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4"/>
    <p:sldMasterId id="2147484123" r:id="rId5"/>
    <p:sldMasterId id="2147484898" r:id="rId6"/>
    <p:sldMasterId id="2147484023" r:id="rId7"/>
    <p:sldMasterId id="2147484903" r:id="rId8"/>
  </p:sldMasterIdLst>
  <p:notesMasterIdLst>
    <p:notesMasterId r:id="rId31"/>
  </p:notesMasterIdLst>
  <p:handoutMasterIdLst>
    <p:handoutMasterId r:id="rId32"/>
  </p:handoutMasterIdLst>
  <p:sldIdLst>
    <p:sldId id="563" r:id="rId9"/>
    <p:sldId id="569" r:id="rId10"/>
    <p:sldId id="573" r:id="rId11"/>
    <p:sldId id="574" r:id="rId12"/>
    <p:sldId id="575" r:id="rId13"/>
    <p:sldId id="597" r:id="rId14"/>
    <p:sldId id="576" r:id="rId15"/>
    <p:sldId id="593" r:id="rId16"/>
    <p:sldId id="582" r:id="rId17"/>
    <p:sldId id="583" r:id="rId18"/>
    <p:sldId id="600" r:id="rId19"/>
    <p:sldId id="584" r:id="rId20"/>
    <p:sldId id="585" r:id="rId21"/>
    <p:sldId id="608" r:id="rId22"/>
    <p:sldId id="606" r:id="rId23"/>
    <p:sldId id="610" r:id="rId24"/>
    <p:sldId id="602" r:id="rId25"/>
    <p:sldId id="603" r:id="rId26"/>
    <p:sldId id="614" r:id="rId27"/>
    <p:sldId id="604" r:id="rId28"/>
    <p:sldId id="605" r:id="rId29"/>
    <p:sldId id="616" r:id="rId30"/>
  </p:sldIdLst>
  <p:sldSz cx="12192000" cy="6858000"/>
  <p:notesSz cx="7010400" cy="9296400"/>
  <p:custDataLst>
    <p:tags r:id="rId33"/>
  </p:custDataLst>
  <p:defaultTex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189" indent="152396"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2pPr>
    <a:lvl3pPr marL="914377" indent="304792"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3pPr>
    <a:lvl4pPr marL="1371566" indent="457189"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4pPr>
    <a:lvl5pPr marL="1828754" indent="609585"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5pPr>
    <a:lvl6pPr marL="3047924" algn="l" defTabSz="1219170" rtl="0" eaLnBrk="1" latinLnBrk="0" hangingPunct="1">
      <a:defRPr sz="800" kern="1200">
        <a:solidFill>
          <a:schemeClr val="tx1"/>
        </a:solidFill>
        <a:latin typeface="Arial" panose="020B0604020202020204" pitchFamily="34" charset="0"/>
        <a:ea typeface="+mn-ea"/>
        <a:cs typeface="+mn-cs"/>
      </a:defRPr>
    </a:lvl6pPr>
    <a:lvl7pPr marL="3657509" algn="l" defTabSz="1219170" rtl="0" eaLnBrk="1" latinLnBrk="0" hangingPunct="1">
      <a:defRPr sz="800" kern="1200">
        <a:solidFill>
          <a:schemeClr val="tx1"/>
        </a:solidFill>
        <a:latin typeface="Arial" panose="020B0604020202020204" pitchFamily="34" charset="0"/>
        <a:ea typeface="+mn-ea"/>
        <a:cs typeface="+mn-cs"/>
      </a:defRPr>
    </a:lvl7pPr>
    <a:lvl8pPr marL="4267093" algn="l" defTabSz="1219170" rtl="0" eaLnBrk="1" latinLnBrk="0" hangingPunct="1">
      <a:defRPr sz="800" kern="1200">
        <a:solidFill>
          <a:schemeClr val="tx1"/>
        </a:solidFill>
        <a:latin typeface="Arial" panose="020B0604020202020204" pitchFamily="34" charset="0"/>
        <a:ea typeface="+mn-ea"/>
        <a:cs typeface="+mn-cs"/>
      </a:defRPr>
    </a:lvl8pPr>
    <a:lvl9pPr marL="4876678" algn="l" defTabSz="1219170" rtl="0" eaLnBrk="1" latinLnBrk="0" hangingPunct="1">
      <a:defRPr sz="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AAAC"/>
    <a:srgbClr val="77787B"/>
    <a:srgbClr val="1A3562"/>
    <a:srgbClr val="FFFFFF"/>
    <a:srgbClr val="D1D3D4"/>
    <a:srgbClr val="A80000"/>
    <a:srgbClr val="E6E7E8"/>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57" autoAdjust="0"/>
    <p:restoredTop sz="81743" autoAdjust="0"/>
  </p:normalViewPr>
  <p:slideViewPr>
    <p:cSldViewPr snapToGrid="0">
      <p:cViewPr varScale="1">
        <p:scale>
          <a:sx n="60" d="100"/>
          <a:sy n="60" d="100"/>
        </p:scale>
        <p:origin x="1024" y="5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5B2B9EFD-52D9-4A27-8E77-97126C2180D6}"/>
              </a:ext>
            </a:extLst>
          </p:cNvPr>
          <p:cNvSpPr>
            <a:spLocks noGrp="1" noChangeArrowheads="1"/>
          </p:cNvSpPr>
          <p:nvPr>
            <p:ph type="hdr" sz="quarter"/>
          </p:nvPr>
        </p:nvSpPr>
        <p:spPr bwMode="auto">
          <a:xfrm>
            <a:off x="0" y="0"/>
            <a:ext cx="3036888" cy="457200"/>
          </a:xfrm>
          <a:prstGeom prst="rect">
            <a:avLst/>
          </a:prstGeom>
          <a:noFill/>
          <a:ln w="9525">
            <a:noFill/>
            <a:miter lim="800000"/>
            <a:headEnd/>
            <a:tailEnd/>
          </a:ln>
        </p:spPr>
        <p:txBody>
          <a:bodyPr vert="horz" wrap="square" lIns="91650" tIns="45825" rIns="91650" bIns="45825" numCol="1" anchor="t" anchorCtr="0" compatLnSpc="1">
            <a:prstTxWarp prst="textNoShape">
              <a:avLst/>
            </a:prstTxWarp>
          </a:bodyPr>
          <a:lstStyle>
            <a:lvl1pPr algn="l" defTabSz="915988" eaLnBrk="0" hangingPunct="0">
              <a:defRPr sz="1200">
                <a:latin typeface="Arial" charset="0"/>
              </a:defRPr>
            </a:lvl1pPr>
          </a:lstStyle>
          <a:p>
            <a:pPr>
              <a:defRPr/>
            </a:pPr>
            <a:endParaRPr lang="en-US"/>
          </a:p>
        </p:txBody>
      </p:sp>
      <p:sp>
        <p:nvSpPr>
          <p:cNvPr id="122883" name="Rectangle 3">
            <a:extLst>
              <a:ext uri="{FF2B5EF4-FFF2-40B4-BE49-F238E27FC236}">
                <a16:creationId xmlns:a16="http://schemas.microsoft.com/office/drawing/2014/main" id="{D15A039F-E188-40E3-8C10-B97DD74B53EB}"/>
              </a:ext>
            </a:extLst>
          </p:cNvPr>
          <p:cNvSpPr>
            <a:spLocks noGrp="1" noChangeArrowheads="1"/>
          </p:cNvSpPr>
          <p:nvPr>
            <p:ph type="dt" sz="quarter" idx="1"/>
          </p:nvPr>
        </p:nvSpPr>
        <p:spPr bwMode="auto">
          <a:xfrm>
            <a:off x="3973513" y="0"/>
            <a:ext cx="3036887" cy="457200"/>
          </a:xfrm>
          <a:prstGeom prst="rect">
            <a:avLst/>
          </a:prstGeom>
          <a:noFill/>
          <a:ln w="9525">
            <a:noFill/>
            <a:miter lim="800000"/>
            <a:headEnd/>
            <a:tailEnd/>
          </a:ln>
        </p:spPr>
        <p:txBody>
          <a:bodyPr vert="horz" wrap="square" lIns="91650" tIns="45825" rIns="91650" bIns="45825" numCol="1" anchor="t" anchorCtr="0" compatLnSpc="1">
            <a:prstTxWarp prst="textNoShape">
              <a:avLst/>
            </a:prstTxWarp>
          </a:bodyPr>
          <a:lstStyle>
            <a:lvl1pPr algn="r" defTabSz="915988" eaLnBrk="0" hangingPunct="0">
              <a:defRPr sz="1200">
                <a:latin typeface="Arial" charset="0"/>
              </a:defRPr>
            </a:lvl1pPr>
          </a:lstStyle>
          <a:p>
            <a:pPr>
              <a:defRPr/>
            </a:pPr>
            <a:endParaRPr lang="en-US"/>
          </a:p>
        </p:txBody>
      </p:sp>
      <p:sp>
        <p:nvSpPr>
          <p:cNvPr id="122884" name="Rectangle 4">
            <a:extLst>
              <a:ext uri="{FF2B5EF4-FFF2-40B4-BE49-F238E27FC236}">
                <a16:creationId xmlns:a16="http://schemas.microsoft.com/office/drawing/2014/main" id="{9CC4CC43-178C-4450-A992-011B81DF7DE1}"/>
              </a:ext>
            </a:extLst>
          </p:cNvPr>
          <p:cNvSpPr>
            <a:spLocks noGrp="1" noChangeArrowheads="1"/>
          </p:cNvSpPr>
          <p:nvPr>
            <p:ph type="ftr" sz="quarter" idx="2"/>
          </p:nvPr>
        </p:nvSpPr>
        <p:spPr bwMode="auto">
          <a:xfrm>
            <a:off x="0" y="8839200"/>
            <a:ext cx="3036888" cy="457200"/>
          </a:xfrm>
          <a:prstGeom prst="rect">
            <a:avLst/>
          </a:prstGeom>
          <a:noFill/>
          <a:ln w="9525">
            <a:noFill/>
            <a:miter lim="800000"/>
            <a:headEnd/>
            <a:tailEnd/>
          </a:ln>
        </p:spPr>
        <p:txBody>
          <a:bodyPr vert="horz" wrap="square" lIns="91650" tIns="45825" rIns="91650" bIns="45825" numCol="1" anchor="b" anchorCtr="0" compatLnSpc="1">
            <a:prstTxWarp prst="textNoShape">
              <a:avLst/>
            </a:prstTxWarp>
          </a:bodyPr>
          <a:lstStyle>
            <a:lvl1pPr algn="l" defTabSz="915988" eaLnBrk="0" hangingPunct="0">
              <a:defRPr sz="1200">
                <a:latin typeface="Arial" charset="0"/>
              </a:defRPr>
            </a:lvl1pPr>
          </a:lstStyle>
          <a:p>
            <a:pPr>
              <a:defRPr/>
            </a:pPr>
            <a:endParaRPr lang="en-US"/>
          </a:p>
        </p:txBody>
      </p:sp>
      <p:sp>
        <p:nvSpPr>
          <p:cNvPr id="122885" name="Rectangle 5">
            <a:extLst>
              <a:ext uri="{FF2B5EF4-FFF2-40B4-BE49-F238E27FC236}">
                <a16:creationId xmlns:a16="http://schemas.microsoft.com/office/drawing/2014/main" id="{1E88DA59-92B8-47C0-8292-94E966848305}"/>
              </a:ext>
            </a:extLst>
          </p:cNvPr>
          <p:cNvSpPr>
            <a:spLocks noGrp="1" noChangeArrowheads="1"/>
          </p:cNvSpPr>
          <p:nvPr>
            <p:ph type="sldNum" sz="quarter" idx="3"/>
          </p:nvPr>
        </p:nvSpPr>
        <p:spPr bwMode="auto">
          <a:xfrm>
            <a:off x="3973513" y="8839200"/>
            <a:ext cx="3036887" cy="457200"/>
          </a:xfrm>
          <a:prstGeom prst="rect">
            <a:avLst/>
          </a:prstGeom>
          <a:noFill/>
          <a:ln w="9525">
            <a:noFill/>
            <a:miter lim="800000"/>
            <a:headEnd/>
            <a:tailEnd/>
          </a:ln>
        </p:spPr>
        <p:txBody>
          <a:bodyPr vert="horz" wrap="square" lIns="91650" tIns="45825" rIns="91650" bIns="45825" numCol="1" anchor="b" anchorCtr="0" compatLnSpc="1">
            <a:prstTxWarp prst="textNoShape">
              <a:avLst/>
            </a:prstTxWarp>
          </a:bodyPr>
          <a:lstStyle>
            <a:lvl1pPr algn="r" defTabSz="915988" eaLnBrk="0" hangingPunct="0">
              <a:defRPr sz="1200"/>
            </a:lvl1pPr>
          </a:lstStyle>
          <a:p>
            <a:pPr>
              <a:defRPr/>
            </a:pPr>
            <a:fld id="{1B4F8AB9-6523-423B-862F-A79E9BA51981}"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1D46389-B6E0-44FB-ADC1-3F73E217BD41}"/>
              </a:ext>
            </a:extLst>
          </p:cNvPr>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lvl1pPr algn="l" defTabSz="912813" eaLnBrk="0" hangingPunct="0">
              <a:defRPr sz="1200">
                <a:latin typeface="Arial Unicode MS" pitchFamily="34" charset="-128"/>
              </a:defRPr>
            </a:lvl1pPr>
          </a:lstStyle>
          <a:p>
            <a:pPr>
              <a:defRPr/>
            </a:pPr>
            <a:endParaRPr lang="en-US"/>
          </a:p>
        </p:txBody>
      </p:sp>
      <p:sp>
        <p:nvSpPr>
          <p:cNvPr id="6147" name="Rectangle 3">
            <a:extLst>
              <a:ext uri="{FF2B5EF4-FFF2-40B4-BE49-F238E27FC236}">
                <a16:creationId xmlns:a16="http://schemas.microsoft.com/office/drawing/2014/main" id="{335401F8-7E97-4DA3-99EE-E70B5208C1A4}"/>
              </a:ext>
            </a:extLst>
          </p:cNvPr>
          <p:cNvSpPr>
            <a:spLocks noGrp="1" noChangeArrowheads="1"/>
          </p:cNvSpPr>
          <p:nvPr>
            <p:ph type="dt" idx="1"/>
          </p:nvPr>
        </p:nvSpPr>
        <p:spPr bwMode="auto">
          <a:xfrm>
            <a:off x="3973513" y="0"/>
            <a:ext cx="3036887" cy="465138"/>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lvl1pPr algn="r" defTabSz="912813" eaLnBrk="0" hangingPunct="0">
              <a:defRPr sz="1200">
                <a:latin typeface="Arial Unicode MS" pitchFamily="34" charset="-128"/>
              </a:defRPr>
            </a:lvl1pPr>
          </a:lstStyle>
          <a:p>
            <a:pPr>
              <a:defRPr/>
            </a:pPr>
            <a:endParaRPr lang="en-US"/>
          </a:p>
        </p:txBody>
      </p:sp>
      <p:sp>
        <p:nvSpPr>
          <p:cNvPr id="14340" name="Rectangle 4">
            <a:extLst>
              <a:ext uri="{FF2B5EF4-FFF2-40B4-BE49-F238E27FC236}">
                <a16:creationId xmlns:a16="http://schemas.microsoft.com/office/drawing/2014/main" id="{829FF31D-16A2-4D7A-9BBD-A15E3E97BDE2}"/>
              </a:ext>
            </a:extLst>
          </p:cNvPr>
          <p:cNvSpPr>
            <a:spLocks noGrp="1" noRot="1" noChangeAspect="1" noChangeArrowheads="1" noTextEdit="1"/>
          </p:cNvSpPr>
          <p:nvPr>
            <p:ph type="sldImg" idx="2"/>
          </p:nvPr>
        </p:nvSpPr>
        <p:spPr bwMode="auto">
          <a:xfrm>
            <a:off x="409575" y="696913"/>
            <a:ext cx="6192838" cy="34845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a:extLst>
              <a:ext uri="{FF2B5EF4-FFF2-40B4-BE49-F238E27FC236}">
                <a16:creationId xmlns:a16="http://schemas.microsoft.com/office/drawing/2014/main" id="{71CCC08C-6334-4444-82E1-19282EBA1E8B}"/>
              </a:ext>
            </a:extLst>
          </p:cNvPr>
          <p:cNvSpPr>
            <a:spLocks noGrp="1" noChangeArrowheads="1"/>
          </p:cNvSpPr>
          <p:nvPr>
            <p:ph type="body" sz="quarter" idx="3"/>
          </p:nvPr>
        </p:nvSpPr>
        <p:spPr bwMode="auto">
          <a:xfrm>
            <a:off x="935038" y="4414838"/>
            <a:ext cx="5140325" cy="4184650"/>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a:extLst>
              <a:ext uri="{FF2B5EF4-FFF2-40B4-BE49-F238E27FC236}">
                <a16:creationId xmlns:a16="http://schemas.microsoft.com/office/drawing/2014/main" id="{280F7FB8-DE17-4949-B6A7-88AEB42DBC73}"/>
              </a:ext>
            </a:extLst>
          </p:cNvPr>
          <p:cNvSpPr>
            <a:spLocks noGrp="1" noChangeArrowheads="1"/>
          </p:cNvSpPr>
          <p:nvPr>
            <p:ph type="ftr" sz="quarter" idx="4"/>
          </p:nvPr>
        </p:nvSpPr>
        <p:spPr bwMode="auto">
          <a:xfrm>
            <a:off x="0" y="8831263"/>
            <a:ext cx="3036888" cy="465137"/>
          </a:xfrm>
          <a:prstGeom prst="rect">
            <a:avLst/>
          </a:prstGeom>
          <a:noFill/>
          <a:ln w="9525">
            <a:noFill/>
            <a:miter lim="800000"/>
            <a:headEnd/>
            <a:tailEnd/>
          </a:ln>
        </p:spPr>
        <p:txBody>
          <a:bodyPr vert="horz" wrap="square" lIns="91430" tIns="45714" rIns="91430" bIns="45714" numCol="1" anchor="b" anchorCtr="0" compatLnSpc="1">
            <a:prstTxWarp prst="textNoShape">
              <a:avLst/>
            </a:prstTxWarp>
          </a:bodyPr>
          <a:lstStyle>
            <a:lvl1pPr algn="l" defTabSz="912813" eaLnBrk="0" hangingPunct="0">
              <a:defRPr sz="1200">
                <a:latin typeface="Arial Unicode MS" pitchFamily="34" charset="-128"/>
              </a:defRPr>
            </a:lvl1pPr>
          </a:lstStyle>
          <a:p>
            <a:pPr>
              <a:defRPr/>
            </a:pPr>
            <a:endParaRPr lang="en-US"/>
          </a:p>
        </p:txBody>
      </p:sp>
      <p:sp>
        <p:nvSpPr>
          <p:cNvPr id="6151" name="Rectangle 7">
            <a:extLst>
              <a:ext uri="{FF2B5EF4-FFF2-40B4-BE49-F238E27FC236}">
                <a16:creationId xmlns:a16="http://schemas.microsoft.com/office/drawing/2014/main" id="{89A0F72D-AFB5-4DA8-8B5A-E84DB06165B2}"/>
              </a:ext>
            </a:extLst>
          </p:cNvPr>
          <p:cNvSpPr>
            <a:spLocks noGrp="1" noChangeArrowheads="1"/>
          </p:cNvSpPr>
          <p:nvPr>
            <p:ph type="sldNum" sz="quarter" idx="5"/>
          </p:nvPr>
        </p:nvSpPr>
        <p:spPr bwMode="auto">
          <a:xfrm>
            <a:off x="3973513" y="8831263"/>
            <a:ext cx="3036887" cy="465137"/>
          </a:xfrm>
          <a:prstGeom prst="rect">
            <a:avLst/>
          </a:prstGeom>
          <a:noFill/>
          <a:ln w="9525">
            <a:noFill/>
            <a:miter lim="800000"/>
            <a:headEnd/>
            <a:tailEnd/>
          </a:ln>
        </p:spPr>
        <p:txBody>
          <a:bodyPr vert="horz" wrap="square" lIns="91430" tIns="45714" rIns="91430" bIns="45714" numCol="1" anchor="b" anchorCtr="0" compatLnSpc="1">
            <a:prstTxWarp prst="textNoShape">
              <a:avLst/>
            </a:prstTxWarp>
          </a:bodyPr>
          <a:lstStyle>
            <a:lvl1pPr algn="r" defTabSz="912813" eaLnBrk="0" hangingPunct="0">
              <a:defRPr sz="1200">
                <a:latin typeface="Arial Unicode MS" panose="020B0604020202020204" pitchFamily="34" charset="-128"/>
              </a:defRPr>
            </a:lvl1pPr>
          </a:lstStyle>
          <a:p>
            <a:pPr>
              <a:defRPr/>
            </a:pPr>
            <a:fld id="{0034F71B-BD6B-469A-98A4-50E1996A45F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189"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377"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566"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754"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D91C646B-4FC7-4E39-A52D-B22AB36204D4}"/>
              </a:ext>
            </a:extLst>
          </p:cNvPr>
          <p:cNvSpPr>
            <a:spLocks noGrp="1" noRot="1" noChangeAspect="1" noChangeArrowheads="1" noTextEdit="1"/>
          </p:cNvSpPr>
          <p:nvPr>
            <p:ph type="sldImg"/>
          </p:nvPr>
        </p:nvSpPr>
        <p:spPr>
          <a:ln/>
        </p:spPr>
      </p:sp>
      <p:sp>
        <p:nvSpPr>
          <p:cNvPr id="17411" name="Notes Placeholder 2">
            <a:extLst>
              <a:ext uri="{FF2B5EF4-FFF2-40B4-BE49-F238E27FC236}">
                <a16:creationId xmlns:a16="http://schemas.microsoft.com/office/drawing/2014/main" id="{FC6A735B-3263-4B88-8865-4E2FBFC038B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panose="020B0604020202020204" pitchFamily="34" charset="0"/>
              <a:buNone/>
            </a:pPr>
            <a:endParaRPr lang="en-US" altLang="en-US" dirty="0"/>
          </a:p>
        </p:txBody>
      </p:sp>
      <p:sp>
        <p:nvSpPr>
          <p:cNvPr id="17412" name="Slide Number Placeholder 3">
            <a:extLst>
              <a:ext uri="{FF2B5EF4-FFF2-40B4-BE49-F238E27FC236}">
                <a16:creationId xmlns:a16="http://schemas.microsoft.com/office/drawing/2014/main" id="{D5B829CB-2D53-47FC-94DE-C47A59A570E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900">
                <a:solidFill>
                  <a:schemeClr val="tx1"/>
                </a:solidFill>
                <a:latin typeface="Arial Unicode MS" pitchFamily="34" charset="-128"/>
              </a:defRPr>
            </a:lvl1pPr>
            <a:lvl2pPr marL="742950" indent="-285750" defTabSz="912813">
              <a:spcBef>
                <a:spcPct val="30000"/>
              </a:spcBef>
              <a:defRPr sz="900">
                <a:solidFill>
                  <a:schemeClr val="tx1"/>
                </a:solidFill>
                <a:latin typeface="Arial Unicode MS" pitchFamily="34" charset="-128"/>
              </a:defRPr>
            </a:lvl2pPr>
            <a:lvl3pPr marL="1143000" indent="-228600" defTabSz="912813">
              <a:spcBef>
                <a:spcPct val="30000"/>
              </a:spcBef>
              <a:defRPr sz="900">
                <a:solidFill>
                  <a:schemeClr val="tx1"/>
                </a:solidFill>
                <a:latin typeface="Arial Unicode MS" pitchFamily="34" charset="-128"/>
              </a:defRPr>
            </a:lvl3pPr>
            <a:lvl4pPr marL="1600200" indent="-228600" defTabSz="912813">
              <a:spcBef>
                <a:spcPct val="30000"/>
              </a:spcBef>
              <a:defRPr sz="900">
                <a:solidFill>
                  <a:schemeClr val="tx1"/>
                </a:solidFill>
                <a:latin typeface="Arial Unicode MS" pitchFamily="34" charset="-128"/>
              </a:defRPr>
            </a:lvl4pPr>
            <a:lvl5pPr marL="2057400" indent="-228600" defTabSz="912813">
              <a:spcBef>
                <a:spcPct val="30000"/>
              </a:spcBef>
              <a:defRPr sz="900">
                <a:solidFill>
                  <a:schemeClr val="tx1"/>
                </a:solidFill>
                <a:latin typeface="Arial Unicode MS" pitchFamily="34" charset="-128"/>
              </a:defRPr>
            </a:lvl5pPr>
            <a:lvl6pPr marL="2514600" indent="-228600" defTabSz="912813" eaLnBrk="0" fontAlgn="base" hangingPunct="0">
              <a:spcBef>
                <a:spcPct val="30000"/>
              </a:spcBef>
              <a:spcAft>
                <a:spcPct val="0"/>
              </a:spcAft>
              <a:defRPr sz="900">
                <a:solidFill>
                  <a:schemeClr val="tx1"/>
                </a:solidFill>
                <a:latin typeface="Arial Unicode MS" pitchFamily="34" charset="-128"/>
              </a:defRPr>
            </a:lvl6pPr>
            <a:lvl7pPr marL="2971800" indent="-228600" defTabSz="912813" eaLnBrk="0" fontAlgn="base" hangingPunct="0">
              <a:spcBef>
                <a:spcPct val="30000"/>
              </a:spcBef>
              <a:spcAft>
                <a:spcPct val="0"/>
              </a:spcAft>
              <a:defRPr sz="900">
                <a:solidFill>
                  <a:schemeClr val="tx1"/>
                </a:solidFill>
                <a:latin typeface="Arial Unicode MS" pitchFamily="34" charset="-128"/>
              </a:defRPr>
            </a:lvl7pPr>
            <a:lvl8pPr marL="3429000" indent="-228600" defTabSz="912813" eaLnBrk="0" fontAlgn="base" hangingPunct="0">
              <a:spcBef>
                <a:spcPct val="30000"/>
              </a:spcBef>
              <a:spcAft>
                <a:spcPct val="0"/>
              </a:spcAft>
              <a:defRPr sz="900">
                <a:solidFill>
                  <a:schemeClr val="tx1"/>
                </a:solidFill>
                <a:latin typeface="Arial Unicode MS" pitchFamily="34" charset="-128"/>
              </a:defRPr>
            </a:lvl8pPr>
            <a:lvl9pPr marL="3886200" indent="-228600" defTabSz="912813" eaLnBrk="0" fontAlgn="base" hangingPunct="0">
              <a:spcBef>
                <a:spcPct val="30000"/>
              </a:spcBef>
              <a:spcAft>
                <a:spcPct val="0"/>
              </a:spcAft>
              <a:defRPr sz="900">
                <a:solidFill>
                  <a:schemeClr val="tx1"/>
                </a:solidFill>
                <a:latin typeface="Arial Unicode MS" pitchFamily="34" charset="-128"/>
              </a:defRPr>
            </a:lvl9pPr>
          </a:lstStyle>
          <a:p>
            <a:pPr>
              <a:spcBef>
                <a:spcPct val="0"/>
              </a:spcBef>
            </a:pPr>
            <a:fld id="{69B9DA4B-ACA8-4680-B673-87514904A18B}" type="slidenum">
              <a:rPr lang="en-US" altLang="en-US" sz="1200" smtClean="0"/>
              <a:pPr>
                <a:spcBef>
                  <a:spcPct val="0"/>
                </a:spcBef>
              </a:pPr>
              <a:t>1</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1AB36-2082-1DFF-8C0C-DF65213C2AF7}"/>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650C756D-EAC9-7895-6BA1-A72D1AE2C788}"/>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2A40D650-E58B-EF69-78E4-38E7AE3370E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err="1"/>
              <a:t>Pytorch</a:t>
            </a:r>
            <a:r>
              <a:rPr lang="en-US" altLang="en-US" dirty="0"/>
              <a:t> framework</a:t>
            </a:r>
          </a:p>
          <a:p>
            <a:pPr marL="171450" indent="-171450">
              <a:buFont typeface="Arial" panose="020B0604020202020204" pitchFamily="34" charset="0"/>
              <a:buChar char="•"/>
            </a:pPr>
            <a:r>
              <a:rPr lang="en-US" altLang="en-US" dirty="0"/>
              <a:t>Architecture</a:t>
            </a:r>
          </a:p>
          <a:p>
            <a:pPr marL="171450" lvl="0" indent="-171450">
              <a:buFont typeface="Arial" panose="020B0604020202020204" pitchFamily="34" charset="0"/>
              <a:buChar char="•"/>
            </a:pPr>
            <a:r>
              <a:rPr lang="en-US" altLang="en-US" dirty="0"/>
              <a:t>We tested a few architectures, like LSTMs and fully connected networks, and the one that best worked for us was a residual network using dense layers</a:t>
            </a:r>
          </a:p>
          <a:p>
            <a:pPr marL="171450" lvl="0" indent="-171450">
              <a:buFont typeface="Arial" panose="020B0604020202020204" pitchFamily="34" charset="0"/>
              <a:buChar char="•"/>
            </a:pPr>
            <a:r>
              <a:rPr lang="en-US" altLang="en-US" dirty="0"/>
              <a:t>As we can see here in the diagram, the input will be the 36 magnet currents. We want the </a:t>
            </a:r>
            <a:r>
              <a:rPr lang="en-US" altLang="en-US" dirty="0" err="1"/>
              <a:t>ResNet</a:t>
            </a:r>
            <a:r>
              <a:rPr lang="en-US" altLang="en-US" dirty="0"/>
              <a:t> model to simulate the physics that will output the control points that make up the beam envelope</a:t>
            </a:r>
          </a:p>
          <a:p>
            <a:pPr marL="171450" lvl="0" indent="-171450">
              <a:buFont typeface="Arial" panose="020B0604020202020204" pitchFamily="34" charset="0"/>
              <a:buChar char="•"/>
            </a:pPr>
            <a:r>
              <a:rPr lang="en-US" altLang="en-US" dirty="0"/>
              <a:t>The Evaluation metrics is the Mean squared error. We get the MSE between the low and high fidelity data versus the machine learning output</a:t>
            </a:r>
          </a:p>
        </p:txBody>
      </p:sp>
      <p:sp>
        <p:nvSpPr>
          <p:cNvPr id="19460" name="Slide Number Placeholder 3">
            <a:extLst>
              <a:ext uri="{FF2B5EF4-FFF2-40B4-BE49-F238E27FC236}">
                <a16:creationId xmlns:a16="http://schemas.microsoft.com/office/drawing/2014/main" id="{0F7D6AEE-19CA-138C-1418-9030C9CFB6E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12</a:t>
            </a:fld>
            <a:endParaRPr lang="en-US" altLang="en-US" sz="1200">
              <a:latin typeface="Arial Unicode MS" pitchFamily="34" charset="-128"/>
            </a:endParaRPr>
          </a:p>
        </p:txBody>
      </p:sp>
    </p:spTree>
    <p:extLst>
      <p:ext uri="{BB962C8B-B14F-4D97-AF65-F5344CB8AC3E}">
        <p14:creationId xmlns:p14="http://schemas.microsoft.com/office/powerpoint/2010/main" val="3269982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4D214-E034-8E8A-F8AA-897E8687719F}"/>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06E14C7-73DF-88A5-7480-9305020EB3B7}"/>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AC72C01E-3654-809D-5E87-8AA05E36430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b="1" dirty="0"/>
              <a:t>Legend</a:t>
            </a:r>
          </a:p>
          <a:p>
            <a:pPr marL="171450" indent="-171450">
              <a:buFont typeface="Arial" panose="020B0604020202020204" pitchFamily="34" charset="0"/>
              <a:buChar char="•"/>
            </a:pPr>
            <a:r>
              <a:rPr lang="en-US" altLang="en-US" dirty="0"/>
              <a:t>Trade off is to be expected as the machine learning model is much faster than the LSP sims, but not as accurate</a:t>
            </a:r>
          </a:p>
          <a:p>
            <a:pPr marL="171450" indent="-171450">
              <a:buFont typeface="Arial" panose="020B0604020202020204" pitchFamily="34" charset="0"/>
              <a:buChar char="•"/>
            </a:pPr>
            <a:r>
              <a:rPr lang="en-US" altLang="en-US" dirty="0"/>
              <a:t>** Note that we only ran the sims and ML model on a CPU. The model is potentially faster on a GPU</a:t>
            </a:r>
          </a:p>
          <a:p>
            <a:endParaRPr lang="en-US" altLang="en-US" dirty="0"/>
          </a:p>
        </p:txBody>
      </p:sp>
      <p:sp>
        <p:nvSpPr>
          <p:cNvPr id="19460" name="Slide Number Placeholder 3">
            <a:extLst>
              <a:ext uri="{FF2B5EF4-FFF2-40B4-BE49-F238E27FC236}">
                <a16:creationId xmlns:a16="http://schemas.microsoft.com/office/drawing/2014/main" id="{50641069-2DF2-387A-20FA-0EABC9499F6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13</a:t>
            </a:fld>
            <a:endParaRPr lang="en-US" altLang="en-US" sz="1200">
              <a:latin typeface="Arial Unicode MS" pitchFamily="34" charset="-128"/>
            </a:endParaRPr>
          </a:p>
        </p:txBody>
      </p:sp>
    </p:spTree>
    <p:extLst>
      <p:ext uri="{BB962C8B-B14F-4D97-AF65-F5344CB8AC3E}">
        <p14:creationId xmlns:p14="http://schemas.microsoft.com/office/powerpoint/2010/main" val="83680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D75B6-5513-D55B-E3DC-EC8A7D080C4E}"/>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10B5EF60-0A96-D23D-FD9B-92F0AFCD94CE}"/>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0E58C310-FB7A-A18C-2F82-EBCB634162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Here are some visualized results on the low-fidelity data with the model trained on low-fidelity</a:t>
            </a:r>
          </a:p>
          <a:p>
            <a:pPr marL="171450" indent="-171450">
              <a:buFont typeface="Arial" panose="020B0604020202020204" pitchFamily="34" charset="0"/>
              <a:buChar char="•"/>
            </a:pPr>
            <a:r>
              <a:rPr lang="en-US" altLang="en-US" dirty="0"/>
              <a:t>Blue represents the model output, and orange is the ground truth</a:t>
            </a:r>
          </a:p>
          <a:p>
            <a:pPr marL="171450" indent="-171450">
              <a:buFont typeface="Arial" panose="020B0604020202020204" pitchFamily="34" charset="0"/>
              <a:buChar char="•"/>
            </a:pPr>
            <a:r>
              <a:rPr lang="en-US" altLang="en-US" dirty="0"/>
              <a:t>As we can see, there is a strong agreement between the model output and the ground truth</a:t>
            </a:r>
          </a:p>
        </p:txBody>
      </p:sp>
      <p:sp>
        <p:nvSpPr>
          <p:cNvPr id="19460" name="Slide Number Placeholder 3">
            <a:extLst>
              <a:ext uri="{FF2B5EF4-FFF2-40B4-BE49-F238E27FC236}">
                <a16:creationId xmlns:a16="http://schemas.microsoft.com/office/drawing/2014/main" id="{728F2356-DDD3-FC7A-B74A-5C30279222D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14</a:t>
            </a:fld>
            <a:endParaRPr lang="en-US" altLang="en-US" sz="1200">
              <a:latin typeface="Arial Unicode MS" pitchFamily="34" charset="-128"/>
            </a:endParaRPr>
          </a:p>
        </p:txBody>
      </p:sp>
    </p:spTree>
    <p:extLst>
      <p:ext uri="{BB962C8B-B14F-4D97-AF65-F5344CB8AC3E}">
        <p14:creationId xmlns:p14="http://schemas.microsoft.com/office/powerpoint/2010/main" val="4024180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36931-2261-0E1C-B28D-836BE4A7D6E5}"/>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49B37080-3A54-0C31-25A4-63366F1E8052}"/>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A863C022-318A-AB45-4828-228739F0C95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Before transfer learning on the high-fidelity data, we wanted to see how well the pretrained model performs on it </a:t>
            </a:r>
          </a:p>
          <a:p>
            <a:pPr marL="171450" indent="-171450">
              <a:buFont typeface="Arial" panose="020B0604020202020204" pitchFamily="34" charset="0"/>
              <a:buChar char="•"/>
            </a:pPr>
            <a:r>
              <a:rPr lang="en-US" altLang="en-US" dirty="0"/>
              <a:t>as we can see here the shape is generally the same but shifted</a:t>
            </a:r>
          </a:p>
          <a:p>
            <a:pPr marL="171450" indent="-171450">
              <a:buFont typeface="Arial" panose="020B0604020202020204" pitchFamily="34" charset="0"/>
              <a:buChar char="•"/>
            </a:pPr>
            <a:r>
              <a:rPr lang="en-US" altLang="en-US" dirty="0"/>
              <a:t>While they are different, this is what we were expecting as this is the surrogate experimental data</a:t>
            </a:r>
          </a:p>
        </p:txBody>
      </p:sp>
      <p:sp>
        <p:nvSpPr>
          <p:cNvPr id="19460" name="Slide Number Placeholder 3">
            <a:extLst>
              <a:ext uri="{FF2B5EF4-FFF2-40B4-BE49-F238E27FC236}">
                <a16:creationId xmlns:a16="http://schemas.microsoft.com/office/drawing/2014/main" id="{6FA0D3E6-93B0-D9A8-F0FE-781198868B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15</a:t>
            </a:fld>
            <a:endParaRPr lang="en-US" altLang="en-US" sz="1200">
              <a:latin typeface="Arial Unicode MS" pitchFamily="34" charset="-128"/>
            </a:endParaRPr>
          </a:p>
        </p:txBody>
      </p:sp>
    </p:spTree>
    <p:extLst>
      <p:ext uri="{BB962C8B-B14F-4D97-AF65-F5344CB8AC3E}">
        <p14:creationId xmlns:p14="http://schemas.microsoft.com/office/powerpoint/2010/main" val="3224953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55E8C-D839-320D-6721-16E02629715A}"/>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A74150AE-3E3C-9C8F-04BD-BC32D0EDE149}"/>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07EBFE0E-50AF-C963-0F76-D9925819713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The noise and gaps the predictions make as circled in red</a:t>
            </a:r>
          </a:p>
          <a:p>
            <a:pPr marL="171450" indent="-171450">
              <a:buFont typeface="Arial" panose="020B0604020202020204" pitchFamily="34" charset="0"/>
              <a:buChar char="•"/>
            </a:pPr>
            <a:r>
              <a:rPr lang="en-US" altLang="en-US" dirty="0"/>
              <a:t>Results are acceptable to us</a:t>
            </a:r>
          </a:p>
          <a:p>
            <a:endParaRPr lang="en-US" altLang="en-US" dirty="0"/>
          </a:p>
        </p:txBody>
      </p:sp>
      <p:sp>
        <p:nvSpPr>
          <p:cNvPr id="19460" name="Slide Number Placeholder 3">
            <a:extLst>
              <a:ext uri="{FF2B5EF4-FFF2-40B4-BE49-F238E27FC236}">
                <a16:creationId xmlns:a16="http://schemas.microsoft.com/office/drawing/2014/main" id="{7F373163-63E4-ED77-C8F7-682988E79FB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16</a:t>
            </a:fld>
            <a:endParaRPr lang="en-US" altLang="en-US" sz="1200">
              <a:latin typeface="Arial Unicode MS" pitchFamily="34" charset="-128"/>
            </a:endParaRPr>
          </a:p>
        </p:txBody>
      </p:sp>
    </p:spTree>
    <p:extLst>
      <p:ext uri="{BB962C8B-B14F-4D97-AF65-F5344CB8AC3E}">
        <p14:creationId xmlns:p14="http://schemas.microsoft.com/office/powerpoint/2010/main" val="968403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0C8D3-4232-B3B0-9599-F54E8B44B3FD}"/>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C81F1CC1-1A84-DCB6-60EA-74BE4ADEFD2B}"/>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F6D5855E-20F7-5820-9AD8-3E10B9EE484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Since our model had a lot of parameters, we wanted to try pruning the unimportant ones to see if it will make any large effects on the model’s performance</a:t>
            </a:r>
          </a:p>
          <a:p>
            <a:pPr marL="171450" indent="-171450">
              <a:buFont typeface="Arial" panose="020B0604020202020204" pitchFamily="34" charset="0"/>
              <a:buChar char="•"/>
            </a:pPr>
            <a:r>
              <a:rPr lang="en-US" altLang="en-US" dirty="0"/>
              <a:t>We perform L1 pruning by dropping a percentage of the lowest L1 valued weights. We tested out 5, 10, and 15%. We pruned the model pretrained on the high-fidelity data.</a:t>
            </a:r>
          </a:p>
          <a:p>
            <a:pPr marL="171450" indent="-171450">
              <a:buFont typeface="Arial" panose="020B0604020202020204" pitchFamily="34" charset="0"/>
              <a:buChar char="•"/>
            </a:pPr>
            <a:r>
              <a:rPr lang="en-US" altLang="en-US" dirty="0"/>
              <a:t>In the table below on row 1 are the MSE results on the test set on the model after being pruned</a:t>
            </a:r>
          </a:p>
          <a:p>
            <a:pPr marL="171450" indent="-171450">
              <a:buFont typeface="Arial" panose="020B0604020202020204" pitchFamily="34" charset="0"/>
              <a:buChar char="•"/>
            </a:pPr>
            <a:r>
              <a:rPr lang="en-US" altLang="en-US" dirty="0"/>
              <a:t>Here are also the number of weights that were dropped after each pruning</a:t>
            </a:r>
          </a:p>
          <a:p>
            <a:pPr marL="171450" indent="-171450">
              <a:buFont typeface="Arial" panose="020B0604020202020204" pitchFamily="34" charset="0"/>
              <a:buChar char="•"/>
            </a:pPr>
            <a:endParaRPr lang="en-US" altLang="en-US" dirty="0"/>
          </a:p>
        </p:txBody>
      </p:sp>
      <p:sp>
        <p:nvSpPr>
          <p:cNvPr id="19460" name="Slide Number Placeholder 3">
            <a:extLst>
              <a:ext uri="{FF2B5EF4-FFF2-40B4-BE49-F238E27FC236}">
                <a16:creationId xmlns:a16="http://schemas.microsoft.com/office/drawing/2014/main" id="{BE908C09-91AA-923E-C8F0-C4A14F9995E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17</a:t>
            </a:fld>
            <a:endParaRPr lang="en-US" altLang="en-US" sz="1200">
              <a:latin typeface="Arial Unicode MS" pitchFamily="34" charset="-128"/>
            </a:endParaRPr>
          </a:p>
        </p:txBody>
      </p:sp>
    </p:spTree>
    <p:extLst>
      <p:ext uri="{BB962C8B-B14F-4D97-AF65-F5344CB8AC3E}">
        <p14:creationId xmlns:p14="http://schemas.microsoft.com/office/powerpoint/2010/main" val="525155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C8473-B24E-466C-76C6-940BDE0788CF}"/>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5A08E949-D340-182F-5AA7-AEEBED2BFBBB}"/>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012B6D49-715A-2302-E296-1AD50FB39B7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Model output gets nosier the more weights are pruned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5% - not too noisy</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10-15% - too noisy for us</a:t>
            </a:r>
          </a:p>
        </p:txBody>
      </p:sp>
      <p:sp>
        <p:nvSpPr>
          <p:cNvPr id="19460" name="Slide Number Placeholder 3">
            <a:extLst>
              <a:ext uri="{FF2B5EF4-FFF2-40B4-BE49-F238E27FC236}">
                <a16:creationId xmlns:a16="http://schemas.microsoft.com/office/drawing/2014/main" id="{B0BCB4AB-7310-A94B-AD6D-F17E4E4C4F3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18</a:t>
            </a:fld>
            <a:endParaRPr lang="en-US" altLang="en-US" sz="1200">
              <a:latin typeface="Arial Unicode MS" pitchFamily="34" charset="-128"/>
            </a:endParaRPr>
          </a:p>
        </p:txBody>
      </p:sp>
    </p:spTree>
    <p:extLst>
      <p:ext uri="{BB962C8B-B14F-4D97-AF65-F5344CB8AC3E}">
        <p14:creationId xmlns:p14="http://schemas.microsoft.com/office/powerpoint/2010/main" val="36208612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FD86B-4A39-B657-5C1C-00A181AEACE9}"/>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265D77C1-3117-6319-91CC-386CD313B31E}"/>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DA208C73-209E-ACE7-D3EF-6A97C6F8EA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To get a better look at the overall shape, we used a gaussian filter to smooth the output and as you can see &lt;NEXT SLIDE&gt;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In the 5% pruning, we see that we start to lose some of the general shape in green, but the results are still acceptable.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From 10-15%, we lose too much of the general shape which is important for us for optimization problems.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t>So from what we can tell, pruning somewhere between 0 and 10% is a good spot to be at</a:t>
            </a:r>
          </a:p>
        </p:txBody>
      </p:sp>
      <p:sp>
        <p:nvSpPr>
          <p:cNvPr id="19460" name="Slide Number Placeholder 3">
            <a:extLst>
              <a:ext uri="{FF2B5EF4-FFF2-40B4-BE49-F238E27FC236}">
                <a16:creationId xmlns:a16="http://schemas.microsoft.com/office/drawing/2014/main" id="{B3947EE7-6319-8998-6F86-CF989340553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19</a:t>
            </a:fld>
            <a:endParaRPr lang="en-US" altLang="en-US" sz="1200">
              <a:latin typeface="Arial Unicode MS" pitchFamily="34" charset="-128"/>
            </a:endParaRPr>
          </a:p>
        </p:txBody>
      </p:sp>
    </p:spTree>
    <p:extLst>
      <p:ext uri="{BB962C8B-B14F-4D97-AF65-F5344CB8AC3E}">
        <p14:creationId xmlns:p14="http://schemas.microsoft.com/office/powerpoint/2010/main" val="25810597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83F7C0-7545-DC0B-FFA7-38C042FFC910}"/>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37C5298-9DEF-E39E-4F94-F36E8672D01C}"/>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E79826DA-990A-7441-26A5-2CBB6E2DA36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For future works</a:t>
            </a:r>
          </a:p>
          <a:p>
            <a:pPr marL="171450" indent="-171450">
              <a:buFont typeface="Arial" panose="020B0604020202020204" pitchFamily="34" charset="0"/>
              <a:buChar char="•"/>
            </a:pPr>
            <a:r>
              <a:rPr lang="en-US" altLang="en-US" dirty="0"/>
              <a:t>We would like to extend the variable currents to the 12 fixed magnet currents &lt;SEE FIGURE&gt;</a:t>
            </a:r>
          </a:p>
          <a:p>
            <a:pPr marL="171450" indent="-171450">
              <a:buFont typeface="Arial" panose="020B0604020202020204" pitchFamily="34" charset="0"/>
              <a:buChar char="•"/>
            </a:pPr>
            <a:r>
              <a:rPr lang="en-US" altLang="en-US" dirty="0"/>
              <a:t>The beam envelope code required the parameters to be constant in order for the data to be produced, and it was easy as we already had the sims tested for these parameters (basically out of convenience)</a:t>
            </a:r>
          </a:p>
          <a:p>
            <a:pPr marL="628639" lvl="1" indent="-171450">
              <a:buFont typeface="Arial" panose="020B0604020202020204" pitchFamily="34" charset="0"/>
              <a:buChar char="•"/>
            </a:pPr>
            <a:r>
              <a:rPr lang="en-US" altLang="en-US" dirty="0"/>
              <a:t>If we were to make all the magnets have randomized parameters, then we will need to test the sim</a:t>
            </a:r>
          </a:p>
          <a:p>
            <a:pPr marL="171450" indent="-171450">
              <a:buFont typeface="Arial" panose="020B0604020202020204" pitchFamily="34" charset="0"/>
              <a:buChar char="•"/>
            </a:pPr>
            <a:r>
              <a:rPr lang="en-US" altLang="en-US" dirty="0"/>
              <a:t>We would like to get actual experimental data from linear induction accelerators and work with them</a:t>
            </a:r>
          </a:p>
          <a:p>
            <a:pPr marL="171450" indent="-171450">
              <a:buFont typeface="Arial" panose="020B0604020202020204" pitchFamily="34" charset="0"/>
              <a:buChar char="•"/>
            </a:pPr>
            <a:r>
              <a:rPr lang="en-US" altLang="en-US" dirty="0"/>
              <a:t>We also will replace the high-fidelity LSP sim with the machine learning model for magnetic lattice optimization</a:t>
            </a:r>
          </a:p>
          <a:p>
            <a:pPr marL="171450" lvl="0" indent="-171450">
              <a:buFont typeface="Arial" panose="020B0604020202020204" pitchFamily="34" charset="0"/>
              <a:buChar char="•"/>
            </a:pPr>
            <a:r>
              <a:rPr lang="en-US" altLang="en-US" dirty="0"/>
              <a:t>While this work was pretty simple, this is a first step for other optimization problems for us at the Nevada National Security Sites</a:t>
            </a:r>
          </a:p>
        </p:txBody>
      </p:sp>
      <p:sp>
        <p:nvSpPr>
          <p:cNvPr id="19460" name="Slide Number Placeholder 3">
            <a:extLst>
              <a:ext uri="{FF2B5EF4-FFF2-40B4-BE49-F238E27FC236}">
                <a16:creationId xmlns:a16="http://schemas.microsoft.com/office/drawing/2014/main" id="{A1B60325-13DA-F8C7-5265-014F0D4583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20</a:t>
            </a:fld>
            <a:endParaRPr lang="en-US" altLang="en-US" sz="1200">
              <a:latin typeface="Arial Unicode MS" pitchFamily="34" charset="-128"/>
            </a:endParaRPr>
          </a:p>
        </p:txBody>
      </p:sp>
    </p:spTree>
    <p:extLst>
      <p:ext uri="{BB962C8B-B14F-4D97-AF65-F5344CB8AC3E}">
        <p14:creationId xmlns:p14="http://schemas.microsoft.com/office/powerpoint/2010/main" val="918570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5E3A8-6909-A161-CF7A-631466BFDD27}"/>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A7200D50-B7CC-3F8C-0701-5E614D523F1F}"/>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C47F6D56-C6A9-7EA1-DB0C-EBEC0EFE5BA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a:extLst>
              <a:ext uri="{FF2B5EF4-FFF2-40B4-BE49-F238E27FC236}">
                <a16:creationId xmlns:a16="http://schemas.microsoft.com/office/drawing/2014/main" id="{1B1D552F-9F60-DDE5-CDAA-68C01A95C0F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21</a:t>
            </a:fld>
            <a:endParaRPr lang="en-US" altLang="en-US" sz="1200">
              <a:latin typeface="Arial Unicode MS" pitchFamily="34" charset="-128"/>
            </a:endParaRPr>
          </a:p>
        </p:txBody>
      </p:sp>
    </p:spTree>
    <p:extLst>
      <p:ext uri="{BB962C8B-B14F-4D97-AF65-F5344CB8AC3E}">
        <p14:creationId xmlns:p14="http://schemas.microsoft.com/office/powerpoint/2010/main" val="1988828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73189BE9-C590-4A01-9684-D0ECBBC9C48F}"/>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552A258D-2972-4786-AC2D-6F5DD63A8A2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Bridge between UNLV and NNSS</a:t>
            </a:r>
          </a:p>
          <a:p>
            <a:pPr marL="171450" indent="-171450">
              <a:buFont typeface="Arial" panose="020B0604020202020204" pitchFamily="34" charset="0"/>
              <a:buChar char="•"/>
            </a:pPr>
            <a:r>
              <a:rPr lang="en-US" altLang="en-US" dirty="0"/>
              <a:t>Brendan is in ML</a:t>
            </a:r>
          </a:p>
          <a:p>
            <a:pPr marL="171450" indent="-171450">
              <a:buFont typeface="Arial" panose="020B0604020202020204" pitchFamily="34" charset="0"/>
              <a:buChar char="•"/>
            </a:pPr>
            <a:r>
              <a:rPr lang="en-US" altLang="en-US" dirty="0"/>
              <a:t>Evan, Trevor, and Piotr are in the physics and pulse power group</a:t>
            </a:r>
          </a:p>
          <a:p>
            <a:endParaRPr lang="en-US" altLang="en-US" dirty="0"/>
          </a:p>
        </p:txBody>
      </p:sp>
      <p:sp>
        <p:nvSpPr>
          <p:cNvPr id="19460" name="Slide Number Placeholder 3">
            <a:extLst>
              <a:ext uri="{FF2B5EF4-FFF2-40B4-BE49-F238E27FC236}">
                <a16:creationId xmlns:a16="http://schemas.microsoft.com/office/drawing/2014/main" id="{E6903521-BB9C-40C4-BEB8-DE72D4667A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2</a:t>
            </a:fld>
            <a:endParaRPr lang="en-US" altLang="en-US" sz="1200">
              <a:latin typeface="Arial Unicode MS"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108CD-1F5E-863A-1C8C-00360E8410B2}"/>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642E554C-EAE6-88D8-12CC-22B80570173E}"/>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F89A2F9C-E5EE-3F74-626B-8C32A8E36C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a:extLst>
              <a:ext uri="{FF2B5EF4-FFF2-40B4-BE49-F238E27FC236}">
                <a16:creationId xmlns:a16="http://schemas.microsoft.com/office/drawing/2014/main" id="{0432F968-2924-868D-88ED-F079E0CDD2B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3</a:t>
            </a:fld>
            <a:endParaRPr lang="en-US" altLang="en-US" sz="1200">
              <a:latin typeface="Arial Unicode MS" pitchFamily="34" charset="-128"/>
            </a:endParaRPr>
          </a:p>
        </p:txBody>
      </p:sp>
    </p:spTree>
    <p:extLst>
      <p:ext uri="{BB962C8B-B14F-4D97-AF65-F5344CB8AC3E}">
        <p14:creationId xmlns:p14="http://schemas.microsoft.com/office/powerpoint/2010/main" val="1819025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00698-BA35-6A0A-1124-1D00F181B57D}"/>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DEE54231-C822-5E93-70D7-C3C49999837B}"/>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23E7525B-1A47-404C-BCC6-87597AE208F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kern="0" dirty="0"/>
              <a:t>Fast simulations of intense relativistic electron beams can be sufficient for tuning an accelerator’s magnetic transport field, but are incapable of capturing all relevant beam physics due to the limitations in the model.</a:t>
            </a:r>
          </a:p>
          <a:p>
            <a:pPr marL="171450" indent="-171450">
              <a:buFont typeface="Arial" panose="020B0604020202020204" pitchFamily="34" charset="0"/>
              <a:buChar char="•"/>
            </a:pPr>
            <a:r>
              <a:rPr lang="en-US" altLang="en-US" dirty="0"/>
              <a:t>Because methods that do capture these effects are significantly more computationally expensive, they are fundamentally less useful for optimization problems.</a:t>
            </a:r>
          </a:p>
          <a:p>
            <a:pPr marL="171450" indent="-171450">
              <a:buFont typeface="Arial" panose="020B0604020202020204" pitchFamily="34" charset="0"/>
              <a:buChar char="•"/>
            </a:pPr>
            <a:r>
              <a:rPr lang="en-US" altLang="en-US" dirty="0"/>
              <a:t>Our approach for optimization problems was to use transfer learning to make use of both low-fidelity and high-fidelity sims</a:t>
            </a:r>
          </a:p>
          <a:p>
            <a:endParaRPr lang="en-US" altLang="en-US" dirty="0"/>
          </a:p>
        </p:txBody>
      </p:sp>
      <p:sp>
        <p:nvSpPr>
          <p:cNvPr id="19460" name="Slide Number Placeholder 3">
            <a:extLst>
              <a:ext uri="{FF2B5EF4-FFF2-40B4-BE49-F238E27FC236}">
                <a16:creationId xmlns:a16="http://schemas.microsoft.com/office/drawing/2014/main" id="{6A294A2A-4513-E729-4322-599C7DBCA2C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4</a:t>
            </a:fld>
            <a:endParaRPr lang="en-US" altLang="en-US" sz="1200">
              <a:latin typeface="Arial Unicode MS" pitchFamily="34" charset="-128"/>
            </a:endParaRPr>
          </a:p>
        </p:txBody>
      </p:sp>
    </p:spTree>
    <p:extLst>
      <p:ext uri="{BB962C8B-B14F-4D97-AF65-F5344CB8AC3E}">
        <p14:creationId xmlns:p14="http://schemas.microsoft.com/office/powerpoint/2010/main" val="1895702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80673-E4A7-4830-0DEC-E26ACC718112}"/>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C7BF9EE-4667-D47A-CF55-2188E0B588B8}"/>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F1F43A2F-2B8B-A936-D440-2AA0C15062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b="1" dirty="0"/>
              <a:t>Here the high-fidelity data is the experimental surrogate data as it represents the experimental data we will get in the future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b="0" dirty="0"/>
              <a:t>Very little high-fidelity data, representative of how much real experimental data we could get. That is why perform transfer learning from low-fidelity sims to high-fidelity sims.</a:t>
            </a:r>
          </a:p>
          <a:p>
            <a:pPr marL="171450" indent="-171450">
              <a:buFont typeface="Arial" panose="020B0604020202020204" pitchFamily="34" charset="0"/>
              <a:buChar char="•"/>
            </a:pPr>
            <a:r>
              <a:rPr lang="en-US" altLang="en-US" dirty="0"/>
              <a:t>The simulated data is the beam envelope because it is an important parameter as we are trying to transport this beam through a small pipe all the way through Scorpius and other Linear induction accelerators </a:t>
            </a:r>
          </a:p>
          <a:p>
            <a:pPr marL="171450" indent="-171450">
              <a:buFont typeface="Arial" panose="020B0604020202020204" pitchFamily="34" charset="0"/>
              <a:buChar char="•"/>
            </a:pPr>
            <a:r>
              <a:rPr lang="en-US" altLang="en-US" dirty="0"/>
              <a:t>It is also a precursor to general optimization techniques for magnetic transport lattice optimizations</a:t>
            </a:r>
          </a:p>
        </p:txBody>
      </p:sp>
      <p:sp>
        <p:nvSpPr>
          <p:cNvPr id="19460" name="Slide Number Placeholder 3">
            <a:extLst>
              <a:ext uri="{FF2B5EF4-FFF2-40B4-BE49-F238E27FC236}">
                <a16:creationId xmlns:a16="http://schemas.microsoft.com/office/drawing/2014/main" id="{320AA506-1786-3DB0-CB8B-C430D15084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5</a:t>
            </a:fld>
            <a:endParaRPr lang="en-US" altLang="en-US" sz="1200">
              <a:latin typeface="Arial Unicode MS" pitchFamily="34" charset="-128"/>
            </a:endParaRPr>
          </a:p>
        </p:txBody>
      </p:sp>
    </p:spTree>
    <p:extLst>
      <p:ext uri="{BB962C8B-B14F-4D97-AF65-F5344CB8AC3E}">
        <p14:creationId xmlns:p14="http://schemas.microsoft.com/office/powerpoint/2010/main" val="2869971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79735-0B05-01A7-0BEE-1B00831EE4FF}"/>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8EE68465-DA37-F64F-BE9E-5A62AF062E37}"/>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60D4DBB0-072C-BD11-3B05-8DB48614457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Low fidelity sims are generated by solving for the radius using the beam envelope equation. I am borrowing information by Carl Ekdahl’s presentation at Los Alamos National Lab</a:t>
            </a:r>
          </a:p>
          <a:p>
            <a:pPr marL="171450" indent="-171450">
              <a:buFont typeface="Arial" panose="020B0604020202020204" pitchFamily="34" charset="0"/>
              <a:buChar char="•"/>
            </a:pPr>
            <a:r>
              <a:rPr lang="en-US" altLang="en-US" dirty="0"/>
              <a:t>Certain assumptions are also made about the beam, for example the emittance being constant</a:t>
            </a:r>
          </a:p>
          <a:p>
            <a:pPr marL="171450" indent="-171450">
              <a:buFont typeface="Arial" panose="020B0604020202020204" pitchFamily="34" charset="0"/>
              <a:buChar char="•"/>
            </a:pPr>
            <a:r>
              <a:rPr lang="en-US" altLang="en-US" dirty="0"/>
              <a:t>The runtime is pretty fast</a:t>
            </a:r>
          </a:p>
          <a:p>
            <a:endParaRPr lang="en-US" altLang="en-US" dirty="0"/>
          </a:p>
        </p:txBody>
      </p:sp>
      <p:sp>
        <p:nvSpPr>
          <p:cNvPr id="19460" name="Slide Number Placeholder 3">
            <a:extLst>
              <a:ext uri="{FF2B5EF4-FFF2-40B4-BE49-F238E27FC236}">
                <a16:creationId xmlns:a16="http://schemas.microsoft.com/office/drawing/2014/main" id="{D66F8646-8B7E-4D7F-261D-240F99D705D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7</a:t>
            </a:fld>
            <a:endParaRPr lang="en-US" altLang="en-US" sz="1200">
              <a:latin typeface="Arial Unicode MS" pitchFamily="34" charset="-128"/>
            </a:endParaRPr>
          </a:p>
        </p:txBody>
      </p:sp>
    </p:spTree>
    <p:extLst>
      <p:ext uri="{BB962C8B-B14F-4D97-AF65-F5344CB8AC3E}">
        <p14:creationId xmlns:p14="http://schemas.microsoft.com/office/powerpoint/2010/main" val="3824069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6BCA5-7CAE-DF05-9AA9-3A7189F1A896}"/>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BCBD38F0-753D-3416-EFAC-530D554C50F8}"/>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B57BD027-3630-4F6A-F951-0B44FE6642F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High-level overview of the beam envelope equation</a:t>
            </a:r>
          </a:p>
          <a:p>
            <a:pPr marL="171450" indent="-171450">
              <a:buFont typeface="Arial" panose="020B0604020202020204" pitchFamily="34" charset="0"/>
              <a:buChar char="•"/>
            </a:pPr>
            <a:r>
              <a:rPr lang="en-US" altLang="en-US" b="1" dirty="0"/>
              <a:t>CS background </a:t>
            </a:r>
            <a:r>
              <a:rPr lang="en-US" altLang="en-US" b="1" dirty="0">
                <a:sym typeface="Wingdings" panose="05000000000000000000" pitchFamily="2" charset="2"/>
              </a:rPr>
              <a:t> for anyone else here with just CS background</a:t>
            </a:r>
            <a:endParaRPr lang="en-US" altLang="en-US" b="1" dirty="0"/>
          </a:p>
          <a:p>
            <a:endParaRPr lang="en-US" altLang="en-US" dirty="0"/>
          </a:p>
        </p:txBody>
      </p:sp>
      <p:sp>
        <p:nvSpPr>
          <p:cNvPr id="19460" name="Slide Number Placeholder 3">
            <a:extLst>
              <a:ext uri="{FF2B5EF4-FFF2-40B4-BE49-F238E27FC236}">
                <a16:creationId xmlns:a16="http://schemas.microsoft.com/office/drawing/2014/main" id="{A896B004-1168-3D2E-EC68-5AD77816BAA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8</a:t>
            </a:fld>
            <a:endParaRPr lang="en-US" altLang="en-US" sz="1200">
              <a:latin typeface="Arial Unicode MS" pitchFamily="34" charset="-128"/>
            </a:endParaRPr>
          </a:p>
        </p:txBody>
      </p:sp>
    </p:spTree>
    <p:extLst>
      <p:ext uri="{BB962C8B-B14F-4D97-AF65-F5344CB8AC3E}">
        <p14:creationId xmlns:p14="http://schemas.microsoft.com/office/powerpoint/2010/main" val="660474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6A571-EFC6-1116-8156-48EFE455D83B}"/>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4D4117AB-F942-783A-31CC-5AAD176A76D1}"/>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FD00A763-2ADE-FEA2-9653-8ABF6192E5A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dirty="0"/>
              <a:t>The high fidelity sims are done on Large Scale Plasma, also known as LSP.</a:t>
            </a:r>
          </a:p>
          <a:p>
            <a:pPr marL="628639" lvl="1" indent="-171450">
              <a:buFont typeface="Arial" panose="020B0604020202020204" pitchFamily="34" charset="0"/>
              <a:buChar char="•"/>
            </a:pPr>
            <a:r>
              <a:rPr lang="en-US" dirty="0"/>
              <a:t>It is a particle-in-cell code</a:t>
            </a:r>
          </a:p>
          <a:p>
            <a:pPr marL="628639" lvl="1" indent="-171450">
              <a:buFont typeface="Arial" panose="020B0604020202020204" pitchFamily="34" charset="0"/>
              <a:buChar char="•"/>
            </a:pPr>
            <a:r>
              <a:rPr lang="en-US" dirty="0"/>
              <a:t>That calculates the forces on particles partitioned in a 2D or 3D grid per timestep</a:t>
            </a:r>
          </a:p>
          <a:p>
            <a:pPr marL="628639" lvl="1" indent="-171450">
              <a:buFont typeface="Arial" panose="020B0604020202020204" pitchFamily="34" charset="0"/>
              <a:buChar char="•"/>
            </a:pPr>
            <a:r>
              <a:rPr lang="en-US" dirty="0"/>
              <a:t>It can include lots of relevant physics, but the sims are more computationally expensive</a:t>
            </a:r>
          </a:p>
          <a:p>
            <a:pPr marL="1085827" lvl="2" indent="-171450">
              <a:buFont typeface="Arial" panose="020B0604020202020204" pitchFamily="34" charset="0"/>
              <a:buChar char="•"/>
            </a:pPr>
            <a:r>
              <a:rPr lang="en-US" dirty="0"/>
              <a:t>Runtime</a:t>
            </a:r>
          </a:p>
          <a:p>
            <a:pPr marL="628639" lvl="1" indent="-171450">
              <a:buFont typeface="Arial" panose="020B0604020202020204" pitchFamily="34" charset="0"/>
              <a:buChar char="•"/>
            </a:pPr>
            <a:r>
              <a:rPr lang="en-US" dirty="0"/>
              <a:t>As I covered before, we want this data to represent the experimental data</a:t>
            </a:r>
          </a:p>
        </p:txBody>
      </p:sp>
      <p:sp>
        <p:nvSpPr>
          <p:cNvPr id="19460" name="Slide Number Placeholder 3">
            <a:extLst>
              <a:ext uri="{FF2B5EF4-FFF2-40B4-BE49-F238E27FC236}">
                <a16:creationId xmlns:a16="http://schemas.microsoft.com/office/drawing/2014/main" id="{352E053B-AC3D-8BAB-C31C-D02C43B52B5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9</a:t>
            </a:fld>
            <a:endParaRPr lang="en-US" altLang="en-US" sz="1200">
              <a:latin typeface="Arial Unicode MS" pitchFamily="34" charset="-128"/>
            </a:endParaRPr>
          </a:p>
        </p:txBody>
      </p:sp>
    </p:spTree>
    <p:extLst>
      <p:ext uri="{BB962C8B-B14F-4D97-AF65-F5344CB8AC3E}">
        <p14:creationId xmlns:p14="http://schemas.microsoft.com/office/powerpoint/2010/main" val="4261230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8DFCD-6546-3F84-3E4D-D75396CB7FA2}"/>
            </a:ext>
          </a:extLst>
        </p:cNvPr>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2B2D5D21-6174-0413-7BAD-6CC9ECD86E25}"/>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1EE6E479-3962-F87D-F05A-7DDCA7C319F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altLang="en-US" dirty="0"/>
              <a:t>We have two types of data come that from two different simulations</a:t>
            </a:r>
          </a:p>
          <a:p>
            <a:pPr marL="628639" lvl="1" indent="-171450">
              <a:buFont typeface="Arial" panose="020B0604020202020204" pitchFamily="34" charset="0"/>
              <a:buChar char="•"/>
            </a:pPr>
            <a:r>
              <a:rPr lang="en-US" altLang="en-US" dirty="0"/>
              <a:t>Low fidelity and high fidelity</a:t>
            </a:r>
          </a:p>
          <a:p>
            <a:pPr marL="171450" lvl="0" indent="-171450">
              <a:buFont typeface="Arial" panose="020B0604020202020204" pitchFamily="34" charset="0"/>
              <a:buChar char="•"/>
            </a:pPr>
            <a:r>
              <a:rPr lang="en-US" altLang="en-US" dirty="0"/>
              <a:t>Each datapoint = shot in LIA</a:t>
            </a:r>
          </a:p>
          <a:p>
            <a:pPr marL="171450" lvl="0" indent="-171450">
              <a:buFont typeface="Arial" panose="020B0604020202020204" pitchFamily="34" charset="0"/>
              <a:buChar char="•"/>
            </a:pPr>
            <a:r>
              <a:rPr lang="en-US" altLang="en-US" dirty="0"/>
              <a:t>As we can see in the figure on the bottom right, there are 48 magnets. The first 12 (in gray) have fixed currents and the last 36 (in green) have more randomized, or variable, currents. These 36 currents will be our input for the model.</a:t>
            </a:r>
          </a:p>
          <a:p>
            <a:pPr marL="171450" lvl="0" indent="-171450">
              <a:buFont typeface="Arial" panose="020B0604020202020204" pitchFamily="34" charset="0"/>
              <a:buChar char="•"/>
            </a:pPr>
            <a:r>
              <a:rPr lang="en-US" altLang="en-US" dirty="0"/>
              <a:t>The goal is to use to input of the given currents and output the beam envelope radius,</a:t>
            </a:r>
          </a:p>
          <a:p>
            <a:pPr marL="171450" lvl="0" indent="-171450">
              <a:buFont typeface="Arial" panose="020B0604020202020204" pitchFamily="34" charset="0"/>
              <a:buChar char="•"/>
            </a:pPr>
            <a:r>
              <a:rPr lang="en-US" altLang="en-US"/>
              <a:t>Data splits</a:t>
            </a:r>
            <a:endParaRPr lang="en-US" altLang="en-US" dirty="0"/>
          </a:p>
        </p:txBody>
      </p:sp>
      <p:sp>
        <p:nvSpPr>
          <p:cNvPr id="19460" name="Slide Number Placeholder 3">
            <a:extLst>
              <a:ext uri="{FF2B5EF4-FFF2-40B4-BE49-F238E27FC236}">
                <a16:creationId xmlns:a16="http://schemas.microsoft.com/office/drawing/2014/main" id="{F2DA36FD-DA7A-45F0-6FF0-E79930F483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600">
                <a:solidFill>
                  <a:schemeClr val="tx1"/>
                </a:solidFill>
                <a:latin typeface="Arial" panose="020B0604020202020204" pitchFamily="34" charset="0"/>
              </a:defRPr>
            </a:lvl1pPr>
            <a:lvl2pPr defTabSz="912813">
              <a:defRPr sz="600">
                <a:solidFill>
                  <a:schemeClr val="tx1"/>
                </a:solidFill>
                <a:latin typeface="Arial" panose="020B0604020202020204" pitchFamily="34" charset="0"/>
              </a:defRPr>
            </a:lvl2pPr>
            <a:lvl3pPr defTabSz="912813">
              <a:defRPr sz="600">
                <a:solidFill>
                  <a:schemeClr val="tx1"/>
                </a:solidFill>
                <a:latin typeface="Arial" panose="020B0604020202020204" pitchFamily="34" charset="0"/>
              </a:defRPr>
            </a:lvl3pPr>
            <a:lvl4pPr defTabSz="912813">
              <a:defRPr sz="600">
                <a:solidFill>
                  <a:schemeClr val="tx1"/>
                </a:solidFill>
                <a:latin typeface="Arial" panose="020B0604020202020204" pitchFamily="34" charset="0"/>
              </a:defRPr>
            </a:lvl4pPr>
            <a:lvl5pPr defTabSz="912813">
              <a:defRPr sz="600">
                <a:solidFill>
                  <a:schemeClr val="tx1"/>
                </a:solidFill>
                <a:latin typeface="Arial" panose="020B0604020202020204" pitchFamily="34" charset="0"/>
              </a:defRPr>
            </a:lvl5pPr>
            <a:lvl6pPr marL="1828800" indent="457200" defTabSz="912813" eaLnBrk="0" fontAlgn="base" hangingPunct="0">
              <a:spcBef>
                <a:spcPct val="0"/>
              </a:spcBef>
              <a:spcAft>
                <a:spcPct val="0"/>
              </a:spcAft>
              <a:defRPr sz="600">
                <a:solidFill>
                  <a:schemeClr val="tx1"/>
                </a:solidFill>
                <a:latin typeface="Arial" panose="020B0604020202020204" pitchFamily="34" charset="0"/>
              </a:defRPr>
            </a:lvl6pPr>
            <a:lvl7pPr marL="2286000" indent="457200" defTabSz="912813" eaLnBrk="0" fontAlgn="base" hangingPunct="0">
              <a:spcBef>
                <a:spcPct val="0"/>
              </a:spcBef>
              <a:spcAft>
                <a:spcPct val="0"/>
              </a:spcAft>
              <a:defRPr sz="600">
                <a:solidFill>
                  <a:schemeClr val="tx1"/>
                </a:solidFill>
                <a:latin typeface="Arial" panose="020B0604020202020204" pitchFamily="34" charset="0"/>
              </a:defRPr>
            </a:lvl7pPr>
            <a:lvl8pPr marL="2743200" indent="457200" defTabSz="912813" eaLnBrk="0" fontAlgn="base" hangingPunct="0">
              <a:spcBef>
                <a:spcPct val="0"/>
              </a:spcBef>
              <a:spcAft>
                <a:spcPct val="0"/>
              </a:spcAft>
              <a:defRPr sz="600">
                <a:solidFill>
                  <a:schemeClr val="tx1"/>
                </a:solidFill>
                <a:latin typeface="Arial" panose="020B0604020202020204" pitchFamily="34" charset="0"/>
              </a:defRPr>
            </a:lvl8pPr>
            <a:lvl9pPr marL="3200400" indent="457200" defTabSz="912813" eaLnBrk="0" fontAlgn="base" hangingPunct="0">
              <a:spcBef>
                <a:spcPct val="0"/>
              </a:spcBef>
              <a:spcAft>
                <a:spcPct val="0"/>
              </a:spcAft>
              <a:defRPr sz="600">
                <a:solidFill>
                  <a:schemeClr val="tx1"/>
                </a:solidFill>
                <a:latin typeface="Arial" panose="020B0604020202020204" pitchFamily="34" charset="0"/>
              </a:defRPr>
            </a:lvl9pPr>
          </a:lstStyle>
          <a:p>
            <a:fld id="{2EC83D54-048B-41EF-8F12-461987AF6AA1}" type="slidenum">
              <a:rPr lang="en-US" altLang="en-US" sz="1200" smtClean="0">
                <a:latin typeface="Arial Unicode MS" pitchFamily="34" charset="-128"/>
              </a:rPr>
              <a:pPr/>
              <a:t>10</a:t>
            </a:fld>
            <a:endParaRPr lang="en-US" altLang="en-US" sz="1200">
              <a:latin typeface="Arial Unicode MS" pitchFamily="34" charset="-128"/>
            </a:endParaRPr>
          </a:p>
        </p:txBody>
      </p:sp>
    </p:spTree>
    <p:extLst>
      <p:ext uri="{BB962C8B-B14F-4D97-AF65-F5344CB8AC3E}">
        <p14:creationId xmlns:p14="http://schemas.microsoft.com/office/powerpoint/2010/main" val="1382327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lick to edit Date">
    <p:spTree>
      <p:nvGrpSpPr>
        <p:cNvPr id="1" name=""/>
        <p:cNvGrpSpPr/>
        <p:nvPr/>
      </p:nvGrpSpPr>
      <p:grpSpPr>
        <a:xfrm>
          <a:off x="0" y="0"/>
          <a:ext cx="0" cy="0"/>
          <a:chOff x="0" y="0"/>
          <a:chExt cx="0" cy="0"/>
        </a:xfrm>
      </p:grpSpPr>
      <p:sp>
        <p:nvSpPr>
          <p:cNvPr id="5" name="TextBox 10">
            <a:extLst>
              <a:ext uri="{FF2B5EF4-FFF2-40B4-BE49-F238E27FC236}">
                <a16:creationId xmlns:a16="http://schemas.microsoft.com/office/drawing/2014/main" id="{E474587C-E3C3-4F00-9911-F099DA8804AF}"/>
              </a:ext>
            </a:extLst>
          </p:cNvPr>
          <p:cNvSpPr txBox="1">
            <a:spLocks noChangeArrowheads="1"/>
          </p:cNvSpPr>
          <p:nvPr userDrawn="1"/>
        </p:nvSpPr>
        <p:spPr bwMode="auto">
          <a:xfrm>
            <a:off x="131234" y="6400801"/>
            <a:ext cx="32681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en-US" sz="1000" i="1" dirty="0">
                <a:latin typeface="Arial Narrow" panose="020B0606020202030204" pitchFamily="34" charset="0"/>
              </a:rPr>
              <a:t>Nevada National Security Sites is managed and operated </a:t>
            </a:r>
            <a:br>
              <a:rPr lang="en-US" altLang="en-US" sz="1000" i="1" dirty="0">
                <a:latin typeface="Arial Narrow" panose="020B0606020202030204" pitchFamily="34" charset="0"/>
              </a:rPr>
            </a:br>
            <a:r>
              <a:rPr lang="en-US" altLang="en-US" sz="1000" i="1" dirty="0">
                <a:latin typeface="Arial Narrow" panose="020B0606020202030204" pitchFamily="34" charset="0"/>
              </a:rPr>
              <a:t>by MSTS under contract number DE-NA0003624.</a:t>
            </a:r>
          </a:p>
        </p:txBody>
      </p:sp>
      <p:sp>
        <p:nvSpPr>
          <p:cNvPr id="2" name="Title 1"/>
          <p:cNvSpPr>
            <a:spLocks noGrp="1"/>
          </p:cNvSpPr>
          <p:nvPr>
            <p:ph type="ctrTitle"/>
          </p:nvPr>
        </p:nvSpPr>
        <p:spPr>
          <a:xfrm>
            <a:off x="4347079" y="4703362"/>
            <a:ext cx="7079768" cy="1470025"/>
          </a:xfrm>
          <a:prstGeom prst="rect">
            <a:avLst/>
          </a:prstGeom>
        </p:spPr>
        <p:txBody>
          <a:bodyPr/>
          <a:lstStyle>
            <a:lvl1pPr algn="r">
              <a:defRPr sz="4800"/>
            </a:lvl1pPr>
          </a:lstStyle>
          <a:p>
            <a:r>
              <a:rPr lang="en-US"/>
              <a:t>Click to edit Master title style</a:t>
            </a:r>
            <a:endParaRPr lang="en-US" dirty="0"/>
          </a:p>
        </p:txBody>
      </p:sp>
      <p:sp>
        <p:nvSpPr>
          <p:cNvPr id="3" name="Subtitle 2"/>
          <p:cNvSpPr>
            <a:spLocks noGrp="1"/>
          </p:cNvSpPr>
          <p:nvPr>
            <p:ph type="subTitle" idx="1"/>
          </p:nvPr>
        </p:nvSpPr>
        <p:spPr>
          <a:xfrm>
            <a:off x="3409556" y="665833"/>
            <a:ext cx="8534400" cy="587003"/>
          </a:xfrm>
          <a:prstGeom prst="rect">
            <a:avLst/>
          </a:prstGeom>
        </p:spPr>
        <p:txBody>
          <a:bodyPr/>
          <a:lstStyle>
            <a:lvl1pPr marL="0" marR="0" indent="0" algn="r" defTabSz="1219170" rtl="0" eaLnBrk="0" fontAlgn="base" latinLnBrk="0" hangingPunct="0">
              <a:lnSpc>
                <a:spcPct val="100000"/>
              </a:lnSpc>
              <a:spcBef>
                <a:spcPct val="20000"/>
              </a:spcBef>
              <a:spcAft>
                <a:spcPct val="0"/>
              </a:spcAft>
              <a:buClr>
                <a:srgbClr val="77787B"/>
              </a:buClr>
              <a:buSzTx/>
              <a:buFont typeface="Arial" panose="020B0604020202020204" pitchFamily="34" charset="0"/>
              <a:buNone/>
              <a:tabLst/>
              <a:defRPr sz="2667" b="1">
                <a:solidFill>
                  <a:srgbClr val="1A3562"/>
                </a:solidFill>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
        <p:nvSpPr>
          <p:cNvPr id="13" name="Text Placeholder 2">
            <a:extLst>
              <a:ext uri="{FF2B5EF4-FFF2-40B4-BE49-F238E27FC236}">
                <a16:creationId xmlns:a16="http://schemas.microsoft.com/office/drawing/2014/main" id="{CC345BF4-A20D-47B3-BB98-384C29DA1535}"/>
              </a:ext>
            </a:extLst>
          </p:cNvPr>
          <p:cNvSpPr>
            <a:spLocks noGrp="1"/>
          </p:cNvSpPr>
          <p:nvPr>
            <p:ph type="body" idx="10"/>
          </p:nvPr>
        </p:nvSpPr>
        <p:spPr>
          <a:xfrm>
            <a:off x="1580756" y="1252837"/>
            <a:ext cx="10363200" cy="505460"/>
          </a:xfrm>
          <a:prstGeom prst="rect">
            <a:avLst/>
          </a:prstGeom>
        </p:spPr>
        <p:txBody>
          <a:bodyPr anchor="b"/>
          <a:lstStyle>
            <a:lvl1pPr marL="0" indent="0" algn="r">
              <a:buNone/>
              <a:defRPr sz="24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dirty="0"/>
              <a:t>Click to edit Master text styles</a:t>
            </a:r>
          </a:p>
        </p:txBody>
      </p:sp>
    </p:spTree>
    <p:extLst>
      <p:ext uri="{BB962C8B-B14F-4D97-AF65-F5344CB8AC3E}">
        <p14:creationId xmlns:p14="http://schemas.microsoft.com/office/powerpoint/2010/main" val="3417863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C6A151C-FB12-4FB2-8BE1-D98F1E0C6910}"/>
              </a:ext>
            </a:extLst>
          </p:cNvPr>
          <p:cNvSpPr>
            <a:spLocks noGrp="1"/>
          </p:cNvSpPr>
          <p:nvPr>
            <p:ph type="title"/>
          </p:nvPr>
        </p:nvSpPr>
        <p:spPr>
          <a:xfrm>
            <a:off x="185568" y="249506"/>
            <a:ext cx="9334569" cy="563033"/>
          </a:xfrm>
          <a:prstGeom prst="rect">
            <a:avLst/>
          </a:prstGeom>
        </p:spPr>
        <p:txBody>
          <a:bodyPr/>
          <a:lstStyle>
            <a:lvl1pPr>
              <a:defRPr sz="3200"/>
            </a:lvl1pPr>
          </a:lstStyle>
          <a:p>
            <a:r>
              <a:rPr lang="en-US" dirty="0"/>
              <a:t>Click to edit Master title style</a:t>
            </a:r>
          </a:p>
        </p:txBody>
      </p:sp>
      <p:sp>
        <p:nvSpPr>
          <p:cNvPr id="4" name="Content Placeholder 2">
            <a:extLst>
              <a:ext uri="{FF2B5EF4-FFF2-40B4-BE49-F238E27FC236}">
                <a16:creationId xmlns:a16="http://schemas.microsoft.com/office/drawing/2014/main" id="{AA610C99-98BB-4EC2-A3D5-CD5B23AAA938}"/>
              </a:ext>
            </a:extLst>
          </p:cNvPr>
          <p:cNvSpPr>
            <a:spLocks noGrp="1"/>
          </p:cNvSpPr>
          <p:nvPr>
            <p:ph idx="1"/>
          </p:nvPr>
        </p:nvSpPr>
        <p:spPr>
          <a:xfrm>
            <a:off x="185568" y="1141414"/>
            <a:ext cx="5171401"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44198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C6A151C-FB12-4FB2-8BE1-D98F1E0C6910}"/>
              </a:ext>
            </a:extLst>
          </p:cNvPr>
          <p:cNvSpPr>
            <a:spLocks noGrp="1"/>
          </p:cNvSpPr>
          <p:nvPr>
            <p:ph type="title"/>
          </p:nvPr>
        </p:nvSpPr>
        <p:spPr>
          <a:xfrm>
            <a:off x="185568" y="249506"/>
            <a:ext cx="9334569" cy="563033"/>
          </a:xfrm>
          <a:prstGeom prst="rect">
            <a:avLst/>
          </a:prstGeom>
        </p:spPr>
        <p:txBody>
          <a:bodyPr/>
          <a:lstStyle>
            <a:lvl1pPr>
              <a:defRPr sz="3200"/>
            </a:lvl1pPr>
          </a:lstStyle>
          <a:p>
            <a:r>
              <a:rPr lang="en-US" dirty="0"/>
              <a:t>Click to edit Master title style</a:t>
            </a:r>
          </a:p>
        </p:txBody>
      </p:sp>
      <p:sp>
        <p:nvSpPr>
          <p:cNvPr id="4" name="Content Placeholder 2">
            <a:extLst>
              <a:ext uri="{FF2B5EF4-FFF2-40B4-BE49-F238E27FC236}">
                <a16:creationId xmlns:a16="http://schemas.microsoft.com/office/drawing/2014/main" id="{AA610C99-98BB-4EC2-A3D5-CD5B23AAA938}"/>
              </a:ext>
            </a:extLst>
          </p:cNvPr>
          <p:cNvSpPr>
            <a:spLocks noGrp="1"/>
          </p:cNvSpPr>
          <p:nvPr>
            <p:ph idx="1"/>
          </p:nvPr>
        </p:nvSpPr>
        <p:spPr>
          <a:xfrm>
            <a:off x="185568" y="1141414"/>
            <a:ext cx="5171401"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24507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0148" y="314240"/>
            <a:ext cx="9287553" cy="703163"/>
          </a:xfrm>
          <a:prstGeom prst="rect">
            <a:avLst/>
          </a:prstGeom>
        </p:spPr>
        <p:txBody>
          <a:bodyPr/>
          <a:lstStyle>
            <a:lvl1pPr algn="l">
              <a:defRPr sz="3200" u="none"/>
            </a:lvl1pPr>
          </a:lstStyle>
          <a:p>
            <a:r>
              <a:rPr lang="en-US" dirty="0"/>
              <a:t>Click to edit Master title style</a:t>
            </a:r>
          </a:p>
        </p:txBody>
      </p:sp>
      <p:sp>
        <p:nvSpPr>
          <p:cNvPr id="4" name="Content Placeholder 2">
            <a:extLst>
              <a:ext uri="{FF2B5EF4-FFF2-40B4-BE49-F238E27FC236}">
                <a16:creationId xmlns:a16="http://schemas.microsoft.com/office/drawing/2014/main" id="{F5B26535-BB3C-4388-898C-96BB7AABACF5}"/>
              </a:ext>
            </a:extLst>
          </p:cNvPr>
          <p:cNvSpPr>
            <a:spLocks noGrp="1"/>
          </p:cNvSpPr>
          <p:nvPr>
            <p:ph idx="1"/>
          </p:nvPr>
        </p:nvSpPr>
        <p:spPr>
          <a:xfrm>
            <a:off x="250148" y="1141414"/>
            <a:ext cx="10972800" cy="1733551"/>
          </a:xfrm>
          <a:prstGeom prst="rect">
            <a:avLst/>
          </a:prstGeom>
        </p:spPr>
        <p:txBody>
          <a:bodyPr/>
          <a:lstStyle>
            <a:lvl1pPr>
              <a:defRPr sz="2400"/>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86207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0147" y="314240"/>
            <a:ext cx="9274853" cy="703163"/>
          </a:xfrm>
          <a:prstGeom prst="rect">
            <a:avLst/>
          </a:prstGeom>
        </p:spPr>
        <p:txBody>
          <a:bodyPr/>
          <a:lstStyle>
            <a:lvl1pPr algn="l">
              <a:defRPr sz="3200" u="none"/>
            </a:lvl1pPr>
          </a:lstStyle>
          <a:p>
            <a:r>
              <a:rPr lang="en-US" dirty="0"/>
              <a:t>Click to edit Master title style</a:t>
            </a:r>
          </a:p>
        </p:txBody>
      </p:sp>
      <p:sp>
        <p:nvSpPr>
          <p:cNvPr id="5" name="Content Placeholder 2">
            <a:extLst>
              <a:ext uri="{FF2B5EF4-FFF2-40B4-BE49-F238E27FC236}">
                <a16:creationId xmlns:a16="http://schemas.microsoft.com/office/drawing/2014/main" id="{8D848413-0782-4D08-AAC6-CEEBA0516CFE}"/>
              </a:ext>
            </a:extLst>
          </p:cNvPr>
          <p:cNvSpPr>
            <a:spLocks noGrp="1"/>
          </p:cNvSpPr>
          <p:nvPr>
            <p:ph idx="1"/>
          </p:nvPr>
        </p:nvSpPr>
        <p:spPr>
          <a:xfrm>
            <a:off x="630608" y="1141414"/>
            <a:ext cx="5171401"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a:extLst>
              <a:ext uri="{FF2B5EF4-FFF2-40B4-BE49-F238E27FC236}">
                <a16:creationId xmlns:a16="http://schemas.microsoft.com/office/drawing/2014/main" id="{9E5A4DB2-0A51-476F-818C-C9902EF84274}"/>
              </a:ext>
            </a:extLst>
          </p:cNvPr>
          <p:cNvSpPr>
            <a:spLocks noGrp="1"/>
          </p:cNvSpPr>
          <p:nvPr>
            <p:ph idx="10"/>
          </p:nvPr>
        </p:nvSpPr>
        <p:spPr>
          <a:xfrm>
            <a:off x="6389996" y="1141414"/>
            <a:ext cx="5171401"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7188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0147" y="314240"/>
            <a:ext cx="9274853" cy="703163"/>
          </a:xfrm>
          <a:prstGeom prst="rect">
            <a:avLst/>
          </a:prstGeom>
        </p:spPr>
        <p:txBody>
          <a:bodyPr/>
          <a:lstStyle>
            <a:lvl1pPr algn="l">
              <a:defRPr sz="3200" u="none"/>
            </a:lvl1pPr>
          </a:lstStyle>
          <a:p>
            <a:r>
              <a:rPr lang="en-US" dirty="0"/>
              <a:t>Click to edit Master title style</a:t>
            </a:r>
          </a:p>
        </p:txBody>
      </p:sp>
      <p:sp>
        <p:nvSpPr>
          <p:cNvPr id="6" name="Chart Placeholder 5">
            <a:extLst>
              <a:ext uri="{FF2B5EF4-FFF2-40B4-BE49-F238E27FC236}">
                <a16:creationId xmlns:a16="http://schemas.microsoft.com/office/drawing/2014/main" id="{89950554-9EFF-4778-A3B5-EF3F59DE00FF}"/>
              </a:ext>
            </a:extLst>
          </p:cNvPr>
          <p:cNvSpPr>
            <a:spLocks noGrp="1"/>
          </p:cNvSpPr>
          <p:nvPr>
            <p:ph type="chart" sz="quarter" idx="11"/>
          </p:nvPr>
        </p:nvSpPr>
        <p:spPr>
          <a:xfrm>
            <a:off x="622300" y="1322918"/>
            <a:ext cx="5171061" cy="2550853"/>
          </a:xfrm>
          <a:prstGeom prst="rect">
            <a:avLst/>
          </a:prstGeom>
        </p:spPr>
        <p:txBody>
          <a:bodyPr/>
          <a:lstStyle>
            <a:lvl1pPr>
              <a:defRPr sz="2133"/>
            </a:lvl1pPr>
          </a:lstStyle>
          <a:p>
            <a:endParaRPr lang="en-US" dirty="0"/>
          </a:p>
        </p:txBody>
      </p:sp>
      <p:sp>
        <p:nvSpPr>
          <p:cNvPr id="8" name="Chart Placeholder 5">
            <a:extLst>
              <a:ext uri="{FF2B5EF4-FFF2-40B4-BE49-F238E27FC236}">
                <a16:creationId xmlns:a16="http://schemas.microsoft.com/office/drawing/2014/main" id="{1516628A-A4A7-4BF9-B07A-286C942CC026}"/>
              </a:ext>
            </a:extLst>
          </p:cNvPr>
          <p:cNvSpPr>
            <a:spLocks noGrp="1"/>
          </p:cNvSpPr>
          <p:nvPr>
            <p:ph type="chart" sz="quarter" idx="12"/>
          </p:nvPr>
        </p:nvSpPr>
        <p:spPr>
          <a:xfrm>
            <a:off x="6398640" y="1322917"/>
            <a:ext cx="5171061" cy="2550852"/>
          </a:xfrm>
          <a:prstGeom prst="rect">
            <a:avLst/>
          </a:prstGeom>
        </p:spPr>
        <p:txBody>
          <a:bodyPr/>
          <a:lstStyle>
            <a:lvl1pPr>
              <a:defRPr sz="2133"/>
            </a:lvl1pPr>
          </a:lstStyle>
          <a:p>
            <a:endParaRPr lang="en-US" dirty="0"/>
          </a:p>
        </p:txBody>
      </p:sp>
      <p:sp>
        <p:nvSpPr>
          <p:cNvPr id="10" name="Chart Placeholder 5">
            <a:extLst>
              <a:ext uri="{FF2B5EF4-FFF2-40B4-BE49-F238E27FC236}">
                <a16:creationId xmlns:a16="http://schemas.microsoft.com/office/drawing/2014/main" id="{5F92DB48-5183-4025-A76E-5025DFC564CF}"/>
              </a:ext>
            </a:extLst>
          </p:cNvPr>
          <p:cNvSpPr>
            <a:spLocks noGrp="1"/>
          </p:cNvSpPr>
          <p:nvPr>
            <p:ph type="chart" sz="quarter" idx="13"/>
          </p:nvPr>
        </p:nvSpPr>
        <p:spPr>
          <a:xfrm>
            <a:off x="622300" y="4124979"/>
            <a:ext cx="5171061" cy="2550853"/>
          </a:xfrm>
          <a:prstGeom prst="rect">
            <a:avLst/>
          </a:prstGeom>
        </p:spPr>
        <p:txBody>
          <a:bodyPr/>
          <a:lstStyle>
            <a:lvl1pPr>
              <a:defRPr sz="2133"/>
            </a:lvl1pPr>
          </a:lstStyle>
          <a:p>
            <a:endParaRPr lang="en-US" dirty="0"/>
          </a:p>
        </p:txBody>
      </p:sp>
      <p:sp>
        <p:nvSpPr>
          <p:cNvPr id="11" name="Chart Placeholder 5">
            <a:extLst>
              <a:ext uri="{FF2B5EF4-FFF2-40B4-BE49-F238E27FC236}">
                <a16:creationId xmlns:a16="http://schemas.microsoft.com/office/drawing/2014/main" id="{8ADAC64F-D346-4EAF-BB33-F101564AB8D3}"/>
              </a:ext>
            </a:extLst>
          </p:cNvPr>
          <p:cNvSpPr>
            <a:spLocks noGrp="1"/>
          </p:cNvSpPr>
          <p:nvPr>
            <p:ph type="chart" sz="quarter" idx="14"/>
          </p:nvPr>
        </p:nvSpPr>
        <p:spPr>
          <a:xfrm>
            <a:off x="6398639" y="3992907"/>
            <a:ext cx="5171061" cy="2550853"/>
          </a:xfrm>
          <a:prstGeom prst="rect">
            <a:avLst/>
          </a:prstGeom>
        </p:spPr>
        <p:txBody>
          <a:bodyPr/>
          <a:lstStyle>
            <a:lvl1pPr>
              <a:defRPr sz="2133"/>
            </a:lvl1pPr>
          </a:lstStyle>
          <a:p>
            <a:endParaRPr lang="en-US" dirty="0"/>
          </a:p>
        </p:txBody>
      </p:sp>
    </p:spTree>
    <p:extLst>
      <p:ext uri="{BB962C8B-B14F-4D97-AF65-F5344CB8AC3E}">
        <p14:creationId xmlns:p14="http://schemas.microsoft.com/office/powerpoint/2010/main" val="573841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122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0148" y="314240"/>
            <a:ext cx="9287553" cy="703163"/>
          </a:xfrm>
          <a:prstGeom prst="rect">
            <a:avLst/>
          </a:prstGeom>
        </p:spPr>
        <p:txBody>
          <a:bodyPr/>
          <a:lstStyle>
            <a:lvl1pPr algn="l">
              <a:defRPr sz="3200" u="none"/>
            </a:lvl1pPr>
          </a:lstStyle>
          <a:p>
            <a:r>
              <a:rPr lang="en-US" dirty="0"/>
              <a:t>Click to edit Master title style</a:t>
            </a:r>
          </a:p>
        </p:txBody>
      </p:sp>
      <p:sp>
        <p:nvSpPr>
          <p:cNvPr id="4" name="Content Placeholder 2">
            <a:extLst>
              <a:ext uri="{FF2B5EF4-FFF2-40B4-BE49-F238E27FC236}">
                <a16:creationId xmlns:a16="http://schemas.microsoft.com/office/drawing/2014/main" id="{F5B26535-BB3C-4388-898C-96BB7AABACF5}"/>
              </a:ext>
            </a:extLst>
          </p:cNvPr>
          <p:cNvSpPr>
            <a:spLocks noGrp="1"/>
          </p:cNvSpPr>
          <p:nvPr>
            <p:ph idx="1"/>
          </p:nvPr>
        </p:nvSpPr>
        <p:spPr>
          <a:xfrm>
            <a:off x="250148" y="1141414"/>
            <a:ext cx="10972800"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7121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0147" y="314240"/>
            <a:ext cx="9274853" cy="703163"/>
          </a:xfrm>
          <a:prstGeom prst="rect">
            <a:avLst/>
          </a:prstGeom>
        </p:spPr>
        <p:txBody>
          <a:bodyPr/>
          <a:lstStyle>
            <a:lvl1pPr algn="l">
              <a:defRPr sz="3200" u="none"/>
            </a:lvl1pPr>
          </a:lstStyle>
          <a:p>
            <a:r>
              <a:rPr lang="en-US" dirty="0"/>
              <a:t>Click to edit Master title style</a:t>
            </a:r>
          </a:p>
        </p:txBody>
      </p:sp>
      <p:sp>
        <p:nvSpPr>
          <p:cNvPr id="5" name="Content Placeholder 2">
            <a:extLst>
              <a:ext uri="{FF2B5EF4-FFF2-40B4-BE49-F238E27FC236}">
                <a16:creationId xmlns:a16="http://schemas.microsoft.com/office/drawing/2014/main" id="{8D848413-0782-4D08-AAC6-CEEBA0516CFE}"/>
              </a:ext>
            </a:extLst>
          </p:cNvPr>
          <p:cNvSpPr>
            <a:spLocks noGrp="1"/>
          </p:cNvSpPr>
          <p:nvPr>
            <p:ph idx="1"/>
          </p:nvPr>
        </p:nvSpPr>
        <p:spPr>
          <a:xfrm>
            <a:off x="630608" y="1141414"/>
            <a:ext cx="5171401"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a:extLst>
              <a:ext uri="{FF2B5EF4-FFF2-40B4-BE49-F238E27FC236}">
                <a16:creationId xmlns:a16="http://schemas.microsoft.com/office/drawing/2014/main" id="{9E5A4DB2-0A51-476F-818C-C9902EF84274}"/>
              </a:ext>
            </a:extLst>
          </p:cNvPr>
          <p:cNvSpPr>
            <a:spLocks noGrp="1"/>
          </p:cNvSpPr>
          <p:nvPr>
            <p:ph idx="10"/>
          </p:nvPr>
        </p:nvSpPr>
        <p:spPr>
          <a:xfrm>
            <a:off x="6389996" y="1141414"/>
            <a:ext cx="5171401" cy="1733551"/>
          </a:xfrm>
          <a:prstGeom prst="rect">
            <a:avLst/>
          </a:prstGeom>
        </p:spPr>
        <p:txBody>
          <a:bodyPr/>
          <a:lstStyle>
            <a:lvl1pPr>
              <a:defRPr sz="24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2258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0147" y="314240"/>
            <a:ext cx="9274853" cy="703163"/>
          </a:xfrm>
          <a:prstGeom prst="rect">
            <a:avLst/>
          </a:prstGeom>
        </p:spPr>
        <p:txBody>
          <a:bodyPr/>
          <a:lstStyle>
            <a:lvl1pPr algn="l">
              <a:defRPr sz="3200" u="none"/>
            </a:lvl1pPr>
          </a:lstStyle>
          <a:p>
            <a:r>
              <a:rPr lang="en-US" dirty="0"/>
              <a:t>Click to edit Master title style</a:t>
            </a:r>
          </a:p>
        </p:txBody>
      </p:sp>
      <p:sp>
        <p:nvSpPr>
          <p:cNvPr id="6" name="Chart Placeholder 5">
            <a:extLst>
              <a:ext uri="{FF2B5EF4-FFF2-40B4-BE49-F238E27FC236}">
                <a16:creationId xmlns:a16="http://schemas.microsoft.com/office/drawing/2014/main" id="{89950554-9EFF-4778-A3B5-EF3F59DE00FF}"/>
              </a:ext>
            </a:extLst>
          </p:cNvPr>
          <p:cNvSpPr>
            <a:spLocks noGrp="1"/>
          </p:cNvSpPr>
          <p:nvPr>
            <p:ph type="chart" sz="quarter" idx="11"/>
          </p:nvPr>
        </p:nvSpPr>
        <p:spPr>
          <a:xfrm>
            <a:off x="622300" y="1322918"/>
            <a:ext cx="5171061" cy="2550853"/>
          </a:xfrm>
          <a:prstGeom prst="rect">
            <a:avLst/>
          </a:prstGeom>
        </p:spPr>
        <p:txBody>
          <a:bodyPr/>
          <a:lstStyle>
            <a:lvl1pPr>
              <a:defRPr sz="2133"/>
            </a:lvl1pPr>
          </a:lstStyle>
          <a:p>
            <a:endParaRPr lang="en-US" dirty="0"/>
          </a:p>
        </p:txBody>
      </p:sp>
      <p:sp>
        <p:nvSpPr>
          <p:cNvPr id="8" name="Chart Placeholder 5">
            <a:extLst>
              <a:ext uri="{FF2B5EF4-FFF2-40B4-BE49-F238E27FC236}">
                <a16:creationId xmlns:a16="http://schemas.microsoft.com/office/drawing/2014/main" id="{1516628A-A4A7-4BF9-B07A-286C942CC026}"/>
              </a:ext>
            </a:extLst>
          </p:cNvPr>
          <p:cNvSpPr>
            <a:spLocks noGrp="1"/>
          </p:cNvSpPr>
          <p:nvPr>
            <p:ph type="chart" sz="quarter" idx="12"/>
          </p:nvPr>
        </p:nvSpPr>
        <p:spPr>
          <a:xfrm>
            <a:off x="6398640" y="1322917"/>
            <a:ext cx="5171061" cy="2550852"/>
          </a:xfrm>
          <a:prstGeom prst="rect">
            <a:avLst/>
          </a:prstGeom>
        </p:spPr>
        <p:txBody>
          <a:bodyPr/>
          <a:lstStyle>
            <a:lvl1pPr>
              <a:defRPr sz="2133"/>
            </a:lvl1pPr>
          </a:lstStyle>
          <a:p>
            <a:endParaRPr lang="en-US" dirty="0"/>
          </a:p>
        </p:txBody>
      </p:sp>
      <p:sp>
        <p:nvSpPr>
          <p:cNvPr id="10" name="Chart Placeholder 5">
            <a:extLst>
              <a:ext uri="{FF2B5EF4-FFF2-40B4-BE49-F238E27FC236}">
                <a16:creationId xmlns:a16="http://schemas.microsoft.com/office/drawing/2014/main" id="{5F92DB48-5183-4025-A76E-5025DFC564CF}"/>
              </a:ext>
            </a:extLst>
          </p:cNvPr>
          <p:cNvSpPr>
            <a:spLocks noGrp="1"/>
          </p:cNvSpPr>
          <p:nvPr>
            <p:ph type="chart" sz="quarter" idx="13"/>
          </p:nvPr>
        </p:nvSpPr>
        <p:spPr>
          <a:xfrm>
            <a:off x="622300" y="4124979"/>
            <a:ext cx="5171061" cy="2550853"/>
          </a:xfrm>
          <a:prstGeom prst="rect">
            <a:avLst/>
          </a:prstGeom>
        </p:spPr>
        <p:txBody>
          <a:bodyPr/>
          <a:lstStyle>
            <a:lvl1pPr>
              <a:defRPr sz="2133"/>
            </a:lvl1pPr>
          </a:lstStyle>
          <a:p>
            <a:endParaRPr lang="en-US" dirty="0"/>
          </a:p>
        </p:txBody>
      </p:sp>
      <p:sp>
        <p:nvSpPr>
          <p:cNvPr id="11" name="Chart Placeholder 5">
            <a:extLst>
              <a:ext uri="{FF2B5EF4-FFF2-40B4-BE49-F238E27FC236}">
                <a16:creationId xmlns:a16="http://schemas.microsoft.com/office/drawing/2014/main" id="{8ADAC64F-D346-4EAF-BB33-F101564AB8D3}"/>
              </a:ext>
            </a:extLst>
          </p:cNvPr>
          <p:cNvSpPr>
            <a:spLocks noGrp="1"/>
          </p:cNvSpPr>
          <p:nvPr>
            <p:ph type="chart" sz="quarter" idx="14"/>
          </p:nvPr>
        </p:nvSpPr>
        <p:spPr>
          <a:xfrm>
            <a:off x="6398639" y="3992907"/>
            <a:ext cx="5171061" cy="2550853"/>
          </a:xfrm>
          <a:prstGeom prst="rect">
            <a:avLst/>
          </a:prstGeom>
        </p:spPr>
        <p:txBody>
          <a:bodyPr/>
          <a:lstStyle>
            <a:lvl1pPr>
              <a:defRPr sz="2133"/>
            </a:lvl1pPr>
          </a:lstStyle>
          <a:p>
            <a:endParaRPr lang="en-US" dirty="0"/>
          </a:p>
        </p:txBody>
      </p:sp>
    </p:spTree>
    <p:extLst>
      <p:ext uri="{BB962C8B-B14F-4D97-AF65-F5344CB8AC3E}">
        <p14:creationId xmlns:p14="http://schemas.microsoft.com/office/powerpoint/2010/main" val="168528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79321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3.jp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10.xml"/><Relationship Id="rId4" Type="http://schemas.openxmlformats.org/officeDocument/2006/relationships/image" Target="../media/image5.jp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6.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2">
            <a:extLst>
              <a:ext uri="{FF2B5EF4-FFF2-40B4-BE49-F238E27FC236}">
                <a16:creationId xmlns:a16="http://schemas.microsoft.com/office/drawing/2014/main" id="{58156F9B-9E96-4F1F-9431-EB40FD711B1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88" r:id="rId1"/>
  </p:sldLayoutIdLst>
  <p:hf hdr="0" ftr="0" dt="0"/>
  <p:txStyles>
    <p:titleStyle>
      <a:lvl1pPr algn="l" rtl="0" eaLnBrk="0" fontAlgn="base" hangingPunct="0">
        <a:spcBef>
          <a:spcPct val="0"/>
        </a:spcBef>
        <a:spcAft>
          <a:spcPct val="0"/>
        </a:spcAft>
        <a:defRPr sz="3733" b="1">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p:titleStyle>
    <p:bodyStyle>
      <a:lvl1pPr marL="342891" indent="-342891" algn="l" rtl="0" eaLnBrk="0" fontAlgn="base" hangingPunct="0">
        <a:spcBef>
          <a:spcPct val="20000"/>
        </a:spcBef>
        <a:spcAft>
          <a:spcPct val="0"/>
        </a:spcAft>
        <a:buClr>
          <a:srgbClr val="77787B"/>
        </a:buClr>
        <a:buFont typeface="Arial" panose="020B0604020202020204" pitchFamily="34" charset="0"/>
        <a:buChar char="►"/>
        <a:defRPr sz="32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a:extLst>
              <a:ext uri="{FF2B5EF4-FFF2-40B4-BE49-F238E27FC236}">
                <a16:creationId xmlns:a16="http://schemas.microsoft.com/office/drawing/2014/main" id="{70391263-4BFA-47E0-AABB-C06AA8B51F6F}"/>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11">
            <a:extLst>
              <a:ext uri="{FF2B5EF4-FFF2-40B4-BE49-F238E27FC236}">
                <a16:creationId xmlns:a16="http://schemas.microsoft.com/office/drawing/2014/main" id="{998E8D59-C84E-4DF2-AD6E-54D4D5E9E96B}"/>
              </a:ext>
            </a:extLst>
          </p:cNvPr>
          <p:cNvSpPr txBox="1">
            <a:spLocks/>
          </p:cNvSpPr>
          <p:nvPr userDrawn="1"/>
        </p:nvSpPr>
        <p:spPr>
          <a:xfrm>
            <a:off x="10437284" y="6381749"/>
            <a:ext cx="1608667" cy="364067"/>
          </a:xfrm>
          <a:prstGeom prst="rect">
            <a:avLst/>
          </a:prstGeom>
        </p:spPr>
        <p:txBody>
          <a:bodyPr/>
          <a:lstStyle>
            <a:defPPr>
              <a:defRPr lang="en-US"/>
            </a:defPPr>
            <a:lvl1pPr algn="l" rtl="0" eaLnBrk="0" fontAlgn="base" hangingPunct="0">
              <a:spcBef>
                <a:spcPct val="0"/>
              </a:spcBef>
              <a:spcAft>
                <a:spcPct val="0"/>
              </a:spcAft>
              <a:defRPr sz="1333" kern="1200">
                <a:solidFill>
                  <a:schemeClr val="tx1"/>
                </a:solidFill>
                <a:latin typeface="Arial" panose="020B0604020202020204" pitchFamily="34" charset="0"/>
                <a:ea typeface="+mn-ea"/>
                <a:cs typeface="+mn-cs"/>
              </a:defRPr>
            </a:lvl1pPr>
            <a:lvl2pPr marL="457189" indent="152396"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2pPr>
            <a:lvl3pPr marL="914377" indent="304792"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3pPr>
            <a:lvl4pPr marL="1371566" indent="457189"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4pPr>
            <a:lvl5pPr marL="1828754" indent="609585"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5pPr>
            <a:lvl6pPr marL="3047924" algn="l" defTabSz="1219170" rtl="0" eaLnBrk="1" latinLnBrk="0" hangingPunct="1">
              <a:defRPr sz="800" kern="1200">
                <a:solidFill>
                  <a:schemeClr val="tx1"/>
                </a:solidFill>
                <a:latin typeface="Arial" panose="020B0604020202020204" pitchFamily="34" charset="0"/>
                <a:ea typeface="+mn-ea"/>
                <a:cs typeface="+mn-cs"/>
              </a:defRPr>
            </a:lvl6pPr>
            <a:lvl7pPr marL="3657509" algn="l" defTabSz="1219170" rtl="0" eaLnBrk="1" latinLnBrk="0" hangingPunct="1">
              <a:defRPr sz="800" kern="1200">
                <a:solidFill>
                  <a:schemeClr val="tx1"/>
                </a:solidFill>
                <a:latin typeface="Arial" panose="020B0604020202020204" pitchFamily="34" charset="0"/>
                <a:ea typeface="+mn-ea"/>
                <a:cs typeface="+mn-cs"/>
              </a:defRPr>
            </a:lvl7pPr>
            <a:lvl8pPr marL="4267093" algn="l" defTabSz="1219170" rtl="0" eaLnBrk="1" latinLnBrk="0" hangingPunct="1">
              <a:defRPr sz="800" kern="1200">
                <a:solidFill>
                  <a:schemeClr val="tx1"/>
                </a:solidFill>
                <a:latin typeface="Arial" panose="020B0604020202020204" pitchFamily="34" charset="0"/>
                <a:ea typeface="+mn-ea"/>
                <a:cs typeface="+mn-cs"/>
              </a:defRPr>
            </a:lvl8pPr>
            <a:lvl9pPr marL="4876678" algn="l" defTabSz="1219170" rtl="0" eaLnBrk="1" latinLnBrk="0" hangingPunct="1">
              <a:defRPr sz="800" kern="1200">
                <a:solidFill>
                  <a:schemeClr val="tx1"/>
                </a:solidFill>
                <a:latin typeface="Arial" panose="020B0604020202020204" pitchFamily="34" charset="0"/>
                <a:ea typeface="+mn-ea"/>
                <a:cs typeface="+mn-cs"/>
              </a:defRPr>
            </a:lvl9pPr>
          </a:lstStyle>
          <a:p>
            <a:pPr algn="r">
              <a:defRPr/>
            </a:pPr>
            <a:fld id="{B0B3699F-6212-42D9-BBBA-E9FAE1BAA927}" type="slidenum">
              <a:rPr lang="en-US" altLang="en-US" sz="1600" smtClean="0">
                <a:solidFill>
                  <a:srgbClr val="A8AAAC"/>
                </a:solidFill>
                <a:latin typeface="Arial Narrow" panose="020B0606020202030204" pitchFamily="34" charset="0"/>
              </a:rPr>
              <a:pPr algn="r">
                <a:defRPr/>
              </a:pPr>
              <a:t>‹#›</a:t>
            </a:fld>
            <a:endParaRPr lang="en-US" altLang="en-US" sz="1600" dirty="0">
              <a:solidFill>
                <a:srgbClr val="A8AAAC"/>
              </a:solidFill>
              <a:latin typeface="Arial Narrow" panose="020B0606020202030204" pitchFamily="34" charset="0"/>
            </a:endParaRPr>
          </a:p>
        </p:txBody>
      </p:sp>
    </p:spTree>
  </p:cSld>
  <p:clrMap bg1="lt1" tx1="dk1" bg2="lt2" tx2="dk2" accent1="accent1" accent2="accent2" accent3="accent3" accent4="accent4" accent5="accent5" accent6="accent6" hlink="hlink" folHlink="folHlink"/>
  <p:sldLayoutIdLst>
    <p:sldLayoutId id="2147484889" r:id="rId1"/>
    <p:sldLayoutId id="2147484891" r:id="rId2"/>
    <p:sldLayoutId id="2147484892" r:id="rId3"/>
    <p:sldLayoutId id="2147484896" r:id="rId4"/>
  </p:sldLayoutIdLst>
  <p:hf hdr="0" ftr="0" dt="0"/>
  <p:txStyles>
    <p:titleStyle>
      <a:lvl1pPr algn="l" rtl="0" eaLnBrk="0" fontAlgn="base" hangingPunct="0">
        <a:spcBef>
          <a:spcPct val="0"/>
        </a:spcBef>
        <a:spcAft>
          <a:spcPct val="0"/>
        </a:spcAft>
        <a:defRPr sz="3733" b="1">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p:titleStyle>
    <p:bodyStyle>
      <a:lvl1pPr marL="342891" indent="-342891" algn="l" rtl="0" eaLnBrk="0" fontAlgn="base" hangingPunct="0">
        <a:spcBef>
          <a:spcPct val="20000"/>
        </a:spcBef>
        <a:spcAft>
          <a:spcPct val="0"/>
        </a:spcAft>
        <a:buClr>
          <a:srgbClr val="77787B"/>
        </a:buClr>
        <a:buFont typeface="Arial" panose="020B0604020202020204" pitchFamily="34" charset="0"/>
        <a:buChar char="►"/>
        <a:defRPr sz="32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a:extLst>
              <a:ext uri="{FF2B5EF4-FFF2-40B4-BE49-F238E27FC236}">
                <a16:creationId xmlns:a16="http://schemas.microsoft.com/office/drawing/2014/main" id="{70391263-4BFA-47E0-AABB-C06AA8B51F6F}"/>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11">
            <a:extLst>
              <a:ext uri="{FF2B5EF4-FFF2-40B4-BE49-F238E27FC236}">
                <a16:creationId xmlns:a16="http://schemas.microsoft.com/office/drawing/2014/main" id="{0657FF52-A8FE-C0EF-8635-B40B64A6F789}"/>
              </a:ext>
            </a:extLst>
          </p:cNvPr>
          <p:cNvSpPr txBox="1">
            <a:spLocks/>
          </p:cNvSpPr>
          <p:nvPr userDrawn="1"/>
        </p:nvSpPr>
        <p:spPr>
          <a:xfrm>
            <a:off x="10437284" y="6381749"/>
            <a:ext cx="1608667" cy="364067"/>
          </a:xfrm>
          <a:prstGeom prst="rect">
            <a:avLst/>
          </a:prstGeom>
        </p:spPr>
        <p:txBody>
          <a:bodyPr/>
          <a:lstStyle>
            <a:defPPr>
              <a:defRPr lang="en-US"/>
            </a:defPPr>
            <a:lvl1pPr algn="l" rtl="0" eaLnBrk="0" fontAlgn="base" hangingPunct="0">
              <a:spcBef>
                <a:spcPct val="0"/>
              </a:spcBef>
              <a:spcAft>
                <a:spcPct val="0"/>
              </a:spcAft>
              <a:defRPr sz="1333" kern="1200">
                <a:solidFill>
                  <a:schemeClr val="tx1"/>
                </a:solidFill>
                <a:latin typeface="Arial" panose="020B0604020202020204" pitchFamily="34" charset="0"/>
                <a:ea typeface="+mn-ea"/>
                <a:cs typeface="+mn-cs"/>
              </a:defRPr>
            </a:lvl1pPr>
            <a:lvl2pPr marL="457189" indent="152396"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2pPr>
            <a:lvl3pPr marL="914377" indent="304792"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3pPr>
            <a:lvl4pPr marL="1371566" indent="457189"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4pPr>
            <a:lvl5pPr marL="1828754" indent="609585"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5pPr>
            <a:lvl6pPr marL="3047924" algn="l" defTabSz="1219170" rtl="0" eaLnBrk="1" latinLnBrk="0" hangingPunct="1">
              <a:defRPr sz="800" kern="1200">
                <a:solidFill>
                  <a:schemeClr val="tx1"/>
                </a:solidFill>
                <a:latin typeface="Arial" panose="020B0604020202020204" pitchFamily="34" charset="0"/>
                <a:ea typeface="+mn-ea"/>
                <a:cs typeface="+mn-cs"/>
              </a:defRPr>
            </a:lvl6pPr>
            <a:lvl7pPr marL="3657509" algn="l" defTabSz="1219170" rtl="0" eaLnBrk="1" latinLnBrk="0" hangingPunct="1">
              <a:defRPr sz="800" kern="1200">
                <a:solidFill>
                  <a:schemeClr val="tx1"/>
                </a:solidFill>
                <a:latin typeface="Arial" panose="020B0604020202020204" pitchFamily="34" charset="0"/>
                <a:ea typeface="+mn-ea"/>
                <a:cs typeface="+mn-cs"/>
              </a:defRPr>
            </a:lvl7pPr>
            <a:lvl8pPr marL="4267093" algn="l" defTabSz="1219170" rtl="0" eaLnBrk="1" latinLnBrk="0" hangingPunct="1">
              <a:defRPr sz="800" kern="1200">
                <a:solidFill>
                  <a:schemeClr val="tx1"/>
                </a:solidFill>
                <a:latin typeface="Arial" panose="020B0604020202020204" pitchFamily="34" charset="0"/>
                <a:ea typeface="+mn-ea"/>
                <a:cs typeface="+mn-cs"/>
              </a:defRPr>
            </a:lvl8pPr>
            <a:lvl9pPr marL="4876678" algn="l" defTabSz="1219170" rtl="0" eaLnBrk="1" latinLnBrk="0" hangingPunct="1">
              <a:defRPr sz="800" kern="1200">
                <a:solidFill>
                  <a:schemeClr val="tx1"/>
                </a:solidFill>
                <a:latin typeface="Arial" panose="020B0604020202020204" pitchFamily="34" charset="0"/>
                <a:ea typeface="+mn-ea"/>
                <a:cs typeface="+mn-cs"/>
              </a:defRPr>
            </a:lvl9pPr>
          </a:lstStyle>
          <a:p>
            <a:pPr algn="r">
              <a:defRPr/>
            </a:pPr>
            <a:fld id="{B0B3699F-6212-42D9-BBBA-E9FAE1BAA927}" type="slidenum">
              <a:rPr lang="en-US" altLang="en-US" sz="1600" smtClean="0">
                <a:solidFill>
                  <a:srgbClr val="A8AAAC"/>
                </a:solidFill>
                <a:latin typeface="Arial Narrow" panose="020B0606020202030204" pitchFamily="34" charset="0"/>
              </a:rPr>
              <a:pPr algn="r">
                <a:defRPr/>
              </a:pPr>
              <a:t>‹#›</a:t>
            </a:fld>
            <a:endParaRPr lang="en-US" altLang="en-US" sz="1600" dirty="0">
              <a:solidFill>
                <a:srgbClr val="A8AAAC"/>
              </a:solidFill>
              <a:latin typeface="Arial Narrow" panose="020B0606020202030204" pitchFamily="34" charset="0"/>
            </a:endParaRPr>
          </a:p>
        </p:txBody>
      </p:sp>
    </p:spTree>
    <p:extLst>
      <p:ext uri="{BB962C8B-B14F-4D97-AF65-F5344CB8AC3E}">
        <p14:creationId xmlns:p14="http://schemas.microsoft.com/office/powerpoint/2010/main" val="2485601781"/>
      </p:ext>
    </p:extLst>
  </p:cSld>
  <p:clrMap bg1="lt1" tx1="dk1" bg2="lt2" tx2="dk2" accent1="accent1" accent2="accent2" accent3="accent3" accent4="accent4" accent5="accent5" accent6="accent6" hlink="hlink" folHlink="folHlink"/>
  <p:sldLayoutIdLst>
    <p:sldLayoutId id="2147484899" r:id="rId1"/>
    <p:sldLayoutId id="2147484900" r:id="rId2"/>
    <p:sldLayoutId id="2147484901" r:id="rId3"/>
    <p:sldLayoutId id="2147484902" r:id="rId4"/>
  </p:sldLayoutIdLst>
  <p:hf hdr="0" ftr="0" dt="0"/>
  <p:txStyles>
    <p:titleStyle>
      <a:lvl1pPr algn="l" rtl="0" eaLnBrk="0" fontAlgn="base" hangingPunct="0">
        <a:spcBef>
          <a:spcPct val="0"/>
        </a:spcBef>
        <a:spcAft>
          <a:spcPct val="0"/>
        </a:spcAft>
        <a:defRPr sz="3733" b="1">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p:titleStyle>
    <p:bodyStyle>
      <a:lvl1pPr marL="342891" indent="-342891" algn="l" rtl="0" eaLnBrk="0" fontAlgn="base" hangingPunct="0">
        <a:spcBef>
          <a:spcPct val="20000"/>
        </a:spcBef>
        <a:spcAft>
          <a:spcPct val="0"/>
        </a:spcAft>
        <a:buClr>
          <a:srgbClr val="77787B"/>
        </a:buClr>
        <a:buFont typeface="Arial" panose="020B0604020202020204" pitchFamily="34" charset="0"/>
        <a:buChar char="►"/>
        <a:defRPr sz="32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66D83E66-59F9-4CDB-A0CB-613793A103C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897" r:id="rId1"/>
  </p:sldLayoutIdLst>
  <p:hf hdr="0" ftr="0" dt="0"/>
  <p:txStyles>
    <p:titleStyle>
      <a:lvl1pPr algn="l" rtl="0" eaLnBrk="0" fontAlgn="base" hangingPunct="0">
        <a:spcBef>
          <a:spcPct val="0"/>
        </a:spcBef>
        <a:spcAft>
          <a:spcPct val="0"/>
        </a:spcAft>
        <a:defRPr sz="3733" b="1">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p:titleStyle>
    <p:bodyStyle>
      <a:lvl1pPr marL="342891" indent="-342891" algn="l" rtl="0" eaLnBrk="0" fontAlgn="base" hangingPunct="0">
        <a:spcBef>
          <a:spcPct val="20000"/>
        </a:spcBef>
        <a:spcAft>
          <a:spcPct val="0"/>
        </a:spcAft>
        <a:buClr>
          <a:srgbClr val="77787B"/>
        </a:buClr>
        <a:buFont typeface="Arial" panose="020B0604020202020204" pitchFamily="34" charset="0"/>
        <a:buChar char="►"/>
        <a:defRPr sz="32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66D83E66-59F9-4CDB-A0CB-613793A103C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8747735"/>
      </p:ext>
    </p:extLst>
  </p:cSld>
  <p:clrMap bg1="lt1" tx1="dk1" bg2="lt2" tx2="dk2" accent1="accent1" accent2="accent2" accent3="accent3" accent4="accent4" accent5="accent5" accent6="accent6" hlink="hlink" folHlink="folHlink"/>
  <p:sldLayoutIdLst>
    <p:sldLayoutId id="2147484904" r:id="rId1"/>
  </p:sldLayoutIdLst>
  <p:hf hdr="0" ftr="0" dt="0"/>
  <p:txStyles>
    <p:titleStyle>
      <a:lvl1pPr algn="l" rtl="0" eaLnBrk="0" fontAlgn="base" hangingPunct="0">
        <a:spcBef>
          <a:spcPct val="0"/>
        </a:spcBef>
        <a:spcAft>
          <a:spcPct val="0"/>
        </a:spcAft>
        <a:defRPr sz="3733" b="1">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p:titleStyle>
    <p:bodyStyle>
      <a:lvl1pPr marL="342891" indent="-342891" algn="l" rtl="0" eaLnBrk="0" fontAlgn="base" hangingPunct="0">
        <a:spcBef>
          <a:spcPct val="20000"/>
        </a:spcBef>
        <a:spcAft>
          <a:spcPct val="0"/>
        </a:spcAft>
        <a:buClr>
          <a:srgbClr val="77787B"/>
        </a:buClr>
        <a:buFont typeface="Arial" panose="020B0604020202020204" pitchFamily="34" charset="0"/>
        <a:buChar char="►"/>
        <a:defRPr sz="32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7.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8BFEB-6F6D-D451-23F3-AA0D8CD4536E}"/>
              </a:ext>
            </a:extLst>
          </p:cNvPr>
          <p:cNvSpPr>
            <a:spLocks noGrp="1"/>
          </p:cNvSpPr>
          <p:nvPr>
            <p:ph type="ctrTitle"/>
          </p:nvPr>
        </p:nvSpPr>
        <p:spPr/>
        <p:txBody>
          <a:bodyPr/>
          <a:lstStyle/>
          <a:p>
            <a:r>
              <a:rPr lang="en-US" sz="3600" dirty="0"/>
              <a:t>Improving Fast Beam Transport Simulations Using Transfer Learning</a:t>
            </a:r>
          </a:p>
        </p:txBody>
      </p:sp>
      <p:sp>
        <p:nvSpPr>
          <p:cNvPr id="3" name="Subtitle 2">
            <a:extLst>
              <a:ext uri="{FF2B5EF4-FFF2-40B4-BE49-F238E27FC236}">
                <a16:creationId xmlns:a16="http://schemas.microsoft.com/office/drawing/2014/main" id="{49B958B2-913F-940D-275C-A06EA091B204}"/>
              </a:ext>
            </a:extLst>
          </p:cNvPr>
          <p:cNvSpPr>
            <a:spLocks noGrp="1"/>
          </p:cNvSpPr>
          <p:nvPr>
            <p:ph type="subTitle" idx="1"/>
          </p:nvPr>
        </p:nvSpPr>
        <p:spPr>
          <a:xfrm>
            <a:off x="5577840" y="535204"/>
            <a:ext cx="6366116" cy="587003"/>
          </a:xfrm>
        </p:spPr>
        <p:txBody>
          <a:bodyPr/>
          <a:lstStyle/>
          <a:p>
            <a:r>
              <a:rPr lang="en-US" dirty="0"/>
              <a:t>Presented by Paul Stanik III</a:t>
            </a:r>
          </a:p>
          <a:p>
            <a:endParaRPr lang="en-US" dirty="0"/>
          </a:p>
        </p:txBody>
      </p:sp>
      <p:sp>
        <p:nvSpPr>
          <p:cNvPr id="4" name="Text Placeholder 3">
            <a:extLst>
              <a:ext uri="{FF2B5EF4-FFF2-40B4-BE49-F238E27FC236}">
                <a16:creationId xmlns:a16="http://schemas.microsoft.com/office/drawing/2014/main" id="{5025CAB9-1F7B-D7BC-9CA8-8FAA1DAB18A4}"/>
              </a:ext>
            </a:extLst>
          </p:cNvPr>
          <p:cNvSpPr>
            <a:spLocks noGrp="1"/>
          </p:cNvSpPr>
          <p:nvPr>
            <p:ph type="body" idx="10"/>
          </p:nvPr>
        </p:nvSpPr>
        <p:spPr>
          <a:xfrm>
            <a:off x="5577840" y="1252837"/>
            <a:ext cx="6366116" cy="505460"/>
          </a:xfrm>
        </p:spPr>
        <p:txBody>
          <a:bodyPr/>
          <a:lstStyle/>
          <a:p>
            <a:r>
              <a:rPr lang="en-US" sz="2000" dirty="0"/>
              <a:t>5</a:t>
            </a:r>
            <a:r>
              <a:rPr lang="en-US" sz="2000" baseline="30000" dirty="0"/>
              <a:t>th</a:t>
            </a:r>
            <a:r>
              <a:rPr lang="en-US" sz="2000" dirty="0"/>
              <a:t> ICFA Beam Dynamics Mini-Workshop on Machine Learning for Particle Accelerators</a:t>
            </a:r>
          </a:p>
        </p:txBody>
      </p:sp>
      <p:pic>
        <p:nvPicPr>
          <p:cNvPr id="5" name="Picture 2">
            <a:extLst>
              <a:ext uri="{FF2B5EF4-FFF2-40B4-BE49-F238E27FC236}">
                <a16:creationId xmlns:a16="http://schemas.microsoft.com/office/drawing/2014/main" id="{FCBD2624-FB8B-B226-68FD-DA72158A58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53" y="5323447"/>
            <a:ext cx="1562100" cy="7524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0100EA0-826A-52B2-9F00-694EC277ACA5}"/>
              </a:ext>
            </a:extLst>
          </p:cNvPr>
          <p:cNvSpPr txBox="1"/>
          <p:nvPr/>
        </p:nvSpPr>
        <p:spPr bwMode="auto">
          <a:xfrm>
            <a:off x="244309" y="2121698"/>
            <a:ext cx="307455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rtlCol="0" anchor="t" anchorCtr="0" compatLnSpc="1">
            <a:prstTxWarp prst="textNoShape">
              <a:avLst/>
            </a:prstTxWarp>
            <a:spAutoFit/>
          </a:bodyPr>
          <a:lstStyle/>
          <a:p>
            <a:r>
              <a:rPr lang="en-US" sz="1400" kern="0" dirty="0">
                <a:solidFill>
                  <a:schemeClr val="bg1"/>
                </a:solidFill>
              </a:rPr>
              <a:t>This work was done by Mission Support and Test Services, LLC, under Contract No. DE-NA0003624 with the U.S. Department of Energy and the National Nuclear Security Administration’s Office of Defense Programs, and supported by the Site-Directed Research and Development Program. DOE/NV/03624--2138.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0A7F6-9F40-E3A8-5D7C-A3D4F875DF6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5D155D7-4404-0B7C-A772-E79B1761113B}"/>
              </a:ext>
            </a:extLst>
          </p:cNvPr>
          <p:cNvSpPr>
            <a:spLocks noGrp="1"/>
          </p:cNvSpPr>
          <p:nvPr>
            <p:ph type="ctrTitle"/>
          </p:nvPr>
        </p:nvSpPr>
        <p:spPr/>
        <p:txBody>
          <a:bodyPr/>
          <a:lstStyle/>
          <a:p>
            <a:r>
              <a:rPr lang="en-US" dirty="0"/>
              <a:t>Data</a:t>
            </a:r>
          </a:p>
        </p:txBody>
      </p:sp>
      <p:sp>
        <p:nvSpPr>
          <p:cNvPr id="9" name="Content Placeholder 8">
            <a:extLst>
              <a:ext uri="{FF2B5EF4-FFF2-40B4-BE49-F238E27FC236}">
                <a16:creationId xmlns:a16="http://schemas.microsoft.com/office/drawing/2014/main" id="{EEFBE6AA-8157-32EC-B192-4C209F24EF4E}"/>
              </a:ext>
            </a:extLst>
          </p:cNvPr>
          <p:cNvSpPr>
            <a:spLocks noGrp="1"/>
          </p:cNvSpPr>
          <p:nvPr>
            <p:ph idx="1"/>
          </p:nvPr>
        </p:nvSpPr>
        <p:spPr/>
        <p:txBody>
          <a:bodyPr/>
          <a:lstStyle/>
          <a:p>
            <a:r>
              <a:rPr lang="en-US" dirty="0"/>
              <a:t>Dataset sizes (# of shots)</a:t>
            </a:r>
          </a:p>
          <a:p>
            <a:pPr lvl="1"/>
            <a:r>
              <a:rPr lang="en-US" b="1" dirty="0"/>
              <a:t>Low-fidelity:</a:t>
            </a:r>
            <a:r>
              <a:rPr lang="en-US" dirty="0"/>
              <a:t> 73,773</a:t>
            </a:r>
          </a:p>
          <a:p>
            <a:pPr lvl="1"/>
            <a:r>
              <a:rPr lang="en-US" b="1" dirty="0"/>
              <a:t>High-fidelity: </a:t>
            </a:r>
            <a:r>
              <a:rPr lang="en-US" dirty="0"/>
              <a:t>971</a:t>
            </a:r>
          </a:p>
          <a:p>
            <a:r>
              <a:rPr lang="en-US" dirty="0"/>
              <a:t>Data shape:</a:t>
            </a:r>
          </a:p>
          <a:p>
            <a:pPr lvl="1"/>
            <a:r>
              <a:rPr lang="en-US" dirty="0"/>
              <a:t>Input: 36 (randomized currents)</a:t>
            </a:r>
          </a:p>
          <a:p>
            <a:pPr marL="457188" lvl="1" indent="0">
              <a:buNone/>
            </a:pPr>
            <a:endParaRPr lang="en-US" dirty="0"/>
          </a:p>
          <a:p>
            <a:pPr marL="457188" lvl="1" indent="0">
              <a:buNone/>
            </a:pPr>
            <a:endParaRPr lang="en-US" dirty="0"/>
          </a:p>
          <a:p>
            <a:pPr marL="457188" lvl="1" indent="0">
              <a:buNone/>
            </a:pPr>
            <a:endParaRPr lang="en-US" dirty="0"/>
          </a:p>
          <a:p>
            <a:pPr lvl="1"/>
            <a:r>
              <a:rPr lang="en-US" dirty="0"/>
              <a:t>Output: 320 (control points of beam envelope)</a:t>
            </a:r>
          </a:p>
          <a:p>
            <a:pPr lvl="2"/>
            <a:r>
              <a:rPr lang="en-US" dirty="0"/>
              <a:t>Step length where </a:t>
            </a:r>
            <a:r>
              <a:rPr lang="en-US" dirty="0" err="1"/>
              <a:t>dz</a:t>
            </a:r>
            <a:r>
              <a:rPr lang="en-US" dirty="0"/>
              <a:t> </a:t>
            </a:r>
            <a:r>
              <a:rPr lang="en-US" b="0" i="0" dirty="0">
                <a:solidFill>
                  <a:srgbClr val="1F1F1F"/>
                </a:solidFill>
                <a:effectLst/>
                <a:latin typeface="Google Sans"/>
              </a:rPr>
              <a:t>≈ 2cm</a:t>
            </a:r>
          </a:p>
          <a:p>
            <a:pPr marL="914377" lvl="2" indent="0">
              <a:buNone/>
            </a:pPr>
            <a:endParaRPr lang="en-US" dirty="0"/>
          </a:p>
          <a:p>
            <a:endParaRPr lang="en-US" dirty="0"/>
          </a:p>
          <a:p>
            <a:endParaRPr lang="en-US" dirty="0"/>
          </a:p>
        </p:txBody>
      </p:sp>
      <p:sp>
        <p:nvSpPr>
          <p:cNvPr id="15" name="Content Placeholder 5">
            <a:extLst>
              <a:ext uri="{FF2B5EF4-FFF2-40B4-BE49-F238E27FC236}">
                <a16:creationId xmlns:a16="http://schemas.microsoft.com/office/drawing/2014/main" id="{C611F196-1FF4-4A5A-B09E-D620EF29E9B9}"/>
              </a:ext>
            </a:extLst>
          </p:cNvPr>
          <p:cNvSpPr txBox="1">
            <a:spLocks/>
          </p:cNvSpPr>
          <p:nvPr/>
        </p:nvSpPr>
        <p:spPr>
          <a:xfrm>
            <a:off x="7260902" y="1141414"/>
            <a:ext cx="4680950" cy="1733551"/>
          </a:xfrm>
          <a:prstGeom prst="rect">
            <a:avLst/>
          </a:prstGeom>
        </p:spPr>
        <p:txBody>
          <a:bodyPr/>
          <a:lstStyle>
            <a:lvl1pPr marL="342891" indent="-342891" algn="l" rtl="0" eaLnBrk="0" fontAlgn="base" hangingPunct="0">
              <a:spcBef>
                <a:spcPct val="20000"/>
              </a:spcBef>
              <a:spcAft>
                <a:spcPct val="0"/>
              </a:spcAft>
              <a:buClr>
                <a:srgbClr val="77787B"/>
              </a:buClr>
              <a:buFont typeface="Arial" panose="020B0604020202020204" pitchFamily="34" charset="0"/>
              <a:buChar char="►"/>
              <a:defRPr sz="24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a:lstStyle>
          <a:p>
            <a:r>
              <a:rPr lang="en-US" dirty="0"/>
              <a:t>Data splits</a:t>
            </a:r>
          </a:p>
          <a:p>
            <a:pPr lvl="1"/>
            <a:r>
              <a:rPr lang="en-US" sz="1800" dirty="0"/>
              <a:t>Test = 30%</a:t>
            </a:r>
          </a:p>
          <a:p>
            <a:pPr lvl="1"/>
            <a:r>
              <a:rPr lang="en-US" sz="1800" dirty="0"/>
              <a:t>Train + Validation = 70%</a:t>
            </a:r>
          </a:p>
          <a:p>
            <a:pPr lvl="2"/>
            <a:r>
              <a:rPr lang="en-US" dirty="0"/>
              <a:t>Train = 70%</a:t>
            </a:r>
          </a:p>
          <a:p>
            <a:pPr lvl="2"/>
            <a:r>
              <a:rPr lang="en-US" dirty="0"/>
              <a:t>Validation = 30%</a:t>
            </a:r>
          </a:p>
        </p:txBody>
      </p:sp>
      <p:pic>
        <p:nvPicPr>
          <p:cNvPr id="16" name="Picture 15">
            <a:extLst>
              <a:ext uri="{FF2B5EF4-FFF2-40B4-BE49-F238E27FC236}">
                <a16:creationId xmlns:a16="http://schemas.microsoft.com/office/drawing/2014/main" id="{83B87D92-F728-6954-131F-C3B58DD38E35}"/>
              </a:ext>
            </a:extLst>
          </p:cNvPr>
          <p:cNvPicPr>
            <a:picLocks noChangeAspect="1"/>
          </p:cNvPicPr>
          <p:nvPr/>
        </p:nvPicPr>
        <p:blipFill>
          <a:blip r:embed="rId3">
            <a:extLst>
              <a:ext uri="{28A0092B-C50C-407E-A947-70E740481C1C}">
                <a14:useLocalDpi xmlns:a14="http://schemas.microsoft.com/office/drawing/2010/main" val="0"/>
              </a:ext>
            </a:extLst>
          </a:blip>
          <a:srcRect l="61476" t="29956" b="41922"/>
          <a:stretch/>
        </p:blipFill>
        <p:spPr>
          <a:xfrm>
            <a:off x="1483718" y="4802485"/>
            <a:ext cx="2491481" cy="1818713"/>
          </a:xfrm>
          <a:prstGeom prst="rect">
            <a:avLst/>
          </a:prstGeom>
        </p:spPr>
      </p:pic>
      <p:grpSp>
        <p:nvGrpSpPr>
          <p:cNvPr id="17" name="Group 16">
            <a:extLst>
              <a:ext uri="{FF2B5EF4-FFF2-40B4-BE49-F238E27FC236}">
                <a16:creationId xmlns:a16="http://schemas.microsoft.com/office/drawing/2014/main" id="{412829E7-5FFB-E6E1-3799-3984B0B82BE5}"/>
              </a:ext>
            </a:extLst>
          </p:cNvPr>
          <p:cNvGrpSpPr/>
          <p:nvPr/>
        </p:nvGrpSpPr>
        <p:grpSpPr>
          <a:xfrm>
            <a:off x="6683518" y="3429000"/>
            <a:ext cx="5137149" cy="2202798"/>
            <a:chOff x="1255466" y="4354677"/>
            <a:chExt cx="5709778" cy="2448340"/>
          </a:xfrm>
        </p:grpSpPr>
        <p:pic>
          <p:nvPicPr>
            <p:cNvPr id="18" name="Picture 17">
              <a:extLst>
                <a:ext uri="{FF2B5EF4-FFF2-40B4-BE49-F238E27FC236}">
                  <a16:creationId xmlns:a16="http://schemas.microsoft.com/office/drawing/2014/main" id="{35183285-04C7-D645-684C-CA82108B4089}"/>
                </a:ext>
              </a:extLst>
            </p:cNvPr>
            <p:cNvPicPr>
              <a:picLocks noChangeAspect="1"/>
            </p:cNvPicPr>
            <p:nvPr/>
          </p:nvPicPr>
          <p:blipFill>
            <a:blip r:embed="rId4">
              <a:extLst>
                <a:ext uri="{28A0092B-C50C-407E-A947-70E740481C1C}">
                  <a14:useLocalDpi xmlns:a14="http://schemas.microsoft.com/office/drawing/2010/main" val="0"/>
                </a:ext>
              </a:extLst>
            </a:blip>
            <a:srcRect l="1619" t="30819" r="30514" b="51200"/>
            <a:stretch/>
          </p:blipFill>
          <p:spPr>
            <a:xfrm>
              <a:off x="1255466" y="5290194"/>
              <a:ext cx="5709778" cy="1512823"/>
            </a:xfrm>
            <a:prstGeom prst="rect">
              <a:avLst/>
            </a:prstGeom>
          </p:spPr>
        </p:pic>
        <p:sp>
          <p:nvSpPr>
            <p:cNvPr id="19" name="Right Brace 18">
              <a:extLst>
                <a:ext uri="{FF2B5EF4-FFF2-40B4-BE49-F238E27FC236}">
                  <a16:creationId xmlns:a16="http://schemas.microsoft.com/office/drawing/2014/main" id="{2EA91449-BA5C-AFBF-D9CB-07A041CACDF1}"/>
                </a:ext>
              </a:extLst>
            </p:cNvPr>
            <p:cNvSpPr>
              <a:spLocks/>
            </p:cNvSpPr>
            <p:nvPr/>
          </p:nvSpPr>
          <p:spPr>
            <a:xfrm rot="16200000">
              <a:off x="2745370" y="3754475"/>
              <a:ext cx="259581" cy="2885426"/>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9D118D6B-2D9B-54EA-588B-860D61397DAC}"/>
                </a:ext>
              </a:extLst>
            </p:cNvPr>
            <p:cNvSpPr txBox="1"/>
            <p:nvPr/>
          </p:nvSpPr>
          <p:spPr>
            <a:xfrm>
              <a:off x="1739157" y="4371223"/>
              <a:ext cx="2272007" cy="718376"/>
            </a:xfrm>
            <a:prstGeom prst="rect">
              <a:avLst/>
            </a:prstGeom>
            <a:noFill/>
          </p:spPr>
          <p:txBody>
            <a:bodyPr wrap="none" rtlCol="0">
              <a:spAutoFit/>
            </a:bodyPr>
            <a:lstStyle/>
            <a:p>
              <a:pPr algn="ctr"/>
              <a:r>
                <a:rPr lang="en-US" sz="1800" dirty="0"/>
                <a:t>12 magnets</a:t>
              </a:r>
            </a:p>
            <a:p>
              <a:pPr algn="ctr"/>
              <a:r>
                <a:rPr lang="en-US" sz="1800" dirty="0"/>
                <a:t>with fixed currents</a:t>
              </a:r>
            </a:p>
          </p:txBody>
        </p:sp>
        <p:sp>
          <p:nvSpPr>
            <p:cNvPr id="21" name="TextBox 20">
              <a:extLst>
                <a:ext uri="{FF2B5EF4-FFF2-40B4-BE49-F238E27FC236}">
                  <a16:creationId xmlns:a16="http://schemas.microsoft.com/office/drawing/2014/main" id="{7AA08B4B-A4B9-4E56-1F1D-CC7D5A0C2EBD}"/>
                </a:ext>
              </a:extLst>
            </p:cNvPr>
            <p:cNvSpPr txBox="1"/>
            <p:nvPr/>
          </p:nvSpPr>
          <p:spPr>
            <a:xfrm>
              <a:off x="4321099" y="4354677"/>
              <a:ext cx="2628345" cy="718376"/>
            </a:xfrm>
            <a:prstGeom prst="rect">
              <a:avLst/>
            </a:prstGeom>
            <a:noFill/>
          </p:spPr>
          <p:txBody>
            <a:bodyPr wrap="none" rtlCol="0">
              <a:spAutoFit/>
            </a:bodyPr>
            <a:lstStyle/>
            <a:p>
              <a:pPr algn="ctr"/>
              <a:r>
                <a:rPr lang="en-US" sz="1800" dirty="0"/>
                <a:t>36 magnets</a:t>
              </a:r>
            </a:p>
            <a:p>
              <a:pPr algn="ctr"/>
              <a:r>
                <a:rPr lang="en-US" sz="1800" dirty="0"/>
                <a:t>with variable currents</a:t>
              </a:r>
            </a:p>
          </p:txBody>
        </p:sp>
        <p:sp>
          <p:nvSpPr>
            <p:cNvPr id="22" name="Right Brace 21">
              <a:extLst>
                <a:ext uri="{FF2B5EF4-FFF2-40B4-BE49-F238E27FC236}">
                  <a16:creationId xmlns:a16="http://schemas.microsoft.com/office/drawing/2014/main" id="{0879163C-0DE2-E6F0-7F40-4AD33670A19A}"/>
                </a:ext>
              </a:extLst>
            </p:cNvPr>
            <p:cNvSpPr>
              <a:spLocks/>
            </p:cNvSpPr>
            <p:nvPr/>
          </p:nvSpPr>
          <p:spPr>
            <a:xfrm rot="16200000">
              <a:off x="5505481" y="4056770"/>
              <a:ext cx="259581" cy="228083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D31C4CA9-09F6-5438-7E22-2C7E01B6DFAB}"/>
              </a:ext>
            </a:extLst>
          </p:cNvPr>
          <p:cNvPicPr>
            <a:picLocks noChangeAspect="1"/>
          </p:cNvPicPr>
          <p:nvPr/>
        </p:nvPicPr>
        <p:blipFill>
          <a:blip r:embed="rId3">
            <a:extLst>
              <a:ext uri="{28A0092B-C50C-407E-A947-70E740481C1C}">
                <a14:useLocalDpi xmlns:a14="http://schemas.microsoft.com/office/drawing/2010/main" val="0"/>
              </a:ext>
            </a:extLst>
          </a:blip>
          <a:srcRect l="4183" t="41832" r="72891" b="47869"/>
          <a:stretch/>
        </p:blipFill>
        <p:spPr>
          <a:xfrm>
            <a:off x="1483718" y="3094267"/>
            <a:ext cx="1684316" cy="756672"/>
          </a:xfrm>
          <a:prstGeom prst="rect">
            <a:avLst/>
          </a:prstGeom>
        </p:spPr>
      </p:pic>
      <p:pic>
        <p:nvPicPr>
          <p:cNvPr id="24" name="Picture 2">
            <a:extLst>
              <a:ext uri="{FF2B5EF4-FFF2-40B4-BE49-F238E27FC236}">
                <a16:creationId xmlns:a16="http://schemas.microsoft.com/office/drawing/2014/main" id="{FA7864C5-F746-F906-1D2F-F117E2BE6D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798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F05ED-B782-C619-2F79-B406AA7A585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7A1109F-AF93-02D7-14CB-BDF5A723DC28}"/>
              </a:ext>
            </a:extLst>
          </p:cNvPr>
          <p:cNvSpPr txBox="1">
            <a:spLocks/>
          </p:cNvSpPr>
          <p:nvPr/>
        </p:nvSpPr>
        <p:spPr>
          <a:xfrm>
            <a:off x="2613167" y="3077418"/>
            <a:ext cx="6965665" cy="703163"/>
          </a:xfrm>
          <a:prstGeom prst="rect">
            <a:avLst/>
          </a:prstGeom>
        </p:spPr>
        <p:txBody>
          <a:bodyPr/>
          <a:lstStyle>
            <a:lvl1pPr algn="l" rtl="0" eaLnBrk="0" fontAlgn="base" hangingPunct="0">
              <a:spcBef>
                <a:spcPct val="0"/>
              </a:spcBef>
              <a:spcAft>
                <a:spcPct val="0"/>
              </a:spcAft>
              <a:defRPr sz="3200" b="1" u="none">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a:ln>
                  <a:noFill/>
                </a:ln>
                <a:solidFill>
                  <a:srgbClr val="1A3562"/>
                </a:solidFill>
                <a:effectLst/>
                <a:uLnTx/>
                <a:uFillTx/>
                <a:latin typeface="Arial" panose="020B0604020202020204"/>
                <a:ea typeface="+mj-ea"/>
                <a:cs typeface="+mj-cs"/>
              </a:rPr>
              <a:t>Machine Learning</a:t>
            </a:r>
          </a:p>
        </p:txBody>
      </p:sp>
      <p:pic>
        <p:nvPicPr>
          <p:cNvPr id="2" name="Picture 2">
            <a:extLst>
              <a:ext uri="{FF2B5EF4-FFF2-40B4-BE49-F238E27FC236}">
                <a16:creationId xmlns:a16="http://schemas.microsoft.com/office/drawing/2014/main" id="{3340EAA4-4AB8-5BCA-9F3F-7BC75CB16D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37" y="57924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3237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AC99E-2FDB-028B-9E3D-0A8E62C215F4}"/>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FF022989-9A25-FA6E-7B60-55C95A9AAC69}"/>
              </a:ext>
            </a:extLst>
          </p:cNvPr>
          <p:cNvPicPr>
            <a:picLocks noChangeAspect="1"/>
          </p:cNvPicPr>
          <p:nvPr/>
        </p:nvPicPr>
        <p:blipFill>
          <a:blip r:embed="rId3">
            <a:extLst>
              <a:ext uri="{28A0092B-C50C-407E-A947-70E740481C1C}">
                <a14:useLocalDpi xmlns:a14="http://schemas.microsoft.com/office/drawing/2010/main" val="0"/>
              </a:ext>
            </a:extLst>
          </a:blip>
          <a:srcRect t="29730" b="40035"/>
          <a:stretch/>
        </p:blipFill>
        <p:spPr>
          <a:xfrm>
            <a:off x="2029321" y="3502788"/>
            <a:ext cx="8133357" cy="2459152"/>
          </a:xfrm>
          <a:prstGeom prst="rect">
            <a:avLst/>
          </a:prstGeom>
        </p:spPr>
      </p:pic>
      <p:sp>
        <p:nvSpPr>
          <p:cNvPr id="5" name="Title 4">
            <a:extLst>
              <a:ext uri="{FF2B5EF4-FFF2-40B4-BE49-F238E27FC236}">
                <a16:creationId xmlns:a16="http://schemas.microsoft.com/office/drawing/2014/main" id="{DE810B68-1782-A6EF-83B8-808FCCF24BBC}"/>
              </a:ext>
            </a:extLst>
          </p:cNvPr>
          <p:cNvSpPr>
            <a:spLocks noGrp="1"/>
          </p:cNvSpPr>
          <p:nvPr>
            <p:ph type="ctrTitle"/>
          </p:nvPr>
        </p:nvSpPr>
        <p:spPr/>
        <p:txBody>
          <a:bodyPr/>
          <a:lstStyle/>
          <a:p>
            <a:r>
              <a:rPr lang="en-US" dirty="0"/>
              <a:t>Machine Learning</a:t>
            </a:r>
          </a:p>
        </p:txBody>
      </p:sp>
      <p:sp>
        <p:nvSpPr>
          <p:cNvPr id="9" name="Content Placeholder 8">
            <a:extLst>
              <a:ext uri="{FF2B5EF4-FFF2-40B4-BE49-F238E27FC236}">
                <a16:creationId xmlns:a16="http://schemas.microsoft.com/office/drawing/2014/main" id="{915D1523-F75E-BC3B-692C-80802EB31E24}"/>
              </a:ext>
            </a:extLst>
          </p:cNvPr>
          <p:cNvSpPr>
            <a:spLocks noGrp="1"/>
          </p:cNvSpPr>
          <p:nvPr>
            <p:ph idx="1"/>
          </p:nvPr>
        </p:nvSpPr>
        <p:spPr/>
        <p:txBody>
          <a:bodyPr/>
          <a:lstStyle/>
          <a:p>
            <a:r>
              <a:rPr lang="en-US" dirty="0" err="1"/>
              <a:t>PyTorch</a:t>
            </a:r>
            <a:endParaRPr lang="en-US" dirty="0"/>
          </a:p>
          <a:p>
            <a:r>
              <a:rPr lang="en-US" dirty="0"/>
              <a:t>Model architecture</a:t>
            </a:r>
          </a:p>
          <a:p>
            <a:pPr lvl="1"/>
            <a:r>
              <a:rPr lang="en-US" dirty="0"/>
              <a:t>Residual network</a:t>
            </a:r>
            <a:r>
              <a:rPr lang="en-US" baseline="30000" dirty="0"/>
              <a:t>2 </a:t>
            </a:r>
            <a:r>
              <a:rPr lang="en-US" dirty="0"/>
              <a:t>using dense layers</a:t>
            </a:r>
          </a:p>
          <a:p>
            <a:pPr lvl="1"/>
            <a:r>
              <a:rPr lang="en-US" dirty="0"/>
              <a:t>Optimizer</a:t>
            </a:r>
          </a:p>
          <a:p>
            <a:pPr lvl="2"/>
            <a:r>
              <a:rPr lang="en-US" dirty="0" err="1"/>
              <a:t>AdamW</a:t>
            </a:r>
            <a:r>
              <a:rPr lang="en-US" dirty="0"/>
              <a:t> with L2 regularization</a:t>
            </a:r>
          </a:p>
          <a:p>
            <a:r>
              <a:rPr lang="en-US" dirty="0"/>
              <a:t>Evaluation metrics</a:t>
            </a:r>
          </a:p>
          <a:p>
            <a:pPr lvl="1"/>
            <a:r>
              <a:rPr lang="en-US" dirty="0"/>
              <a:t>Mean squared error (MSE) </a:t>
            </a:r>
          </a:p>
          <a:p>
            <a:pPr marL="0" indent="0">
              <a:buNone/>
            </a:pPr>
            <a:endParaRPr lang="en-US" dirty="0"/>
          </a:p>
          <a:p>
            <a:pPr marL="0" indent="0">
              <a:buNone/>
            </a:pPr>
            <a:endParaRPr lang="en-US" dirty="0"/>
          </a:p>
          <a:p>
            <a:endParaRPr lang="en-US" dirty="0"/>
          </a:p>
          <a:p>
            <a:endParaRPr lang="en-US" dirty="0"/>
          </a:p>
          <a:p>
            <a:endParaRPr lang="en-US" dirty="0"/>
          </a:p>
        </p:txBody>
      </p:sp>
      <p:sp>
        <p:nvSpPr>
          <p:cNvPr id="3" name="Content Placeholder 5">
            <a:extLst>
              <a:ext uri="{FF2B5EF4-FFF2-40B4-BE49-F238E27FC236}">
                <a16:creationId xmlns:a16="http://schemas.microsoft.com/office/drawing/2014/main" id="{026D398B-C250-4DEC-BA4E-EFF0444047F2}"/>
              </a:ext>
            </a:extLst>
          </p:cNvPr>
          <p:cNvSpPr txBox="1">
            <a:spLocks/>
          </p:cNvSpPr>
          <p:nvPr/>
        </p:nvSpPr>
        <p:spPr>
          <a:xfrm>
            <a:off x="7261734" y="1141415"/>
            <a:ext cx="4323333" cy="1733551"/>
          </a:xfrm>
          <a:prstGeom prst="rect">
            <a:avLst/>
          </a:prstGeom>
        </p:spPr>
        <p:txBody>
          <a:bodyPr/>
          <a:lstStyle>
            <a:lvl1pPr marL="342891" indent="-342891" algn="l" rtl="0" eaLnBrk="0" fontAlgn="base" hangingPunct="0">
              <a:spcBef>
                <a:spcPct val="20000"/>
              </a:spcBef>
              <a:spcAft>
                <a:spcPct val="0"/>
              </a:spcAft>
              <a:buClr>
                <a:srgbClr val="77787B"/>
              </a:buClr>
              <a:buFont typeface="Arial" panose="020B0604020202020204" pitchFamily="34" charset="0"/>
              <a:buChar char="►"/>
              <a:defRPr sz="2400">
                <a:solidFill>
                  <a:schemeClr val="tx1"/>
                </a:solidFill>
                <a:latin typeface="+mn-lt"/>
                <a:ea typeface="+mn-ea"/>
                <a:cs typeface="+mn-cs"/>
              </a:defRPr>
            </a:lvl1pPr>
            <a:lvl2pPr marL="742932" indent="-285744" algn="l" rtl="0" eaLnBrk="0" fontAlgn="base" hangingPunct="0">
              <a:spcBef>
                <a:spcPct val="20000"/>
              </a:spcBef>
              <a:spcAft>
                <a:spcPct val="0"/>
              </a:spcAft>
              <a:buClr>
                <a:srgbClr val="1A3562"/>
              </a:buClr>
              <a:buSzPct val="125000"/>
              <a:buFont typeface="Arial" panose="020B0604020202020204" pitchFamily="34" charset="0"/>
              <a:buChar char="■"/>
              <a:defRPr>
                <a:solidFill>
                  <a:schemeClr val="tx1"/>
                </a:solidFill>
                <a:latin typeface="+mn-lt"/>
              </a:defRPr>
            </a:lvl2pPr>
            <a:lvl3pPr marL="1142971" indent="-228594" algn="l" rtl="0" eaLnBrk="0" fontAlgn="base" hangingPunct="0">
              <a:spcBef>
                <a:spcPct val="20000"/>
              </a:spcBef>
              <a:spcAft>
                <a:spcPct val="0"/>
              </a:spcAft>
              <a:buClr>
                <a:srgbClr val="4CA7D3"/>
              </a:buClr>
              <a:buSzPct val="135000"/>
              <a:buFont typeface="Arial" panose="020B0604020202020204" pitchFamily="34" charset="0"/>
              <a:buChar char="●"/>
              <a:defRPr sz="1600">
                <a:solidFill>
                  <a:schemeClr val="tx1"/>
                </a:solidFill>
                <a:latin typeface="+mn-lt"/>
              </a:defRPr>
            </a:lvl3pPr>
            <a:lvl4pPr marL="1600160" indent="-228594" algn="l" rtl="0" eaLnBrk="0" fontAlgn="base" hangingPunct="0">
              <a:spcBef>
                <a:spcPct val="20000"/>
              </a:spcBef>
              <a:spcAft>
                <a:spcPct val="0"/>
              </a:spcAft>
              <a:buClr>
                <a:srgbClr val="A80000"/>
              </a:buClr>
              <a:buSzPct val="115000"/>
              <a:buFont typeface="Arial" panose="020B0604020202020204" pitchFamily="34" charset="0"/>
              <a:buChar char="◙"/>
              <a:defRPr sz="1333">
                <a:solidFill>
                  <a:schemeClr val="tx1"/>
                </a:solidFill>
                <a:latin typeface="+mn-lt"/>
              </a:defRPr>
            </a:lvl4pPr>
            <a:lvl5pPr marL="2057349" indent="-228594" algn="l" rtl="0" eaLnBrk="0" fontAlgn="base" hangingPunct="0">
              <a:spcBef>
                <a:spcPct val="20000"/>
              </a:spcBef>
              <a:spcAft>
                <a:spcPct val="0"/>
              </a:spcAft>
              <a:buClr>
                <a:srgbClr val="A8AAAC"/>
              </a:buClr>
              <a:buSzPct val="115000"/>
              <a:buFont typeface="Arial" panose="020B0604020202020204" pitchFamily="34" charset="0"/>
              <a:buChar char="♦"/>
              <a:defRPr sz="1333">
                <a:solidFill>
                  <a:schemeClr val="tx1"/>
                </a:solidFill>
                <a:latin typeface="+mn-lt"/>
              </a:defRPr>
            </a:lvl5pPr>
            <a:lvl6pPr marL="2514537" indent="-228594" algn="l" rtl="0" fontAlgn="base">
              <a:spcBef>
                <a:spcPct val="20000"/>
              </a:spcBef>
              <a:spcAft>
                <a:spcPct val="0"/>
              </a:spcAft>
              <a:buChar char="»"/>
              <a:defRPr sz="1400">
                <a:solidFill>
                  <a:schemeClr val="tx1"/>
                </a:solidFill>
                <a:latin typeface="+mn-lt"/>
              </a:defRPr>
            </a:lvl6pPr>
            <a:lvl7pPr marL="2971726" indent="-228594" algn="l" rtl="0" fontAlgn="base">
              <a:spcBef>
                <a:spcPct val="20000"/>
              </a:spcBef>
              <a:spcAft>
                <a:spcPct val="0"/>
              </a:spcAft>
              <a:buChar char="»"/>
              <a:defRPr sz="1400">
                <a:solidFill>
                  <a:schemeClr val="tx1"/>
                </a:solidFill>
                <a:latin typeface="+mn-lt"/>
              </a:defRPr>
            </a:lvl7pPr>
            <a:lvl8pPr marL="3428914" indent="-228594" algn="l" rtl="0" fontAlgn="base">
              <a:spcBef>
                <a:spcPct val="20000"/>
              </a:spcBef>
              <a:spcAft>
                <a:spcPct val="0"/>
              </a:spcAft>
              <a:buChar char="»"/>
              <a:defRPr sz="1400">
                <a:solidFill>
                  <a:schemeClr val="tx1"/>
                </a:solidFill>
                <a:latin typeface="+mn-lt"/>
              </a:defRPr>
            </a:lvl8pPr>
            <a:lvl9pPr marL="3886103" indent="-228594" algn="l" rtl="0" fontAlgn="base">
              <a:spcBef>
                <a:spcPct val="20000"/>
              </a:spcBef>
              <a:spcAft>
                <a:spcPct val="0"/>
              </a:spcAft>
              <a:buChar char="»"/>
              <a:defRPr sz="1400">
                <a:solidFill>
                  <a:schemeClr val="tx1"/>
                </a:solidFill>
                <a:latin typeface="+mn-lt"/>
              </a:defRPr>
            </a:lvl9pPr>
          </a:lstStyle>
          <a:p>
            <a:r>
              <a:rPr lang="en-US" dirty="0"/>
              <a:t>Input: magnet currents </a:t>
            </a:r>
          </a:p>
          <a:p>
            <a:r>
              <a:rPr lang="en-US" dirty="0"/>
              <a:t>Output: beam envelope</a:t>
            </a:r>
          </a:p>
          <a:p>
            <a:r>
              <a:rPr lang="en-US" dirty="0"/>
              <a:t>Train: Low-Fidelity</a:t>
            </a:r>
          </a:p>
          <a:p>
            <a:r>
              <a:rPr lang="en-US" dirty="0"/>
              <a:t>Transfer learn: High Fidelity</a:t>
            </a:r>
          </a:p>
        </p:txBody>
      </p:sp>
      <p:sp>
        <p:nvSpPr>
          <p:cNvPr id="8" name="TextBox 7">
            <a:extLst>
              <a:ext uri="{FF2B5EF4-FFF2-40B4-BE49-F238E27FC236}">
                <a16:creationId xmlns:a16="http://schemas.microsoft.com/office/drawing/2014/main" id="{FCD0B9EE-D1E6-83CF-585F-E991A0436D32}"/>
              </a:ext>
            </a:extLst>
          </p:cNvPr>
          <p:cNvSpPr txBox="1"/>
          <p:nvPr/>
        </p:nvSpPr>
        <p:spPr>
          <a:xfrm>
            <a:off x="2029321" y="4232308"/>
            <a:ext cx="3659015" cy="400110"/>
          </a:xfrm>
          <a:prstGeom prst="rect">
            <a:avLst/>
          </a:prstGeom>
          <a:noFill/>
        </p:spPr>
        <p:txBody>
          <a:bodyPr wrap="square" rtlCol="0">
            <a:spAutoFit/>
          </a:bodyPr>
          <a:lstStyle/>
          <a:p>
            <a:r>
              <a:rPr lang="en-US" sz="2000" b="1" dirty="0"/>
              <a:t>Magnet Structure</a:t>
            </a:r>
          </a:p>
        </p:txBody>
      </p:sp>
      <p:sp>
        <p:nvSpPr>
          <p:cNvPr id="10" name="TextBox 9">
            <a:extLst>
              <a:ext uri="{FF2B5EF4-FFF2-40B4-BE49-F238E27FC236}">
                <a16:creationId xmlns:a16="http://schemas.microsoft.com/office/drawing/2014/main" id="{97250293-6CEB-546F-565B-66E37E861544}"/>
              </a:ext>
            </a:extLst>
          </p:cNvPr>
          <p:cNvSpPr txBox="1"/>
          <p:nvPr/>
        </p:nvSpPr>
        <p:spPr>
          <a:xfrm>
            <a:off x="216197" y="6389871"/>
            <a:ext cx="5474576" cy="276999"/>
          </a:xfrm>
          <a:prstGeom prst="rect">
            <a:avLst/>
          </a:prstGeom>
          <a:noFill/>
        </p:spPr>
        <p:txBody>
          <a:bodyPr wrap="none" rtlCol="0">
            <a:spAutoFit/>
          </a:bodyPr>
          <a:lstStyle/>
          <a:p>
            <a:r>
              <a:rPr lang="en-US" sz="1200" dirty="0"/>
              <a:t>2. He, K. et al., “Deep Residual Learning for Image Recognition</a:t>
            </a:r>
            <a:r>
              <a:rPr lang="en-US" sz="1200" b="0" i="0" u="none" strike="noStrike" baseline="0" dirty="0">
                <a:latin typeface="Arial" panose="020B0604020202020204" pitchFamily="34" charset="0"/>
              </a:rPr>
              <a:t>”, CVPR, 2016.</a:t>
            </a:r>
          </a:p>
        </p:txBody>
      </p:sp>
      <p:pic>
        <p:nvPicPr>
          <p:cNvPr id="11" name="Picture 2">
            <a:extLst>
              <a:ext uri="{FF2B5EF4-FFF2-40B4-BE49-F238E27FC236}">
                <a16:creationId xmlns:a16="http://schemas.microsoft.com/office/drawing/2014/main" id="{0EC8F3B5-84E1-0002-DBF8-97FD85DFB5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5205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CC88D7-2947-C805-9D2E-8B3F39CE42B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D4E6D8C-57F1-4A83-356A-C6E436193C88}"/>
              </a:ext>
            </a:extLst>
          </p:cNvPr>
          <p:cNvSpPr>
            <a:spLocks noGrp="1"/>
          </p:cNvSpPr>
          <p:nvPr>
            <p:ph type="ctrTitle"/>
          </p:nvPr>
        </p:nvSpPr>
        <p:spPr/>
        <p:txBody>
          <a:bodyPr/>
          <a:lstStyle/>
          <a:p>
            <a:r>
              <a:rPr lang="en-US" dirty="0"/>
              <a:t>Quantitative Results</a:t>
            </a:r>
          </a:p>
        </p:txBody>
      </p:sp>
      <p:pic>
        <p:nvPicPr>
          <p:cNvPr id="3" name="Picture 2">
            <a:extLst>
              <a:ext uri="{FF2B5EF4-FFF2-40B4-BE49-F238E27FC236}">
                <a16:creationId xmlns:a16="http://schemas.microsoft.com/office/drawing/2014/main" id="{F7EA86E2-6AE4-4A6F-4A5E-801D516087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A93B4E-0BD6-8963-E78B-DE822A875CFE}"/>
              </a:ext>
            </a:extLst>
          </p:cNvPr>
          <p:cNvSpPr txBox="1"/>
          <p:nvPr/>
        </p:nvSpPr>
        <p:spPr>
          <a:xfrm>
            <a:off x="99483" y="5656701"/>
            <a:ext cx="3401700" cy="1200329"/>
          </a:xfrm>
          <a:prstGeom prst="rect">
            <a:avLst/>
          </a:prstGeom>
          <a:noFill/>
        </p:spPr>
        <p:txBody>
          <a:bodyPr wrap="none" rtlCol="0">
            <a:spAutoFit/>
          </a:bodyPr>
          <a:lstStyle/>
          <a:p>
            <a:r>
              <a:rPr lang="en-US" sz="2400" dirty="0"/>
              <a:t>Lo-Fid = Low-Fidelity</a:t>
            </a:r>
          </a:p>
          <a:p>
            <a:r>
              <a:rPr lang="en-US" sz="2400" dirty="0"/>
              <a:t>Hi-Fid = High-Fidelity</a:t>
            </a:r>
          </a:p>
          <a:p>
            <a:r>
              <a:rPr lang="en-US" sz="2400" dirty="0"/>
              <a:t>ML = Machine Learning</a:t>
            </a:r>
          </a:p>
        </p:txBody>
      </p:sp>
      <p:graphicFrame>
        <p:nvGraphicFramePr>
          <p:cNvPr id="6" name="Table 5">
            <a:extLst>
              <a:ext uri="{FF2B5EF4-FFF2-40B4-BE49-F238E27FC236}">
                <a16:creationId xmlns:a16="http://schemas.microsoft.com/office/drawing/2014/main" id="{EFDD441C-DB4D-508E-A681-A24C2A3A3CC7}"/>
              </a:ext>
            </a:extLst>
          </p:cNvPr>
          <p:cNvGraphicFramePr>
            <a:graphicFrameLocks noGrp="1"/>
          </p:cNvGraphicFramePr>
          <p:nvPr>
            <p:extLst>
              <p:ext uri="{D42A27DB-BD31-4B8C-83A1-F6EECF244321}">
                <p14:modId xmlns:p14="http://schemas.microsoft.com/office/powerpoint/2010/main" val="1099364717"/>
              </p:ext>
            </p:extLst>
          </p:nvPr>
        </p:nvGraphicFramePr>
        <p:xfrm>
          <a:off x="865414" y="1472751"/>
          <a:ext cx="10276015" cy="1010920"/>
        </p:xfrm>
        <a:graphic>
          <a:graphicData uri="http://schemas.openxmlformats.org/drawingml/2006/table">
            <a:tbl>
              <a:tblPr firstRow="1" bandRow="1">
                <a:tableStyleId>{F5AB1C69-6EDB-4FF4-983F-18BD219EF322}</a:tableStyleId>
              </a:tblPr>
              <a:tblGrid>
                <a:gridCol w="1878562">
                  <a:extLst>
                    <a:ext uri="{9D8B030D-6E8A-4147-A177-3AD203B41FA5}">
                      <a16:colId xmlns:a16="http://schemas.microsoft.com/office/drawing/2014/main" val="1971066796"/>
                    </a:ext>
                  </a:extLst>
                </a:gridCol>
                <a:gridCol w="2384168">
                  <a:extLst>
                    <a:ext uri="{9D8B030D-6E8A-4147-A177-3AD203B41FA5}">
                      <a16:colId xmlns:a16="http://schemas.microsoft.com/office/drawing/2014/main" val="3537847692"/>
                    </a:ext>
                  </a:extLst>
                </a:gridCol>
                <a:gridCol w="2242142">
                  <a:extLst>
                    <a:ext uri="{9D8B030D-6E8A-4147-A177-3AD203B41FA5}">
                      <a16:colId xmlns:a16="http://schemas.microsoft.com/office/drawing/2014/main" val="4214458059"/>
                    </a:ext>
                  </a:extLst>
                </a:gridCol>
                <a:gridCol w="2277484">
                  <a:extLst>
                    <a:ext uri="{9D8B030D-6E8A-4147-A177-3AD203B41FA5}">
                      <a16:colId xmlns:a16="http://schemas.microsoft.com/office/drawing/2014/main" val="881968354"/>
                    </a:ext>
                  </a:extLst>
                </a:gridCol>
                <a:gridCol w="1493659">
                  <a:extLst>
                    <a:ext uri="{9D8B030D-6E8A-4147-A177-3AD203B41FA5}">
                      <a16:colId xmlns:a16="http://schemas.microsoft.com/office/drawing/2014/main" val="742249872"/>
                    </a:ext>
                  </a:extLst>
                </a:gridCol>
              </a:tblGrid>
              <a:tr h="370840">
                <a:tc>
                  <a:txBody>
                    <a:bodyPr/>
                    <a:lstStyle/>
                    <a:p>
                      <a:pPr algn="ctr"/>
                      <a:endParaRPr lang="en-US" dirty="0"/>
                    </a:p>
                  </a:txBody>
                  <a:tcPr>
                    <a:noFill/>
                  </a:tcPr>
                </a:tc>
                <a:tc>
                  <a:txBody>
                    <a:bodyPr/>
                    <a:lstStyle/>
                    <a:p>
                      <a:pPr algn="ctr"/>
                      <a:r>
                        <a:rPr lang="en-US" dirty="0"/>
                        <a:t>Train on Lo-Fid</a:t>
                      </a:r>
                    </a:p>
                  </a:txBody>
                  <a:tcPr/>
                </a:tc>
                <a:tc>
                  <a:txBody>
                    <a:bodyPr/>
                    <a:lstStyle/>
                    <a:p>
                      <a:pPr algn="ctr"/>
                      <a:r>
                        <a:rPr lang="en-US" dirty="0"/>
                        <a:t>Train on Lo-Fid &amp; Test on Hi-Fid</a:t>
                      </a:r>
                    </a:p>
                  </a:txBody>
                  <a:tcPr/>
                </a:tc>
                <a:tc>
                  <a:txBody>
                    <a:bodyPr/>
                    <a:lstStyle/>
                    <a:p>
                      <a:pPr algn="ctr"/>
                      <a:r>
                        <a:rPr lang="en-US" dirty="0"/>
                        <a:t>Train on Lo-Fid &amp; Transfer on Hi-Fid</a:t>
                      </a:r>
                    </a:p>
                  </a:txBody>
                  <a:tcPr/>
                </a:tc>
                <a:tc>
                  <a:txBody>
                    <a:bodyPr/>
                    <a:lstStyle/>
                    <a:p>
                      <a:pPr algn="ctr"/>
                      <a:r>
                        <a:rPr lang="en-US" dirty="0"/>
                        <a:t>Hi-Fid MSE % Decrease</a:t>
                      </a:r>
                    </a:p>
                  </a:txBody>
                  <a:tcPr/>
                </a:tc>
                <a:extLst>
                  <a:ext uri="{0D108BD9-81ED-4DB2-BD59-A6C34878D82A}">
                    <a16:rowId xmlns:a16="http://schemas.microsoft.com/office/drawing/2014/main" val="286001887"/>
                  </a:ext>
                </a:extLst>
              </a:tr>
              <a:tr h="370840">
                <a:tc>
                  <a:txBody>
                    <a:bodyPr/>
                    <a:lstStyle/>
                    <a:p>
                      <a:pPr algn="ctr"/>
                      <a:r>
                        <a:rPr lang="en-US" b="1" dirty="0"/>
                        <a:t>MSE (Test)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t>0.00263</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800" kern="0" dirty="0"/>
                        <a:t>3.14</a:t>
                      </a:r>
                      <a:endParaRPr lang="en-US" dirty="0"/>
                    </a:p>
                  </a:txBody>
                  <a:tcPr/>
                </a:tc>
                <a:tc>
                  <a:txBody>
                    <a:bodyPr/>
                    <a:lstStyle/>
                    <a:p>
                      <a:pPr algn="ctr"/>
                      <a:r>
                        <a:rPr lang="en-US" dirty="0"/>
                        <a:t>0.00906</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99.7%</a:t>
                      </a:r>
                      <a:endParaRPr lang="en-US" dirty="0"/>
                    </a:p>
                  </a:txBody>
                  <a:tcPr/>
                </a:tc>
                <a:extLst>
                  <a:ext uri="{0D108BD9-81ED-4DB2-BD59-A6C34878D82A}">
                    <a16:rowId xmlns:a16="http://schemas.microsoft.com/office/drawing/2014/main" val="581306763"/>
                  </a:ext>
                </a:extLst>
              </a:tr>
            </a:tbl>
          </a:graphicData>
        </a:graphic>
      </p:graphicFrame>
      <p:graphicFrame>
        <p:nvGraphicFramePr>
          <p:cNvPr id="7" name="Table 6">
            <a:extLst>
              <a:ext uri="{FF2B5EF4-FFF2-40B4-BE49-F238E27FC236}">
                <a16:creationId xmlns:a16="http://schemas.microsoft.com/office/drawing/2014/main" id="{7FF3F6ED-49F0-4314-D37A-47D8D192E3FF}"/>
              </a:ext>
            </a:extLst>
          </p:cNvPr>
          <p:cNvGraphicFramePr>
            <a:graphicFrameLocks noGrp="1"/>
          </p:cNvGraphicFramePr>
          <p:nvPr>
            <p:extLst>
              <p:ext uri="{D42A27DB-BD31-4B8C-83A1-F6EECF244321}">
                <p14:modId xmlns:p14="http://schemas.microsoft.com/office/powerpoint/2010/main" val="456486824"/>
              </p:ext>
            </p:extLst>
          </p:nvPr>
        </p:nvGraphicFramePr>
        <p:xfrm>
          <a:off x="865414" y="3628446"/>
          <a:ext cx="10276015" cy="1285240"/>
        </p:xfrm>
        <a:graphic>
          <a:graphicData uri="http://schemas.openxmlformats.org/drawingml/2006/table">
            <a:tbl>
              <a:tblPr firstRow="1" bandRow="1">
                <a:tableStyleId>{F5AB1C69-6EDB-4FF4-983F-18BD219EF322}</a:tableStyleId>
              </a:tblPr>
              <a:tblGrid>
                <a:gridCol w="2131366">
                  <a:extLst>
                    <a:ext uri="{9D8B030D-6E8A-4147-A177-3AD203B41FA5}">
                      <a16:colId xmlns:a16="http://schemas.microsoft.com/office/drawing/2014/main" val="1971066796"/>
                    </a:ext>
                  </a:extLst>
                </a:gridCol>
                <a:gridCol w="2131366">
                  <a:extLst>
                    <a:ext uri="{9D8B030D-6E8A-4147-A177-3AD203B41FA5}">
                      <a16:colId xmlns:a16="http://schemas.microsoft.com/office/drawing/2014/main" val="3537847692"/>
                    </a:ext>
                  </a:extLst>
                </a:gridCol>
                <a:gridCol w="2512173">
                  <a:extLst>
                    <a:ext uri="{9D8B030D-6E8A-4147-A177-3AD203B41FA5}">
                      <a16:colId xmlns:a16="http://schemas.microsoft.com/office/drawing/2014/main" val="4214458059"/>
                    </a:ext>
                  </a:extLst>
                </a:gridCol>
                <a:gridCol w="1817489">
                  <a:extLst>
                    <a:ext uri="{9D8B030D-6E8A-4147-A177-3AD203B41FA5}">
                      <a16:colId xmlns:a16="http://schemas.microsoft.com/office/drawing/2014/main" val="881968354"/>
                    </a:ext>
                  </a:extLst>
                </a:gridCol>
                <a:gridCol w="1683621">
                  <a:extLst>
                    <a:ext uri="{9D8B030D-6E8A-4147-A177-3AD203B41FA5}">
                      <a16:colId xmlns:a16="http://schemas.microsoft.com/office/drawing/2014/main" val="2868535950"/>
                    </a:ext>
                  </a:extLst>
                </a:gridCol>
              </a:tblGrid>
              <a:tr h="370840">
                <a:tc>
                  <a:txBody>
                    <a:bodyPr/>
                    <a:lstStyle/>
                    <a:p>
                      <a:pPr algn="ctr"/>
                      <a:endParaRPr lang="en-US" dirty="0"/>
                    </a:p>
                  </a:txBody>
                  <a:tcPr>
                    <a:noFill/>
                  </a:tcPr>
                </a:tc>
                <a:tc>
                  <a:txBody>
                    <a:bodyPr/>
                    <a:lstStyle/>
                    <a:p>
                      <a:pPr algn="ctr"/>
                      <a:r>
                        <a:rPr lang="en-US" dirty="0"/>
                        <a:t>Lo-Fid</a:t>
                      </a:r>
                    </a:p>
                  </a:txBody>
                  <a:tcPr/>
                </a:tc>
                <a:tc>
                  <a:txBody>
                    <a:bodyPr/>
                    <a:lstStyle/>
                    <a:p>
                      <a:pPr algn="ctr"/>
                      <a:r>
                        <a:rPr lang="en-US" dirty="0"/>
                        <a:t>Hi-Fid</a:t>
                      </a:r>
                    </a:p>
                  </a:txBody>
                  <a:tcPr/>
                </a:tc>
                <a:tc>
                  <a:txBody>
                    <a:bodyPr/>
                    <a:lstStyle/>
                    <a:p>
                      <a:pPr algn="ctr"/>
                      <a:r>
                        <a:rPr lang="en-US" dirty="0"/>
                        <a:t>ML Model</a:t>
                      </a:r>
                    </a:p>
                  </a:txBody>
                  <a:tcPr/>
                </a:tc>
                <a:tc>
                  <a:txBody>
                    <a:bodyPr/>
                    <a:lstStyle/>
                    <a:p>
                      <a:pPr algn="ctr"/>
                      <a:r>
                        <a:rPr lang="en-US" dirty="0"/>
                        <a:t>ML Speed Increase vs Hi-Fid</a:t>
                      </a:r>
                    </a:p>
                  </a:txBody>
                  <a:tcPr/>
                </a:tc>
                <a:extLst>
                  <a:ext uri="{0D108BD9-81ED-4DB2-BD59-A6C34878D82A}">
                    <a16:rowId xmlns:a16="http://schemas.microsoft.com/office/drawing/2014/main" val="286001887"/>
                  </a:ext>
                </a:extLst>
              </a:tr>
              <a:tr h="370840">
                <a:tc>
                  <a:txBody>
                    <a:bodyPr/>
                    <a:lstStyle/>
                    <a:p>
                      <a:pPr algn="ctr"/>
                      <a:r>
                        <a:rPr lang="en-US" b="1" dirty="0"/>
                        <a:t>Speed</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a:t>0.0171 s</a:t>
                      </a:r>
                      <a:endParaRPr lang="en-US" dirty="0"/>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800" kern="0"/>
                        <a:t>~30 minutes</a:t>
                      </a:r>
                      <a:endParaRPr lang="en-US" dirty="0"/>
                    </a:p>
                  </a:txBody>
                  <a:tcPr/>
                </a:tc>
                <a:tc>
                  <a:txBody>
                    <a:bodyPr/>
                    <a:lstStyle/>
                    <a:p>
                      <a:pPr algn="ctr"/>
                      <a:r>
                        <a:rPr lang="en-US"/>
                        <a:t>0.0793 s</a:t>
                      </a:r>
                      <a:endParaRPr lang="en-US" dirty="0"/>
                    </a:p>
                  </a:txBody>
                  <a:tcPr/>
                </a:tc>
                <a:tc>
                  <a:txBody>
                    <a:bodyPr/>
                    <a:lstStyle/>
                    <a:p>
                      <a:pPr algn="ctr"/>
                      <a:r>
                        <a:rPr lang="en-US" dirty="0"/>
                        <a:t>99.9%</a:t>
                      </a:r>
                    </a:p>
                  </a:txBody>
                  <a:tcPr/>
                </a:tc>
                <a:extLst>
                  <a:ext uri="{0D108BD9-81ED-4DB2-BD59-A6C34878D82A}">
                    <a16:rowId xmlns:a16="http://schemas.microsoft.com/office/drawing/2014/main" val="581306763"/>
                  </a:ext>
                </a:extLst>
              </a:tr>
            </a:tbl>
          </a:graphicData>
        </a:graphic>
      </p:graphicFrame>
      <p:sp>
        <p:nvSpPr>
          <p:cNvPr id="8" name="TextBox 7">
            <a:extLst>
              <a:ext uri="{FF2B5EF4-FFF2-40B4-BE49-F238E27FC236}">
                <a16:creationId xmlns:a16="http://schemas.microsoft.com/office/drawing/2014/main" id="{D9FE7645-6F4B-D8FC-11AD-E448994D10D6}"/>
              </a:ext>
            </a:extLst>
          </p:cNvPr>
          <p:cNvSpPr txBox="1"/>
          <p:nvPr/>
        </p:nvSpPr>
        <p:spPr>
          <a:xfrm>
            <a:off x="865414" y="4913686"/>
            <a:ext cx="4222631" cy="307777"/>
          </a:xfrm>
          <a:prstGeom prst="rect">
            <a:avLst/>
          </a:prstGeom>
          <a:noFill/>
        </p:spPr>
        <p:txBody>
          <a:bodyPr wrap="none" rtlCol="0">
            <a:spAutoFit/>
          </a:bodyPr>
          <a:lstStyle/>
          <a:p>
            <a:r>
              <a:rPr lang="en-US" sz="1400" dirty="0"/>
              <a:t>Using </a:t>
            </a:r>
            <a:r>
              <a:rPr lang="pt-BR" sz="1400" dirty="0"/>
              <a:t>INTEL(R) XEON(R) GOLD 5520+ Processor</a:t>
            </a:r>
            <a:endParaRPr lang="en-US" sz="1400" dirty="0"/>
          </a:p>
        </p:txBody>
      </p:sp>
    </p:spTree>
    <p:extLst>
      <p:ext uri="{BB962C8B-B14F-4D97-AF65-F5344CB8AC3E}">
        <p14:creationId xmlns:p14="http://schemas.microsoft.com/office/powerpoint/2010/main" val="3800506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2F0F0-6D97-E44F-435F-FA164B3F0063}"/>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E4E8E53C-AD10-2569-82C9-C3CCCBD90B76}"/>
              </a:ext>
            </a:extLst>
          </p:cNvPr>
          <p:cNvSpPr>
            <a:spLocks noGrp="1"/>
          </p:cNvSpPr>
          <p:nvPr>
            <p:ph idx="1"/>
          </p:nvPr>
        </p:nvSpPr>
        <p:spPr/>
        <p:txBody>
          <a:bodyPr/>
          <a:lstStyle/>
          <a:p>
            <a:r>
              <a:rPr lang="en-US" b="1" kern="0" dirty="0"/>
              <a:t>Test MSE: </a:t>
            </a:r>
            <a:r>
              <a:rPr lang="en-US" kern="0" dirty="0"/>
              <a:t>0.00263</a:t>
            </a:r>
          </a:p>
          <a:p>
            <a:r>
              <a:rPr lang="en-US" kern="0" dirty="0"/>
              <a:t>Strong agreement between model output and ground truth</a:t>
            </a:r>
          </a:p>
          <a:p>
            <a:pPr marL="0" indent="0">
              <a:buNone/>
            </a:pPr>
            <a:endParaRPr lang="en-US" kern="0" dirty="0"/>
          </a:p>
        </p:txBody>
      </p:sp>
      <p:pic>
        <p:nvPicPr>
          <p:cNvPr id="3" name="Picture 2">
            <a:extLst>
              <a:ext uri="{FF2B5EF4-FFF2-40B4-BE49-F238E27FC236}">
                <a16:creationId xmlns:a16="http://schemas.microsoft.com/office/drawing/2014/main" id="{7F522B5F-566D-D4DC-1DC0-87697CAAFE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5">
            <a:extLst>
              <a:ext uri="{FF2B5EF4-FFF2-40B4-BE49-F238E27FC236}">
                <a16:creationId xmlns:a16="http://schemas.microsoft.com/office/drawing/2014/main" id="{D731A787-E80F-3BA9-2A6D-154A0E3E13A9}"/>
              </a:ext>
            </a:extLst>
          </p:cNvPr>
          <p:cNvSpPr>
            <a:spLocks noGrp="1"/>
          </p:cNvSpPr>
          <p:nvPr>
            <p:ph type="ctrTitle"/>
          </p:nvPr>
        </p:nvSpPr>
        <p:spPr>
          <a:xfrm>
            <a:off x="250825" y="314325"/>
            <a:ext cx="9286875" cy="703263"/>
          </a:xfrm>
        </p:spPr>
        <p:txBody>
          <a:bodyPr/>
          <a:lstStyle/>
          <a:p>
            <a:r>
              <a:rPr lang="en-US" dirty="0"/>
              <a:t>Train on Lo-Fid</a:t>
            </a:r>
          </a:p>
        </p:txBody>
      </p:sp>
      <p:pic>
        <p:nvPicPr>
          <p:cNvPr id="4" name="Content Placeholder 6">
            <a:extLst>
              <a:ext uri="{FF2B5EF4-FFF2-40B4-BE49-F238E27FC236}">
                <a16:creationId xmlns:a16="http://schemas.microsoft.com/office/drawing/2014/main" id="{15E9A8C3-4929-1721-2616-AF3835EBEDA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95380" y="2582475"/>
            <a:ext cx="2769425" cy="2075659"/>
          </a:xfrm>
          <a:prstGeom prst="rect">
            <a:avLst/>
          </a:prstGeom>
        </p:spPr>
      </p:pic>
      <p:pic>
        <p:nvPicPr>
          <p:cNvPr id="6" name="Picture 5">
            <a:extLst>
              <a:ext uri="{FF2B5EF4-FFF2-40B4-BE49-F238E27FC236}">
                <a16:creationId xmlns:a16="http://schemas.microsoft.com/office/drawing/2014/main" id="{F5849BDD-D947-C16E-453E-6EFC777DC27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27194" y="2582476"/>
            <a:ext cx="2769425" cy="2075659"/>
          </a:xfrm>
          <a:prstGeom prst="rect">
            <a:avLst/>
          </a:prstGeom>
        </p:spPr>
      </p:pic>
      <p:pic>
        <p:nvPicPr>
          <p:cNvPr id="7" name="Picture 6">
            <a:extLst>
              <a:ext uri="{FF2B5EF4-FFF2-40B4-BE49-F238E27FC236}">
                <a16:creationId xmlns:a16="http://schemas.microsoft.com/office/drawing/2014/main" id="{824149F7-B41C-A5F7-C947-DC8C84E7A39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714107" y="2582475"/>
            <a:ext cx="2763785" cy="2075659"/>
          </a:xfrm>
          <a:prstGeom prst="rect">
            <a:avLst/>
          </a:prstGeom>
        </p:spPr>
      </p:pic>
      <p:pic>
        <p:nvPicPr>
          <p:cNvPr id="8" name="Picture 7">
            <a:extLst>
              <a:ext uri="{FF2B5EF4-FFF2-40B4-BE49-F238E27FC236}">
                <a16:creationId xmlns:a16="http://schemas.microsoft.com/office/drawing/2014/main" id="{29490BB2-9BAF-0976-C56F-B8BB81120F77}"/>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983621" y="4586765"/>
            <a:ext cx="2769522" cy="2075731"/>
          </a:xfrm>
          <a:prstGeom prst="rect">
            <a:avLst/>
          </a:prstGeom>
        </p:spPr>
      </p:pic>
      <p:pic>
        <p:nvPicPr>
          <p:cNvPr id="10" name="Picture 9">
            <a:extLst>
              <a:ext uri="{FF2B5EF4-FFF2-40B4-BE49-F238E27FC236}">
                <a16:creationId xmlns:a16="http://schemas.microsoft.com/office/drawing/2014/main" id="{269CE2D4-E0F7-4B53-72D5-3E39EC038DF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596836" y="4584388"/>
            <a:ext cx="2765934" cy="2077273"/>
          </a:xfrm>
          <a:prstGeom prst="rect">
            <a:avLst/>
          </a:prstGeom>
        </p:spPr>
      </p:pic>
    </p:spTree>
    <p:extLst>
      <p:ext uri="{BB962C8B-B14F-4D97-AF65-F5344CB8AC3E}">
        <p14:creationId xmlns:p14="http://schemas.microsoft.com/office/powerpoint/2010/main" val="1986325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B07C4B-C4B3-8807-9CE2-A34524B55DC1}"/>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72490AC7-E235-80F4-A851-CF81DD10A637}"/>
              </a:ext>
            </a:extLst>
          </p:cNvPr>
          <p:cNvSpPr>
            <a:spLocks noGrp="1"/>
          </p:cNvSpPr>
          <p:nvPr>
            <p:ph idx="1"/>
          </p:nvPr>
        </p:nvSpPr>
        <p:spPr/>
        <p:txBody>
          <a:bodyPr/>
          <a:lstStyle/>
          <a:p>
            <a:r>
              <a:rPr lang="en-US" kern="0" dirty="0"/>
              <a:t>Forward pass of high-fidelity data on model pretrained on low-fidelity data</a:t>
            </a:r>
          </a:p>
          <a:p>
            <a:r>
              <a:rPr lang="en-US" b="1" kern="0" dirty="0"/>
              <a:t>Test MSE: </a:t>
            </a:r>
            <a:r>
              <a:rPr lang="en-US" kern="0" dirty="0"/>
              <a:t>3.14</a:t>
            </a:r>
          </a:p>
          <a:p>
            <a:r>
              <a:rPr lang="en-US" kern="0" dirty="0"/>
              <a:t>Shape generally same but shifted</a:t>
            </a:r>
          </a:p>
          <a:p>
            <a:endParaRPr lang="en-US" kern="0" dirty="0"/>
          </a:p>
          <a:p>
            <a:endParaRPr lang="en-US" kern="0" dirty="0"/>
          </a:p>
          <a:p>
            <a:endParaRPr lang="en-US" kern="0" dirty="0"/>
          </a:p>
        </p:txBody>
      </p:sp>
      <p:pic>
        <p:nvPicPr>
          <p:cNvPr id="3" name="Picture 2">
            <a:extLst>
              <a:ext uri="{FF2B5EF4-FFF2-40B4-BE49-F238E27FC236}">
                <a16:creationId xmlns:a16="http://schemas.microsoft.com/office/drawing/2014/main" id="{6F595A79-A8CB-4AA7-4D43-5F41A97FD4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5">
            <a:extLst>
              <a:ext uri="{FF2B5EF4-FFF2-40B4-BE49-F238E27FC236}">
                <a16:creationId xmlns:a16="http://schemas.microsoft.com/office/drawing/2014/main" id="{8E3F1083-A7BA-1D69-7193-54E296372C68}"/>
              </a:ext>
            </a:extLst>
          </p:cNvPr>
          <p:cNvSpPr>
            <a:spLocks noGrp="1"/>
          </p:cNvSpPr>
          <p:nvPr>
            <p:ph type="ctrTitle"/>
          </p:nvPr>
        </p:nvSpPr>
        <p:spPr>
          <a:xfrm>
            <a:off x="250825" y="314325"/>
            <a:ext cx="9286875" cy="703263"/>
          </a:xfrm>
        </p:spPr>
        <p:txBody>
          <a:bodyPr/>
          <a:lstStyle/>
          <a:p>
            <a:r>
              <a:rPr lang="en-US" dirty="0"/>
              <a:t>Train on Lo-Fid &amp; Test on Hi-Fid</a:t>
            </a:r>
          </a:p>
        </p:txBody>
      </p:sp>
      <p:pic>
        <p:nvPicPr>
          <p:cNvPr id="4" name="Content Placeholder 6">
            <a:extLst>
              <a:ext uri="{FF2B5EF4-FFF2-40B4-BE49-F238E27FC236}">
                <a16:creationId xmlns:a16="http://schemas.microsoft.com/office/drawing/2014/main" id="{FC8680DB-8D5C-19EF-20E4-51AF4E3729A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94131" y="2582475"/>
            <a:ext cx="2771924" cy="2075659"/>
          </a:xfrm>
          <a:prstGeom prst="rect">
            <a:avLst/>
          </a:prstGeom>
        </p:spPr>
      </p:pic>
      <p:pic>
        <p:nvPicPr>
          <p:cNvPr id="6" name="Picture 5">
            <a:extLst>
              <a:ext uri="{FF2B5EF4-FFF2-40B4-BE49-F238E27FC236}">
                <a16:creationId xmlns:a16="http://schemas.microsoft.com/office/drawing/2014/main" id="{11C5CAB0-9096-0916-2E2C-8228299B030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25945" y="2582476"/>
            <a:ext cx="2771924" cy="2075659"/>
          </a:xfrm>
          <a:prstGeom prst="rect">
            <a:avLst/>
          </a:prstGeom>
        </p:spPr>
      </p:pic>
      <p:pic>
        <p:nvPicPr>
          <p:cNvPr id="7" name="Picture 6">
            <a:extLst>
              <a:ext uri="{FF2B5EF4-FFF2-40B4-BE49-F238E27FC236}">
                <a16:creationId xmlns:a16="http://schemas.microsoft.com/office/drawing/2014/main" id="{2C5FCAD3-A4F4-5083-A7C8-1A7B39D02DA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710038" y="2582475"/>
            <a:ext cx="2771924" cy="2075659"/>
          </a:xfrm>
          <a:prstGeom prst="rect">
            <a:avLst/>
          </a:prstGeom>
        </p:spPr>
      </p:pic>
      <p:pic>
        <p:nvPicPr>
          <p:cNvPr id="8" name="Picture 7">
            <a:extLst>
              <a:ext uri="{FF2B5EF4-FFF2-40B4-BE49-F238E27FC236}">
                <a16:creationId xmlns:a16="http://schemas.microsoft.com/office/drawing/2014/main" id="{B111263C-DABD-FF3D-B1AD-E676EAFF34E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983621" y="4584388"/>
            <a:ext cx="2769522" cy="2080486"/>
          </a:xfrm>
          <a:prstGeom prst="rect">
            <a:avLst/>
          </a:prstGeom>
        </p:spPr>
      </p:pic>
      <p:pic>
        <p:nvPicPr>
          <p:cNvPr id="10" name="Picture 9">
            <a:extLst>
              <a:ext uri="{FF2B5EF4-FFF2-40B4-BE49-F238E27FC236}">
                <a16:creationId xmlns:a16="http://schemas.microsoft.com/office/drawing/2014/main" id="{FEF72754-E29D-492A-96D1-32EFFF037013}"/>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593841" y="4584388"/>
            <a:ext cx="2771925" cy="2077273"/>
          </a:xfrm>
          <a:prstGeom prst="rect">
            <a:avLst/>
          </a:prstGeom>
        </p:spPr>
      </p:pic>
    </p:spTree>
    <p:extLst>
      <p:ext uri="{BB962C8B-B14F-4D97-AF65-F5344CB8AC3E}">
        <p14:creationId xmlns:p14="http://schemas.microsoft.com/office/powerpoint/2010/main" val="2935406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F3DB3-7CAF-3B4E-2208-4D907FCA62B7}"/>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F3F86BBD-99CF-7685-F77D-5D77BD6E4401}"/>
              </a:ext>
            </a:extLst>
          </p:cNvPr>
          <p:cNvSpPr>
            <a:spLocks noGrp="1"/>
          </p:cNvSpPr>
          <p:nvPr>
            <p:ph idx="1"/>
          </p:nvPr>
        </p:nvSpPr>
        <p:spPr/>
        <p:txBody>
          <a:bodyPr/>
          <a:lstStyle/>
          <a:p>
            <a:r>
              <a:rPr lang="en-US" b="1" kern="0" dirty="0"/>
              <a:t>Test MSE: </a:t>
            </a:r>
            <a:r>
              <a:rPr lang="en-US" kern="0" dirty="0"/>
              <a:t>0.00906</a:t>
            </a:r>
          </a:p>
          <a:p>
            <a:r>
              <a:rPr lang="en-US" kern="0" dirty="0"/>
              <a:t>Acceptable results despite noise and gaps</a:t>
            </a:r>
          </a:p>
          <a:p>
            <a:endParaRPr lang="en-US" kern="0" dirty="0"/>
          </a:p>
          <a:p>
            <a:endParaRPr lang="en-US" kern="0" dirty="0"/>
          </a:p>
          <a:p>
            <a:endParaRPr lang="en-US" kern="0" dirty="0"/>
          </a:p>
        </p:txBody>
      </p:sp>
      <p:pic>
        <p:nvPicPr>
          <p:cNvPr id="3" name="Picture 2">
            <a:extLst>
              <a:ext uri="{FF2B5EF4-FFF2-40B4-BE49-F238E27FC236}">
                <a16:creationId xmlns:a16="http://schemas.microsoft.com/office/drawing/2014/main" id="{94DBAE3A-2637-AAD1-7D72-B449B90E31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5">
            <a:extLst>
              <a:ext uri="{FF2B5EF4-FFF2-40B4-BE49-F238E27FC236}">
                <a16:creationId xmlns:a16="http://schemas.microsoft.com/office/drawing/2014/main" id="{3249CFAC-82D4-A20C-5876-56973C649350}"/>
              </a:ext>
            </a:extLst>
          </p:cNvPr>
          <p:cNvSpPr>
            <a:spLocks noGrp="1"/>
          </p:cNvSpPr>
          <p:nvPr>
            <p:ph type="ctrTitle"/>
          </p:nvPr>
        </p:nvSpPr>
        <p:spPr>
          <a:xfrm>
            <a:off x="250825" y="314325"/>
            <a:ext cx="9286875" cy="703263"/>
          </a:xfrm>
        </p:spPr>
        <p:txBody>
          <a:bodyPr/>
          <a:lstStyle/>
          <a:p>
            <a:r>
              <a:rPr lang="en-US" sz="3200" dirty="0"/>
              <a:t>Train on Lo-fid &amp; Transfer on Hi-Fid</a:t>
            </a:r>
            <a:endParaRPr lang="en-US" dirty="0"/>
          </a:p>
        </p:txBody>
      </p:sp>
      <p:pic>
        <p:nvPicPr>
          <p:cNvPr id="4" name="Content Placeholder 6">
            <a:extLst>
              <a:ext uri="{FF2B5EF4-FFF2-40B4-BE49-F238E27FC236}">
                <a16:creationId xmlns:a16="http://schemas.microsoft.com/office/drawing/2014/main" id="{972F755E-C23B-3C1B-6F8A-56FA362D548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94131" y="2582475"/>
            <a:ext cx="2771924" cy="2075658"/>
          </a:xfrm>
          <a:prstGeom prst="rect">
            <a:avLst/>
          </a:prstGeom>
        </p:spPr>
      </p:pic>
      <p:pic>
        <p:nvPicPr>
          <p:cNvPr id="6" name="Picture 5">
            <a:extLst>
              <a:ext uri="{FF2B5EF4-FFF2-40B4-BE49-F238E27FC236}">
                <a16:creationId xmlns:a16="http://schemas.microsoft.com/office/drawing/2014/main" id="{78818918-B310-1118-B2BE-F2619702B8E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25945" y="2582476"/>
            <a:ext cx="2771924" cy="2075658"/>
          </a:xfrm>
          <a:prstGeom prst="rect">
            <a:avLst/>
          </a:prstGeom>
        </p:spPr>
      </p:pic>
      <p:pic>
        <p:nvPicPr>
          <p:cNvPr id="7" name="Picture 6">
            <a:extLst>
              <a:ext uri="{FF2B5EF4-FFF2-40B4-BE49-F238E27FC236}">
                <a16:creationId xmlns:a16="http://schemas.microsoft.com/office/drawing/2014/main" id="{260F8DE0-13FB-7F3D-D7BB-6A9F68594F8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710038" y="2582475"/>
            <a:ext cx="2771924" cy="2075658"/>
          </a:xfrm>
          <a:prstGeom prst="rect">
            <a:avLst/>
          </a:prstGeom>
        </p:spPr>
      </p:pic>
      <p:pic>
        <p:nvPicPr>
          <p:cNvPr id="8" name="Picture 7">
            <a:extLst>
              <a:ext uri="{FF2B5EF4-FFF2-40B4-BE49-F238E27FC236}">
                <a16:creationId xmlns:a16="http://schemas.microsoft.com/office/drawing/2014/main" id="{8F403EE1-AE0A-EBAF-E2B5-87AD3F41D2F4}"/>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983621" y="4584388"/>
            <a:ext cx="2769522" cy="2080485"/>
          </a:xfrm>
          <a:prstGeom prst="rect">
            <a:avLst/>
          </a:prstGeom>
        </p:spPr>
      </p:pic>
      <p:pic>
        <p:nvPicPr>
          <p:cNvPr id="10" name="Picture 9">
            <a:extLst>
              <a:ext uri="{FF2B5EF4-FFF2-40B4-BE49-F238E27FC236}">
                <a16:creationId xmlns:a16="http://schemas.microsoft.com/office/drawing/2014/main" id="{4618D689-8FFD-23CE-71ED-AAA3D76E9B6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593842" y="4584388"/>
            <a:ext cx="2771923" cy="2077273"/>
          </a:xfrm>
          <a:prstGeom prst="rect">
            <a:avLst/>
          </a:prstGeom>
        </p:spPr>
      </p:pic>
      <p:grpSp>
        <p:nvGrpSpPr>
          <p:cNvPr id="14" name="Group 13">
            <a:extLst>
              <a:ext uri="{FF2B5EF4-FFF2-40B4-BE49-F238E27FC236}">
                <a16:creationId xmlns:a16="http://schemas.microsoft.com/office/drawing/2014/main" id="{E5286E4A-5AD5-9542-CDA8-B6F10CC23319}"/>
              </a:ext>
            </a:extLst>
          </p:cNvPr>
          <p:cNvGrpSpPr/>
          <p:nvPr/>
        </p:nvGrpSpPr>
        <p:grpSpPr>
          <a:xfrm>
            <a:off x="5131875" y="2874966"/>
            <a:ext cx="5901918" cy="2693292"/>
            <a:chOff x="5131875" y="2874966"/>
            <a:chExt cx="5901918" cy="2693292"/>
          </a:xfrm>
        </p:grpSpPr>
        <p:sp>
          <p:nvSpPr>
            <p:cNvPr id="5" name="Oval 4">
              <a:extLst>
                <a:ext uri="{FF2B5EF4-FFF2-40B4-BE49-F238E27FC236}">
                  <a16:creationId xmlns:a16="http://schemas.microsoft.com/office/drawing/2014/main" id="{16EE04AA-9DAE-8F3D-5C39-22D580B21979}"/>
                </a:ext>
              </a:extLst>
            </p:cNvPr>
            <p:cNvSpPr/>
            <p:nvPr/>
          </p:nvSpPr>
          <p:spPr>
            <a:xfrm>
              <a:off x="8646771" y="2933473"/>
              <a:ext cx="921308" cy="43020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77B7F03-787F-69BF-9A65-239F6AEAE8E9}"/>
                </a:ext>
              </a:extLst>
            </p:cNvPr>
            <p:cNvSpPr/>
            <p:nvPr/>
          </p:nvSpPr>
          <p:spPr>
            <a:xfrm>
              <a:off x="10241483" y="2874966"/>
              <a:ext cx="464409" cy="27361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8D53395-7EE7-1E24-5790-DB23405F433A}"/>
                </a:ext>
              </a:extLst>
            </p:cNvPr>
            <p:cNvSpPr/>
            <p:nvPr/>
          </p:nvSpPr>
          <p:spPr>
            <a:xfrm>
              <a:off x="10569384" y="4188867"/>
              <a:ext cx="464409" cy="25431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664343A6-23C9-41D4-6DF7-0FDC2E9C2F0A}"/>
                </a:ext>
              </a:extLst>
            </p:cNvPr>
            <p:cNvSpPr/>
            <p:nvPr/>
          </p:nvSpPr>
          <p:spPr>
            <a:xfrm>
              <a:off x="5131875" y="5129786"/>
              <a:ext cx="439108" cy="4384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718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7C824-FA73-56B1-34A6-F86460C2CA1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7375228-B66A-D449-EC0F-288A3842FB34}"/>
              </a:ext>
            </a:extLst>
          </p:cNvPr>
          <p:cNvSpPr>
            <a:spLocks noGrp="1"/>
          </p:cNvSpPr>
          <p:nvPr>
            <p:ph type="ctrTitle"/>
          </p:nvPr>
        </p:nvSpPr>
        <p:spPr/>
        <p:txBody>
          <a:bodyPr/>
          <a:lstStyle/>
          <a:p>
            <a:r>
              <a:rPr lang="en-US" dirty="0"/>
              <a:t>Pruning</a:t>
            </a:r>
          </a:p>
        </p:txBody>
      </p:sp>
      <p:sp>
        <p:nvSpPr>
          <p:cNvPr id="9" name="Content Placeholder 8">
            <a:extLst>
              <a:ext uri="{FF2B5EF4-FFF2-40B4-BE49-F238E27FC236}">
                <a16:creationId xmlns:a16="http://schemas.microsoft.com/office/drawing/2014/main" id="{7BF0ACFD-CE3F-47AE-8FFF-C1B0DACF5C02}"/>
              </a:ext>
            </a:extLst>
          </p:cNvPr>
          <p:cNvSpPr>
            <a:spLocks noGrp="1"/>
          </p:cNvSpPr>
          <p:nvPr>
            <p:ph idx="1"/>
          </p:nvPr>
        </p:nvSpPr>
        <p:spPr/>
        <p:txBody>
          <a:bodyPr/>
          <a:lstStyle/>
          <a:p>
            <a:pPr>
              <a:spcAft>
                <a:spcPts val="600"/>
              </a:spcAft>
            </a:pPr>
            <a:r>
              <a:rPr lang="en-US" dirty="0"/>
              <a:t>Over 3.4 billion parameters</a:t>
            </a:r>
          </a:p>
          <a:p>
            <a:pPr>
              <a:spcAft>
                <a:spcPts val="600"/>
              </a:spcAft>
            </a:pPr>
            <a:r>
              <a:rPr lang="en-US" dirty="0"/>
              <a:t>Drop unimportant parameters to see how it affects model’s performance</a:t>
            </a:r>
          </a:p>
          <a:p>
            <a:pPr>
              <a:spcAft>
                <a:spcPts val="600"/>
              </a:spcAft>
            </a:pPr>
            <a:r>
              <a:rPr lang="en-US" dirty="0"/>
              <a:t>L1 Regularization </a:t>
            </a:r>
          </a:p>
          <a:p>
            <a:pPr>
              <a:spcAft>
                <a:spcPts val="600"/>
              </a:spcAft>
            </a:pPr>
            <a:r>
              <a:rPr lang="en-US" dirty="0"/>
              <a:t>Pruning: 5%, 10%, 15%</a:t>
            </a:r>
          </a:p>
          <a:p>
            <a:pPr marL="0" indent="0">
              <a:spcAft>
                <a:spcPts val="600"/>
              </a:spcAft>
              <a:buNone/>
            </a:pPr>
            <a:endParaRPr lang="en-US" dirty="0"/>
          </a:p>
        </p:txBody>
      </p:sp>
      <p:pic>
        <p:nvPicPr>
          <p:cNvPr id="3" name="Picture 2">
            <a:extLst>
              <a:ext uri="{FF2B5EF4-FFF2-40B4-BE49-F238E27FC236}">
                <a16:creationId xmlns:a16="http://schemas.microsoft.com/office/drawing/2014/main" id="{4A6553B8-A51B-3520-5584-1814F1BF3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4571E1BA-1D69-87DD-68F3-FDF0DCE621F4}"/>
              </a:ext>
            </a:extLst>
          </p:cNvPr>
          <p:cNvGraphicFramePr>
            <a:graphicFrameLocks noGrp="1"/>
          </p:cNvGraphicFramePr>
          <p:nvPr>
            <p:extLst>
              <p:ext uri="{D42A27DB-BD31-4B8C-83A1-F6EECF244321}">
                <p14:modId xmlns:p14="http://schemas.microsoft.com/office/powerpoint/2010/main" val="2506279891"/>
              </p:ext>
            </p:extLst>
          </p:nvPr>
        </p:nvGraphicFramePr>
        <p:xfrm>
          <a:off x="1458685" y="3807957"/>
          <a:ext cx="9274630" cy="1638030"/>
        </p:xfrm>
        <a:graphic>
          <a:graphicData uri="http://schemas.openxmlformats.org/drawingml/2006/table">
            <a:tbl>
              <a:tblPr firstRow="1" bandRow="1">
                <a:tableStyleId>{F5AB1C69-6EDB-4FF4-983F-18BD219EF322}</a:tableStyleId>
              </a:tblPr>
              <a:tblGrid>
                <a:gridCol w="1854926">
                  <a:extLst>
                    <a:ext uri="{9D8B030D-6E8A-4147-A177-3AD203B41FA5}">
                      <a16:colId xmlns:a16="http://schemas.microsoft.com/office/drawing/2014/main" val="1144305479"/>
                    </a:ext>
                  </a:extLst>
                </a:gridCol>
                <a:gridCol w="1854926">
                  <a:extLst>
                    <a:ext uri="{9D8B030D-6E8A-4147-A177-3AD203B41FA5}">
                      <a16:colId xmlns:a16="http://schemas.microsoft.com/office/drawing/2014/main" val="2249545464"/>
                    </a:ext>
                  </a:extLst>
                </a:gridCol>
                <a:gridCol w="1854926">
                  <a:extLst>
                    <a:ext uri="{9D8B030D-6E8A-4147-A177-3AD203B41FA5}">
                      <a16:colId xmlns:a16="http://schemas.microsoft.com/office/drawing/2014/main" val="490420972"/>
                    </a:ext>
                  </a:extLst>
                </a:gridCol>
                <a:gridCol w="1854926">
                  <a:extLst>
                    <a:ext uri="{9D8B030D-6E8A-4147-A177-3AD203B41FA5}">
                      <a16:colId xmlns:a16="http://schemas.microsoft.com/office/drawing/2014/main" val="3038467263"/>
                    </a:ext>
                  </a:extLst>
                </a:gridCol>
                <a:gridCol w="1854926">
                  <a:extLst>
                    <a:ext uri="{9D8B030D-6E8A-4147-A177-3AD203B41FA5}">
                      <a16:colId xmlns:a16="http://schemas.microsoft.com/office/drawing/2014/main" val="4158637657"/>
                    </a:ext>
                  </a:extLst>
                </a:gridCol>
              </a:tblGrid>
              <a:tr h="512046">
                <a:tc>
                  <a:txBody>
                    <a:bodyPr/>
                    <a:lstStyle/>
                    <a:p>
                      <a:pPr algn="ctr"/>
                      <a:endParaRPr lang="en-US" sz="1600" dirty="0"/>
                    </a:p>
                  </a:txBody>
                  <a:tcPr marL="126258" marR="126258" marT="63129" marB="63129">
                    <a:noFill/>
                  </a:tcPr>
                </a:tc>
                <a:tc>
                  <a:txBody>
                    <a:bodyPr/>
                    <a:lstStyle/>
                    <a:p>
                      <a:pPr algn="ctr"/>
                      <a:r>
                        <a:rPr lang="en-US" sz="1600" dirty="0"/>
                        <a:t>0% Pruned</a:t>
                      </a:r>
                    </a:p>
                  </a:txBody>
                  <a:tcPr marL="126258" marR="126258" marT="63129" marB="63129"/>
                </a:tc>
                <a:tc>
                  <a:txBody>
                    <a:bodyPr/>
                    <a:lstStyle/>
                    <a:p>
                      <a:pPr algn="ctr"/>
                      <a:r>
                        <a:rPr lang="en-US" sz="1600" dirty="0"/>
                        <a:t>5% Pruned</a:t>
                      </a:r>
                    </a:p>
                  </a:txBody>
                  <a:tcPr marL="126258" marR="126258" marT="63129" marB="63129"/>
                </a:tc>
                <a:tc>
                  <a:txBody>
                    <a:bodyPr/>
                    <a:lstStyle/>
                    <a:p>
                      <a:pPr algn="ctr"/>
                      <a:r>
                        <a:rPr lang="en-US" sz="1600" dirty="0"/>
                        <a:t>10% Pruned</a:t>
                      </a:r>
                    </a:p>
                  </a:txBody>
                  <a:tcPr marL="126258" marR="126258" marT="63129" marB="63129"/>
                </a:tc>
                <a:tc>
                  <a:txBody>
                    <a:bodyPr/>
                    <a:lstStyle/>
                    <a:p>
                      <a:pPr algn="ctr"/>
                      <a:r>
                        <a:rPr lang="en-US" sz="1600" dirty="0"/>
                        <a:t>15% Pruned</a:t>
                      </a:r>
                    </a:p>
                  </a:txBody>
                  <a:tcPr marL="126258" marR="126258" marT="63129" marB="63129"/>
                </a:tc>
                <a:extLst>
                  <a:ext uri="{0D108BD9-81ED-4DB2-BD59-A6C34878D82A}">
                    <a16:rowId xmlns:a16="http://schemas.microsoft.com/office/drawing/2014/main" val="3660280439"/>
                  </a:ext>
                </a:extLst>
              </a:tr>
              <a:tr h="512046">
                <a:tc>
                  <a:txBody>
                    <a:bodyPr/>
                    <a:lstStyle/>
                    <a:p>
                      <a:pPr algn="ctr"/>
                      <a:r>
                        <a:rPr lang="en-US" sz="1600" b="1" dirty="0"/>
                        <a:t>MSE</a:t>
                      </a:r>
                    </a:p>
                  </a:txBody>
                  <a:tcPr marL="126258" marR="126258" marT="63129" marB="63129"/>
                </a:tc>
                <a:tc>
                  <a:txBody>
                    <a:bodyPr/>
                    <a:lstStyle/>
                    <a:p>
                      <a:pPr algn="ctr"/>
                      <a:r>
                        <a:rPr lang="en-US" sz="1600" dirty="0"/>
                        <a:t>0.00263</a:t>
                      </a:r>
                    </a:p>
                  </a:txBody>
                  <a:tcPr marL="126258" marR="126258" marT="63129" marB="63129"/>
                </a:tc>
                <a:tc>
                  <a:txBody>
                    <a:bodyPr/>
                    <a:lstStyle/>
                    <a:p>
                      <a:pPr algn="ctr"/>
                      <a:r>
                        <a:rPr lang="en-US" sz="1600" dirty="0"/>
                        <a:t>0.00313</a:t>
                      </a:r>
                    </a:p>
                  </a:txBody>
                  <a:tcPr marL="126258" marR="126258" marT="63129" marB="63129"/>
                </a:tc>
                <a:tc>
                  <a:txBody>
                    <a:bodyPr/>
                    <a:lstStyle/>
                    <a:p>
                      <a:pPr algn="ctr"/>
                      <a:r>
                        <a:rPr lang="en-US" sz="1600" dirty="0"/>
                        <a:t>0.00729</a:t>
                      </a:r>
                    </a:p>
                  </a:txBody>
                  <a:tcPr marL="126258" marR="126258" marT="63129" marB="63129"/>
                </a:tc>
                <a:tc>
                  <a:txBody>
                    <a:bodyPr/>
                    <a:lstStyle/>
                    <a:p>
                      <a:pPr algn="ctr"/>
                      <a:r>
                        <a:rPr lang="en-US" sz="1600" dirty="0"/>
                        <a:t>0.0172</a:t>
                      </a:r>
                    </a:p>
                  </a:txBody>
                  <a:tcPr marL="126258" marR="126258" marT="63129" marB="63129"/>
                </a:tc>
                <a:extLst>
                  <a:ext uri="{0D108BD9-81ED-4DB2-BD59-A6C34878D82A}">
                    <a16:rowId xmlns:a16="http://schemas.microsoft.com/office/drawing/2014/main" val="2001424158"/>
                  </a:ext>
                </a:extLst>
              </a:tr>
              <a:tr h="512046">
                <a:tc>
                  <a:txBody>
                    <a:bodyPr/>
                    <a:lstStyle/>
                    <a:p>
                      <a:pPr algn="ctr"/>
                      <a:r>
                        <a:rPr lang="en-US" sz="1600" b="1" dirty="0"/>
                        <a:t>Weights dropped</a:t>
                      </a:r>
                    </a:p>
                  </a:txBody>
                  <a:tcPr marL="126258" marR="126258" marT="63129" marB="63129"/>
                </a:tc>
                <a:tc>
                  <a:txBody>
                    <a:bodyPr/>
                    <a:lstStyle/>
                    <a:p>
                      <a:pPr algn="ctr"/>
                      <a:r>
                        <a:rPr lang="en-US" sz="1600" dirty="0"/>
                        <a:t>0</a:t>
                      </a:r>
                    </a:p>
                  </a:txBody>
                  <a:tcPr marL="126258" marR="126258" marT="63129" marB="63129"/>
                </a:tc>
                <a:tc>
                  <a:txBody>
                    <a:bodyPr/>
                    <a:lstStyle/>
                    <a:p>
                      <a:pPr algn="ctr"/>
                      <a:r>
                        <a:rPr lang="en-US" sz="1600" kern="1200" dirty="0">
                          <a:solidFill>
                            <a:schemeClr val="dk1"/>
                          </a:solidFill>
                          <a:effectLst/>
                          <a:latin typeface="+mn-lt"/>
                          <a:ea typeface="+mn-ea"/>
                          <a:cs typeface="+mn-cs"/>
                        </a:rPr>
                        <a:t>174M</a:t>
                      </a:r>
                      <a:endParaRPr lang="en-US" sz="1600" dirty="0"/>
                    </a:p>
                  </a:txBody>
                  <a:tcPr marL="126258" marR="126258" marT="63129" marB="63129"/>
                </a:tc>
                <a:tc>
                  <a:txBody>
                    <a:bodyPr/>
                    <a:lstStyle/>
                    <a:p>
                      <a:pPr algn="ctr"/>
                      <a:r>
                        <a:rPr lang="en-US" sz="1600" kern="1200" dirty="0">
                          <a:solidFill>
                            <a:schemeClr val="dk1"/>
                          </a:solidFill>
                          <a:effectLst/>
                          <a:latin typeface="+mn-lt"/>
                          <a:ea typeface="+mn-ea"/>
                          <a:cs typeface="+mn-cs"/>
                        </a:rPr>
                        <a:t>348M</a:t>
                      </a:r>
                      <a:endParaRPr lang="en-US" sz="1600" dirty="0"/>
                    </a:p>
                  </a:txBody>
                  <a:tcPr marL="126258" marR="126258" marT="63129" marB="63129"/>
                </a:tc>
                <a:tc>
                  <a:txBody>
                    <a:bodyPr/>
                    <a:lstStyle/>
                    <a:p>
                      <a:pPr algn="ctr"/>
                      <a:r>
                        <a:rPr lang="en-US" sz="1600" kern="1200" dirty="0">
                          <a:solidFill>
                            <a:schemeClr val="dk1"/>
                          </a:solidFill>
                          <a:effectLst/>
                          <a:latin typeface="+mn-lt"/>
                          <a:ea typeface="+mn-ea"/>
                          <a:cs typeface="+mn-cs"/>
                        </a:rPr>
                        <a:t>523M</a:t>
                      </a:r>
                      <a:endParaRPr lang="en-US" sz="1600" dirty="0"/>
                    </a:p>
                  </a:txBody>
                  <a:tcPr marL="126258" marR="126258" marT="63129" marB="63129"/>
                </a:tc>
                <a:extLst>
                  <a:ext uri="{0D108BD9-81ED-4DB2-BD59-A6C34878D82A}">
                    <a16:rowId xmlns:a16="http://schemas.microsoft.com/office/drawing/2014/main" val="393317103"/>
                  </a:ext>
                </a:extLst>
              </a:tr>
            </a:tbl>
          </a:graphicData>
        </a:graphic>
      </p:graphicFrame>
    </p:spTree>
    <p:extLst>
      <p:ext uri="{BB962C8B-B14F-4D97-AF65-F5344CB8AC3E}">
        <p14:creationId xmlns:p14="http://schemas.microsoft.com/office/powerpoint/2010/main" val="3802285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BA343-2FC0-1FD8-272B-5DE84EE8F43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B573B0D-17CB-D2C4-25AE-B2298DF6418C}"/>
              </a:ext>
            </a:extLst>
          </p:cNvPr>
          <p:cNvSpPr>
            <a:spLocks noGrp="1"/>
          </p:cNvSpPr>
          <p:nvPr>
            <p:ph type="ctrTitle"/>
          </p:nvPr>
        </p:nvSpPr>
        <p:spPr/>
        <p:txBody>
          <a:bodyPr/>
          <a:lstStyle/>
          <a:p>
            <a:r>
              <a:rPr lang="en-US" dirty="0"/>
              <a:t>Pruning</a:t>
            </a:r>
          </a:p>
        </p:txBody>
      </p:sp>
      <p:sp>
        <p:nvSpPr>
          <p:cNvPr id="9" name="Content Placeholder 8">
            <a:extLst>
              <a:ext uri="{FF2B5EF4-FFF2-40B4-BE49-F238E27FC236}">
                <a16:creationId xmlns:a16="http://schemas.microsoft.com/office/drawing/2014/main" id="{483A2AF6-E979-09EA-1C5C-E9D7A1F5B96B}"/>
              </a:ext>
            </a:extLst>
          </p:cNvPr>
          <p:cNvSpPr>
            <a:spLocks noGrp="1"/>
          </p:cNvSpPr>
          <p:nvPr>
            <p:ph idx="1"/>
          </p:nvPr>
        </p:nvSpPr>
        <p:spPr/>
        <p:txBody>
          <a:bodyPr/>
          <a:lstStyle/>
          <a:p>
            <a:r>
              <a:rPr lang="en-US" kern="0" dirty="0"/>
              <a:t>Model output becomes noisier with as more weights are pruned</a:t>
            </a:r>
          </a:p>
          <a:p>
            <a:pPr marL="0" indent="0">
              <a:buNone/>
            </a:pPr>
            <a:endParaRPr lang="en-US" kern="0" dirty="0"/>
          </a:p>
        </p:txBody>
      </p:sp>
      <p:pic>
        <p:nvPicPr>
          <p:cNvPr id="3" name="Picture 2">
            <a:extLst>
              <a:ext uri="{FF2B5EF4-FFF2-40B4-BE49-F238E27FC236}">
                <a16:creationId xmlns:a16="http://schemas.microsoft.com/office/drawing/2014/main" id="{2144E849-D29D-9D4B-EE80-D06EDE1358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AF06A6F-6DE9-6722-18EB-6363B722D6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9405" y="1672884"/>
            <a:ext cx="3318961" cy="2489221"/>
          </a:xfrm>
          <a:prstGeom prst="rect">
            <a:avLst/>
          </a:prstGeom>
        </p:spPr>
      </p:pic>
      <p:pic>
        <p:nvPicPr>
          <p:cNvPr id="6" name="Picture 5">
            <a:extLst>
              <a:ext uri="{FF2B5EF4-FFF2-40B4-BE49-F238E27FC236}">
                <a16:creationId xmlns:a16="http://schemas.microsoft.com/office/drawing/2014/main" id="{DC01887D-D39F-851B-ABAB-31BF7D302B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1424" y="4247306"/>
            <a:ext cx="3318961" cy="2489221"/>
          </a:xfrm>
          <a:prstGeom prst="rect">
            <a:avLst/>
          </a:prstGeom>
        </p:spPr>
      </p:pic>
      <p:pic>
        <p:nvPicPr>
          <p:cNvPr id="7" name="Picture 6">
            <a:extLst>
              <a:ext uri="{FF2B5EF4-FFF2-40B4-BE49-F238E27FC236}">
                <a16:creationId xmlns:a16="http://schemas.microsoft.com/office/drawing/2014/main" id="{68C6387C-EE85-A25E-6E90-75C1C3A2F6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3168" y="4247306"/>
            <a:ext cx="3318961" cy="2489221"/>
          </a:xfrm>
          <a:prstGeom prst="rect">
            <a:avLst/>
          </a:prstGeom>
        </p:spPr>
      </p:pic>
      <p:pic>
        <p:nvPicPr>
          <p:cNvPr id="8" name="Picture 7">
            <a:extLst>
              <a:ext uri="{FF2B5EF4-FFF2-40B4-BE49-F238E27FC236}">
                <a16:creationId xmlns:a16="http://schemas.microsoft.com/office/drawing/2014/main" id="{F184AD39-C8C4-A08F-B995-F4605712EAB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01150" y="1672885"/>
            <a:ext cx="3318960" cy="2489220"/>
          </a:xfrm>
          <a:prstGeom prst="rect">
            <a:avLst/>
          </a:prstGeom>
        </p:spPr>
      </p:pic>
    </p:spTree>
    <p:extLst>
      <p:ext uri="{BB962C8B-B14F-4D97-AF65-F5344CB8AC3E}">
        <p14:creationId xmlns:p14="http://schemas.microsoft.com/office/powerpoint/2010/main" val="721927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EF5F8-8E3F-7FC1-845E-10F254B0BAF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9CCA96D-AD76-AC47-8D59-9263525CBCC5}"/>
              </a:ext>
            </a:extLst>
          </p:cNvPr>
          <p:cNvSpPr>
            <a:spLocks noGrp="1"/>
          </p:cNvSpPr>
          <p:nvPr>
            <p:ph type="ctrTitle"/>
          </p:nvPr>
        </p:nvSpPr>
        <p:spPr/>
        <p:txBody>
          <a:bodyPr/>
          <a:lstStyle/>
          <a:p>
            <a:r>
              <a:rPr lang="en-US" dirty="0"/>
              <a:t>Pruning</a:t>
            </a:r>
          </a:p>
        </p:txBody>
      </p:sp>
      <p:sp>
        <p:nvSpPr>
          <p:cNvPr id="9" name="Content Placeholder 8">
            <a:extLst>
              <a:ext uri="{FF2B5EF4-FFF2-40B4-BE49-F238E27FC236}">
                <a16:creationId xmlns:a16="http://schemas.microsoft.com/office/drawing/2014/main" id="{E5EED8A8-CC10-1083-C804-0E2879283F39}"/>
              </a:ext>
            </a:extLst>
          </p:cNvPr>
          <p:cNvSpPr>
            <a:spLocks noGrp="1"/>
          </p:cNvSpPr>
          <p:nvPr>
            <p:ph idx="1"/>
          </p:nvPr>
        </p:nvSpPr>
        <p:spPr/>
        <p:txBody>
          <a:bodyPr/>
          <a:lstStyle/>
          <a:p>
            <a:r>
              <a:rPr lang="en-US" kern="0" dirty="0"/>
              <a:t>Gaussian filter, </a:t>
            </a:r>
            <a:r>
              <a:rPr lang="el-GR" b="0" i="0" dirty="0">
                <a:solidFill>
                  <a:srgbClr val="1F1F1F"/>
                </a:solidFill>
                <a:effectLst/>
                <a:latin typeface="Google Sans"/>
              </a:rPr>
              <a:t>σ</a:t>
            </a:r>
            <a:r>
              <a:rPr lang="en-US" b="0" i="0" dirty="0">
                <a:solidFill>
                  <a:srgbClr val="1F1F1F"/>
                </a:solidFill>
                <a:effectLst/>
                <a:latin typeface="Google Sans"/>
              </a:rPr>
              <a:t> = 5</a:t>
            </a:r>
            <a:endParaRPr lang="en-US" kern="0" dirty="0"/>
          </a:p>
        </p:txBody>
      </p:sp>
      <p:pic>
        <p:nvPicPr>
          <p:cNvPr id="3" name="Picture 2">
            <a:extLst>
              <a:ext uri="{FF2B5EF4-FFF2-40B4-BE49-F238E27FC236}">
                <a16:creationId xmlns:a16="http://schemas.microsoft.com/office/drawing/2014/main" id="{56C35E3F-5FBB-F02C-B317-B8B4BD331E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FCAF93E-37FD-25A0-4B94-8CDD3181092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589405" y="1673677"/>
            <a:ext cx="3318961" cy="2487634"/>
          </a:xfrm>
          <a:prstGeom prst="rect">
            <a:avLst/>
          </a:prstGeom>
        </p:spPr>
      </p:pic>
      <p:pic>
        <p:nvPicPr>
          <p:cNvPr id="6" name="Picture 5">
            <a:extLst>
              <a:ext uri="{FF2B5EF4-FFF2-40B4-BE49-F238E27FC236}">
                <a16:creationId xmlns:a16="http://schemas.microsoft.com/office/drawing/2014/main" id="{3C65391E-AD49-2A82-517C-9E2E2B9F35A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581424" y="4248099"/>
            <a:ext cx="3318961" cy="2487634"/>
          </a:xfrm>
          <a:prstGeom prst="rect">
            <a:avLst/>
          </a:prstGeom>
        </p:spPr>
      </p:pic>
      <p:pic>
        <p:nvPicPr>
          <p:cNvPr id="7" name="Picture 6">
            <a:extLst>
              <a:ext uri="{FF2B5EF4-FFF2-40B4-BE49-F238E27FC236}">
                <a16:creationId xmlns:a16="http://schemas.microsoft.com/office/drawing/2014/main" id="{6ED2A4B5-6999-D3E9-D172-89B6014C36B9}"/>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293168" y="4248099"/>
            <a:ext cx="3318961" cy="2487634"/>
          </a:xfrm>
          <a:prstGeom prst="rect">
            <a:avLst/>
          </a:prstGeom>
        </p:spPr>
      </p:pic>
      <p:pic>
        <p:nvPicPr>
          <p:cNvPr id="8" name="Picture 7">
            <a:extLst>
              <a:ext uri="{FF2B5EF4-FFF2-40B4-BE49-F238E27FC236}">
                <a16:creationId xmlns:a16="http://schemas.microsoft.com/office/drawing/2014/main" id="{46AA9162-1CF7-F3E9-CE8B-BB594B28EC4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301150" y="1673678"/>
            <a:ext cx="3318960" cy="2487633"/>
          </a:xfrm>
          <a:prstGeom prst="rect">
            <a:avLst/>
          </a:prstGeom>
        </p:spPr>
      </p:pic>
      <p:grpSp>
        <p:nvGrpSpPr>
          <p:cNvPr id="22" name="Group 21">
            <a:extLst>
              <a:ext uri="{FF2B5EF4-FFF2-40B4-BE49-F238E27FC236}">
                <a16:creationId xmlns:a16="http://schemas.microsoft.com/office/drawing/2014/main" id="{4E0E82C3-5CF9-5ED9-9575-2015AC35D0A2}"/>
              </a:ext>
            </a:extLst>
          </p:cNvPr>
          <p:cNvGrpSpPr/>
          <p:nvPr/>
        </p:nvGrpSpPr>
        <p:grpSpPr>
          <a:xfrm>
            <a:off x="7126135" y="2045837"/>
            <a:ext cx="2411566" cy="1472300"/>
            <a:chOff x="7126135" y="2045837"/>
            <a:chExt cx="2411566" cy="1472300"/>
          </a:xfrm>
        </p:grpSpPr>
        <p:sp>
          <p:nvSpPr>
            <p:cNvPr id="2" name="Oval 1">
              <a:extLst>
                <a:ext uri="{FF2B5EF4-FFF2-40B4-BE49-F238E27FC236}">
                  <a16:creationId xmlns:a16="http://schemas.microsoft.com/office/drawing/2014/main" id="{1733F7F3-EBDE-E7A2-F642-35B5A2788F22}"/>
                </a:ext>
              </a:extLst>
            </p:cNvPr>
            <p:cNvSpPr/>
            <p:nvPr/>
          </p:nvSpPr>
          <p:spPr>
            <a:xfrm>
              <a:off x="8401312" y="2045837"/>
              <a:ext cx="464409" cy="254319"/>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3">
                    <a:lumMod val="60000"/>
                    <a:lumOff val="40000"/>
                  </a:schemeClr>
                </a:solidFill>
              </a:endParaRPr>
            </a:p>
          </p:txBody>
        </p:sp>
        <p:sp>
          <p:nvSpPr>
            <p:cNvPr id="10" name="Oval 9">
              <a:extLst>
                <a:ext uri="{FF2B5EF4-FFF2-40B4-BE49-F238E27FC236}">
                  <a16:creationId xmlns:a16="http://schemas.microsoft.com/office/drawing/2014/main" id="{DEB46A57-793C-9CFD-3337-D5F861F17A64}"/>
                </a:ext>
              </a:extLst>
            </p:cNvPr>
            <p:cNvSpPr/>
            <p:nvPr/>
          </p:nvSpPr>
          <p:spPr>
            <a:xfrm>
              <a:off x="7590544" y="2909240"/>
              <a:ext cx="464409" cy="254319"/>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A8D00D9-8C21-F239-1630-9D741B9E718F}"/>
                </a:ext>
              </a:extLst>
            </p:cNvPr>
            <p:cNvSpPr/>
            <p:nvPr/>
          </p:nvSpPr>
          <p:spPr>
            <a:xfrm>
              <a:off x="9073291" y="3163559"/>
              <a:ext cx="464410" cy="354578"/>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A19FD37-1761-6564-EB7D-71FA104298A2}"/>
                </a:ext>
              </a:extLst>
            </p:cNvPr>
            <p:cNvSpPr/>
            <p:nvPr/>
          </p:nvSpPr>
          <p:spPr>
            <a:xfrm>
              <a:off x="7126135" y="2317743"/>
              <a:ext cx="464409" cy="254319"/>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A07A03E4-A524-68EA-17A7-32145C1716E3}"/>
              </a:ext>
            </a:extLst>
          </p:cNvPr>
          <p:cNvGrpSpPr/>
          <p:nvPr/>
        </p:nvGrpSpPr>
        <p:grpSpPr>
          <a:xfrm>
            <a:off x="2328314" y="4645045"/>
            <a:ext cx="2572071" cy="1494254"/>
            <a:chOff x="2328314" y="4645045"/>
            <a:chExt cx="2572071" cy="1494254"/>
          </a:xfrm>
        </p:grpSpPr>
        <p:sp>
          <p:nvSpPr>
            <p:cNvPr id="13" name="Oval 12">
              <a:extLst>
                <a:ext uri="{FF2B5EF4-FFF2-40B4-BE49-F238E27FC236}">
                  <a16:creationId xmlns:a16="http://schemas.microsoft.com/office/drawing/2014/main" id="{ABF3C3EF-91FE-E858-C661-E452028AFA91}"/>
                </a:ext>
              </a:extLst>
            </p:cNvPr>
            <p:cNvSpPr/>
            <p:nvPr/>
          </p:nvSpPr>
          <p:spPr>
            <a:xfrm>
              <a:off x="2328314" y="4833933"/>
              <a:ext cx="594339" cy="44256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ABF8F3A-1B3A-148A-016D-33F3061727BF}"/>
                </a:ext>
              </a:extLst>
            </p:cNvPr>
            <p:cNvSpPr/>
            <p:nvPr/>
          </p:nvSpPr>
          <p:spPr>
            <a:xfrm>
              <a:off x="3683327" y="4645045"/>
              <a:ext cx="464409" cy="25431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D9051908-DD1C-3F67-0E19-0B5FDD333173}"/>
                </a:ext>
              </a:extLst>
            </p:cNvPr>
            <p:cNvSpPr/>
            <p:nvPr/>
          </p:nvSpPr>
          <p:spPr>
            <a:xfrm>
              <a:off x="4174831" y="5293872"/>
              <a:ext cx="725554" cy="84542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13193CB-040B-3F36-432A-8567D4CE0778}"/>
                </a:ext>
              </a:extLst>
            </p:cNvPr>
            <p:cNvSpPr/>
            <p:nvPr/>
          </p:nvSpPr>
          <p:spPr>
            <a:xfrm>
              <a:off x="2756699" y="5399890"/>
              <a:ext cx="738012" cy="40414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A70B7648-A5E6-5F82-69E4-78337064DA99}"/>
              </a:ext>
            </a:extLst>
          </p:cNvPr>
          <p:cNvGrpSpPr/>
          <p:nvPr/>
        </p:nvGrpSpPr>
        <p:grpSpPr>
          <a:xfrm>
            <a:off x="6739444" y="4645044"/>
            <a:ext cx="2780938" cy="1488560"/>
            <a:chOff x="6739444" y="4645044"/>
            <a:chExt cx="2780938" cy="1488560"/>
          </a:xfrm>
        </p:grpSpPr>
        <p:sp>
          <p:nvSpPr>
            <p:cNvPr id="17" name="Oval 16">
              <a:extLst>
                <a:ext uri="{FF2B5EF4-FFF2-40B4-BE49-F238E27FC236}">
                  <a16:creationId xmlns:a16="http://schemas.microsoft.com/office/drawing/2014/main" id="{B384E525-C5A3-BC05-FA9F-9F634D11DD74}"/>
                </a:ext>
              </a:extLst>
            </p:cNvPr>
            <p:cNvSpPr/>
            <p:nvPr/>
          </p:nvSpPr>
          <p:spPr>
            <a:xfrm>
              <a:off x="8373561" y="4645044"/>
              <a:ext cx="464409" cy="25431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C87BC95-A295-F1CF-3779-34FF042288BF}"/>
                </a:ext>
              </a:extLst>
            </p:cNvPr>
            <p:cNvSpPr/>
            <p:nvPr/>
          </p:nvSpPr>
          <p:spPr>
            <a:xfrm>
              <a:off x="8962619" y="5361059"/>
              <a:ext cx="557763" cy="77254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4223B6C-A309-66CF-D20C-FBBB1BE30A89}"/>
                </a:ext>
              </a:extLst>
            </p:cNvPr>
            <p:cNvSpPr/>
            <p:nvPr/>
          </p:nvSpPr>
          <p:spPr>
            <a:xfrm>
              <a:off x="7412238" y="5221098"/>
              <a:ext cx="989074" cy="541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F6D83BAC-214E-18D5-5077-5EEB6DC38869}"/>
                </a:ext>
              </a:extLst>
            </p:cNvPr>
            <p:cNvSpPr/>
            <p:nvPr/>
          </p:nvSpPr>
          <p:spPr>
            <a:xfrm>
              <a:off x="6739444" y="4760936"/>
              <a:ext cx="842356" cy="40451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7106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53BE3D-1094-1A6C-E15A-BFC974B0DA99}"/>
              </a:ext>
            </a:extLst>
          </p:cNvPr>
          <p:cNvSpPr>
            <a:spLocks noGrp="1"/>
          </p:cNvSpPr>
          <p:nvPr>
            <p:ph type="ctrTitle"/>
          </p:nvPr>
        </p:nvSpPr>
        <p:spPr/>
        <p:txBody>
          <a:bodyPr/>
          <a:lstStyle/>
          <a:p>
            <a:r>
              <a:rPr lang="en-US" dirty="0"/>
              <a:t>Authors</a:t>
            </a:r>
          </a:p>
        </p:txBody>
      </p:sp>
      <p:sp>
        <p:nvSpPr>
          <p:cNvPr id="9" name="Content Placeholder 8">
            <a:extLst>
              <a:ext uri="{FF2B5EF4-FFF2-40B4-BE49-F238E27FC236}">
                <a16:creationId xmlns:a16="http://schemas.microsoft.com/office/drawing/2014/main" id="{969CDFB5-071C-221F-614C-05D0D6029DE9}"/>
              </a:ext>
            </a:extLst>
          </p:cNvPr>
          <p:cNvSpPr>
            <a:spLocks noGrp="1"/>
          </p:cNvSpPr>
          <p:nvPr>
            <p:ph idx="1"/>
          </p:nvPr>
        </p:nvSpPr>
        <p:spPr/>
        <p:txBody>
          <a:bodyPr/>
          <a:lstStyle/>
          <a:p>
            <a:pPr>
              <a:spcAft>
                <a:spcPts val="1200"/>
              </a:spcAft>
            </a:pPr>
            <a:r>
              <a:rPr lang="en-US" dirty="0"/>
              <a:t>Paul Stanik III </a:t>
            </a:r>
            <a:r>
              <a:rPr lang="en-US" baseline="30000" dirty="0"/>
              <a:t>1, 2 </a:t>
            </a:r>
            <a:r>
              <a:rPr lang="en-US" dirty="0"/>
              <a:t>– stanikp@nv.doe.gov</a:t>
            </a:r>
          </a:p>
          <a:p>
            <a:pPr>
              <a:spcAft>
                <a:spcPts val="1200"/>
              </a:spcAft>
            </a:pPr>
            <a:r>
              <a:rPr lang="en-US" dirty="0"/>
              <a:t>Brendan T. Morris </a:t>
            </a:r>
            <a:r>
              <a:rPr lang="en-US" baseline="30000" dirty="0"/>
              <a:t>1</a:t>
            </a:r>
            <a:r>
              <a:rPr lang="en-US" dirty="0"/>
              <a:t> </a:t>
            </a:r>
          </a:p>
          <a:p>
            <a:pPr>
              <a:spcAft>
                <a:spcPts val="1200"/>
              </a:spcAft>
            </a:pPr>
            <a:r>
              <a:rPr lang="en-US" dirty="0"/>
              <a:t>Evan R. Scott </a:t>
            </a:r>
            <a:r>
              <a:rPr lang="en-US" baseline="30000" dirty="0"/>
              <a:t>2</a:t>
            </a:r>
            <a:endParaRPr lang="en-US" dirty="0"/>
          </a:p>
          <a:p>
            <a:pPr>
              <a:spcAft>
                <a:spcPts val="1200"/>
              </a:spcAft>
            </a:pPr>
            <a:r>
              <a:rPr lang="en-US" dirty="0"/>
              <a:t>Trevor J. Burris-Mog </a:t>
            </a:r>
            <a:r>
              <a:rPr lang="en-US" baseline="30000" dirty="0"/>
              <a:t>2</a:t>
            </a:r>
            <a:endParaRPr lang="en-US" dirty="0"/>
          </a:p>
          <a:p>
            <a:pPr>
              <a:spcAft>
                <a:spcPts val="1200"/>
              </a:spcAft>
            </a:pPr>
            <a:r>
              <a:rPr lang="en-US" dirty="0"/>
              <a:t>Piotr </a:t>
            </a:r>
            <a:r>
              <a:rPr lang="en-US" dirty="0" err="1"/>
              <a:t>Wiewior</a:t>
            </a:r>
            <a:r>
              <a:rPr lang="en-US" dirty="0"/>
              <a:t> </a:t>
            </a:r>
            <a:r>
              <a:rPr lang="en-US" baseline="30000" dirty="0"/>
              <a:t>2</a:t>
            </a:r>
            <a:endParaRPr lang="en-US" dirty="0"/>
          </a:p>
          <a:p>
            <a:endParaRPr lang="en-US" dirty="0"/>
          </a:p>
          <a:p>
            <a:pPr marL="0" indent="0">
              <a:buNone/>
            </a:pPr>
            <a:endParaRPr lang="en-US" dirty="0"/>
          </a:p>
          <a:p>
            <a:pPr marL="0" indent="0">
              <a:buNone/>
            </a:pPr>
            <a:endParaRPr lang="en-US" dirty="0"/>
          </a:p>
          <a:p>
            <a:pPr marL="0" indent="0">
              <a:buNone/>
            </a:pPr>
            <a:endParaRPr lang="en-US" dirty="0"/>
          </a:p>
          <a:p>
            <a:pPr marL="457200" indent="-457200">
              <a:buFont typeface="+mj-lt"/>
              <a:buAutoNum type="arabicPeriod"/>
            </a:pPr>
            <a:r>
              <a:rPr lang="en-US" dirty="0"/>
              <a:t>University of Nevada-Las Vegas, Las Vegas, NV 89154</a:t>
            </a:r>
          </a:p>
          <a:p>
            <a:pPr marL="457200" indent="-457200">
              <a:buFont typeface="+mj-lt"/>
              <a:buAutoNum type="arabicPeriod"/>
            </a:pPr>
            <a:r>
              <a:rPr lang="en-US" dirty="0"/>
              <a:t>Nevada National Security Sites, North Las Vegas, NV 89030</a:t>
            </a:r>
          </a:p>
          <a:p>
            <a:pPr marL="0" indent="0">
              <a:buNone/>
            </a:pPr>
            <a:endParaRPr lang="en-US" dirty="0"/>
          </a:p>
          <a:p>
            <a:endParaRPr lang="en-US" dirty="0"/>
          </a:p>
        </p:txBody>
      </p:sp>
      <p:pic>
        <p:nvPicPr>
          <p:cNvPr id="2" name="Picture 2">
            <a:extLst>
              <a:ext uri="{FF2B5EF4-FFF2-40B4-BE49-F238E27FC236}">
                <a16:creationId xmlns:a16="http://schemas.microsoft.com/office/drawing/2014/main" id="{166A0906-A794-6107-BF2C-925AF5F123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A4E3A-55B2-7DA8-F11B-6C3ACB711B3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5F10A1D-DF9C-C452-6475-52987AE9A08C}"/>
              </a:ext>
            </a:extLst>
          </p:cNvPr>
          <p:cNvSpPr>
            <a:spLocks noGrp="1"/>
          </p:cNvSpPr>
          <p:nvPr>
            <p:ph type="ctrTitle"/>
          </p:nvPr>
        </p:nvSpPr>
        <p:spPr/>
        <p:txBody>
          <a:bodyPr/>
          <a:lstStyle/>
          <a:p>
            <a:r>
              <a:rPr lang="en-US" dirty="0"/>
              <a:t>Future Work</a:t>
            </a:r>
          </a:p>
        </p:txBody>
      </p:sp>
      <p:sp>
        <p:nvSpPr>
          <p:cNvPr id="9" name="Content Placeholder 8">
            <a:extLst>
              <a:ext uri="{FF2B5EF4-FFF2-40B4-BE49-F238E27FC236}">
                <a16:creationId xmlns:a16="http://schemas.microsoft.com/office/drawing/2014/main" id="{3D1ABF69-BCF0-4A30-D8AA-5F744A8AE00D}"/>
              </a:ext>
            </a:extLst>
          </p:cNvPr>
          <p:cNvSpPr>
            <a:spLocks noGrp="1"/>
          </p:cNvSpPr>
          <p:nvPr>
            <p:ph idx="1"/>
          </p:nvPr>
        </p:nvSpPr>
        <p:spPr/>
        <p:txBody>
          <a:bodyPr/>
          <a:lstStyle/>
          <a:p>
            <a:pPr>
              <a:spcAft>
                <a:spcPts val="1800"/>
              </a:spcAft>
            </a:pPr>
            <a:r>
              <a:rPr lang="en-US" dirty="0"/>
              <a:t>Extend for variable parameters for 12 fixed magnet currents</a:t>
            </a:r>
          </a:p>
          <a:p>
            <a:pPr>
              <a:spcAft>
                <a:spcPts val="1800"/>
              </a:spcAft>
            </a:pPr>
            <a:endParaRPr lang="en-US" dirty="0"/>
          </a:p>
          <a:p>
            <a:pPr>
              <a:spcAft>
                <a:spcPts val="1800"/>
              </a:spcAft>
            </a:pPr>
            <a:endParaRPr lang="en-US" dirty="0"/>
          </a:p>
          <a:p>
            <a:pPr>
              <a:spcAft>
                <a:spcPts val="1800"/>
              </a:spcAft>
            </a:pPr>
            <a:endParaRPr lang="en-US" dirty="0"/>
          </a:p>
          <a:p>
            <a:pPr>
              <a:spcAft>
                <a:spcPts val="1800"/>
              </a:spcAft>
            </a:pPr>
            <a:endParaRPr lang="en-US" dirty="0"/>
          </a:p>
          <a:p>
            <a:pPr>
              <a:spcAft>
                <a:spcPts val="1800"/>
              </a:spcAft>
            </a:pPr>
            <a:r>
              <a:rPr lang="en-US" dirty="0"/>
              <a:t>Experimental data from LIAs</a:t>
            </a:r>
          </a:p>
          <a:p>
            <a:pPr>
              <a:spcAft>
                <a:spcPts val="1800"/>
              </a:spcAft>
            </a:pPr>
            <a:r>
              <a:rPr lang="en-US" dirty="0"/>
              <a:t>Replace high-fidelity LSP simulation for magnetic lattice optimization</a:t>
            </a:r>
          </a:p>
          <a:p>
            <a:pPr>
              <a:spcAft>
                <a:spcPts val="1800"/>
              </a:spcAft>
            </a:pPr>
            <a:r>
              <a:rPr lang="en-US" dirty="0"/>
              <a:t>First step for other optimization problems</a:t>
            </a:r>
          </a:p>
          <a:p>
            <a:pPr>
              <a:spcAft>
                <a:spcPts val="1800"/>
              </a:spcAft>
            </a:pPr>
            <a:endParaRPr lang="en-US" dirty="0"/>
          </a:p>
          <a:p>
            <a:endParaRPr lang="en-US" dirty="0"/>
          </a:p>
        </p:txBody>
      </p:sp>
      <p:pic>
        <p:nvPicPr>
          <p:cNvPr id="3" name="Picture 2">
            <a:extLst>
              <a:ext uri="{FF2B5EF4-FFF2-40B4-BE49-F238E27FC236}">
                <a16:creationId xmlns:a16="http://schemas.microsoft.com/office/drawing/2014/main" id="{BB1E630C-3676-F3DA-A102-78E70448F4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A3603060-559A-B9DE-ED47-FCA2D6600953}"/>
              </a:ext>
            </a:extLst>
          </p:cNvPr>
          <p:cNvGrpSpPr/>
          <p:nvPr/>
        </p:nvGrpSpPr>
        <p:grpSpPr>
          <a:xfrm>
            <a:off x="2754804" y="1720411"/>
            <a:ext cx="5963487" cy="2557130"/>
            <a:chOff x="1255466" y="4354677"/>
            <a:chExt cx="5709778" cy="2448340"/>
          </a:xfrm>
        </p:grpSpPr>
        <p:pic>
          <p:nvPicPr>
            <p:cNvPr id="12" name="Picture 11">
              <a:extLst>
                <a:ext uri="{FF2B5EF4-FFF2-40B4-BE49-F238E27FC236}">
                  <a16:creationId xmlns:a16="http://schemas.microsoft.com/office/drawing/2014/main" id="{73ED28D8-740B-485A-149D-1DE26B310A14}"/>
                </a:ext>
              </a:extLst>
            </p:cNvPr>
            <p:cNvPicPr>
              <a:picLocks noChangeAspect="1"/>
            </p:cNvPicPr>
            <p:nvPr/>
          </p:nvPicPr>
          <p:blipFill>
            <a:blip r:embed="rId4">
              <a:extLst>
                <a:ext uri="{28A0092B-C50C-407E-A947-70E740481C1C}">
                  <a14:useLocalDpi xmlns:a14="http://schemas.microsoft.com/office/drawing/2010/main" val="0"/>
                </a:ext>
              </a:extLst>
            </a:blip>
            <a:srcRect l="1619" t="30819" r="30514" b="51200"/>
            <a:stretch/>
          </p:blipFill>
          <p:spPr>
            <a:xfrm>
              <a:off x="1255466" y="5290194"/>
              <a:ext cx="5709778" cy="1512823"/>
            </a:xfrm>
            <a:prstGeom prst="rect">
              <a:avLst/>
            </a:prstGeom>
          </p:spPr>
        </p:pic>
        <p:sp>
          <p:nvSpPr>
            <p:cNvPr id="13" name="Right Brace 12">
              <a:extLst>
                <a:ext uri="{FF2B5EF4-FFF2-40B4-BE49-F238E27FC236}">
                  <a16:creationId xmlns:a16="http://schemas.microsoft.com/office/drawing/2014/main" id="{14B8465A-9BEA-BCDE-FAD9-3E2724FEB0AF}"/>
                </a:ext>
              </a:extLst>
            </p:cNvPr>
            <p:cNvSpPr>
              <a:spLocks/>
            </p:cNvSpPr>
            <p:nvPr/>
          </p:nvSpPr>
          <p:spPr>
            <a:xfrm rot="16200000">
              <a:off x="2745370" y="3754475"/>
              <a:ext cx="259581" cy="2885426"/>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6759037B-6C8A-2216-80C0-A23F16C2B055}"/>
                </a:ext>
              </a:extLst>
            </p:cNvPr>
            <p:cNvSpPr txBox="1"/>
            <p:nvPr/>
          </p:nvSpPr>
          <p:spPr>
            <a:xfrm>
              <a:off x="1739157" y="4371223"/>
              <a:ext cx="2272007" cy="718376"/>
            </a:xfrm>
            <a:prstGeom prst="rect">
              <a:avLst/>
            </a:prstGeom>
            <a:noFill/>
          </p:spPr>
          <p:txBody>
            <a:bodyPr wrap="none" rtlCol="0">
              <a:spAutoFit/>
            </a:bodyPr>
            <a:lstStyle/>
            <a:p>
              <a:pPr algn="ctr"/>
              <a:r>
                <a:rPr lang="en-US" sz="1800" dirty="0"/>
                <a:t>12 magnets</a:t>
              </a:r>
            </a:p>
            <a:p>
              <a:pPr algn="ctr"/>
              <a:r>
                <a:rPr lang="en-US" sz="1800" dirty="0"/>
                <a:t>with fixed currents</a:t>
              </a:r>
            </a:p>
          </p:txBody>
        </p:sp>
        <p:sp>
          <p:nvSpPr>
            <p:cNvPr id="15" name="TextBox 14">
              <a:extLst>
                <a:ext uri="{FF2B5EF4-FFF2-40B4-BE49-F238E27FC236}">
                  <a16:creationId xmlns:a16="http://schemas.microsoft.com/office/drawing/2014/main" id="{BE683CE8-A0C7-FBEA-58E2-4920AE6B6AB4}"/>
                </a:ext>
              </a:extLst>
            </p:cNvPr>
            <p:cNvSpPr txBox="1"/>
            <p:nvPr/>
          </p:nvSpPr>
          <p:spPr>
            <a:xfrm>
              <a:off x="4321099" y="4354677"/>
              <a:ext cx="2628345" cy="718376"/>
            </a:xfrm>
            <a:prstGeom prst="rect">
              <a:avLst/>
            </a:prstGeom>
            <a:noFill/>
          </p:spPr>
          <p:txBody>
            <a:bodyPr wrap="none" rtlCol="0">
              <a:spAutoFit/>
            </a:bodyPr>
            <a:lstStyle/>
            <a:p>
              <a:pPr algn="ctr"/>
              <a:r>
                <a:rPr lang="en-US" sz="1800" dirty="0"/>
                <a:t>36 magnets</a:t>
              </a:r>
            </a:p>
            <a:p>
              <a:pPr algn="ctr"/>
              <a:r>
                <a:rPr lang="en-US" sz="1800" dirty="0"/>
                <a:t>with variable currents</a:t>
              </a:r>
            </a:p>
          </p:txBody>
        </p:sp>
        <p:sp>
          <p:nvSpPr>
            <p:cNvPr id="16" name="Right Brace 15">
              <a:extLst>
                <a:ext uri="{FF2B5EF4-FFF2-40B4-BE49-F238E27FC236}">
                  <a16:creationId xmlns:a16="http://schemas.microsoft.com/office/drawing/2014/main" id="{CE804686-C4A8-E137-04DD-4E92CEE973D9}"/>
                </a:ext>
              </a:extLst>
            </p:cNvPr>
            <p:cNvSpPr>
              <a:spLocks/>
            </p:cNvSpPr>
            <p:nvPr/>
          </p:nvSpPr>
          <p:spPr>
            <a:xfrm rot="16200000">
              <a:off x="5505481" y="4056770"/>
              <a:ext cx="259581" cy="228083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2569694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7F693-DF2C-6249-AD9D-AB3D2094ECBE}"/>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ED31E29-33FD-9EE1-9D9E-C21A9C5802FE}"/>
              </a:ext>
            </a:extLst>
          </p:cNvPr>
          <p:cNvSpPr>
            <a:spLocks noGrp="1"/>
          </p:cNvSpPr>
          <p:nvPr>
            <p:ph type="ctrTitle"/>
          </p:nvPr>
        </p:nvSpPr>
        <p:spPr/>
        <p:txBody>
          <a:bodyPr/>
          <a:lstStyle/>
          <a:p>
            <a:r>
              <a:rPr lang="en-US" dirty="0"/>
              <a:t>References</a:t>
            </a:r>
          </a:p>
        </p:txBody>
      </p:sp>
      <p:sp>
        <p:nvSpPr>
          <p:cNvPr id="9" name="Content Placeholder 8">
            <a:extLst>
              <a:ext uri="{FF2B5EF4-FFF2-40B4-BE49-F238E27FC236}">
                <a16:creationId xmlns:a16="http://schemas.microsoft.com/office/drawing/2014/main" id="{68959FCE-C9FB-605D-25ED-A96112F1B3AF}"/>
              </a:ext>
            </a:extLst>
          </p:cNvPr>
          <p:cNvSpPr>
            <a:spLocks noGrp="1"/>
          </p:cNvSpPr>
          <p:nvPr>
            <p:ph idx="1"/>
          </p:nvPr>
        </p:nvSpPr>
        <p:spPr/>
        <p:txBody>
          <a:bodyPr/>
          <a:lstStyle/>
          <a:p>
            <a:pPr marL="457200" indent="-457200">
              <a:spcAft>
                <a:spcPts val="1800"/>
              </a:spcAft>
              <a:buFont typeface="+mj-lt"/>
              <a:buAutoNum type="arabicPeriod"/>
            </a:pPr>
            <a:r>
              <a:rPr lang="en-US" dirty="0"/>
              <a:t>Ekdahl Jr., C. A., “The beam envelope equation and practical applications”, Los Alamos National Laboratory, 2019-08-2021</a:t>
            </a:r>
          </a:p>
          <a:p>
            <a:pPr marL="457200" indent="-457200">
              <a:spcAft>
                <a:spcPts val="1800"/>
              </a:spcAft>
              <a:buFont typeface="+mj-lt"/>
              <a:buAutoNum type="arabicPeriod"/>
            </a:pPr>
            <a:r>
              <a:rPr lang="en-US" sz="2400" dirty="0"/>
              <a:t>He, K. et al., “Deep Residual Learning for Image Recognition</a:t>
            </a:r>
            <a:r>
              <a:rPr lang="en-US" sz="2400" b="0" i="0" u="none" strike="noStrike" baseline="0" dirty="0">
                <a:latin typeface="Arial" panose="020B0604020202020204" pitchFamily="34" charset="0"/>
              </a:rPr>
              <a:t>”, Computer Vision Pattern Recognition, 2016.</a:t>
            </a:r>
          </a:p>
          <a:p>
            <a:pPr marL="457200" indent="-457200">
              <a:spcAft>
                <a:spcPts val="1800"/>
              </a:spcAft>
              <a:buFont typeface="+mj-lt"/>
              <a:buAutoNum type="arabicPeriod"/>
            </a:pPr>
            <a:endParaRPr lang="en-US" dirty="0"/>
          </a:p>
          <a:p>
            <a:endParaRPr lang="en-US" dirty="0"/>
          </a:p>
        </p:txBody>
      </p:sp>
      <p:pic>
        <p:nvPicPr>
          <p:cNvPr id="3" name="Picture 2">
            <a:extLst>
              <a:ext uri="{FF2B5EF4-FFF2-40B4-BE49-F238E27FC236}">
                <a16:creationId xmlns:a16="http://schemas.microsoft.com/office/drawing/2014/main" id="{73D2B8C9-FE3F-EAAE-B8DE-142A95009E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114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33D92-08F8-1024-13EC-3CC55121F80E}"/>
            </a:ext>
          </a:extLst>
        </p:cNvPr>
        <p:cNvGrpSpPr/>
        <p:nvPr/>
      </p:nvGrpSpPr>
      <p:grpSpPr>
        <a:xfrm>
          <a:off x="0" y="0"/>
          <a:ext cx="0" cy="0"/>
          <a:chOff x="0" y="0"/>
          <a:chExt cx="0" cy="0"/>
        </a:xfrm>
      </p:grpSpPr>
      <p:pic>
        <p:nvPicPr>
          <p:cNvPr id="6" name="Picture 2">
            <a:extLst>
              <a:ext uri="{FF2B5EF4-FFF2-40B4-BE49-F238E27FC236}">
                <a16:creationId xmlns:a16="http://schemas.microsoft.com/office/drawing/2014/main" id="{3345BAA2-ABCA-3268-122C-2205BE3F66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37" y="5792418"/>
            <a:ext cx="1562318" cy="7525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7803397-AC9F-DD7D-0014-7A1898B0594B}"/>
              </a:ext>
            </a:extLst>
          </p:cNvPr>
          <p:cNvSpPr txBox="1">
            <a:spLocks/>
          </p:cNvSpPr>
          <p:nvPr/>
        </p:nvSpPr>
        <p:spPr>
          <a:xfrm>
            <a:off x="2236084" y="2634990"/>
            <a:ext cx="7000927" cy="1588020"/>
          </a:xfrm>
          <a:prstGeom prst="rect">
            <a:avLst/>
          </a:prstGeom>
        </p:spPr>
        <p:txBody>
          <a:bodyPr/>
          <a:lstStyle>
            <a:lvl1pPr algn="l" rtl="0" eaLnBrk="0" fontAlgn="base" hangingPunct="0">
              <a:spcBef>
                <a:spcPct val="0"/>
              </a:spcBef>
              <a:spcAft>
                <a:spcPct val="0"/>
              </a:spcAft>
              <a:defRPr sz="3200" b="1" u="none">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a:lstStyle>
          <a:p>
            <a:pPr algn="ctr">
              <a:spcAft>
                <a:spcPts val="1200"/>
              </a:spcAft>
            </a:pPr>
            <a:r>
              <a:rPr lang="en-US" kern="0" dirty="0"/>
              <a:t>Thank you!</a:t>
            </a:r>
          </a:p>
          <a:p>
            <a:pPr algn="ctr">
              <a:spcAft>
                <a:spcPts val="1200"/>
              </a:spcAft>
            </a:pPr>
            <a:br>
              <a:rPr lang="en-US" kern="0" dirty="0"/>
            </a:br>
            <a:r>
              <a:rPr lang="en-US" kern="0" dirty="0"/>
              <a:t>Any questions?</a:t>
            </a:r>
          </a:p>
        </p:txBody>
      </p:sp>
    </p:spTree>
    <p:extLst>
      <p:ext uri="{BB962C8B-B14F-4D97-AF65-F5344CB8AC3E}">
        <p14:creationId xmlns:p14="http://schemas.microsoft.com/office/powerpoint/2010/main" val="239342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872D2-AED8-C5A8-CC0B-7D313FEAA7B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B846AF2-77FB-7040-1779-637CC836A34B}"/>
              </a:ext>
            </a:extLst>
          </p:cNvPr>
          <p:cNvSpPr>
            <a:spLocks noGrp="1"/>
          </p:cNvSpPr>
          <p:nvPr>
            <p:ph type="ctrTitle"/>
          </p:nvPr>
        </p:nvSpPr>
        <p:spPr/>
        <p:txBody>
          <a:bodyPr/>
          <a:lstStyle/>
          <a:p>
            <a:r>
              <a:rPr lang="en-US" dirty="0"/>
              <a:t>Outline</a:t>
            </a:r>
          </a:p>
        </p:txBody>
      </p:sp>
      <p:sp>
        <p:nvSpPr>
          <p:cNvPr id="9" name="Content Placeholder 8">
            <a:extLst>
              <a:ext uri="{FF2B5EF4-FFF2-40B4-BE49-F238E27FC236}">
                <a16:creationId xmlns:a16="http://schemas.microsoft.com/office/drawing/2014/main" id="{483C6683-3D01-F5B8-23DC-7357FAD7AD78}"/>
              </a:ext>
            </a:extLst>
          </p:cNvPr>
          <p:cNvSpPr>
            <a:spLocks noGrp="1"/>
          </p:cNvSpPr>
          <p:nvPr>
            <p:ph idx="1"/>
          </p:nvPr>
        </p:nvSpPr>
        <p:spPr/>
        <p:txBody>
          <a:bodyPr/>
          <a:lstStyle/>
          <a:p>
            <a:pPr>
              <a:spcAft>
                <a:spcPts val="1200"/>
              </a:spcAft>
            </a:pPr>
            <a:r>
              <a:rPr lang="en-US" dirty="0"/>
              <a:t>Introduction</a:t>
            </a:r>
          </a:p>
          <a:p>
            <a:pPr>
              <a:spcAft>
                <a:spcPts val="1200"/>
              </a:spcAft>
            </a:pPr>
            <a:r>
              <a:rPr lang="en-US" dirty="0"/>
              <a:t>Objective</a:t>
            </a:r>
          </a:p>
          <a:p>
            <a:pPr>
              <a:spcAft>
                <a:spcPts val="1200"/>
              </a:spcAft>
            </a:pPr>
            <a:r>
              <a:rPr lang="en-US" dirty="0"/>
              <a:t>Data</a:t>
            </a:r>
          </a:p>
          <a:p>
            <a:pPr lvl="1">
              <a:spcAft>
                <a:spcPts val="1200"/>
              </a:spcAft>
            </a:pPr>
            <a:r>
              <a:rPr lang="en-US" dirty="0"/>
              <a:t>Low Fidelity Simulations</a:t>
            </a:r>
          </a:p>
          <a:p>
            <a:pPr lvl="1">
              <a:spcAft>
                <a:spcPts val="1200"/>
              </a:spcAft>
            </a:pPr>
            <a:r>
              <a:rPr lang="en-US" dirty="0"/>
              <a:t>High Fidelity Simulations</a:t>
            </a:r>
          </a:p>
          <a:p>
            <a:pPr>
              <a:spcAft>
                <a:spcPts val="1200"/>
              </a:spcAft>
            </a:pPr>
            <a:r>
              <a:rPr lang="en-US" dirty="0"/>
              <a:t>Machine Learning</a:t>
            </a:r>
          </a:p>
          <a:p>
            <a:pPr lvl="1">
              <a:spcAft>
                <a:spcPts val="1200"/>
              </a:spcAft>
            </a:pPr>
            <a:r>
              <a:rPr lang="en-US" dirty="0"/>
              <a:t>Results</a:t>
            </a:r>
          </a:p>
          <a:p>
            <a:pPr lvl="1">
              <a:spcAft>
                <a:spcPts val="1200"/>
              </a:spcAft>
            </a:pPr>
            <a:r>
              <a:rPr lang="en-US" dirty="0"/>
              <a:t>Pruning</a:t>
            </a:r>
          </a:p>
          <a:p>
            <a:pPr>
              <a:spcAft>
                <a:spcPts val="1200"/>
              </a:spcAft>
            </a:pPr>
            <a:r>
              <a:rPr lang="en-US" dirty="0"/>
              <a:t>Future Works</a:t>
            </a:r>
          </a:p>
          <a:p>
            <a:pPr lvl="1"/>
            <a:endParaRPr lang="en-US" dirty="0"/>
          </a:p>
          <a:p>
            <a:endParaRPr lang="en-US" dirty="0"/>
          </a:p>
          <a:p>
            <a:endParaRPr lang="en-US" dirty="0"/>
          </a:p>
          <a:p>
            <a:endParaRPr lang="en-US" dirty="0"/>
          </a:p>
        </p:txBody>
      </p:sp>
      <p:pic>
        <p:nvPicPr>
          <p:cNvPr id="3" name="Picture 2">
            <a:extLst>
              <a:ext uri="{FF2B5EF4-FFF2-40B4-BE49-F238E27FC236}">
                <a16:creationId xmlns:a16="http://schemas.microsoft.com/office/drawing/2014/main" id="{92F4413C-6981-7780-0F98-24A73B1C90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705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18AA3-3E41-F45F-1125-C64778BBD0D5}"/>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B847F0D9-F59C-4387-8FBD-B8698770DF48}"/>
              </a:ext>
            </a:extLst>
          </p:cNvPr>
          <p:cNvSpPr>
            <a:spLocks noGrp="1"/>
          </p:cNvSpPr>
          <p:nvPr>
            <p:ph type="ctrTitle"/>
          </p:nvPr>
        </p:nvSpPr>
        <p:spPr/>
        <p:txBody>
          <a:bodyPr/>
          <a:lstStyle/>
          <a:p>
            <a:r>
              <a:rPr lang="en-US" dirty="0"/>
              <a:t>Introduction</a:t>
            </a:r>
          </a:p>
        </p:txBody>
      </p:sp>
      <p:sp>
        <p:nvSpPr>
          <p:cNvPr id="9" name="Content Placeholder 8">
            <a:extLst>
              <a:ext uri="{FF2B5EF4-FFF2-40B4-BE49-F238E27FC236}">
                <a16:creationId xmlns:a16="http://schemas.microsoft.com/office/drawing/2014/main" id="{E3397BFB-FADC-37D6-0E6A-907172CA6F3E}"/>
              </a:ext>
            </a:extLst>
          </p:cNvPr>
          <p:cNvSpPr>
            <a:spLocks noGrp="1"/>
          </p:cNvSpPr>
          <p:nvPr>
            <p:ph idx="1"/>
          </p:nvPr>
        </p:nvSpPr>
        <p:spPr/>
        <p:txBody>
          <a:bodyPr/>
          <a:lstStyle/>
          <a:p>
            <a:pPr>
              <a:spcAft>
                <a:spcPts val="1800"/>
              </a:spcAft>
            </a:pPr>
            <a:r>
              <a:rPr lang="en-US" kern="0" dirty="0"/>
              <a:t>Fast simulations of intense relativistic electron beams are sufficient for tuning an accelerator’s magnetic transport field.</a:t>
            </a:r>
          </a:p>
          <a:p>
            <a:pPr lvl="1">
              <a:spcAft>
                <a:spcPts val="1800"/>
              </a:spcAft>
            </a:pPr>
            <a:r>
              <a:rPr lang="en-US" sz="1800" kern="0" dirty="0"/>
              <a:t>Can’t capture all relevant beam physics.</a:t>
            </a:r>
          </a:p>
          <a:p>
            <a:pPr lvl="1">
              <a:spcAft>
                <a:spcPts val="1800"/>
              </a:spcAft>
            </a:pPr>
            <a:r>
              <a:rPr lang="en-US" sz="1800" kern="0" dirty="0"/>
              <a:t>Not sufficient for optimization problems due to model limitations.</a:t>
            </a:r>
          </a:p>
          <a:p>
            <a:pPr>
              <a:spcAft>
                <a:spcPts val="1800"/>
              </a:spcAft>
            </a:pPr>
            <a:r>
              <a:rPr lang="en-US" kern="0" dirty="0"/>
              <a:t>Simulations that capture all relevant beam physics are significantly more computationally expensive.</a:t>
            </a:r>
          </a:p>
          <a:p>
            <a:pPr lvl="1">
              <a:spcAft>
                <a:spcPts val="1800"/>
              </a:spcAft>
            </a:pPr>
            <a:r>
              <a:rPr lang="en-US" sz="1800" kern="0" dirty="0"/>
              <a:t>Less useful for optimization problems.</a:t>
            </a:r>
          </a:p>
          <a:p>
            <a:pPr>
              <a:spcAft>
                <a:spcPts val="1800"/>
              </a:spcAft>
            </a:pPr>
            <a:r>
              <a:rPr lang="en-US" kern="0" dirty="0"/>
              <a:t>Transfer learning for optimization problems using both types of simulations.</a:t>
            </a:r>
          </a:p>
          <a:p>
            <a:pPr marL="0" indent="0">
              <a:buNone/>
            </a:pPr>
            <a:endParaRPr lang="en-US" dirty="0"/>
          </a:p>
        </p:txBody>
      </p:sp>
      <p:pic>
        <p:nvPicPr>
          <p:cNvPr id="3" name="Picture 2">
            <a:extLst>
              <a:ext uri="{FF2B5EF4-FFF2-40B4-BE49-F238E27FC236}">
                <a16:creationId xmlns:a16="http://schemas.microsoft.com/office/drawing/2014/main" id="{6101EC31-3447-F3A1-2CA6-6F4BE32655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04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7CE0E-5444-3C3C-C595-F65CC073B7B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6F014BA-EFEB-354E-F10D-4BC3A4B2AC3D}"/>
              </a:ext>
            </a:extLst>
          </p:cNvPr>
          <p:cNvSpPr>
            <a:spLocks noGrp="1"/>
          </p:cNvSpPr>
          <p:nvPr>
            <p:ph type="ctrTitle"/>
          </p:nvPr>
        </p:nvSpPr>
        <p:spPr/>
        <p:txBody>
          <a:bodyPr/>
          <a:lstStyle/>
          <a:p>
            <a:r>
              <a:rPr lang="en-US" dirty="0"/>
              <a:t>Objective</a:t>
            </a:r>
          </a:p>
        </p:txBody>
      </p:sp>
      <p:sp>
        <p:nvSpPr>
          <p:cNvPr id="9" name="Content Placeholder 8">
            <a:extLst>
              <a:ext uri="{FF2B5EF4-FFF2-40B4-BE49-F238E27FC236}">
                <a16:creationId xmlns:a16="http://schemas.microsoft.com/office/drawing/2014/main" id="{A28138A6-2627-EEB0-885C-7C1258933729}"/>
              </a:ext>
            </a:extLst>
          </p:cNvPr>
          <p:cNvSpPr>
            <a:spLocks noGrp="1"/>
          </p:cNvSpPr>
          <p:nvPr>
            <p:ph idx="1"/>
          </p:nvPr>
        </p:nvSpPr>
        <p:spPr/>
        <p:txBody>
          <a:bodyPr/>
          <a:lstStyle/>
          <a:p>
            <a:pPr>
              <a:spcAft>
                <a:spcPts val="1200"/>
              </a:spcAft>
            </a:pPr>
            <a:r>
              <a:rPr lang="en-US" altLang="en-US" b="1" dirty="0"/>
              <a:t>Replace a high-fidelity simulation with a machine learning model using limited data</a:t>
            </a:r>
            <a:endParaRPr lang="en-US" b="1" dirty="0"/>
          </a:p>
          <a:p>
            <a:pPr>
              <a:spcAft>
                <a:spcPts val="1200"/>
              </a:spcAft>
            </a:pPr>
            <a:r>
              <a:rPr lang="en-US" dirty="0">
                <a:sym typeface="Wingdings" panose="05000000000000000000" pitchFamily="2" charset="2"/>
              </a:rPr>
              <a:t>Low-fidelity simulations  large amount</a:t>
            </a:r>
          </a:p>
          <a:p>
            <a:pPr>
              <a:spcAft>
                <a:spcPts val="1200"/>
              </a:spcAft>
            </a:pPr>
            <a:r>
              <a:rPr lang="en-US" dirty="0"/>
              <a:t>High-fidelity simulations </a:t>
            </a:r>
            <a:r>
              <a:rPr lang="en-US" dirty="0">
                <a:sym typeface="Wingdings" panose="05000000000000000000" pitchFamily="2" charset="2"/>
              </a:rPr>
              <a:t> very little</a:t>
            </a:r>
          </a:p>
          <a:p>
            <a:pPr lvl="1">
              <a:spcAft>
                <a:spcPts val="1200"/>
              </a:spcAft>
            </a:pPr>
            <a:r>
              <a:rPr lang="en-US" dirty="0">
                <a:sym typeface="Wingdings" panose="05000000000000000000" pitchFamily="2" charset="2"/>
              </a:rPr>
              <a:t>Experimental “surrogate” data</a:t>
            </a:r>
          </a:p>
          <a:p>
            <a:pPr>
              <a:spcAft>
                <a:spcPts val="1200"/>
              </a:spcAft>
            </a:pPr>
            <a:r>
              <a:rPr lang="en-US" dirty="0">
                <a:sym typeface="Wingdings" panose="05000000000000000000" pitchFamily="2" charset="2"/>
              </a:rPr>
              <a:t>Transfer learning from low-fidelity to high-fidelity</a:t>
            </a:r>
          </a:p>
          <a:p>
            <a:pPr>
              <a:spcAft>
                <a:spcPts val="1200"/>
              </a:spcAft>
            </a:pPr>
            <a:r>
              <a:rPr lang="en-US" dirty="0"/>
              <a:t>Simulated data to be used </a:t>
            </a:r>
            <a:r>
              <a:rPr lang="en-US" dirty="0">
                <a:sym typeface="Wingdings" panose="05000000000000000000" pitchFamily="2" charset="2"/>
              </a:rPr>
              <a:t></a:t>
            </a:r>
            <a:r>
              <a:rPr lang="en-US" dirty="0"/>
              <a:t> </a:t>
            </a:r>
            <a:r>
              <a:rPr lang="en-US" b="1" dirty="0"/>
              <a:t>Beam envelope</a:t>
            </a:r>
          </a:p>
          <a:p>
            <a:pPr>
              <a:spcAft>
                <a:spcPts val="1200"/>
              </a:spcAft>
            </a:pPr>
            <a:r>
              <a:rPr lang="en-US" dirty="0"/>
              <a:t>Why beam envelope?</a:t>
            </a:r>
          </a:p>
          <a:p>
            <a:pPr lvl="1">
              <a:spcAft>
                <a:spcPts val="1200"/>
              </a:spcAft>
            </a:pPr>
            <a:r>
              <a:rPr lang="en-US" dirty="0"/>
              <a:t>Importance for linear induction accelerators (e.g., Scorpius)</a:t>
            </a:r>
          </a:p>
          <a:p>
            <a:pPr lvl="1">
              <a:spcAft>
                <a:spcPts val="1200"/>
              </a:spcAft>
            </a:pPr>
            <a:r>
              <a:rPr lang="en-US" dirty="0"/>
              <a:t>Precursor for magnetic transport lattice optimizations</a:t>
            </a:r>
          </a:p>
        </p:txBody>
      </p:sp>
      <p:pic>
        <p:nvPicPr>
          <p:cNvPr id="3" name="Picture 2">
            <a:extLst>
              <a:ext uri="{FF2B5EF4-FFF2-40B4-BE49-F238E27FC236}">
                <a16:creationId xmlns:a16="http://schemas.microsoft.com/office/drawing/2014/main" id="{57E643CE-5F32-FC3A-602F-D7BE09F0AB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903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F5312-99DD-8222-289C-8399EBCE10C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B020F404-F4EE-F6D9-22DB-4F47CE9D7D0C}"/>
              </a:ext>
            </a:extLst>
          </p:cNvPr>
          <p:cNvSpPr txBox="1">
            <a:spLocks/>
          </p:cNvSpPr>
          <p:nvPr/>
        </p:nvSpPr>
        <p:spPr>
          <a:xfrm>
            <a:off x="2613167" y="3077418"/>
            <a:ext cx="6965665" cy="703163"/>
          </a:xfrm>
          <a:prstGeom prst="rect">
            <a:avLst/>
          </a:prstGeom>
        </p:spPr>
        <p:txBody>
          <a:bodyPr/>
          <a:lstStyle>
            <a:lvl1pPr algn="l" rtl="0" eaLnBrk="0" fontAlgn="base" hangingPunct="0">
              <a:spcBef>
                <a:spcPct val="0"/>
              </a:spcBef>
              <a:spcAft>
                <a:spcPct val="0"/>
              </a:spcAft>
              <a:defRPr sz="3200" b="1" u="none">
                <a:solidFill>
                  <a:srgbClr val="1A3562"/>
                </a:solidFill>
                <a:latin typeface="+mj-lt"/>
                <a:ea typeface="+mj-ea"/>
                <a:cs typeface="+mj-cs"/>
              </a:defRPr>
            </a:lvl1pPr>
            <a:lvl2pPr algn="l" rtl="0" eaLnBrk="0" fontAlgn="base" hangingPunct="0">
              <a:spcBef>
                <a:spcPct val="0"/>
              </a:spcBef>
              <a:spcAft>
                <a:spcPct val="0"/>
              </a:spcAft>
              <a:defRPr sz="3733" b="1">
                <a:solidFill>
                  <a:srgbClr val="1A3562"/>
                </a:solidFill>
                <a:latin typeface="Arial" charset="0"/>
              </a:defRPr>
            </a:lvl2pPr>
            <a:lvl3pPr algn="l" rtl="0" eaLnBrk="0" fontAlgn="base" hangingPunct="0">
              <a:spcBef>
                <a:spcPct val="0"/>
              </a:spcBef>
              <a:spcAft>
                <a:spcPct val="0"/>
              </a:spcAft>
              <a:defRPr sz="3733" b="1">
                <a:solidFill>
                  <a:srgbClr val="1A3562"/>
                </a:solidFill>
                <a:latin typeface="Arial" charset="0"/>
              </a:defRPr>
            </a:lvl3pPr>
            <a:lvl4pPr algn="l" rtl="0" eaLnBrk="0" fontAlgn="base" hangingPunct="0">
              <a:spcBef>
                <a:spcPct val="0"/>
              </a:spcBef>
              <a:spcAft>
                <a:spcPct val="0"/>
              </a:spcAft>
              <a:defRPr sz="3733" b="1">
                <a:solidFill>
                  <a:srgbClr val="1A3562"/>
                </a:solidFill>
                <a:latin typeface="Arial" charset="0"/>
              </a:defRPr>
            </a:lvl4pPr>
            <a:lvl5pPr algn="l" rtl="0" eaLnBrk="0" fontAlgn="base" hangingPunct="0">
              <a:spcBef>
                <a:spcPct val="0"/>
              </a:spcBef>
              <a:spcAft>
                <a:spcPct val="0"/>
              </a:spcAft>
              <a:defRPr sz="3733" b="1">
                <a:solidFill>
                  <a:srgbClr val="1A3562"/>
                </a:solidFill>
                <a:latin typeface="Arial" charset="0"/>
              </a:defRPr>
            </a:lvl5pPr>
            <a:lvl6pPr marL="457189" algn="l" rtl="0" fontAlgn="base">
              <a:spcBef>
                <a:spcPct val="0"/>
              </a:spcBef>
              <a:spcAft>
                <a:spcPct val="0"/>
              </a:spcAft>
              <a:defRPr sz="2400" b="1">
                <a:solidFill>
                  <a:srgbClr val="0033CC"/>
                </a:solidFill>
                <a:latin typeface="Arial" charset="0"/>
              </a:defRPr>
            </a:lvl6pPr>
            <a:lvl7pPr marL="914377" algn="l" rtl="0" fontAlgn="base">
              <a:spcBef>
                <a:spcPct val="0"/>
              </a:spcBef>
              <a:spcAft>
                <a:spcPct val="0"/>
              </a:spcAft>
              <a:defRPr sz="2400" b="1">
                <a:solidFill>
                  <a:srgbClr val="0033CC"/>
                </a:solidFill>
                <a:latin typeface="Arial" charset="0"/>
              </a:defRPr>
            </a:lvl7pPr>
            <a:lvl8pPr marL="1371566" algn="l" rtl="0" fontAlgn="base">
              <a:spcBef>
                <a:spcPct val="0"/>
              </a:spcBef>
              <a:spcAft>
                <a:spcPct val="0"/>
              </a:spcAft>
              <a:defRPr sz="2400" b="1">
                <a:solidFill>
                  <a:srgbClr val="0033CC"/>
                </a:solidFill>
                <a:latin typeface="Arial" charset="0"/>
              </a:defRPr>
            </a:lvl8pPr>
            <a:lvl9pPr marL="1828754" algn="l" rtl="0" fontAlgn="base">
              <a:spcBef>
                <a:spcPct val="0"/>
              </a:spcBef>
              <a:spcAft>
                <a:spcPct val="0"/>
              </a:spcAft>
              <a:defRPr sz="2400" b="1">
                <a:solidFill>
                  <a:srgbClr val="0033CC"/>
                </a:solidFill>
                <a:latin typeface="Arial" charset="0"/>
              </a:defRPr>
            </a:lvl9pPr>
          </a:lstStyle>
          <a:p>
            <a:pPr algn="ctr"/>
            <a:r>
              <a:rPr lang="en-US" kern="0" dirty="0"/>
              <a:t>Data</a:t>
            </a:r>
          </a:p>
        </p:txBody>
      </p:sp>
      <p:pic>
        <p:nvPicPr>
          <p:cNvPr id="7" name="Picture 2">
            <a:extLst>
              <a:ext uri="{FF2B5EF4-FFF2-40B4-BE49-F238E27FC236}">
                <a16:creationId xmlns:a16="http://schemas.microsoft.com/office/drawing/2014/main" id="{C0797083-D553-9D04-0097-CD56CDF6BB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37" y="57924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1928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EB6D3E-4F43-2261-E4F2-5B3DD747B316}"/>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4D92FC7A-DEEA-794F-1E91-356C5DEF50D5}"/>
              </a:ext>
            </a:extLst>
          </p:cNvPr>
          <p:cNvSpPr>
            <a:spLocks noGrp="1"/>
          </p:cNvSpPr>
          <p:nvPr>
            <p:ph type="ctrTitle"/>
          </p:nvPr>
        </p:nvSpPr>
        <p:spPr/>
        <p:txBody>
          <a:bodyPr/>
          <a:lstStyle/>
          <a:p>
            <a:r>
              <a:rPr lang="en-US" dirty="0"/>
              <a:t>Low-Fidelity Simulations</a:t>
            </a:r>
          </a:p>
        </p:txBody>
      </p:sp>
      <p:sp>
        <p:nvSpPr>
          <p:cNvPr id="9" name="Content Placeholder 8">
            <a:extLst>
              <a:ext uri="{FF2B5EF4-FFF2-40B4-BE49-F238E27FC236}">
                <a16:creationId xmlns:a16="http://schemas.microsoft.com/office/drawing/2014/main" id="{30C08A47-E2A2-C354-68C3-550FBDC7EE1D}"/>
              </a:ext>
            </a:extLst>
          </p:cNvPr>
          <p:cNvSpPr>
            <a:spLocks noGrp="1"/>
          </p:cNvSpPr>
          <p:nvPr>
            <p:ph idx="1"/>
          </p:nvPr>
        </p:nvSpPr>
        <p:spPr/>
        <p:txBody>
          <a:bodyPr/>
          <a:lstStyle/>
          <a:p>
            <a:pPr>
              <a:spcAft>
                <a:spcPts val="600"/>
              </a:spcAft>
            </a:pPr>
            <a:r>
              <a:rPr lang="en-US" dirty="0"/>
              <a:t>Radius using beam envelope equation</a:t>
            </a:r>
            <a:r>
              <a:rPr lang="en-US" baseline="30000" dirty="0"/>
              <a:t>1</a:t>
            </a:r>
            <a:endParaRPr lang="en-US" dirty="0"/>
          </a:p>
          <a:p>
            <a:r>
              <a:rPr lang="en-US" b="1" dirty="0"/>
              <a:t>Runtime: </a:t>
            </a:r>
            <a:r>
              <a:rPr lang="en-US" dirty="0"/>
              <a:t>0.0171 seconds</a:t>
            </a:r>
          </a:p>
          <a:p>
            <a:endParaRPr lang="en-US" dirty="0"/>
          </a:p>
          <a:p>
            <a:endParaRPr lang="en-US" dirty="0"/>
          </a:p>
        </p:txBody>
      </p:sp>
      <p:sp>
        <p:nvSpPr>
          <p:cNvPr id="3" name="TextBox 2">
            <a:extLst>
              <a:ext uri="{FF2B5EF4-FFF2-40B4-BE49-F238E27FC236}">
                <a16:creationId xmlns:a16="http://schemas.microsoft.com/office/drawing/2014/main" id="{4866350A-69F4-D519-5343-E36024490F9B}"/>
              </a:ext>
            </a:extLst>
          </p:cNvPr>
          <p:cNvSpPr txBox="1"/>
          <p:nvPr/>
        </p:nvSpPr>
        <p:spPr>
          <a:xfrm>
            <a:off x="216197" y="6389871"/>
            <a:ext cx="6897145" cy="276999"/>
          </a:xfrm>
          <a:prstGeom prst="rect">
            <a:avLst/>
          </a:prstGeom>
          <a:noFill/>
        </p:spPr>
        <p:txBody>
          <a:bodyPr wrap="none" rtlCol="0">
            <a:spAutoFit/>
          </a:bodyPr>
          <a:lstStyle/>
          <a:p>
            <a:r>
              <a:rPr lang="en-US" sz="1200" dirty="0"/>
              <a:t>1. Ekdahl Jr., C. A., “</a:t>
            </a:r>
            <a:r>
              <a:rPr lang="en-US" sz="1200" b="0" i="0" u="none" strike="noStrike" baseline="0" dirty="0">
                <a:latin typeface="Arial" panose="020B0604020202020204" pitchFamily="34" charset="0"/>
              </a:rPr>
              <a:t>The beam envelope equation and practical applications”, LANL, 2019-08-2021</a:t>
            </a:r>
          </a:p>
        </p:txBody>
      </p:sp>
      <p:pic>
        <p:nvPicPr>
          <p:cNvPr id="7" name="Picture 6">
            <a:extLst>
              <a:ext uri="{FF2B5EF4-FFF2-40B4-BE49-F238E27FC236}">
                <a16:creationId xmlns:a16="http://schemas.microsoft.com/office/drawing/2014/main" id="{EA7108AC-FC4A-4FA4-B6E3-E44AF7C4EF44}"/>
              </a:ext>
            </a:extLst>
          </p:cNvPr>
          <p:cNvPicPr>
            <a:picLocks noChangeAspect="1"/>
          </p:cNvPicPr>
          <p:nvPr/>
        </p:nvPicPr>
        <p:blipFill>
          <a:blip r:embed="rId3"/>
          <a:stretch>
            <a:fillRect/>
          </a:stretch>
        </p:blipFill>
        <p:spPr>
          <a:xfrm>
            <a:off x="1984931" y="2998978"/>
            <a:ext cx="8222137" cy="1059184"/>
          </a:xfrm>
          <a:prstGeom prst="rect">
            <a:avLst/>
          </a:prstGeom>
        </p:spPr>
      </p:pic>
      <p:pic>
        <p:nvPicPr>
          <p:cNvPr id="8" name="Picture 2">
            <a:extLst>
              <a:ext uri="{FF2B5EF4-FFF2-40B4-BE49-F238E27FC236}">
                <a16:creationId xmlns:a16="http://schemas.microsoft.com/office/drawing/2014/main" id="{C9698ABC-B130-84B2-C4D3-276834CF01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30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9CBDC-6F18-2BAF-E181-C90A98E70C4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D44B8A1-0BC2-C43D-238A-E4CD071EC886}"/>
              </a:ext>
            </a:extLst>
          </p:cNvPr>
          <p:cNvSpPr>
            <a:spLocks noGrp="1"/>
          </p:cNvSpPr>
          <p:nvPr>
            <p:ph type="ctrTitle"/>
          </p:nvPr>
        </p:nvSpPr>
        <p:spPr/>
        <p:txBody>
          <a:bodyPr/>
          <a:lstStyle/>
          <a:p>
            <a:r>
              <a:rPr lang="en-US" dirty="0"/>
              <a:t>Beam Envelope Equation</a:t>
            </a:r>
          </a:p>
        </p:txBody>
      </p:sp>
      <p:sp>
        <p:nvSpPr>
          <p:cNvPr id="3" name="TextBox 2">
            <a:extLst>
              <a:ext uri="{FF2B5EF4-FFF2-40B4-BE49-F238E27FC236}">
                <a16:creationId xmlns:a16="http://schemas.microsoft.com/office/drawing/2014/main" id="{1B7E9F1E-30FE-9DDF-72F4-F9F9DE0DD150}"/>
              </a:ext>
            </a:extLst>
          </p:cNvPr>
          <p:cNvSpPr txBox="1"/>
          <p:nvPr/>
        </p:nvSpPr>
        <p:spPr>
          <a:xfrm>
            <a:off x="216197" y="6389871"/>
            <a:ext cx="6897145" cy="276999"/>
          </a:xfrm>
          <a:prstGeom prst="rect">
            <a:avLst/>
          </a:prstGeom>
          <a:noFill/>
        </p:spPr>
        <p:txBody>
          <a:bodyPr wrap="none" rtlCol="0">
            <a:spAutoFit/>
          </a:bodyPr>
          <a:lstStyle/>
          <a:p>
            <a:r>
              <a:rPr lang="en-US" sz="1200" dirty="0"/>
              <a:t>1. Ekdahl Jr., C. A., “</a:t>
            </a:r>
            <a:r>
              <a:rPr lang="en-US" sz="1200" b="0" i="0" u="none" strike="noStrike" baseline="0" dirty="0">
                <a:latin typeface="Arial" panose="020B0604020202020204" pitchFamily="34" charset="0"/>
              </a:rPr>
              <a:t>The beam envelope equation and practical applications”, LANL, 2019-08-2021</a:t>
            </a:r>
          </a:p>
        </p:txBody>
      </p:sp>
      <p:pic>
        <p:nvPicPr>
          <p:cNvPr id="4" name="Picture 3">
            <a:extLst>
              <a:ext uri="{FF2B5EF4-FFF2-40B4-BE49-F238E27FC236}">
                <a16:creationId xmlns:a16="http://schemas.microsoft.com/office/drawing/2014/main" id="{DC038E05-EF65-52B7-2EB6-8F7FB7DA61C5}"/>
              </a:ext>
            </a:extLst>
          </p:cNvPr>
          <p:cNvPicPr>
            <a:picLocks noChangeAspect="1"/>
          </p:cNvPicPr>
          <p:nvPr/>
        </p:nvPicPr>
        <p:blipFill>
          <a:blip r:embed="rId3"/>
          <a:stretch>
            <a:fillRect/>
          </a:stretch>
        </p:blipFill>
        <p:spPr>
          <a:xfrm>
            <a:off x="1546748" y="1939872"/>
            <a:ext cx="8222137" cy="1059184"/>
          </a:xfrm>
          <a:prstGeom prst="rect">
            <a:avLst/>
          </a:prstGeom>
        </p:spPr>
      </p:pic>
      <p:grpSp>
        <p:nvGrpSpPr>
          <p:cNvPr id="10" name="Group 9">
            <a:extLst>
              <a:ext uri="{FF2B5EF4-FFF2-40B4-BE49-F238E27FC236}">
                <a16:creationId xmlns:a16="http://schemas.microsoft.com/office/drawing/2014/main" id="{FCCF6139-252A-68E1-0C8A-D1568E6AB8AE}"/>
              </a:ext>
            </a:extLst>
          </p:cNvPr>
          <p:cNvGrpSpPr/>
          <p:nvPr/>
        </p:nvGrpSpPr>
        <p:grpSpPr>
          <a:xfrm>
            <a:off x="1273362" y="2000777"/>
            <a:ext cx="2980527" cy="1993972"/>
            <a:chOff x="1273362" y="2000777"/>
            <a:chExt cx="2980527" cy="1993972"/>
          </a:xfrm>
        </p:grpSpPr>
        <p:sp>
          <p:nvSpPr>
            <p:cNvPr id="11" name="Rectangle: Rounded Corners 10">
              <a:extLst>
                <a:ext uri="{FF2B5EF4-FFF2-40B4-BE49-F238E27FC236}">
                  <a16:creationId xmlns:a16="http://schemas.microsoft.com/office/drawing/2014/main" id="{36101E1E-0892-5A6A-5568-FA90CE4C9092}"/>
                </a:ext>
              </a:extLst>
            </p:cNvPr>
            <p:cNvSpPr>
              <a:spLocks/>
            </p:cNvSpPr>
            <p:nvPr/>
          </p:nvSpPr>
          <p:spPr>
            <a:xfrm>
              <a:off x="2572870" y="2000777"/>
              <a:ext cx="1681019" cy="937374"/>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E7B6D7B-D3AF-5A91-60D4-206E321AC02E}"/>
                </a:ext>
              </a:extLst>
            </p:cNvPr>
            <p:cNvSpPr txBox="1">
              <a:spLocks/>
            </p:cNvSpPr>
            <p:nvPr/>
          </p:nvSpPr>
          <p:spPr>
            <a:xfrm>
              <a:off x="1273362" y="3409974"/>
              <a:ext cx="2240676" cy="584775"/>
            </a:xfrm>
            <a:prstGeom prst="rect">
              <a:avLst/>
            </a:prstGeom>
            <a:noFill/>
            <a:ln w="25400">
              <a:solidFill>
                <a:srgbClr val="00B050"/>
              </a:solidFill>
            </a:ln>
          </p:spPr>
          <p:txBody>
            <a:bodyPr wrap="square" rtlCol="0">
              <a:spAutoFit/>
            </a:bodyPr>
            <a:lstStyle/>
            <a:p>
              <a:r>
                <a:rPr lang="en-US" sz="1600" dirty="0"/>
                <a:t>Adiabatic dampening by axial electric field</a:t>
              </a:r>
            </a:p>
          </p:txBody>
        </p:sp>
        <p:cxnSp>
          <p:nvCxnSpPr>
            <p:cNvPr id="23" name="Straight Arrow Connector 22">
              <a:extLst>
                <a:ext uri="{FF2B5EF4-FFF2-40B4-BE49-F238E27FC236}">
                  <a16:creationId xmlns:a16="http://schemas.microsoft.com/office/drawing/2014/main" id="{24EB38F8-85E7-E36C-1475-B37D4BE11084}"/>
                </a:ext>
              </a:extLst>
            </p:cNvPr>
            <p:cNvCxnSpPr>
              <a:cxnSpLocks/>
            </p:cNvCxnSpPr>
            <p:nvPr/>
          </p:nvCxnSpPr>
          <p:spPr>
            <a:xfrm flipH="1">
              <a:off x="2572870" y="3032761"/>
              <a:ext cx="707507" cy="277791"/>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8DDAE4-64C5-145B-C1BB-16EB8A822168}"/>
              </a:ext>
            </a:extLst>
          </p:cNvPr>
          <p:cNvGrpSpPr/>
          <p:nvPr/>
        </p:nvGrpSpPr>
        <p:grpSpPr>
          <a:xfrm>
            <a:off x="2470926" y="2000777"/>
            <a:ext cx="3334591" cy="2766685"/>
            <a:chOff x="2470926" y="2000777"/>
            <a:chExt cx="3334591" cy="2766685"/>
          </a:xfrm>
        </p:grpSpPr>
        <p:sp>
          <p:nvSpPr>
            <p:cNvPr id="12" name="Rectangle: Rounded Corners 11">
              <a:extLst>
                <a:ext uri="{FF2B5EF4-FFF2-40B4-BE49-F238E27FC236}">
                  <a16:creationId xmlns:a16="http://schemas.microsoft.com/office/drawing/2014/main" id="{7CD87021-6FDC-EB10-B5E4-FB62FFA000C4}"/>
                </a:ext>
              </a:extLst>
            </p:cNvPr>
            <p:cNvSpPr>
              <a:spLocks/>
            </p:cNvSpPr>
            <p:nvPr/>
          </p:nvSpPr>
          <p:spPr>
            <a:xfrm>
              <a:off x="4563226" y="2000777"/>
              <a:ext cx="1242291" cy="937374"/>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229DE45A-C200-C43E-AC2B-E9EF28885714}"/>
                </a:ext>
              </a:extLst>
            </p:cNvPr>
            <p:cNvSpPr txBox="1">
              <a:spLocks/>
            </p:cNvSpPr>
            <p:nvPr/>
          </p:nvSpPr>
          <p:spPr>
            <a:xfrm>
              <a:off x="2470926" y="4182687"/>
              <a:ext cx="1884906" cy="584775"/>
            </a:xfrm>
            <a:prstGeom prst="rect">
              <a:avLst/>
            </a:prstGeom>
            <a:noFill/>
            <a:ln w="25400">
              <a:solidFill>
                <a:srgbClr val="00B050"/>
              </a:solidFill>
              <a:round/>
            </a:ln>
          </p:spPr>
          <p:txBody>
            <a:bodyPr wrap="square" rtlCol="0">
              <a:spAutoFit/>
            </a:bodyPr>
            <a:lstStyle/>
            <a:p>
              <a:r>
                <a:rPr lang="en-US" sz="1600" dirty="0"/>
                <a:t>Focusing by radial electrical field </a:t>
              </a:r>
            </a:p>
          </p:txBody>
        </p:sp>
        <p:cxnSp>
          <p:nvCxnSpPr>
            <p:cNvPr id="24" name="Straight Arrow Connector 23">
              <a:extLst>
                <a:ext uri="{FF2B5EF4-FFF2-40B4-BE49-F238E27FC236}">
                  <a16:creationId xmlns:a16="http://schemas.microsoft.com/office/drawing/2014/main" id="{5C20B166-3A8E-D0E1-54F5-E4D6C15E9C34}"/>
                </a:ext>
              </a:extLst>
            </p:cNvPr>
            <p:cNvCxnSpPr>
              <a:cxnSpLocks/>
            </p:cNvCxnSpPr>
            <p:nvPr/>
          </p:nvCxnSpPr>
          <p:spPr>
            <a:xfrm flipH="1">
              <a:off x="3791016" y="2999056"/>
              <a:ext cx="1393355" cy="1093263"/>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8CF84B9-473C-D240-040F-D0F7478C5BB5}"/>
              </a:ext>
            </a:extLst>
          </p:cNvPr>
          <p:cNvGrpSpPr/>
          <p:nvPr/>
        </p:nvGrpSpPr>
        <p:grpSpPr>
          <a:xfrm>
            <a:off x="3923453" y="2241280"/>
            <a:ext cx="2408536" cy="3298895"/>
            <a:chOff x="3923453" y="2241280"/>
            <a:chExt cx="2408536" cy="3298895"/>
          </a:xfrm>
        </p:grpSpPr>
        <p:sp>
          <p:nvSpPr>
            <p:cNvPr id="13" name="Rectangle: Rounded Corners 12">
              <a:extLst>
                <a:ext uri="{FF2B5EF4-FFF2-40B4-BE49-F238E27FC236}">
                  <a16:creationId xmlns:a16="http://schemas.microsoft.com/office/drawing/2014/main" id="{2F8B3E40-25C3-A6D7-B4A0-A0D3AA667B0A}"/>
                </a:ext>
              </a:extLst>
            </p:cNvPr>
            <p:cNvSpPr>
              <a:spLocks/>
            </p:cNvSpPr>
            <p:nvPr/>
          </p:nvSpPr>
          <p:spPr>
            <a:xfrm>
              <a:off x="5953299" y="2241280"/>
              <a:ext cx="378690" cy="463806"/>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C341976-CB1D-3C6A-0840-F44E5515B7AC}"/>
                </a:ext>
              </a:extLst>
            </p:cNvPr>
            <p:cNvSpPr txBox="1">
              <a:spLocks/>
            </p:cNvSpPr>
            <p:nvPr/>
          </p:nvSpPr>
          <p:spPr>
            <a:xfrm>
              <a:off x="3923453" y="4955400"/>
              <a:ext cx="2408536" cy="584775"/>
            </a:xfrm>
            <a:prstGeom prst="rect">
              <a:avLst/>
            </a:prstGeom>
            <a:noFill/>
            <a:ln w="25400">
              <a:solidFill>
                <a:srgbClr val="00B050"/>
              </a:solidFill>
            </a:ln>
          </p:spPr>
          <p:txBody>
            <a:bodyPr wrap="square" rtlCol="0">
              <a:spAutoFit/>
            </a:bodyPr>
            <a:lstStyle/>
            <a:p>
              <a:r>
                <a:rPr lang="en-US" sz="1600" dirty="0"/>
                <a:t>Focusing by solenoidal magnetic field </a:t>
              </a:r>
            </a:p>
          </p:txBody>
        </p:sp>
        <p:cxnSp>
          <p:nvCxnSpPr>
            <p:cNvPr id="25" name="Straight Arrow Connector 24">
              <a:extLst>
                <a:ext uri="{FF2B5EF4-FFF2-40B4-BE49-F238E27FC236}">
                  <a16:creationId xmlns:a16="http://schemas.microsoft.com/office/drawing/2014/main" id="{B07C7940-A2B1-C15C-AC98-27915E0502AC}"/>
                </a:ext>
              </a:extLst>
            </p:cNvPr>
            <p:cNvCxnSpPr>
              <a:cxnSpLocks/>
            </p:cNvCxnSpPr>
            <p:nvPr/>
          </p:nvCxnSpPr>
          <p:spPr>
            <a:xfrm flipH="1">
              <a:off x="5196907" y="2758454"/>
              <a:ext cx="945737" cy="2068588"/>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0A60AD4D-AA6A-A9E7-907E-67B779F7DDDD}"/>
              </a:ext>
            </a:extLst>
          </p:cNvPr>
          <p:cNvGrpSpPr/>
          <p:nvPr/>
        </p:nvGrpSpPr>
        <p:grpSpPr>
          <a:xfrm>
            <a:off x="8459253" y="2000777"/>
            <a:ext cx="2138425" cy="1818482"/>
            <a:chOff x="8459253" y="2000777"/>
            <a:chExt cx="2138425" cy="1818482"/>
          </a:xfrm>
        </p:grpSpPr>
        <p:sp>
          <p:nvSpPr>
            <p:cNvPr id="16" name="Rectangle: Rounded Corners 15">
              <a:extLst>
                <a:ext uri="{FF2B5EF4-FFF2-40B4-BE49-F238E27FC236}">
                  <a16:creationId xmlns:a16="http://schemas.microsoft.com/office/drawing/2014/main" id="{255D6B8F-4BB7-82A1-45BA-BB71AAF4CC5A}"/>
                </a:ext>
              </a:extLst>
            </p:cNvPr>
            <p:cNvSpPr>
              <a:spLocks/>
            </p:cNvSpPr>
            <p:nvPr/>
          </p:nvSpPr>
          <p:spPr>
            <a:xfrm>
              <a:off x="8459253" y="2000777"/>
              <a:ext cx="1244091" cy="479459"/>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5C8CD99-212B-110B-A3E6-45C45CC04DF1}"/>
                </a:ext>
              </a:extLst>
            </p:cNvPr>
            <p:cNvSpPr txBox="1">
              <a:spLocks/>
            </p:cNvSpPr>
            <p:nvPr/>
          </p:nvSpPr>
          <p:spPr>
            <a:xfrm>
              <a:off x="8855294" y="3480705"/>
              <a:ext cx="1742384" cy="338554"/>
            </a:xfrm>
            <a:prstGeom prst="rect">
              <a:avLst/>
            </a:prstGeom>
            <a:noFill/>
            <a:ln w="25400">
              <a:solidFill>
                <a:srgbClr val="FF0000"/>
              </a:solidFill>
            </a:ln>
          </p:spPr>
          <p:txBody>
            <a:bodyPr wrap="square" rtlCol="0">
              <a:spAutoFit/>
            </a:bodyPr>
            <a:lstStyle/>
            <a:p>
              <a:r>
                <a:rPr lang="en-US" sz="1600" dirty="0"/>
                <a:t>Centripetal force</a:t>
              </a:r>
            </a:p>
          </p:txBody>
        </p:sp>
        <p:cxnSp>
          <p:nvCxnSpPr>
            <p:cNvPr id="26" name="Straight Arrow Connector 25">
              <a:extLst>
                <a:ext uri="{FF2B5EF4-FFF2-40B4-BE49-F238E27FC236}">
                  <a16:creationId xmlns:a16="http://schemas.microsoft.com/office/drawing/2014/main" id="{F7A973DC-DC1A-4218-C7BB-3C5DE0EB15AB}"/>
                </a:ext>
              </a:extLst>
            </p:cNvPr>
            <p:cNvCxnSpPr>
              <a:cxnSpLocks/>
            </p:cNvCxnSpPr>
            <p:nvPr/>
          </p:nvCxnSpPr>
          <p:spPr>
            <a:xfrm>
              <a:off x="9533549" y="2527541"/>
              <a:ext cx="235336" cy="84975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16D446E4-D789-0DB9-67C0-677D5A8DE753}"/>
              </a:ext>
            </a:extLst>
          </p:cNvPr>
          <p:cNvGrpSpPr/>
          <p:nvPr/>
        </p:nvGrpSpPr>
        <p:grpSpPr>
          <a:xfrm>
            <a:off x="7865307" y="1993776"/>
            <a:ext cx="2644012" cy="2615632"/>
            <a:chOff x="7865307" y="1993776"/>
            <a:chExt cx="2644012" cy="2615632"/>
          </a:xfrm>
        </p:grpSpPr>
        <p:sp>
          <p:nvSpPr>
            <p:cNvPr id="15" name="Rectangle: Rounded Corners 14">
              <a:extLst>
                <a:ext uri="{FF2B5EF4-FFF2-40B4-BE49-F238E27FC236}">
                  <a16:creationId xmlns:a16="http://schemas.microsoft.com/office/drawing/2014/main" id="{137EE980-1420-7236-D3B6-B9F321F685FD}"/>
                </a:ext>
              </a:extLst>
            </p:cNvPr>
            <p:cNvSpPr>
              <a:spLocks/>
            </p:cNvSpPr>
            <p:nvPr/>
          </p:nvSpPr>
          <p:spPr>
            <a:xfrm>
              <a:off x="7865307" y="1993776"/>
              <a:ext cx="401495" cy="479459"/>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9023668F-2EAE-9E95-9906-40639EED3726}"/>
                </a:ext>
              </a:extLst>
            </p:cNvPr>
            <p:cNvSpPr txBox="1">
              <a:spLocks/>
            </p:cNvSpPr>
            <p:nvPr/>
          </p:nvSpPr>
          <p:spPr>
            <a:xfrm>
              <a:off x="7952073" y="4270854"/>
              <a:ext cx="2557246" cy="338554"/>
            </a:xfrm>
            <a:prstGeom prst="rect">
              <a:avLst/>
            </a:prstGeom>
            <a:noFill/>
            <a:ln w="25400">
              <a:solidFill>
                <a:srgbClr val="FF0000"/>
              </a:solidFill>
            </a:ln>
          </p:spPr>
          <p:txBody>
            <a:bodyPr wrap="square" rtlCol="0">
              <a:spAutoFit/>
            </a:bodyPr>
            <a:lstStyle/>
            <a:p>
              <a:r>
                <a:rPr lang="en-US" sz="1600" dirty="0"/>
                <a:t>Emittance (“temperature”)</a:t>
              </a:r>
            </a:p>
          </p:txBody>
        </p:sp>
        <p:cxnSp>
          <p:nvCxnSpPr>
            <p:cNvPr id="27" name="Straight Arrow Connector 26">
              <a:extLst>
                <a:ext uri="{FF2B5EF4-FFF2-40B4-BE49-F238E27FC236}">
                  <a16:creationId xmlns:a16="http://schemas.microsoft.com/office/drawing/2014/main" id="{22069D41-E21E-52C5-464A-34A1ADCE484B}"/>
                </a:ext>
              </a:extLst>
            </p:cNvPr>
            <p:cNvCxnSpPr>
              <a:cxnSpLocks/>
            </p:cNvCxnSpPr>
            <p:nvPr/>
          </p:nvCxnSpPr>
          <p:spPr>
            <a:xfrm>
              <a:off x="8088388" y="2531052"/>
              <a:ext cx="178414" cy="1651635"/>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79F11A23-FD43-98D7-101F-16C6052E290F}"/>
              </a:ext>
            </a:extLst>
          </p:cNvPr>
          <p:cNvGrpSpPr/>
          <p:nvPr/>
        </p:nvGrpSpPr>
        <p:grpSpPr>
          <a:xfrm>
            <a:off x="6994115" y="1993776"/>
            <a:ext cx="2007266" cy="3405781"/>
            <a:chOff x="6994115" y="1993776"/>
            <a:chExt cx="2007266" cy="3405781"/>
          </a:xfrm>
        </p:grpSpPr>
        <p:sp>
          <p:nvSpPr>
            <p:cNvPr id="14" name="Rectangle: Rounded Corners 13">
              <a:extLst>
                <a:ext uri="{FF2B5EF4-FFF2-40B4-BE49-F238E27FC236}">
                  <a16:creationId xmlns:a16="http://schemas.microsoft.com/office/drawing/2014/main" id="{65EE875A-BEBC-EAFF-3E36-8F544D618AE0}"/>
                </a:ext>
              </a:extLst>
            </p:cNvPr>
            <p:cNvSpPr>
              <a:spLocks/>
            </p:cNvSpPr>
            <p:nvPr/>
          </p:nvSpPr>
          <p:spPr>
            <a:xfrm>
              <a:off x="7173064" y="1993776"/>
              <a:ext cx="544461" cy="937374"/>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E1C99A6-984E-30D3-3886-3C8D6EAEC9D8}"/>
                </a:ext>
              </a:extLst>
            </p:cNvPr>
            <p:cNvSpPr txBox="1">
              <a:spLocks/>
            </p:cNvSpPr>
            <p:nvPr/>
          </p:nvSpPr>
          <p:spPr>
            <a:xfrm>
              <a:off x="6994115" y="5061003"/>
              <a:ext cx="2007266" cy="338554"/>
            </a:xfrm>
            <a:prstGeom prst="rect">
              <a:avLst/>
            </a:prstGeom>
            <a:noFill/>
            <a:ln w="25400">
              <a:solidFill>
                <a:srgbClr val="FF0000"/>
              </a:solidFill>
            </a:ln>
          </p:spPr>
          <p:txBody>
            <a:bodyPr wrap="square" rtlCol="0">
              <a:spAutoFit/>
            </a:bodyPr>
            <a:lstStyle/>
            <a:p>
              <a:r>
                <a:rPr lang="en-US" sz="1600" dirty="0"/>
                <a:t>Space-charge force</a:t>
              </a:r>
            </a:p>
          </p:txBody>
        </p:sp>
        <p:cxnSp>
          <p:nvCxnSpPr>
            <p:cNvPr id="28" name="Straight Arrow Connector 27">
              <a:extLst>
                <a:ext uri="{FF2B5EF4-FFF2-40B4-BE49-F238E27FC236}">
                  <a16:creationId xmlns:a16="http://schemas.microsoft.com/office/drawing/2014/main" id="{AB0DBAE7-CBFB-5102-291B-B4D76ECD6FE0}"/>
                </a:ext>
              </a:extLst>
            </p:cNvPr>
            <p:cNvCxnSpPr>
              <a:cxnSpLocks/>
            </p:cNvCxnSpPr>
            <p:nvPr/>
          </p:nvCxnSpPr>
          <p:spPr>
            <a:xfrm flipH="1">
              <a:off x="7173064" y="2984950"/>
              <a:ext cx="273681" cy="197045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C95907FA-F29F-D68C-AAC9-452DB322FD7E}"/>
              </a:ext>
            </a:extLst>
          </p:cNvPr>
          <p:cNvSpPr txBox="1">
            <a:spLocks/>
          </p:cNvSpPr>
          <p:nvPr/>
        </p:nvSpPr>
        <p:spPr>
          <a:xfrm>
            <a:off x="190596" y="5556160"/>
            <a:ext cx="2680758" cy="338554"/>
          </a:xfrm>
          <a:prstGeom prst="rect">
            <a:avLst/>
          </a:prstGeom>
          <a:noFill/>
          <a:ln w="25400">
            <a:noFill/>
          </a:ln>
        </p:spPr>
        <p:txBody>
          <a:bodyPr wrap="square" rtlCol="0">
            <a:spAutoFit/>
          </a:bodyPr>
          <a:lstStyle/>
          <a:p>
            <a:r>
              <a:rPr lang="en-US" sz="1600" dirty="0"/>
              <a:t>*Defocusing in LIA vacuum</a:t>
            </a:r>
          </a:p>
        </p:txBody>
      </p:sp>
      <p:grpSp>
        <p:nvGrpSpPr>
          <p:cNvPr id="2" name="Group 1">
            <a:extLst>
              <a:ext uri="{FF2B5EF4-FFF2-40B4-BE49-F238E27FC236}">
                <a16:creationId xmlns:a16="http://schemas.microsoft.com/office/drawing/2014/main" id="{90830AE6-3CA3-7116-4769-5D13CA87E90A}"/>
              </a:ext>
            </a:extLst>
          </p:cNvPr>
          <p:cNvGrpSpPr/>
          <p:nvPr/>
        </p:nvGrpSpPr>
        <p:grpSpPr>
          <a:xfrm>
            <a:off x="2774996" y="1017403"/>
            <a:ext cx="7333943" cy="670740"/>
            <a:chOff x="2774996" y="1017403"/>
            <a:chExt cx="7333943" cy="670740"/>
          </a:xfrm>
        </p:grpSpPr>
        <p:sp>
          <p:nvSpPr>
            <p:cNvPr id="6" name="Right Brace 5">
              <a:extLst>
                <a:ext uri="{FF2B5EF4-FFF2-40B4-BE49-F238E27FC236}">
                  <a16:creationId xmlns:a16="http://schemas.microsoft.com/office/drawing/2014/main" id="{46A583D5-29D2-4DFC-4D5B-6E18C86CA9EC}"/>
                </a:ext>
              </a:extLst>
            </p:cNvPr>
            <p:cNvSpPr>
              <a:spLocks/>
            </p:cNvSpPr>
            <p:nvPr/>
          </p:nvSpPr>
          <p:spPr>
            <a:xfrm rot="16200000">
              <a:off x="4601118" y="-448263"/>
              <a:ext cx="310284" cy="3962527"/>
            </a:xfrm>
            <a:prstGeom prst="rightBrace">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153CE052-67AB-7BC9-DA70-F2EA7E556084}"/>
                </a:ext>
              </a:extLst>
            </p:cNvPr>
            <p:cNvSpPr txBox="1">
              <a:spLocks/>
            </p:cNvSpPr>
            <p:nvPr/>
          </p:nvSpPr>
          <p:spPr>
            <a:xfrm>
              <a:off x="3857323" y="1017403"/>
              <a:ext cx="1800493" cy="369332"/>
            </a:xfrm>
            <a:prstGeom prst="rect">
              <a:avLst/>
            </a:prstGeom>
            <a:noFill/>
          </p:spPr>
          <p:txBody>
            <a:bodyPr wrap="none" rtlCol="0">
              <a:spAutoFit/>
            </a:bodyPr>
            <a:lstStyle/>
            <a:p>
              <a:r>
                <a:rPr lang="en-US" sz="1800" dirty="0"/>
                <a:t>External Forces</a:t>
              </a:r>
            </a:p>
          </p:txBody>
        </p:sp>
        <p:sp>
          <p:nvSpPr>
            <p:cNvPr id="8" name="Right Brace 7">
              <a:extLst>
                <a:ext uri="{FF2B5EF4-FFF2-40B4-BE49-F238E27FC236}">
                  <a16:creationId xmlns:a16="http://schemas.microsoft.com/office/drawing/2014/main" id="{8FB40E2B-E3BB-25A0-DC28-9B4A7D326C6F}"/>
                </a:ext>
              </a:extLst>
            </p:cNvPr>
            <p:cNvSpPr>
              <a:spLocks/>
            </p:cNvSpPr>
            <p:nvPr/>
          </p:nvSpPr>
          <p:spPr>
            <a:xfrm rot="16200000">
              <a:off x="8304112" y="344622"/>
              <a:ext cx="310284" cy="2321936"/>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F1AF6AE7-B244-552D-A665-8B9E4AD71E87}"/>
                </a:ext>
              </a:extLst>
            </p:cNvPr>
            <p:cNvSpPr txBox="1">
              <a:spLocks/>
            </p:cNvSpPr>
            <p:nvPr/>
          </p:nvSpPr>
          <p:spPr>
            <a:xfrm>
              <a:off x="6809568" y="1017403"/>
              <a:ext cx="3299371" cy="369332"/>
            </a:xfrm>
            <a:prstGeom prst="rect">
              <a:avLst/>
            </a:prstGeom>
            <a:noFill/>
          </p:spPr>
          <p:txBody>
            <a:bodyPr wrap="square" rtlCol="0">
              <a:spAutoFit/>
            </a:bodyPr>
            <a:lstStyle/>
            <a:p>
              <a:r>
                <a:rPr lang="en-US" sz="1800" dirty="0"/>
                <a:t>Internal Forces (Defocusing*)</a:t>
              </a:r>
            </a:p>
          </p:txBody>
        </p:sp>
      </p:grpSp>
      <p:pic>
        <p:nvPicPr>
          <p:cNvPr id="30" name="Picture 2">
            <a:extLst>
              <a:ext uri="{FF2B5EF4-FFF2-40B4-BE49-F238E27FC236}">
                <a16:creationId xmlns:a16="http://schemas.microsoft.com/office/drawing/2014/main" id="{4F282AEA-8332-A0B9-06AB-06793DD528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21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74F75-59B4-04B1-B1A2-91FFA0953A9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FA4CC9D-47E6-03FF-4E21-EBBF2CB73FFC}"/>
              </a:ext>
            </a:extLst>
          </p:cNvPr>
          <p:cNvSpPr>
            <a:spLocks noGrp="1"/>
          </p:cNvSpPr>
          <p:nvPr>
            <p:ph type="ctrTitle"/>
          </p:nvPr>
        </p:nvSpPr>
        <p:spPr/>
        <p:txBody>
          <a:bodyPr/>
          <a:lstStyle/>
          <a:p>
            <a:r>
              <a:rPr lang="en-US" dirty="0"/>
              <a:t>High Fidelity Simulations</a:t>
            </a:r>
          </a:p>
        </p:txBody>
      </p:sp>
      <p:sp>
        <p:nvSpPr>
          <p:cNvPr id="9" name="Content Placeholder 8">
            <a:extLst>
              <a:ext uri="{FF2B5EF4-FFF2-40B4-BE49-F238E27FC236}">
                <a16:creationId xmlns:a16="http://schemas.microsoft.com/office/drawing/2014/main" id="{DD3FF470-4F82-C2B0-7ED7-48520828F723}"/>
              </a:ext>
            </a:extLst>
          </p:cNvPr>
          <p:cNvSpPr>
            <a:spLocks noGrp="1"/>
          </p:cNvSpPr>
          <p:nvPr>
            <p:ph idx="1"/>
          </p:nvPr>
        </p:nvSpPr>
        <p:spPr/>
        <p:txBody>
          <a:bodyPr/>
          <a:lstStyle/>
          <a:p>
            <a:pPr>
              <a:spcAft>
                <a:spcPts val="1800"/>
              </a:spcAft>
            </a:pPr>
            <a:r>
              <a:rPr lang="en-US" b="1" dirty="0"/>
              <a:t>Large Scale Plasma (LSP)</a:t>
            </a:r>
          </a:p>
          <a:p>
            <a:pPr lvl="1">
              <a:spcAft>
                <a:spcPts val="1800"/>
              </a:spcAft>
            </a:pPr>
            <a:r>
              <a:rPr lang="en-US" dirty="0"/>
              <a:t>Particle-in-cell code</a:t>
            </a:r>
          </a:p>
          <a:p>
            <a:pPr lvl="1">
              <a:spcAft>
                <a:spcPts val="1800"/>
              </a:spcAft>
            </a:pPr>
            <a:r>
              <a:rPr lang="en-US" dirty="0"/>
              <a:t>Calculates forces on particles per timestep</a:t>
            </a:r>
          </a:p>
          <a:p>
            <a:pPr lvl="1">
              <a:spcAft>
                <a:spcPts val="1800"/>
              </a:spcAft>
            </a:pPr>
            <a:r>
              <a:rPr lang="en-US" dirty="0"/>
              <a:t>Includes more relevant physics</a:t>
            </a:r>
          </a:p>
          <a:p>
            <a:pPr lvl="1">
              <a:spcAft>
                <a:spcPts val="1800"/>
              </a:spcAft>
            </a:pPr>
            <a:r>
              <a:rPr lang="en-US" b="1" dirty="0"/>
              <a:t>Runtime: </a:t>
            </a:r>
            <a:r>
              <a:rPr lang="en-US" dirty="0"/>
              <a:t>~30 minutes</a:t>
            </a:r>
          </a:p>
          <a:p>
            <a:pPr>
              <a:spcAft>
                <a:spcPts val="1800"/>
              </a:spcAft>
            </a:pPr>
            <a:r>
              <a:rPr lang="en-US" dirty="0"/>
              <a:t>“Surrogate” experimental data</a:t>
            </a:r>
          </a:p>
          <a:p>
            <a:endParaRPr lang="en-US" dirty="0"/>
          </a:p>
        </p:txBody>
      </p:sp>
      <p:pic>
        <p:nvPicPr>
          <p:cNvPr id="3" name="Picture 2">
            <a:extLst>
              <a:ext uri="{FF2B5EF4-FFF2-40B4-BE49-F238E27FC236}">
                <a16:creationId xmlns:a16="http://schemas.microsoft.com/office/drawing/2014/main" id="{EBD47C87-D989-40E2-F62B-FF667FC492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1789" y="5868618"/>
            <a:ext cx="1562318" cy="75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1985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Title Page">
  <a:themeElements>
    <a:clrScheme name="MSTS Colors">
      <a:dk1>
        <a:srgbClr val="000000"/>
      </a:dk1>
      <a:lt1>
        <a:srgbClr val="FFFFFF"/>
      </a:lt1>
      <a:dk2>
        <a:srgbClr val="C3C8C8"/>
      </a:dk2>
      <a:lt2>
        <a:srgbClr val="5E6A71"/>
      </a:lt2>
      <a:accent1>
        <a:srgbClr val="D52B1E"/>
      </a:accent1>
      <a:accent2>
        <a:srgbClr val="00549F"/>
      </a:accent2>
      <a:accent3>
        <a:srgbClr val="0098DB"/>
      </a:accent3>
      <a:accent4>
        <a:srgbClr val="427730"/>
      </a:accent4>
      <a:accent5>
        <a:srgbClr val="A8AAAC"/>
      </a:accent5>
      <a:accent6>
        <a:srgbClr val="BD8A5E"/>
      </a:accent6>
      <a:hlink>
        <a:srgbClr val="8E93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vert="horz" wrap="square" lIns="0" tIns="45720" rIns="0" bIns="45720" numCol="1" anchor="t" anchorCtr="0" compatLnSpc="1">
        <a:prstTxWarp prst="textNoShape">
          <a:avLst/>
        </a:prstTxWarp>
      </a:bodyPr>
      <a:lstStyle>
        <a:defPPr algn="l">
          <a:defRPr sz="1800" b="0" kern="0" dirty="0" smtClean="0">
            <a:solidFill>
              <a:schemeClr val="tx1"/>
            </a:solidFill>
          </a:defRPr>
        </a:defPPr>
      </a:lstStyle>
    </a:txDef>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umbered Pages">
  <a:themeElements>
    <a:clrScheme name="MSTS Colors">
      <a:dk1>
        <a:srgbClr val="000000"/>
      </a:dk1>
      <a:lt1>
        <a:srgbClr val="FFFFFF"/>
      </a:lt1>
      <a:dk2>
        <a:srgbClr val="C3C8C8"/>
      </a:dk2>
      <a:lt2>
        <a:srgbClr val="5E6A71"/>
      </a:lt2>
      <a:accent1>
        <a:srgbClr val="D52B1E"/>
      </a:accent1>
      <a:accent2>
        <a:srgbClr val="00549F"/>
      </a:accent2>
      <a:accent3>
        <a:srgbClr val="0098DB"/>
      </a:accent3>
      <a:accent4>
        <a:srgbClr val="427730"/>
      </a:accent4>
      <a:accent5>
        <a:srgbClr val="A8AAAC"/>
      </a:accent5>
      <a:accent6>
        <a:srgbClr val="BD8A5E"/>
      </a:accent6>
      <a:hlink>
        <a:srgbClr val="8E93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Numbered Pages">
  <a:themeElements>
    <a:clrScheme name="MSTS Colors">
      <a:dk1>
        <a:srgbClr val="000000"/>
      </a:dk1>
      <a:lt1>
        <a:srgbClr val="FFFFFF"/>
      </a:lt1>
      <a:dk2>
        <a:srgbClr val="C3C8C8"/>
      </a:dk2>
      <a:lt2>
        <a:srgbClr val="5E6A71"/>
      </a:lt2>
      <a:accent1>
        <a:srgbClr val="D52B1E"/>
      </a:accent1>
      <a:accent2>
        <a:srgbClr val="00549F"/>
      </a:accent2>
      <a:accent3>
        <a:srgbClr val="0098DB"/>
      </a:accent3>
      <a:accent4>
        <a:srgbClr val="427730"/>
      </a:accent4>
      <a:accent5>
        <a:srgbClr val="A8AAAC"/>
      </a:accent5>
      <a:accent6>
        <a:srgbClr val="BD8A5E"/>
      </a:accent6>
      <a:hlink>
        <a:srgbClr val="8E93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ection Break">
  <a:themeElements>
    <a:clrScheme name="MSTS Colors">
      <a:dk1>
        <a:srgbClr val="000000"/>
      </a:dk1>
      <a:lt1>
        <a:srgbClr val="FFFFFF"/>
      </a:lt1>
      <a:dk2>
        <a:srgbClr val="C3C8C8"/>
      </a:dk2>
      <a:lt2>
        <a:srgbClr val="5E6A71"/>
      </a:lt2>
      <a:accent1>
        <a:srgbClr val="D52B1E"/>
      </a:accent1>
      <a:accent2>
        <a:srgbClr val="00549F"/>
      </a:accent2>
      <a:accent3>
        <a:srgbClr val="0098DB"/>
      </a:accent3>
      <a:accent4>
        <a:srgbClr val="427730"/>
      </a:accent4>
      <a:accent5>
        <a:srgbClr val="A8AAAC"/>
      </a:accent5>
      <a:accent6>
        <a:srgbClr val="BD8A5E"/>
      </a:accent6>
      <a:hlink>
        <a:srgbClr val="8E93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ection Break">
  <a:themeElements>
    <a:clrScheme name="MSTS Colors">
      <a:dk1>
        <a:srgbClr val="000000"/>
      </a:dk1>
      <a:lt1>
        <a:srgbClr val="FFFFFF"/>
      </a:lt1>
      <a:dk2>
        <a:srgbClr val="C3C8C8"/>
      </a:dk2>
      <a:lt2>
        <a:srgbClr val="5E6A71"/>
      </a:lt2>
      <a:accent1>
        <a:srgbClr val="D52B1E"/>
      </a:accent1>
      <a:accent2>
        <a:srgbClr val="00549F"/>
      </a:accent2>
      <a:accent3>
        <a:srgbClr val="0098DB"/>
      </a:accent3>
      <a:accent4>
        <a:srgbClr val="427730"/>
      </a:accent4>
      <a:accent5>
        <a:srgbClr val="A8AAAC"/>
      </a:accent5>
      <a:accent6>
        <a:srgbClr val="BD8A5E"/>
      </a:accent6>
      <a:hlink>
        <a:srgbClr val="8E93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D204771EC011C4D9EC923FAB2336438" ma:contentTypeVersion="0" ma:contentTypeDescription="Create a new document." ma:contentTypeScope="" ma:versionID="24155ec3bd0a91f0acb5b39acb82e6e9">
  <xsd:schema xmlns:xsd="http://www.w3.org/2001/XMLSchema" xmlns:xs="http://www.w3.org/2001/XMLSchema" xmlns:p="http://schemas.microsoft.com/office/2006/metadata/properties" targetNamespace="http://schemas.microsoft.com/office/2006/metadata/properties" ma:root="true" ma:fieldsID="6ff03dde4259c08ff71d8d05c94e2e9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98B442-ED1F-48B4-848E-953F5FCBA053}">
  <ds:schemaRefs>
    <ds:schemaRef ds:uri="http://schemas.microsoft.com/sharepoint/v3/contenttype/forms"/>
  </ds:schemaRefs>
</ds:datastoreItem>
</file>

<file path=customXml/itemProps2.xml><?xml version="1.0" encoding="utf-8"?>
<ds:datastoreItem xmlns:ds="http://schemas.openxmlformats.org/officeDocument/2006/customXml" ds:itemID="{67A15644-B047-47E1-BFFC-A8F4F558B6F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88EC0DB-3A4D-4736-92A6-17D559D4BC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4507</TotalTime>
  <Words>1883</Words>
  <Application>Microsoft Office PowerPoint</Application>
  <PresentationFormat>Widescreen</PresentationFormat>
  <Paragraphs>263</Paragraphs>
  <Slides>22</Slides>
  <Notes>19</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22</vt:i4>
      </vt:variant>
    </vt:vector>
  </HeadingPairs>
  <TitlesOfParts>
    <vt:vector size="32" baseType="lpstr">
      <vt:lpstr>Arial</vt:lpstr>
      <vt:lpstr>Arial Narrow</vt:lpstr>
      <vt:lpstr>Arial Unicode MS</vt:lpstr>
      <vt:lpstr>Google Sans</vt:lpstr>
      <vt:lpstr>Wingdings</vt:lpstr>
      <vt:lpstr>Title Page</vt:lpstr>
      <vt:lpstr>Numbered Pages</vt:lpstr>
      <vt:lpstr>1_Numbered Pages</vt:lpstr>
      <vt:lpstr>Section Break</vt:lpstr>
      <vt:lpstr>1_Section Break</vt:lpstr>
      <vt:lpstr>Improving Fast Beam Transport Simulations Using Transfer Learning</vt:lpstr>
      <vt:lpstr>Authors</vt:lpstr>
      <vt:lpstr>Outline</vt:lpstr>
      <vt:lpstr>Introduction</vt:lpstr>
      <vt:lpstr>Objective</vt:lpstr>
      <vt:lpstr>PowerPoint Presentation</vt:lpstr>
      <vt:lpstr>Low-Fidelity Simulations</vt:lpstr>
      <vt:lpstr>Beam Envelope Equation</vt:lpstr>
      <vt:lpstr>High Fidelity Simulations</vt:lpstr>
      <vt:lpstr>Data</vt:lpstr>
      <vt:lpstr>PowerPoint Presentation</vt:lpstr>
      <vt:lpstr>Machine Learning</vt:lpstr>
      <vt:lpstr>Quantitative Results</vt:lpstr>
      <vt:lpstr>Train on Lo-Fid</vt:lpstr>
      <vt:lpstr>Train on Lo-Fid &amp; Test on Hi-Fid</vt:lpstr>
      <vt:lpstr>Train on Lo-fid &amp; Transfer on Hi-Fid</vt:lpstr>
      <vt:lpstr>Pruning</vt:lpstr>
      <vt:lpstr>Pruning</vt:lpstr>
      <vt:lpstr>Pruning</vt:lpstr>
      <vt:lpstr>Future Work</vt:lpstr>
      <vt:lpstr>References</vt:lpstr>
      <vt:lpstr>PowerPoint Presentation</vt:lpstr>
    </vt:vector>
  </TitlesOfParts>
  <Company>National Security Technologies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NNSS+M&amp;O Presentation Template</dc:title>
  <dc:creator>Administrative Services Department</dc:creator>
  <cp:lastModifiedBy>Elodie Duport</cp:lastModifiedBy>
  <cp:revision>498</cp:revision>
  <cp:lastPrinted>2021-11-18T21:22:53Z</cp:lastPrinted>
  <dcterms:created xsi:type="dcterms:W3CDTF">2006-07-06T16:20:23Z</dcterms:created>
  <dcterms:modified xsi:type="dcterms:W3CDTF">2025-04-09T12:34:00Z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0x010100AD204771EC011C4D9EC923FAB2336438</vt:lpwstr>
  </property>
</Properties>
</file>