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355" r:id="rId3"/>
    <p:sldId id="344" r:id="rId4"/>
    <p:sldId id="260" r:id="rId5"/>
    <p:sldId id="272" r:id="rId6"/>
    <p:sldId id="275" r:id="rId7"/>
    <p:sldId id="273" r:id="rId8"/>
    <p:sldId id="277" r:id="rId9"/>
    <p:sldId id="350" r:id="rId10"/>
    <p:sldId id="356" r:id="rId11"/>
    <p:sldId id="332" r:id="rId12"/>
    <p:sldId id="339" r:id="rId13"/>
    <p:sldId id="345" r:id="rId14"/>
    <p:sldId id="336" r:id="rId15"/>
    <p:sldId id="353" r:id="rId16"/>
    <p:sldId id="348" r:id="rId17"/>
    <p:sldId id="349" r:id="rId18"/>
    <p:sldId id="343" r:id="rId19"/>
    <p:sldId id="338" r:id="rId20"/>
    <p:sldId id="335" r:id="rId21"/>
    <p:sldId id="334" r:id="rId22"/>
    <p:sldId id="354" r:id="rId23"/>
    <p:sldId id="341" r:id="rId24"/>
    <p:sldId id="331" r:id="rId25"/>
    <p:sldId id="315" r:id="rId26"/>
    <p:sldId id="282" r:id="rId27"/>
    <p:sldId id="283" r:id="rId28"/>
    <p:sldId id="290" r:id="rId29"/>
    <p:sldId id="333" r:id="rId30"/>
    <p:sldId id="342" r:id="rId3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060"/>
    <a:srgbClr val="009821"/>
    <a:srgbClr val="002A7F"/>
    <a:srgbClr val="000000"/>
    <a:srgbClr val="9437FF"/>
    <a:srgbClr val="0432FF"/>
    <a:srgbClr val="E32351"/>
    <a:srgbClr val="FCBE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0"/>
    <p:restoredTop sz="91712"/>
  </p:normalViewPr>
  <p:slideViewPr>
    <p:cSldViewPr snapToGrid="0" snapToObjects="1">
      <p:cViewPr>
        <p:scale>
          <a:sx n="101" d="100"/>
          <a:sy n="101" d="100"/>
        </p:scale>
        <p:origin x="1192" y="4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2624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106FC6-8F7B-8946-BB5E-854F501DA6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55D29-386E-7AC9-7AAA-FD8C278E2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9505F-BF29-924D-A027-0D866DE6FDE2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BF9EA-8E7E-CA5C-4FC0-69E900491A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20D7B-FF4E-0106-0CB0-B12628A1E1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5067A-B79E-0344-B741-DE23A7D60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71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964B6-75A6-314F-9149-D72A4A8443D0}" type="datetimeFigureOut">
              <a:rPr lang="en-CH" smtClean="0"/>
              <a:t>4/9/25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994D9-45EC-B945-B651-AA76890947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218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Ongoing efforts to model and compensate magnetic hysteresis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53606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033BC-FF4F-7AFA-A408-024116506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6AC4BD-2605-50B1-1B04-27018073F3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29C6E4-8F52-86F2-B3E6-739495FB3C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 large amounts of data on hysteresis simulation, with similar hysteretic vs. </a:t>
            </a:r>
            <a:r>
              <a:rPr lang="en-US" dirty="0" err="1"/>
              <a:t>anhysteretic</a:t>
            </a:r>
            <a:r>
              <a:rPr lang="en-US" dirty="0"/>
              <a:t> </a:t>
            </a:r>
            <a:r>
              <a:rPr lang="en-US" dirty="0" err="1"/>
              <a:t>magneticization</a:t>
            </a:r>
            <a:r>
              <a:rPr lang="en-US" dirty="0"/>
              <a:t>, add eddy current decays, </a:t>
            </a:r>
          </a:p>
          <a:p>
            <a:endParaRPr lang="en-US" dirty="0"/>
          </a:p>
          <a:p>
            <a:r>
              <a:rPr lang="en-US" dirty="0"/>
              <a:t>Simulated data is noise-free and clean. Noise can easily be injected to inputs during 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EFF9E-2F92-8AA4-E2F1-71B3B60741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8522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Transfer learning uses 1/20th of dataset (by timesteps) and more frequent validation</a:t>
            </a:r>
          </a:p>
          <a:p>
            <a:endParaRPr lang="en-US" dirty="0"/>
          </a:p>
          <a:p>
            <a:r>
              <a:rPr lang="en-US" dirty="0"/>
              <a:t>In this case, dataset is about 6h measurements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39206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Cycle-by-cycle compensation = continuous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Quadrupoles are not compensated (yet!)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have measured field as input for the main dipoles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Occasional mispredictions occur – but model corrects itself within 1-2 shots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Predictions are running 24/7 in the background since last fall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1088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456936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ABFFB-C6F6-FF9E-DB02-4E613B72B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46381E-9236-C778-A1D4-BDDE762035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EF9C62-09E4-AFB3-3011-F6FC9785E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  <a:p>
            <a:pPr lvl="1"/>
            <a:r>
              <a:rPr lang="en-US" dirty="0"/>
              <a:t>… and other multi-cycling synchrotrons at CERN lacking real-time field feedback</a:t>
            </a:r>
          </a:p>
          <a:p>
            <a:pPr lvl="1"/>
            <a:endParaRPr lang="en-US" dirty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model robustness is critical for continuous control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We are restricted to compensating effects seen on field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Incorporating past knowledge is crucial for accurate prediction of future field</a:t>
            </a:r>
          </a:p>
          <a:p>
            <a:pPr lvl="1"/>
            <a:r>
              <a:rPr lang="en-US" dirty="0"/>
              <a:t>Other decoder methods can be explored, like FNOs</a:t>
            </a:r>
          </a:p>
          <a:p>
            <a:pPr lvl="1"/>
            <a:r>
              <a:rPr lang="en-US" dirty="0"/>
              <a:t>Resolution invariant decoders with transformer encoders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43192-CB77-3C36-3653-06E3ED01F3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50609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4D9B8-79E2-E470-677A-912DCE3FE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8D488E-9FAE-C6FE-BA99-0BF54AA007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46BD08DF-2D6D-543B-720E-95C6493E9C6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sz="1200" dirty="0"/>
                  <a:t>SPS main dipoles are measured</a:t>
                </a:r>
              </a:p>
              <a:p>
                <a:r>
                  <a:rPr lang="en-US" sz="1200" dirty="0"/>
                  <a:t>online by a B-Train system to an accuracy of 1-2e-5 T - this is a luxury!</a:t>
                </a:r>
              </a:p>
              <a:p>
                <a:endParaRPr lang="en-US" sz="1200" dirty="0"/>
              </a:p>
              <a:p>
                <a:r>
                  <a:rPr lang="en-US" sz="1200" dirty="0"/>
                  <a:t>More data is not necessarily good!</a:t>
                </a:r>
              </a:p>
              <a:p>
                <a:endParaRPr lang="en-US" sz="1200" dirty="0"/>
              </a:p>
              <a:p>
                <a:r>
                  <a:rPr lang="en-US" sz="1200" dirty="0"/>
                  <a:t>Too high </a:t>
                </a:r>
                <a:r>
                  <a:rPr lang="en-US" sz="1200" dirty="0" err="1"/>
                  <a:t>downsampling</a:t>
                </a:r>
                <a:r>
                  <a:rPr lang="en-US" sz="1200" dirty="0"/>
                  <a:t> results in aliasing and missing important (short-lived) features</a:t>
                </a:r>
              </a:p>
              <a:p>
                <a:endParaRPr lang="en-US" sz="1200" dirty="0"/>
              </a:p>
              <a:p>
                <a:r>
                  <a:rPr lang="en-US" sz="1200" dirty="0"/>
                  <a:t>Too low </a:t>
                </a:r>
                <a:r>
                  <a:rPr lang="en-US" sz="1200" dirty="0" err="1"/>
                  <a:t>downsampling</a:t>
                </a:r>
                <a:r>
                  <a:rPr lang="en-US" sz="1200" dirty="0"/>
                  <a:t> results in silly amounts of data</a:t>
                </a:r>
              </a:p>
              <a:p>
                <a:endParaRPr lang="en-US" dirty="0"/>
              </a:p>
              <a:p>
                <a:r>
                  <a:rPr lang="en-US" dirty="0"/>
                  <a:t>Since hysteresis is so small, significant data engineering is needed</a:t>
                </a:r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46BD08DF-2D6D-543B-720E-95C6493E9C6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* Uncompensated hysteresis restricts cycle sequences in all multi-cycling machines, and prevents going towards dynamic beam scheduling and other high-level operations optimization</a:t>
                </a:r>
              </a:p>
              <a:p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Feed-back correction requires an online field measurement system infrastructure, and integrating into the power converters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sz="2000" dirty="0"/>
                  <a:t>Hysteresis and nonlinear effects are orders of magnitude smaller than </a:t>
                </a:r>
                <a:r>
                  <a:rPr lang="en-US" sz="2000" dirty="0" err="1"/>
                  <a:t>anhysteretic</a:t>
                </a:r>
                <a:r>
                  <a:rPr lang="en-US" sz="2000" dirty="0"/>
                  <a:t> magnetization</a:t>
                </a:r>
                <a:endParaRPr lang="en-US" dirty="0"/>
              </a:p>
              <a:p>
                <a:r>
                  <a:rPr lang="en-US" sz="2000" dirty="0"/>
                  <a:t>Cycle-to-cycle differences are even smaller …</a:t>
                </a:r>
              </a:p>
              <a:p>
                <a:pPr lvl="1"/>
                <a:r>
                  <a:rPr lang="en-US" sz="1800" dirty="0"/>
                  <a:t>Nonlinear effects </a:t>
                </a:r>
                <a:r>
                  <a:rPr lang="en-US" sz="1800" i="0">
                    <a:latin typeface="Cambria Math" panose="02040503050406030204" pitchFamily="18" charset="0"/>
                  </a:rPr>
                  <a:t>±1 permil</a:t>
                </a:r>
                <a:r>
                  <a:rPr lang="en-US" sz="1800" dirty="0"/>
                  <a:t>, but cycle-to-cycle differences are </a:t>
                </a:r>
                <a:r>
                  <a:rPr lang="en-US" sz="1800" i="0">
                    <a:latin typeface="Cambria Math" panose="02040503050406030204" pitchFamily="18" charset="0"/>
                  </a:rPr>
                  <a:t>±100 ppm</a:t>
                </a:r>
                <a:r>
                  <a:rPr lang="en-US" sz="1800" dirty="0"/>
                  <a:t> or less … (in SPS MBIs)</a:t>
                </a:r>
              </a:p>
              <a:p>
                <a:r>
                  <a:rPr lang="en-US" sz="2000" dirty="0"/>
                  <a:t>… But still significant effects on beam</a:t>
                </a:r>
              </a:p>
              <a:p>
                <a:pPr lvl="1"/>
                <a:r>
                  <a:rPr lang="en-US" sz="1800" i="0">
                    <a:latin typeface="Cambria Math" panose="02040503050406030204" pitchFamily="18" charset="0"/>
                  </a:rPr>
                  <a:t>100 ppm</a:t>
                </a:r>
                <a:r>
                  <a:rPr lang="en-US" sz="1800" dirty="0"/>
                  <a:t> tolerance on SFT </a:t>
                </a:r>
                <a:r>
                  <a:rPr lang="en-US" sz="1800" i="0">
                    <a:latin typeface="Cambria Math" panose="02040503050406030204" pitchFamily="18" charset="0"/>
                  </a:rPr>
                  <a:t>400 GeV</a:t>
                </a:r>
                <a:r>
                  <a:rPr lang="en-US" sz="1800" dirty="0"/>
                  <a:t> flat top</a:t>
                </a:r>
              </a:p>
              <a:p>
                <a:pPr lvl="1"/>
                <a:r>
                  <a:rPr lang="en-US" sz="1800" i="0">
                    <a:latin typeface="Cambria Math" panose="02040503050406030204" pitchFamily="18" charset="0"/>
                  </a:rPr>
                  <a:t>10   ppm</a:t>
                </a:r>
                <a:r>
                  <a:rPr lang="en-US" sz="1800" dirty="0"/>
                  <a:t> tolerance on </a:t>
                </a:r>
                <a:r>
                  <a:rPr lang="en-US" sz="1800" i="0">
                    <a:latin typeface="Cambria Math" panose="02040503050406030204" pitchFamily="18" charset="0"/>
                  </a:rPr>
                  <a:t>14</a:t>
                </a:r>
                <a:r>
                  <a:rPr lang="en-US" sz="1800" dirty="0"/>
                  <a:t> or </a:t>
                </a:r>
                <a:r>
                  <a:rPr lang="en-US" sz="1800" i="0">
                    <a:latin typeface="Cambria Math" panose="02040503050406030204" pitchFamily="18" charset="0"/>
                  </a:rPr>
                  <a:t>26 GeV </a:t>
                </a:r>
                <a:r>
                  <a:rPr lang="en-US" sz="1800" dirty="0"/>
                  <a:t>flat bottom</a:t>
                </a:r>
              </a:p>
              <a:p>
                <a:r>
                  <a:rPr lang="en-US" sz="2000" dirty="0"/>
                  <a:t>Similar ranges for SPS quads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sz="1200" dirty="0"/>
                  <a:t>SPS main dipoles are measured</a:t>
                </a:r>
              </a:p>
              <a:p>
                <a:r>
                  <a:rPr lang="en-US" sz="1200" dirty="0"/>
                  <a:t>online by a B-Train system to an accuracy of 1-2e-5 T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Effective </a:t>
                </a:r>
                <a:r>
                  <a:rPr lang="en-US" dirty="0" err="1"/>
                  <a:t>downsampling</a:t>
                </a:r>
                <a:r>
                  <a:rPr lang="en-US" dirty="0"/>
                  <a:t> rate simplest to achieve with 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5FF7C-C7DF-095A-AC31-304E276CF5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690531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95B5C-69CD-23F9-C870-B47895A56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77EC30-C44D-9E79-1B90-8B2F5D3CD2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1E51CD-AB93-5DFD-F842-85E2215785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which </a:t>
            </a:r>
            <a:r>
              <a:rPr lang="en-US" dirty="0" err="1"/>
              <a:t>dp</a:t>
            </a:r>
            <a:r>
              <a:rPr lang="en-US" dirty="0"/>
              <a:t>/p are allowed</a:t>
            </a:r>
          </a:p>
          <a:p>
            <a:r>
              <a:rPr lang="en-US" dirty="0"/>
              <a:t>tolerance at FT at 2e04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0C6479-A219-5BDB-887B-116DE67F36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05573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B-train challenges with marker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60944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long can we predict autoregressively</a:t>
            </a:r>
          </a:p>
          <a:p>
            <a:r>
              <a:rPr lang="en-US" dirty="0"/>
              <a:t>Special cases for dynamic economy cycles where we don’t know the machine mode 2500ms in advance</a:t>
            </a:r>
          </a:p>
          <a:p>
            <a:endParaRPr lang="en-US" dirty="0"/>
          </a:p>
          <a:p>
            <a:r>
              <a:rPr lang="en-US" dirty="0"/>
              <a:t>From timing system know which cycle is coming next, with 2500 </a:t>
            </a:r>
            <a:r>
              <a:rPr lang="en-US" dirty="0" err="1"/>
              <a:t>ms</a:t>
            </a:r>
            <a:r>
              <a:rPr lang="en-US" dirty="0"/>
              <a:t> forewarning</a:t>
            </a:r>
          </a:p>
          <a:p>
            <a:r>
              <a:rPr lang="en-US" dirty="0"/>
              <a:t>Previous ”state” is provided as input o network together with future programmed current, to give future field</a:t>
            </a:r>
          </a:p>
          <a:p>
            <a:r>
              <a:rPr lang="en-US" dirty="0"/>
              <a:t>Initial ”state” is provided by B-Train for MBIs, but must be bootstrapped with measurements for higher order magnets, probably with a precycle</a:t>
            </a:r>
          </a:p>
          <a:p>
            <a:pPr lvl="1"/>
            <a:r>
              <a:rPr lang="en-US" dirty="0"/>
              <a:t>Autoregressive predictions must be used since true past field is never known</a:t>
            </a:r>
          </a:p>
          <a:p>
            <a:pPr lvl="2"/>
            <a:r>
              <a:rPr lang="en-US" dirty="0"/>
              <a:t>We must feed the previous predicted field as “state” to the next prediction step</a:t>
            </a:r>
          </a:p>
          <a:p>
            <a:pPr lvl="2"/>
            <a:endParaRPr lang="en-US" dirty="0"/>
          </a:p>
          <a:p>
            <a:r>
              <a:rPr lang="en-US" dirty="0"/>
              <a:t>Predictions running on GPU in GUI</a:t>
            </a:r>
          </a:p>
          <a:p>
            <a:pPr lvl="1"/>
            <a:r>
              <a:rPr lang="en-US" dirty="0"/>
              <a:t>Predictions are also running on UCAP in parallel for future use</a:t>
            </a:r>
          </a:p>
          <a:p>
            <a:endParaRPr lang="en-US" dirty="0"/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Still require pre-cycle to start predictions in a known state, pre-cycle to be defined</a:t>
            </a:r>
          </a:p>
          <a:p>
            <a:pPr lvl="1"/>
            <a:r>
              <a:rPr lang="en-US" dirty="0"/>
              <a:t>Not known how long we can predict autoregressively – how long can we do without a pre-cycle</a:t>
            </a:r>
          </a:p>
          <a:p>
            <a:pPr lvl="1"/>
            <a:r>
              <a:rPr lang="en-US" dirty="0"/>
              <a:t>Initial tests suggest error does not tend to accumulate</a:t>
            </a:r>
          </a:p>
          <a:p>
            <a:pPr lvl="1"/>
            <a:r>
              <a:rPr lang="en-US" dirty="0"/>
              <a:t>Timing system does not correctly deliver the correct next cycle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205593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SPS QC values aren't sensitive enough, not a good enough metric</a:t>
            </a:r>
          </a:p>
          <a:p>
            <a:r>
              <a:rPr lang="en-US" dirty="0"/>
              <a:t>* we use RMSE between reference and measured BCT instead at flat top (since orbit information is not available)</a:t>
            </a:r>
          </a:p>
          <a:p>
            <a:r>
              <a:rPr lang="en-US" dirty="0"/>
              <a:t>* Significant improvements over baseline , even in the worst case</a:t>
            </a:r>
          </a:p>
          <a:p>
            <a:r>
              <a:rPr lang="en-US" dirty="0"/>
              <a:t>* MD used exotic supercycles (by accident) that would not be played in operations</a:t>
            </a:r>
          </a:p>
          <a:p>
            <a:r>
              <a:rPr lang="en-US" dirty="0"/>
              <a:t>* MD1 was present during tests, but we expect the same result without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31371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headache for multi-cycling machines</a:t>
            </a:r>
          </a:p>
          <a:p>
            <a:endParaRPr lang="en-US" dirty="0"/>
          </a:p>
          <a:p>
            <a:r>
              <a:rPr lang="en-US" dirty="0"/>
              <a:t>In the PS which feeds the SPS, the SPS is sensitive to the cycle that </a:t>
            </a:r>
            <a:r>
              <a:rPr lang="en-US" dirty="0" err="1"/>
              <a:t>preceeded</a:t>
            </a:r>
            <a:r>
              <a:rPr lang="en-US" dirty="0"/>
              <a:t> the injected beam</a:t>
            </a:r>
          </a:p>
          <a:p>
            <a:endParaRPr lang="en-US" dirty="0"/>
          </a:p>
          <a:p>
            <a:r>
              <a:rPr lang="en-US" dirty="0"/>
              <a:t>In general, cycles and operations are designed around keeping predictable and reproducible hysteretic states of the magnets, but still end up with non-reducible beam quality</a:t>
            </a:r>
          </a:p>
          <a:p>
            <a:r>
              <a:rPr lang="en-US" dirty="0"/>
              <a:t>How can we achieve reproducible fields with minimally invasive methods?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868498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modeling dynamics presents additional problems: how to remove dynamic effects from measurements reliably, when they can come from more than 1 source (often 2+ contributions with different decays)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55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Field measurements can be done flexibly in a 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79384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6BD0A-211E-6DF2-5023-862C6A59F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F41DF9-A9A1-7F63-F121-1A09B8BC44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2F06CD-F0B5-EBF2-5F2B-837FE8519B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 Uncompensated hysteresis restricts cycle sequences in all multi-cycling machines, and prevents going towards dynamic beam scheduling and other high-level operations optimization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Feed-back correction requires an online field measurement system infrastructure, and integrating into the power converters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Normally one models H to M or 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Main dipole data available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Time axis is actually important for modeling dynamic effects</a:t>
            </a:r>
          </a:p>
          <a:p>
            <a:endParaRPr lang="en-US" dirty="0"/>
          </a:p>
          <a:p>
            <a:r>
              <a:rPr lang="en-US" dirty="0"/>
              <a:t>Field measurements are sequences -&gt; go for seq2seq models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B7784-2369-A75F-BB19-F0A8B97514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3576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LSTMs unable to capture long-term dependencies, and propagate them through output state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Field predictions must take into </a:t>
            </a:r>
            <a:r>
              <a:rPr lang="en-US" dirty="0" err="1"/>
              <a:t>accont</a:t>
            </a:r>
            <a:r>
              <a:rPr lang="en-US" dirty="0"/>
              <a:t> the past current/field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PINNs difficult to use since there is no clear phenomenological model to solve</a:t>
            </a:r>
          </a:p>
          <a:p>
            <a:r>
              <a:rPr lang="en-US" dirty="0"/>
              <a:t>N-ODEs are difficult to tune, and DNOs are a hit or a miss)</a:t>
            </a:r>
          </a:p>
          <a:p>
            <a:endParaRPr lang="en-US" dirty="0"/>
          </a:p>
          <a:p>
            <a:r>
              <a:rPr lang="en-US" dirty="0"/>
              <a:t>Data is sampled at 1 kHz, and cycle lengths are around 3-50s – the model will process large amounts of data!</a:t>
            </a:r>
          </a:p>
          <a:p>
            <a:r>
              <a:rPr lang="en-US" dirty="0"/>
              <a:t>Even </a:t>
            </a:r>
            <a:r>
              <a:rPr lang="en-US" dirty="0" err="1"/>
              <a:t>downsampled</a:t>
            </a:r>
            <a:r>
              <a:rPr lang="en-US" dirty="0"/>
              <a:t> </a:t>
            </a:r>
          </a:p>
          <a:p>
            <a:r>
              <a:rPr lang="en-US" dirty="0"/>
              <a:t>Besides from current and field, we can input current derivative and relative time</a:t>
            </a:r>
          </a:p>
          <a:p>
            <a:r>
              <a:rPr lang="en-US" dirty="0"/>
              <a:t>During </a:t>
            </a:r>
            <a:r>
              <a:rPr lang="en-US" dirty="0" err="1"/>
              <a:t>taining</a:t>
            </a:r>
            <a:r>
              <a:rPr lang="en-US" dirty="0"/>
              <a:t>, we use measured current. During inference, we use programmed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35871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C0C88-AFDA-F83F-25A6-7DA757A27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FD6693-C535-94C2-78D3-9C3A63F604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5F3050-6E19-FBA8-7C96-A2075D5609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Temporal fusion transformer is designed for pure time series, but does all that we want it to do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… but the task has no need for complex time series forecasting mechanics (static covariates, etc...)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6B63CC-E76E-15D7-5F3E-55ACFBD292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6555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 large amounts of data on hysteresis simulation, with similar hysteretic vs. </a:t>
            </a:r>
            <a:r>
              <a:rPr lang="en-US" dirty="0" err="1"/>
              <a:t>anhysteretic</a:t>
            </a:r>
            <a:r>
              <a:rPr lang="en-US" dirty="0"/>
              <a:t> </a:t>
            </a:r>
            <a:r>
              <a:rPr lang="en-US" dirty="0" err="1"/>
              <a:t>magneticization</a:t>
            </a:r>
            <a:r>
              <a:rPr lang="en-US" dirty="0"/>
              <a:t>, add eddy current decays,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Pre-training is crucial for accurate and robust predictions – especially over long prediction horizons</a:t>
            </a:r>
          </a:p>
          <a:p>
            <a:endParaRPr lang="en-US" dirty="0"/>
          </a:p>
          <a:p>
            <a:r>
              <a:rPr lang="en-US" dirty="0"/>
              <a:t>Simulated data is noise-free and clean. Noise can easily be injected to inputs during training</a:t>
            </a:r>
          </a:p>
          <a:p>
            <a:r>
              <a:rPr lang="en-US" dirty="0"/>
              <a:t>First intended as a PoC for learning hysteresis – but we can re-use trained models for downstream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943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C868E-CCBA-BFB6-4818-B79455F73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097C86-F028-A7CC-A928-603BB1876F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883715-8FEC-692A-8F42-0AC3A6C591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 large amounts of data on hysteresis simulation, with similar hysteretic vs. </a:t>
            </a:r>
            <a:r>
              <a:rPr lang="en-US" dirty="0" err="1"/>
              <a:t>anhysteretic</a:t>
            </a:r>
            <a:r>
              <a:rPr lang="en-US" dirty="0"/>
              <a:t> </a:t>
            </a:r>
            <a:r>
              <a:rPr lang="en-US" dirty="0" err="1"/>
              <a:t>magneticization</a:t>
            </a:r>
            <a:r>
              <a:rPr lang="en-US" dirty="0"/>
              <a:t>, add eddy current decays,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Pre-training is crucial for accurate and robust predictions – especially over long prediction horizons</a:t>
            </a:r>
          </a:p>
          <a:p>
            <a:endParaRPr lang="en-US" dirty="0"/>
          </a:p>
          <a:p>
            <a:r>
              <a:rPr lang="en-US" dirty="0"/>
              <a:t>Simulated data is noise-free and clean. Noise can easily be injected to inputs during training</a:t>
            </a:r>
          </a:p>
          <a:p>
            <a:r>
              <a:rPr lang="en-US" dirty="0"/>
              <a:t>First intended as a PoC for learning hysteresis – but we can re-use trained models for downstream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9DA20E-C3B8-5F7F-0D0F-B81C09493E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84519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B7391-2F7C-045E-8E05-62191A4B9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956FFF-BA7D-99DF-41B1-48135884D6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1D8CEB-DE29-E9C9-180B-689712386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Take the pre-trained model and just train it on measured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4E87F-6BB7-E63E-2288-73D83AB6DD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523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320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52FD213-D9BF-62E7-B1C5-2B7503CE58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C1B4FE-9ADD-184D-905B-58B3BE2AACD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FD773BC-D2C1-2A2A-2348-6B6A0BA3D5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3C0C04F-B44F-26EB-8117-18D30291C1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5C41E07-8EB0-8E6B-C255-AAAD1D1EE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11449774" cy="478842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5451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C0E5D-AB97-8D4C-B78A-C2287BDC5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225" y="1343918"/>
            <a:ext cx="5619600" cy="48330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34605-E615-BE49-93F9-3455111A5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6174" y="1343918"/>
            <a:ext cx="5619600" cy="48330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ABFBC-0E79-5045-ADC6-671F17B1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36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2025-04-10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947DA-2D59-8142-8AA4-0B00D94C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225" y="6357600"/>
            <a:ext cx="4320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122BF-BB86-EF44-8B72-7E87605B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2574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F26A86-D896-7F8C-E9C7-E7287D8660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95CF36A-1076-26E1-672B-339BC1DD9D6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42746AA-8926-EF08-DFCA-B31ADD5082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B4CE928-00E0-9352-A404-E2C519C09A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4469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FA5D-9DAB-FB40-BFAC-F669F460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6225" y="1224961"/>
            <a:ext cx="56213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0FA8E-5FBA-974F-9A09-4285AFA2B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2039121"/>
            <a:ext cx="5621350" cy="4140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6C820-6C0D-E64A-9654-E341A7243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22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36729-57F6-E840-8F93-A1DE2D56E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2" y="2035994"/>
            <a:ext cx="5183188" cy="4140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6C8FD0-ADC0-0F45-ABDD-D243E71C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36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2025-04-10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5FAA4-B020-6F41-877A-44F6F078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225" y="6357600"/>
            <a:ext cx="4320000" cy="363600"/>
          </a:xfrm>
          <a:prstGeom prst="rect">
            <a:avLst/>
          </a:prstGeom>
        </p:spPr>
        <p:txBody>
          <a:bodyPr/>
          <a:lstStyle>
            <a:lvl1pPr>
              <a:defRPr i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15F96-FA23-FE47-9600-0644253C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3600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EDBB5F0F-3392-E051-EFE2-7EEEF0DFED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BEF004D-91AB-4CA5-7A36-5DE404C3309F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1F25697-672F-29BA-689B-8C1B022C3F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2A4544D-4CB0-3895-29BD-E592AB7E45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9873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F045-E7B0-EF4C-823B-27FF86C9E6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08053" y="2214391"/>
            <a:ext cx="9144000" cy="795805"/>
          </a:xfrm>
        </p:spPr>
        <p:txBody>
          <a:bodyPr tIns="0" bIns="0" anchor="b">
            <a:normAutofit/>
          </a:bodyPr>
          <a:lstStyle>
            <a:lvl1pPr algn="l">
              <a:defRPr sz="4400" b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Title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6D805-F13F-0044-98D4-371A94F188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608053" y="3016935"/>
            <a:ext cx="9144000" cy="675629"/>
          </a:xfrm>
        </p:spPr>
        <p:txBody>
          <a:bodyPr tIns="0" bIns="0">
            <a:normAutofit/>
          </a:bodyPr>
          <a:lstStyle>
            <a:lvl1pPr marL="0" indent="0" algn="l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CH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233DCE-4D2E-D3D4-BF53-95E22877A468}"/>
              </a:ext>
            </a:extLst>
          </p:cNvPr>
          <p:cNvCxnSpPr>
            <a:cxnSpLocks/>
          </p:cNvCxnSpPr>
          <p:nvPr userDrawn="1"/>
        </p:nvCxnSpPr>
        <p:spPr>
          <a:xfrm>
            <a:off x="1608053" y="1998195"/>
            <a:ext cx="3480053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F3A613-3EAF-45EF-8340-D7B33B35A8A1}"/>
              </a:ext>
            </a:extLst>
          </p:cNvPr>
          <p:cNvCxnSpPr>
            <a:cxnSpLocks/>
          </p:cNvCxnSpPr>
          <p:nvPr userDrawn="1"/>
        </p:nvCxnSpPr>
        <p:spPr>
          <a:xfrm>
            <a:off x="4446337" y="3879595"/>
            <a:ext cx="3673514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1000">
                  <a:schemeClr val="accent1">
                    <a:lumMod val="45000"/>
                    <a:lumOff val="55000"/>
                  </a:schemeClr>
                </a:gs>
                <a:gs pos="36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CD2ED85-B8D6-36C0-563F-6E9D62463E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8783" y="235334"/>
            <a:ext cx="1087851" cy="1087851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2A4EDC6-DF3C-272E-E063-6E7DD0408B9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349837" y="4558177"/>
            <a:ext cx="4003964" cy="288000"/>
          </a:xfrm>
        </p:spPr>
        <p:txBody>
          <a:bodyPr bIns="0">
            <a:normAutofit/>
          </a:bodyPr>
          <a:lstStyle>
            <a:lvl1pPr marL="0" indent="0">
              <a:buNone/>
              <a:defRPr sz="1600" b="1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First Author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A1487A9-E070-9DC5-E41A-ADE82DDF7DC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349837" y="4865069"/>
            <a:ext cx="4003964" cy="1072091"/>
          </a:xfrm>
        </p:spPr>
        <p:txBody>
          <a:bodyPr tIns="46800">
            <a:normAutofit/>
          </a:bodyPr>
          <a:lstStyle>
            <a:lvl1pPr marL="0" indent="0">
              <a:spcBef>
                <a:spcPts val="0"/>
              </a:spcBef>
              <a:buNone/>
              <a:defRPr sz="140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Second author, third author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Data Science for Beam Operation</a:t>
            </a:r>
          </a:p>
          <a:p>
            <a:pPr lvl="0"/>
            <a:r>
              <a:rPr lang="en-US" i="1" dirty="0"/>
              <a:t>Beams Department</a:t>
            </a:r>
            <a:endParaRPr lang="en-US" b="1" dirty="0"/>
          </a:p>
          <a:p>
            <a:pPr lvl="0"/>
            <a:r>
              <a:rPr lang="en-US" b="1" dirty="0"/>
              <a:t>CERN</a:t>
            </a:r>
            <a:endParaRPr lang="en-US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056B5DB-8766-CAED-BB29-A09B4ED524C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0474736" y="6264000"/>
            <a:ext cx="1440000" cy="365125"/>
          </a:xfrm>
        </p:spPr>
        <p:txBody>
          <a:bodyPr/>
          <a:lstStyle>
            <a:lvl1pPr algn="r">
              <a:defRPr sz="1600" i="1">
                <a:solidFill>
                  <a:srgbClr val="002060"/>
                </a:solidFill>
              </a:defRPr>
            </a:lvl1pPr>
          </a:lstStyle>
          <a:p>
            <a:r>
              <a:rPr lang="en-US"/>
              <a:t>2025-04-10</a:t>
            </a:r>
            <a:endParaRPr lang="en-CH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395F1551-7C08-4E2A-82CE-0836EB8EBE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93553" y="6264000"/>
            <a:ext cx="4320000" cy="365125"/>
          </a:xfrm>
        </p:spPr>
        <p:txBody>
          <a:bodyPr/>
          <a:lstStyle>
            <a:lvl1pPr>
              <a:defRPr sz="160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Transformers for field compensation | ICFA MaLAPA WS 2025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391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B0CFC-0CE0-5148-AA18-ACFB0E0D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B6887-1102-C649-999D-08235755B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0047-40CA-9A43-9E13-53CE87AB0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635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605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76000" y="6357600"/>
            <a:ext cx="1440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3200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2800" y="6357600"/>
            <a:ext cx="2743200" cy="365125"/>
          </a:xfrm>
        </p:spPr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52FD213-D9BF-62E7-B1C5-2B7503CE58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818" y="574964"/>
            <a:ext cx="10325464" cy="327695"/>
          </a:xfrm>
        </p:spPr>
        <p:txBody>
          <a:bodyPr tIns="0" bIns="0">
            <a:normAutofit/>
          </a:bodyPr>
          <a:lstStyle>
            <a:lvl1pPr marL="0" indent="0">
              <a:buNone/>
              <a:defRPr sz="2200" i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C1B4FE-9ADD-184D-905B-58B3BE2AACD9}"/>
              </a:ext>
            </a:extLst>
          </p:cNvPr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FD773BC-D2C1-2A2A-2348-6B6A0BA3D5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6838" y="137110"/>
            <a:ext cx="1087851" cy="10878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3C0C04F-B44F-26EB-8117-18D30291C1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818" y="107287"/>
            <a:ext cx="10325464" cy="460458"/>
          </a:xfrm>
        </p:spPr>
        <p:txBody>
          <a:bodyPr bIns="0" anchor="b">
            <a:normAutofit/>
          </a:bodyPr>
          <a:lstStyle>
            <a:lvl1pPr>
              <a:defRPr sz="28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03656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C18683-7D14-A14F-8167-7077D4EA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96AC8-DF34-D541-BA51-AD76BAA7C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C204-EBA2-A145-8526-6CF701189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76000" y="6356350"/>
            <a:ext cx="14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20BE3-8F69-0648-8DB1-DA9D859F4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47344" y="6356350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80F-0846-CC49-9701-1ABF0D8A4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11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2" r:id="rId2"/>
    <p:sldLayoutId id="2147483653" r:id="rId3"/>
    <p:sldLayoutId id="2147483649" r:id="rId4"/>
    <p:sldLayoutId id="2147483651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0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2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3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60F5E-CDAC-72A4-75B6-DADA79281C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Transformers for field compensation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B2723-2DA1-9555-BD15-886E9EE1E4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 the CERN SPS main magnets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60A6F7-E1FD-6FFD-873E-5A93F448A27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Anton Lu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5533A9-7E92-F53F-4DC9-A5EC8E23EE2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V. Kain, C. Petrone, V. Di Capua, M. Bonora, M. Schenk, A. </a:t>
            </a:r>
            <a:r>
              <a:rPr lang="en-US" dirty="0" err="1"/>
              <a:t>Bellelli</a:t>
            </a:r>
            <a:r>
              <a:rPr lang="en-US" dirty="0"/>
              <a:t>, M. </a:t>
            </a:r>
            <a:r>
              <a:rPr lang="en-US" dirty="0" err="1"/>
              <a:t>Taupadel</a:t>
            </a:r>
            <a:r>
              <a:rPr lang="en-US" dirty="0"/>
              <a:t>, A. Ganesh</a:t>
            </a:r>
          </a:p>
          <a:p>
            <a:endParaRPr lang="en-US" dirty="0"/>
          </a:p>
          <a:p>
            <a:r>
              <a:rPr lang="en-US" dirty="0"/>
              <a:t>BE-CSS-DSB Data Science for Beam Operation</a:t>
            </a:r>
          </a:p>
          <a:p>
            <a:r>
              <a:rPr lang="en-US" dirty="0"/>
              <a:t>TE-MSC-MMM Magnetic Measurement and Modeling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8325F94-78F6-3999-0986-283CDA55718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B154F65-2039-2039-84F2-8770C7B4F2B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93553" y="6264000"/>
            <a:ext cx="6194796" cy="365125"/>
          </a:xfrm>
        </p:spPr>
        <p:txBody>
          <a:bodyPr/>
          <a:lstStyle/>
          <a:p>
            <a:r>
              <a:rPr lang="en-US" dirty="0"/>
              <a:t>Transformers for field compensation | ICFA </a:t>
            </a:r>
            <a:r>
              <a:rPr lang="en-US" dirty="0" err="1"/>
              <a:t>MaLAPA</a:t>
            </a:r>
            <a:r>
              <a:rPr lang="en-US" dirty="0"/>
              <a:t> WS 2025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3890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DF09B-BBD6-5934-CDB8-168D16A37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B771A91-E455-2E1C-C755-E20F8C30ACF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Most magnetic circuits are controlled in current by translating momentum / tune / correction etc. </a:t>
                </a:r>
              </a:p>
              <a:p>
                <a:pPr lvl="1"/>
                <a:r>
                  <a:rPr lang="en-US" sz="1800" dirty="0"/>
                  <a:t>Control system is agnostic to actual field response in the machine</a:t>
                </a:r>
              </a:p>
              <a:p>
                <a:pPr lvl="1"/>
                <a:endParaRPr lang="en-US" sz="1600" dirty="0"/>
              </a:p>
              <a:p>
                <a:r>
                  <a:rPr lang="en-US" dirty="0"/>
                  <a:t>Instead: model magnetic field response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from magnetic field measurements</a:t>
                </a:r>
              </a:p>
              <a:p>
                <a:pPr lvl="1"/>
                <a:r>
                  <a:rPr lang="en-US" dirty="0"/>
                  <a:t>Knowing next cycle to be played …</a:t>
                </a:r>
              </a:p>
              <a:p>
                <a:pPr lvl="1"/>
                <a:r>
                  <a:rPr lang="en-US" dirty="0"/>
                  <a:t>… feed-forward correct the field by applying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for every cycle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dirty="0"/>
                  <a:t>We now can achieve reproducible fields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Control paradigm is transparent to 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/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B771A91-E455-2E1C-C755-E20F8C30AC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3CA99-B368-AC3A-A59B-E5C700D69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D0B01-A446-AE02-F656-E061C069B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AFB021D-A4AA-FB57-EEBA-7AA7147A12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A90088-6BC3-16B8-8E34-CB1389F94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</a:t>
            </a:r>
            <a:r>
              <a:rPr lang="en-US"/>
              <a:t>could have </a:t>
            </a:r>
            <a:r>
              <a:rPr lang="en-US" dirty="0"/>
              <a:t>reproducible fields…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409211-00B8-7180-3374-B535A60F58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045" y="1013189"/>
            <a:ext cx="4181504" cy="4378914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CD21EA8-48EC-8454-4DCC-2D975CE2D7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8E4BC9E-DC47-8990-FCA4-ED05E87CA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10</a:t>
            </a:fld>
            <a:endParaRPr lang="en-CH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2B6F1ED-8582-DFCB-1E71-B366FBF59B48}"/>
              </a:ext>
            </a:extLst>
          </p:cNvPr>
          <p:cNvSpPr/>
          <p:nvPr/>
        </p:nvSpPr>
        <p:spPr>
          <a:xfrm>
            <a:off x="5740332" y="5490188"/>
            <a:ext cx="1736710" cy="77709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FF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!</a:t>
            </a:r>
            <a:r>
              <a:rPr lang="en-US" sz="1200" dirty="0">
                <a:solidFill>
                  <a:srgbClr val="FF0000"/>
                </a:solidFill>
              </a:rPr>
              <a:t> N.B. Assume that all effects can be modeled by measuring field</a:t>
            </a:r>
          </a:p>
        </p:txBody>
      </p:sp>
    </p:spTree>
    <p:extLst>
      <p:ext uri="{BB962C8B-B14F-4D97-AF65-F5344CB8AC3E}">
        <p14:creationId xmlns:p14="http://schemas.microsoft.com/office/powerpoint/2010/main" val="1607130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CA0664-8966-DE31-6B51-25034D270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BB5FD57-DBC5-CDD7-653A-6CDA93F97C3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4366002"/>
                <a:ext cx="6923734" cy="181390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Hysteresis and nonlinear effects are orders of magnitude smaller than </a:t>
                </a:r>
                <a:r>
                  <a:rPr lang="en-US" dirty="0" err="1"/>
                  <a:t>anhysteretic</a:t>
                </a:r>
                <a:r>
                  <a:rPr lang="en-US" dirty="0"/>
                  <a:t> magnetization</a:t>
                </a:r>
              </a:p>
              <a:p>
                <a:pPr lvl="1"/>
                <a:r>
                  <a:rPr lang="en-US" dirty="0"/>
                  <a:t>But measured field contains a mixture of </a:t>
                </a:r>
                <a:r>
                  <a:rPr lang="en-US" b="1" dirty="0"/>
                  <a:t>hysteresis, dynamic effects</a:t>
                </a:r>
                <a:r>
                  <a:rPr lang="en-US" dirty="0"/>
                  <a:t>, and measurement artifacts and errors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fully data driven is the most straightforward way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BB5FD57-DBC5-CDD7-653A-6CDA93F97C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4366002"/>
                <a:ext cx="6923734" cy="1813909"/>
              </a:xfrm>
              <a:blipFill>
                <a:blip r:embed="rId3"/>
                <a:stretch>
                  <a:fillRect l="-731" t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CAA59F-12C7-C34F-0AA5-8154DE99DE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Online measurements from the SPS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F25FA4-B303-EFB4-A52D-EA19FA11B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Hysteresis in the SPS main dipoles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883A4F-BB09-3FBB-2318-6F47035A3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52F516-1C31-039F-DB87-130D13B06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7AD8F61-9B9F-3E2F-8DEC-BFD083DCB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680" y="1550051"/>
            <a:ext cx="3638400" cy="27079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DBE3A99-99F0-112B-EA98-D0100CB264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7995" y="1688336"/>
            <a:ext cx="3723005" cy="23609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B3FABC-2A30-1FD4-53E0-465B7D39CAC6}"/>
              </a:ext>
            </a:extLst>
          </p:cNvPr>
          <p:cNvSpPr txBox="1"/>
          <p:nvPr/>
        </p:nvSpPr>
        <p:spPr>
          <a:xfrm>
            <a:off x="1531620" y="1371600"/>
            <a:ext cx="1377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Expectations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1608C-EF6C-241A-2164-A98C06F95E8F}"/>
              </a:ext>
            </a:extLst>
          </p:cNvPr>
          <p:cNvSpPr txBox="1"/>
          <p:nvPr/>
        </p:nvSpPr>
        <p:spPr>
          <a:xfrm>
            <a:off x="8063889" y="1160837"/>
            <a:ext cx="81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Reality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C3D1C4-49E0-B2D7-5EDF-50AA9E6E9D8F}"/>
              </a:ext>
            </a:extLst>
          </p:cNvPr>
          <p:cNvSpPr/>
          <p:nvPr/>
        </p:nvSpPr>
        <p:spPr>
          <a:xfrm>
            <a:off x="7573616" y="2574235"/>
            <a:ext cx="3985593" cy="24670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12" descr="A close-up of a computer screen&#10;&#10;AI-generated content may be incorrect.">
            <a:extLst>
              <a:ext uri="{FF2B5EF4-FFF2-40B4-BE49-F238E27FC236}">
                <a16:creationId xmlns:a16="http://schemas.microsoft.com/office/drawing/2014/main" id="{15D0AABF-BFDA-F574-9FE1-D01EA64AB5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268" y="2680397"/>
            <a:ext cx="3809683" cy="2360930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BB52468-7FFD-133E-5693-4397B5A5E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11</a:t>
            </a:fld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3A2F64-9CE4-AA3C-00A9-9C0A136AFE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6519" y="4245928"/>
            <a:ext cx="4436432" cy="197174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6504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AC484F-8F44-8F12-A6D6-E3F0131A1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87B4C9-78DD-7939-A785-2B857AF1B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EC9FBD-6508-6FB4-F2D4-F01F66F942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Temporal Fusion Transformer – or simply LSTM + attention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F394C83-C253-3DB7-817B-706AB249B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Transformers for Field (Hysteresis) Prediction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C82EBDE-672E-14E1-19CB-90AC34A3582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074001" cy="47884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Encoder-Decoder style </a:t>
                </a:r>
                <a:r>
                  <a:rPr lang="en-US" b="1" dirty="0"/>
                  <a:t>time series models </a:t>
                </a:r>
                <a:r>
                  <a:rPr lang="en-US" dirty="0"/>
                  <a:t>are naturally suited for field-prediction task</a:t>
                </a:r>
              </a:p>
              <a:p>
                <a:pPr lvl="1"/>
                <a:r>
                  <a:rPr lang="en-US" dirty="0"/>
                  <a:t>But long context and prediction windows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≈1000</m:t>
                    </m:r>
                  </m:oMath>
                </a14:m>
                <a:r>
                  <a:rPr lang="en-US" dirty="0"/>
                  <a:t>) prove challenging w.r.t. classic time series forecasting</a:t>
                </a:r>
              </a:p>
              <a:p>
                <a:pPr lvl="1"/>
                <a:r>
                  <a:rPr lang="en-US" dirty="0"/>
                  <a:t>Models can be trained to predict every cycle in 1 pass (variable length prediction window)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C82EBDE-672E-14E1-19CB-90AC34A358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074001" cy="4788429"/>
              </a:xfrm>
              <a:blipFill>
                <a:blip r:embed="rId3"/>
                <a:stretch>
                  <a:fillRect l="-835" t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>
            <a:extLst>
              <a:ext uri="{FF2B5EF4-FFF2-40B4-BE49-F238E27FC236}">
                <a16:creationId xmlns:a16="http://schemas.microsoft.com/office/drawing/2014/main" id="{D08A00C8-E801-468F-CEF7-A65DE93A4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555" y="1136821"/>
            <a:ext cx="2742458" cy="215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26CCFD6B-840D-6037-790C-6C14AD1630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640555" y="3743454"/>
            <a:ext cx="2624726" cy="2481084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F95D873-6163-8639-1170-9E1374E9E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2832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A2C63-922F-894C-F5E2-2D37FFE8E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5925734F-13C6-C607-E465-F6C78C3F1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9246"/>
          <a:stretch/>
        </p:blipFill>
        <p:spPr>
          <a:xfrm>
            <a:off x="7829674" y="1391482"/>
            <a:ext cx="2624726" cy="478511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D467072-0740-3852-252D-44205D17DD8C}"/>
              </a:ext>
            </a:extLst>
          </p:cNvPr>
          <p:cNvSpPr/>
          <p:nvPr/>
        </p:nvSpPr>
        <p:spPr>
          <a:xfrm>
            <a:off x="7340252" y="902659"/>
            <a:ext cx="3782860" cy="5454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E20381-4110-2F3C-1A19-0B8A61D62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096E2D-0985-D0FD-CA13-D0394DF76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2C60E6-FD3B-5ED1-393C-EE97A871D7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Temporal Fusion Transformer – or simply LSTM + attention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13A377-2346-BD4A-216D-CB7DF7F53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Transformers for Field (Hysteresis) Prediction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0DA7327-38E1-4ADC-9073-44099F776E1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074001" cy="47884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Encoder-Decoder style time series models are naturally suited for field-prediction task</a:t>
                </a:r>
              </a:p>
              <a:p>
                <a:pPr lvl="1"/>
                <a:r>
                  <a:rPr lang="en-US" dirty="0"/>
                  <a:t>But long context and prediction windows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≈1000</m:t>
                    </m:r>
                  </m:oMath>
                </a14:m>
                <a:r>
                  <a:rPr lang="en-US" dirty="0"/>
                  <a:t>) prove challenging w.r.t. classic time series forecasting</a:t>
                </a:r>
              </a:p>
              <a:p>
                <a:pPr lvl="1"/>
                <a:r>
                  <a:rPr lang="en-US" dirty="0"/>
                  <a:t>Models can be trained to predict every cycle in 1 pass (variable length prediction window)</a:t>
                </a:r>
              </a:p>
              <a:p>
                <a:endParaRPr lang="en-US" dirty="0"/>
              </a:p>
              <a:p>
                <a:r>
                  <a:rPr lang="en-US" dirty="0"/>
                  <a:t>Transformer-based models with attention are much more powerful than classic LSTMs for long-term dependencies</a:t>
                </a:r>
              </a:p>
              <a:p>
                <a:pPr lvl="1"/>
                <a:r>
                  <a:rPr lang="en-US" b="1" dirty="0"/>
                  <a:t>Temporal Fusion Transformer</a:t>
                </a:r>
                <a:r>
                  <a:rPr lang="en-US" dirty="0"/>
                  <a:t> combines LSTM with self-attention, strong gating FC-NNs and residual connections …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0DA7327-38E1-4ADC-9073-44099F776E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074001" cy="4788429"/>
              </a:xfrm>
              <a:blipFill>
                <a:blip r:embed="rId5"/>
                <a:stretch>
                  <a:fillRect l="-835" t="-1323" r="-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506E04CF-03C7-DF3E-DA61-DAB9E3048A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749139" y="1172892"/>
            <a:ext cx="3056374" cy="4914170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881474E-592E-D956-F137-CB9861FBD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00640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9504BB-8C35-3D0B-418B-56AFFE100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4938E7-3DA8-DB93-94D5-058B52D08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6444EE-D745-8978-76F1-76DD1A8D50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 interlude…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E559FB6-AE3E-5AC8-B117-9234C3E4D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transformers on simulated hysteresis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8759E90-9537-4959-69F5-04B6B33ED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883060" cy="4788429"/>
          </a:xfrm>
        </p:spPr>
        <p:txBody>
          <a:bodyPr>
            <a:normAutofit/>
          </a:bodyPr>
          <a:lstStyle/>
          <a:p>
            <a:r>
              <a:rPr lang="en-US" dirty="0"/>
              <a:t>Attention-based models need plenty of data to </a:t>
            </a:r>
            <a:br>
              <a:rPr lang="en-US" dirty="0"/>
            </a:br>
            <a:r>
              <a:rPr lang="en-US" dirty="0"/>
              <a:t>train and generalize well</a:t>
            </a:r>
          </a:p>
          <a:p>
            <a:pPr lvl="1"/>
            <a:r>
              <a:rPr lang="en-US" dirty="0"/>
              <a:t>Field measurements from operation can impossibly </a:t>
            </a:r>
            <a:br>
              <a:rPr lang="en-US" dirty="0"/>
            </a:br>
            <a:r>
              <a:rPr lang="en-US" dirty="0"/>
              <a:t>provide sufficient variety in data</a:t>
            </a:r>
          </a:p>
          <a:p>
            <a:pPr lvl="1"/>
            <a:endParaRPr lang="en-US" dirty="0"/>
          </a:p>
          <a:p>
            <a:r>
              <a:rPr lang="en-US" dirty="0"/>
              <a:t>Large amounts of pseudo-realistic, pseudo-random </a:t>
            </a:r>
            <a:br>
              <a:rPr lang="en-US" dirty="0"/>
            </a:br>
            <a:r>
              <a:rPr lang="en-US" dirty="0"/>
              <a:t>waveforms can be generated and then simulated </a:t>
            </a:r>
          </a:p>
          <a:p>
            <a:pPr lvl="1"/>
            <a:r>
              <a:rPr lang="en-US" dirty="0"/>
              <a:t>Jiles-Atherton and Flatley ODEs have </a:t>
            </a:r>
            <a:br>
              <a:rPr lang="en-US" dirty="0"/>
            </a:br>
            <a:r>
              <a:rPr lang="en-US" dirty="0"/>
              <a:t>implementations in Python / </a:t>
            </a:r>
            <a:r>
              <a:rPr lang="en-US" dirty="0" err="1"/>
              <a:t>MatLab</a:t>
            </a:r>
            <a:endParaRPr lang="en-US" dirty="0"/>
          </a:p>
          <a:p>
            <a:pPr lvl="1"/>
            <a:r>
              <a:rPr lang="en-US" dirty="0"/>
              <a:t>Pre-training learns common waveform shapes and </a:t>
            </a:r>
            <a:br>
              <a:rPr lang="en-US" dirty="0"/>
            </a:br>
            <a:r>
              <a:rPr lang="en-US" dirty="0"/>
              <a:t>generic hysteretic + dynamic behavior</a:t>
            </a:r>
          </a:p>
        </p:txBody>
      </p:sp>
      <p:pic>
        <p:nvPicPr>
          <p:cNvPr id="15" name="Picture 14" descr="A graph of a graph showing a number of different types of data&#10;&#10;AI-generated content may be incorrect.">
            <a:extLst>
              <a:ext uri="{FF2B5EF4-FFF2-40B4-BE49-F238E27FC236}">
                <a16:creationId xmlns:a16="http://schemas.microsoft.com/office/drawing/2014/main" id="{8E6A2A10-157F-BFD5-3BC7-E091B78380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7547"/>
          <a:stretch/>
        </p:blipFill>
        <p:spPr>
          <a:xfrm>
            <a:off x="6365175" y="1391483"/>
            <a:ext cx="5450599" cy="2037518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AFFE89E-E695-A0C6-D5A9-9B463B3E0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5448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2DF0-B435-BE28-096B-457CF0A7C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A718B1-50FD-B5D8-8E7F-881E5F4B1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D5E533-B9B6-8848-2160-FD375525B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EB2CDF-BD0F-A8C1-4BCA-CE38238555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 interlude…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19549A7-EB21-A212-5E9E-773A856BB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transformers on simulated hysteresis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633C7CB-A4F0-CC84-5565-817F49B789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883060" cy="4788429"/>
          </a:xfrm>
        </p:spPr>
        <p:txBody>
          <a:bodyPr>
            <a:normAutofit/>
          </a:bodyPr>
          <a:lstStyle/>
          <a:p>
            <a:r>
              <a:rPr lang="en-US" dirty="0"/>
              <a:t>Attention-based models need plenty of data to </a:t>
            </a:r>
            <a:br>
              <a:rPr lang="en-US" dirty="0"/>
            </a:br>
            <a:r>
              <a:rPr lang="en-US" dirty="0"/>
              <a:t>train and generalize well</a:t>
            </a:r>
          </a:p>
          <a:p>
            <a:pPr lvl="1"/>
            <a:r>
              <a:rPr lang="en-US" dirty="0"/>
              <a:t>Field measurements from operation can impossibly </a:t>
            </a:r>
            <a:br>
              <a:rPr lang="en-US" dirty="0"/>
            </a:br>
            <a:r>
              <a:rPr lang="en-US" dirty="0"/>
              <a:t>provide sufficient variety in data</a:t>
            </a:r>
          </a:p>
          <a:p>
            <a:pPr lvl="1"/>
            <a:endParaRPr lang="en-US" dirty="0"/>
          </a:p>
          <a:p>
            <a:r>
              <a:rPr lang="en-US" dirty="0"/>
              <a:t>Large amounts of pseudo-realistic, pseudo-random </a:t>
            </a:r>
            <a:br>
              <a:rPr lang="en-US" dirty="0"/>
            </a:br>
            <a:r>
              <a:rPr lang="en-US" dirty="0"/>
              <a:t>waveforms can be generated and then simulated </a:t>
            </a:r>
          </a:p>
          <a:p>
            <a:pPr lvl="1"/>
            <a:r>
              <a:rPr lang="en-US" dirty="0"/>
              <a:t>Jiles-Atherton and Flatley ODEs have </a:t>
            </a:r>
            <a:br>
              <a:rPr lang="en-US" dirty="0"/>
            </a:br>
            <a:r>
              <a:rPr lang="en-US" dirty="0"/>
              <a:t>implementations in Python / </a:t>
            </a:r>
            <a:r>
              <a:rPr lang="en-US" dirty="0" err="1"/>
              <a:t>MatLab</a:t>
            </a:r>
            <a:endParaRPr lang="en-US" dirty="0"/>
          </a:p>
          <a:p>
            <a:pPr lvl="1"/>
            <a:r>
              <a:rPr lang="en-US" dirty="0"/>
              <a:t>Pre-training learns common waveform shapes and </a:t>
            </a:r>
            <a:br>
              <a:rPr lang="en-US" dirty="0"/>
            </a:br>
            <a:r>
              <a:rPr lang="en-US" dirty="0"/>
              <a:t>generic hysteretic + dynamic behavior</a:t>
            </a:r>
          </a:p>
        </p:txBody>
      </p:sp>
      <p:pic>
        <p:nvPicPr>
          <p:cNvPr id="15" name="Picture 14" descr="A graph of a graph showing a number of different types of data&#10;&#10;AI-generated content may be incorrect.">
            <a:extLst>
              <a:ext uri="{FF2B5EF4-FFF2-40B4-BE49-F238E27FC236}">
                <a16:creationId xmlns:a16="http://schemas.microsoft.com/office/drawing/2014/main" id="{B22ADBBA-6DE5-5B4A-36EC-2B00DE9CFB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-490"/>
          <a:stretch/>
        </p:blipFill>
        <p:spPr>
          <a:xfrm>
            <a:off x="6365175" y="1391482"/>
            <a:ext cx="5450599" cy="3278489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22997D7-6CFE-E7E4-D44F-E4756615AD4F}"/>
              </a:ext>
            </a:extLst>
          </p:cNvPr>
          <p:cNvSpPr/>
          <p:nvPr/>
        </p:nvSpPr>
        <p:spPr>
          <a:xfrm>
            <a:off x="5432991" y="4281424"/>
            <a:ext cx="1599180" cy="877370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>
                <a:solidFill>
                  <a:schemeClr val="accent6"/>
                </a:solidFill>
              </a:rPr>
              <a:t>✓</a:t>
            </a:r>
            <a:r>
              <a:rPr lang="en-US" sz="1200" dirty="0">
                <a:solidFill>
                  <a:schemeClr val="accent6"/>
                </a:solidFill>
              </a:rPr>
              <a:t> We can learn clean hysteretic data sufficiently well!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71DB09-2C95-5447-8FF5-98BEA39BD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9077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FADEB-445B-4025-7798-1B5D11DB5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74966A-700A-3ED2-C50D-956A5312B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70548E-4FEC-7F60-5161-AEA3E4FCC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66D11C-9697-7953-A3AE-452A6A33D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Making use of already trained models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8EACCD-0A81-BF57-4EA0-D95EA7261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learning strategy for real hysteresis prediction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415F0FE-358F-10E2-D48B-835AF426D73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133431" cy="47884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Attention-based models need plenty of data to </a:t>
                </a:r>
                <a:br>
                  <a:rPr lang="en-US" dirty="0"/>
                </a:br>
                <a:r>
                  <a:rPr lang="en-US" dirty="0"/>
                  <a:t>train and generalize well</a:t>
                </a:r>
              </a:p>
              <a:p>
                <a:pPr lvl="1"/>
                <a:r>
                  <a:rPr lang="en-US" dirty="0"/>
                  <a:t>Field measurements from operation can impossibly </a:t>
                </a:r>
                <a:br>
                  <a:rPr lang="en-US" dirty="0"/>
                </a:br>
                <a:r>
                  <a:rPr lang="en-US" dirty="0"/>
                  <a:t>provide sufficient variety in data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Large amounts of pseudo-realistic, pseudo-random </a:t>
                </a:r>
                <a:br>
                  <a:rPr lang="en-US" dirty="0"/>
                </a:br>
                <a:r>
                  <a:rPr lang="en-US" dirty="0"/>
                  <a:t>waveforms can be generated and then simulated </a:t>
                </a:r>
              </a:p>
              <a:p>
                <a:pPr lvl="1"/>
                <a:r>
                  <a:rPr lang="en-US" dirty="0"/>
                  <a:t>Jiles-Atherton and Flatley ODEs have </a:t>
                </a:r>
                <a:br>
                  <a:rPr lang="en-US" dirty="0"/>
                </a:br>
                <a:r>
                  <a:rPr lang="en-US" dirty="0"/>
                  <a:t>implementations in Python / </a:t>
                </a:r>
                <a:r>
                  <a:rPr lang="en-US" dirty="0" err="1"/>
                  <a:t>MatLab</a:t>
                </a:r>
                <a:endParaRPr lang="en-US" dirty="0"/>
              </a:p>
              <a:p>
                <a:pPr lvl="1"/>
                <a:r>
                  <a:rPr lang="en-US" dirty="0"/>
                  <a:t>Pre-training learns common waveform shapes and </a:t>
                </a:r>
                <a:br>
                  <a:rPr lang="en-US" dirty="0"/>
                </a:br>
                <a:r>
                  <a:rPr lang="en-US" dirty="0"/>
                  <a:t>generic hysteretic + dynamic behavior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2 step transfer learning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dirty="0"/>
                  <a:t>Finetune the network head with small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415F0FE-358F-10E2-D48B-835AF426D7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133431" cy="4788429"/>
              </a:xfrm>
              <a:blipFill>
                <a:blip r:embed="rId3"/>
                <a:stretch>
                  <a:fillRect l="-826" t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c 7">
            <a:extLst>
              <a:ext uri="{FF2B5EF4-FFF2-40B4-BE49-F238E27FC236}">
                <a16:creationId xmlns:a16="http://schemas.microsoft.com/office/drawing/2014/main" id="{2E8C3FCF-2ADB-3F91-2C03-215EC51BFA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749139" y="1172892"/>
            <a:ext cx="3056374" cy="49141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110DFD3-65AD-C2B6-7482-41AC648C1574}"/>
              </a:ext>
            </a:extLst>
          </p:cNvPr>
          <p:cNvSpPr/>
          <p:nvPr/>
        </p:nvSpPr>
        <p:spPr>
          <a:xfrm>
            <a:off x="7924800" y="2699657"/>
            <a:ext cx="2710543" cy="219891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4C731C6-7D97-6BDA-54FF-30E9E63ED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32062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83CD9-09EE-FBA0-6B1D-7F5BB04BC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537D0E-8E3C-9B98-FCFD-953F3809E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666212-646A-7ADB-F3C9-7DD93348D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E9F7E9-D666-F97E-018A-1D370065D5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Making use of already trained models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07C26AA-37D3-B9D2-6E99-B59CD03E2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learning strategy for real hysteresis prediction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04120CE-5534-656F-939D-C0A48B6FA2A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6" y="1391482"/>
                <a:ext cx="6133431" cy="47884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Attention-based models need plenty of data to </a:t>
                </a:r>
                <a:br>
                  <a:rPr lang="en-US" dirty="0"/>
                </a:br>
                <a:r>
                  <a:rPr lang="en-US" dirty="0"/>
                  <a:t>train and generalize well</a:t>
                </a:r>
              </a:p>
              <a:p>
                <a:pPr lvl="1"/>
                <a:r>
                  <a:rPr lang="en-US" dirty="0"/>
                  <a:t>Field measurements from operation can impossibly </a:t>
                </a:r>
                <a:br>
                  <a:rPr lang="en-US" dirty="0"/>
                </a:br>
                <a:r>
                  <a:rPr lang="en-US" dirty="0"/>
                  <a:t>provide sufficient variety in data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Large amounts of pseudo-realistic, pseudo-random </a:t>
                </a:r>
                <a:br>
                  <a:rPr lang="en-US" dirty="0"/>
                </a:br>
                <a:r>
                  <a:rPr lang="en-US" dirty="0"/>
                  <a:t>waveforms can be generated and then simulated </a:t>
                </a:r>
              </a:p>
              <a:p>
                <a:pPr lvl="1"/>
                <a:r>
                  <a:rPr lang="en-US" dirty="0"/>
                  <a:t>Jiles-Atherton and Flatley ODEs have </a:t>
                </a:r>
                <a:br>
                  <a:rPr lang="en-US" dirty="0"/>
                </a:br>
                <a:r>
                  <a:rPr lang="en-US" dirty="0"/>
                  <a:t>implementations in Python / </a:t>
                </a:r>
                <a:r>
                  <a:rPr lang="en-US" dirty="0" err="1"/>
                  <a:t>MatLab</a:t>
                </a:r>
                <a:endParaRPr lang="en-US" dirty="0"/>
              </a:p>
              <a:p>
                <a:pPr lvl="1"/>
                <a:r>
                  <a:rPr lang="en-US" dirty="0"/>
                  <a:t>Pre-training learns common waveform shapes and </a:t>
                </a:r>
                <a:br>
                  <a:rPr lang="en-US" dirty="0"/>
                </a:br>
                <a:r>
                  <a:rPr lang="en-US" dirty="0"/>
                  <a:t>generic hysteretic + dynamic behavior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2 step transfer learning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dirty="0"/>
                  <a:t>Finetune the network head with small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dirty="0"/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dirty="0"/>
                  <a:t>Unfreeze full model and train with higher </a:t>
                </a:r>
                <a:r>
                  <a:rPr lang="en-US" dirty="0" err="1"/>
                  <a:t>lr</a:t>
                </a:r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04120CE-5534-656F-939D-C0A48B6FA2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6" y="1391482"/>
                <a:ext cx="6133431" cy="4788429"/>
              </a:xfrm>
              <a:blipFill>
                <a:blip r:embed="rId3"/>
                <a:stretch>
                  <a:fillRect l="-826" t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c 7">
            <a:extLst>
              <a:ext uri="{FF2B5EF4-FFF2-40B4-BE49-F238E27FC236}">
                <a16:creationId xmlns:a16="http://schemas.microsoft.com/office/drawing/2014/main" id="{CD40B2CF-5B40-1C7E-916B-E699F9F87F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749139" y="1172892"/>
            <a:ext cx="3056374" cy="49141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EC5BDE-B036-F4D3-3A40-86DB50AC49CB}"/>
              </a:ext>
            </a:extLst>
          </p:cNvPr>
          <p:cNvSpPr/>
          <p:nvPr/>
        </p:nvSpPr>
        <p:spPr>
          <a:xfrm>
            <a:off x="7924800" y="2699657"/>
            <a:ext cx="2710543" cy="219891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23C0B5F-70BB-E76C-9D1E-AB0659815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9145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99261E-D7C4-8131-359A-C5DD21FE2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662FA4-DFE6-BB99-D798-C907A383E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28D6DB-FB53-E6B2-E074-30FDA967BD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D4F85B3-C12F-70EF-40B5-F002CC186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Finetuned transformer model predictions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77688D3-3CE7-A4F1-5333-8110F1EA3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528797" cy="4788429"/>
          </a:xfrm>
        </p:spPr>
        <p:txBody>
          <a:bodyPr/>
          <a:lstStyle/>
          <a:p>
            <a:r>
              <a:rPr lang="en-US" dirty="0"/>
              <a:t>Transfer learning from the pre-trained model is significantly faster than directly measured data</a:t>
            </a:r>
          </a:p>
          <a:p>
            <a:pPr lvl="1"/>
            <a:r>
              <a:rPr lang="en-US" dirty="0"/>
              <a:t>… the fine-tuned model marginally outperforms the model trained on only measured data in validation RMSE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… but significantly more robust in longer autoregressive predictions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Transfer learning opens new doors for transferring base model or finetuned model to other magnet families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63FDE8-8EEA-354B-C6BC-AF9A85E6E4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05023" y="1450899"/>
            <a:ext cx="2758162" cy="13480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AB58A0-5283-0C0E-4032-88C780EFED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714232" y="1445957"/>
            <a:ext cx="2768272" cy="1353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51F719-D4EE-AD7B-A1E8-C2DBBDAF9B4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246041" y="2987450"/>
            <a:ext cx="5236463" cy="2615610"/>
          </a:xfrm>
          <a:prstGeom prst="rect">
            <a:avLst/>
          </a:prstGeom>
        </p:spPr>
      </p:pic>
      <p:graphicFrame>
        <p:nvGraphicFramePr>
          <p:cNvPr id="14" name="Content Placeholder 8">
            <a:extLst>
              <a:ext uri="{FF2B5EF4-FFF2-40B4-BE49-F238E27FC236}">
                <a16:creationId xmlns:a16="http://schemas.microsoft.com/office/drawing/2014/main" id="{2B7D0BF5-BC82-C62E-617B-467C353EB6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5485709"/>
              </p:ext>
            </p:extLst>
          </p:nvPr>
        </p:nvGraphicFramePr>
        <p:xfrm>
          <a:off x="1150410" y="5047047"/>
          <a:ext cx="3426087" cy="8389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42029">
                  <a:extLst>
                    <a:ext uri="{9D8B030D-6E8A-4147-A177-3AD203B41FA5}">
                      <a16:colId xmlns:a16="http://schemas.microsoft.com/office/drawing/2014/main" val="740302461"/>
                    </a:ext>
                  </a:extLst>
                </a:gridCol>
                <a:gridCol w="1142029">
                  <a:extLst>
                    <a:ext uri="{9D8B030D-6E8A-4147-A177-3AD203B41FA5}">
                      <a16:colId xmlns:a16="http://schemas.microsoft.com/office/drawing/2014/main" val="4094819019"/>
                    </a:ext>
                  </a:extLst>
                </a:gridCol>
                <a:gridCol w="1142029">
                  <a:extLst>
                    <a:ext uri="{9D8B030D-6E8A-4147-A177-3AD203B41FA5}">
                      <a16:colId xmlns:a16="http://schemas.microsoft.com/office/drawing/2014/main" val="1521179011"/>
                    </a:ext>
                  </a:extLst>
                </a:gridCol>
              </a:tblGrid>
              <a:tr h="282311">
                <a:tc>
                  <a:txBody>
                    <a:bodyPr/>
                    <a:lstStyle/>
                    <a:p>
                      <a:r>
                        <a:rPr lang="en-US" sz="1200" b="0" dirty="0"/>
                        <a:t>RMSE 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On measured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Finetuned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539342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r>
                        <a:rPr lang="en-US" sz="1200" dirty="0"/>
                        <a:t>Validation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6.57e-5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3.38e-5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15668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Unseen cycles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9.39e-5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6.50e-5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606087"/>
                  </a:ext>
                </a:extLst>
              </a:tr>
            </a:tbl>
          </a:graphicData>
        </a:graphic>
      </p:graphicFrame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5B87A97-1139-B1F6-2370-D7C95E83B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18</a:t>
            </a:fld>
            <a:endParaRPr lang="en-CH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951B07-A2AF-A7D6-1263-C1566E33634D}"/>
              </a:ext>
            </a:extLst>
          </p:cNvPr>
          <p:cNvCxnSpPr>
            <a:cxnSpLocks/>
          </p:cNvCxnSpPr>
          <p:nvPr/>
        </p:nvCxnSpPr>
        <p:spPr>
          <a:xfrm>
            <a:off x="6167336" y="2879387"/>
            <a:ext cx="535021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DCFCF05-9939-43B5-8A67-9FCDE903B3C2}"/>
              </a:ext>
            </a:extLst>
          </p:cNvPr>
          <p:cNvSpPr txBox="1"/>
          <p:nvPr/>
        </p:nvSpPr>
        <p:spPr>
          <a:xfrm>
            <a:off x="6223343" y="26856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&lt;12h</a:t>
            </a:r>
          </a:p>
        </p:txBody>
      </p:sp>
    </p:spTree>
    <p:extLst>
      <p:ext uri="{BB962C8B-B14F-4D97-AF65-F5344CB8AC3E}">
        <p14:creationId xmlns:p14="http://schemas.microsoft.com/office/powerpoint/2010/main" val="1600828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E4A5155-562E-96BF-F801-D8705FD3B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080FB9-CDD1-3A15-B6E8-9D283EBF0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B54A36-D26B-7D94-924A-9F31CA053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E0BC96-8D0B-C992-B349-34F3B1BE68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Does the model learn hysteresis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60F4706-DA2C-5161-D8B2-55A2F8DEC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Attention mechanisms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8234C9-6A43-700D-C197-4E5047F8BD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Attention map, variable selection weights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1048A2-1CA2-A31F-7145-F8D027473A6F}"/>
              </a:ext>
            </a:extLst>
          </p:cNvPr>
          <p:cNvSpPr/>
          <p:nvPr/>
        </p:nvSpPr>
        <p:spPr>
          <a:xfrm>
            <a:off x="7366000" y="1485899"/>
            <a:ext cx="4305300" cy="469401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80F6C79-64DF-811B-4FA4-9D46B45CE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046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627B21E-2174-21AC-9013-81F1D4021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EFB7A-D363-E3C4-4D52-799B8615F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strike="sngStrike" dirty="0"/>
              <a:t>Bayesian Optimization</a:t>
            </a:r>
            <a:r>
              <a:rPr lang="en-US" sz="3600" dirty="0"/>
              <a:t> for field compensation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4CD463-5D6C-8140-C903-546302A73F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 the CERN SPS main magnets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8BFFDE-6290-3380-CFD6-CA6840B1284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Anton Lu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FFB0DC-EC9A-8D0F-1274-A52F996BEFA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V. Kain, C. Petrone, V. Di Capua, M. Bonora, M. Schenk, A. </a:t>
            </a:r>
            <a:r>
              <a:rPr lang="en-US" dirty="0" err="1"/>
              <a:t>Bellelli</a:t>
            </a:r>
            <a:r>
              <a:rPr lang="en-US" dirty="0"/>
              <a:t>, M. </a:t>
            </a:r>
            <a:r>
              <a:rPr lang="en-US" dirty="0" err="1"/>
              <a:t>Taupadel</a:t>
            </a:r>
            <a:r>
              <a:rPr lang="en-US" dirty="0"/>
              <a:t>, A. Ganesh</a:t>
            </a:r>
          </a:p>
          <a:p>
            <a:endParaRPr lang="en-US" dirty="0"/>
          </a:p>
          <a:p>
            <a:r>
              <a:rPr lang="en-US" dirty="0"/>
              <a:t>BE-CSS-DSB Data Science for Beam Operation</a:t>
            </a:r>
          </a:p>
          <a:p>
            <a:r>
              <a:rPr lang="en-US" dirty="0"/>
              <a:t>TE-MSC-MMM Magnetic Measurement and Modeling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6DBE915-6D01-4D55-D1EC-614A058306A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1F80FE3-64AE-3DBF-E239-C0EA4A5F9DB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93552" y="6264000"/>
            <a:ext cx="5569365" cy="365125"/>
          </a:xfrm>
        </p:spPr>
        <p:txBody>
          <a:bodyPr/>
          <a:lstStyle/>
          <a:p>
            <a:r>
              <a:rPr lang="en-US" dirty="0"/>
              <a:t>Transformers for field compensation | ICFA </a:t>
            </a:r>
            <a:r>
              <a:rPr lang="en-US" dirty="0" err="1"/>
              <a:t>MaLAPA</a:t>
            </a:r>
            <a:r>
              <a:rPr lang="en-US" dirty="0"/>
              <a:t> WS 2025</a:t>
            </a:r>
            <a:endParaRPr lang="en-CH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084FD6C-EFDF-F214-B1C9-FD67AD50B1E8}"/>
              </a:ext>
            </a:extLst>
          </p:cNvPr>
          <p:cNvSpPr txBox="1">
            <a:spLocks/>
          </p:cNvSpPr>
          <p:nvPr/>
        </p:nvSpPr>
        <p:spPr>
          <a:xfrm>
            <a:off x="1642690" y="1773817"/>
            <a:ext cx="9144000" cy="795805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600" dirty="0"/>
              <a:t>Transformers</a:t>
            </a:r>
          </a:p>
        </p:txBody>
      </p:sp>
    </p:spTree>
    <p:extLst>
      <p:ext uri="{BB962C8B-B14F-4D97-AF65-F5344CB8AC3E}">
        <p14:creationId xmlns:p14="http://schemas.microsoft.com/office/powerpoint/2010/main" val="1211600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696FB5-9988-4F30-89FD-E8ABCC92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830AA0-E447-3B04-1306-11A1A97E6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501929-5333-BC3B-1180-B1AC696549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Continuous field compensation on SPS fixed target cycle flat top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3E71750-D62C-BF8C-8A00-C7A21D4E5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475C759-1021-6565-DAA2-91A7FEE94C8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Cycle-by-cycle compensation on SPS fixed-target compensates extraction field sufficiently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Keeps slow extracted spill stable, within margins due to quadrupole hysteresis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Compensation stable runs for long periods (12+ hours) with measured field as input for prediction</a:t>
                </a:r>
              </a:p>
              <a:p>
                <a:pPr lvl="1"/>
                <a:r>
                  <a:rPr lang="en-US" dirty="0"/>
                  <a:t>… but </a:t>
                </a:r>
                <a:r>
                  <a:rPr lang="en-US" b="1" dirty="0"/>
                  <a:t>autoregressive predictions </a:t>
                </a:r>
                <a:r>
                  <a:rPr lang="en-US" dirty="0"/>
                  <a:t>and compensation runs stable for 1h+ test runs with changing cycle sequences, keeping extraction dipole field reproducible</a:t>
                </a:r>
              </a:p>
              <a:p>
                <a:pPr lvl="1"/>
                <a:r>
                  <a:rPr lang="en-US" dirty="0"/>
                  <a:t>24/7 online predictions running since fall 2024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475C759-1021-6565-DAA2-91A7FEE94C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443" t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9E0CCEEE-498F-773F-D1E5-924157925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818" y="3740663"/>
            <a:ext cx="7772400" cy="254237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7A57E72-F3AD-7FE3-8DC4-7BB2303805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7815" y="3637538"/>
            <a:ext cx="3500368" cy="2542373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5F7DE10-AF2A-4B11-60F8-E83F4D3D4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7173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3228009-5C88-7C36-5D6D-3C9E7DD3F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359A63-D0AB-2ACD-9545-DDB891AF90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High-accuracy, purely data-driven magnetic field predictions for hysteresis compensation shows operationally useful in the CERN SPS …</a:t>
            </a:r>
          </a:p>
          <a:p>
            <a:pPr lvl="1"/>
            <a:r>
              <a:rPr lang="en-US" dirty="0"/>
              <a:t>… and other multi-cycling synchrotrons at CERN lacking real-time field feedback</a:t>
            </a:r>
          </a:p>
          <a:p>
            <a:pPr lvl="1"/>
            <a:r>
              <a:rPr lang="en-US" dirty="0"/>
              <a:t>Online field compensation being deployed to SPS main dipoles, and SPS main quadrupoles to come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We are restricted to compensating effects seen on field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Incorporating past knowledge is crucial for accurate prediction of future field</a:t>
            </a:r>
          </a:p>
          <a:p>
            <a:pPr lvl="1"/>
            <a:r>
              <a:rPr lang="en-US" dirty="0"/>
              <a:t>Other decoder methods can be explored, like FNOs</a:t>
            </a:r>
          </a:p>
          <a:p>
            <a:pPr lvl="1"/>
            <a:r>
              <a:rPr lang="en-US" dirty="0"/>
              <a:t>Resolution invariant decoders with transformer encoders</a:t>
            </a:r>
          </a:p>
          <a:p>
            <a:pPr lvl="1"/>
            <a:endParaRPr lang="en-US" dirty="0"/>
          </a:p>
          <a:p>
            <a:r>
              <a:rPr lang="en-US" dirty="0"/>
              <a:t>Transfer learning strategy simplifies incorporating new data as it becomes available …</a:t>
            </a:r>
          </a:p>
          <a:p>
            <a:pPr lvl="1"/>
            <a:r>
              <a:rPr lang="en-US" dirty="0"/>
              <a:t>… as well as transferring the model to other magnet families</a:t>
            </a:r>
          </a:p>
          <a:p>
            <a:pPr lvl="1"/>
            <a:r>
              <a:rPr lang="en-US" dirty="0"/>
              <a:t>Q: can we train a “foundation model” for different hysteresis? </a:t>
            </a: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B47DD-EDF7-83BE-E595-E1E3E900D43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Further efforts to improve field prediction accuracy and robustness</a:t>
            </a:r>
          </a:p>
          <a:p>
            <a:pPr lvl="1"/>
            <a:r>
              <a:rPr lang="en-US" dirty="0"/>
              <a:t>Additional data-engineering on measured magnetic field is required to increase absolute accuracy</a:t>
            </a:r>
          </a:p>
          <a:p>
            <a:pPr lvl="1"/>
            <a:r>
              <a:rPr lang="en-US" dirty="0"/>
              <a:t>Improved simulation can improve final model on measured data</a:t>
            </a:r>
          </a:p>
          <a:p>
            <a:pPr lvl="1"/>
            <a:r>
              <a:rPr lang="en-US" dirty="0"/>
              <a:t>Model robustness is critical for continuous control</a:t>
            </a:r>
          </a:p>
          <a:p>
            <a:pPr lvl="1"/>
            <a:r>
              <a:rPr lang="en-US" dirty="0"/>
              <a:t>Robust autoregressive predictions will be important for magnets without state input</a:t>
            </a:r>
          </a:p>
          <a:p>
            <a:pPr lvl="1"/>
            <a:endParaRPr lang="en-US" dirty="0"/>
          </a:p>
          <a:p>
            <a:r>
              <a:rPr lang="en-US" dirty="0"/>
              <a:t>Early tests in SPS show that dynamics should be studied from beam</a:t>
            </a:r>
          </a:p>
          <a:p>
            <a:pPr lvl="1"/>
            <a:r>
              <a:rPr lang="en-US" dirty="0"/>
              <a:t>If we can decouple dynamics from measurements, we can use lower sampling rate data with other models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618E4-F61C-591F-9ECD-E7F528707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66407-9DAD-6C70-87E6-AF815F42B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1F31B0A-00D3-533F-D1C2-48256344A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3E78675-B960-09F7-FBBE-22486F45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&amp; conclusions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732598-3EF0-DBB3-E248-DF91DA5AF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486210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A90F4-26FE-5D17-2151-13359EB06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C34184-A090-D72B-731F-B27DCBC7CC6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High-accuracy, purely data-driven magnetic field predictions for hysteresis compensation shows operationally useful in the CERN SPS</a:t>
            </a:r>
          </a:p>
          <a:p>
            <a:pPr lvl="1"/>
            <a:r>
              <a:rPr lang="en-US" dirty="0"/>
              <a:t>Continuous efforts to improve field prediction accuracy and robustness</a:t>
            </a:r>
          </a:p>
          <a:p>
            <a:pPr lvl="1"/>
            <a:r>
              <a:rPr lang="en-US" dirty="0"/>
              <a:t>Robust autoregressive predictions will be important for magnets without state input</a:t>
            </a:r>
          </a:p>
          <a:p>
            <a:pPr lvl="1"/>
            <a:endParaRPr lang="en-US" dirty="0"/>
          </a:p>
          <a:p>
            <a:r>
              <a:rPr lang="en-US" dirty="0"/>
              <a:t>Transfer learning strategy simplifies incorporating new data as it becomes available …</a:t>
            </a:r>
          </a:p>
          <a:p>
            <a:pPr lvl="1"/>
            <a:r>
              <a:rPr lang="en-US" dirty="0"/>
              <a:t>… as well as transferring the model to other magnet families</a:t>
            </a:r>
          </a:p>
          <a:p>
            <a:pPr lvl="1"/>
            <a:r>
              <a:rPr lang="en-US" dirty="0"/>
              <a:t>Q: can we train a “foundation model” for different hysteresis? </a:t>
            </a: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80918-EA0C-C896-896C-2CB17805B6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6174" y="1343918"/>
            <a:ext cx="3281530" cy="4833045"/>
          </a:xfrm>
        </p:spPr>
        <p:txBody>
          <a:bodyPr>
            <a:normAutofit/>
          </a:bodyPr>
          <a:lstStyle/>
          <a:p>
            <a:r>
              <a:rPr lang="en-US" dirty="0"/>
              <a:t>But is it operational …?</a:t>
            </a:r>
          </a:p>
          <a:p>
            <a:pPr lvl="1"/>
            <a:r>
              <a:rPr lang="en-US" dirty="0"/>
              <a:t>Online field compensation being deployed to SPS main dipoles</a:t>
            </a:r>
          </a:p>
          <a:p>
            <a:pPr lvl="1"/>
            <a:r>
              <a:rPr lang="en-US" dirty="0"/>
              <a:t>SPS main quadrupoles to come when lab measurements arrive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Full-cycle and any cycle compensation, and removal of precycling cycles coming with improved model robustness and more measurements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AF13-22C3-2EED-3347-222A9FFDD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C3DA7-3127-B0B0-B641-8F60AE005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C095976-A8A9-D147-805B-CBB9A784C8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CEC686C-F44B-5F50-BCAE-7E9065349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&amp; conclusions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2486316-6C9B-D13D-17E5-DD5C95E16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22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2049B3-BB08-98FC-96BD-69802A03A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7704" y="1343918"/>
            <a:ext cx="2143760" cy="373818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79B8147-FDE2-BB10-0730-A7076D2FB29B}"/>
              </a:ext>
            </a:extLst>
          </p:cNvPr>
          <p:cNvCxnSpPr>
            <a:cxnSpLocks/>
          </p:cNvCxnSpPr>
          <p:nvPr/>
        </p:nvCxnSpPr>
        <p:spPr>
          <a:xfrm>
            <a:off x="8998085" y="1566153"/>
            <a:ext cx="683125" cy="29829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50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C6634-EBAB-B482-78F8-04ABFE0DE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FB4FE5-0110-17FE-A6E6-5C03078448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C8729-999D-D314-D65B-E892F55F5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75357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3E36F1C-ABB1-9F99-D5BD-E909862A6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E2C0F6-A760-1EDD-B0A7-7D91D70449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Pre-processing of field measurements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0EE393-8840-7424-FEA4-4B71713AD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measurements for time series forecasting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68470F-68D5-14BF-23E3-7F43FCE38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AE6439-2AAE-C1F0-F6E6-927A9A7E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8" name="Content Placeholder 27">
            <a:extLst>
              <a:ext uri="{FF2B5EF4-FFF2-40B4-BE49-F238E27FC236}">
                <a16:creationId xmlns:a16="http://schemas.microsoft.com/office/drawing/2014/main" id="{EDDE12AF-D461-AC46-D5E3-050427B8E232}"/>
              </a:ext>
            </a:extLst>
          </p:cNvPr>
          <p:cNvSpPr txBox="1">
            <a:spLocks/>
          </p:cNvSpPr>
          <p:nvPr/>
        </p:nvSpPr>
        <p:spPr>
          <a:xfrm>
            <a:off x="376226" y="1391482"/>
            <a:ext cx="6751405" cy="478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EAA49778-C0FF-E38D-2DF7-E6FBC92A8F6E}"/>
              </a:ext>
            </a:extLst>
          </p:cNvPr>
          <p:cNvSpPr txBox="1">
            <a:spLocks/>
          </p:cNvSpPr>
          <p:nvPr/>
        </p:nvSpPr>
        <p:spPr>
          <a:xfrm>
            <a:off x="376227" y="1391482"/>
            <a:ext cx="5917894" cy="4788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Magnetic fields measured at 1 kHz online in the SPS for the main dipoles</a:t>
            </a:r>
          </a:p>
          <a:p>
            <a:pPr lvl="1"/>
            <a:r>
              <a:rPr lang="en-US" dirty="0"/>
              <a:t>Data is plenty, but variety is limited to what operators play (which are often repeated sequences)</a:t>
            </a:r>
          </a:p>
          <a:p>
            <a:pPr lvl="1"/>
            <a:r>
              <a:rPr lang="en-US" dirty="0"/>
              <a:t>Other magnets (quad+) must be measured in a lab</a:t>
            </a:r>
          </a:p>
          <a:p>
            <a:pPr lvl="1"/>
            <a:endParaRPr lang="en-US" dirty="0"/>
          </a:p>
          <a:p>
            <a:r>
              <a:rPr lang="en-US" b="1" dirty="0"/>
              <a:t>!</a:t>
            </a:r>
            <a:r>
              <a:rPr lang="en-US" dirty="0"/>
              <a:t> </a:t>
            </a:r>
            <a:r>
              <a:rPr lang="en-US" dirty="0" err="1"/>
              <a:t>Downsampling</a:t>
            </a:r>
            <a:r>
              <a:rPr lang="en-US" dirty="0"/>
              <a:t> and preprocessing of measured data</a:t>
            </a:r>
          </a:p>
          <a:p>
            <a:pPr lvl="1"/>
            <a:r>
              <a:rPr lang="en-US" dirty="0"/>
              <a:t>Effective sampling rate at 50 Hz gives balanced temporal resolution for dynamic effects …</a:t>
            </a:r>
          </a:p>
          <a:p>
            <a:pPr lvl="1"/>
            <a:r>
              <a:rPr lang="en-US" dirty="0"/>
              <a:t>…but 50 Hz over 10 seconds is still 500 samples …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Data engineering to isolate and enlarge hysteretic effects is required to improve numerical domain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A861901-2FE9-AF62-41AD-67C594B372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483" y="2313150"/>
            <a:ext cx="5425517" cy="2411341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9E7AF35-7C36-705D-7A33-E9F0BBC5F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24</a:t>
            </a:fld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E7E1B7-F2B4-7E0F-D8AC-6FF33E67B9C3}"/>
              </a:ext>
            </a:extLst>
          </p:cNvPr>
          <p:cNvSpPr/>
          <p:nvPr/>
        </p:nvSpPr>
        <p:spPr>
          <a:xfrm>
            <a:off x="9959789" y="4541928"/>
            <a:ext cx="2232211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889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D21A0-26D1-D3DD-7C09-F2EA8D6A1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F72669-4AD2-FB56-0C64-DECF3353D98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76225" y="1320769"/>
                <a:ext cx="5619600" cy="4833045"/>
              </a:xfrm>
            </p:spPr>
            <p:txBody>
              <a:bodyPr/>
              <a:lstStyle/>
              <a:p>
                <a:r>
                  <a:rPr lang="en-US" dirty="0"/>
                  <a:t>Field deviations due to hysteresis between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dirty="0"/>
                  <a:t> T at most</a:t>
                </a:r>
              </a:p>
              <a:p>
                <a:pPr lvl="1"/>
                <a:r>
                  <a:rPr lang="en-US" dirty="0"/>
                  <a:t>But typically, below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cycle-to-cycle</a:t>
                </a:r>
              </a:p>
              <a:p>
                <a:pPr lvl="1"/>
                <a:r>
                  <a:rPr lang="en-US" dirty="0"/>
                  <a:t>Similar range for SPS QF/QD</a:t>
                </a:r>
              </a:p>
              <a:p>
                <a:endParaRPr lang="en-US" dirty="0"/>
              </a:p>
              <a:p>
                <a:r>
                  <a:rPr lang="en-US" dirty="0"/>
                  <a:t>The field corrections depend on beam energy / field strength / tolerance</a:t>
                </a:r>
              </a:p>
              <a:p>
                <a:pPr lvl="1"/>
                <a:r>
                  <a:rPr lang="en-US" dirty="0"/>
                  <a:t>For SFTPRO slow extraction (400 </a:t>
                </a:r>
                <a:r>
                  <a:rPr lang="en-US" dirty="0" err="1"/>
                  <a:t>Gev</a:t>
                </a:r>
                <a:r>
                  <a:rPr lang="en-US" dirty="0"/>
                  <a:t>), tolerance is below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 T</a:t>
                </a:r>
              </a:p>
              <a:p>
                <a:pPr lvl="1"/>
                <a:r>
                  <a:rPr lang="en-US" dirty="0"/>
                  <a:t>For SFTPRO injection (14 GeV) tolerance is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1×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/>
                  <a:t> T</a:t>
                </a:r>
              </a:p>
              <a:p>
                <a:pPr lvl="1"/>
                <a:r>
                  <a:rPr lang="en-US" dirty="0"/>
                  <a:t>For LHC-type injection (26 GeV) tolerance is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/>
                  <a:t> 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F72669-4AD2-FB56-0C64-DECF3353D9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6225" y="1320769"/>
                <a:ext cx="5619600" cy="4833045"/>
              </a:xfrm>
              <a:blipFill>
                <a:blip r:embed="rId3"/>
                <a:stretch>
                  <a:fillRect l="-1351" t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D44D4A-8DA4-D558-3DDB-5FA72A408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4ECFC8-9751-64A9-481E-54D1E8046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D4B2EFA-B1C2-C051-7C84-3E2DE17A5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– Hysteresis in SPS main dipoles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605C67A-8CA2-F632-AC7A-D591D2C03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B25F8D-E5B1-E264-D4F9-798888944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1260" y="766138"/>
            <a:ext cx="4626782" cy="2936395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4FA1BFB-0E56-11FA-CE46-C3E2E71F58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/>
          <a:srcRect t="6849"/>
          <a:stretch/>
        </p:blipFill>
        <p:spPr>
          <a:xfrm>
            <a:off x="6106879" y="3638551"/>
            <a:ext cx="5099832" cy="2850348"/>
          </a:xfrm>
        </p:spPr>
      </p:pic>
    </p:spTree>
    <p:extLst>
      <p:ext uri="{BB962C8B-B14F-4D97-AF65-F5344CB8AC3E}">
        <p14:creationId xmlns:p14="http://schemas.microsoft.com/office/powerpoint/2010/main" val="35066240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55E4664-5ED2-8B2F-7F12-480A0A737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550" y="1726396"/>
            <a:ext cx="6647572" cy="398854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901349-0FA1-7CB4-F8AC-E8A443101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43DECBE-E137-0417-C6C5-6E5556B346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Know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DBE9338-91B4-66D5-1D31-FC76D1D0D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C6AE3AF-A580-8E60-8325-2EE12F90E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503713" cy="4788429"/>
          </a:xfrm>
        </p:spPr>
        <p:txBody>
          <a:bodyPr>
            <a:normAutofit/>
          </a:bodyPr>
          <a:lstStyle/>
          <a:p>
            <a:r>
              <a:rPr lang="en-US" dirty="0"/>
              <a:t>Measure dipole magnetic response with online B-train</a:t>
            </a:r>
          </a:p>
          <a:p>
            <a:pPr lvl="1"/>
            <a:r>
              <a:rPr lang="en-US" dirty="0"/>
              <a:t>Problems with drift to reach desired accuracy, especially at SFTPRO FB</a:t>
            </a:r>
          </a:p>
          <a:p>
            <a:r>
              <a:rPr lang="en-US" dirty="0"/>
              <a:t>Lab measurements for quadrupoles, </a:t>
            </a:r>
            <a:r>
              <a:rPr lang="en-US" dirty="0" err="1"/>
              <a:t>sextupoles</a:t>
            </a:r>
            <a:r>
              <a:rPr lang="en-US" dirty="0"/>
              <a:t>, </a:t>
            </a:r>
            <a:r>
              <a:rPr lang="en-US" dirty="0" err="1"/>
              <a:t>octupules</a:t>
            </a:r>
            <a:endParaRPr lang="en-US" dirty="0"/>
          </a:p>
          <a:p>
            <a:pPr lvl="1"/>
            <a:r>
              <a:rPr lang="en-US" dirty="0"/>
              <a:t>Challenges to reach desired accuracy using induction coil (drift) or hall sensors (noise)</a:t>
            </a:r>
          </a:p>
          <a:p>
            <a:r>
              <a:rPr lang="en-US" dirty="0"/>
              <a:t>Accurate pulsed measurements very challenging in the lab</a:t>
            </a:r>
          </a:p>
          <a:p>
            <a:endParaRPr lang="en-US" dirty="0"/>
          </a:p>
          <a:p>
            <a:r>
              <a:rPr lang="en-US" dirty="0"/>
              <a:t>Power converter in lab is different from FGC</a:t>
            </a:r>
          </a:p>
          <a:p>
            <a:pPr lvl="1"/>
            <a:r>
              <a:rPr lang="en-US" dirty="0"/>
              <a:t>Lab not entirely representative of SPS conditions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A64B9F93-C973-9ADE-5FD8-06950D6E5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310084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72622-8E4B-16EC-42E7-1E55E9E6A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78BE21-AAD6-03DF-A522-F494F2CC6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B08BE7-D938-5B6D-9B80-AC3EB31AC9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Predict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F209BC-BED7-891B-D67C-F450EAF03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Cycle-by-Cycle Online inference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566555-C243-2F85-B88C-1CA4E8A572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16000" y="3759229"/>
            <a:ext cx="3173667" cy="2610895"/>
          </a:xfr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EED4F44-0A97-5665-029C-D6060BB95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8E1367C-881E-8D67-8178-C0B4B979F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6331" y="3957920"/>
            <a:ext cx="3173667" cy="20102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F927A7-813E-3BEB-F739-BFD4700DF9EC}"/>
              </a:ext>
            </a:extLst>
          </p:cNvPr>
          <p:cNvSpPr txBox="1"/>
          <p:nvPr/>
        </p:nvSpPr>
        <p:spPr>
          <a:xfrm>
            <a:off x="3021084" y="5917791"/>
            <a:ext cx="960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Precycle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F36DC5-5EDA-80DD-34EF-0522B4099F88}"/>
              </a:ext>
            </a:extLst>
          </p:cNvPr>
          <p:cNvSpPr txBox="1"/>
          <p:nvPr/>
        </p:nvSpPr>
        <p:spPr>
          <a:xfrm>
            <a:off x="5846317" y="5615055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1">
                <a:extLst>
                  <a:ext uri="{FF2B5EF4-FFF2-40B4-BE49-F238E27FC236}">
                    <a16:creationId xmlns:a16="http://schemas.microsoft.com/office/drawing/2014/main" id="{BED1FA53-631E-F01D-82CC-C37A4C3379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7350" y="1268913"/>
                <a:ext cx="11444662" cy="2601919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5">
                      <a:extLs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Precycle the magnets to always start from the same field</a:t>
                </a:r>
              </a:p>
              <a:p>
                <a:pPr lvl="1"/>
                <a:r>
                  <a:rPr lang="en-US" dirty="0"/>
                  <a:t>For SPS MBIs: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from B-Train</a:t>
                </a:r>
              </a:p>
              <a:p>
                <a:pPr lvl="1"/>
                <a:r>
                  <a:rPr lang="en-US" dirty="0"/>
                  <a:t>For the rest: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from lab</a:t>
                </a:r>
              </a:p>
              <a:p>
                <a:r>
                  <a:rPr lang="en-US" dirty="0"/>
                  <a:t>Then predict magnetic field for each cycle</a:t>
                </a:r>
              </a:p>
              <a:p>
                <a:pPr lvl="1"/>
                <a:r>
                  <a:rPr lang="en-US" dirty="0"/>
                  <a:t>2500 </a:t>
                </a:r>
                <a:r>
                  <a:rPr lang="en-US" dirty="0" err="1"/>
                  <a:t>ms</a:t>
                </a:r>
                <a:r>
                  <a:rPr lang="en-US" dirty="0"/>
                  <a:t> before cycle start, predict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 using programmed current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𝑝𝑟𝑜𝑔</m:t>
                        </m:r>
                      </m:sup>
                    </m:sSub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for the next cycle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N.B. for magnets with B-train we can always use “true” past for future predictions</a:t>
                </a:r>
              </a:p>
            </p:txBody>
          </p:sp>
        </mc:Choice>
        <mc:Fallback xmlns="">
          <p:sp>
            <p:nvSpPr>
              <p:cNvPr id="21" name="Content Placeholder 1">
                <a:extLst>
                  <a:ext uri="{FF2B5EF4-FFF2-40B4-BE49-F238E27FC236}">
                    <a16:creationId xmlns:a16="http://schemas.microsoft.com/office/drawing/2014/main" id="{BED1FA53-631E-F01D-82CC-C37A4C337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50" y="1268913"/>
                <a:ext cx="11444662" cy="2601919"/>
              </a:xfrm>
              <a:prstGeom prst="rect">
                <a:avLst/>
              </a:prstGeom>
              <a:blipFill>
                <a:blip r:embed="rId7"/>
                <a:stretch>
                  <a:fillRect l="-665" t="-2427" r="-111" b="-3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44216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5089F-B441-4535-6ECF-0F5FF3450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4887C-0EA4-9837-6F43-DE8FA8B8E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000" y="6357600"/>
            <a:ext cx="43200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Hysteresis Compensation Progress | EPA community Meeting #4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291243-E2F5-A874-EAB2-AEFF17AFED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8" y="574964"/>
            <a:ext cx="10325464" cy="327695"/>
          </a:xfrm>
        </p:spPr>
        <p:txBody>
          <a:bodyPr>
            <a:normAutofit/>
          </a:bodyPr>
          <a:lstStyle/>
          <a:p>
            <a:r>
              <a:rPr lang="en-US" dirty="0"/>
              <a:t>Results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01FCD83-CC82-5764-821F-B41D3DF50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107287"/>
            <a:ext cx="10325464" cy="460458"/>
          </a:xfrm>
        </p:spPr>
        <p:txBody>
          <a:bodyPr anchor="b">
            <a:normAutofit/>
          </a:bodyPr>
          <a:lstStyle/>
          <a:p>
            <a:r>
              <a:rPr lang="en-US" dirty="0"/>
              <a:t>Significant and consistent improvements on spill quality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1964DCE-6797-0A63-EB1C-B1D35359E4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71113" y="3299623"/>
            <a:ext cx="11449774" cy="2870394"/>
          </a:xfrm>
          <a:noFill/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0B64B9A-9773-92BD-1417-5B2DF1F52B92}"/>
              </a:ext>
            </a:extLst>
          </p:cNvPr>
          <p:cNvSpPr txBox="1">
            <a:spLocks/>
          </p:cNvSpPr>
          <p:nvPr/>
        </p:nvSpPr>
        <p:spPr>
          <a:xfrm>
            <a:off x="376225" y="1343918"/>
            <a:ext cx="11444662" cy="18622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Evolution of spill quality over time, with autoregressive field predictions + compensation </a:t>
            </a:r>
          </a:p>
          <a:p>
            <a:pPr lvl="1"/>
            <a:r>
              <a:rPr lang="en-US" dirty="0"/>
              <a:t>Corrections only on SFTPRO1 flat top, on </a:t>
            </a:r>
            <a:r>
              <a:rPr lang="en-US" b="1" dirty="0"/>
              <a:t>every cycle</a:t>
            </a:r>
          </a:p>
          <a:p>
            <a:r>
              <a:rPr lang="en-US" dirty="0"/>
              <a:t>Reference taken at the beginning and unchanged throughout the MD</a:t>
            </a:r>
          </a:p>
          <a:p>
            <a:pPr lvl="1"/>
            <a:r>
              <a:rPr lang="en-US" dirty="0">
                <a:solidFill>
                  <a:srgbClr val="0332FF"/>
                </a:solidFill>
              </a:rPr>
              <a:t>Spill duty factor </a:t>
            </a:r>
            <a:r>
              <a:rPr lang="en-US" dirty="0"/>
              <a:t>remains largely unchanged</a:t>
            </a:r>
          </a:p>
          <a:p>
            <a:pPr lvl="1"/>
            <a:r>
              <a:rPr lang="en-US" dirty="0"/>
              <a:t>… But </a:t>
            </a:r>
            <a:r>
              <a:rPr lang="en-US" dirty="0">
                <a:solidFill>
                  <a:srgbClr val="FF0000"/>
                </a:solidFill>
              </a:rPr>
              <a:t>RMSE </a:t>
            </a:r>
            <a:r>
              <a:rPr lang="en-US" dirty="0"/>
              <a:t>between reference and measured BCT is significant when field is poorly / uncorrected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67D9107-1437-9D7D-F44F-87E45C6ED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2024-11-14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4500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295B887-0604-9507-0379-8A4A22BBC69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76225" y="1343918"/>
                <a:ext cx="6700436" cy="4833045"/>
              </a:xfrm>
            </p:spPr>
            <p:txBody>
              <a:bodyPr/>
              <a:lstStyle/>
              <a:p>
                <a:r>
                  <a:rPr lang="en-US" dirty="0"/>
                  <a:t>Early tests in SPS showed that </a:t>
                </a:r>
              </a:p>
              <a:p>
                <a:pPr lvl="1"/>
                <a:r>
                  <a:rPr lang="en-US" dirty="0"/>
                  <a:t>Beam experiences dynamic effects that are incompatible with magnet design and field measurements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Deriving eddy current field contributions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  <m:e>
                        <m:acc>
                          <m:accPr>
                            <m:chr m:val="̇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</m:sup>
                        </m:sSup>
                      </m:e>
                    </m:nary>
                  </m:oMath>
                </a14:m>
                <a:br>
                  <a:rPr lang="en-US" dirty="0"/>
                </a:br>
                <a:r>
                  <a:rPr lang="en-US" dirty="0"/>
                  <a:t>Eddy currents decays can be fitted from beam orbits directly, and therefore field prediction does </a:t>
                </a:r>
                <a:r>
                  <a:rPr lang="en-US" b="1" dirty="0"/>
                  <a:t>not need to model dynamics</a:t>
                </a:r>
                <a:endParaRPr lang="en-US" dirty="0"/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Achieving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&lt;5×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absolute accuracy, i.e.,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99 % </m:t>
                    </m:r>
                  </m:oMath>
                </a14:m>
                <a:r>
                  <a:rPr lang="en-US" dirty="0"/>
                  <a:t>accurate predictions across the full prediction horizon (100s of points) is very challenging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Even when validation distribution overlaps with training)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Artifacts and “spikes” in predictions are not uncommon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295B887-0604-9507-0379-8A4A22BBC6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76225" y="1343918"/>
                <a:ext cx="6700436" cy="4833045"/>
              </a:xfrm>
              <a:blipFill>
                <a:blip r:embed="rId3"/>
                <a:stretch>
                  <a:fillRect l="-756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CF19B5F-5B13-E54A-4356-067AE3BBFB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/>
        </p:blipFill>
        <p:spPr>
          <a:xfrm>
            <a:off x="7217417" y="1343918"/>
            <a:ext cx="3939425" cy="303923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C1CC6-B830-8506-D988-2209B065D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5FDC7-7B5E-0777-C57D-BF0B87ED6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Data-driven field compensation in the SPS main magnets</a:t>
            </a:r>
            <a:endParaRPr lang="en-CH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6731D5-CB22-1834-5AB4-9CAFBA95B6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6C5310A-DFD1-DE24-F4D6-918E3B770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effects will not need to be modeled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21E8094-DC69-273B-636E-B303CB7F8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29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268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48F715-5980-A897-919E-02A7A1D6E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997D7A-B657-6222-BC60-91AED985B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D5AD86-0A32-7CEC-1D48-6BF54A6838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8422F07-BB7E-F18E-EBFB-FB75EF4E7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C8790AC-C0BD-2098-C037-70F6A7C6828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Hysteresis in accelerator magnets and impact on operation in CERN injectors</a:t>
            </a:r>
          </a:p>
          <a:p>
            <a:r>
              <a:rPr lang="en-US" dirty="0"/>
              <a:t>Transformers for hysteresis prediction</a:t>
            </a:r>
          </a:p>
          <a:p>
            <a:pPr lvl="1"/>
            <a:r>
              <a:rPr lang="en-US" dirty="0"/>
              <a:t>Pre-training and transfer learning</a:t>
            </a:r>
          </a:p>
          <a:p>
            <a:r>
              <a:rPr lang="en-US" dirty="0"/>
              <a:t>Validation, and Operational results in the CERN SPS</a:t>
            </a:r>
          </a:p>
          <a:p>
            <a:r>
              <a:rPr lang="en-US" dirty="0"/>
              <a:t>Outlook and conclusions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D8E472-C394-586B-B05C-8722DE9C2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805812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B03837-F4A7-2E17-75B0-7C687B59A9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Must meet accuracy &lt; 2e-5 T</a:t>
            </a:r>
          </a:p>
          <a:p>
            <a:r>
              <a:rPr lang="en-US" dirty="0"/>
              <a:t>For all points in a forecasting horizon</a:t>
            </a:r>
          </a:p>
          <a:p>
            <a:r>
              <a:rPr lang="en-US" dirty="0"/>
              <a:t>Must be able to capture dynamic effects as well as static effects</a:t>
            </a:r>
          </a:p>
          <a:p>
            <a:r>
              <a:rPr lang="en-US" dirty="0"/>
              <a:t>Must be able to predict data infinitely far into the future (autoregressive predictions) without state observations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1FC0DD-7C77-8C2D-6BB6-CA69D3B236C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Measured magnetic field contains</a:t>
                </a:r>
              </a:p>
              <a:p>
                <a:pPr lvl="1"/>
                <a:r>
                  <a:rPr lang="en-US" dirty="0"/>
                  <a:t>Measured magnetic field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–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2"/>
                <a:r>
                  <a:rPr lang="en-US" dirty="0"/>
                  <a:t>Hysteretic component: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Eddy current decays   (Up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Measurement noise  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Integration drift          (Normally up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Phenomenological become too complex or impossible to use when static effects cannot be disentangled from measurement artifacts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1FC0DD-7C77-8C2D-6BB6-CA69D3B236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DA973-02B7-D868-CB17-C9EB9E501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752EE-4CA1-49D6-4D74-FED8CDF19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Data-driven field compensation in the SPS main magnets</a:t>
            </a:r>
            <a:endParaRPr lang="en-CH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44F141C-AD1C-1094-20FD-0E2AAA4E5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4E64D0B-3EA5-7905-1D98-077CF8977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requirements for a data-driven model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585547-7465-F33E-40FF-71C4EAAE1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30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2404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65CBC8-6209-F612-5567-D56420DD27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And the need for reproducible fields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69B2BF-5BBC-7954-17A8-982D69F3B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Hysteresis in the accelerator magnets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82C77A-DE69-B086-F17C-FA63A16177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6226" y="1391482"/>
            <a:ext cx="5928195" cy="4788429"/>
          </a:xfrm>
        </p:spPr>
        <p:txBody>
          <a:bodyPr>
            <a:normAutofit/>
          </a:bodyPr>
          <a:lstStyle/>
          <a:p>
            <a:r>
              <a:rPr lang="en-US" dirty="0"/>
              <a:t>The CERN SPS is a fast multi-cycling synchrotron</a:t>
            </a:r>
            <a:endParaRPr lang="en-US" sz="2000" dirty="0"/>
          </a:p>
          <a:p>
            <a:pPr lvl="1"/>
            <a:r>
              <a:rPr lang="en-US" sz="1800" dirty="0"/>
              <a:t>3.6 - 24+ seconds long cycles, producing proton and ion beams at 30 GeV – 450 GeV </a:t>
            </a:r>
          </a:p>
          <a:p>
            <a:pPr lvl="1"/>
            <a:r>
              <a:rPr lang="en-US" sz="1800" dirty="0"/>
              <a:t>Cycle / magnetic sequences are often consistent …</a:t>
            </a:r>
          </a:p>
          <a:p>
            <a:pPr lvl="1"/>
            <a:r>
              <a:rPr lang="en-US" sz="1800" dirty="0"/>
              <a:t>…  but manual changes to beam parameters are often required when sequences change</a:t>
            </a:r>
          </a:p>
          <a:p>
            <a:pPr lvl="1"/>
            <a:endParaRPr lang="en-US" sz="1800" dirty="0"/>
          </a:p>
          <a:p>
            <a:r>
              <a:rPr lang="en-US" sz="2000" dirty="0"/>
              <a:t>In multi-cycling synchrotrons at CERN </a:t>
            </a:r>
          </a:p>
          <a:p>
            <a:pPr lvl="1"/>
            <a:r>
              <a:rPr lang="en-US" sz="1800" dirty="0"/>
              <a:t>Degaussing cycles, constrained cycle sequences </a:t>
            </a:r>
            <a:r>
              <a:rPr lang="en-US" sz="1800" b="1" dirty="0"/>
              <a:t>and</a:t>
            </a:r>
            <a:r>
              <a:rPr lang="en-US" sz="1800" dirty="0"/>
              <a:t> beam degradation due to hysteresis</a:t>
            </a:r>
          </a:p>
          <a:p>
            <a:pPr lvl="1"/>
            <a:endParaRPr lang="en-US" sz="1800" dirty="0"/>
          </a:p>
          <a:p>
            <a:r>
              <a:rPr lang="en-US" dirty="0"/>
              <a:t>In general, operations treat hysteresis through symptom management without addressing the root problem</a:t>
            </a:r>
          </a:p>
          <a:p>
            <a:pPr lvl="1"/>
            <a:r>
              <a:rPr lang="en-US" sz="1600" dirty="0"/>
              <a:t>Hysteresis is not a problem unique to CERN!</a:t>
            </a:r>
          </a:p>
        </p:txBody>
      </p:sp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8365FFDB-48C2-5E37-2AB2-B2E81B9872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98" t="4934" r="7551" b="4934"/>
          <a:stretch/>
        </p:blipFill>
        <p:spPr>
          <a:xfrm>
            <a:off x="6498771" y="1595417"/>
            <a:ext cx="4670388" cy="36671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A88C78-51B1-A235-980A-A6170CA9C968}"/>
              </a:ext>
            </a:extLst>
          </p:cNvPr>
          <p:cNvSpPr/>
          <p:nvPr/>
        </p:nvSpPr>
        <p:spPr>
          <a:xfrm>
            <a:off x="6560821" y="2278379"/>
            <a:ext cx="255180" cy="3505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D6BB54-FB23-9372-2A57-64D8043E9C47}"/>
              </a:ext>
            </a:extLst>
          </p:cNvPr>
          <p:cNvSpPr/>
          <p:nvPr/>
        </p:nvSpPr>
        <p:spPr>
          <a:xfrm>
            <a:off x="7193280" y="2453639"/>
            <a:ext cx="617219" cy="114300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B9387E-F62E-3F0C-EEC7-6136A8194BD3}"/>
              </a:ext>
            </a:extLst>
          </p:cNvPr>
          <p:cNvSpPr/>
          <p:nvPr/>
        </p:nvSpPr>
        <p:spPr>
          <a:xfrm>
            <a:off x="10668000" y="2910840"/>
            <a:ext cx="501159" cy="70104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D44CFD-98B6-3769-6B6B-9E2B43A71250}"/>
              </a:ext>
            </a:extLst>
          </p:cNvPr>
          <p:cNvSpPr txBox="1"/>
          <p:nvPr/>
        </p:nvSpPr>
        <p:spPr>
          <a:xfrm>
            <a:off x="6439565" y="5262583"/>
            <a:ext cx="1088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Injection losses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000" dirty="0"/>
              <a:t>Eddy current decay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000" dirty="0"/>
              <a:t>Hysteresis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A06D09-ECA2-DDBF-59A2-C2C483D9E2E5}"/>
              </a:ext>
            </a:extLst>
          </p:cNvPr>
          <p:cNvSpPr txBox="1"/>
          <p:nvPr/>
        </p:nvSpPr>
        <p:spPr>
          <a:xfrm>
            <a:off x="7303981" y="5807267"/>
            <a:ext cx="1232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(Extracted) beam quality degradation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000" dirty="0"/>
              <a:t>Changing spill macrostructure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CED4DE-D9F5-B24D-B36B-2744D7784994}"/>
              </a:ext>
            </a:extLst>
          </p:cNvPr>
          <p:cNvSpPr txBox="1"/>
          <p:nvPr/>
        </p:nvSpPr>
        <p:spPr>
          <a:xfrm>
            <a:off x="10252254" y="5253092"/>
            <a:ext cx="144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Waste of energy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000" dirty="0"/>
              <a:t>5 kWh every cycle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… for quasi-degauss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… and for reproducible eddy current decays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0A7BB0C-A81C-6966-E791-452FAF0E9508}"/>
              </a:ext>
            </a:extLst>
          </p:cNvPr>
          <p:cNvCxnSpPr>
            <a:cxnSpLocks/>
          </p:cNvCxnSpPr>
          <p:nvPr/>
        </p:nvCxnSpPr>
        <p:spPr>
          <a:xfrm flipH="1" flipV="1">
            <a:off x="7498978" y="3662699"/>
            <a:ext cx="5821" cy="20887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BA8BCF8-17CD-7A93-AB7B-F0DD125347CC}"/>
              </a:ext>
            </a:extLst>
          </p:cNvPr>
          <p:cNvCxnSpPr>
            <a:cxnSpLocks/>
          </p:cNvCxnSpPr>
          <p:nvPr/>
        </p:nvCxnSpPr>
        <p:spPr>
          <a:xfrm flipV="1">
            <a:off x="6688411" y="2685053"/>
            <a:ext cx="0" cy="257753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66F7C63-02AC-ACB4-E5B8-3786823C951C}"/>
              </a:ext>
            </a:extLst>
          </p:cNvPr>
          <p:cNvCxnSpPr>
            <a:cxnSpLocks/>
          </p:cNvCxnSpPr>
          <p:nvPr/>
        </p:nvCxnSpPr>
        <p:spPr>
          <a:xfrm flipV="1">
            <a:off x="10912758" y="3693428"/>
            <a:ext cx="0" cy="156915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57E518EE-2B51-C566-D9DD-47B44CA2B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CFE308BA-C733-067D-2B93-79E4EDC2C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037D1B9-F6B8-74B6-1A30-5A55CDC1A9E4}"/>
              </a:ext>
            </a:extLst>
          </p:cNvPr>
          <p:cNvSpPr/>
          <p:nvPr/>
        </p:nvSpPr>
        <p:spPr>
          <a:xfrm>
            <a:off x="5049775" y="5067803"/>
            <a:ext cx="1760236" cy="1076796"/>
          </a:xfrm>
          <a:prstGeom prst="round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FF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!</a:t>
            </a:r>
            <a:r>
              <a:rPr lang="en-US" sz="1200" dirty="0">
                <a:solidFill>
                  <a:srgbClr val="FF0000"/>
                </a:solidFill>
              </a:rPr>
              <a:t> Feed-back control requires online high-precision field measurements for each magnetic circuit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3868448A-0E2C-A5D5-D769-877A86BB2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4</a:t>
            </a:fld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423A34F-7020-EDB8-29DB-AA4159CD7518}"/>
              </a:ext>
            </a:extLst>
          </p:cNvPr>
          <p:cNvSpPr/>
          <p:nvPr/>
        </p:nvSpPr>
        <p:spPr>
          <a:xfrm>
            <a:off x="4696432" y="3098650"/>
            <a:ext cx="1760236" cy="716911"/>
          </a:xfrm>
          <a:prstGeom prst="round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FF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!</a:t>
            </a:r>
            <a:r>
              <a:rPr lang="en-US" sz="1200" dirty="0">
                <a:solidFill>
                  <a:srgbClr val="FF0000"/>
                </a:solidFill>
              </a:rPr>
              <a:t> Only CERN PS and PSB dipoles have field feedback</a:t>
            </a:r>
          </a:p>
        </p:txBody>
      </p:sp>
    </p:spTree>
    <p:extLst>
      <p:ext uri="{BB962C8B-B14F-4D97-AF65-F5344CB8AC3E}">
        <p14:creationId xmlns:p14="http://schemas.microsoft.com/office/powerpoint/2010/main" val="404407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6C4C8E-EA7B-0DE9-86B3-DC7469F2B66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/>
              <a:t>Most magnetic circuits are controlled in current by translating momentum / tune / correction etc.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D8625-47C1-6995-9B79-7BDA9B99A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41E1F-50EF-DC5D-45EE-B0C24CA45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4A5F18-905C-A051-9FF7-A43F1664D9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565DFA9-0978-197C-C8E2-0B84924CD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have reproducible fields…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B4DCC8F4-7A61-90F1-32BD-0DA7CC796A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45042" y="1013188"/>
            <a:ext cx="2162543" cy="4378913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472BE7C-1655-717B-C95B-E9DB045F5EC7}"/>
              </a:ext>
            </a:extLst>
          </p:cNvPr>
          <p:cNvSpPr/>
          <p:nvPr/>
        </p:nvSpPr>
        <p:spPr>
          <a:xfrm>
            <a:off x="8651082" y="4543426"/>
            <a:ext cx="842962" cy="1042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8A32A4B-60B6-11EC-E778-AB6C543E1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7360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A7E70-A050-1D4B-1FBB-2C458A633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7CCD12-EE4A-05E1-AE24-86C4B78473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/>
              <a:t>Most magnetic circuits are controlled in current by translating momentum / tune / correction etc. </a:t>
            </a:r>
          </a:p>
          <a:p>
            <a:pPr lvl="1"/>
            <a:r>
              <a:rPr lang="en-US" sz="1800" dirty="0"/>
              <a:t>Control system is agnostic to actual field response in the machine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8E215-1249-D40F-BA79-DE35908E2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57D13-BD66-1E37-27BA-0880218BF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62C58FE-BCD2-B1E0-A470-0B9382E350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D86AD2F-95A6-FD16-782A-9BCEB2043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have reproducible fields…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9DC254ED-E264-9DBB-8005-6554556D00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45042" y="1013188"/>
            <a:ext cx="2162543" cy="4378913"/>
          </a:xfr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CC9813-0A5B-2C2D-175C-38298E3B6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4398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866DE-B73D-9783-AE4E-B16CA2FC8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phic 21">
            <a:extLst>
              <a:ext uri="{FF2B5EF4-FFF2-40B4-BE49-F238E27FC236}">
                <a16:creationId xmlns:a16="http://schemas.microsoft.com/office/drawing/2014/main" id="{0C7760A2-A8D5-F5B3-9C96-EA482F0AC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044" y="1013188"/>
            <a:ext cx="4181503" cy="43789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0001A16-0958-486F-64BC-F4F4AC99B16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Most magnetic circuits are controlled in current by translating momentum / tune / correction etc. </a:t>
                </a:r>
              </a:p>
              <a:p>
                <a:pPr lvl="1"/>
                <a:r>
                  <a:rPr lang="en-US" sz="1800" dirty="0"/>
                  <a:t>Control system is agnostic to actual field response in the machine</a:t>
                </a:r>
              </a:p>
              <a:p>
                <a:pPr lvl="1"/>
                <a:endParaRPr lang="en-US" sz="1600" dirty="0"/>
              </a:p>
              <a:p>
                <a:r>
                  <a:rPr lang="en-US" sz="2000" dirty="0"/>
                  <a:t>Instead: model magnetic field response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dirty="0"/>
                  <a:t>from magnetic field measurements</a:t>
                </a:r>
                <a:endParaRPr lang="en-US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0001A16-0958-486F-64BC-F4F4AC99B1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5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0B154-9654-3D81-8A37-F3E2563ED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21E44-8724-D7A9-ADCE-AEAB22519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D7DD1A7-0B33-2429-3DD7-D0BE6F381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D73D11A-03EA-0984-004D-AC0B64556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have reproducible fields…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B12AB15-259E-D9AE-BB4A-CBEE874F4BC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06F1AC9-C5D0-659A-0BF3-BD9D1C352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9768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CE258-9EC2-C407-BD6A-0E8795F92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0374901-5771-7693-7843-B5E7650A027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Most magnetic circuits are controlled in current by translating momentum / tune / correction etc. </a:t>
                </a:r>
              </a:p>
              <a:p>
                <a:pPr lvl="1"/>
                <a:r>
                  <a:rPr lang="en-US" sz="1800" dirty="0"/>
                  <a:t>Control system is agnostic to actual field response in the machine</a:t>
                </a:r>
              </a:p>
              <a:p>
                <a:pPr lvl="1"/>
                <a:endParaRPr lang="en-US" sz="1600" dirty="0"/>
              </a:p>
              <a:p>
                <a:r>
                  <a:rPr lang="en-US" sz="2000" dirty="0"/>
                  <a:t>Instead: model magnetic field response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from magnetic field measurements</a:t>
                </a:r>
              </a:p>
              <a:p>
                <a:pPr lvl="1"/>
                <a:r>
                  <a:rPr lang="en-US" dirty="0"/>
                  <a:t>Knowing next cycle to be played …</a:t>
                </a:r>
              </a:p>
              <a:p>
                <a:pPr lvl="1"/>
                <a:r>
                  <a:rPr lang="en-US" dirty="0"/>
                  <a:t>… feed-forward correct the field by applying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0374901-5771-7693-7843-B5E7650A02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72637-C51F-9CDB-52C8-C98600413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64845-697B-B620-5F82-A9AA34379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1EC3E03-0CD3-28B7-BC81-5DBE9FB307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EF2AA27-F1CE-1409-F9F9-A3584F643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have reproducible fields…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9244A5D0-2F99-7CFD-0DF3-AFDAACCD0A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045" y="1013189"/>
            <a:ext cx="4181504" cy="4378914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1BF1682-B054-6BE0-D50F-B17020AC1E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9837F5-3726-0537-7493-777A827461F8}"/>
              </a:ext>
            </a:extLst>
          </p:cNvPr>
          <p:cNvSpPr/>
          <p:nvPr/>
        </p:nvSpPr>
        <p:spPr>
          <a:xfrm>
            <a:off x="9896320" y="4702800"/>
            <a:ext cx="1305080" cy="633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4C4054-2E61-C5D5-5A3C-F362571E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18376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9B11C-8BC5-8F26-C5BE-B4E3A2BFA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225CB2D-0AA4-75C3-F22D-9A1F500296A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Most magnetic circuits are controlled in current by translating momentum / tune / correction etc. </a:t>
                </a:r>
              </a:p>
              <a:p>
                <a:pPr lvl="1"/>
                <a:r>
                  <a:rPr lang="en-US" sz="1800" dirty="0"/>
                  <a:t>Control system is agnostic to actual field response in the machine</a:t>
                </a:r>
              </a:p>
              <a:p>
                <a:pPr lvl="1"/>
                <a:endParaRPr lang="en-US" sz="1600" dirty="0"/>
              </a:p>
              <a:p>
                <a:r>
                  <a:rPr lang="en-US" dirty="0"/>
                  <a:t>Instead: model magnetic field response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from magnetic field measurements</a:t>
                </a:r>
              </a:p>
              <a:p>
                <a:pPr lvl="1"/>
                <a:r>
                  <a:rPr lang="en-US" dirty="0"/>
                  <a:t>Knowing next cycle to be played …</a:t>
                </a:r>
              </a:p>
              <a:p>
                <a:pPr lvl="1"/>
                <a:r>
                  <a:rPr lang="en-US" dirty="0"/>
                  <a:t>… feed-forward correct the field by applying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for every cycle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dirty="0"/>
                  <a:t>We now can achieve reproducible fields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Control paradigm is transparent to 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/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225CB2D-0AA4-75C3-F22D-9A1F500296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901" t="-13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D14C5-D228-85FF-814A-64AA0E27A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2025-04-10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58DAF-4D9A-F82E-905E-551E737C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Transformers for field compensation | ICFA MaLAPA WS 2025</a:t>
            </a:r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A6FC2BA-4A3F-076F-AF35-7C6C37FFF9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Through feed-forward field compensation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B9C094-FB80-A9F7-D5A0-DC9B9F1C9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</a:t>
            </a:r>
            <a:r>
              <a:rPr lang="en-US"/>
              <a:t>could have </a:t>
            </a:r>
            <a:r>
              <a:rPr lang="en-US" dirty="0"/>
              <a:t>reproducible fields…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4665E427-2DF8-AA87-EDF2-4233F3CAB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045" y="1013189"/>
            <a:ext cx="4181504" cy="4378914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3AD9DA1-26B0-6412-D17D-22C1AB597E7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1FE4F1-0163-F0CC-0F99-F8918DBF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2691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" id="{BE897518-A140-A84F-9151-8F1814FA5CEB}" vid="{1622956C-481D-A84A-9BCF-DA1468A3D4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6429</TotalTime>
  <Words>3643</Words>
  <Application>Microsoft Macintosh PowerPoint</Application>
  <PresentationFormat>Widescreen</PresentationFormat>
  <Paragraphs>489</Paragraphs>
  <Slides>30</Slides>
  <Notes>20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Cambria Math</vt:lpstr>
      <vt:lpstr>Office Theme</vt:lpstr>
      <vt:lpstr>Transformers for field compensation</vt:lpstr>
      <vt:lpstr>Bayesian Optimization for field compensation</vt:lpstr>
      <vt:lpstr>Outline</vt:lpstr>
      <vt:lpstr>Hysteresis in the accelerator magnets</vt:lpstr>
      <vt:lpstr>What if we could have reproducible fields…</vt:lpstr>
      <vt:lpstr>What if we could have reproducible fields…</vt:lpstr>
      <vt:lpstr>What if we could have reproducible fields…</vt:lpstr>
      <vt:lpstr>What if we could have reproducible fields…</vt:lpstr>
      <vt:lpstr>What if we could have reproducible fields…</vt:lpstr>
      <vt:lpstr>What if we could have reproducible fields…</vt:lpstr>
      <vt:lpstr>Hysteresis in the SPS main dipoles</vt:lpstr>
      <vt:lpstr>Transformers for Field (Hysteresis) Prediction</vt:lpstr>
      <vt:lpstr>Transformers for Field (Hysteresis) Prediction</vt:lpstr>
      <vt:lpstr>Fitting transformers on simulated hysteresis</vt:lpstr>
      <vt:lpstr>Fitting transformers on simulated hysteresis</vt:lpstr>
      <vt:lpstr>Transfer learning strategy for real hysteresis prediction</vt:lpstr>
      <vt:lpstr>Transfer learning strategy for real hysteresis prediction</vt:lpstr>
      <vt:lpstr>Finetuned transformer model predictions</vt:lpstr>
      <vt:lpstr>Attention mechanisms</vt:lpstr>
      <vt:lpstr>Operational results</vt:lpstr>
      <vt:lpstr>Outlook &amp; conclusions</vt:lpstr>
      <vt:lpstr>Outlook &amp; conclusions</vt:lpstr>
      <vt:lpstr>Extra slides</vt:lpstr>
      <vt:lpstr>Field measurements for time series forecasting</vt:lpstr>
      <vt:lpstr>Analysis – Hysteresis in SPS main dipoles</vt:lpstr>
      <vt:lpstr>Magnetic measurements</vt:lpstr>
      <vt:lpstr>Cycle-by-Cycle Online inference</vt:lpstr>
      <vt:lpstr>Significant and consistent improvements on spill quality</vt:lpstr>
      <vt:lpstr>Dynamic effects will not need to be modeled</vt:lpstr>
      <vt:lpstr>Technical requirements for a data-driven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 Lu</dc:creator>
  <cp:lastModifiedBy>Anton Lu</cp:lastModifiedBy>
  <cp:revision>57</cp:revision>
  <dcterms:created xsi:type="dcterms:W3CDTF">2025-04-02T11:58:19Z</dcterms:created>
  <dcterms:modified xsi:type="dcterms:W3CDTF">2025-04-09T21:14:35Z</dcterms:modified>
</cp:coreProperties>
</file>