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338" r:id="rId2"/>
    <p:sldId id="453" r:id="rId3"/>
    <p:sldId id="532" r:id="rId4"/>
    <p:sldId id="533" r:id="rId5"/>
    <p:sldId id="534" r:id="rId6"/>
    <p:sldId id="404" r:id="rId7"/>
    <p:sldId id="531" r:id="rId8"/>
    <p:sldId id="535" r:id="rId9"/>
    <p:sldId id="413" r:id="rId10"/>
    <p:sldId id="536" r:id="rId11"/>
    <p:sldId id="537" r:id="rId12"/>
    <p:sldId id="538" r:id="rId13"/>
    <p:sldId id="541" r:id="rId14"/>
    <p:sldId id="529" r:id="rId15"/>
    <p:sldId id="539" r:id="rId16"/>
    <p:sldId id="540" r:id="rId17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B2A2"/>
    <a:srgbClr val="FFF6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310" autoAdjust="0"/>
    <p:restoredTop sz="94665"/>
  </p:normalViewPr>
  <p:slideViewPr>
    <p:cSldViewPr snapToGrid="0" snapToObjects="1">
      <p:cViewPr varScale="1">
        <p:scale>
          <a:sx n="129" d="100"/>
          <a:sy n="129" d="100"/>
        </p:scale>
        <p:origin x="648" y="192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/Users/milkojaksic/Documents/ADMIN/Accelerators/beamtime%20statistics%202023.xlsb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smoothMarker"/>
        <c:varyColors val="0"/>
        <c:ser>
          <c:idx val="0"/>
          <c:order val="0"/>
          <c:xVal>
            <c:numRef>
              <c:f>Sheet1!$B$30:$AC$30</c:f>
              <c:numCache>
                <c:formatCode>0</c:formatCode>
                <c:ptCount val="28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xVal>
          <c:yVal>
            <c:numRef>
              <c:f>Sheet1!$B$31:$AC$31</c:f>
              <c:numCache>
                <c:formatCode>0</c:formatCode>
                <c:ptCount val="28"/>
                <c:pt idx="0">
                  <c:v>755</c:v>
                </c:pt>
                <c:pt idx="1">
                  <c:v>700</c:v>
                </c:pt>
                <c:pt idx="2">
                  <c:v>830</c:v>
                </c:pt>
                <c:pt idx="3">
                  <c:v>920</c:v>
                </c:pt>
                <c:pt idx="4">
                  <c:v>720</c:v>
                </c:pt>
                <c:pt idx="5">
                  <c:v>680</c:v>
                </c:pt>
                <c:pt idx="6">
                  <c:v>1088</c:v>
                </c:pt>
                <c:pt idx="7">
                  <c:v>624</c:v>
                </c:pt>
                <c:pt idx="8">
                  <c:v>560</c:v>
                </c:pt>
                <c:pt idx="9">
                  <c:v>819</c:v>
                </c:pt>
                <c:pt idx="10">
                  <c:v>1588</c:v>
                </c:pt>
                <c:pt idx="11">
                  <c:v>1382</c:v>
                </c:pt>
                <c:pt idx="12">
                  <c:v>1547</c:v>
                </c:pt>
                <c:pt idx="13">
                  <c:v>1203</c:v>
                </c:pt>
                <c:pt idx="14">
                  <c:v>1796</c:v>
                </c:pt>
                <c:pt idx="15">
                  <c:v>1612</c:v>
                </c:pt>
                <c:pt idx="16">
                  <c:v>2382</c:v>
                </c:pt>
                <c:pt idx="17">
                  <c:v>1604</c:v>
                </c:pt>
                <c:pt idx="18">
                  <c:v>2013</c:v>
                </c:pt>
                <c:pt idx="19">
                  <c:v>2438</c:v>
                </c:pt>
                <c:pt idx="20">
                  <c:v>2380</c:v>
                </c:pt>
                <c:pt idx="21">
                  <c:v>2310</c:v>
                </c:pt>
                <c:pt idx="22">
                  <c:v>2142</c:v>
                </c:pt>
                <c:pt idx="23">
                  <c:v>2275</c:v>
                </c:pt>
                <c:pt idx="24">
                  <c:v>2349</c:v>
                </c:pt>
                <c:pt idx="25">
                  <c:v>2942</c:v>
                </c:pt>
                <c:pt idx="26">
                  <c:v>2926</c:v>
                </c:pt>
                <c:pt idx="27">
                  <c:v>2535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C40-0A4D-871E-C2849A2CA3DC}"/>
            </c:ext>
          </c:extLst>
        </c:ser>
        <c:ser>
          <c:idx val="1"/>
          <c:order val="1"/>
          <c:xVal>
            <c:numRef>
              <c:f>Sheet1!$D$30:$AC$30</c:f>
              <c:numCache>
                <c:formatCode>0</c:formatCode>
                <c:ptCount val="26"/>
                <c:pt idx="0">
                  <c:v>1998</c:v>
                </c:pt>
                <c:pt idx="1">
                  <c:v>1999</c:v>
                </c:pt>
                <c:pt idx="2">
                  <c:v>2000</c:v>
                </c:pt>
                <c:pt idx="3">
                  <c:v>2001</c:v>
                </c:pt>
                <c:pt idx="4">
                  <c:v>2002</c:v>
                </c:pt>
                <c:pt idx="5">
                  <c:v>2003</c:v>
                </c:pt>
                <c:pt idx="6">
                  <c:v>2004</c:v>
                </c:pt>
                <c:pt idx="7">
                  <c:v>2005</c:v>
                </c:pt>
                <c:pt idx="8">
                  <c:v>2006</c:v>
                </c:pt>
                <c:pt idx="9">
                  <c:v>2007</c:v>
                </c:pt>
                <c:pt idx="10">
                  <c:v>2008</c:v>
                </c:pt>
                <c:pt idx="11">
                  <c:v>2009</c:v>
                </c:pt>
                <c:pt idx="12">
                  <c:v>2010</c:v>
                </c:pt>
                <c:pt idx="13">
                  <c:v>2011</c:v>
                </c:pt>
                <c:pt idx="14">
                  <c:v>2012</c:v>
                </c:pt>
                <c:pt idx="15">
                  <c:v>2013</c:v>
                </c:pt>
                <c:pt idx="16">
                  <c:v>2014</c:v>
                </c:pt>
                <c:pt idx="17">
                  <c:v>2015</c:v>
                </c:pt>
                <c:pt idx="18">
                  <c:v>2016</c:v>
                </c:pt>
                <c:pt idx="19">
                  <c:v>2017</c:v>
                </c:pt>
                <c:pt idx="20">
                  <c:v>2018</c:v>
                </c:pt>
                <c:pt idx="21">
                  <c:v>2019</c:v>
                </c:pt>
                <c:pt idx="22">
                  <c:v>2020</c:v>
                </c:pt>
                <c:pt idx="23">
                  <c:v>2021</c:v>
                </c:pt>
                <c:pt idx="24">
                  <c:v>2022</c:v>
                </c:pt>
                <c:pt idx="25">
                  <c:v>2023</c:v>
                </c:pt>
              </c:numCache>
            </c:numRef>
          </c:xVal>
          <c:yVal>
            <c:numRef>
              <c:f>Sheet1!$D$32:$AC$32</c:f>
              <c:numCache>
                <c:formatCode>General</c:formatCode>
                <c:ptCount val="26"/>
                <c:pt idx="7" formatCode="0">
                  <c:v>29</c:v>
                </c:pt>
                <c:pt idx="8" formatCode="0">
                  <c:v>664</c:v>
                </c:pt>
                <c:pt idx="9" formatCode="0">
                  <c:v>856</c:v>
                </c:pt>
                <c:pt idx="10" formatCode="0">
                  <c:v>840</c:v>
                </c:pt>
                <c:pt idx="11" formatCode="0">
                  <c:v>248</c:v>
                </c:pt>
                <c:pt idx="12" formatCode="0">
                  <c:v>1016</c:v>
                </c:pt>
                <c:pt idx="13" formatCode="0">
                  <c:v>869</c:v>
                </c:pt>
                <c:pt idx="14" formatCode="0">
                  <c:v>1094</c:v>
                </c:pt>
                <c:pt idx="15" formatCode="0">
                  <c:v>682</c:v>
                </c:pt>
                <c:pt idx="16" formatCode="0">
                  <c:v>1258</c:v>
                </c:pt>
                <c:pt idx="17" formatCode="0">
                  <c:v>1122</c:v>
                </c:pt>
                <c:pt idx="18" formatCode="0">
                  <c:v>1199</c:v>
                </c:pt>
                <c:pt idx="19" formatCode="0">
                  <c:v>1161</c:v>
                </c:pt>
                <c:pt idx="20" formatCode="0">
                  <c:v>1134</c:v>
                </c:pt>
                <c:pt idx="21" formatCode="0">
                  <c:v>1375</c:v>
                </c:pt>
                <c:pt idx="22" formatCode="0">
                  <c:v>1646</c:v>
                </c:pt>
                <c:pt idx="23" formatCode="0">
                  <c:v>1852</c:v>
                </c:pt>
                <c:pt idx="24" formatCode="0">
                  <c:v>1986</c:v>
                </c:pt>
                <c:pt idx="25" formatCode="0">
                  <c:v>1727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1-FC40-0A4D-871E-C2849A2CA3DC}"/>
            </c:ext>
          </c:extLst>
        </c:ser>
        <c:ser>
          <c:idx val="2"/>
          <c:order val="2"/>
          <c:xVal>
            <c:numRef>
              <c:f>Sheet1!$B$30:$AC$30</c:f>
              <c:numCache>
                <c:formatCode>0</c:formatCode>
                <c:ptCount val="28"/>
                <c:pt idx="0">
                  <c:v>1996</c:v>
                </c:pt>
                <c:pt idx="1">
                  <c:v>1997</c:v>
                </c:pt>
                <c:pt idx="2">
                  <c:v>1998</c:v>
                </c:pt>
                <c:pt idx="3">
                  <c:v>1999</c:v>
                </c:pt>
                <c:pt idx="4">
                  <c:v>2000</c:v>
                </c:pt>
                <c:pt idx="5">
                  <c:v>2001</c:v>
                </c:pt>
                <c:pt idx="6">
                  <c:v>2002</c:v>
                </c:pt>
                <c:pt idx="7">
                  <c:v>2003</c:v>
                </c:pt>
                <c:pt idx="8">
                  <c:v>2004</c:v>
                </c:pt>
                <c:pt idx="9">
                  <c:v>2005</c:v>
                </c:pt>
                <c:pt idx="10">
                  <c:v>2006</c:v>
                </c:pt>
                <c:pt idx="11">
                  <c:v>2007</c:v>
                </c:pt>
                <c:pt idx="12">
                  <c:v>2008</c:v>
                </c:pt>
                <c:pt idx="13">
                  <c:v>2009</c:v>
                </c:pt>
                <c:pt idx="14">
                  <c:v>2010</c:v>
                </c:pt>
                <c:pt idx="15">
                  <c:v>2011</c:v>
                </c:pt>
                <c:pt idx="16">
                  <c:v>2012</c:v>
                </c:pt>
                <c:pt idx="17">
                  <c:v>2013</c:v>
                </c:pt>
                <c:pt idx="18">
                  <c:v>2014</c:v>
                </c:pt>
                <c:pt idx="19">
                  <c:v>2015</c:v>
                </c:pt>
                <c:pt idx="20">
                  <c:v>2016</c:v>
                </c:pt>
                <c:pt idx="21">
                  <c:v>2017</c:v>
                </c:pt>
                <c:pt idx="22">
                  <c:v>2018</c:v>
                </c:pt>
                <c:pt idx="23">
                  <c:v>2019</c:v>
                </c:pt>
                <c:pt idx="24">
                  <c:v>2020</c:v>
                </c:pt>
                <c:pt idx="25">
                  <c:v>2021</c:v>
                </c:pt>
                <c:pt idx="26">
                  <c:v>2022</c:v>
                </c:pt>
                <c:pt idx="27">
                  <c:v>2023</c:v>
                </c:pt>
              </c:numCache>
            </c:numRef>
          </c:xVal>
          <c:yVal>
            <c:numRef>
              <c:f>Sheet1!$B$33:$AC$33</c:f>
              <c:numCache>
                <c:formatCode>0</c:formatCode>
                <c:ptCount val="28"/>
                <c:pt idx="0">
                  <c:v>755</c:v>
                </c:pt>
                <c:pt idx="1">
                  <c:v>700</c:v>
                </c:pt>
                <c:pt idx="2">
                  <c:v>830</c:v>
                </c:pt>
                <c:pt idx="3">
                  <c:v>920</c:v>
                </c:pt>
                <c:pt idx="4">
                  <c:v>720</c:v>
                </c:pt>
                <c:pt idx="5">
                  <c:v>680</c:v>
                </c:pt>
                <c:pt idx="6">
                  <c:v>1088</c:v>
                </c:pt>
                <c:pt idx="7">
                  <c:v>624</c:v>
                </c:pt>
                <c:pt idx="8">
                  <c:v>560</c:v>
                </c:pt>
                <c:pt idx="9">
                  <c:v>790</c:v>
                </c:pt>
                <c:pt idx="10">
                  <c:v>924</c:v>
                </c:pt>
                <c:pt idx="11">
                  <c:v>526</c:v>
                </c:pt>
                <c:pt idx="12">
                  <c:v>707</c:v>
                </c:pt>
                <c:pt idx="13">
                  <c:v>955</c:v>
                </c:pt>
                <c:pt idx="14">
                  <c:v>780</c:v>
                </c:pt>
                <c:pt idx="15">
                  <c:v>743</c:v>
                </c:pt>
                <c:pt idx="16">
                  <c:v>1288</c:v>
                </c:pt>
                <c:pt idx="17">
                  <c:v>922</c:v>
                </c:pt>
                <c:pt idx="18">
                  <c:v>755</c:v>
                </c:pt>
                <c:pt idx="19">
                  <c:v>1316</c:v>
                </c:pt>
                <c:pt idx="20">
                  <c:v>1181</c:v>
                </c:pt>
                <c:pt idx="21">
                  <c:v>1149</c:v>
                </c:pt>
                <c:pt idx="22">
                  <c:v>1008</c:v>
                </c:pt>
                <c:pt idx="23">
                  <c:v>900</c:v>
                </c:pt>
                <c:pt idx="24">
                  <c:v>703</c:v>
                </c:pt>
                <c:pt idx="25">
                  <c:v>1090</c:v>
                </c:pt>
                <c:pt idx="26">
                  <c:v>940</c:v>
                </c:pt>
                <c:pt idx="27">
                  <c:v>808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2-FC40-0A4D-871E-C2849A2CA3D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119567544"/>
        <c:axId val="2119570536"/>
      </c:scatterChart>
      <c:valAx>
        <c:axId val="2119567544"/>
        <c:scaling>
          <c:orientation val="minMax"/>
          <c:max val="2026"/>
          <c:min val="1995"/>
        </c:scaling>
        <c:delete val="0"/>
        <c:axPos val="b"/>
        <c:numFmt formatCode="0" sourceLinked="1"/>
        <c:majorTickMark val="out"/>
        <c:minorTickMark val="none"/>
        <c:tickLblPos val="nextTo"/>
        <c:crossAx val="2119570536"/>
        <c:crosses val="autoZero"/>
        <c:crossBetween val="midCat"/>
      </c:valAx>
      <c:valAx>
        <c:axId val="2119570536"/>
        <c:scaling>
          <c:orientation val="minMax"/>
        </c:scaling>
        <c:delete val="0"/>
        <c:axPos val="l"/>
        <c:majorGridlines/>
        <c:numFmt formatCode="0" sourceLinked="1"/>
        <c:majorTickMark val="out"/>
        <c:minorTickMark val="none"/>
        <c:tickLblPos val="nextTo"/>
        <c:crossAx val="2119567544"/>
        <c:crosses val="autoZero"/>
        <c:crossBetween val="midCat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FDDB7E-0B70-3343-85AF-48A7A711E26D}" type="datetime1">
              <a:rPr lang="en-US" smtClean="0"/>
              <a:t>2/21/24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6FD9D1-BD37-F44F-B4DD-D0C3814F82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655954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42BB95-D40B-2D4C-BB2E-E4463AA7CE52}" type="datetime1">
              <a:rPr lang="en-US" smtClean="0"/>
              <a:t>2/21/24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4505B-68EB-5B47-9ECC-CD2B8EEBF9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44190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F4505B-68EB-5B47-9ECC-CD2B8EEBF93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38016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H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EF4505B-68EB-5B47-9ECC-CD2B8EEBF93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567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a-IN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9D539-9475-5C4E-9055-6046FDC662AF}" type="datetime10">
              <a:rPr lang="hr-HR" smtClean="0"/>
              <a:t>12:39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47834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B66741-2539-3B46-BE68-571E95923E1D}" type="datetime10">
              <a:rPr lang="hr-HR" smtClean="0"/>
              <a:t>12:39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6155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865"/>
            <a:ext cx="2057400" cy="4876271"/>
          </a:xfrm>
        </p:spPr>
        <p:txBody>
          <a:bodyPr vert="eaVert"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865"/>
            <a:ext cx="6019800" cy="4876271"/>
          </a:xfrm>
        </p:spPr>
        <p:txBody>
          <a:bodyPr vert="eaVert"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50D75-B087-1E4E-9A9B-D8259EAE707C}" type="datetime10">
              <a:rPr lang="hr-HR" smtClean="0"/>
              <a:t>12:39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17981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BF1EDF-1585-354E-9A04-5B414D6D1DFA}" type="datetime10">
              <a:rPr lang="hr-HR" smtClean="0"/>
              <a:t>12:39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32439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E9CAF6-25B4-C64B-98DB-C51B878E9443}" type="datetime10">
              <a:rPr lang="hr-HR" smtClean="0"/>
              <a:t>12:39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32062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33500"/>
            <a:ext cx="4038600" cy="377163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854B26-FE0B-9C43-9922-3750C2907154}" type="datetime10">
              <a:rPr lang="hr-HR" smtClean="0"/>
              <a:t>12:39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42060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D7FF65-4198-C94D-ACE6-6DF3FFCB1888}" type="datetime10">
              <a:rPr lang="hr-HR" smtClean="0"/>
              <a:t>12:39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3391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AD71FB-39C0-8C4D-B4FA-5688D05CC3A1}" type="datetime10">
              <a:rPr lang="hr-HR" smtClean="0"/>
              <a:t>12:39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03328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DDF58A-BC31-C445-8F78-FF4076A0162C}" type="datetime10">
              <a:rPr lang="hr-HR" smtClean="0"/>
              <a:t>12:39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33557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0C7E8E-A5BC-B64A-A9BA-D1728647F7A7}" type="datetime10">
              <a:rPr lang="hr-HR" smtClean="0"/>
              <a:t>12:39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71639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a-IN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C2AE5E-9C1F-B64D-B310-0D1136A6F12D}" type="datetime10">
              <a:rPr lang="hr-HR" smtClean="0"/>
              <a:t>12:39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65584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35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a-IN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0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a-IN"/>
              <a:t>Click to edit Master text styles</a:t>
            </a:r>
          </a:p>
          <a:p>
            <a:pPr lvl="1"/>
            <a:r>
              <a:rPr lang="ta-IN"/>
              <a:t>Second level</a:t>
            </a:r>
          </a:p>
          <a:p>
            <a:pPr lvl="2"/>
            <a:r>
              <a:rPr lang="ta-IN"/>
              <a:t>Third level</a:t>
            </a:r>
          </a:p>
          <a:p>
            <a:pPr lvl="3"/>
            <a:r>
              <a:rPr lang="ta-IN"/>
              <a:t>Fourth level</a:t>
            </a:r>
          </a:p>
          <a:p>
            <a:pPr lvl="4"/>
            <a:r>
              <a:rPr lang="ta-IN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76C389-3894-F24E-AAD3-B1CE6D702476}" type="datetime10">
              <a:rPr lang="hr-HR" smtClean="0"/>
              <a:t>12:39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11. znanstveni sastanak Hrvatskog fizikalnog društva, Beli Manastir, 3. do 5. listopad 2018.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296959"/>
            <a:ext cx="2133600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143901-0609-D04B-A5B9-B2E73890421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1590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rb.hr/en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emf"/><Relationship Id="rId3" Type="http://schemas.openxmlformats.org/officeDocument/2006/relationships/image" Target="../media/image2.png"/><Relationship Id="rId7" Type="http://schemas.openxmlformats.org/officeDocument/2006/relationships/image" Target="../media/image39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4.png"/><Relationship Id="rId4" Type="http://schemas.openxmlformats.org/officeDocument/2006/relationships/image" Target="../media/image33.tif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tiff"/><Relationship Id="rId3" Type="http://schemas.openxmlformats.org/officeDocument/2006/relationships/image" Target="../media/image2.png"/><Relationship Id="rId7" Type="http://schemas.openxmlformats.org/officeDocument/2006/relationships/image" Target="../media/image44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tiff"/><Relationship Id="rId5" Type="http://schemas.openxmlformats.org/officeDocument/2006/relationships/image" Target="../media/image42.tiff"/><Relationship Id="rId4" Type="http://schemas.openxmlformats.org/officeDocument/2006/relationships/image" Target="../media/image41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2.png"/><Relationship Id="rId7" Type="http://schemas.openxmlformats.org/officeDocument/2006/relationships/image" Target="../media/image48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1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3" Type="http://schemas.openxmlformats.org/officeDocument/2006/relationships/image" Target="../media/image2.png"/><Relationship Id="rId7" Type="http://schemas.openxmlformats.org/officeDocument/2006/relationships/image" Target="../media/image5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tiff"/><Relationship Id="rId4" Type="http://schemas.openxmlformats.org/officeDocument/2006/relationships/image" Target="../media/image41.jpeg"/><Relationship Id="rId9" Type="http://schemas.openxmlformats.org/officeDocument/2006/relationships/image" Target="../media/image5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13" Type="http://schemas.openxmlformats.org/officeDocument/2006/relationships/image" Target="../media/image15.jpeg"/><Relationship Id="rId3" Type="http://schemas.openxmlformats.org/officeDocument/2006/relationships/image" Target="../media/image2.png"/><Relationship Id="rId7" Type="http://schemas.openxmlformats.org/officeDocument/2006/relationships/image" Target="../media/image9.jpeg"/><Relationship Id="rId12" Type="http://schemas.openxmlformats.org/officeDocument/2006/relationships/image" Target="../media/image14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13.jpeg"/><Relationship Id="rId5" Type="http://schemas.openxmlformats.org/officeDocument/2006/relationships/image" Target="../media/image7.jpeg"/><Relationship Id="rId10" Type="http://schemas.openxmlformats.org/officeDocument/2006/relationships/image" Target="../media/image12.emf"/><Relationship Id="rId4" Type="http://schemas.openxmlformats.org/officeDocument/2006/relationships/image" Target="../media/image6.pn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13" Type="http://schemas.openxmlformats.org/officeDocument/2006/relationships/image" Target="../media/image28.png"/><Relationship Id="rId3" Type="http://schemas.openxmlformats.org/officeDocument/2006/relationships/hyperlink" Target="http://www.irb.hr/en/" TargetMode="External"/><Relationship Id="rId7" Type="http://schemas.openxmlformats.org/officeDocument/2006/relationships/image" Target="../media/image23.png"/><Relationship Id="rId12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11" Type="http://schemas.openxmlformats.org/officeDocument/2006/relationships/image" Target="../media/image26.jpe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2.png"/><Relationship Id="rId9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32.emf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2.xml"/><Relationship Id="rId6" Type="http://schemas.openxmlformats.org/officeDocument/2006/relationships/oleObject" Target="../embeddings/oleObject1.bin"/><Relationship Id="rId5" Type="http://schemas.openxmlformats.org/officeDocument/2006/relationships/image" Target="../media/image31.jpeg"/><Relationship Id="rId4" Type="http://schemas.openxmlformats.org/officeDocument/2006/relationships/image" Target="../media/image3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.png"/><Relationship Id="rId7" Type="http://schemas.openxmlformats.org/officeDocument/2006/relationships/image" Target="../media/image36.jpeg"/><Relationship Id="rId2" Type="http://schemas.openxmlformats.org/officeDocument/2006/relationships/hyperlink" Target="http://www.irb.hr/en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png"/><Relationship Id="rId5" Type="http://schemas.openxmlformats.org/officeDocument/2006/relationships/image" Target="../media/image34.png"/><Relationship Id="rId4" Type="http://schemas.openxmlformats.org/officeDocument/2006/relationships/image" Target="../media/image33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429873" y="431182"/>
            <a:ext cx="8157156" cy="38164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000" b="1" dirty="0">
                <a:cs typeface="Calibri"/>
              </a:rPr>
              <a:t>RBI accelerator facility;</a:t>
            </a:r>
          </a:p>
          <a:p>
            <a:r>
              <a:rPr lang="en-US" sz="3000" b="1" dirty="0">
                <a:cs typeface="Calibri"/>
              </a:rPr>
              <a:t>Ion beam characterization of radiation detectors;</a:t>
            </a:r>
          </a:p>
          <a:p>
            <a:endParaRPr lang="en-US" sz="3000" b="1" dirty="0">
              <a:cs typeface="Calibri"/>
            </a:endParaRPr>
          </a:p>
          <a:p>
            <a:endParaRPr lang="en-US" sz="3000" b="1" dirty="0">
              <a:cs typeface="Calibri"/>
            </a:endParaRPr>
          </a:p>
          <a:p>
            <a:r>
              <a:rPr lang="en-US" sz="2600" b="1" dirty="0">
                <a:cs typeface="Calibri"/>
              </a:rPr>
              <a:t>Detectors for HEP: </a:t>
            </a:r>
          </a:p>
          <a:p>
            <a:r>
              <a:rPr lang="en-US" sz="2600" b="1" dirty="0">
                <a:cs typeface="Calibri"/>
              </a:rPr>
              <a:t>	</a:t>
            </a:r>
            <a:r>
              <a:rPr lang="en-US" sz="2400" b="1" dirty="0">
                <a:cs typeface="Calibri"/>
              </a:rPr>
              <a:t>+ AIDA-Innova </a:t>
            </a:r>
            <a:r>
              <a:rPr lang="en-US" sz="2000" b="1" dirty="0">
                <a:cs typeface="Calibri"/>
              </a:rPr>
              <a:t>(Horizon Europe project)</a:t>
            </a:r>
          </a:p>
          <a:p>
            <a:r>
              <a:rPr lang="en-US" sz="2600" b="1" dirty="0">
                <a:cs typeface="Calibri"/>
              </a:rPr>
              <a:t>	</a:t>
            </a:r>
            <a:r>
              <a:rPr lang="en-US" sz="2400" b="1" dirty="0">
                <a:cs typeface="Calibri"/>
              </a:rPr>
              <a:t>+ </a:t>
            </a:r>
            <a:r>
              <a:rPr lang="en-US" sz="2400" b="1" dirty="0" err="1">
                <a:cs typeface="Calibri"/>
              </a:rPr>
              <a:t>EuroLabs</a:t>
            </a:r>
            <a:r>
              <a:rPr lang="en-US" sz="2400" b="1" dirty="0">
                <a:cs typeface="Calibri"/>
              </a:rPr>
              <a:t> </a:t>
            </a:r>
            <a:r>
              <a:rPr lang="en-US" sz="2000" b="1" dirty="0">
                <a:cs typeface="Calibri"/>
              </a:rPr>
              <a:t>(Horizon Europe project) </a:t>
            </a:r>
          </a:p>
          <a:p>
            <a:r>
              <a:rPr lang="en-US" sz="2600" b="1" dirty="0">
                <a:cs typeface="Calibri"/>
              </a:rPr>
              <a:t>	</a:t>
            </a:r>
            <a:r>
              <a:rPr lang="en-US" sz="2400" b="1" dirty="0">
                <a:cs typeface="Calibri"/>
              </a:rPr>
              <a:t>+ DRD3 </a:t>
            </a:r>
            <a:r>
              <a:rPr lang="en-US" sz="2000" b="1" dirty="0">
                <a:cs typeface="Calibri"/>
              </a:rPr>
              <a:t>(CERN collaboration)</a:t>
            </a:r>
          </a:p>
          <a:p>
            <a:r>
              <a:rPr lang="en-US" b="1" dirty="0">
                <a:latin typeface="Calibri"/>
                <a:cs typeface="Calibri"/>
              </a:rPr>
              <a:t> 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246990" y="4207542"/>
            <a:ext cx="7696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2200" dirty="0">
                <a:cs typeface="Calibri"/>
              </a:rPr>
              <a:t>Stjepko Fazinić, Milko Jakšić, </a:t>
            </a:r>
            <a:r>
              <a:rPr lang="hr-HR" sz="2200" dirty="0" err="1">
                <a:cs typeface="Calibri"/>
              </a:rPr>
              <a:t>Georgios</a:t>
            </a:r>
            <a:r>
              <a:rPr lang="hr-HR" sz="2200" dirty="0">
                <a:cs typeface="Calibri"/>
              </a:rPr>
              <a:t> </a:t>
            </a:r>
            <a:r>
              <a:rPr lang="hr-HR" sz="2200" dirty="0" err="1">
                <a:cs typeface="Calibri"/>
              </a:rPr>
              <a:t>Provatas</a:t>
            </a:r>
            <a:r>
              <a:rPr lang="hr-HR" sz="2200" dirty="0">
                <a:cs typeface="Calibri"/>
              </a:rPr>
              <a:t>,…</a:t>
            </a:r>
          </a:p>
          <a:p>
            <a:r>
              <a:rPr lang="en-US" sz="2200" dirty="0">
                <a:cs typeface="Calibri"/>
              </a:rPr>
              <a:t>Laboratory for Ion Beam Interactions, </a:t>
            </a:r>
            <a:endParaRPr lang="ta-IN" sz="2200" dirty="0">
              <a:cs typeface="Calibri"/>
            </a:endParaRPr>
          </a:p>
          <a:p>
            <a:r>
              <a:rPr lang="ta-IN" sz="2000" dirty="0" err="1">
                <a:cs typeface="Calibri"/>
              </a:rPr>
              <a:t>Division</a:t>
            </a:r>
            <a:r>
              <a:rPr lang="ta-IN" sz="2000" dirty="0">
                <a:cs typeface="Calibri"/>
              </a:rPr>
              <a:t> </a:t>
            </a:r>
            <a:r>
              <a:rPr lang="ta-IN" sz="2000" dirty="0" err="1">
                <a:cs typeface="Calibri"/>
              </a:rPr>
              <a:t>of</a:t>
            </a:r>
            <a:r>
              <a:rPr lang="ta-IN" sz="2000" dirty="0">
                <a:cs typeface="Calibri"/>
              </a:rPr>
              <a:t> </a:t>
            </a:r>
            <a:r>
              <a:rPr lang="ta-IN" sz="2000" dirty="0" err="1">
                <a:cs typeface="Calibri"/>
              </a:rPr>
              <a:t>experimental</a:t>
            </a:r>
            <a:r>
              <a:rPr lang="ta-IN" sz="2000" dirty="0">
                <a:cs typeface="Calibri"/>
              </a:rPr>
              <a:t> </a:t>
            </a:r>
            <a:r>
              <a:rPr lang="ta-IN" sz="2000" dirty="0" err="1">
                <a:cs typeface="Calibri"/>
              </a:rPr>
              <a:t>physics</a:t>
            </a:r>
            <a:endParaRPr lang="ta-IN" sz="2000" dirty="0">
              <a:cs typeface="Calibri"/>
            </a:endParaRPr>
          </a:p>
          <a:p>
            <a:r>
              <a:rPr lang="en-US" sz="2000" dirty="0" err="1">
                <a:cs typeface="Calibri"/>
              </a:rPr>
              <a:t>Ruđer</a:t>
            </a:r>
            <a:r>
              <a:rPr lang="en-US" sz="2000" dirty="0">
                <a:cs typeface="Calibri"/>
              </a:rPr>
              <a:t> </a:t>
            </a:r>
            <a:r>
              <a:rPr lang="en-US" sz="2000" dirty="0" err="1">
                <a:cs typeface="Calibri"/>
              </a:rPr>
              <a:t>Bošković</a:t>
            </a:r>
            <a:r>
              <a:rPr lang="en-US" sz="2000" dirty="0">
                <a:cs typeface="Calibri"/>
              </a:rPr>
              <a:t> Institute, Zagreb, Croatia</a:t>
            </a:r>
            <a:endParaRPr lang="ta-IN" sz="2000" dirty="0">
              <a:cs typeface="Calibri"/>
            </a:endParaRPr>
          </a:p>
        </p:txBody>
      </p:sp>
      <p:sp>
        <p:nvSpPr>
          <p:cNvPr id="2" name="Down Arrow 1">
            <a:extLst>
              <a:ext uri="{FF2B5EF4-FFF2-40B4-BE49-F238E27FC236}">
                <a16:creationId xmlns:a16="http://schemas.microsoft.com/office/drawing/2014/main" id="{0E7F3112-06A8-7348-9EBA-20FD6064ECC3}"/>
              </a:ext>
            </a:extLst>
          </p:cNvPr>
          <p:cNvSpPr/>
          <p:nvPr/>
        </p:nvSpPr>
        <p:spPr>
          <a:xfrm>
            <a:off x="635384" y="1471499"/>
            <a:ext cx="1687132" cy="77273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r-Latn-R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B78703B-9782-E946-9022-FA23AF0489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96050" y="5296959"/>
            <a:ext cx="2133600" cy="304271"/>
          </a:xfrm>
        </p:spPr>
        <p:txBody>
          <a:bodyPr/>
          <a:lstStyle/>
          <a:p>
            <a:fld id="{51143901-0609-D04B-A5B9-B2E738904215}" type="slidenum">
              <a:rPr lang="en-GB" smtClean="0"/>
              <a:t>1</a:t>
            </a:fld>
            <a:endParaRPr lang="en-GB"/>
          </a:p>
        </p:txBody>
      </p:sp>
      <p:sp>
        <p:nvSpPr>
          <p:cNvPr id="4" name="Bent Up Arrow 3">
            <a:extLst>
              <a:ext uri="{FF2B5EF4-FFF2-40B4-BE49-F238E27FC236}">
                <a16:creationId xmlns:a16="http://schemas.microsoft.com/office/drawing/2014/main" id="{DEE910E1-A984-06B9-6CC4-68ACEA3191B6}"/>
              </a:ext>
            </a:extLst>
          </p:cNvPr>
          <p:cNvSpPr/>
          <p:nvPr/>
        </p:nvSpPr>
        <p:spPr>
          <a:xfrm rot="16200000" flipV="1">
            <a:off x="89304" y="3315622"/>
            <a:ext cx="1263981" cy="441063"/>
          </a:xfrm>
          <a:prstGeom prst="bentUpArrow">
            <a:avLst>
              <a:gd name="adj1" fmla="val 44512"/>
              <a:gd name="adj2" fmla="val 46176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6" name="Bent Up Arrow 5">
            <a:extLst>
              <a:ext uri="{FF2B5EF4-FFF2-40B4-BE49-F238E27FC236}">
                <a16:creationId xmlns:a16="http://schemas.microsoft.com/office/drawing/2014/main" id="{DFB68CC4-BD64-FAAA-23DF-6C121CB58F74}"/>
              </a:ext>
            </a:extLst>
          </p:cNvPr>
          <p:cNvSpPr/>
          <p:nvPr/>
        </p:nvSpPr>
        <p:spPr>
          <a:xfrm rot="16200000">
            <a:off x="4222494" y="3592147"/>
            <a:ext cx="617599" cy="441064"/>
          </a:xfrm>
          <a:prstGeom prst="bentUpArrow">
            <a:avLst>
              <a:gd name="adj1" fmla="val 44512"/>
              <a:gd name="adj2" fmla="val 46176"/>
              <a:gd name="adj3" fmla="val 25000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pic>
        <p:nvPicPr>
          <p:cNvPr id="7" name="Picture 6" descr="DSC_0063.JPG">
            <a:extLst>
              <a:ext uri="{FF2B5EF4-FFF2-40B4-BE49-F238E27FC236}">
                <a16:creationId xmlns:a16="http://schemas.microsoft.com/office/drawing/2014/main" id="{11D61F88-DBC7-2325-D90D-C613FCA1BD58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4274" y="1679111"/>
            <a:ext cx="2737152" cy="1824768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  <p:pic>
        <p:nvPicPr>
          <p:cNvPr id="8" name="Picture 7" descr="TDT-Zagreb.jpg">
            <a:extLst>
              <a:ext uri="{FF2B5EF4-FFF2-40B4-BE49-F238E27FC236}">
                <a16:creationId xmlns:a16="http://schemas.microsoft.com/office/drawing/2014/main" id="{6F20400D-AD32-7C46-2257-3EEFF8FCD1D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94274" y="3671648"/>
            <a:ext cx="2737152" cy="1728000"/>
          </a:xfrm>
          <a:prstGeom prst="rect">
            <a:avLst/>
          </a:prstGeom>
          <a:ln w="38100">
            <a:solidFill>
              <a:schemeClr val="bg1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6262134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899" y="241368"/>
            <a:ext cx="76581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>
                <a:latin typeface="Calibri"/>
                <a:cs typeface="Calibri"/>
              </a:rPr>
              <a:t>AIDAinnova</a:t>
            </a:r>
          </a:p>
          <a:p>
            <a:r>
              <a:rPr lang="hr-HR" sz="2400">
                <a:latin typeface="Calibri"/>
                <a:cs typeface="Calibri"/>
              </a:rPr>
              <a:t>Task 4.2: Micro beam upgrade at the RBI accelerator facility</a:t>
            </a:r>
            <a:r>
              <a:rPr lang="en-US" sz="2400">
                <a:latin typeface="Calibri"/>
                <a:cs typeface="Calibri"/>
              </a:rPr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0FFC65-86EA-86F5-12BD-D2E0B720FCA5}"/>
              </a:ext>
            </a:extLst>
          </p:cNvPr>
          <p:cNvSpPr txBox="1"/>
          <p:nvPr/>
        </p:nvSpPr>
        <p:spPr>
          <a:xfrm>
            <a:off x="157888" y="1254216"/>
            <a:ext cx="3780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rgbClr val="0070C0"/>
                </a:solidFill>
              </a:rPr>
              <a:t>Upgrade the two existing ion micro-beam end stations: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0070C0"/>
                </a:solidFill>
              </a:rPr>
              <a:t>Upgrade of both microprobes with precise target positioning systems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C00000"/>
                </a:solidFill>
              </a:rPr>
              <a:t>Sample cooling option for the old microprobe</a:t>
            </a:r>
          </a:p>
          <a:p>
            <a:endParaRPr lang="en-GB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5A95D9-074F-3A34-61E4-CDA61CFEED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4486" y="1402099"/>
            <a:ext cx="5285897" cy="1357915"/>
          </a:xfrm>
          <a:prstGeom prst="rect">
            <a:avLst/>
          </a:prstGeom>
        </p:spPr>
      </p:pic>
      <p:pic>
        <p:nvPicPr>
          <p:cNvPr id="14" name="Picture 2" descr="home">
            <a:extLst>
              <a:ext uri="{FF2B5EF4-FFF2-40B4-BE49-F238E27FC236}">
                <a16:creationId xmlns:a16="http://schemas.microsoft.com/office/drawing/2014/main" id="{A76292D2-0975-C587-C349-F391A9FED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028" y="-298742"/>
            <a:ext cx="1523921" cy="152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379D9FD4-CA28-2E9D-3C60-61904C30473A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7888" y="2917917"/>
            <a:ext cx="3486303" cy="2797083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9B184E7-F447-3ECF-8EE5-7A7A54B247BC}"/>
              </a:ext>
            </a:extLst>
          </p:cNvPr>
          <p:cNvSpPr txBox="1"/>
          <p:nvPr/>
        </p:nvSpPr>
        <p:spPr>
          <a:xfrm>
            <a:off x="3200937" y="2883757"/>
            <a:ext cx="2244315" cy="757130"/>
          </a:xfrm>
          <a:prstGeom prst="rect">
            <a:avLst/>
          </a:prstGeom>
          <a:solidFill>
            <a:schemeClr val="bg1"/>
          </a:solidFill>
          <a:ln>
            <a:solidFill>
              <a:schemeClr val="accent3">
                <a:lumMod val="50000"/>
              </a:schemeClr>
            </a:solidFill>
          </a:ln>
        </p:spPr>
        <p:txBody>
          <a:bodyPr wrap="square">
            <a:spAutoFit/>
          </a:bodyPr>
          <a:lstStyle/>
          <a:p>
            <a:pPr marL="342891" lvl="1" defTabSz="685783">
              <a:lnSpc>
                <a:spcPct val="90000"/>
              </a:lnSpc>
              <a:spcBef>
                <a:spcPts val="375"/>
              </a:spcBef>
              <a:buClr>
                <a:srgbClr val="F2B53C"/>
              </a:buClr>
              <a:defRPr/>
            </a:pPr>
            <a:r>
              <a:rPr lang="en-US" sz="1600">
                <a:solidFill>
                  <a:schemeClr val="accent1">
                    <a:lumMod val="75000"/>
                  </a:schemeClr>
                </a:solidFill>
              </a:rPr>
              <a:t>The lowest temperature achieved  is 38 K !!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2B9717-3071-619D-FA69-F6FEF5427B40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814486" y="3764630"/>
            <a:ext cx="3335064" cy="1885788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8B7257E8-CF67-B612-9554-B36A27176005}"/>
              </a:ext>
            </a:extLst>
          </p:cNvPr>
          <p:cNvSpPr txBox="1"/>
          <p:nvPr/>
        </p:nvSpPr>
        <p:spPr>
          <a:xfrm>
            <a:off x="6120879" y="2883757"/>
            <a:ext cx="2914736" cy="964367"/>
          </a:xfrm>
          <a:prstGeom prst="rect">
            <a:avLst/>
          </a:prstGeom>
          <a:solidFill>
            <a:schemeClr val="bg1"/>
          </a:solidFill>
          <a:ln w="12700" cap="flat">
            <a:solidFill>
              <a:srgbClr val="002060"/>
            </a:solidFill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HR" sz="1400" b="0" i="0" u="none" strike="noStrike" cap="none" spc="0" normalizeH="0" baseline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Operation at low </a:t>
            </a:r>
            <a:r>
              <a:rPr lang="en-HR" sz="1400" b="0">
                <a:solidFill>
                  <a:srgbClr val="C00000"/>
                </a:solidFill>
              </a:rPr>
              <a:t>t</a:t>
            </a:r>
            <a:r>
              <a:rPr kumimoji="0" lang="en-HR" sz="1400" b="0" i="0" u="none" strike="noStrike" cap="none" spc="0" normalizeH="0" baseline="0">
                <a:ln>
                  <a:noFill/>
                </a:ln>
                <a:solidFill>
                  <a:srgbClr val="C00000"/>
                </a:solidFill>
                <a:effectLst/>
                <a:uFillTx/>
                <a:latin typeface="Helvetica Neue"/>
                <a:ea typeface="Helvetica Neue"/>
                <a:cs typeface="Helvetica Neue"/>
                <a:sym typeface="Helvetica Neue"/>
              </a:rPr>
              <a:t>emperatures 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0"/>
              <a:t>Pulse height deficit for ions at T&lt;100 K</a:t>
            </a:r>
          </a:p>
          <a:p>
            <a:pPr marL="0" marR="0" indent="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GB" sz="1400" b="0"/>
              <a:t>Important for diamond detectors operating at low temperatures</a:t>
            </a:r>
            <a:endParaRPr kumimoji="0" lang="en-HR" sz="1400" b="0" i="0" u="none" strike="noStrike" cap="none" spc="0" normalizeH="0" baseline="0">
              <a:ln>
                <a:noFill/>
              </a:ln>
              <a:solidFill>
                <a:srgbClr val="000000"/>
              </a:solidFill>
              <a:effectLst/>
              <a:uFillTx/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6BC4A19-5F91-99AE-A2CC-CB5017CADE26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26447" y="3971867"/>
            <a:ext cx="2332271" cy="16255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02313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899" y="457939"/>
            <a:ext cx="76581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>
                <a:latin typeface="Calibri"/>
                <a:cs typeface="Calibri"/>
              </a:rPr>
              <a:t>EuroLabs</a:t>
            </a:r>
            <a:endParaRPr lang="en-US" sz="3200" b="1" dirty="0">
              <a:latin typeface="Calibri"/>
              <a:cs typeface="Calibri"/>
            </a:endParaRPr>
          </a:p>
          <a:p>
            <a:r>
              <a:rPr lang="en-US" sz="2400" dirty="0">
                <a:latin typeface="Calibri"/>
                <a:cs typeface="Calibri"/>
              </a:rPr>
              <a:t>(Advancement and Innovation for Detectors at Accelerators)</a:t>
            </a:r>
          </a:p>
          <a:p>
            <a:r>
              <a:rPr lang="en-US" sz="2000" dirty="0">
                <a:latin typeface="Calibri"/>
                <a:cs typeface="Calibri"/>
              </a:rPr>
              <a:t>Following the success of previous transnational access projects</a:t>
            </a:r>
          </a:p>
          <a:p>
            <a:endParaRPr lang="en-US" sz="2400" dirty="0">
              <a:latin typeface="Calibri"/>
              <a:cs typeface="Calibri"/>
            </a:endParaRPr>
          </a:p>
        </p:txBody>
      </p:sp>
      <p:pic>
        <p:nvPicPr>
          <p:cNvPr id="3" name="Picture 4" descr="EURO-LABS Logo">
            <a:extLst>
              <a:ext uri="{FF2B5EF4-FFF2-40B4-BE49-F238E27FC236}">
                <a16:creationId xmlns:a16="http://schemas.microsoft.com/office/drawing/2014/main" id="{FB5BD3EE-919E-D54A-4BC7-1CC5D0320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275" y="55268"/>
            <a:ext cx="1962215" cy="95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757DB4A-37FF-5AB5-F06C-7969D992B8E9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79912" y="3722224"/>
            <a:ext cx="6446192" cy="1580784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0D04BFE-F1E1-44D0-F37C-B5780991891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20521" y="1831818"/>
            <a:ext cx="5164975" cy="159123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EEA6C5AF-E5D5-488A-E6B7-B7361DD0CFCF}"/>
              </a:ext>
            </a:extLst>
          </p:cNvPr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535" y="1951545"/>
            <a:ext cx="1652253" cy="561026"/>
          </a:xfrm>
          <a:prstGeom prst="rect">
            <a:avLst/>
          </a:prstGeom>
          <a:ln>
            <a:solidFill>
              <a:srgbClr val="002060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A2CC3B47-984A-1FE1-1FA2-07B289810B3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0880" y="3818279"/>
            <a:ext cx="1044241" cy="584775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3468FD8D-19EC-766B-E0FA-232047DA284B}"/>
              </a:ext>
            </a:extLst>
          </p:cNvPr>
          <p:cNvSpPr txBox="1"/>
          <p:nvPr/>
        </p:nvSpPr>
        <p:spPr>
          <a:xfrm>
            <a:off x="-26742" y="2666397"/>
            <a:ext cx="3916903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1600" b="1" dirty="0">
                <a:solidFill>
                  <a:srgbClr val="C00000"/>
                </a:solidFill>
                <a:latin typeface="Calibri"/>
                <a:cs typeface="Calibri"/>
              </a:rPr>
              <a:t>2015-2019</a:t>
            </a:r>
            <a:r>
              <a:rPr lang="hr-HR" sz="1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 - Advanced European </a:t>
            </a:r>
            <a:r>
              <a:rPr lang="hr-HR" sz="1600" dirty="0" err="1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Infrastructures</a:t>
            </a:r>
            <a:r>
              <a:rPr lang="hr-HR" sz="1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 for </a:t>
            </a:r>
            <a:r>
              <a:rPr lang="hr-HR" sz="1600" dirty="0" err="1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Detectors</a:t>
            </a:r>
            <a:r>
              <a:rPr lang="hr-HR" sz="1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 at </a:t>
            </a:r>
            <a:r>
              <a:rPr lang="hr-HR" sz="1600" dirty="0" err="1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Accelerators</a:t>
            </a:r>
            <a:endParaRPr lang="en-US" sz="1600" dirty="0">
              <a:solidFill>
                <a:schemeClr val="accent1">
                  <a:lumMod val="75000"/>
                </a:schemeClr>
              </a:solidFill>
              <a:latin typeface="Calibri"/>
              <a:cs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1F7F365-7797-1923-82BF-2C59B860CB67}"/>
              </a:ext>
            </a:extLst>
          </p:cNvPr>
          <p:cNvSpPr txBox="1"/>
          <p:nvPr/>
        </p:nvSpPr>
        <p:spPr>
          <a:xfrm>
            <a:off x="-26742" y="4472011"/>
            <a:ext cx="324880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hr-HR" sz="1600" b="1" dirty="0">
                <a:solidFill>
                  <a:srgbClr val="C00000"/>
                </a:solidFill>
                <a:latin typeface="Calibri"/>
                <a:cs typeface="Calibri"/>
              </a:rPr>
              <a:t>2020 – 2023 </a:t>
            </a:r>
            <a:r>
              <a:rPr lang="hr-HR" sz="1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Research </a:t>
            </a:r>
            <a:r>
              <a:rPr lang="hr-HR" sz="1600" dirty="0" err="1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And</a:t>
            </a:r>
            <a:r>
              <a:rPr lang="hr-HR" sz="1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 Development </a:t>
            </a:r>
            <a:r>
              <a:rPr lang="hr-HR" sz="1600" dirty="0" err="1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with</a:t>
            </a:r>
            <a:r>
              <a:rPr lang="hr-HR" sz="1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 Ion </a:t>
            </a:r>
            <a:r>
              <a:rPr lang="hr-HR" sz="1600" dirty="0" err="1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Beams</a:t>
            </a:r>
            <a:r>
              <a:rPr lang="hr-HR" sz="1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 – </a:t>
            </a:r>
            <a:r>
              <a:rPr lang="hr-HR" sz="1600" dirty="0" err="1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Advancing</a:t>
            </a:r>
            <a:r>
              <a:rPr lang="hr-HR" sz="1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 Technology </a:t>
            </a:r>
            <a:r>
              <a:rPr lang="hr-HR" sz="1600" dirty="0" err="1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in</a:t>
            </a:r>
            <a:r>
              <a:rPr lang="hr-HR" sz="1600" dirty="0">
                <a:solidFill>
                  <a:schemeClr val="accent1">
                    <a:lumMod val="75000"/>
                  </a:schemeClr>
                </a:solidFill>
                <a:latin typeface="Calibri"/>
                <a:cs typeface="Calibri"/>
              </a:rPr>
              <a:t> Europe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D4C025C8-913E-050E-A2BB-227597EB7514}"/>
              </a:ext>
            </a:extLst>
          </p:cNvPr>
          <p:cNvCxnSpPr>
            <a:cxnSpLocks/>
          </p:cNvCxnSpPr>
          <p:nvPr/>
        </p:nvCxnSpPr>
        <p:spPr>
          <a:xfrm>
            <a:off x="193181" y="5404469"/>
            <a:ext cx="891628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ight Arrow 18">
            <a:extLst>
              <a:ext uri="{FF2B5EF4-FFF2-40B4-BE49-F238E27FC236}">
                <a16:creationId xmlns:a16="http://schemas.microsoft.com/office/drawing/2014/main" id="{D3B08187-6BB9-4810-F87C-D726DBE0BAE5}"/>
              </a:ext>
            </a:extLst>
          </p:cNvPr>
          <p:cNvSpPr/>
          <p:nvPr/>
        </p:nvSpPr>
        <p:spPr>
          <a:xfrm>
            <a:off x="2836024" y="2232058"/>
            <a:ext cx="832334" cy="3328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21" name="Right Arrow 20">
            <a:extLst>
              <a:ext uri="{FF2B5EF4-FFF2-40B4-BE49-F238E27FC236}">
                <a16:creationId xmlns:a16="http://schemas.microsoft.com/office/drawing/2014/main" id="{A101C1EC-91FC-05C8-13B8-8D34185BF933}"/>
              </a:ext>
            </a:extLst>
          </p:cNvPr>
          <p:cNvSpPr/>
          <p:nvPr/>
        </p:nvSpPr>
        <p:spPr>
          <a:xfrm>
            <a:off x="1945848" y="3997871"/>
            <a:ext cx="832334" cy="332878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6023467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899" y="457939"/>
            <a:ext cx="7658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>
                <a:latin typeface="Calibri"/>
                <a:cs typeface="Calibri"/>
              </a:rPr>
              <a:t>EuroLabs</a:t>
            </a:r>
            <a:endParaRPr lang="en-US" sz="3200" b="1" dirty="0">
              <a:latin typeface="Calibri"/>
              <a:cs typeface="Calibri"/>
            </a:endParaRPr>
          </a:p>
          <a:p>
            <a:r>
              <a:rPr lang="en-US" sz="2400" dirty="0">
                <a:latin typeface="Calibri"/>
                <a:cs typeface="Calibri"/>
              </a:rPr>
              <a:t>(Advancement and Innovation for Detectors at Accelerators)</a:t>
            </a:r>
          </a:p>
          <a:p>
            <a:r>
              <a:rPr lang="en-US" sz="2000" dirty="0">
                <a:latin typeface="Calibri"/>
                <a:cs typeface="Calibri"/>
              </a:rPr>
              <a:t>Funding the access for IBIC testing of detectors for HEP (2023-2026)</a:t>
            </a:r>
          </a:p>
          <a:p>
            <a:endParaRPr lang="en-US" sz="2000" dirty="0">
              <a:latin typeface="Calibri"/>
              <a:cs typeface="Calibri"/>
            </a:endParaRPr>
          </a:p>
          <a:p>
            <a:endParaRPr lang="en-US" sz="2400" dirty="0">
              <a:latin typeface="Calibri"/>
              <a:cs typeface="Calibri"/>
            </a:endParaRPr>
          </a:p>
        </p:txBody>
      </p:sp>
      <p:pic>
        <p:nvPicPr>
          <p:cNvPr id="3" name="Picture 4" descr="EURO-LABS Logo">
            <a:extLst>
              <a:ext uri="{FF2B5EF4-FFF2-40B4-BE49-F238E27FC236}">
                <a16:creationId xmlns:a16="http://schemas.microsoft.com/office/drawing/2014/main" id="{FB5BD3EE-919E-D54A-4BC7-1CC5D0320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275" y="55268"/>
            <a:ext cx="1962215" cy="95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C373744A-D7C3-FFBC-4EE2-29B692CCB83E}"/>
              </a:ext>
            </a:extLst>
          </p:cNvPr>
          <p:cNvSpPr txBox="1"/>
          <p:nvPr/>
        </p:nvSpPr>
        <p:spPr>
          <a:xfrm>
            <a:off x="55395" y="1779015"/>
            <a:ext cx="4229101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 dirty="0"/>
              <a:t>Proposals for the 23/24 period: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EURO-LABS-RBI-2003-001 (6-10.3.23.): Charge transport response of </a:t>
            </a:r>
            <a:r>
              <a:rPr lang="en-GB" sz="1300" dirty="0" err="1"/>
              <a:t>SiC</a:t>
            </a:r>
            <a:r>
              <a:rPr lang="en-GB" sz="1300" dirty="0"/>
              <a:t> sensors for harsh environment </a:t>
            </a:r>
            <a:r>
              <a:rPr lang="en-HR" sz="1300" dirty="0"/>
              <a:t>(completed)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EURO-LABS-RBI-2003-002 (8-12.5.23.): 3D characterization of large area single pad </a:t>
            </a:r>
            <a:r>
              <a:rPr lang="en-GB" sz="1300" dirty="0" err="1"/>
              <a:t>SiC</a:t>
            </a:r>
            <a:r>
              <a:rPr lang="en-GB" sz="1300" dirty="0"/>
              <a:t> detectors (completed)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300" dirty="0"/>
              <a:t> </a:t>
            </a:r>
            <a:r>
              <a:rPr lang="en-GB" sz="1400" dirty="0"/>
              <a:t>EURO-LABS-RBI-2024-001 (12-16.2.24): Ion Position Sensitive Detector fabrication and Qualification (on-going).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R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R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R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R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R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HR" sz="13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300" dirty="0"/>
              <a:t>EURO-LABS-RBI-2024-002 (15-19.3.24): Channeling Irradiation of Diamond and </a:t>
            </a:r>
            <a:r>
              <a:rPr lang="en-US" sz="1300" dirty="0" err="1"/>
              <a:t>SiC</a:t>
            </a:r>
            <a:r>
              <a:rPr lang="en-US" sz="1300" dirty="0"/>
              <a:t> 6H and 4H prototype crystals with MeV </a:t>
            </a:r>
            <a:r>
              <a:rPr lang="en-US" sz="1300" baseline="30000" dirty="0"/>
              <a:t>7</a:t>
            </a:r>
            <a:r>
              <a:rPr lang="en-US" sz="1300" dirty="0"/>
              <a:t>Li ions (planned).</a:t>
            </a:r>
            <a:endParaRPr lang="en-HR" sz="13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B27FFAF-0B12-137E-5A87-63B0C7D610F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02858" y="1779015"/>
            <a:ext cx="1789255" cy="1670761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FB3F724-D1B5-81F7-9BFB-257E2344EF3A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6301" y="1779015"/>
            <a:ext cx="1789254" cy="167076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4AA7E26-5200-F5C8-E2D7-5359C9D621A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71390" y="1876272"/>
            <a:ext cx="1426359" cy="928097"/>
          </a:xfrm>
          <a:prstGeom prst="rect">
            <a:avLst/>
          </a:prstGeom>
        </p:spPr>
      </p:pic>
      <p:sp>
        <p:nvSpPr>
          <p:cNvPr id="9" name="Bent Up Arrow 8">
            <a:extLst>
              <a:ext uri="{FF2B5EF4-FFF2-40B4-BE49-F238E27FC236}">
                <a16:creationId xmlns:a16="http://schemas.microsoft.com/office/drawing/2014/main" id="{174FCB0D-F0EC-EBE9-7A93-B0B47B70D4C4}"/>
              </a:ext>
            </a:extLst>
          </p:cNvPr>
          <p:cNvSpPr/>
          <p:nvPr/>
        </p:nvSpPr>
        <p:spPr>
          <a:xfrm rot="5400000" flipV="1">
            <a:off x="6163750" y="2737428"/>
            <a:ext cx="297187" cy="50060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Bent Up Arrow 10">
            <a:extLst>
              <a:ext uri="{FF2B5EF4-FFF2-40B4-BE49-F238E27FC236}">
                <a16:creationId xmlns:a16="http://schemas.microsoft.com/office/drawing/2014/main" id="{B23E80EA-34BC-F358-FE82-D3802A88C9DA}"/>
              </a:ext>
            </a:extLst>
          </p:cNvPr>
          <p:cNvSpPr/>
          <p:nvPr/>
        </p:nvSpPr>
        <p:spPr>
          <a:xfrm rot="5400000">
            <a:off x="7170175" y="2717951"/>
            <a:ext cx="297191" cy="279097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4" name="Right Arrow 13">
            <a:extLst>
              <a:ext uri="{FF2B5EF4-FFF2-40B4-BE49-F238E27FC236}">
                <a16:creationId xmlns:a16="http://schemas.microsoft.com/office/drawing/2014/main" id="{9343479C-1EC0-EE42-4DB8-6F4097440B56}"/>
              </a:ext>
            </a:extLst>
          </p:cNvPr>
          <p:cNvSpPr/>
          <p:nvPr/>
        </p:nvSpPr>
        <p:spPr>
          <a:xfrm>
            <a:off x="3675634" y="2121333"/>
            <a:ext cx="446325" cy="604975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pic>
        <p:nvPicPr>
          <p:cNvPr id="7" name="Picture 6" descr="A yellow rectangular object with blue and green spots&#10;&#10;Description automatically generated">
            <a:extLst>
              <a:ext uri="{FF2B5EF4-FFF2-40B4-BE49-F238E27FC236}">
                <a16:creationId xmlns:a16="http://schemas.microsoft.com/office/drawing/2014/main" id="{647CD76D-AC6D-16A3-C634-B5282A39345D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1471" t="10901" r="3714" b="6297"/>
          <a:stretch/>
        </p:blipFill>
        <p:spPr>
          <a:xfrm>
            <a:off x="2814411" y="3927584"/>
            <a:ext cx="4643908" cy="1052845"/>
          </a:xfrm>
          <a:prstGeom prst="rect">
            <a:avLst/>
          </a:prstGeom>
        </p:spPr>
      </p:pic>
      <p:sp>
        <p:nvSpPr>
          <p:cNvPr id="10" name="Bent Up Arrow 9">
            <a:extLst>
              <a:ext uri="{FF2B5EF4-FFF2-40B4-BE49-F238E27FC236}">
                <a16:creationId xmlns:a16="http://schemas.microsoft.com/office/drawing/2014/main" id="{03DE31CB-1C62-F0D6-AF89-D0CFEC4EEE26}"/>
              </a:ext>
            </a:extLst>
          </p:cNvPr>
          <p:cNvSpPr/>
          <p:nvPr/>
        </p:nvSpPr>
        <p:spPr>
          <a:xfrm rot="10800000" flipV="1">
            <a:off x="2037752" y="4042765"/>
            <a:ext cx="297187" cy="500601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</p:spTree>
    <p:extLst>
      <p:ext uri="{BB962C8B-B14F-4D97-AF65-F5344CB8AC3E}">
        <p14:creationId xmlns:p14="http://schemas.microsoft.com/office/powerpoint/2010/main" val="3297596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899" y="457939"/>
            <a:ext cx="7658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b="1" dirty="0" err="1">
                <a:latin typeface="Calibri"/>
                <a:cs typeface="Calibri"/>
              </a:rPr>
              <a:t>EuroLabs</a:t>
            </a:r>
            <a:endParaRPr lang="en-US" sz="3200" b="1" dirty="0">
              <a:latin typeface="Calibri"/>
              <a:cs typeface="Calibri"/>
            </a:endParaRPr>
          </a:p>
          <a:p>
            <a:r>
              <a:rPr lang="en-US" sz="2400" dirty="0">
                <a:latin typeface="Calibri"/>
                <a:cs typeface="Calibri"/>
              </a:rPr>
              <a:t>(Advancement and Innovation for Detectors at Accelerators)</a:t>
            </a:r>
          </a:p>
          <a:p>
            <a:r>
              <a:rPr lang="en-US" sz="2000" dirty="0">
                <a:latin typeface="Calibri"/>
                <a:cs typeface="Calibri"/>
              </a:rPr>
              <a:t>Funding the access for IBIC testing of detectors for HEP (2023-2026)</a:t>
            </a:r>
          </a:p>
          <a:p>
            <a:endParaRPr lang="en-US" sz="2000" dirty="0">
              <a:latin typeface="Calibri"/>
              <a:cs typeface="Calibri"/>
            </a:endParaRPr>
          </a:p>
          <a:p>
            <a:endParaRPr lang="en-US" sz="2400" dirty="0">
              <a:latin typeface="Calibri"/>
              <a:cs typeface="Calibri"/>
            </a:endParaRPr>
          </a:p>
        </p:txBody>
      </p:sp>
      <p:pic>
        <p:nvPicPr>
          <p:cNvPr id="3" name="Picture 4" descr="EURO-LABS Logo">
            <a:extLst>
              <a:ext uri="{FF2B5EF4-FFF2-40B4-BE49-F238E27FC236}">
                <a16:creationId xmlns:a16="http://schemas.microsoft.com/office/drawing/2014/main" id="{FB5BD3EE-919E-D54A-4BC7-1CC5D03208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79275" y="55268"/>
            <a:ext cx="1962215" cy="955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E936CF-7B44-81AC-D827-2E9A5AFAA913}"/>
              </a:ext>
            </a:extLst>
          </p:cNvPr>
          <p:cNvSpPr txBox="1"/>
          <p:nvPr/>
        </p:nvSpPr>
        <p:spPr>
          <a:xfrm>
            <a:off x="342899" y="1762983"/>
            <a:ext cx="35851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HR" dirty="0">
                <a:solidFill>
                  <a:srgbClr val="C00000"/>
                </a:solidFill>
              </a:rPr>
              <a:t>Opportunities (examples from past):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7FE0106-2EFB-EBDE-6E06-A22A2775B33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593" y="2316263"/>
            <a:ext cx="2986721" cy="255895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6F381B7-375E-A5D8-8736-A15E7164DECE}"/>
              </a:ext>
            </a:extLst>
          </p:cNvPr>
          <p:cNvSpPr txBox="1"/>
          <p:nvPr/>
        </p:nvSpPr>
        <p:spPr>
          <a:xfrm>
            <a:off x="559239" y="4971643"/>
            <a:ext cx="2376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1400" dirty="0"/>
              <a:t>Effective intrepad distance in &amp; gain supression in LGADs with Gregor Kramberger, IJS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E525FDA-CB1A-814F-F021-884B874AE2C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49775" y="2211361"/>
            <a:ext cx="2442085" cy="27426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56055D1-19DB-029A-D45E-F0A68C2DA766}"/>
              </a:ext>
            </a:extLst>
          </p:cNvPr>
          <p:cNvSpPr txBox="1"/>
          <p:nvPr/>
        </p:nvSpPr>
        <p:spPr>
          <a:xfrm>
            <a:off x="3317027" y="4954010"/>
            <a:ext cx="272772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1400" dirty="0"/>
              <a:t>Single event effects in monolythic pixel detectors (irradiated in air),</a:t>
            </a:r>
          </a:p>
          <a:p>
            <a:pPr algn="ctr"/>
            <a:r>
              <a:rPr lang="en-HR" sz="1400" dirty="0"/>
              <a:t>with R. Palomo Pinto, Uni. Seville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E63C86B8-6CA9-B7B3-9420-EEDB430BE41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07120" y="2799602"/>
            <a:ext cx="2188510" cy="217204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7594F1E-564E-B34A-93C3-F02B09D0A549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381264" y="2071606"/>
            <a:ext cx="1503760" cy="1571789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11" name="Picture 2" descr="Studying baryonic matter with HADES at GSI/FAIR">
            <a:extLst>
              <a:ext uri="{FF2B5EF4-FFF2-40B4-BE49-F238E27FC236}">
                <a16:creationId xmlns:a16="http://schemas.microsoft.com/office/drawing/2014/main" id="{3414AEBF-D8CE-861F-42E7-CD8B76506B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9344" y="1894975"/>
            <a:ext cx="1190306" cy="842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6F0DA48-6A68-F2E1-A492-AC20C3761EF5}"/>
              </a:ext>
            </a:extLst>
          </p:cNvPr>
          <p:cNvSpPr txBox="1"/>
          <p:nvPr/>
        </p:nvSpPr>
        <p:spPr>
          <a:xfrm>
            <a:off x="6159083" y="4976336"/>
            <a:ext cx="2376332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HR" sz="1400" dirty="0"/>
              <a:t>Radiation hardness of START detectors in HADES, with </a:t>
            </a:r>
            <a:r>
              <a:rPr lang="en-GB" sz="1400" dirty="0"/>
              <a:t>Jerzy </a:t>
            </a:r>
            <a:r>
              <a:rPr lang="en-GB" sz="1400" dirty="0" err="1"/>
              <a:t>Pietraszko</a:t>
            </a:r>
            <a:r>
              <a:rPr lang="en-GB" sz="1400" dirty="0"/>
              <a:t> (GSI)</a:t>
            </a:r>
            <a:endParaRPr lang="en-HR" sz="1400" dirty="0"/>
          </a:p>
        </p:txBody>
      </p:sp>
    </p:spTree>
    <p:extLst>
      <p:ext uri="{BB962C8B-B14F-4D97-AF65-F5344CB8AC3E}">
        <p14:creationId xmlns:p14="http://schemas.microsoft.com/office/powerpoint/2010/main" val="77105992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8790842-B7F8-D44B-9A17-744D151AA445}"/>
              </a:ext>
            </a:extLst>
          </p:cNvPr>
          <p:cNvSpPr txBox="1">
            <a:spLocks/>
          </p:cNvSpPr>
          <p:nvPr/>
        </p:nvSpPr>
        <p:spPr>
          <a:xfrm>
            <a:off x="444500" y="241368"/>
            <a:ext cx="9055666" cy="950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r-HR" sz="2800" b="1" dirty="0"/>
              <a:t>DRD3: CERN </a:t>
            </a:r>
            <a:r>
              <a:rPr lang="hr-HR" sz="2800" b="1" dirty="0" err="1"/>
              <a:t>based</a:t>
            </a:r>
            <a:r>
              <a:rPr lang="hr-HR" sz="2800" b="1" dirty="0"/>
              <a:t> R&amp;D on </a:t>
            </a:r>
            <a:r>
              <a:rPr lang="hr-HR" sz="2800" b="1" dirty="0" err="1"/>
              <a:t>solid</a:t>
            </a:r>
            <a:r>
              <a:rPr lang="hr-HR" sz="2800" b="1" dirty="0"/>
              <a:t> </a:t>
            </a:r>
            <a:r>
              <a:rPr lang="hr-HR" sz="2800" b="1" dirty="0" err="1"/>
              <a:t>state</a:t>
            </a:r>
            <a:r>
              <a:rPr lang="hr-HR" sz="2800" b="1" dirty="0"/>
              <a:t> </a:t>
            </a:r>
            <a:r>
              <a:rPr lang="hr-HR" sz="2800" b="1" dirty="0" err="1"/>
              <a:t>detectors</a:t>
            </a:r>
            <a:r>
              <a:rPr lang="hr-HR" sz="2800" b="1" dirty="0"/>
              <a:t> </a:t>
            </a:r>
            <a:r>
              <a:rPr lang="hr-HR" sz="2800" b="1" dirty="0" err="1"/>
              <a:t>collaboration</a:t>
            </a:r>
            <a:r>
              <a:rPr lang="hr-HR" sz="2800" b="1" dirty="0"/>
              <a:t> (</a:t>
            </a:r>
            <a:r>
              <a:rPr lang="hr-HR" sz="2800" b="1" dirty="0" err="1"/>
              <a:t>Andrey</a:t>
            </a:r>
            <a:r>
              <a:rPr lang="hr-HR" sz="2800" b="1" dirty="0"/>
              <a:t> </a:t>
            </a:r>
            <a:r>
              <a:rPr lang="hr-HR" sz="2800" b="1" dirty="0" err="1"/>
              <a:t>Starodumov</a:t>
            </a:r>
            <a:r>
              <a:rPr lang="hr-HR" sz="2800" b="1" dirty="0"/>
              <a:t> &amp; </a:t>
            </a:r>
            <a:r>
              <a:rPr lang="hr-HR" sz="2800" b="1" dirty="0" err="1"/>
              <a:t>Georgios</a:t>
            </a:r>
            <a:r>
              <a:rPr lang="hr-HR" sz="2800" b="1" dirty="0"/>
              <a:t> </a:t>
            </a:r>
            <a:r>
              <a:rPr lang="hr-HR" sz="2800" b="1" dirty="0" err="1"/>
              <a:t>Provatas</a:t>
            </a:r>
            <a:r>
              <a:rPr lang="hr-HR" sz="2800" b="1" dirty="0"/>
              <a:t>)</a:t>
            </a:r>
          </a:p>
        </p:txBody>
      </p:sp>
      <p:pic>
        <p:nvPicPr>
          <p:cNvPr id="2" name="Content Placeholder 4" descr="A diagram of a future&#10;&#10;Description automatically generated">
            <a:extLst>
              <a:ext uri="{FF2B5EF4-FFF2-40B4-BE49-F238E27FC236}">
                <a16:creationId xmlns:a16="http://schemas.microsoft.com/office/drawing/2014/main" id="{0A947E61-488E-AF1A-01FC-F9C03AE006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1308" y="1381550"/>
            <a:ext cx="8221383" cy="3636680"/>
          </a:xfrm>
        </p:spPr>
      </p:pic>
    </p:spTree>
    <p:extLst>
      <p:ext uri="{BB962C8B-B14F-4D97-AF65-F5344CB8AC3E}">
        <p14:creationId xmlns:p14="http://schemas.microsoft.com/office/powerpoint/2010/main" val="3260254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8790842-B7F8-D44B-9A17-744D151AA445}"/>
              </a:ext>
            </a:extLst>
          </p:cNvPr>
          <p:cNvSpPr txBox="1">
            <a:spLocks/>
          </p:cNvSpPr>
          <p:nvPr/>
        </p:nvSpPr>
        <p:spPr>
          <a:xfrm>
            <a:off x="249259" y="0"/>
            <a:ext cx="9055666" cy="950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r-HR" sz="2800" b="1" dirty="0"/>
              <a:t>DRD3:Work </a:t>
            </a:r>
            <a:r>
              <a:rPr lang="hr-HR" sz="2800" b="1" dirty="0" err="1"/>
              <a:t>Packages</a:t>
            </a:r>
            <a:r>
              <a:rPr lang="hr-HR" sz="2800" b="1" dirty="0"/>
              <a:t> (</a:t>
            </a:r>
            <a:r>
              <a:rPr lang="hr-HR" sz="2800" b="1" dirty="0" err="1"/>
              <a:t>WPs</a:t>
            </a:r>
            <a:r>
              <a:rPr lang="hr-HR" sz="2800" b="1" dirty="0"/>
              <a:t>) </a:t>
            </a:r>
            <a:r>
              <a:rPr lang="hr-HR" sz="2800" b="1" dirty="0" err="1"/>
              <a:t>and</a:t>
            </a:r>
            <a:r>
              <a:rPr lang="hr-HR" sz="2800" b="1" dirty="0"/>
              <a:t> </a:t>
            </a:r>
            <a:r>
              <a:rPr lang="hr-HR" sz="2800" b="1" dirty="0" err="1"/>
              <a:t>Working</a:t>
            </a:r>
            <a:r>
              <a:rPr lang="hr-HR" sz="2800" b="1" dirty="0"/>
              <a:t> </a:t>
            </a:r>
            <a:r>
              <a:rPr lang="hr-HR" sz="2800" b="1" dirty="0" err="1"/>
              <a:t>Groups</a:t>
            </a:r>
            <a:r>
              <a:rPr lang="hr-HR" sz="2800" b="1" dirty="0"/>
              <a:t> (</a:t>
            </a:r>
            <a:r>
              <a:rPr lang="hr-HR" sz="2800" b="1" dirty="0" err="1"/>
              <a:t>WGs</a:t>
            </a:r>
            <a:r>
              <a:rPr lang="hr-HR" sz="2800" b="1" dirty="0"/>
              <a:t>) </a:t>
            </a:r>
          </a:p>
        </p:txBody>
      </p:sp>
      <p:pic>
        <p:nvPicPr>
          <p:cNvPr id="5" name="Content Placeholder 18" descr="A screenshot of a computer&#10;&#10;Description automatically generated">
            <a:extLst>
              <a:ext uri="{FF2B5EF4-FFF2-40B4-BE49-F238E27FC236}">
                <a16:creationId xmlns:a16="http://schemas.microsoft.com/office/drawing/2014/main" id="{87B9B81D-7DF3-BAA3-B01D-0F9F1CC76F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63379" y="1039266"/>
            <a:ext cx="8817242" cy="3951630"/>
          </a:xfrm>
        </p:spPr>
      </p:pic>
    </p:spTree>
    <p:extLst>
      <p:ext uri="{BB962C8B-B14F-4D97-AF65-F5344CB8AC3E}">
        <p14:creationId xmlns:p14="http://schemas.microsoft.com/office/powerpoint/2010/main" val="36981951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8790842-B7F8-D44B-9A17-744D151AA445}"/>
              </a:ext>
            </a:extLst>
          </p:cNvPr>
          <p:cNvSpPr txBox="1">
            <a:spLocks/>
          </p:cNvSpPr>
          <p:nvPr/>
        </p:nvSpPr>
        <p:spPr>
          <a:xfrm>
            <a:off x="249259" y="0"/>
            <a:ext cx="9055666" cy="95036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hr-HR" sz="2800" b="1" dirty="0"/>
              <a:t>DRD3: </a:t>
            </a:r>
            <a:r>
              <a:rPr lang="hr-HR" sz="2800" b="1" dirty="0" err="1"/>
              <a:t>Technological</a:t>
            </a:r>
            <a:r>
              <a:rPr lang="hr-HR" sz="2800" b="1" dirty="0"/>
              <a:t> </a:t>
            </a:r>
            <a:r>
              <a:rPr lang="hr-HR" sz="2800" b="1" dirty="0" err="1"/>
              <a:t>areas</a:t>
            </a:r>
            <a:r>
              <a:rPr lang="hr-HR" sz="2800" b="1" dirty="0"/>
              <a:t> </a:t>
            </a:r>
            <a:r>
              <a:rPr lang="hr-HR" sz="2800" b="1" dirty="0" err="1"/>
              <a:t>of</a:t>
            </a:r>
            <a:r>
              <a:rPr lang="hr-HR" sz="2800" b="1" dirty="0"/>
              <a:t> IRB </a:t>
            </a:r>
            <a:r>
              <a:rPr lang="hr-HR" sz="2800" b="1" dirty="0" err="1"/>
              <a:t>involvement</a:t>
            </a:r>
            <a:endParaRPr lang="hr-HR" sz="2800" b="1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557039F-0043-2DFD-B7B8-9745D213CA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9259" y="1134786"/>
            <a:ext cx="7989220" cy="1984932"/>
          </a:xfrm>
        </p:spPr>
        <p:txBody>
          <a:bodyPr/>
          <a:lstStyle/>
          <a:p>
            <a:r>
              <a:rPr lang="en-GB" sz="2000" dirty="0">
                <a:effectLst/>
                <a:latin typeface="Arial" panose="020B0604020202020204" pitchFamily="34" charset="0"/>
              </a:rPr>
              <a:t>Radiation damage &amp; ultrahigh fluences </a:t>
            </a:r>
            <a:endParaRPr lang="en-GB" sz="2000" dirty="0"/>
          </a:p>
          <a:p>
            <a:r>
              <a:rPr lang="en-GB" sz="2000" dirty="0">
                <a:effectLst/>
                <a:latin typeface="Arial" panose="020B0604020202020204" pitchFamily="34" charset="0"/>
              </a:rPr>
              <a:t>New characterization techniques and facilities of common interest </a:t>
            </a:r>
            <a:endParaRPr lang="en-GB" sz="2000" dirty="0"/>
          </a:p>
          <a:p>
            <a:r>
              <a:rPr lang="en-GB" sz="2000" dirty="0">
                <a:effectLst/>
                <a:latin typeface="Arial" panose="020B0604020202020204" pitchFamily="34" charset="0"/>
              </a:rPr>
              <a:t>Non-silicon semiconductor and other material studies </a:t>
            </a:r>
            <a:endParaRPr lang="en-GB" sz="2000" dirty="0"/>
          </a:p>
          <a:p>
            <a:r>
              <a:rPr lang="en-GB" sz="2000" dirty="0">
                <a:effectLst/>
                <a:latin typeface="Arial" panose="020B0604020202020204" pitchFamily="34" charset="0"/>
              </a:rPr>
              <a:t>Dissemination and outreach </a:t>
            </a:r>
            <a:endParaRPr lang="en-GB" sz="2000" dirty="0"/>
          </a:p>
        </p:txBody>
      </p:sp>
      <p:pic>
        <p:nvPicPr>
          <p:cNvPr id="6" name="Picture 5" descr="A drawing of a building with various objects&#10;&#10;Description automatically generated with medium confidence">
            <a:extLst>
              <a:ext uri="{FF2B5EF4-FFF2-40B4-BE49-F238E27FC236}">
                <a16:creationId xmlns:a16="http://schemas.microsoft.com/office/drawing/2014/main" id="{F77F3089-25FD-3A1F-CC80-B65B9AF12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58265" y="2449905"/>
            <a:ext cx="4343400" cy="3060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65274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5" name="Rectangle 24"/>
          <p:cNvSpPr/>
          <p:nvPr/>
        </p:nvSpPr>
        <p:spPr>
          <a:xfrm>
            <a:off x="457200" y="3206058"/>
            <a:ext cx="782320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700" b="1">
                <a:latin typeface="Calibri"/>
                <a:cs typeface="Calibri"/>
              </a:rPr>
              <a:t>S</a:t>
            </a:r>
            <a:r>
              <a:rPr lang="ta-IN" sz="1700" b="1" err="1">
                <a:latin typeface="Calibri"/>
                <a:cs typeface="Calibri"/>
              </a:rPr>
              <a:t>cientists</a:t>
            </a:r>
            <a:r>
              <a:rPr lang="ta-IN" sz="1700" b="1">
                <a:latin typeface="Calibri"/>
                <a:cs typeface="Calibri"/>
              </a:rPr>
              <a:t> (</a:t>
            </a:r>
            <a:r>
              <a:rPr lang="hr-HR" sz="1700" b="1">
                <a:latin typeface="Calibri"/>
                <a:cs typeface="Calibri"/>
              </a:rPr>
              <a:t>7+1</a:t>
            </a:r>
            <a:r>
              <a:rPr lang="ta-IN" sz="1700" b="1">
                <a:latin typeface="Calibri"/>
                <a:cs typeface="Calibri"/>
              </a:rPr>
              <a:t>)</a:t>
            </a:r>
            <a:r>
              <a:rPr lang="ta-IN" sz="1700">
                <a:latin typeface="Calibri"/>
                <a:cs typeface="Calibri"/>
              </a:rPr>
              <a:t>: </a:t>
            </a:r>
            <a:r>
              <a:rPr lang="en-US" sz="1700">
                <a:latin typeface="Calibri"/>
                <a:cs typeface="Calibri"/>
              </a:rPr>
              <a:t>Milko </a:t>
            </a:r>
            <a:r>
              <a:rPr lang="en-US" sz="1700" err="1">
                <a:latin typeface="Calibri"/>
                <a:cs typeface="Calibri"/>
              </a:rPr>
              <a:t>Jakši</a:t>
            </a:r>
            <a:r>
              <a:rPr lang="ta-IN" sz="1700">
                <a:latin typeface="Calibri"/>
                <a:cs typeface="Calibri"/>
              </a:rPr>
              <a:t>ć, Stjepko Fazinić, Iva Bogdanović Radović, </a:t>
            </a:r>
          </a:p>
          <a:p>
            <a:r>
              <a:rPr lang="ta-IN" sz="1700">
                <a:latin typeface="Calibri"/>
                <a:cs typeface="Calibri"/>
              </a:rPr>
              <a:t>Tonči Tadić, </a:t>
            </a:r>
            <a:r>
              <a:rPr lang="ta-IN" sz="1700" err="1">
                <a:cs typeface="Calibri"/>
              </a:rPr>
              <a:t>Iva</a:t>
            </a:r>
            <a:r>
              <a:rPr lang="ta-IN" sz="1700">
                <a:cs typeface="Calibri"/>
              </a:rPr>
              <a:t> </a:t>
            </a:r>
            <a:r>
              <a:rPr lang="ta-IN" sz="1700" err="1">
                <a:cs typeface="Calibri"/>
              </a:rPr>
              <a:t>Božičević</a:t>
            </a:r>
            <a:r>
              <a:rPr lang="ta-IN" sz="1700">
                <a:cs typeface="Calibri"/>
              </a:rPr>
              <a:t>, </a:t>
            </a:r>
            <a:r>
              <a:rPr lang="ta-IN" sz="1700" err="1">
                <a:cs typeface="Calibri"/>
              </a:rPr>
              <a:t>Georgios</a:t>
            </a:r>
            <a:r>
              <a:rPr lang="ta-IN" sz="1700">
                <a:cs typeface="Calibri"/>
              </a:rPr>
              <a:t> </a:t>
            </a:r>
            <a:r>
              <a:rPr lang="ta-IN" sz="1700" err="1">
                <a:cs typeface="Calibri"/>
              </a:rPr>
              <a:t>Provatas</a:t>
            </a:r>
            <a:r>
              <a:rPr lang="ta-IN" sz="1700">
                <a:cs typeface="Calibri"/>
              </a:rPr>
              <a:t>, </a:t>
            </a:r>
            <a:r>
              <a:rPr lang="ta-IN" sz="1700" err="1">
                <a:cs typeface="Calibri"/>
              </a:rPr>
              <a:t>Matea</a:t>
            </a:r>
            <a:r>
              <a:rPr lang="ta-IN" sz="1700">
                <a:cs typeface="Calibri"/>
              </a:rPr>
              <a:t> </a:t>
            </a:r>
            <a:r>
              <a:rPr lang="ta-IN" sz="1700" err="1">
                <a:cs typeface="Calibri"/>
              </a:rPr>
              <a:t>Krmpotić</a:t>
            </a:r>
            <a:r>
              <a:rPr lang="hr-HR" sz="1700">
                <a:cs typeface="Calibri"/>
              </a:rPr>
              <a:t>, </a:t>
            </a:r>
            <a:r>
              <a:rPr lang="ta-IN" sz="1700" err="1">
                <a:latin typeface="Calibri"/>
                <a:cs typeface="Calibri"/>
              </a:rPr>
              <a:t>Zdravko</a:t>
            </a:r>
            <a:r>
              <a:rPr lang="ta-IN" sz="1700">
                <a:latin typeface="Calibri"/>
                <a:cs typeface="Calibri"/>
              </a:rPr>
              <a:t> </a:t>
            </a:r>
            <a:r>
              <a:rPr lang="ta-IN" sz="1700" err="1">
                <a:latin typeface="Calibri"/>
                <a:cs typeface="Calibri"/>
              </a:rPr>
              <a:t>Siketić</a:t>
            </a:r>
            <a:r>
              <a:rPr lang="hr-HR" sz="1700">
                <a:latin typeface="Calibri"/>
                <a:cs typeface="Calibri"/>
              </a:rPr>
              <a:t> (</a:t>
            </a:r>
            <a:r>
              <a:rPr lang="hr-HR" sz="1700" err="1">
                <a:latin typeface="Calibri"/>
                <a:cs typeface="Calibri"/>
              </a:rPr>
              <a:t>Head</a:t>
            </a:r>
            <a:r>
              <a:rPr lang="hr-HR" sz="1700">
                <a:latin typeface="Calibri"/>
                <a:cs typeface="Calibri"/>
              </a:rPr>
              <a:t> </a:t>
            </a:r>
            <a:r>
              <a:rPr lang="hr-HR" sz="1700" err="1">
                <a:latin typeface="Calibri"/>
                <a:cs typeface="Calibri"/>
              </a:rPr>
              <a:t>of</a:t>
            </a:r>
            <a:r>
              <a:rPr lang="hr-HR" sz="1700">
                <a:latin typeface="Calibri"/>
                <a:cs typeface="Calibri"/>
              </a:rPr>
              <a:t> </a:t>
            </a:r>
            <a:r>
              <a:rPr lang="hr-HR" sz="1700" err="1">
                <a:latin typeface="Calibri"/>
                <a:cs typeface="Calibri"/>
              </a:rPr>
              <a:t>Laboratory</a:t>
            </a:r>
            <a:r>
              <a:rPr lang="hr-HR" sz="1700">
                <a:latin typeface="Calibri"/>
                <a:cs typeface="Calibri"/>
              </a:rPr>
              <a:t>)</a:t>
            </a:r>
            <a:endParaRPr lang="ta-IN" sz="1700">
              <a:latin typeface="Calibri"/>
              <a:cs typeface="Calibri"/>
            </a:endParaRPr>
          </a:p>
          <a:p>
            <a:r>
              <a:rPr lang="ta-IN" sz="1700" b="1" err="1">
                <a:latin typeface="Calibri"/>
                <a:cs typeface="Calibri"/>
              </a:rPr>
              <a:t>Postdocs</a:t>
            </a:r>
            <a:r>
              <a:rPr lang="ta-IN" sz="1700" b="1">
                <a:latin typeface="Calibri"/>
                <a:cs typeface="Calibri"/>
              </a:rPr>
              <a:t> (</a:t>
            </a:r>
            <a:r>
              <a:rPr lang="hr-HR" sz="1700" b="1">
                <a:latin typeface="Calibri"/>
                <a:cs typeface="Calibri"/>
              </a:rPr>
              <a:t>3</a:t>
            </a:r>
            <a:r>
              <a:rPr lang="ta-IN" sz="1700" b="1">
                <a:latin typeface="Calibri"/>
                <a:cs typeface="Calibri"/>
              </a:rPr>
              <a:t>)</a:t>
            </a:r>
            <a:r>
              <a:rPr lang="ta-IN" sz="1700">
                <a:latin typeface="Calibri"/>
                <a:cs typeface="Calibri"/>
              </a:rPr>
              <a:t>: </a:t>
            </a:r>
            <a:r>
              <a:rPr lang="hr-HR" sz="1700" err="1">
                <a:latin typeface="Calibri"/>
                <a:cs typeface="Calibri"/>
              </a:rPr>
              <a:t>Sabrina</a:t>
            </a:r>
            <a:r>
              <a:rPr lang="hr-HR" sz="1700">
                <a:latin typeface="Calibri"/>
                <a:cs typeface="Calibri"/>
              </a:rPr>
              <a:t> </a:t>
            </a:r>
            <a:r>
              <a:rPr lang="hr-HR" sz="1700" err="1">
                <a:latin typeface="Calibri"/>
                <a:cs typeface="Calibri"/>
              </a:rPr>
              <a:t>Gouasmia</a:t>
            </a:r>
            <a:r>
              <a:rPr lang="hr-HR" sz="1700">
                <a:latin typeface="Calibri"/>
                <a:cs typeface="Calibri"/>
              </a:rPr>
              <a:t>, Marija </a:t>
            </a:r>
            <a:r>
              <a:rPr lang="hr-HR" sz="1700" err="1">
                <a:latin typeface="Calibri"/>
                <a:cs typeface="Calibri"/>
              </a:rPr>
              <a:t>Tkalčević</a:t>
            </a:r>
            <a:r>
              <a:rPr lang="hr-HR" sz="1700">
                <a:latin typeface="Calibri"/>
                <a:cs typeface="Calibri"/>
              </a:rPr>
              <a:t>, Kristina Tomić Luketić</a:t>
            </a:r>
            <a:endParaRPr lang="ta-IN" sz="1700">
              <a:latin typeface="Calibri"/>
              <a:cs typeface="Calibri"/>
            </a:endParaRPr>
          </a:p>
          <a:p>
            <a:r>
              <a:rPr lang="en-US" sz="1700" b="1">
                <a:latin typeface="Calibri"/>
                <a:cs typeface="Calibri"/>
              </a:rPr>
              <a:t>P</a:t>
            </a:r>
            <a:r>
              <a:rPr lang="ta-IN" sz="1700" b="1">
                <a:latin typeface="Calibri"/>
                <a:cs typeface="Calibri"/>
              </a:rPr>
              <a:t>rofessional </a:t>
            </a:r>
            <a:r>
              <a:rPr lang="ta-IN" sz="1700" b="1" err="1">
                <a:latin typeface="Calibri"/>
                <a:cs typeface="Calibri"/>
              </a:rPr>
              <a:t>associates</a:t>
            </a:r>
            <a:r>
              <a:rPr lang="ta-IN" sz="1700" b="1">
                <a:latin typeface="Calibri"/>
                <a:cs typeface="Calibri"/>
              </a:rPr>
              <a:t> (</a:t>
            </a:r>
            <a:r>
              <a:rPr lang="hr-HR" sz="1700" b="1">
                <a:latin typeface="Calibri"/>
                <a:cs typeface="Calibri"/>
              </a:rPr>
              <a:t>3</a:t>
            </a:r>
            <a:r>
              <a:rPr lang="ta-IN" sz="1700" b="1">
                <a:latin typeface="Calibri"/>
                <a:cs typeface="Calibri"/>
              </a:rPr>
              <a:t>): </a:t>
            </a:r>
            <a:r>
              <a:rPr lang="ta-IN" sz="1700">
                <a:latin typeface="Calibri"/>
                <a:cs typeface="Calibri"/>
              </a:rPr>
              <a:t>Donny Domagoj </a:t>
            </a:r>
            <a:r>
              <a:rPr lang="ta-IN" sz="1700" err="1">
                <a:latin typeface="Calibri"/>
                <a:cs typeface="Calibri"/>
              </a:rPr>
              <a:t>Cosic</a:t>
            </a:r>
            <a:r>
              <a:rPr lang="ta-IN" sz="1700">
                <a:latin typeface="Calibri"/>
                <a:cs typeface="Calibri"/>
              </a:rPr>
              <a:t>,</a:t>
            </a:r>
            <a:r>
              <a:rPr lang="hr-HR" sz="1700">
                <a:latin typeface="Calibri"/>
                <a:cs typeface="Calibri"/>
              </a:rPr>
              <a:t> </a:t>
            </a:r>
            <a:r>
              <a:rPr lang="hr-HR" sz="1700" err="1">
                <a:latin typeface="Calibri"/>
                <a:cs typeface="Calibri"/>
              </a:rPr>
              <a:t>Fares</a:t>
            </a:r>
            <a:r>
              <a:rPr lang="hr-HR" sz="1700">
                <a:latin typeface="Calibri"/>
                <a:cs typeface="Calibri"/>
              </a:rPr>
              <a:t> </a:t>
            </a:r>
            <a:r>
              <a:rPr lang="hr-HR" sz="1700" err="1">
                <a:latin typeface="Calibri"/>
                <a:cs typeface="Calibri"/>
              </a:rPr>
              <a:t>Boussahoul</a:t>
            </a:r>
            <a:r>
              <a:rPr lang="hr-HR" sz="1700">
                <a:latin typeface="Calibri"/>
                <a:cs typeface="Calibri"/>
              </a:rPr>
              <a:t>, Željko Periša</a:t>
            </a:r>
            <a:endParaRPr lang="ta-IN" sz="1700">
              <a:latin typeface="Calibri"/>
              <a:cs typeface="Calibri"/>
            </a:endParaRPr>
          </a:p>
          <a:p>
            <a:r>
              <a:rPr lang="ta-IN" sz="1700" b="1">
                <a:latin typeface="Calibri"/>
                <a:cs typeface="Calibri"/>
              </a:rPr>
              <a:t>Doctoral students (4): </a:t>
            </a:r>
            <a:r>
              <a:rPr lang="hr-HR" sz="1700">
                <a:latin typeface="Calibri"/>
                <a:cs typeface="Calibri"/>
              </a:rPr>
              <a:t>Toni </a:t>
            </a:r>
            <a:r>
              <a:rPr lang="hr-HR" sz="1700" err="1">
                <a:latin typeface="Calibri"/>
                <a:cs typeface="Calibri"/>
              </a:rPr>
              <a:t>Dunatov</a:t>
            </a:r>
            <a:r>
              <a:rPr lang="hr-HR" sz="1700">
                <a:latin typeface="Calibri"/>
                <a:cs typeface="Calibri"/>
              </a:rPr>
              <a:t>, Anja </a:t>
            </a:r>
            <a:r>
              <a:rPr lang="hr-HR" sz="1700" err="1">
                <a:latin typeface="Calibri"/>
                <a:cs typeface="Calibri"/>
              </a:rPr>
              <a:t>Mioković</a:t>
            </a:r>
            <a:r>
              <a:rPr lang="hr-HR" sz="1700">
                <a:latin typeface="Calibri"/>
                <a:cs typeface="Calibri"/>
              </a:rPr>
              <a:t> , Karla Ivanković </a:t>
            </a:r>
            <a:r>
              <a:rPr lang="hr-HR" sz="1700" err="1">
                <a:latin typeface="Calibri"/>
                <a:cs typeface="Calibri"/>
              </a:rPr>
              <a:t>Nižić</a:t>
            </a:r>
            <a:r>
              <a:rPr lang="hr-HR" sz="1700">
                <a:latin typeface="Calibri"/>
                <a:cs typeface="Calibri"/>
              </a:rPr>
              <a:t>, Matija Matijević</a:t>
            </a:r>
            <a:endParaRPr lang="ta-IN" sz="1700">
              <a:latin typeface="Calibri"/>
              <a:cs typeface="Calibri"/>
            </a:endParaRPr>
          </a:p>
          <a:p>
            <a:r>
              <a:rPr lang="ta-IN" sz="1700" b="1" err="1">
                <a:latin typeface="Calibri"/>
                <a:cs typeface="Calibri"/>
              </a:rPr>
              <a:t>Technicians</a:t>
            </a:r>
            <a:r>
              <a:rPr lang="ta-IN" sz="1700" b="1">
                <a:latin typeface="Calibri"/>
                <a:cs typeface="Calibri"/>
              </a:rPr>
              <a:t> (</a:t>
            </a:r>
            <a:r>
              <a:rPr lang="hr-HR" sz="1700" b="1">
                <a:latin typeface="Calibri"/>
                <a:cs typeface="Calibri"/>
              </a:rPr>
              <a:t>3</a:t>
            </a:r>
            <a:r>
              <a:rPr lang="ta-IN" sz="1700" b="1">
                <a:latin typeface="Calibri"/>
                <a:cs typeface="Calibri"/>
              </a:rPr>
              <a:t>): </a:t>
            </a:r>
            <a:r>
              <a:rPr lang="ta-IN" sz="1700" err="1">
                <a:latin typeface="Calibri"/>
                <a:cs typeface="Calibri"/>
              </a:rPr>
              <a:t>Andro</a:t>
            </a:r>
            <a:r>
              <a:rPr lang="ta-IN" sz="1700">
                <a:latin typeface="Calibri"/>
                <a:cs typeface="Calibri"/>
              </a:rPr>
              <a:t> Kovačić, </a:t>
            </a:r>
            <a:r>
              <a:rPr lang="ta-IN" sz="1700" err="1">
                <a:latin typeface="Calibri"/>
                <a:cs typeface="Calibri"/>
              </a:rPr>
              <a:t>Zvonko</a:t>
            </a:r>
            <a:r>
              <a:rPr lang="ta-IN" sz="1700">
                <a:latin typeface="Calibri"/>
                <a:cs typeface="Calibri"/>
              </a:rPr>
              <a:t> </a:t>
            </a:r>
            <a:r>
              <a:rPr lang="ta-IN" sz="1700" err="1">
                <a:latin typeface="Calibri"/>
                <a:cs typeface="Calibri"/>
              </a:rPr>
              <a:t>Kolar</a:t>
            </a:r>
            <a:r>
              <a:rPr lang="hr-HR" sz="1700">
                <a:latin typeface="Calibri"/>
                <a:cs typeface="Calibri"/>
              </a:rPr>
              <a:t>, Dario </a:t>
            </a:r>
            <a:r>
              <a:rPr lang="hr-HR" sz="1700" err="1">
                <a:latin typeface="Calibri"/>
                <a:cs typeface="Calibri"/>
              </a:rPr>
              <a:t>Mičetić</a:t>
            </a:r>
            <a:endParaRPr lang="ta-IN" sz="1700">
              <a:latin typeface="Calibri"/>
              <a:cs typeface="Calibri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1299" y="167839"/>
            <a:ext cx="79883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ta-IN" sz="3200" b="1" err="1">
                <a:latin typeface="Calibri"/>
                <a:cs typeface="Calibri"/>
              </a:rPr>
              <a:t>Staff</a:t>
            </a:r>
            <a:r>
              <a:rPr lang="hr-HR" sz="3200" b="1">
                <a:latin typeface="Calibri"/>
                <a:cs typeface="Calibri"/>
              </a:rPr>
              <a:t>, </a:t>
            </a:r>
            <a:r>
              <a:rPr lang="hr-HR" sz="2800" b="1" err="1">
                <a:latin typeface="Calibri"/>
                <a:cs typeface="Calibri"/>
              </a:rPr>
              <a:t>Laboratory</a:t>
            </a:r>
            <a:r>
              <a:rPr lang="hr-HR" sz="2800" b="1">
                <a:latin typeface="Calibri"/>
                <a:cs typeface="Calibri"/>
              </a:rPr>
              <a:t> for ion </a:t>
            </a:r>
            <a:r>
              <a:rPr lang="hr-HR" sz="2800" b="1" err="1">
                <a:latin typeface="Calibri"/>
                <a:cs typeface="Calibri"/>
              </a:rPr>
              <a:t>beam</a:t>
            </a:r>
            <a:r>
              <a:rPr lang="hr-HR" sz="2800" b="1">
                <a:latin typeface="Calibri"/>
                <a:cs typeface="Calibri"/>
              </a:rPr>
              <a:t> </a:t>
            </a:r>
            <a:r>
              <a:rPr lang="hr-HR" sz="2800" b="1" err="1">
                <a:latin typeface="Calibri"/>
                <a:cs typeface="Calibri"/>
              </a:rPr>
              <a:t>interactions</a:t>
            </a:r>
            <a:r>
              <a:rPr lang="ta-IN" sz="2800" b="1">
                <a:latin typeface="Calibri"/>
                <a:cs typeface="Calibri"/>
              </a:rPr>
              <a:t>:</a:t>
            </a:r>
            <a:r>
              <a:rPr lang="en-US" sz="2800" b="1">
                <a:latin typeface="Calibri"/>
                <a:cs typeface="Calibri"/>
              </a:rPr>
              <a:t> </a:t>
            </a:r>
            <a:endParaRPr lang="en-US" sz="2800">
              <a:latin typeface="Calibri"/>
              <a:cs typeface="Calibri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9D2C9B9-0F31-1F40-BBD9-372560DD14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2</a:t>
            </a:fld>
            <a:endParaRPr lang="en-GB"/>
          </a:p>
        </p:txBody>
      </p:sp>
      <p:pic>
        <p:nvPicPr>
          <p:cNvPr id="3" name="Picture 2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7EAF83FD-1522-3E05-152C-3D5AF5EC7B4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12895" y="752614"/>
            <a:ext cx="3931318" cy="2328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61329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B3E330-2132-4251-B312-64E2C2C5D644}" type="slidenum">
              <a:rPr lang="hr-HR" smtClean="0"/>
              <a:pPr/>
              <a:t>3</a:t>
            </a:fld>
            <a:endParaRPr lang="hr-HR"/>
          </a:p>
        </p:txBody>
      </p:sp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pic>
        <p:nvPicPr>
          <p:cNvPr id="13" name="Picture 3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25838" y="618974"/>
            <a:ext cx="7114166" cy="3429025"/>
          </a:xfrm>
          <a:prstGeom prst="rect">
            <a:avLst/>
          </a:prstGeom>
          <a:noFill/>
          <a:ln w="317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14" name="Rectangular Callout 13"/>
          <p:cNvSpPr/>
          <p:nvPr/>
        </p:nvSpPr>
        <p:spPr>
          <a:xfrm>
            <a:off x="3635896" y="481236"/>
            <a:ext cx="1968676" cy="428625"/>
          </a:xfrm>
          <a:prstGeom prst="wedgeRectCallout">
            <a:avLst>
              <a:gd name="adj1" fmla="val -39123"/>
              <a:gd name="adj2" fmla="val 86496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400">
                <a:solidFill>
                  <a:prstClr val="black"/>
                </a:solidFill>
              </a:rPr>
              <a:t>1.0 MV HVE Tandetron accelerator</a:t>
            </a:r>
          </a:p>
        </p:txBody>
      </p:sp>
      <p:sp>
        <p:nvSpPr>
          <p:cNvPr id="15" name="Rectangular Callout 14"/>
          <p:cNvSpPr/>
          <p:nvPr/>
        </p:nvSpPr>
        <p:spPr>
          <a:xfrm>
            <a:off x="6156176" y="481236"/>
            <a:ext cx="2100258" cy="428625"/>
          </a:xfrm>
          <a:prstGeom prst="wedgeRectCallout">
            <a:avLst>
              <a:gd name="adj1" fmla="val -22168"/>
              <a:gd name="adj2" fmla="val 86537"/>
            </a:avLst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400">
                <a:solidFill>
                  <a:prstClr val="black"/>
                </a:solidFill>
              </a:rPr>
              <a:t>6.0 MV EN Tandem Van de Graaff accelerator</a:t>
            </a:r>
          </a:p>
        </p:txBody>
      </p:sp>
      <p:pic>
        <p:nvPicPr>
          <p:cNvPr id="16" name="Picture 5" descr="C:\Photo\IRB\equip\DSCN003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486" y="2599868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7" descr="C:\Photo\IRB\equip\2006\TOF-Zagreb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05388" y="4192062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Line Callout 1 24"/>
          <p:cNvSpPr/>
          <p:nvPr/>
        </p:nvSpPr>
        <p:spPr>
          <a:xfrm>
            <a:off x="3705388" y="4197191"/>
            <a:ext cx="871094" cy="357187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>
                <a:solidFill>
                  <a:prstClr val="white"/>
                </a:solidFill>
              </a:rPr>
              <a:t>TOF-ERDA</a:t>
            </a:r>
          </a:p>
        </p:txBody>
      </p:sp>
      <p:pic>
        <p:nvPicPr>
          <p:cNvPr id="26" name="Picture 9" descr="C:\Users\Milko Jaksic\Pictures\Pictureb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291356" y="4166192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" name="Picture 2" descr="PB153569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277288" y="2534920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" name="Picture 10" descr="C:\AAA\A-Usluge\CHAMBER\slike\Copy of iba-es-1b.jpg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33486" y="985460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Line Callout 1 28"/>
          <p:cNvSpPr/>
          <p:nvPr/>
        </p:nvSpPr>
        <p:spPr>
          <a:xfrm>
            <a:off x="1062182" y="971212"/>
            <a:ext cx="785812" cy="357187"/>
          </a:xfrm>
          <a:prstGeom prst="borderCallout1">
            <a:avLst>
              <a:gd name="adj1" fmla="val 3195"/>
              <a:gd name="adj2" fmla="val 100703"/>
              <a:gd name="adj3" fmla="val 1793"/>
              <a:gd name="adj4" fmla="val 99230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>
                <a:solidFill>
                  <a:prstClr val="white"/>
                </a:solidFill>
              </a:rPr>
              <a:t>PIXE/RBS</a:t>
            </a:r>
          </a:p>
        </p:txBody>
      </p:sp>
      <p:sp>
        <p:nvSpPr>
          <p:cNvPr id="30" name="Line Callout 1 29"/>
          <p:cNvSpPr/>
          <p:nvPr/>
        </p:nvSpPr>
        <p:spPr>
          <a:xfrm>
            <a:off x="8017160" y="2543614"/>
            <a:ext cx="928688" cy="357187"/>
          </a:xfrm>
          <a:prstGeom prst="borderCallout1">
            <a:avLst>
              <a:gd name="adj1" fmla="val 51195"/>
              <a:gd name="adj2" fmla="val -1115"/>
              <a:gd name="adj3" fmla="val 48459"/>
              <a:gd name="adj4" fmla="val -1982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>
                <a:solidFill>
                  <a:prstClr val="white"/>
                </a:solidFill>
              </a:rPr>
              <a:t>Ion microprobe</a:t>
            </a:r>
          </a:p>
        </p:txBody>
      </p:sp>
      <p:sp>
        <p:nvSpPr>
          <p:cNvPr id="31" name="Line Callout 1 30"/>
          <p:cNvSpPr/>
          <p:nvPr/>
        </p:nvSpPr>
        <p:spPr>
          <a:xfrm>
            <a:off x="8179011" y="4125087"/>
            <a:ext cx="785813" cy="357188"/>
          </a:xfrm>
          <a:prstGeom prst="borderCallout1">
            <a:avLst>
              <a:gd name="adj1" fmla="val 51195"/>
              <a:gd name="adj2" fmla="val -1115"/>
              <a:gd name="adj3" fmla="val 55126"/>
              <a:gd name="adj4" fmla="val 1048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>
                <a:solidFill>
                  <a:prstClr val="white"/>
                </a:solidFill>
              </a:rPr>
              <a:t>Nuclear reactions</a:t>
            </a:r>
          </a:p>
        </p:txBody>
      </p:sp>
      <p:sp>
        <p:nvSpPr>
          <p:cNvPr id="32" name="Line Callout 1 31"/>
          <p:cNvSpPr/>
          <p:nvPr/>
        </p:nvSpPr>
        <p:spPr>
          <a:xfrm>
            <a:off x="883963" y="2569468"/>
            <a:ext cx="964033" cy="357187"/>
          </a:xfrm>
          <a:prstGeom prst="borderCallout1">
            <a:avLst>
              <a:gd name="adj1" fmla="val 3195"/>
              <a:gd name="adj2" fmla="val 100703"/>
              <a:gd name="adj3" fmla="val 7126"/>
              <a:gd name="adj4" fmla="val 100441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>
                <a:solidFill>
                  <a:prstClr val="white"/>
                </a:solidFill>
              </a:rPr>
              <a:t>In-air PIXE</a:t>
            </a:r>
          </a:p>
        </p:txBody>
      </p:sp>
      <p:cxnSp>
        <p:nvCxnSpPr>
          <p:cNvPr id="33" name="Straight Connector 32"/>
          <p:cNvCxnSpPr>
            <a:endCxn id="30" idx="2"/>
          </p:cNvCxnSpPr>
          <p:nvPr/>
        </p:nvCxnSpPr>
        <p:spPr>
          <a:xfrm flipV="1">
            <a:off x="7874287" y="2723001"/>
            <a:ext cx="142875" cy="1063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hape 33"/>
          <p:cNvCxnSpPr/>
          <p:nvPr/>
        </p:nvCxnSpPr>
        <p:spPr>
          <a:xfrm>
            <a:off x="1780090" y="1743472"/>
            <a:ext cx="2253946" cy="415672"/>
          </a:xfrm>
          <a:prstGeom prst="bentConnector3">
            <a:avLst>
              <a:gd name="adj1" fmla="val 50000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 rot="5400000" flipH="1" flipV="1">
            <a:off x="4272273" y="4570921"/>
            <a:ext cx="1000125" cy="78581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/>
          <p:nvPr/>
        </p:nvCxnSpPr>
        <p:spPr>
          <a:xfrm rot="10800000" flipV="1">
            <a:off x="3419638" y="3328148"/>
            <a:ext cx="1431038" cy="206906"/>
          </a:xfrm>
          <a:prstGeom prst="bentConnector3">
            <a:avLst>
              <a:gd name="adj1" fmla="val 50000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Elbow Connector 37"/>
          <p:cNvCxnSpPr/>
          <p:nvPr/>
        </p:nvCxnSpPr>
        <p:spPr>
          <a:xfrm rot="16200000" flipH="1">
            <a:off x="4957917" y="3813940"/>
            <a:ext cx="642939" cy="85175"/>
          </a:xfrm>
          <a:prstGeom prst="bentConnector3">
            <a:avLst>
              <a:gd name="adj1" fmla="val 266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Elbow Connector 38"/>
          <p:cNvCxnSpPr/>
          <p:nvPr/>
        </p:nvCxnSpPr>
        <p:spPr>
          <a:xfrm rot="16200000" flipH="1">
            <a:off x="5596114" y="3801754"/>
            <a:ext cx="500066" cy="500066"/>
          </a:xfrm>
          <a:prstGeom prst="bentConnector3">
            <a:avLst>
              <a:gd name="adj1" fmla="val 19524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/>
          <p:cNvCxnSpPr/>
          <p:nvPr/>
        </p:nvCxnSpPr>
        <p:spPr>
          <a:xfrm rot="16200000" flipH="1">
            <a:off x="6551108" y="5237757"/>
            <a:ext cx="500063" cy="50006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/>
          <p:cNvCxnSpPr/>
          <p:nvPr/>
        </p:nvCxnSpPr>
        <p:spPr>
          <a:xfrm>
            <a:off x="6072367" y="3682690"/>
            <a:ext cx="857256" cy="285752"/>
          </a:xfrm>
          <a:prstGeom prst="bentConnector3">
            <a:avLst>
              <a:gd name="adj1" fmla="val 35556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Elbow Connector 41"/>
          <p:cNvCxnSpPr/>
          <p:nvPr/>
        </p:nvCxnSpPr>
        <p:spPr>
          <a:xfrm rot="10800000" flipV="1">
            <a:off x="6758172" y="3339788"/>
            <a:ext cx="488950" cy="387350"/>
          </a:xfrm>
          <a:prstGeom prst="bentConnector3">
            <a:avLst>
              <a:gd name="adj1" fmla="val 79262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6921686" y="3963680"/>
            <a:ext cx="427040" cy="214314"/>
          </a:xfrm>
          <a:prstGeom prst="line">
            <a:avLst/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46300" y="4186072"/>
            <a:ext cx="1687934" cy="1512275"/>
          </a:xfrm>
          <a:prstGeom prst="rect">
            <a:avLst/>
          </a:prstGeom>
        </p:spPr>
      </p:pic>
      <p:sp>
        <p:nvSpPr>
          <p:cNvPr id="46" name="Line Callout 1 45"/>
          <p:cNvSpPr/>
          <p:nvPr/>
        </p:nvSpPr>
        <p:spPr>
          <a:xfrm>
            <a:off x="785390" y="5283969"/>
            <a:ext cx="1045139" cy="428626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>
                <a:solidFill>
                  <a:prstClr val="white"/>
                </a:solidFill>
              </a:rPr>
              <a:t>Dual </a:t>
            </a:r>
            <a:r>
              <a:rPr lang="hr-HR" sz="1000" err="1">
                <a:solidFill>
                  <a:prstClr val="white"/>
                </a:solidFill>
              </a:rPr>
              <a:t>beam,DiFu</a:t>
            </a:r>
            <a:endParaRPr lang="en-GB" sz="1000">
              <a:solidFill>
                <a:prstClr val="white"/>
              </a:solidFill>
            </a:endParaRPr>
          </a:p>
        </p:txBody>
      </p:sp>
      <p:cxnSp>
        <p:nvCxnSpPr>
          <p:cNvPr id="47" name="Elbow Connector 46"/>
          <p:cNvCxnSpPr/>
          <p:nvPr/>
        </p:nvCxnSpPr>
        <p:spPr>
          <a:xfrm rot="10800000" flipV="1">
            <a:off x="1775655" y="2707722"/>
            <a:ext cx="3044253" cy="547950"/>
          </a:xfrm>
          <a:prstGeom prst="bentConnector3">
            <a:avLst>
              <a:gd name="adj1" fmla="val 60999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flipH="1">
            <a:off x="4861035" y="3090959"/>
            <a:ext cx="70117" cy="26641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Oval 48"/>
          <p:cNvSpPr/>
          <p:nvPr/>
        </p:nvSpPr>
        <p:spPr>
          <a:xfrm>
            <a:off x="4800284" y="3277756"/>
            <a:ext cx="122400" cy="122400"/>
          </a:xfrm>
          <a:prstGeom prst="ellipse">
            <a:avLst/>
          </a:prstGeom>
          <a:solidFill>
            <a:srgbClr val="800000"/>
          </a:solidFill>
          <a:ln w="3683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H="1">
            <a:off x="2127071" y="1167908"/>
            <a:ext cx="358150" cy="144016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Rectangle 50"/>
          <p:cNvSpPr/>
          <p:nvPr/>
        </p:nvSpPr>
        <p:spPr>
          <a:xfrm rot="20255962">
            <a:off x="1995110" y="1264095"/>
            <a:ext cx="162000" cy="162000"/>
          </a:xfrm>
          <a:prstGeom prst="rect">
            <a:avLst/>
          </a:prstGeom>
          <a:solidFill>
            <a:srgbClr val="21C34B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pic>
        <p:nvPicPr>
          <p:cNvPr id="52" name="Picture 6" descr="C:\Photo\IRB\equip\DSCN5784.JPG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503054" y="4169170"/>
            <a:ext cx="1671156" cy="15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" name="Line Callout 1 52"/>
          <p:cNvSpPr/>
          <p:nvPr/>
        </p:nvSpPr>
        <p:spPr>
          <a:xfrm>
            <a:off x="5503056" y="4179670"/>
            <a:ext cx="936247" cy="357188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err="1">
                <a:solidFill>
                  <a:prstClr val="white"/>
                </a:solidFill>
              </a:rPr>
              <a:t>Channeling</a:t>
            </a:r>
            <a:endParaRPr lang="hr-HR" sz="1000">
              <a:solidFill>
                <a:prstClr val="white"/>
              </a:solidFill>
            </a:endParaRPr>
          </a:p>
        </p:txBody>
      </p:sp>
      <p:cxnSp>
        <p:nvCxnSpPr>
          <p:cNvPr id="54" name="Straight Connector 53"/>
          <p:cNvCxnSpPr/>
          <p:nvPr/>
        </p:nvCxnSpPr>
        <p:spPr>
          <a:xfrm>
            <a:off x="4576482" y="1698624"/>
            <a:ext cx="274194" cy="157913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4884401" y="2808451"/>
            <a:ext cx="189624" cy="42424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56" name="Straight Connector 55"/>
          <p:cNvCxnSpPr/>
          <p:nvPr/>
        </p:nvCxnSpPr>
        <p:spPr>
          <a:xfrm flipH="1">
            <a:off x="4881939" y="2717698"/>
            <a:ext cx="160928" cy="559729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7" name="Picture 56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33104" y="2569468"/>
            <a:ext cx="1670905" cy="1553203"/>
          </a:xfrm>
          <a:prstGeom prst="rect">
            <a:avLst/>
          </a:prstGeom>
        </p:spPr>
      </p:pic>
      <p:sp>
        <p:nvSpPr>
          <p:cNvPr id="58" name="Line Callout 1 57"/>
          <p:cNvSpPr/>
          <p:nvPr/>
        </p:nvSpPr>
        <p:spPr>
          <a:xfrm>
            <a:off x="3022805" y="2569468"/>
            <a:ext cx="1045139" cy="267611"/>
          </a:xfrm>
          <a:prstGeom prst="borderCallout1">
            <a:avLst>
              <a:gd name="adj1" fmla="val 5862"/>
              <a:gd name="adj2" fmla="val 51006"/>
              <a:gd name="adj3" fmla="val 7128"/>
              <a:gd name="adj4" fmla="val 5074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>
                <a:solidFill>
                  <a:prstClr val="white"/>
                </a:solidFill>
              </a:rPr>
              <a:t>Dual µ-</a:t>
            </a:r>
            <a:r>
              <a:rPr lang="hr-HR" sz="1000" err="1">
                <a:solidFill>
                  <a:prstClr val="white"/>
                </a:solidFill>
              </a:rPr>
              <a:t>beam</a:t>
            </a:r>
            <a:endParaRPr lang="hr-HR" sz="1000">
              <a:solidFill>
                <a:prstClr val="white"/>
              </a:solidFill>
            </a:endParaRPr>
          </a:p>
        </p:txBody>
      </p:sp>
      <p:pic>
        <p:nvPicPr>
          <p:cNvPr id="59" name="Picture 58"/>
          <p:cNvPicPr>
            <a:picLocks noChangeAspect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31230" y="4177995"/>
            <a:ext cx="1657012" cy="1545692"/>
          </a:xfrm>
          <a:prstGeom prst="rect">
            <a:avLst/>
          </a:prstGeom>
        </p:spPr>
      </p:pic>
      <p:sp>
        <p:nvSpPr>
          <p:cNvPr id="60" name="Line Callout 1 59"/>
          <p:cNvSpPr/>
          <p:nvPr/>
        </p:nvSpPr>
        <p:spPr>
          <a:xfrm>
            <a:off x="1935716" y="4198526"/>
            <a:ext cx="925720" cy="357187"/>
          </a:xfrm>
          <a:prstGeom prst="borderCallout1">
            <a:avLst>
              <a:gd name="adj1" fmla="val 51195"/>
              <a:gd name="adj2" fmla="val -1115"/>
              <a:gd name="adj3" fmla="val 24460"/>
              <a:gd name="adj4" fmla="val -164"/>
            </a:avLst>
          </a:prstGeom>
          <a:solidFill>
            <a:srgbClr val="3E83A6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41811">
              <a:defRPr/>
            </a:pPr>
            <a:r>
              <a:rPr lang="hr-HR" sz="1000" err="1">
                <a:solidFill>
                  <a:prstClr val="white"/>
                </a:solidFill>
              </a:rPr>
              <a:t>Capillary</a:t>
            </a:r>
            <a:r>
              <a:rPr lang="hr-HR" sz="1000">
                <a:solidFill>
                  <a:prstClr val="white"/>
                </a:solidFill>
              </a:rPr>
              <a:t> </a:t>
            </a:r>
            <a:r>
              <a:rPr lang="hr-HR" sz="1000" err="1">
                <a:solidFill>
                  <a:prstClr val="white"/>
                </a:solidFill>
              </a:rPr>
              <a:t>MeV</a:t>
            </a:r>
            <a:r>
              <a:rPr lang="hr-HR" sz="1000">
                <a:solidFill>
                  <a:prstClr val="white"/>
                </a:solidFill>
              </a:rPr>
              <a:t> TOF-SIMS</a:t>
            </a:r>
          </a:p>
        </p:txBody>
      </p:sp>
      <p:cxnSp>
        <p:nvCxnSpPr>
          <p:cNvPr id="61" name="Straight Connector 60"/>
          <p:cNvCxnSpPr/>
          <p:nvPr/>
        </p:nvCxnSpPr>
        <p:spPr>
          <a:xfrm>
            <a:off x="5172248" y="3589661"/>
            <a:ext cx="0" cy="200872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Oval 61"/>
          <p:cNvSpPr/>
          <p:nvPr/>
        </p:nvSpPr>
        <p:spPr>
          <a:xfrm>
            <a:off x="5109248" y="3790533"/>
            <a:ext cx="126000" cy="126000"/>
          </a:xfrm>
          <a:prstGeom prst="ellipse">
            <a:avLst/>
          </a:prstGeom>
          <a:solidFill>
            <a:srgbClr val="800000"/>
          </a:solidFill>
          <a:ln w="3175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63" name="Straight Connector 62"/>
          <p:cNvCxnSpPr/>
          <p:nvPr/>
        </p:nvCxnSpPr>
        <p:spPr>
          <a:xfrm flipV="1">
            <a:off x="3169546" y="3869463"/>
            <a:ext cx="1939702" cy="282662"/>
          </a:xfrm>
          <a:prstGeom prst="line">
            <a:avLst/>
          </a:prstGeom>
          <a:ln w="19050">
            <a:solidFill>
              <a:srgbClr val="00009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H="1">
            <a:off x="1754332" y="3533748"/>
            <a:ext cx="1674060" cy="627902"/>
          </a:xfrm>
          <a:prstGeom prst="line">
            <a:avLst/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hape 34"/>
          <p:cNvCxnSpPr/>
          <p:nvPr/>
        </p:nvCxnSpPr>
        <p:spPr>
          <a:xfrm rot="10800000" flipV="1">
            <a:off x="1691681" y="2444432"/>
            <a:ext cx="2308991" cy="629092"/>
          </a:xfrm>
          <a:prstGeom prst="bentConnector3">
            <a:avLst>
              <a:gd name="adj1" fmla="val 50000"/>
            </a:avLst>
          </a:prstGeom>
          <a:ln w="19050">
            <a:solidFill>
              <a:srgbClr val="00009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own Arrow Callout 1">
            <a:extLst>
              <a:ext uri="{FF2B5EF4-FFF2-40B4-BE49-F238E27FC236}">
                <a16:creationId xmlns:a16="http://schemas.microsoft.com/office/drawing/2014/main" id="{9452DF59-143B-8549-8216-044CEA08DF68}"/>
              </a:ext>
            </a:extLst>
          </p:cNvPr>
          <p:cNvSpPr/>
          <p:nvPr/>
        </p:nvSpPr>
        <p:spPr>
          <a:xfrm>
            <a:off x="3604009" y="1095516"/>
            <a:ext cx="3525853" cy="2236879"/>
          </a:xfrm>
          <a:prstGeom prst="downArrowCallou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r-Latn-RS" sz="2400" err="1">
                <a:solidFill>
                  <a:srgbClr val="C00000"/>
                </a:solidFill>
              </a:rPr>
              <a:t>All</a:t>
            </a:r>
            <a:r>
              <a:rPr lang="sr-Latn-RS" sz="2400">
                <a:solidFill>
                  <a:srgbClr val="C00000"/>
                </a:solidFill>
              </a:rPr>
              <a:t> LIBI </a:t>
            </a:r>
            <a:r>
              <a:rPr lang="sr-Latn-RS" sz="2400" err="1">
                <a:solidFill>
                  <a:srgbClr val="C00000"/>
                </a:solidFill>
              </a:rPr>
              <a:t>end</a:t>
            </a:r>
            <a:r>
              <a:rPr lang="sr-Latn-RS" sz="2400">
                <a:solidFill>
                  <a:srgbClr val="C00000"/>
                </a:solidFill>
              </a:rPr>
              <a:t> </a:t>
            </a:r>
            <a:r>
              <a:rPr lang="sr-Latn-RS" sz="2400" err="1">
                <a:solidFill>
                  <a:srgbClr val="C00000"/>
                </a:solidFill>
              </a:rPr>
              <a:t>stations</a:t>
            </a:r>
            <a:r>
              <a:rPr lang="sr-Latn-RS" sz="2400">
                <a:solidFill>
                  <a:srgbClr val="C00000"/>
                </a:solidFill>
              </a:rPr>
              <a:t> </a:t>
            </a:r>
            <a:r>
              <a:rPr lang="sr-Latn-RS" sz="2400" err="1">
                <a:solidFill>
                  <a:srgbClr val="C00000"/>
                </a:solidFill>
              </a:rPr>
              <a:t>were</a:t>
            </a:r>
            <a:r>
              <a:rPr lang="sr-Latn-RS" sz="2400">
                <a:solidFill>
                  <a:srgbClr val="C00000"/>
                </a:solidFill>
              </a:rPr>
              <a:t> </a:t>
            </a:r>
            <a:r>
              <a:rPr lang="sr-Latn-RS" sz="2400" err="1">
                <a:solidFill>
                  <a:srgbClr val="C00000"/>
                </a:solidFill>
              </a:rPr>
              <a:t>constructed</a:t>
            </a:r>
            <a:r>
              <a:rPr lang="sr-Latn-RS" sz="2400">
                <a:solidFill>
                  <a:srgbClr val="C00000"/>
                </a:solidFill>
              </a:rPr>
              <a:t> at RBI !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F9F1D5-B923-9D1A-2784-D06B15A356E6}"/>
              </a:ext>
            </a:extLst>
          </p:cNvPr>
          <p:cNvSpPr/>
          <p:nvPr/>
        </p:nvSpPr>
        <p:spPr>
          <a:xfrm>
            <a:off x="241299" y="167839"/>
            <a:ext cx="79883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3200" b="1" err="1">
                <a:latin typeface="Calibri"/>
                <a:cs typeface="Calibri"/>
              </a:rPr>
              <a:t>Facilities</a:t>
            </a:r>
            <a:r>
              <a:rPr lang="hr-HR" sz="3200" b="1">
                <a:latin typeface="Calibri"/>
                <a:cs typeface="Calibri"/>
              </a:rPr>
              <a:t> (</a:t>
            </a:r>
            <a:r>
              <a:rPr lang="hr-HR" sz="3200" b="1" err="1">
                <a:latin typeface="Calibri"/>
                <a:cs typeface="Calibri"/>
              </a:rPr>
              <a:t>today</a:t>
            </a:r>
            <a:r>
              <a:rPr lang="hr-HR" sz="3200" b="1">
                <a:latin typeface="Calibri"/>
                <a:cs typeface="Calibri"/>
              </a:rPr>
              <a:t>)</a:t>
            </a:r>
            <a:endParaRPr lang="en-US" sz="2800">
              <a:latin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959047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CF9F1D5-B923-9D1A-2784-D06B15A356E6}"/>
              </a:ext>
            </a:extLst>
          </p:cNvPr>
          <p:cNvSpPr/>
          <p:nvPr/>
        </p:nvSpPr>
        <p:spPr>
          <a:xfrm>
            <a:off x="241299" y="167839"/>
            <a:ext cx="79883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3200" b="1" err="1">
                <a:latin typeface="Calibri"/>
                <a:cs typeface="Calibri"/>
              </a:rPr>
              <a:t>Facilities</a:t>
            </a:r>
            <a:r>
              <a:rPr lang="hr-HR" sz="3200" b="1">
                <a:latin typeface="Calibri"/>
                <a:cs typeface="Calibri"/>
              </a:rPr>
              <a:t> (</a:t>
            </a:r>
            <a:r>
              <a:rPr lang="hr-HR" sz="3200" b="1" err="1">
                <a:latin typeface="Calibri"/>
                <a:cs typeface="Calibri"/>
              </a:rPr>
              <a:t>soon</a:t>
            </a:r>
            <a:r>
              <a:rPr lang="hr-HR" sz="3200" b="1">
                <a:latin typeface="Calibri"/>
                <a:cs typeface="Calibri"/>
              </a:rPr>
              <a:t>)</a:t>
            </a:r>
            <a:endParaRPr lang="en-US" sz="2800">
              <a:latin typeface="Calibri"/>
              <a:cs typeface="Calibri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7E0CCF-6D0E-D6B7-BD83-B2B4CCA81DE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67374" y="1002027"/>
            <a:ext cx="5670241" cy="377120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9092519-835D-C2A8-EDBF-E22E7B395012}"/>
              </a:ext>
            </a:extLst>
          </p:cNvPr>
          <p:cNvSpPr txBox="1"/>
          <p:nvPr/>
        </p:nvSpPr>
        <p:spPr>
          <a:xfrm>
            <a:off x="4055633" y="3885023"/>
            <a:ext cx="4927039" cy="1015663"/>
          </a:xfrm>
          <a:prstGeom prst="rect">
            <a:avLst/>
          </a:prstGeom>
          <a:solidFill>
            <a:schemeClr val="bg1"/>
          </a:solidFill>
          <a:ln>
            <a:solidFill>
              <a:schemeClr val="accent6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l"/>
            <a:r>
              <a:rPr lang="en-HR" sz="1200"/>
              <a:t>Main funding sources:</a:t>
            </a:r>
          </a:p>
          <a:p>
            <a:pPr algn="l"/>
            <a:r>
              <a:rPr lang="en-HR" sz="1200">
                <a:solidFill>
                  <a:srgbClr val="0070C0"/>
                </a:solidFill>
              </a:rPr>
              <a:t>O-ZIP project – building (3 M</a:t>
            </a:r>
            <a:r>
              <a:rPr lang="en-GB" sz="1200">
                <a:solidFill>
                  <a:srgbClr val="0070C0"/>
                </a:solidFill>
              </a:rPr>
              <a:t>E</a:t>
            </a:r>
            <a:r>
              <a:rPr lang="en-HR" sz="1200">
                <a:solidFill>
                  <a:srgbClr val="0070C0"/>
                </a:solidFill>
              </a:rPr>
              <a:t>ur ) &amp; accelerator (2.8 M</a:t>
            </a:r>
            <a:r>
              <a:rPr lang="en-GB" sz="1200">
                <a:solidFill>
                  <a:srgbClr val="0070C0"/>
                </a:solidFill>
              </a:rPr>
              <a:t>E</a:t>
            </a:r>
            <a:r>
              <a:rPr lang="en-HR" sz="1200">
                <a:solidFill>
                  <a:srgbClr val="0070C0"/>
                </a:solidFill>
              </a:rPr>
              <a:t>ur)</a:t>
            </a:r>
          </a:p>
          <a:p>
            <a:pPr algn="l"/>
            <a:r>
              <a:rPr lang="en-HR" sz="1200">
                <a:solidFill>
                  <a:schemeClr val="accent4">
                    <a:lumMod val="75000"/>
                  </a:schemeClr>
                </a:solidFill>
              </a:rPr>
              <a:t>CEMS project – Triplet + Switching magnet (400 kEur)</a:t>
            </a:r>
          </a:p>
          <a:p>
            <a:pPr algn="l"/>
            <a:r>
              <a:rPr lang="en-HR" sz="1200">
                <a:solidFill>
                  <a:srgbClr val="FF0000"/>
                </a:solidFill>
              </a:rPr>
              <a:t>CERIC projects – Q-snout lens, EXIT, implanter (400 kEur)</a:t>
            </a:r>
          </a:p>
          <a:p>
            <a:pPr algn="l"/>
            <a:r>
              <a:rPr lang="en-HR" sz="1200">
                <a:solidFill>
                  <a:schemeClr val="accent3">
                    <a:lumMod val="75000"/>
                  </a:schemeClr>
                </a:solidFill>
              </a:rPr>
              <a:t>Existing equipment (to be moved from old accelerator hall)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4E86A3-C244-8CAB-C64D-F7EC0389B2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40" y="3071941"/>
            <a:ext cx="3026957" cy="14868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0D933A3-E07C-7092-D164-710EBF1E8A3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40" y="1020635"/>
            <a:ext cx="3265540" cy="18368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165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8CF9F1D5-B923-9D1A-2784-D06B15A356E6}"/>
              </a:ext>
            </a:extLst>
          </p:cNvPr>
          <p:cNvSpPr/>
          <p:nvPr/>
        </p:nvSpPr>
        <p:spPr>
          <a:xfrm>
            <a:off x="241299" y="167839"/>
            <a:ext cx="798830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hr-HR" sz="3200" b="1" err="1">
                <a:latin typeface="Calibri"/>
                <a:cs typeface="Calibri"/>
              </a:rPr>
              <a:t>Facilities</a:t>
            </a:r>
            <a:r>
              <a:rPr lang="hr-HR" sz="3200" b="1">
                <a:latin typeface="Calibri"/>
                <a:cs typeface="Calibri"/>
              </a:rPr>
              <a:t> (</a:t>
            </a:r>
            <a:r>
              <a:rPr lang="hr-HR" sz="3200" b="1" err="1">
                <a:latin typeface="Calibri"/>
                <a:cs typeface="Calibri"/>
              </a:rPr>
              <a:t>soon</a:t>
            </a:r>
            <a:r>
              <a:rPr lang="hr-HR" sz="3200" b="1">
                <a:latin typeface="Calibri"/>
                <a:cs typeface="Calibri"/>
              </a:rPr>
              <a:t>)</a:t>
            </a:r>
            <a:endParaRPr lang="en-US" sz="2800">
              <a:latin typeface="Calibri"/>
              <a:cs typeface="Calibri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57EE607-C7FA-853A-E06D-4A6FC2E74F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299" y="1053853"/>
            <a:ext cx="6826745" cy="39497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14E86A3-C244-8CAB-C64D-F7EC0389B22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3665" y="3551329"/>
            <a:ext cx="3879036" cy="19053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1423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900" y="180539"/>
            <a:ext cx="685800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ta-IN" sz="3200" b="1">
                <a:latin typeface="Calibri"/>
                <a:cs typeface="Calibri"/>
              </a:rPr>
              <a:t>Users:</a:t>
            </a:r>
            <a:r>
              <a:rPr lang="en-US" b="1">
                <a:latin typeface="Calibri"/>
                <a:cs typeface="Calibri"/>
              </a:rPr>
              <a:t> </a:t>
            </a:r>
            <a:endParaRPr lang="en-US">
              <a:latin typeface="Calibri"/>
              <a:cs typeface="Calibri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73108" y="2383110"/>
            <a:ext cx="960184" cy="779845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87142" y="1012412"/>
            <a:ext cx="1299658" cy="6948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405491" y="4401639"/>
            <a:ext cx="1889049" cy="5755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183873" y="4908977"/>
            <a:ext cx="2345359" cy="573424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93146" y="1206479"/>
            <a:ext cx="5381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>
                <a:latin typeface="Arial"/>
                <a:cs typeface="Arial"/>
              </a:rPr>
              <a:t>B</a:t>
            </a:r>
            <a:r>
              <a:rPr lang="ta-IN">
                <a:latin typeface="Arial"/>
                <a:cs typeface="Arial"/>
              </a:rPr>
              <a:t>eam </a:t>
            </a:r>
            <a:r>
              <a:rPr lang="ta-IN" err="1">
                <a:latin typeface="Arial"/>
                <a:cs typeface="Arial"/>
              </a:rPr>
              <a:t>time</a:t>
            </a:r>
            <a:r>
              <a:rPr lang="ta-IN">
                <a:latin typeface="Arial"/>
                <a:cs typeface="Arial"/>
              </a:rPr>
              <a:t> </a:t>
            </a:r>
            <a:r>
              <a:rPr lang="ta-IN" sz="1600">
                <a:latin typeface="Arial"/>
                <a:cs typeface="Arial"/>
              </a:rPr>
              <a:t>(</a:t>
            </a:r>
            <a:r>
              <a:rPr lang="hr-HR" sz="1600" err="1">
                <a:latin typeface="Arial"/>
                <a:cs typeface="Arial"/>
              </a:rPr>
              <a:t>not</a:t>
            </a:r>
            <a:r>
              <a:rPr lang="hr-HR" sz="1600">
                <a:latin typeface="Arial"/>
                <a:cs typeface="Arial"/>
              </a:rPr>
              <a:t> </a:t>
            </a:r>
            <a:r>
              <a:rPr lang="hr-HR" sz="1600" err="1">
                <a:latin typeface="Arial"/>
                <a:cs typeface="Arial"/>
              </a:rPr>
              <a:t>influenced</a:t>
            </a:r>
            <a:r>
              <a:rPr lang="hr-HR" sz="1600">
                <a:latin typeface="Arial"/>
                <a:cs typeface="Arial"/>
              </a:rPr>
              <a:t> </a:t>
            </a:r>
            <a:r>
              <a:rPr lang="hr-HR" sz="1600" err="1">
                <a:latin typeface="Arial"/>
                <a:cs typeface="Arial"/>
              </a:rPr>
              <a:t>by</a:t>
            </a:r>
            <a:r>
              <a:rPr lang="hr-HR" sz="1600">
                <a:latin typeface="Arial"/>
                <a:cs typeface="Arial"/>
              </a:rPr>
              <a:t> </a:t>
            </a:r>
            <a:r>
              <a:rPr lang="hr-HR" sz="1600" err="1">
                <a:latin typeface="Arial"/>
                <a:cs typeface="Arial"/>
              </a:rPr>
              <a:t>Covid</a:t>
            </a:r>
            <a:r>
              <a:rPr lang="hr-HR" sz="1600">
                <a:latin typeface="Arial"/>
                <a:cs typeface="Arial"/>
              </a:rPr>
              <a:t>; </a:t>
            </a:r>
            <a:r>
              <a:rPr lang="hr-HR" sz="1600" err="1">
                <a:latin typeface="Arial"/>
                <a:cs typeface="Arial"/>
              </a:rPr>
              <a:t>earthquake</a:t>
            </a:r>
            <a:r>
              <a:rPr lang="hr-HR" sz="1600">
                <a:latin typeface="Arial"/>
                <a:cs typeface="Arial"/>
              </a:rPr>
              <a:t>, </a:t>
            </a:r>
            <a:r>
              <a:rPr lang="hr-HR" sz="1600" err="1">
                <a:latin typeface="Arial"/>
                <a:cs typeface="Arial"/>
              </a:rPr>
              <a:t>etc</a:t>
            </a:r>
            <a:r>
              <a:rPr lang="hr-HR" sz="1600">
                <a:latin typeface="Arial"/>
                <a:cs typeface="Arial"/>
              </a:rPr>
              <a:t>...)</a:t>
            </a:r>
            <a:r>
              <a:rPr lang="ta-IN" sz="1600">
                <a:latin typeface="Arial"/>
                <a:cs typeface="Arial"/>
              </a:rPr>
              <a:t>:</a:t>
            </a:r>
            <a:endParaRPr lang="en-GB" sz="1600">
              <a:latin typeface="Arial"/>
              <a:cs typeface="Arial"/>
            </a:endParaRPr>
          </a:p>
        </p:txBody>
      </p:sp>
      <p:sp>
        <p:nvSpPr>
          <p:cNvPr id="3" name="Up Arrow 2"/>
          <p:cNvSpPr/>
          <p:nvPr/>
        </p:nvSpPr>
        <p:spPr>
          <a:xfrm>
            <a:off x="466611" y="4622933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8" name="Up Arrow 17"/>
          <p:cNvSpPr/>
          <p:nvPr/>
        </p:nvSpPr>
        <p:spPr>
          <a:xfrm>
            <a:off x="1793984" y="4574823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9" name="TextBox 18"/>
          <p:cNvSpPr txBox="1"/>
          <p:nvPr/>
        </p:nvSpPr>
        <p:spPr>
          <a:xfrm>
            <a:off x="98311" y="5154550"/>
            <a:ext cx="103906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1400">
                <a:latin typeface="Arial"/>
                <a:cs typeface="Arial"/>
              </a:rPr>
              <a:t>IAEA/RBI </a:t>
            </a:r>
          </a:p>
          <a:p>
            <a:r>
              <a:rPr lang="ta-IN" sz="1400">
                <a:latin typeface="Arial"/>
                <a:cs typeface="Arial"/>
              </a:rPr>
              <a:t>agreement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285089" y="5132443"/>
            <a:ext cx="143430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>
                <a:latin typeface="Arial"/>
                <a:cs typeface="Arial"/>
              </a:rPr>
              <a:t>N</a:t>
            </a:r>
            <a:r>
              <a:rPr lang="ta-IN" sz="1400">
                <a:latin typeface="Arial"/>
                <a:cs typeface="Arial"/>
              </a:rPr>
              <a:t>ew Tandetron </a:t>
            </a:r>
          </a:p>
          <a:p>
            <a:r>
              <a:rPr lang="ta-IN" sz="1400">
                <a:latin typeface="Arial"/>
                <a:cs typeface="Arial"/>
              </a:rPr>
              <a:t>accelerator</a:t>
            </a:r>
          </a:p>
        </p:txBody>
      </p:sp>
      <p:sp>
        <p:nvSpPr>
          <p:cNvPr id="22" name="Up Arrow 21"/>
          <p:cNvSpPr/>
          <p:nvPr/>
        </p:nvSpPr>
        <p:spPr>
          <a:xfrm>
            <a:off x="2658330" y="4574823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6" name="TextBox 25"/>
          <p:cNvSpPr txBox="1"/>
          <p:nvPr/>
        </p:nvSpPr>
        <p:spPr>
          <a:xfrm>
            <a:off x="2658330" y="5129198"/>
            <a:ext cx="8097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1400">
                <a:latin typeface="Arial"/>
                <a:cs typeface="Arial"/>
              </a:rPr>
              <a:t>SPIRIT </a:t>
            </a:r>
          </a:p>
          <a:p>
            <a:r>
              <a:rPr lang="hr-HR" sz="1400">
                <a:latin typeface="Arial"/>
                <a:cs typeface="Arial"/>
              </a:rPr>
              <a:t>FP7</a:t>
            </a:r>
            <a:endParaRPr lang="ta-IN" sz="1400">
              <a:latin typeface="Arial"/>
              <a:cs typeface="Arial"/>
            </a:endParaRPr>
          </a:p>
        </p:txBody>
      </p:sp>
      <p:sp>
        <p:nvSpPr>
          <p:cNvPr id="23" name="Up Arrow 22">
            <a:extLst>
              <a:ext uri="{FF2B5EF4-FFF2-40B4-BE49-F238E27FC236}">
                <a16:creationId xmlns:a16="http://schemas.microsoft.com/office/drawing/2014/main" id="{387594CD-C14F-7D40-93F1-B38D24D7BA33}"/>
              </a:ext>
            </a:extLst>
          </p:cNvPr>
          <p:cNvSpPr/>
          <p:nvPr/>
        </p:nvSpPr>
        <p:spPr>
          <a:xfrm>
            <a:off x="4245832" y="4575810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CE4D7D3-A317-C84D-8E7A-73FD4D484FA2}"/>
              </a:ext>
            </a:extLst>
          </p:cNvPr>
          <p:cNvSpPr txBox="1"/>
          <p:nvPr/>
        </p:nvSpPr>
        <p:spPr>
          <a:xfrm>
            <a:off x="4129055" y="5129199"/>
            <a:ext cx="100008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400">
                <a:latin typeface="Arial"/>
                <a:cs typeface="Arial"/>
              </a:rPr>
              <a:t>RADIATE</a:t>
            </a:r>
            <a:r>
              <a:rPr lang="ta-IN" sz="1400">
                <a:latin typeface="Arial"/>
                <a:cs typeface="Arial"/>
              </a:rPr>
              <a:t> </a:t>
            </a:r>
          </a:p>
          <a:p>
            <a:r>
              <a:rPr lang="hr-HR" sz="1400">
                <a:latin typeface="Arial"/>
                <a:cs typeface="Arial"/>
              </a:rPr>
              <a:t>H2020</a:t>
            </a:r>
            <a:endParaRPr lang="ta-IN" sz="1400">
              <a:latin typeface="Arial"/>
              <a:cs typeface="Arial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B939A-4335-D84E-952C-6B321AFFC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6</a:t>
            </a:fld>
            <a:endParaRPr lang="en-GB"/>
          </a:p>
        </p:txBody>
      </p:sp>
      <p:sp>
        <p:nvSpPr>
          <p:cNvPr id="27" name="Up Arrow 26">
            <a:extLst>
              <a:ext uri="{FF2B5EF4-FFF2-40B4-BE49-F238E27FC236}">
                <a16:creationId xmlns:a16="http://schemas.microsoft.com/office/drawing/2014/main" id="{A9FC4BAD-263E-C14B-B82F-DCAF87917B64}"/>
              </a:ext>
            </a:extLst>
          </p:cNvPr>
          <p:cNvSpPr/>
          <p:nvPr/>
        </p:nvSpPr>
        <p:spPr>
          <a:xfrm>
            <a:off x="3577664" y="4575810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87B16D19-021B-3746-BB98-45F2F85621DF}"/>
              </a:ext>
            </a:extLst>
          </p:cNvPr>
          <p:cNvSpPr txBox="1"/>
          <p:nvPr/>
        </p:nvSpPr>
        <p:spPr>
          <a:xfrm>
            <a:off x="3512735" y="5141899"/>
            <a:ext cx="6046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400">
                <a:latin typeface="Arial"/>
                <a:cs typeface="Arial"/>
              </a:rPr>
              <a:t>AIDA</a:t>
            </a:r>
          </a:p>
          <a:p>
            <a:r>
              <a:rPr lang="hr-HR" sz="1400">
                <a:latin typeface="Arial"/>
                <a:cs typeface="Arial"/>
              </a:rPr>
              <a:t>2020</a:t>
            </a:r>
            <a:endParaRPr lang="ta-IN" sz="1400">
              <a:latin typeface="Arial"/>
              <a:cs typeface="Arial"/>
            </a:endParaRPr>
          </a:p>
        </p:txBody>
      </p:sp>
      <p:sp>
        <p:nvSpPr>
          <p:cNvPr id="14" name="Up Arrow 13">
            <a:extLst>
              <a:ext uri="{FF2B5EF4-FFF2-40B4-BE49-F238E27FC236}">
                <a16:creationId xmlns:a16="http://schemas.microsoft.com/office/drawing/2014/main" id="{34B5EF1B-3A95-8FF7-5720-014AD296ABA3}"/>
              </a:ext>
            </a:extLst>
          </p:cNvPr>
          <p:cNvSpPr/>
          <p:nvPr/>
        </p:nvSpPr>
        <p:spPr>
          <a:xfrm>
            <a:off x="5007571" y="4588510"/>
            <a:ext cx="381000" cy="496810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FEFD4FC-F8F1-22A2-3547-296A96F0B1B0}"/>
              </a:ext>
            </a:extLst>
          </p:cNvPr>
          <p:cNvSpPr txBox="1"/>
          <p:nvPr/>
        </p:nvSpPr>
        <p:spPr>
          <a:xfrm>
            <a:off x="4998374" y="5141899"/>
            <a:ext cx="9509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400" err="1">
                <a:latin typeface="Arial"/>
                <a:cs typeface="Arial"/>
              </a:rPr>
              <a:t>EuroLabs</a:t>
            </a:r>
            <a:endParaRPr lang="ta-IN" sz="1400">
              <a:latin typeface="Arial"/>
              <a:cs typeface="Arial"/>
            </a:endParaRPr>
          </a:p>
        </p:txBody>
      </p:sp>
      <p:graphicFrame>
        <p:nvGraphicFramePr>
          <p:cNvPr id="17" name="Chart 16">
            <a:extLst>
              <a:ext uri="{FF2B5EF4-FFF2-40B4-BE49-F238E27FC236}">
                <a16:creationId xmlns:a16="http://schemas.microsoft.com/office/drawing/2014/main" id="{00000000-0008-0000-0000-0000090000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1776884"/>
              </p:ext>
            </p:extLst>
          </p:nvPr>
        </p:nvGraphicFramePr>
        <p:xfrm>
          <a:off x="172128" y="1636621"/>
          <a:ext cx="5528425" cy="2771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pic>
        <p:nvPicPr>
          <p:cNvPr id="5122" name="Picture 2" descr="home">
            <a:extLst>
              <a:ext uri="{FF2B5EF4-FFF2-40B4-BE49-F238E27FC236}">
                <a16:creationId xmlns:a16="http://schemas.microsoft.com/office/drawing/2014/main" id="{4903675D-FE94-769C-D12F-31A2ABF0E2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70140" y="626502"/>
            <a:ext cx="1330760" cy="133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URO-LABS Logo">
            <a:extLst>
              <a:ext uri="{FF2B5EF4-FFF2-40B4-BE49-F238E27FC236}">
                <a16:creationId xmlns:a16="http://schemas.microsoft.com/office/drawing/2014/main" id="{3ABADB27-02BC-6246-99F5-F709AE6033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0900" y="2429967"/>
            <a:ext cx="1485900" cy="723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>
            <a:extLst>
              <a:ext uri="{FF2B5EF4-FFF2-40B4-BE49-F238E27FC236}">
                <a16:creationId xmlns:a16="http://schemas.microsoft.com/office/drawing/2014/main" id="{D48064FB-47A8-7658-1F8A-1315A4B468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49298" y="4866819"/>
            <a:ext cx="1132564" cy="388847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</p:pic>
      <p:sp>
        <p:nvSpPr>
          <p:cNvPr id="29" name="TextBox 28">
            <a:extLst>
              <a:ext uri="{FF2B5EF4-FFF2-40B4-BE49-F238E27FC236}">
                <a16:creationId xmlns:a16="http://schemas.microsoft.com/office/drawing/2014/main" id="{3FA6EA08-2BBB-AE49-ECF2-91E87577FFED}"/>
              </a:ext>
            </a:extLst>
          </p:cNvPr>
          <p:cNvSpPr txBox="1"/>
          <p:nvPr/>
        </p:nvSpPr>
        <p:spPr>
          <a:xfrm>
            <a:off x="6297645" y="403424"/>
            <a:ext cx="2454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/>
              <a:t>Projects funding detector development: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4ED71C-86CE-BC35-D00A-FEF7D368B2E2}"/>
              </a:ext>
            </a:extLst>
          </p:cNvPr>
          <p:cNvSpPr txBox="1"/>
          <p:nvPr/>
        </p:nvSpPr>
        <p:spPr>
          <a:xfrm>
            <a:off x="6299552" y="1763429"/>
            <a:ext cx="2454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/>
              <a:t>Projects funding accelerator access: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A4036B2-9B39-D0F5-CC2B-B0DC3CE197AE}"/>
              </a:ext>
            </a:extLst>
          </p:cNvPr>
          <p:cNvSpPr txBox="1"/>
          <p:nvPr/>
        </p:nvSpPr>
        <p:spPr>
          <a:xfrm>
            <a:off x="6317460" y="3256635"/>
            <a:ext cx="245487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HR"/>
              <a:t>Projects funding other labs’ activities: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176957" y="3944259"/>
            <a:ext cx="2403627" cy="536386"/>
          </a:xfrm>
          <a:prstGeom prst="rect">
            <a:avLst/>
          </a:prstGeom>
        </p:spPr>
      </p:pic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F9888ABB-1D13-85BC-021B-14ED133FB242}"/>
              </a:ext>
            </a:extLst>
          </p:cNvPr>
          <p:cNvCxnSpPr>
            <a:cxnSpLocks/>
          </p:cNvCxnSpPr>
          <p:nvPr/>
        </p:nvCxnSpPr>
        <p:spPr>
          <a:xfrm>
            <a:off x="5870140" y="1763429"/>
            <a:ext cx="31017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65A09CE-D01B-2053-3C59-07A0E598C4BE}"/>
              </a:ext>
            </a:extLst>
          </p:cNvPr>
          <p:cNvCxnSpPr>
            <a:cxnSpLocks/>
          </p:cNvCxnSpPr>
          <p:nvPr/>
        </p:nvCxnSpPr>
        <p:spPr>
          <a:xfrm>
            <a:off x="5870140" y="3257603"/>
            <a:ext cx="3101732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913126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900" y="180539"/>
            <a:ext cx="68580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err="1">
                <a:latin typeface="Calibri"/>
                <a:cs typeface="Calibri"/>
              </a:rPr>
              <a:t>Foreign</a:t>
            </a:r>
            <a:r>
              <a:rPr lang="hr-HR" sz="3200" b="1">
                <a:latin typeface="Calibri"/>
                <a:cs typeface="Calibri"/>
              </a:rPr>
              <a:t> u</a:t>
            </a:r>
            <a:r>
              <a:rPr lang="ta-IN" sz="3200" b="1" err="1">
                <a:latin typeface="Calibri"/>
                <a:cs typeface="Calibri"/>
              </a:rPr>
              <a:t>sers</a:t>
            </a:r>
            <a:r>
              <a:rPr lang="hr-HR" sz="3200" b="1">
                <a:latin typeface="Calibri"/>
                <a:cs typeface="Calibri"/>
              </a:rPr>
              <a:t> </a:t>
            </a:r>
            <a:r>
              <a:rPr lang="hr-HR" sz="2400" b="1">
                <a:latin typeface="Calibri"/>
                <a:cs typeface="Calibri"/>
              </a:rPr>
              <a:t>(</a:t>
            </a:r>
            <a:r>
              <a:rPr lang="hr-HR" sz="2400" b="1" err="1">
                <a:latin typeface="Calibri"/>
                <a:cs typeface="Calibri"/>
              </a:rPr>
              <a:t>about</a:t>
            </a:r>
            <a:r>
              <a:rPr lang="hr-HR" sz="2400" b="1">
                <a:latin typeface="Calibri"/>
                <a:cs typeface="Calibri"/>
              </a:rPr>
              <a:t> 1/4 </a:t>
            </a:r>
            <a:r>
              <a:rPr lang="hr-HR" sz="2400" b="1" err="1">
                <a:latin typeface="Calibri"/>
                <a:cs typeface="Calibri"/>
              </a:rPr>
              <a:t>of</a:t>
            </a:r>
            <a:r>
              <a:rPr lang="hr-HR" sz="2400" b="1">
                <a:latin typeface="Calibri"/>
                <a:cs typeface="Calibri"/>
              </a:rPr>
              <a:t> total </a:t>
            </a:r>
            <a:r>
              <a:rPr lang="hr-HR" sz="2400" b="1" err="1">
                <a:latin typeface="Calibri"/>
                <a:cs typeface="Calibri"/>
              </a:rPr>
              <a:t>beam</a:t>
            </a:r>
            <a:r>
              <a:rPr lang="hr-HR" sz="2400" b="1">
                <a:latin typeface="Calibri"/>
                <a:cs typeface="Calibri"/>
              </a:rPr>
              <a:t> time)</a:t>
            </a:r>
            <a:r>
              <a:rPr lang="ta-IN" sz="2400" b="1">
                <a:latin typeface="Calibri"/>
                <a:cs typeface="Calibri"/>
              </a:rPr>
              <a:t>:</a:t>
            </a:r>
            <a:r>
              <a:rPr lang="en-US" sz="2400" b="1">
                <a:latin typeface="Calibri"/>
                <a:cs typeface="Calibri"/>
              </a:rPr>
              <a:t> </a:t>
            </a:r>
            <a:endParaRPr lang="en-US" sz="2400">
              <a:latin typeface="Calibri"/>
              <a:cs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14B939A-4335-D84E-952C-6B321AFFCF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143901-0609-D04B-A5B9-B2E738904215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2" descr="2022 Calendar Templates and Images">
            <a:extLst>
              <a:ext uri="{FF2B5EF4-FFF2-40B4-BE49-F238E27FC236}">
                <a16:creationId xmlns:a16="http://schemas.microsoft.com/office/drawing/2014/main" id="{144E9869-3EC7-0B69-14AB-E0B05E9AA7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605" y="846134"/>
            <a:ext cx="5988116" cy="46289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FDCE1255-E07C-C575-38DD-13EBEAAE9E12}"/>
              </a:ext>
            </a:extLst>
          </p:cNvPr>
          <p:cNvSpPr/>
          <p:nvPr/>
        </p:nvSpPr>
        <p:spPr>
          <a:xfrm>
            <a:off x="2043508" y="1901380"/>
            <a:ext cx="848497" cy="14828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Verona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58CB3DF-0892-03D8-94B6-C47035E36D82}"/>
              </a:ext>
            </a:extLst>
          </p:cNvPr>
          <p:cNvSpPr/>
          <p:nvPr/>
        </p:nvSpPr>
        <p:spPr>
          <a:xfrm>
            <a:off x="2043508" y="2185586"/>
            <a:ext cx="848497" cy="14828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Vittone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99E4C44-F0A5-8EF6-A95B-DE3C44C2D215}"/>
              </a:ext>
            </a:extLst>
          </p:cNvPr>
          <p:cNvSpPr/>
          <p:nvPr/>
        </p:nvSpPr>
        <p:spPr>
          <a:xfrm>
            <a:off x="4811421" y="1893143"/>
            <a:ext cx="848497" cy="14828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Oh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623C5E1-F797-269C-9284-2EFB926EB085}"/>
              </a:ext>
            </a:extLst>
          </p:cNvPr>
          <p:cNvSpPr/>
          <p:nvPr/>
        </p:nvSpPr>
        <p:spPr>
          <a:xfrm>
            <a:off x="671908" y="3028824"/>
            <a:ext cx="848497" cy="14828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Camarda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859C8813-B304-6D1F-92F8-8C6E91880010}"/>
              </a:ext>
            </a:extLst>
          </p:cNvPr>
          <p:cNvSpPr/>
          <p:nvPr/>
        </p:nvSpPr>
        <p:spPr>
          <a:xfrm>
            <a:off x="2010708" y="3028824"/>
            <a:ext cx="848497" cy="148281"/>
          </a:xfrm>
          <a:prstGeom prst="rect">
            <a:avLst/>
          </a:prstGeom>
          <a:pattFill prst="trellis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Roldan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3F54E2C5-960A-C809-D3A5-2C83C4DFCDEE}"/>
              </a:ext>
            </a:extLst>
          </p:cNvPr>
          <p:cNvSpPr/>
          <p:nvPr/>
        </p:nvSpPr>
        <p:spPr>
          <a:xfrm>
            <a:off x="4811421" y="4430397"/>
            <a:ext cx="848497" cy="14828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D’Amico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036F0C42-2EF4-76A3-49EC-54C0268903E6}"/>
              </a:ext>
            </a:extLst>
          </p:cNvPr>
          <p:cNvSpPr/>
          <p:nvPr/>
        </p:nvSpPr>
        <p:spPr>
          <a:xfrm>
            <a:off x="3453121" y="4578678"/>
            <a:ext cx="848497" cy="14828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Verheij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F211E27-9378-25C8-4440-7358AD46E3E2}"/>
              </a:ext>
            </a:extLst>
          </p:cNvPr>
          <p:cNvSpPr/>
          <p:nvPr/>
        </p:nvSpPr>
        <p:spPr>
          <a:xfrm>
            <a:off x="2043507" y="4850527"/>
            <a:ext cx="848497" cy="148281"/>
          </a:xfrm>
          <a:prstGeom prst="rect">
            <a:avLst/>
          </a:prstGeom>
          <a:pattFill prst="trellis">
            <a:fgClr>
              <a:schemeClr val="accent3">
                <a:lumMod val="50000"/>
              </a:schemeClr>
            </a:fgClr>
            <a:bgClr>
              <a:schemeClr val="bg1"/>
            </a:bgClr>
          </a:patt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Terentiev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CE6B673-C1B0-1368-A162-9210F09674CA}"/>
              </a:ext>
            </a:extLst>
          </p:cNvPr>
          <p:cNvSpPr/>
          <p:nvPr/>
        </p:nvSpPr>
        <p:spPr>
          <a:xfrm>
            <a:off x="2038662" y="4566321"/>
            <a:ext cx="848497" cy="14828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Bilski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5275618C-3B96-E9D0-8E04-F3B7D7455515}"/>
              </a:ext>
            </a:extLst>
          </p:cNvPr>
          <p:cNvSpPr/>
          <p:nvPr/>
        </p:nvSpPr>
        <p:spPr>
          <a:xfrm>
            <a:off x="2038661" y="4430397"/>
            <a:ext cx="848497" cy="148281"/>
          </a:xfrm>
          <a:prstGeom prst="rect">
            <a:avLst/>
          </a:prstGeom>
          <a:solidFill>
            <a:schemeClr val="tx2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Msimanga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5A588682-2400-4E77-EE8E-0CAC549F5C74}"/>
              </a:ext>
            </a:extLst>
          </p:cNvPr>
          <p:cNvSpPr/>
          <p:nvPr/>
        </p:nvSpPr>
        <p:spPr>
          <a:xfrm>
            <a:off x="688308" y="4850527"/>
            <a:ext cx="848497" cy="148281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Lewis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99F2810-386F-233B-E38A-14263B7C5159}"/>
              </a:ext>
            </a:extLst>
          </p:cNvPr>
          <p:cNvSpPr/>
          <p:nvPr/>
        </p:nvSpPr>
        <p:spPr>
          <a:xfrm>
            <a:off x="680362" y="4702246"/>
            <a:ext cx="848497" cy="14828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Camarda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EAA7A807-40FF-8B77-CB43-720C004ABF82}"/>
              </a:ext>
            </a:extLst>
          </p:cNvPr>
          <p:cNvSpPr/>
          <p:nvPr/>
        </p:nvSpPr>
        <p:spPr>
          <a:xfrm>
            <a:off x="4836134" y="3584946"/>
            <a:ext cx="848497" cy="148281"/>
          </a:xfrm>
          <a:prstGeom prst="rect">
            <a:avLst/>
          </a:prstGeom>
          <a:solidFill>
            <a:schemeClr val="accent3">
              <a:lumMod val="5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Apra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0A06D9D1-E40D-2A4E-CD6E-EBEDC79D8177}"/>
              </a:ext>
            </a:extLst>
          </p:cNvPr>
          <p:cNvSpPr/>
          <p:nvPr/>
        </p:nvSpPr>
        <p:spPr>
          <a:xfrm>
            <a:off x="3453120" y="3300672"/>
            <a:ext cx="848497" cy="14828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Camarda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7306D7F2-1EB7-215B-831B-CF9DB2ED0820}"/>
              </a:ext>
            </a:extLst>
          </p:cNvPr>
          <p:cNvSpPr/>
          <p:nvPr/>
        </p:nvSpPr>
        <p:spPr>
          <a:xfrm>
            <a:off x="3453120" y="3452334"/>
            <a:ext cx="848497" cy="148281"/>
          </a:xfrm>
          <a:prstGeom prst="rect">
            <a:avLst/>
          </a:prstGeom>
          <a:pattFill prst="trellis">
            <a:fgClr>
              <a:srgbClr val="002060"/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Mitsi</a:t>
            </a:r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A47558CC-5003-627D-2A02-E51FA47FFA33}"/>
              </a:ext>
            </a:extLst>
          </p:cNvPr>
          <p:cNvSpPr/>
          <p:nvPr/>
        </p:nvSpPr>
        <p:spPr>
          <a:xfrm>
            <a:off x="4811420" y="2049661"/>
            <a:ext cx="848497" cy="148281"/>
          </a:xfrm>
          <a:prstGeom prst="rect">
            <a:avLst/>
          </a:prstGeom>
          <a:pattFill prst="trellis">
            <a:fgClr>
              <a:schemeClr val="accent3">
                <a:lumMod val="50000"/>
              </a:schemeClr>
            </a:fgClr>
            <a:bgClr>
              <a:schemeClr val="bg1"/>
            </a:bgClr>
          </a:patt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100"/>
              <a:t>Christinck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39637380-6922-76ED-A4AE-A868EFE9A555}"/>
              </a:ext>
            </a:extLst>
          </p:cNvPr>
          <p:cNvSpPr/>
          <p:nvPr/>
        </p:nvSpPr>
        <p:spPr>
          <a:xfrm>
            <a:off x="6494925" y="1762734"/>
            <a:ext cx="848497" cy="148281"/>
          </a:xfrm>
          <a:prstGeom prst="rect">
            <a:avLst/>
          </a:prstGeom>
          <a:solidFill>
            <a:srgbClr val="C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 sz="160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76BF5FC4-039F-3AC9-72CB-BCDF3CF0229A}"/>
              </a:ext>
            </a:extLst>
          </p:cNvPr>
          <p:cNvSpPr/>
          <p:nvPr/>
        </p:nvSpPr>
        <p:spPr>
          <a:xfrm>
            <a:off x="6494927" y="2177716"/>
            <a:ext cx="848497" cy="148281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 sz="160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9FD85CFA-62FE-C673-4E97-11AE194674AA}"/>
              </a:ext>
            </a:extLst>
          </p:cNvPr>
          <p:cNvSpPr/>
          <p:nvPr/>
        </p:nvSpPr>
        <p:spPr>
          <a:xfrm>
            <a:off x="6494926" y="2592698"/>
            <a:ext cx="848497" cy="148281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 sz="160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8F02A5F-8BC4-FCB5-98FA-E0A53F247BB0}"/>
              </a:ext>
            </a:extLst>
          </p:cNvPr>
          <p:cNvSpPr txBox="1"/>
          <p:nvPr/>
        </p:nvSpPr>
        <p:spPr>
          <a:xfrm>
            <a:off x="7354856" y="1642361"/>
            <a:ext cx="126913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D</a:t>
            </a:r>
            <a:r>
              <a:rPr lang="en-HR" sz="1600"/>
              <a:t>etectors (7)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2803A296-2C05-6365-DF35-8E50004F8600}"/>
              </a:ext>
            </a:extLst>
          </p:cNvPr>
          <p:cNvSpPr txBox="1"/>
          <p:nvPr/>
        </p:nvSpPr>
        <p:spPr>
          <a:xfrm>
            <a:off x="7354856" y="2043035"/>
            <a:ext cx="13310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I</a:t>
            </a:r>
            <a:r>
              <a:rPr lang="en-HR" sz="1600"/>
              <a:t>rradiation (5)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CCC2E3A-AA1F-ECE1-FAB8-1A130E83F0A4}"/>
              </a:ext>
            </a:extLst>
          </p:cNvPr>
          <p:cNvSpPr txBox="1"/>
          <p:nvPr/>
        </p:nvSpPr>
        <p:spPr>
          <a:xfrm>
            <a:off x="7343422" y="2482172"/>
            <a:ext cx="11285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/>
              <a:t>A</a:t>
            </a:r>
            <a:r>
              <a:rPr lang="en-HR" sz="1600"/>
              <a:t>nalysis (5)</a:t>
            </a: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D7736C76-F1AE-A72F-1953-8DB296C42638}"/>
              </a:ext>
            </a:extLst>
          </p:cNvPr>
          <p:cNvSpPr/>
          <p:nvPr/>
        </p:nvSpPr>
        <p:spPr>
          <a:xfrm>
            <a:off x="4836134" y="3422754"/>
            <a:ext cx="848497" cy="148281"/>
          </a:xfrm>
          <a:prstGeom prst="rect">
            <a:avLst/>
          </a:prstGeom>
          <a:solidFill>
            <a:srgbClr val="00206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HR" sz="1000"/>
              <a:t>Romanenko</a:t>
            </a:r>
          </a:p>
        </p:txBody>
      </p:sp>
    </p:spTree>
    <p:extLst>
      <p:ext uri="{BB962C8B-B14F-4D97-AF65-F5344CB8AC3E}">
        <p14:creationId xmlns:p14="http://schemas.microsoft.com/office/powerpoint/2010/main" val="3550525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65328" y="248756"/>
            <a:ext cx="49214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a-IN" sz="2800" b="1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I</a:t>
            </a:r>
            <a:r>
              <a:rPr lang="hr-HR" sz="2800" b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on </a:t>
            </a:r>
            <a:r>
              <a:rPr lang="hr-HR" sz="2800" b="1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Beam</a:t>
            </a:r>
            <a:r>
              <a:rPr lang="hr-HR" sz="2800" b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hr-HR" sz="2800" b="1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Induced</a:t>
            </a:r>
            <a:r>
              <a:rPr lang="hr-HR" sz="2800" b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 </a:t>
            </a:r>
            <a:r>
              <a:rPr lang="hr-HR" sz="2800" b="1" err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Charge</a:t>
            </a:r>
            <a:r>
              <a:rPr lang="hr-HR" sz="2800" b="1">
                <a:solidFill>
                  <a:schemeClr val="tx2">
                    <a:lumMod val="50000"/>
                  </a:schemeClr>
                </a:solidFill>
                <a:latin typeface="+mj-lt"/>
                <a:cs typeface="Arial"/>
              </a:rPr>
              <a:t> – IBIC</a:t>
            </a:r>
            <a:endParaRPr lang="ta-IN" sz="2800" b="1">
              <a:solidFill>
                <a:schemeClr val="tx2">
                  <a:lumMod val="50000"/>
                </a:schemeClr>
              </a:solidFill>
              <a:latin typeface="+mj-lt"/>
              <a:cs typeface="Arial"/>
            </a:endParaRPr>
          </a:p>
        </p:txBody>
      </p:sp>
      <p:pic>
        <p:nvPicPr>
          <p:cNvPr id="8" name="Picture 7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pic>
        <p:nvPicPr>
          <p:cNvPr id="3" name="Picture 2" descr="7777.bmp">
            <a:extLst>
              <a:ext uri="{FF2B5EF4-FFF2-40B4-BE49-F238E27FC236}">
                <a16:creationId xmlns:a16="http://schemas.microsoft.com/office/drawing/2014/main" id="{1BFBE432-08E1-70EF-6BAD-63889E77D613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0519" y="3479321"/>
            <a:ext cx="3265509" cy="1832310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CF3429F-87A6-5172-4400-135F08D52D9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259554" y="1148087"/>
            <a:ext cx="3247437" cy="2017560"/>
          </a:xfrm>
          <a:prstGeom prst="rect">
            <a:avLst/>
          </a:prstGeom>
        </p:spPr>
      </p:pic>
      <p:graphicFrame>
        <p:nvGraphicFramePr>
          <p:cNvPr id="5" name="Object 14">
            <a:extLst>
              <a:ext uri="{FF2B5EF4-FFF2-40B4-BE49-F238E27FC236}">
                <a16:creationId xmlns:a16="http://schemas.microsoft.com/office/drawing/2014/main" id="{6F62B92B-A46D-388E-B5CC-75403798079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16164685"/>
              </p:ext>
            </p:extLst>
          </p:nvPr>
        </p:nvGraphicFramePr>
        <p:xfrm>
          <a:off x="6004335" y="510366"/>
          <a:ext cx="3324722" cy="30499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Visio" r:id="rId6" imgW="4162273" imgH="4245043" progId="Visio.Drawing.11">
                  <p:embed/>
                </p:oleObj>
              </mc:Choice>
              <mc:Fallback>
                <p:oleObj name="Visio" r:id="rId6" imgW="4162273" imgH="4245043" progId="Visio.Drawing.11">
                  <p:embed/>
                  <p:pic>
                    <p:nvPicPr>
                      <p:cNvPr id="14" name="Object 14">
                        <a:extLst>
                          <a:ext uri="{FF2B5EF4-FFF2-40B4-BE49-F238E27FC236}">
                            <a16:creationId xmlns:a16="http://schemas.microsoft.com/office/drawing/2014/main" id="{2A04F96F-C4BD-C856-001F-7732DDC0B57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04335" y="510366"/>
                        <a:ext cx="3324722" cy="304997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=""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=""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="" xmlns:a14="http://schemas.microsoft.com/office/drawing/2010/main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D27C2DC2-37FA-71F9-39AA-43E226CC37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8602661"/>
              </p:ext>
            </p:extLst>
          </p:nvPr>
        </p:nvGraphicFramePr>
        <p:xfrm>
          <a:off x="3799208" y="3739675"/>
          <a:ext cx="5100052" cy="1529080"/>
        </p:xfrm>
        <a:graphic>
          <a:graphicData uri="http://schemas.openxmlformats.org/drawingml/2006/table">
            <a:tbl>
              <a:tblPr firstRow="1" bandRow="1">
                <a:tableStyleId>{00A15C55-8517-42AA-B614-E9B94910E393}</a:tableStyleId>
              </a:tblPr>
              <a:tblGrid>
                <a:gridCol w="133209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7251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409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368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1980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409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hr-HR" sz="1600" err="1"/>
                        <a:t>Silicon</a:t>
                      </a:r>
                      <a:endParaRPr lang="hr-H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I 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Si 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C 12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He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H 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/>
                        <a:t>Range</a:t>
                      </a:r>
                      <a:r>
                        <a:rPr lang="hr-HR" sz="1600" baseline="0"/>
                        <a:t>(µm)</a:t>
                      </a:r>
                    </a:p>
                    <a:p>
                      <a:r>
                        <a:rPr lang="hr-HR" sz="1600" baseline="0"/>
                        <a:t>E=1 MeV</a:t>
                      </a:r>
                      <a:endParaRPr lang="hr-HR" sz="16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0.37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1.13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1.6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3.5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16.3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hr-HR" sz="1600"/>
                        <a:t>Range  </a:t>
                      </a:r>
                      <a:r>
                        <a:rPr lang="hr-HR" sz="1600" baseline="0"/>
                        <a:t>(µm)</a:t>
                      </a:r>
                    </a:p>
                    <a:p>
                      <a:r>
                        <a:rPr lang="hr-HR" sz="1600"/>
                        <a:t>E=10 MeV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3.7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4.8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9.5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69.7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hr-HR" sz="1600"/>
                        <a:t>709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3780AE53-1033-D0F1-BDA6-0C1E742F427C}"/>
              </a:ext>
            </a:extLst>
          </p:cNvPr>
          <p:cNvSpPr txBox="1"/>
          <p:nvPr/>
        </p:nvSpPr>
        <p:spPr>
          <a:xfrm>
            <a:off x="3538720" y="1463563"/>
            <a:ext cx="4833151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Ions maintain their direction in ‘z’  </a:t>
            </a:r>
            <a:endParaRPr lang="en-GB" sz="1600" b="1" dirty="0">
              <a:solidFill>
                <a:srgbClr val="C00000"/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HR" sz="16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Every </a:t>
            </a:r>
            <a:r>
              <a:rPr lang="en-HR" sz="1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single ion</a:t>
            </a:r>
            <a:r>
              <a:rPr lang="en-HR" sz="16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 creates charge carriers (&amp; defects) </a:t>
            </a:r>
            <a:endParaRPr lang="en-GB" sz="1600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Ion microprobe gives </a:t>
            </a:r>
            <a:r>
              <a:rPr lang="en-GB" sz="1600" b="1" dirty="0">
                <a:solidFill>
                  <a:srgbClr val="C00000"/>
                </a:solidFill>
                <a:latin typeface="+mj-lt"/>
              </a:rPr>
              <a:t>(</a:t>
            </a:r>
            <a:r>
              <a:rPr lang="en-GB" sz="1600" b="1" dirty="0" err="1">
                <a:solidFill>
                  <a:srgbClr val="C00000"/>
                </a:solidFill>
                <a:latin typeface="+mj-lt"/>
              </a:rPr>
              <a:t>x,y</a:t>
            </a:r>
            <a:r>
              <a:rPr lang="en-GB" sz="1600" b="1" dirty="0">
                <a:solidFill>
                  <a:srgbClr val="C00000"/>
                </a:solidFill>
                <a:latin typeface="+mj-lt"/>
              </a:rPr>
              <a:t>) with 0.3 µm resolution</a:t>
            </a: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,  scanning areas up to 1 x 1 mm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Variety of ions - probing depths </a:t>
            </a:r>
            <a:r>
              <a:rPr lang="en-GB" sz="1600" b="1" dirty="0">
                <a:solidFill>
                  <a:srgbClr val="C00000"/>
                </a:solidFill>
                <a:latin typeface="+mj-lt"/>
              </a:rPr>
              <a:t>(z) from </a:t>
            </a:r>
            <a:r>
              <a:rPr lang="en-HR" sz="1600" b="1" dirty="0">
                <a:solidFill>
                  <a:srgbClr val="C00000"/>
                </a:solidFill>
                <a:latin typeface="+mj-lt"/>
              </a:rPr>
              <a:t>1 to 700 </a:t>
            </a:r>
            <a:r>
              <a:rPr lang="hr-HR" sz="1600" b="1" dirty="0">
                <a:solidFill>
                  <a:srgbClr val="C00000"/>
                </a:solidFill>
                <a:latin typeface="+mj-lt"/>
              </a:rPr>
              <a:t>µm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Variety of ionization densities !!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Ideal for solid state detectors </a:t>
            </a:r>
            <a:r>
              <a:rPr lang="hr-HR" sz="16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!!</a:t>
            </a:r>
            <a:endParaRPr lang="en-HR" sz="1600" b="1" dirty="0">
              <a:solidFill>
                <a:schemeClr val="accent1">
                  <a:lumMod val="75000"/>
                </a:schemeClr>
              </a:solidFill>
              <a:latin typeface="+mj-lt"/>
            </a:endParaRP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55FEC6FF-208D-9A9E-4F14-2BE4EE6366C1}"/>
              </a:ext>
            </a:extLst>
          </p:cNvPr>
          <p:cNvSpPr/>
          <p:nvPr/>
        </p:nvSpPr>
        <p:spPr>
          <a:xfrm>
            <a:off x="5906758" y="4128484"/>
            <a:ext cx="646386" cy="49816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sp>
        <p:nvSpPr>
          <p:cNvPr id="11" name="Rounded Rectangle 10">
            <a:extLst>
              <a:ext uri="{FF2B5EF4-FFF2-40B4-BE49-F238E27FC236}">
                <a16:creationId xmlns:a16="http://schemas.microsoft.com/office/drawing/2014/main" id="{07050182-E592-C30A-6311-BBC0CA7A4F2A}"/>
              </a:ext>
            </a:extLst>
          </p:cNvPr>
          <p:cNvSpPr/>
          <p:nvPr/>
        </p:nvSpPr>
        <p:spPr>
          <a:xfrm>
            <a:off x="8106296" y="4695881"/>
            <a:ext cx="646386" cy="498169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HR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621BB990-D7A5-4784-C394-C55E80A170CD}"/>
              </a:ext>
            </a:extLst>
          </p:cNvPr>
          <p:cNvCxnSpPr>
            <a:cxnSpLocks/>
          </p:cNvCxnSpPr>
          <p:nvPr/>
        </p:nvCxnSpPr>
        <p:spPr>
          <a:xfrm flipV="1">
            <a:off x="6229951" y="2743088"/>
            <a:ext cx="1063734" cy="1416515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03BDFC2-90FC-1594-4E18-16A169F7E8C9}"/>
              </a:ext>
            </a:extLst>
          </p:cNvPr>
          <p:cNvCxnSpPr>
            <a:cxnSpLocks/>
          </p:cNvCxnSpPr>
          <p:nvPr/>
        </p:nvCxnSpPr>
        <p:spPr>
          <a:xfrm flipH="1" flipV="1">
            <a:off x="7855390" y="2728967"/>
            <a:ext cx="572006" cy="1966914"/>
          </a:xfrm>
          <a:prstGeom prst="straightConnector1">
            <a:avLst/>
          </a:prstGeom>
          <a:ln w="28575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42699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Rudjer Boskovic Institute, Croatia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404146" y="-88900"/>
            <a:ext cx="765254" cy="660536"/>
          </a:xfrm>
          <a:prstGeom prst="rect">
            <a:avLst/>
          </a:prstGeom>
          <a:noFill/>
        </p:spPr>
      </p:pic>
      <p:sp>
        <p:nvSpPr>
          <p:cNvPr id="24" name="Rectangle 23"/>
          <p:cNvSpPr/>
          <p:nvPr/>
        </p:nvSpPr>
        <p:spPr>
          <a:xfrm>
            <a:off x="342899" y="241368"/>
            <a:ext cx="76581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hr-HR" sz="3200" b="1" err="1">
                <a:latin typeface="Calibri"/>
                <a:cs typeface="Calibri"/>
              </a:rPr>
              <a:t>AIDAinnova</a:t>
            </a:r>
            <a:endParaRPr lang="hr-HR" sz="3200" b="1">
              <a:latin typeface="Calibri"/>
              <a:cs typeface="Calibri"/>
            </a:endParaRPr>
          </a:p>
          <a:p>
            <a:r>
              <a:rPr lang="hr-HR" sz="2400" err="1">
                <a:latin typeface="Calibri"/>
                <a:cs typeface="Calibri"/>
              </a:rPr>
              <a:t>Task</a:t>
            </a:r>
            <a:r>
              <a:rPr lang="hr-HR" sz="2400">
                <a:latin typeface="Calibri"/>
                <a:cs typeface="Calibri"/>
              </a:rPr>
              <a:t> 4.2: Micro </a:t>
            </a:r>
            <a:r>
              <a:rPr lang="hr-HR" sz="2400" err="1">
                <a:latin typeface="Calibri"/>
                <a:cs typeface="Calibri"/>
              </a:rPr>
              <a:t>beam</a:t>
            </a:r>
            <a:r>
              <a:rPr lang="hr-HR" sz="2400">
                <a:latin typeface="Calibri"/>
                <a:cs typeface="Calibri"/>
              </a:rPr>
              <a:t> </a:t>
            </a:r>
            <a:r>
              <a:rPr lang="hr-HR" sz="2400" err="1">
                <a:latin typeface="Calibri"/>
                <a:cs typeface="Calibri"/>
              </a:rPr>
              <a:t>upgrade</a:t>
            </a:r>
            <a:r>
              <a:rPr lang="hr-HR" sz="2400">
                <a:latin typeface="Calibri"/>
                <a:cs typeface="Calibri"/>
              </a:rPr>
              <a:t> at </a:t>
            </a:r>
            <a:r>
              <a:rPr lang="hr-HR" sz="2400" err="1">
                <a:latin typeface="Calibri"/>
                <a:cs typeface="Calibri"/>
              </a:rPr>
              <a:t>the</a:t>
            </a:r>
            <a:r>
              <a:rPr lang="hr-HR" sz="2400">
                <a:latin typeface="Calibri"/>
                <a:cs typeface="Calibri"/>
              </a:rPr>
              <a:t> RBI </a:t>
            </a:r>
            <a:r>
              <a:rPr lang="hr-HR" sz="2400" err="1">
                <a:latin typeface="Calibri"/>
                <a:cs typeface="Calibri"/>
              </a:rPr>
              <a:t>accelerator</a:t>
            </a:r>
            <a:r>
              <a:rPr lang="hr-HR" sz="2400">
                <a:latin typeface="Calibri"/>
                <a:cs typeface="Calibri"/>
              </a:rPr>
              <a:t> </a:t>
            </a:r>
            <a:r>
              <a:rPr lang="hr-HR" sz="2400" err="1">
                <a:latin typeface="Calibri"/>
                <a:cs typeface="Calibri"/>
              </a:rPr>
              <a:t>facility</a:t>
            </a:r>
            <a:r>
              <a:rPr lang="en-US" sz="2400">
                <a:latin typeface="Calibri"/>
                <a:cs typeface="Calibri"/>
              </a:rPr>
              <a:t> 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60FFC65-86EA-86F5-12BD-D2E0B720FCA5}"/>
              </a:ext>
            </a:extLst>
          </p:cNvPr>
          <p:cNvSpPr txBox="1"/>
          <p:nvPr/>
        </p:nvSpPr>
        <p:spPr>
          <a:xfrm>
            <a:off x="157888" y="1254216"/>
            <a:ext cx="378034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Upgrade the two existing ion micro-beam end stations: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C00000"/>
                </a:solidFill>
              </a:rPr>
              <a:t>Upgrade of both microprobes with precise target positioning systems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>
                <a:solidFill>
                  <a:schemeClr val="accent1">
                    <a:lumMod val="75000"/>
                  </a:schemeClr>
                </a:solidFill>
              </a:rPr>
              <a:t>Sample cooling option for the old microprobe</a:t>
            </a:r>
          </a:p>
          <a:p>
            <a:endParaRPr lang="en-GB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F5A95D9-074F-3A34-61E4-CDA61CFEED00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14486" y="1402099"/>
            <a:ext cx="5285897" cy="1357915"/>
          </a:xfrm>
          <a:prstGeom prst="rect">
            <a:avLst/>
          </a:prstGeom>
        </p:spPr>
      </p:pic>
      <p:pic>
        <p:nvPicPr>
          <p:cNvPr id="14" name="Picture 2" descr="home">
            <a:extLst>
              <a:ext uri="{FF2B5EF4-FFF2-40B4-BE49-F238E27FC236}">
                <a16:creationId xmlns:a16="http://schemas.microsoft.com/office/drawing/2014/main" id="{A76292D2-0975-C587-C349-F391A9FED2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48028" y="-298742"/>
            <a:ext cx="1523921" cy="15239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002ACBA4-4AEE-E5AB-1D11-FB0C52EB32E2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76498" y="2954986"/>
            <a:ext cx="3711920" cy="26108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5AD819A-7A0D-9A41-C616-28F3FE21A6E3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448" y="3283564"/>
            <a:ext cx="2571822" cy="2190068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CA9E933-C23A-8653-7B71-7CE19D20A92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90073" y="3236894"/>
            <a:ext cx="2296318" cy="2219773"/>
          </a:xfrm>
          <a:prstGeom prst="rect">
            <a:avLst/>
          </a:prstGeom>
          <a:ln>
            <a:solidFill>
              <a:schemeClr val="accent3">
                <a:lumMod val="5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934782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71538</TotalTime>
  <Words>864</Words>
  <Application>Microsoft Macintosh PowerPoint</Application>
  <PresentationFormat>On-screen Show (16:10)</PresentationFormat>
  <Paragraphs>159</Paragraphs>
  <Slides>16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Helvetica Neue</vt:lpstr>
      <vt:lpstr>Office Theme</vt:lpstr>
      <vt:lpstr>Visio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jaksic@irb.hr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Milko Jakšić</dc:creator>
  <cp:lastModifiedBy>Georgios Provatas</cp:lastModifiedBy>
  <cp:revision>434</cp:revision>
  <cp:lastPrinted>2013-10-22T12:02:24Z</cp:lastPrinted>
  <dcterms:created xsi:type="dcterms:W3CDTF">2013-10-22T10:53:36Z</dcterms:created>
  <dcterms:modified xsi:type="dcterms:W3CDTF">2024-02-21T11:53:57Z</dcterms:modified>
</cp:coreProperties>
</file>