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315" r:id="rId2"/>
    <p:sldId id="341" r:id="rId3"/>
    <p:sldId id="342" r:id="rId4"/>
    <p:sldId id="257" r:id="rId5"/>
    <p:sldId id="262" r:id="rId6"/>
    <p:sldId id="343" r:id="rId7"/>
    <p:sldId id="382" r:id="rId8"/>
    <p:sldId id="373" r:id="rId9"/>
    <p:sldId id="345" r:id="rId10"/>
    <p:sldId id="381" r:id="rId11"/>
    <p:sldId id="348" r:id="rId12"/>
    <p:sldId id="383" r:id="rId13"/>
    <p:sldId id="350" r:id="rId14"/>
    <p:sldId id="351" r:id="rId15"/>
    <p:sldId id="352" r:id="rId16"/>
    <p:sldId id="385" r:id="rId17"/>
    <p:sldId id="354" r:id="rId18"/>
    <p:sldId id="357" r:id="rId19"/>
    <p:sldId id="359" r:id="rId20"/>
    <p:sldId id="384" r:id="rId21"/>
    <p:sldId id="360" r:id="rId22"/>
    <p:sldId id="361" r:id="rId23"/>
    <p:sldId id="363" r:id="rId24"/>
    <p:sldId id="364" r:id="rId25"/>
    <p:sldId id="369" r:id="rId26"/>
    <p:sldId id="355" r:id="rId27"/>
    <p:sldId id="365" r:id="rId28"/>
    <p:sldId id="368" r:id="rId29"/>
    <p:sldId id="370" r:id="rId30"/>
    <p:sldId id="367" r:id="rId31"/>
    <p:sldId id="366" r:id="rId32"/>
    <p:sldId id="377" r:id="rId33"/>
    <p:sldId id="378" r:id="rId34"/>
    <p:sldId id="379" r:id="rId35"/>
    <p:sldId id="380" r:id="rId36"/>
    <p:sldId id="371" r:id="rId37"/>
    <p:sldId id="358" r:id="rId38"/>
    <p:sldId id="374" r:id="rId39"/>
    <p:sldId id="372" r:id="rId40"/>
    <p:sldId id="375" r:id="rId41"/>
    <p:sldId id="376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9"/>
    <a:srgbClr val="1DF000"/>
    <a:srgbClr val="945200"/>
    <a:srgbClr val="009193"/>
    <a:srgbClr val="FF40FF"/>
    <a:srgbClr val="FF8200"/>
    <a:srgbClr val="00FF10"/>
    <a:srgbClr val="0432FF"/>
    <a:srgbClr val="C5950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270"/>
    <p:restoredTop sz="94686"/>
  </p:normalViewPr>
  <p:slideViewPr>
    <p:cSldViewPr snapToGrid="0" snapToObjects="1">
      <p:cViewPr varScale="1">
        <p:scale>
          <a:sx n="98" d="100"/>
          <a:sy n="98" d="100"/>
        </p:scale>
        <p:origin x="208" y="12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154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Magnetic Fields</a:t>
          </a:r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RF Cavity Fields</a:t>
          </a:r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</a:rPr>
            <a:t>Realising</a:t>
          </a:r>
          <a:r>
            <a:rPr lang="en-US" dirty="0">
              <a:solidFill>
                <a:schemeClr val="tx2"/>
              </a:solidFill>
            </a:rPr>
            <a:t> and Implementing a “</a:t>
          </a:r>
          <a:r>
            <a:rPr lang="en-US" dirty="0" err="1">
              <a:solidFill>
                <a:schemeClr val="tx2"/>
              </a:solidFill>
            </a:rPr>
            <a:t>Uniformiser</a:t>
          </a:r>
          <a:r>
            <a:rPr lang="en-US" dirty="0">
              <a:solidFill>
                <a:schemeClr val="tx2"/>
              </a:solidFill>
            </a:rPr>
            <a:t>” RF Cavity</a:t>
          </a:r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Other Transverse Beam Shaping with RF Cavities</a:t>
          </a:r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Next Steps and Discussions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rgbClr val="FFC000"/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rgbClr val="FFC000"/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rgbClr val="FFC000"/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rgbClr val="FFC000"/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rgbClr val="FFC000"/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Magnetic Fields</a:t>
          </a:r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RF Cavity Fields</a:t>
          </a:r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</a:rPr>
            <a:t>Realising</a:t>
          </a:r>
          <a:r>
            <a:rPr lang="en-US" dirty="0">
              <a:solidFill>
                <a:schemeClr val="tx2"/>
              </a:solidFill>
            </a:rPr>
            <a:t> and Implementing a “</a:t>
          </a:r>
          <a:r>
            <a:rPr lang="en-US" dirty="0" err="1">
              <a:solidFill>
                <a:schemeClr val="tx2"/>
              </a:solidFill>
            </a:rPr>
            <a:t>Uniformiser</a:t>
          </a:r>
          <a:r>
            <a:rPr lang="en-US" dirty="0">
              <a:solidFill>
                <a:schemeClr val="tx2"/>
              </a:solidFill>
            </a:rPr>
            <a:t>” RF Cavity</a:t>
          </a:r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Other Transverse Beam Shaping with RF Cavities</a:t>
          </a:r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Next Steps and Discussions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rgbClr val="FF7E79"/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rgbClr val="FFC000"/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rgbClr val="FFC000"/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rgbClr val="FFC000"/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rgbClr val="FFC000"/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Magnetic Fields</a:t>
          </a:r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RF Cavity Fields</a:t>
          </a:r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</a:rPr>
            <a:t>Realising</a:t>
          </a:r>
          <a:r>
            <a:rPr lang="en-US" dirty="0">
              <a:solidFill>
                <a:schemeClr val="tx2"/>
              </a:solidFill>
            </a:rPr>
            <a:t> and Implementing a “</a:t>
          </a:r>
          <a:r>
            <a:rPr lang="en-US" dirty="0" err="1">
              <a:solidFill>
                <a:schemeClr val="tx2"/>
              </a:solidFill>
            </a:rPr>
            <a:t>Uniformiser</a:t>
          </a:r>
          <a:r>
            <a:rPr lang="en-US" dirty="0">
              <a:solidFill>
                <a:schemeClr val="tx2"/>
              </a:solidFill>
            </a:rPr>
            <a:t>” RF Cavity</a:t>
          </a:r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Other Transverse Beam Shaping with RF Cavities</a:t>
          </a:r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Next Steps and Discussions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rgbClr val="FFC000"/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rgbClr val="FF7E79"/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rgbClr val="FFC000"/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rgbClr val="FFC000"/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rgbClr val="FFC000"/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Magnetic Fields</a:t>
          </a:r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RF Cavity Fields</a:t>
          </a:r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</a:rPr>
            <a:t>Realising</a:t>
          </a:r>
          <a:r>
            <a:rPr lang="en-US" dirty="0">
              <a:solidFill>
                <a:schemeClr val="tx2"/>
              </a:solidFill>
            </a:rPr>
            <a:t> and Implementing a “</a:t>
          </a:r>
          <a:r>
            <a:rPr lang="en-US" dirty="0" err="1">
              <a:solidFill>
                <a:schemeClr val="tx2"/>
              </a:solidFill>
            </a:rPr>
            <a:t>Uniformiser</a:t>
          </a:r>
          <a:r>
            <a:rPr lang="en-US" dirty="0">
              <a:solidFill>
                <a:schemeClr val="tx2"/>
              </a:solidFill>
            </a:rPr>
            <a:t>” RF Cavity</a:t>
          </a:r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Other Transverse Beam Shaping with RF Cavities</a:t>
          </a:r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Next Steps and Discussions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rgbClr val="FFC000"/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rgbClr val="FFC000"/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rgbClr val="FF7E79"/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rgbClr val="FFC000"/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rgbClr val="FFC000"/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Magnetic Fields</a:t>
          </a:r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RF Cavity Fields</a:t>
          </a:r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</a:rPr>
            <a:t>Realising</a:t>
          </a:r>
          <a:r>
            <a:rPr lang="en-US" dirty="0">
              <a:solidFill>
                <a:schemeClr val="tx2"/>
              </a:solidFill>
            </a:rPr>
            <a:t> and Implementing a “</a:t>
          </a:r>
          <a:r>
            <a:rPr lang="en-US" dirty="0" err="1">
              <a:solidFill>
                <a:schemeClr val="tx2"/>
              </a:solidFill>
            </a:rPr>
            <a:t>Uniformiser</a:t>
          </a:r>
          <a:r>
            <a:rPr lang="en-US" dirty="0">
              <a:solidFill>
                <a:schemeClr val="tx2"/>
              </a:solidFill>
            </a:rPr>
            <a:t>” RF Cavity</a:t>
          </a:r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Other Transverse Beam Shaping with RF Cavities</a:t>
          </a:r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Next Steps and Discussions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rgbClr val="FFC000"/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rgbClr val="FFC000"/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rgbClr val="FFC000"/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rgbClr val="FF7E79"/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rgbClr val="FFC000"/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FE1E650-1FEF-449C-B7CC-C9ACB199C81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98BF456-097F-4118-BAEF-82F4616E458C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Magnetic Fields</a:t>
          </a:r>
        </a:p>
      </dgm:t>
    </dgm:pt>
    <dgm:pt modelId="{D69DDF27-A735-4C2B-B135-B795D1D4FDE1}" type="parTrans" cxnId="{B7C31391-F67B-4B3F-A27A-A77CDE18312F}">
      <dgm:prSet/>
      <dgm:spPr/>
      <dgm:t>
        <a:bodyPr/>
        <a:lstStyle/>
        <a:p>
          <a:endParaRPr lang="en-US"/>
        </a:p>
      </dgm:t>
    </dgm:pt>
    <dgm:pt modelId="{61922BFB-42F0-4EF3-A26D-C13D0DCA6651}" type="sibTrans" cxnId="{B7C31391-F67B-4B3F-A27A-A77CDE18312F}">
      <dgm:prSet/>
      <dgm:spPr/>
      <dgm:t>
        <a:bodyPr/>
        <a:lstStyle/>
        <a:p>
          <a:endParaRPr lang="en-US"/>
        </a:p>
      </dgm:t>
    </dgm:pt>
    <dgm:pt modelId="{82BC0878-5F9F-4301-B25D-BAB6F04A91BA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Making a Uniform Beam with RF Cavity Fields</a:t>
          </a:r>
        </a:p>
      </dgm:t>
    </dgm:pt>
    <dgm:pt modelId="{E9E7D33D-C37A-4C9F-8D32-3A10B720BD27}" type="parTrans" cxnId="{C25819B9-08D5-45B4-9F29-7FDD7C4E574E}">
      <dgm:prSet/>
      <dgm:spPr/>
      <dgm:t>
        <a:bodyPr/>
        <a:lstStyle/>
        <a:p>
          <a:endParaRPr lang="en-US"/>
        </a:p>
      </dgm:t>
    </dgm:pt>
    <dgm:pt modelId="{4FBC7266-5BAF-4F12-996F-33DA365C0A1D}" type="sibTrans" cxnId="{C25819B9-08D5-45B4-9F29-7FDD7C4E574E}">
      <dgm:prSet/>
      <dgm:spPr/>
      <dgm:t>
        <a:bodyPr/>
        <a:lstStyle/>
        <a:p>
          <a:endParaRPr lang="en-US"/>
        </a:p>
      </dgm:t>
    </dgm:pt>
    <dgm:pt modelId="{3ADDB54E-0663-4ED5-9D6C-EE347F6AE728}">
      <dgm:prSet/>
      <dgm:spPr/>
      <dgm:t>
        <a:bodyPr/>
        <a:lstStyle/>
        <a:p>
          <a:r>
            <a:rPr lang="en-US" dirty="0" err="1">
              <a:solidFill>
                <a:schemeClr val="tx2"/>
              </a:solidFill>
            </a:rPr>
            <a:t>Realising</a:t>
          </a:r>
          <a:r>
            <a:rPr lang="en-US" dirty="0">
              <a:solidFill>
                <a:schemeClr val="tx2"/>
              </a:solidFill>
            </a:rPr>
            <a:t> and Implementing a “</a:t>
          </a:r>
          <a:r>
            <a:rPr lang="en-US" dirty="0" err="1">
              <a:solidFill>
                <a:schemeClr val="tx2"/>
              </a:solidFill>
            </a:rPr>
            <a:t>Uniformiser</a:t>
          </a:r>
          <a:r>
            <a:rPr lang="en-US" dirty="0">
              <a:solidFill>
                <a:schemeClr val="tx2"/>
              </a:solidFill>
            </a:rPr>
            <a:t>” RF Cavity</a:t>
          </a:r>
        </a:p>
      </dgm:t>
    </dgm:pt>
    <dgm:pt modelId="{AFB354D6-411B-4D9C-BF0C-52256A30492F}" type="parTrans" cxnId="{0D94A4BF-E634-4F9B-9567-DF47CD3F21B8}">
      <dgm:prSet/>
      <dgm:spPr/>
      <dgm:t>
        <a:bodyPr/>
        <a:lstStyle/>
        <a:p>
          <a:endParaRPr lang="en-US"/>
        </a:p>
      </dgm:t>
    </dgm:pt>
    <dgm:pt modelId="{73872E88-A128-4A64-939D-9E19AF6CA433}" type="sibTrans" cxnId="{0D94A4BF-E634-4F9B-9567-DF47CD3F21B8}">
      <dgm:prSet/>
      <dgm:spPr/>
      <dgm:t>
        <a:bodyPr/>
        <a:lstStyle/>
        <a:p>
          <a:endParaRPr lang="en-US"/>
        </a:p>
      </dgm:t>
    </dgm:pt>
    <dgm:pt modelId="{37B623D8-7384-483B-88A9-82618438A37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Other Transverse Beam Shaping with RF Cavities</a:t>
          </a:r>
        </a:p>
      </dgm:t>
    </dgm:pt>
    <dgm:pt modelId="{1B40FB10-3BE3-4C94-B596-F3E870C3F38D}" type="parTrans" cxnId="{FA184617-4A1E-4A56-9462-D4A21635D790}">
      <dgm:prSet/>
      <dgm:spPr/>
      <dgm:t>
        <a:bodyPr/>
        <a:lstStyle/>
        <a:p>
          <a:endParaRPr lang="en-US"/>
        </a:p>
      </dgm:t>
    </dgm:pt>
    <dgm:pt modelId="{73FB9584-985D-4D39-836B-303FA2850FB3}" type="sibTrans" cxnId="{FA184617-4A1E-4A56-9462-D4A21635D790}">
      <dgm:prSet/>
      <dgm:spPr/>
      <dgm:t>
        <a:bodyPr/>
        <a:lstStyle/>
        <a:p>
          <a:endParaRPr lang="en-US"/>
        </a:p>
      </dgm:t>
    </dgm:pt>
    <dgm:pt modelId="{544488EE-ED44-4562-8F3F-C4D6F5EEAC20}">
      <dgm:prSet/>
      <dgm:spPr/>
      <dgm:t>
        <a:bodyPr/>
        <a:lstStyle/>
        <a:p>
          <a:r>
            <a:rPr lang="en-US" dirty="0">
              <a:solidFill>
                <a:schemeClr val="tx2"/>
              </a:solidFill>
            </a:rPr>
            <a:t>Next Steps and Discussions</a:t>
          </a:r>
        </a:p>
      </dgm:t>
    </dgm:pt>
    <dgm:pt modelId="{714AE15E-901F-4635-A9CB-08F21A062050}" type="parTrans" cxnId="{3908A517-10DD-4F08-81DE-35EA92CC3B05}">
      <dgm:prSet/>
      <dgm:spPr/>
      <dgm:t>
        <a:bodyPr/>
        <a:lstStyle/>
        <a:p>
          <a:endParaRPr lang="en-US"/>
        </a:p>
      </dgm:t>
    </dgm:pt>
    <dgm:pt modelId="{6DA306AE-AAA4-454D-BB3B-1E677B5FF087}" type="sibTrans" cxnId="{3908A517-10DD-4F08-81DE-35EA92CC3B05}">
      <dgm:prSet/>
      <dgm:spPr/>
      <dgm:t>
        <a:bodyPr/>
        <a:lstStyle/>
        <a:p>
          <a:endParaRPr lang="en-US"/>
        </a:p>
      </dgm:t>
    </dgm:pt>
    <dgm:pt modelId="{18D9AFD0-716F-4895-8E92-C71F06E871B3}" type="pres">
      <dgm:prSet presAssocID="{BFE1E650-1FEF-449C-B7CC-C9ACB199C812}" presName="root" presStyleCnt="0">
        <dgm:presLayoutVars>
          <dgm:dir/>
          <dgm:resizeHandles val="exact"/>
        </dgm:presLayoutVars>
      </dgm:prSet>
      <dgm:spPr/>
    </dgm:pt>
    <dgm:pt modelId="{54418003-D9FD-42A4-AA54-164924C79C4F}" type="pres">
      <dgm:prSet presAssocID="{698BF456-097F-4118-BAEF-82F4616E458C}" presName="compNode" presStyleCnt="0"/>
      <dgm:spPr/>
    </dgm:pt>
    <dgm:pt modelId="{8B905B58-5C6C-491B-A59E-9316A662DBC2}" type="pres">
      <dgm:prSet presAssocID="{698BF456-097F-4118-BAEF-82F4616E458C}" presName="bgRect" presStyleLbl="bgShp" presStyleIdx="0" presStyleCnt="5"/>
      <dgm:spPr>
        <a:solidFill>
          <a:srgbClr val="FFC000"/>
        </a:solidFill>
      </dgm:spPr>
    </dgm:pt>
    <dgm:pt modelId="{FB4BF590-3FD8-491C-A1A6-85901A277B9D}" type="pres">
      <dgm:prSet presAssocID="{698BF456-097F-4118-BAEF-82F4616E458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6010C8E2-AA03-4947-91C5-71E2D719F0AA}" type="pres">
      <dgm:prSet presAssocID="{698BF456-097F-4118-BAEF-82F4616E458C}" presName="spaceRect" presStyleCnt="0"/>
      <dgm:spPr/>
    </dgm:pt>
    <dgm:pt modelId="{E387C365-0E95-4AC1-9087-2DD99150D052}" type="pres">
      <dgm:prSet presAssocID="{698BF456-097F-4118-BAEF-82F4616E458C}" presName="parTx" presStyleLbl="revTx" presStyleIdx="0" presStyleCnt="5">
        <dgm:presLayoutVars>
          <dgm:chMax val="0"/>
          <dgm:chPref val="0"/>
        </dgm:presLayoutVars>
      </dgm:prSet>
      <dgm:spPr/>
    </dgm:pt>
    <dgm:pt modelId="{52A7E70D-DF41-4CD4-BAA2-C5EFB93991B1}" type="pres">
      <dgm:prSet presAssocID="{61922BFB-42F0-4EF3-A26D-C13D0DCA6651}" presName="sibTrans" presStyleCnt="0"/>
      <dgm:spPr/>
    </dgm:pt>
    <dgm:pt modelId="{A82AB1E7-85E7-444C-9524-3A7D70F8F038}" type="pres">
      <dgm:prSet presAssocID="{82BC0878-5F9F-4301-B25D-BAB6F04A91BA}" presName="compNode" presStyleCnt="0"/>
      <dgm:spPr/>
    </dgm:pt>
    <dgm:pt modelId="{E6F560E7-95FB-476F-B6CA-0A58BCB0EBAA}" type="pres">
      <dgm:prSet presAssocID="{82BC0878-5F9F-4301-B25D-BAB6F04A91BA}" presName="bgRect" presStyleLbl="bgShp" presStyleIdx="1" presStyleCnt="5"/>
      <dgm:spPr>
        <a:solidFill>
          <a:srgbClr val="FFC000"/>
        </a:solidFill>
      </dgm:spPr>
    </dgm:pt>
    <dgm:pt modelId="{D56BE0FF-E3E6-4F1B-9F59-3B0142325222}" type="pres">
      <dgm:prSet presAssocID="{82BC0878-5F9F-4301-B25D-BAB6F04A91BA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B63E6D2-0F69-4AD4-BE90-ECE844738667}" type="pres">
      <dgm:prSet presAssocID="{82BC0878-5F9F-4301-B25D-BAB6F04A91BA}" presName="spaceRect" presStyleCnt="0"/>
      <dgm:spPr/>
    </dgm:pt>
    <dgm:pt modelId="{76A5D7CF-A4B8-420E-85A3-22CBFB12855B}" type="pres">
      <dgm:prSet presAssocID="{82BC0878-5F9F-4301-B25D-BAB6F04A91BA}" presName="parTx" presStyleLbl="revTx" presStyleIdx="1" presStyleCnt="5">
        <dgm:presLayoutVars>
          <dgm:chMax val="0"/>
          <dgm:chPref val="0"/>
        </dgm:presLayoutVars>
      </dgm:prSet>
      <dgm:spPr/>
    </dgm:pt>
    <dgm:pt modelId="{FE736DD0-1431-49AF-952B-E1E31692E52C}" type="pres">
      <dgm:prSet presAssocID="{4FBC7266-5BAF-4F12-996F-33DA365C0A1D}" presName="sibTrans" presStyleCnt="0"/>
      <dgm:spPr/>
    </dgm:pt>
    <dgm:pt modelId="{941BCA64-E113-4614-8CDF-F2EA31395786}" type="pres">
      <dgm:prSet presAssocID="{3ADDB54E-0663-4ED5-9D6C-EE347F6AE728}" presName="compNode" presStyleCnt="0"/>
      <dgm:spPr/>
    </dgm:pt>
    <dgm:pt modelId="{A594AECC-45DB-42CB-AD98-49C6B4B99A43}" type="pres">
      <dgm:prSet presAssocID="{3ADDB54E-0663-4ED5-9D6C-EE347F6AE728}" presName="bgRect" presStyleLbl="bgShp" presStyleIdx="2" presStyleCnt="5"/>
      <dgm:spPr>
        <a:solidFill>
          <a:srgbClr val="FFC000"/>
        </a:solidFill>
      </dgm:spPr>
    </dgm:pt>
    <dgm:pt modelId="{830F0645-C1B0-4CE1-8725-19FC8BD11187}" type="pres">
      <dgm:prSet presAssocID="{3ADDB54E-0663-4ED5-9D6C-EE347F6AE728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0E6376C7-AAB1-4D46-A450-205B3376AAD1}" type="pres">
      <dgm:prSet presAssocID="{3ADDB54E-0663-4ED5-9D6C-EE347F6AE728}" presName="spaceRect" presStyleCnt="0"/>
      <dgm:spPr/>
    </dgm:pt>
    <dgm:pt modelId="{185DBA09-D851-441A-832D-1D3E9E49B763}" type="pres">
      <dgm:prSet presAssocID="{3ADDB54E-0663-4ED5-9D6C-EE347F6AE728}" presName="parTx" presStyleLbl="revTx" presStyleIdx="2" presStyleCnt="5">
        <dgm:presLayoutVars>
          <dgm:chMax val="0"/>
          <dgm:chPref val="0"/>
        </dgm:presLayoutVars>
      </dgm:prSet>
      <dgm:spPr/>
    </dgm:pt>
    <dgm:pt modelId="{574042CE-C77B-472D-9DC3-27330AC84615}" type="pres">
      <dgm:prSet presAssocID="{73872E88-A128-4A64-939D-9E19AF6CA433}" presName="sibTrans" presStyleCnt="0"/>
      <dgm:spPr/>
    </dgm:pt>
    <dgm:pt modelId="{363A81EB-72A4-427D-9C1F-B96D55C0EE62}" type="pres">
      <dgm:prSet presAssocID="{37B623D8-7384-483B-88A9-82618438A370}" presName="compNode" presStyleCnt="0"/>
      <dgm:spPr/>
    </dgm:pt>
    <dgm:pt modelId="{4EBB6DD8-EAD0-4572-9CEB-4CFFF06A746F}" type="pres">
      <dgm:prSet presAssocID="{37B623D8-7384-483B-88A9-82618438A370}" presName="bgRect" presStyleLbl="bgShp" presStyleIdx="3" presStyleCnt="5"/>
      <dgm:spPr>
        <a:solidFill>
          <a:srgbClr val="FFC000"/>
        </a:solidFill>
      </dgm:spPr>
    </dgm:pt>
    <dgm:pt modelId="{CDBAA864-4953-4D71-AC62-16D2945FCB45}" type="pres">
      <dgm:prSet presAssocID="{37B623D8-7384-483B-88A9-82618438A37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C46B418-10A4-47E9-A817-5FCB9D5B63D7}" type="pres">
      <dgm:prSet presAssocID="{37B623D8-7384-483B-88A9-82618438A370}" presName="spaceRect" presStyleCnt="0"/>
      <dgm:spPr/>
    </dgm:pt>
    <dgm:pt modelId="{7D622739-CFB9-4724-8942-FF8051212F36}" type="pres">
      <dgm:prSet presAssocID="{37B623D8-7384-483B-88A9-82618438A370}" presName="parTx" presStyleLbl="revTx" presStyleIdx="3" presStyleCnt="5">
        <dgm:presLayoutVars>
          <dgm:chMax val="0"/>
          <dgm:chPref val="0"/>
        </dgm:presLayoutVars>
      </dgm:prSet>
      <dgm:spPr/>
    </dgm:pt>
    <dgm:pt modelId="{7910EE94-F051-4B2A-A926-687BA575BCD6}" type="pres">
      <dgm:prSet presAssocID="{73FB9584-985D-4D39-836B-303FA2850FB3}" presName="sibTrans" presStyleCnt="0"/>
      <dgm:spPr/>
    </dgm:pt>
    <dgm:pt modelId="{B2FDA519-487E-4F65-A032-B5E11FA4ECA5}" type="pres">
      <dgm:prSet presAssocID="{544488EE-ED44-4562-8F3F-C4D6F5EEAC20}" presName="compNode" presStyleCnt="0"/>
      <dgm:spPr/>
    </dgm:pt>
    <dgm:pt modelId="{E68893FD-1186-403D-BAEB-82FD7092AB3C}" type="pres">
      <dgm:prSet presAssocID="{544488EE-ED44-4562-8F3F-C4D6F5EEAC20}" presName="bgRect" presStyleLbl="bgShp" presStyleIdx="4" presStyleCnt="5"/>
      <dgm:spPr>
        <a:solidFill>
          <a:srgbClr val="FF7E79"/>
        </a:solidFill>
      </dgm:spPr>
    </dgm:pt>
    <dgm:pt modelId="{9F0FFC96-7906-47C6-91A9-B828E275D359}" type="pres">
      <dgm:prSet presAssocID="{544488EE-ED44-4562-8F3F-C4D6F5EEAC2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e footprints"/>
        </a:ext>
      </dgm:extLst>
    </dgm:pt>
    <dgm:pt modelId="{4E194FB0-4C08-468D-BA4E-47C763380232}" type="pres">
      <dgm:prSet presAssocID="{544488EE-ED44-4562-8F3F-C4D6F5EEAC20}" presName="spaceRect" presStyleCnt="0"/>
      <dgm:spPr/>
    </dgm:pt>
    <dgm:pt modelId="{86A7468E-F866-42F0-854B-44D8576F4010}" type="pres">
      <dgm:prSet presAssocID="{544488EE-ED44-4562-8F3F-C4D6F5EEAC20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A184617-4A1E-4A56-9462-D4A21635D790}" srcId="{BFE1E650-1FEF-449C-B7CC-C9ACB199C812}" destId="{37B623D8-7384-483B-88A9-82618438A370}" srcOrd="3" destOrd="0" parTransId="{1B40FB10-3BE3-4C94-B596-F3E870C3F38D}" sibTransId="{73FB9584-985D-4D39-836B-303FA2850FB3}"/>
    <dgm:cxn modelId="{3908A517-10DD-4F08-81DE-35EA92CC3B05}" srcId="{BFE1E650-1FEF-449C-B7CC-C9ACB199C812}" destId="{544488EE-ED44-4562-8F3F-C4D6F5EEAC20}" srcOrd="4" destOrd="0" parTransId="{714AE15E-901F-4635-A9CB-08F21A062050}" sibTransId="{6DA306AE-AAA4-454D-BB3B-1E677B5FF087}"/>
    <dgm:cxn modelId="{34E53F1F-0A69-4EA9-BB0B-F6BAE46C4501}" type="presOf" srcId="{544488EE-ED44-4562-8F3F-C4D6F5EEAC20}" destId="{86A7468E-F866-42F0-854B-44D8576F4010}" srcOrd="0" destOrd="0" presId="urn:microsoft.com/office/officeart/2018/2/layout/IconVerticalSolidList"/>
    <dgm:cxn modelId="{F2354E25-5342-4FD9-8A7D-DFD9C90174A8}" type="presOf" srcId="{BFE1E650-1FEF-449C-B7CC-C9ACB199C812}" destId="{18D9AFD0-716F-4895-8E92-C71F06E871B3}" srcOrd="0" destOrd="0" presId="urn:microsoft.com/office/officeart/2018/2/layout/IconVerticalSolidList"/>
    <dgm:cxn modelId="{B7C31391-F67B-4B3F-A27A-A77CDE18312F}" srcId="{BFE1E650-1FEF-449C-B7CC-C9ACB199C812}" destId="{698BF456-097F-4118-BAEF-82F4616E458C}" srcOrd="0" destOrd="0" parTransId="{D69DDF27-A735-4C2B-B135-B795D1D4FDE1}" sibTransId="{61922BFB-42F0-4EF3-A26D-C13D0DCA6651}"/>
    <dgm:cxn modelId="{5C43359D-B39A-4A76-9AD7-94F51C1EF481}" type="presOf" srcId="{3ADDB54E-0663-4ED5-9D6C-EE347F6AE728}" destId="{185DBA09-D851-441A-832D-1D3E9E49B763}" srcOrd="0" destOrd="0" presId="urn:microsoft.com/office/officeart/2018/2/layout/IconVerticalSolidList"/>
    <dgm:cxn modelId="{C25819B9-08D5-45B4-9F29-7FDD7C4E574E}" srcId="{BFE1E650-1FEF-449C-B7CC-C9ACB199C812}" destId="{82BC0878-5F9F-4301-B25D-BAB6F04A91BA}" srcOrd="1" destOrd="0" parTransId="{E9E7D33D-C37A-4C9F-8D32-3A10B720BD27}" sibTransId="{4FBC7266-5BAF-4F12-996F-33DA365C0A1D}"/>
    <dgm:cxn modelId="{0D94A4BF-E634-4F9B-9567-DF47CD3F21B8}" srcId="{BFE1E650-1FEF-449C-B7CC-C9ACB199C812}" destId="{3ADDB54E-0663-4ED5-9D6C-EE347F6AE728}" srcOrd="2" destOrd="0" parTransId="{AFB354D6-411B-4D9C-BF0C-52256A30492F}" sibTransId="{73872E88-A128-4A64-939D-9E19AF6CA433}"/>
    <dgm:cxn modelId="{1415B0CA-F8AF-4C18-B35F-0378165038AE}" type="presOf" srcId="{82BC0878-5F9F-4301-B25D-BAB6F04A91BA}" destId="{76A5D7CF-A4B8-420E-85A3-22CBFB12855B}" srcOrd="0" destOrd="0" presId="urn:microsoft.com/office/officeart/2018/2/layout/IconVerticalSolidList"/>
    <dgm:cxn modelId="{4C5A6AE8-7A56-4519-94BD-2998088FA2E9}" type="presOf" srcId="{698BF456-097F-4118-BAEF-82F4616E458C}" destId="{E387C365-0E95-4AC1-9087-2DD99150D052}" srcOrd="0" destOrd="0" presId="urn:microsoft.com/office/officeart/2018/2/layout/IconVerticalSolidList"/>
    <dgm:cxn modelId="{C53C70F2-9A06-40DD-851B-2AC81433B291}" type="presOf" srcId="{37B623D8-7384-483B-88A9-82618438A370}" destId="{7D622739-CFB9-4724-8942-FF8051212F36}" srcOrd="0" destOrd="0" presId="urn:microsoft.com/office/officeart/2018/2/layout/IconVerticalSolidList"/>
    <dgm:cxn modelId="{03D0C3B7-B9BC-4BBE-AE23-51CCEA44B1B3}" type="presParOf" srcId="{18D9AFD0-716F-4895-8E92-C71F06E871B3}" destId="{54418003-D9FD-42A4-AA54-164924C79C4F}" srcOrd="0" destOrd="0" presId="urn:microsoft.com/office/officeart/2018/2/layout/IconVerticalSolidList"/>
    <dgm:cxn modelId="{AA3BE568-0C21-447E-9999-32A483479BEF}" type="presParOf" srcId="{54418003-D9FD-42A4-AA54-164924C79C4F}" destId="{8B905B58-5C6C-491B-A59E-9316A662DBC2}" srcOrd="0" destOrd="0" presId="urn:microsoft.com/office/officeart/2018/2/layout/IconVerticalSolidList"/>
    <dgm:cxn modelId="{136A6D84-C0AD-4FA3-9455-96D4670427B7}" type="presParOf" srcId="{54418003-D9FD-42A4-AA54-164924C79C4F}" destId="{FB4BF590-3FD8-491C-A1A6-85901A277B9D}" srcOrd="1" destOrd="0" presId="urn:microsoft.com/office/officeart/2018/2/layout/IconVerticalSolidList"/>
    <dgm:cxn modelId="{07FC930C-20D4-46A5-8898-FE8DD5B3BA56}" type="presParOf" srcId="{54418003-D9FD-42A4-AA54-164924C79C4F}" destId="{6010C8E2-AA03-4947-91C5-71E2D719F0AA}" srcOrd="2" destOrd="0" presId="urn:microsoft.com/office/officeart/2018/2/layout/IconVerticalSolidList"/>
    <dgm:cxn modelId="{4914645F-9853-48A4-8904-CA932EF1C63F}" type="presParOf" srcId="{54418003-D9FD-42A4-AA54-164924C79C4F}" destId="{E387C365-0E95-4AC1-9087-2DD99150D052}" srcOrd="3" destOrd="0" presId="urn:microsoft.com/office/officeart/2018/2/layout/IconVerticalSolidList"/>
    <dgm:cxn modelId="{B9777935-557C-40AD-87D4-33C7CC939541}" type="presParOf" srcId="{18D9AFD0-716F-4895-8E92-C71F06E871B3}" destId="{52A7E70D-DF41-4CD4-BAA2-C5EFB93991B1}" srcOrd="1" destOrd="0" presId="urn:microsoft.com/office/officeart/2018/2/layout/IconVerticalSolidList"/>
    <dgm:cxn modelId="{1094EFE5-20AA-4A72-B97A-EA184D6572F7}" type="presParOf" srcId="{18D9AFD0-716F-4895-8E92-C71F06E871B3}" destId="{A82AB1E7-85E7-444C-9524-3A7D70F8F038}" srcOrd="2" destOrd="0" presId="urn:microsoft.com/office/officeart/2018/2/layout/IconVerticalSolidList"/>
    <dgm:cxn modelId="{DF0547B2-A3B1-462E-89E3-3AE3C4A281E8}" type="presParOf" srcId="{A82AB1E7-85E7-444C-9524-3A7D70F8F038}" destId="{E6F560E7-95FB-476F-B6CA-0A58BCB0EBAA}" srcOrd="0" destOrd="0" presId="urn:microsoft.com/office/officeart/2018/2/layout/IconVerticalSolidList"/>
    <dgm:cxn modelId="{B679BE3D-6875-45C5-8F5A-B51B84889CDE}" type="presParOf" srcId="{A82AB1E7-85E7-444C-9524-3A7D70F8F038}" destId="{D56BE0FF-E3E6-4F1B-9F59-3B0142325222}" srcOrd="1" destOrd="0" presId="urn:microsoft.com/office/officeart/2018/2/layout/IconVerticalSolidList"/>
    <dgm:cxn modelId="{D7BD1380-1C89-4173-9C61-EE2711F60E6D}" type="presParOf" srcId="{A82AB1E7-85E7-444C-9524-3A7D70F8F038}" destId="{3B63E6D2-0F69-4AD4-BE90-ECE844738667}" srcOrd="2" destOrd="0" presId="urn:microsoft.com/office/officeart/2018/2/layout/IconVerticalSolidList"/>
    <dgm:cxn modelId="{7EFC5B64-E40A-4990-8540-8D408BBC8BF3}" type="presParOf" srcId="{A82AB1E7-85E7-444C-9524-3A7D70F8F038}" destId="{76A5D7CF-A4B8-420E-85A3-22CBFB12855B}" srcOrd="3" destOrd="0" presId="urn:microsoft.com/office/officeart/2018/2/layout/IconVerticalSolidList"/>
    <dgm:cxn modelId="{88359909-CB8C-4EBA-9247-5871A51EC093}" type="presParOf" srcId="{18D9AFD0-716F-4895-8E92-C71F06E871B3}" destId="{FE736DD0-1431-49AF-952B-E1E31692E52C}" srcOrd="3" destOrd="0" presId="urn:microsoft.com/office/officeart/2018/2/layout/IconVerticalSolidList"/>
    <dgm:cxn modelId="{8CF93247-4165-4F29-BDDC-AD81345F5AD8}" type="presParOf" srcId="{18D9AFD0-716F-4895-8E92-C71F06E871B3}" destId="{941BCA64-E113-4614-8CDF-F2EA31395786}" srcOrd="4" destOrd="0" presId="urn:microsoft.com/office/officeart/2018/2/layout/IconVerticalSolidList"/>
    <dgm:cxn modelId="{343E4F96-EE55-4AF6-ABAF-432851EACD31}" type="presParOf" srcId="{941BCA64-E113-4614-8CDF-F2EA31395786}" destId="{A594AECC-45DB-42CB-AD98-49C6B4B99A43}" srcOrd="0" destOrd="0" presId="urn:microsoft.com/office/officeart/2018/2/layout/IconVerticalSolidList"/>
    <dgm:cxn modelId="{F5420C53-9B78-4FDC-8C7B-6C349A7F44D6}" type="presParOf" srcId="{941BCA64-E113-4614-8CDF-F2EA31395786}" destId="{830F0645-C1B0-4CE1-8725-19FC8BD11187}" srcOrd="1" destOrd="0" presId="urn:microsoft.com/office/officeart/2018/2/layout/IconVerticalSolidList"/>
    <dgm:cxn modelId="{D6033C88-BFC8-4E5C-927A-B0C3BFF66868}" type="presParOf" srcId="{941BCA64-E113-4614-8CDF-F2EA31395786}" destId="{0E6376C7-AAB1-4D46-A450-205B3376AAD1}" srcOrd="2" destOrd="0" presId="urn:microsoft.com/office/officeart/2018/2/layout/IconVerticalSolidList"/>
    <dgm:cxn modelId="{EF4996BA-41CF-420C-B30A-24DFF4663694}" type="presParOf" srcId="{941BCA64-E113-4614-8CDF-F2EA31395786}" destId="{185DBA09-D851-441A-832D-1D3E9E49B763}" srcOrd="3" destOrd="0" presId="urn:microsoft.com/office/officeart/2018/2/layout/IconVerticalSolidList"/>
    <dgm:cxn modelId="{01ADDE62-9E0D-4A2C-BEB4-F434BDBB64E0}" type="presParOf" srcId="{18D9AFD0-716F-4895-8E92-C71F06E871B3}" destId="{574042CE-C77B-472D-9DC3-27330AC84615}" srcOrd="5" destOrd="0" presId="urn:microsoft.com/office/officeart/2018/2/layout/IconVerticalSolidList"/>
    <dgm:cxn modelId="{701D60B1-FC5C-4615-8CF3-CD4A35331DD2}" type="presParOf" srcId="{18D9AFD0-716F-4895-8E92-C71F06E871B3}" destId="{363A81EB-72A4-427D-9C1F-B96D55C0EE62}" srcOrd="6" destOrd="0" presId="urn:microsoft.com/office/officeart/2018/2/layout/IconVerticalSolidList"/>
    <dgm:cxn modelId="{F2CC4A60-9DD9-4D33-8449-B0787D4066D8}" type="presParOf" srcId="{363A81EB-72A4-427D-9C1F-B96D55C0EE62}" destId="{4EBB6DD8-EAD0-4572-9CEB-4CFFF06A746F}" srcOrd="0" destOrd="0" presId="urn:microsoft.com/office/officeart/2018/2/layout/IconVerticalSolidList"/>
    <dgm:cxn modelId="{A1062DD6-BFDE-4E70-9177-7126FAC6D154}" type="presParOf" srcId="{363A81EB-72A4-427D-9C1F-B96D55C0EE62}" destId="{CDBAA864-4953-4D71-AC62-16D2945FCB45}" srcOrd="1" destOrd="0" presId="urn:microsoft.com/office/officeart/2018/2/layout/IconVerticalSolidList"/>
    <dgm:cxn modelId="{F6C263E5-834D-4A58-A51B-4DB1FD2D58F7}" type="presParOf" srcId="{363A81EB-72A4-427D-9C1F-B96D55C0EE62}" destId="{0C46B418-10A4-47E9-A817-5FCB9D5B63D7}" srcOrd="2" destOrd="0" presId="urn:microsoft.com/office/officeart/2018/2/layout/IconVerticalSolidList"/>
    <dgm:cxn modelId="{99223136-0906-4EE1-88CA-04EDF8B864DB}" type="presParOf" srcId="{363A81EB-72A4-427D-9C1F-B96D55C0EE62}" destId="{7D622739-CFB9-4724-8942-FF8051212F36}" srcOrd="3" destOrd="0" presId="urn:microsoft.com/office/officeart/2018/2/layout/IconVerticalSolidList"/>
    <dgm:cxn modelId="{2ED81030-0E73-4B47-A475-95B8A5A7F99D}" type="presParOf" srcId="{18D9AFD0-716F-4895-8E92-C71F06E871B3}" destId="{7910EE94-F051-4B2A-A926-687BA575BCD6}" srcOrd="7" destOrd="0" presId="urn:microsoft.com/office/officeart/2018/2/layout/IconVerticalSolidList"/>
    <dgm:cxn modelId="{05C3A10B-84F1-4792-A0C1-79497A6123EC}" type="presParOf" srcId="{18D9AFD0-716F-4895-8E92-C71F06E871B3}" destId="{B2FDA519-487E-4F65-A032-B5E11FA4ECA5}" srcOrd="8" destOrd="0" presId="urn:microsoft.com/office/officeart/2018/2/layout/IconVerticalSolidList"/>
    <dgm:cxn modelId="{AD0B94F1-C903-46F0-8BBE-CB1725E6C081}" type="presParOf" srcId="{B2FDA519-487E-4F65-A032-B5E11FA4ECA5}" destId="{E68893FD-1186-403D-BAEB-82FD7092AB3C}" srcOrd="0" destOrd="0" presId="urn:microsoft.com/office/officeart/2018/2/layout/IconVerticalSolidList"/>
    <dgm:cxn modelId="{395AD4FA-2BFF-487F-8796-97510CE7C568}" type="presParOf" srcId="{B2FDA519-487E-4F65-A032-B5E11FA4ECA5}" destId="{9F0FFC96-7906-47C6-91A9-B828E275D359}" srcOrd="1" destOrd="0" presId="urn:microsoft.com/office/officeart/2018/2/layout/IconVerticalSolidList"/>
    <dgm:cxn modelId="{F83EEA69-641D-4379-97E8-36A054E33ECD}" type="presParOf" srcId="{B2FDA519-487E-4F65-A032-B5E11FA4ECA5}" destId="{4E194FB0-4C08-468D-BA4E-47C763380232}" srcOrd="2" destOrd="0" presId="urn:microsoft.com/office/officeart/2018/2/layout/IconVerticalSolidList"/>
    <dgm:cxn modelId="{88CE3FC2-4D31-4415-B817-2F8656C8B778}" type="presParOf" srcId="{B2FDA519-487E-4F65-A032-B5E11FA4ECA5}" destId="{86A7468E-F866-42F0-854B-44D8576F401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Magnetic Fields</a:t>
          </a:r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RF Cavity Fields</a:t>
          </a:r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chemeClr val="tx2"/>
              </a:solidFill>
            </a:rPr>
            <a:t>Realising</a:t>
          </a:r>
          <a:r>
            <a:rPr lang="en-US" sz="1900" kern="1200" dirty="0">
              <a:solidFill>
                <a:schemeClr val="tx2"/>
              </a:solidFill>
            </a:rPr>
            <a:t> and Implementing a “</a:t>
          </a:r>
          <a:r>
            <a:rPr lang="en-US" sz="1900" kern="1200" dirty="0" err="1">
              <a:solidFill>
                <a:schemeClr val="tx2"/>
              </a:solidFill>
            </a:rPr>
            <a:t>Uniformiser</a:t>
          </a:r>
          <a:r>
            <a:rPr lang="en-US" sz="1900" kern="1200" dirty="0">
              <a:solidFill>
                <a:schemeClr val="tx2"/>
              </a:solidFill>
            </a:rPr>
            <a:t>” RF Cavity</a:t>
          </a:r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Other Transverse Beam Shaping with RF Cavities</a:t>
          </a:r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Next Steps and Discussions</a:t>
          </a:r>
        </a:p>
      </dsp:txBody>
      <dsp:txXfrm>
        <a:off x="885752" y="3838026"/>
        <a:ext cx="10490271" cy="7668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rgbClr val="FF7E7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Magnetic Fields</a:t>
          </a:r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RF Cavity Fields</a:t>
          </a:r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chemeClr val="tx2"/>
              </a:solidFill>
            </a:rPr>
            <a:t>Realising</a:t>
          </a:r>
          <a:r>
            <a:rPr lang="en-US" sz="1900" kern="1200" dirty="0">
              <a:solidFill>
                <a:schemeClr val="tx2"/>
              </a:solidFill>
            </a:rPr>
            <a:t> and Implementing a “</a:t>
          </a:r>
          <a:r>
            <a:rPr lang="en-US" sz="1900" kern="1200" dirty="0" err="1">
              <a:solidFill>
                <a:schemeClr val="tx2"/>
              </a:solidFill>
            </a:rPr>
            <a:t>Uniformiser</a:t>
          </a:r>
          <a:r>
            <a:rPr lang="en-US" sz="1900" kern="1200" dirty="0">
              <a:solidFill>
                <a:schemeClr val="tx2"/>
              </a:solidFill>
            </a:rPr>
            <a:t>” RF Cavity</a:t>
          </a:r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Other Transverse Beam Shaping with RF Cavities</a:t>
          </a:r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Next Steps and Discussions</a:t>
          </a:r>
        </a:p>
      </dsp:txBody>
      <dsp:txXfrm>
        <a:off x="885752" y="3838026"/>
        <a:ext cx="10490271" cy="7668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Magnetic Fields</a:t>
          </a:r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rgbClr val="FF7E7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RF Cavity Fields</a:t>
          </a:r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chemeClr val="tx2"/>
              </a:solidFill>
            </a:rPr>
            <a:t>Realising</a:t>
          </a:r>
          <a:r>
            <a:rPr lang="en-US" sz="1900" kern="1200" dirty="0">
              <a:solidFill>
                <a:schemeClr val="tx2"/>
              </a:solidFill>
            </a:rPr>
            <a:t> and Implementing a “</a:t>
          </a:r>
          <a:r>
            <a:rPr lang="en-US" sz="1900" kern="1200" dirty="0" err="1">
              <a:solidFill>
                <a:schemeClr val="tx2"/>
              </a:solidFill>
            </a:rPr>
            <a:t>Uniformiser</a:t>
          </a:r>
          <a:r>
            <a:rPr lang="en-US" sz="1900" kern="1200" dirty="0">
              <a:solidFill>
                <a:schemeClr val="tx2"/>
              </a:solidFill>
            </a:rPr>
            <a:t>” RF Cavity</a:t>
          </a:r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Other Transverse Beam Shaping with RF Cavities</a:t>
          </a:r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Next Steps and Discussions</a:t>
          </a:r>
        </a:p>
      </dsp:txBody>
      <dsp:txXfrm>
        <a:off x="885752" y="3838026"/>
        <a:ext cx="10490271" cy="7668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Magnetic Fields</a:t>
          </a:r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RF Cavity Fields</a:t>
          </a:r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rgbClr val="FF7E7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chemeClr val="tx2"/>
              </a:solidFill>
            </a:rPr>
            <a:t>Realising</a:t>
          </a:r>
          <a:r>
            <a:rPr lang="en-US" sz="1900" kern="1200" dirty="0">
              <a:solidFill>
                <a:schemeClr val="tx2"/>
              </a:solidFill>
            </a:rPr>
            <a:t> and Implementing a “</a:t>
          </a:r>
          <a:r>
            <a:rPr lang="en-US" sz="1900" kern="1200" dirty="0" err="1">
              <a:solidFill>
                <a:schemeClr val="tx2"/>
              </a:solidFill>
            </a:rPr>
            <a:t>Uniformiser</a:t>
          </a:r>
          <a:r>
            <a:rPr lang="en-US" sz="1900" kern="1200" dirty="0">
              <a:solidFill>
                <a:schemeClr val="tx2"/>
              </a:solidFill>
            </a:rPr>
            <a:t>” RF Cavity</a:t>
          </a:r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Other Transverse Beam Shaping with RF Cavities</a:t>
          </a:r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Next Steps and Discussions</a:t>
          </a:r>
        </a:p>
      </dsp:txBody>
      <dsp:txXfrm>
        <a:off x="885752" y="3838026"/>
        <a:ext cx="10490271" cy="7668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Magnetic Fields</a:t>
          </a:r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RF Cavity Fields</a:t>
          </a:r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chemeClr val="tx2"/>
              </a:solidFill>
            </a:rPr>
            <a:t>Realising</a:t>
          </a:r>
          <a:r>
            <a:rPr lang="en-US" sz="1900" kern="1200" dirty="0">
              <a:solidFill>
                <a:schemeClr val="tx2"/>
              </a:solidFill>
            </a:rPr>
            <a:t> and Implementing a “</a:t>
          </a:r>
          <a:r>
            <a:rPr lang="en-US" sz="1900" kern="1200" dirty="0" err="1">
              <a:solidFill>
                <a:schemeClr val="tx2"/>
              </a:solidFill>
            </a:rPr>
            <a:t>Uniformiser</a:t>
          </a:r>
          <a:r>
            <a:rPr lang="en-US" sz="1900" kern="1200" dirty="0">
              <a:solidFill>
                <a:schemeClr val="tx2"/>
              </a:solidFill>
            </a:rPr>
            <a:t>” RF Cavity</a:t>
          </a:r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rgbClr val="FF7E7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Other Transverse Beam Shaping with RF Cavities</a:t>
          </a:r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Next Steps and Discussions</a:t>
          </a:r>
        </a:p>
      </dsp:txBody>
      <dsp:txXfrm>
        <a:off x="885752" y="3838026"/>
        <a:ext cx="10490271" cy="7668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905B58-5C6C-491B-A59E-9316A662DBC2}">
      <dsp:nvSpPr>
        <dsp:cNvPr id="0" name=""/>
        <dsp:cNvSpPr/>
      </dsp:nvSpPr>
      <dsp:spPr>
        <a:xfrm>
          <a:off x="0" y="3600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BF590-3FD8-491C-A1A6-85901A277B9D}">
      <dsp:nvSpPr>
        <dsp:cNvPr id="0" name=""/>
        <dsp:cNvSpPr/>
      </dsp:nvSpPr>
      <dsp:spPr>
        <a:xfrm>
          <a:off x="231982" y="176149"/>
          <a:ext cx="421786" cy="4217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87C365-0E95-4AC1-9087-2DD99150D052}">
      <dsp:nvSpPr>
        <dsp:cNvPr id="0" name=""/>
        <dsp:cNvSpPr/>
      </dsp:nvSpPr>
      <dsp:spPr>
        <a:xfrm>
          <a:off x="885752" y="3600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Magnetic Fields</a:t>
          </a:r>
        </a:p>
      </dsp:txBody>
      <dsp:txXfrm>
        <a:off x="885752" y="3600"/>
        <a:ext cx="10490271" cy="766885"/>
      </dsp:txXfrm>
    </dsp:sp>
    <dsp:sp modelId="{E6F560E7-95FB-476F-B6CA-0A58BCB0EBAA}">
      <dsp:nvSpPr>
        <dsp:cNvPr id="0" name=""/>
        <dsp:cNvSpPr/>
      </dsp:nvSpPr>
      <dsp:spPr>
        <a:xfrm>
          <a:off x="0" y="962206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6BE0FF-E3E6-4F1B-9F59-3B0142325222}">
      <dsp:nvSpPr>
        <dsp:cNvPr id="0" name=""/>
        <dsp:cNvSpPr/>
      </dsp:nvSpPr>
      <dsp:spPr>
        <a:xfrm>
          <a:off x="231982" y="1134756"/>
          <a:ext cx="421786" cy="4217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A5D7CF-A4B8-420E-85A3-22CBFB12855B}">
      <dsp:nvSpPr>
        <dsp:cNvPr id="0" name=""/>
        <dsp:cNvSpPr/>
      </dsp:nvSpPr>
      <dsp:spPr>
        <a:xfrm>
          <a:off x="885752" y="96220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Making a Uniform Beam with RF Cavity Fields</a:t>
          </a:r>
        </a:p>
      </dsp:txBody>
      <dsp:txXfrm>
        <a:off x="885752" y="962206"/>
        <a:ext cx="10490271" cy="766885"/>
      </dsp:txXfrm>
    </dsp:sp>
    <dsp:sp modelId="{A594AECC-45DB-42CB-AD98-49C6B4B99A43}">
      <dsp:nvSpPr>
        <dsp:cNvPr id="0" name=""/>
        <dsp:cNvSpPr/>
      </dsp:nvSpPr>
      <dsp:spPr>
        <a:xfrm>
          <a:off x="0" y="1920813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0F0645-C1B0-4CE1-8725-19FC8BD11187}">
      <dsp:nvSpPr>
        <dsp:cNvPr id="0" name=""/>
        <dsp:cNvSpPr/>
      </dsp:nvSpPr>
      <dsp:spPr>
        <a:xfrm>
          <a:off x="231982" y="2093362"/>
          <a:ext cx="421786" cy="4217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5DBA09-D851-441A-832D-1D3E9E49B763}">
      <dsp:nvSpPr>
        <dsp:cNvPr id="0" name=""/>
        <dsp:cNvSpPr/>
      </dsp:nvSpPr>
      <dsp:spPr>
        <a:xfrm>
          <a:off x="885752" y="1920813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solidFill>
                <a:schemeClr val="tx2"/>
              </a:solidFill>
            </a:rPr>
            <a:t>Realising</a:t>
          </a:r>
          <a:r>
            <a:rPr lang="en-US" sz="1900" kern="1200" dirty="0">
              <a:solidFill>
                <a:schemeClr val="tx2"/>
              </a:solidFill>
            </a:rPr>
            <a:t> and Implementing a “</a:t>
          </a:r>
          <a:r>
            <a:rPr lang="en-US" sz="1900" kern="1200" dirty="0" err="1">
              <a:solidFill>
                <a:schemeClr val="tx2"/>
              </a:solidFill>
            </a:rPr>
            <a:t>Uniformiser</a:t>
          </a:r>
          <a:r>
            <a:rPr lang="en-US" sz="1900" kern="1200" dirty="0">
              <a:solidFill>
                <a:schemeClr val="tx2"/>
              </a:solidFill>
            </a:rPr>
            <a:t>” RF Cavity</a:t>
          </a:r>
        </a:p>
      </dsp:txBody>
      <dsp:txXfrm>
        <a:off x="885752" y="1920813"/>
        <a:ext cx="10490271" cy="766885"/>
      </dsp:txXfrm>
    </dsp:sp>
    <dsp:sp modelId="{4EBB6DD8-EAD0-4572-9CEB-4CFFF06A746F}">
      <dsp:nvSpPr>
        <dsp:cNvPr id="0" name=""/>
        <dsp:cNvSpPr/>
      </dsp:nvSpPr>
      <dsp:spPr>
        <a:xfrm>
          <a:off x="0" y="2879419"/>
          <a:ext cx="11376024" cy="766885"/>
        </a:xfrm>
        <a:prstGeom prst="roundRect">
          <a:avLst>
            <a:gd name="adj" fmla="val 10000"/>
          </a:avLst>
        </a:prstGeom>
        <a:solidFill>
          <a:srgbClr val="FFC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AA864-4953-4D71-AC62-16D2945FCB45}">
      <dsp:nvSpPr>
        <dsp:cNvPr id="0" name=""/>
        <dsp:cNvSpPr/>
      </dsp:nvSpPr>
      <dsp:spPr>
        <a:xfrm>
          <a:off x="231982" y="3051969"/>
          <a:ext cx="421786" cy="4217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622739-CFB9-4724-8942-FF8051212F36}">
      <dsp:nvSpPr>
        <dsp:cNvPr id="0" name=""/>
        <dsp:cNvSpPr/>
      </dsp:nvSpPr>
      <dsp:spPr>
        <a:xfrm>
          <a:off x="885752" y="2879419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Other Transverse Beam Shaping with RF Cavities</a:t>
          </a:r>
        </a:p>
      </dsp:txBody>
      <dsp:txXfrm>
        <a:off x="885752" y="2879419"/>
        <a:ext cx="10490271" cy="766885"/>
      </dsp:txXfrm>
    </dsp:sp>
    <dsp:sp modelId="{E68893FD-1186-403D-BAEB-82FD7092AB3C}">
      <dsp:nvSpPr>
        <dsp:cNvPr id="0" name=""/>
        <dsp:cNvSpPr/>
      </dsp:nvSpPr>
      <dsp:spPr>
        <a:xfrm>
          <a:off x="0" y="3838026"/>
          <a:ext cx="11376024" cy="766885"/>
        </a:xfrm>
        <a:prstGeom prst="roundRect">
          <a:avLst>
            <a:gd name="adj" fmla="val 10000"/>
          </a:avLst>
        </a:prstGeom>
        <a:solidFill>
          <a:srgbClr val="FF7E7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0FFC96-7906-47C6-91A9-B828E275D359}">
      <dsp:nvSpPr>
        <dsp:cNvPr id="0" name=""/>
        <dsp:cNvSpPr/>
      </dsp:nvSpPr>
      <dsp:spPr>
        <a:xfrm>
          <a:off x="231982" y="4010575"/>
          <a:ext cx="421786" cy="4217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A7468E-F866-42F0-854B-44D8576F4010}">
      <dsp:nvSpPr>
        <dsp:cNvPr id="0" name=""/>
        <dsp:cNvSpPr/>
      </dsp:nvSpPr>
      <dsp:spPr>
        <a:xfrm>
          <a:off x="885752" y="3838026"/>
          <a:ext cx="10490271" cy="7668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162" tIns="81162" rIns="81162" bIns="81162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>
              <a:solidFill>
                <a:schemeClr val="tx2"/>
              </a:solidFill>
            </a:rPr>
            <a:t>Next Steps and Discussions</a:t>
          </a:r>
        </a:p>
      </dsp:txBody>
      <dsp:txXfrm>
        <a:off x="885752" y="3838026"/>
        <a:ext cx="10490271" cy="766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1:02:42.78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 15 24575,'56'0'0,"1"0"0,0 0 0,5 0 0,12 0 0,8 0 0,-7 0-1307,-10 0 0,-1 0 1307,35 5 0,-8 0 0,-26-3 832,1 8-832,-24-10 431,18 0-431,-18 0 0,8 0 0,-12 0 1351,-10 0-1351,-11 0 0,4 0 0,-6 0 0,-1 0 0,8 0 0,-6 0 0,5 0 0,-6 0 0,0 0 0,0 0 0,-1 0 0,8 0 0,-6 0 0,28-10 0,-2 8 0,23-8 0,0 10 0,-15 0 0,-5 0 0,-22 0 0,-2-6 0,-6 4 0,0-5 0,-1 7 0,1 0 0,0 0 0,0 0 0,6 0 0,2 0 0,0 0 0,-2 0 0,-6 0 0,0 0 0,-1 0 0,1 0 0,0 0 0,6 0 0,18 0 0,-6 0 0,13 0 0,-23 0 0,-2 0 0,-6 0 0,-1 0 0,1 0 0,22 0 0,15 9 0,3 1 0,11 1 0,-8-1 0,-6 1 0,-29-5 0,-2-6 0,-13 0 0,-1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6:53:04.44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24575,'35'77'0,"-1"-1"0,1 1 0,-1 0 0,5 11 0,-2-2 0,-7-20 0,-2-8 0,-13-24 0,3 5 0,4-6 0,-9 28 0,6-27 0,-11 5 0,7-18 0,-7 0 0,-1-4 0,-7 4 0,6 0 0,-4 2 0,11 6 0,-11 1 0,11-7 0,-11 5 0,4-12 0,-6 5 0,0 1 0,0-6 0,7 5 0,-6 1 0,12-6 0,-1 28 0,-3-17 0,0 11 0,-2-10 0,-5-11 0,4 4 0,1-6 0,-6 6 0,12 2 0,-4 6 0,-1-6 0,5 5 0,-12-5 0,6 0 0,0-8 0,-6-2 0,6-12 0,-7 6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6:53:06.89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1 102 24575,'8'50'0,"-1"24"0,-7-37 0,0 14 0,0-29 0,0-8 0,0 1 0,0 0 0,0 54 0,0 14 0,0 7 0,0 3 0,0-66 0,0 10 0,0-35 0,0-26 0,0-3 0,0-19 0,0 17 0,0 6 0,0 1 0,0 7 0,0 0 0,0 0 0,0 1 0,0-1 0,0 0 0,0 0 0,0-6 0,0-3 0,0 1 0,0 2 0,0 6 0,0 0 0,0 0 0,0 0 0,0 1 0,0-1 0,0 0 0,6 0 0,-4 0 0,4-6 0,1-3 0,-5-5 0,11 6 0,-12 1 0,6 7 0,-7 1 0,0-1 0,0 0 0,0 0 0,0 0 0,0 0 0,0 0 0,0 0 0,0 1 0,7 5 0,1 3 0,0 12 0,12-4 0,12 14 0,1-7 0,28 12 0,-27-6 0,27 6 0,-12-2 0,0 0 0,-3-8 0,-17 2 0,-6-11 0,-2 4 0,-6-6 0,6 7 0,2-6 0,0 12 0,-2-11 0,-6 5 0,-7-7 0,-1 0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6:53:09.567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15 0 24575,'0'55'0,"0"0"0,0-6 0,0 8 0,0-4 0,0-23 0,0-1 0,0 1 0,0-7 0,0-2 0,0-6 0,0-1 0,0 1 0,0 7 0,0-6 0,0 5 0,0-6 0,0 0 0,0-1 0,0 8 0,0-6 0,-7 5 0,6 1 0,-6-6 0,7 5 0,0-6 0,0 0 0,0 0 0,0-1 0,0 8 0,0-6 0,0 5 0,0-6 0,0 0 0,0-1 0,0 1 0,0 0 0,0 6 0,0-4 0,0 4 0,0-6 0,0-1 0,0 1 0,0 0 0,0 0 0,0-1 0,0 8 0,0-6 0,7 5 0,-6-6 0,6 0 0,-7 0 0,0-1 0,0 1 0,0 0 0,0 0 0,0-1 0,0 1 0,0 0 0,0 0 0,0-1 0,0 1 0,0-7 0,0-1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6:53:13.15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335 49 24575,'-23'8'0,"-5"5"0,11-5 0,-4 7 0,6 0 0,0-1 0,0 1 0,0 0 0,7 0 0,-5-7 0,11 5 0,-11-5 0,4 7 0,-5 0 0,-1-7 0,6 5 0,-4-5 0,12 7 0,-13-1 0,6 1 0,0 0 0,-5-7 0,11 5 0,-11-5 0,4 14 0,1-6 0,-5-1 0,18-15 0,3-8 0,8-1 0,-1-4 0,-2 11 0,-5-11 0,7 5 0,0-7 0,-7 0 0,12 0 0,-10-6 0,11 4 0,-6-4 0,-1 6 0,1 0 0,0 0 0,0 0 0,-1 0 0,1 1 0,0-1 0,-1 0 0,1 6 0,-7-4 0,6 12 0,-6-13 0,6 13 0,1-13 0,0 6 0,0 0 0,-1-5 0,1 4 0,0-5 0,0 5 0,-1 3 0,1 6 0,6 6 0,2-4 0,0 11 0,-1-11 0,-8 4 0,1 1 0,0 1 0,6 0 0,-5 5 0,6-5 0,-8 1 0,1 4 0,0-12 0,0 6 0,-1-1 0,1-4 0,0 11 0,0-5 0,-1 1 0,-5 4 0,4-12 0,-5 12 0,7-11 0,-1 11 0,1-5 0,0 7 0,0-7 0,-1 5 0,1-11 0,0 11 0,0-11 0,-7 11 0,5-12 0,-12 6 0,6-7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6:53:27.118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30 1404 24575,'0'-54'0,"-7"14"0,6 1 0,-6 11 0,7 12 0,-7-12 0,6 5 0,-6-7 0,7 0 0,0 1 0,0 6 0,0-5 0,0 11 0,0-11 0,0 12 0,0-12 0,0 11 0,0-11 0,0 12 0,0-12 0,0 5 0,0-1 0,0-19 0,0 16 0,0-19 0,0 1 0,0 18 0,0-17 0,0 27 0,0-11 0,0 12 0,0-28 0,7 24 0,-6-24 0,6 21 0,-7 0 0,0-5 0,0 11 0,0-11 0,0 5 0,0 0 0,0-5 0,0 5 0,0 0 0,0-5 0,0 11 0,0-4 0,0 6 0,0 0 0,0 0 0,0 0 0,0 1 0,0-1 0,0 6 0,0 3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6:53:29.343"/>
    </inkml:context>
    <inkml:brush xml:id="br0">
      <inkml:brushProperty name="width" value="0.2" units="cm"/>
      <inkml:brushProperty name="height" value="0.2" units="cm"/>
      <inkml:brushProperty name="color" value="#5B2D90"/>
    </inkml:brush>
  </inkml:definitions>
  <inkml:trace contextRef="#ctx0" brushRef="#br0">0 94 24575,'30'15'0,"-1"6"0,-6 2 0,-2 6 0,1 1 0,-6-1 0,5 1 0,-6-7 0,0 5 0,0-12 0,-1 12 0,1-12 0,0 5 0,-1-6 0,1 0 0,-7 0 0,6-1 0,-6 1 0,6 0 0,-5 0 0,4-7 0,-5-2 0,0 1 0,5-5 0,-5 11 0,7-12 0,0 12 0,0-11 0,-1-2 0,1-2 0,0-11 0,6-2 0,-4-8 0,10 0 0,-4 2 0,0-1 0,-1 6 0,-8 1 0,1-5 0,0 17 0,-7-17 0,5 12 0,-5-7 0,7 0 0,-7 0 0,-1 0 0,-7 0 0,0 1 0,6-8 0,-4 6 0,11 1 0,-11 2 0,4 4 0,1 1 0,-6-5 0,12 11 0,-11-11 0,5 5 0,-1-7 0,-4 0 0,11 0 0,-11 0 0,4 0 0,1 0 0,1 0 0,0 1 0,-1-1 0,-7 6 0,0 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0:32:33.36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545 159 24575,'73'43'0,"1"0"0,-1 0 0,2-6 0,-8 6 0,9 10 0,-22-21 0,-34-31 0,-4 6 0,14-1 0,-1-4 0,1 5 0,-8-7 0,0 0 0,-7-7 0,22-4 0,-10-5 0,11-2 0,-10 3 0,-12 7 0,6 1 0,-7 7 0,-1 0 0,8-6 0,0 4 0,1-5 0,-1 7 0,-8 0 0,1 0 0,0 0 0,0 0 0,-7-6 0,5 4 0,-5-4 0,7 6 0,-7-7 0,5 5 0,-5-11 0,7 11 0,0-11 0,0 12 0,-7-13 0,5 13 0,-5-13 0,-29-7 0,-41-21 0,4 1 0,-3-1 0,14 13 0,1 0 0,-11-8 0,7 5 0,23 17 0,-10 5 0,22 10 0,0 0 0,0 7 0,0-6 0,0 12 0,0-11 0,1 4 0,5 1 0,-4-5 0,5 4 0,-7 1 0,0-6 0,-6 13 0,-18-3 0,5 4 0,-27-3 0,27 1 0,-11-12 0,15 12 0,-15-1 0,-5 6 0,1-6 0,4 5 0,22-16 0,1 6 0,7-7 0,0 6 0,0 9 0,7 1 0,-5 12 0,5-11 0,-1 4 0,3-6 0,6-1 0,6-5 0,3 4 0,5-12 0,1 6 0,0-7 0,0 0 0,22 0 0,-10 6 0,34-4 0,-12 14 0,16-13 0,-16 6 0,12 1 0,-11-8 0,-1 8 0,12-10 0,-28 0 0,13 0 0,-17 0 0,16 0 0,-18 0 0,10 0 0,-22-7 0,0 6 0,0-6 0,-1 7 0,1 0 0,22 0 0,6 10 0,0-8 0,-6 8 0,-23-10 0,1 0 0,0 0 0,0 6 0,-1-4 0,1 11 0,0-5 0,12 29 0,31 23 0,-21-6 0,10 1 0,-34-34 0,-11-6 0,11 0 0,-5 0 0,7 6 0,-7-5 0,-1 6 0,-1-8 0,-4 1 0,5 6 0,-7-4 0,0 4 0,0-6 0,0 6 0,0-4 0,-7-3 0,-1-7 0,-7-7 0,7 6 0,-6-4 0,6 5 0,-7-1 0,0-4 0,0 4 0,1-6 0,-1 0 0,-55-15 0,19 1 0,-30-16 0,42 17 0,11-7 0,11 18 0,-4-11 0,6 11 0,0-4 0,7-1 0,-5 5 0,4-4 0,-6 6 0,7-7 0,-5 6 0,5-6 0,-62 7 0,-13 0-492,32 0 0,-4 0 207,-27 0 0,2 0 285,-1 0 0,-14-2 0,-4 4 0,41 5 0,2 1 0,-12-6 0,-2 0 0,3 5 0,5 1-403,-12 2 403,-7-8 0,35 14 0,23-14 0,2 5 0,12-1 983,3-11-446,32-3-100,-13-2-437,22-3 0,-21 6 0,-6-56 0,-1 28 0,-7-43 0,0 49 0,-7-1 0,6 1 0,-6-1 0,7-15 0,-6 11 0,4-5 0,-5 18 0,14 12 0,8 9 0,17 40 0,1 15 0,4 4-328,-5 1 0,3 13 0,-6-12 141,-3 5 187,-6-9 0,-1-4 0,-6-24 0,-5 1 0,7-14 0,-1-3 0,1-6 0,0-6 983,0 12-795,6 2-188,2 8 0,6 0 0,-6-2 0,-1-12 0,32-49 0,-23 15 0,24-30 0,-33 33 0,-8 14 0,1 1 0,0 7 0,54 0 0,14 16 0,-2-7 0,8 4-492,0 15 0,0 1 0,0-15 0,0 0 0,0 15 0,-8-5-492,9-20 95,-13 11 889,-89-15 0,-27-23 0,-10-10 0,2 4 0,-4-2-316,-33-17 1,1-2 315,36 11 0,4 5 0,-38-8 0,19 1 0,13 11 0,2 4 0,-3-3 0,4-8 0,1 1 0,-41-13 983,24-5 0,39 46 0,2 1 0,6 7-285,0 0-698,0 0 826,0 0-826,0 0 0,0 0 0,0 0 0,0 0 0,1 0 0,-8 0 0,6 0 0,-12-7 0,11 6 0,-4-6 0,12 7 0,3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0:32:36.31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1 24575,'19'98'0,"3"-21"0,-14-49 0,0-12 0,-1 6 0,-7-8 0,0 1 0,0-7 0,0-1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0:32:41.70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331 0 24575,'58'39'0,"6"2"0,-37-25 0,7-1 0,-19-9 0,-14-6 0,-29 0 0,-48 0 0,-1 0 0,-20 0 0,31 0 0,17 0 0,4 0 0,21 0 0,-3 0 0,10 0 0,-4 0 0,19 0 0,39 10 0,-7-1 0,28 2 0,-12 5 0,-13-13 0,-1 13 0,-12-14 0,-12 4 0,7-6 0,6 0 0,2 0 0,0 0 0,-2 0 0,-12 0 0,-3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0:32:44.62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642 1168 24575,'59'0'0,"-5"0"0,-39-490 0,10 367 0,-96-368 0,53 491 0,-72 0 0,62 0 0,-13 0 0,10 0 0,-9 0 0,12 0 0,0 0 0,0 0 0,0 0 0,0 0 0,0 0 0,0 0 0,0 0 0,-12 0 0,9 0 0,-22 0 0,22 0 0,-9 486 0,12-364 0,12 364 0,4-486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0:45:01.146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45 0 24575,'-8'7'0,"-5"-5"0,11 11 0,-5-5 0,1 7 0,4 6 0,-4-5 0,6 6 0,0-8 0,0 1 0,0 0 0,0 0 0,0-1 0,6 1 0,-4 0 0,11 0 0,-12-1 0,13 1 0,-6-7 0,0 5 0,5-11 0,-5 5 0,7-7 0,0 0 0,6 0 0,2 6 0,0-4 0,-2 4 0,-6 1 0,0-5 0,-1 11 0,1-12 0,0 6 0,0-1 0,-1-4 0,1 5 0,0-7 0,22 0 0,38 0 0,-24 0 0,18 0 0,-54 0 0,0 0 0,-1 0 0,1 0 0,0 0 0,-1 0 0,8 0 0,-6 0 0,5 0 0,-6-7 0,0 5 0,0-4 0,-1 6 0,1 0 0,-7-7 0,5 5 0,-4-4 0,60-10 0,14-3 0,-30 10 0,-1-1 0,30-12 0,-21 11 0,-28 2 0,13-7 0,-23 14 0,4-5 0,-10 1 0,4 4 0,-6-5 0,0 7 0,-1 0 0,1 0 0,0 0 0,6-6 0,-4 4 0,10-4 0,-10 6 0,4 0 0,-6 0 0,0 0 0,6 0 0,-5 0 0,12 0 0,-5 0 0,6 0 0,-6 0 0,5 6 0,-5-4 0,7 4 0,-7 1 0,4-6 0,-4 6 0,7-7 0,-7 7 0,5-6 0,-12 6 0,5-1 0,-6-4 0,0 4 0,0-6 0,-1 7 0,8 1 0,-6 7 0,5-7 0,-6 5 0,0-5 0,-1 7 0,1-7 0,-7 5 0,5-4 0,-4 5 0,5 1 0,-5 0 0,4-7 0,-12 5 0,12-5 0,-11 7 0,5 0 0,-7 0 0,0-1 0,6-5 0,-4 4 0,4-5 0,-6 7 0,0-1 0,0 1 0,0 0 0,0 0 0,0-1 0,-6 1 0,-3 0 0,-5-1 0,-1 1 0,0-7 0,0 6 0,0-13 0,7 12 0,-5-11 0,4 4 0,-6-6 0,-6 7 0,-2-5 0,0 4 0,8-12 0,2 4 0,5-11 0,-7 11 0,0-11 0,0 11 0,0-11 0,0 11 0,7-11 0,1-2 0,7-8 0,0 0 0,0 2 0,7 6 0,-6 0 0,13 0 0,-6 0 0,13-6 0,-5 4 0,12-4 0,-11 6 0,4 0 0,-6 7 0,-1-6 0,8 13 0,-6-6 0,12 1 0,-12 4 0,6-5 0,-8 7 0,1 0 0,6 0 0,-4 0 0,4-6 0,0 4 0,-4-5 0,4 7 0,0 0 0,-4 0 0,10 0 0,-10 0 0,11 0 0,-12 0 0,5 0 0,1 0 0,1 0 0,6 7 0,-6-5 0,5 4 0,11 4 0,-13-8 0,18 8 0,-27-10 0,10 6 0,-4 3 0,23 8 0,-20-1 0,34 15 0,-40-20 0,40 18 0,-33-20 0,11 2 0,-10-4 0,-5-1 0,0-4 0,21 4 0,-24-6 0,40 10 0,-34-8 0,13 8 0,-11-10 0,-12 0 0,12 0 0,-11 0 0,4 0 0,-6 0 0,6 0 0,-5 0 0,12 0 0,-11 0 0,10 0 0,-10 0 0,4 0 0,-6 0 0,0 0 0,-1 0 0,1 0 0,6-7 0,-4 6 0,4-12 0,0 4 0,-4-6 0,11 0 0,-12 1 0,5 5 0,-13-4 0,5 5 0,-11-7 0,11 7 0,-11-6 0,11 6 0,-11-7 0,11-6 0,-12 4 0,6-4 0,-7-1 0,0 6 0,0-12 0,0 11 0,0-4 0,0 6 0,0 0 0,0 0 0,0 0 0,-7 1 0,6-1 0,-13 0 0,13 0 0,-12 7 0,11 1 0,-5 7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0:45:03.329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10089 126 24575,'-15'6'0,"0"-4"0,0 11 0,-54 19 0,34-11 0,-12 1 0,0-2 0,14-5 0,-29 6 0,29-5 0,-6-5 0,11 2 0,5-5 0,-23 10 0,13-9 0,-61 16 0,37-12 0,-41 5-278,49-4 1,1-3 277,-25-7 0,-25 11 0,33-5 0,16-8 0,10 8 0,11-10 0,-11 9 0,5-6 0,-11 6 555,15-9-555,1 7 0,-17-5 0,-1 4 0,-49-6 0,25 0-623,6 0 0,0 0 623,-8 0 0,10-7 0,-4-1 0,15 6 0,-1 0 0,-16-6 0,0 1-193,15 6 0,2 2 193,-45-1 0,33-9 0,-2-1-433,10 8 0,-1-1 433,-11-6 0,-2 0-943,-11 9 1,0 0 942,8-9 0,0-1 0,-15 7 0,-2 1 0,2-8 0,6 2 0,28 7 0,2 2 0,-14-1 0,2 0 0,-9 0 0,-8 0 0,0 0 0,16 0 0,-11-8 0,-6 0 61,19 7 1,3-2-62,4-4 0,-1-1 166,-10 7 1,4 2-167,-2-1 0,-33 0 0,25 0-60,10 0 1,-4 0 59,15 0 0,-1 0 0,-15 1 0,-2-2 0,2-6 0,-2-1 0,-16 6 0,2 0 0,27-6 0,1 1 0,-26 7 0,5 0 0,5-10 1776,-23 8-1776,30-18 0,-32 2 0,23 5 0,10 5 0,-1 1 0,-9-3 0,11 8 0,-3 1 0,12-4 0,2 1 0,-1 3 0,1 2 0,-30-1 0,-11 0 0,35-10 0,-39 8 1031,47-15-1031,-11 16 0,27-13 0,-27 13 1072,28-12-1072,-42 11 167,23-14-167,-27 13 0,-18-7-431,23 10 431,-23-9-557,30 8 1,4-1 556,-2-14 0,3 15 0,-2 0 0,-18-21 0,25 19 0,-3-5 0,-6 0 0,6 8 0,-2 0 0,-26-9 0,-2 0 0,18 6 0,-2 1 0,-2-4 0,-5-2 0,11 3 0,-19 5 0,4-4 0,8-2 0,34 4 0,6-8 0,22 10 0,0 0 407,-7 0-407,-49 0 0,30 0 1137,-37 0-1137,48 0 0,1 0 0,-17 0 0,13 0 0,-29 0 0,29 0 0,-28 0 0,11 0 0,1 0 0,10 0 0,11 0 0,18 7 0,-10-5 0,12 4 0,-7-6 0,7 0 0,1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0:45:09.737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15 0 24575,'0'15'0,"-6"0"0,4 0 0,-5-1 0,7 8 0,0-6 0,0 5 0,0-6 0,0 0 0,0 0 0,0-1 0,0 1 0,7 0 0,-5 0 0,4-1 0,1 1 0,-6 0 0,12-1 0,-4 1 0,-1 0 0,5-7 0,-11 5 0,11-11 0,-12 11 0,12-5 0,-4 0 0,-1 5 0,5-11 0,-5 11 0,0-5 0,5 1 0,-11 4 0,11-12 0,-5 12 0,14-4 0,-6 5 0,12 1 0,-12-7 0,-1 5 0,-2-11 0,-5 5 0,0-1 0,5-4 0,-4 4 0,12-6 0,-11 7 0,9-5 0,-10 4 0,5-6 0,-5 7 0,4-6 0,-5 6 0,7-7 0,-1 0 0,1 0 0,-7 6 0,5-4 0,-4 5 0,5-7 0,1 0 0,6 6 0,-4-4 0,4 4 0,0-6 0,-4 0 0,4 0 0,-6 0 0,-1 0 0,1 0 0,0 0 0,0 0 0,-1 0 0,1 0 0,0 0 0,0 0 0,-1 0 0,1 0 0,0 0 0,0 0 0,-1 0 0,1 0 0,22-9 0,6-4 0,6 1 0,-10 3 0,-11 9 0,-5-7 0,6 5 0,-6-11 0,-2 11 0,-6-4 0,0 6 0,-7-7 0,5 6 0,-5-13 0,7 13 0,0-6 0,0 7 0,-7-7 0,5 6 0,-5-6 0,7 1 0,0 4 0,-1-5 0,1 7 0,0-6 0,-1 4 0,1-5 0,0 1 0,0 4 0,-1-4 0,8-1 0,-6 5 0,5-11 0,-6 11 0,0-4 0,0 6 0,-1 0 0,1-7 0,0 6 0,0-6 0,-1 7 0,1 0 0,0-7 0,0 6 0,6-6 0,-5 7 0,6 0 0,-8 0 0,1 0 0,0 0 0,-1 0 0,1 7 0,7 1 0,-6 7 0,5-7 0,-6 5 0,0-12 0,-7 13 0,5-13 0,-11 12 0,4-5 0,-6 7 0,0 0 0,0 0 0,0-1 0,0 1 0,0 0 0,0 0 0,0-1 0,7-5 0,-6 4 0,6-5 0,-7 7 0,0-1 0,0 1 0,0 0 0,0 0 0,0-1 0,-7-5 0,6 4 0,-13-5 0,13 7 0,-12-1 0,4-5 0,-6 4 0,0-12 0,7 12 0,-5-11 0,5 5 0,-7-7 0,0 6 0,0-4 0,0 4 0,7 1 0,-5-6 0,4 6 0,1-14 0,-5 6 0,11-12 0,-4 4 0,6-6 0,0 0 0,0 1 0,0-1 0,0 0 0,0-7 0,6 13 0,-4-18 0,11 17 0,-11-11 0,11 6 0,-12 0 0,12 0 0,-11 0 0,11 7 0,-11-5 0,11 11 0,-11-11 0,11 11 0,-5-4 0,0-1 0,5 5 0,-5-4 0,1-1 0,4 5 0,-5-4 0,7-1 0,-1 6 0,1-6 0,0 7 0,0 0 0,-1 0 0,8-7 0,-6 6 0,5-6 0,-6 7 0,0 0 0,-1 0 0,1 0 0,0 0 0,6 0 0,-4 0 0,4 0 0,-6 0 0,-1 0 0,1 0 0,0 7 0,0-6 0,-1 6 0,1-7 0,0 0 0,0 0 0,-1 0 0,1 0 0,6 6 0,-4-4 0,4 5 0,-6-1 0,6-4 0,9 11 0,-6-11 0,10 4 0,-17-6 0,11 7 0,-12-6 0,5 6 0,-6-7 0,6 6 0,-4-4 0,4 5 0,-6-7 0,6 0 0,-5 6 0,6-4 0,-1 4 0,-5-6 0,6 0 0,-8 0 0,-5 7 0,10-6 0,-9 13 0,18-13 0,-12 6 0,6-7 0,-1 6 0,-5-4 0,12 5 0,-11-7 0,4 0 0,-6 0 0,-1 0 0,1 0 0,6 0 0,-4 0 0,11 0 0,-12 0 0,5 0 0,-6 0 0,6 0 0,-4 0 0,4 0 0,-6 0 0,6 0 0,-5 0 0,12 0 0,-11 0 0,10 0 0,-4 0 0,0 0 0,-1 0 0,-8 0 0,8 0 0,-6 0 0,5 0 0,-6 0 0,0 0 0,6 0 0,-5 0 0,6 0 0,-7 0 0,-1-7 0,1 5 0,0-4 0,-1 6 0,8-7 0,-6 5 0,12-4 0,-12 6 0,6 0 0,-8-7 0,1 5 0,0-4 0,13-1 0,-10-1 0,10 0 0,-14 1 0,8 1 0,-6 4 0,5-5 0,-6 1 0,0 4 0,-7-11 0,5 11 0,-5-11 0,14 5 0,0-1 0,1-4 0,5 5 0,-11 0 0,4-6 0,-6 13 0,6-13 0,-5 13 0,6-12 0,-1 4 0,-5 1 0,6-5 0,-8 11 0,-5-11 0,4 5 0,-5-1 0,0-4 0,5 5 0,-5 0 0,7 1 0,-7 0 0,5 6 0,-11-13 0,11 6 0,-11-7 0,11 7 0,-12-5 0,6 5 0,0-1 0,-6-4 0,6 5 0,-1-7 0,-4 0 0,4 0 0,1 0 0,-5 0 0,4 1 0,-6-1 0,0 0 0,0 0 0,0 0 0,0 0 0,0 7 0,0 1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2T10:45:12.824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11261 1632 24575,'-15'0'0,"-6"6"0,-27 9 0,-4 2 0,10 4 0,-14-3 0,6-4 0,34-7 0,-28 3 0,17-8 0,-12 14 0,11-14 0,-11 14 0,12-14 0,-16 8 0,26-3 0,-11-6 0,5 6 0,0-7 0,1 0 0,-15 0 0,10 0 0,-18 0 0,-1 9 0,13-6 0,-13 6 0,17-9 0,-1 7 0,0-5 0,7 4 0,-5-6 0,-10 0 0,-12 0 0,1 7 0,-13-6 0,-19 6-344,29 1 1,-2-1 343,1-5 0,1 0 0,-46 13 0,1-15 0,44 0 0,0 0 0,-36 0 0,-5 0 0,45 0 0,-16 0 0,-33 0 0,32 0 0,-6 0-1287,-14 0 1,-6 0 1286,23 0 0,-3 0 0,3 0 0,-23 0 0,5 0-522,17 0 1,3 0 521,-2 0 0,8 0 0,3 0 0,-35 0 0,59 0 562,-56 0-562,34 0 0,-23 0 0,-14 15 0,51-11 0,-51 12 0,11-16 1030,30 0 0,-2 0-1030,1 0 0,1 0 0,-46 0 0,34 0 0,-1 0 0,9 0 0,-2 0 0,-26 1 0,-2-2-175,16-7 0,2 0 175,-1 6 0,0 0 0,0-5 0,1-1 0,-2 7 0,2 2-105,14 0 1,2-2 104,-45-9 0,-1 8-378,46-10 1,-1-1 377,0 11 0,0 0 0,3-11 0,3 1 410,-18 10-410,0-8 0,-1 0 1515,-12 8-1515,25-8 221,-21 0-221,40 8 0,-59-8 0,35 1 0,-39 6 0,-1-6 0,25-1 849,-24 7-849,31-16 0,-31 17 0,24-8-586,-8 0 0,0 1 586,-1 4 0,17-3 0,1-2 0,-2 0 0,1 8 0,0-18 0,0 18 0,0-18 0,-1 18 0,17-8 0,-12 10 0,-21 0 0,9 0 0,-9 0 1172,21 0-1172,12-9 0,6 6 0,-1-7 0,5 1 0,6 6 0,-29-16 0,13 16 0,-1-13 0,-11 15 0,28-6 0,-29-3 0,29 1 0,-28-2 0,11-6 0,-15 5 0,16 0 0,-13-7 0,29 10 0,-6-3 0,11-1 0,5 5 0,-20-14 0,-6 3 0,3-3 0,-16 0 0,13 4 0,0-8 0,-13 4 0,29 0 0,-6 10 0,11-1 0,11 5 0,-11-7 0,5 7 0,-6-6 0,-17-7 0,-3 0 0,-1-7 0,-11 16 0,28-1 0,-13 5 0,1-20 0,11 17 0,-11-15 0,22 18 0,1-7 0,7 0 0,-6 0 0,-2-6 0,-7-2 0,-15-13 0,-5-2 0,-15 4 0,16 0 0,-12 11 0,34 1 0,-11-3 0,17 9 0,4-12 0,-11 11 0,5-4 0,-6-1 0,-17-7 0,13-2 0,-13-5 0,23 13 0,-11-12 0,9 11 0,-5-6 0,9 9 0,6 6 0,0-7 0,-7 6 0,6-6 0,-5 7 0,-1 0 0,6-6 0,-12-2 0,5 0 0,-7-5 0,7 11 0,-12-17 0,17 16 0,-10-4 0,20 9 0,1 5 0,7-1 0,0 3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93B701-F7BF-F648-9E4A-CF09E86052A2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0A024B3-4C79-4F42-B7A5-DF88EC65EB48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91CF04-45FC-A245-9FF0-2DA67C1D2F29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06399420-71A6-2A4D-A278-76B463D09162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415BE74-24E5-9E4C-B960-DFD687149900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176DD1E-DC11-FC45-8B71-81A5C8BDBD19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EAEB8944-BB9E-C14D-96AF-547D95D52503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1C42413-D10F-A140-A3ED-5DC5507C9E68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9EA32-804A-3643-A48E-5862FEB7707E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8F8B7B-6FDF-4A40-AC5A-CA376BA787ED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5D3BF-F1EE-5B48-8C28-105B6259676E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39A30-D121-7A47-BD3C-59C33DCB8B72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F318D-6AEF-0936-51E5-3F81CEBD9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338F8-BAB4-7E4B-F84D-3BB91EC935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FC0CA4-890C-5E64-FB89-D56016E28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33947-B88B-1430-1689-2F16689D2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F92E08-0F62-F350-C987-130BE49AC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953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E5ED-8891-9842-A5CB-DAA7509F3DC7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67E81-7C22-BF44-93D4-992FDD21F7FB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D0F3E-CD37-E149-8096-A483994F413D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B63D-EFF6-934B-A530-3D9AE9B328AF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2A845-1186-8746-98D4-B5D038FEFA5B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5B2EB-B232-0B4A-9031-751EC2FB5FA2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8CB219D-369D-C24A-AC85-325CD9BFAE6F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aurence.wroe@cern.ch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6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9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png"/><Relationship Id="rId7" Type="http://schemas.openxmlformats.org/officeDocument/2006/relationships/image" Target="../media/image49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3.png"/><Relationship Id="rId11" Type="http://schemas.openxmlformats.org/officeDocument/2006/relationships/image" Target="../media/image56.png"/><Relationship Id="rId5" Type="http://schemas.openxmlformats.org/officeDocument/2006/relationships/image" Target="../media/image470.png"/><Relationship Id="rId10" Type="http://schemas.openxmlformats.org/officeDocument/2006/relationships/image" Target="../media/image55.png"/><Relationship Id="rId4" Type="http://schemas.openxmlformats.org/officeDocument/2006/relationships/image" Target="../media/image52.png"/><Relationship Id="rId9" Type="http://schemas.openxmlformats.org/officeDocument/2006/relationships/image" Target="../media/image5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customXml" Target="../ink/ink4.xml"/><Relationship Id="rId3" Type="http://schemas.openxmlformats.org/officeDocument/2006/relationships/image" Target="../media/image61.png"/><Relationship Id="rId7" Type="http://schemas.openxmlformats.org/officeDocument/2006/relationships/image" Target="../media/image63.png"/><Relationship Id="rId12" Type="http://schemas.openxmlformats.org/officeDocument/2006/relationships/image" Target="../media/image66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2.xml"/><Relationship Id="rId6" Type="http://schemas.openxmlformats.org/officeDocument/2006/relationships/customXml" Target="../ink/ink3.xml"/><Relationship Id="rId11" Type="http://schemas.openxmlformats.org/officeDocument/2006/relationships/image" Target="../media/image65.png"/><Relationship Id="rId5" Type="http://schemas.openxmlformats.org/officeDocument/2006/relationships/image" Target="../media/image62.png"/><Relationship Id="rId10" Type="http://schemas.openxmlformats.org/officeDocument/2006/relationships/customXml" Target="../ink/ink5.xml"/><Relationship Id="rId4" Type="http://schemas.openxmlformats.org/officeDocument/2006/relationships/customXml" Target="../ink/ink2.xml"/><Relationship Id="rId9" Type="http://schemas.openxmlformats.org/officeDocument/2006/relationships/image" Target="../media/image6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1.png"/><Relationship Id="rId4" Type="http://schemas.openxmlformats.org/officeDocument/2006/relationships/image" Target="../media/image6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0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customXml" Target="../ink/ink7.xml"/><Relationship Id="rId13" Type="http://schemas.openxmlformats.org/officeDocument/2006/relationships/image" Target="../media/image84.png"/><Relationship Id="rId3" Type="http://schemas.openxmlformats.org/officeDocument/2006/relationships/image" Target="../media/image78.png"/><Relationship Id="rId7" Type="http://schemas.openxmlformats.org/officeDocument/2006/relationships/image" Target="../media/image81.png"/><Relationship Id="rId12" Type="http://schemas.openxmlformats.org/officeDocument/2006/relationships/customXml" Target="../ink/ink9.xml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2.xml"/><Relationship Id="rId6" Type="http://schemas.openxmlformats.org/officeDocument/2006/relationships/customXml" Target="../ink/ink6.xml"/><Relationship Id="rId11" Type="http://schemas.openxmlformats.org/officeDocument/2006/relationships/image" Target="../media/image83.png"/><Relationship Id="rId5" Type="http://schemas.openxmlformats.org/officeDocument/2006/relationships/image" Target="../media/image80.png"/><Relationship Id="rId10" Type="http://schemas.openxmlformats.org/officeDocument/2006/relationships/customXml" Target="../ink/ink8.xml"/><Relationship Id="rId4" Type="http://schemas.openxmlformats.org/officeDocument/2006/relationships/image" Target="../media/image79.png"/><Relationship Id="rId9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13" Type="http://schemas.openxmlformats.org/officeDocument/2006/relationships/image" Target="../media/image92.png"/><Relationship Id="rId3" Type="http://schemas.openxmlformats.org/officeDocument/2006/relationships/image" Target="../media/image85.png"/><Relationship Id="rId7" Type="http://schemas.openxmlformats.org/officeDocument/2006/relationships/image" Target="../media/image86.png"/><Relationship Id="rId12" Type="http://schemas.openxmlformats.org/officeDocument/2006/relationships/image" Target="../media/image91.png"/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68.png"/><Relationship Id="rId11" Type="http://schemas.openxmlformats.org/officeDocument/2006/relationships/image" Target="../media/image90.png"/><Relationship Id="rId5" Type="http://schemas.openxmlformats.org/officeDocument/2006/relationships/image" Target="../media/image840.png"/><Relationship Id="rId10" Type="http://schemas.openxmlformats.org/officeDocument/2006/relationships/image" Target="../media/image89.png"/><Relationship Id="rId4" Type="http://schemas.openxmlformats.org/officeDocument/2006/relationships/image" Target="../media/image830.png"/><Relationship Id="rId9" Type="http://schemas.openxmlformats.org/officeDocument/2006/relationships/image" Target="../media/image8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0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7.png"/><Relationship Id="rId7" Type="http://schemas.openxmlformats.org/officeDocument/2006/relationships/image" Target="../media/image98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580.png"/><Relationship Id="rId5" Type="http://schemas.openxmlformats.org/officeDocument/2006/relationships/image" Target="../media/image570.png"/><Relationship Id="rId10" Type="http://schemas.openxmlformats.org/officeDocument/2006/relationships/image" Target="../media/image101.png"/><Relationship Id="rId4" Type="http://schemas.openxmlformats.org/officeDocument/2006/relationships/image" Target="../media/image560.png"/><Relationship Id="rId9" Type="http://schemas.openxmlformats.org/officeDocument/2006/relationships/image" Target="../media/image10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0.png"/><Relationship Id="rId3" Type="http://schemas.openxmlformats.org/officeDocument/2006/relationships/image" Target="../media/image85.png"/><Relationship Id="rId7" Type="http://schemas.openxmlformats.org/officeDocument/2006/relationships/image" Target="../media/image103.png"/><Relationship Id="rId2" Type="http://schemas.openxmlformats.org/officeDocument/2006/relationships/image" Target="../media/image96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90.png"/><Relationship Id="rId5" Type="http://schemas.openxmlformats.org/officeDocument/2006/relationships/image" Target="../media/image102.png"/><Relationship Id="rId4" Type="http://schemas.openxmlformats.org/officeDocument/2006/relationships/image" Target="../media/image970.png"/><Relationship Id="rId9" Type="http://schemas.openxmlformats.org/officeDocument/2006/relationships/image" Target="../media/image10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09.gif"/><Relationship Id="rId5" Type="http://schemas.openxmlformats.org/officeDocument/2006/relationships/image" Target="../media/image1080.png"/><Relationship Id="rId4" Type="http://schemas.openxmlformats.org/officeDocument/2006/relationships/image" Target="../media/image107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0.gif"/><Relationship Id="rId5" Type="http://schemas.openxmlformats.org/officeDocument/2006/relationships/image" Target="../media/image119.gif"/><Relationship Id="rId4" Type="http://schemas.openxmlformats.org/officeDocument/2006/relationships/image" Target="../media/image118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13" Type="http://schemas.openxmlformats.org/officeDocument/2006/relationships/customXml" Target="../ink/ink15.xml"/><Relationship Id="rId3" Type="http://schemas.openxmlformats.org/officeDocument/2006/relationships/customXml" Target="../ink/ink10.xml"/><Relationship Id="rId7" Type="http://schemas.openxmlformats.org/officeDocument/2006/relationships/customXml" Target="../ink/ink12.xml"/><Relationship Id="rId12" Type="http://schemas.openxmlformats.org/officeDocument/2006/relationships/image" Target="../media/image126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3.png"/><Relationship Id="rId11" Type="http://schemas.openxmlformats.org/officeDocument/2006/relationships/customXml" Target="../ink/ink14.xml"/><Relationship Id="rId5" Type="http://schemas.openxmlformats.org/officeDocument/2006/relationships/customXml" Target="../ink/ink11.xml"/><Relationship Id="rId10" Type="http://schemas.openxmlformats.org/officeDocument/2006/relationships/image" Target="../media/image125.png"/><Relationship Id="rId4" Type="http://schemas.openxmlformats.org/officeDocument/2006/relationships/image" Target="../media/image122.png"/><Relationship Id="rId9" Type="http://schemas.openxmlformats.org/officeDocument/2006/relationships/customXml" Target="../ink/ink13.xml"/><Relationship Id="rId14" Type="http://schemas.openxmlformats.org/officeDocument/2006/relationships/image" Target="../media/image12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2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6.png"/><Relationship Id="rId4" Type="http://schemas.openxmlformats.org/officeDocument/2006/relationships/image" Target="../media/image2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2841932"/>
            <a:ext cx="11376025" cy="2153265"/>
          </a:xfrm>
        </p:spPr>
        <p:txBody>
          <a:bodyPr/>
          <a:lstStyle/>
          <a:p>
            <a:pPr algn="ctr"/>
            <a:r>
              <a:rPr lang="en-GB" sz="4400" b="1" i="0" dirty="0">
                <a:solidFill>
                  <a:srgbClr val="1A63A0"/>
                </a:solidFill>
                <a:effectLst/>
                <a:latin typeface="Roboto" panose="020F0502020204030204" pitchFamily="34" charset="0"/>
              </a:rPr>
              <a:t>Transverse Beam Shaping with RF Cavities</a:t>
            </a:r>
            <a:endParaRPr lang="en-GB" b="0" i="0" dirty="0">
              <a:solidFill>
                <a:srgbClr val="777777"/>
              </a:solidFill>
              <a:effectLst/>
              <a:latin typeface="Roboto" panose="020F05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7374" y="4479727"/>
            <a:ext cx="4786584" cy="1793810"/>
          </a:xfrm>
        </p:spPr>
        <p:txBody>
          <a:bodyPr/>
          <a:lstStyle/>
          <a:p>
            <a:endParaRPr lang="en-GB" sz="1800" i="1" dirty="0"/>
          </a:p>
          <a:p>
            <a:r>
              <a:rPr lang="en-GB" sz="2000" i="1" dirty="0"/>
              <a:t>Laurence Wroe</a:t>
            </a:r>
            <a:r>
              <a:rPr lang="en-GB" sz="2000" dirty="0"/>
              <a:t> </a:t>
            </a:r>
            <a:r>
              <a:rPr lang="en-GB" sz="2000" i="1" dirty="0"/>
              <a:t>(CERN, ATS-DO)</a:t>
            </a:r>
            <a:br>
              <a:rPr lang="en-GB" sz="2000" i="1" dirty="0"/>
            </a:br>
            <a:r>
              <a:rPr lang="en-GB" sz="1800" i="1" dirty="0">
                <a:solidFill>
                  <a:srgbClr val="0432FF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laurence.wroe@cern.ch</a:t>
            </a:r>
            <a:endParaRPr lang="en-GB" sz="1800" i="1" dirty="0">
              <a:solidFill>
                <a:srgbClr val="0432FF"/>
              </a:solidFill>
            </a:endParaRPr>
          </a:p>
          <a:p>
            <a:endParaRPr lang="en-GB" sz="1800" dirty="0"/>
          </a:p>
          <a:p>
            <a:r>
              <a:rPr lang="en-GB" sz="1600" i="1" dirty="0"/>
              <a:t>Steinar </a:t>
            </a:r>
            <a:r>
              <a:rPr lang="en-GB" sz="1600" i="1" dirty="0" err="1"/>
              <a:t>Stapnes</a:t>
            </a:r>
            <a:r>
              <a:rPr lang="en-GB" sz="1600" i="1" dirty="0"/>
              <a:t>, Andrea Latina, Rob </a:t>
            </a:r>
            <a:r>
              <a:rPr lang="en-GB" sz="1600" i="1" dirty="0" err="1"/>
              <a:t>Apsimon</a:t>
            </a:r>
            <a:br>
              <a:rPr lang="en-GB" dirty="0"/>
            </a:br>
            <a:endParaRPr lang="en-GB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432042F0-3240-7F7B-CFC8-B75201490054}"/>
              </a:ext>
            </a:extLst>
          </p:cNvPr>
          <p:cNvSpPr txBox="1">
            <a:spLocks/>
          </p:cNvSpPr>
          <p:nvPr/>
        </p:nvSpPr>
        <p:spPr>
          <a:xfrm>
            <a:off x="566489" y="5333361"/>
            <a:ext cx="2496321" cy="54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i="1" dirty="0">
              <a:solidFill>
                <a:srgbClr val="043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323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an octupole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9AB6FF-968A-B63F-3505-F014AF051E82}"/>
                  </a:ext>
                </a:extLst>
              </p:cNvPr>
              <p:cNvSpPr txBox="1"/>
              <p:nvPr/>
            </p:nvSpPr>
            <p:spPr>
              <a:xfrm>
                <a:off x="6827838" y="373593"/>
                <a:ext cx="6096000" cy="7621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4−2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tan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=3115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m</a:t>
                </a:r>
                <a:r>
                  <a:rPr lang="en-GB" b="0" baseline="30000" dirty="0">
                    <a:solidFill>
                      <a:schemeClr val="tx2"/>
                    </a:solidFill>
                  </a:rPr>
                  <a:t>2</a:t>
                </a:r>
                <a:endParaRPr lang="en-GB" b="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9AB6FF-968A-B63F-3505-F014AF051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838" y="373593"/>
                <a:ext cx="6096000" cy="762132"/>
              </a:xfrm>
              <a:prstGeom prst="rect">
                <a:avLst/>
              </a:prstGeom>
              <a:blipFill>
                <a:blip r:embed="rId2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419BB7C2-5371-CB5F-1097-378832B21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642" y="1236115"/>
            <a:ext cx="6513691" cy="488526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F18C19C5-C10D-2F29-8D8A-3D59D78001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6388" y="2733448"/>
                <a:ext cx="6015389" cy="1065742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First test, just put in an octupole term</a:t>
                </a:r>
                <a:endParaRPr lang="en-US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3115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:r>
                  <a:rPr lang="en-US" dirty="0"/>
                  <a:t>m</a:t>
                </a:r>
                <a:r>
                  <a:rPr lang="en-US" baseline="30000" dirty="0"/>
                  <a:t>-2</a:t>
                </a:r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F18C19C5-C10D-2F29-8D8A-3D59D7800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8" y="2733448"/>
                <a:ext cx="6015389" cy="1065742"/>
              </a:xfrm>
              <a:prstGeom prst="rect">
                <a:avLst/>
              </a:prstGeom>
              <a:blipFill>
                <a:blip r:embed="rId4"/>
                <a:stretch>
                  <a:fillRect l="-2532" t="-10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graph of a graph&#10;&#10;Description automatically generated">
            <a:extLst>
              <a:ext uri="{FF2B5EF4-FFF2-40B4-BE49-F238E27FC236}">
                <a16:creationId xmlns:a16="http://schemas.microsoft.com/office/drawing/2014/main" id="{1D5AEC00-CA4D-D961-2077-9AECCCA380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5352" y="3533805"/>
            <a:ext cx="3681684" cy="27094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C8E063-B681-CF27-FE15-5098DA1CF5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6389" y="1439335"/>
                <a:ext cx="6015389" cy="1065742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Create a test beamline of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= 1.7 m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Add in multipole magnet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= 0.0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= 4 cm,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formula</a:t>
                </a:r>
              </a:p>
              <a:p>
                <a:pPr lvl="1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C8E063-B681-CF27-FE15-5098DA1CF5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9" y="1439335"/>
                <a:ext cx="6015389" cy="1065742"/>
              </a:xfrm>
              <a:prstGeom prst="rect">
                <a:avLst/>
              </a:prstGeom>
              <a:blipFill>
                <a:blip r:embed="rId6"/>
                <a:stretch>
                  <a:fillRect l="-2532" t="-10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0032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we can get flatter with just octupole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407986" y="1439335"/>
                <a:ext cx="11376025" cy="18389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</a:rPr>
                  <a:t>Analytical formula used 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b="0" dirty="0"/>
                  <a:t> is dependent on an infinite 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b="0" dirty="0"/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chemeClr val="tx2"/>
                    </a:solidFill>
                  </a:rPr>
                  <a:t>In the case of a finite number, the optimum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r>
                  <a:rPr lang="en-US" b="0" dirty="0"/>
                  <a:t> differs and can be solved for by RF-Track optimization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chemeClr val="tx2"/>
                    </a:solidFill>
                  </a:rPr>
                  <a:t>Find: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2200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</a:t>
                </a:r>
                <a:r>
                  <a:rPr lang="en-US" b="0" dirty="0"/>
                  <a:t>m</a:t>
                </a:r>
                <a:r>
                  <a:rPr lang="en-US" b="0" baseline="30000" dirty="0"/>
                  <a:t>-2 </a:t>
                </a:r>
                <a:r>
                  <a:rPr lang="en-US" b="0" dirty="0"/>
                  <a:t>(compared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3115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</a:t>
                </a:r>
                <a:r>
                  <a:rPr lang="en-US" b="0" dirty="0"/>
                  <a:t>m</a:t>
                </a:r>
                <a:r>
                  <a:rPr lang="en-US" b="0" baseline="30000" dirty="0"/>
                  <a:t>-2</a:t>
                </a:r>
                <a:r>
                  <a:rPr lang="en-US" b="0" dirty="0"/>
                  <a:t>)</a:t>
                </a:r>
                <a:endParaRPr lang="en-GB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6" y="1439335"/>
                <a:ext cx="11376025" cy="1838965"/>
              </a:xfrm>
              <a:prstGeom prst="rect">
                <a:avLst/>
              </a:prstGeom>
              <a:blipFill>
                <a:blip r:embed="rId2"/>
                <a:stretch>
                  <a:fillRect l="-1339" t="-61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C25C13B2-BDFC-87EE-D2B5-4B0F75A03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170" y="3278300"/>
            <a:ext cx="4057380" cy="2997200"/>
          </a:xfrm>
          <a:prstGeom prst="rect">
            <a:avLst/>
          </a:prstGeom>
        </p:spPr>
      </p:pic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A032271F-C576-028E-DD85-AB4E744E9A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0890" y="3278300"/>
            <a:ext cx="4057380" cy="2985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96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add more multipoles!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12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407986" y="1439335"/>
                <a:ext cx="11376025" cy="11290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chemeClr val="tx2"/>
                    </a:solidFill>
                  </a:rPr>
                  <a:t>Optimum of octupole and </a:t>
                </a:r>
                <a:r>
                  <a:rPr lang="en-US" b="0" dirty="0" err="1">
                    <a:solidFill>
                      <a:schemeClr val="tx2"/>
                    </a:solidFill>
                  </a:rPr>
                  <a:t>dodecupole</a:t>
                </a:r>
                <a:r>
                  <a:rPr lang="en-US" b="0" dirty="0">
                    <a:solidFill>
                      <a:schemeClr val="tx2"/>
                    </a:solidFill>
                  </a:rPr>
                  <a:t>: 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3200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</a:t>
                </a:r>
                <a:r>
                  <a:rPr lang="en-US" b="0" dirty="0"/>
                  <a:t>m</a:t>
                </a:r>
                <a:r>
                  <a:rPr lang="en-US" b="0" baseline="30000" dirty="0"/>
                  <a:t>-2</a:t>
                </a:r>
                <a:r>
                  <a:rPr lang="en-US" b="0" dirty="0"/>
                  <a:t>,</a:t>
                </a:r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−2.1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:r>
                  <a:rPr lang="en-US" dirty="0"/>
                  <a:t>m</a:t>
                </a:r>
                <a:r>
                  <a:rPr lang="en-US" baseline="30000" dirty="0"/>
                  <a:t>-4</a:t>
                </a:r>
                <a:endParaRPr lang="en-GB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6" y="1439335"/>
                <a:ext cx="11376025" cy="1129027"/>
              </a:xfrm>
              <a:prstGeom prst="rect">
                <a:avLst/>
              </a:prstGeom>
              <a:blipFill>
                <a:blip r:embed="rId2"/>
                <a:stretch>
                  <a:fillRect l="-1339" t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58DF7A1F-D464-03BC-8599-070C729D3B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692" y="2404233"/>
            <a:ext cx="5167408" cy="37708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B3FD354-C0D3-56A9-CE89-3108906AC7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689284"/>
            <a:ext cx="5840460" cy="438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72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add more + more multipoles!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407986" y="1439335"/>
                <a:ext cx="11376025" cy="14691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chemeClr val="tx2"/>
                    </a:solidFill>
                  </a:rPr>
                  <a:t>Optimum of octupole and </a:t>
                </a:r>
                <a:r>
                  <a:rPr lang="en-US" b="0" dirty="0" err="1">
                    <a:solidFill>
                      <a:schemeClr val="tx2"/>
                    </a:solidFill>
                  </a:rPr>
                  <a:t>dodecupole</a:t>
                </a:r>
                <a:r>
                  <a:rPr lang="en-US" b="0" dirty="0">
                    <a:solidFill>
                      <a:schemeClr val="tx2"/>
                    </a:solidFill>
                  </a:rPr>
                  <a:t> and </a:t>
                </a:r>
                <a:r>
                  <a:rPr lang="en-US" b="0" dirty="0" err="1">
                    <a:solidFill>
                      <a:schemeClr val="tx2"/>
                    </a:solidFill>
                  </a:rPr>
                  <a:t>hexadecupole</a:t>
                </a:r>
                <a:r>
                  <a:rPr lang="en-US" b="0" dirty="0">
                    <a:solidFill>
                      <a:schemeClr val="tx2"/>
                    </a:solidFill>
                  </a:rPr>
                  <a:t>: 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3.3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e3 </a:t>
                </a:r>
                <a:r>
                  <a:rPr lang="en-US" b="0" dirty="0"/>
                  <a:t>m</a:t>
                </a:r>
                <a:r>
                  <a:rPr lang="en-US" b="0" baseline="30000" dirty="0"/>
                  <a:t>-2</a:t>
                </a:r>
                <a:r>
                  <a:rPr lang="en-US" b="0" dirty="0"/>
                  <a:t>,</a:t>
                </a:r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−2.1</m:t>
                    </m:r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:r>
                  <a:rPr lang="en-US" dirty="0"/>
                  <a:t>m</a:t>
                </a:r>
                <a:r>
                  <a:rPr lang="en-US" baseline="30000" dirty="0"/>
                  <a:t>-4</a:t>
                </a:r>
                <a:r>
                  <a:rPr lang="en-US" dirty="0"/>
                  <a:t>,</a:t>
                </a:r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−2.1</m:t>
                    </m:r>
                    <m:r>
                      <m:rPr>
                        <m:sty m:val="p"/>
                      </m:rPr>
                      <a:rPr lang="en-GB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lang="en-GB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:r>
                  <a:rPr lang="en-US" dirty="0"/>
                  <a:t>m</a:t>
                </a:r>
                <a:r>
                  <a:rPr lang="en-US" baseline="30000" dirty="0"/>
                  <a:t>-4</a:t>
                </a:r>
                <a:endParaRPr lang="en-GB" dirty="0">
                  <a:solidFill>
                    <a:schemeClr val="tx2"/>
                  </a:solidFill>
                </a:endParaRP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GB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6" y="1439335"/>
                <a:ext cx="11376025" cy="1469120"/>
              </a:xfrm>
              <a:prstGeom prst="rect">
                <a:avLst/>
              </a:prstGeom>
              <a:blipFill>
                <a:blip r:embed="rId2"/>
                <a:stretch>
                  <a:fillRect l="-1339" t="-7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D2A923FF-B4AA-27FA-C8EA-0CCF17A5B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061" y="2404767"/>
            <a:ext cx="5232400" cy="38425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6CCE0D-1A95-245C-BAD1-562BDFA0D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9455" y="2022902"/>
            <a:ext cx="5632545" cy="422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31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F40F0-6D64-8D54-8CF4-2B4000102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from Magnet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63C30B-BE9D-2E5B-064F-DCF5CE75B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78961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Analytical prediction + RF-Track optimization works well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More multipoles = flatter beam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BUT octupole + </a:t>
            </a:r>
            <a:r>
              <a:rPr lang="en-US" dirty="0" err="1"/>
              <a:t>dodecupole</a:t>
            </a:r>
            <a:r>
              <a:rPr lang="en-US" dirty="0"/>
              <a:t> + higher order magnetic fields are hard to incorporate in practice</a:t>
            </a:r>
          </a:p>
          <a:p>
            <a:pPr lvl="1" indent="0">
              <a:buNone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2D flat beam, need two minima to place two multipole magnets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This has been shown to work experimentally with octupoles - see right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Horns can be collimated but lose charge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How about using RF cavities instead…?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3764A-6D3A-01E0-3B21-9C6982544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D783D-2F9F-4195-20FF-E5B26B461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E1632-D246-3495-5C58-DFE7951BC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A diagram of a vertical and vertical occupancy&#10;&#10;Description automatically generated">
            <a:extLst>
              <a:ext uri="{FF2B5EF4-FFF2-40B4-BE49-F238E27FC236}">
                <a16:creationId xmlns:a16="http://schemas.microsoft.com/office/drawing/2014/main" id="{97ED78A9-430A-9C25-EEEE-5FD970088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333" y="3301217"/>
            <a:ext cx="3767213" cy="2966680"/>
          </a:xfrm>
          <a:prstGeom prst="rect">
            <a:avLst/>
          </a:prstGeom>
        </p:spPr>
      </p:pic>
      <p:pic>
        <p:nvPicPr>
          <p:cNvPr id="9" name="Picture 8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05D4352-D988-A14E-C226-E739D3ED7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085354"/>
            <a:ext cx="6043479" cy="2058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7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2F37D-F108-D440-91F7-7B4E97CBD884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896136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86053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56012C-8373-2670-AF79-4F56E7ABC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4843280" cy="4608512"/>
          </a:xfrm>
        </p:spPr>
        <p:txBody>
          <a:bodyPr/>
          <a:lstStyle/>
          <a:p>
            <a:r>
              <a:rPr lang="en-US" dirty="0"/>
              <a:t>RF cavity use not just limited to accelerating beams in the longitudinal direction</a:t>
            </a:r>
          </a:p>
          <a:p>
            <a:endParaRPr lang="en-US" dirty="0"/>
          </a:p>
          <a:p>
            <a:r>
              <a:rPr lang="en-US" dirty="0"/>
              <a:t>Also use to transversely deflect/kick/rotate/focus a particle beam</a:t>
            </a:r>
          </a:p>
          <a:p>
            <a:endParaRPr lang="en-US" dirty="0"/>
          </a:p>
          <a:p>
            <a:r>
              <a:rPr lang="en-US" dirty="0"/>
              <a:t>So let’s explore using it instead of the multipolar magnet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F422B0-F1A2-6818-9113-986F5ECA6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Cavity Instead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BB7DD8-E6A4-90CD-BC84-65796D5AC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E5ED-8891-9842-A5CB-DAA7509F3DC7}" type="datetime1">
              <a:rPr lang="en-GB" smtClean="0"/>
              <a:t>22/02/2024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64FEA-67E3-085E-28BC-CC20AFC92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24E75-6768-9D83-769F-E9732E9EA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 descr="A diagram of a magnetic field&#10;&#10;Description automatically generated">
            <a:extLst>
              <a:ext uri="{FF2B5EF4-FFF2-40B4-BE49-F238E27FC236}">
                <a16:creationId xmlns:a16="http://schemas.microsoft.com/office/drawing/2014/main" id="{703FF08C-F872-A403-B491-843BC704B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7425" y="2095426"/>
            <a:ext cx="6080530" cy="3822047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137A7D7B-97FA-3FB2-E8A2-EA601CC54320}"/>
                  </a:ext>
                </a:extLst>
              </p14:cNvPr>
              <p14:cNvContentPartPr/>
              <p14:nvPr/>
            </p14:nvContentPartPr>
            <p14:xfrm>
              <a:off x="7182926" y="2341183"/>
              <a:ext cx="939240" cy="2088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137A7D7B-97FA-3FB2-E8A2-EA601CC5432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165286" y="2323183"/>
                <a:ext cx="974880" cy="5652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A59BCEA-9B59-0405-3F5D-6DECEFE5CD3B}"/>
              </a:ext>
            </a:extLst>
          </p:cNvPr>
          <p:cNvSpPr txBox="1"/>
          <p:nvPr/>
        </p:nvSpPr>
        <p:spPr>
          <a:xfrm>
            <a:off x="7117611" y="1913827"/>
            <a:ext cx="11511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RF cavity</a:t>
            </a:r>
          </a:p>
        </p:txBody>
      </p:sp>
    </p:spTree>
    <p:extLst>
      <p:ext uri="{BB962C8B-B14F-4D97-AF65-F5344CB8AC3E}">
        <p14:creationId xmlns:p14="http://schemas.microsoft.com/office/powerpoint/2010/main" val="3111137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>
            <a:extLst>
              <a:ext uri="{FF2B5EF4-FFF2-40B4-BE49-F238E27FC236}">
                <a16:creationId xmlns:a16="http://schemas.microsoft.com/office/drawing/2014/main" id="{5A62DA5A-FC23-658C-3D02-12B2B240FE5E}"/>
              </a:ext>
            </a:extLst>
          </p:cNvPr>
          <p:cNvGrpSpPr/>
          <p:nvPr/>
        </p:nvGrpSpPr>
        <p:grpSpPr>
          <a:xfrm>
            <a:off x="81454" y="2337582"/>
            <a:ext cx="3311322" cy="3729766"/>
            <a:chOff x="81454" y="2337582"/>
            <a:chExt cx="3311322" cy="372976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BF8F912-D7F1-0FD3-2CAF-4FAD5F2556F6}"/>
                    </a:ext>
                  </a:extLst>
                </p:cNvPr>
                <p:cNvSpPr txBox="1"/>
                <p:nvPr/>
              </p:nvSpPr>
              <p:spPr>
                <a:xfrm>
                  <a:off x="290421" y="4418338"/>
                  <a:ext cx="2096584" cy="93794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</a:rPr>
                    <a:t>TM</a:t>
                  </a:r>
                  <a:r>
                    <a:rPr lang="en-US" baseline="-25000" dirty="0">
                      <a:solidFill>
                        <a:schemeClr val="tx2"/>
                      </a:solidFill>
                    </a:rPr>
                    <a:t>010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200" i="1" baseline="-25000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sSub>
                          <m:sSub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d>
                          <m:d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 dirty="0" err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e>
                        </m:d>
                        <m:r>
                          <a:rPr lang="en-GB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~ </m:t>
                        </m:r>
                        <m:sSub>
                          <m:sSub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sz="1200" b="0" dirty="0">
                    <a:solidFill>
                      <a:schemeClr val="tx2"/>
                    </a:solidFill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1200" b="0" i="1" dirty="0">
                    <a:solidFill>
                      <a:schemeClr val="tx2"/>
                    </a:solidFill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2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2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r>
                          <a:rPr lang="en-GB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𝑘𝑟</m:t>
                        </m:r>
                        <m:r>
                          <a:rPr lang="en-GB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)~0</m:t>
                        </m:r>
                      </m:oMath>
                    </m:oMathPara>
                  </a14:m>
                  <a:endParaRPr lang="en-US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DBF8F912-D7F1-0FD3-2CAF-4FAD5F2556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0421" y="4418338"/>
                  <a:ext cx="2096584" cy="937949"/>
                </a:xfrm>
                <a:prstGeom prst="rect">
                  <a:avLst/>
                </a:prstGeom>
                <a:blipFill>
                  <a:blip r:embed="rId2"/>
                  <a:stretch>
                    <a:fillRect t="-4054" b="-13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3601DDA-E39F-5727-7112-5E5D8A3D89DC}"/>
                </a:ext>
              </a:extLst>
            </p:cNvPr>
            <p:cNvCxnSpPr>
              <a:cxnSpLocks/>
              <a:stCxn id="40" idx="3"/>
              <a:endCxn id="17" idx="1"/>
            </p:cNvCxnSpPr>
            <p:nvPr/>
          </p:nvCxnSpPr>
          <p:spPr>
            <a:xfrm>
              <a:off x="1833526" y="5928748"/>
              <a:ext cx="1559250" cy="1623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Can 39">
              <a:extLst>
                <a:ext uri="{FF2B5EF4-FFF2-40B4-BE49-F238E27FC236}">
                  <a16:creationId xmlns:a16="http://schemas.microsoft.com/office/drawing/2014/main" id="{0DF7BED8-DC02-7D97-F71E-3B5586C8E01E}"/>
                </a:ext>
              </a:extLst>
            </p:cNvPr>
            <p:cNvSpPr/>
            <p:nvPr/>
          </p:nvSpPr>
          <p:spPr>
            <a:xfrm rot="16200000">
              <a:off x="1322226" y="5568748"/>
              <a:ext cx="277200" cy="720000"/>
            </a:xfrm>
            <a:prstGeom prst="ca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0C4D583A-E16D-E784-8DC4-3FC6B9F3C294}"/>
                </a:ext>
              </a:extLst>
            </p:cNvPr>
            <p:cNvCxnSpPr>
              <a:cxnSpLocks/>
              <a:endCxn id="40" idx="1"/>
            </p:cNvCxnSpPr>
            <p:nvPr/>
          </p:nvCxnSpPr>
          <p:spPr>
            <a:xfrm>
              <a:off x="81454" y="5925606"/>
              <a:ext cx="1019372" cy="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BCC0152-D285-5551-E437-AD7DDCC3B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584" y="2337582"/>
              <a:ext cx="2421857" cy="2098942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11EA40F-C4CF-83AE-18D4-A3B933C14A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How? Look at pillbox cavity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76D71-A881-6059-B25D-3B3EB330A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A46BF-9492-B137-46DA-5D012490F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4C9635-6E0C-F0CB-2C66-B56594924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17</a:t>
            </a:fld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075524A-B8A8-51AD-3D96-5F8064F44B2E}"/>
              </a:ext>
            </a:extLst>
          </p:cNvPr>
          <p:cNvGrpSpPr/>
          <p:nvPr/>
        </p:nvGrpSpPr>
        <p:grpSpPr>
          <a:xfrm>
            <a:off x="4770119" y="2317887"/>
            <a:ext cx="3310618" cy="3844830"/>
            <a:chOff x="4770119" y="2317887"/>
            <a:chExt cx="3310618" cy="384483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6FE1ADF-6F04-6679-DA1D-E1F980968A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26429" y="2317887"/>
              <a:ext cx="2421857" cy="2098943"/>
            </a:xfrm>
            <a:prstGeom prst="rect">
              <a:avLst/>
            </a:prstGeom>
          </p:spPr>
        </p:pic>
        <p:sp>
          <p:nvSpPr>
            <p:cNvPr id="16" name="Can 15">
              <a:extLst>
                <a:ext uri="{FF2B5EF4-FFF2-40B4-BE49-F238E27FC236}">
                  <a16:creationId xmlns:a16="http://schemas.microsoft.com/office/drawing/2014/main" id="{58D485CB-BA8F-1334-359C-22E2FD11CB17}"/>
                </a:ext>
              </a:extLst>
            </p:cNvPr>
            <p:cNvSpPr/>
            <p:nvPr/>
          </p:nvSpPr>
          <p:spPr>
            <a:xfrm rot="16200000">
              <a:off x="5918007" y="5572076"/>
              <a:ext cx="461283" cy="720000"/>
            </a:xfrm>
            <a:prstGeom prst="ca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715F326-C26A-260C-D669-33D8294C4CCE}"/>
                </a:ext>
              </a:extLst>
            </p:cNvPr>
            <p:cNvCxnSpPr>
              <a:cxnSpLocks/>
              <a:stCxn id="16" idx="3"/>
              <a:endCxn id="18" idx="1"/>
            </p:cNvCxnSpPr>
            <p:nvPr/>
          </p:nvCxnSpPr>
          <p:spPr>
            <a:xfrm flipV="1">
              <a:off x="6508649" y="5925606"/>
              <a:ext cx="1572088" cy="6470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319269A-C025-13FD-508D-B6C923AB26B3}"/>
                    </a:ext>
                  </a:extLst>
                </p:cNvPr>
                <p:cNvSpPr txBox="1"/>
                <p:nvPr/>
              </p:nvSpPr>
              <p:spPr>
                <a:xfrm>
                  <a:off x="4770119" y="4251536"/>
                  <a:ext cx="2429677" cy="120212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</a:rPr>
                    <a:t>TM</a:t>
                  </a:r>
                  <a:r>
                    <a:rPr lang="en-US" baseline="-25000" dirty="0">
                      <a:solidFill>
                        <a:schemeClr val="tx2"/>
                      </a:solidFill>
                    </a:rPr>
                    <a:t>210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400" i="1" baseline="-25000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sSub>
                          <m:sSub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d>
                          <m:d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 dirty="0" err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e>
                        </m:d>
                        <m:r>
                          <a:rPr lang="en-GB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~ 0</m:t>
                        </m:r>
                      </m:oMath>
                    </m:oMathPara>
                  </a14:m>
                  <a:endParaRPr lang="en-GB" sz="1400" dirty="0">
                    <a:solidFill>
                      <a:schemeClr val="tx2"/>
                    </a:solidFill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1400" i="1" dirty="0">
                    <a:solidFill>
                      <a:schemeClr val="tx2"/>
                    </a:solidFill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e>
                        </m:d>
                        <m:r>
                          <a:rPr lang="en-GB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4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sz="14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∗2</m:t>
                            </m:r>
                          </m:den>
                        </m:f>
                        <m:r>
                          <a:rPr lang="en-GB" sz="14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B319269A-C025-13FD-508D-B6C923AB26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70119" y="4251536"/>
                  <a:ext cx="2429677" cy="1202124"/>
                </a:xfrm>
                <a:prstGeom prst="rect">
                  <a:avLst/>
                </a:prstGeom>
                <a:blipFill>
                  <a:blip r:embed="rId5"/>
                  <a:stretch>
                    <a:fillRect t="-2083" b="-20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DDA1936-D261-2187-AA19-C968A2EE25DD}"/>
              </a:ext>
            </a:extLst>
          </p:cNvPr>
          <p:cNvGrpSpPr/>
          <p:nvPr/>
        </p:nvGrpSpPr>
        <p:grpSpPr>
          <a:xfrm>
            <a:off x="2526063" y="2318540"/>
            <a:ext cx="3262586" cy="3799609"/>
            <a:chOff x="2526063" y="2318540"/>
            <a:chExt cx="3262586" cy="379960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E4DE899-88CA-D367-92A2-B4A82BBBB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26063" y="2318540"/>
              <a:ext cx="2421856" cy="2098942"/>
            </a:xfrm>
            <a:prstGeom prst="rect">
              <a:avLst/>
            </a:prstGeom>
          </p:spPr>
        </p:pic>
        <p:sp>
          <p:nvSpPr>
            <p:cNvPr id="17" name="Can 16">
              <a:extLst>
                <a:ext uri="{FF2B5EF4-FFF2-40B4-BE49-F238E27FC236}">
                  <a16:creationId xmlns:a16="http://schemas.microsoft.com/office/drawing/2014/main" id="{42CF42CA-D420-3944-4AA3-462285052B74}"/>
                </a:ext>
              </a:extLst>
            </p:cNvPr>
            <p:cNvSpPr/>
            <p:nvPr/>
          </p:nvSpPr>
          <p:spPr>
            <a:xfrm rot="16200000">
              <a:off x="3564997" y="5570371"/>
              <a:ext cx="375557" cy="720000"/>
            </a:xfrm>
            <a:prstGeom prst="ca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6ADA1B7-64FE-5220-972D-AAD668E2D73A}"/>
                </a:ext>
              </a:extLst>
            </p:cNvPr>
            <p:cNvCxnSpPr>
              <a:cxnSpLocks/>
              <a:stCxn id="17" idx="3"/>
              <a:endCxn id="16" idx="1"/>
            </p:cNvCxnSpPr>
            <p:nvPr/>
          </p:nvCxnSpPr>
          <p:spPr>
            <a:xfrm>
              <a:off x="4112776" y="5930371"/>
              <a:ext cx="1675873" cy="1705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F73EA78-D25B-8DB9-40B8-EAF065E9420C}"/>
                    </a:ext>
                  </a:extLst>
                </p:cNvPr>
                <p:cNvSpPr txBox="1"/>
                <p:nvPr/>
              </p:nvSpPr>
              <p:spPr>
                <a:xfrm>
                  <a:off x="2704483" y="4353386"/>
                  <a:ext cx="2096584" cy="10831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</a:rPr>
                    <a:t>TM</a:t>
                  </a:r>
                  <a:r>
                    <a:rPr lang="en-US" baseline="-25000" dirty="0">
                      <a:solidFill>
                        <a:schemeClr val="tx2"/>
                      </a:solidFill>
                    </a:rPr>
                    <a:t>110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200" i="1" baseline="-25000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120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sSub>
                          <m:sSub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20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d>
                          <m:d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200" i="1" dirty="0" err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e>
                        </m:d>
                        <m:r>
                          <a:rPr lang="en-GB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~ 0</m:t>
                        </m:r>
                      </m:oMath>
                    </m:oMathPara>
                  </a14:m>
                  <a:endParaRPr lang="en-GB" sz="1200" b="0" dirty="0">
                    <a:solidFill>
                      <a:schemeClr val="tx2"/>
                    </a:solidFill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2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1200" b="0" i="1" dirty="0">
                    <a:solidFill>
                      <a:schemeClr val="tx2"/>
                    </a:solidFill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2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2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2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2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e>
                        </m:d>
                        <m:r>
                          <a:rPr lang="en-GB" sz="1200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2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2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sz="12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num>
                          <m:den>
                            <m:r>
                              <a:rPr lang="en-GB" sz="12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en-US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2F73EA78-D25B-8DB9-40B8-EAF065E942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04483" y="4353386"/>
                  <a:ext cx="2096584" cy="1083182"/>
                </a:xfrm>
                <a:prstGeom prst="rect">
                  <a:avLst/>
                </a:prstGeom>
                <a:blipFill>
                  <a:blip r:embed="rId7"/>
                  <a:stretch>
                    <a:fillRect t="-229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221EBAE4-21C8-5701-858C-76C7947286CF}"/>
              </a:ext>
            </a:extLst>
          </p:cNvPr>
          <p:cNvGrpSpPr/>
          <p:nvPr/>
        </p:nvGrpSpPr>
        <p:grpSpPr>
          <a:xfrm>
            <a:off x="7172123" y="2337582"/>
            <a:ext cx="3487355" cy="3936625"/>
            <a:chOff x="7172123" y="2337582"/>
            <a:chExt cx="3487355" cy="393662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3774E84-DD4B-78F2-A2A8-D04AD6A3DC7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48286" y="2337582"/>
              <a:ext cx="2421857" cy="2098942"/>
            </a:xfrm>
            <a:prstGeom prst="rect">
              <a:avLst/>
            </a:prstGeom>
          </p:spPr>
        </p:pic>
        <p:sp>
          <p:nvSpPr>
            <p:cNvPr id="18" name="Can 17">
              <a:extLst>
                <a:ext uri="{FF2B5EF4-FFF2-40B4-BE49-F238E27FC236}">
                  <a16:creationId xmlns:a16="http://schemas.microsoft.com/office/drawing/2014/main" id="{906385FA-B64E-0C37-A95D-36592882DB22}"/>
                </a:ext>
              </a:extLst>
            </p:cNvPr>
            <p:cNvSpPr/>
            <p:nvPr/>
          </p:nvSpPr>
          <p:spPr>
            <a:xfrm rot="16200000">
              <a:off x="8092135" y="5565606"/>
              <a:ext cx="697203" cy="720000"/>
            </a:xfrm>
            <a:prstGeom prst="ca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4434311-2FA9-11E7-BFE9-218D8506F4FF}"/>
                </a:ext>
              </a:extLst>
            </p:cNvPr>
            <p:cNvCxnSpPr>
              <a:cxnSpLocks/>
              <a:stCxn id="18" idx="3"/>
              <a:endCxn id="47" idx="1"/>
            </p:cNvCxnSpPr>
            <p:nvPr/>
          </p:nvCxnSpPr>
          <p:spPr>
            <a:xfrm>
              <a:off x="8800737" y="5925606"/>
              <a:ext cx="1858741" cy="12942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F705A9A5-7FBB-1449-4458-A5A229D99F3C}"/>
                    </a:ext>
                  </a:extLst>
                </p:cNvPr>
                <p:cNvSpPr txBox="1"/>
                <p:nvPr/>
              </p:nvSpPr>
              <p:spPr>
                <a:xfrm>
                  <a:off x="7172123" y="4429186"/>
                  <a:ext cx="2652915" cy="123104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</a:rPr>
                    <a:t>TM</a:t>
                  </a:r>
                  <a:r>
                    <a:rPr lang="en-US" baseline="-25000" dirty="0">
                      <a:solidFill>
                        <a:schemeClr val="tx2"/>
                      </a:solidFill>
                    </a:rPr>
                    <a:t>310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400" i="1" baseline="-25000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sSub>
                          <m:sSub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  <m:d>
                          <m:d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 dirty="0" err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e>
                        </m:d>
                        <m:r>
                          <a:rPr lang="en-GB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~ 0</m:t>
                        </m:r>
                      </m:oMath>
                    </m:oMathPara>
                  </a14:m>
                  <a:endParaRPr lang="en-GB" sz="1400" dirty="0">
                    <a:solidFill>
                      <a:schemeClr val="tx2"/>
                    </a:solidFill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1400" i="1" dirty="0">
                    <a:solidFill>
                      <a:schemeClr val="tx2"/>
                    </a:solidFill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  <m:sup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e>
                        </m:d>
                        <m:r>
                          <a:rPr lang="en-GB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4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sz="14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en-US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F705A9A5-7FBB-1449-4458-A5A229D99F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2123" y="4429186"/>
                  <a:ext cx="2652915" cy="1231043"/>
                </a:xfrm>
                <a:prstGeom prst="rect">
                  <a:avLst/>
                </a:prstGeom>
                <a:blipFill>
                  <a:blip r:embed="rId9"/>
                  <a:stretch>
                    <a:fillRect t="-20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DFA8E64-95B4-FF92-F671-8CE8C6AE2D8D}"/>
              </a:ext>
            </a:extLst>
          </p:cNvPr>
          <p:cNvGrpSpPr/>
          <p:nvPr/>
        </p:nvGrpSpPr>
        <p:grpSpPr>
          <a:xfrm>
            <a:off x="9662031" y="2337581"/>
            <a:ext cx="2770643" cy="4013311"/>
            <a:chOff x="9662031" y="2337581"/>
            <a:chExt cx="2770643" cy="401331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E4A010-D2E6-4B4A-3B95-C501BE9296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770142" y="2337581"/>
              <a:ext cx="2421858" cy="2098943"/>
            </a:xfrm>
            <a:prstGeom prst="rect">
              <a:avLst/>
            </a:prstGeom>
          </p:spPr>
        </p:pic>
        <p:sp>
          <p:nvSpPr>
            <p:cNvPr id="47" name="Can 46">
              <a:extLst>
                <a:ext uri="{FF2B5EF4-FFF2-40B4-BE49-F238E27FC236}">
                  <a16:creationId xmlns:a16="http://schemas.microsoft.com/office/drawing/2014/main" id="{2435FC10-51C5-8529-C625-0FCB05D376DD}"/>
                </a:ext>
              </a:extLst>
            </p:cNvPr>
            <p:cNvSpPr/>
            <p:nvPr/>
          </p:nvSpPr>
          <p:spPr>
            <a:xfrm rot="16200000">
              <a:off x="10607134" y="5578548"/>
              <a:ext cx="824688" cy="720000"/>
            </a:xfrm>
            <a:prstGeom prst="can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bg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36C50C6-BE4D-B9AE-FBE4-932FD81AE058}"/>
                </a:ext>
              </a:extLst>
            </p:cNvPr>
            <p:cNvCxnSpPr>
              <a:cxnSpLocks/>
              <a:stCxn id="47" idx="3"/>
            </p:cNvCxnSpPr>
            <p:nvPr/>
          </p:nvCxnSpPr>
          <p:spPr>
            <a:xfrm>
              <a:off x="11379478" y="5938548"/>
              <a:ext cx="1053196" cy="1"/>
            </a:xfrm>
            <a:prstGeom prst="line">
              <a:avLst/>
            </a:prstGeom>
            <a:ln w="349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098283C5-3778-9A62-1635-E0DC1C44448D}"/>
                    </a:ext>
                  </a:extLst>
                </p:cNvPr>
                <p:cNvSpPr txBox="1"/>
                <p:nvPr/>
              </p:nvSpPr>
              <p:spPr>
                <a:xfrm>
                  <a:off x="9662031" y="4379475"/>
                  <a:ext cx="2652915" cy="123104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</a:rPr>
                    <a:t>TM</a:t>
                  </a:r>
                  <a:r>
                    <a:rPr lang="en-US" baseline="-25000" dirty="0">
                      <a:solidFill>
                        <a:schemeClr val="tx2"/>
                      </a:solidFill>
                    </a:rPr>
                    <a:t>410</a:t>
                  </a: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US" sz="1400" i="1" baseline="-25000" dirty="0" err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 </m:t>
                        </m:r>
                        <m:sSub>
                          <m:sSub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d>
                          <m:d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 dirty="0" err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e>
                        </m:d>
                        <m:r>
                          <a:rPr lang="en-GB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~ 0</m:t>
                        </m:r>
                      </m:oMath>
                    </m:oMathPara>
                  </a14:m>
                  <a:endParaRPr lang="en-GB" sz="1400" dirty="0">
                    <a:solidFill>
                      <a:schemeClr val="tx2"/>
                    </a:solidFill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d>
                          <m:d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lang="en-GB" sz="1400" i="1" dirty="0">
                    <a:solidFill>
                      <a:schemeClr val="tx2"/>
                    </a:solidFill>
                    <a:latin typeface="Cambria Math" panose="02040503050406030204" pitchFamily="18" charset="0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d>
                          <m:dPr>
                            <m:ctrlP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sz="140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sz="14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𝑘𝑟</m:t>
                            </m:r>
                          </m:e>
                        </m:d>
                        <m:r>
                          <a:rPr lang="en-GB" sz="1400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~</m:t>
                        </m:r>
                        <m:f>
                          <m:fPr>
                            <m:ctrlP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4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4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  <m:sub>
                                <m:r>
                                  <a:rPr lang="en-GB" sz="1400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sSup>
                              <m:sSupPr>
                                <m:ctrlP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p>
                                <m: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1400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  <m:sSup>
                              <m:sSupPr>
                                <m:ctrlP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GB" sz="1400" b="0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  <m:sSup>
                          <m:sSupPr>
                            <m:ctrlP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sz="1400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en-US" sz="1400" dirty="0">
                    <a:solidFill>
                      <a:schemeClr val="tx2"/>
                    </a:solidFill>
                  </a:endParaRPr>
                </a:p>
              </p:txBody>
            </p:sp>
          </mc:Choice>
          <mc:Fallback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098283C5-3778-9A62-1635-E0DC1C4444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62031" y="4379475"/>
                  <a:ext cx="2652915" cy="1231043"/>
                </a:xfrm>
                <a:prstGeom prst="rect">
                  <a:avLst/>
                </a:prstGeom>
                <a:blipFill>
                  <a:blip r:embed="rId11"/>
                  <a:stretch>
                    <a:fillRect t="-2041" b="-102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4B3F0B-D4B9-8FF2-F398-1E3CACAEEC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943494"/>
            <a:ext cx="11376024" cy="150535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RF cavity pillbox supports </a:t>
            </a:r>
            <a:r>
              <a:rPr lang="en-US" dirty="0" err="1"/>
              <a:t>TM</a:t>
            </a:r>
            <a:r>
              <a:rPr lang="en-US" baseline="-25000" dirty="0" err="1"/>
              <a:t>mnp</a:t>
            </a:r>
            <a:r>
              <a:rPr lang="en-US" dirty="0"/>
              <a:t> modes (and also </a:t>
            </a:r>
            <a:r>
              <a:rPr lang="en-US" dirty="0" err="1"/>
              <a:t>TE</a:t>
            </a:r>
            <a:r>
              <a:rPr lang="en-US" baseline="-25000" dirty="0" err="1"/>
              <a:t>mnp</a:t>
            </a:r>
            <a:r>
              <a:rPr lang="en-US" baseline="-25000" dirty="0"/>
              <a:t> </a:t>
            </a:r>
            <a:r>
              <a:rPr lang="en-US" dirty="0"/>
              <a:t>– discussed later)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m = azimuthal order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n = radial order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p = longitudinal order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03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4AA35-E0DF-FBDE-022C-8D82D1006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with RF cavity fields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9279E-6B02-2BE3-89AA-2945B1A02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20762-7229-D618-7164-06A4BAF390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ED75C4-F995-3B56-37B4-4136C26B1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6B9E24F-C5C8-F78F-3F7A-4612B3F5E66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6005511" cy="46085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Same test beamline as before </a:t>
                </a:r>
                <a:r>
                  <a:rPr lang="en-GB" dirty="0"/>
                  <a:t>but..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Add in multipolar RF cavity field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= 0.0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𝑅𝐹</m:t>
                        </m:r>
                      </m:sub>
                    </m:sSub>
                  </m:oMath>
                </a14:m>
                <a:r>
                  <a:rPr lang="en-US" dirty="0"/>
                  <a:t> = 4 cm,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formula | optimized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Fields as per below. Assume a static field with </a:t>
                </a:r>
                <a:br>
                  <a:rPr lang="en-GB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𝜔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=62.9 </m:t>
                    </m:r>
                  </m:oMath>
                </a14:m>
                <a:r>
                  <a:rPr lang="en-US" dirty="0"/>
                  <a:t>m</a:t>
                </a:r>
                <a:r>
                  <a:rPr lang="en-US" baseline="30000" dirty="0"/>
                  <a:t>-1</a:t>
                </a:r>
                <a:r>
                  <a:rPr lang="en-US" dirty="0"/>
                  <a:t> (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=3 </m:t>
                    </m:r>
                  </m:oMath>
                </a14:m>
                <a:r>
                  <a:rPr lang="en-US" dirty="0"/>
                  <a:t>GHz)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06B9E24F-C5C8-F78F-3F7A-4612B3F5E66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6005511" cy="4608512"/>
              </a:xfrm>
              <a:blipFill>
                <a:blip r:embed="rId2"/>
                <a:stretch>
                  <a:fillRect l="-2537" t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math equations on a white background&#10;&#10;Description automatically generated">
            <a:extLst>
              <a:ext uri="{FF2B5EF4-FFF2-40B4-BE49-F238E27FC236}">
                <a16:creationId xmlns:a16="http://schemas.microsoft.com/office/drawing/2014/main" id="{A471041B-B859-9163-47D4-7E91FE145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9101" y="3533776"/>
            <a:ext cx="3745785" cy="2666999"/>
          </a:xfrm>
          <a:prstGeom prst="rect">
            <a:avLst/>
          </a:prstGeom>
        </p:spPr>
      </p:pic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B16E32C2-7C3C-8DAC-A012-71359F8DEC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3500" y="1688711"/>
            <a:ext cx="5550749" cy="441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1638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Test - TM</a:t>
            </a:r>
            <a:r>
              <a:rPr lang="en-US" baseline="-25000" dirty="0"/>
              <a:t>410</a:t>
            </a:r>
            <a:r>
              <a:rPr lang="en-US" dirty="0"/>
              <a:t> mode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19</a:t>
            </a:fld>
            <a:endParaRPr lang="en-US"/>
          </a:p>
        </p:txBody>
      </p:sp>
      <p:pic>
        <p:nvPicPr>
          <p:cNvPr id="12" name="Picture 11" descr="A dotted oval with a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CD48DE2F-9FDE-007E-3741-558300C42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148" y="2713173"/>
            <a:ext cx="4973909" cy="3586953"/>
          </a:xfrm>
          <a:prstGeom prst="rect">
            <a:avLst/>
          </a:prstGeom>
        </p:spPr>
      </p:pic>
      <p:pic>
        <p:nvPicPr>
          <p:cNvPr id="14" name="Picture 13" descr="A screenshot of a graph&#10;&#10;Description automatically generated">
            <a:extLst>
              <a:ext uri="{FF2B5EF4-FFF2-40B4-BE49-F238E27FC236}">
                <a16:creationId xmlns:a16="http://schemas.microsoft.com/office/drawing/2014/main" id="{CC1524DE-B61F-3762-BACF-1A4119EFD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7544" y="1439335"/>
            <a:ext cx="5829300" cy="4432300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06CF3D09-7F17-2848-47C7-CDDF57EEA8CE}"/>
                  </a:ext>
                </a:extLst>
              </p14:cNvPr>
              <p14:cNvContentPartPr/>
              <p14:nvPr/>
            </p14:nvContentPartPr>
            <p14:xfrm>
              <a:off x="5757058" y="5469763"/>
              <a:ext cx="677880" cy="42696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06CF3D09-7F17-2848-47C7-CDDF57EEA8C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94418" y="5406763"/>
                <a:ext cx="803520" cy="552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54DFBE8D-B69A-3F75-7C05-589BD06E68EF}"/>
                  </a:ext>
                </a:extLst>
              </p14:cNvPr>
              <p14:cNvContentPartPr/>
              <p14:nvPr/>
            </p14:nvContentPartPr>
            <p14:xfrm>
              <a:off x="5970086" y="3426583"/>
              <a:ext cx="23400" cy="10296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54DFBE8D-B69A-3F75-7C05-589BD06E68E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907446" y="3363943"/>
                <a:ext cx="149040" cy="228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610E39FD-C236-E223-0766-6776F97667C1}"/>
                  </a:ext>
                </a:extLst>
              </p14:cNvPr>
              <p14:cNvContentPartPr/>
              <p14:nvPr/>
            </p14:nvContentPartPr>
            <p14:xfrm>
              <a:off x="8726606" y="5849799"/>
              <a:ext cx="191160" cy="68760"/>
            </p14:xfrm>
          </p:contentPart>
        </mc:Choice>
        <mc:Fallback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610E39FD-C236-E223-0766-6776F97667C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663966" y="5786799"/>
                <a:ext cx="316800" cy="19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140CCC63-BB17-1EEF-1D7E-8F85672E9B69}"/>
                  </a:ext>
                </a:extLst>
              </p14:cNvPr>
              <p14:cNvContentPartPr/>
              <p14:nvPr/>
            </p14:nvContentPartPr>
            <p14:xfrm flipH="1">
              <a:off x="8862194" y="1050975"/>
              <a:ext cx="286505" cy="427374"/>
            </p14:xfrm>
          </p:contentPart>
        </mc:Choice>
        <mc:Fallback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140CCC63-BB17-1EEF-1D7E-8F85672E9B6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 flipH="1">
                <a:off x="8799127" y="983291"/>
                <a:ext cx="412279" cy="562355"/>
              </a:xfrm>
              <a:prstGeom prst="rect">
                <a:avLst/>
              </a:prstGeom>
            </p:spPr>
          </p:pic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97898109-4A09-00B7-81FA-4378281B7A2B}"/>
              </a:ext>
            </a:extLst>
          </p:cNvPr>
          <p:cNvSpPr txBox="1"/>
          <p:nvPr/>
        </p:nvSpPr>
        <p:spPr>
          <a:xfrm>
            <a:off x="1306286" y="979714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6565EDC-DF81-6E6C-EFCB-2087A8E97F38}"/>
                  </a:ext>
                </a:extLst>
              </p:cNvPr>
              <p:cNvSpPr txBox="1"/>
              <p:nvPr/>
            </p:nvSpPr>
            <p:spPr>
              <a:xfrm>
                <a:off x="-78143" y="1414247"/>
                <a:ext cx="6100354" cy="1131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d>
                        <m:d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GB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sSub>
                        <m:sSub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GB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b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f>
                        <m:f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𝑘𝑟</m:t>
                          </m:r>
                        </m:den>
                      </m:f>
                      <m:sSub>
                        <m:sSub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d>
                        <m:d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𝑘𝑟</m:t>
                          </m:r>
                        </m:e>
                      </m:d>
                      <m:r>
                        <m:rPr>
                          <m:sty m:val="p"/>
                        </m:rP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sin</m:t>
                      </m:r>
                      <m:d>
                        <m:d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d>
                        <m:d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  <m:r>
                        <a:rPr lang="en-GB" i="1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sSub>
                        <m:sSub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en-GB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dirty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</m:acc>
                        </m:e>
                        <m:sub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Sup>
                        <m:sSubSup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  <m:sup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𝑘𝑟</m:t>
                      </m:r>
                      <m:r>
                        <a:rPr lang="en-GB" b="0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func>
                        <m:funcPr>
                          <m:ctrlP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(4</m:t>
                          </m:r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GB" b="0" i="1" dirty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6565EDC-DF81-6E6C-EFCB-2087A8E97F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8143" y="1414247"/>
                <a:ext cx="6100354" cy="113120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3988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72FD016-D1D8-1B41-AFCF-F7847A8583DE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0293031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178190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use an RF octupole - TM</a:t>
            </a:r>
            <a:r>
              <a:rPr lang="en-US" baseline="-25000" dirty="0"/>
              <a:t>410</a:t>
            </a:r>
            <a:r>
              <a:rPr lang="en-US" dirty="0"/>
              <a:t> mode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407986" y="1439335"/>
                <a:ext cx="11376025" cy="21612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2"/>
                    </a:solidFill>
                  </a:rPr>
                  <a:t>Optimum of RF octupole</a:t>
                </a:r>
                <a:br>
                  <a:rPr lang="en-US" dirty="0">
                    <a:solidFill>
                      <a:schemeClr val="tx2"/>
                    </a:solidFill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49.9</m:t>
                    </m:r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MV/m,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p>
                    </m:sSubSup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20.0</m:t>
                    </m:r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MV/m </a:t>
                </a:r>
                <a:br>
                  <a:rPr lang="en-US" b="0" dirty="0"/>
                </a:br>
                <a:r>
                  <a:rPr lang="en-US" sz="1800" b="0" dirty="0"/>
                  <a:t>(</a:t>
                </a:r>
                <a14:m>
                  <m:oMath xmlns:m="http://schemas.openxmlformats.org/officeDocument/2006/math">
                    <m:r>
                      <a:rPr lang="en-US" sz="1800" b="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1800" b="0" dirty="0"/>
                  <a:t> = 4 cm,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𝑐𝑎𝑣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41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𝑟𝑓</m:t>
                            </m:r>
                          </m:sub>
                        </m:sSub>
                      </m:den>
                    </m:f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~12</m:t>
                    </m:r>
                  </m:oMath>
                </a14:m>
                <a:r>
                  <a:rPr lang="en-US" sz="1800" b="0" dirty="0"/>
                  <a:t> cm,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𝑏𝑒𝑎𝑚</m:t>
                        </m:r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=1.8</m:t>
                    </m:r>
                  </m:oMath>
                </a14:m>
                <a:r>
                  <a:rPr lang="en-US" sz="1800" b="0" dirty="0"/>
                  <a:t> cm)</a:t>
                </a:r>
                <a:r>
                  <a:rPr lang="en-US" sz="1800" dirty="0"/>
                  <a:t> </a:t>
                </a:r>
                <a:br>
                  <a:rPr lang="en-US" dirty="0"/>
                </a:br>
                <a:endParaRPr lang="en-US" b="0" dirty="0">
                  <a:solidFill>
                    <a:schemeClr val="tx2"/>
                  </a:solidFill>
                </a:endParaRP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GB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6" y="1439335"/>
                <a:ext cx="11376025" cy="2161297"/>
              </a:xfrm>
              <a:prstGeom prst="rect">
                <a:avLst/>
              </a:prstGeom>
              <a:blipFill>
                <a:blip r:embed="rId2"/>
                <a:stretch>
                  <a:fillRect l="-1339" t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Content Placeholder 6" descr="A graph of a graph&#10;&#10;Description automatically generated">
            <a:extLst>
              <a:ext uri="{FF2B5EF4-FFF2-40B4-BE49-F238E27FC236}">
                <a16:creationId xmlns:a16="http://schemas.microsoft.com/office/drawing/2014/main" id="{4A3A8934-2E3D-44D0-4F3A-E2CB40E1E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084" y="2441577"/>
            <a:ext cx="5224562" cy="38598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88CA954-7F81-2722-3136-589459EFC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046" y="1009454"/>
            <a:ext cx="6121660" cy="4591245"/>
          </a:xfrm>
          <a:prstGeom prst="rect">
            <a:avLst/>
          </a:prstGeom>
        </p:spPr>
      </p:pic>
      <p:pic>
        <p:nvPicPr>
          <p:cNvPr id="10" name="Picture 9" descr="A graph of a graph&#10;&#10;Description automatically generated">
            <a:extLst>
              <a:ext uri="{FF2B5EF4-FFF2-40B4-BE49-F238E27FC236}">
                <a16:creationId xmlns:a16="http://schemas.microsoft.com/office/drawing/2014/main" id="{B052D043-960A-A1B8-4B1E-3401070658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4430" y="2441577"/>
            <a:ext cx="4879485" cy="360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18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so much better than magnetic octupole?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21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8B8661-2DCC-8710-FD3C-B6AAF786572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7986" y="1439335"/>
            <a:ext cx="11376025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Ideal magnetic field looks as follows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2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E6B8656-896A-E537-4388-AEFE2705E17B}"/>
              </a:ext>
            </a:extLst>
          </p:cNvPr>
          <p:cNvGrpSpPr/>
          <p:nvPr/>
        </p:nvGrpSpPr>
        <p:grpSpPr>
          <a:xfrm>
            <a:off x="306384" y="2048105"/>
            <a:ext cx="5619748" cy="4048401"/>
            <a:chOff x="407984" y="2062969"/>
            <a:chExt cx="5619748" cy="4048401"/>
          </a:xfrm>
        </p:grpSpPr>
        <p:pic>
          <p:nvPicPr>
            <p:cNvPr id="11" name="Picture 10" descr="A graph with green and blue lines&#10;&#10;Description automatically generated">
              <a:extLst>
                <a:ext uri="{FF2B5EF4-FFF2-40B4-BE49-F238E27FC236}">
                  <a16:creationId xmlns:a16="http://schemas.microsoft.com/office/drawing/2014/main" id="{10526DBD-D1AD-E8A0-2B1F-A8D2B88816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4" y="2062969"/>
              <a:ext cx="5619748" cy="4048401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A405EE2-581F-C212-3A58-753F65FE5CD1}"/>
                </a:ext>
              </a:extLst>
            </p:cNvPr>
            <p:cNvCxnSpPr/>
            <p:nvPr/>
          </p:nvCxnSpPr>
          <p:spPr>
            <a:xfrm>
              <a:off x="3556000" y="2933700"/>
              <a:ext cx="520700" cy="0"/>
            </a:xfrm>
            <a:prstGeom prst="straightConnector1">
              <a:avLst/>
            </a:prstGeom>
            <a:ln w="31750">
              <a:solidFill>
                <a:srgbClr val="1DF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2230878-03A0-9550-BA3D-703ECF595910}"/>
                </a:ext>
              </a:extLst>
            </p:cNvPr>
            <p:cNvSpPr txBox="1"/>
            <p:nvPr/>
          </p:nvSpPr>
          <p:spPr>
            <a:xfrm>
              <a:off x="3727450" y="2625371"/>
              <a:ext cx="129540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l-GR" dirty="0">
                  <a:solidFill>
                    <a:srgbClr val="1DF000"/>
                  </a:solidFill>
                </a:rPr>
                <a:t>σ</a:t>
              </a:r>
              <a:endParaRPr lang="en-US" dirty="0">
                <a:solidFill>
                  <a:srgbClr val="1DF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DDB6D7-EE10-1E9E-B800-C07B1BCCA47D}"/>
                  </a:ext>
                </a:extLst>
              </p:cNvPr>
              <p:cNvSpPr txBox="1"/>
              <p:nvPr/>
            </p:nvSpPr>
            <p:spPr>
              <a:xfrm>
                <a:off x="6743700" y="1912931"/>
                <a:ext cx="4152898" cy="7375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tan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	</a:t>
                </a:r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DDB6D7-EE10-1E9E-B800-C07B1BCCA4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3700" y="1912931"/>
                <a:ext cx="4152898" cy="737510"/>
              </a:xfrm>
              <a:prstGeom prst="rect">
                <a:avLst/>
              </a:prstGeom>
              <a:blipFill>
                <a:blip r:embed="rId3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616B546-274E-4A0A-0A08-1CC2CA06C78D}"/>
                  </a:ext>
                </a:extLst>
              </p:cNvPr>
              <p:cNvSpPr txBox="1"/>
              <p:nvPr/>
            </p:nvSpPr>
            <p:spPr>
              <a:xfrm>
                <a:off x="6743699" y="3429000"/>
                <a:ext cx="5321301" cy="10268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ideal</m:t>
                        </m:r>
                      </m:sup>
                    </m:sSubSup>
                    <m:d>
                      <m:d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=4</m:t>
                        </m:r>
                      </m:sub>
                      <m:sup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−8</m:t>
                                </m:r>
                              </m:sub>
                            </m:sSub>
                          </m:num>
                          <m:den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𝐿𝑐</m:t>
                            </m:r>
                          </m:den>
                        </m:f>
                      </m:e>
                    </m:nary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</m:num>
                      <m:den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−5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	</a:t>
                </a:r>
              </a:p>
              <a:p>
                <a:r>
                  <a:rPr lang="en-GB" b="1" dirty="0">
                    <a:solidFill>
                      <a:schemeClr val="tx2"/>
                    </a:solidFill>
                  </a:rPr>
                  <a:t>	     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𝐿𝑐</m:t>
                        </m:r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unc>
                          <m:func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func>
                      </m:den>
                    </m:f>
                    <m:nary>
                      <m:naryPr>
                        <m:chr m:val="∑"/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=4</m:t>
                        </m:r>
                      </m:sub>
                      <m:sup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d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!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sup>
                            </m:sSup>
                          </m:den>
                        </m:f>
                      </m:e>
                    </m:nary>
                    <m:f>
                      <m:f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</m:num>
                      <m:den>
                        <m:d>
                          <m:d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−5</m:t>
                            </m:r>
                          </m:e>
                        </m:d>
                      </m:den>
                    </m:f>
                  </m:oMath>
                </a14:m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616B546-274E-4A0A-0A08-1CC2CA06C7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3699" y="3429000"/>
                <a:ext cx="5321301" cy="1026884"/>
              </a:xfrm>
              <a:prstGeom prst="rect">
                <a:avLst/>
              </a:prstGeom>
              <a:blipFill>
                <a:blip r:embed="rId4"/>
                <a:stretch>
                  <a:fillRect t="-32099" b="-530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592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so much better than magnetic octupole?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22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58B8661-2DCC-8710-FD3C-B6AAF786572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07986" y="1439335"/>
            <a:ext cx="11376025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2"/>
                </a:solidFill>
              </a:rPr>
              <a:t>Comparing the RF octupolar field to the magnetic octupole field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GB" b="0" dirty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616B546-274E-4A0A-0A08-1CC2CA06C78D}"/>
                  </a:ext>
                </a:extLst>
              </p:cNvPr>
              <p:cNvSpPr txBox="1"/>
              <p:nvPr/>
            </p:nvSpPr>
            <p:spPr>
              <a:xfrm>
                <a:off x="6095998" y="3172148"/>
                <a:ext cx="4762502" cy="57208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magnet</m:t>
                        </m:r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octupole</m:t>
                        </m:r>
                      </m:sup>
                    </m:sSubSup>
                    <m:d>
                      <m:d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𝐿𝑐𝑞</m:t>
                        </m:r>
                      </m:den>
                    </m:f>
                    <m:sSubSup>
                      <m:sSubSup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  <m:sup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3!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 	</a:t>
                </a:r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616B546-274E-4A0A-0A08-1CC2CA06C7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8" y="3172148"/>
                <a:ext cx="4762502" cy="572080"/>
              </a:xfrm>
              <a:prstGeom prst="rect">
                <a:avLst/>
              </a:prstGeom>
              <a:blipFill>
                <a:blip r:embed="rId2"/>
                <a:stretch>
                  <a:fillRect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445B5455-9C70-3FBA-A24F-1F5DE88A85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766" y="2179502"/>
            <a:ext cx="5357816" cy="386895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F6589F7-924D-5871-A74F-29235B0E51FF}"/>
                  </a:ext>
                </a:extLst>
              </p:cNvPr>
              <p:cNvSpPr txBox="1"/>
              <p:nvPr/>
            </p:nvSpPr>
            <p:spPr>
              <a:xfrm>
                <a:off x="6043616" y="2242502"/>
                <a:ext cx="5321301" cy="11155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ideal</m:t>
                        </m:r>
                      </m:sup>
                    </m:sSubSup>
                    <m:d>
                      <m:d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𝐿𝑐𝑞</m:t>
                        </m:r>
                      </m:den>
                    </m:f>
                    <m:f>
                      <m:f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unc>
                          <m:func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func>
                      </m:den>
                    </m:f>
                    <m:nary>
                      <m:naryPr>
                        <m:chr m:val="∑"/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=4</m:t>
                        </m:r>
                      </m:sub>
                      <m:sup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d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!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sup>
                            </m:sSup>
                          </m:den>
                        </m:f>
                      </m:e>
                    </m:nary>
                    <m:f>
                      <m:f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</m:num>
                      <m:den>
                        <m:d>
                          <m:d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−5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	</a:t>
                </a:r>
              </a:p>
              <a:p>
                <a:r>
                  <a:rPr lang="en-GB" b="1" dirty="0">
                    <a:solidFill>
                      <a:schemeClr val="tx2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F6589F7-924D-5871-A74F-29235B0E5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3616" y="2242502"/>
                <a:ext cx="5321301" cy="1115562"/>
              </a:xfrm>
              <a:prstGeom prst="rect">
                <a:avLst/>
              </a:prstGeom>
              <a:blipFill>
                <a:blip r:embed="rId4"/>
                <a:stretch>
                  <a:fillRect t="-280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3D173A72-2B4B-1B40-2621-5564DE8BBBE7}"/>
              </a:ext>
            </a:extLst>
          </p:cNvPr>
          <p:cNvGrpSpPr/>
          <p:nvPr/>
        </p:nvGrpSpPr>
        <p:grpSpPr>
          <a:xfrm>
            <a:off x="6100578" y="3829104"/>
            <a:ext cx="6823260" cy="1972034"/>
            <a:chOff x="6100578" y="3829104"/>
            <a:chExt cx="6823260" cy="19720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A0870DE-FCA7-ED3C-CD45-AA13FF555B2C}"/>
                    </a:ext>
                  </a:extLst>
                </p:cNvPr>
                <p:cNvSpPr txBox="1"/>
                <p:nvPr/>
              </p:nvSpPr>
              <p:spPr>
                <a:xfrm>
                  <a:off x="6100578" y="4688076"/>
                  <a:ext cx="5486400" cy="111306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GB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rf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en-GB" b="0" i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octupole</m:t>
                            </m:r>
                          </m:sup>
                        </m:sSubSup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̃"/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num>
                          <m:den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den>
                        </m:f>
                        <m:sSubSup>
                          <m:sSub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𝑘𝑥</m:t>
                            </m:r>
                          </m:e>
                        </m:d>
                      </m:oMath>
                    </m:oMathPara>
                  </a14:m>
                  <a:endParaRPr lang="en-GB" b="1" dirty="0">
                    <a:solidFill>
                      <a:schemeClr val="tx2"/>
                    </a:solidFill>
                  </a:endParaRPr>
                </a:p>
                <a:p>
                  <a:r>
                    <a:rPr lang="en-GB" b="0" dirty="0">
                      <a:solidFill>
                        <a:schemeClr val="tx2"/>
                      </a:solidFill>
                    </a:rPr>
                    <a:t> 	</a:t>
                  </a:r>
                  <a14:m>
                    <m:oMath xmlns:m="http://schemas.openxmlformats.org/officeDocument/2006/math">
                      <m:r>
                        <a:rPr lang="en-GB" b="0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r>
                            <a:rPr lang="en-GB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GB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=4</m:t>
                          </m:r>
                        </m:sub>
                        <m:sup>
                          <m:r>
                            <a:rPr lang="en-GB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b="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GB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sup>
                              </m:sSup>
                              <m:r>
                                <a:rPr lang="en-GB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−2)</m:t>
                              </m:r>
                            </m:num>
                            <m:den>
                              <m:r>
                                <a:rPr lang="en-GB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−4)!</m:t>
                              </m:r>
                              <m:r>
                                <a:rPr lang="en-GB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num>
                                <m:den>
                                  <m:r>
                                    <a:rPr lang="en-GB" b="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GB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sSup>
                        <m:sSup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</m:oMath>
                  </a14:m>
                  <a:endParaRPr lang="en-GB" dirty="0">
                    <a:solidFill>
                      <a:schemeClr val="tx2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5A0870DE-FCA7-ED3C-CD45-AA13FF555B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00578" y="4688076"/>
                  <a:ext cx="5486400" cy="1113062"/>
                </a:xfrm>
                <a:prstGeom prst="rect">
                  <a:avLst/>
                </a:prstGeom>
                <a:blipFill>
                  <a:blip r:embed="rId5"/>
                  <a:stretch>
                    <a:fillRect b="-4886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B26DCBE2-245A-E5FD-ED4C-30EAADD4BF10}"/>
                    </a:ext>
                  </a:extLst>
                </p:cNvPr>
                <p:cNvSpPr txBox="1"/>
                <p:nvPr/>
              </p:nvSpPr>
              <p:spPr>
                <a:xfrm>
                  <a:off x="6827838" y="3829104"/>
                  <a:ext cx="6096000" cy="87840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  <m:sup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bSup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𝑘𝑥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=0</m:t>
                            </m:r>
                          </m:sub>
                          <m:sup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∞</m:t>
                            </m:r>
                          </m:sup>
                          <m:e>
                            <m:f>
                              <m:f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!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d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!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  <m:r>
                                          <a:rPr lang="en-GB" b="0" i="1" smtClean="0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num>
                                      <m:den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sup>
                            </m:sSup>
                          </m:e>
                        </m:nary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B26DCBE2-245A-E5FD-ED4C-30EAADD4BF1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27838" y="3829104"/>
                  <a:ext cx="6096000" cy="878400"/>
                </a:xfrm>
                <a:prstGeom prst="rect">
                  <a:avLst/>
                </a:prstGeom>
                <a:blipFill>
                  <a:blip r:embed="rId6"/>
                  <a:stretch>
                    <a:fillRect t="-97143" b="-14571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35A5FD8-9ED1-31F1-A9BC-79364ACF600B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 flipH="1">
              <a:off x="9169400" y="4707504"/>
              <a:ext cx="706438" cy="245496"/>
            </a:xfrm>
            <a:prstGeom prst="straightConnector1">
              <a:avLst/>
            </a:prstGeom>
            <a:ln w="3492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167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so much better than magnetic octupole?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407986" y="1439335"/>
                <a:ext cx="6787386" cy="15448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ideal</m:t>
                        </m:r>
                      </m:sup>
                    </m:sSubSup>
                  </m:oMath>
                </a14:m>
                <a:r>
                  <a:rPr lang="en-US" b="0" dirty="0">
                    <a:solidFill>
                      <a:schemeClr val="tx2"/>
                    </a:solidFill>
                  </a:rPr>
                  <a:t> 	series dependent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−5)</m:t>
                            </m:r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d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!</m:t>
                            </m:r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𝜖</m:t>
                                </m:r>
                                <m:sSub>
                                  <m:sSubPr>
                                    <m:ctrlPr>
                                      <a:rPr lang="en-GB" b="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b="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−3</m:t>
                            </m:r>
                          </m:sup>
                        </m:sSup>
                      </m:den>
                    </m:f>
                  </m:oMath>
                </a14:m>
                <a:endParaRPr lang="en-US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octupole</m:t>
                        </m:r>
                      </m:sup>
                    </m:sSubSup>
                  </m:oMath>
                </a14:m>
                <a:r>
                  <a:rPr lang="en-US" b="0" dirty="0">
                    <a:solidFill>
                      <a:schemeClr val="tx2"/>
                    </a:solidFill>
                  </a:rPr>
                  <a:t> series dependent 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p>
                        </m:sSup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−2)</m:t>
                        </m:r>
                      </m:num>
                      <m:den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−4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sSup>
                      <m:s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GB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C58B8661-2DCC-8710-FD3C-B6AAF786572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6" y="1439335"/>
                <a:ext cx="6787386" cy="1544846"/>
              </a:xfrm>
              <a:prstGeom prst="rect">
                <a:avLst/>
              </a:prstGeom>
              <a:blipFill>
                <a:blip r:embed="rId2"/>
                <a:stretch>
                  <a:fillRect l="-2243" t="-2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F6589F7-924D-5871-A74F-29235B0E51FF}"/>
                  </a:ext>
                </a:extLst>
              </p:cNvPr>
              <p:cNvSpPr txBox="1"/>
              <p:nvPr/>
            </p:nvSpPr>
            <p:spPr>
              <a:xfrm>
                <a:off x="7033036" y="906464"/>
                <a:ext cx="5321301" cy="8385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ideal</m:t>
                        </m:r>
                      </m:sup>
                    </m:sSubSup>
                    <m:d>
                      <m:d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,0</m:t>
                        </m:r>
                      </m:e>
                    </m:d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𝐿𝑐𝑞</m:t>
                        </m:r>
                      </m:den>
                    </m:f>
                    <m:f>
                      <m:f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func>
                          <m:func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func>
                      </m:den>
                    </m:f>
                    <m:nary>
                      <m:naryPr>
                        <m:chr m:val="∑"/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=4</m:t>
                        </m:r>
                      </m:sub>
                      <m:sup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</m:num>
                          <m:den>
                            <m:d>
                              <m:d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e>
                            </m:d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!</m:t>
                            </m:r>
                            <m:sSup>
                              <m:sSup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  <m:sSub>
                                      <m:sSubPr>
                                        <m:ctrlP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sup>
                            </m:sSup>
                          </m:den>
                        </m:f>
                      </m:e>
                    </m:nary>
                    <m:f>
                      <m:f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−5</m:t>
                            </m:r>
                          </m:sup>
                        </m:sSup>
                      </m:num>
                      <m:den>
                        <m:d>
                          <m:d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−5</m:t>
                            </m:r>
                          </m:e>
                        </m:d>
                      </m:den>
                    </m:f>
                  </m:oMath>
                </a14:m>
                <a:r>
                  <a:rPr lang="en-GB" b="1" dirty="0">
                    <a:solidFill>
                      <a:schemeClr val="tx2"/>
                    </a:solidFill>
                  </a:rPr>
                  <a:t>	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F6589F7-924D-5871-A74F-29235B0E51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3036" y="906464"/>
                <a:ext cx="5321301" cy="838563"/>
              </a:xfrm>
              <a:prstGeom prst="rect">
                <a:avLst/>
              </a:prstGeom>
              <a:blipFill>
                <a:blip r:embed="rId3"/>
                <a:stretch>
                  <a:fillRect t="-37313" b="-313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A0870DE-FCA7-ED3C-CD45-AA13FF555B2C}"/>
                  </a:ext>
                </a:extLst>
              </p:cNvPr>
              <p:cNvSpPr txBox="1"/>
              <p:nvPr/>
            </p:nvSpPr>
            <p:spPr>
              <a:xfrm>
                <a:off x="6705600" y="2515116"/>
                <a:ext cx="5486400" cy="5943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octupole</m:t>
                        </m:r>
                      </m:sup>
                    </m:sSubSup>
                    <m:d>
                      <m:d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,0</m:t>
                        </m:r>
                      </m:e>
                    </m:d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	</a:t>
                </a:r>
                <a14:m>
                  <m:oMath xmlns:m="http://schemas.openxmlformats.org/officeDocument/2006/math">
                    <m:r>
                      <a:rPr lang="en-GB" b="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e>
                            </m:acc>
                          </m:e>
                          <m:sub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num>
                      <m:den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  <m:nary>
                      <m:naryPr>
                        <m:chr m:val="∑"/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=4</m:t>
                        </m:r>
                      </m:sub>
                      <m:sup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p>
                      <m:e>
                        <m:f>
                          <m:f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b="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</m:e>
                              <m:sup>
                                <m:r>
                                  <a:rPr lang="en-GB" b="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sup>
                            </m:sSup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−2)</m:t>
                            </m:r>
                          </m:num>
                          <m:den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−4)!</m:t>
                            </m:r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!</m:t>
                            </m:r>
                          </m:den>
                        </m:f>
                      </m:e>
                    </m:nary>
                    <m:sSup>
                      <m:sSup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num>
                              <m:den>
                                <m:r>
                                  <a:rPr lang="en-GB" b="0" i="1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sSup>
                      <m:s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A0870DE-FCA7-ED3C-CD45-AA13FF555B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2515116"/>
                <a:ext cx="5486400" cy="594330"/>
              </a:xfrm>
              <a:prstGeom prst="rect">
                <a:avLst/>
              </a:prstGeom>
              <a:blipFill>
                <a:blip r:embed="rId4"/>
                <a:stretch>
                  <a:fillRect t="-51064" b="-91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6">
                <a:extLst>
                  <a:ext uri="{FF2B5EF4-FFF2-40B4-BE49-F238E27FC236}">
                    <a16:creationId xmlns:a16="http://schemas.microsoft.com/office/drawing/2014/main" id="{1912726B-529E-9659-6642-CE3F9661DB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6" y="3335301"/>
                <a:ext cx="11568114" cy="270663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</a:rPr>
                  <a:t>We have freedom of choice in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endParaRPr lang="en-GB" b="0" dirty="0">
                  <a:solidFill>
                    <a:schemeClr val="tx2"/>
                  </a:solidFill>
                </a:endParaRP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scales the radial variation in Bessel function,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&amp;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scale the beam size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</a:rPr>
                  <a:t>In the perfect (obviously impossible) case, the ratio being 1 for all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would ensure </a:t>
                </a:r>
                <a:br>
                  <a:rPr lang="en-GB" b="0" dirty="0">
                    <a:solidFill>
                      <a:schemeClr val="tx2"/>
                    </a:solidFill>
                  </a:rPr>
                </a:b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octupole</m:t>
                        </m:r>
                      </m:sup>
                    </m:sSubSup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ideal</m:t>
                        </m:r>
                      </m:sup>
                    </m:sSubSup>
                  </m:oMath>
                </a14:m>
                <a:endParaRPr lang="en-GB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</a:rPr>
                  <a:t>In any case, there is a clear dependence of the flatness of the beam that can be achieved with just an rf octupole, depending on the interplay of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Content Placeholder 6">
                <a:extLst>
                  <a:ext uri="{FF2B5EF4-FFF2-40B4-BE49-F238E27FC236}">
                    <a16:creationId xmlns:a16="http://schemas.microsoft.com/office/drawing/2014/main" id="{1912726B-529E-9659-6642-CE3F9661DB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6" y="3335301"/>
                <a:ext cx="11568114" cy="2706638"/>
              </a:xfrm>
              <a:prstGeom prst="rect">
                <a:avLst/>
              </a:prstGeom>
              <a:blipFill>
                <a:blip r:embed="rId5"/>
                <a:stretch>
                  <a:fillRect l="-1316" t="-4206" r="-7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20921A74-068F-DAE7-193B-FA1E6839BE84}"/>
              </a:ext>
            </a:extLst>
          </p:cNvPr>
          <p:cNvGrpSpPr/>
          <p:nvPr/>
        </p:nvGrpSpPr>
        <p:grpSpPr>
          <a:xfrm>
            <a:off x="7171046" y="1407703"/>
            <a:ext cx="4310280" cy="431640"/>
            <a:chOff x="7171046" y="1407703"/>
            <a:chExt cx="4310280" cy="431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DB4DB2CA-6429-ACB7-CF18-2473D407B3F8}"/>
                    </a:ext>
                  </a:extLst>
                </p14:cNvPr>
                <p14:cNvContentPartPr/>
                <p14:nvPr/>
              </p14:nvContentPartPr>
              <p14:xfrm>
                <a:off x="10071926" y="1407703"/>
                <a:ext cx="1409400" cy="248760"/>
              </p14:xfrm>
            </p:contentPart>
          </mc:Choice>
          <mc:Fallback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DB4DB2CA-6429-ACB7-CF18-2473D407B3F8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054286" y="1389703"/>
                  <a:ext cx="1445040" cy="28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0141CF14-FBF1-6DD1-0B7B-3214279720F7}"/>
                    </a:ext>
                  </a:extLst>
                </p14:cNvPr>
                <p14:cNvContentPartPr/>
                <p14:nvPr/>
              </p14:nvContentPartPr>
              <p14:xfrm>
                <a:off x="7171046" y="1655023"/>
                <a:ext cx="3632400" cy="184320"/>
              </p14:xfrm>
            </p:contentPart>
          </mc:Choice>
          <mc:Fallback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0141CF14-FBF1-6DD1-0B7B-3214279720F7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153046" y="1637023"/>
                  <a:ext cx="3668040" cy="219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9CE2EF3A-2B76-554E-7D60-1A42D24935B8}"/>
                  </a:ext>
                </a:extLst>
              </p14:cNvPr>
              <p14:cNvContentPartPr/>
              <p14:nvPr/>
            </p14:nvContentPartPr>
            <p14:xfrm>
              <a:off x="9590966" y="3044983"/>
              <a:ext cx="1606680" cy="29196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9CE2EF3A-2B76-554E-7D60-1A42D24935B8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572966" y="3026983"/>
                <a:ext cx="1642320" cy="32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7127D208-7230-1FD5-3E42-BB32F5C987CA}"/>
                  </a:ext>
                </a:extLst>
              </p14:cNvPr>
              <p14:cNvContentPartPr/>
              <p14:nvPr/>
            </p14:nvContentPartPr>
            <p14:xfrm>
              <a:off x="6134966" y="2810623"/>
              <a:ext cx="4054320" cy="69264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7127D208-7230-1FD5-3E42-BB32F5C987CA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116966" y="2792983"/>
                <a:ext cx="4089960" cy="7282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32357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6">
                <a:extLst>
                  <a:ext uri="{FF2B5EF4-FFF2-40B4-BE49-F238E27FC236}">
                    <a16:creationId xmlns:a16="http://schemas.microsoft.com/office/drawing/2014/main" id="{1912726B-529E-9659-6642-CE3F9661DB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7225" y="3832567"/>
                <a:ext cx="3155950" cy="70993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</a:rPr>
                  <a:t>f = 300 MHz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33.9</m:t>
                    </m:r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GV/m)</a:t>
                </a: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9" name="Content Placeholder 6">
                <a:extLst>
                  <a:ext uri="{FF2B5EF4-FFF2-40B4-BE49-F238E27FC236}">
                    <a16:creationId xmlns:a16="http://schemas.microsoft.com/office/drawing/2014/main" id="{1912726B-529E-9659-6642-CE3F9661DB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225" y="3832567"/>
                <a:ext cx="3155950" cy="709938"/>
              </a:xfrm>
              <a:prstGeom prst="rect">
                <a:avLst/>
              </a:prstGeom>
              <a:blipFill>
                <a:blip r:embed="rId2"/>
                <a:stretch>
                  <a:fillRect l="-4800" t="-14035" b="-22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graph of a graph&#10;&#10;Description automatically generated">
            <a:extLst>
              <a:ext uri="{FF2B5EF4-FFF2-40B4-BE49-F238E27FC236}">
                <a16:creationId xmlns:a16="http://schemas.microsoft.com/office/drawing/2014/main" id="{9462C04F-D57C-3B83-2ACB-3F30BB937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" y="1015426"/>
            <a:ext cx="3657600" cy="26827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6B5E60F8-2755-D3E8-C2D3-510A8B06BD6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248150" y="3832567"/>
                <a:ext cx="2832100" cy="1129027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</a:rPr>
                  <a:t>f = 3 GHz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49.9</m:t>
                    </m:r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MV/m</a:t>
                </a:r>
                <a:r>
                  <a:rPr lang="en-GB" b="0" dirty="0"/>
                  <a:t>)</a:t>
                </a:r>
                <a:endParaRPr lang="en-GB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4" name="Content Placeholder 6">
                <a:extLst>
                  <a:ext uri="{FF2B5EF4-FFF2-40B4-BE49-F238E27FC236}">
                    <a16:creationId xmlns:a16="http://schemas.microsoft.com/office/drawing/2014/main" id="{6B5E60F8-2755-D3E8-C2D3-510A8B06BD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150" y="3832567"/>
                <a:ext cx="2832100" cy="1129027"/>
              </a:xfrm>
              <a:prstGeom prst="rect">
                <a:avLst/>
              </a:prstGeom>
              <a:blipFill>
                <a:blip r:embed="rId4"/>
                <a:stretch>
                  <a:fillRect l="-5357" t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1B665414-92F2-A20E-6BB5-62EA1F290A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210550" y="3832567"/>
                <a:ext cx="3290696" cy="1548116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>
                    <a:solidFill>
                      <a:schemeClr val="tx2"/>
                    </a:solidFill>
                  </a:rPr>
                  <a:t>f = 6 GHz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7.0</m:t>
                    </m:r>
                  </m:oMath>
                </a14:m>
                <a:r>
                  <a:rPr lang="en-US" dirty="0"/>
                  <a:t> </a:t>
                </a:r>
                <a:r>
                  <a:rPr lang="en-US" b="0" dirty="0"/>
                  <a:t>MV/m</a:t>
                </a:r>
                <a:r>
                  <a:rPr lang="en-GB" b="0" dirty="0"/>
                  <a:t>)</a:t>
                </a:r>
                <a:endParaRPr lang="en-GB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b="0" dirty="0">
                  <a:solidFill>
                    <a:schemeClr val="tx2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5" name="Content Placeholder 6">
                <a:extLst>
                  <a:ext uri="{FF2B5EF4-FFF2-40B4-BE49-F238E27FC236}">
                    <a16:creationId xmlns:a16="http://schemas.microsoft.com/office/drawing/2014/main" id="{1B665414-92F2-A20E-6BB5-62EA1F290A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0550" y="3832567"/>
                <a:ext cx="3290696" cy="1548116"/>
              </a:xfrm>
              <a:prstGeom prst="rect">
                <a:avLst/>
              </a:prstGeom>
              <a:blipFill>
                <a:blip r:embed="rId5"/>
                <a:stretch>
                  <a:fillRect l="-4615" t="-6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Content Placeholder 6" descr="A graph of a graph&#10;&#10;Description automatically generated">
            <a:extLst>
              <a:ext uri="{FF2B5EF4-FFF2-40B4-BE49-F238E27FC236}">
                <a16:creationId xmlns:a16="http://schemas.microsoft.com/office/drawing/2014/main" id="{91355734-EFC9-EC4A-35F8-9B77B4EA51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5400" y="989477"/>
            <a:ext cx="3657600" cy="2702204"/>
          </a:xfrm>
          <a:prstGeom prst="rect">
            <a:avLst/>
          </a:prstGeom>
        </p:spPr>
      </p:pic>
      <p:pic>
        <p:nvPicPr>
          <p:cNvPr id="18" name="Picture 17" descr="A black background with white numbers&#10;&#10;Description automatically generated">
            <a:extLst>
              <a:ext uri="{FF2B5EF4-FFF2-40B4-BE49-F238E27FC236}">
                <a16:creationId xmlns:a16="http://schemas.microsoft.com/office/drawing/2014/main" id="{AA31ACDE-9399-D796-6EBB-91BCFA6E8C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0754" y="4798228"/>
            <a:ext cx="2832100" cy="723900"/>
          </a:xfrm>
          <a:prstGeom prst="rect">
            <a:avLst/>
          </a:prstGeom>
        </p:spPr>
      </p:pic>
      <p:pic>
        <p:nvPicPr>
          <p:cNvPr id="22" name="Picture 21" descr="A black background with white numbers&#10;&#10;Description automatically generated">
            <a:extLst>
              <a:ext uri="{FF2B5EF4-FFF2-40B4-BE49-F238E27FC236}">
                <a16:creationId xmlns:a16="http://schemas.microsoft.com/office/drawing/2014/main" id="{2E450EAC-C929-7882-77C4-97687466D13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48150" y="4786780"/>
            <a:ext cx="2870200" cy="736600"/>
          </a:xfrm>
          <a:prstGeom prst="rect">
            <a:avLst/>
          </a:prstGeom>
        </p:spPr>
      </p:pic>
      <p:pic>
        <p:nvPicPr>
          <p:cNvPr id="24" name="Picture 23" descr="A graph of a curve&#10;&#10;Description automatically generated">
            <a:extLst>
              <a:ext uri="{FF2B5EF4-FFF2-40B4-BE49-F238E27FC236}">
                <a16:creationId xmlns:a16="http://schemas.microsoft.com/office/drawing/2014/main" id="{03D60D34-2F8E-8DA7-B9AE-4357FDBBFB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43646" y="1015425"/>
            <a:ext cx="3657600" cy="2661367"/>
          </a:xfrm>
          <a:prstGeom prst="rect">
            <a:avLst/>
          </a:prstGeom>
        </p:spPr>
      </p:pic>
      <p:pic>
        <p:nvPicPr>
          <p:cNvPr id="26" name="Picture 25" descr="A black background with white numbers&#10;&#10;Description automatically generated">
            <a:extLst>
              <a:ext uri="{FF2B5EF4-FFF2-40B4-BE49-F238E27FC236}">
                <a16:creationId xmlns:a16="http://schemas.microsoft.com/office/drawing/2014/main" id="{104A9D09-DDCF-9130-58CB-B634853738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6922" y="4798228"/>
            <a:ext cx="2491047" cy="736600"/>
          </a:xfrm>
          <a:prstGeom prst="rect">
            <a:avLst/>
          </a:prstGeom>
        </p:spPr>
      </p:pic>
      <p:sp>
        <p:nvSpPr>
          <p:cNvPr id="27" name="Content Placeholder 6">
            <a:extLst>
              <a:ext uri="{FF2B5EF4-FFF2-40B4-BE49-F238E27FC236}">
                <a16:creationId xmlns:a16="http://schemas.microsoft.com/office/drawing/2014/main" id="{B1799B15-5331-0C7D-6CB6-A7D4F5D4E234}"/>
              </a:ext>
            </a:extLst>
          </p:cNvPr>
          <p:cNvSpPr txBox="1">
            <a:spLocks/>
          </p:cNvSpPr>
          <p:nvPr/>
        </p:nvSpPr>
        <p:spPr>
          <a:xfrm>
            <a:off x="690754" y="5682711"/>
            <a:ext cx="3155950" cy="58169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x^3 ratio is too strong relative to others</a:t>
            </a:r>
            <a:endParaRPr lang="en-US" b="0" dirty="0">
              <a:solidFill>
                <a:schemeClr val="tx2"/>
              </a:solidFill>
            </a:endParaRPr>
          </a:p>
        </p:txBody>
      </p:sp>
      <p:sp>
        <p:nvSpPr>
          <p:cNvPr id="28" name="Content Placeholder 6">
            <a:extLst>
              <a:ext uri="{FF2B5EF4-FFF2-40B4-BE49-F238E27FC236}">
                <a16:creationId xmlns:a16="http://schemas.microsoft.com/office/drawing/2014/main" id="{DB55C036-5869-0EA6-1BFE-256148460D4D}"/>
              </a:ext>
            </a:extLst>
          </p:cNvPr>
          <p:cNvSpPr txBox="1">
            <a:spLocks/>
          </p:cNvSpPr>
          <p:nvPr/>
        </p:nvSpPr>
        <p:spPr>
          <a:xfrm>
            <a:off x="4248150" y="5682711"/>
            <a:ext cx="3155950" cy="58169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x^3 ratio is just right relative to others</a:t>
            </a:r>
            <a:endParaRPr lang="en-US" b="0" dirty="0">
              <a:solidFill>
                <a:schemeClr val="tx2"/>
              </a:solidFill>
            </a:endParaRPr>
          </a:p>
        </p:txBody>
      </p:sp>
      <p:sp>
        <p:nvSpPr>
          <p:cNvPr id="29" name="Content Placeholder 6">
            <a:extLst>
              <a:ext uri="{FF2B5EF4-FFF2-40B4-BE49-F238E27FC236}">
                <a16:creationId xmlns:a16="http://schemas.microsoft.com/office/drawing/2014/main" id="{0BC8AC6F-3CB8-0004-01F0-0C24F283DAC3}"/>
              </a:ext>
            </a:extLst>
          </p:cNvPr>
          <p:cNvSpPr txBox="1">
            <a:spLocks/>
          </p:cNvSpPr>
          <p:nvPr/>
        </p:nvSpPr>
        <p:spPr>
          <a:xfrm>
            <a:off x="8210550" y="5682711"/>
            <a:ext cx="3155950" cy="581698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x^3 ratio is too weak relative to others</a:t>
            </a:r>
            <a:endParaRPr lang="en-US" b="0" dirty="0">
              <a:solidFill>
                <a:schemeClr val="tx2"/>
              </a:solidFill>
            </a:endParaRPr>
          </a:p>
        </p:txBody>
      </p:sp>
      <p:pic>
        <p:nvPicPr>
          <p:cNvPr id="31" name="Picture 3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8818645-6000-FDB7-4B0F-0E6CA0F528B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23036" y="67882"/>
            <a:ext cx="2730850" cy="1984133"/>
          </a:xfrm>
          <a:prstGeom prst="rect">
            <a:avLst/>
          </a:prstGeom>
        </p:spPr>
      </p:pic>
      <p:pic>
        <p:nvPicPr>
          <p:cNvPr id="33" name="Picture 3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1B3BD7BD-6154-0299-60DF-28101AA9B2B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21806" y="46302"/>
            <a:ext cx="2597514" cy="1886350"/>
          </a:xfrm>
          <a:prstGeom prst="rect">
            <a:avLst/>
          </a:prstGeom>
        </p:spPr>
      </p:pic>
      <p:pic>
        <p:nvPicPr>
          <p:cNvPr id="35" name="Picture 34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B33077A1-713A-A3DE-03AC-4CD58803204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02986" y="-20507"/>
            <a:ext cx="2732414" cy="197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57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  <p:bldP spid="27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18B10F-C277-7BE1-D0A0-12ADE2858E9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Method 1: </a:t>
                </a:r>
                <a:r>
                  <a:rPr lang="en-US" dirty="0" err="1"/>
                  <a:t>Optimising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for maximal flatness in the TM</a:t>
                </a:r>
                <a:r>
                  <a:rPr lang="en-US" baseline="-25000" dirty="0"/>
                  <a:t>410</a:t>
                </a:r>
                <a:r>
                  <a:rPr lang="en-US" dirty="0"/>
                  <a:t> mode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F218B10F-C277-7BE1-D0A0-12ADE2858E9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55" t="-17647" b="-1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B0D27-B88B-7253-9191-091D6383C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290AD-2B60-E549-F364-03211A2F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1DA63-D2D7-49D1-29E7-0FEF0E773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6">
                <a:extLst>
                  <a:ext uri="{FF2B5EF4-FFF2-40B4-BE49-F238E27FC236}">
                    <a16:creationId xmlns:a16="http://schemas.microsoft.com/office/drawing/2014/main" id="{B9D3A944-7097-7313-D103-D12F45021CDA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6986588" y="3258838"/>
                <a:ext cx="3159948" cy="1173719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p>
                    </m:sSub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dirty="0"/>
                  <a:t> 18.3 MV/m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4.60</m:t>
                    </m:r>
                  </m:oMath>
                </a14:m>
                <a:r>
                  <a:rPr lang="en-US" b="0" dirty="0"/>
                  <a:t>e7</a:t>
                </a:r>
                <a:r>
                  <a:rPr lang="en-US" dirty="0"/>
                  <a:t> </a:t>
                </a:r>
                <a:r>
                  <a:rPr lang="en-US" b="0" dirty="0"/>
                  <a:t>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b="0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GB" b="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= </a:t>
                </a:r>
                <a:r>
                  <a:rPr lang="en-GB" b="0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b="0" dirty="0">
                    <a:solidFill>
                      <a:schemeClr val="tx2"/>
                    </a:solidFill>
                  </a:rPr>
                  <a:t>3.12 GHz</a:t>
                </a:r>
              </a:p>
            </p:txBody>
          </p:sp>
        </mc:Choice>
        <mc:Fallback xmlns="">
          <p:sp>
            <p:nvSpPr>
              <p:cNvPr id="8" name="Content Placeholder 6">
                <a:extLst>
                  <a:ext uri="{FF2B5EF4-FFF2-40B4-BE49-F238E27FC236}">
                    <a16:creationId xmlns:a16="http://schemas.microsoft.com/office/drawing/2014/main" id="{B9D3A944-7097-7313-D103-D12F45021CDA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986588" y="3258838"/>
                <a:ext cx="3159948" cy="1173719"/>
              </a:xfrm>
              <a:prstGeom prst="rect">
                <a:avLst/>
              </a:prstGeom>
              <a:blipFill>
                <a:blip r:embed="rId3"/>
                <a:stretch>
                  <a:fillRect l="-4819" t="-5376" b="-13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6">
                <a:extLst>
                  <a:ext uri="{FF2B5EF4-FFF2-40B4-BE49-F238E27FC236}">
                    <a16:creationId xmlns:a16="http://schemas.microsoft.com/office/drawing/2014/main" id="{1C2ED880-F286-6BEC-6F2D-0811591502D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6" y="1439335"/>
                <a:ext cx="10699560" cy="1000787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chemeClr val="tx2"/>
                    </a:solidFill>
                  </a:rPr>
                  <a:t>RF-Track to use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b="0" dirty="0">
                    <a:solidFill>
                      <a:schemeClr val="tx2"/>
                    </a:solidFill>
                  </a:rPr>
                  <a:t> as an optimizing variable, as well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br>
                  <a:rPr lang="en-GB" b="0" dirty="0">
                    <a:solidFill>
                      <a:schemeClr val="tx2"/>
                    </a:solidFill>
                  </a:rPr>
                </a:br>
                <a:r>
                  <a:rPr lang="en-GB" b="0" dirty="0">
                    <a:solidFill>
                      <a:schemeClr val="tx2"/>
                    </a:solidFill>
                  </a:rPr>
                  <a:t>(Practically, would fix </a:t>
                </a:r>
                <a14:m>
                  <m:oMath xmlns:m="http://schemas.openxmlformats.org/officeDocument/2006/math">
                    <m:r>
                      <a:rPr lang="en-US" b="0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b="0" dirty="0">
                    <a:solidFill>
                      <a:schemeClr val="tx2"/>
                    </a:solidFill>
                  </a:rPr>
                  <a:t> and vary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b="0" dirty="0">
                    <a:solidFill>
                      <a:schemeClr val="tx2"/>
                    </a:solidFill>
                  </a:rPr>
                  <a:t> but simpler analysis here doing opposite)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chemeClr val="tx2"/>
                    </a:solidFill>
                  </a:rPr>
                  <a:t>For the test beam line, find the optimum to be:</a:t>
                </a:r>
              </a:p>
            </p:txBody>
          </p:sp>
        </mc:Choice>
        <mc:Fallback xmlns="">
          <p:sp>
            <p:nvSpPr>
              <p:cNvPr id="3" name="Content Placeholder 6">
                <a:extLst>
                  <a:ext uri="{FF2B5EF4-FFF2-40B4-BE49-F238E27FC236}">
                    <a16:creationId xmlns:a16="http://schemas.microsoft.com/office/drawing/2014/main" id="{1C2ED880-F286-6BEC-6F2D-0811591502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6" y="1439335"/>
                <a:ext cx="10699560" cy="1000787"/>
              </a:xfrm>
              <a:prstGeom prst="rect">
                <a:avLst/>
              </a:prstGeom>
              <a:blipFill>
                <a:blip r:embed="rId4"/>
                <a:stretch>
                  <a:fillRect l="-1423" t="-11392" b="-164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97A36484-3648-CA9B-A922-829B6787AB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6" y="2515054"/>
            <a:ext cx="5232400" cy="3832324"/>
          </a:xfrm>
          <a:prstGeom prst="rect">
            <a:avLst/>
          </a:prstGeom>
        </p:spPr>
      </p:pic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76FA330E-E249-A241-7B3E-198E0CAE605A}"/>
              </a:ext>
            </a:extLst>
          </p:cNvPr>
          <p:cNvSpPr txBox="1">
            <a:spLocks/>
          </p:cNvSpPr>
          <p:nvPr/>
        </p:nvSpPr>
        <p:spPr>
          <a:xfrm>
            <a:off x="6986588" y="5200797"/>
            <a:ext cx="3670300" cy="29084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Already very close!</a:t>
            </a:r>
            <a:endParaRPr lang="en-US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1995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9A690-7201-E88F-127D-E3F99A250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2: Adding additional multipoles to refine the flatness in a TM</a:t>
            </a:r>
            <a:r>
              <a:rPr lang="en-US" baseline="-25000" dirty="0"/>
              <a:t>{4,6,8,…}10</a:t>
            </a:r>
            <a:r>
              <a:rPr lang="en-US" dirty="0"/>
              <a:t>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91BC4-10F2-1AFD-3234-C1889159A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872411" cy="13541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 create uniformizing field, we need magnetic field like:</a:t>
            </a:r>
            <a:br>
              <a:rPr lang="en-US" dirty="0"/>
            </a:b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 we need an RF cavity that supports a TM</a:t>
            </a:r>
            <a:r>
              <a:rPr lang="en-US" baseline="-25000" dirty="0"/>
              <a:t>{4,6,8,10,12,…}n0 </a:t>
            </a:r>
            <a:r>
              <a:rPr lang="en-US" dirty="0"/>
              <a:t>mode. How?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4F641-7049-C6CB-7085-7E4E531DB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65681-45D0-0C85-5002-93DC29D9D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CF56D-B3C2-0D55-B5F3-7C42A9167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E4E785-D22C-5F9F-B4A0-0F79EEA98164}"/>
                  </a:ext>
                </a:extLst>
              </p:cNvPr>
              <p:cNvSpPr txBox="1"/>
              <p:nvPr/>
            </p:nvSpPr>
            <p:spPr>
              <a:xfrm>
                <a:off x="8452561" y="1384980"/>
                <a:ext cx="3423527" cy="101450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tan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	</a:t>
                </a:r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E4E785-D22C-5F9F-B4A0-0F79EEA981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2561" y="1384980"/>
                <a:ext cx="3423527" cy="101450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>
            <a:extLst>
              <a:ext uri="{FF2B5EF4-FFF2-40B4-BE49-F238E27FC236}">
                <a16:creationId xmlns:a16="http://schemas.microsoft.com/office/drawing/2014/main" id="{B1731C79-26D4-8DFC-C232-3069088DD952}"/>
              </a:ext>
            </a:extLst>
          </p:cNvPr>
          <p:cNvGrpSpPr/>
          <p:nvPr/>
        </p:nvGrpSpPr>
        <p:grpSpPr>
          <a:xfrm>
            <a:off x="407987" y="2861181"/>
            <a:ext cx="11594223" cy="1500031"/>
            <a:chOff x="407987" y="2861181"/>
            <a:chExt cx="11594223" cy="1500031"/>
          </a:xfrm>
        </p:grpSpPr>
        <p:pic>
          <p:nvPicPr>
            <p:cNvPr id="10" name="Picture 9" descr="Black text on a white background&#10;&#10;Description automatically generated">
              <a:extLst>
                <a:ext uri="{FF2B5EF4-FFF2-40B4-BE49-F238E27FC236}">
                  <a16:creationId xmlns:a16="http://schemas.microsoft.com/office/drawing/2014/main" id="{7E8AE142-01BD-4248-1719-FA0673181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13799" y="2861181"/>
              <a:ext cx="3188411" cy="93329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25F4F0E-ECFE-C8BA-0364-21C1814DEFDE}"/>
                </a:ext>
              </a:extLst>
            </p:cNvPr>
            <p:cNvSpPr txBox="1"/>
            <p:nvPr/>
          </p:nvSpPr>
          <p:spPr>
            <a:xfrm>
              <a:off x="407987" y="3099328"/>
              <a:ext cx="8266113" cy="12618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000" b="1" dirty="0">
                  <a:solidFill>
                    <a:schemeClr val="tx2"/>
                  </a:solidFill>
                </a:rPr>
                <a:t>Method exists for doing so…! Change the cavity cross-section</a:t>
              </a:r>
              <a:br>
                <a:rPr lang="en-US" sz="2000" b="1" dirty="0">
                  <a:solidFill>
                    <a:schemeClr val="tx2"/>
                  </a:solidFill>
                </a:rPr>
              </a:br>
              <a:r>
                <a:rPr lang="en-US" sz="2000" b="1" dirty="0">
                  <a:solidFill>
                    <a:schemeClr val="tx2"/>
                  </a:solidFill>
                </a:rPr>
                <a:t>Fully described in PhD thesis, here examples:</a:t>
              </a:r>
            </a:p>
            <a:p>
              <a:pPr lvl="1"/>
              <a:r>
                <a:rPr lang="en-US" b="1" dirty="0">
                  <a:solidFill>
                    <a:schemeClr val="tx2"/>
                  </a:solidFill>
                </a:rPr>
                <a:t>	 		</a:t>
              </a:r>
              <a:endParaRPr lang="en-US" baseline="30000" dirty="0">
                <a:solidFill>
                  <a:schemeClr val="tx2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endParaRPr lang="en-US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219C7E2-96AF-2F82-CAF2-8D7845566805}"/>
              </a:ext>
            </a:extLst>
          </p:cNvPr>
          <p:cNvGrpSpPr/>
          <p:nvPr/>
        </p:nvGrpSpPr>
        <p:grpSpPr>
          <a:xfrm>
            <a:off x="474958" y="3944478"/>
            <a:ext cx="11508546" cy="2381695"/>
            <a:chOff x="474958" y="3944478"/>
            <a:chExt cx="11508546" cy="238169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7CF00F0-E090-B097-6F75-4258F1088FDE}"/>
                </a:ext>
              </a:extLst>
            </p:cNvPr>
            <p:cNvGrpSpPr/>
            <p:nvPr/>
          </p:nvGrpSpPr>
          <p:grpSpPr>
            <a:xfrm>
              <a:off x="474958" y="3944478"/>
              <a:ext cx="10143026" cy="2381695"/>
              <a:chOff x="474958" y="3944478"/>
              <a:chExt cx="10143026" cy="2381695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76955C36-2438-712F-CCD7-AC69630A7B88}"/>
                      </a:ext>
                    </a:extLst>
                  </p:cNvPr>
                  <p:cNvSpPr txBox="1"/>
                  <p:nvPr/>
                </p:nvSpPr>
                <p:spPr>
                  <a:xfrm>
                    <a:off x="930667" y="5769286"/>
                    <a:ext cx="1286698" cy="49718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US" b="1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en-US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en-GB" b="1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oMath>
                    </a14:m>
                    <a:r>
                      <a:rPr lang="en-US" b="1" dirty="0">
                        <a:solidFill>
                          <a:schemeClr val="tx2"/>
                        </a:solidFill>
                      </a:rPr>
                      <a:t> = 0.5	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76955C36-2438-712F-CCD7-AC69630A7B8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930667" y="5769286"/>
                    <a:ext cx="1286698" cy="49718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A507BDA8-6D57-66DE-9AC6-9C260845C76D}"/>
                      </a:ext>
                    </a:extLst>
                  </p:cNvPr>
                  <p:cNvSpPr txBox="1"/>
                  <p:nvPr/>
                </p:nvSpPr>
                <p:spPr>
                  <a:xfrm>
                    <a:off x="4636043" y="5828986"/>
                    <a:ext cx="1117600" cy="49718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US" b="1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en-US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en-GB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oMath>
                    </a14:m>
                    <a:r>
                      <a:rPr lang="en-US" b="1" dirty="0">
                        <a:solidFill>
                          <a:schemeClr val="tx2"/>
                        </a:solidFill>
                      </a:rPr>
                      <a:t> = 5 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A507BDA8-6D57-66DE-9AC6-9C260845C76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36043" y="5828986"/>
                    <a:ext cx="1117600" cy="497187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243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48632494-4F06-5669-37E1-5806495244EB}"/>
                      </a:ext>
                    </a:extLst>
                  </p:cNvPr>
                  <p:cNvSpPr txBox="1"/>
                  <p:nvPr/>
                </p:nvSpPr>
                <p:spPr>
                  <a:xfrm>
                    <a:off x="7709684" y="5813467"/>
                    <a:ext cx="2908300" cy="49718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lvl="1"/>
                    <a:r>
                      <a:rPr lang="en-US" b="1" dirty="0">
                        <a:solidFill>
                          <a:schemeClr val="tx2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f>
                          <m:fPr>
                            <m:ctrlPr>
                              <a:rPr lang="en-US" b="1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en-US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en-GB" b="1" i="1" dirty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</m:oMath>
                    </a14:m>
                    <a:r>
                      <a:rPr lang="en-US" b="1" dirty="0">
                        <a:solidFill>
                          <a:schemeClr val="tx2"/>
                        </a:solidFill>
                      </a:rPr>
                      <a:t> = 20</a:t>
                    </a:r>
                  </a:p>
                </p:txBody>
              </p:sp>
            </mc:Choice>
            <mc:Fallback xmlns="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48632494-4F06-5669-37E1-5806495244E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09684" y="5813467"/>
                    <a:ext cx="2908300" cy="49718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23" name="Picture 22" descr="A diagram of an oval with a number of numbers&#10;&#10;Description automatically generated with medium confidence">
                <a:extLst>
                  <a:ext uri="{FF2B5EF4-FFF2-40B4-BE49-F238E27FC236}">
                    <a16:creationId xmlns:a16="http://schemas.microsoft.com/office/drawing/2014/main" id="{B0AF16A4-94AD-44ED-AA07-B665E0A34A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74958" y="3962524"/>
                <a:ext cx="2077751" cy="1824807"/>
              </a:xfrm>
              <a:prstGeom prst="rect">
                <a:avLst/>
              </a:prstGeom>
            </p:spPr>
          </p:pic>
          <p:pic>
            <p:nvPicPr>
              <p:cNvPr id="25" name="Picture 24" descr="A diagram of a function&#10;&#10;Description automatically generated">
                <a:extLst>
                  <a:ext uri="{FF2B5EF4-FFF2-40B4-BE49-F238E27FC236}">
                    <a16:creationId xmlns:a16="http://schemas.microsoft.com/office/drawing/2014/main" id="{0BD56360-7BF9-6654-CD14-50E5EFB957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890374" y="3947819"/>
                <a:ext cx="2205626" cy="1875248"/>
              </a:xfrm>
              <a:prstGeom prst="rect">
                <a:avLst/>
              </a:prstGeom>
            </p:spPr>
          </p:pic>
          <p:pic>
            <p:nvPicPr>
              <p:cNvPr id="27" name="Picture 26" descr="A diagram of a function&#10;&#10;Description automatically generated">
                <a:extLst>
                  <a:ext uri="{FF2B5EF4-FFF2-40B4-BE49-F238E27FC236}">
                    <a16:creationId xmlns:a16="http://schemas.microsoft.com/office/drawing/2014/main" id="{9666C439-CD09-4F87-3569-78B4BA9400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487836" y="3944478"/>
                <a:ext cx="2146300" cy="1878589"/>
              </a:xfrm>
              <a:prstGeom prst="rect">
                <a:avLst/>
              </a:prstGeom>
            </p:spPr>
          </p:pic>
        </p:grpSp>
        <p:pic>
          <p:nvPicPr>
            <p:cNvPr id="31" name="Picture 30" descr="A diagram of a cylinder&#10;&#10;Description automatically generated">
              <a:extLst>
                <a:ext uri="{FF2B5EF4-FFF2-40B4-BE49-F238E27FC236}">
                  <a16:creationId xmlns:a16="http://schemas.microsoft.com/office/drawing/2014/main" id="{345140E5-AA1E-3ED8-52ED-EE145ADC73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14338" t="5224" r="4730" b="3107"/>
            <a:stretch/>
          </p:blipFill>
          <p:spPr>
            <a:xfrm>
              <a:off x="10097257" y="4008007"/>
              <a:ext cx="1886247" cy="17635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8375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8B10F-C277-7BE1-D0A0-12ADE2858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2: Adding additional multipoles to refine the flatness in a TM</a:t>
            </a:r>
            <a:r>
              <a:rPr lang="en-US" baseline="-25000" dirty="0"/>
              <a:t>{4,6,8,…}10</a:t>
            </a:r>
            <a:r>
              <a:rPr lang="en-US" dirty="0"/>
              <a:t> mode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B0D27-B88B-7253-9191-091D6383C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290AD-2B60-E549-F364-03211A2F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91DA63-D2D7-49D1-29E7-0FEF0E773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6">
                <a:extLst>
                  <a:ext uri="{FF2B5EF4-FFF2-40B4-BE49-F238E27FC236}">
                    <a16:creationId xmlns:a16="http://schemas.microsoft.com/office/drawing/2014/main" id="{B9D3A944-7097-7313-D103-D12F45021CDA}"/>
                  </a:ext>
                </a:extLst>
              </p:cNvPr>
              <p:cNvSpPr txBox="1">
                <a:spLocks noGrp="1"/>
              </p:cNvSpPr>
              <p:nvPr>
                <p:ph idx="1"/>
              </p:nvPr>
            </p:nvSpPr>
            <p:spPr>
              <a:xfrm>
                <a:off x="298870" y="4450318"/>
                <a:ext cx="3159948" cy="754630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p>
                    </m:sSub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dirty="0"/>
                  <a:t> 13.5 GV/m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3.4</m:t>
                    </m:r>
                  </m:oMath>
                </a14:m>
                <a:r>
                  <a:rPr lang="en-US" b="0" dirty="0"/>
                  <a:t>e10</a:t>
                </a:r>
                <a:r>
                  <a:rPr lang="en-US" dirty="0"/>
                  <a:t> </a:t>
                </a:r>
                <a:r>
                  <a:rPr lang="en-US" b="0" dirty="0"/>
                  <a:t>V/m</a:t>
                </a: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8" name="Content Placeholder 6">
                <a:extLst>
                  <a:ext uri="{FF2B5EF4-FFF2-40B4-BE49-F238E27FC236}">
                    <a16:creationId xmlns:a16="http://schemas.microsoft.com/office/drawing/2014/main" id="{B9D3A944-7097-7313-D103-D12F45021CDA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8870" y="4450318"/>
                <a:ext cx="3159948" cy="754630"/>
              </a:xfrm>
              <a:prstGeom prst="rect">
                <a:avLst/>
              </a:prstGeom>
              <a:blipFill>
                <a:blip r:embed="rId2"/>
                <a:stretch>
                  <a:fillRect l="-4400" t="-8333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39ECCD37-0160-DA7D-B3F4-C9685C339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44" y="2270468"/>
            <a:ext cx="2845556" cy="20871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6">
                <a:extLst>
                  <a:ext uri="{FF2B5EF4-FFF2-40B4-BE49-F238E27FC236}">
                    <a16:creationId xmlns:a16="http://schemas.microsoft.com/office/drawing/2014/main" id="{933D9743-4CD8-32DB-1B7D-F63BCA3056C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41767" y="4357579"/>
                <a:ext cx="3159948" cy="1173719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p>
                    </m:sSub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dirty="0"/>
                  <a:t> 4.2 TV/m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4.4</m:t>
                    </m:r>
                  </m:oMath>
                </a14:m>
                <a:r>
                  <a:rPr lang="en-US" b="0" dirty="0"/>
                  <a:t>e10</a:t>
                </a:r>
                <a:r>
                  <a:rPr lang="en-US" dirty="0"/>
                  <a:t> </a:t>
                </a:r>
                <a:r>
                  <a:rPr lang="en-US" b="0" dirty="0"/>
                  <a:t>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−1.7</m:t>
                    </m:r>
                  </m:oMath>
                </a14:m>
                <a:r>
                  <a:rPr lang="en-US" b="0" dirty="0"/>
                  <a:t>e13</a:t>
                </a:r>
                <a:r>
                  <a:rPr lang="en-US" dirty="0"/>
                  <a:t> </a:t>
                </a:r>
                <a:r>
                  <a:rPr lang="en-US" b="0" dirty="0"/>
                  <a:t>V/m</a:t>
                </a: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Content Placeholder 6">
                <a:extLst>
                  <a:ext uri="{FF2B5EF4-FFF2-40B4-BE49-F238E27FC236}">
                    <a16:creationId xmlns:a16="http://schemas.microsoft.com/office/drawing/2014/main" id="{933D9743-4CD8-32DB-1B7D-F63BCA3056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1767" y="4357579"/>
                <a:ext cx="3159948" cy="1173719"/>
              </a:xfrm>
              <a:prstGeom prst="rect">
                <a:avLst/>
              </a:prstGeom>
              <a:blipFill>
                <a:blip r:embed="rId4"/>
                <a:stretch>
                  <a:fillRect l="-4800" t="-6452" b="-12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graph of a graph&#10;&#10;Description automatically generated">
            <a:extLst>
              <a:ext uri="{FF2B5EF4-FFF2-40B4-BE49-F238E27FC236}">
                <a16:creationId xmlns:a16="http://schemas.microsoft.com/office/drawing/2014/main" id="{8F3835E4-D72E-5DD2-1E92-0E48850CD0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7399" y="2232884"/>
            <a:ext cx="2874255" cy="2124695"/>
          </a:xfrm>
          <a:prstGeom prst="rect">
            <a:avLst/>
          </a:prstGeom>
        </p:spPr>
      </p:pic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46F4403F-13F9-0486-107C-5CC79CEDB925}"/>
              </a:ext>
            </a:extLst>
          </p:cNvPr>
          <p:cNvSpPr txBox="1">
            <a:spLocks/>
          </p:cNvSpPr>
          <p:nvPr/>
        </p:nvSpPr>
        <p:spPr>
          <a:xfrm>
            <a:off x="407986" y="1579035"/>
            <a:ext cx="10699560" cy="290849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>
                <a:solidFill>
                  <a:schemeClr val="tx2"/>
                </a:solidFill>
              </a:rPr>
              <a:t>To illustrate, use f = 300 MHz case where RF octupole is not so well-matched</a:t>
            </a:r>
            <a:endParaRPr lang="en-US" b="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6">
                <a:extLst>
                  <a:ext uri="{FF2B5EF4-FFF2-40B4-BE49-F238E27FC236}">
                    <a16:creationId xmlns:a16="http://schemas.microsoft.com/office/drawing/2014/main" id="{11F8ED2B-5188-A733-E43C-C49221130A7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21941" y="4357579"/>
                <a:ext cx="3159948" cy="159280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p>
                    </m:sSub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dirty="0"/>
                  <a:t> 14 GV/m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b="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3.3</m:t>
                    </m:r>
                  </m:oMath>
                </a14:m>
                <a:r>
                  <a:rPr lang="en-US" b="0" dirty="0"/>
                  <a:t>e10 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GB" b="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−1.1</m:t>
                    </m:r>
                  </m:oMath>
                </a14:m>
                <a:r>
                  <a:rPr lang="en-US" b="0" dirty="0"/>
                  <a:t>e10 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b="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3.8</m:t>
                    </m:r>
                  </m:oMath>
                </a14:m>
                <a:r>
                  <a:rPr lang="en-US" b="0" dirty="0"/>
                  <a:t>e10 V/m</a:t>
                </a: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8" name="Content Placeholder 6">
                <a:extLst>
                  <a:ext uri="{FF2B5EF4-FFF2-40B4-BE49-F238E27FC236}">
                    <a16:creationId xmlns:a16="http://schemas.microsoft.com/office/drawing/2014/main" id="{11F8ED2B-5188-A733-E43C-C49221130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1941" y="4357579"/>
                <a:ext cx="3159948" cy="1592808"/>
              </a:xfrm>
              <a:prstGeom prst="rect">
                <a:avLst/>
              </a:prstGeom>
              <a:blipFill>
                <a:blip r:embed="rId6"/>
                <a:stretch>
                  <a:fillRect l="-4800" t="-4762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graph of a graph&#10;&#10;Description automatically generated">
            <a:extLst>
              <a:ext uri="{FF2B5EF4-FFF2-40B4-BE49-F238E27FC236}">
                <a16:creationId xmlns:a16="http://schemas.microsoft.com/office/drawing/2014/main" id="{AB08D5E6-DCBA-E4B2-383C-19A2B04F38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90348" y="2251791"/>
            <a:ext cx="2884257" cy="21057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6">
                <a:extLst>
                  <a:ext uri="{FF2B5EF4-FFF2-40B4-BE49-F238E27FC236}">
                    <a16:creationId xmlns:a16="http://schemas.microsoft.com/office/drawing/2014/main" id="{87244778-C666-9961-F724-5C6CFCEBA7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35175" y="4343454"/>
                <a:ext cx="3159948" cy="2011897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p>
                    </m:sSub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dirty="0"/>
                  <a:t> 5.1 TV/m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b="0" i="1" dirty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b="0" dirty="0"/>
                  <a:t>4.4e10 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r>
                      <a:rPr lang="en-GB" b="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US" b="0" dirty="0"/>
                  <a:t>1.7e13 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b="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3.0</m:t>
                    </m:r>
                  </m:oMath>
                </a14:m>
                <a:r>
                  <a:rPr lang="en-US" b="0" dirty="0"/>
                  <a:t>e12 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sub>
                    </m:sSub>
                    <m:r>
                      <a:rPr lang="en-GB" b="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1.8</m:t>
                    </m:r>
                  </m:oMath>
                </a14:m>
                <a:r>
                  <a:rPr lang="en-US" b="0" dirty="0"/>
                  <a:t>e12 V/m</a:t>
                </a:r>
                <a:endParaRPr lang="en-US" b="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3" name="Content Placeholder 6">
                <a:extLst>
                  <a:ext uri="{FF2B5EF4-FFF2-40B4-BE49-F238E27FC236}">
                    <a16:creationId xmlns:a16="http://schemas.microsoft.com/office/drawing/2014/main" id="{87244778-C666-9961-F724-5C6CFCEBA7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5175" y="4343454"/>
                <a:ext cx="3159948" cy="2011897"/>
              </a:xfrm>
              <a:prstGeom prst="rect">
                <a:avLst/>
              </a:prstGeom>
              <a:blipFill>
                <a:blip r:embed="rId8"/>
                <a:stretch>
                  <a:fillRect l="-4819" t="-3774" b="-6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 descr="A graph of a graph&#10;&#10;Description automatically generated">
            <a:extLst>
              <a:ext uri="{FF2B5EF4-FFF2-40B4-BE49-F238E27FC236}">
                <a16:creationId xmlns:a16="http://schemas.microsoft.com/office/drawing/2014/main" id="{40F28886-4C46-FD85-9824-BA2D96CBE16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69378" y="2270468"/>
            <a:ext cx="2690661" cy="200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58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4884E-0F8C-DDBE-8567-5CD687DA9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3 (Briefly): Use a TE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9FBC6-A8BC-680B-AB6C-1141A31B4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9106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Can also use a TE mode to provide the EM field that </a:t>
            </a:r>
            <a:r>
              <a:rPr lang="en-US" dirty="0" err="1"/>
              <a:t>uniformises</a:t>
            </a:r>
            <a:r>
              <a:rPr lang="en-US" dirty="0"/>
              <a:t> the beam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Here we note that TE modes must have a longitudinal component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E02FD-09A7-51D1-8D61-467FC11D9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F4796-E74E-0D10-8681-2CB1994C8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5947F-27DC-A35C-5FE6-33B141ABD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28</a:t>
            </a:fld>
            <a:endParaRPr lang="en-US"/>
          </a:p>
        </p:txBody>
      </p:sp>
      <p:pic>
        <p:nvPicPr>
          <p:cNvPr id="10" name="Picture 9" descr="A table of mathematical equations&#10;&#10;Description automatically generated">
            <a:extLst>
              <a:ext uri="{FF2B5EF4-FFF2-40B4-BE49-F238E27FC236}">
                <a16:creationId xmlns:a16="http://schemas.microsoft.com/office/drawing/2014/main" id="{BFB1A598-583B-9D03-2478-4C2F2D270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845" y="2502884"/>
            <a:ext cx="4140200" cy="38100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E734C1A2-51AC-F9CB-C48A-0165F9F79B29}"/>
              </a:ext>
            </a:extLst>
          </p:cNvPr>
          <p:cNvSpPr txBox="1">
            <a:spLocks/>
          </p:cNvSpPr>
          <p:nvPr/>
        </p:nvSpPr>
        <p:spPr>
          <a:xfrm>
            <a:off x="6502399" y="4492169"/>
            <a:ext cx="5499101" cy="182071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Caveats: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Ignore longitudinal term which acts as a transit time factor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 mode must be used at non-relativistic energy (else magnetic force cancels the electric force)</a:t>
            </a:r>
          </a:p>
        </p:txBody>
      </p:sp>
      <p:pic>
        <p:nvPicPr>
          <p:cNvPr id="17" name="Picture 16" descr="A group of mathematical equations&#10;&#10;Description automatically generated">
            <a:extLst>
              <a:ext uri="{FF2B5EF4-FFF2-40B4-BE49-F238E27FC236}">
                <a16:creationId xmlns:a16="http://schemas.microsoft.com/office/drawing/2014/main" id="{8ECA358A-C26C-2B41-19C8-0DD4A0434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6587" y="2587169"/>
            <a:ext cx="5144578" cy="1820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0824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graph&#10;&#10;Description automatically generated">
            <a:extLst>
              <a:ext uri="{FF2B5EF4-FFF2-40B4-BE49-F238E27FC236}">
                <a16:creationId xmlns:a16="http://schemas.microsoft.com/office/drawing/2014/main" id="{24FDD600-1C51-7895-EC4A-985C71DC0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918" y="2057887"/>
            <a:ext cx="3709223" cy="27422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64884E-0F8C-DDBE-8567-5CD687DA9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3 (Briefly): Use a TE mode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B9FBC6-A8BC-680B-AB6C-1141A31B4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218949"/>
            <a:ext cx="11376024" cy="91062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Longer RF cavity (15 cm) so TE</a:t>
            </a:r>
            <a:r>
              <a:rPr lang="en-US" baseline="-25000" dirty="0"/>
              <a:t>411</a:t>
            </a:r>
            <a:r>
              <a:rPr lang="en-US" dirty="0"/>
              <a:t> mode </a:t>
            </a:r>
            <a:r>
              <a:rPr lang="en-US" dirty="0" err="1"/>
              <a:t>existsat</a:t>
            </a:r>
            <a:r>
              <a:rPr lang="en-US" dirty="0"/>
              <a:t> 3 GHz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9E02FD-09A7-51D1-8D61-467FC11D9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F4796-E74E-0D10-8681-2CB1994C8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5947F-27DC-A35C-5FE6-33B141ABD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29</a:t>
            </a:fld>
            <a:endParaRPr lang="en-US"/>
          </a:p>
        </p:txBody>
      </p:sp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A5876B61-7076-C832-BFAB-4DDE82FEE4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057886"/>
            <a:ext cx="3719512" cy="27422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6">
                <a:extLst>
                  <a:ext uri="{FF2B5EF4-FFF2-40B4-BE49-F238E27FC236}">
                    <a16:creationId xmlns:a16="http://schemas.microsoft.com/office/drawing/2014/main" id="{F658BBF9-1DD1-CAC6-DA80-5E2F649E11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7" y="4831805"/>
                <a:ext cx="3159948" cy="1173719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p>
                    </m:sSub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b="0" dirty="0"/>
                  <a:t> 8.2 MV/m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1.6</m:t>
                    </m:r>
                  </m:oMath>
                </a14:m>
                <a:r>
                  <a:rPr lang="en-US" b="0" dirty="0"/>
                  <a:t>e7</a:t>
                </a:r>
                <a:r>
                  <a:rPr lang="en-US" dirty="0"/>
                  <a:t> </a:t>
                </a:r>
                <a:r>
                  <a:rPr lang="en-US" b="0" dirty="0"/>
                  <a:t>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b="0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GB" b="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= </a:t>
                </a:r>
                <a:r>
                  <a:rPr lang="en-GB" b="0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b="0" dirty="0">
                    <a:solidFill>
                      <a:schemeClr val="tx2"/>
                    </a:solidFill>
                  </a:rPr>
                  <a:t>3 GHz</a:t>
                </a:r>
              </a:p>
            </p:txBody>
          </p:sp>
        </mc:Choice>
        <mc:Fallback xmlns="">
          <p:sp>
            <p:nvSpPr>
              <p:cNvPr id="9" name="Content Placeholder 6">
                <a:extLst>
                  <a:ext uri="{FF2B5EF4-FFF2-40B4-BE49-F238E27FC236}">
                    <a16:creationId xmlns:a16="http://schemas.microsoft.com/office/drawing/2014/main" id="{F658BBF9-1DD1-CAC6-DA80-5E2F649E11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4831805"/>
                <a:ext cx="3159948" cy="1173719"/>
              </a:xfrm>
              <a:prstGeom prst="rect">
                <a:avLst/>
              </a:prstGeom>
              <a:blipFill>
                <a:blip r:embed="rId4"/>
                <a:stretch>
                  <a:fillRect l="-4819" t="-6452" b="-13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6">
                <a:extLst>
                  <a:ext uri="{FF2B5EF4-FFF2-40B4-BE49-F238E27FC236}">
                    <a16:creationId xmlns:a16="http://schemas.microsoft.com/office/drawing/2014/main" id="{3EB2C837-72B4-91DC-70AD-21E0C6B679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8287" y="4771208"/>
                <a:ext cx="3159948" cy="1592808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p>
                    </m:sSubSup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=2.9</m:t>
                    </m:r>
                  </m:oMath>
                </a14:m>
                <a:r>
                  <a:rPr lang="en-GB" b="0" dirty="0"/>
                  <a:t> MV/m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GB" b="0" i="1" dirty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dirty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</m:acc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1.8</m:t>
                    </m:r>
                  </m:oMath>
                </a14:m>
                <a:r>
                  <a:rPr lang="en-US" b="0" dirty="0"/>
                  <a:t>e7</a:t>
                </a:r>
                <a:r>
                  <a:rPr lang="en-US" dirty="0"/>
                  <a:t> </a:t>
                </a:r>
                <a:r>
                  <a:rPr lang="en-US" b="0" dirty="0"/>
                  <a:t>V/m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GB" b="0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GB" b="0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= </a:t>
                </a:r>
                <a:r>
                  <a:rPr lang="en-GB" b="0" i="1" dirty="0">
                    <a:solidFill>
                      <a:schemeClr val="tx2"/>
                    </a:solidFill>
                    <a:latin typeface="Cambria Math" panose="02040503050406030204" pitchFamily="18" charset="0"/>
                  </a:rPr>
                  <a:t> </a:t>
                </a:r>
                <a:r>
                  <a:rPr lang="en-US" b="0" dirty="0">
                    <a:solidFill>
                      <a:schemeClr val="tx2"/>
                    </a:solidFill>
                  </a:rPr>
                  <a:t>4.05 GHz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b="0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b="0" dirty="0">
                    <a:solidFill>
                      <a:schemeClr val="tx2"/>
                    </a:solidFill>
                  </a:rPr>
                  <a:t> optimised</a:t>
                </a:r>
              </a:p>
            </p:txBody>
          </p:sp>
        </mc:Choice>
        <mc:Fallback xmlns="">
          <p:sp>
            <p:nvSpPr>
              <p:cNvPr id="11" name="Content Placeholder 6">
                <a:extLst>
                  <a:ext uri="{FF2B5EF4-FFF2-40B4-BE49-F238E27FC236}">
                    <a16:creationId xmlns:a16="http://schemas.microsoft.com/office/drawing/2014/main" id="{3EB2C837-72B4-91DC-70AD-21E0C6B679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287" y="4771208"/>
                <a:ext cx="3159948" cy="1592808"/>
              </a:xfrm>
              <a:prstGeom prst="rect">
                <a:avLst/>
              </a:prstGeom>
              <a:blipFill>
                <a:blip r:embed="rId5"/>
                <a:stretch>
                  <a:fillRect l="-4819" t="-3937" b="-86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77AB2781-EDA5-BF6B-D8B3-2B6873D788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40356" y="1858804"/>
            <a:ext cx="4584776" cy="3438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71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2F37D-F108-D440-91F7-7B4E97CBD884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457288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519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2F37D-F108-D440-91F7-7B4E97CBD884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30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048906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3014063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BD704-8504-475A-B46E-FA2E424DD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Uniform Beam with RF Cavity </a:t>
            </a:r>
            <a:r>
              <a:rPr lang="en-US" dirty="0" err="1"/>
              <a:t>Stocktake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177E90-49C0-3B0E-B819-13128D8910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11376024" cy="1557337"/>
              </a:xfrm>
            </p:spPr>
            <p:txBody>
              <a:bodyPr>
                <a:normAutofit lnSpcReduction="10000"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Three methods:</a:t>
                </a:r>
              </a:p>
              <a:p>
                <a:pPr marL="666750" lvl="1" indent="-342900">
                  <a:buFont typeface="+mj-lt"/>
                  <a:buAutoNum type="arabicPeriod"/>
                </a:pPr>
                <a:r>
                  <a:rPr lang="en-US" dirty="0"/>
                  <a:t>Tailor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</a:t>
                </a:r>
                <a:r>
                  <a:rPr lang="en-GB" dirty="0">
                    <a:solidFill>
                      <a:schemeClr val="tx2"/>
                    </a:solidFill>
                  </a:rPr>
                  <a:t>in a TM</a:t>
                </a:r>
                <a:r>
                  <a:rPr lang="en-GB" baseline="-25000" dirty="0">
                    <a:solidFill>
                      <a:schemeClr val="tx2"/>
                    </a:solidFill>
                  </a:rPr>
                  <a:t>410</a:t>
                </a:r>
                <a:r>
                  <a:rPr lang="en-GB" dirty="0">
                    <a:solidFill>
                      <a:schemeClr val="tx2"/>
                    </a:solidFill>
                  </a:rPr>
                  <a:t> mode to get as flat as beam as possible</a:t>
                </a:r>
              </a:p>
              <a:p>
                <a:pPr marL="666750" lvl="1" indent="-342900">
                  <a:buFont typeface="+mj-lt"/>
                  <a:buAutoNum type="arabicPeriod"/>
                </a:pPr>
                <a:r>
                  <a:rPr lang="en-GB" dirty="0">
                    <a:solidFill>
                      <a:schemeClr val="tx2"/>
                    </a:solidFill>
                  </a:rPr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are fixed and beam is not sufficiently flat, add more multipoles to make a </a:t>
                </a:r>
                <a:r>
                  <a:rPr lang="en-GB" dirty="0">
                    <a:solidFill>
                      <a:schemeClr val="tx2"/>
                    </a:solidFill>
                  </a:rPr>
                  <a:t>TM</a:t>
                </a:r>
                <a:r>
                  <a:rPr lang="en-GB" baseline="-25000" dirty="0">
                    <a:solidFill>
                      <a:schemeClr val="tx2"/>
                    </a:solidFill>
                  </a:rPr>
                  <a:t>{4,6,8,…}10 </a:t>
                </a:r>
                <a:r>
                  <a:rPr lang="en-GB" dirty="0">
                    <a:solidFill>
                      <a:schemeClr val="tx2"/>
                    </a:solidFill>
                  </a:rPr>
                  <a:t>that can be supported by an azimuthally modulated cavity</a:t>
                </a:r>
              </a:p>
              <a:p>
                <a:pPr marL="666750" lvl="1" indent="-342900">
                  <a:buFont typeface="+mj-lt"/>
                  <a:buAutoNum type="arabicPeriod"/>
                </a:pPr>
                <a:r>
                  <a:rPr lang="en-GB" dirty="0">
                    <a:solidFill>
                      <a:schemeClr val="tx2"/>
                    </a:solidFill>
                  </a:rPr>
                  <a:t>Either of the above but with a TE mode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C177E90-49C0-3B0E-B819-13128D8910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11376024" cy="1557337"/>
              </a:xfrm>
              <a:blipFill>
                <a:blip r:embed="rId2"/>
                <a:stretch>
                  <a:fillRect l="-1339" t="-9677" b="-5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34C27-7D74-C163-3064-BD18EEED2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0EA4A6-FB3E-E673-8E02-C1FBFBA8E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364DA-F662-0000-B8C8-356FF9B35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31</a:t>
            </a:fld>
            <a:endParaRPr lang="en-US"/>
          </a:p>
        </p:txBody>
      </p:sp>
      <p:pic>
        <p:nvPicPr>
          <p:cNvPr id="7" name="Content Placeholder 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51A63ADB-D342-4CCC-1590-3E85B3180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220" y="305837"/>
            <a:ext cx="2193791" cy="184260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A0A64FE6-9F49-09BF-52FA-E4DA055F4C5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8" y="3708400"/>
                <a:ext cx="11376024" cy="2413000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 fontScale="92500" lnSpcReduction="10000"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Method 1 works nicely noting: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~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10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MeV/c electron beam requires cavity w/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dirty="0" smtClean="0">
                            <a:latin typeface="Cambria Math" panose="02040503050406030204" pitchFamily="18" charset="0"/>
                          </a:rPr>
                          <m:t>peak</m:t>
                        </m:r>
                      </m:sup>
                    </m:sSubSup>
                    <m:r>
                      <a:rPr lang="en-GB" i="1" dirty="0" smtClean="0">
                        <a:latin typeface="Cambria Math" panose="02040503050406030204" pitchFamily="18" charset="0"/>
                      </a:rPr>
                      <m:t> = </m:t>
                    </m:r>
                  </m:oMath>
                </a14:m>
                <a:r>
                  <a:rPr lang="en-GB" dirty="0"/>
                  <a:t>20 MV/m in a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= </m:t>
                    </m:r>
                  </m:oMath>
                </a14:m>
                <a:r>
                  <a:rPr lang="en-GB" dirty="0"/>
                  <a:t>4 cm structure with no transit time factor</a:t>
                </a:r>
              </a:p>
              <a:p>
                <a:pPr marL="990900" lvl="2" indent="-342900"/>
                <a:r>
                  <a:rPr lang="en-GB" dirty="0"/>
                  <a:t>Expect transit time factor increase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b="0" i="0" dirty="0" smtClean="0">
                            <a:latin typeface="Cambria Math" panose="02040503050406030204" pitchFamily="18" charset="0"/>
                          </a:rPr>
                          <m:t>peak</m:t>
                        </m:r>
                      </m:sup>
                    </m:sSubSup>
                  </m:oMath>
                </a14:m>
                <a:r>
                  <a:rPr lang="en-US" dirty="0"/>
                  <a:t> by a third </a:t>
                </a:r>
              </a:p>
              <a:p>
                <a:pPr marL="990900" lvl="2" indent="-342900"/>
                <a:r>
                  <a:rPr lang="en-US" dirty="0"/>
                  <a:t>Longer structure reduce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  <m:sup>
                        <m:r>
                          <m:rPr>
                            <m:nor/>
                          </m:rPr>
                          <a:rPr lang="en-GB" dirty="0">
                            <a:latin typeface="Cambria Math" panose="02040503050406030204" pitchFamily="18" charset="0"/>
                          </a:rPr>
                          <m:t>peak</m:t>
                        </m:r>
                      </m:sup>
                    </m:sSubSup>
                  </m:oMath>
                </a14:m>
                <a:r>
                  <a:rPr lang="en-US" dirty="0"/>
                  <a:t> by ratio of new length to 4 cm</a:t>
                </a:r>
              </a:p>
              <a:p>
                <a:pPr marL="666750" lvl="1" indent="-342900"/>
                <a:r>
                  <a:rPr lang="en-US" dirty="0"/>
                  <a:t>Space charge turned off, on-crest through a static field so E field is ignored, 1D uniform beam, no realistic cavity design with couplers </a:t>
                </a:r>
                <a:r>
                  <a:rPr lang="en-US" dirty="0" err="1"/>
                  <a:t>etc</a:t>
                </a:r>
                <a:endParaRPr lang="en-US" dirty="0"/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A0A64FE6-9F49-09BF-52FA-E4DA055F4C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3708400"/>
                <a:ext cx="11376024" cy="2413000"/>
              </a:xfrm>
              <a:prstGeom prst="rect">
                <a:avLst/>
              </a:prstGeom>
              <a:blipFill>
                <a:blip r:embed="rId4"/>
                <a:stretch>
                  <a:fillRect l="-1228" t="-4712" r="-16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3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AB64B-2EEA-465D-FC20-39A5A1F2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Implementing a field map</a:t>
            </a:r>
          </a:p>
        </p:txBody>
      </p:sp>
      <p:pic>
        <p:nvPicPr>
          <p:cNvPr id="8" name="Content Placeholder 7" descr="A graph of a graph&#10;&#10;Description automatically generated">
            <a:extLst>
              <a:ext uri="{FF2B5EF4-FFF2-40B4-BE49-F238E27FC236}">
                <a16:creationId xmlns:a16="http://schemas.microsoft.com/office/drawing/2014/main" id="{7BEC00DA-A043-5264-65C2-0364DC2AD9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26133" y="1900997"/>
            <a:ext cx="4636174" cy="34166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EF52F-550E-5271-2C01-00610E2C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21/02/2024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4EB48-71A3-88CF-6833-816A25B6C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D97FE-C66B-41B1-ACC4-AC4DAB713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32</a:t>
            </a:fld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58F04BA-E692-395B-FEEF-C3A89E99678D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6708428" cy="4341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 beam pipe, just a 3 GHz TM</a:t>
            </a:r>
            <a:r>
              <a:rPr lang="en-GB" baseline="-25000" dirty="0"/>
              <a:t>410</a:t>
            </a:r>
            <a:r>
              <a:rPr lang="en-GB" dirty="0"/>
              <a:t>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Test was to check implementation of field map in RF-Track – coarse mesh and export but result is flat beam</a:t>
            </a:r>
            <a:endParaRPr lang="en-US" dirty="0"/>
          </a:p>
        </p:txBody>
      </p:sp>
      <p:pic>
        <p:nvPicPr>
          <p:cNvPr id="11" name="Picture 10" descr="A blue circle on a grid&#10;&#10;Description automatically generated">
            <a:extLst>
              <a:ext uri="{FF2B5EF4-FFF2-40B4-BE49-F238E27FC236}">
                <a16:creationId xmlns:a16="http://schemas.microsoft.com/office/drawing/2014/main" id="{C7A7C610-9148-51B0-61D2-56B8F0E714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62" y="3039140"/>
            <a:ext cx="2596063" cy="3080075"/>
          </a:xfrm>
          <a:prstGeom prst="rect">
            <a:avLst/>
          </a:prstGeom>
        </p:spPr>
      </p:pic>
      <p:pic>
        <p:nvPicPr>
          <p:cNvPr id="13" name="Picture 12" descr="A colorful circular object with arrows&#10;&#10;Description automatically generated with medium confidence">
            <a:extLst>
              <a:ext uri="{FF2B5EF4-FFF2-40B4-BE49-F238E27FC236}">
                <a16:creationId xmlns:a16="http://schemas.microsoft.com/office/drawing/2014/main" id="{0DD65C0B-7977-FDFA-4A44-A7FE9CD543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3767" y="3257288"/>
            <a:ext cx="2782233" cy="282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2967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AB64B-2EEA-465D-FC20-39A5A1F28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beam pipe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EF52F-550E-5271-2C01-00610E2CC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4EB48-71A3-88CF-6833-816A25B6C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D97FE-C66B-41B1-ACC4-AC4DAB713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33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358F04BA-E692-395B-FEEF-C3A89E99678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7989" y="1592263"/>
                <a:ext cx="7067544" cy="2080091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Now add a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nor/>
                              </m:rPr>
                              <a:rPr lang="en-GB" b="0" i="0" dirty="0" smtClean="0">
                                <a:latin typeface="Cambria Math" panose="02040503050406030204" pitchFamily="18" charset="0"/>
                              </a:rPr>
                              <m:t>pipe</m:t>
                            </m:r>
                          </m:sub>
                        </m:sSub>
                        <m:r>
                          <a:rPr lang="en-GB" b="0" i="1" dirty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48 </m:t>
                        </m:r>
                        <m:r>
                          <m:rPr>
                            <m:nor/>
                          </m:rPr>
                          <a:rPr lang="en-GB" b="0" dirty="0"/>
                          <m:t>mm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7.7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GB" dirty="0"/>
                  <a:t> </a:t>
                </a:r>
                <a:r>
                  <a:rPr lang="en-GB" b="0" dirty="0"/>
                  <a:t>mm)</a:t>
                </a:r>
                <a:r>
                  <a:rPr lang="en-GB" dirty="0"/>
                  <a:t> beam pipe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Field leaks into pipes but still get flat beam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Interesting that radius is smaller</a:t>
                </a:r>
                <a:endParaRPr lang="en-US" dirty="0"/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358F04BA-E692-395B-FEEF-C3A89E9967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9" y="1592263"/>
                <a:ext cx="7067544" cy="2080091"/>
              </a:xfrm>
              <a:prstGeom prst="rect">
                <a:avLst/>
              </a:prstGeom>
              <a:blipFill>
                <a:blip r:embed="rId2"/>
                <a:stretch>
                  <a:fillRect l="-2154" t="-4878" r="-8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graph of a graph&#10;&#10;Description automatically generated">
            <a:extLst>
              <a:ext uri="{FF2B5EF4-FFF2-40B4-BE49-F238E27FC236}">
                <a16:creationId xmlns:a16="http://schemas.microsoft.com/office/drawing/2014/main" id="{A40AE3C4-12CA-D8BD-699E-698452D84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8723" y="1205864"/>
            <a:ext cx="4327588" cy="3186525"/>
          </a:xfrm>
          <a:prstGeom prst="rect">
            <a:avLst/>
          </a:prstGeom>
        </p:spPr>
      </p:pic>
      <p:pic>
        <p:nvPicPr>
          <p:cNvPr id="17" name="Picture 16" descr="A blue circular object with a hole&#10;&#10;Description automatically generated">
            <a:extLst>
              <a:ext uri="{FF2B5EF4-FFF2-40B4-BE49-F238E27FC236}">
                <a16:creationId xmlns:a16="http://schemas.microsoft.com/office/drawing/2014/main" id="{1B3E0782-2DDB-DE92-DAE1-8AB799FD05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953" y="3762962"/>
            <a:ext cx="2942932" cy="2571423"/>
          </a:xfrm>
          <a:prstGeom prst="rect">
            <a:avLst/>
          </a:prstGeom>
        </p:spPr>
      </p:pic>
      <p:pic>
        <p:nvPicPr>
          <p:cNvPr id="19" name="Picture 18" descr="A blue circle with a black line&#10;&#10;Description automatically generated">
            <a:extLst>
              <a:ext uri="{FF2B5EF4-FFF2-40B4-BE49-F238E27FC236}">
                <a16:creationId xmlns:a16="http://schemas.microsoft.com/office/drawing/2014/main" id="{78A46FC9-C4F3-76DA-A8D6-A7085CC3F01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8643"/>
          <a:stretch/>
        </p:blipFill>
        <p:spPr>
          <a:xfrm>
            <a:off x="5643154" y="3626316"/>
            <a:ext cx="2289584" cy="27986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ABA8D56-52FA-2E53-324F-5867BACDBF9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38103"/>
          <a:stretch/>
        </p:blipFill>
        <p:spPr>
          <a:xfrm>
            <a:off x="3350921" y="3702705"/>
            <a:ext cx="2292233" cy="277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6457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2D46E-FB26-D4BA-5855-89A1FE880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- Create a 2D uniform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3AC9AA-4286-DD67-0F58-280EC8521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21/02/2024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47A77-4FA3-C52B-6F32-558A1A73E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C5763-F1CE-D582-A465-F9319112D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34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0A86808-B78E-24C6-F18D-43A80435D0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209040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reason it shouldn’t work, but I need to develop the code to </a:t>
            </a:r>
            <a:r>
              <a:rPr lang="en-US" dirty="0" err="1"/>
              <a:t>optimise</a:t>
            </a:r>
            <a:r>
              <a:rPr lang="en-US" dirty="0"/>
              <a:t> for 2D flatness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Adapt Andrea’s DEFT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Plan for this proof of concept: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Build a FODO </a:t>
            </a:r>
            <a:r>
              <a:rPr lang="en-US" dirty="0" err="1"/>
              <a:t>testline</a:t>
            </a:r>
            <a:r>
              <a:rPr lang="en-US" dirty="0"/>
              <a:t>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Insert a multipole cavity in each of the x and y beta function minima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Optimise</a:t>
            </a:r>
            <a:r>
              <a:rPr lang="en-US" dirty="0"/>
              <a:t> for flatness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 err="1"/>
              <a:t>Analyse</a:t>
            </a:r>
            <a:r>
              <a:rPr lang="en-US" dirty="0"/>
              <a:t> the effect of finite y-dimension on the flatness of the beam that can be achieved</a:t>
            </a:r>
          </a:p>
        </p:txBody>
      </p:sp>
      <p:pic>
        <p:nvPicPr>
          <p:cNvPr id="11" name="Content Placeholder 7" descr="A graph of a function&#10;&#10;Description automatically generated">
            <a:extLst>
              <a:ext uri="{FF2B5EF4-FFF2-40B4-BE49-F238E27FC236}">
                <a16:creationId xmlns:a16="http://schemas.microsoft.com/office/drawing/2014/main" id="{DA0B0B55-3DCC-3290-36EB-D712603C8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0483" y="1368045"/>
            <a:ext cx="5861517" cy="460851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C960EC6-3F93-2012-5598-445E877E1E18}"/>
              </a:ext>
            </a:extLst>
          </p:cNvPr>
          <p:cNvGrpSpPr/>
          <p:nvPr/>
        </p:nvGrpSpPr>
        <p:grpSpPr>
          <a:xfrm>
            <a:off x="7236926" y="5084743"/>
            <a:ext cx="285120" cy="644400"/>
            <a:chOff x="7236926" y="5084743"/>
            <a:chExt cx="285120" cy="6444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8B82A29E-A0BB-6972-BBBE-B905F095EC45}"/>
                    </a:ext>
                  </a:extLst>
                </p14:cNvPr>
                <p14:cNvContentPartPr/>
                <p14:nvPr/>
              </p14:nvContentPartPr>
              <p14:xfrm>
                <a:off x="7312526" y="5149543"/>
                <a:ext cx="209520" cy="579600"/>
              </p14:xfrm>
            </p:contentPart>
          </mc:Choice>
          <mc:Fallback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8B82A29E-A0BB-6972-BBBE-B905F095EC45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276526" y="5113903"/>
                  <a:ext cx="281160" cy="65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15B3303A-2521-3766-7CAE-3E5F75FA6C2C}"/>
                    </a:ext>
                  </a:extLst>
                </p14:cNvPr>
                <p14:cNvContentPartPr/>
                <p14:nvPr/>
              </p14:nvContentPartPr>
              <p14:xfrm>
                <a:off x="7236926" y="5084743"/>
                <a:ext cx="242640" cy="281160"/>
              </p14:xfrm>
            </p:contentPart>
          </mc:Choice>
          <mc:Fallback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15B3303A-2521-3766-7CAE-3E5F75FA6C2C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201286" y="5049103"/>
                  <a:ext cx="314280" cy="3528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E3D57926-F398-A5AF-D480-89BA63FD87DA}"/>
                  </a:ext>
                </a:extLst>
              </p14:cNvPr>
              <p14:cNvContentPartPr/>
              <p14:nvPr/>
            </p14:nvContentPartPr>
            <p14:xfrm>
              <a:off x="9592766" y="5191303"/>
              <a:ext cx="5760" cy="45828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E3D57926-F398-A5AF-D480-89BA63FD87D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556766" y="5155303"/>
                <a:ext cx="77400" cy="529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2EDA04EF-732D-4E55-5B63-A8D363EA3EEF}"/>
                  </a:ext>
                </a:extLst>
              </p14:cNvPr>
              <p14:cNvContentPartPr/>
              <p14:nvPr/>
            </p14:nvContentPartPr>
            <p14:xfrm>
              <a:off x="9443726" y="5206063"/>
              <a:ext cx="358200" cy="14256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2EDA04EF-732D-4E55-5B63-A8D363EA3EEF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408086" y="5170423"/>
                <a:ext cx="429840" cy="214200"/>
              </a:xfrm>
              <a:prstGeom prst="rect">
                <a:avLst/>
              </a:prstGeom>
            </p:spPr>
          </p:pic>
        </mc:Fallback>
      </mc:AlternateContent>
      <p:grpSp>
        <p:nvGrpSpPr>
          <p:cNvPr id="19" name="Group 18">
            <a:extLst>
              <a:ext uri="{FF2B5EF4-FFF2-40B4-BE49-F238E27FC236}">
                <a16:creationId xmlns:a16="http://schemas.microsoft.com/office/drawing/2014/main" id="{5A6A6307-91F2-4D83-9AFE-332CB189DCFC}"/>
              </a:ext>
            </a:extLst>
          </p:cNvPr>
          <p:cNvGrpSpPr/>
          <p:nvPr/>
        </p:nvGrpSpPr>
        <p:grpSpPr>
          <a:xfrm>
            <a:off x="10613366" y="3274663"/>
            <a:ext cx="297720" cy="505440"/>
            <a:chOff x="10613366" y="3274663"/>
            <a:chExt cx="297720" cy="505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6967DA7D-BD6E-CD12-91BB-0AD7BC5BA57F}"/>
                    </a:ext>
                  </a:extLst>
                </p14:cNvPr>
                <p14:cNvContentPartPr/>
                <p14:nvPr/>
              </p14:nvContentPartPr>
              <p14:xfrm>
                <a:off x="10746926" y="3274663"/>
                <a:ext cx="11160" cy="50544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6967DA7D-BD6E-CD12-91BB-0AD7BC5BA57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0710926" y="3239023"/>
                  <a:ext cx="82800" cy="57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66C9828A-3856-500D-16EA-EE943B532CB9}"/>
                    </a:ext>
                  </a:extLst>
                </p14:cNvPr>
                <p14:cNvContentPartPr/>
                <p14:nvPr/>
              </p14:nvContentPartPr>
              <p14:xfrm>
                <a:off x="10613366" y="3561583"/>
                <a:ext cx="297720" cy="201240"/>
              </p14:xfrm>
            </p:contentPart>
          </mc:Choice>
          <mc:Fallback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66C9828A-3856-500D-16EA-EE943B532CB9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0577366" y="3525943"/>
                  <a:ext cx="369360" cy="272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914980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74D77-A2F8-DA51-FA56-D8310FC0F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RF-Track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8ED8F-B287-2480-04D6-5203CBCEE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Andrea is implementing the ability to model TM</a:t>
            </a:r>
            <a:r>
              <a:rPr lang="en-US" baseline="-25000" dirty="0"/>
              <a:t>{M}np </a:t>
            </a:r>
            <a:r>
              <a:rPr lang="en-US" dirty="0"/>
              <a:t>modes, including with a beam pipe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Ping has method for interfacing RF-Track with CST so can directly optimize RF-Track beam dynamics simulations with CST cavity designing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0D24AB-5215-69C4-6204-C368B1082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9E316-9E73-C4E4-2B15-A966F915B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47C10-6995-A811-AE39-B97B7CCD8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338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2F37D-F108-D440-91F7-7B4E97CBD884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36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806585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163063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82A9B-881E-62C9-2628-03C13E0F2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Uniform beam applications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9DAD1-D311-5068-2EDD-2472D94B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63FE6-D32D-44EC-AEEF-5CBFA9D42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C84D1-64FC-0E68-045E-A9EC57EF2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37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5A4D347-A530-47B3-87E3-2DE5B36401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Uniform </a:t>
            </a:r>
            <a:r>
              <a:rPr lang="en-US" dirty="0" err="1"/>
              <a:t>irridation</a:t>
            </a:r>
            <a:endParaRPr lang="en-US" dirty="0"/>
          </a:p>
          <a:p>
            <a:pPr lvl="1"/>
            <a:r>
              <a:rPr lang="en-US" dirty="0"/>
              <a:t>Radiotherapy </a:t>
            </a:r>
          </a:p>
          <a:p>
            <a:pPr lvl="1"/>
            <a:r>
              <a:rPr lang="en-US" dirty="0" err="1"/>
              <a:t>Sterilisation</a:t>
            </a:r>
            <a:endParaRPr lang="en-US" dirty="0"/>
          </a:p>
          <a:p>
            <a:pPr lvl="1"/>
            <a:r>
              <a:rPr lang="en-US" dirty="0"/>
              <a:t>Targets (spallation, isotope production, particle production)</a:t>
            </a:r>
          </a:p>
          <a:p>
            <a:r>
              <a:rPr lang="en-US" dirty="0"/>
              <a:t>Halo reduction of nanobeam collision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^Use octupoles to fold tails of beam in CLIC final focus system</a:t>
            </a:r>
          </a:p>
        </p:txBody>
      </p:sp>
    </p:spTree>
    <p:extLst>
      <p:ext uri="{BB962C8B-B14F-4D97-AF65-F5344CB8AC3E}">
        <p14:creationId xmlns:p14="http://schemas.microsoft.com/office/powerpoint/2010/main" val="31778332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82A9B-881E-62C9-2628-03C13E0F2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beam shaping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9DAD1-D311-5068-2EDD-2472D94B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63FE6-D32D-44EC-AEEF-5CBFA9D42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C84D1-64FC-0E68-045E-A9EC57EF2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38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F71422E-6EFB-7BEB-B35D-3362EE845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87153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basis of the EM modes in RF cavities is well-described by Bessel functions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theory, one can build any polynomial map out of Bessel functions as: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4" name="Picture 13" descr="A math equations and formulas&#10;&#10;Description automatically generated with medium confidence">
            <a:extLst>
              <a:ext uri="{FF2B5EF4-FFF2-40B4-BE49-F238E27FC236}">
                <a16:creationId xmlns:a16="http://schemas.microsoft.com/office/drawing/2014/main" id="{ADCDDC76-6044-3F92-B2EC-D2988E980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419" y="2463800"/>
            <a:ext cx="5979319" cy="1714500"/>
          </a:xfrm>
          <a:prstGeom prst="rect">
            <a:avLst/>
          </a:prstGeom>
        </p:spPr>
      </p:pic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60D43ADF-2B16-A814-7A36-E3ECB08DB61C}"/>
              </a:ext>
            </a:extLst>
          </p:cNvPr>
          <p:cNvSpPr txBox="1">
            <a:spLocks/>
          </p:cNvSpPr>
          <p:nvPr/>
        </p:nvSpPr>
        <p:spPr>
          <a:xfrm>
            <a:off x="407989" y="4394200"/>
            <a:ext cx="11376024" cy="8715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One can then determine the azimuthally modulated cavity that supports it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6102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82A9B-881E-62C9-2628-03C13E0F2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transverse beam shaping with RF cavity ideas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89DAD1-D311-5068-2EDD-2472D94B9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63FE6-D32D-44EC-AEEF-5CBFA9D42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C84D1-64FC-0E68-045E-A9EC57EF2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39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F71422E-6EFB-7BEB-B35D-3362EE8451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61776" cy="4743216"/>
          </a:xfrm>
        </p:spPr>
        <p:txBody>
          <a:bodyPr/>
          <a:lstStyle/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Formation of hollow beams</a:t>
            </a:r>
          </a:p>
          <a:p>
            <a:pPr marL="990900" lvl="2" indent="-342900"/>
            <a:r>
              <a:rPr lang="en-US" dirty="0"/>
              <a:t>e.g. generate more muons by generating </a:t>
            </a:r>
            <a:r>
              <a:rPr lang="en-US" dirty="0" err="1"/>
              <a:t>pions</a:t>
            </a:r>
            <a:r>
              <a:rPr lang="en-US" dirty="0"/>
              <a:t> close to a target surface</a:t>
            </a:r>
          </a:p>
          <a:p>
            <a:pPr lvl="1" indent="0">
              <a:buNone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Formation of ‘linear’ beam</a:t>
            </a:r>
          </a:p>
          <a:p>
            <a:pPr marL="990900" lvl="2" indent="-342900"/>
            <a:r>
              <a:rPr lang="en-US" dirty="0"/>
              <a:t>e.g. provide a linear dose for testing detector?</a:t>
            </a:r>
          </a:p>
          <a:p>
            <a:pPr marL="990900" lvl="2" indent="-342900"/>
            <a:endParaRPr lang="en-US" dirty="0"/>
          </a:p>
          <a:p>
            <a:pPr marL="666750" lvl="1" indent="-342900"/>
            <a:r>
              <a:rPr lang="en-US" dirty="0"/>
              <a:t>Formation of uniform momentum beam</a:t>
            </a:r>
          </a:p>
          <a:p>
            <a:pPr marL="990900" lvl="2" indent="-342900"/>
            <a:endParaRPr lang="en-US" dirty="0"/>
          </a:p>
          <a:p>
            <a:pPr marL="666750" lvl="1" indent="-342900"/>
            <a:endParaRPr lang="en-US" dirty="0"/>
          </a:p>
          <a:p>
            <a:pPr marL="666750" lvl="1" indent="-342900"/>
            <a:r>
              <a:rPr lang="en-US" dirty="0"/>
              <a:t>Tailoring of flat accelerating, dipole, quadrupole fields</a:t>
            </a:r>
          </a:p>
          <a:p>
            <a:pPr marL="990900" lvl="2" indent="-342900"/>
            <a:r>
              <a:rPr lang="en-US" dirty="0"/>
              <a:t>e.g. optimal flat accelerating field for cyclotron, tailored fields for FFAs/non-linear accelerators</a:t>
            </a:r>
          </a:p>
        </p:txBody>
      </p:sp>
      <p:pic>
        <p:nvPicPr>
          <p:cNvPr id="3" name="Content Placeholder 4" descr="A white text with black text&#10;&#10;Description automatically generated">
            <a:extLst>
              <a:ext uri="{FF2B5EF4-FFF2-40B4-BE49-F238E27FC236}">
                <a16:creationId xmlns:a16="http://schemas.microsoft.com/office/drawing/2014/main" id="{16CED40D-303D-8394-9284-0F58EBD8A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965" y="1030525"/>
            <a:ext cx="3252818" cy="2933346"/>
          </a:xfrm>
          <a:prstGeom prst="rect">
            <a:avLst/>
          </a:prstGeom>
        </p:spPr>
      </p:pic>
      <p:pic>
        <p:nvPicPr>
          <p:cNvPr id="8" name="Picture 7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B002BF26-992F-A6AA-38F8-F393A4BB5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1805" y="4450441"/>
            <a:ext cx="2291707" cy="1885038"/>
          </a:xfrm>
          <a:prstGeom prst="rect">
            <a:avLst/>
          </a:prstGeom>
        </p:spPr>
      </p:pic>
      <p:pic>
        <p:nvPicPr>
          <p:cNvPr id="11" name="Picture 10" descr="A colorful pattern with lines and numbers&#10;&#10;Description automatically generated with medium confidence">
            <a:extLst>
              <a:ext uri="{FF2B5EF4-FFF2-40B4-BE49-F238E27FC236}">
                <a16:creationId xmlns:a16="http://schemas.microsoft.com/office/drawing/2014/main" id="{6B9CEF2C-59F8-20A6-CA51-F9859FE0DB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2304" y="4432116"/>
            <a:ext cx="2291707" cy="190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750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iagram of a magnetic field&#10;&#10;Description automatically generated">
            <a:extLst>
              <a:ext uri="{FF2B5EF4-FFF2-40B4-BE49-F238E27FC236}">
                <a16:creationId xmlns:a16="http://schemas.microsoft.com/office/drawing/2014/main" id="{3D6868BA-9C26-A994-C662-403B90B21D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8614" y="2801842"/>
            <a:ext cx="5629570" cy="3538586"/>
          </a:xfrm>
          <a:prstGeom prst="rect">
            <a:avLst/>
          </a:prstGeom>
        </p:spPr>
      </p:pic>
      <p:pic>
        <p:nvPicPr>
          <p:cNvPr id="10" name="Picture 9" descr="A close-up of a paper&#10;&#10;Description automatically generated">
            <a:extLst>
              <a:ext uri="{FF2B5EF4-FFF2-40B4-BE49-F238E27FC236}">
                <a16:creationId xmlns:a16="http://schemas.microsoft.com/office/drawing/2014/main" id="{E8086E89-59F4-7EB2-878A-B158C3E153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217" y="0"/>
            <a:ext cx="8693426" cy="2533463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F3ABF5F6-4FD4-FE9F-CE12-34E60DEC8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33529"/>
            <a:ext cx="5580414" cy="2943433"/>
          </a:xfrm>
        </p:spPr>
        <p:txBody>
          <a:bodyPr>
            <a:normAutofit/>
          </a:bodyPr>
          <a:lstStyle/>
          <a:p>
            <a:r>
              <a:rPr lang="en-US" dirty="0"/>
              <a:t>Initially?</a:t>
            </a:r>
          </a:p>
          <a:p>
            <a:pPr lvl="1"/>
            <a:r>
              <a:rPr lang="en-US" dirty="0"/>
              <a:t>Beam with transverse Gaussian distribution goes though multipole magnet</a:t>
            </a:r>
          </a:p>
          <a:p>
            <a:r>
              <a:rPr lang="en-US" dirty="0"/>
              <a:t>Then? </a:t>
            </a:r>
          </a:p>
          <a:p>
            <a:pPr lvl="1"/>
            <a:r>
              <a:rPr lang="en-US" dirty="0"/>
              <a:t>Accelerator optics, as described by </a:t>
            </a:r>
            <a:r>
              <a:rPr lang="en-US" b="1" dirty="0"/>
              <a:t>M</a:t>
            </a:r>
          </a:p>
          <a:p>
            <a:r>
              <a:rPr lang="en-US" dirty="0"/>
              <a:t>Goal?</a:t>
            </a:r>
          </a:p>
          <a:p>
            <a:pPr lvl="1"/>
            <a:r>
              <a:rPr lang="en-US" dirty="0"/>
              <a:t>Beam with uniform distribution at target</a:t>
            </a:r>
          </a:p>
          <a:p>
            <a:endParaRPr lang="en-US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9B1391C5-3EE5-F088-96F6-591AE0E30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11758-E5B0-6440-BE14-09993873991C}" type="datetime1">
              <a:rPr lang="en-GB" smtClean="0"/>
              <a:t>20/02/2024</a:t>
            </a:fld>
            <a:endParaRPr lang="en-U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E1FF3CED-6DB8-24C1-E604-BB669D4BA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0D4ED74-4FD7-4879-909C-4F901E5BA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85830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B026479-F340-0397-15AD-B5935C26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/>
              <a:t>Table of Contents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2DE350-6CAB-D597-AF93-9332D4B129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F62F37D-F108-D440-91F7-7B4E97CBD884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C0B99-648A-9565-252E-35229F6F3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1C4D0-D5D0-4A32-D366-05213CE2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40</a:t>
            </a:fld>
            <a:endParaRPr lang="en-US"/>
          </a:p>
        </p:txBody>
      </p:sp>
      <p:graphicFrame>
        <p:nvGraphicFramePr>
          <p:cNvPr id="8" name="Content Placeholder 1">
            <a:extLst>
              <a:ext uri="{FF2B5EF4-FFF2-40B4-BE49-F238E27FC236}">
                <a16:creationId xmlns:a16="http://schemas.microsoft.com/office/drawing/2014/main" id="{1CBB0EB5-700A-C5A4-ED14-18F111D94F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7836309"/>
              </p:ext>
            </p:extLst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07205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19C455-A8F6-2FB7-A219-CE86F8CA49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Uniform beam: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Finish 2D proof of concept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Make a more realistic cavity?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Detail an application of the idea in specific concept/accelerator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What? Where?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Write into conference &amp; journal paper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algn="ctr"/>
            <a:r>
              <a:rPr lang="en-US" dirty="0"/>
              <a:t>Any questions </a:t>
            </a:r>
            <a:r>
              <a:rPr lang="en-US" dirty="0" err="1"/>
              <a:t>etc</a:t>
            </a:r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4EC13A-2CE5-7363-B240-85CA5C2C0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and discussion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16C268-4FC7-EBCA-1C4B-1D4CD14CC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E5ED-8891-9842-A5CB-DAA7509F3DC7}" type="datetime1">
              <a:rPr lang="en-GB" smtClean="0"/>
              <a:t>20/02/2024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FB754-38F2-980E-B00E-E3AFF4023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4E833-221C-09CD-B8FE-94EC28646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09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6B1B5-3495-C2BA-1D27-3F67F75A4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Theory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BD47FE-9463-9CE7-3838-5BDAF9338D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730948" cy="1790362"/>
              </a:xfrm>
            </p:spPr>
            <p:txBody>
              <a:bodyPr>
                <a:normAutofit/>
              </a:bodyPr>
              <a:lstStyle/>
              <a:p>
                <a:r>
                  <a:rPr lang="en-US" sz="1800" dirty="0"/>
                  <a:t>Assuming:</a:t>
                </a:r>
              </a:p>
              <a:p>
                <a:pPr lvl="1"/>
                <a:r>
                  <a:rPr lang="en-US" sz="1700" dirty="0"/>
                  <a:t>Large </a:t>
                </a:r>
                <a:r>
                  <a:rPr lang="el-GR" sz="1700" dirty="0"/>
                  <a:t>β</a:t>
                </a:r>
                <a:r>
                  <a:rPr lang="en-GB" sz="1700" dirty="0"/>
                  <a:t>-function:		</a:t>
                </a:r>
                <a14:m>
                  <m:oMath xmlns:m="http://schemas.openxmlformats.org/officeDocument/2006/math"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17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700" i="1" dirty="0" smtClean="0">
                        <a:latin typeface="Cambria Math" panose="02040503050406030204" pitchFamily="18" charset="0"/>
                      </a:rPr>
                      <m:t> = −</m:t>
                    </m:r>
                    <m:r>
                      <a:rPr lang="el-GR" sz="1700" i="1" dirty="0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l-GR" sz="17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l-GR" sz="17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l-GR" sz="1700" i="1" dirty="0" smtClean="0">
                        <a:latin typeface="Cambria Math" panose="02040503050406030204" pitchFamily="18" charset="0"/>
                      </a:rPr>
                      <m:t>𝛽</m:t>
                    </m:r>
                    <m:r>
                      <a:rPr lang="el-GR" sz="17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700" i="1" baseline="-25000" dirty="0" smtClean="0">
                        <a:latin typeface="Cambria Math" panose="02040503050406030204" pitchFamily="18" charset="0"/>
                      </a:rPr>
                      <m:t>0 </m:t>
                    </m:r>
                  </m:oMath>
                </a14:m>
                <a:endParaRPr lang="en-GB" sz="1700" baseline="-25000" dirty="0"/>
              </a:p>
              <a:p>
                <a:pPr lvl="1"/>
                <a:r>
                  <a:rPr lang="en-GB" sz="1700" dirty="0"/>
                  <a:t>All particles conserved:		</a:t>
                </a:r>
                <a14:m>
                  <m:oMath xmlns:m="http://schemas.openxmlformats.org/officeDocument/2006/math"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𝑑𝑁</m:t>
                    </m:r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 = </m:t>
                    </m:r>
                    <m:r>
                      <a:rPr lang="el-GR" sz="1700" i="1" dirty="0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l-GR" sz="1700" i="1" baseline="-25000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GB" sz="1700" i="1" baseline="-25000" dirty="0" smtClean="0">
                        <a:latin typeface="Cambria Math" panose="02040503050406030204" pitchFamily="18" charset="0"/>
                      </a:rPr>
                      <m:t>0 </m:t>
                    </m:r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= </m:t>
                    </m:r>
                    <m:r>
                      <a:rPr lang="el-GR" sz="1700" i="1" dirty="0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GB" sz="1700" i="1" baseline="-25000" dirty="0" err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1700" i="1" dirty="0" err="1" smtClean="0">
                        <a:latin typeface="Cambria Math" panose="02040503050406030204" pitchFamily="18" charset="0"/>
                      </a:rPr>
                      <m:t>𝑑𝑥</m:t>
                    </m:r>
                    <m:r>
                      <a:rPr lang="en-GB" sz="1700" i="1" baseline="-25000" dirty="0" err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GB" sz="1700" baseline="-25000" dirty="0"/>
              </a:p>
              <a:p>
                <a:pPr lvl="1"/>
                <a:r>
                  <a:rPr lang="en-GB" sz="1700" dirty="0"/>
                  <a:t>Decoupled transverse motion:	</a:t>
                </a:r>
                <a14:m>
                  <m:oMath xmlns:m="http://schemas.openxmlformats.org/officeDocument/2006/math"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700" i="1" dirty="0" smtClean="0">
                        <a:latin typeface="Cambria Math" panose="02040503050406030204" pitchFamily="18" charset="0"/>
                      </a:rPr>
                      <m:t>| &lt;&lt; 1</m:t>
                    </m:r>
                  </m:oMath>
                </a14:m>
                <a:endParaRPr lang="en-GB" sz="1700" dirty="0"/>
              </a:p>
              <a:p>
                <a:pPr lvl="1"/>
                <a:r>
                  <a:rPr lang="en-GB" sz="1700" dirty="0"/>
                  <a:t>Thin lens magnet	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4BD47FE-9463-9CE7-3838-5BDAF9338D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730948" cy="1790362"/>
              </a:xfrm>
              <a:blipFill>
                <a:blip r:embed="rId2"/>
                <a:stretch>
                  <a:fillRect l="-1418" t="-63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B5D1F6A-78AD-4B3C-AD80-829B03DECC4E}"/>
              </a:ext>
            </a:extLst>
          </p:cNvPr>
          <p:cNvSpPr txBox="1">
            <a:spLocks/>
          </p:cNvSpPr>
          <p:nvPr/>
        </p:nvSpPr>
        <p:spPr>
          <a:xfrm>
            <a:off x="6241773" y="4611756"/>
            <a:ext cx="5327375" cy="1616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18EB7-E969-DB03-75ED-8FFDBA8C37F9}"/>
              </a:ext>
            </a:extLst>
          </p:cNvPr>
          <p:cNvSpPr txBox="1"/>
          <p:nvPr/>
        </p:nvSpPr>
        <p:spPr>
          <a:xfrm>
            <a:off x="4386470" y="4794789"/>
            <a:ext cx="67851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0" dirty="0"/>
              <a:t>   </a:t>
            </a:r>
            <a:endParaRPr lang="en-US" i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A2329A-B432-AAAD-D2B1-83E3B68324D7}"/>
                  </a:ext>
                </a:extLst>
              </p:cNvPr>
              <p:cNvSpPr txBox="1"/>
              <p:nvPr/>
            </p:nvSpPr>
            <p:spPr>
              <a:xfrm>
                <a:off x="826910" y="5859039"/>
                <a:ext cx="10333383" cy="51930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solidFill>
                      <a:schemeClr val="tx2"/>
                    </a:solidFill>
                  </a:rPr>
                  <a:t>Recursively find: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2(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+2)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 4,6,8,…)</m:t>
                    </m:r>
                  </m:oMath>
                </a14:m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DA2329A-B432-AAAD-D2B1-83E3B6832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910" y="5859039"/>
                <a:ext cx="10333383" cy="519309"/>
              </a:xfrm>
              <a:prstGeom prst="rect">
                <a:avLst/>
              </a:prstGeom>
              <a:blipFill>
                <a:blip r:embed="rId3"/>
                <a:stretch>
                  <a:fillRect l="-614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1DFA7530-4FEB-5F5F-1641-40B21ECB3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BE60E-F33D-9A45-BF90-EF168B69D937}" type="datetime1">
              <a:rPr lang="en-GB" smtClean="0"/>
              <a:t>20/02/2024</a:t>
            </a:fld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7E1F47BF-98EF-92FA-EBA5-DA6FB4F20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Laurence Wroe | Transverse Beam Shaping with RF Cavities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F7AB97B4-8B18-07AB-37CF-12E64088E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7F751D3-4CD9-C2E2-BBA2-6F05AF07564A}"/>
                  </a:ext>
                </a:extLst>
              </p:cNvPr>
              <p:cNvSpPr txBox="1"/>
              <p:nvPr/>
            </p:nvSpPr>
            <p:spPr>
              <a:xfrm>
                <a:off x="838200" y="3511483"/>
                <a:ext cx="10208448" cy="93442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solidFill>
                      <a:schemeClr val="tx2"/>
                    </a:solidFill>
                  </a:rPr>
                  <a:t>Start with a Gaussian distribution:</a:t>
                </a:r>
                <a:r>
                  <a:rPr lang="en-GB" dirty="0">
                    <a:solidFill>
                      <a:schemeClr val="tx2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a:rPr lang="el-GR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el-GR" i="1" baseline="-2500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i="1" dirty="0" err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𝜋𝜎</m:t>
                        </m:r>
                        <m:r>
                          <a:rPr lang="en-GB" i="1" baseline="-2500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den>
                    </m:f>
                    <m:func>
                      <m:funcPr>
                        <m:ctrlPr>
                          <a:rPr lang="en-GB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i="0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GB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GB" i="1" baseline="-2500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i="1" baseline="3000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GB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l-GR" i="1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  <m:r>
                                  <a:rPr lang="en-GB" i="1" baseline="-2500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i="1" baseline="30000" dirty="0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e>
                    </m:func>
                  </m:oMath>
                </a14:m>
                <a:br>
                  <a:rPr lang="en-GB" dirty="0">
                    <a:solidFill>
                      <a:schemeClr val="tx2"/>
                    </a:solidFill>
                  </a:rPr>
                </a:br>
                <a:r>
                  <a:rPr lang="en-GB" b="1" dirty="0">
                    <a:solidFill>
                      <a:schemeClr val="tx2"/>
                    </a:solidFill>
                  </a:rPr>
                  <a:t>want uniform:</a:t>
                </a:r>
                <a:r>
                  <a:rPr lang="en-GB" dirty="0">
                    <a:solidFill>
                      <a:schemeClr val="tx2"/>
                    </a:solidFill>
                  </a:rPr>
                  <a:t>						</a:t>
                </a:r>
                <a14:m>
                  <m:oMath xmlns:m="http://schemas.openxmlformats.org/officeDocument/2006/math">
                    <m:r>
                      <a:rPr lang="el-GR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GB" i="1" baseline="-25000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</m:t>
                    </m:r>
                    <m:f>
                      <m:fPr>
                        <m:ctrlPr>
                          <a:rPr lang="en-GB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num>
                      <m:den>
                        <m:r>
                          <a:rPr lang="en-GB" i="1" dirty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GB" i="1" dirty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b>
                        </m:sSub>
                      </m:den>
                    </m:f>
                    <m:r>
                      <a:rPr lang="en-GB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	</a:t>
                </a:r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7F751D3-4CD9-C2E2-BBA2-6F05AF075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511483"/>
                <a:ext cx="10208448" cy="934423"/>
              </a:xfrm>
              <a:prstGeom prst="rect">
                <a:avLst/>
              </a:prstGeom>
              <a:blipFill>
                <a:blip r:embed="rId4"/>
                <a:stretch>
                  <a:fillRect l="-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F7DBCF-E747-4716-5BB3-B2E8EB1C413D}"/>
                  </a:ext>
                </a:extLst>
              </p:cNvPr>
              <p:cNvSpPr txBox="1"/>
              <p:nvPr/>
            </p:nvSpPr>
            <p:spPr>
              <a:xfrm>
                <a:off x="838200" y="4486421"/>
                <a:ext cx="10269346" cy="13694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>
                    <a:solidFill>
                      <a:schemeClr val="tx2"/>
                    </a:solidFill>
                  </a:rPr>
                  <a:t>Derive:</a:t>
                </a:r>
                <a:r>
                  <a:rPr lang="en-GB" dirty="0"/>
                  <a:t>						      </a:t>
                </a:r>
                <a14:m>
                  <m:oMath xmlns:m="http://schemas.openxmlformats.org/officeDocument/2006/math">
                    <m:r>
                      <a:rPr lang="en-GB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GB" i="1" baseline="-25000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i="1" baseline="-25000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 =</m:t>
                    </m:r>
                    <m:rad>
                      <m:radPr>
                        <m:degHide m:val="on"/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</m:rad>
                    <m:rad>
                      <m:radPr>
                        <m:degHide m:val="on"/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rad>
                    <m:d>
                      <m:dPr>
                        <m:begChr m:val="|"/>
                        <m:endChr m:val="|"/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  <m:d>
                          <m:dPr>
                            <m:ctrlP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e>
                    </m:d>
                  </m:oMath>
                </a14:m>
                <a:endParaRPr lang="en-GB" b="1" dirty="0">
                  <a:solidFill>
                    <a:schemeClr val="tx2"/>
                  </a:solidFill>
                </a:endParaRPr>
              </a:p>
              <a:p>
                <a:r>
                  <a:rPr lang="en-GB" b="1" dirty="0">
                    <a:solidFill>
                      <a:schemeClr val="tx2"/>
                    </a:solidFill>
                  </a:rPr>
                  <a:t>Using an even-multipole magnet of: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dirty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en-GB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dirty="0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</m:sub>
                    </m:sSub>
                    <m:r>
                      <a:rPr lang="en-GB" i="1" dirty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b="0" i="0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			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 3,5,7,…)	</m:t>
                    </m:r>
                  </m:oMath>
                </a14:m>
                <a:endParaRPr lang="en-US" dirty="0">
                  <a:solidFill>
                    <a:schemeClr val="tx2"/>
                  </a:solidFill>
                </a:endParaRPr>
              </a:p>
              <a:p>
                <a:r>
                  <a:rPr lang="en-GB" b="0" dirty="0">
                    <a:solidFill>
                      <a:schemeClr val="tx2"/>
                    </a:solidFill>
                  </a:rPr>
                  <a:t>			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tan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i="1" dirty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= 4,6,8,…)</m:t>
                    </m:r>
                  </m:oMath>
                </a14:m>
                <a:endParaRPr lang="en-GB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4F7DBCF-E747-4716-5BB3-B2E8EB1C4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486421"/>
                <a:ext cx="10269346" cy="1369477"/>
              </a:xfrm>
              <a:prstGeom prst="rect">
                <a:avLst/>
              </a:prstGeom>
              <a:blipFill>
                <a:blip r:embed="rId5"/>
                <a:stretch>
                  <a:fillRect l="-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 descr="A diagram of a magnetic field&#10;&#10;Description automatically generated">
            <a:extLst>
              <a:ext uri="{FF2B5EF4-FFF2-40B4-BE49-F238E27FC236}">
                <a16:creationId xmlns:a16="http://schemas.microsoft.com/office/drawing/2014/main" id="{F6D8F6BF-782B-6334-131F-C47BF8E2CB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0100" y="293942"/>
            <a:ext cx="47625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1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1A934-356E-C287-F528-3E3669FBA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Investigate this with RF-Track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2C37E6-7836-05E7-3AE6-4DBC6E9D81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6015389" cy="46085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Create a test beamline of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= 1.7 m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Initial conditions</a:t>
                </a:r>
                <a:br>
                  <a:rPr lang="en-GB" b="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 20 </m:t>
                    </m:r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~ 10 </m:t>
                    </m:r>
                  </m:oMath>
                </a14:m>
                <a:r>
                  <a:rPr lang="en-US" dirty="0"/>
                  <a:t>MeV electrons 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=15</m:t>
                    </m:r>
                  </m:oMath>
                </a14:m>
                <a:r>
                  <a:rPr lang="en-US" dirty="0"/>
                  <a:t>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=15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21</m:t>
                    </m:r>
                  </m:oMath>
                </a14:m>
                <a:r>
                  <a:rPr lang="en-US" dirty="0"/>
                  <a:t> mm </a:t>
                </a:r>
                <a:r>
                  <a:rPr lang="en-US" dirty="0" err="1"/>
                  <a:t>mrad</a:t>
                </a:r>
                <a:r>
                  <a:rPr lang="en-US" dirty="0"/>
                  <a:t> 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Initially a 1D beam (only direction in x)!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Add in a quadrupole to amplify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and set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~0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dirty="0"/>
                  <a:t> = 0.2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dirty="0"/>
                  <a:t> = 0.3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=− 4.25</m:t>
                    </m:r>
                  </m:oMath>
                </a14:m>
                <a:r>
                  <a:rPr lang="en-US" dirty="0"/>
                  <a:t> m</a:t>
                </a:r>
                <a:r>
                  <a:rPr lang="en-US" baseline="30000" dirty="0"/>
                  <a:t>-1</a:t>
                </a:r>
                <a:br>
                  <a:rPr lang="en-US" baseline="30000" dirty="0"/>
                </a:br>
                <a:endParaRPr lang="en-US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2C37E6-7836-05E7-3AE6-4DBC6E9D81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6015389" cy="4608512"/>
              </a:xfrm>
              <a:blipFill>
                <a:blip r:embed="rId2"/>
                <a:stretch>
                  <a:fillRect l="-2532" t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6670C-D41D-ADE1-A1B6-A8447330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0990F-52ED-BF0A-7489-959DAF45C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701D3-B943-E71D-37D5-0EEA043E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B5DCD1-C3CE-FF1E-93F4-1ED99EFBC061}"/>
                  </a:ext>
                </a:extLst>
              </p:cNvPr>
              <p:cNvSpPr txBox="1"/>
              <p:nvPr/>
            </p:nvSpPr>
            <p:spPr>
              <a:xfrm>
                <a:off x="5688010" y="939771"/>
                <a:ext cx="6096000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i="1" baseline="-25000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i="1" baseline="-25000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=</m:t>
                      </m:r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rad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  <m:d>
                        <m:dPr>
                          <m:begChr m:val="|"/>
                          <m:endChr m:val="|"/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  <m:d>
                            <m:d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B5DCD1-C3CE-FF1E-93F4-1ED99EFBC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010" y="939771"/>
                <a:ext cx="6096000" cy="427746"/>
              </a:xfrm>
              <a:prstGeom prst="rect">
                <a:avLst/>
              </a:prstGeom>
              <a:blipFill>
                <a:blip r:embed="rId3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 descr="A screenshot of a graph&#10;&#10;Description automatically generated">
            <a:extLst>
              <a:ext uri="{FF2B5EF4-FFF2-40B4-BE49-F238E27FC236}">
                <a16:creationId xmlns:a16="http://schemas.microsoft.com/office/drawing/2014/main" id="{94F50147-9BEF-A0B4-8673-A8D8B40696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009" y="1439335"/>
            <a:ext cx="5958127" cy="4726819"/>
          </a:xfrm>
          <a:prstGeom prst="rect">
            <a:avLst/>
          </a:prstGeom>
        </p:spPr>
      </p:pic>
      <p:pic>
        <p:nvPicPr>
          <p:cNvPr id="22" name="Picture 21" descr="A graph with a line&#10;&#10;Description automatically generated">
            <a:extLst>
              <a:ext uri="{FF2B5EF4-FFF2-40B4-BE49-F238E27FC236}">
                <a16:creationId xmlns:a16="http://schemas.microsoft.com/office/drawing/2014/main" id="{238BDFB2-F3D2-DB6F-F171-71EC8963B4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4880" y="4521789"/>
            <a:ext cx="2507341" cy="18319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C7F837D-AD6B-B318-D815-33B89D6B4977}"/>
              </a:ext>
            </a:extLst>
          </p:cNvPr>
          <p:cNvSpPr txBox="1"/>
          <p:nvPr/>
        </p:nvSpPr>
        <p:spPr>
          <a:xfrm>
            <a:off x="221864" y="4127333"/>
            <a:ext cx="61003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So, obviously, Gaussian distribution goes to Gaussian…</a:t>
            </a:r>
          </a:p>
        </p:txBody>
      </p:sp>
    </p:spTree>
    <p:extLst>
      <p:ext uri="{BB962C8B-B14F-4D97-AF65-F5344CB8AC3E}">
        <p14:creationId xmlns:p14="http://schemas.microsoft.com/office/powerpoint/2010/main" val="130689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1A934-356E-C287-F528-3E3669FBA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Investigate this with RF-Track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2C37E6-7836-05E7-3AE6-4DBC6E9D812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6015389" cy="4608512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Create a test beamline of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= 1.7 m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GB" b="0" dirty="0"/>
                  <a:t>Initial conditions</a:t>
                </a:r>
                <a:br>
                  <a:rPr lang="en-GB" b="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= 20 </m:t>
                    </m:r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~ 10 </m:t>
                    </m:r>
                  </m:oMath>
                </a14:m>
                <a:r>
                  <a:rPr lang="en-US" dirty="0"/>
                  <a:t>MeV electrons 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=15</m:t>
                    </m:r>
                  </m:oMath>
                </a14:m>
                <a:r>
                  <a:rPr lang="en-US" dirty="0"/>
                  <a:t>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=15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21</m:t>
                    </m:r>
                  </m:oMath>
                </a14:m>
                <a:r>
                  <a:rPr lang="en-US" dirty="0"/>
                  <a:t> mm </a:t>
                </a:r>
                <a:r>
                  <a:rPr lang="en-US" dirty="0" err="1"/>
                  <a:t>mrad</a:t>
                </a:r>
                <a:r>
                  <a:rPr lang="en-US" dirty="0"/>
                  <a:t> 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Initially a 1D beam (only direction in x)!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Add in a quadrupole to amplify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and set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~0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dirty="0"/>
                  <a:t> = 0.2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</m:oMath>
                </a14:m>
                <a:r>
                  <a:rPr lang="en-US" dirty="0"/>
                  <a:t> = 0.3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=− 4.25</m:t>
                    </m:r>
                  </m:oMath>
                </a14:m>
                <a:r>
                  <a:rPr lang="en-US" dirty="0"/>
                  <a:t> m</a:t>
                </a:r>
                <a:r>
                  <a:rPr lang="en-US" baseline="30000" dirty="0"/>
                  <a:t>-1</a:t>
                </a:r>
                <a:br>
                  <a:rPr lang="en-US" baseline="30000" dirty="0"/>
                </a:br>
                <a:endParaRPr lang="en-US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So, obviously, Gaussian distribution goes to Gaussian…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82C37E6-7836-05E7-3AE6-4DBC6E9D812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6015389" cy="4608512"/>
              </a:xfrm>
              <a:blipFill>
                <a:blip r:embed="rId2"/>
                <a:stretch>
                  <a:fillRect l="-2532" t="-2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76670C-D41D-ADE1-A1B6-A8447330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22/02/2024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C0990F-52ED-BF0A-7489-959DAF45C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701D3-B943-E71D-37D5-0EEA043ED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B5DCD1-C3CE-FF1E-93F4-1ED99EFBC061}"/>
                  </a:ext>
                </a:extLst>
              </p:cNvPr>
              <p:cNvSpPr txBox="1"/>
              <p:nvPr/>
            </p:nvSpPr>
            <p:spPr>
              <a:xfrm>
                <a:off x="5688010" y="939771"/>
                <a:ext cx="6096000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GB" i="1" baseline="-25000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i="1" baseline="-25000" dirty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 =</m:t>
                      </m:r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rad>
                      <m:rad>
                        <m:radPr>
                          <m:degHide m:val="on"/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rad>
                      <m:d>
                        <m:dPr>
                          <m:begChr m:val="|"/>
                          <m:endChr m:val="|"/>
                          <m:ctrl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  <m:d>
                            <m:dPr>
                              <m:ctrlP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BB5DCD1-C3CE-FF1E-93F4-1ED99EFBC0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010" y="939771"/>
                <a:ext cx="6096000" cy="427746"/>
              </a:xfrm>
              <a:prstGeom prst="rect">
                <a:avLst/>
              </a:prstGeom>
              <a:blipFill>
                <a:blip r:embed="rId3"/>
                <a:stretch>
                  <a:fillRect b="-1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2A81081E-EA94-D9BA-D31C-C72A056514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846" y="1520141"/>
            <a:ext cx="6432059" cy="4824045"/>
          </a:xfrm>
          <a:prstGeom prst="rect">
            <a:avLst/>
          </a:prstGeom>
        </p:spPr>
      </p:pic>
      <p:pic>
        <p:nvPicPr>
          <p:cNvPr id="22" name="Picture 21" descr="A graph with a line&#10;&#10;Description automatically generated">
            <a:extLst>
              <a:ext uri="{FF2B5EF4-FFF2-40B4-BE49-F238E27FC236}">
                <a16:creationId xmlns:a16="http://schemas.microsoft.com/office/drawing/2014/main" id="{238BDFB2-F3D2-DB6F-F171-71EC8963B4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4880" y="4521789"/>
            <a:ext cx="2507341" cy="183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526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Multipole Magnet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9AB6FF-968A-B63F-3505-F014AF051E82}"/>
                  </a:ext>
                </a:extLst>
              </p:cNvPr>
              <p:cNvSpPr txBox="1"/>
              <p:nvPr/>
            </p:nvSpPr>
            <p:spPr>
              <a:xfrm>
                <a:off x="6827838" y="373593"/>
                <a:ext cx="6096000" cy="9463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num>
                        <m:den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num>
                                <m:den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tan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⁡(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GB" b="0" i="0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en-GB" b="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9AB6FF-968A-B63F-3505-F014AF051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838" y="373593"/>
                <a:ext cx="6096000" cy="946349"/>
              </a:xfrm>
              <a:prstGeom prst="rect">
                <a:avLst/>
              </a:prstGeom>
              <a:blipFill>
                <a:blip r:embed="rId2"/>
                <a:stretch>
                  <a:fillRect b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CD6685FA-1D98-7845-C248-6E0C218C3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837" y="1465593"/>
            <a:ext cx="5846118" cy="47023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3C19D114-78A3-D0AD-E64E-80667A0BAA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6389" y="1439335"/>
                <a:ext cx="6015389" cy="1065742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Create a test beamline of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= 1.7 m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Add in multipole magnet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= 0.0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= 4 cm,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formula</a:t>
                </a:r>
              </a:p>
              <a:p>
                <a:pPr lvl="1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18" name="Content Placeholder 2">
                <a:extLst>
                  <a:ext uri="{FF2B5EF4-FFF2-40B4-BE49-F238E27FC236}">
                    <a16:creationId xmlns:a16="http://schemas.microsoft.com/office/drawing/2014/main" id="{3C19D114-78A3-D0AD-E64E-80667A0BAA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9" y="1439335"/>
                <a:ext cx="6015389" cy="1065742"/>
              </a:xfrm>
              <a:prstGeom prst="rect">
                <a:avLst/>
              </a:prstGeom>
              <a:blipFill>
                <a:blip r:embed="rId4"/>
                <a:stretch>
                  <a:fillRect l="-2532" t="-10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F18C19C5-C10D-2F29-8D8A-3D59D78001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6388" y="2733448"/>
                <a:ext cx="6015389" cy="1065742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Ideal field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>
                        <a:latin typeface="Cambria Math" panose="02040503050406030204" pitchFamily="18" charset="0"/>
                      </a:rPr>
                      <m:t>=1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7.75</m:t>
                    </m:r>
                  </m:oMath>
                </a14:m>
                <a:r>
                  <a:rPr lang="en-US" dirty="0"/>
                  <a:t> mm)</a:t>
                </a:r>
                <a:r>
                  <a:rPr lang="en-GB" dirty="0"/>
                  <a:t>:</a:t>
                </a:r>
                <a:endParaRPr lang="en-US" baseline="30000" dirty="0"/>
              </a:p>
            </p:txBody>
          </p:sp>
        </mc:Choice>
        <mc:Fallback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F18C19C5-C10D-2F29-8D8A-3D59D7800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8" y="2733448"/>
                <a:ext cx="6015389" cy="1065742"/>
              </a:xfrm>
              <a:prstGeom prst="rect">
                <a:avLst/>
              </a:prstGeom>
              <a:blipFill>
                <a:blip r:embed="rId5"/>
                <a:stretch>
                  <a:fillRect l="-2532" t="-10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EECB76E9-A39D-5EDB-2C5A-AC497A21F4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9818" y="3167361"/>
            <a:ext cx="4448527" cy="300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91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EF5A1-8D10-2D2A-242E-DAA8F1687F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an octupole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D3F955-4D7C-C406-A06C-059D72C9D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FF1ED-7CC0-3E43-8D40-69E96FFDCB46}" type="datetime1">
              <a:rPr lang="en-GB" smtClean="0"/>
              <a:t>20/02/2024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6C6D3-13C4-0A20-0DD3-6F0CBFCF7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Laurence Wroe | Transverse Beam Shaping with RF Cavities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9389B-C124-7FA0-E300-2E16F5337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91B1CB-469E-BA41-95D4-57D46DB30A10}" type="slidenum">
              <a:rPr lang="en-US" smtClean="0"/>
              <a:t>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9AB6FF-968A-B63F-3505-F014AF051E82}"/>
                  </a:ext>
                </a:extLst>
              </p:cNvPr>
              <p:cNvSpPr txBox="1"/>
              <p:nvPr/>
            </p:nvSpPr>
            <p:spPr>
              <a:xfrm>
                <a:off x="6827838" y="373593"/>
                <a:ext cx="6096000" cy="7621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en-GB" b="0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den>
                    </m:f>
                    <m:f>
                      <m:fPr>
                        <m:ctrlP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tan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⁡(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GB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=3115</m:t>
                    </m:r>
                  </m:oMath>
                </a14:m>
                <a:r>
                  <a:rPr lang="en-GB" b="0" dirty="0">
                    <a:solidFill>
                      <a:schemeClr val="tx2"/>
                    </a:solidFill>
                  </a:rPr>
                  <a:t> m</a:t>
                </a:r>
                <a:r>
                  <a:rPr lang="en-GB" b="0" baseline="30000" dirty="0">
                    <a:solidFill>
                      <a:schemeClr val="tx2"/>
                    </a:solidFill>
                  </a:rPr>
                  <a:t>2</a:t>
                </a:r>
                <a:endParaRPr lang="en-GB" b="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D9AB6FF-968A-B63F-3505-F014AF051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7838" y="373593"/>
                <a:ext cx="6096000" cy="762132"/>
              </a:xfrm>
              <a:prstGeom prst="rect">
                <a:avLst/>
              </a:prstGeom>
              <a:blipFill>
                <a:blip r:embed="rId2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CD6685FA-1D98-7845-C248-6E0C218C39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9837" y="1465593"/>
            <a:ext cx="5846118" cy="47023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F18C19C5-C10D-2F29-8D8A-3D59D780011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6388" y="2733448"/>
                <a:ext cx="6015389" cy="1065742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First test, just put in an octupole term</a:t>
                </a:r>
                <a:endParaRPr lang="en-US" dirty="0"/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3115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 </a:t>
                </a:r>
                <a:r>
                  <a:rPr lang="en-US" dirty="0"/>
                  <a:t>m</a:t>
                </a:r>
                <a:r>
                  <a:rPr lang="en-US" baseline="30000" dirty="0"/>
                  <a:t>-2</a:t>
                </a:r>
              </a:p>
            </p:txBody>
          </p:sp>
        </mc:Choice>
        <mc:Fallback xmlns="">
          <p:sp>
            <p:nvSpPr>
              <p:cNvPr id="19" name="Content Placeholder 2">
                <a:extLst>
                  <a:ext uri="{FF2B5EF4-FFF2-40B4-BE49-F238E27FC236}">
                    <a16:creationId xmlns:a16="http://schemas.microsoft.com/office/drawing/2014/main" id="{F18C19C5-C10D-2F29-8D8A-3D59D7800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8" y="2733448"/>
                <a:ext cx="6015389" cy="1065742"/>
              </a:xfrm>
              <a:prstGeom prst="rect">
                <a:avLst/>
              </a:prstGeom>
              <a:blipFill>
                <a:blip r:embed="rId6"/>
                <a:stretch>
                  <a:fillRect l="-2532" t="-10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C8E063-B681-CF27-FE15-5098DA1CF5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6389" y="1439335"/>
                <a:ext cx="6015389" cy="1065742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2385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600" kern="1200">
                    <a:solidFill>
                      <a:schemeClr val="accent6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Create a test beamline of 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dirty="0"/>
                  <a:t> = 1.7 m</a:t>
                </a:r>
              </a:p>
              <a:p>
                <a:pPr marL="666750" lvl="1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Add in multipole magnet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= 0.0 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𝑀</m:t>
                        </m:r>
                      </m:sub>
                    </m:sSub>
                  </m:oMath>
                </a14:m>
                <a:r>
                  <a:rPr lang="en-US" dirty="0"/>
                  <a:t> = 4 cm,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formula</a:t>
                </a:r>
              </a:p>
              <a:p>
                <a:pPr lvl="1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C8E063-B681-CF27-FE15-5098DA1CF5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389" y="1439335"/>
                <a:ext cx="6015389" cy="1065742"/>
              </a:xfrm>
              <a:prstGeom prst="rect">
                <a:avLst/>
              </a:prstGeom>
              <a:blipFill>
                <a:blip r:embed="rId7"/>
                <a:stretch>
                  <a:fillRect l="-2532" t="-105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165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25433</TotalTime>
  <Words>2922</Words>
  <Application>Microsoft Macintosh PowerPoint</Application>
  <PresentationFormat>Widescreen</PresentationFormat>
  <Paragraphs>409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6" baseType="lpstr">
      <vt:lpstr>Arial</vt:lpstr>
      <vt:lpstr>Calibri</vt:lpstr>
      <vt:lpstr>Cambria Math</vt:lpstr>
      <vt:lpstr>Roboto</vt:lpstr>
      <vt:lpstr>Office Theme</vt:lpstr>
      <vt:lpstr>Transverse Beam Shaping with RF Cavities</vt:lpstr>
      <vt:lpstr>Table of Contents</vt:lpstr>
      <vt:lpstr>Table of Contents</vt:lpstr>
      <vt:lpstr>PowerPoint Presentation</vt:lpstr>
      <vt:lpstr>Brief Theory</vt:lpstr>
      <vt:lpstr>Investigate this with RF-Track</vt:lpstr>
      <vt:lpstr>Investigate this with RF-Track</vt:lpstr>
      <vt:lpstr>Ideal Multipole Magnet</vt:lpstr>
      <vt:lpstr>Just an octupole</vt:lpstr>
      <vt:lpstr>Just an octupole</vt:lpstr>
      <vt:lpstr>But we can get flatter with just octupole</vt:lpstr>
      <vt:lpstr>Let’s add more multipoles! </vt:lpstr>
      <vt:lpstr>Let’s add more + more multipoles! </vt:lpstr>
      <vt:lpstr>Conclusion from Magnet Study</vt:lpstr>
      <vt:lpstr>Table of Contents</vt:lpstr>
      <vt:lpstr>RF Cavity Instead</vt:lpstr>
      <vt:lpstr>How? Look at pillbox cavity</vt:lpstr>
      <vt:lpstr>Tests with RF cavity fields</vt:lpstr>
      <vt:lpstr>First Test - TM410 mode</vt:lpstr>
      <vt:lpstr>Just use an RF octupole - TM410 mode</vt:lpstr>
      <vt:lpstr>Why so much better than magnetic octupole?</vt:lpstr>
      <vt:lpstr>Why so much better than magnetic octupole?</vt:lpstr>
      <vt:lpstr>Why so much better than magnetic octupole?</vt:lpstr>
      <vt:lpstr>PowerPoint Presentation</vt:lpstr>
      <vt:lpstr>Method 1: Optimising ϵ,  β_0,  k for maximal flatness in the TM410 mode</vt:lpstr>
      <vt:lpstr>Method 2: Adding additional multipoles to refine the flatness in a TM{4,6,8,…}10 mode</vt:lpstr>
      <vt:lpstr>Method 2: Adding additional multipoles to refine the flatness in a TM{4,6,8,…}10 mode</vt:lpstr>
      <vt:lpstr>Method 3 (Briefly): Use a TE mode</vt:lpstr>
      <vt:lpstr>Method 3 (Briefly): Use a TE mode</vt:lpstr>
      <vt:lpstr>Table of Contents</vt:lpstr>
      <vt:lpstr>Uniform Beam with RF Cavity Stocktake</vt:lpstr>
      <vt:lpstr>Implementing a field map</vt:lpstr>
      <vt:lpstr>Adding a beam pipe</vt:lpstr>
      <vt:lpstr>Next Steps - Create a 2D uniform beam</vt:lpstr>
      <vt:lpstr>RF-Track Improvements</vt:lpstr>
      <vt:lpstr>Table of Contents</vt:lpstr>
      <vt:lpstr>Uniform beam applications</vt:lpstr>
      <vt:lpstr>Other beam shaping</vt:lpstr>
      <vt:lpstr>Other transverse beam shaping with RF cavity ideas</vt:lpstr>
      <vt:lpstr>Table of Contents</vt:lpstr>
      <vt:lpstr>Next steps and 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VULCAN Overview</dc:title>
  <dc:creator>Laurence Matthew Wroe</dc:creator>
  <cp:lastModifiedBy>Laurence Wroe</cp:lastModifiedBy>
  <cp:revision>165</cp:revision>
  <dcterms:created xsi:type="dcterms:W3CDTF">2023-06-06T14:14:38Z</dcterms:created>
  <dcterms:modified xsi:type="dcterms:W3CDTF">2024-02-22T12:38:07Z</dcterms:modified>
</cp:coreProperties>
</file>