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84" r:id="rId5"/>
    <p:sldId id="285" r:id="rId6"/>
    <p:sldId id="262" r:id="rId7"/>
    <p:sldId id="286" r:id="rId8"/>
    <p:sldId id="259" r:id="rId9"/>
    <p:sldId id="287" r:id="rId10"/>
    <p:sldId id="289" r:id="rId11"/>
    <p:sldId id="270" r:id="rId12"/>
    <p:sldId id="271" r:id="rId13"/>
    <p:sldId id="274" r:id="rId14"/>
    <p:sldId id="275" r:id="rId15"/>
    <p:sldId id="276" r:id="rId16"/>
    <p:sldId id="273" r:id="rId17"/>
    <p:sldId id="291" r:id="rId18"/>
    <p:sldId id="290" r:id="rId19"/>
    <p:sldId id="28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6" autoAdjust="0"/>
    <p:restoredTop sz="95498" autoAdjust="0"/>
  </p:normalViewPr>
  <p:slideViewPr>
    <p:cSldViewPr snapToGrid="0">
      <p:cViewPr>
        <p:scale>
          <a:sx n="75" d="100"/>
          <a:sy n="75" d="100"/>
        </p:scale>
        <p:origin x="653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3A327-36C3-45FA-B6B5-54AA18A0BB22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D9A20-4E5E-4347-8C50-060BD83B9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6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9A20-4E5E-4347-8C50-060BD83B95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0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2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24" y="-62"/>
            <a:ext cx="12198024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8538" y="1979271"/>
            <a:ext cx="6714358" cy="22479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8538" y="4363656"/>
            <a:ext cx="6610185" cy="89414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DD206-D09D-4D9B-9CF5-1E05FFD79E44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2503" y="57150"/>
            <a:ext cx="1684722" cy="1684722"/>
          </a:xfrm>
          <a:prstGeom prst="rect">
            <a:avLst/>
          </a:prstGeom>
        </p:spPr>
      </p:pic>
      <p:pic>
        <p:nvPicPr>
          <p:cNvPr id="9" name="Image 84" descr="MCC-LogoCERN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21387" y="229355"/>
            <a:ext cx="1422321" cy="142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41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EB54-B6EF-4F13-B974-4ED3955A3828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8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128" y="365125"/>
            <a:ext cx="8305372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D1B4-6628-42D8-B25B-CA5A707B376F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3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E02B-BB95-4BA5-B965-68B199D43E9E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6478" y="6218334"/>
            <a:ext cx="950360" cy="365125"/>
          </a:xfrm>
        </p:spPr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2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5BA1F-BAC9-4957-8624-90824E62C393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3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5209" y="1825625"/>
            <a:ext cx="582459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7150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997DB-6BCF-452D-A9BE-6174C3C3C8A9}" type="datetime1">
              <a:rPr lang="tr-TR" smtClean="0"/>
              <a:t>27.02.2024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88913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28" y="1681163"/>
            <a:ext cx="573044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128" y="2505075"/>
            <a:ext cx="573044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7150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715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89977-C9B6-4AB6-A9BA-D56BF6A4E9BF}" type="datetime1">
              <a:rPr lang="tr-TR" smtClean="0"/>
              <a:t>27.02.2024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1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B47C6-8D22-4F52-A49D-9AA8FCB7DBE1}" type="datetime1">
              <a:rPr lang="tr-TR" smtClean="0"/>
              <a:t>27.02.2024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9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72664-AB89-473B-8B62-A1C93F5CD9FE}" type="datetime1">
              <a:rPr lang="tr-TR" smtClean="0"/>
              <a:t>27.02.2024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7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457200"/>
            <a:ext cx="450489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2284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128" y="2057399"/>
            <a:ext cx="4504897" cy="41584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75D1-F1A2-4F2F-8096-A11104520F75}" type="datetime1">
              <a:rPr lang="tr-TR" smtClean="0"/>
              <a:t>27.02.2024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8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457200"/>
            <a:ext cx="450489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52592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128" y="2057400"/>
            <a:ext cx="4504897" cy="41131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EA39-38A4-483A-9D3C-CF19A8C29D25}" type="datetime1">
              <a:rPr lang="tr-TR" smtClean="0"/>
              <a:t>27.02.2024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479641" y="14107"/>
            <a:ext cx="1712360" cy="1712360"/>
          </a:xfrm>
          <a:prstGeom prst="rect">
            <a:avLst/>
          </a:prstGeom>
        </p:spPr>
      </p:pic>
      <p:pic>
        <p:nvPicPr>
          <p:cNvPr id="8" name="Image 8" descr="MUON-Slide-graphBase-pagebottom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" y="6450467"/>
            <a:ext cx="12192000" cy="3537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1428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28" y="1825625"/>
            <a:ext cx="117330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128" y="6356350"/>
            <a:ext cx="20342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3CC8-806E-4E82-B5A4-CDEC0E37D179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8539" y="6356350"/>
            <a:ext cx="8176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53730" y="6425356"/>
            <a:ext cx="950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0000"/>
                </a:solidFill>
              </a:defRPr>
            </a:lvl1pPr>
          </a:lstStyle>
          <a:p>
            <a:fld id="{E1188FA0-6EE5-46A1-A7ED-739B69B021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7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9152" y="2752343"/>
            <a:ext cx="7461504" cy="1474849"/>
          </a:xfrm>
        </p:spPr>
        <p:txBody>
          <a:bodyPr>
            <a:normAutofit/>
          </a:bodyPr>
          <a:lstStyle/>
          <a:p>
            <a:r>
              <a:rPr lang="en-US" sz="3800" b="1" dirty="0"/>
              <a:t>Recirculating </a:t>
            </a:r>
            <a:r>
              <a:rPr lang="en-US" sz="3800" b="1" dirty="0" err="1"/>
              <a:t>Linacs</a:t>
            </a:r>
            <a:r>
              <a:rPr lang="en-US" sz="3800" b="1" dirty="0"/>
              <a:t> (RLAs) and beam parameters at RLA-RCS transfer</a:t>
            </a:r>
            <a:endParaRPr lang="en-US" sz="3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Avni</a:t>
            </a:r>
            <a:r>
              <a:rPr lang="en-US" dirty="0" smtClean="0"/>
              <a:t> </a:t>
            </a:r>
            <a:r>
              <a:rPr lang="en-US" dirty="0" err="1" smtClean="0"/>
              <a:t>Aksoy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6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Droplet </a:t>
            </a:r>
            <a:r>
              <a:rPr lang="en-US" dirty="0" smtClean="0"/>
              <a:t>Arcs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453896"/>
            <a:ext cx="8191072" cy="4828032"/>
          </a:xfrm>
        </p:spPr>
        <p:txBody>
          <a:bodyPr>
            <a:normAutofit fontScale="92500" lnSpcReduction="20000"/>
          </a:bodyPr>
          <a:lstStyle/>
          <a:p>
            <a:r>
              <a:rPr lang="en-US" spc="-1" dirty="0">
                <a:solidFill>
                  <a:srgbClr val="000000"/>
                </a:solidFill>
                <a:latin typeface="Source Sans Pro"/>
              </a:rPr>
              <a:t>Arcs consists of two symmetric sections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(-50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º 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and </a:t>
            </a:r>
            <a:r>
              <a:rPr lang="en-US" spc="-1" dirty="0">
                <a:solidFill>
                  <a:srgbClr val="000000"/>
                </a:solidFill>
                <a:latin typeface="Source Sans Pro"/>
              </a:rPr>
              <a:t>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140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º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) and 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total turn is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380º,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net 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turn is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180º</a:t>
            </a:r>
          </a:p>
          <a:p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The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curvature changes with energy</a:t>
            </a: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000000"/>
                </a:solidFill>
                <a:latin typeface="Source Sans Pro"/>
              </a:rPr>
              <a:t>Large energy acceptance </a:t>
            </a:r>
          </a:p>
          <a:p>
            <a:pPr marL="889200" lvl="1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latin typeface="Source Sans Pro"/>
              </a:rPr>
              <a:t>we 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still have large energy spread at the exit of first </a:t>
            </a:r>
            <a:r>
              <a:rPr lang="en-US" sz="2000" spc="-1" dirty="0" smtClean="0">
                <a:solidFill>
                  <a:srgbClr val="000000"/>
                </a:solidFill>
                <a:latin typeface="Source Sans Pro"/>
              </a:rPr>
              <a:t>pass</a:t>
            </a:r>
          </a:p>
          <a:p>
            <a:pPr marL="1346400" lvl="2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Source Sans Pro"/>
              </a:rPr>
              <a:t> </a:t>
            </a:r>
            <a:r>
              <a:rPr lang="en-US" sz="17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σ</a:t>
            </a:r>
            <a:r>
              <a:rPr lang="en-US" sz="1700" spc="-1" baseline="-8000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Δp</a:t>
            </a:r>
            <a:r>
              <a:rPr lang="en-US" sz="1700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 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~ 500 MeV  →   </a:t>
            </a:r>
            <a:r>
              <a:rPr lang="en-US" sz="17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σ</a:t>
            </a:r>
            <a:r>
              <a:rPr lang="en-US" sz="1700" spc="-1" baseline="-8000" dirty="0" err="1">
                <a:solidFill>
                  <a:srgbClr val="000000"/>
                </a:solidFill>
                <a:latin typeface="Source Sans Pro"/>
                <a:ea typeface="Source Sans Pro"/>
              </a:rPr>
              <a:t>Δp</a:t>
            </a:r>
            <a:r>
              <a:rPr lang="en-US" sz="1700" spc="-1" baseline="-8000" dirty="0">
                <a:solidFill>
                  <a:srgbClr val="000000"/>
                </a:solidFill>
                <a:latin typeface="Source Sans Pro"/>
                <a:ea typeface="Source Sans Pro"/>
              </a:rPr>
              <a:t>/p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  3%   (16.6 </a:t>
            </a:r>
            <a:r>
              <a:rPr lang="en-US" sz="17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GeV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 ± 1.2 </a:t>
            </a:r>
            <a:r>
              <a:rPr lang="en-US" sz="17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GeV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)</a:t>
            </a:r>
            <a:endParaRPr lang="en-US" sz="1700" spc="-1" dirty="0">
              <a:solidFill>
                <a:srgbClr val="000000"/>
              </a:solidFill>
              <a:latin typeface="Source Sans Pro"/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000000"/>
                </a:solidFill>
                <a:latin typeface="Source Sans Pro"/>
                <a:ea typeface="Source Sans Pro"/>
              </a:rPr>
              <a:t>Longitudinal </a:t>
            </a:r>
            <a:r>
              <a:rPr lang="en-US" sz="24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emittance</a:t>
            </a:r>
            <a:r>
              <a:rPr lang="en-US" sz="2400" spc="-1" dirty="0">
                <a:solidFill>
                  <a:srgbClr val="000000"/>
                </a:solidFill>
                <a:latin typeface="Source Sans Pro"/>
                <a:ea typeface="Source Sans Pro"/>
              </a:rPr>
              <a:t>  ≤≥ bunch length needs to be </a:t>
            </a:r>
            <a:r>
              <a:rPr lang="en-US" sz="2400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preserved/controlled</a:t>
            </a:r>
            <a:endParaRPr lang="en-US" sz="2400" spc="-1" dirty="0">
              <a:solidFill>
                <a:srgbClr val="000000"/>
              </a:solidFill>
              <a:latin typeface="Source Sans Pro"/>
            </a:endParaRPr>
          </a:p>
          <a:p>
            <a:pPr marL="864000" lvl="1" indent="-324000">
              <a:spcAft>
                <a:spcPts val="842"/>
              </a:spcAft>
              <a:buClr>
                <a:srgbClr val="009EDA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000000"/>
                </a:solidFill>
                <a:latin typeface="Source Sans Pro"/>
                <a:ea typeface="Source Sans Pro"/>
              </a:rPr>
              <a:t>Small Momentum compaction factor  (R</a:t>
            </a:r>
            <a:r>
              <a:rPr lang="en-US" sz="2100" spc="-1" baseline="-8000" dirty="0">
                <a:solidFill>
                  <a:srgbClr val="000000"/>
                </a:solidFill>
                <a:latin typeface="Source Sans Pro"/>
                <a:ea typeface="Source Sans Pro"/>
              </a:rPr>
              <a:t>56  </a:t>
            </a:r>
            <a:r>
              <a:rPr lang="en-US" sz="2100" spc="-1" dirty="0">
                <a:solidFill>
                  <a:srgbClr val="000000"/>
                </a:solidFill>
                <a:latin typeface="Source Sans Pro"/>
                <a:ea typeface="Source Sans Pro"/>
              </a:rPr>
              <a:t>≈  L α</a:t>
            </a:r>
            <a:r>
              <a:rPr lang="en-US" sz="2100" spc="-1" baseline="-8000" dirty="0">
                <a:solidFill>
                  <a:srgbClr val="000000"/>
                </a:solidFill>
                <a:latin typeface="Source Sans Pro"/>
                <a:ea typeface="Source Sans Pro"/>
              </a:rPr>
              <a:t>c</a:t>
            </a:r>
            <a:r>
              <a:rPr lang="en-US" sz="2100" spc="-1" dirty="0">
                <a:solidFill>
                  <a:srgbClr val="000000"/>
                </a:solidFill>
                <a:latin typeface="Source Sans Pro"/>
                <a:ea typeface="Source Sans Pro"/>
              </a:rPr>
              <a:t>)</a:t>
            </a:r>
            <a:endParaRPr lang="en-US" sz="2100" spc="-1" dirty="0">
              <a:solidFill>
                <a:srgbClr val="000000"/>
              </a:solidFill>
              <a:latin typeface="Source Sans Pro"/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000000"/>
                </a:solidFill>
                <a:latin typeface="Source Sans Pro"/>
                <a:ea typeface="Source Sans Pro"/>
              </a:rPr>
              <a:t>We also need small dispersion in bending magnets to preserve transverse </a:t>
            </a:r>
            <a:r>
              <a:rPr lang="en-US" sz="24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emittance</a:t>
            </a:r>
            <a:endParaRPr lang="en-US" sz="2400" spc="-1" dirty="0" smtClean="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000000"/>
                </a:solidFill>
                <a:latin typeface="Source Sans Pro"/>
              </a:rPr>
              <a:t>Small </a:t>
            </a:r>
            <a:r>
              <a:rPr lang="en-US" sz="2400" spc="-1" dirty="0" err="1" smtClean="0">
                <a:solidFill>
                  <a:srgbClr val="000000"/>
                </a:solidFill>
                <a:latin typeface="Source Sans Pro"/>
              </a:rPr>
              <a:t>betatron</a:t>
            </a:r>
            <a:r>
              <a:rPr lang="en-US" sz="2400" spc="-1" dirty="0" smtClean="0">
                <a:solidFill>
                  <a:srgbClr val="000000"/>
                </a:solidFill>
                <a:latin typeface="Source Sans Pro"/>
              </a:rPr>
              <a:t> oscillation to minimize chromaticity</a:t>
            </a:r>
            <a:endParaRPr lang="en-US" sz="2400" spc="-1" dirty="0">
              <a:solidFill>
                <a:srgbClr val="000000"/>
              </a:solidFill>
              <a:latin typeface="Source Sans Pro"/>
            </a:endParaRPr>
          </a:p>
          <a:p>
            <a:endParaRPr lang="en-US" spc="-1" dirty="0">
              <a:solidFill>
                <a:srgbClr val="000000"/>
              </a:solidFill>
              <a:latin typeface="Source Sans Pro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06" y="1453896"/>
            <a:ext cx="3974384" cy="28527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202168" y="4218268"/>
                <a:ext cx="2567940" cy="59256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nary>
                      <m:r>
                        <a:rPr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2168" y="4218268"/>
                <a:ext cx="2567940" cy="592560"/>
              </a:xfrm>
              <a:prstGeom prst="rect">
                <a:avLst/>
              </a:prstGeom>
              <a:blipFill rotWithShape="0">
                <a:blip r:embed="rId3"/>
                <a:stretch>
                  <a:fillRect b="-12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790688" y="5100388"/>
                <a:ext cx="3741420" cy="28332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Sup>
                        <m:sSubSup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>
                          <a:latin typeface="Cambria Math" panose="02040503050406030204" pitchFamily="18" charset="0"/>
                        </a:rPr>
                        <m:t>′+</m:t>
                      </m:r>
                      <m:r>
                        <a:rPr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688" y="5100388"/>
                <a:ext cx="3741420" cy="283320"/>
              </a:xfrm>
              <a:prstGeom prst="rect">
                <a:avLst/>
              </a:prstGeom>
              <a:blipFill rotWithShape="0">
                <a:blip r:embed="rId4"/>
                <a:stretch>
                  <a:fillRect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982418" y="5673268"/>
                <a:ext cx="3357960" cy="48168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∮"/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nary>
                      <m:d>
                        <m:d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418" y="5673268"/>
                <a:ext cx="3357960" cy="481680"/>
              </a:xfrm>
              <a:prstGeom prst="rect">
                <a:avLst/>
              </a:prstGeom>
              <a:blipFill rotWithShape="0">
                <a:blip r:embed="rId5"/>
                <a:stretch>
                  <a:fillRect b="-354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8693-DF19-47E3-BE74-23CD6EC66AA2}" type="datetime1">
              <a:rPr lang="tr-TR" smtClean="0"/>
              <a:t>27.02.2024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919126"/>
          </a:xfrm>
        </p:spPr>
        <p:txBody>
          <a:bodyPr/>
          <a:lstStyle/>
          <a:p>
            <a:r>
              <a:rPr lang="en-US" dirty="0" smtClean="0"/>
              <a:t>Basic arc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3" y="1128618"/>
            <a:ext cx="11190304" cy="224942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Different lattice configuration has been studied</a:t>
            </a:r>
          </a:p>
          <a:p>
            <a:pPr lvl="1"/>
            <a:r>
              <a:rPr lang="en-US" dirty="0" smtClean="0"/>
              <a:t>FODO, Triplet. TME :  The sign of R</a:t>
            </a:r>
            <a:r>
              <a:rPr lang="en-US" baseline="-25000" dirty="0" smtClean="0"/>
              <a:t>56 </a:t>
            </a:r>
            <a:r>
              <a:rPr lang="en-US" dirty="0" smtClean="0"/>
              <a:t> is fixed.  Control of bunch length can be done only with RF. </a:t>
            </a:r>
          </a:p>
          <a:p>
            <a:r>
              <a:rPr lang="en-US" dirty="0" smtClean="0"/>
              <a:t>DB(A) lattice allows to control R</a:t>
            </a:r>
            <a:r>
              <a:rPr lang="en-US" baseline="-25000" dirty="0" smtClean="0"/>
              <a:t>56  </a:t>
            </a:r>
            <a:r>
              <a:rPr lang="en-US" dirty="0" smtClean="0"/>
              <a:t>with</a:t>
            </a:r>
            <a:r>
              <a:rPr lang="en-US" baseline="-25000" dirty="0" smtClean="0"/>
              <a:t> </a:t>
            </a:r>
            <a:r>
              <a:rPr lang="en-US" dirty="0" err="1" smtClean="0"/>
              <a:t>quadrupole</a:t>
            </a:r>
            <a:r>
              <a:rPr lang="en-US" dirty="0" smtClean="0"/>
              <a:t> strength as well as the chromaticity</a:t>
            </a:r>
          </a:p>
          <a:p>
            <a:r>
              <a:rPr lang="en-US" dirty="0" smtClean="0"/>
              <a:t>To optimize individual arcs a tool (based on </a:t>
            </a:r>
            <a:r>
              <a:rPr lang="en-US" dirty="0" smtClean="0"/>
              <a:t>second </a:t>
            </a:r>
            <a:r>
              <a:rPr lang="en-US" dirty="0" smtClean="0"/>
              <a:t>order optics and tracking) has been developed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628" y="4886959"/>
            <a:ext cx="5016219" cy="16720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343" y="2713615"/>
            <a:ext cx="3955873" cy="20949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3032688"/>
            <a:ext cx="7234431" cy="24114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52344" y="3032688"/>
            <a:ext cx="2221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cell of arcs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4798" y="5603485"/>
            <a:ext cx="4274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Bending angle/cell 	=10</a:t>
            </a:r>
            <a:r>
              <a:rPr lang="en-US" baseline="30000" dirty="0" smtClean="0"/>
              <a:t>o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		=7T</a:t>
            </a:r>
          </a:p>
          <a:p>
            <a:r>
              <a:rPr lang="en-US" dirty="0" smtClean="0"/>
              <a:t>Aperture		=50mm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FA2F-7C73-43F9-8E8E-128295AE1BCD}" type="datetime1">
              <a:rPr lang="tr-TR" smtClean="0"/>
              <a:t>27.02.2024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7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Lattices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240409"/>
            <a:ext cx="6243400" cy="4055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40</a:t>
            </a:r>
            <a:r>
              <a:rPr lang="en-US" baseline="30000" dirty="0" smtClean="0"/>
              <a:t>o</a:t>
            </a:r>
            <a:r>
              <a:rPr lang="en-US" dirty="0" smtClean="0"/>
              <a:t> bending section of first arc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96" y="1724146"/>
            <a:ext cx="9087492" cy="3029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04" y="4753310"/>
            <a:ext cx="3939420" cy="18808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48672" y="2066544"/>
            <a:ext cx="1837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Dispersion is suppressed with half bending angle </a:t>
            </a:r>
          </a:p>
          <a:p>
            <a:endParaRPr lang="en-US" dirty="0" smtClean="0"/>
          </a:p>
          <a:p>
            <a:r>
              <a:rPr lang="en-US" dirty="0" err="1" smtClean="0"/>
              <a:t>Sextupoles</a:t>
            </a:r>
            <a:r>
              <a:rPr lang="en-US" dirty="0" smtClean="0"/>
              <a:t> are optimized with second order optics.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2752344" y="1552122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4267200" y="1561266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5797296" y="1561266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7299960" y="1561266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57208" y="1283771"/>
            <a:ext cx="1438536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Dispersion suppression and matching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879712" y="1468436"/>
            <a:ext cx="1438536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Basic cell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ECA4-F516-4F1D-B19C-7D868F655D4E}" type="datetime1">
              <a:rPr lang="tr-TR" smtClean="0"/>
              <a:t>27.02.2024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in arcs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712" y="1203833"/>
            <a:ext cx="7706440" cy="423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Start to end simulation in first arc (tracking)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4" y="1707896"/>
            <a:ext cx="10863072" cy="3621024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 rot="5400000">
            <a:off x="1610868" y="5012436"/>
            <a:ext cx="307848" cy="440944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 rot="5400000">
            <a:off x="2233168" y="5072371"/>
            <a:ext cx="307848" cy="803656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 rot="5400000">
            <a:off x="2918460" y="4949444"/>
            <a:ext cx="307848" cy="56692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4394545" y="4326138"/>
            <a:ext cx="272614" cy="235000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5400000">
            <a:off x="5844540" y="4986710"/>
            <a:ext cx="307848" cy="56692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23848" y="5424098"/>
            <a:ext cx="88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Extraction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98396" y="5667076"/>
            <a:ext cx="97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</a:t>
            </a:r>
            <a:r>
              <a:rPr lang="en-US" sz="1200" baseline="30000" dirty="0" smtClean="0"/>
              <a:t>o</a:t>
            </a:r>
            <a:r>
              <a:rPr lang="en-US" sz="1200" dirty="0" smtClean="0"/>
              <a:t> bending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750312" y="5436607"/>
            <a:ext cx="881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Straight section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092" y="5663163"/>
            <a:ext cx="106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140</a:t>
            </a:r>
            <a:r>
              <a:rPr lang="en-US" sz="1200" baseline="30000" dirty="0" smtClean="0"/>
              <a:t>o</a:t>
            </a:r>
            <a:r>
              <a:rPr lang="en-US" sz="1200" dirty="0" smtClean="0"/>
              <a:t> bending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579618" y="5628123"/>
            <a:ext cx="122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By-pass section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111240" y="1552122"/>
            <a:ext cx="0" cy="3461838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40664" y="6042660"/>
            <a:ext cx="99466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9174" y="5713792"/>
            <a:ext cx="58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µ-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0094274" y="5897894"/>
            <a:ext cx="95566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572108" y="5577462"/>
            <a:ext cx="58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µ+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C6AAB-893A-46A9-B329-7B0BA2CC42FF}" type="datetime1">
              <a:rPr lang="tr-TR" smtClean="0"/>
              <a:t>27.02.2024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0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to end </a:t>
            </a:r>
            <a:r>
              <a:rPr lang="en-US" dirty="0" smtClean="0"/>
              <a:t>RLA2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0" y="1552122"/>
            <a:ext cx="11733213" cy="3911071"/>
          </a:xfrm>
        </p:spPr>
      </p:pic>
      <p:sp>
        <p:nvSpPr>
          <p:cNvPr id="6" name="TextBox 5"/>
          <p:cNvSpPr txBox="1"/>
          <p:nvPr/>
        </p:nvSpPr>
        <p:spPr>
          <a:xfrm>
            <a:off x="1239520" y="5371753"/>
            <a:ext cx="88392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06320" y="5371753"/>
            <a:ext cx="75184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arc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61696" y="5278527"/>
            <a:ext cx="102870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17280" y="5288687"/>
            <a:ext cx="89408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arc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51172" y="5370406"/>
            <a:ext cx="72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86760" y="5371753"/>
            <a:ext cx="100177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E9D8C-4DE0-4FA5-B64D-D04E04CF0381}" type="datetime1">
              <a:rPr lang="tr-TR" smtClean="0"/>
              <a:t>27.02.2024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8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to end </a:t>
            </a:r>
            <a:r>
              <a:rPr lang="en-US" dirty="0" smtClean="0"/>
              <a:t>simulation </a:t>
            </a:r>
            <a:r>
              <a:rPr lang="en-US" dirty="0" smtClean="0"/>
              <a:t>for RLA2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8" y="1061451"/>
            <a:ext cx="7386320" cy="24621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048" y="1760392"/>
            <a:ext cx="8582800" cy="2860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" y="4015292"/>
            <a:ext cx="7625360" cy="2541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46" y="1797989"/>
            <a:ext cx="5357422" cy="401806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2B0-3BCF-44EE-8B1C-C682159DEB17}" type="datetime1">
              <a:rPr lang="tr-TR" smtClean="0"/>
              <a:t>27.02.2024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0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By-pass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254125"/>
            <a:ext cx="11733088" cy="282003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phase of beam respect to RF is defined by the arc length. </a:t>
            </a:r>
          </a:p>
          <a:p>
            <a:pPr lvl="1"/>
            <a:r>
              <a:rPr lang="en-US" dirty="0" smtClean="0"/>
              <a:t>1 degree RF phase (@350 MHz) is 2.4 mm  (0.85 mm for 1 GHz)</a:t>
            </a:r>
          </a:p>
          <a:p>
            <a:r>
              <a:rPr lang="en-US" dirty="0" smtClean="0"/>
              <a:t>If the beam is injected off-energy to the arc it is impossible to adjust path length within ± several mm</a:t>
            </a:r>
          </a:p>
          <a:p>
            <a:pPr lvl="1"/>
            <a:r>
              <a:rPr lang="en-US" dirty="0" smtClean="0"/>
              <a:t>Which is unlikely possible due to beam loading</a:t>
            </a:r>
          </a:p>
          <a:p>
            <a:r>
              <a:rPr lang="en-US" dirty="0" smtClean="0"/>
              <a:t>A chicane is necessary to adjust path length precisely</a:t>
            </a:r>
          </a:p>
          <a:p>
            <a:pPr lvl="1"/>
            <a:r>
              <a:rPr lang="en-US" dirty="0" smtClean="0"/>
              <a:t>It can also be used to exchange of position of preceding/following bunch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72" y="4192359"/>
            <a:ext cx="10058400" cy="202527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25704" y="5204995"/>
            <a:ext cx="99466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4214" y="4876127"/>
            <a:ext cx="58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µ-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1059474" y="5196559"/>
            <a:ext cx="95566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537308" y="4876127"/>
            <a:ext cx="58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µ+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9920" y="5817530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Electrostatic deflector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503920" y="6002196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Bending magnet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493520" y="5526647"/>
            <a:ext cx="81280" cy="234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006080" y="6085840"/>
            <a:ext cx="396240" cy="101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BC204-A918-4CA9-B176-7AEF86DC2605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3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805643"/>
          </a:xfrm>
        </p:spPr>
        <p:txBody>
          <a:bodyPr/>
          <a:lstStyle/>
          <a:p>
            <a:r>
              <a:rPr lang="en-US" dirty="0" smtClean="0"/>
              <a:t>New DBA Lattice for Arcs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7128" y="1150267"/>
                <a:ext cx="11733088" cy="181102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Strong high order effects due to large energy spread</a:t>
                </a:r>
              </a:p>
              <a:p>
                <a:pPr lvl="2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126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216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266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N</a:t>
                </a:r>
                <a:r>
                  <a:rPr lang="en-US" dirty="0" smtClean="0"/>
                  <a:t>onlinear optimization based on tracking to minimize higher terms  (dispersion + chromaticity + ..)</a:t>
                </a:r>
              </a:p>
              <a:p>
                <a:pPr lvl="1"/>
                <a:r>
                  <a:rPr lang="en-US" dirty="0" smtClean="0">
                    <a:solidFill>
                      <a:srgbClr val="00B050"/>
                    </a:solidFill>
                  </a:rPr>
                  <a:t>Thanks to Andrea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7128" y="1150267"/>
                <a:ext cx="11733088" cy="1811020"/>
              </a:xfrm>
              <a:blipFill rotWithShape="0">
                <a:blip r:embed="rId2"/>
                <a:stretch>
                  <a:fillRect l="-623" t="-7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82621"/>
            <a:ext cx="8031480" cy="2677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0" y="2750805"/>
            <a:ext cx="3702460" cy="17399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90" y="4630405"/>
            <a:ext cx="3535680" cy="168492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46760" y="2814321"/>
            <a:ext cx="10058400" cy="3352800"/>
            <a:chOff x="739140" y="2716613"/>
            <a:chExt cx="10058400" cy="33528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2716613"/>
              <a:ext cx="10058400" cy="33528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225715" y="3037092"/>
              <a:ext cx="4277778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Emittance</a:t>
              </a:r>
              <a:r>
                <a:rPr lang="en-US" dirty="0" smtClean="0"/>
                <a:t> evaluation for 360</a:t>
              </a:r>
              <a:r>
                <a:rPr lang="en-US" baseline="30000" dirty="0" smtClean="0"/>
                <a:t>o</a:t>
              </a:r>
              <a:r>
                <a:rPr lang="en-US" dirty="0" smtClean="0"/>
                <a:t> turn</a:t>
              </a:r>
              <a:endParaRPr lang="en-US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EA2A-1E9D-4A19-B1F0-88DD064CAA7B}" type="datetime1">
              <a:rPr lang="tr-TR" smtClean="0"/>
              <a:t>27.02.2024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6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7128" y="2916936"/>
                <a:ext cx="7002352" cy="326002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Beam loading;</a:t>
                </a:r>
              </a:p>
              <a:p>
                <a:pPr lvl="1"/>
                <a:r>
                  <a:rPr lang="en-US" dirty="0"/>
                  <a:t>∆G=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𝑅𝐹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≈70</m:t>
                    </m:r>
                  </m:oMath>
                </a14:m>
                <a:r>
                  <a:rPr lang="en-US" dirty="0"/>
                  <a:t>  </a:t>
                </a:r>
                <a:r>
                  <a:rPr lang="en-US" dirty="0" err="1"/>
                  <a:t>keV</a:t>
                </a:r>
                <a:r>
                  <a:rPr lang="en-US" dirty="0"/>
                  <a:t>/structure </a:t>
                </a:r>
                <a:r>
                  <a:rPr lang="en-US" dirty="0">
                    <a:sym typeface="Wingdings" panose="05000000000000000000" pitchFamily="2" charset="2"/>
                  </a:rPr>
                  <a:t>  22.5 MeV energy difference between bunches at the end of </a:t>
                </a:r>
                <a:r>
                  <a:rPr lang="en-US" dirty="0" err="1">
                    <a:sym typeface="Wingdings" panose="05000000000000000000" pitchFamily="2" charset="2"/>
                  </a:rPr>
                  <a:t>linac</a:t>
                </a:r>
                <a:r>
                  <a:rPr lang="en-US" dirty="0">
                    <a:sym typeface="Wingdings" panose="05000000000000000000" pitchFamily="2" charset="2"/>
                  </a:rPr>
                  <a:t> for single </a:t>
                </a:r>
                <a:r>
                  <a:rPr lang="en-US" dirty="0" smtClean="0">
                    <a:sym typeface="Wingdings" panose="05000000000000000000" pitchFamily="2" charset="2"/>
                  </a:rPr>
                  <a:t>pass.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What about the second pass?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It seems we need to use inductive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linac</a:t>
                </a:r>
                <a:r>
                  <a:rPr lang="en-US" dirty="0" smtClean="0">
                    <a:sym typeface="Wingdings" panose="05000000000000000000" pitchFamily="2" charset="2"/>
                  </a:rPr>
                  <a:t> after cooling..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Any proposal for the design?</a:t>
                </a:r>
              </a:p>
              <a:p>
                <a:pPr lvl="1"/>
                <a:r>
                  <a:rPr lang="en-US" dirty="0" smtClean="0">
                    <a:sym typeface="Wingdings" panose="05000000000000000000" pitchFamily="2" charset="2"/>
                  </a:rPr>
                  <a:t>What is the average gradient for such structure?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7128" y="2916936"/>
                <a:ext cx="7002352" cy="3260027"/>
              </a:xfrm>
              <a:blipFill rotWithShape="0">
                <a:blip r:embed="rId2"/>
                <a:stretch>
                  <a:fillRect l="-1393" t="-4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480" y="2831747"/>
            <a:ext cx="5215368" cy="200754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7128" y="1277112"/>
            <a:ext cx="10955608" cy="16398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Simulation results:</a:t>
            </a:r>
          </a:p>
          <a:p>
            <a:pPr lvl="1"/>
            <a:r>
              <a:rPr lang="el-GR" dirty="0" smtClean="0"/>
              <a:t>σ</a:t>
            </a:r>
            <a:r>
              <a:rPr lang="en-US" baseline="-25000" dirty="0" smtClean="0"/>
              <a:t>z</a:t>
            </a:r>
            <a:r>
              <a:rPr lang="en-US" dirty="0" smtClean="0"/>
              <a:t>= </a:t>
            </a:r>
            <a:r>
              <a:rPr lang="en-US" dirty="0" smtClean="0"/>
              <a:t>20 mm, </a:t>
            </a:r>
            <a:r>
              <a:rPr lang="el-GR" dirty="0" smtClean="0"/>
              <a:t>δ</a:t>
            </a:r>
            <a:r>
              <a:rPr lang="en-US" baseline="-25000" dirty="0" smtClean="0"/>
              <a:t>p</a:t>
            </a:r>
            <a:r>
              <a:rPr lang="en-US" dirty="0" smtClean="0"/>
              <a:t>= 0.9%</a:t>
            </a:r>
            <a:endParaRPr lang="en-US" dirty="0" smtClean="0"/>
          </a:p>
          <a:p>
            <a:pPr lvl="1"/>
            <a:r>
              <a:rPr lang="en-US" dirty="0" smtClean="0"/>
              <a:t>What is the requirement for </a:t>
            </a:r>
            <a:r>
              <a:rPr lang="en-US" dirty="0" smtClean="0"/>
              <a:t>RCS1?  (In the tentative parameters it was OK)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Is there any proposal for injection to RCS? 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7E419-8D93-4A31-96A5-0C3D54A16F36}" type="datetime1">
              <a:rPr lang="tr-TR" smtClean="0"/>
              <a:t>27.02.2024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E86B-FA3E-4C70-9210-C1EF7CEE0C5D}" type="datetime1">
              <a:rPr lang="tr-TR" smtClean="0"/>
              <a:t>27.02.2024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05002"/>
            <a:ext cx="10304980" cy="1428832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Collider Concept</a:t>
            </a:r>
            <a:endParaRPr lang="en-US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267127" y="2078589"/>
            <a:ext cx="11699203" cy="25072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653" y="4638785"/>
            <a:ext cx="2762993" cy="297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hort, intense proton bunch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9246" y="4638785"/>
            <a:ext cx="2875085" cy="297800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</a:t>
            </a:r>
            <a:r>
              <a:rPr lang="en-US" sz="1400" dirty="0" err="1" smtClean="0"/>
              <a:t>onisation</a:t>
            </a:r>
            <a:r>
              <a:rPr lang="en-US" sz="1400" dirty="0" smtClean="0"/>
              <a:t> cooling of </a:t>
            </a:r>
            <a:r>
              <a:rPr lang="en-US" sz="1400" dirty="0" err="1" smtClean="0"/>
              <a:t>muon</a:t>
            </a:r>
            <a:r>
              <a:rPr lang="en-US" sz="1400" dirty="0" smtClean="0"/>
              <a:t> in matter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67174" y="4642885"/>
            <a:ext cx="2546679" cy="297800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Acceleration to collision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09507" y="4638785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Collision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10244" y="5742825"/>
            <a:ext cx="3135296" cy="351946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Fully driven by </a:t>
            </a:r>
            <a:r>
              <a:rPr lang="en-US" dirty="0" err="1" smtClean="0">
                <a:latin typeface="Calibri"/>
                <a:cs typeface="Calibri"/>
              </a:rPr>
              <a:t>muon</a:t>
            </a:r>
            <a:r>
              <a:rPr lang="en-US" dirty="0" smtClean="0">
                <a:latin typeface="Calibri"/>
                <a:cs typeface="Calibri"/>
              </a:rPr>
              <a:t> lifetime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7972" y="5021533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 smtClean="0"/>
              <a:t>Protons produce </a:t>
            </a:r>
            <a:r>
              <a:rPr lang="en-US" sz="1400" dirty="0" err="1" smtClean="0"/>
              <a:t>pions</a:t>
            </a:r>
            <a:r>
              <a:rPr lang="en-US" sz="1400" dirty="0" smtClean="0"/>
              <a:t> which decay into </a:t>
            </a:r>
            <a:r>
              <a:rPr lang="en-US" sz="1400" dirty="0" err="1" smtClean="0"/>
              <a:t>muons</a:t>
            </a:r>
            <a:r>
              <a:rPr lang="en-US" sz="1400" dirty="0" smtClean="0"/>
              <a:t>, </a:t>
            </a:r>
            <a:r>
              <a:rPr lang="en-US" sz="1400" dirty="0" err="1" smtClean="0"/>
              <a:t>muons</a:t>
            </a:r>
            <a:r>
              <a:rPr lang="en-US" sz="1400" dirty="0" smtClean="0"/>
              <a:t> are captured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510529" y="1224284"/>
            <a:ext cx="2818108" cy="2987230"/>
            <a:chOff x="6510529" y="1224284"/>
            <a:chExt cx="2818108" cy="2987230"/>
          </a:xfrm>
        </p:grpSpPr>
        <p:sp>
          <p:nvSpPr>
            <p:cNvPr id="11" name="Rectangle 10"/>
            <p:cNvSpPr/>
            <p:nvPr/>
          </p:nvSpPr>
          <p:spPr>
            <a:xfrm>
              <a:off x="7287769" y="1899137"/>
              <a:ext cx="1267146" cy="2312377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10529" y="1224284"/>
              <a:ext cx="28181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B050"/>
                  </a:solidFill>
                </a:rPr>
                <a:t>Acceleration </a:t>
              </a:r>
            </a:p>
            <a:p>
              <a:pPr algn="ctr"/>
              <a:r>
                <a:rPr lang="en-US" b="1" dirty="0" smtClean="0">
                  <a:solidFill>
                    <a:srgbClr val="00B050"/>
                  </a:solidFill>
                </a:rPr>
                <a:t>from </a:t>
              </a:r>
              <a:r>
                <a:rPr lang="en-US" b="1" dirty="0" smtClean="0">
                  <a:solidFill>
                    <a:srgbClr val="00B050"/>
                  </a:solidFill>
                </a:rPr>
                <a:t>0.25 </a:t>
              </a:r>
              <a:r>
                <a:rPr lang="en-US" b="1" dirty="0" err="1" smtClean="0">
                  <a:solidFill>
                    <a:srgbClr val="00B050"/>
                  </a:solidFill>
                </a:rPr>
                <a:t>GeV</a:t>
              </a:r>
              <a:r>
                <a:rPr lang="en-US" b="1" dirty="0" smtClean="0">
                  <a:solidFill>
                    <a:srgbClr val="00B050"/>
                  </a:solidFill>
                </a:rPr>
                <a:t> to 63 </a:t>
              </a:r>
              <a:r>
                <a:rPr lang="en-US" b="1" dirty="0" err="1" smtClean="0">
                  <a:solidFill>
                    <a:srgbClr val="00B050"/>
                  </a:solidFill>
                </a:rPr>
                <a:t>GeV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4320-80C5-4F27-AD08-CC0CD2BB8DC7}" type="datetime1">
              <a:rPr lang="tr-TR" smtClean="0"/>
              <a:t>27.02.2024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0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efficient low cost acceleration for low energy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651621"/>
            <a:ext cx="11733088" cy="47047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Well known acceleration scheme </a:t>
            </a:r>
            <a:r>
              <a:rPr lang="en-US" dirty="0" smtClean="0"/>
              <a:t>in </a:t>
            </a:r>
            <a:r>
              <a:rPr lang="en-US" dirty="0" smtClean="0"/>
              <a:t>literature is ‘</a:t>
            </a:r>
            <a:r>
              <a:rPr lang="en-US" dirty="0" err="1" smtClean="0"/>
              <a:t>dogbone</a:t>
            </a:r>
            <a:r>
              <a:rPr lang="en-US" dirty="0" smtClean="0"/>
              <a:t>’ RLA </a:t>
            </a:r>
            <a:r>
              <a:rPr lang="en-US" dirty="0"/>
              <a:t>proposed </a:t>
            </a:r>
            <a:r>
              <a:rPr lang="en-US" dirty="0" smtClean="0"/>
              <a:t> for </a:t>
            </a:r>
            <a:r>
              <a:rPr lang="en-US" dirty="0" smtClean="0"/>
              <a:t>a </a:t>
            </a:r>
            <a:r>
              <a:rPr lang="en-US" dirty="0" smtClean="0"/>
              <a:t>future Neutrino Factory (</a:t>
            </a:r>
            <a:r>
              <a:rPr lang="en-US" dirty="0" smtClean="0">
                <a:solidFill>
                  <a:srgbClr val="FF0000"/>
                </a:solidFill>
              </a:rPr>
              <a:t>Alex </a:t>
            </a:r>
            <a:r>
              <a:rPr lang="en-US" dirty="0" err="1" smtClean="0">
                <a:solidFill>
                  <a:srgbClr val="FF0000"/>
                </a:solidFill>
              </a:rPr>
              <a:t>Bogacz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Single </a:t>
            </a:r>
            <a:r>
              <a:rPr lang="en-US" dirty="0" err="1"/>
              <a:t>linac</a:t>
            </a:r>
            <a:r>
              <a:rPr lang="en-US" dirty="0"/>
              <a:t> is used to accelerate consecutive µ- and µ+ bunches in one RF pulse with many </a:t>
            </a:r>
            <a:r>
              <a:rPr lang="en-US" dirty="0" smtClean="0"/>
              <a:t>passes </a:t>
            </a:r>
          </a:p>
          <a:p>
            <a:r>
              <a:rPr lang="en-US" dirty="0" smtClean="0"/>
              <a:t>Independent </a:t>
            </a:r>
            <a:r>
              <a:rPr lang="en-US" dirty="0"/>
              <a:t>arcs due to large energy variation between </a:t>
            </a:r>
            <a:r>
              <a:rPr lang="en-US" dirty="0" smtClean="0"/>
              <a:t>passes.. </a:t>
            </a:r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87" y="2479396"/>
            <a:ext cx="6311312" cy="203270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EE5DD-7DF7-4DE0-A1FC-55F4478D35F5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Energy Acceleration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5" y="1962016"/>
            <a:ext cx="11058965" cy="405473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57DE1-8B4B-4163-ABAB-FB54FA9B5DAF}" type="datetime1">
              <a:rPr lang="tr-TR" smtClean="0"/>
              <a:t>27.02.2024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6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36" y="231709"/>
            <a:ext cx="10304980" cy="1428832"/>
          </a:xfrm>
        </p:spPr>
        <p:txBody>
          <a:bodyPr/>
          <a:lstStyle/>
          <a:p>
            <a:r>
              <a:rPr lang="en-US" dirty="0"/>
              <a:t>Beam Parameters along the acceleration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136" y="4614715"/>
            <a:ext cx="11733088" cy="17492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Very long bunch after final </a:t>
            </a:r>
            <a:r>
              <a:rPr lang="en-US" dirty="0" err="1" smtClean="0"/>
              <a:t>coolling</a:t>
            </a:r>
            <a:r>
              <a:rPr lang="en-US" dirty="0" smtClean="0"/>
              <a:t> (375 mm) </a:t>
            </a:r>
          </a:p>
          <a:p>
            <a:pPr lvl="1"/>
            <a:r>
              <a:rPr lang="en-US" dirty="0" smtClean="0"/>
              <a:t>One can use induction </a:t>
            </a:r>
            <a:r>
              <a:rPr lang="en-US" dirty="0" err="1" smtClean="0"/>
              <a:t>linacs</a:t>
            </a:r>
            <a:r>
              <a:rPr lang="en-US" dirty="0" smtClean="0"/>
              <a:t> in injection. However bunch needs to be compressed </a:t>
            </a:r>
            <a:r>
              <a:rPr lang="en-US" dirty="0"/>
              <a:t>at </a:t>
            </a:r>
            <a:r>
              <a:rPr lang="en-US" dirty="0" smtClean="0"/>
              <a:t>least by factor 10.</a:t>
            </a:r>
          </a:p>
          <a:p>
            <a:r>
              <a:rPr lang="en-US" dirty="0" smtClean="0"/>
              <a:t>10 </a:t>
            </a:r>
            <a:r>
              <a:rPr lang="en-US" dirty="0"/>
              <a:t>% </a:t>
            </a:r>
            <a:r>
              <a:rPr lang="en-US" dirty="0" err="1"/>
              <a:t>emittance</a:t>
            </a:r>
            <a:r>
              <a:rPr lang="en-US" dirty="0"/>
              <a:t> </a:t>
            </a:r>
            <a:r>
              <a:rPr lang="en-US" dirty="0" smtClean="0"/>
              <a:t>growth in </a:t>
            </a:r>
            <a:r>
              <a:rPr lang="en-US" dirty="0"/>
              <a:t>the transverse and longitudinal planes, both for 3 and 10 </a:t>
            </a:r>
            <a:r>
              <a:rPr lang="en-US" dirty="0" err="1"/>
              <a:t>TeV</a:t>
            </a:r>
            <a:r>
              <a:rPr lang="en-US" dirty="0"/>
              <a:t>.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Very tight tolerance with given longitudinal </a:t>
            </a:r>
            <a:r>
              <a:rPr lang="en-US" dirty="0" err="1" smtClean="0"/>
              <a:t>emittance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96" y="1660541"/>
            <a:ext cx="10561048" cy="25261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52044" y="1477786"/>
            <a:ext cx="6864096" cy="373435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Very large energy spread</a:t>
            </a:r>
          </a:p>
          <a:p>
            <a:pPr marL="864000" lvl="1" indent="-324000">
              <a:spcAft>
                <a:spcPts val="842"/>
              </a:spcAft>
              <a:buClr>
                <a:srgbClr val="009EDA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Chromatic aberrations by </a:t>
            </a:r>
            <a:r>
              <a:rPr lang="en-US" spc="-1" dirty="0" err="1">
                <a:solidFill>
                  <a:srgbClr val="000000"/>
                </a:solidFill>
              </a:rPr>
              <a:t>quadrupoles</a:t>
            </a:r>
            <a:r>
              <a:rPr lang="en-US" spc="-1" dirty="0">
                <a:solidFill>
                  <a:srgbClr val="000000"/>
                </a:solidFill>
              </a:rPr>
              <a:t> </a:t>
            </a:r>
            <a:r>
              <a:rPr lang="en-US" spc="-1" dirty="0" smtClean="0">
                <a:solidFill>
                  <a:srgbClr val="000000"/>
                </a:solidFill>
              </a:rPr>
              <a:t>at low energy</a:t>
            </a:r>
            <a:endParaRPr lang="en-US" spc="-1" dirty="0">
              <a:solidFill>
                <a:srgbClr val="000000"/>
              </a:solidFill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Both longitudinal and transverse </a:t>
            </a:r>
            <a:r>
              <a:rPr lang="en-US" spc="-1" dirty="0" err="1">
                <a:solidFill>
                  <a:srgbClr val="000000"/>
                </a:solidFill>
              </a:rPr>
              <a:t>emittance</a:t>
            </a:r>
            <a:r>
              <a:rPr lang="en-US" spc="-1" dirty="0">
                <a:solidFill>
                  <a:srgbClr val="000000"/>
                </a:solidFill>
              </a:rPr>
              <a:t> has to be preserved</a:t>
            </a:r>
          </a:p>
          <a:p>
            <a:pPr marL="864000" lvl="1" indent="-324000">
              <a:spcAft>
                <a:spcPts val="842"/>
              </a:spcAft>
              <a:buClr>
                <a:srgbClr val="009EDA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Quasi-Isochronous  </a:t>
            </a:r>
            <a:r>
              <a:rPr lang="en-US" spc="-1" dirty="0" smtClean="0">
                <a:solidFill>
                  <a:srgbClr val="000000"/>
                </a:solidFill>
              </a:rPr>
              <a:t>arcs </a:t>
            </a:r>
            <a:r>
              <a:rPr lang="en-US" spc="-1" dirty="0" smtClean="0">
                <a:solidFill>
                  <a:srgbClr val="000000"/>
                </a:solidFill>
              </a:rPr>
              <a:t>are </a:t>
            </a:r>
            <a:r>
              <a:rPr lang="en-US" spc="-1" dirty="0">
                <a:solidFill>
                  <a:srgbClr val="000000"/>
                </a:solidFill>
              </a:rPr>
              <a:t>necessary </a:t>
            </a:r>
            <a:r>
              <a:rPr lang="en-US" spc="-1" dirty="0" smtClean="0">
                <a:solidFill>
                  <a:srgbClr val="000000"/>
                </a:solidFill>
              </a:rPr>
              <a:t>(with flexible momentum compaction)</a:t>
            </a:r>
            <a:endParaRPr lang="en-US" spc="-1" dirty="0">
              <a:solidFill>
                <a:srgbClr val="000000"/>
              </a:solidFill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Two bunches with opposite charge</a:t>
            </a:r>
          </a:p>
          <a:p>
            <a:pPr marL="864000" lvl="1" indent="-324000">
              <a:spcAft>
                <a:spcPts val="842"/>
              </a:spcAft>
              <a:buClr>
                <a:srgbClr val="009EDA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Good matching for both bunches (i.e. round beam at injection/extraction to arcs)</a:t>
            </a: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Rapid acceleration</a:t>
            </a: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A9F07-CD51-4704-BA22-3DC69EB5FFCB}" type="datetime1">
              <a:rPr lang="tr-TR" smtClean="0"/>
              <a:t>27.02.2024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2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RF frequency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7128" y="1280160"/>
            <a:ext cx="6956632" cy="2171851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If we </a:t>
            </a:r>
            <a:r>
              <a:rPr lang="en-US" sz="2000" dirty="0" smtClean="0"/>
              <a:t>have RMS ~ 30 </a:t>
            </a:r>
            <a:r>
              <a:rPr lang="en-US" sz="2000" dirty="0" smtClean="0"/>
              <a:t>mm </a:t>
            </a:r>
            <a:r>
              <a:rPr lang="en-US" sz="2000" dirty="0">
                <a:sym typeface="Wingdings" panose="05000000000000000000" pitchFamily="2" charset="2"/>
              </a:rPr>
              <a:t>Gaussian</a:t>
            </a:r>
            <a:r>
              <a:rPr lang="en-US" sz="2000" dirty="0" smtClean="0"/>
              <a:t> </a:t>
            </a:r>
            <a:r>
              <a:rPr lang="en-US" sz="2000" dirty="0" smtClean="0"/>
              <a:t>bunch </a:t>
            </a:r>
            <a:r>
              <a:rPr lang="en-US" sz="2000" dirty="0" smtClean="0">
                <a:sym typeface="Wingdings" panose="05000000000000000000" pitchFamily="2" charset="2"/>
              </a:rPr>
              <a:t> 200 mm full </a:t>
            </a:r>
            <a:r>
              <a:rPr lang="en-US" sz="2000" dirty="0" smtClean="0">
                <a:sym typeface="Wingdings" panose="05000000000000000000" pitchFamily="2" charset="2"/>
              </a:rPr>
              <a:t>length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Typically the total bunch length should be &lt; 10% of </a:t>
            </a:r>
            <a:r>
              <a:rPr lang="en-US" sz="20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λ</a:t>
            </a:r>
            <a:r>
              <a:rPr lang="en-US" sz="2000" spc="-1" baseline="-8000" dirty="0" err="1" smtClean="0">
                <a:solidFill>
                  <a:srgbClr val="000000"/>
                </a:solidFill>
                <a:latin typeface="Source Sans Pro"/>
              </a:rPr>
              <a:t>RF</a:t>
            </a:r>
            <a:endParaRPr lang="en-US" sz="2000" dirty="0" smtClean="0"/>
          </a:p>
          <a:p>
            <a:r>
              <a:rPr lang="en-US" sz="2100" dirty="0"/>
              <a:t>To preserve longitudinal </a:t>
            </a:r>
            <a:r>
              <a:rPr lang="en-US" sz="2100" dirty="0" err="1"/>
              <a:t>emittance</a:t>
            </a:r>
            <a:r>
              <a:rPr lang="en-US" sz="2100" dirty="0"/>
              <a:t> lower frequency is preferable 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sz="2100" dirty="0"/>
          </a:p>
          <a:p>
            <a:r>
              <a:rPr lang="en-US" sz="2100" dirty="0"/>
              <a:t>Reasonable frequency would be SC </a:t>
            </a:r>
            <a:r>
              <a:rPr lang="en-US" sz="2100" dirty="0" smtClean="0"/>
              <a:t> 350 MHz cavity  (LEP cavity)</a:t>
            </a:r>
            <a:endParaRPr lang="en-US" sz="2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29" y="1140643"/>
            <a:ext cx="5053356" cy="216948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16054" y="3452011"/>
            <a:ext cx="3460028" cy="3182118"/>
            <a:chOff x="386000" y="3452011"/>
            <a:chExt cx="3460028" cy="31821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847" y="3452011"/>
              <a:ext cx="2551181" cy="318211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86000" y="4666800"/>
              <a:ext cx="1027719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200MHz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31694" y="3449645"/>
            <a:ext cx="3503953" cy="3172974"/>
            <a:chOff x="4401640" y="3449645"/>
            <a:chExt cx="3503953" cy="31729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404" y="3449645"/>
              <a:ext cx="2615189" cy="317297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401640" y="4608881"/>
              <a:ext cx="1027719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350MHz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560109" y="3470299"/>
            <a:ext cx="3335310" cy="3163830"/>
            <a:chOff x="8560109" y="3470299"/>
            <a:chExt cx="3335310" cy="31638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7390" y="3470299"/>
              <a:ext cx="2478029" cy="316383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60109" y="4608881"/>
              <a:ext cx="1027719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650MHz</a:t>
              </a:r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96C3B-08BC-4C1B-9635-CD081A8AB9BC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1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4A794-99C0-4E6A-AE5D-50730F15C627}" type="datetime1">
              <a:rPr lang="tr-TR" smtClean="0"/>
              <a:t>27.02.2024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RLA2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392" y="4525916"/>
            <a:ext cx="11733088" cy="188275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Energy gain </a:t>
            </a:r>
            <a:r>
              <a:rPr lang="en-US" dirty="0" smtClean="0"/>
              <a:t>: 11.6GeV / pass</a:t>
            </a:r>
            <a:endParaRPr lang="en-US" dirty="0"/>
          </a:p>
          <a:p>
            <a:r>
              <a:rPr lang="en-US" dirty="0" smtClean="0"/>
              <a:t>Total acceleration time ~25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 </a:t>
            </a:r>
            <a:r>
              <a:rPr lang="en-US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μs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 RF parameters are possible to change within one RF pulse</a:t>
            </a:r>
          </a:p>
          <a:p>
            <a:r>
              <a:rPr lang="en-US" dirty="0" smtClean="0"/>
              <a:t>Minimum number of pulsed magnets</a:t>
            </a:r>
          </a:p>
          <a:p>
            <a:pPr lvl="1"/>
            <a:r>
              <a:rPr lang="en-US" dirty="0" smtClean="0"/>
              <a:t>Preferred not to use any</a:t>
            </a:r>
            <a:endParaRPr lang="en-US" dirty="0"/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2179320" y="1998272"/>
            <a:ext cx="8147340" cy="2450217"/>
            <a:chOff x="1091128" y="1552122"/>
            <a:chExt cx="8769188" cy="25613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128" y="1552122"/>
              <a:ext cx="8769188" cy="256132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205398" y="1980277"/>
              <a:ext cx="3290199" cy="42264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2200" b="1" strike="noStrike" spc="-1" dirty="0">
                  <a:solidFill>
                    <a:srgbClr val="0070C0"/>
                  </a:solidFill>
                  <a:latin typeface="Source Sans Pro"/>
                </a:rPr>
                <a:t> 5-pass </a:t>
              </a:r>
              <a:r>
                <a:rPr lang="en-US" sz="2200" b="1" strike="noStrike" spc="-1" dirty="0" smtClean="0">
                  <a:solidFill>
                    <a:srgbClr val="0070C0"/>
                  </a:solidFill>
                  <a:latin typeface="Source Sans Pro"/>
                </a:rPr>
                <a:t>RLA </a:t>
              </a:r>
              <a:r>
                <a:rPr lang="en-US" sz="2200" b="1" strike="noStrike" spc="-1" dirty="0">
                  <a:solidFill>
                    <a:srgbClr val="0070C0"/>
                  </a:solidFill>
                  <a:latin typeface="Source Sans Pro"/>
                </a:rPr>
                <a:t>5-63 </a:t>
              </a:r>
              <a:r>
                <a:rPr lang="en-US" sz="2200" b="1" strike="noStrike" spc="-1" dirty="0" err="1">
                  <a:solidFill>
                    <a:srgbClr val="0070C0"/>
                  </a:solidFill>
                  <a:latin typeface="Source Sans Pro"/>
                </a:rPr>
                <a:t>GeV</a:t>
              </a:r>
              <a:endParaRPr lang="en-US" sz="2200" b="0" strike="noStrike" spc="-1" dirty="0">
                <a:solidFill>
                  <a:srgbClr val="0070C0"/>
                </a:solidFill>
                <a:latin typeface="Source Sans Pro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18700" y="2296774"/>
              <a:ext cx="343658" cy="275144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600" b="0" strike="noStrike" spc="-1" dirty="0">
                  <a:solidFill>
                    <a:srgbClr val="2A6099"/>
                  </a:solidFill>
                  <a:latin typeface="Source Sans Pro"/>
                  <a:ea typeface="Source Sans Pro"/>
                </a:rPr>
                <a:t>μ+</a:t>
              </a:r>
              <a:endParaRPr lang="en-US" sz="16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24239" y="2933870"/>
              <a:ext cx="338119" cy="422204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b="0" strike="noStrike" spc="-1" dirty="0">
                  <a:solidFill>
                    <a:srgbClr val="158466"/>
                  </a:solidFill>
                  <a:latin typeface="Source Sans Pro"/>
                  <a:ea typeface="Source Sans Pro"/>
                </a:rPr>
                <a:t>μ-</a:t>
              </a:r>
              <a:endParaRPr lang="en-US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86656" y="2335030"/>
              <a:ext cx="394200" cy="45612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600" b="0" strike="noStrike" spc="-1" dirty="0">
                  <a:solidFill>
                    <a:srgbClr val="2A6099"/>
                  </a:solidFill>
                  <a:latin typeface="Source Sans Pro"/>
                  <a:ea typeface="Source Sans Pro"/>
                </a:rPr>
                <a:t>μ+</a:t>
              </a:r>
              <a:endParaRPr lang="en-US" sz="16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25536" y="2875010"/>
              <a:ext cx="316440" cy="42264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b="0" strike="noStrike" spc="-1" dirty="0">
                  <a:solidFill>
                    <a:srgbClr val="158466"/>
                  </a:solidFill>
                  <a:latin typeface="Source Sans Pro"/>
                  <a:ea typeface="Source Sans Pro"/>
                </a:rPr>
                <a:t>μ-</a:t>
              </a:r>
              <a:endParaRPr lang="en-US" sz="22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97550" y="2563090"/>
              <a:ext cx="462645" cy="464628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200" b="0" strike="noStrike" spc="-1" dirty="0">
                  <a:solidFill>
                    <a:srgbClr val="000000"/>
                  </a:solidFill>
                  <a:latin typeface="Source Sans Pro"/>
                </a:rPr>
                <a:t>16.6 </a:t>
              </a:r>
              <a:r>
                <a:rPr lang="en-US" sz="12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2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07319" y="2504930"/>
              <a:ext cx="457200" cy="58140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200" b="0" strike="noStrike" spc="-1" dirty="0">
                  <a:solidFill>
                    <a:srgbClr val="000000"/>
                  </a:solidFill>
                  <a:latin typeface="Source Sans Pro"/>
                </a:rPr>
                <a:t>39.8 </a:t>
              </a:r>
              <a:r>
                <a:rPr lang="en-US" sz="12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2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40480" y="2571918"/>
              <a:ext cx="457200" cy="58140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400" b="0" strike="noStrike" spc="-1" dirty="0">
                  <a:solidFill>
                    <a:srgbClr val="000000"/>
                  </a:solidFill>
                  <a:latin typeface="Source Sans Pro"/>
                </a:rPr>
                <a:t>28.2 </a:t>
              </a:r>
              <a:r>
                <a:rPr lang="en-US" sz="14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4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73100" y="2504930"/>
              <a:ext cx="457200" cy="58140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400" b="0" strike="noStrike" spc="-1" dirty="0">
                  <a:solidFill>
                    <a:srgbClr val="000000"/>
                  </a:solidFill>
                  <a:latin typeface="Source Sans Pro"/>
                </a:rPr>
                <a:t>51.4 </a:t>
              </a:r>
              <a:r>
                <a:rPr lang="en-US" sz="14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4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960428" y="2557966"/>
              <a:ext cx="403860" cy="1949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884786" y="2655430"/>
              <a:ext cx="596070" cy="12891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990529" y="2888438"/>
              <a:ext cx="400373" cy="19789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7907695" y="2880506"/>
              <a:ext cx="573161" cy="14721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120824" y="1229439"/>
            <a:ext cx="103049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The goal is accelerating two bunches (</a:t>
            </a:r>
            <a:r>
              <a:rPr lang="en-US" sz="20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μ+,μ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  <a:ea typeface="Source Sans Pro"/>
              </a:rPr>
              <a:t>-) 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spaced by </a:t>
            </a:r>
            <a:r>
              <a:rPr lang="en-US" sz="20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λ</a:t>
            </a:r>
            <a:r>
              <a:rPr lang="en-US" sz="2000" spc="-1" baseline="-8000" dirty="0" err="1" smtClean="0">
                <a:solidFill>
                  <a:srgbClr val="000000"/>
                </a:solidFill>
                <a:latin typeface="Source Sans Pro"/>
              </a:rPr>
              <a:t>RF</a:t>
            </a:r>
            <a:r>
              <a:rPr lang="en-US" sz="2000" spc="-1" baseline="-8000" dirty="0" smtClean="0">
                <a:solidFill>
                  <a:srgbClr val="000000"/>
                </a:solidFill>
                <a:latin typeface="Source Sans Pro"/>
              </a:rPr>
              <a:t> </a:t>
            </a:r>
            <a:r>
              <a:rPr lang="en-US" sz="2000" spc="-1" dirty="0" smtClean="0">
                <a:solidFill>
                  <a:srgbClr val="000000"/>
                </a:solidFill>
                <a:latin typeface="Source Sans Pro"/>
              </a:rPr>
              <a:t>(n-1/2)  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from 5 to 63 </a:t>
            </a:r>
            <a:r>
              <a:rPr lang="en-US" sz="2000" spc="-1" dirty="0" err="1">
                <a:solidFill>
                  <a:srgbClr val="000000"/>
                </a:solidFill>
                <a:latin typeface="Source Sans Pro"/>
              </a:rPr>
              <a:t>GeV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2886-3BF2-4B77-9405-4B215E254AF7}" type="datetime1">
              <a:rPr lang="tr-TR" smtClean="0"/>
              <a:t>27.02.2024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966409"/>
          </a:xfrm>
        </p:spPr>
        <p:txBody>
          <a:bodyPr/>
          <a:lstStyle/>
          <a:p>
            <a:r>
              <a:rPr lang="en-US" dirty="0" smtClean="0"/>
              <a:t>Beam Dynamics 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149993"/>
            <a:ext cx="7962472" cy="124675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Large initial energy spread causes </a:t>
            </a:r>
            <a:r>
              <a:rPr lang="en-US" dirty="0" err="1" smtClean="0"/>
              <a:t>emittance</a:t>
            </a:r>
            <a:r>
              <a:rPr lang="en-US" dirty="0" smtClean="0"/>
              <a:t> growth due to chromatic effects by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r>
              <a:rPr lang="en-US" dirty="0" smtClean="0"/>
              <a:t>We need to use weak </a:t>
            </a:r>
            <a:r>
              <a:rPr lang="en-US" dirty="0" err="1" smtClean="0"/>
              <a:t>quadrupoles</a:t>
            </a:r>
            <a:r>
              <a:rPr lang="en-US" dirty="0" smtClean="0"/>
              <a:t> to preserve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Drawback: Sensitive to transverse </a:t>
            </a:r>
            <a:r>
              <a:rPr lang="en-US" dirty="0" err="1" smtClean="0"/>
              <a:t>wakefield</a:t>
            </a:r>
            <a:r>
              <a:rPr lang="en-US" dirty="0" smtClean="0"/>
              <a:t> effects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132" y="1210221"/>
            <a:ext cx="3133687" cy="1246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72" y="2701651"/>
            <a:ext cx="5717112" cy="19057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9" y="2928699"/>
            <a:ext cx="4513251" cy="33849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3376A-552C-4FB0-AC19-36ADF30FD0AA}" type="datetime1">
              <a:rPr lang="tr-TR" smtClean="0"/>
              <a:t>27.02.2024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016" y="2701651"/>
            <a:ext cx="6008624" cy="2002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37" y="2914717"/>
            <a:ext cx="4444146" cy="33331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494" y="3579602"/>
            <a:ext cx="8266176" cy="27553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96044" y="2476586"/>
            <a:ext cx="20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W/O linearizer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536512" y="2458217"/>
            <a:ext cx="20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linearizer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38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848</Words>
  <Application>Microsoft Office PowerPoint</Application>
  <PresentationFormat>Widescreen</PresentationFormat>
  <Paragraphs>179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Source Sans Pro</vt:lpstr>
      <vt:lpstr>Wingdings</vt:lpstr>
      <vt:lpstr>Office Theme</vt:lpstr>
      <vt:lpstr>Recirculating Linacs (RLAs) and beam parameters at RLA-RCS transfer</vt:lpstr>
      <vt:lpstr>Collider Concept</vt:lpstr>
      <vt:lpstr>High efficient low cost acceleration for low energy Muons</vt:lpstr>
      <vt:lpstr>Low Energy Acceleration Layout</vt:lpstr>
      <vt:lpstr>Beam Parameters along the acceleration chain</vt:lpstr>
      <vt:lpstr>Choice of RF frequency</vt:lpstr>
      <vt:lpstr>Previous study</vt:lpstr>
      <vt:lpstr>RLA2</vt:lpstr>
      <vt:lpstr>Beam Dynamics in Linac</vt:lpstr>
      <vt:lpstr>Droplet Arcs</vt:lpstr>
      <vt:lpstr>Basic arc cell</vt:lpstr>
      <vt:lpstr>Arc Lattices</vt:lpstr>
      <vt:lpstr>Beam dynamics in arcs</vt:lpstr>
      <vt:lpstr>Start to end RLA2</vt:lpstr>
      <vt:lpstr>Start to end simulation for RLA2</vt:lpstr>
      <vt:lpstr>By-pass section</vt:lpstr>
      <vt:lpstr>New DBA Lattice for Arcs</vt:lpstr>
      <vt:lpstr>Questions</vt:lpstr>
      <vt:lpstr>Thanks for your attention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aaksoy</cp:lastModifiedBy>
  <cp:revision>195</cp:revision>
  <dcterms:created xsi:type="dcterms:W3CDTF">2023-11-19T15:34:30Z</dcterms:created>
  <dcterms:modified xsi:type="dcterms:W3CDTF">2024-02-27T15:25:47Z</dcterms:modified>
</cp:coreProperties>
</file>