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71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7"/>
    <p:restoredTop sz="86908"/>
  </p:normalViewPr>
  <p:slideViewPr>
    <p:cSldViewPr showGuides="1">
      <p:cViewPr>
        <p:scale>
          <a:sx n="90" d="100"/>
          <a:sy n="90" d="100"/>
        </p:scale>
        <p:origin x="376" y="48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3F8C1A-D21C-4D50-94F2-24629AA62E07}" type="doc">
      <dgm:prSet loTypeId="urn:microsoft.com/office/officeart/2018/2/layout/IconVerticalSolidList#1" loCatId="icon" qsTypeId="urn:microsoft.com/office/officeart/2005/8/quickstyle/simple1#1" qsCatId="simple" csTypeId="urn:microsoft.com/office/officeart/2005/8/colors/accent3_2" csCatId="accent3" phldr="1"/>
      <dgm:spPr bwMode="auto"/>
      <dgm:t>
        <a:bodyPr/>
        <a:lstStyle/>
        <a:p>
          <a:pPr>
            <a:defRPr/>
          </a:pPr>
          <a:endParaRPr lang="en-US"/>
        </a:p>
      </dgm:t>
    </dgm:pt>
    <dgm:pt modelId="{709060AD-155C-455B-BB55-9011062B8EB4}">
      <dgm:prSet phldrT=""/>
      <dgm:spPr bwMode="auto"/>
      <dgm:t>
        <a:bodyPr/>
        <a:lstStyle/>
        <a:p>
          <a:pPr>
            <a:defRPr/>
          </a:pPr>
          <a:r>
            <a:rPr lang="en-GB"/>
            <a:t>Developed RUS experiment successful investigate the phase transition of Niobium cause the change of elasticity.</a:t>
          </a:r>
          <a:endParaRPr lang="en-US"/>
        </a:p>
      </dgm:t>
    </dgm:pt>
    <dgm:pt modelId="{AEF93972-30EB-46A8-9844-87629B7F412A}" type="parTrans" cxnId="{BA22DD49-4D35-465A-BD23-71291AD83672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98458308-AA6D-4AB6-AFE8-37D99C8CAD24}" type="sibTrans" cxnId="{BA22DD49-4D35-465A-BD23-71291AD83672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ED6341F3-F9D2-4BEB-98AA-09CA6AF1951F}">
      <dgm:prSet phldrT=""/>
      <dgm:spPr bwMode="auto"/>
      <dgm:t>
        <a:bodyPr/>
        <a:lstStyle/>
        <a:p>
          <a:pPr>
            <a:defRPr/>
          </a:pPr>
          <a:r>
            <a:t>RUS useful tool for the investigation vortex phases and phase transitions</a:t>
          </a:r>
          <a:endParaRPr lang="en-US"/>
        </a:p>
      </dgm:t>
    </dgm:pt>
    <dgm:pt modelId="{C6C4112B-98FA-4D1A-8CA5-66A9C597A336}" type="parTrans" cxnId="{2708AE30-31E8-43A0-8E87-18B5745081AB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385ACA7D-485E-483C-AF15-D269833C5924}" type="sibTrans" cxnId="{2708AE30-31E8-43A0-8E87-18B5745081AB}">
      <dgm:prSet/>
      <dgm:spPr bwMode="auto"/>
      <dgm:t>
        <a:bodyPr/>
        <a:lstStyle/>
        <a:p>
          <a:pPr>
            <a:defRPr/>
          </a:pPr>
          <a:endParaRPr lang="en-US"/>
        </a:p>
      </dgm:t>
    </dgm:pt>
    <dgm:pt modelId="{A70803F1-5387-4E3A-B6E7-BD7D0D588505}" type="pres">
      <dgm:prSet presAssocID="{863F8C1A-D21C-4D50-94F2-24629AA62E07}" presName="root" presStyleCnt="0">
        <dgm:presLayoutVars>
          <dgm:dir/>
          <dgm:resizeHandles val="exact"/>
        </dgm:presLayoutVars>
      </dgm:prSet>
      <dgm:spPr bwMode="auto"/>
    </dgm:pt>
    <dgm:pt modelId="{9A76A2DC-0D1D-4508-812B-3DD4995FAC97}" type="pres">
      <dgm:prSet presAssocID="{709060AD-155C-455B-BB55-9011062B8EB4}" presName="compNode" presStyleCnt="0"/>
      <dgm:spPr bwMode="auto"/>
    </dgm:pt>
    <dgm:pt modelId="{47C4E53E-6AEA-4A6C-9703-06F2DBA754B8}" type="pres">
      <dgm:prSet presAssocID="{709060AD-155C-455B-BB55-9011062B8EB4}" presName="bgRect" presStyleLbl="bgShp" presStyleIdx="0" presStyleCnt="2"/>
      <dgm:spPr bwMode="auto">
        <a:solidFill>
          <a:schemeClr val="accent1">
            <a:lumMod val="20000"/>
            <a:lumOff val="80000"/>
          </a:schemeClr>
        </a:solidFill>
      </dgm:spPr>
    </dgm:pt>
    <dgm:pt modelId="{4C4441A4-40BA-441F-B98F-7B37151F1DDE}" type="pres">
      <dgm:prSet presAssocID="{709060AD-155C-455B-BB55-9011062B8EB4}" presName="iconRect" presStyleLbl="node1" presStyleIdx="0" presStyleCnt="2"/>
      <dgm:spPr bwMode="auto">
        <a:blipFill>
          <a:blip xmlns:r="http://schemas.openxmlformats.org/officeDocument/2006/relationships" r:embed="rId1"/>
          <a:stretch/>
        </a:blipFill>
        <a:ln>
          <a:noFill/>
        </a:ln>
      </dgm:spPr>
    </dgm:pt>
    <dgm:pt modelId="{0DC00904-68F3-4CC9-9A78-74A3C2A49F79}" type="pres">
      <dgm:prSet presAssocID="{709060AD-155C-455B-BB55-9011062B8EB4}" presName="spaceRect" presStyleCnt="0"/>
      <dgm:spPr bwMode="auto"/>
    </dgm:pt>
    <dgm:pt modelId="{6BBD0F3C-51D2-491A-96FE-CAE4D8507460}" type="pres">
      <dgm:prSet presAssocID="{709060AD-155C-455B-BB55-9011062B8EB4}" presName="parTx" presStyleLbl="revTx" presStyleIdx="0" presStyleCnt="2">
        <dgm:presLayoutVars>
          <dgm:chMax val="0"/>
          <dgm:chPref val="0"/>
        </dgm:presLayoutVars>
      </dgm:prSet>
      <dgm:spPr bwMode="auto"/>
    </dgm:pt>
    <dgm:pt modelId="{C1D8F3C5-97CB-4481-BC48-0FFB273E5E60}" type="pres">
      <dgm:prSet presAssocID="{98458308-AA6D-4AB6-AFE8-37D99C8CAD24}" presName="sibTrans" presStyleCnt="0"/>
      <dgm:spPr bwMode="auto"/>
    </dgm:pt>
    <dgm:pt modelId="{51FCD191-D702-49D7-B093-ED76D5F40494}" type="pres">
      <dgm:prSet presAssocID="{ED6341F3-F9D2-4BEB-98AA-09CA6AF1951F}" presName="compNode" presStyleCnt="0"/>
      <dgm:spPr bwMode="auto"/>
    </dgm:pt>
    <dgm:pt modelId="{C2DC3F9F-E3AA-4804-8380-238DE78B675E}" type="pres">
      <dgm:prSet presAssocID="{ED6341F3-F9D2-4BEB-98AA-09CA6AF1951F}" presName="bgRect" presStyleLbl="bgShp" presStyleIdx="1" presStyleCnt="2"/>
      <dgm:spPr bwMode="auto">
        <a:solidFill>
          <a:schemeClr val="accent1">
            <a:lumMod val="40000"/>
            <a:lumOff val="60000"/>
          </a:schemeClr>
        </a:solidFill>
      </dgm:spPr>
    </dgm:pt>
    <dgm:pt modelId="{1C9F146A-7E0D-4FC1-8901-6DD7DE9E9F43}" type="pres">
      <dgm:prSet presAssocID="{ED6341F3-F9D2-4BEB-98AA-09CA6AF1951F}" presName="iconRect" presStyleLbl="node1" presStyleIdx="1" presStyleCnt="2"/>
      <dgm:spPr bwMode="auto">
        <a:blipFill>
          <a:blip xmlns:r="http://schemas.openxmlformats.org/officeDocument/2006/relationships" r:embed="rId2"/>
          <a:stretch/>
        </a:blipFill>
        <a:ln>
          <a:noFill/>
        </a:ln>
      </dgm:spPr>
    </dgm:pt>
    <dgm:pt modelId="{9AA0EE03-9EBD-40A5-B97A-33DD1ED47BF9}" type="pres">
      <dgm:prSet presAssocID="{ED6341F3-F9D2-4BEB-98AA-09CA6AF1951F}" presName="spaceRect" presStyleCnt="0"/>
      <dgm:spPr bwMode="auto"/>
    </dgm:pt>
    <dgm:pt modelId="{E6A10227-E07C-4467-8A32-D9F31806A98C}" type="pres">
      <dgm:prSet presAssocID="{ED6341F3-F9D2-4BEB-98AA-09CA6AF1951F}" presName="parTx" presStyleLbl="revTx" presStyleIdx="1" presStyleCnt="2">
        <dgm:presLayoutVars>
          <dgm:chMax val="0"/>
          <dgm:chPref val="0"/>
        </dgm:presLayoutVars>
      </dgm:prSet>
      <dgm:spPr bwMode="auto"/>
    </dgm:pt>
  </dgm:ptLst>
  <dgm:cxnLst>
    <dgm:cxn modelId="{2708AE30-31E8-43A0-8E87-18B5745081AB}" srcId="{863F8C1A-D21C-4D50-94F2-24629AA62E07}" destId="{ED6341F3-F9D2-4BEB-98AA-09CA6AF1951F}" srcOrd="1" destOrd="0" parTransId="{C6C4112B-98FA-4D1A-8CA5-66A9C597A336}" sibTransId="{385ACA7D-485E-483C-AF15-D269833C5924}"/>
    <dgm:cxn modelId="{BA22DD49-4D35-465A-BD23-71291AD83672}" srcId="{863F8C1A-D21C-4D50-94F2-24629AA62E07}" destId="{709060AD-155C-455B-BB55-9011062B8EB4}" srcOrd="0" destOrd="0" parTransId="{AEF93972-30EB-46A8-9844-87629B7F412A}" sibTransId="{98458308-AA6D-4AB6-AFE8-37D99C8CAD24}"/>
    <dgm:cxn modelId="{0F596468-0D6B-453E-83C1-2690E3ADB211}" type="presOf" srcId="{ED6341F3-F9D2-4BEB-98AA-09CA6AF1951F}" destId="{E6A10227-E07C-4467-8A32-D9F31806A98C}" srcOrd="0" destOrd="0" presId="urn:microsoft.com/office/officeart/2018/2/layout/IconVerticalSolidList#1"/>
    <dgm:cxn modelId="{D95A4991-DFC0-41CD-9395-02CE6FF2A484}" type="presOf" srcId="{863F8C1A-D21C-4D50-94F2-24629AA62E07}" destId="{A70803F1-5387-4E3A-B6E7-BD7D0D588505}" srcOrd="0" destOrd="0" presId="urn:microsoft.com/office/officeart/2018/2/layout/IconVerticalSolidList#1"/>
    <dgm:cxn modelId="{A1F76AE1-DE4D-4384-BBC4-9A823D579F52}" type="presOf" srcId="{709060AD-155C-455B-BB55-9011062B8EB4}" destId="{6BBD0F3C-51D2-491A-96FE-CAE4D8507460}" srcOrd="0" destOrd="0" presId="urn:microsoft.com/office/officeart/2018/2/layout/IconVerticalSolidList#1"/>
    <dgm:cxn modelId="{6EDE6849-F47C-43EE-8492-11E15C4332AD}" type="presParOf" srcId="{A70803F1-5387-4E3A-B6E7-BD7D0D588505}" destId="{9A76A2DC-0D1D-4508-812B-3DD4995FAC97}" srcOrd="0" destOrd="0" presId="urn:microsoft.com/office/officeart/2018/2/layout/IconVerticalSolidList#1"/>
    <dgm:cxn modelId="{83C00A18-8111-47A7-B349-E89A9569662C}" type="presParOf" srcId="{9A76A2DC-0D1D-4508-812B-3DD4995FAC97}" destId="{47C4E53E-6AEA-4A6C-9703-06F2DBA754B8}" srcOrd="0" destOrd="0" presId="urn:microsoft.com/office/officeart/2018/2/layout/IconVerticalSolidList#1"/>
    <dgm:cxn modelId="{359B510B-1E96-4FB6-9147-BE1E39B5467F}" type="presParOf" srcId="{9A76A2DC-0D1D-4508-812B-3DD4995FAC97}" destId="{4C4441A4-40BA-441F-B98F-7B37151F1DDE}" srcOrd="1" destOrd="0" presId="urn:microsoft.com/office/officeart/2018/2/layout/IconVerticalSolidList#1"/>
    <dgm:cxn modelId="{333E3479-47A9-4AD6-8E41-BB1BB60E2D13}" type="presParOf" srcId="{9A76A2DC-0D1D-4508-812B-3DD4995FAC97}" destId="{0DC00904-68F3-4CC9-9A78-74A3C2A49F79}" srcOrd="2" destOrd="0" presId="urn:microsoft.com/office/officeart/2018/2/layout/IconVerticalSolidList#1"/>
    <dgm:cxn modelId="{678DD53A-07E3-450C-90E5-418C4FEFEAE5}" type="presParOf" srcId="{9A76A2DC-0D1D-4508-812B-3DD4995FAC97}" destId="{6BBD0F3C-51D2-491A-96FE-CAE4D8507460}" srcOrd="3" destOrd="0" presId="urn:microsoft.com/office/officeart/2018/2/layout/IconVerticalSolidList#1"/>
    <dgm:cxn modelId="{16473CF7-1121-4377-AD92-D75E4B846208}" type="presParOf" srcId="{A70803F1-5387-4E3A-B6E7-BD7D0D588505}" destId="{C1D8F3C5-97CB-4481-BC48-0FFB273E5E60}" srcOrd="1" destOrd="0" presId="urn:microsoft.com/office/officeart/2018/2/layout/IconVerticalSolidList#1"/>
    <dgm:cxn modelId="{EF608C48-3AC8-47D1-8AE5-6F44A3CFD65A}" type="presParOf" srcId="{A70803F1-5387-4E3A-B6E7-BD7D0D588505}" destId="{51FCD191-D702-49D7-B093-ED76D5F40494}" srcOrd="2" destOrd="0" presId="urn:microsoft.com/office/officeart/2018/2/layout/IconVerticalSolidList#1"/>
    <dgm:cxn modelId="{0952E1FF-870F-4EE4-9C3A-01BC1FC3D929}" type="presParOf" srcId="{51FCD191-D702-49D7-B093-ED76D5F40494}" destId="{C2DC3F9F-E3AA-4804-8380-238DE78B675E}" srcOrd="0" destOrd="0" presId="urn:microsoft.com/office/officeart/2018/2/layout/IconVerticalSolidList#1"/>
    <dgm:cxn modelId="{43D2200E-451F-4E9E-AA5D-0716E931B7F3}" type="presParOf" srcId="{51FCD191-D702-49D7-B093-ED76D5F40494}" destId="{1C9F146A-7E0D-4FC1-8901-6DD7DE9E9F43}" srcOrd="1" destOrd="0" presId="urn:microsoft.com/office/officeart/2018/2/layout/IconVerticalSolidList#1"/>
    <dgm:cxn modelId="{3335E9CE-907B-49E2-8DC9-15ABCC34A40A}" type="presParOf" srcId="{51FCD191-D702-49D7-B093-ED76D5F40494}" destId="{9AA0EE03-9EBD-40A5-B97A-33DD1ED47BF9}" srcOrd="2" destOrd="0" presId="urn:microsoft.com/office/officeart/2018/2/layout/IconVerticalSolidList#1"/>
    <dgm:cxn modelId="{24DA7ADE-ACC7-45CE-9873-D2E96D71590A}" type="presParOf" srcId="{51FCD191-D702-49D7-B093-ED76D5F40494}" destId="{E6A10227-E07C-4467-8A32-D9F31806A98C}" srcOrd="3" destOrd="0" presId="urn:microsoft.com/office/officeart/2018/2/layout/IconVerticalSolidLis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C4E53E-6AEA-4A6C-9703-06F2DBA754B8}">
      <dsp:nvSpPr>
        <dsp:cNvPr id="0" name=""/>
        <dsp:cNvSpPr/>
      </dsp:nvSpPr>
      <dsp:spPr bwMode="auto">
        <a:xfrm>
          <a:off x="0" y="754750"/>
          <a:ext cx="10801349" cy="1393384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rgbClr val="000000"/>
        </a:lnRef>
        <a:fillRef idx="1">
          <a:srgbClr val="000000"/>
        </a:fillRef>
        <a:effectRef idx="0">
          <a:srgbClr val="000000"/>
        </a:effectRef>
        <a:fontRef idx="minor"/>
      </dsp:style>
    </dsp:sp>
    <dsp:sp modelId="{4C4441A4-40BA-441F-B98F-7B37151F1DDE}">
      <dsp:nvSpPr>
        <dsp:cNvPr id="0" name=""/>
        <dsp:cNvSpPr/>
      </dsp:nvSpPr>
      <dsp:spPr bwMode="auto">
        <a:xfrm>
          <a:off x="421498" y="1068261"/>
          <a:ext cx="766361" cy="766361"/>
        </a:xfrm>
        <a:prstGeom prst="rect">
          <a:avLst/>
        </a:prstGeom>
        <a:blipFill>
          <a:blip xmlns:r="http://schemas.openxmlformats.org/officeDocument/2006/relationships" r:embed="rId1"/>
          <a:stretch/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rgbClr val="000000"/>
        </a:lnRef>
        <a:fillRef idx="1">
          <a:srgbClr val="000000"/>
        </a:fillRef>
        <a:effectRef idx="0">
          <a:srgbClr val="000000"/>
        </a:effectRef>
        <a:fontRef idx="minor">
          <a:schemeClr val="lt1"/>
        </a:fontRef>
      </dsp:style>
    </dsp:sp>
    <dsp:sp modelId="{6BBD0F3C-51D2-491A-96FE-CAE4D8507460}">
      <dsp:nvSpPr>
        <dsp:cNvPr id="0" name=""/>
        <dsp:cNvSpPr/>
      </dsp:nvSpPr>
      <dsp:spPr bwMode="auto">
        <a:xfrm>
          <a:off x="1609359" y="754750"/>
          <a:ext cx="9191989" cy="1393384"/>
        </a:xfrm>
        <a:prstGeom prst="rect">
          <a:avLst/>
        </a:prstGeom>
        <a:noFill/>
        <a:ln>
          <a:noFill/>
        </a:ln>
        <a:effectLst/>
      </dsp:spPr>
      <dsp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minor"/>
      </dsp:style>
      <dsp:txBody>
        <a:bodyPr spcFirstLastPara="0" vert="horz" wrap="square" lIns="147467" tIns="147467" rIns="147467" bIns="14746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en-GB" sz="2500" kern="1200"/>
            <a:t>Developed RUS experiment successful investigate the phase transition of Niobium cause the change of elasticity.</a:t>
          </a:r>
          <a:endParaRPr lang="en-US" sz="2500" kern="1200"/>
        </a:p>
      </dsp:txBody>
      <dsp:txXfrm>
        <a:off x="1609359" y="754750"/>
        <a:ext cx="9191989" cy="1393384"/>
      </dsp:txXfrm>
    </dsp:sp>
    <dsp:sp modelId="{C2DC3F9F-E3AA-4804-8380-238DE78B675E}">
      <dsp:nvSpPr>
        <dsp:cNvPr id="0" name=""/>
        <dsp:cNvSpPr/>
      </dsp:nvSpPr>
      <dsp:spPr bwMode="auto">
        <a:xfrm>
          <a:off x="0" y="2496481"/>
          <a:ext cx="10801349" cy="1393384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</dsp:spPr>
      <dsp:style>
        <a:lnRef idx="0">
          <a:srgbClr val="000000"/>
        </a:lnRef>
        <a:fillRef idx="1">
          <a:srgbClr val="000000"/>
        </a:fillRef>
        <a:effectRef idx="0">
          <a:srgbClr val="000000"/>
        </a:effectRef>
        <a:fontRef idx="minor"/>
      </dsp:style>
    </dsp:sp>
    <dsp:sp modelId="{1C9F146A-7E0D-4FC1-8901-6DD7DE9E9F43}">
      <dsp:nvSpPr>
        <dsp:cNvPr id="0" name=""/>
        <dsp:cNvSpPr/>
      </dsp:nvSpPr>
      <dsp:spPr bwMode="auto">
        <a:xfrm>
          <a:off x="421498" y="2809992"/>
          <a:ext cx="766361" cy="766361"/>
        </a:xfrm>
        <a:prstGeom prst="rect">
          <a:avLst/>
        </a:prstGeom>
        <a:blipFill>
          <a:blip xmlns:r="http://schemas.openxmlformats.org/officeDocument/2006/relationships" r:embed="rId2"/>
          <a:stretch/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rgbClr val="000000"/>
        </a:lnRef>
        <a:fillRef idx="1">
          <a:srgbClr val="000000"/>
        </a:fillRef>
        <a:effectRef idx="0">
          <a:srgbClr val="000000"/>
        </a:effectRef>
        <a:fontRef idx="minor">
          <a:schemeClr val="lt1"/>
        </a:fontRef>
      </dsp:style>
    </dsp:sp>
    <dsp:sp modelId="{E6A10227-E07C-4467-8A32-D9F31806A98C}">
      <dsp:nvSpPr>
        <dsp:cNvPr id="0" name=""/>
        <dsp:cNvSpPr/>
      </dsp:nvSpPr>
      <dsp:spPr bwMode="auto">
        <a:xfrm>
          <a:off x="1609359" y="2496481"/>
          <a:ext cx="9191989" cy="1393384"/>
        </a:xfrm>
        <a:prstGeom prst="rect">
          <a:avLst/>
        </a:prstGeom>
        <a:noFill/>
        <a:ln>
          <a:noFill/>
        </a:ln>
        <a:effectLst/>
      </dsp:spPr>
      <dsp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minor"/>
      </dsp:style>
      <dsp:txBody>
        <a:bodyPr spcFirstLastPara="0" vert="horz" wrap="square" lIns="147467" tIns="147467" rIns="147467" bIns="14746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sz="2500" kern="1200"/>
            <a:t>RUS useful tool for the investigation vortex phases and phase transitions</a:t>
          </a:r>
          <a:endParaRPr lang="en-US" sz="2500" kern="1200"/>
        </a:p>
      </dsp:txBody>
      <dsp:txXfrm>
        <a:off x="1609359" y="2496481"/>
        <a:ext cx="9191989" cy="1393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#1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 bwMode="auto"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pPr>
              <a:defRPr/>
            </a:pPr>
            <a:r>
              <a:rPr lang="de-CH"/>
              <a:t>Fusszeilentext</a:t>
            </a:r>
            <a:endParaRPr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 bwMode="auto"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pPr>
              <a:defRPr/>
            </a:pPr>
            <a:fld id="{83C81C81-E364-4366-A610-2DB15FF98538}" type="slidenum">
              <a:rPr lang="de-CH"/>
              <a:t>‹#›</a:t>
            </a:fld>
            <a:endParaRPr lang="de-CH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 bwMode="auto"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de-CH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 bwMode="auto"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pPr>
              <a:defRPr/>
            </a:pPr>
            <a:fld id="{A17AAF7D-4283-4014-80F4-26E915FEACF8}" type="datetime1">
              <a:rPr lang="de-CH"/>
              <a:t>10.09.24</a:t>
            </a:fld>
            <a:endParaRPr lang="de-CH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 bwMode="auto">
          <a:xfrm>
            <a:off x="764704" y="432000"/>
            <a:ext cx="3249079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pPr>
              <a:defRPr/>
            </a:pPr>
            <a:r>
              <a:rPr lang="de-CH"/>
              <a:t>Kopfzeilentext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>
      <a:spcAft>
        <a:spcPts val="600"/>
      </a:spcAft>
      <a:defRPr sz="11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>
      <a:spcAft>
        <a:spcPts val="600"/>
      </a:spcAft>
      <a:buFont typeface="Arial"/>
      <a:buChar char="‒"/>
      <a:defRPr sz="11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>
      <a:spcAft>
        <a:spcPts val="600"/>
      </a:spcAft>
      <a:buFont typeface="Arial"/>
      <a:buChar char="‒"/>
      <a:defRPr sz="11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>
      <a:spcAft>
        <a:spcPts val="600"/>
      </a:spcAft>
      <a:buFont typeface="Arial"/>
      <a:buChar char="‒"/>
      <a:defRPr sz="1100">
        <a:solidFill>
          <a:schemeClr val="tx1"/>
        </a:solidFill>
        <a:latin typeface="+mn-lt"/>
        <a:ea typeface="+mn-ea"/>
        <a:cs typeface="+mn-cs"/>
      </a:defRPr>
    </a:lvl4pPr>
    <a:lvl5pPr marL="720724" indent="-185738" algn="l" defTabSz="914400">
      <a:spcAft>
        <a:spcPts val="600"/>
      </a:spcAft>
      <a:buFont typeface="Arial"/>
      <a:buChar char="‒"/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dirty="0"/>
              <a:t>Thanks for your introduction.</a:t>
            </a:r>
          </a:p>
          <a:p>
            <a:pPr>
              <a:defRPr/>
            </a:pPr>
            <a:r>
              <a:rPr dirty="0"/>
              <a:t>Today, I will present first results that I obtained with a RUS setup that I built as part of my PhD project. I have measured the vortex phase diagram of the well known superconductor niobium and I hope to convi</a:t>
            </a:r>
            <a:r>
              <a:rPr lang="en-US" dirty="0"/>
              <a:t>n</a:t>
            </a:r>
            <a:r>
              <a:rPr dirty="0"/>
              <a:t>ce you that RUS is an excellent tool to study vortex dynamics.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3C81C81-E364-4366-A610-2DB15FF98538}" type="slidenum">
              <a:rPr lang="de-CH"/>
              <a:t>1</a:t>
            </a:fld>
            <a:endParaRPr lang="de-CH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In term of cooling down the crystal, All resonant frequencies change the slope at temperature critical point cause of elastic sensitive to electron DOS.</a:t>
            </a:r>
            <a:endParaRPr dirty="0"/>
          </a:p>
          <a:p>
            <a:pPr>
              <a:defRPr/>
            </a:pPr>
            <a:r>
              <a:rPr lang="en-US" dirty="0"/>
              <a:t>In term of tuning the magnetic field, at 2K, dots of freq. show the responding when B field goes up to 600mT</a:t>
            </a:r>
            <a:endParaRPr dirty="0"/>
          </a:p>
          <a:p>
            <a:pPr>
              <a:defRPr/>
            </a:pPr>
            <a:r>
              <a:rPr lang="en-US" dirty="0"/>
              <a:t>However, they show the difference the sensitive response cause strong in  coupling to vortex lattice.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3C81C81-E364-4366-A610-2DB15FF98538}" type="slidenum">
              <a:rPr lang="de-CH"/>
              <a:t>10</a:t>
            </a:fld>
            <a:endParaRPr lang="de-CH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t>Phase transition of Nb can be extracted by collect all the ZFC curve in the bias temperature range in 2K to 10K.</a:t>
            </a:r>
          </a:p>
          <a:p>
            <a:pPr>
              <a:defRPr/>
            </a:pPr>
            <a:r>
              <a:rPr lang="en-GB"/>
              <a:t>O</a:t>
            </a:r>
            <a:r>
              <a:t>ur result is compare about with publication in 2009, which has done by neutron method.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3C81C81-E364-4366-A610-2DB15FF98538}" type="slidenum">
              <a:rPr lang="de-CH"/>
              <a:t>11</a:t>
            </a:fld>
            <a:endParaRPr lang="de-CH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9253525-A2EC-C6F2-8A93-3E1FC435D848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EA268FB-5404-17B1-E7CE-CD00A2099ED1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FD5E497-7D77-94E4-181C-1F2443543B58}" type="slidenum">
              <a:rPr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3D430DF-589C-9C88-FE6E-CF14732E9339}" type="slidenum">
              <a:rPr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FB69DEC-E851-2B88-4AB1-772E45D6FC50}" type="slidenum">
              <a:rPr/>
              <a:t>16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dirty="0"/>
              <a:t>Superconductivity is characterized by its ability to transport electric currents without resistance and by its ability to repel magnetic fields. Superconductors are perfect diamagnets. For a type II superconductor this definition is slightly altered.</a:t>
            </a:r>
          </a:p>
          <a:p>
            <a:pPr>
              <a:defRPr/>
            </a:pPr>
            <a:r>
              <a:rPr dirty="0"/>
              <a:t>When a type II superconductor experiences a magnetic field</a:t>
            </a:r>
            <a:r>
              <a:rPr lang="en-US" dirty="0"/>
              <a:t>,</a:t>
            </a:r>
            <a:r>
              <a:rPr dirty="0"/>
              <a:t> it will allow for some magnetic flux to penetrate the superconducting phase. However, the field enters the superconductor only in flux quanta which are very localized lines.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3C81C81-E364-4366-A610-2DB15FF98538}" type="slidenum">
              <a:rPr lang="de-CH"/>
              <a:t>2</a:t>
            </a:fld>
            <a:endParaRPr lang="de-C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dirty="0"/>
              <a:t>Niobium is a conventional s-wave superconductor, and low k.</a:t>
            </a:r>
          </a:p>
          <a:p>
            <a:pPr>
              <a:defRPr/>
            </a:pPr>
            <a:r>
              <a:rPr dirty="0"/>
              <a:t>There is immediate mix phase can be observed by FC and ZFC, </a:t>
            </a:r>
            <a:r>
              <a:rPr dirty="0" err="1"/>
              <a:t>whi</a:t>
            </a:r>
            <a:r>
              <a:rPr lang="en-GB" dirty="0" err="1"/>
              <a:t>ch</a:t>
            </a:r>
            <a:r>
              <a:rPr dirty="0"/>
              <a:t> shows vortex arrange like island, before end up filled out in </a:t>
            </a:r>
            <a:r>
              <a:rPr dirty="0" err="1"/>
              <a:t>Shubnikov</a:t>
            </a:r>
            <a:r>
              <a:rPr dirty="0"/>
              <a:t> phase.</a:t>
            </a:r>
          </a:p>
          <a:p>
            <a:pPr>
              <a:defRPr/>
            </a:pPr>
            <a:r>
              <a:rPr dirty="0"/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3C81C81-E364-4366-A610-2DB15FF98538}" type="slidenum">
              <a:rPr lang="de-CH"/>
              <a:t>3</a:t>
            </a:fld>
            <a:endParaRPr lang="de-C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RUS spectra can identify all elastic moduli, which present in the list of resonant frequencies.</a:t>
            </a:r>
            <a:endParaRPr/>
          </a:p>
          <a:p>
            <a:pPr>
              <a:defRPr/>
            </a:pPr>
            <a:r>
              <a:rPr lang="en-US"/>
              <a:t>Each frequency can deform the crystal in serval elastic mode.</a:t>
            </a:r>
            <a:endParaRPr/>
          </a:p>
          <a:p>
            <a:pPr>
              <a:defRPr/>
            </a:pPr>
            <a:r>
              <a:rPr lang="en-US"/>
              <a:t>For example.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3C81C81-E364-4366-A610-2DB15FF98538}" type="slidenum">
              <a:rPr lang="de-CH"/>
              <a:t>4</a:t>
            </a:fld>
            <a:endParaRPr lang="de-CH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Model deal with the forward and inverse problem, while the problem enables the calculation resonant frequencies by give some physical properties.</a:t>
            </a:r>
            <a:endParaRPr/>
          </a:p>
          <a:p>
            <a:pPr>
              <a:defRPr/>
            </a:pPr>
            <a:r>
              <a:rPr lang="en-US"/>
              <a:t>The inverse problem can deal with determining the physical properties (here is elastic moduli) from resonant frequencies. 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3C81C81-E364-4366-A610-2DB15FF98538}" type="slidenum">
              <a:rPr lang="de-CH"/>
              <a:t>5</a:t>
            </a:fld>
            <a:endParaRPr lang="de-CH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Model deal with the forward and inverse problem, while the problem enables the calculation resonant frequencies by give some physical properties.</a:t>
            </a:r>
            <a:endParaRPr/>
          </a:p>
          <a:p>
            <a:pPr>
              <a:defRPr/>
            </a:pPr>
            <a:r>
              <a:rPr lang="en-US"/>
              <a:t>The inverse problem can deal with determining the physical properties (here is elastic moduli) from resonant frequencies. 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3C81C81-E364-4366-A610-2DB15FF98538}" type="slidenum">
              <a:rPr lang="de-CH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89972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Single crystal was clamped by transmitted and receiver transducers.</a:t>
            </a:r>
            <a:endParaRPr dirty="0"/>
          </a:p>
          <a:p>
            <a:pPr>
              <a:defRPr/>
            </a:pPr>
            <a:r>
              <a:rPr lang="en-US" dirty="0"/>
              <a:t>The sound wave is propagated through crystal and signal was detected another corner.</a:t>
            </a:r>
            <a:endParaRPr dirty="0"/>
          </a:p>
          <a:p>
            <a:pPr>
              <a:defRPr/>
            </a:pPr>
            <a:r>
              <a:rPr lang="en-GB" dirty="0"/>
              <a:t>B</a:t>
            </a:r>
            <a:r>
              <a:rPr dirty="0" err="1"/>
              <a:t>efore</a:t>
            </a:r>
            <a:r>
              <a:rPr dirty="0"/>
              <a:t> recording, we gain the response by amplifier.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3C81C81-E364-4366-A610-2DB15FF98538}" type="slidenum">
              <a:rPr lang="de-CH"/>
              <a:t>7</a:t>
            </a:fld>
            <a:endParaRPr lang="de-CH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3C81C81-E364-4366-A610-2DB15FF98538}" type="slidenum">
              <a:rPr lang="de-CH"/>
              <a:t>8</a:t>
            </a:fld>
            <a:endParaRPr lang="de-CH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3C81C81-E364-4366-A610-2DB15FF98538}" type="slidenum">
              <a:rPr lang="de-CH"/>
              <a:t>9</a:t>
            </a:fld>
            <a:endParaRPr lang="de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Blu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Add Subtitle</a:t>
            </a:r>
            <a:endParaRPr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Author</a:t>
            </a:r>
            <a:endParaRPr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Location, DD Month YYYY</a:t>
            </a:r>
            <a:endParaRPr/>
          </a:p>
        </p:txBody>
      </p:sp>
      <p:pic>
        <p:nvPicPr>
          <p:cNvPr id="5" name="Grafik 4"/>
          <p:cNvPicPr/>
          <p:nvPr userDrawn="1"/>
        </p:nvPicPr>
        <p:blipFill>
          <a:blip r:embed="rId4"/>
          <a:srcRect l="34698"/>
          <a:stretch/>
        </p:blipFill>
        <p:spPr bwMode="auto">
          <a:xfrm>
            <a:off x="2532062" y="536705"/>
            <a:ext cx="1622109" cy="37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ection Heading Gree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B2F6EE1-DCB8-4B46-BDAC-5223FF5BF56E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>
              <a:defRPr/>
            </a:pPr>
            <a:r>
              <a:rPr lang="en-GB"/>
              <a:t>Section Heading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ection Heading Yellow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F3F4005-3535-4F7B-B692-29E3430811FE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>
              <a:defRPr/>
            </a:pPr>
            <a:r>
              <a:rPr lang="en-GB"/>
              <a:t>Section Heading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Wide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5606DE8-6C41-4D92-B2CB-09ED7CAF9EB3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Extra wide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E073C2-F0D7-4A24-9886-2BC1DDD0AEC9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wo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EFDBA4F-0B87-4C95-BDB5-8EF8C0C3A759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8" name="Inhaltsplatzhalter 2"/>
          <p:cNvSpPr>
            <a:spLocks noGrp="1"/>
          </p:cNvSpPr>
          <p:nvPr>
            <p:ph idx="13" hasCustomPrompt="1"/>
          </p:nvPr>
        </p:nvSpPr>
        <p:spPr bwMode="auto"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and Im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56E6E18-2E03-4CD5-B270-8271A242D30A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203948" y="1449389"/>
            <a:ext cx="5292725" cy="457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0877055-2769-443C-ACB6-78C99789A72C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5326" y="1449389"/>
            <a:ext cx="5292724" cy="457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Wide Im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5325" y="1449389"/>
            <a:ext cx="8964613" cy="457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CF07EDC9-EF41-4E42-8FEF-D4254A53D4D0}" type="datetime1">
              <a:rPr lang="de-CH"/>
              <a:t>10.09.24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wo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1DD5580-AE1D-4A15-B015-0BAB533AB508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5326" y="1449389"/>
            <a:ext cx="5292724" cy="4571999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8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6203948" y="1449389"/>
            <a:ext cx="5292725" cy="4571999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and wide Im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BFD2FAB-B738-4C4C-AF2C-D9DFA052A92D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367213" y="1449389"/>
            <a:ext cx="7129461" cy="457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Dark Blu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Add Subtitle</a:t>
            </a:r>
            <a:endParaRPr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Author</a:t>
            </a:r>
            <a:endParaRPr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Location, DD Month YYYY</a:t>
            </a:r>
            <a:endParaRPr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/>
          <p:cNvPicPr/>
          <p:nvPr userDrawn="1"/>
        </p:nvPicPr>
        <p:blipFill>
          <a:blip r:embed="rId4"/>
          <a:srcRect l="34698"/>
          <a:stretch/>
        </p:blipFill>
        <p:spPr bwMode="auto">
          <a:xfrm>
            <a:off x="2532062" y="536705"/>
            <a:ext cx="1622109" cy="37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and two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403E50-1ECF-4336-B262-3FF40C2186B2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367213" y="1449389"/>
            <a:ext cx="3457575" cy="457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3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40688" y="1449389"/>
            <a:ext cx="3455986" cy="457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and three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CEE6BE3-CD9E-4978-8A7F-64F697B8605B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367213" y="1449388"/>
            <a:ext cx="3457575" cy="2178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3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40688" y="1449389"/>
            <a:ext cx="3455986" cy="457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1" name="Bildplatzhalter 4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4367213" y="3843389"/>
            <a:ext cx="3457575" cy="2178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2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and four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372BAF3-5489-4512-80D0-B47DA25855CA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367213" y="1449388"/>
            <a:ext cx="3457575" cy="2178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3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40688" y="1449389"/>
            <a:ext cx="3455986" cy="2177999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1" name="Bildplatzhalter 4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4367213" y="3843389"/>
            <a:ext cx="3457575" cy="2178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8040688" y="3843387"/>
            <a:ext cx="3455986" cy="2178001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2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and tall Im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3A97B48-A48B-42CE-966E-6085FA0636A8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12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13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40688" y="1449389"/>
            <a:ext cx="3455986" cy="457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and two wide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EE7F46B-646F-47EE-B701-DF27178D8060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3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40688" y="1449389"/>
            <a:ext cx="3455986" cy="2177999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8040688" y="3843387"/>
            <a:ext cx="3455986" cy="2178001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2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wo captioned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5326" y="1449389"/>
            <a:ext cx="5292724" cy="2987723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8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6203948" y="1449389"/>
            <a:ext cx="5292725" cy="2987723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1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12" name="Inhaltsplatzhalter 2"/>
          <p:cNvSpPr>
            <a:spLocks noGrp="1"/>
          </p:cNvSpPr>
          <p:nvPr>
            <p:ph idx="15" hasCustomPrompt="1"/>
          </p:nvPr>
        </p:nvSpPr>
        <p:spPr bwMode="auto"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1DCF06D1-8877-4695-9C03-259CB27D65A9}" type="datetime1">
              <a:rPr lang="de-CH"/>
              <a:t>10.09.24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hree captioned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3F025A6-6F18-4EDF-91B2-FD24EF78DE5F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367213" y="1449388"/>
            <a:ext cx="3457575" cy="2987724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8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3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40688" y="1449389"/>
            <a:ext cx="3455986" cy="2987723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1" name="Bildplatzhalter 4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695325" y="1449388"/>
            <a:ext cx="3457575" cy="2987724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2" name="Inhaltsplatzhalter 2"/>
          <p:cNvSpPr>
            <a:spLocks noGrp="1"/>
          </p:cNvSpPr>
          <p:nvPr>
            <p:ph idx="16" hasCustomPrompt="1"/>
          </p:nvPr>
        </p:nvSpPr>
        <p:spPr bwMode="auto"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13" name="Inhaltsplatzhalter 2"/>
          <p:cNvSpPr>
            <a:spLocks noGrp="1"/>
          </p:cNvSpPr>
          <p:nvPr>
            <p:ph idx="17" hasCustomPrompt="1"/>
          </p:nvPr>
        </p:nvSpPr>
        <p:spPr bwMode="auto"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our captioned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3EC227F-D933-4B52-89D0-B951AFEE3DCC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95327" y="1449389"/>
            <a:ext cx="2538000" cy="2987723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958673" y="1449389"/>
            <a:ext cx="2538000" cy="2987723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4" name="Bildplatzhalter 4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3450050" y="1449389"/>
            <a:ext cx="2538000" cy="2987723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20" hasCustomPrompt="1"/>
          </p:nvPr>
        </p:nvSpPr>
        <p:spPr bwMode="auto">
          <a:xfrm>
            <a:off x="6203950" y="1449389"/>
            <a:ext cx="2538000" cy="2987723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21" name="Textplatzhalter 19"/>
          <p:cNvSpPr>
            <a:spLocks noGrp="1"/>
          </p:cNvSpPr>
          <p:nvPr>
            <p:ph type="body" sz="quarter" idx="22" hasCustomPrompt="1"/>
          </p:nvPr>
        </p:nvSpPr>
        <p:spPr bwMode="auto"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22" name="Textplatzhalter 19"/>
          <p:cNvSpPr>
            <a:spLocks noGrp="1"/>
          </p:cNvSpPr>
          <p:nvPr>
            <p:ph type="body" sz="quarter" idx="23" hasCustomPrompt="1"/>
          </p:nvPr>
        </p:nvSpPr>
        <p:spPr bwMode="auto"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23" name="Textplatzhalter 19"/>
          <p:cNvSpPr>
            <a:spLocks noGrp="1"/>
          </p:cNvSpPr>
          <p:nvPr>
            <p:ph type="body" sz="quarter" idx="24" hasCustomPrompt="1"/>
          </p:nvPr>
        </p:nvSpPr>
        <p:spPr bwMode="auto"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sp>
        <p:nvSpPr>
          <p:cNvPr id="24" name="Textplatzhalter 19"/>
          <p:cNvSpPr>
            <a:spLocks noGrp="1"/>
          </p:cNvSpPr>
          <p:nvPr>
            <p:ph type="body" sz="quarter" idx="25" hasCustomPrompt="1"/>
          </p:nvPr>
        </p:nvSpPr>
        <p:spPr bwMode="auto"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ix captioned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98AC002-36F2-4E59-A952-C8536C8FB32B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367213" y="1449388"/>
            <a:ext cx="3457575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4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40688" y="1449389"/>
            <a:ext cx="3455986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695325" y="1449388"/>
            <a:ext cx="3457575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6" name="Bildplatzhalter 4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367212" y="3852000"/>
            <a:ext cx="3457575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7" name="Bildplatzhalter 4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8040688" y="3852000"/>
            <a:ext cx="3455986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8" name="Bildplatzhalter 4"/>
          <p:cNvSpPr>
            <a:spLocks noGrp="1"/>
          </p:cNvSpPr>
          <p:nvPr>
            <p:ph type="pic" sz="quarter" idx="20" hasCustomPrompt="1"/>
          </p:nvPr>
        </p:nvSpPr>
        <p:spPr bwMode="auto">
          <a:xfrm>
            <a:off x="695325" y="3852000"/>
            <a:ext cx="3457575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21" hasCustomPrompt="1"/>
          </p:nvPr>
        </p:nvSpPr>
        <p:spPr bwMode="auto"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1" name="Textplatzhalter 19"/>
          <p:cNvSpPr>
            <a:spLocks noGrp="1"/>
          </p:cNvSpPr>
          <p:nvPr>
            <p:ph type="body" sz="quarter" idx="22" hasCustomPrompt="1"/>
          </p:nvPr>
        </p:nvSpPr>
        <p:spPr bwMode="auto"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2" name="Textplatzhalter 19"/>
          <p:cNvSpPr>
            <a:spLocks noGrp="1"/>
          </p:cNvSpPr>
          <p:nvPr>
            <p:ph type="body" sz="quarter" idx="23" hasCustomPrompt="1"/>
          </p:nvPr>
        </p:nvSpPr>
        <p:spPr bwMode="auto"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3" name="Textplatzhalter 19"/>
          <p:cNvSpPr>
            <a:spLocks noGrp="1"/>
          </p:cNvSpPr>
          <p:nvPr>
            <p:ph type="body" sz="quarter" idx="24" hasCustomPrompt="1"/>
          </p:nvPr>
        </p:nvSpPr>
        <p:spPr bwMode="auto"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4" name="Textplatzhalter 19"/>
          <p:cNvSpPr>
            <a:spLocks noGrp="1"/>
          </p:cNvSpPr>
          <p:nvPr>
            <p:ph type="body" sz="quarter" idx="25" hasCustomPrompt="1"/>
          </p:nvPr>
        </p:nvSpPr>
        <p:spPr bwMode="auto"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26" hasCustomPrompt="1"/>
          </p:nvPr>
        </p:nvSpPr>
        <p:spPr bwMode="auto"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Eight captioned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73E8437-90B7-46CA-BC9D-E42764A9274E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95327" y="1449390"/>
            <a:ext cx="2538000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958673" y="1449390"/>
            <a:ext cx="2538000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4" name="Bildplatzhalter 4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3450050" y="1449390"/>
            <a:ext cx="2538000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20" hasCustomPrompt="1"/>
          </p:nvPr>
        </p:nvSpPr>
        <p:spPr bwMode="auto">
          <a:xfrm>
            <a:off x="6203950" y="1449390"/>
            <a:ext cx="2538000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22" name="Textplatzhalter 19"/>
          <p:cNvSpPr>
            <a:spLocks noGrp="1"/>
          </p:cNvSpPr>
          <p:nvPr>
            <p:ph type="body" sz="quarter" idx="23" hasCustomPrompt="1"/>
          </p:nvPr>
        </p:nvSpPr>
        <p:spPr bwMode="auto"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3" name="Textplatzhalter 19"/>
          <p:cNvSpPr>
            <a:spLocks noGrp="1"/>
          </p:cNvSpPr>
          <p:nvPr>
            <p:ph type="body" sz="quarter" idx="24" hasCustomPrompt="1"/>
          </p:nvPr>
        </p:nvSpPr>
        <p:spPr bwMode="auto"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4" name="Textplatzhalter 19"/>
          <p:cNvSpPr>
            <a:spLocks noGrp="1"/>
          </p:cNvSpPr>
          <p:nvPr>
            <p:ph type="body" sz="quarter" idx="25" hasCustomPrompt="1"/>
          </p:nvPr>
        </p:nvSpPr>
        <p:spPr bwMode="auto"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26" hasCustomPrompt="1"/>
          </p:nvPr>
        </p:nvSpPr>
        <p:spPr bwMode="auto">
          <a:xfrm>
            <a:off x="695325" y="3852000"/>
            <a:ext cx="2538000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8" name="Textplatzhalter 19"/>
          <p:cNvSpPr>
            <a:spLocks noGrp="1"/>
          </p:cNvSpPr>
          <p:nvPr>
            <p:ph type="body" sz="quarter" idx="27" hasCustomPrompt="1"/>
          </p:nvPr>
        </p:nvSpPr>
        <p:spPr bwMode="auto"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21" hasCustomPrompt="1"/>
          </p:nvPr>
        </p:nvSpPr>
        <p:spPr bwMode="auto"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12" name="Textplatzhalter 19"/>
          <p:cNvSpPr>
            <a:spLocks noGrp="1"/>
          </p:cNvSpPr>
          <p:nvPr>
            <p:ph type="body" sz="quarter" idx="28" hasCustomPrompt="1"/>
          </p:nvPr>
        </p:nvSpPr>
        <p:spPr bwMode="auto"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13" name="Textplatzhalter 19"/>
          <p:cNvSpPr>
            <a:spLocks noGrp="1"/>
          </p:cNvSpPr>
          <p:nvPr>
            <p:ph type="body" sz="quarter" idx="29" hasCustomPrompt="1"/>
          </p:nvPr>
        </p:nvSpPr>
        <p:spPr bwMode="auto"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16" name="Textplatzhalter 19"/>
          <p:cNvSpPr>
            <a:spLocks noGrp="1"/>
          </p:cNvSpPr>
          <p:nvPr>
            <p:ph type="body" sz="quarter" idx="30" hasCustomPrompt="1"/>
          </p:nvPr>
        </p:nvSpPr>
        <p:spPr bwMode="auto"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17" name="Bildplatzhalter 4"/>
          <p:cNvSpPr>
            <a:spLocks noGrp="1"/>
          </p:cNvSpPr>
          <p:nvPr>
            <p:ph type="pic" sz="quarter" idx="31" hasCustomPrompt="1"/>
          </p:nvPr>
        </p:nvSpPr>
        <p:spPr bwMode="auto">
          <a:xfrm>
            <a:off x="8957560" y="3852000"/>
            <a:ext cx="2538000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8" name="Bildplatzhalter 4"/>
          <p:cNvSpPr>
            <a:spLocks noGrp="1"/>
          </p:cNvSpPr>
          <p:nvPr>
            <p:ph type="pic" sz="quarter" idx="32" hasCustomPrompt="1"/>
          </p:nvPr>
        </p:nvSpPr>
        <p:spPr bwMode="auto">
          <a:xfrm>
            <a:off x="3448937" y="3852000"/>
            <a:ext cx="2538000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9" name="Bildplatzhalter 4"/>
          <p:cNvSpPr>
            <a:spLocks noGrp="1"/>
          </p:cNvSpPr>
          <p:nvPr>
            <p:ph type="pic" sz="quarter" idx="33" hasCustomPrompt="1"/>
          </p:nvPr>
        </p:nvSpPr>
        <p:spPr bwMode="auto">
          <a:xfrm>
            <a:off x="6202837" y="3852000"/>
            <a:ext cx="2538000" cy="1799592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Re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Add Subtitle</a:t>
            </a:r>
            <a:endParaRPr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Author</a:t>
            </a:r>
            <a:endParaRPr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Location, DD Month YYYY</a:t>
            </a:r>
            <a:endParaRPr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/>
          <p:cNvPicPr/>
          <p:nvPr userDrawn="1"/>
        </p:nvPicPr>
        <p:blipFill>
          <a:blip r:embed="rId4"/>
          <a:srcRect l="34698"/>
          <a:stretch/>
        </p:blipFill>
        <p:spPr bwMode="auto">
          <a:xfrm>
            <a:off x="2532062" y="536705"/>
            <a:ext cx="1622109" cy="37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welve captioned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C61B3D8-C087-4470-AB8E-12277E1B53ED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367213" y="1449389"/>
            <a:ext cx="1620837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4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9874248" y="1449389"/>
            <a:ext cx="1622425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695326" y="1449389"/>
            <a:ext cx="1620838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6" name="Bildplatzhalter 4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367212" y="3851999"/>
            <a:ext cx="1620837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7" name="Bildplatzhalter 4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8040688" y="3852000"/>
            <a:ext cx="1619250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8" name="Bildplatzhalter 4"/>
          <p:cNvSpPr>
            <a:spLocks noGrp="1"/>
          </p:cNvSpPr>
          <p:nvPr>
            <p:ph type="pic" sz="quarter" idx="20" hasCustomPrompt="1"/>
          </p:nvPr>
        </p:nvSpPr>
        <p:spPr bwMode="auto">
          <a:xfrm>
            <a:off x="695326" y="3851999"/>
            <a:ext cx="1620838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21" hasCustomPrompt="1"/>
          </p:nvPr>
        </p:nvSpPr>
        <p:spPr bwMode="auto"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1" name="Textplatzhalter 19"/>
          <p:cNvSpPr>
            <a:spLocks noGrp="1"/>
          </p:cNvSpPr>
          <p:nvPr>
            <p:ph type="body" sz="quarter" idx="22" hasCustomPrompt="1"/>
          </p:nvPr>
        </p:nvSpPr>
        <p:spPr bwMode="auto"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2" name="Textplatzhalter 19"/>
          <p:cNvSpPr>
            <a:spLocks noGrp="1"/>
          </p:cNvSpPr>
          <p:nvPr>
            <p:ph type="body" sz="quarter" idx="23" hasCustomPrompt="1"/>
          </p:nvPr>
        </p:nvSpPr>
        <p:spPr bwMode="auto"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3" name="Textplatzhalter 19"/>
          <p:cNvSpPr>
            <a:spLocks noGrp="1"/>
          </p:cNvSpPr>
          <p:nvPr>
            <p:ph type="body" sz="quarter" idx="24" hasCustomPrompt="1"/>
          </p:nvPr>
        </p:nvSpPr>
        <p:spPr bwMode="auto"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4" name="Textplatzhalter 19"/>
          <p:cNvSpPr>
            <a:spLocks noGrp="1"/>
          </p:cNvSpPr>
          <p:nvPr>
            <p:ph type="body" sz="quarter" idx="25" hasCustomPrompt="1"/>
          </p:nvPr>
        </p:nvSpPr>
        <p:spPr bwMode="auto"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26" hasCustomPrompt="1"/>
          </p:nvPr>
        </p:nvSpPr>
        <p:spPr bwMode="auto">
          <a:xfrm>
            <a:off x="9875092" y="3204724"/>
            <a:ext cx="1623170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3" name="Bildplatzhalter 4"/>
          <p:cNvSpPr>
            <a:spLocks noGrp="1"/>
          </p:cNvSpPr>
          <p:nvPr>
            <p:ph type="pic" sz="quarter" idx="27" hasCustomPrompt="1"/>
          </p:nvPr>
        </p:nvSpPr>
        <p:spPr bwMode="auto">
          <a:xfrm>
            <a:off x="2532062" y="1449389"/>
            <a:ext cx="1620838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7" name="Textplatzhalter 19"/>
          <p:cNvSpPr>
            <a:spLocks noGrp="1"/>
          </p:cNvSpPr>
          <p:nvPr>
            <p:ph type="body" sz="quarter" idx="28" hasCustomPrompt="1"/>
          </p:nvPr>
        </p:nvSpPr>
        <p:spPr bwMode="auto"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29" hasCustomPrompt="1"/>
          </p:nvPr>
        </p:nvSpPr>
        <p:spPr bwMode="auto">
          <a:xfrm>
            <a:off x="6202363" y="1449389"/>
            <a:ext cx="1622425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1" name="Textplatzhalter 19"/>
          <p:cNvSpPr>
            <a:spLocks noGrp="1"/>
          </p:cNvSpPr>
          <p:nvPr>
            <p:ph type="body" sz="quarter" idx="30" hasCustomPrompt="1"/>
          </p:nvPr>
        </p:nvSpPr>
        <p:spPr bwMode="auto"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12" name="Bildplatzhalter 4"/>
          <p:cNvSpPr>
            <a:spLocks noGrp="1"/>
          </p:cNvSpPr>
          <p:nvPr>
            <p:ph type="pic" sz="quarter" idx="31" hasCustomPrompt="1"/>
          </p:nvPr>
        </p:nvSpPr>
        <p:spPr bwMode="auto">
          <a:xfrm>
            <a:off x="8040688" y="1449389"/>
            <a:ext cx="1619250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13" name="Textplatzhalter 19"/>
          <p:cNvSpPr>
            <a:spLocks noGrp="1"/>
          </p:cNvSpPr>
          <p:nvPr>
            <p:ph type="body" sz="quarter" idx="32" hasCustomPrompt="1"/>
          </p:nvPr>
        </p:nvSpPr>
        <p:spPr bwMode="auto"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19" name="Bildplatzhalter 4"/>
          <p:cNvSpPr>
            <a:spLocks noGrp="1"/>
          </p:cNvSpPr>
          <p:nvPr>
            <p:ph type="pic" sz="quarter" idx="33" hasCustomPrompt="1"/>
          </p:nvPr>
        </p:nvSpPr>
        <p:spPr bwMode="auto">
          <a:xfrm>
            <a:off x="2532062" y="3851999"/>
            <a:ext cx="1620838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26" name="Textplatzhalter 19"/>
          <p:cNvSpPr>
            <a:spLocks noGrp="1"/>
          </p:cNvSpPr>
          <p:nvPr>
            <p:ph type="body" sz="quarter" idx="34" hasCustomPrompt="1"/>
          </p:nvPr>
        </p:nvSpPr>
        <p:spPr bwMode="auto"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7" name="Bildplatzhalter 4"/>
          <p:cNvSpPr>
            <a:spLocks noGrp="1"/>
          </p:cNvSpPr>
          <p:nvPr>
            <p:ph type="pic" sz="quarter" idx="35" hasCustomPrompt="1"/>
          </p:nvPr>
        </p:nvSpPr>
        <p:spPr bwMode="auto">
          <a:xfrm>
            <a:off x="6203950" y="3851999"/>
            <a:ext cx="1620837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28" name="Textplatzhalter 19"/>
          <p:cNvSpPr>
            <a:spLocks noGrp="1"/>
          </p:cNvSpPr>
          <p:nvPr>
            <p:ph type="body" sz="quarter" idx="36" hasCustomPrompt="1"/>
          </p:nvPr>
        </p:nvSpPr>
        <p:spPr bwMode="auto"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  <p:sp>
        <p:nvSpPr>
          <p:cNvPr id="29" name="Bildplatzhalter 4"/>
          <p:cNvSpPr>
            <a:spLocks noGrp="1"/>
          </p:cNvSpPr>
          <p:nvPr>
            <p:ph type="pic" sz="quarter" idx="37" hasCustomPrompt="1"/>
          </p:nvPr>
        </p:nvSpPr>
        <p:spPr bwMode="auto">
          <a:xfrm>
            <a:off x="9873502" y="3852000"/>
            <a:ext cx="1623170" cy="1692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30" name="Textplatzhalter 19"/>
          <p:cNvSpPr>
            <a:spLocks noGrp="1"/>
          </p:cNvSpPr>
          <p:nvPr>
            <p:ph type="body" sz="quarter" idx="38" hasCustomPrompt="1"/>
          </p:nvPr>
        </p:nvSpPr>
        <p:spPr bwMode="auto"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>
              <a:defRPr/>
            </a:pPr>
            <a:r>
              <a:rPr lang="en-GB"/>
              <a:t>Add Text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wo full sized Imag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1616789-9FA3-4C96-903A-376BAD3311F8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8" name="Bildplatzhalter 4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6203948" y="0"/>
            <a:ext cx="5988052" cy="6857999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5988050" cy="6858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sized Ima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0877AD-D81D-480A-819C-AC7E34AACB94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858000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89D982-6617-4ECB-AE98-BC37F62CD35D}" type="datetime1">
              <a:rPr lang="de-CH"/>
              <a:t>10.09.24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A5DCD84-CBFD-447C-B406-739A62A3EC8B}" type="datetime1">
              <a:rPr lang="de-CH"/>
              <a:t>10.09.24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Image Re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/>
        </p:nvSpPr>
        <p:spPr bwMode="auto">
          <a:xfrm>
            <a:off x="0" y="0"/>
            <a:ext cx="12192000" cy="50498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chemeClr val="tx1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/>
          <a:srcRect l="34698"/>
          <a:stretch/>
        </p:blipFill>
        <p:spPr bwMode="auto">
          <a:xfrm>
            <a:off x="2531778" y="534323"/>
            <a:ext cx="1622109" cy="38215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Add Subtitle</a:t>
            </a:r>
            <a:endParaRPr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Author</a:t>
            </a:r>
            <a:endParaRPr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Location, DD Month YYYY</a:t>
            </a:r>
            <a:endParaRPr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6203948" y="549275"/>
            <a:ext cx="5076827" cy="5436009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Image Blu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/>
        </p:nvSpPr>
        <p:spPr bwMode="auto">
          <a:xfrm>
            <a:off x="0" y="0"/>
            <a:ext cx="12192000" cy="50498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Add Subtitle</a:t>
            </a:r>
            <a:endParaRPr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Author</a:t>
            </a:r>
            <a:endParaRPr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Location, DD Month YYYY</a:t>
            </a:r>
            <a:endParaRPr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6203948" y="549275"/>
            <a:ext cx="5076827" cy="5436009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3"/>
          <a:srcRect l="34698"/>
          <a:stretch/>
        </p:blipFill>
        <p:spPr bwMode="auto">
          <a:xfrm>
            <a:off x="2531778" y="534323"/>
            <a:ext cx="1622109" cy="3821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Image Gree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/>
        </p:nvSpPr>
        <p:spPr bwMode="auto">
          <a:xfrm>
            <a:off x="0" y="0"/>
            <a:ext cx="12192000" cy="50498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Add Subtitle</a:t>
            </a:r>
            <a:endParaRPr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Author</a:t>
            </a:r>
            <a:endParaRPr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Location, DD Month YYYY</a:t>
            </a:r>
            <a:endParaRPr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6203948" y="549275"/>
            <a:ext cx="5076827" cy="5436009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3"/>
          <a:srcRect l="34698"/>
          <a:stretch/>
        </p:blipFill>
        <p:spPr bwMode="auto">
          <a:xfrm>
            <a:off x="2531778" y="534323"/>
            <a:ext cx="1622109" cy="3821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Image Pi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/>
        </p:nvSpPr>
        <p:spPr bwMode="auto">
          <a:xfrm>
            <a:off x="0" y="0"/>
            <a:ext cx="12192000" cy="50498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Add Subtitle</a:t>
            </a:r>
            <a:endParaRPr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Author</a:t>
            </a:r>
            <a:endParaRPr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>
              <a:defRPr/>
            </a:pPr>
            <a:r>
              <a:rPr lang="en-GB"/>
              <a:t>Location, DD Month YYYY</a:t>
            </a:r>
            <a:endParaRPr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6203948" y="549275"/>
            <a:ext cx="5076827" cy="5436009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Add image by tapping on icon</a:t>
            </a:r>
            <a:endParaRPr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3"/>
          <a:srcRect l="34698"/>
          <a:stretch/>
        </p:blipFill>
        <p:spPr bwMode="auto">
          <a:xfrm>
            <a:off x="2531778" y="534323"/>
            <a:ext cx="1622109" cy="3821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ection Heading Blu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4C77093-18A5-4303-8D42-D42FD2CD79AB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GB"/>
              <a:t>Section Heading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0615134" y="305378"/>
            <a:ext cx="881465" cy="36279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ection Heading Re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2D5728D-50A8-4383-A50C-254EABB916DE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GB"/>
              <a:t>Section Heading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0615134" y="305378"/>
            <a:ext cx="881465" cy="36279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auto"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GB"/>
              <a:t>Add Content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DCF06D1-8877-4695-9C03-259CB27D65A9}" type="datetime1">
              <a:rPr lang="de-CH"/>
              <a:t>10.09.24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42AD375-037F-43D0-B059-5172DA06796A}" type="slidenum">
              <a:rPr lang="en-GB"/>
              <a:t>‹#›</a:t>
            </a:fld>
            <a:endParaRPr lang="en-GB"/>
          </a:p>
        </p:txBody>
      </p:sp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36"/>
          <a:stretch/>
        </p:blipFill>
        <p:spPr bwMode="auto">
          <a:xfrm>
            <a:off x="10615133" y="305378"/>
            <a:ext cx="881467" cy="3627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</p:sldLayoutIdLst>
  <p:hf hdr="0"/>
  <p:txStyles>
    <p:titleStyle>
      <a:lvl1pPr algn="l" defTabSz="914400">
        <a:lnSpc>
          <a:spcPct val="100000"/>
        </a:lnSpc>
        <a:spcBef>
          <a:spcPts val="0"/>
        </a:spcBef>
        <a:buNone/>
        <a:defRPr sz="2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100000"/>
        </a:lnSpc>
        <a:spcBef>
          <a:spcPts val="600"/>
        </a:spcBef>
        <a:buFont typeface="+mj-lt"/>
        <a:buNone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>
        <a:lnSpc>
          <a:spcPct val="100000"/>
        </a:lnSpc>
        <a:spcBef>
          <a:spcPts val="600"/>
        </a:spcBef>
        <a:buFont typeface="Aptos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>
        <a:lnSpc>
          <a:spcPct val="100000"/>
        </a:lnSpc>
        <a:spcBef>
          <a:spcPts val="600"/>
        </a:spcBef>
        <a:buFont typeface="Aptos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>
        <a:lnSpc>
          <a:spcPct val="100000"/>
        </a:lnSpc>
        <a:spcBef>
          <a:spcPts val="400"/>
        </a:spcBef>
        <a:buFont typeface="Aptos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>
        <a:lnSpc>
          <a:spcPct val="100000"/>
        </a:lnSpc>
        <a:spcBef>
          <a:spcPts val="400"/>
        </a:spcBef>
        <a:buFont typeface="Aptos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10" Type="http://schemas.openxmlformats.org/officeDocument/2006/relationships/image" Target="../media/image38.jpg"/><Relationship Id="rId4" Type="http://schemas.openxmlformats.org/officeDocument/2006/relationships/image" Target="../media/image32.jpg"/><Relationship Id="rId9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5.png"/><Relationship Id="rId5" Type="http://schemas.openxmlformats.org/officeDocument/2006/relationships/image" Target="../media/image54.sv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700769" y="2168540"/>
            <a:ext cx="10291775" cy="2004460"/>
          </a:xfrm>
        </p:spPr>
        <p:txBody>
          <a:bodyPr/>
          <a:lstStyle/>
          <a:p>
            <a:pPr>
              <a:defRPr/>
            </a:pPr>
            <a:r>
              <a:rPr lang="en-GB" sz="4000" b="1"/>
              <a:t>Resonant Ultrasound Spectroscopy (RUS)</a:t>
            </a:r>
            <a:br>
              <a:rPr lang="en-GB" sz="4000" b="1"/>
            </a:br>
            <a:r>
              <a:rPr lang="en-GB" sz="4000"/>
              <a:t>A S</a:t>
            </a:r>
            <a:r>
              <a:rPr lang="en-GB" sz="4000" b="1"/>
              <a:t>tudy of the Vortex Lattice </a:t>
            </a:r>
            <a:r>
              <a:rPr lang="en-GB" sz="4000"/>
              <a:t>P</a:t>
            </a:r>
            <a:r>
              <a:rPr lang="en-GB" sz="4000" b="1"/>
              <a:t>hase </a:t>
            </a:r>
            <a:r>
              <a:rPr lang="en-GB" sz="4000"/>
              <a:t>D</a:t>
            </a:r>
            <a:r>
              <a:rPr lang="en-GB" sz="4000" b="1"/>
              <a:t>iagram of Niobium</a:t>
            </a:r>
            <a:endParaRPr lang="en-GB"/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 bwMode="auto">
          <a:xfrm>
            <a:off x="695325" y="4599006"/>
            <a:ext cx="8045451" cy="552144"/>
          </a:xfrm>
        </p:spPr>
        <p:txBody>
          <a:bodyPr/>
          <a:lstStyle/>
          <a:p>
            <a:pPr>
              <a:defRPr/>
            </a:pPr>
            <a:r>
              <a:rPr lang="en-GB"/>
              <a:t>Swiss Physical Society meeting 2024</a:t>
            </a:r>
            <a:endParaRPr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 marL="0" indent="0">
              <a:lnSpc>
                <a:spcPct val="100000"/>
              </a:lnSpc>
              <a:buNone/>
              <a:defRPr/>
            </a:pPr>
            <a:r>
              <a:rPr lang="en-GB" sz="1600"/>
              <a:t>Dang Xuan Dang :: Ph.D. student </a:t>
            </a:r>
            <a:endParaRPr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 lang="en-GB"/>
              <a:t>ETH Zurich, 10 September 2024</a:t>
            </a:r>
            <a:endParaRPr/>
          </a:p>
        </p:txBody>
      </p:sp>
      <p:pic>
        <p:nvPicPr>
          <p:cNvPr id="3" name="Picture 4" descr="Center for Microscopy and Image Analysis | Center for Microscopy and Image  Analysis | UZH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695325" y="1224656"/>
            <a:ext cx="2534400" cy="79833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 bwMode="auto">
          <a:xfrm>
            <a:off x="31617" y="6602765"/>
            <a:ext cx="1530868" cy="2308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defRPr/>
            </a:pPr>
            <a:r>
              <a:rPr lang="en-GB" sz="1500">
                <a:solidFill>
                  <a:schemeClr val="bg2"/>
                </a:solidFill>
              </a:rPr>
              <a:t>x</a:t>
            </a:r>
            <a:r>
              <a:rPr sz="1500">
                <a:solidFill>
                  <a:schemeClr val="bg2"/>
                </a:solidFill>
              </a:rPr>
              <a:t>uan.dang@psi.ch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291210" y="84919"/>
            <a:ext cx="8964613" cy="810444"/>
          </a:xfrm>
        </p:spPr>
        <p:txBody>
          <a:bodyPr/>
          <a:lstStyle/>
          <a:p>
            <a:pPr>
              <a:defRPr/>
            </a:pPr>
            <a:r>
              <a:rPr lang="en-US" dirty="0"/>
              <a:t>Eigenmodes as function of tuning parameters</a:t>
            </a:r>
            <a:endParaRPr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9875837" y="6404573"/>
            <a:ext cx="1620837" cy="144016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DEFDBA4F-0B87-4C95-BDB5-8EF8C0C3A759}" type="datetime1">
              <a:rPr lang="de-CH"/>
              <a:t>10.09.24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95325" y="6404573"/>
            <a:ext cx="703263" cy="144016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442AD375-037F-43D0-B059-5172DA06796A}" type="slidenum">
              <a:rPr lang="en-GB"/>
              <a:t>10</a:t>
            </a:fld>
            <a:endParaRPr lang="en-GB"/>
          </a:p>
        </p:txBody>
      </p:sp>
      <p:pic>
        <p:nvPicPr>
          <p:cNvPr id="11" name="Picture 10" descr="A screenshot of a graph&#10;&#10;Description automatically generated"/>
          <p:cNvPicPr>
            <a:picLocks noChangeAspect="1"/>
          </p:cNvPicPr>
          <p:nvPr/>
        </p:nvPicPr>
        <p:blipFill>
          <a:blip r:embed="rId3"/>
          <a:srcRect t="11151" r="7474" b="6950"/>
          <a:stretch/>
        </p:blipFill>
        <p:spPr bwMode="auto">
          <a:xfrm>
            <a:off x="1143456" y="941371"/>
            <a:ext cx="3921557" cy="520680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 bwMode="auto">
          <a:xfrm rot="16199998">
            <a:off x="69091" y="3245572"/>
            <a:ext cx="1656185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sz="1800" spc="30">
                <a:latin typeface="+mn-lt"/>
                <a:cs typeface="Franklin Gothic Book"/>
              </a:rPr>
              <a:t>Frequency (kHz)</a:t>
            </a:r>
            <a:endParaRPr/>
          </a:p>
        </p:txBody>
      </p:sp>
      <p:sp>
        <p:nvSpPr>
          <p:cNvPr id="15" name="TextBox 14"/>
          <p:cNvSpPr txBox="1"/>
          <p:nvPr/>
        </p:nvSpPr>
        <p:spPr bwMode="auto">
          <a:xfrm>
            <a:off x="2357535" y="6050224"/>
            <a:ext cx="1493398" cy="28791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sz="1800" spc="30">
                <a:latin typeface="+mn-lt"/>
                <a:cs typeface="Franklin Gothic Book"/>
              </a:rPr>
              <a:t>Temperature (K)</a:t>
            </a:r>
            <a:endParaRPr/>
          </a:p>
        </p:txBody>
      </p:sp>
      <p:sp>
        <p:nvSpPr>
          <p:cNvPr id="21" name="TextBox 20"/>
          <p:cNvSpPr txBox="1"/>
          <p:nvPr/>
        </p:nvSpPr>
        <p:spPr bwMode="auto">
          <a:xfrm>
            <a:off x="4277436" y="986069"/>
            <a:ext cx="617052" cy="28902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sz="1800" spc="30">
                <a:latin typeface="+mn-lt"/>
                <a:cs typeface="Franklin Gothic Book"/>
              </a:rPr>
              <a:t>B = 0 T</a:t>
            </a:r>
            <a:endParaRPr/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 bwMode="auto">
          <a:xfrm>
            <a:off x="2423592" y="1479128"/>
            <a:ext cx="1781836" cy="77664"/>
          </a:xfrm>
          <a:prstGeom prst="line">
            <a:avLst/>
          </a:prstGeom>
          <a:ln w="1270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cxnSpLocks/>
          </p:cNvCxnSpPr>
          <p:nvPr/>
        </p:nvCxnSpPr>
        <p:spPr bwMode="auto">
          <a:xfrm>
            <a:off x="2385670" y="3327211"/>
            <a:ext cx="2126154" cy="245444"/>
          </a:xfrm>
          <a:prstGeom prst="line">
            <a:avLst/>
          </a:prstGeom>
          <a:ln w="1270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cxnSpLocks/>
          </p:cNvCxnSpPr>
          <p:nvPr/>
        </p:nvCxnSpPr>
        <p:spPr bwMode="auto">
          <a:xfrm>
            <a:off x="2567608" y="5176076"/>
            <a:ext cx="1944216" cy="61361"/>
          </a:xfrm>
          <a:prstGeom prst="line">
            <a:avLst/>
          </a:prstGeom>
          <a:ln w="1270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/>
          </p:cNvCxnSpPr>
          <p:nvPr/>
        </p:nvCxnSpPr>
        <p:spPr bwMode="auto">
          <a:xfrm>
            <a:off x="2791783" y="5057566"/>
            <a:ext cx="1944216" cy="458677"/>
          </a:xfrm>
          <a:prstGeom prst="line">
            <a:avLst/>
          </a:prstGeom>
          <a:ln w="1270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cxnSpLocks/>
          </p:cNvCxnSpPr>
          <p:nvPr/>
        </p:nvCxnSpPr>
        <p:spPr bwMode="auto">
          <a:xfrm>
            <a:off x="2750487" y="3305457"/>
            <a:ext cx="1944216" cy="458677"/>
          </a:xfrm>
          <a:prstGeom prst="line">
            <a:avLst/>
          </a:prstGeom>
          <a:ln w="1270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cxnSpLocks/>
          </p:cNvCxnSpPr>
          <p:nvPr/>
        </p:nvCxnSpPr>
        <p:spPr bwMode="auto">
          <a:xfrm>
            <a:off x="2750487" y="1341522"/>
            <a:ext cx="1908820" cy="505321"/>
          </a:xfrm>
          <a:prstGeom prst="line">
            <a:avLst/>
          </a:prstGeom>
          <a:ln w="1270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cxnSpLocks/>
          </p:cNvCxnSpPr>
          <p:nvPr/>
        </p:nvCxnSpPr>
        <p:spPr bwMode="auto">
          <a:xfrm flipH="1">
            <a:off x="3404470" y="996935"/>
            <a:ext cx="36843" cy="5020073"/>
          </a:xfrm>
          <a:prstGeom prst="line">
            <a:avLst/>
          </a:prstGeom>
          <a:ln w="1270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 bwMode="auto">
          <a:xfrm>
            <a:off x="3476366" y="5490552"/>
            <a:ext cx="129715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defRPr/>
            </a:pPr>
            <a:r>
              <a:rPr sz="2000"/>
              <a:t>T</a:t>
            </a:r>
            <a:r>
              <a:rPr sz="2000" baseline="-25000"/>
              <a:t>c</a:t>
            </a:r>
            <a:r>
              <a:rPr sz="2000"/>
              <a:t> ~9.25(7)K</a:t>
            </a:r>
            <a:endParaRPr/>
          </a:p>
        </p:txBody>
      </p:sp>
      <p:pic>
        <p:nvPicPr>
          <p:cNvPr id="18" name="Picture 17" descr="A graph with red and blue dots&#10;&#10;Description automatically generated"/>
          <p:cNvPicPr>
            <a:picLocks noChangeAspect="1"/>
          </p:cNvPicPr>
          <p:nvPr/>
        </p:nvPicPr>
        <p:blipFill>
          <a:blip r:embed="rId4"/>
          <a:srcRect t="10351" r="5799" b="4512"/>
          <a:stretch/>
        </p:blipFill>
        <p:spPr bwMode="auto">
          <a:xfrm>
            <a:off x="6384326" y="895363"/>
            <a:ext cx="4840902" cy="546896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 bwMode="auto">
          <a:xfrm>
            <a:off x="8777426" y="1018508"/>
            <a:ext cx="64761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defRPr/>
            </a:pPr>
            <a:r>
              <a:rPr sz="2000"/>
              <a:t>T = 2K</a:t>
            </a:r>
            <a:endParaRPr/>
          </a:p>
        </p:txBody>
      </p:sp>
      <p:cxnSp>
        <p:nvCxnSpPr>
          <p:cNvPr id="26" name="Straight Arrow Connector 25"/>
          <p:cNvCxnSpPr>
            <a:cxnSpLocks/>
          </p:cNvCxnSpPr>
          <p:nvPr/>
        </p:nvCxnSpPr>
        <p:spPr bwMode="auto">
          <a:xfrm>
            <a:off x="8639721" y="4450858"/>
            <a:ext cx="0" cy="72008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cxnSpLocks/>
          </p:cNvCxnSpPr>
          <p:nvPr/>
        </p:nvCxnSpPr>
        <p:spPr bwMode="auto">
          <a:xfrm>
            <a:off x="10128448" y="2852575"/>
            <a:ext cx="0" cy="72008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cxnSpLocks/>
          </p:cNvCxnSpPr>
          <p:nvPr/>
        </p:nvCxnSpPr>
        <p:spPr bwMode="auto">
          <a:xfrm flipV="1">
            <a:off x="10488488" y="1661140"/>
            <a:ext cx="0" cy="68774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cxnSpLocks/>
          </p:cNvCxnSpPr>
          <p:nvPr/>
        </p:nvCxnSpPr>
        <p:spPr bwMode="auto">
          <a:xfrm flipH="1">
            <a:off x="8112224" y="3909815"/>
            <a:ext cx="0" cy="68774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D6D96322-653D-2861-78ED-707FB84598CC}"/>
              </a:ext>
            </a:extLst>
          </p:cNvPr>
          <p:cNvCxnSpPr>
            <a:cxnSpLocks/>
          </p:cNvCxnSpPr>
          <p:nvPr/>
        </p:nvCxnSpPr>
        <p:spPr bwMode="auto">
          <a:xfrm flipV="1">
            <a:off x="9759439" y="5022178"/>
            <a:ext cx="0" cy="68774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different colored lines&#10;&#10;Description automatically generated"/>
          <p:cNvPicPr>
            <a:picLocks noChangeAspect="1"/>
          </p:cNvPicPr>
          <p:nvPr/>
        </p:nvPicPr>
        <p:blipFill>
          <a:blip r:embed="rId3"/>
          <a:srcRect l="4104" t="10589" r="8807" b="3250"/>
          <a:stretch/>
        </p:blipFill>
        <p:spPr bwMode="auto">
          <a:xfrm>
            <a:off x="2114764" y="977736"/>
            <a:ext cx="8301716" cy="5475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95325" y="169804"/>
            <a:ext cx="8964613" cy="810444"/>
          </a:xfrm>
        </p:spPr>
        <p:txBody>
          <a:bodyPr/>
          <a:lstStyle/>
          <a:p>
            <a:pPr>
              <a:defRPr/>
            </a:pPr>
            <a:r>
              <a:t>Phase transition of Niobium by RUS measurement.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CF07EDC9-EF41-4E42-8FEF-D4254A53D4D0}" type="datetime1">
              <a:rPr lang="de-CH"/>
              <a:t>10.09.24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11</a:t>
            </a:fld>
            <a:endParaRPr lang="en-GB"/>
          </a:p>
        </p:txBody>
      </p:sp>
      <p:sp>
        <p:nvSpPr>
          <p:cNvPr id="8" name="Freeform 7"/>
          <p:cNvSpPr/>
          <p:nvPr/>
        </p:nvSpPr>
        <p:spPr bwMode="auto">
          <a:xfrm>
            <a:off x="2900966" y="4821898"/>
            <a:ext cx="7206559" cy="1195058"/>
          </a:xfrm>
          <a:custGeom>
            <a:avLst/>
            <a:gdLst>
              <a:gd name="connsiteX0" fmla="*/ 7206559 w 7206559"/>
              <a:gd name="connsiteY0" fmla="*/ 1186004 h 1195058"/>
              <a:gd name="connsiteX1" fmla="*/ 2055137 w 7206559"/>
              <a:gd name="connsiteY1" fmla="*/ 407406 h 1195058"/>
              <a:gd name="connsiteX2" fmla="*/ 697117 w 7206559"/>
              <a:gd name="connsiteY2" fmla="*/ 135802 h 1195058"/>
              <a:gd name="connsiteX3" fmla="*/ 0 w 7206559"/>
              <a:gd name="connsiteY3" fmla="*/ 0 h 1195058"/>
              <a:gd name="connsiteX4" fmla="*/ 9054 w 7206559"/>
              <a:gd name="connsiteY4" fmla="*/ 1195058 h 1195058"/>
              <a:gd name="connsiteX5" fmla="*/ 7125077 w 7206559"/>
              <a:gd name="connsiteY5" fmla="*/ 1186004 h 1195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06559" h="1195058" extrusionOk="0">
                <a:moveTo>
                  <a:pt x="7206559" y="1186004"/>
                </a:moveTo>
                <a:lnTo>
                  <a:pt x="2055137" y="407406"/>
                </a:lnTo>
                <a:lnTo>
                  <a:pt x="697117" y="135802"/>
                </a:lnTo>
                <a:lnTo>
                  <a:pt x="0" y="0"/>
                </a:lnTo>
                <a:lnTo>
                  <a:pt x="9054" y="1195058"/>
                </a:lnTo>
                <a:lnTo>
                  <a:pt x="7125077" y="1186004"/>
                </a:ln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sz="2400" b="0" i="0" u="none" strike="noStrike" cap="none">
              <a:ln>
                <a:noFill/>
              </a:ln>
              <a:solidFill>
                <a:schemeClr val="tx1"/>
              </a:solidFill>
              <a:latin typeface="Times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2891913" y="4910409"/>
            <a:ext cx="7224665" cy="1088440"/>
          </a:xfrm>
          <a:custGeom>
            <a:avLst/>
            <a:gdLst>
              <a:gd name="connsiteX0" fmla="*/ 18107 w 7224665"/>
              <a:gd name="connsiteY0" fmla="*/ 0 h 1195058"/>
              <a:gd name="connsiteX1" fmla="*/ 452673 w 7224665"/>
              <a:gd name="connsiteY1" fmla="*/ 27161 h 1195058"/>
              <a:gd name="connsiteX2" fmla="*/ 706170 w 7224665"/>
              <a:gd name="connsiteY2" fmla="*/ 54321 h 1195058"/>
              <a:gd name="connsiteX3" fmla="*/ 1158843 w 7224665"/>
              <a:gd name="connsiteY3" fmla="*/ 153909 h 1195058"/>
              <a:gd name="connsiteX4" fmla="*/ 1629623 w 7224665"/>
              <a:gd name="connsiteY4" fmla="*/ 253498 h 1195058"/>
              <a:gd name="connsiteX5" fmla="*/ 2272420 w 7224665"/>
              <a:gd name="connsiteY5" fmla="*/ 407406 h 1195058"/>
              <a:gd name="connsiteX6" fmla="*/ 7224665 w 7224665"/>
              <a:gd name="connsiteY6" fmla="*/ 1195058 h 1195058"/>
              <a:gd name="connsiteX7" fmla="*/ 0 w 7224665"/>
              <a:gd name="connsiteY7" fmla="*/ 1186004 h 1195058"/>
              <a:gd name="connsiteX8" fmla="*/ 18107 w 7224665"/>
              <a:gd name="connsiteY8" fmla="*/ 0 h 1195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224665" h="1195058" extrusionOk="0">
                <a:moveTo>
                  <a:pt x="18107" y="0"/>
                </a:moveTo>
                <a:lnTo>
                  <a:pt x="452673" y="27161"/>
                </a:lnTo>
                <a:lnTo>
                  <a:pt x="706170" y="54321"/>
                </a:lnTo>
                <a:lnTo>
                  <a:pt x="1158843" y="153909"/>
                </a:lnTo>
                <a:lnTo>
                  <a:pt x="1629623" y="253498"/>
                </a:lnTo>
                <a:lnTo>
                  <a:pt x="2272420" y="407406"/>
                </a:lnTo>
                <a:lnTo>
                  <a:pt x="7224665" y="1195058"/>
                </a:lnTo>
                <a:lnTo>
                  <a:pt x="0" y="1186004"/>
                </a:lnTo>
                <a:lnTo>
                  <a:pt x="18107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3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br>
              <a:rPr lang="en-US" sz="2400" b="0" i="0" u="none" strike="noStrike" cap="none" dirty="0">
                <a:ln>
                  <a:noFill/>
                </a:ln>
                <a:solidFill>
                  <a:schemeClr val="tx1"/>
                </a:solidFill>
                <a:latin typeface="Times"/>
              </a:rPr>
            </a:br>
            <a:r>
              <a:rPr lang="en-US" sz="2400" b="0" i="0" u="none" strike="noStrike" cap="none" dirty="0">
                <a:ln>
                  <a:noFill/>
                </a:ln>
                <a:solidFill>
                  <a:schemeClr val="tx1"/>
                </a:solidFill>
                <a:latin typeface="Times"/>
              </a:rPr>
              <a:t>Meissner </a:t>
            </a:r>
            <a:endParaRPr sz="2400" b="0" i="0" u="none" strike="noStrike" cap="none" dirty="0">
              <a:ln>
                <a:noFill/>
              </a:ln>
              <a:solidFill>
                <a:schemeClr val="tx1"/>
              </a:solidFill>
              <a:latin typeface="Times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2891284" y="4118321"/>
            <a:ext cx="7232650" cy="1905000"/>
          </a:xfrm>
          <a:custGeom>
            <a:avLst/>
            <a:gdLst>
              <a:gd name="connsiteX0" fmla="*/ 0 w 7232650"/>
              <a:gd name="connsiteY0" fmla="*/ 0 h 1905000"/>
              <a:gd name="connsiteX1" fmla="*/ 692150 w 7232650"/>
              <a:gd name="connsiteY1" fmla="*/ 19050 h 1905000"/>
              <a:gd name="connsiteX2" fmla="*/ 1384300 w 7232650"/>
              <a:gd name="connsiteY2" fmla="*/ 133350 h 1905000"/>
              <a:gd name="connsiteX3" fmla="*/ 2082800 w 7232650"/>
              <a:gd name="connsiteY3" fmla="*/ 254000 h 1905000"/>
              <a:gd name="connsiteX4" fmla="*/ 2482850 w 7232650"/>
              <a:gd name="connsiteY4" fmla="*/ 349250 h 1905000"/>
              <a:gd name="connsiteX5" fmla="*/ 2755900 w 7232650"/>
              <a:gd name="connsiteY5" fmla="*/ 431800 h 1905000"/>
              <a:gd name="connsiteX6" fmla="*/ 3200400 w 7232650"/>
              <a:gd name="connsiteY6" fmla="*/ 609600 h 1905000"/>
              <a:gd name="connsiteX7" fmla="*/ 4095750 w 7232650"/>
              <a:gd name="connsiteY7" fmla="*/ 952500 h 1905000"/>
              <a:gd name="connsiteX8" fmla="*/ 7232650 w 7232650"/>
              <a:gd name="connsiteY8" fmla="*/ 1905000 h 1905000"/>
              <a:gd name="connsiteX9" fmla="*/ 2273300 w 7232650"/>
              <a:gd name="connsiteY9" fmla="*/ 1181100 h 1905000"/>
              <a:gd name="connsiteX10" fmla="*/ 2070100 w 7232650"/>
              <a:gd name="connsiteY10" fmla="*/ 1136650 h 1905000"/>
              <a:gd name="connsiteX11" fmla="*/ 1568450 w 7232650"/>
              <a:gd name="connsiteY11" fmla="*/ 1028700 h 1905000"/>
              <a:gd name="connsiteX12" fmla="*/ 673100 w 7232650"/>
              <a:gd name="connsiteY12" fmla="*/ 850900 h 1905000"/>
              <a:gd name="connsiteX13" fmla="*/ 6350 w 7232650"/>
              <a:gd name="connsiteY13" fmla="*/ 800100 h 1905000"/>
              <a:gd name="connsiteX14" fmla="*/ 0 w 7232650"/>
              <a:gd name="connsiteY1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232650" h="1905000" extrusionOk="0">
                <a:moveTo>
                  <a:pt x="0" y="0"/>
                </a:moveTo>
                <a:lnTo>
                  <a:pt x="692150" y="19050"/>
                </a:lnTo>
                <a:lnTo>
                  <a:pt x="1384300" y="133350"/>
                </a:lnTo>
                <a:lnTo>
                  <a:pt x="2082800" y="254000"/>
                </a:lnTo>
                <a:lnTo>
                  <a:pt x="2482850" y="349250"/>
                </a:lnTo>
                <a:lnTo>
                  <a:pt x="2755900" y="431800"/>
                </a:lnTo>
                <a:lnTo>
                  <a:pt x="3200400" y="609600"/>
                </a:lnTo>
                <a:lnTo>
                  <a:pt x="4095750" y="952500"/>
                </a:lnTo>
                <a:lnTo>
                  <a:pt x="7232650" y="1905000"/>
                </a:lnTo>
                <a:lnTo>
                  <a:pt x="2273300" y="1181100"/>
                </a:lnTo>
                <a:lnTo>
                  <a:pt x="2070100" y="1136650"/>
                </a:lnTo>
                <a:lnTo>
                  <a:pt x="1568450" y="1028700"/>
                </a:lnTo>
                <a:lnTo>
                  <a:pt x="673100" y="850900"/>
                </a:lnTo>
                <a:lnTo>
                  <a:pt x="6350" y="800100"/>
                </a:lnTo>
                <a:cubicBezTo>
                  <a:pt x="8467" y="546100"/>
                  <a:pt x="10583" y="292100"/>
                  <a:pt x="0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  <a:alpha val="32549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400" b="0" i="0" u="none" strike="noStrike" cap="none" dirty="0">
                <a:ln>
                  <a:noFill/>
                </a:ln>
                <a:solidFill>
                  <a:schemeClr val="tx1"/>
                </a:solidFill>
                <a:latin typeface="Times"/>
              </a:rPr>
              <a:t>IMS</a:t>
            </a:r>
            <a:endParaRPr sz="2400" b="0" i="0" u="none" strike="noStrike" cap="none" dirty="0">
              <a:ln>
                <a:noFill/>
              </a:ln>
              <a:solidFill>
                <a:schemeClr val="tx1"/>
              </a:solidFill>
              <a:latin typeface="Times"/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2891002" y="1797173"/>
            <a:ext cx="7277382" cy="4217268"/>
          </a:xfrm>
          <a:custGeom>
            <a:avLst/>
            <a:gdLst>
              <a:gd name="connsiteX0" fmla="*/ 6350 w 7277100"/>
              <a:gd name="connsiteY0" fmla="*/ 0 h 4229100"/>
              <a:gd name="connsiteX1" fmla="*/ 730250 w 7277100"/>
              <a:gd name="connsiteY1" fmla="*/ 266700 h 4229100"/>
              <a:gd name="connsiteX2" fmla="*/ 1295400 w 7277100"/>
              <a:gd name="connsiteY2" fmla="*/ 482600 h 4229100"/>
              <a:gd name="connsiteX3" fmla="*/ 1644650 w 7277100"/>
              <a:gd name="connsiteY3" fmla="*/ 641350 h 4229100"/>
              <a:gd name="connsiteX4" fmla="*/ 2184400 w 7277100"/>
              <a:gd name="connsiteY4" fmla="*/ 882650 h 4229100"/>
              <a:gd name="connsiteX5" fmla="*/ 5257800 w 7277100"/>
              <a:gd name="connsiteY5" fmla="*/ 2425700 h 4229100"/>
              <a:gd name="connsiteX6" fmla="*/ 5695950 w 7277100"/>
              <a:gd name="connsiteY6" fmla="*/ 2711450 h 4229100"/>
              <a:gd name="connsiteX7" fmla="*/ 5937250 w 7277100"/>
              <a:gd name="connsiteY7" fmla="*/ 2901950 h 4229100"/>
              <a:gd name="connsiteX8" fmla="*/ 6235700 w 7277100"/>
              <a:gd name="connsiteY8" fmla="*/ 3175000 h 4229100"/>
              <a:gd name="connsiteX9" fmla="*/ 7277100 w 7277100"/>
              <a:gd name="connsiteY9" fmla="*/ 4229100 h 4229100"/>
              <a:gd name="connsiteX10" fmla="*/ 4057650 w 7277100"/>
              <a:gd name="connsiteY10" fmla="*/ 3276600 h 4229100"/>
              <a:gd name="connsiteX11" fmla="*/ 3486150 w 7277100"/>
              <a:gd name="connsiteY11" fmla="*/ 3054350 h 4229100"/>
              <a:gd name="connsiteX12" fmla="*/ 2774950 w 7277100"/>
              <a:gd name="connsiteY12" fmla="*/ 2774950 h 4229100"/>
              <a:gd name="connsiteX13" fmla="*/ 2127250 w 7277100"/>
              <a:gd name="connsiteY13" fmla="*/ 2584450 h 4229100"/>
              <a:gd name="connsiteX14" fmla="*/ 1212850 w 7277100"/>
              <a:gd name="connsiteY14" fmla="*/ 2438400 h 4229100"/>
              <a:gd name="connsiteX15" fmla="*/ 673100 w 7277100"/>
              <a:gd name="connsiteY15" fmla="*/ 2349500 h 4229100"/>
              <a:gd name="connsiteX16" fmla="*/ 0 w 7277100"/>
              <a:gd name="connsiteY16" fmla="*/ 2317750 h 4229100"/>
              <a:gd name="connsiteX17" fmla="*/ 6350 w 7277100"/>
              <a:gd name="connsiteY17" fmla="*/ 0 h 4229100"/>
              <a:gd name="connsiteX0" fmla="*/ 6350 w 7277100"/>
              <a:gd name="connsiteY0" fmla="*/ 0 h 4229100"/>
              <a:gd name="connsiteX1" fmla="*/ 730250 w 7277100"/>
              <a:gd name="connsiteY1" fmla="*/ 266700 h 4229100"/>
              <a:gd name="connsiteX2" fmla="*/ 1295400 w 7277100"/>
              <a:gd name="connsiteY2" fmla="*/ 482600 h 4229100"/>
              <a:gd name="connsiteX3" fmla="*/ 1644650 w 7277100"/>
              <a:gd name="connsiteY3" fmla="*/ 641350 h 4229100"/>
              <a:gd name="connsiteX4" fmla="*/ 2184400 w 7277100"/>
              <a:gd name="connsiteY4" fmla="*/ 882650 h 4229100"/>
              <a:gd name="connsiteX5" fmla="*/ 4603750 w 7277100"/>
              <a:gd name="connsiteY5" fmla="*/ 2113463 h 4229100"/>
              <a:gd name="connsiteX6" fmla="*/ 5695950 w 7277100"/>
              <a:gd name="connsiteY6" fmla="*/ 2711450 h 4229100"/>
              <a:gd name="connsiteX7" fmla="*/ 5937250 w 7277100"/>
              <a:gd name="connsiteY7" fmla="*/ 2901950 h 4229100"/>
              <a:gd name="connsiteX8" fmla="*/ 6235700 w 7277100"/>
              <a:gd name="connsiteY8" fmla="*/ 3175000 h 4229100"/>
              <a:gd name="connsiteX9" fmla="*/ 7277100 w 7277100"/>
              <a:gd name="connsiteY9" fmla="*/ 4229100 h 4229100"/>
              <a:gd name="connsiteX10" fmla="*/ 4057650 w 7277100"/>
              <a:gd name="connsiteY10" fmla="*/ 3276600 h 4229100"/>
              <a:gd name="connsiteX11" fmla="*/ 3486150 w 7277100"/>
              <a:gd name="connsiteY11" fmla="*/ 3054350 h 4229100"/>
              <a:gd name="connsiteX12" fmla="*/ 2774950 w 7277100"/>
              <a:gd name="connsiteY12" fmla="*/ 2774950 h 4229100"/>
              <a:gd name="connsiteX13" fmla="*/ 2127250 w 7277100"/>
              <a:gd name="connsiteY13" fmla="*/ 2584450 h 4229100"/>
              <a:gd name="connsiteX14" fmla="*/ 1212850 w 7277100"/>
              <a:gd name="connsiteY14" fmla="*/ 2438400 h 4229100"/>
              <a:gd name="connsiteX15" fmla="*/ 673100 w 7277100"/>
              <a:gd name="connsiteY15" fmla="*/ 2349500 h 4229100"/>
              <a:gd name="connsiteX16" fmla="*/ 0 w 7277100"/>
              <a:gd name="connsiteY16" fmla="*/ 2317750 h 4229100"/>
              <a:gd name="connsiteX17" fmla="*/ 6350 w 7277100"/>
              <a:gd name="connsiteY17" fmla="*/ 0 h 4229100"/>
              <a:gd name="connsiteX0" fmla="*/ 6350 w 7277100"/>
              <a:gd name="connsiteY0" fmla="*/ 0 h 4229100"/>
              <a:gd name="connsiteX1" fmla="*/ 730250 w 7277100"/>
              <a:gd name="connsiteY1" fmla="*/ 266700 h 4229100"/>
              <a:gd name="connsiteX2" fmla="*/ 1295400 w 7277100"/>
              <a:gd name="connsiteY2" fmla="*/ 482600 h 4229100"/>
              <a:gd name="connsiteX3" fmla="*/ 1644650 w 7277100"/>
              <a:gd name="connsiteY3" fmla="*/ 641350 h 4229100"/>
              <a:gd name="connsiteX4" fmla="*/ 2184400 w 7277100"/>
              <a:gd name="connsiteY4" fmla="*/ 882650 h 4229100"/>
              <a:gd name="connsiteX5" fmla="*/ 4603750 w 7277100"/>
              <a:gd name="connsiteY5" fmla="*/ 2113463 h 4229100"/>
              <a:gd name="connsiteX6" fmla="*/ 5676900 w 7277100"/>
              <a:gd name="connsiteY6" fmla="*/ 2737470 h 4229100"/>
              <a:gd name="connsiteX7" fmla="*/ 5937250 w 7277100"/>
              <a:gd name="connsiteY7" fmla="*/ 2901950 h 4229100"/>
              <a:gd name="connsiteX8" fmla="*/ 6235700 w 7277100"/>
              <a:gd name="connsiteY8" fmla="*/ 3175000 h 4229100"/>
              <a:gd name="connsiteX9" fmla="*/ 7277100 w 7277100"/>
              <a:gd name="connsiteY9" fmla="*/ 4229100 h 4229100"/>
              <a:gd name="connsiteX10" fmla="*/ 4057650 w 7277100"/>
              <a:gd name="connsiteY10" fmla="*/ 3276600 h 4229100"/>
              <a:gd name="connsiteX11" fmla="*/ 3486150 w 7277100"/>
              <a:gd name="connsiteY11" fmla="*/ 3054350 h 4229100"/>
              <a:gd name="connsiteX12" fmla="*/ 2774950 w 7277100"/>
              <a:gd name="connsiteY12" fmla="*/ 2774950 h 4229100"/>
              <a:gd name="connsiteX13" fmla="*/ 2127250 w 7277100"/>
              <a:gd name="connsiteY13" fmla="*/ 2584450 h 4229100"/>
              <a:gd name="connsiteX14" fmla="*/ 1212850 w 7277100"/>
              <a:gd name="connsiteY14" fmla="*/ 2438400 h 4229100"/>
              <a:gd name="connsiteX15" fmla="*/ 673100 w 7277100"/>
              <a:gd name="connsiteY15" fmla="*/ 2349500 h 4229100"/>
              <a:gd name="connsiteX16" fmla="*/ 0 w 7277100"/>
              <a:gd name="connsiteY16" fmla="*/ 2317750 h 4229100"/>
              <a:gd name="connsiteX17" fmla="*/ 6350 w 7277100"/>
              <a:gd name="connsiteY17" fmla="*/ 0 h 4229100"/>
              <a:gd name="connsiteX0" fmla="*/ 6350 w 7277100"/>
              <a:gd name="connsiteY0" fmla="*/ 0 h 4229100"/>
              <a:gd name="connsiteX1" fmla="*/ 730250 w 7277100"/>
              <a:gd name="connsiteY1" fmla="*/ 266700 h 4229100"/>
              <a:gd name="connsiteX2" fmla="*/ 1295400 w 7277100"/>
              <a:gd name="connsiteY2" fmla="*/ 482600 h 4229100"/>
              <a:gd name="connsiteX3" fmla="*/ 1644650 w 7277100"/>
              <a:gd name="connsiteY3" fmla="*/ 641350 h 4229100"/>
              <a:gd name="connsiteX4" fmla="*/ 2184400 w 7277100"/>
              <a:gd name="connsiteY4" fmla="*/ 882650 h 4229100"/>
              <a:gd name="connsiteX5" fmla="*/ 4603750 w 7277100"/>
              <a:gd name="connsiteY5" fmla="*/ 2113463 h 4229100"/>
              <a:gd name="connsiteX6" fmla="*/ 5676900 w 7277100"/>
              <a:gd name="connsiteY6" fmla="*/ 2737470 h 4229100"/>
              <a:gd name="connsiteX7" fmla="*/ 5949950 w 7277100"/>
              <a:gd name="connsiteY7" fmla="*/ 2953989 h 4229100"/>
              <a:gd name="connsiteX8" fmla="*/ 6235700 w 7277100"/>
              <a:gd name="connsiteY8" fmla="*/ 3175000 h 4229100"/>
              <a:gd name="connsiteX9" fmla="*/ 7277100 w 7277100"/>
              <a:gd name="connsiteY9" fmla="*/ 4229100 h 4229100"/>
              <a:gd name="connsiteX10" fmla="*/ 4057650 w 7277100"/>
              <a:gd name="connsiteY10" fmla="*/ 3276600 h 4229100"/>
              <a:gd name="connsiteX11" fmla="*/ 3486150 w 7277100"/>
              <a:gd name="connsiteY11" fmla="*/ 3054350 h 4229100"/>
              <a:gd name="connsiteX12" fmla="*/ 2774950 w 7277100"/>
              <a:gd name="connsiteY12" fmla="*/ 2774950 h 4229100"/>
              <a:gd name="connsiteX13" fmla="*/ 2127250 w 7277100"/>
              <a:gd name="connsiteY13" fmla="*/ 2584450 h 4229100"/>
              <a:gd name="connsiteX14" fmla="*/ 1212850 w 7277100"/>
              <a:gd name="connsiteY14" fmla="*/ 2438400 h 4229100"/>
              <a:gd name="connsiteX15" fmla="*/ 673100 w 7277100"/>
              <a:gd name="connsiteY15" fmla="*/ 2349500 h 4229100"/>
              <a:gd name="connsiteX16" fmla="*/ 0 w 7277100"/>
              <a:gd name="connsiteY16" fmla="*/ 2317750 h 4229100"/>
              <a:gd name="connsiteX17" fmla="*/ 6350 w 7277100"/>
              <a:gd name="connsiteY17" fmla="*/ 0 h 4229100"/>
              <a:gd name="connsiteX0" fmla="*/ 6350 w 7277100"/>
              <a:gd name="connsiteY0" fmla="*/ 0 h 4229100"/>
              <a:gd name="connsiteX1" fmla="*/ 730250 w 7277100"/>
              <a:gd name="connsiteY1" fmla="*/ 266700 h 4229100"/>
              <a:gd name="connsiteX2" fmla="*/ 1295400 w 7277100"/>
              <a:gd name="connsiteY2" fmla="*/ 482600 h 4229100"/>
              <a:gd name="connsiteX3" fmla="*/ 1644650 w 7277100"/>
              <a:gd name="connsiteY3" fmla="*/ 641350 h 4229100"/>
              <a:gd name="connsiteX4" fmla="*/ 2184400 w 7277100"/>
              <a:gd name="connsiteY4" fmla="*/ 882650 h 4229100"/>
              <a:gd name="connsiteX5" fmla="*/ 4603750 w 7277100"/>
              <a:gd name="connsiteY5" fmla="*/ 2113463 h 4229100"/>
              <a:gd name="connsiteX6" fmla="*/ 5676900 w 7277100"/>
              <a:gd name="connsiteY6" fmla="*/ 2737470 h 4229100"/>
              <a:gd name="connsiteX7" fmla="*/ 5949950 w 7277100"/>
              <a:gd name="connsiteY7" fmla="*/ 2953989 h 4229100"/>
              <a:gd name="connsiteX8" fmla="*/ 6400800 w 7277100"/>
              <a:gd name="connsiteY8" fmla="*/ 3376654 h 4229100"/>
              <a:gd name="connsiteX9" fmla="*/ 7277100 w 7277100"/>
              <a:gd name="connsiteY9" fmla="*/ 4229100 h 4229100"/>
              <a:gd name="connsiteX10" fmla="*/ 4057650 w 7277100"/>
              <a:gd name="connsiteY10" fmla="*/ 3276600 h 4229100"/>
              <a:gd name="connsiteX11" fmla="*/ 3486150 w 7277100"/>
              <a:gd name="connsiteY11" fmla="*/ 3054350 h 4229100"/>
              <a:gd name="connsiteX12" fmla="*/ 2774950 w 7277100"/>
              <a:gd name="connsiteY12" fmla="*/ 2774950 h 4229100"/>
              <a:gd name="connsiteX13" fmla="*/ 2127250 w 7277100"/>
              <a:gd name="connsiteY13" fmla="*/ 2584450 h 4229100"/>
              <a:gd name="connsiteX14" fmla="*/ 1212850 w 7277100"/>
              <a:gd name="connsiteY14" fmla="*/ 2438400 h 4229100"/>
              <a:gd name="connsiteX15" fmla="*/ 673100 w 7277100"/>
              <a:gd name="connsiteY15" fmla="*/ 2349500 h 4229100"/>
              <a:gd name="connsiteX16" fmla="*/ 0 w 7277100"/>
              <a:gd name="connsiteY16" fmla="*/ 2317750 h 4229100"/>
              <a:gd name="connsiteX17" fmla="*/ 6350 w 7277100"/>
              <a:gd name="connsiteY17" fmla="*/ 0 h 4229100"/>
              <a:gd name="connsiteX0" fmla="*/ 6350 w 7277100"/>
              <a:gd name="connsiteY0" fmla="*/ 0 h 4229100"/>
              <a:gd name="connsiteX1" fmla="*/ 730250 w 7277100"/>
              <a:gd name="connsiteY1" fmla="*/ 266700 h 4229100"/>
              <a:gd name="connsiteX2" fmla="*/ 1295400 w 7277100"/>
              <a:gd name="connsiteY2" fmla="*/ 482600 h 4229100"/>
              <a:gd name="connsiteX3" fmla="*/ 1644650 w 7277100"/>
              <a:gd name="connsiteY3" fmla="*/ 641350 h 4229100"/>
              <a:gd name="connsiteX4" fmla="*/ 2184400 w 7277100"/>
              <a:gd name="connsiteY4" fmla="*/ 882650 h 4229100"/>
              <a:gd name="connsiteX5" fmla="*/ 4603750 w 7277100"/>
              <a:gd name="connsiteY5" fmla="*/ 2113463 h 4229100"/>
              <a:gd name="connsiteX6" fmla="*/ 5645150 w 7277100"/>
              <a:gd name="connsiteY6" fmla="*/ 2776500 h 4229100"/>
              <a:gd name="connsiteX7" fmla="*/ 5949950 w 7277100"/>
              <a:gd name="connsiteY7" fmla="*/ 2953989 h 4229100"/>
              <a:gd name="connsiteX8" fmla="*/ 6400800 w 7277100"/>
              <a:gd name="connsiteY8" fmla="*/ 3376654 h 4229100"/>
              <a:gd name="connsiteX9" fmla="*/ 7277100 w 7277100"/>
              <a:gd name="connsiteY9" fmla="*/ 4229100 h 4229100"/>
              <a:gd name="connsiteX10" fmla="*/ 4057650 w 7277100"/>
              <a:gd name="connsiteY10" fmla="*/ 3276600 h 4229100"/>
              <a:gd name="connsiteX11" fmla="*/ 3486150 w 7277100"/>
              <a:gd name="connsiteY11" fmla="*/ 3054350 h 4229100"/>
              <a:gd name="connsiteX12" fmla="*/ 2774950 w 7277100"/>
              <a:gd name="connsiteY12" fmla="*/ 2774950 h 4229100"/>
              <a:gd name="connsiteX13" fmla="*/ 2127250 w 7277100"/>
              <a:gd name="connsiteY13" fmla="*/ 2584450 h 4229100"/>
              <a:gd name="connsiteX14" fmla="*/ 1212850 w 7277100"/>
              <a:gd name="connsiteY14" fmla="*/ 2438400 h 4229100"/>
              <a:gd name="connsiteX15" fmla="*/ 673100 w 7277100"/>
              <a:gd name="connsiteY15" fmla="*/ 2349500 h 4229100"/>
              <a:gd name="connsiteX16" fmla="*/ 0 w 7277100"/>
              <a:gd name="connsiteY16" fmla="*/ 2317750 h 4229100"/>
              <a:gd name="connsiteX17" fmla="*/ 6350 w 7277100"/>
              <a:gd name="connsiteY17" fmla="*/ 0 h 4229100"/>
              <a:gd name="connsiteX0" fmla="*/ 6350 w 7277100"/>
              <a:gd name="connsiteY0" fmla="*/ 0 h 4229100"/>
              <a:gd name="connsiteX1" fmla="*/ 730250 w 7277100"/>
              <a:gd name="connsiteY1" fmla="*/ 266700 h 4229100"/>
              <a:gd name="connsiteX2" fmla="*/ 1295400 w 7277100"/>
              <a:gd name="connsiteY2" fmla="*/ 482600 h 4229100"/>
              <a:gd name="connsiteX3" fmla="*/ 1644650 w 7277100"/>
              <a:gd name="connsiteY3" fmla="*/ 641350 h 4229100"/>
              <a:gd name="connsiteX4" fmla="*/ 2184400 w 7277100"/>
              <a:gd name="connsiteY4" fmla="*/ 882650 h 4229100"/>
              <a:gd name="connsiteX5" fmla="*/ 4603750 w 7277100"/>
              <a:gd name="connsiteY5" fmla="*/ 2113463 h 4229100"/>
              <a:gd name="connsiteX6" fmla="*/ 5645150 w 7277100"/>
              <a:gd name="connsiteY6" fmla="*/ 2776500 h 4229100"/>
              <a:gd name="connsiteX7" fmla="*/ 5949950 w 7277100"/>
              <a:gd name="connsiteY7" fmla="*/ 3025544 h 4229100"/>
              <a:gd name="connsiteX8" fmla="*/ 6400800 w 7277100"/>
              <a:gd name="connsiteY8" fmla="*/ 3376654 h 4229100"/>
              <a:gd name="connsiteX9" fmla="*/ 7277100 w 7277100"/>
              <a:gd name="connsiteY9" fmla="*/ 4229100 h 4229100"/>
              <a:gd name="connsiteX10" fmla="*/ 4057650 w 7277100"/>
              <a:gd name="connsiteY10" fmla="*/ 3276600 h 4229100"/>
              <a:gd name="connsiteX11" fmla="*/ 3486150 w 7277100"/>
              <a:gd name="connsiteY11" fmla="*/ 3054350 h 4229100"/>
              <a:gd name="connsiteX12" fmla="*/ 2774950 w 7277100"/>
              <a:gd name="connsiteY12" fmla="*/ 2774950 h 4229100"/>
              <a:gd name="connsiteX13" fmla="*/ 2127250 w 7277100"/>
              <a:gd name="connsiteY13" fmla="*/ 2584450 h 4229100"/>
              <a:gd name="connsiteX14" fmla="*/ 1212850 w 7277100"/>
              <a:gd name="connsiteY14" fmla="*/ 2438400 h 4229100"/>
              <a:gd name="connsiteX15" fmla="*/ 673100 w 7277100"/>
              <a:gd name="connsiteY15" fmla="*/ 2349500 h 4229100"/>
              <a:gd name="connsiteX16" fmla="*/ 0 w 7277100"/>
              <a:gd name="connsiteY16" fmla="*/ 2317750 h 4229100"/>
              <a:gd name="connsiteX17" fmla="*/ 6350 w 7277100"/>
              <a:gd name="connsiteY17" fmla="*/ 0 h 4229100"/>
              <a:gd name="connsiteX0" fmla="*/ 611 w 7277711"/>
              <a:gd name="connsiteY0" fmla="*/ 0 h 4320169"/>
              <a:gd name="connsiteX1" fmla="*/ 730861 w 7277711"/>
              <a:gd name="connsiteY1" fmla="*/ 357769 h 4320169"/>
              <a:gd name="connsiteX2" fmla="*/ 1296011 w 7277711"/>
              <a:gd name="connsiteY2" fmla="*/ 573669 h 4320169"/>
              <a:gd name="connsiteX3" fmla="*/ 1645261 w 7277711"/>
              <a:gd name="connsiteY3" fmla="*/ 732419 h 4320169"/>
              <a:gd name="connsiteX4" fmla="*/ 2185011 w 7277711"/>
              <a:gd name="connsiteY4" fmla="*/ 973719 h 4320169"/>
              <a:gd name="connsiteX5" fmla="*/ 4604361 w 7277711"/>
              <a:gd name="connsiteY5" fmla="*/ 2204532 h 4320169"/>
              <a:gd name="connsiteX6" fmla="*/ 5645761 w 7277711"/>
              <a:gd name="connsiteY6" fmla="*/ 2867569 h 4320169"/>
              <a:gd name="connsiteX7" fmla="*/ 5950561 w 7277711"/>
              <a:gd name="connsiteY7" fmla="*/ 3116613 h 4320169"/>
              <a:gd name="connsiteX8" fmla="*/ 6401411 w 7277711"/>
              <a:gd name="connsiteY8" fmla="*/ 3467723 h 4320169"/>
              <a:gd name="connsiteX9" fmla="*/ 7277711 w 7277711"/>
              <a:gd name="connsiteY9" fmla="*/ 4320169 h 4320169"/>
              <a:gd name="connsiteX10" fmla="*/ 4058261 w 7277711"/>
              <a:gd name="connsiteY10" fmla="*/ 3367669 h 4320169"/>
              <a:gd name="connsiteX11" fmla="*/ 3486761 w 7277711"/>
              <a:gd name="connsiteY11" fmla="*/ 3145419 h 4320169"/>
              <a:gd name="connsiteX12" fmla="*/ 2775561 w 7277711"/>
              <a:gd name="connsiteY12" fmla="*/ 2866019 h 4320169"/>
              <a:gd name="connsiteX13" fmla="*/ 2127861 w 7277711"/>
              <a:gd name="connsiteY13" fmla="*/ 2675519 h 4320169"/>
              <a:gd name="connsiteX14" fmla="*/ 1213461 w 7277711"/>
              <a:gd name="connsiteY14" fmla="*/ 2529469 h 4320169"/>
              <a:gd name="connsiteX15" fmla="*/ 673711 w 7277711"/>
              <a:gd name="connsiteY15" fmla="*/ 2440569 h 4320169"/>
              <a:gd name="connsiteX16" fmla="*/ 611 w 7277711"/>
              <a:gd name="connsiteY16" fmla="*/ 2408819 h 4320169"/>
              <a:gd name="connsiteX17" fmla="*/ 611 w 7277711"/>
              <a:gd name="connsiteY17" fmla="*/ 0 h 4320169"/>
              <a:gd name="connsiteX0" fmla="*/ 611 w 7277711"/>
              <a:gd name="connsiteY0" fmla="*/ 0 h 4320169"/>
              <a:gd name="connsiteX1" fmla="*/ 705461 w 7277711"/>
              <a:gd name="connsiteY1" fmla="*/ 318739 h 4320169"/>
              <a:gd name="connsiteX2" fmla="*/ 1296011 w 7277711"/>
              <a:gd name="connsiteY2" fmla="*/ 573669 h 4320169"/>
              <a:gd name="connsiteX3" fmla="*/ 1645261 w 7277711"/>
              <a:gd name="connsiteY3" fmla="*/ 732419 h 4320169"/>
              <a:gd name="connsiteX4" fmla="*/ 2185011 w 7277711"/>
              <a:gd name="connsiteY4" fmla="*/ 973719 h 4320169"/>
              <a:gd name="connsiteX5" fmla="*/ 4604361 w 7277711"/>
              <a:gd name="connsiteY5" fmla="*/ 2204532 h 4320169"/>
              <a:gd name="connsiteX6" fmla="*/ 5645761 w 7277711"/>
              <a:gd name="connsiteY6" fmla="*/ 2867569 h 4320169"/>
              <a:gd name="connsiteX7" fmla="*/ 5950561 w 7277711"/>
              <a:gd name="connsiteY7" fmla="*/ 3116613 h 4320169"/>
              <a:gd name="connsiteX8" fmla="*/ 6401411 w 7277711"/>
              <a:gd name="connsiteY8" fmla="*/ 3467723 h 4320169"/>
              <a:gd name="connsiteX9" fmla="*/ 7277711 w 7277711"/>
              <a:gd name="connsiteY9" fmla="*/ 4320169 h 4320169"/>
              <a:gd name="connsiteX10" fmla="*/ 4058261 w 7277711"/>
              <a:gd name="connsiteY10" fmla="*/ 3367669 h 4320169"/>
              <a:gd name="connsiteX11" fmla="*/ 3486761 w 7277711"/>
              <a:gd name="connsiteY11" fmla="*/ 3145419 h 4320169"/>
              <a:gd name="connsiteX12" fmla="*/ 2775561 w 7277711"/>
              <a:gd name="connsiteY12" fmla="*/ 2866019 h 4320169"/>
              <a:gd name="connsiteX13" fmla="*/ 2127861 w 7277711"/>
              <a:gd name="connsiteY13" fmla="*/ 2675519 h 4320169"/>
              <a:gd name="connsiteX14" fmla="*/ 1213461 w 7277711"/>
              <a:gd name="connsiteY14" fmla="*/ 2529469 h 4320169"/>
              <a:gd name="connsiteX15" fmla="*/ 673711 w 7277711"/>
              <a:gd name="connsiteY15" fmla="*/ 2440569 h 4320169"/>
              <a:gd name="connsiteX16" fmla="*/ 611 w 7277711"/>
              <a:gd name="connsiteY16" fmla="*/ 2408819 h 4320169"/>
              <a:gd name="connsiteX17" fmla="*/ 611 w 7277711"/>
              <a:gd name="connsiteY17" fmla="*/ 0 h 4320169"/>
              <a:gd name="connsiteX0" fmla="*/ 282 w 7277382"/>
              <a:gd name="connsiteY0" fmla="*/ 0 h 4320169"/>
              <a:gd name="connsiteX1" fmla="*/ 705132 w 7277382"/>
              <a:gd name="connsiteY1" fmla="*/ 318739 h 4320169"/>
              <a:gd name="connsiteX2" fmla="*/ 1295682 w 7277382"/>
              <a:gd name="connsiteY2" fmla="*/ 573669 h 4320169"/>
              <a:gd name="connsiteX3" fmla="*/ 1644932 w 7277382"/>
              <a:gd name="connsiteY3" fmla="*/ 732419 h 4320169"/>
              <a:gd name="connsiteX4" fmla="*/ 2184682 w 7277382"/>
              <a:gd name="connsiteY4" fmla="*/ 973719 h 4320169"/>
              <a:gd name="connsiteX5" fmla="*/ 4604032 w 7277382"/>
              <a:gd name="connsiteY5" fmla="*/ 2204532 h 4320169"/>
              <a:gd name="connsiteX6" fmla="*/ 5645432 w 7277382"/>
              <a:gd name="connsiteY6" fmla="*/ 2867569 h 4320169"/>
              <a:gd name="connsiteX7" fmla="*/ 5950232 w 7277382"/>
              <a:gd name="connsiteY7" fmla="*/ 3116613 h 4320169"/>
              <a:gd name="connsiteX8" fmla="*/ 6401082 w 7277382"/>
              <a:gd name="connsiteY8" fmla="*/ 3467723 h 4320169"/>
              <a:gd name="connsiteX9" fmla="*/ 7277382 w 7277382"/>
              <a:gd name="connsiteY9" fmla="*/ 4320169 h 4320169"/>
              <a:gd name="connsiteX10" fmla="*/ 4057932 w 7277382"/>
              <a:gd name="connsiteY10" fmla="*/ 3367669 h 4320169"/>
              <a:gd name="connsiteX11" fmla="*/ 3486432 w 7277382"/>
              <a:gd name="connsiteY11" fmla="*/ 3145419 h 4320169"/>
              <a:gd name="connsiteX12" fmla="*/ 2775232 w 7277382"/>
              <a:gd name="connsiteY12" fmla="*/ 2866019 h 4320169"/>
              <a:gd name="connsiteX13" fmla="*/ 2127532 w 7277382"/>
              <a:gd name="connsiteY13" fmla="*/ 2675519 h 4320169"/>
              <a:gd name="connsiteX14" fmla="*/ 1213132 w 7277382"/>
              <a:gd name="connsiteY14" fmla="*/ 2529469 h 4320169"/>
              <a:gd name="connsiteX15" fmla="*/ 673382 w 7277382"/>
              <a:gd name="connsiteY15" fmla="*/ 2440569 h 4320169"/>
              <a:gd name="connsiteX16" fmla="*/ 6632 w 7277382"/>
              <a:gd name="connsiteY16" fmla="*/ 2363284 h 4320169"/>
              <a:gd name="connsiteX17" fmla="*/ 282 w 7277382"/>
              <a:gd name="connsiteY17" fmla="*/ 0 h 4320169"/>
              <a:gd name="connsiteX0" fmla="*/ 282 w 7277382"/>
              <a:gd name="connsiteY0" fmla="*/ 0 h 4320169"/>
              <a:gd name="connsiteX1" fmla="*/ 705132 w 7277382"/>
              <a:gd name="connsiteY1" fmla="*/ 318739 h 4320169"/>
              <a:gd name="connsiteX2" fmla="*/ 1295682 w 7277382"/>
              <a:gd name="connsiteY2" fmla="*/ 573669 h 4320169"/>
              <a:gd name="connsiteX3" fmla="*/ 1644932 w 7277382"/>
              <a:gd name="connsiteY3" fmla="*/ 732419 h 4320169"/>
              <a:gd name="connsiteX4" fmla="*/ 2184682 w 7277382"/>
              <a:gd name="connsiteY4" fmla="*/ 973719 h 4320169"/>
              <a:gd name="connsiteX5" fmla="*/ 4604032 w 7277382"/>
              <a:gd name="connsiteY5" fmla="*/ 2204532 h 4320169"/>
              <a:gd name="connsiteX6" fmla="*/ 5645432 w 7277382"/>
              <a:gd name="connsiteY6" fmla="*/ 2867569 h 4320169"/>
              <a:gd name="connsiteX7" fmla="*/ 5950232 w 7277382"/>
              <a:gd name="connsiteY7" fmla="*/ 3116613 h 4320169"/>
              <a:gd name="connsiteX8" fmla="*/ 6401082 w 7277382"/>
              <a:gd name="connsiteY8" fmla="*/ 3467723 h 4320169"/>
              <a:gd name="connsiteX9" fmla="*/ 7277382 w 7277382"/>
              <a:gd name="connsiteY9" fmla="*/ 4320169 h 4320169"/>
              <a:gd name="connsiteX10" fmla="*/ 4057932 w 7277382"/>
              <a:gd name="connsiteY10" fmla="*/ 3367669 h 4320169"/>
              <a:gd name="connsiteX11" fmla="*/ 3486432 w 7277382"/>
              <a:gd name="connsiteY11" fmla="*/ 3145419 h 4320169"/>
              <a:gd name="connsiteX12" fmla="*/ 2775232 w 7277382"/>
              <a:gd name="connsiteY12" fmla="*/ 2866019 h 4320169"/>
              <a:gd name="connsiteX13" fmla="*/ 2127532 w 7277382"/>
              <a:gd name="connsiteY13" fmla="*/ 2675519 h 4320169"/>
              <a:gd name="connsiteX14" fmla="*/ 1213132 w 7277382"/>
              <a:gd name="connsiteY14" fmla="*/ 2529469 h 4320169"/>
              <a:gd name="connsiteX15" fmla="*/ 673382 w 7277382"/>
              <a:gd name="connsiteY15" fmla="*/ 2408045 h 4320169"/>
              <a:gd name="connsiteX16" fmla="*/ 6632 w 7277382"/>
              <a:gd name="connsiteY16" fmla="*/ 2363284 h 4320169"/>
              <a:gd name="connsiteX17" fmla="*/ 282 w 7277382"/>
              <a:gd name="connsiteY17" fmla="*/ 0 h 4320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277382" h="4320169" extrusionOk="0">
                <a:moveTo>
                  <a:pt x="282" y="0"/>
                </a:moveTo>
                <a:lnTo>
                  <a:pt x="705132" y="318739"/>
                </a:lnTo>
                <a:lnTo>
                  <a:pt x="1295682" y="573669"/>
                </a:lnTo>
                <a:lnTo>
                  <a:pt x="1644932" y="732419"/>
                </a:lnTo>
                <a:lnTo>
                  <a:pt x="2184682" y="973719"/>
                </a:lnTo>
                <a:lnTo>
                  <a:pt x="4604032" y="2204532"/>
                </a:lnTo>
                <a:lnTo>
                  <a:pt x="5645432" y="2867569"/>
                </a:lnTo>
                <a:lnTo>
                  <a:pt x="5950232" y="3116613"/>
                </a:lnTo>
                <a:lnTo>
                  <a:pt x="6401082" y="3467723"/>
                </a:lnTo>
                <a:lnTo>
                  <a:pt x="7277382" y="4320169"/>
                </a:lnTo>
                <a:lnTo>
                  <a:pt x="4057932" y="3367669"/>
                </a:lnTo>
                <a:lnTo>
                  <a:pt x="3486432" y="3145419"/>
                </a:lnTo>
                <a:lnTo>
                  <a:pt x="2775232" y="2866019"/>
                </a:lnTo>
                <a:lnTo>
                  <a:pt x="2127532" y="2675519"/>
                </a:lnTo>
                <a:lnTo>
                  <a:pt x="1213132" y="2529469"/>
                </a:lnTo>
                <a:lnTo>
                  <a:pt x="673382" y="2408045"/>
                </a:lnTo>
                <a:lnTo>
                  <a:pt x="6632" y="2363284"/>
                </a:lnTo>
                <a:cubicBezTo>
                  <a:pt x="8749" y="1590701"/>
                  <a:pt x="-1835" y="772583"/>
                  <a:pt x="282" y="0"/>
                </a:cubicBezTo>
                <a:close/>
              </a:path>
            </a:pathLst>
          </a:custGeom>
          <a:solidFill>
            <a:schemeClr val="bg2">
              <a:lumMod val="40000"/>
              <a:lumOff val="60000"/>
              <a:alpha val="31529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br>
              <a:rPr lang="en-US" sz="2400" b="0" i="0" u="none" strike="noStrike" cap="none" dirty="0">
                <a:ln>
                  <a:noFill/>
                </a:ln>
                <a:solidFill>
                  <a:schemeClr val="tx1"/>
                </a:solidFill>
                <a:latin typeface="Times"/>
              </a:rPr>
            </a:br>
            <a:br>
              <a:rPr lang="en-US" sz="2400" b="0" i="0" u="none" strike="noStrike" cap="none" dirty="0">
                <a:ln>
                  <a:noFill/>
                </a:ln>
                <a:solidFill>
                  <a:schemeClr val="tx1"/>
                </a:solidFill>
                <a:latin typeface="Times"/>
              </a:rPr>
            </a:br>
            <a:br>
              <a:rPr lang="en-US" sz="2400" b="0" i="0" u="none" strike="noStrike" cap="none" dirty="0">
                <a:ln>
                  <a:noFill/>
                </a:ln>
                <a:solidFill>
                  <a:schemeClr val="tx1"/>
                </a:solidFill>
                <a:latin typeface="Times"/>
              </a:rPr>
            </a:br>
            <a:r>
              <a:rPr lang="en-US" sz="2400" b="0" i="0" u="none" strike="noStrike" cap="none" dirty="0" err="1">
                <a:ln>
                  <a:noFill/>
                </a:ln>
                <a:solidFill>
                  <a:schemeClr val="tx1"/>
                </a:solidFill>
                <a:latin typeface="Times"/>
              </a:rPr>
              <a:t>Shubnikov</a:t>
            </a:r>
            <a:endParaRPr sz="2400" b="0" i="0" u="none" strike="noStrike" cap="none" dirty="0">
              <a:ln>
                <a:noFill/>
              </a:ln>
              <a:solidFill>
                <a:schemeClr val="tx1"/>
              </a:solidFill>
              <a:latin typeface="Times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9953981" y="1238001"/>
            <a:ext cx="132786" cy="13260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sz="2400" b="0" i="0" u="none" strike="noStrike" cap="none">
              <a:ln>
                <a:noFill/>
              </a:ln>
              <a:solidFill>
                <a:schemeClr val="tx1"/>
              </a:solidFill>
              <a:latin typeface="Times"/>
            </a:endParaRPr>
          </a:p>
        </p:txBody>
      </p:sp>
      <p:grpSp>
        <p:nvGrpSpPr>
          <p:cNvPr id="13" name="Group 12"/>
          <p:cNvGrpSpPr/>
          <p:nvPr/>
        </p:nvGrpSpPr>
        <p:grpSpPr bwMode="auto">
          <a:xfrm>
            <a:off x="7248128" y="1124744"/>
            <a:ext cx="2985918" cy="2492089"/>
            <a:chOff x="5434942" y="2223944"/>
            <a:chExt cx="3889584" cy="314189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rcRect l="4360" r="47594"/>
            <a:stretch/>
          </p:blipFill>
          <p:spPr bwMode="auto">
            <a:xfrm>
              <a:off x="5434942" y="2223945"/>
              <a:ext cx="3889584" cy="3141889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 bwMode="auto">
            <a:xfrm>
              <a:off x="9142579" y="2223944"/>
              <a:ext cx="181947" cy="175852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sz="2400" b="0" i="0" u="none" strike="noStrike" cap="none">
                <a:ln>
                  <a:noFill/>
                </a:ln>
                <a:solidFill>
                  <a:schemeClr val="tx1"/>
                </a:solidFill>
                <a:latin typeface="Times"/>
              </a:endParaRPr>
            </a:p>
          </p:txBody>
        </p:sp>
      </p:grpSp>
      <p:sp>
        <p:nvSpPr>
          <p:cNvPr id="16" name="TextBox 15"/>
          <p:cNvSpPr txBox="1"/>
          <p:nvPr/>
        </p:nvSpPr>
        <p:spPr bwMode="auto">
          <a:xfrm>
            <a:off x="7680316" y="1306139"/>
            <a:ext cx="2657481" cy="2539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000" b="1">
                <a:latin typeface="Calibri"/>
              </a:rPr>
              <a:t>S. Mühlbauer et al, PRL 102, 136408 (2009) 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95325" y="278296"/>
            <a:ext cx="8964613" cy="810444"/>
          </a:xfrm>
        </p:spPr>
        <p:txBody>
          <a:bodyPr vert="horz" lIns="0" tIns="0" rIns="0" bIns="0" rtlCol="0" anchor="t">
            <a:normAutofit/>
          </a:bodyPr>
          <a:lstStyle/>
          <a:p>
            <a:pPr>
              <a:defRPr/>
            </a:pPr>
            <a:r>
              <a:rPr lang="en-GB" b="1">
                <a:latin typeface="+mj-lt"/>
                <a:ea typeface="+mj-ea"/>
                <a:cs typeface="+mj-cs"/>
              </a:rPr>
              <a:t>Conclusion</a:t>
            </a:r>
            <a:endParaRPr/>
          </a:p>
          <a:p>
            <a:pPr>
              <a:defRPr/>
            </a:pPr>
            <a:endParaRPr lang="en-GB" b="1"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9875837" y="6404573"/>
            <a:ext cx="1620837" cy="144016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5BE073C2-F0D7-4A24-9886-2BC1DDD0AEC9}" type="datetime1">
              <a:rPr lang="de-CH"/>
              <a:t>10.09.24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614487" y="6404573"/>
            <a:ext cx="8045451" cy="144016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95325" y="6404573"/>
            <a:ext cx="703263" cy="144016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442AD375-037F-43D0-B059-5172DA06796A}" type="slidenum">
              <a:rPr lang="en-GB"/>
              <a:t>12</a:t>
            </a:fld>
            <a:endParaRPr lang="en-GB"/>
          </a:p>
        </p:txBody>
      </p:sp>
      <p:graphicFrame>
        <p:nvGraphicFramePr>
          <p:cNvPr id="9" name="TextBox 6"/>
          <p:cNvGraphicFramePr>
            <a:graphicFrameLocks/>
          </p:cNvGraphicFramePr>
          <p:nvPr/>
        </p:nvGraphicFramePr>
        <p:xfrm>
          <a:off x="695325" y="1376773"/>
          <a:ext cx="10801349" cy="46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551384" y="183202"/>
            <a:ext cx="8964613" cy="810444"/>
          </a:xfrm>
        </p:spPr>
        <p:txBody>
          <a:bodyPr vert="horz" lIns="0" tIns="0" rIns="0" bIns="0" rtlCol="0" anchor="t">
            <a:normAutofit/>
          </a:bodyPr>
          <a:lstStyle/>
          <a:p>
            <a:pPr>
              <a:defRPr/>
            </a:pPr>
            <a:r>
              <a:rPr lang="en-US" sz="2800"/>
              <a:t>Acknowledgments</a:t>
            </a:r>
            <a:endParaRPr lang="en-GB" b="1"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9875837" y="6404573"/>
            <a:ext cx="1620837" cy="144016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5BE073C2-F0D7-4A24-9886-2BC1DDD0AEC9}" type="datetime1">
              <a:rPr lang="de-CH"/>
              <a:t>10.09.24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614487" y="6404573"/>
            <a:ext cx="8045451" cy="144016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95325" y="6404573"/>
            <a:ext cx="703263" cy="144016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442AD375-037F-43D0-B059-5172DA06796A}" type="slidenum">
              <a:rPr lang="en-GB"/>
              <a:t>13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 bwMode="auto">
          <a:xfrm>
            <a:off x="497200" y="189912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endParaRPr sz="1800" spc="30">
              <a:latin typeface="+mn-lt"/>
              <a:cs typeface="Franklin Gothic Book"/>
            </a:endParaRPr>
          </a:p>
        </p:txBody>
      </p:sp>
      <p:pic>
        <p:nvPicPr>
          <p:cNvPr id="11" name="Picture 2" descr="Magnons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944204" y="1158273"/>
            <a:ext cx="1440159" cy="1440159"/>
          </a:xfrm>
          <a:prstGeom prst="rect">
            <a:avLst/>
          </a:prstGeom>
          <a:noFill/>
        </p:spPr>
      </p:pic>
      <p:pic>
        <p:nvPicPr>
          <p:cNvPr id="12" name="Picture 4" descr="Marc Janoschek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4198292" y="1159938"/>
            <a:ext cx="1512814" cy="2017086"/>
          </a:xfrm>
          <a:prstGeom prst="rect">
            <a:avLst/>
          </a:prstGeom>
          <a:noFill/>
        </p:spPr>
      </p:pic>
      <p:pic>
        <p:nvPicPr>
          <p:cNvPr id="13" name="Picture 6" descr="Jonas Philippe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6027881" y="4293096"/>
            <a:ext cx="1174166" cy="1624008"/>
          </a:xfrm>
          <a:prstGeom prst="rect">
            <a:avLst/>
          </a:prstGeom>
          <a:noFill/>
        </p:spPr>
      </p:pic>
      <p:pic>
        <p:nvPicPr>
          <p:cNvPr id="14" name="Picture 12" descr="Wahlen Rüfenach: Weder Gemeinde-, noch Vizeammann ist gewählt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2243508" y="4316667"/>
            <a:ext cx="1225104" cy="1576867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7696634" y="4317288"/>
            <a:ext cx="1402306" cy="157562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 bwMode="auto">
          <a:xfrm>
            <a:off x="4177540" y="3208247"/>
            <a:ext cx="1502117" cy="38056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r>
              <a:rPr spc="30">
                <a:latin typeface="+mn-lt"/>
                <a:cs typeface="Franklin Gothic Book"/>
              </a:rPr>
              <a:t>M. Janoschek</a:t>
            </a:r>
            <a:endParaRPr/>
          </a:p>
        </p:txBody>
      </p:sp>
      <p:sp>
        <p:nvSpPr>
          <p:cNvPr id="17" name="TextBox 16"/>
          <p:cNvSpPr txBox="1"/>
          <p:nvPr/>
        </p:nvSpPr>
        <p:spPr bwMode="auto">
          <a:xfrm>
            <a:off x="5900284" y="6003509"/>
            <a:ext cx="1392023" cy="33876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r>
              <a:rPr spc="30">
                <a:latin typeface="+mn-lt"/>
                <a:cs typeface="Franklin Gothic Book"/>
              </a:rPr>
              <a:t>J.</a:t>
            </a:r>
            <a:r>
              <a:rPr spc="30">
                <a:cs typeface="Franklin Gothic Book"/>
              </a:rPr>
              <a:t> </a:t>
            </a:r>
            <a:r>
              <a:rPr spc="30">
                <a:latin typeface="+mn-lt"/>
                <a:cs typeface="Franklin Gothic Book"/>
              </a:rPr>
              <a:t>Philippe</a:t>
            </a:r>
            <a:endParaRPr/>
          </a:p>
        </p:txBody>
      </p:sp>
      <p:sp>
        <p:nvSpPr>
          <p:cNvPr id="18" name="TextBox 17"/>
          <p:cNvSpPr txBox="1"/>
          <p:nvPr/>
        </p:nvSpPr>
        <p:spPr bwMode="auto">
          <a:xfrm>
            <a:off x="6270510" y="3220462"/>
            <a:ext cx="1502119" cy="38056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r>
              <a:rPr spc="30">
                <a:latin typeface="+mn-lt"/>
                <a:cs typeface="Franklin Gothic Book"/>
              </a:rPr>
              <a:t>M. Bartkowiak</a:t>
            </a:r>
            <a:endParaRPr/>
          </a:p>
        </p:txBody>
      </p:sp>
      <p:sp>
        <p:nvSpPr>
          <p:cNvPr id="19" name="TextBox 18"/>
          <p:cNvSpPr txBox="1"/>
          <p:nvPr/>
        </p:nvSpPr>
        <p:spPr bwMode="auto">
          <a:xfrm>
            <a:off x="2243508" y="5963067"/>
            <a:ext cx="1225103" cy="38056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r>
              <a:rPr spc="30">
                <a:cs typeface="Franklin Gothic Book"/>
              </a:rPr>
              <a:t>M. </a:t>
            </a:r>
            <a:r>
              <a:rPr spc="30">
                <a:latin typeface="+mn-lt"/>
                <a:cs typeface="Franklin Gothic Book"/>
              </a:rPr>
              <a:t>Zolliker</a:t>
            </a:r>
            <a:endParaRPr/>
          </a:p>
        </p:txBody>
      </p:sp>
      <p:sp>
        <p:nvSpPr>
          <p:cNvPr id="20" name="TextBox 19"/>
          <p:cNvSpPr txBox="1"/>
          <p:nvPr/>
        </p:nvSpPr>
        <p:spPr bwMode="auto">
          <a:xfrm>
            <a:off x="7696634" y="5975594"/>
            <a:ext cx="1402306" cy="38056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r>
              <a:rPr spc="30">
                <a:latin typeface="+mn-lt"/>
                <a:cs typeface="Franklin Gothic Book"/>
              </a:rPr>
              <a:t>F.</a:t>
            </a:r>
            <a:r>
              <a:rPr spc="30">
                <a:cs typeface="Franklin Gothic Book"/>
              </a:rPr>
              <a:t> </a:t>
            </a:r>
            <a:r>
              <a:rPr spc="30">
                <a:latin typeface="+mn-lt"/>
                <a:cs typeface="Franklin Gothic Book"/>
              </a:rPr>
              <a:t>Fautz</a:t>
            </a:r>
            <a:endParaRPr/>
          </a:p>
        </p:txBody>
      </p:sp>
      <p:sp>
        <p:nvSpPr>
          <p:cNvPr id="21" name="TextBox 20"/>
          <p:cNvSpPr txBox="1"/>
          <p:nvPr/>
        </p:nvSpPr>
        <p:spPr bwMode="auto">
          <a:xfrm>
            <a:off x="1322286" y="2438860"/>
            <a:ext cx="683994" cy="350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GB" sz="2000">
                <a:solidFill>
                  <a:srgbClr val="444444"/>
                </a:solidFill>
                <a:latin typeface="Georgia"/>
              </a:rPr>
              <a:t>UZH</a:t>
            </a:r>
            <a:endParaRPr/>
          </a:p>
        </p:txBody>
      </p:sp>
      <p:pic>
        <p:nvPicPr>
          <p:cNvPr id="22" name="Picture 18" descr="Christine KLAUSER | Neutron Optics Engineer | PhD | Paul ..."/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>
            <a:off x="3963199" y="4320053"/>
            <a:ext cx="1570095" cy="1570095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 bwMode="auto">
          <a:xfrm>
            <a:off x="3680455" y="5956885"/>
            <a:ext cx="1577454" cy="38056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r>
              <a:rPr spc="30">
                <a:latin typeface="+mn-lt"/>
                <a:cs typeface="Franklin Gothic Book"/>
              </a:rPr>
              <a:t>C.</a:t>
            </a:r>
            <a:r>
              <a:rPr spc="30">
                <a:cs typeface="Franklin Gothic Book"/>
              </a:rPr>
              <a:t> </a:t>
            </a:r>
            <a:r>
              <a:rPr spc="30">
                <a:latin typeface="+mn-lt"/>
                <a:cs typeface="Franklin Gothic Book"/>
              </a:rPr>
              <a:t>Klauser</a:t>
            </a:r>
            <a:endParaRPr/>
          </a:p>
        </p:txBody>
      </p:sp>
      <p:pic>
        <p:nvPicPr>
          <p:cNvPr id="26" name="Picture 25" descr="A black background with a black square&#10;&#10;Description automatically generated with medium confidence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47328" y="3062410"/>
            <a:ext cx="3568700" cy="1079500"/>
          </a:xfrm>
          <a:prstGeom prst="rect">
            <a:avLst/>
          </a:prstGeom>
        </p:spPr>
      </p:pic>
      <p:pic>
        <p:nvPicPr>
          <p:cNvPr id="7" name="Picture 6" descr="A person smiling at camera&#10;&#10;Description automatically generated"/>
          <p:cNvPicPr>
            <a:picLocks noChangeAspect="1"/>
          </p:cNvPicPr>
          <p:nvPr/>
        </p:nvPicPr>
        <p:blipFill>
          <a:blip r:embed="rId10"/>
          <a:srcRect l="8105" r="13048"/>
          <a:stretch/>
        </p:blipFill>
        <p:spPr bwMode="auto">
          <a:xfrm>
            <a:off x="6270510" y="1181526"/>
            <a:ext cx="1697698" cy="202672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551384" y="183202"/>
            <a:ext cx="8964613" cy="810444"/>
          </a:xfrm>
        </p:spPr>
        <p:txBody>
          <a:bodyPr vert="horz" lIns="0" tIns="0" rIns="0" bIns="0" rtlCol="0" anchor="t">
            <a:normAutofit/>
          </a:bodyPr>
          <a:lstStyle/>
          <a:p>
            <a:pPr>
              <a:defRPr/>
            </a:pPr>
            <a:r>
              <a:rPr lang="en-US" sz="2800"/>
              <a:t>Supplementary Information</a:t>
            </a:r>
            <a:endParaRPr lang="en-GB" b="1"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9875837" y="6404573"/>
            <a:ext cx="1620837" cy="144016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5BE073C2-F0D7-4A24-9886-2BC1DDD0AEC9}" type="datetime1">
              <a:rPr lang="de-CH"/>
              <a:t>10.09.24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614487" y="6404573"/>
            <a:ext cx="8045451" cy="144016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95325" y="6404573"/>
            <a:ext cx="703263" cy="144016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442AD375-037F-43D0-B059-5172DA06796A}" type="slidenum">
              <a:rPr lang="en-GB"/>
              <a:t>14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 bwMode="auto">
          <a:xfrm>
            <a:off x="497200" y="189912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endParaRPr sz="1800" spc="30">
              <a:latin typeface="+mn-lt"/>
              <a:cs typeface="Franklin Gothic Book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8521160" y="4397704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endParaRPr sz="1800" spc="30">
              <a:latin typeface="+mn-lt"/>
              <a:cs typeface="Franklin Gothic Book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436917" y="890070"/>
            <a:ext cx="3683286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spc="30">
                <a:latin typeface="+mn-lt"/>
                <a:cs typeface="Franklin Gothic Book"/>
              </a:rPr>
              <a:t>In the second-order phase transition, Landau theory:</a:t>
            </a:r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152225" y="1014558"/>
            <a:ext cx="2202062" cy="18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354287" y="1004029"/>
            <a:ext cx="2296024" cy="1682157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 bwMode="auto">
          <a:xfrm>
            <a:off x="2278560" y="3607181"/>
            <a:ext cx="7507977" cy="2175287"/>
            <a:chOff x="674348" y="4638089"/>
            <a:chExt cx="7507977" cy="217528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674348" y="4638089"/>
              <a:ext cx="7507977" cy="2117879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/>
            <a:stretch/>
          </p:blipFill>
          <p:spPr bwMode="auto">
            <a:xfrm>
              <a:off x="1187624" y="5961202"/>
              <a:ext cx="887261" cy="254677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/>
            <a:stretch/>
          </p:blipFill>
          <p:spPr bwMode="auto">
            <a:xfrm>
              <a:off x="1566618" y="6624647"/>
              <a:ext cx="1266311" cy="188729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8"/>
            <a:stretch/>
          </p:blipFill>
          <p:spPr bwMode="auto">
            <a:xfrm>
              <a:off x="3665070" y="5961202"/>
              <a:ext cx="988566" cy="267582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9"/>
            <a:stretch/>
          </p:blipFill>
          <p:spPr bwMode="auto">
            <a:xfrm>
              <a:off x="6118282" y="5961202"/>
              <a:ext cx="1046006" cy="267583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 bwMode="auto">
          <a:xfrm>
            <a:off x="1624451" y="6107612"/>
            <a:ext cx="4109292" cy="28235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sz="1300" spc="30">
                <a:latin typeface="+mn-lt"/>
                <a:cs typeface="Franklin Gothic Book"/>
              </a:rPr>
              <a:t>Robert G. Leisure et al. </a:t>
            </a:r>
            <a:r>
              <a:rPr sz="1300" i="1" spc="30">
                <a:latin typeface="+mn-lt"/>
                <a:cs typeface="Franklin Gothic Book"/>
              </a:rPr>
              <a:t>Ultrasonic spectroscopy</a:t>
            </a:r>
            <a:r>
              <a:rPr sz="1300" spc="30">
                <a:latin typeface="+mn-lt"/>
                <a:cs typeface="Franklin Gothic Book"/>
              </a:rPr>
              <a:t>. chapter 5</a:t>
            </a:r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 bwMode="auto">
              <a:xfrm>
                <a:off x="1654139" y="1228690"/>
                <a:ext cx="914400" cy="7424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  <a:defRPr/>
                </a:pPr>
                <mc:AlternateContent>
                  <mc:Choice Requires="a14"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800" b="0" i="1" spc="30">
                              <a:latin typeface="Cambria Math"/>
                              <a:cs typeface="Franklin Gothic Book"/>
                            </a:rPr>
                            <m:t>𝐹</m:t>
                          </m:r>
                          <m:d>
                            <m:dPr>
                              <m:ctrlPr>
                                <a:rPr lang="en-US" sz="1800" b="0" i="1" spc="30">
                                  <a:latin typeface="Cambria Math" panose="02040503050406030204" pitchFamily="18" charset="0"/>
                                  <a:ea typeface="Cambria Math"/>
                                  <a:cs typeface="Franklin Gothic Book"/>
                                </a:rPr>
                              </m:ctrlPr>
                            </m:dPr>
                            <m:e>
                              <m:r>
                                <a:rPr lang="en-US" sz="1800" b="0" i="1" spc="30">
                                  <a:latin typeface="Cambria Math"/>
                                  <a:cs typeface="Franklin Gothic Book"/>
                                </a:rPr>
                                <m:t>𝑄</m:t>
                              </m:r>
                              <m:r>
                                <a:rPr lang="en-US" sz="1800" b="0" i="1" spc="30">
                                  <a:latin typeface="Cambria Math"/>
                                  <a:cs typeface="Franklin Gothic Book"/>
                                </a:rPr>
                                <m:t>,</m:t>
                              </m:r>
                              <m:r>
                                <a:rPr lang="en-US" sz="1800" b="0" i="1" spc="30">
                                  <a:latin typeface="Cambria Math"/>
                                  <a:cs typeface="Franklin Gothic Book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800" b="0" i="1" spc="30">
                              <a:latin typeface="Cambria Math"/>
                              <a:cs typeface="Franklin Gothic Book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800" b="0" i="1" spc="30">
                                  <a:latin typeface="Cambria Math" panose="02040503050406030204" pitchFamily="18" charset="0"/>
                                  <a:ea typeface="Cambria Math"/>
                                  <a:cs typeface="Franklin Gothic Book"/>
                                </a:rPr>
                              </m:ctrlPr>
                            </m:sSubPr>
                            <m:e>
                              <m:r>
                                <a:rPr lang="en-US" sz="1800" b="0" i="1" spc="30">
                                  <a:latin typeface="Cambria Math"/>
                                  <a:cs typeface="Franklin Gothic Book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1800" b="0" i="1" spc="30">
                                  <a:latin typeface="Cambria Math"/>
                                  <a:cs typeface="Franklin Gothic Book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b="0" i="1" spc="30">
                                  <a:latin typeface="Cambria Math" panose="02040503050406030204" pitchFamily="18" charset="0"/>
                                  <a:ea typeface="Cambria Math"/>
                                  <a:cs typeface="Franklin Gothic Book"/>
                                </a:rPr>
                              </m:ctrlPr>
                            </m:dPr>
                            <m:e>
                              <m:r>
                                <a:rPr lang="en-US" sz="1800" b="0" i="1" spc="30">
                                  <a:latin typeface="Cambria Math"/>
                                  <a:cs typeface="Franklin Gothic Book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800" i="1" spc="30">
                              <a:latin typeface="Cambria Math"/>
                              <a:cs typeface="Franklin Gothic Book"/>
                            </a:rPr>
                            <m:t>	</m:t>
                          </m:r>
                          <m:r>
                            <a:rPr lang="en-US" sz="1800" b="0" i="1" spc="30">
                              <a:latin typeface="Cambria Math"/>
                              <a:cs typeface="Franklin Gothic Book"/>
                            </a:rPr>
                            <m:t>              </m:t>
                          </m:r>
                          <m:r>
                            <a:rPr lang="en-US" sz="1800" i="1" spc="30">
                              <a:latin typeface="Cambria Math"/>
                              <a:cs typeface="Franklin Gothic Book"/>
                            </a:rPr>
                            <m:t>+</m:t>
                          </m:r>
                          <m:r>
                            <a:rPr lang="en-US" sz="1800" b="0" i="1" spc="30">
                              <a:latin typeface="Cambria Math"/>
                              <a:cs typeface="Franklin Gothic Book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800" i="1" spc="30">
                                  <a:latin typeface="Cambria Math" panose="02040503050406030204" pitchFamily="18" charset="0"/>
                                  <a:ea typeface="Cambria Math"/>
                                  <a:cs typeface="Franklin Gothic Book"/>
                                </a:rPr>
                              </m:ctrlPr>
                            </m:sSubPr>
                            <m:e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800" i="1" spc="30">
                              <a:latin typeface="Cambria Math"/>
                              <a:cs typeface="Franklin Gothic Book"/>
                            </a:rPr>
                            <m:t>𝑄</m:t>
                          </m:r>
                          <m:r>
                            <a:rPr lang="en-US" sz="1800" i="1" spc="30">
                              <a:latin typeface="Cambria Math"/>
                              <a:cs typeface="Franklin Gothic Book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800" i="1" spc="30">
                                  <a:latin typeface="Cambria Math" panose="02040503050406030204" pitchFamily="18" charset="0"/>
                                  <a:ea typeface="Cambria Math"/>
                                  <a:cs typeface="Franklin Gothic Book"/>
                                </a:rPr>
                              </m:ctrlPr>
                            </m:fPr>
                            <m:num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1800" i="1" spc="30">
                                  <a:latin typeface="Cambria Math" panose="02040503050406030204" pitchFamily="18" charset="0"/>
                                  <a:ea typeface="Cambria Math"/>
                                  <a:cs typeface="Franklin Gothic Book"/>
                                </a:rPr>
                              </m:ctrlPr>
                            </m:sSubPr>
                            <m:e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800" i="1" spc="30">
                                  <a:latin typeface="Cambria Math" panose="02040503050406030204" pitchFamily="18" charset="0"/>
                                  <a:ea typeface="Cambria Math"/>
                                  <a:cs typeface="Franklin Gothic Book"/>
                                </a:rPr>
                              </m:ctrlPr>
                            </m:sSupPr>
                            <m:e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 spc="30">
                              <a:latin typeface="Cambria Math"/>
                              <a:cs typeface="Franklin Gothic Book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800" i="1" spc="30">
                                  <a:latin typeface="Cambria Math" panose="02040503050406030204" pitchFamily="18" charset="0"/>
                                  <a:ea typeface="Cambria Math"/>
                                  <a:cs typeface="Franklin Gothic Book"/>
                                </a:rPr>
                              </m:ctrlPr>
                            </m:fPr>
                            <m:num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3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1800" i="1" spc="30">
                                  <a:latin typeface="Cambria Math" panose="02040503050406030204" pitchFamily="18" charset="0"/>
                                  <a:ea typeface="Cambria Math"/>
                                  <a:cs typeface="Franklin Gothic Book"/>
                                </a:rPr>
                              </m:ctrlPr>
                            </m:sSubPr>
                            <m:e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3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800" i="1" spc="30">
                                  <a:latin typeface="Cambria Math" panose="02040503050406030204" pitchFamily="18" charset="0"/>
                                  <a:ea typeface="Cambria Math"/>
                                  <a:cs typeface="Franklin Gothic Book"/>
                                </a:rPr>
                              </m:ctrlPr>
                            </m:sSupPr>
                            <m:e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1800" i="1" spc="30">
                              <a:latin typeface="Cambria Math"/>
                              <a:cs typeface="Franklin Gothic Book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800" i="1" spc="30">
                                  <a:latin typeface="Cambria Math" panose="02040503050406030204" pitchFamily="18" charset="0"/>
                                  <a:ea typeface="Cambria Math"/>
                                  <a:cs typeface="Franklin Gothic Book"/>
                                </a:rPr>
                              </m:ctrlPr>
                            </m:fPr>
                            <m:num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4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1800" i="1" spc="30">
                                  <a:latin typeface="Cambria Math" panose="02040503050406030204" pitchFamily="18" charset="0"/>
                                  <a:ea typeface="Cambria Math"/>
                                  <a:cs typeface="Franklin Gothic Book"/>
                                </a:rPr>
                              </m:ctrlPr>
                            </m:sSubPr>
                            <m:e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4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800" i="1" spc="30">
                                  <a:latin typeface="Cambria Math" panose="02040503050406030204" pitchFamily="18" charset="0"/>
                                  <a:ea typeface="Cambria Math"/>
                                  <a:cs typeface="Franklin Gothic Book"/>
                                </a:rPr>
                              </m:ctrlPr>
                            </m:sSupPr>
                            <m:e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4</m:t>
                              </m:r>
                            </m:sup>
                          </m:sSup>
                        </m:oMath>
                      </m:oMathPara>
                    </a14:m>
                  </mc:Choice>
                  <mc:Fallback xmlns:m="http://schemas.openxmlformats.org/officeDocument/2006/math" xmlns:w="http://schemas.openxmlformats.org/wordprocessingml/2006/main" xmlns=""/>
                </mc:AlternateContent>
                <a:br>
                  <a:rPr lang="en-US" sz="1800" b="0" i="1" spc="30">
                    <a:latin typeface="Cambria Math"/>
                    <a:cs typeface="Franklin Gothic Book"/>
                  </a:rPr>
                </a:br>
                <a:endParaRPr lang="en-US" sz="1800" b="0" i="1" spc="30">
                  <a:latin typeface="Cambria Math"/>
                  <a:cs typeface="Franklin Gothic Book"/>
                </a:endParaRPr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  <a:defRPr/>
                </a:pPr>
                <a:endParaRPr sz="1800" spc="30">
                  <a:latin typeface="+mn-lt"/>
                  <a:cs typeface="Franklin Gothic Book"/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54139" y="1228690"/>
                <a:ext cx="914400" cy="742461"/>
              </a:xfrm>
              <a:prstGeom prst="rect">
                <a:avLst/>
              </a:prstGeom>
              <a:blipFill>
                <a:blip r:embed="rId10"/>
                <a:stretch>
                  <a:fillRect l="-9589" r="-55753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ounded Rectangle 20"/>
          <p:cNvSpPr/>
          <p:nvPr/>
        </p:nvSpPr>
        <p:spPr bwMode="auto">
          <a:xfrm>
            <a:off x="2479817" y="1580094"/>
            <a:ext cx="3514739" cy="562996"/>
          </a:xfrm>
          <a:prstGeom prst="roundRect">
            <a:avLst>
              <a:gd name="adj" fmla="val 16667"/>
            </a:avLst>
          </a:prstGeom>
          <a:solidFill>
            <a:schemeClr val="accent1">
              <a:alpha val="2797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sz="2400" b="0" i="0" u="none" strike="noStrike" cap="none">
              <a:ln>
                <a:noFill/>
              </a:ln>
              <a:solidFill>
                <a:schemeClr val="tx1"/>
              </a:solidFill>
              <a:latin typeface="Times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6190643" y="993701"/>
            <a:ext cx="4498086" cy="1810529"/>
          </a:xfrm>
          <a:prstGeom prst="rect">
            <a:avLst/>
          </a:prstGeom>
          <a:solidFill>
            <a:schemeClr val="accent1">
              <a:alpha val="28068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sz="2400" b="0" i="0" u="none" strike="noStrike" cap="none">
              <a:ln>
                <a:noFill/>
              </a:ln>
              <a:solidFill>
                <a:schemeClr val="tx1"/>
              </a:solidFill>
              <a:latin typeface="Times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2400245" y="2239967"/>
            <a:ext cx="583628" cy="543096"/>
          </a:xfrm>
          <a:prstGeom prst="roundRect">
            <a:avLst>
              <a:gd name="adj" fmla="val 16667"/>
            </a:avLst>
          </a:prstGeom>
          <a:solidFill>
            <a:schemeClr val="accent2">
              <a:alpha val="27654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sz="2400" b="0" i="0" u="none" strike="noStrike" cap="none">
              <a:ln>
                <a:noFill/>
              </a:ln>
              <a:solidFill>
                <a:schemeClr val="tx1"/>
              </a:solidFill>
              <a:latin typeface="Times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2321773" y="3603171"/>
            <a:ext cx="7676061" cy="2181625"/>
          </a:xfrm>
          <a:prstGeom prst="roundRect">
            <a:avLst>
              <a:gd name="adj" fmla="val 16667"/>
            </a:avLst>
          </a:prstGeom>
          <a:solidFill>
            <a:schemeClr val="accent2">
              <a:alpha val="27654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sz="2400" b="0" i="0" u="none" strike="noStrike" cap="none">
              <a:ln>
                <a:noFill/>
              </a:ln>
              <a:solidFill>
                <a:schemeClr val="tx1"/>
              </a:solidFill>
              <a:latin typeface="Time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 bwMode="auto">
              <a:xfrm>
                <a:off x="2479817" y="2162023"/>
                <a:ext cx="914400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  <a:defRPr/>
                </a:pPr>
                <mc:AlternateContent>
                  <mc:Choice Requires="a14"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800" i="1" spc="30">
                              <a:latin typeface="Cambria Math"/>
                              <a:cs typeface="Franklin Gothic Book"/>
                            </a:rPr>
                            <m:t>+ </m:t>
                          </m:r>
                          <m:sSub>
                            <m:sSubPr>
                              <m:ctrlPr>
                                <a:rPr lang="en-US" sz="1800" i="1" spc="30">
                                  <a:latin typeface="Cambria Math" panose="02040503050406030204" pitchFamily="18" charset="0"/>
                                  <a:ea typeface="Cambria Math"/>
                                  <a:cs typeface="Franklin Gothic Book"/>
                                </a:rPr>
                              </m:ctrlPr>
                            </m:sSubPr>
                            <m:e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1800" i="1" spc="30">
                              <a:latin typeface="Cambria Math"/>
                              <a:cs typeface="Franklin Gothic Book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800" i="1" spc="30">
                                  <a:latin typeface="Cambria Math" panose="02040503050406030204" pitchFamily="18" charset="0"/>
                                  <a:ea typeface="Cambria Math"/>
                                  <a:cs typeface="Franklin Gothic Book"/>
                                </a:rPr>
                              </m:ctrlPr>
                            </m:fPr>
                            <m:num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1800" i="1" spc="30">
                                  <a:latin typeface="Cambria Math" panose="02040503050406030204" pitchFamily="18" charset="0"/>
                                  <a:ea typeface="Cambria Math"/>
                                  <a:cs typeface="Franklin Gothic Book"/>
                                </a:rPr>
                              </m:ctrlPr>
                            </m:sSubPr>
                            <m:e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800" i="1" spc="30">
                                  <a:latin typeface="Cambria Math" panose="02040503050406030204" pitchFamily="18" charset="0"/>
                                  <a:ea typeface="Cambria Math"/>
                                  <a:cs typeface="Franklin Gothic Book"/>
                                </a:rPr>
                              </m:ctrlPr>
                            </m:sSupPr>
                            <m:e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spc="30">
                                  <a:latin typeface="Cambria Math"/>
                                  <a:cs typeface="Franklin Gothic Book"/>
                                </a:rPr>
                                <m:t>2</m:t>
                              </m:r>
                            </m:sup>
                          </m:sSup>
                        </m:oMath>
                      </m:oMathPara>
                    </a14:m>
                  </mc:Choice>
                  <mc:Fallback xmlns:m="http://schemas.openxmlformats.org/officeDocument/2006/math" xmlns:w="http://schemas.openxmlformats.org/wordprocessingml/2006/main" xmlns=""/>
                </mc:AlternateContent>
                <a:endParaRPr sz="1800" spc="30">
                  <a:latin typeface="+mn-lt"/>
                  <a:cs typeface="Franklin Gothic Book"/>
                </a:endParaRPr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79817" y="2162023"/>
                <a:ext cx="914400" cy="914400"/>
              </a:xfrm>
              <a:prstGeom prst="rect">
                <a:avLst/>
              </a:prstGeom>
              <a:blipFill>
                <a:blip r:embed="rId11"/>
                <a:stretch>
                  <a:fillRect l="-8219" r="-4931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 bwMode="auto">
          <a:xfrm>
            <a:off x="426853" y="3124142"/>
            <a:ext cx="6504488" cy="29986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sz="1800" spc="30">
                <a:latin typeface="+mn-lt"/>
                <a:cs typeface="Franklin Gothic Book"/>
              </a:rPr>
              <a:t>Adding the term for order parameter (Q) and elastic strain (e) coupling (F</a:t>
            </a:r>
            <a:r>
              <a:rPr sz="1800" spc="30" baseline="-25000">
                <a:latin typeface="+mn-lt"/>
                <a:cs typeface="Franklin Gothic Book"/>
              </a:rPr>
              <a:t>c</a:t>
            </a:r>
            <a:r>
              <a:rPr sz="1800" spc="30">
                <a:latin typeface="+mn-lt"/>
                <a:cs typeface="Franklin Gothic Book"/>
              </a:rPr>
              <a:t>) and elastic energy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6" grpId="0" animBg="1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551384" y="183202"/>
            <a:ext cx="8964613" cy="810444"/>
          </a:xfrm>
        </p:spPr>
        <p:txBody>
          <a:bodyPr vert="horz" lIns="0" tIns="0" rIns="0" bIns="0" rtlCol="0" anchor="t">
            <a:normAutofit/>
          </a:bodyPr>
          <a:lstStyle/>
          <a:p>
            <a:pPr>
              <a:defRPr/>
            </a:pPr>
            <a:r>
              <a:rPr lang="en-US" sz="2800"/>
              <a:t>Supplementary Information</a:t>
            </a:r>
            <a:endParaRPr lang="en-GB" b="1"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9875837" y="6404573"/>
            <a:ext cx="1620837" cy="144016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5BE073C2-F0D7-4A24-9886-2BC1DDD0AEC9}" type="datetime1">
              <a:rPr lang="de-CH"/>
              <a:t>10.09.24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614487" y="6404573"/>
            <a:ext cx="8045451" cy="144016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95325" y="6404573"/>
            <a:ext cx="703263" cy="144016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442AD375-037F-43D0-B059-5172DA06796A}" type="slidenum">
              <a:rPr lang="en-GB"/>
              <a:t>15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 bwMode="auto">
          <a:xfrm>
            <a:off x="497200" y="189912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endParaRPr sz="1800" spc="30">
              <a:latin typeface="+mn-lt"/>
              <a:cs typeface="Franklin Gothic Book"/>
            </a:endParaRPr>
          </a:p>
        </p:txBody>
      </p:sp>
      <p:pic>
        <p:nvPicPr>
          <p:cNvPr id="3" name="Picture 2" descr="A white background with black dots&#10;&#10;Description automatically generated"/>
          <p:cNvPicPr>
            <a:picLocks noChangeAspect="1"/>
          </p:cNvPicPr>
          <p:nvPr/>
        </p:nvPicPr>
        <p:blipFill>
          <a:blip r:embed="rId3"/>
          <a:srcRect l="45874" t="9141" r="40926" b="88689"/>
          <a:stretch/>
        </p:blipFill>
        <p:spPr bwMode="auto">
          <a:xfrm>
            <a:off x="8141686" y="501285"/>
            <a:ext cx="766608" cy="504056"/>
          </a:xfrm>
          <a:prstGeom prst="rect">
            <a:avLst/>
          </a:prstGeom>
        </p:spPr>
      </p:pic>
      <p:pic>
        <p:nvPicPr>
          <p:cNvPr id="7" name="Picture 6" descr="A white background with black dots&#10;&#10;Description automatically generated"/>
          <p:cNvPicPr>
            <a:picLocks noChangeAspect="1"/>
          </p:cNvPicPr>
          <p:nvPr/>
        </p:nvPicPr>
        <p:blipFill>
          <a:blip r:embed="rId3"/>
          <a:srcRect l="5754" t="11236" r="7944" b="66973"/>
          <a:stretch/>
        </p:blipFill>
        <p:spPr bwMode="auto">
          <a:xfrm>
            <a:off x="5879976" y="897937"/>
            <a:ext cx="5012090" cy="50621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 bwMode="auto">
          <a:xfrm>
            <a:off x="8521160" y="4397704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endParaRPr sz="1800" spc="30">
              <a:latin typeface="+mn-lt"/>
              <a:cs typeface="Franklin Gothic Book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790907" y="919503"/>
            <a:ext cx="3877354" cy="288032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165022" y="3871831"/>
            <a:ext cx="3352800" cy="24003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 bwMode="auto">
              <a:xfrm>
                <a:off x="2577456" y="2647695"/>
                <a:ext cx="2304255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pc="30">
                          <a:latin typeface="Cambria Math"/>
                          <a:cs typeface="Franklin Gothic Book"/>
                        </a:rPr>
                        <m:t>𝐴</m:t>
                      </m:r>
                      <m:d>
                        <m:dPr>
                          <m:ctrlPr>
                            <a:rPr lang="en-US" sz="1800" b="0" i="1" spc="30">
                              <a:latin typeface="Cambria Math" panose="02040503050406030204" pitchFamily="18" charset="0"/>
                              <a:ea typeface="Cambria Math"/>
                              <a:cs typeface="Franklin Gothic Book"/>
                            </a:rPr>
                          </m:ctrlPr>
                        </m:dPr>
                        <m:e>
                          <m:r>
                            <a:rPr lang="en-US" sz="1800" b="0" i="1" spc="30">
                              <a:latin typeface="Cambria Math"/>
                              <a:cs typeface="Franklin Gothic Book"/>
                            </a:rPr>
                            <m:t>𝑓</m:t>
                          </m:r>
                        </m:e>
                      </m:d>
                      <m:r>
                        <a:rPr lang="en-US" sz="1800" b="0" i="1" spc="30">
                          <a:latin typeface="Cambria Math"/>
                          <a:cs typeface="Franklin Gothic Book"/>
                        </a:rPr>
                        <m:t>=</m:t>
                      </m:r>
                      <m:r>
                        <a:rPr lang="en-US" sz="1800" b="0" i="1" spc="30">
                          <a:latin typeface="Cambria Math"/>
                          <a:cs typeface="Franklin Gothic Book"/>
                        </a:rPr>
                        <m:t>𝑏𝑘𝑔</m:t>
                      </m:r>
                      <m:r>
                        <a:rPr lang="en-US" sz="1800" b="0" i="1" spc="30">
                          <a:latin typeface="Cambria Math"/>
                          <a:cs typeface="Franklin Gothic Book"/>
                        </a:rPr>
                        <m:t>+</m:t>
                      </m:r>
                      <m:f>
                        <m:fPr>
                          <m:ctrlPr>
                            <a:rPr lang="en-US" sz="1800" b="0" i="1" spc="30">
                              <a:latin typeface="Cambria Math" panose="02040503050406030204" pitchFamily="18" charset="0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0" i="1" spc="30"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spc="3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800" b="0" i="1" spc="3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1800" b="0" i="1" spc="30">
                              <a:latin typeface="Cambria Math"/>
                            </a:rPr>
                            <m:t>𝑓</m:t>
                          </m:r>
                          <m:r>
                            <a:rPr lang="en-US" sz="1800" b="0" i="1" spc="3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0" i="1" spc="30"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b="0" i="1" spc="30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b="0" i="1" spc="3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b="0" i="1" spc="30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spc="30">
                              <a:latin typeface="Cambria Math"/>
                            </a:rPr>
                            <m:t>𝑖</m:t>
                          </m:r>
                          <m:r>
                            <m:rPr>
                              <m:sty m:val="p"/>
                            </m:rPr>
                            <a:rPr lang="el-GR" sz="1800" b="0" i="1" spc="30">
                              <a:latin typeface="Cambria Math"/>
                              <a:ea typeface="Cambria Math"/>
                            </a:rPr>
                            <m:t>Γ</m:t>
                          </m:r>
                        </m:den>
                      </m:f>
                      <m:sSup>
                        <m:sSupPr>
                          <m:ctrlPr>
                            <a:rPr lang="en-US" sz="1800" b="0" i="1" spc="30">
                              <a:latin typeface="Cambria Math" panose="02040503050406030204" pitchFamily="18" charset="0"/>
                              <a:ea typeface="Cambria Math"/>
                              <a:cs typeface="Cambria Math"/>
                            </a:rPr>
                          </m:ctrlPr>
                        </m:sSupPr>
                        <m:e>
                          <m:r>
                            <a:rPr lang="en-US" sz="1800" b="0" i="1" spc="3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b="0" i="1" spc="30">
                              <a:latin typeface="Cambria Math"/>
                            </a:rPr>
                            <m:t>−</m:t>
                          </m:r>
                          <m:r>
                            <a:rPr lang="en-US" sz="1800" b="0" i="1" spc="30">
                              <a:latin typeface="Cambria Math"/>
                            </a:rPr>
                            <m:t>𝑖</m:t>
                          </m:r>
                          <m:r>
                            <a:rPr lang="en-US" sz="1800" b="0" i="1" spc="30">
                              <a:latin typeface="Cambria Math"/>
                              <a:ea typeface="Cambria Math"/>
                            </a:rPr>
                            <m:t>𝜃</m:t>
                          </m:r>
                        </m:sup>
                      </m:sSup>
                    </m:oMath>
                  </m:oMathPara>
                </a14:m>
                <a:endParaRPr sz="1800" spc="30">
                  <a:latin typeface="+mn-lt"/>
                  <a:cs typeface="Franklin Gothic Book"/>
                </a:endParaRPr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77456" y="2647695"/>
                <a:ext cx="2304255" cy="914400"/>
              </a:xfrm>
              <a:prstGeom prst="rect">
                <a:avLst/>
              </a:prstGeom>
              <a:blipFill>
                <a:blip r:embed="rId6"/>
                <a:stretch>
                  <a:fillRect l="-3846" r="-3351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95325" y="98276"/>
            <a:ext cx="8964613" cy="810444"/>
          </a:xfrm>
        </p:spPr>
        <p:txBody>
          <a:bodyPr/>
          <a:lstStyle/>
          <a:p>
            <a:pPr>
              <a:defRPr/>
            </a:pPr>
            <a:r>
              <a:t>Elastic tensor computing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CF07EDC9-EF41-4E42-8FEF-D4254A53D4D0}" type="datetime1">
              <a:rPr lang="de-CH"/>
              <a:t>10.09.24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16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rcRect l="200" t="74647" r="38489" b="14494"/>
          <a:stretch/>
        </p:blipFill>
        <p:spPr bwMode="auto">
          <a:xfrm>
            <a:off x="2686476" y="5563348"/>
            <a:ext cx="5597904" cy="83111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 bwMode="auto">
          <a:xfrm>
            <a:off x="2686476" y="1098852"/>
            <a:ext cx="7200800" cy="4420952"/>
            <a:chOff x="755576" y="1412776"/>
            <a:chExt cx="7200800" cy="442095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rcRect t="14195" r="68155" b="39164"/>
            <a:stretch/>
          </p:blipFill>
          <p:spPr bwMode="auto">
            <a:xfrm>
              <a:off x="755576" y="1412776"/>
              <a:ext cx="3600400" cy="442095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rcRect l="40762" t="14193" r="27393" b="39166"/>
            <a:stretch/>
          </p:blipFill>
          <p:spPr bwMode="auto">
            <a:xfrm>
              <a:off x="4355976" y="1412776"/>
              <a:ext cx="3600400" cy="4420952"/>
            </a:xfrm>
            <a:prstGeom prst="rect">
              <a:avLst/>
            </a:prstGeom>
          </p:spPr>
        </p:pic>
      </p:grpSp>
      <p:pic>
        <p:nvPicPr>
          <p:cNvPr id="11" name="Graphic 10" descr="Back with solid fill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/>
        </p:blipFill>
        <p:spPr bwMode="auto">
          <a:xfrm>
            <a:off x="2182420" y="1289723"/>
            <a:ext cx="673224" cy="529208"/>
          </a:xfrm>
          <a:prstGeom prst="rect">
            <a:avLst/>
          </a:prstGeom>
        </p:spPr>
      </p:pic>
      <p:pic>
        <p:nvPicPr>
          <p:cNvPr id="12" name="Graphic 11" descr="Back with solid fill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2182420" y="1459845"/>
            <a:ext cx="673224" cy="529208"/>
          </a:xfrm>
          <a:prstGeom prst="rect">
            <a:avLst/>
          </a:prstGeom>
        </p:spPr>
      </p:pic>
      <p:pic>
        <p:nvPicPr>
          <p:cNvPr id="13" name="Graphic 12" descr="Back with solid fill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2182420" y="1629966"/>
            <a:ext cx="673224" cy="529208"/>
          </a:xfrm>
          <a:prstGeom prst="rect">
            <a:avLst/>
          </a:prstGeom>
        </p:spPr>
      </p:pic>
      <p:pic>
        <p:nvPicPr>
          <p:cNvPr id="14" name="Graphic 13" descr="Back with solid fill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5680530" y="1289723"/>
            <a:ext cx="673224" cy="529208"/>
          </a:xfrm>
          <a:prstGeom prst="rect">
            <a:avLst/>
          </a:prstGeom>
        </p:spPr>
      </p:pic>
      <p:pic>
        <p:nvPicPr>
          <p:cNvPr id="15" name="Graphic 14" descr="Back with solid fill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5680530" y="1459845"/>
            <a:ext cx="673224" cy="529208"/>
          </a:xfrm>
          <a:prstGeom prst="rect">
            <a:avLst/>
          </a:prstGeom>
        </p:spPr>
      </p:pic>
      <p:pic>
        <p:nvPicPr>
          <p:cNvPr id="16" name="Graphic 15" descr="Back with solid fill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658186" y="1640598"/>
            <a:ext cx="673224" cy="529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95325" y="278296"/>
            <a:ext cx="8964613" cy="810444"/>
          </a:xfrm>
        </p:spPr>
        <p:txBody>
          <a:bodyPr/>
          <a:lstStyle/>
          <a:p>
            <a:pPr>
              <a:defRPr/>
            </a:pPr>
            <a:r>
              <a:rPr lang="en-GB"/>
              <a:t>Vortex Matter in Superconductors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9947770" y="6404573"/>
            <a:ext cx="1620837" cy="144016"/>
          </a:xfrm>
        </p:spPr>
        <p:txBody>
          <a:bodyPr/>
          <a:lstStyle/>
          <a:p>
            <a:pPr>
              <a:defRPr/>
            </a:pPr>
            <a:fld id="{4D87AB7B-CE15-4461-996B-A32D8D6775B7}" type="datetime1">
              <a:rPr lang="de-CH"/>
              <a:t>10.09.24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1614487" y="6404573"/>
            <a:ext cx="8045451" cy="144016"/>
          </a:xfrm>
        </p:spPr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695325" y="6404573"/>
            <a:ext cx="703263" cy="144016"/>
          </a:xfrm>
        </p:spPr>
        <p:txBody>
          <a:bodyPr/>
          <a:lstStyle/>
          <a:p>
            <a:pPr>
              <a:defRPr/>
            </a:pPr>
            <a:fld id="{442AD375-037F-43D0-B059-5172DA06796A}" type="slidenum">
              <a:rPr lang="de-CH"/>
              <a:t>2</a:t>
            </a:fld>
            <a:endParaRPr lang="de-CH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 bwMode="auto">
          <a:xfrm>
            <a:off x="268286" y="4751337"/>
            <a:ext cx="4963618" cy="1426391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GB" b="1" dirty="0"/>
              <a:t>Type II superconductor</a:t>
            </a:r>
          </a:p>
          <a:p>
            <a:pPr marL="417513" lvl="2" indent="-285750">
              <a:defRPr/>
            </a:pPr>
            <a:r>
              <a:rPr lang="en-GB" dirty="0"/>
              <a:t>𝜅 &gt; 1/√2</a:t>
            </a:r>
          </a:p>
          <a:p>
            <a:pPr marL="417513" lvl="2" indent="-285750">
              <a:defRPr/>
            </a:pPr>
            <a:r>
              <a:rPr lang="en-GB" dirty="0"/>
              <a:t>External magnetic field allows passing via quantised vortex lines</a:t>
            </a:r>
          </a:p>
        </p:txBody>
      </p:sp>
      <p:pic>
        <p:nvPicPr>
          <p:cNvPr id="17" name="Picture 16" descr="A diagram of a graph&#10;&#10;Description automatically generated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68286" y="1231407"/>
            <a:ext cx="5403809" cy="3441105"/>
          </a:xfrm>
          <a:prstGeom prst="rect">
            <a:avLst/>
          </a:prstGeom>
        </p:spPr>
      </p:pic>
      <p:pic>
        <p:nvPicPr>
          <p:cNvPr id="12" name="Content Placeholder 11"/>
          <p:cNvPicPr>
            <a:picLocks noGrp="1" noChangeAspect="1"/>
          </p:cNvPicPr>
          <p:nvPr>
            <p:ph idx="15"/>
          </p:nvPr>
        </p:nvPicPr>
        <p:blipFill>
          <a:blip r:embed="rId4"/>
          <a:stretch/>
        </p:blipFill>
        <p:spPr bwMode="auto">
          <a:xfrm>
            <a:off x="9077539" y="935039"/>
            <a:ext cx="2798523" cy="359465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 bwMode="auto">
          <a:xfrm>
            <a:off x="5807968" y="1088740"/>
            <a:ext cx="357898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defRPr/>
            </a:pPr>
            <a:r>
              <a:rPr lang="en-GB" sz="1600" dirty="0"/>
              <a:t>Repulsive interaction between vortices.</a:t>
            </a:r>
            <a:endParaRPr dirty="0"/>
          </a:p>
          <a:p>
            <a:pPr algn="l">
              <a:defRPr/>
            </a:pPr>
            <a:endParaRPr lang="en-GB" sz="1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8971492" y="4650099"/>
            <a:ext cx="3010619" cy="166228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 bwMode="auto">
          <a:xfrm>
            <a:off x="6888089" y="4653136"/>
            <a:ext cx="20834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defRPr/>
            </a:pPr>
            <a:r>
              <a:rPr lang="en-GB" sz="1600" dirty="0"/>
              <a:t>Pinning of vortex lines.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95325" y="278296"/>
            <a:ext cx="8964613" cy="810444"/>
          </a:xfrm>
        </p:spPr>
        <p:txBody>
          <a:bodyPr/>
          <a:lstStyle/>
          <a:p>
            <a:pPr>
              <a:defRPr/>
            </a:pPr>
            <a:r>
              <a:rPr lang="en-GB"/>
              <a:t>Vortex Matter in Niobium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9947770" y="6404573"/>
            <a:ext cx="1620837" cy="144016"/>
          </a:xfrm>
        </p:spPr>
        <p:txBody>
          <a:bodyPr/>
          <a:lstStyle/>
          <a:p>
            <a:pPr>
              <a:defRPr/>
            </a:pPr>
            <a:fld id="{4D87AB7B-CE15-4461-996B-A32D8D6775B7}" type="datetime1">
              <a:rPr lang="de-CH"/>
              <a:t>10.09.24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1614487" y="6404573"/>
            <a:ext cx="8045451" cy="144016"/>
          </a:xfrm>
        </p:spPr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>
          <a:xfrm>
            <a:off x="695325" y="6404573"/>
            <a:ext cx="703263" cy="144016"/>
          </a:xfrm>
        </p:spPr>
        <p:txBody>
          <a:bodyPr/>
          <a:lstStyle/>
          <a:p>
            <a:pPr>
              <a:defRPr/>
            </a:pPr>
            <a:fld id="{442AD375-037F-43D0-B059-5172DA06796A}" type="slidenum">
              <a:rPr lang="de-CH"/>
              <a:t>3</a:t>
            </a:fld>
            <a:endParaRPr lang="de-CH"/>
          </a:p>
        </p:txBody>
      </p:sp>
      <p:pic>
        <p:nvPicPr>
          <p:cNvPr id="1026" name="Picture 2" descr="Figure 10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3071664" y="1221245"/>
            <a:ext cx="4831192" cy="299533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 bwMode="auto">
          <a:xfrm>
            <a:off x="3192016" y="4190891"/>
            <a:ext cx="319201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000" dirty="0"/>
              <a:t>T. Reimann et al Physical Review B 96, 144506 (2017) </a:t>
            </a:r>
            <a:endParaRPr sz="1000" dirty="0"/>
          </a:p>
        </p:txBody>
      </p:sp>
      <p:sp>
        <p:nvSpPr>
          <p:cNvPr id="12" name="Content Placeholder 10"/>
          <p:cNvSpPr txBox="1"/>
          <p:nvPr/>
        </p:nvSpPr>
        <p:spPr bwMode="auto">
          <a:xfrm>
            <a:off x="804527" y="4823427"/>
            <a:ext cx="5291473" cy="892553"/>
          </a:xfrm>
          <a:prstGeom prst="rect">
            <a:avLst/>
          </a:prstGeom>
        </p:spPr>
        <p:txBody>
          <a:bodyPr vert="horz" lIns="0" tIns="18000" rIns="0" bIns="0" rtlCol="0">
            <a:noAutofit/>
          </a:bodyPr>
          <a:lstStyle>
            <a:lvl1pPr marL="0" indent="0" algn="l" defTabSz="914400">
              <a:lnSpc>
                <a:spcPct val="100000"/>
              </a:lnSpc>
              <a:spcBef>
                <a:spcPts val="400"/>
              </a:spcBef>
              <a:buFont typeface="+mj-lt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>
              <a:lnSpc>
                <a:spcPct val="100000"/>
              </a:lnSpc>
              <a:spcBef>
                <a:spcPts val="400"/>
              </a:spcBef>
              <a:buFont typeface="Aptos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>
              <a:lnSpc>
                <a:spcPct val="100000"/>
              </a:lnSpc>
              <a:spcBef>
                <a:spcPts val="400"/>
              </a:spcBef>
              <a:buFont typeface="Aptos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>
              <a:lnSpc>
                <a:spcPct val="100000"/>
              </a:lnSpc>
              <a:spcBef>
                <a:spcPts val="400"/>
              </a:spcBef>
              <a:buFont typeface="Aptos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>
              <a:lnSpc>
                <a:spcPct val="100000"/>
              </a:lnSpc>
              <a:spcBef>
                <a:spcPts val="400"/>
              </a:spcBef>
              <a:buFont typeface="Aptos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b="1" dirty="0"/>
              <a:t>Type II Superconductor</a:t>
            </a:r>
            <a:endParaRPr dirty="0"/>
          </a:p>
          <a:p>
            <a:pPr marL="465138" lvl="1" indent="-285750">
              <a:buFont typeface="Arial"/>
              <a:buChar char="•"/>
              <a:defRPr/>
            </a:pPr>
            <a:r>
              <a:rPr lang="en-GB" dirty="0"/>
              <a:t>Superconducting Transition Temperature 9.2K</a:t>
            </a:r>
          </a:p>
          <a:p>
            <a:pPr marL="465138" lvl="1" indent="-285750">
              <a:buFont typeface="Arial"/>
              <a:buChar char="•"/>
              <a:defRPr/>
            </a:pPr>
            <a:r>
              <a:rPr lang="en-GB" dirty="0"/>
              <a:t>B</a:t>
            </a:r>
            <a:r>
              <a:rPr lang="en-GB" baseline="-25000" dirty="0"/>
              <a:t>c2</a:t>
            </a:r>
            <a:r>
              <a:rPr lang="en-GB" dirty="0"/>
              <a:t> ~ 0.5T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3109F9-1FAC-8EBC-122B-F245764230D4}"/>
              </a:ext>
            </a:extLst>
          </p:cNvPr>
          <p:cNvSpPr txBox="1"/>
          <p:nvPr/>
        </p:nvSpPr>
        <p:spPr bwMode="auto">
          <a:xfrm>
            <a:off x="6372069" y="4780657"/>
            <a:ext cx="483119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1600" b="1" i="0" u="none" strike="noStrike" cap="none" spc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Vortex matter in Niobium</a:t>
            </a:r>
          </a:p>
          <a:p>
            <a:pPr marL="465138" lvl="1" indent="-285750">
              <a:buFont typeface="Arial" panose="020B0604020202020204" pitchFamily="34" charset="0"/>
              <a:buChar char="•"/>
              <a:defRPr/>
            </a:pPr>
            <a:r>
              <a:rPr lang="en-GB" b="0" i="0" u="none" strike="noStrike" cap="none" spc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Immediate Mixed phase 0.1T &lt; B &lt; 0.2T</a:t>
            </a:r>
            <a:endParaRPr lang="en-GB" dirty="0"/>
          </a:p>
          <a:p>
            <a:pPr marL="465138" lvl="1" indent="-285750">
              <a:buFont typeface="Arial"/>
              <a:buChar char="•"/>
              <a:defRPr/>
            </a:pPr>
            <a:r>
              <a:rPr lang="en-GB" b="0" i="0" u="none" strike="noStrike" cap="none" spc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Shubnikov</a:t>
            </a:r>
            <a:r>
              <a:rPr lang="en-GB" b="0" i="0" u="none" strike="noStrike" cap="none" spc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phase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Resonant Ultrasound Spectroscopy (RUS) and </a:t>
            </a:r>
            <a:br>
              <a:rPr/>
            </a:br>
            <a:r>
              <a:t>Elasticity of Crystals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1DD5580-AE1D-4A15-B015-0BAB533AB508}" type="datetime1">
              <a:rPr lang="de-CH"/>
              <a:t>10.09.24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en-GB"/>
              <a:t>4</a:t>
            </a:fld>
            <a:endParaRPr lang="en-GB"/>
          </a:p>
        </p:txBody>
      </p:sp>
      <p:grpSp>
        <p:nvGrpSpPr>
          <p:cNvPr id="23" name="Group 22"/>
          <p:cNvGrpSpPr/>
          <p:nvPr/>
        </p:nvGrpSpPr>
        <p:grpSpPr bwMode="auto">
          <a:xfrm>
            <a:off x="263352" y="1407584"/>
            <a:ext cx="3918504" cy="4422912"/>
            <a:chOff x="7320136" y="1438361"/>
            <a:chExt cx="3033028" cy="3423454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/>
            <a:srcRect r="49570"/>
            <a:stretch/>
          </p:blipFill>
          <p:spPr bwMode="auto">
            <a:xfrm>
              <a:off x="7320136" y="1438361"/>
              <a:ext cx="2991656" cy="3423454"/>
            </a:xfrm>
            <a:prstGeom prst="rect">
              <a:avLst/>
            </a:prstGeom>
            <a:noFill/>
          </p:spPr>
        </p:pic>
        <p:sp>
          <p:nvSpPr>
            <p:cNvPr id="21" name="TextBox 20"/>
            <p:cNvSpPr txBox="1"/>
            <p:nvPr/>
          </p:nvSpPr>
          <p:spPr bwMode="auto">
            <a:xfrm rot="5400000">
              <a:off x="8830212" y="3169210"/>
              <a:ext cx="2799683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GB" sz="1000" dirty="0"/>
                <a:t>S. Ghosh et al, Science advance. </a:t>
              </a:r>
              <a:r>
                <a:rPr lang="en-GB" sz="1000" b="1" dirty="0"/>
                <a:t>6</a:t>
              </a:r>
              <a:r>
                <a:rPr lang="en-GB" sz="1000" dirty="0"/>
                <a:t>, 10 (2020)</a:t>
              </a:r>
              <a:endParaRPr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/>
              <p:cNvSpPr/>
              <p:nvPr/>
            </p:nvSpPr>
            <p:spPr bwMode="auto">
              <a:xfrm>
                <a:off x="4659711" y="2583465"/>
                <a:ext cx="7128792" cy="13481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Font typeface="Arial"/>
                  <a:buChar char="•"/>
                  <a:defRPr/>
                </a:pPr>
                <a:r>
                  <a:rPr lang="en-US" sz="2000" dirty="0">
                    <a:solidFill>
                      <a:schemeClr val="tx1"/>
                    </a:solidFill>
                  </a:rPr>
                  <a:t>RUS measures </a:t>
                </a:r>
                <a:r>
                  <a:rPr lang="en-US" sz="2000" dirty="0"/>
                  <a:t>E</a:t>
                </a:r>
                <a:r>
                  <a:rPr lang="en-US" sz="2000" dirty="0">
                    <a:solidFill>
                      <a:schemeClr val="tx1"/>
                    </a:solidFill>
                  </a:rPr>
                  <a:t>igenmodes of the sample</a:t>
                </a:r>
                <a:endParaRPr lang="en-US" dirty="0"/>
              </a:p>
              <a:p>
                <a:pPr marL="285750" indent="-285750" algn="just">
                  <a:buFont typeface="Arial"/>
                  <a:buChar char="•"/>
                  <a:defRPr/>
                </a:pPr>
                <a:r>
                  <a:rPr lang="en-US" sz="2000" dirty="0"/>
                  <a:t>Depend on sample dimensions, density and elastic modulus</a:t>
                </a:r>
                <a:endParaRPr lang="en-US" dirty="0"/>
              </a:p>
              <a:p>
                <a:pPr marL="285750" indent="-285750" algn="just">
                  <a:buFont typeface="Arial"/>
                  <a:buChar char="•"/>
                  <a:defRPr/>
                </a:pPr>
                <a:r>
                  <a:rPr lang="en-US" sz="2000" dirty="0">
                    <a:solidFill>
                      <a:schemeClr val="tx1"/>
                    </a:solidFill>
                  </a:rPr>
                  <a:t>RUS measures </a:t>
                </a:r>
                <a:r>
                  <a:rPr lang="en-US" sz="2000" dirty="0"/>
                  <a:t>all</a:t>
                </a:r>
                <a:r>
                  <a:rPr lang="en-US" sz="2000" dirty="0">
                    <a:solidFill>
                      <a:schemeClr val="tx1"/>
                    </a:solidFill>
                  </a:rPr>
                  <a:t> elastic moduli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sSubPr>
                      <m:e>
                        <m:r>
                          <a:rPr lang="ar-A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  <m:t>𝑐</m:t>
                        </m:r>
                      </m:e>
                      <m:sub>
                        <m:r>
                          <a:rPr lang="ar-AE" sz="20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ar-AE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</a:rPr>
                  <a:t>simultaneously.</a:t>
                </a:r>
                <a:endParaRPr lang="en-US" dirty="0"/>
              </a:p>
              <a:p>
                <a:pPr marL="285750" indent="-285750" algn="just">
                  <a:buFont typeface="Arial"/>
                  <a:buChar char="•"/>
                  <a:defRPr/>
                </a:pPr>
                <a:r>
                  <a:rPr lang="en-US" sz="2000" dirty="0"/>
                  <a:t>RUS is highly sensitive to changes in lattice strength. </a:t>
                </a:r>
                <a:endParaRPr dirty="0"/>
              </a:p>
            </p:txBody>
          </p:sp>
        </mc:Choice>
        <mc:Fallback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59711" y="2583465"/>
                <a:ext cx="7128792" cy="1348126"/>
              </a:xfrm>
              <a:prstGeom prst="rect">
                <a:avLst/>
              </a:prstGeom>
              <a:blipFill>
                <a:blip r:embed="rId4"/>
                <a:stretch>
                  <a:fillRect l="-710" t="-2804" b="-747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 bwMode="auto">
          <a:xfrm>
            <a:off x="4679141" y="4249825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b="1">
                <a:solidFill>
                  <a:schemeClr val="tx1"/>
                </a:solidFill>
              </a:rPr>
              <a:t>For </a:t>
            </a:r>
            <a:r>
              <a:rPr lang="en-US" b="1"/>
              <a:t>example</a:t>
            </a:r>
            <a:r>
              <a:rPr lang="en-US" b="1">
                <a:solidFill>
                  <a:schemeClr val="tx1"/>
                </a:solidFill>
              </a:rPr>
              <a:t>:</a:t>
            </a:r>
            <a:endParaRPr/>
          </a:p>
          <a:p>
            <a:pPr algn="just">
              <a:defRPr/>
            </a:pPr>
            <a:r>
              <a:rPr lang="en-US"/>
              <a:t>BCC crystal has 3 components to the elastic tensor</a:t>
            </a:r>
            <a:endParaRPr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207363" y="5009851"/>
            <a:ext cx="3594100" cy="1587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 bwMode="auto">
          <a:xfrm>
            <a:off x="9264352" y="5297196"/>
            <a:ext cx="2072362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defRPr/>
            </a:pPr>
            <a:r>
              <a:rPr sz="2000"/>
              <a:t>c</a:t>
            </a:r>
            <a:r>
              <a:rPr sz="2000" baseline="-25000"/>
              <a:t>11</a:t>
            </a:r>
            <a:r>
              <a:rPr sz="2000"/>
              <a:t> .. compression </a:t>
            </a:r>
            <a:endParaRPr/>
          </a:p>
          <a:p>
            <a:pPr algn="l">
              <a:defRPr/>
            </a:pPr>
            <a:r>
              <a:rPr sz="2000"/>
              <a:t>c</a:t>
            </a:r>
            <a:r>
              <a:rPr sz="2000" baseline="-25000"/>
              <a:t>12</a:t>
            </a:r>
            <a:r>
              <a:rPr sz="2000"/>
              <a:t> .. torsion</a:t>
            </a:r>
            <a:endParaRPr/>
          </a:p>
          <a:p>
            <a:pPr algn="l">
              <a:defRPr/>
            </a:pPr>
            <a:r>
              <a:rPr lang="en-GB" sz="2000"/>
              <a:t>c</a:t>
            </a:r>
            <a:r>
              <a:rPr lang="en-GB" sz="2000" baseline="-25000"/>
              <a:t>44</a:t>
            </a:r>
            <a:r>
              <a:rPr sz="2000"/>
              <a:t> .. shear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695325" y="278296"/>
            <a:ext cx="8964613" cy="810444"/>
          </a:xfrm>
        </p:spPr>
        <p:txBody>
          <a:bodyPr/>
          <a:lstStyle/>
          <a:p>
            <a:pPr>
              <a:defRPr/>
            </a:pPr>
            <a:r>
              <a:rPr lang="en-US" dirty="0"/>
              <a:t>Spectrum computation</a:t>
            </a:r>
            <a:endParaRPr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idx="1"/>
          </p:nvPr>
        </p:nvPicPr>
        <p:blipFill>
          <a:blip r:embed="rId3"/>
          <a:srcRect l="53712" t="12658" r="415"/>
          <a:stretch/>
        </p:blipFill>
        <p:spPr bwMode="auto">
          <a:xfrm>
            <a:off x="3359696" y="1304768"/>
            <a:ext cx="5328591" cy="4286605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9875837" y="6404573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CF07EDC9-EF41-4E42-8FEF-D4254A53D4D0}" type="datetime1">
              <a:rPr lang="de-CH"/>
              <a:t>10.09.24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442AD375-037F-43D0-B059-5172DA06796A}" type="slidenum">
              <a:rPr lang="en-GB"/>
              <a:t>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 bwMode="auto">
          <a:xfrm>
            <a:off x="3287688" y="5301208"/>
            <a:ext cx="2736301" cy="2901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300" dirty="0">
                <a:solidFill>
                  <a:srgbClr val="000000"/>
                </a:solidFill>
                <a:latin typeface="Calibri"/>
                <a:cs typeface="Calibri"/>
              </a:rPr>
              <a:t>J. Torres et al., JASA 151, 3547 (2022)</a:t>
            </a:r>
          </a:p>
        </p:txBody>
      </p:sp>
      <p:sp>
        <p:nvSpPr>
          <p:cNvPr id="2" name="TextBox 1"/>
          <p:cNvSpPr txBox="1"/>
          <p:nvPr/>
        </p:nvSpPr>
        <p:spPr bwMode="auto">
          <a:xfrm>
            <a:off x="47328" y="2687701"/>
            <a:ext cx="309634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defRPr/>
            </a:pPr>
            <a:r>
              <a:rPr lang="en-GB" sz="2000" dirty="0"/>
              <a:t>Calculate Eigen frequencies</a:t>
            </a:r>
            <a:endParaRPr dirty="0"/>
          </a:p>
          <a:p>
            <a:pPr>
              <a:defRPr/>
            </a:pPr>
            <a:r>
              <a:rPr lang="en-GB" sz="2000" dirty="0"/>
              <a:t>by Rayleigh-Ritz method.</a:t>
            </a:r>
            <a:endParaRPr dirty="0"/>
          </a:p>
        </p:txBody>
      </p:sp>
      <p:sp>
        <p:nvSpPr>
          <p:cNvPr id="3" name="TextBox 2"/>
          <p:cNvSpPr txBox="1"/>
          <p:nvPr/>
        </p:nvSpPr>
        <p:spPr bwMode="auto">
          <a:xfrm>
            <a:off x="4655840" y="5877272"/>
            <a:ext cx="302433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defRPr/>
            </a:pPr>
            <a:r>
              <a:rPr lang="en-GB" sz="2000"/>
              <a:t>Compare calculation to experiment</a:t>
            </a:r>
            <a:endParaRPr/>
          </a:p>
        </p:txBody>
      </p:sp>
      <p:cxnSp>
        <p:nvCxnSpPr>
          <p:cNvPr id="10" name="Straight Arrow Connector 9"/>
          <p:cNvCxnSpPr>
            <a:cxnSpLocks/>
          </p:cNvCxnSpPr>
          <p:nvPr/>
        </p:nvCxnSpPr>
        <p:spPr bwMode="auto">
          <a:xfrm>
            <a:off x="3359696" y="2924944"/>
            <a:ext cx="1008112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 bwMode="auto">
          <a:xfrm flipV="1">
            <a:off x="6023992" y="4077072"/>
            <a:ext cx="0" cy="165618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cxnSpLocks/>
          </p:cNvCxnSpPr>
          <p:nvPr/>
        </p:nvCxnSpPr>
        <p:spPr bwMode="auto">
          <a:xfrm flipH="1">
            <a:off x="8507810" y="2924944"/>
            <a:ext cx="900558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cxnSpLocks/>
          </p:cNvCxnSpPr>
          <p:nvPr/>
        </p:nvCxnSpPr>
        <p:spPr bwMode="auto">
          <a:xfrm>
            <a:off x="6106666" y="1088740"/>
            <a:ext cx="0" cy="81395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 bwMode="auto">
          <a:xfrm>
            <a:off x="4727848" y="683518"/>
            <a:ext cx="302433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defRPr/>
            </a:pPr>
            <a:r>
              <a:rPr lang="en-GB" sz="2000"/>
              <a:t>Adapt input parameters</a:t>
            </a:r>
            <a:endParaRPr/>
          </a:p>
        </p:txBody>
      </p:sp>
      <p:sp>
        <p:nvSpPr>
          <p:cNvPr id="21" name="TextBox 20"/>
          <p:cNvSpPr txBox="1"/>
          <p:nvPr/>
        </p:nvSpPr>
        <p:spPr bwMode="auto">
          <a:xfrm>
            <a:off x="9681964" y="2771055"/>
            <a:ext cx="23907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defRPr/>
            </a:pPr>
            <a:r>
              <a:rPr lang="en-GB" sz="2000"/>
              <a:t>Get the new initial c</a:t>
            </a:r>
            <a:r>
              <a:rPr lang="en-GB" sz="2000" baseline="-25000"/>
              <a:t>ij</a:t>
            </a:r>
            <a:r>
              <a:rPr lang="en-GB" sz="2000" baseline="30000"/>
              <a:t>*</a:t>
            </a:r>
            <a:endParaRPr lang="en-GB"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695325" y="278296"/>
            <a:ext cx="8964613" cy="810444"/>
          </a:xfrm>
        </p:spPr>
        <p:txBody>
          <a:bodyPr/>
          <a:lstStyle/>
          <a:p>
            <a:pPr>
              <a:defRPr/>
            </a:pPr>
            <a:r>
              <a:rPr lang="en-US" dirty="0"/>
              <a:t>Spectrum computation</a:t>
            </a:r>
            <a:endParaRPr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idx="1"/>
          </p:nvPr>
        </p:nvPicPr>
        <p:blipFill>
          <a:blip r:embed="rId3"/>
          <a:srcRect l="53712" t="12658" r="415"/>
          <a:stretch/>
        </p:blipFill>
        <p:spPr bwMode="auto">
          <a:xfrm>
            <a:off x="3359696" y="1304768"/>
            <a:ext cx="5328591" cy="4286605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>
            <a:off x="9875837" y="6404573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CF07EDC9-EF41-4E42-8FEF-D4254A53D4D0}" type="datetime1">
              <a:rPr lang="de-CH"/>
              <a:t>10.09.24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/>
              <a:t>PSI Center for Neutron and Muon Sciences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442AD375-037F-43D0-B059-5172DA06796A}" type="slidenum">
              <a:rPr lang="en-GB"/>
              <a:t>6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 bwMode="auto">
          <a:xfrm>
            <a:off x="2999656" y="5154483"/>
            <a:ext cx="3024336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300" dirty="0">
                <a:solidFill>
                  <a:srgbClr val="000000"/>
                </a:solidFill>
                <a:latin typeface="Calibri"/>
                <a:cs typeface="Calibri"/>
              </a:rPr>
              <a:t>J. Torres et al., JASA 151, 3547 (2022)</a:t>
            </a:r>
          </a:p>
        </p:txBody>
      </p:sp>
      <p:sp>
        <p:nvSpPr>
          <p:cNvPr id="2" name="TextBox 1"/>
          <p:cNvSpPr txBox="1"/>
          <p:nvPr/>
        </p:nvSpPr>
        <p:spPr bwMode="auto">
          <a:xfrm>
            <a:off x="47328" y="2687701"/>
            <a:ext cx="309634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defRPr/>
            </a:pPr>
            <a:r>
              <a:rPr lang="en-GB" sz="2000" dirty="0"/>
              <a:t>Calculate Eigen frequencies</a:t>
            </a:r>
            <a:endParaRPr dirty="0"/>
          </a:p>
          <a:p>
            <a:pPr>
              <a:defRPr/>
            </a:pPr>
            <a:r>
              <a:rPr lang="en-GB" sz="2000" dirty="0"/>
              <a:t>by Rayleigh-Ritz method.</a:t>
            </a:r>
            <a:endParaRPr dirty="0"/>
          </a:p>
        </p:txBody>
      </p:sp>
      <p:sp>
        <p:nvSpPr>
          <p:cNvPr id="3" name="TextBox 2"/>
          <p:cNvSpPr txBox="1"/>
          <p:nvPr/>
        </p:nvSpPr>
        <p:spPr bwMode="auto">
          <a:xfrm>
            <a:off x="4655840" y="5877272"/>
            <a:ext cx="302433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defRPr/>
            </a:pPr>
            <a:r>
              <a:rPr lang="en-GB" sz="2000"/>
              <a:t>Compare calculation to experiment</a:t>
            </a:r>
            <a:endParaRPr/>
          </a:p>
        </p:txBody>
      </p:sp>
      <p:cxnSp>
        <p:nvCxnSpPr>
          <p:cNvPr id="10" name="Straight Arrow Connector 9"/>
          <p:cNvCxnSpPr>
            <a:cxnSpLocks/>
          </p:cNvCxnSpPr>
          <p:nvPr/>
        </p:nvCxnSpPr>
        <p:spPr bwMode="auto">
          <a:xfrm>
            <a:off x="3359696" y="2924944"/>
            <a:ext cx="1008112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 bwMode="auto">
          <a:xfrm flipV="1">
            <a:off x="6023992" y="4077072"/>
            <a:ext cx="0" cy="165618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cxnSpLocks/>
          </p:cNvCxnSpPr>
          <p:nvPr/>
        </p:nvCxnSpPr>
        <p:spPr bwMode="auto">
          <a:xfrm flipH="1">
            <a:off x="8507810" y="2924944"/>
            <a:ext cx="900558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cxnSpLocks/>
          </p:cNvCxnSpPr>
          <p:nvPr/>
        </p:nvCxnSpPr>
        <p:spPr bwMode="auto">
          <a:xfrm>
            <a:off x="6106666" y="1088740"/>
            <a:ext cx="0" cy="81395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 bwMode="auto">
          <a:xfrm>
            <a:off x="4727848" y="683518"/>
            <a:ext cx="302433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defRPr/>
            </a:pPr>
            <a:r>
              <a:rPr lang="en-GB" sz="2000"/>
              <a:t>Adapt input parameters</a:t>
            </a:r>
            <a:endParaRPr/>
          </a:p>
        </p:txBody>
      </p:sp>
      <p:sp>
        <p:nvSpPr>
          <p:cNvPr id="21" name="TextBox 20"/>
          <p:cNvSpPr txBox="1"/>
          <p:nvPr/>
        </p:nvSpPr>
        <p:spPr bwMode="auto">
          <a:xfrm>
            <a:off x="9681964" y="2771055"/>
            <a:ext cx="23907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defRPr/>
            </a:pPr>
            <a:r>
              <a:rPr lang="en-GB" sz="2000"/>
              <a:t>Get the new initial c</a:t>
            </a:r>
            <a:r>
              <a:rPr lang="en-GB" sz="2000" baseline="-25000"/>
              <a:t>ij</a:t>
            </a:r>
            <a:r>
              <a:rPr lang="en-GB" sz="2000" baseline="30000"/>
              <a:t>*</a:t>
            </a:r>
            <a:endParaRPr lang="en-GB" sz="20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0A1785B-4E95-AC1D-BB3D-F6219C3ABFF8}"/>
              </a:ext>
            </a:extLst>
          </p:cNvPr>
          <p:cNvSpPr/>
          <p:nvPr/>
        </p:nvSpPr>
        <p:spPr bwMode="auto">
          <a:xfrm>
            <a:off x="-24680" y="719174"/>
            <a:ext cx="12097344" cy="5710601"/>
          </a:xfrm>
          <a:prstGeom prst="rect">
            <a:avLst/>
          </a:prstGeom>
          <a:solidFill>
            <a:schemeClr val="bg1">
              <a:alpha val="9015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chemeClr val="tx1"/>
                </a:solidFill>
              </a:rPr>
              <a:t>We use the package </a:t>
            </a:r>
            <a:r>
              <a:rPr lang="en-GB" sz="3600" b="1" i="1" dirty="0" err="1">
                <a:solidFill>
                  <a:schemeClr val="tx1"/>
                </a:solidFill>
              </a:rPr>
              <a:t>RUScal</a:t>
            </a:r>
            <a:endParaRPr lang="en-GB" sz="3600" b="1" i="1" dirty="0">
              <a:solidFill>
                <a:schemeClr val="tx1"/>
              </a:solidFill>
            </a:endParaRPr>
          </a:p>
          <a:p>
            <a:pPr algn="ctr"/>
            <a:r>
              <a:rPr lang="en-GB" sz="1300" dirty="0">
                <a:solidFill>
                  <a:srgbClr val="000000"/>
                </a:solidFill>
                <a:latin typeface="Calibri"/>
                <a:cs typeface="Calibri"/>
              </a:rPr>
              <a:t>https://</a:t>
            </a:r>
            <a:r>
              <a:rPr lang="en-GB" sz="1300" dirty="0" err="1">
                <a:solidFill>
                  <a:srgbClr val="000000"/>
                </a:solidFill>
                <a:latin typeface="Calibri"/>
                <a:cs typeface="Calibri"/>
              </a:rPr>
              <a:t>github.com</a:t>
            </a:r>
            <a:r>
              <a:rPr lang="en-GB" sz="1300" dirty="0">
                <a:solidFill>
                  <a:srgbClr val="000000"/>
                </a:solidFill>
                <a:latin typeface="Calibri"/>
                <a:cs typeface="Calibri"/>
              </a:rPr>
              <a:t>/RUS-ORNL/</a:t>
            </a:r>
            <a:r>
              <a:rPr lang="en-GB" sz="1300" dirty="0" err="1">
                <a:solidFill>
                  <a:srgbClr val="000000"/>
                </a:solidFill>
                <a:latin typeface="Calibri"/>
                <a:cs typeface="Calibri"/>
              </a:rPr>
              <a:t>RUScal</a:t>
            </a:r>
            <a:endParaRPr lang="en-GB" sz="1300" dirty="0">
              <a:solidFill>
                <a:srgbClr val="000000"/>
              </a:solidFill>
              <a:latin typeface="Calibri"/>
              <a:cs typeface="Calibri"/>
            </a:endParaRPr>
          </a:p>
          <a:p>
            <a:pPr algn="ctr"/>
            <a:br>
              <a:rPr lang="en-GB" sz="3600" dirty="0">
                <a:solidFill>
                  <a:schemeClr val="tx1"/>
                </a:solidFill>
              </a:rPr>
            </a:br>
            <a:endParaRPr lang="en-GB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898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RUS experimental setup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A6A8DE7-6835-40C1-8D39-6095075AD159}" type="datetime1">
              <a:rPr lang="de-CH"/>
              <a:t>10.09.24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de-CH"/>
              <a:t>7</a:t>
            </a:fld>
            <a:endParaRPr lang="de-CH"/>
          </a:p>
        </p:txBody>
      </p:sp>
      <p:grpSp>
        <p:nvGrpSpPr>
          <p:cNvPr id="7" name="Group 6"/>
          <p:cNvGrpSpPr/>
          <p:nvPr/>
        </p:nvGrpSpPr>
        <p:grpSpPr bwMode="auto">
          <a:xfrm>
            <a:off x="141561" y="1088740"/>
            <a:ext cx="12050439" cy="3823483"/>
            <a:chOff x="2483768" y="4257192"/>
            <a:chExt cx="6088284" cy="1800000"/>
          </a:xfrm>
        </p:grpSpPr>
        <p:pic>
          <p:nvPicPr>
            <p:cNvPr id="8" name="Graphic 7" descr="Computer"/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1" r="32389"/>
            <a:stretch/>
          </p:blipFill>
          <p:spPr bwMode="auto">
            <a:xfrm>
              <a:off x="7164312" y="4312709"/>
              <a:ext cx="1141928" cy="1688967"/>
            </a:xfrm>
            <a:prstGeom prst="rect">
              <a:avLst/>
            </a:prstGeom>
          </p:spPr>
        </p:pic>
        <p:pic>
          <p:nvPicPr>
            <p:cNvPr id="9" name="Graphic 8" descr="Computer"/>
            <p:cNvPicPr>
              <a:picLocks noChangeAspect="1"/>
            </p:cNvPicPr>
            <p:nvPr/>
          </p:nvPicPr>
          <p:blipFill>
            <a:blip r:embed="rId5"/>
            <a:srcRect l="65750"/>
            <a:stretch/>
          </p:blipFill>
          <p:spPr bwMode="auto">
            <a:xfrm>
              <a:off x="6588224" y="4257192"/>
              <a:ext cx="616504" cy="1800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rcRect r="36319" b="55994"/>
            <a:stretch/>
          </p:blipFill>
          <p:spPr bwMode="auto">
            <a:xfrm>
              <a:off x="2483768" y="4481280"/>
              <a:ext cx="3595611" cy="1152127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7"/>
            <a:srcRect l="12350" r="64208" b="58067"/>
            <a:stretch/>
          </p:blipFill>
          <p:spPr bwMode="auto">
            <a:xfrm>
              <a:off x="5965100" y="4691988"/>
              <a:ext cx="648000" cy="108000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 bwMode="auto">
            <a:xfrm>
              <a:off x="8572052" y="4365104"/>
              <a:ext cx="0" cy="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  <a:defRPr/>
              </a:pPr>
              <a:endParaRPr sz="1800" spc="30">
                <a:latin typeface="+mn-lt"/>
                <a:cs typeface="Franklin Gothic Book"/>
              </a:endParaRPr>
            </a:p>
          </p:txBody>
        </p:sp>
      </p:grpSp>
      <p:pic>
        <p:nvPicPr>
          <p:cNvPr id="17" name="Picture 16" descr="A graph of a person's pulse&#10;&#10;Description automatically generated with medium confidence"/>
          <p:cNvPicPr>
            <a:picLocks noChangeAspect="1"/>
          </p:cNvPicPr>
          <p:nvPr/>
        </p:nvPicPr>
        <p:blipFill>
          <a:blip r:embed="rId8"/>
          <a:srcRect l="5739" t="10589" r="8807" b="3250"/>
          <a:stretch/>
        </p:blipFill>
        <p:spPr bwMode="auto">
          <a:xfrm>
            <a:off x="9768408" y="2210241"/>
            <a:ext cx="1512168" cy="10164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52E96C-421A-87F1-9D6D-FE90288E22D5}"/>
              </a:ext>
            </a:extLst>
          </p:cNvPr>
          <p:cNvSpPr txBox="1"/>
          <p:nvPr/>
        </p:nvSpPr>
        <p:spPr bwMode="auto">
          <a:xfrm>
            <a:off x="263352" y="4727557"/>
            <a:ext cx="64203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</a:t>
            </a:r>
            <a:r>
              <a:rPr lang="en-CH" dirty="0"/>
              <a:t>rystal is clampled by transmitter and receiver transducers.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F.G controls the frequency of excitation.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Amplifier gain the response signal.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DAQ records data and plotting in screen of PC.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303807" y="140990"/>
            <a:ext cx="8964613" cy="810444"/>
          </a:xfrm>
        </p:spPr>
        <p:txBody>
          <a:bodyPr/>
          <a:lstStyle/>
          <a:p>
            <a:pPr>
              <a:defRPr/>
            </a:pPr>
            <a:r>
              <a:rPr lang="en-GB"/>
              <a:t>RUS Spectrum of Niobium (Nb)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A6A8DE7-6835-40C1-8D39-6095075AD159}" type="datetime1">
              <a:rPr lang="de-CH"/>
              <a:t>10.09.24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de-CH"/>
              <a:t>8</a:t>
            </a:fld>
            <a:endParaRPr lang="de-CH"/>
          </a:p>
        </p:txBody>
      </p:sp>
      <p:sp>
        <p:nvSpPr>
          <p:cNvPr id="7" name="Content Placeholder 6"/>
          <p:cNvSpPr>
            <a:spLocks noGrp="1"/>
          </p:cNvSpPr>
          <p:nvPr>
            <p:ph type="body" sz="quarter" idx="21"/>
          </p:nvPr>
        </p:nvSpPr>
        <p:spPr bwMode="auto">
          <a:xfrm>
            <a:off x="2265156" y="4315534"/>
            <a:ext cx="1376636" cy="332288"/>
          </a:xfrm>
        </p:spPr>
        <p:txBody>
          <a:bodyPr/>
          <a:lstStyle/>
          <a:p>
            <a:pPr>
              <a:defRPr/>
            </a:pPr>
            <a:r>
              <a:rPr lang="en-GB" b="1"/>
              <a:t>Nb crystal in stick</a:t>
            </a:r>
            <a:endParaRPr lang="en-GB"/>
          </a:p>
        </p:txBody>
      </p:sp>
      <p:pic>
        <p:nvPicPr>
          <p:cNvPr id="35" name="Picture Placeholder 34"/>
          <p:cNvPicPr>
            <a:picLocks noGrp="1" noChangeAspect="1"/>
          </p:cNvPicPr>
          <p:nvPr>
            <p:ph type="pic" sz="quarter" idx="20"/>
          </p:nvPr>
        </p:nvPicPr>
        <p:blipFill>
          <a:blip r:embed="rId3"/>
          <a:srcRect t="10667" b="10667"/>
          <a:stretch/>
        </p:blipFill>
        <p:spPr bwMode="auto">
          <a:xfrm rot="10800000">
            <a:off x="1621561" y="1391394"/>
            <a:ext cx="2663825" cy="279400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 bwMode="auto">
          <a:xfrm>
            <a:off x="71976" y="6101919"/>
            <a:ext cx="3085021" cy="30265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sz="1300" spc="30">
                <a:latin typeface="+mn-lt"/>
                <a:cs typeface="Franklin Gothic Book"/>
              </a:rPr>
              <a:t>(*): </a:t>
            </a:r>
            <a:r>
              <a:rPr lang="en-GB" sz="1300" i="1" spc="30">
                <a:latin typeface="+mn-lt"/>
                <a:cs typeface="Franklin Gothic Book"/>
              </a:rPr>
              <a:t>B</a:t>
            </a:r>
            <a:r>
              <a:rPr sz="1300" i="1" spc="30">
                <a:latin typeface="+mn-lt"/>
                <a:cs typeface="Franklin Gothic Book"/>
              </a:rPr>
              <a:t>y K. J. Carroll thesis, 1962</a:t>
            </a:r>
            <a:endParaRPr/>
          </a:p>
          <a:p>
            <a:pPr>
              <a:lnSpc>
                <a:spcPct val="110000"/>
              </a:lnSpc>
              <a:spcBef>
                <a:spcPts val="0"/>
              </a:spcBef>
              <a:defRPr/>
            </a:pPr>
            <a:endParaRPr sz="1300" spc="30">
              <a:latin typeface="+mn-lt"/>
              <a:cs typeface="Franklin Gothic Book"/>
            </a:endParaRPr>
          </a:p>
        </p:txBody>
      </p:sp>
      <p:pic>
        <p:nvPicPr>
          <p:cNvPr id="15" name="Picture 14" descr="A graph of a person's pulse&#10;&#10;Description automatically generated with medium confidence"/>
          <p:cNvPicPr>
            <a:picLocks noChangeAspect="1"/>
          </p:cNvPicPr>
          <p:nvPr/>
        </p:nvPicPr>
        <p:blipFill>
          <a:blip r:embed="rId4"/>
          <a:srcRect l="5739" t="10589" r="8807" b="3250"/>
          <a:stretch/>
        </p:blipFill>
        <p:spPr bwMode="auto">
          <a:xfrm>
            <a:off x="5447928" y="903344"/>
            <a:ext cx="6641628" cy="4464496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 bwMode="auto">
          <a:xfrm>
            <a:off x="303807" y="4780827"/>
            <a:ext cx="5706380" cy="1197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/>
              <a:buChar char="Ø"/>
              <a:defRPr/>
            </a:pPr>
            <a:r>
              <a:rPr lang="en-US" sz="1600" spc="30" dirty="0">
                <a:cs typeface="Franklin Gothic Book"/>
              </a:rPr>
              <a:t>R</a:t>
            </a:r>
            <a:r>
              <a:rPr sz="1600" spc="30" dirty="0">
                <a:latin typeface="+mn-lt"/>
                <a:cs typeface="Franklin Gothic Book"/>
              </a:rPr>
              <a:t>ectangular shape.</a:t>
            </a:r>
            <a:endParaRPr dirty="0"/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/>
              <a:buChar char="Ø"/>
              <a:defRPr/>
            </a:pPr>
            <a:r>
              <a:rPr sz="1600" spc="30" dirty="0">
                <a:latin typeface="+mn-lt"/>
                <a:cs typeface="Franklin Gothic Book"/>
              </a:rPr>
              <a:t>Dimensional: 3.84 x 4.10 x 9.40 mm</a:t>
            </a:r>
            <a:r>
              <a:rPr sz="1600" spc="30" baseline="30000" dirty="0">
                <a:latin typeface="+mn-lt"/>
                <a:cs typeface="Franklin Gothic Book"/>
              </a:rPr>
              <a:t>3</a:t>
            </a:r>
            <a:endParaRPr dirty="0"/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/>
              <a:buChar char="Ø"/>
              <a:defRPr/>
            </a:pPr>
            <a:r>
              <a:rPr sz="1600" spc="30" dirty="0">
                <a:latin typeface="+mn-lt"/>
                <a:cs typeface="Franklin Gothic Book"/>
              </a:rPr>
              <a:t>Mass: 1.2528 g</a:t>
            </a:r>
            <a:endParaRPr dirty="0"/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/>
              <a:buChar char="Ø"/>
              <a:defRPr/>
            </a:pPr>
            <a:r>
              <a:rPr spc="30" dirty="0">
                <a:cs typeface="Franklin Gothic Book"/>
              </a:rPr>
              <a:t>c</a:t>
            </a:r>
            <a:r>
              <a:rPr spc="30" baseline="-25000" dirty="0">
                <a:cs typeface="Franklin Gothic Book"/>
              </a:rPr>
              <a:t>11</a:t>
            </a:r>
            <a:r>
              <a:rPr spc="30" dirty="0">
                <a:cs typeface="Franklin Gothic Book"/>
              </a:rPr>
              <a:t> = 245.6 G</a:t>
            </a:r>
            <a:r>
              <a:rPr lang="en-GB" spc="30" dirty="0">
                <a:cs typeface="Franklin Gothic Book"/>
              </a:rPr>
              <a:t>P</a:t>
            </a:r>
            <a:r>
              <a:rPr spc="30" dirty="0">
                <a:cs typeface="Franklin Gothic Book"/>
              </a:rPr>
              <a:t>a, c</a:t>
            </a:r>
            <a:r>
              <a:rPr spc="30" baseline="-25000" dirty="0">
                <a:cs typeface="Franklin Gothic Book"/>
              </a:rPr>
              <a:t>12</a:t>
            </a:r>
            <a:r>
              <a:rPr spc="30" dirty="0">
                <a:cs typeface="Franklin Gothic Book"/>
              </a:rPr>
              <a:t> = 138.7 G</a:t>
            </a:r>
            <a:r>
              <a:rPr lang="en-GB" spc="30" dirty="0">
                <a:cs typeface="Franklin Gothic Book"/>
              </a:rPr>
              <a:t>P</a:t>
            </a:r>
            <a:r>
              <a:rPr spc="30" dirty="0">
                <a:cs typeface="Franklin Gothic Book"/>
              </a:rPr>
              <a:t>a, c</a:t>
            </a:r>
            <a:r>
              <a:rPr spc="30" baseline="-25000" dirty="0">
                <a:cs typeface="Franklin Gothic Book"/>
              </a:rPr>
              <a:t>44</a:t>
            </a:r>
            <a:r>
              <a:rPr spc="30" dirty="0">
                <a:cs typeface="Franklin Gothic Book"/>
              </a:rPr>
              <a:t> = 29.3 G</a:t>
            </a:r>
            <a:r>
              <a:rPr lang="en-GB" spc="30" dirty="0">
                <a:cs typeface="Franklin Gothic Book"/>
              </a:rPr>
              <a:t>P</a:t>
            </a:r>
            <a:r>
              <a:rPr spc="30" dirty="0">
                <a:cs typeface="Franklin Gothic Book"/>
              </a:rPr>
              <a:t>a </a:t>
            </a:r>
            <a:r>
              <a:rPr spc="30" baseline="30000" dirty="0">
                <a:cs typeface="Franklin Gothic Book"/>
              </a:rPr>
              <a:t>(*)</a:t>
            </a:r>
            <a:endParaRPr sz="1600" spc="30" dirty="0">
              <a:latin typeface="+mn-lt"/>
              <a:cs typeface="Franklin Gothic Book"/>
            </a:endParaRPr>
          </a:p>
        </p:txBody>
      </p:sp>
      <p:sp>
        <p:nvSpPr>
          <p:cNvPr id="16" name="Content Placeholder 6"/>
          <p:cNvSpPr txBox="1"/>
          <p:nvPr/>
        </p:nvSpPr>
        <p:spPr bwMode="auto">
          <a:xfrm>
            <a:off x="7800014" y="5509023"/>
            <a:ext cx="2886241" cy="3229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>
              <a:lnSpc>
                <a:spcPct val="100000"/>
              </a:lnSpc>
              <a:spcBef>
                <a:spcPts val="20"/>
              </a:spcBef>
              <a:buFont typeface="+mj-lt"/>
              <a:buNone/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>
              <a:lnSpc>
                <a:spcPct val="100000"/>
              </a:lnSpc>
              <a:spcBef>
                <a:spcPts val="20"/>
              </a:spcBef>
              <a:buFont typeface="Aptos"/>
              <a:buChar char="•"/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>
              <a:lnSpc>
                <a:spcPct val="100000"/>
              </a:lnSpc>
              <a:spcBef>
                <a:spcPts val="20"/>
              </a:spcBef>
              <a:buFont typeface="Aptos"/>
              <a:buChar char="•"/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>
              <a:lnSpc>
                <a:spcPct val="100000"/>
              </a:lnSpc>
              <a:spcBef>
                <a:spcPts val="20"/>
              </a:spcBef>
              <a:buFont typeface="Aptos"/>
              <a:buChar char="•"/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>
              <a:lnSpc>
                <a:spcPct val="100000"/>
              </a:lnSpc>
              <a:spcBef>
                <a:spcPts val="20"/>
              </a:spcBef>
              <a:buFont typeface="Aptos"/>
              <a:buChar char="•"/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b="1"/>
              <a:t>RUS spectrum of Nb at  T = 16K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a graph&#10;&#10;Description automatically generated"/>
          <p:cNvPicPr>
            <a:picLocks noChangeAspect="1"/>
          </p:cNvPicPr>
          <p:nvPr/>
        </p:nvPicPr>
        <p:blipFill>
          <a:blip r:embed="rId3"/>
          <a:srcRect l="5739" t="9200" r="8807" b="1861"/>
          <a:stretch/>
        </p:blipFill>
        <p:spPr bwMode="auto">
          <a:xfrm>
            <a:off x="1538082" y="584684"/>
            <a:ext cx="8198260" cy="56886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695325" y="138887"/>
            <a:ext cx="8964613" cy="810444"/>
          </a:xfrm>
        </p:spPr>
        <p:txBody>
          <a:bodyPr/>
          <a:lstStyle/>
          <a:p>
            <a:pPr>
              <a:defRPr/>
            </a:pPr>
            <a:r>
              <a:rPr lang="en-GB"/>
              <a:t>Comparison measured and calculated Spectrum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73BACAE-5827-4773-8979-14B7C8639F2A}" type="datetime1">
              <a:rPr lang="de-CH"/>
              <a:t>10.09.24</a:t>
            </a:fld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42AD375-037F-43D0-B059-5172DA06796A}" type="slidenum">
              <a:rPr lang="de-CH"/>
              <a:t>9</a:t>
            </a:fld>
            <a:endParaRPr lang="de-CH"/>
          </a:p>
        </p:txBody>
      </p:sp>
      <p:sp>
        <p:nvSpPr>
          <p:cNvPr id="39" name="TextBox 38"/>
          <p:cNvSpPr txBox="1"/>
          <p:nvPr/>
        </p:nvSpPr>
        <p:spPr bwMode="auto">
          <a:xfrm>
            <a:off x="2212489" y="4049612"/>
            <a:ext cx="1152128" cy="36623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GB" sz="1500" spc="30">
                <a:latin typeface="+mn-lt"/>
                <a:cs typeface="Franklin Gothic Book"/>
              </a:rPr>
              <a:t>C</a:t>
            </a:r>
            <a:r>
              <a:rPr sz="1500" spc="30" baseline="-25000">
                <a:latin typeface="+mn-lt"/>
                <a:cs typeface="Franklin Gothic Book"/>
              </a:rPr>
              <a:t>11</a:t>
            </a:r>
            <a:r>
              <a:rPr sz="1500" spc="30">
                <a:latin typeface="+mn-lt"/>
                <a:cs typeface="Franklin Gothic Book"/>
              </a:rPr>
              <a:t> ~ 124.38</a:t>
            </a:r>
            <a:endParaRPr/>
          </a:p>
        </p:txBody>
      </p:sp>
      <p:sp>
        <p:nvSpPr>
          <p:cNvPr id="40" name="TextBox 39"/>
          <p:cNvSpPr txBox="1"/>
          <p:nvPr/>
        </p:nvSpPr>
        <p:spPr bwMode="auto">
          <a:xfrm>
            <a:off x="3307095" y="3420698"/>
            <a:ext cx="1152128" cy="36623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GB" sz="1500" spc="30">
                <a:latin typeface="+mn-lt"/>
                <a:cs typeface="Franklin Gothic Book"/>
              </a:rPr>
              <a:t>C</a:t>
            </a:r>
            <a:r>
              <a:rPr sz="1500" spc="30" baseline="-25000">
                <a:latin typeface="+mn-lt"/>
                <a:cs typeface="Franklin Gothic Book"/>
              </a:rPr>
              <a:t>11</a:t>
            </a:r>
            <a:r>
              <a:rPr sz="1500" spc="30">
                <a:latin typeface="+mn-lt"/>
                <a:cs typeface="Franklin Gothic Book"/>
              </a:rPr>
              <a:t> ~ 132.67</a:t>
            </a:r>
            <a:endParaRPr/>
          </a:p>
        </p:txBody>
      </p:sp>
      <p:sp>
        <p:nvSpPr>
          <p:cNvPr id="41" name="TextBox 40"/>
          <p:cNvSpPr txBox="1"/>
          <p:nvPr/>
        </p:nvSpPr>
        <p:spPr bwMode="auto">
          <a:xfrm>
            <a:off x="4295800" y="3937114"/>
            <a:ext cx="1152128" cy="36623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GB" sz="1500" spc="30">
                <a:latin typeface="+mn-lt"/>
                <a:cs typeface="Franklin Gothic Book"/>
              </a:rPr>
              <a:t>C</a:t>
            </a:r>
            <a:r>
              <a:rPr sz="1500" spc="30" baseline="-25000">
                <a:latin typeface="+mn-lt"/>
                <a:cs typeface="Franklin Gothic Book"/>
              </a:rPr>
              <a:t>44</a:t>
            </a:r>
            <a:r>
              <a:rPr sz="1500" spc="30">
                <a:latin typeface="+mn-lt"/>
                <a:cs typeface="Franklin Gothic Book"/>
              </a:rPr>
              <a:t> ~ 188.49</a:t>
            </a:r>
            <a:endParaRPr/>
          </a:p>
        </p:txBody>
      </p:sp>
      <p:cxnSp>
        <p:nvCxnSpPr>
          <p:cNvPr id="42" name="Straight Arrow Connector 41"/>
          <p:cNvCxnSpPr>
            <a:cxnSpLocks/>
            <a:stCxn id="39" idx="2"/>
          </p:cNvCxnSpPr>
          <p:nvPr/>
        </p:nvCxnSpPr>
        <p:spPr bwMode="auto">
          <a:xfrm>
            <a:off x="2788553" y="4415846"/>
            <a:ext cx="545360" cy="445797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cxnSpLocks/>
          </p:cNvCxnSpPr>
          <p:nvPr/>
        </p:nvCxnSpPr>
        <p:spPr bwMode="auto">
          <a:xfrm flipH="1">
            <a:off x="3431704" y="3786932"/>
            <a:ext cx="326438" cy="1039135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  <a:stCxn id="41" idx="2"/>
          </p:cNvCxnSpPr>
          <p:nvPr/>
        </p:nvCxnSpPr>
        <p:spPr bwMode="auto">
          <a:xfrm flipH="1">
            <a:off x="4615088" y="4303348"/>
            <a:ext cx="256776" cy="558295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PSI Center for Neutron and Muon Sciences</a:t>
            </a:r>
            <a:endParaRPr lang="de-CH"/>
          </a:p>
        </p:txBody>
      </p:sp>
      <p:sp>
        <p:nvSpPr>
          <p:cNvPr id="17" name="TextBox 16"/>
          <p:cNvSpPr txBox="1"/>
          <p:nvPr/>
        </p:nvSpPr>
        <p:spPr bwMode="auto">
          <a:xfrm>
            <a:off x="2358079" y="947228"/>
            <a:ext cx="2800126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 algn="l">
              <a:buFontTx/>
              <a:buChar char="-"/>
              <a:defRPr/>
            </a:pPr>
            <a:r>
              <a:rPr sz="2000"/>
              <a:t>2 compression modes</a:t>
            </a:r>
            <a:endParaRPr/>
          </a:p>
          <a:p>
            <a:pPr marL="342900" indent="-342900" algn="l">
              <a:buFontTx/>
              <a:buChar char="-"/>
              <a:defRPr/>
            </a:pPr>
            <a:r>
              <a:rPr sz="2000"/>
              <a:t>1 shear mode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17" grpId="0"/>
    </p:bldLst>
  </p:timing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Arial"/>
        <a:cs typeface="Arial"/>
      </a:majorFont>
      <a:minorFont>
        <a:latin typeface="Aptos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accent1"/>
        </a:solidFill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auto"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Arial"/>
        <a:cs typeface="Arial"/>
      </a:majorFont>
      <a:minorFont>
        <a:latin typeface="Aptos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139</TotalTime>
  <Words>1192</Words>
  <Application>Microsoft Macintosh PowerPoint</Application>
  <DocSecurity>0</DocSecurity>
  <PresentationFormat>Widescreen</PresentationFormat>
  <Paragraphs>180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Aptos</vt:lpstr>
      <vt:lpstr>Arial</vt:lpstr>
      <vt:lpstr>Calibri</vt:lpstr>
      <vt:lpstr>Cambria Math</vt:lpstr>
      <vt:lpstr>Franklin Gothic Book</vt:lpstr>
      <vt:lpstr>Georgia</vt:lpstr>
      <vt:lpstr>Times</vt:lpstr>
      <vt:lpstr>Wingdings</vt:lpstr>
      <vt:lpstr>Benutzerdefiniertes Design</vt:lpstr>
      <vt:lpstr>Resonant Ultrasound Spectroscopy (RUS) A Study of the Vortex Lattice Phase Diagram of Niobium</vt:lpstr>
      <vt:lpstr>Vortex Matter in Superconductors</vt:lpstr>
      <vt:lpstr>Vortex Matter in Niobium</vt:lpstr>
      <vt:lpstr>Resonant Ultrasound Spectroscopy (RUS) and  Elasticity of Crystals</vt:lpstr>
      <vt:lpstr>Spectrum computation</vt:lpstr>
      <vt:lpstr>Spectrum computation</vt:lpstr>
      <vt:lpstr>RUS experimental setup</vt:lpstr>
      <vt:lpstr>RUS Spectrum of Niobium (Nb)</vt:lpstr>
      <vt:lpstr>Comparison measured and calculated Spectrum</vt:lpstr>
      <vt:lpstr>Eigenmodes as function of tuning parameters</vt:lpstr>
      <vt:lpstr>Phase transition of Niobium by RUS measurement.</vt:lpstr>
      <vt:lpstr>Conclusion </vt:lpstr>
      <vt:lpstr>Acknowledgments</vt:lpstr>
      <vt:lpstr>Supplementary Information</vt:lpstr>
      <vt:lpstr>Supplementary Information</vt:lpstr>
      <vt:lpstr>Elastic tensor computing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Xuan Dang Dang</dc:creator>
  <cp:keywords/>
  <dc:description>erstellt durch Vorlagenbauer.ch</dc:description>
  <cp:lastModifiedBy>Xuan Dang Dang</cp:lastModifiedBy>
  <cp:revision>27</cp:revision>
  <dcterms:created xsi:type="dcterms:W3CDTF">2024-09-08T22:13:36Z</dcterms:created>
  <dcterms:modified xsi:type="dcterms:W3CDTF">2024-09-10T11:51:20Z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