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31"/>
  </p:notesMasterIdLst>
  <p:handoutMasterIdLst>
    <p:handoutMasterId r:id="rId32"/>
  </p:handoutMasterIdLst>
  <p:sldIdLst>
    <p:sldId id="558" r:id="rId5"/>
    <p:sldId id="571" r:id="rId6"/>
    <p:sldId id="577" r:id="rId7"/>
    <p:sldId id="343" r:id="rId8"/>
    <p:sldId id="345" r:id="rId9"/>
    <p:sldId id="346" r:id="rId10"/>
    <p:sldId id="564" r:id="rId11"/>
    <p:sldId id="572" r:id="rId12"/>
    <p:sldId id="566" r:id="rId13"/>
    <p:sldId id="573" r:id="rId14"/>
    <p:sldId id="568" r:id="rId15"/>
    <p:sldId id="574" r:id="rId16"/>
    <p:sldId id="557" r:id="rId17"/>
    <p:sldId id="540" r:id="rId18"/>
    <p:sldId id="559" r:id="rId19"/>
    <p:sldId id="551" r:id="rId20"/>
    <p:sldId id="541" r:id="rId21"/>
    <p:sldId id="553" r:id="rId22"/>
    <p:sldId id="569" r:id="rId23"/>
    <p:sldId id="570" r:id="rId24"/>
    <p:sldId id="567" r:id="rId25"/>
    <p:sldId id="546" r:id="rId26"/>
    <p:sldId id="575" r:id="rId27"/>
    <p:sldId id="543" r:id="rId28"/>
    <p:sldId id="561" r:id="rId29"/>
    <p:sldId id="556" r:id="rId3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F66FF"/>
    <a:srgbClr val="00F0A0"/>
    <a:srgbClr val="F0F0F0"/>
    <a:srgbClr val="CBCCF5"/>
    <a:srgbClr val="E7E7FA"/>
    <a:srgbClr val="EBE7F9"/>
    <a:srgbClr val="D5CCF2"/>
    <a:srgbClr val="F5F5F5"/>
    <a:srgbClr val="F1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93" autoAdjust="0"/>
  </p:normalViewPr>
  <p:slideViewPr>
    <p:cSldViewPr showGuides="1">
      <p:cViewPr varScale="1">
        <p:scale>
          <a:sx n="147" d="100"/>
          <a:sy n="147" d="100"/>
        </p:scale>
        <p:origin x="120" y="462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11.09.2024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11.09.2024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E32CF64D-4957-4F7C-BD78-A4D83F0A624E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BAB802A9-8AB4-4B62-9FE7-C79B93CE721D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Institute PSI	Jaap Kosse	HTS modelling workshop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Institute PSI	Jaap Kosse 	HTS modelling workshop 2024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A6DC05D5-C686-4B58-8276-61F5057D6EED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EB1B2E83-E6E1-49CF-8B1D-15A02C0E0489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6E253974-7A2B-43F7-9AAB-82AE61FB7BDA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F58FCD10-FCBE-4A1D-801A-0EE6CE358A47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84109603-F37E-48A7-8BE4-E9FAC5D076F0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F972F506-EBC5-4FA6-B2E1-2CAEE530F8EF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86AD9123-BDD9-4403-A840-EAF8128283BA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9BCFF420-CEEB-427A-A025-0EEBD06833F6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2029F46A-CD84-4EA9-A8B7-968C8FE43CC2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C0E9520A-F980-4931-A46C-82E8E834FBA6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0357AA79-3162-4E10-AA39-D0248AEB6076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B74DE5E1-006F-42D4-ABF6-4421AF14DA08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533975AC-8901-4370-9802-77EBE44319E7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4B94BA9F-7D4C-4421-A451-01E2B7381D3E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91D8BD49-47D3-4F37-877E-B7C0A9080AD4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693A1D8F-7254-47BE-92B2-DBF08CE55EEF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34439548-6E31-475E-9523-67EEEB11B520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28995CE6-B1C1-4A01-9B59-7F69D83EEB48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70C1A95A-0331-42E2-B52D-EB8D369B2C5F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69167066-FCF1-45A3-9A8A-400034F861F3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16</a:t>
            </a:r>
          </a:p>
        </p:txBody>
      </p:sp>
    </p:spTree>
    <p:extLst>
      <p:ext uri="{BB962C8B-B14F-4D97-AF65-F5344CB8AC3E}">
        <p14:creationId xmlns:p14="http://schemas.microsoft.com/office/powerpoint/2010/main" val="13682500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Paul Scherrer Institute PSI	Jaap Kosse	HTS modelling workshop 2024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  <p:sldLayoutId id="2147483741" r:id="rId3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jpeg"/><Relationship Id="rId5" Type="http://schemas.openxmlformats.org/officeDocument/2006/relationships/image" Target="../media/image31.png"/><Relationship Id="rId4" Type="http://schemas.openxmlformats.org/officeDocument/2006/relationships/image" Target="../media/image10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34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370.png"/><Relationship Id="rId5" Type="http://schemas.openxmlformats.org/officeDocument/2006/relationships/image" Target="../media/image360.png"/><Relationship Id="rId4" Type="http://schemas.openxmlformats.org/officeDocument/2006/relationships/image" Target="../media/image33.png"/><Relationship Id="rId9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4.xml"/><Relationship Id="rId7" Type="http://schemas.openxmlformats.org/officeDocument/2006/relationships/image" Target="../media/image16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5.jpeg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32.png"/><Relationship Id="rId4" Type="http://schemas.openxmlformats.org/officeDocument/2006/relationships/tags" Target="../tags/tag5.xml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A7D1DAFA-CB23-5B18-B213-177FB1C85C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4" y="1122363"/>
            <a:ext cx="8045451" cy="2331485"/>
          </a:xfrm>
        </p:spPr>
        <p:txBody>
          <a:bodyPr/>
          <a:lstStyle/>
          <a:p>
            <a:r>
              <a:rPr lang="da-DK" dirty="0"/>
              <a:t>NI HTS magnet projects at PSI</a:t>
            </a:r>
            <a:endParaRPr lang="en-GB" noProof="0" dirty="0"/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C1A20A16-A9D0-547B-6FA1-8E9856597A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6673" y="4591492"/>
            <a:ext cx="6086475" cy="393663"/>
          </a:xfrm>
        </p:spPr>
        <p:txBody>
          <a:bodyPr/>
          <a:lstStyle/>
          <a:p>
            <a:r>
              <a:rPr lang="en-GB" u="sng" noProof="0" dirty="0"/>
              <a:t>J. Kosse</a:t>
            </a:r>
            <a:r>
              <a:rPr lang="en-GB" noProof="0" dirty="0"/>
              <a:t>, D. </a:t>
            </a:r>
            <a:r>
              <a:rPr lang="en-GB" dirty="0"/>
              <a:t>Araujo, </a:t>
            </a:r>
            <a:r>
              <a:rPr lang="en-GB" noProof="0" dirty="0"/>
              <a:t>B. Auchmann, A. Brem, M. Duda, T. Michlmayr, H. Garcia Rodrigues</a:t>
            </a:r>
          </a:p>
        </p:txBody>
      </p:sp>
      <p:sp>
        <p:nvSpPr>
          <p:cNvPr id="15" name="Textplatzhalter 5">
            <a:extLst>
              <a:ext uri="{FF2B5EF4-FFF2-40B4-BE49-F238E27FC236}">
                <a16:creationId xmlns:a16="http://schemas.microsoft.com/office/drawing/2014/main" id="{EBCFA0DC-782F-7F9F-6FBE-9CF4DB88592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324" y="5349343"/>
            <a:ext cx="5292725" cy="252028"/>
          </a:xfrm>
        </p:spPr>
        <p:txBody>
          <a:bodyPr/>
          <a:lstStyle/>
          <a:p>
            <a:r>
              <a:rPr lang="en-GB" noProof="0" dirty="0"/>
              <a:t>SPS2024</a:t>
            </a:r>
          </a:p>
        </p:txBody>
      </p:sp>
      <p:pic>
        <p:nvPicPr>
          <p:cNvPr id="16" name="Picture 15" descr="A picture containing drawing&#10;&#10;Description automatically generated">
            <a:extLst>
              <a:ext uri="{FF2B5EF4-FFF2-40B4-BE49-F238E27FC236}">
                <a16:creationId xmlns:a16="http://schemas.microsoft.com/office/drawing/2014/main" id="{5BAEB446-4784-9EF0-D6E6-3D99E67C72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151761"/>
            <a:ext cx="1270820" cy="1270820"/>
          </a:xfrm>
          <a:prstGeom prst="rect">
            <a:avLst/>
          </a:prstGeom>
        </p:spPr>
      </p:pic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3AE035E1-0EDA-8592-7BF8-36657D71AC14}"/>
              </a:ext>
            </a:extLst>
          </p:cNvPr>
          <p:cNvSpPr txBox="1">
            <a:spLocks/>
          </p:cNvSpPr>
          <p:nvPr/>
        </p:nvSpPr>
        <p:spPr>
          <a:xfrm>
            <a:off x="695324" y="6374826"/>
            <a:ext cx="7686676" cy="3936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/>
              <a:t>This work was performed under the auspices of and with support from the Swiss Accelerator Research and Technology (CHART) program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497620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166"/>
    </mc:Choice>
    <mc:Fallback>
      <p:transition spd="slow" advTm="1416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53C54D6-47C4-4532-1A20-08F6A5697386}"/>
              </a:ext>
            </a:extLst>
          </p:cNvPr>
          <p:cNvSpPr/>
          <p:nvPr/>
        </p:nvSpPr>
        <p:spPr>
          <a:xfrm>
            <a:off x="609600" y="3048000"/>
            <a:ext cx="5105400" cy="609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BFEAAD-DF92-024A-957A-9A46339C8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BCDF5-627B-5FA8-0893-508F44889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18 T technology demonstrator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18 T split solenoid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RIXS manipulator head magnet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Positron capture solenoid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EE5D7-9B0A-6942-93DC-5455F85A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1451D4-5B3A-08F3-A7A9-069D47B41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16973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64A3B6-6CBC-E30E-E3B3-C586800A5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2ADE5C-A256-E96E-4A53-9A4AE6AFD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07264B7-0DB3-E90E-8149-1FF483FDA9F5}"/>
              </a:ext>
            </a:extLst>
          </p:cNvPr>
          <p:cNvSpPr txBox="1">
            <a:spLocks/>
          </p:cNvSpPr>
          <p:nvPr/>
        </p:nvSpPr>
        <p:spPr>
          <a:xfrm>
            <a:off x="2077200" y="291600"/>
            <a:ext cx="6708025" cy="5085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R’Equip</a:t>
            </a:r>
            <a:r>
              <a:rPr lang="en-US" dirty="0"/>
              <a:t> RIXS Manipulator Solenoid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886DDBC-30F5-4B0B-25F6-26A80DA4B723}"/>
              </a:ext>
            </a:extLst>
          </p:cNvPr>
          <p:cNvSpPr txBox="1">
            <a:spLocks/>
          </p:cNvSpPr>
          <p:nvPr/>
        </p:nvSpPr>
        <p:spPr>
          <a:xfrm>
            <a:off x="1042988" y="1341438"/>
            <a:ext cx="8405812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Planned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upgrade of the manipulator used in the RIXS beamline at SLS for soft X-ray scattering experiments. Funded, planned to start design 11/24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Supply a high magnetic field (up to 6 T) on the target via compact solenoid</a:t>
            </a:r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04C6E0E-BDA0-4C60-E157-A986D8EC967D}"/>
              </a:ext>
            </a:extLst>
          </p:cNvPr>
          <p:cNvCxnSpPr/>
          <p:nvPr/>
        </p:nvCxnSpPr>
        <p:spPr bwMode="auto">
          <a:xfrm>
            <a:off x="6588224" y="4149080"/>
            <a:ext cx="0" cy="13674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AF64818-CE82-5048-EBE5-22F3477FFDBE}"/>
              </a:ext>
            </a:extLst>
          </p:cNvPr>
          <p:cNvSpPr txBox="1"/>
          <p:nvPr/>
        </p:nvSpPr>
        <p:spPr>
          <a:xfrm>
            <a:off x="6660232" y="465313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3.6 cm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FF9F8C-87B2-95AE-E2C1-9497B4AB3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2777402"/>
            <a:ext cx="3822585" cy="324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840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53C54D6-47C4-4532-1A20-08F6A5697386}"/>
              </a:ext>
            </a:extLst>
          </p:cNvPr>
          <p:cNvSpPr/>
          <p:nvPr/>
        </p:nvSpPr>
        <p:spPr>
          <a:xfrm>
            <a:off x="609600" y="3886200"/>
            <a:ext cx="5105400" cy="609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BFEAAD-DF92-024A-957A-9A46339C8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BCDF5-627B-5FA8-0893-508F44889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18 T technology demonstrator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18 T split solenoid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RIXS manipulator head magnet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Positron capture solenoid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EE5D7-9B0A-6942-93DC-5455F85A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1451D4-5B3A-08F3-A7A9-069D47B41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49876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6141B2-F9DF-F11F-2376-C6BDD89E8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5B1CB8-F342-C6E3-79E1-FDB8D0E33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72DAD333-E3FF-8EB1-E098-F7FB9598BEE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sz="2800" dirty="0">
                    <a:solidFill>
                      <a:srgbClr val="FF0000"/>
                    </a:solidFill>
                  </a:rPr>
                  <a:t>P</a:t>
                </a:r>
                <a:r>
                  <a:rPr lang="en-US" sz="2800" dirty="0"/>
                  <a:t>SI </a:t>
                </a:r>
                <a:r>
                  <a:rPr lang="en-US" sz="2800" dirty="0">
                    <a:solidFill>
                      <a:srgbClr val="FF0000"/>
                    </a:solidFill>
                  </a:rPr>
                  <a:t>P</a:t>
                </a:r>
                <a:r>
                  <a:rPr lang="en-US" sz="2800" dirty="0"/>
                  <a:t>ositron </a:t>
                </a:r>
                <a:r>
                  <a:rPr lang="en-US" sz="2800" dirty="0">
                    <a:solidFill>
                      <a:srgbClr val="FF0000"/>
                    </a:solidFill>
                  </a:rPr>
                  <a:t>P</a:t>
                </a:r>
                <a:r>
                  <a:rPr lang="en-US" sz="2800" dirty="0"/>
                  <a:t>roduction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𝐏</m:t>
                        </m:r>
                      </m:e>
                      <m:sup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2800" dirty="0"/>
                  <a:t>) Experiment @ SwissFEL</a:t>
                </a:r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72DAD333-E3FF-8EB1-E098-F7FB9598BE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9" t="-12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82756486-0CFF-A18C-B743-52052B87986B}"/>
              </a:ext>
            </a:extLst>
          </p:cNvPr>
          <p:cNvSpPr txBox="1"/>
          <p:nvPr/>
        </p:nvSpPr>
        <p:spPr>
          <a:xfrm>
            <a:off x="695325" y="735527"/>
            <a:ext cx="843397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Aims to demonstrate high yield positron source in 2026. Relevant for FCC-</a:t>
            </a:r>
            <a:r>
              <a:rPr lang="en-US" sz="2000" dirty="0" err="1"/>
              <a:t>ee</a:t>
            </a:r>
            <a:r>
              <a:rPr lang="en-US" sz="2000" dirty="0"/>
              <a:t> </a:t>
            </a:r>
          </a:p>
        </p:txBody>
      </p:sp>
      <p:pic>
        <p:nvPicPr>
          <p:cNvPr id="7" name="Picture 6" descr="A road between trees and a river&#10;&#10;Description automatically generated">
            <a:extLst>
              <a:ext uri="{FF2B5EF4-FFF2-40B4-BE49-F238E27FC236}">
                <a16:creationId xmlns:a16="http://schemas.microsoft.com/office/drawing/2014/main" id="{6C38A552-C8F8-E28E-8AB0-A80C4C3169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588" y="1043304"/>
            <a:ext cx="8700913" cy="5807976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80DF3689-60CD-B767-C2B9-7F986083F948}"/>
              </a:ext>
            </a:extLst>
          </p:cNvPr>
          <p:cNvSpPr/>
          <p:nvPr/>
        </p:nvSpPr>
        <p:spPr>
          <a:xfrm rot="19425869">
            <a:off x="2405930" y="3981948"/>
            <a:ext cx="6102513" cy="1113375"/>
          </a:xfrm>
          <a:prstGeom prst="ellipse">
            <a:avLst/>
          </a:prstGeom>
          <a:noFill/>
          <a:ln w="38100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2604EA-2D65-E47E-F6F7-431087C9F6BC}"/>
              </a:ext>
            </a:extLst>
          </p:cNvPr>
          <p:cNvSpPr txBox="1"/>
          <p:nvPr/>
        </p:nvSpPr>
        <p:spPr>
          <a:xfrm>
            <a:off x="4433556" y="3733800"/>
            <a:ext cx="131548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chemeClr val="bg1"/>
                </a:solidFill>
              </a:rPr>
              <a:t>SwissFEL</a:t>
            </a:r>
          </a:p>
        </p:txBody>
      </p:sp>
      <p:pic>
        <p:nvPicPr>
          <p:cNvPr id="2" name="Picture 1" descr="A picture containing drawing&#10;&#10;Description automatically generated">
            <a:extLst>
              <a:ext uri="{FF2B5EF4-FFF2-40B4-BE49-F238E27FC236}">
                <a16:creationId xmlns:a16="http://schemas.microsoft.com/office/drawing/2014/main" id="{D4B192D6-DAAD-41BA-EA13-F642BFD281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9400" y="838200"/>
            <a:ext cx="1270820" cy="12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404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6141B2-F9DF-F11F-2376-C6BDD89E8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5B1CB8-F342-C6E3-79E1-FDB8D0E33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72DAD333-E3FF-8EB1-E098-F7FB9598BEE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sz="2800" dirty="0">
                    <a:solidFill>
                      <a:srgbClr val="FF0000"/>
                    </a:solidFill>
                  </a:rPr>
                  <a:t>P</a:t>
                </a:r>
                <a:r>
                  <a:rPr lang="en-US" sz="2800" dirty="0"/>
                  <a:t>SI </a:t>
                </a:r>
                <a:r>
                  <a:rPr lang="en-US" sz="2800" dirty="0">
                    <a:solidFill>
                      <a:srgbClr val="FF0000"/>
                    </a:solidFill>
                  </a:rPr>
                  <a:t>P</a:t>
                </a:r>
                <a:r>
                  <a:rPr lang="en-US" sz="2800" dirty="0"/>
                  <a:t>ositron </a:t>
                </a:r>
                <a:r>
                  <a:rPr lang="en-US" sz="2800" dirty="0">
                    <a:solidFill>
                      <a:srgbClr val="FF0000"/>
                    </a:solidFill>
                  </a:rPr>
                  <a:t>P</a:t>
                </a:r>
                <a:r>
                  <a:rPr lang="en-US" sz="2800" dirty="0"/>
                  <a:t>roduction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𝐏</m:t>
                        </m:r>
                      </m:e>
                      <m:sup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2800" dirty="0"/>
                  <a:t>) Experiment</a:t>
                </a:r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72DAD333-E3FF-8EB1-E098-F7FB9598BE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9" t="-12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CDD0862E-DCC0-0572-6579-EC6B31B5D2FA}"/>
              </a:ext>
            </a:extLst>
          </p:cNvPr>
          <p:cNvSpPr txBox="1"/>
          <p:nvPr/>
        </p:nvSpPr>
        <p:spPr>
          <a:xfrm>
            <a:off x="4191000" y="6333483"/>
            <a:ext cx="57695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N. Vallis, https://doi.org/10.1103/PhysRevAccelBeams.27.013401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756486-0CFF-A18C-B743-52052B87986B}"/>
              </a:ext>
            </a:extLst>
          </p:cNvPr>
          <p:cNvSpPr txBox="1"/>
          <p:nvPr/>
        </p:nvSpPr>
        <p:spPr>
          <a:xfrm>
            <a:off x="695325" y="735527"/>
            <a:ext cx="523527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Aims to demonstrate high yield positron source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5ECBFC0-EBCC-712E-F84A-8D85329697F4}"/>
                  </a:ext>
                </a:extLst>
              </p:cNvPr>
              <p:cNvSpPr txBox="1"/>
              <p:nvPr/>
            </p:nvSpPr>
            <p:spPr>
              <a:xfrm>
                <a:off x="683136" y="5709047"/>
                <a:ext cx="3836178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2000" dirty="0"/>
                  <a:t>Magnet to be tested by end of 2024</a:t>
                </a:r>
              </a:p>
              <a:p>
                <a:pPr algn="l"/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000" dirty="0"/>
                  <a:t> experiment operational 2026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5ECBFC0-EBCC-712E-F84A-8D85329697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136" y="5709047"/>
                <a:ext cx="3836178" cy="615553"/>
              </a:xfrm>
              <a:prstGeom prst="rect">
                <a:avLst/>
              </a:prstGeom>
              <a:blipFill>
                <a:blip r:embed="rId3"/>
                <a:stretch>
                  <a:fillRect l="-3975" t="-12871" r="-3180" b="-24752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8F9CF7B6-EF58-2906-1EE1-7AB8F0DA4C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22480"/>
            <a:ext cx="12192000" cy="461303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361EB7A-FF70-7C0D-516C-366A249655EB}"/>
              </a:ext>
            </a:extLst>
          </p:cNvPr>
          <p:cNvSpPr/>
          <p:nvPr/>
        </p:nvSpPr>
        <p:spPr>
          <a:xfrm>
            <a:off x="3048000" y="3810000"/>
            <a:ext cx="2057400" cy="45720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C85B12D-18D6-CD11-42A1-BBC68B04C9CB}"/>
              </a:ext>
            </a:extLst>
          </p:cNvPr>
          <p:cNvSpPr/>
          <p:nvPr/>
        </p:nvSpPr>
        <p:spPr>
          <a:xfrm>
            <a:off x="1582110" y="1170532"/>
            <a:ext cx="932490" cy="2944268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2844523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B8683F-F189-C92E-F7F5-E4ABDC669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E82BB3-01DA-B6C1-7195-1FE55B0B6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32F25C-C24B-9D6A-4265-D297C15BE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Upscaled version of 18 T PSI NI solenoid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F07BF2-847D-E59A-888F-8C4A09D61C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129788" y="1585384"/>
            <a:ext cx="4093677" cy="54582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F36B7B-C7A2-31E6-859D-3EF7E6170DA6}"/>
              </a:ext>
            </a:extLst>
          </p:cNvPr>
          <p:cNvSpPr txBox="1"/>
          <p:nvPr/>
        </p:nvSpPr>
        <p:spPr>
          <a:xfrm>
            <a:off x="1219200" y="1116436"/>
            <a:ext cx="2834687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18 T 50 mm cold bore</a:t>
            </a:r>
          </a:p>
          <a:p>
            <a:pPr algn="l"/>
            <a:r>
              <a:rPr lang="en-US" sz="2400" dirty="0"/>
              <a:t>4 coils</a:t>
            </a:r>
          </a:p>
          <a:p>
            <a:pPr algn="l"/>
            <a:r>
              <a:rPr lang="en-US" sz="2400" dirty="0"/>
              <a:t>Built &amp; tested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D20475-E570-8F92-FFDB-01CA4EC4B886}"/>
              </a:ext>
            </a:extLst>
          </p:cNvPr>
          <p:cNvSpPr txBox="1"/>
          <p:nvPr/>
        </p:nvSpPr>
        <p:spPr>
          <a:xfrm>
            <a:off x="6547863" y="1159668"/>
            <a:ext cx="2998770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/>
              <a:t>15 T 72 mm warm bore</a:t>
            </a:r>
          </a:p>
          <a:p>
            <a:pPr algn="l"/>
            <a:r>
              <a:rPr lang="en-US" sz="2400" dirty="0"/>
              <a:t>5 coils</a:t>
            </a:r>
          </a:p>
          <a:p>
            <a:pPr algn="l"/>
            <a:r>
              <a:rPr lang="en-US" sz="2400" dirty="0"/>
              <a:t>Under construction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865298F-BF79-807C-2F5E-A971A408EC8F}"/>
              </a:ext>
            </a:extLst>
          </p:cNvPr>
          <p:cNvSpPr/>
          <p:nvPr/>
        </p:nvSpPr>
        <p:spPr>
          <a:xfrm>
            <a:off x="4899759" y="1446966"/>
            <a:ext cx="685800" cy="533400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7579783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B8683F-F189-C92E-F7F5-E4ABDC669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E82BB3-01DA-B6C1-7195-1FE55B0B6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32F25C-C24B-9D6A-4265-D297C15BE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2">
                <a:extLst>
                  <a:ext uri="{FF2B5EF4-FFF2-40B4-BE49-F238E27FC236}">
                    <a16:creationId xmlns:a16="http://schemas.microsoft.com/office/drawing/2014/main" id="{81CA7854-C775-D93A-A311-0C98F8B6B2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6456507"/>
                  </p:ext>
                </p:extLst>
              </p:nvPr>
            </p:nvGraphicFramePr>
            <p:xfrm>
              <a:off x="457200" y="3152296"/>
              <a:ext cx="6436994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18497">
                      <a:extLst>
                        <a:ext uri="{9D8B030D-6E8A-4147-A177-3AD203B41FA5}">
                          <a16:colId xmlns:a16="http://schemas.microsoft.com/office/drawing/2014/main" val="3327946310"/>
                        </a:ext>
                      </a:extLst>
                    </a:gridCol>
                    <a:gridCol w="3218497">
                      <a:extLst>
                        <a:ext uri="{9D8B030D-6E8A-4147-A177-3AD203B41FA5}">
                          <a16:colId xmlns:a16="http://schemas.microsoft.com/office/drawing/2014/main" val="21355377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P3 (unshielded)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FCC-</a:t>
                          </a:r>
                          <a:r>
                            <a:rPr lang="en-US" sz="2000" dirty="0" err="1">
                              <a:solidFill>
                                <a:schemeClr val="tx1"/>
                              </a:solidFill>
                            </a:rPr>
                            <a:t>ee</a:t>
                          </a:r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 (2 cm Tungsten)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925167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effectLst/>
                              <a:latin typeface="Arial" panose="020B0604020202020204" pitchFamily="34" charset="0"/>
                            </a:rPr>
                            <a:t>18 </a:t>
                          </a:r>
                          <a:r>
                            <a:rPr lang="en-US" sz="2000" dirty="0" err="1">
                              <a:effectLst/>
                              <a:latin typeface="Arial" panose="020B0604020202020204" pitchFamily="34" charset="0"/>
                            </a:rPr>
                            <a:t>kGy</a:t>
                          </a:r>
                          <a:r>
                            <a:rPr lang="en-US" sz="2000" baseline="0" dirty="0">
                              <a:solidFill>
                                <a:schemeClr val="tx1"/>
                              </a:solidFill>
                            </a:rPr>
                            <a:t>/year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23 </a:t>
                          </a:r>
                          <a:r>
                            <a:rPr lang="en-US" sz="2000" dirty="0" err="1">
                              <a:solidFill>
                                <a:schemeClr val="tx1"/>
                              </a:solidFill>
                            </a:rPr>
                            <a:t>MGy</a:t>
                          </a:r>
                          <a:r>
                            <a:rPr lang="en-US" sz="2000" baseline="0" dirty="0">
                              <a:solidFill>
                                <a:schemeClr val="tx1"/>
                              </a:solidFill>
                            </a:rPr>
                            <a:t>/year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953234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−8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 DPA</a:t>
                          </a:r>
                          <a:r>
                            <a:rPr lang="en-US" sz="2000" baseline="0" dirty="0">
                              <a:solidFill>
                                <a:schemeClr val="tx1"/>
                              </a:solidFill>
                            </a:rPr>
                            <a:t>/year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2⋅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 DPA/year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5917232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2">
                <a:extLst>
                  <a:ext uri="{FF2B5EF4-FFF2-40B4-BE49-F238E27FC236}">
                    <a16:creationId xmlns:a16="http://schemas.microsoft.com/office/drawing/2014/main" id="{81CA7854-C775-D93A-A311-0C98F8B6B2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6456507"/>
                  </p:ext>
                </p:extLst>
              </p:nvPr>
            </p:nvGraphicFramePr>
            <p:xfrm>
              <a:off x="457200" y="3152296"/>
              <a:ext cx="6436994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18497">
                      <a:extLst>
                        <a:ext uri="{9D8B030D-6E8A-4147-A177-3AD203B41FA5}">
                          <a16:colId xmlns:a16="http://schemas.microsoft.com/office/drawing/2014/main" val="3327946310"/>
                        </a:ext>
                      </a:extLst>
                    </a:gridCol>
                    <a:gridCol w="3218497">
                      <a:extLst>
                        <a:ext uri="{9D8B030D-6E8A-4147-A177-3AD203B41FA5}">
                          <a16:colId xmlns:a16="http://schemas.microsoft.com/office/drawing/2014/main" val="2135537789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P3 (unshielded)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FCC-</a:t>
                          </a:r>
                          <a:r>
                            <a:rPr lang="en-US" sz="2000" dirty="0" err="1">
                              <a:solidFill>
                                <a:schemeClr val="tx1"/>
                              </a:solidFill>
                            </a:rPr>
                            <a:t>ee</a:t>
                          </a:r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 (2 cm Tungsten)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92516733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effectLst/>
                              <a:latin typeface="Arial" panose="020B0604020202020204" pitchFamily="34" charset="0"/>
                            </a:rPr>
                            <a:t>18 </a:t>
                          </a:r>
                          <a:r>
                            <a:rPr lang="en-US" sz="2000" dirty="0" err="1">
                              <a:effectLst/>
                              <a:latin typeface="Arial" panose="020B0604020202020204" pitchFamily="34" charset="0"/>
                            </a:rPr>
                            <a:t>kGy</a:t>
                          </a:r>
                          <a:r>
                            <a:rPr lang="en-US" sz="2000" baseline="0" dirty="0">
                              <a:solidFill>
                                <a:schemeClr val="tx1"/>
                              </a:solidFill>
                            </a:rPr>
                            <a:t>/year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23 </a:t>
                          </a:r>
                          <a:r>
                            <a:rPr lang="en-US" sz="2000" dirty="0" err="1">
                              <a:solidFill>
                                <a:schemeClr val="tx1"/>
                              </a:solidFill>
                            </a:rPr>
                            <a:t>MGy</a:t>
                          </a:r>
                          <a:r>
                            <a:rPr lang="en-US" sz="2000" baseline="0" dirty="0">
                              <a:solidFill>
                                <a:schemeClr val="tx1"/>
                              </a:solidFill>
                            </a:rPr>
                            <a:t>/year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95323422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79" t="-209231" r="-100947" b="-2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379" t="-209231" r="-947" b="-2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5917232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2024FBF-9CD0-1C97-5CE9-6E631ED561D4}"/>
                  </a:ext>
                </a:extLst>
              </p:cNvPr>
              <p:cNvSpPr txBox="1"/>
              <p:nvPr/>
            </p:nvSpPr>
            <p:spPr>
              <a:xfrm>
                <a:off x="534029" y="1664791"/>
                <a:ext cx="4072590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dirty="0"/>
                  <a:t> will demonstrate high yield, </a:t>
                </a:r>
              </a:p>
              <a:p>
                <a:pPr algn="l"/>
                <a:r>
                  <a:rPr lang="en-US" sz="2400" dirty="0"/>
                  <a:t>but not radiation robustness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2024FBF-9CD0-1C97-5CE9-6E631ED561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029" y="1664791"/>
                <a:ext cx="4072590" cy="738664"/>
              </a:xfrm>
              <a:prstGeom prst="rect">
                <a:avLst/>
              </a:prstGeom>
              <a:blipFill>
                <a:blip r:embed="rId4"/>
                <a:stretch>
                  <a:fillRect l="-4641" t="-11570" r="-3443" b="-24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749F57E-F931-3F68-5859-ABDD96CD2DFC}"/>
              </a:ext>
            </a:extLst>
          </p:cNvPr>
          <p:cNvSpPr txBox="1"/>
          <p:nvPr/>
        </p:nvSpPr>
        <p:spPr>
          <a:xfrm>
            <a:off x="534029" y="4631974"/>
            <a:ext cx="496533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B. Humann, doi:10.18429/JACoW-IPAC2022-THPOTK048</a:t>
            </a:r>
          </a:p>
        </p:txBody>
      </p:sp>
    </p:spTree>
    <p:extLst>
      <p:ext uri="{BB962C8B-B14F-4D97-AF65-F5344CB8AC3E}">
        <p14:creationId xmlns:p14="http://schemas.microsoft.com/office/powerpoint/2010/main" val="43908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9CFB8A-03BD-A677-303D-AFA8DCB7953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AD19C8AD-FACB-42EB-BD47-43AC2A002D15}" type="datetime1">
              <a:rPr lang="de-CH" noProof="0" smtClean="0"/>
              <a:t>11.09.2024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AFEF88-A7DD-F4FD-C50D-40682C514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022E62-33E1-B67C-DCF7-7B0038359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0F677E-BD0B-8AA2-EE08-EEBD234C19F9}"/>
              </a:ext>
            </a:extLst>
          </p:cNvPr>
          <p:cNvSpPr txBox="1"/>
          <p:nvPr/>
        </p:nvSpPr>
        <p:spPr>
          <a:xfrm>
            <a:off x="457200" y="361625"/>
            <a:ext cx="5264711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Conduction-cooled system </a:t>
            </a:r>
          </a:p>
          <a:p>
            <a:pPr algn="l"/>
            <a:r>
              <a:rPr lang="en-US" sz="2400" dirty="0"/>
              <a:t>15 T bore, 20 T conductor @ 1.2 kA, 15 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67895A5-967F-5027-2548-23EC359EC3AB}"/>
              </a:ext>
            </a:extLst>
          </p:cNvPr>
          <p:cNvSpPr/>
          <p:nvPr/>
        </p:nvSpPr>
        <p:spPr>
          <a:xfrm>
            <a:off x="4495800" y="4191000"/>
            <a:ext cx="1066800" cy="106680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8D5922-E4E1-3F56-9451-05578E76764A}"/>
              </a:ext>
            </a:extLst>
          </p:cNvPr>
          <p:cNvSpPr/>
          <p:nvPr/>
        </p:nvSpPr>
        <p:spPr>
          <a:xfrm>
            <a:off x="2209800" y="4353736"/>
            <a:ext cx="1066800" cy="106680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2" name="Picture 1" descr="A close-up of a machine&#10;&#10;Description automatically generated">
            <a:extLst>
              <a:ext uri="{FF2B5EF4-FFF2-40B4-BE49-F238E27FC236}">
                <a16:creationId xmlns:a16="http://schemas.microsoft.com/office/drawing/2014/main" id="{F9E083F7-739B-0CDE-0524-0FC0AB8477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4875" y="685800"/>
            <a:ext cx="4937125" cy="63259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CD21A7-E480-4FEA-387B-7A394B57AA54}"/>
              </a:ext>
            </a:extLst>
          </p:cNvPr>
          <p:cNvSpPr txBox="1"/>
          <p:nvPr/>
        </p:nvSpPr>
        <p:spPr>
          <a:xfrm>
            <a:off x="7740097" y="2588005"/>
            <a:ext cx="8657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HTS coils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F406506-EF74-0318-8AA9-E3D16B27213F}"/>
              </a:ext>
            </a:extLst>
          </p:cNvPr>
          <p:cNvCxnSpPr>
            <a:cxnSpLocks/>
          </p:cNvCxnSpPr>
          <p:nvPr/>
        </p:nvCxnSpPr>
        <p:spPr>
          <a:xfrm>
            <a:off x="8658919" y="2764715"/>
            <a:ext cx="353962" cy="100289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DF4622A-7A3B-9252-9098-9742EBE4ECA3}"/>
              </a:ext>
            </a:extLst>
          </p:cNvPr>
          <p:cNvSpPr txBox="1"/>
          <p:nvPr/>
        </p:nvSpPr>
        <p:spPr>
          <a:xfrm>
            <a:off x="9290570" y="3926175"/>
            <a:ext cx="8657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Target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0A2E9F-9873-9D53-4698-8865F5C3DB8A}"/>
              </a:ext>
            </a:extLst>
          </p:cNvPr>
          <p:cNvSpPr txBox="1"/>
          <p:nvPr/>
        </p:nvSpPr>
        <p:spPr>
          <a:xfrm>
            <a:off x="8716652" y="6209073"/>
            <a:ext cx="86572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Thermal shield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EBFEF9-411F-F72F-A04A-9467C73CFE04}"/>
              </a:ext>
            </a:extLst>
          </p:cNvPr>
          <p:cNvSpPr txBox="1"/>
          <p:nvPr/>
        </p:nvSpPr>
        <p:spPr>
          <a:xfrm>
            <a:off x="8704852" y="886783"/>
            <a:ext cx="86572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G10/SS support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207226-4EF7-4BD6-D25F-8F9B880C1C9A}"/>
              </a:ext>
            </a:extLst>
          </p:cNvPr>
          <p:cNvSpPr txBox="1"/>
          <p:nvPr/>
        </p:nvSpPr>
        <p:spPr>
          <a:xfrm>
            <a:off x="11555925" y="6301407"/>
            <a:ext cx="51282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MLI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5A4483-61E2-A2F5-2986-3CD98100D214}"/>
              </a:ext>
            </a:extLst>
          </p:cNvPr>
          <p:cNvSpPr txBox="1"/>
          <p:nvPr/>
        </p:nvSpPr>
        <p:spPr>
          <a:xfrm>
            <a:off x="10451689" y="2067431"/>
            <a:ext cx="8657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Current terminals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DF6EA5D-11EF-1F22-AB86-A8CF439AD124}"/>
              </a:ext>
            </a:extLst>
          </p:cNvPr>
          <p:cNvCxnSpPr>
            <a:cxnSpLocks/>
          </p:cNvCxnSpPr>
          <p:nvPr/>
        </p:nvCxnSpPr>
        <p:spPr>
          <a:xfrm>
            <a:off x="9369475" y="1395570"/>
            <a:ext cx="144853" cy="29845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856ACD2-9874-993C-B09C-412A0E4C1D97}"/>
              </a:ext>
            </a:extLst>
          </p:cNvPr>
          <p:cNvCxnSpPr>
            <a:cxnSpLocks/>
          </p:cNvCxnSpPr>
          <p:nvPr/>
        </p:nvCxnSpPr>
        <p:spPr>
          <a:xfrm flipH="1">
            <a:off x="8086681" y="1220486"/>
            <a:ext cx="545744" cy="32431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928882E-F75E-2810-70D9-3EFF9D7A829B}"/>
              </a:ext>
            </a:extLst>
          </p:cNvPr>
          <p:cNvCxnSpPr>
            <a:cxnSpLocks/>
          </p:cNvCxnSpPr>
          <p:nvPr/>
        </p:nvCxnSpPr>
        <p:spPr>
          <a:xfrm flipH="1">
            <a:off x="9883426" y="2323631"/>
            <a:ext cx="545744" cy="32431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A02150B-1F43-B0F1-9995-F00F983935EB}"/>
              </a:ext>
            </a:extLst>
          </p:cNvPr>
          <p:cNvCxnSpPr>
            <a:cxnSpLocks/>
          </p:cNvCxnSpPr>
          <p:nvPr/>
        </p:nvCxnSpPr>
        <p:spPr>
          <a:xfrm flipH="1">
            <a:off x="8883094" y="2220701"/>
            <a:ext cx="1509204" cy="10293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C91A8F5-A3D5-0A6C-2BDC-C33E3CED187B}"/>
              </a:ext>
            </a:extLst>
          </p:cNvPr>
          <p:cNvCxnSpPr>
            <a:cxnSpLocks/>
          </p:cNvCxnSpPr>
          <p:nvPr/>
        </p:nvCxnSpPr>
        <p:spPr>
          <a:xfrm flipH="1" flipV="1">
            <a:off x="8570503" y="6078290"/>
            <a:ext cx="110827" cy="2308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6E0A367-FE80-D11B-5853-AB7357D492F1}"/>
              </a:ext>
            </a:extLst>
          </p:cNvPr>
          <p:cNvCxnSpPr>
            <a:cxnSpLocks/>
          </p:cNvCxnSpPr>
          <p:nvPr/>
        </p:nvCxnSpPr>
        <p:spPr>
          <a:xfrm flipH="1" flipV="1">
            <a:off x="8758228" y="6361473"/>
            <a:ext cx="110827" cy="2308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17C90E5-5DDF-6D71-FE19-AABFC761F3ED}"/>
              </a:ext>
            </a:extLst>
          </p:cNvPr>
          <p:cNvCxnSpPr>
            <a:cxnSpLocks/>
          </p:cNvCxnSpPr>
          <p:nvPr/>
        </p:nvCxnSpPr>
        <p:spPr>
          <a:xfrm flipH="1" flipV="1">
            <a:off x="11445095" y="6055153"/>
            <a:ext cx="75502" cy="33240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E0FE2E9-6C8B-5444-1866-596CCEAC31C8}"/>
              </a:ext>
            </a:extLst>
          </p:cNvPr>
          <p:cNvCxnSpPr>
            <a:cxnSpLocks/>
          </p:cNvCxnSpPr>
          <p:nvPr/>
        </p:nvCxnSpPr>
        <p:spPr>
          <a:xfrm flipH="1" flipV="1">
            <a:off x="11426324" y="6377249"/>
            <a:ext cx="87927" cy="6006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4B46A41-3D81-EAD6-81EF-9A5394010C01}"/>
              </a:ext>
            </a:extLst>
          </p:cNvPr>
          <p:cNvCxnSpPr>
            <a:cxnSpLocks/>
          </p:cNvCxnSpPr>
          <p:nvPr/>
        </p:nvCxnSpPr>
        <p:spPr>
          <a:xfrm flipH="1" flipV="1">
            <a:off x="11403424" y="6156723"/>
            <a:ext cx="110827" cy="2308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867038F-8763-8069-1364-CED071A9EB04}"/>
              </a:ext>
            </a:extLst>
          </p:cNvPr>
          <p:cNvCxnSpPr>
            <a:cxnSpLocks/>
          </p:cNvCxnSpPr>
          <p:nvPr/>
        </p:nvCxnSpPr>
        <p:spPr>
          <a:xfrm flipH="1" flipV="1">
            <a:off x="11562173" y="6309123"/>
            <a:ext cx="110827" cy="2308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1432EFB-D536-D779-C6FE-1B347864A054}"/>
              </a:ext>
            </a:extLst>
          </p:cNvPr>
          <p:cNvCxnSpPr>
            <a:cxnSpLocks/>
          </p:cNvCxnSpPr>
          <p:nvPr/>
        </p:nvCxnSpPr>
        <p:spPr>
          <a:xfrm>
            <a:off x="8552730" y="3972071"/>
            <a:ext cx="643030" cy="463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1D5AE9F-9BE1-5C1D-E6E1-C56BC346ACEA}"/>
                  </a:ext>
                </a:extLst>
              </p:cNvPr>
              <p:cNvSpPr txBox="1"/>
              <p:nvPr/>
            </p:nvSpPr>
            <p:spPr>
              <a:xfrm>
                <a:off x="8664820" y="3649039"/>
                <a:ext cx="4951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1D5AE9F-9BE1-5C1D-E6E1-C56BC346AC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4820" y="3649039"/>
                <a:ext cx="49513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6C31FD3-0E19-E17E-8F38-5FDD9E9845C2}"/>
              </a:ext>
            </a:extLst>
          </p:cNvPr>
          <p:cNvCxnSpPr>
            <a:cxnSpLocks/>
          </p:cNvCxnSpPr>
          <p:nvPr/>
        </p:nvCxnSpPr>
        <p:spPr>
          <a:xfrm flipH="1">
            <a:off x="7868405" y="3364023"/>
            <a:ext cx="146631" cy="99651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4499ED0-C0D5-D8F2-D6DA-F4A5EDE4AE9F}"/>
              </a:ext>
            </a:extLst>
          </p:cNvPr>
          <p:cNvSpPr txBox="1"/>
          <p:nvPr/>
        </p:nvSpPr>
        <p:spPr>
          <a:xfrm>
            <a:off x="7910320" y="3570294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72 mm</a:t>
            </a:r>
          </a:p>
        </p:txBody>
      </p:sp>
      <p:pic>
        <p:nvPicPr>
          <p:cNvPr id="46" name="Picture 45" descr="A machine with a square frame&#10;&#10;Description automatically generated with medium confidence">
            <a:extLst>
              <a:ext uri="{FF2B5EF4-FFF2-40B4-BE49-F238E27FC236}">
                <a16:creationId xmlns:a16="http://schemas.microsoft.com/office/drawing/2014/main" id="{71AA8BC9-1F56-8A00-4404-1FFB74A900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6" y="1477670"/>
            <a:ext cx="6807249" cy="538094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2CFC8A93-1495-E6CE-B042-9CD818A11D1F}"/>
              </a:ext>
            </a:extLst>
          </p:cNvPr>
          <p:cNvSpPr txBox="1"/>
          <p:nvPr/>
        </p:nvSpPr>
        <p:spPr>
          <a:xfrm>
            <a:off x="192076" y="2672480"/>
            <a:ext cx="73004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Solenoid stack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C597E75-3901-6908-8D80-C0D5F49EAE09}"/>
              </a:ext>
            </a:extLst>
          </p:cNvPr>
          <p:cNvSpPr txBox="1"/>
          <p:nvPr/>
        </p:nvSpPr>
        <p:spPr>
          <a:xfrm>
            <a:off x="192075" y="1802477"/>
            <a:ext cx="8657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Cryocooler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5C8CF9-AB0F-3D0F-1E83-80C0C90E2650}"/>
              </a:ext>
            </a:extLst>
          </p:cNvPr>
          <p:cNvSpPr txBox="1"/>
          <p:nvPr/>
        </p:nvSpPr>
        <p:spPr>
          <a:xfrm>
            <a:off x="5391525" y="1989868"/>
            <a:ext cx="70447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Current leads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1536677-9298-7E8E-FA1F-0B7CCF20B0E7}"/>
              </a:ext>
            </a:extLst>
          </p:cNvPr>
          <p:cNvSpPr txBox="1"/>
          <p:nvPr/>
        </p:nvSpPr>
        <p:spPr>
          <a:xfrm>
            <a:off x="5892586" y="5905770"/>
            <a:ext cx="70447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Pb mass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64C3C61-8B1D-1763-CF87-6AF7FB82131C}"/>
              </a:ext>
            </a:extLst>
          </p:cNvPr>
          <p:cNvCxnSpPr>
            <a:cxnSpLocks/>
          </p:cNvCxnSpPr>
          <p:nvPr/>
        </p:nvCxnSpPr>
        <p:spPr>
          <a:xfrm>
            <a:off x="1110897" y="1979187"/>
            <a:ext cx="717903" cy="20022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64BE391-0589-3FDC-1F48-E3B78F0561FF}"/>
              </a:ext>
            </a:extLst>
          </p:cNvPr>
          <p:cNvCxnSpPr>
            <a:cxnSpLocks/>
          </p:cNvCxnSpPr>
          <p:nvPr/>
        </p:nvCxnSpPr>
        <p:spPr>
          <a:xfrm>
            <a:off x="1110897" y="2994358"/>
            <a:ext cx="2199750" cy="129944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09BF6D7-48D6-E747-097A-F8388F9DA058}"/>
              </a:ext>
            </a:extLst>
          </p:cNvPr>
          <p:cNvCxnSpPr>
            <a:cxnSpLocks/>
          </p:cNvCxnSpPr>
          <p:nvPr/>
        </p:nvCxnSpPr>
        <p:spPr>
          <a:xfrm>
            <a:off x="5842077" y="2546983"/>
            <a:ext cx="0" cy="447375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AB80D45-F656-3743-4A31-1845A8951B70}"/>
              </a:ext>
            </a:extLst>
          </p:cNvPr>
          <p:cNvCxnSpPr>
            <a:cxnSpLocks/>
          </p:cNvCxnSpPr>
          <p:nvPr/>
        </p:nvCxnSpPr>
        <p:spPr>
          <a:xfrm flipH="1">
            <a:off x="5052036" y="2557654"/>
            <a:ext cx="510564" cy="758795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1208BB9-511E-2615-491B-CE8B8B114F04}"/>
              </a:ext>
            </a:extLst>
          </p:cNvPr>
          <p:cNvCxnSpPr>
            <a:cxnSpLocks/>
          </p:cNvCxnSpPr>
          <p:nvPr/>
        </p:nvCxnSpPr>
        <p:spPr>
          <a:xfrm flipH="1">
            <a:off x="4430794" y="2484888"/>
            <a:ext cx="910462" cy="1315141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0D66BCC-E50C-C355-2FD7-7AB20A437019}"/>
              </a:ext>
            </a:extLst>
          </p:cNvPr>
          <p:cNvCxnSpPr>
            <a:cxnSpLocks/>
          </p:cNvCxnSpPr>
          <p:nvPr/>
        </p:nvCxnSpPr>
        <p:spPr>
          <a:xfrm flipH="1" flipV="1">
            <a:off x="4789926" y="4855793"/>
            <a:ext cx="1102660" cy="8960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A278C40-5DFA-9EB6-4501-614710A4E4D9}"/>
              </a:ext>
            </a:extLst>
          </p:cNvPr>
          <p:cNvCxnSpPr>
            <a:cxnSpLocks/>
          </p:cNvCxnSpPr>
          <p:nvPr/>
        </p:nvCxnSpPr>
        <p:spPr>
          <a:xfrm flipV="1">
            <a:off x="1784842" y="5108747"/>
            <a:ext cx="3777758" cy="42127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ED308EB4-3355-6200-CC63-1CFFB56690E4}"/>
              </a:ext>
            </a:extLst>
          </p:cNvPr>
          <p:cNvSpPr txBox="1"/>
          <p:nvPr/>
        </p:nvSpPr>
        <p:spPr>
          <a:xfrm>
            <a:off x="3280457" y="5461704"/>
            <a:ext cx="63417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1.07 m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AABB3EF-C5A8-F310-6855-DA971A937C3D}"/>
              </a:ext>
            </a:extLst>
          </p:cNvPr>
          <p:cNvCxnSpPr>
            <a:cxnSpLocks/>
          </p:cNvCxnSpPr>
          <p:nvPr/>
        </p:nvCxnSpPr>
        <p:spPr>
          <a:xfrm flipH="1" flipV="1">
            <a:off x="2635994" y="5050607"/>
            <a:ext cx="3085917" cy="923687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02225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AFEF88-A7DD-F4FD-C50D-40682C514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022E62-33E1-B67C-DCF7-7B0038359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18</a:t>
            </a:fld>
            <a:endParaRPr lang="en-GB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C2BBAD1-29A1-FC32-0E31-00C37D0882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414833"/>
            <a:ext cx="6749056" cy="5334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67895A5-967F-5027-2548-23EC359EC3AB}"/>
              </a:ext>
            </a:extLst>
          </p:cNvPr>
          <p:cNvSpPr/>
          <p:nvPr/>
        </p:nvSpPr>
        <p:spPr>
          <a:xfrm>
            <a:off x="4495800" y="4191000"/>
            <a:ext cx="1066800" cy="106680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8D5922-E4E1-3F56-9451-05578E76764A}"/>
              </a:ext>
            </a:extLst>
          </p:cNvPr>
          <p:cNvSpPr/>
          <p:nvPr/>
        </p:nvSpPr>
        <p:spPr>
          <a:xfrm>
            <a:off x="2209800" y="4353736"/>
            <a:ext cx="1066800" cy="106680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031872-237C-7841-6825-C365E2EC4F17}"/>
              </a:ext>
            </a:extLst>
          </p:cNvPr>
          <p:cNvSpPr txBox="1"/>
          <p:nvPr/>
        </p:nvSpPr>
        <p:spPr>
          <a:xfrm>
            <a:off x="439236" y="234840"/>
            <a:ext cx="230396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dirty="0"/>
              <a:t>Fault scenario: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3EEFEC-3380-BA64-35BD-1262EA43F0A5}"/>
              </a:ext>
            </a:extLst>
          </p:cNvPr>
          <p:cNvSpPr txBox="1"/>
          <p:nvPr/>
        </p:nvSpPr>
        <p:spPr>
          <a:xfrm>
            <a:off x="2971826" y="886391"/>
            <a:ext cx="169450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Coolers stop</a:t>
            </a:r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866C4AE8-838E-5E2B-8ED7-E240F5843E45}"/>
              </a:ext>
            </a:extLst>
          </p:cNvPr>
          <p:cNvSpPr/>
          <p:nvPr/>
        </p:nvSpPr>
        <p:spPr>
          <a:xfrm>
            <a:off x="2209800" y="1782560"/>
            <a:ext cx="914400" cy="91440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656E2437-C9B5-4677-A1AF-E2333030EF12}"/>
              </a:ext>
            </a:extLst>
          </p:cNvPr>
          <p:cNvSpPr/>
          <p:nvPr/>
        </p:nvSpPr>
        <p:spPr>
          <a:xfrm>
            <a:off x="4457700" y="1600200"/>
            <a:ext cx="914400" cy="91440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0" name="Multiplication Sign 9">
            <a:extLst>
              <a:ext uri="{FF2B5EF4-FFF2-40B4-BE49-F238E27FC236}">
                <a16:creationId xmlns:a16="http://schemas.microsoft.com/office/drawing/2014/main" id="{A75AE5B1-5316-A7D4-1F2E-639D834892B8}"/>
              </a:ext>
            </a:extLst>
          </p:cNvPr>
          <p:cNvSpPr/>
          <p:nvPr/>
        </p:nvSpPr>
        <p:spPr>
          <a:xfrm>
            <a:off x="5760722" y="3624633"/>
            <a:ext cx="914400" cy="91440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8F2F07-A727-08A8-9B25-2A0C6077B07E}"/>
              </a:ext>
            </a:extLst>
          </p:cNvPr>
          <p:cNvSpPr txBox="1"/>
          <p:nvPr/>
        </p:nvSpPr>
        <p:spPr>
          <a:xfrm>
            <a:off x="7107781" y="3750796"/>
            <a:ext cx="163403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Open circuit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914B5D-62B8-25E4-950E-F62CF7A896F1}"/>
              </a:ext>
            </a:extLst>
          </p:cNvPr>
          <p:cNvSpPr txBox="1"/>
          <p:nvPr/>
        </p:nvSpPr>
        <p:spPr>
          <a:xfrm>
            <a:off x="7924800" y="5087627"/>
            <a:ext cx="388760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Stored energy gets dissipated</a:t>
            </a:r>
          </a:p>
          <a:p>
            <a:pPr algn="l"/>
            <a:r>
              <a:rPr lang="en-US" sz="2400" dirty="0"/>
              <a:t>in </a:t>
            </a:r>
            <a:r>
              <a:rPr lang="en-US" sz="2400" dirty="0" err="1"/>
              <a:t>coils+buffers</a:t>
            </a:r>
            <a:endParaRPr lang="en-US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699497-C015-AD45-53F1-AF27548BB677}"/>
              </a:ext>
            </a:extLst>
          </p:cNvPr>
          <p:cNvSpPr/>
          <p:nvPr/>
        </p:nvSpPr>
        <p:spPr>
          <a:xfrm>
            <a:off x="8949085" y="1782560"/>
            <a:ext cx="304800" cy="732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sz="2000" dirty="0" err="1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AF0780E-0F03-5E56-73E7-E903D739F2B9}"/>
              </a:ext>
            </a:extLst>
          </p:cNvPr>
          <p:cNvSpPr/>
          <p:nvPr/>
        </p:nvSpPr>
        <p:spPr>
          <a:xfrm>
            <a:off x="9676746" y="1789555"/>
            <a:ext cx="153054" cy="937947"/>
          </a:xfrm>
          <a:custGeom>
            <a:avLst/>
            <a:gdLst>
              <a:gd name="connsiteX0" fmla="*/ 3924 w 153054"/>
              <a:gd name="connsiteY0" fmla="*/ 0 h 937947"/>
              <a:gd name="connsiteX1" fmla="*/ 109885 w 153054"/>
              <a:gd name="connsiteY1" fmla="*/ 7849 h 937947"/>
              <a:gd name="connsiteX2" fmla="*/ 133432 w 153054"/>
              <a:gd name="connsiteY2" fmla="*/ 15698 h 937947"/>
              <a:gd name="connsiteX3" fmla="*/ 153054 w 153054"/>
              <a:gd name="connsiteY3" fmla="*/ 70641 h 937947"/>
              <a:gd name="connsiteX4" fmla="*/ 129507 w 153054"/>
              <a:gd name="connsiteY4" fmla="*/ 105961 h 937947"/>
              <a:gd name="connsiteX5" fmla="*/ 113809 w 153054"/>
              <a:gd name="connsiteY5" fmla="*/ 113810 h 937947"/>
              <a:gd name="connsiteX6" fmla="*/ 11773 w 153054"/>
              <a:gd name="connsiteY6" fmla="*/ 125583 h 937947"/>
              <a:gd name="connsiteX7" fmla="*/ 43169 w 153054"/>
              <a:gd name="connsiteY7" fmla="*/ 129508 h 937947"/>
              <a:gd name="connsiteX8" fmla="*/ 86338 w 153054"/>
              <a:gd name="connsiteY8" fmla="*/ 145206 h 937947"/>
              <a:gd name="connsiteX9" fmla="*/ 105960 w 153054"/>
              <a:gd name="connsiteY9" fmla="*/ 149130 h 937947"/>
              <a:gd name="connsiteX10" fmla="*/ 121658 w 153054"/>
              <a:gd name="connsiteY10" fmla="*/ 156979 h 937947"/>
              <a:gd name="connsiteX11" fmla="*/ 125583 w 153054"/>
              <a:gd name="connsiteY11" fmla="*/ 200148 h 937947"/>
              <a:gd name="connsiteX12" fmla="*/ 109885 w 153054"/>
              <a:gd name="connsiteY12" fmla="*/ 211921 h 937947"/>
              <a:gd name="connsiteX13" fmla="*/ 82414 w 153054"/>
              <a:gd name="connsiteY13" fmla="*/ 223695 h 937947"/>
              <a:gd name="connsiteX14" fmla="*/ 0 w 153054"/>
              <a:gd name="connsiteY14" fmla="*/ 231544 h 937947"/>
              <a:gd name="connsiteX15" fmla="*/ 54942 w 153054"/>
              <a:gd name="connsiteY15" fmla="*/ 239393 h 937947"/>
              <a:gd name="connsiteX16" fmla="*/ 78489 w 153054"/>
              <a:gd name="connsiteY16" fmla="*/ 243317 h 937947"/>
              <a:gd name="connsiteX17" fmla="*/ 129507 w 153054"/>
              <a:gd name="connsiteY17" fmla="*/ 259015 h 937947"/>
              <a:gd name="connsiteX18" fmla="*/ 141281 w 153054"/>
              <a:gd name="connsiteY18" fmla="*/ 294335 h 937947"/>
              <a:gd name="connsiteX19" fmla="*/ 129507 w 153054"/>
              <a:gd name="connsiteY19" fmla="*/ 337504 h 937947"/>
              <a:gd name="connsiteX20" fmla="*/ 70640 w 153054"/>
              <a:gd name="connsiteY20" fmla="*/ 361051 h 937947"/>
              <a:gd name="connsiteX21" fmla="*/ 113809 w 153054"/>
              <a:gd name="connsiteY21" fmla="*/ 376749 h 937947"/>
              <a:gd name="connsiteX22" fmla="*/ 129507 w 153054"/>
              <a:gd name="connsiteY22" fmla="*/ 388522 h 937947"/>
              <a:gd name="connsiteX23" fmla="*/ 141281 w 153054"/>
              <a:gd name="connsiteY23" fmla="*/ 419918 h 937947"/>
              <a:gd name="connsiteX24" fmla="*/ 137356 w 153054"/>
              <a:gd name="connsiteY24" fmla="*/ 463087 h 937947"/>
              <a:gd name="connsiteX25" fmla="*/ 113809 w 153054"/>
              <a:gd name="connsiteY25" fmla="*/ 482709 h 937947"/>
              <a:gd name="connsiteX26" fmla="*/ 94187 w 153054"/>
              <a:gd name="connsiteY26" fmla="*/ 486634 h 937947"/>
              <a:gd name="connsiteX27" fmla="*/ 19622 w 153054"/>
              <a:gd name="connsiteY27" fmla="*/ 490558 h 937947"/>
              <a:gd name="connsiteX28" fmla="*/ 43169 w 153054"/>
              <a:gd name="connsiteY28" fmla="*/ 494483 h 937947"/>
              <a:gd name="connsiteX29" fmla="*/ 86338 w 153054"/>
              <a:gd name="connsiteY29" fmla="*/ 498407 h 937947"/>
              <a:gd name="connsiteX30" fmla="*/ 109885 w 153054"/>
              <a:gd name="connsiteY30" fmla="*/ 510181 h 937947"/>
              <a:gd name="connsiteX31" fmla="*/ 125583 w 153054"/>
              <a:gd name="connsiteY31" fmla="*/ 518030 h 937947"/>
              <a:gd name="connsiteX32" fmla="*/ 145205 w 153054"/>
              <a:gd name="connsiteY32" fmla="*/ 569048 h 937947"/>
              <a:gd name="connsiteX33" fmla="*/ 121658 w 153054"/>
              <a:gd name="connsiteY33" fmla="*/ 600443 h 937947"/>
              <a:gd name="connsiteX34" fmla="*/ 90263 w 153054"/>
              <a:gd name="connsiteY34" fmla="*/ 616141 h 937947"/>
              <a:gd name="connsiteX35" fmla="*/ 0 w 153054"/>
              <a:gd name="connsiteY35" fmla="*/ 643612 h 937947"/>
              <a:gd name="connsiteX36" fmla="*/ 54942 w 153054"/>
              <a:gd name="connsiteY36" fmla="*/ 655386 h 937947"/>
              <a:gd name="connsiteX37" fmla="*/ 102036 w 153054"/>
              <a:gd name="connsiteY37" fmla="*/ 675008 h 937947"/>
              <a:gd name="connsiteX38" fmla="*/ 125583 w 153054"/>
              <a:gd name="connsiteY38" fmla="*/ 682857 h 937947"/>
              <a:gd name="connsiteX39" fmla="*/ 137356 w 153054"/>
              <a:gd name="connsiteY39" fmla="*/ 733875 h 937947"/>
              <a:gd name="connsiteX40" fmla="*/ 121658 w 153054"/>
              <a:gd name="connsiteY40" fmla="*/ 745648 h 937947"/>
              <a:gd name="connsiteX41" fmla="*/ 98112 w 153054"/>
              <a:gd name="connsiteY41" fmla="*/ 761346 h 937947"/>
              <a:gd name="connsiteX42" fmla="*/ 35320 w 153054"/>
              <a:gd name="connsiteY42" fmla="*/ 773120 h 937947"/>
              <a:gd name="connsiteX43" fmla="*/ 39245 w 153054"/>
              <a:gd name="connsiteY43" fmla="*/ 859458 h 937947"/>
              <a:gd name="connsiteX44" fmla="*/ 47094 w 153054"/>
              <a:gd name="connsiteY44" fmla="*/ 883005 h 937947"/>
              <a:gd name="connsiteX45" fmla="*/ 51018 w 153054"/>
              <a:gd name="connsiteY45" fmla="*/ 937947 h 937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53054" h="937947">
                <a:moveTo>
                  <a:pt x="3924" y="0"/>
                </a:moveTo>
                <a:cubicBezTo>
                  <a:pt x="15894" y="630"/>
                  <a:pt x="84779" y="2469"/>
                  <a:pt x="109885" y="7849"/>
                </a:cubicBezTo>
                <a:cubicBezTo>
                  <a:pt x="117975" y="9582"/>
                  <a:pt x="125583" y="13082"/>
                  <a:pt x="133432" y="15698"/>
                </a:cubicBezTo>
                <a:cubicBezTo>
                  <a:pt x="154980" y="48020"/>
                  <a:pt x="147960" y="29885"/>
                  <a:pt x="153054" y="70641"/>
                </a:cubicBezTo>
                <a:cubicBezTo>
                  <a:pt x="145205" y="82414"/>
                  <a:pt x="139025" y="95491"/>
                  <a:pt x="129507" y="105961"/>
                </a:cubicBezTo>
                <a:cubicBezTo>
                  <a:pt x="125572" y="110290"/>
                  <a:pt x="119546" y="112663"/>
                  <a:pt x="113809" y="113810"/>
                </a:cubicBezTo>
                <a:cubicBezTo>
                  <a:pt x="94842" y="117604"/>
                  <a:pt x="36561" y="123104"/>
                  <a:pt x="11773" y="125583"/>
                </a:cubicBezTo>
                <a:cubicBezTo>
                  <a:pt x="22238" y="126891"/>
                  <a:pt x="32969" y="126824"/>
                  <a:pt x="43169" y="129508"/>
                </a:cubicBezTo>
                <a:cubicBezTo>
                  <a:pt x="57976" y="133405"/>
                  <a:pt x="71723" y="140639"/>
                  <a:pt x="86338" y="145206"/>
                </a:cubicBezTo>
                <a:cubicBezTo>
                  <a:pt x="92705" y="147196"/>
                  <a:pt x="99419" y="147822"/>
                  <a:pt x="105960" y="149130"/>
                </a:cubicBezTo>
                <a:cubicBezTo>
                  <a:pt x="111193" y="151746"/>
                  <a:pt x="117164" y="153234"/>
                  <a:pt x="121658" y="156979"/>
                </a:cubicBezTo>
                <a:cubicBezTo>
                  <a:pt x="134512" y="167690"/>
                  <a:pt x="131983" y="186069"/>
                  <a:pt x="125583" y="200148"/>
                </a:cubicBezTo>
                <a:cubicBezTo>
                  <a:pt x="122876" y="206102"/>
                  <a:pt x="115627" y="208789"/>
                  <a:pt x="109885" y="211921"/>
                </a:cubicBezTo>
                <a:cubicBezTo>
                  <a:pt x="101139" y="216692"/>
                  <a:pt x="92221" y="221944"/>
                  <a:pt x="82414" y="223695"/>
                </a:cubicBezTo>
                <a:cubicBezTo>
                  <a:pt x="55248" y="228546"/>
                  <a:pt x="0" y="231544"/>
                  <a:pt x="0" y="231544"/>
                </a:cubicBezTo>
                <a:lnTo>
                  <a:pt x="54942" y="239393"/>
                </a:lnTo>
                <a:cubicBezTo>
                  <a:pt x="62811" y="240573"/>
                  <a:pt x="70736" y="241528"/>
                  <a:pt x="78489" y="243317"/>
                </a:cubicBezTo>
                <a:cubicBezTo>
                  <a:pt x="94934" y="247112"/>
                  <a:pt x="113415" y="253651"/>
                  <a:pt x="129507" y="259015"/>
                </a:cubicBezTo>
                <a:cubicBezTo>
                  <a:pt x="133432" y="270788"/>
                  <a:pt x="141281" y="281925"/>
                  <a:pt x="141281" y="294335"/>
                </a:cubicBezTo>
                <a:cubicBezTo>
                  <a:pt x="141281" y="309250"/>
                  <a:pt x="138456" y="325572"/>
                  <a:pt x="129507" y="337504"/>
                </a:cubicBezTo>
                <a:cubicBezTo>
                  <a:pt x="115414" y="356295"/>
                  <a:pt x="90822" y="357688"/>
                  <a:pt x="70640" y="361051"/>
                </a:cubicBezTo>
                <a:cubicBezTo>
                  <a:pt x="33985" y="379378"/>
                  <a:pt x="60143" y="362627"/>
                  <a:pt x="113809" y="376749"/>
                </a:cubicBezTo>
                <a:cubicBezTo>
                  <a:pt x="120134" y="378414"/>
                  <a:pt x="124274" y="384598"/>
                  <a:pt x="129507" y="388522"/>
                </a:cubicBezTo>
                <a:cubicBezTo>
                  <a:pt x="137626" y="400701"/>
                  <a:pt x="141281" y="402946"/>
                  <a:pt x="141281" y="419918"/>
                </a:cubicBezTo>
                <a:cubicBezTo>
                  <a:pt x="141281" y="434367"/>
                  <a:pt x="143148" y="449849"/>
                  <a:pt x="137356" y="463087"/>
                </a:cubicBezTo>
                <a:cubicBezTo>
                  <a:pt x="133261" y="472447"/>
                  <a:pt x="122778" y="477817"/>
                  <a:pt x="113809" y="482709"/>
                </a:cubicBezTo>
                <a:cubicBezTo>
                  <a:pt x="107953" y="485903"/>
                  <a:pt x="100834" y="486080"/>
                  <a:pt x="94187" y="486634"/>
                </a:cubicBezTo>
                <a:cubicBezTo>
                  <a:pt x="69384" y="488701"/>
                  <a:pt x="44477" y="489250"/>
                  <a:pt x="19622" y="490558"/>
                </a:cubicBezTo>
                <a:cubicBezTo>
                  <a:pt x="27471" y="491866"/>
                  <a:pt x="35266" y="493553"/>
                  <a:pt x="43169" y="494483"/>
                </a:cubicBezTo>
                <a:cubicBezTo>
                  <a:pt x="57519" y="496171"/>
                  <a:pt x="72034" y="496364"/>
                  <a:pt x="86338" y="498407"/>
                </a:cubicBezTo>
                <a:cubicBezTo>
                  <a:pt x="98330" y="500120"/>
                  <a:pt x="99522" y="504259"/>
                  <a:pt x="109885" y="510181"/>
                </a:cubicBezTo>
                <a:cubicBezTo>
                  <a:pt x="114964" y="513084"/>
                  <a:pt x="120350" y="515414"/>
                  <a:pt x="125583" y="518030"/>
                </a:cubicBezTo>
                <a:cubicBezTo>
                  <a:pt x="132162" y="531188"/>
                  <a:pt x="145205" y="553658"/>
                  <a:pt x="145205" y="569048"/>
                </a:cubicBezTo>
                <a:cubicBezTo>
                  <a:pt x="145205" y="578698"/>
                  <a:pt x="127377" y="596630"/>
                  <a:pt x="121658" y="600443"/>
                </a:cubicBezTo>
                <a:cubicBezTo>
                  <a:pt x="111923" y="606933"/>
                  <a:pt x="101290" y="612228"/>
                  <a:pt x="90263" y="616141"/>
                </a:cubicBezTo>
                <a:cubicBezTo>
                  <a:pt x="60623" y="626658"/>
                  <a:pt x="0" y="643612"/>
                  <a:pt x="0" y="643612"/>
                </a:cubicBezTo>
                <a:cubicBezTo>
                  <a:pt x="18314" y="647537"/>
                  <a:pt x="37040" y="649878"/>
                  <a:pt x="54942" y="655386"/>
                </a:cubicBezTo>
                <a:cubicBezTo>
                  <a:pt x="71196" y="660387"/>
                  <a:pt x="86186" y="668844"/>
                  <a:pt x="102036" y="675008"/>
                </a:cubicBezTo>
                <a:cubicBezTo>
                  <a:pt x="109747" y="678007"/>
                  <a:pt x="117734" y="680241"/>
                  <a:pt x="125583" y="682857"/>
                </a:cubicBezTo>
                <a:cubicBezTo>
                  <a:pt x="128923" y="692876"/>
                  <a:pt x="140574" y="723149"/>
                  <a:pt x="137356" y="733875"/>
                </a:cubicBezTo>
                <a:cubicBezTo>
                  <a:pt x="135476" y="740140"/>
                  <a:pt x="127016" y="741897"/>
                  <a:pt x="121658" y="745648"/>
                </a:cubicBezTo>
                <a:cubicBezTo>
                  <a:pt x="113930" y="751058"/>
                  <a:pt x="106549" y="757127"/>
                  <a:pt x="98112" y="761346"/>
                </a:cubicBezTo>
                <a:cubicBezTo>
                  <a:pt x="77102" y="771851"/>
                  <a:pt x="58948" y="770757"/>
                  <a:pt x="35320" y="773120"/>
                </a:cubicBezTo>
                <a:cubicBezTo>
                  <a:pt x="36628" y="801899"/>
                  <a:pt x="36176" y="830813"/>
                  <a:pt x="39245" y="859458"/>
                </a:cubicBezTo>
                <a:cubicBezTo>
                  <a:pt x="40126" y="867684"/>
                  <a:pt x="45087" y="874978"/>
                  <a:pt x="47094" y="883005"/>
                </a:cubicBezTo>
                <a:cubicBezTo>
                  <a:pt x="52738" y="905583"/>
                  <a:pt x="51018" y="913445"/>
                  <a:pt x="51018" y="937947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2252D2A-2F47-DD38-7D26-ED860A51620F}"/>
              </a:ext>
            </a:extLst>
          </p:cNvPr>
          <p:cNvCxnSpPr>
            <a:stCxn id="3" idx="0"/>
          </p:cNvCxnSpPr>
          <p:nvPr/>
        </p:nvCxnSpPr>
        <p:spPr>
          <a:xfrm flipV="1">
            <a:off x="9101485" y="1414833"/>
            <a:ext cx="0" cy="3677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B531DC-0B33-CDAE-C3B8-54B9D6EE9A77}"/>
              </a:ext>
            </a:extLst>
          </p:cNvPr>
          <p:cNvCxnSpPr/>
          <p:nvPr/>
        </p:nvCxnSpPr>
        <p:spPr>
          <a:xfrm flipV="1">
            <a:off x="9676746" y="1416336"/>
            <a:ext cx="0" cy="3677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3B766D2-1C47-1E4D-1DB6-62795E974E2E}"/>
              </a:ext>
            </a:extLst>
          </p:cNvPr>
          <p:cNvCxnSpPr>
            <a:cxnSpLocks/>
          </p:cNvCxnSpPr>
          <p:nvPr/>
        </p:nvCxnSpPr>
        <p:spPr>
          <a:xfrm flipV="1">
            <a:off x="9101485" y="2513096"/>
            <a:ext cx="0" cy="18386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CEC56D6-6976-D90D-D44A-CF39A0751652}"/>
              </a:ext>
            </a:extLst>
          </p:cNvPr>
          <p:cNvCxnSpPr>
            <a:cxnSpLocks/>
          </p:cNvCxnSpPr>
          <p:nvPr/>
        </p:nvCxnSpPr>
        <p:spPr>
          <a:xfrm flipH="1">
            <a:off x="9101485" y="1414833"/>
            <a:ext cx="57526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01909CC-9875-EF5C-1758-8EC42E766607}"/>
              </a:ext>
            </a:extLst>
          </p:cNvPr>
          <p:cNvCxnSpPr>
            <a:cxnSpLocks/>
            <a:stCxn id="9" idx="44"/>
          </p:cNvCxnSpPr>
          <p:nvPr/>
        </p:nvCxnSpPr>
        <p:spPr>
          <a:xfrm flipH="1">
            <a:off x="9101485" y="2672560"/>
            <a:ext cx="622355" cy="139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BFA77BE-446A-21CC-5807-36FF429681C5}"/>
              </a:ext>
            </a:extLst>
          </p:cNvPr>
          <p:cNvCxnSpPr/>
          <p:nvPr/>
        </p:nvCxnSpPr>
        <p:spPr>
          <a:xfrm flipV="1">
            <a:off x="9406285" y="1047106"/>
            <a:ext cx="0" cy="3677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78CA445-41CB-F6BD-D97F-8D9D5345254C}"/>
              </a:ext>
            </a:extLst>
          </p:cNvPr>
          <p:cNvCxnSpPr/>
          <p:nvPr/>
        </p:nvCxnSpPr>
        <p:spPr>
          <a:xfrm flipV="1">
            <a:off x="9406285" y="2672560"/>
            <a:ext cx="0" cy="3677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2695B13-6020-4975-DCFC-90BC6F1226CE}"/>
              </a:ext>
            </a:extLst>
          </p:cNvPr>
          <p:cNvSpPr txBox="1"/>
          <p:nvPr/>
        </p:nvSpPr>
        <p:spPr>
          <a:xfrm>
            <a:off x="7664239" y="1950751"/>
            <a:ext cx="118141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 err="1"/>
              <a:t>R_turnturn</a:t>
            </a:r>
            <a:endParaRPr lang="en-NL" sz="2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87650A2-EE0E-AB82-2962-98641E2A48FC}"/>
              </a:ext>
            </a:extLst>
          </p:cNvPr>
          <p:cNvSpPr txBox="1"/>
          <p:nvPr/>
        </p:nvSpPr>
        <p:spPr>
          <a:xfrm>
            <a:off x="9973697" y="1963471"/>
            <a:ext cx="100181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HTS path</a:t>
            </a:r>
            <a:endParaRPr lang="en-NL" sz="2000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397EDB4-B489-CBDB-EC2D-F07B5104C49C}"/>
              </a:ext>
            </a:extLst>
          </p:cNvPr>
          <p:cNvSpPr/>
          <p:nvPr/>
        </p:nvSpPr>
        <p:spPr>
          <a:xfrm>
            <a:off x="9073222" y="1528824"/>
            <a:ext cx="584883" cy="1092718"/>
          </a:xfrm>
          <a:custGeom>
            <a:avLst/>
            <a:gdLst>
              <a:gd name="connsiteX0" fmla="*/ 35458 w 584883"/>
              <a:gd name="connsiteY0" fmla="*/ 637480 h 1092718"/>
              <a:gd name="connsiteX1" fmla="*/ 31533 w 584883"/>
              <a:gd name="connsiteY1" fmla="*/ 555066 h 1092718"/>
              <a:gd name="connsiteX2" fmla="*/ 31533 w 584883"/>
              <a:gd name="connsiteY2" fmla="*/ 429483 h 1092718"/>
              <a:gd name="connsiteX3" fmla="*/ 35458 w 584883"/>
              <a:gd name="connsiteY3" fmla="*/ 405937 h 1092718"/>
              <a:gd name="connsiteX4" fmla="*/ 62929 w 584883"/>
              <a:gd name="connsiteY4" fmla="*/ 327447 h 1092718"/>
              <a:gd name="connsiteX5" fmla="*/ 70778 w 584883"/>
              <a:gd name="connsiteY5" fmla="*/ 303900 h 1092718"/>
              <a:gd name="connsiteX6" fmla="*/ 82551 w 584883"/>
              <a:gd name="connsiteY6" fmla="*/ 268580 h 1092718"/>
              <a:gd name="connsiteX7" fmla="*/ 94325 w 584883"/>
              <a:gd name="connsiteY7" fmla="*/ 237185 h 1092718"/>
              <a:gd name="connsiteX8" fmla="*/ 98249 w 584883"/>
              <a:gd name="connsiteY8" fmla="*/ 221487 h 1092718"/>
              <a:gd name="connsiteX9" fmla="*/ 117872 w 584883"/>
              <a:gd name="connsiteY9" fmla="*/ 182242 h 1092718"/>
              <a:gd name="connsiteX10" fmla="*/ 125720 w 584883"/>
              <a:gd name="connsiteY10" fmla="*/ 162620 h 1092718"/>
              <a:gd name="connsiteX11" fmla="*/ 141418 w 584883"/>
              <a:gd name="connsiteY11" fmla="*/ 131224 h 1092718"/>
              <a:gd name="connsiteX12" fmla="*/ 149267 w 584883"/>
              <a:gd name="connsiteY12" fmla="*/ 99828 h 1092718"/>
              <a:gd name="connsiteX13" fmla="*/ 180663 w 584883"/>
              <a:gd name="connsiteY13" fmla="*/ 48810 h 1092718"/>
              <a:gd name="connsiteX14" fmla="*/ 196361 w 584883"/>
              <a:gd name="connsiteY14" fmla="*/ 25264 h 1092718"/>
              <a:gd name="connsiteX15" fmla="*/ 208134 w 584883"/>
              <a:gd name="connsiteY15" fmla="*/ 17415 h 1092718"/>
              <a:gd name="connsiteX16" fmla="*/ 247379 w 584883"/>
              <a:gd name="connsiteY16" fmla="*/ 1717 h 1092718"/>
              <a:gd name="connsiteX17" fmla="*/ 404357 w 584883"/>
              <a:gd name="connsiteY17" fmla="*/ 21339 h 1092718"/>
              <a:gd name="connsiteX18" fmla="*/ 431829 w 584883"/>
              <a:gd name="connsiteY18" fmla="*/ 44886 h 1092718"/>
              <a:gd name="connsiteX19" fmla="*/ 439678 w 584883"/>
              <a:gd name="connsiteY19" fmla="*/ 64508 h 1092718"/>
              <a:gd name="connsiteX20" fmla="*/ 478922 w 584883"/>
              <a:gd name="connsiteY20" fmla="*/ 99828 h 1092718"/>
              <a:gd name="connsiteX21" fmla="*/ 494620 w 584883"/>
              <a:gd name="connsiteY21" fmla="*/ 131224 h 1092718"/>
              <a:gd name="connsiteX22" fmla="*/ 518167 w 584883"/>
              <a:gd name="connsiteY22" fmla="*/ 158695 h 1092718"/>
              <a:gd name="connsiteX23" fmla="*/ 553487 w 584883"/>
              <a:gd name="connsiteY23" fmla="*/ 303900 h 1092718"/>
              <a:gd name="connsiteX24" fmla="*/ 569185 w 584883"/>
              <a:gd name="connsiteY24" fmla="*/ 350994 h 1092718"/>
              <a:gd name="connsiteX25" fmla="*/ 577034 w 584883"/>
              <a:gd name="connsiteY25" fmla="*/ 402012 h 1092718"/>
              <a:gd name="connsiteX26" fmla="*/ 584883 w 584883"/>
              <a:gd name="connsiteY26" fmla="*/ 535444 h 1092718"/>
              <a:gd name="connsiteX27" fmla="*/ 569185 w 584883"/>
              <a:gd name="connsiteY27" fmla="*/ 770912 h 1092718"/>
              <a:gd name="connsiteX28" fmla="*/ 565260 w 584883"/>
              <a:gd name="connsiteY28" fmla="*/ 794458 h 1092718"/>
              <a:gd name="connsiteX29" fmla="*/ 541714 w 584883"/>
              <a:gd name="connsiteY29" fmla="*/ 884721 h 1092718"/>
              <a:gd name="connsiteX30" fmla="*/ 518167 w 584883"/>
              <a:gd name="connsiteY30" fmla="*/ 955361 h 1092718"/>
              <a:gd name="connsiteX31" fmla="*/ 502469 w 584883"/>
              <a:gd name="connsiteY31" fmla="*/ 1006379 h 1092718"/>
              <a:gd name="connsiteX32" fmla="*/ 482847 w 584883"/>
              <a:gd name="connsiteY32" fmla="*/ 1033851 h 1092718"/>
              <a:gd name="connsiteX33" fmla="*/ 471073 w 584883"/>
              <a:gd name="connsiteY33" fmla="*/ 1057397 h 1092718"/>
              <a:gd name="connsiteX34" fmla="*/ 447526 w 584883"/>
              <a:gd name="connsiteY34" fmla="*/ 1069171 h 1092718"/>
              <a:gd name="connsiteX35" fmla="*/ 384735 w 584883"/>
              <a:gd name="connsiteY35" fmla="*/ 1088793 h 1092718"/>
              <a:gd name="connsiteX36" fmla="*/ 321944 w 584883"/>
              <a:gd name="connsiteY36" fmla="*/ 1092718 h 1092718"/>
              <a:gd name="connsiteX37" fmla="*/ 188512 w 584883"/>
              <a:gd name="connsiteY37" fmla="*/ 1073095 h 1092718"/>
              <a:gd name="connsiteX38" fmla="*/ 133569 w 584883"/>
              <a:gd name="connsiteY38" fmla="*/ 1045624 h 1092718"/>
              <a:gd name="connsiteX39" fmla="*/ 82551 w 584883"/>
              <a:gd name="connsiteY39" fmla="*/ 990682 h 1092718"/>
              <a:gd name="connsiteX40" fmla="*/ 55080 w 584883"/>
              <a:gd name="connsiteY40" fmla="*/ 935739 h 1092718"/>
              <a:gd name="connsiteX41" fmla="*/ 35458 w 584883"/>
              <a:gd name="connsiteY41" fmla="*/ 880797 h 1092718"/>
              <a:gd name="connsiteX42" fmla="*/ 23684 w 584883"/>
              <a:gd name="connsiteY42" fmla="*/ 829779 h 1092718"/>
              <a:gd name="connsiteX43" fmla="*/ 138 w 584883"/>
              <a:gd name="connsiteY43" fmla="*/ 857250 h 1092718"/>
              <a:gd name="connsiteX44" fmla="*/ 15836 w 584883"/>
              <a:gd name="connsiteY44" fmla="*/ 865099 h 1092718"/>
              <a:gd name="connsiteX45" fmla="*/ 51156 w 584883"/>
              <a:gd name="connsiteY45" fmla="*/ 861174 h 1092718"/>
              <a:gd name="connsiteX46" fmla="*/ 15836 w 584883"/>
              <a:gd name="connsiteY46" fmla="*/ 833703 h 1092718"/>
              <a:gd name="connsiteX47" fmla="*/ 11911 w 584883"/>
              <a:gd name="connsiteY47" fmla="*/ 829779 h 1092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584883" h="1092718">
                <a:moveTo>
                  <a:pt x="35458" y="637480"/>
                </a:moveTo>
                <a:cubicBezTo>
                  <a:pt x="34150" y="610009"/>
                  <a:pt x="33425" y="582503"/>
                  <a:pt x="31533" y="555066"/>
                </a:cubicBezTo>
                <a:cubicBezTo>
                  <a:pt x="25882" y="473125"/>
                  <a:pt x="20705" y="591902"/>
                  <a:pt x="31533" y="429483"/>
                </a:cubicBezTo>
                <a:cubicBezTo>
                  <a:pt x="32062" y="421544"/>
                  <a:pt x="33118" y="413542"/>
                  <a:pt x="35458" y="405937"/>
                </a:cubicBezTo>
                <a:cubicBezTo>
                  <a:pt x="43610" y="379443"/>
                  <a:pt x="53862" y="353642"/>
                  <a:pt x="62929" y="327447"/>
                </a:cubicBezTo>
                <a:cubicBezTo>
                  <a:pt x="65635" y="319629"/>
                  <a:pt x="68162" y="311749"/>
                  <a:pt x="70778" y="303900"/>
                </a:cubicBezTo>
                <a:cubicBezTo>
                  <a:pt x="74702" y="292127"/>
                  <a:pt x="78193" y="280200"/>
                  <a:pt x="82551" y="268580"/>
                </a:cubicBezTo>
                <a:cubicBezTo>
                  <a:pt x="86476" y="258115"/>
                  <a:pt x="90791" y="247788"/>
                  <a:pt x="94325" y="237185"/>
                </a:cubicBezTo>
                <a:cubicBezTo>
                  <a:pt x="96031" y="232068"/>
                  <a:pt x="96124" y="226445"/>
                  <a:pt x="98249" y="221487"/>
                </a:cubicBezTo>
                <a:cubicBezTo>
                  <a:pt x="104010" y="208044"/>
                  <a:pt x="111687" y="195496"/>
                  <a:pt x="117872" y="182242"/>
                </a:cubicBezTo>
                <a:cubicBezTo>
                  <a:pt x="120851" y="175858"/>
                  <a:pt x="122768" y="169016"/>
                  <a:pt x="125720" y="162620"/>
                </a:cubicBezTo>
                <a:cubicBezTo>
                  <a:pt x="130623" y="151996"/>
                  <a:pt x="137310" y="142180"/>
                  <a:pt x="141418" y="131224"/>
                </a:cubicBezTo>
                <a:cubicBezTo>
                  <a:pt x="145206" y="121123"/>
                  <a:pt x="145357" y="109882"/>
                  <a:pt x="149267" y="99828"/>
                </a:cubicBezTo>
                <a:cubicBezTo>
                  <a:pt x="174494" y="34961"/>
                  <a:pt x="157364" y="78766"/>
                  <a:pt x="180663" y="48810"/>
                </a:cubicBezTo>
                <a:cubicBezTo>
                  <a:pt x="186454" y="41364"/>
                  <a:pt x="190149" y="32363"/>
                  <a:pt x="196361" y="25264"/>
                </a:cubicBezTo>
                <a:cubicBezTo>
                  <a:pt x="199467" y="21714"/>
                  <a:pt x="203915" y="19524"/>
                  <a:pt x="208134" y="17415"/>
                </a:cubicBezTo>
                <a:cubicBezTo>
                  <a:pt x="226011" y="8476"/>
                  <a:pt x="231716" y="6937"/>
                  <a:pt x="247379" y="1717"/>
                </a:cubicBezTo>
                <a:cubicBezTo>
                  <a:pt x="315621" y="5617"/>
                  <a:pt x="358172" y="-13299"/>
                  <a:pt x="404357" y="21339"/>
                </a:cubicBezTo>
                <a:cubicBezTo>
                  <a:pt x="414006" y="28575"/>
                  <a:pt x="422672" y="37037"/>
                  <a:pt x="431829" y="44886"/>
                </a:cubicBezTo>
                <a:cubicBezTo>
                  <a:pt x="434445" y="51427"/>
                  <a:pt x="436257" y="58350"/>
                  <a:pt x="439678" y="64508"/>
                </a:cubicBezTo>
                <a:cubicBezTo>
                  <a:pt x="450241" y="83522"/>
                  <a:pt x="459826" y="86188"/>
                  <a:pt x="478922" y="99828"/>
                </a:cubicBezTo>
                <a:cubicBezTo>
                  <a:pt x="484155" y="110293"/>
                  <a:pt x="488130" y="121489"/>
                  <a:pt x="494620" y="131224"/>
                </a:cubicBezTo>
                <a:cubicBezTo>
                  <a:pt x="501310" y="141259"/>
                  <a:pt x="513860" y="147430"/>
                  <a:pt x="518167" y="158695"/>
                </a:cubicBezTo>
                <a:cubicBezTo>
                  <a:pt x="564631" y="280217"/>
                  <a:pt x="532762" y="227908"/>
                  <a:pt x="553487" y="303900"/>
                </a:cubicBezTo>
                <a:cubicBezTo>
                  <a:pt x="557841" y="319864"/>
                  <a:pt x="563952" y="335296"/>
                  <a:pt x="569185" y="350994"/>
                </a:cubicBezTo>
                <a:cubicBezTo>
                  <a:pt x="571801" y="368000"/>
                  <a:pt x="574984" y="384928"/>
                  <a:pt x="577034" y="402012"/>
                </a:cubicBezTo>
                <a:cubicBezTo>
                  <a:pt x="581655" y="440518"/>
                  <a:pt x="583344" y="501581"/>
                  <a:pt x="584883" y="535444"/>
                </a:cubicBezTo>
                <a:cubicBezTo>
                  <a:pt x="579650" y="613933"/>
                  <a:pt x="575128" y="692473"/>
                  <a:pt x="569185" y="770912"/>
                </a:cubicBezTo>
                <a:cubicBezTo>
                  <a:pt x="568584" y="778846"/>
                  <a:pt x="567023" y="786699"/>
                  <a:pt x="565260" y="794458"/>
                </a:cubicBezTo>
                <a:cubicBezTo>
                  <a:pt x="562077" y="808462"/>
                  <a:pt x="548947" y="862119"/>
                  <a:pt x="541714" y="884721"/>
                </a:cubicBezTo>
                <a:cubicBezTo>
                  <a:pt x="534149" y="908361"/>
                  <a:pt x="524986" y="931496"/>
                  <a:pt x="518167" y="955361"/>
                </a:cubicBezTo>
                <a:cubicBezTo>
                  <a:pt x="516741" y="960351"/>
                  <a:pt x="505776" y="1000238"/>
                  <a:pt x="502469" y="1006379"/>
                </a:cubicBezTo>
                <a:cubicBezTo>
                  <a:pt x="497134" y="1016287"/>
                  <a:pt x="488745" y="1024267"/>
                  <a:pt x="482847" y="1033851"/>
                </a:cubicBezTo>
                <a:cubicBezTo>
                  <a:pt x="478248" y="1041324"/>
                  <a:pt x="477278" y="1051192"/>
                  <a:pt x="471073" y="1057397"/>
                </a:cubicBezTo>
                <a:cubicBezTo>
                  <a:pt x="464868" y="1063602"/>
                  <a:pt x="455592" y="1065714"/>
                  <a:pt x="447526" y="1069171"/>
                </a:cubicBezTo>
                <a:cubicBezTo>
                  <a:pt x="431374" y="1076094"/>
                  <a:pt x="402513" y="1086571"/>
                  <a:pt x="384735" y="1088793"/>
                </a:cubicBezTo>
                <a:cubicBezTo>
                  <a:pt x="363926" y="1091394"/>
                  <a:pt x="342874" y="1091410"/>
                  <a:pt x="321944" y="1092718"/>
                </a:cubicBezTo>
                <a:cubicBezTo>
                  <a:pt x="277467" y="1086177"/>
                  <a:pt x="232125" y="1083998"/>
                  <a:pt x="188512" y="1073095"/>
                </a:cubicBezTo>
                <a:cubicBezTo>
                  <a:pt x="168647" y="1068129"/>
                  <a:pt x="151289" y="1055883"/>
                  <a:pt x="133569" y="1045624"/>
                </a:cubicBezTo>
                <a:cubicBezTo>
                  <a:pt x="113448" y="1033975"/>
                  <a:pt x="94016" y="1007438"/>
                  <a:pt x="82551" y="990682"/>
                </a:cubicBezTo>
                <a:cubicBezTo>
                  <a:pt x="69939" y="972249"/>
                  <a:pt x="62475" y="955812"/>
                  <a:pt x="55080" y="935739"/>
                </a:cubicBezTo>
                <a:cubicBezTo>
                  <a:pt x="48357" y="917491"/>
                  <a:pt x="40983" y="899443"/>
                  <a:pt x="35458" y="880797"/>
                </a:cubicBezTo>
                <a:cubicBezTo>
                  <a:pt x="30500" y="864063"/>
                  <a:pt x="27609" y="846785"/>
                  <a:pt x="23684" y="829779"/>
                </a:cubicBezTo>
                <a:cubicBezTo>
                  <a:pt x="15490" y="835242"/>
                  <a:pt x="-1714" y="844285"/>
                  <a:pt x="138" y="857250"/>
                </a:cubicBezTo>
                <a:cubicBezTo>
                  <a:pt x="965" y="863041"/>
                  <a:pt x="10603" y="862483"/>
                  <a:pt x="15836" y="865099"/>
                </a:cubicBezTo>
                <a:cubicBezTo>
                  <a:pt x="27609" y="863791"/>
                  <a:pt x="43573" y="870274"/>
                  <a:pt x="51156" y="861174"/>
                </a:cubicBezTo>
                <a:cubicBezTo>
                  <a:pt x="61939" y="848234"/>
                  <a:pt x="17263" y="834417"/>
                  <a:pt x="15836" y="833703"/>
                </a:cubicBezTo>
                <a:cubicBezTo>
                  <a:pt x="14181" y="832876"/>
                  <a:pt x="13219" y="831087"/>
                  <a:pt x="11911" y="829779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95459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0" grpId="0" animBg="1"/>
      <p:bldP spid="15" grpId="0"/>
      <p:bldP spid="16" grpId="0"/>
      <p:bldP spid="3" grpId="0" animBg="1"/>
      <p:bldP spid="9" grpId="0" animBg="1"/>
      <p:bldP spid="29" grpId="0"/>
      <p:bldP spid="30" grpId="0"/>
      <p:bldP spid="3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80C97-398B-1BD3-A8A2-C1B4EDCBD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3F3285-A72B-472B-F145-777330BC4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19</a:t>
            </a:fld>
            <a:endParaRPr lang="en-GB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CB0E0-91CA-44A2-88D9-21C81F202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under construction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D65AFF-AB6F-D332-BB72-53D7794B3E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04900" y="371970"/>
            <a:ext cx="2133600" cy="2844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0ABEFF2-FDDB-38E2-FF7D-30F8DCB2BB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0" r="5555" b="8889"/>
          <a:stretch/>
        </p:blipFill>
        <p:spPr>
          <a:xfrm>
            <a:off x="571444" y="3219436"/>
            <a:ext cx="3276600" cy="2826871"/>
          </a:xfrm>
          <a:prstGeom prst="rect">
            <a:avLst/>
          </a:prstGeom>
        </p:spPr>
      </p:pic>
      <p:pic>
        <p:nvPicPr>
          <p:cNvPr id="10" name="Content Placeholder 7" descr="A machine with a black background&#10;&#10;Description automatically generated">
            <a:extLst>
              <a:ext uri="{FF2B5EF4-FFF2-40B4-BE49-F238E27FC236}">
                <a16:creationId xmlns:a16="http://schemas.microsoft.com/office/drawing/2014/main" id="{9B3A4846-DD2E-2A9D-9A7F-5E5737D45F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333" y="738344"/>
            <a:ext cx="4474368" cy="5965825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267FBA1-48B8-8F4D-E34F-9B4297B1283F}"/>
              </a:ext>
            </a:extLst>
          </p:cNvPr>
          <p:cNvSpPr txBox="1"/>
          <p:nvPr/>
        </p:nvSpPr>
        <p:spPr>
          <a:xfrm>
            <a:off x="3736864" y="1513290"/>
            <a:ext cx="285296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Coils being manufactured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95543E-78E9-E7BA-BCF9-A5038858E4E8}"/>
              </a:ext>
            </a:extLst>
          </p:cNvPr>
          <p:cNvSpPr txBox="1"/>
          <p:nvPr/>
        </p:nvSpPr>
        <p:spPr>
          <a:xfrm>
            <a:off x="4037298" y="4572000"/>
            <a:ext cx="211198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Lead buffer casting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A27EF3-6636-7A58-4B66-B081F3708238}"/>
              </a:ext>
            </a:extLst>
          </p:cNvPr>
          <p:cNvSpPr txBox="1"/>
          <p:nvPr/>
        </p:nvSpPr>
        <p:spPr>
          <a:xfrm>
            <a:off x="9035544" y="871099"/>
            <a:ext cx="288688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Cryostat being assembled</a:t>
            </a:r>
          </a:p>
        </p:txBody>
      </p:sp>
    </p:spTree>
    <p:extLst>
      <p:ext uri="{BB962C8B-B14F-4D97-AF65-F5344CB8AC3E}">
        <p14:creationId xmlns:p14="http://schemas.microsoft.com/office/powerpoint/2010/main" val="3588184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D87545-D5BC-20BE-874B-F10A4A162E9C}"/>
              </a:ext>
            </a:extLst>
          </p:cNvPr>
          <p:cNvSpPr/>
          <p:nvPr/>
        </p:nvSpPr>
        <p:spPr>
          <a:xfrm>
            <a:off x="609600" y="1295400"/>
            <a:ext cx="5105400" cy="609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BFEAAD-DF92-024A-957A-9A46339C8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BCDF5-627B-5FA8-0893-508F44889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18 T technology demonstrator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18 T split solenoid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RIXS manipulator head magnet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Positron capture solenoid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EE5D7-9B0A-6942-93DC-5455F85A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1451D4-5B3A-08F3-A7A9-069D47B41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1563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21"/>
    </mc:Choice>
    <mc:Fallback>
      <p:transition spd="slow" advTm="22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F3B935-262A-D8AA-883D-497011459C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Several no-insulation HTS magnet projects ongoing at PSI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18 T split solenoid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RIXS manipulator compact solenoid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Positron capture solenoid</a:t>
            </a:r>
          </a:p>
          <a:p>
            <a:r>
              <a:rPr lang="en-US" dirty="0"/>
              <a:t>Leaning on experience gained via 18 T solenoid</a:t>
            </a:r>
          </a:p>
          <a:p>
            <a:endParaRPr lang="en-US" dirty="0"/>
          </a:p>
          <a:p>
            <a:r>
              <a:rPr lang="en-US" dirty="0"/>
              <a:t>No-insulation HTS magnets ideally suited 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DC applications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Loose magnetic field quality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Compact solutions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8E9889-8900-3A63-EEA3-D98EE5A21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7D30DA-5F6B-E1C1-868D-35927C3A6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20</a:t>
            </a:fld>
            <a:endParaRPr lang="en-GB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C12B86A-9591-6A71-42BD-A7EAB0372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2608118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6337BE-25BC-BFC0-2AD8-73D7050BB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62090-EA02-C800-0DD2-35474B2BB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21</a:t>
            </a:fld>
            <a:endParaRPr lang="en-GB" noProof="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68A3C3-A13D-87E2-A3AF-0049A1CEAF87}"/>
              </a:ext>
            </a:extLst>
          </p:cNvPr>
          <p:cNvSpPr txBox="1"/>
          <p:nvPr/>
        </p:nvSpPr>
        <p:spPr>
          <a:xfrm>
            <a:off x="1315808" y="-27384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3200" dirty="0">
                <a:latin typeface="+mn-lt"/>
              </a:rPr>
              <a:t>NI HTS </a:t>
            </a:r>
            <a:r>
              <a:rPr lang="en-CH" sz="3200" dirty="0">
                <a:latin typeface="+mn-lt"/>
              </a:rPr>
              <a:t>Technology Solenoid</a:t>
            </a:r>
            <a:endParaRPr lang="en-US" sz="3200" dirty="0" err="1">
              <a:latin typeface="+mn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471F6C2-4D33-FD7C-1F5F-3BA3A24BDA41}"/>
              </a:ext>
            </a:extLst>
          </p:cNvPr>
          <p:cNvSpPr txBox="1"/>
          <p:nvPr/>
        </p:nvSpPr>
        <p:spPr>
          <a:xfrm>
            <a:off x="6196225" y="5440410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  <a:latin typeface="+mn-lt"/>
              </a:rPr>
              <a:t>Rapidly develop infrastructure</a:t>
            </a:r>
          </a:p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  <a:latin typeface="+mn-lt"/>
              </a:rPr>
              <a:t>via license agreement with </a:t>
            </a:r>
          </a:p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  <a:latin typeface="+mn-lt"/>
              </a:rPr>
              <a:t>Tokamak Energy</a:t>
            </a:r>
          </a:p>
          <a:p>
            <a:pPr>
              <a:spcBef>
                <a:spcPct val="0"/>
              </a:spcBef>
              <a:buClr>
                <a:srgbClr val="000000"/>
              </a:buClr>
            </a:pPr>
            <a:endParaRPr lang="en-US" sz="2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60" name="Picture 59" descr="A close up of a machine&#10;&#10;Description automatically generated">
            <a:extLst>
              <a:ext uri="{FF2B5EF4-FFF2-40B4-BE49-F238E27FC236}">
                <a16:creationId xmlns:a16="http://schemas.microsoft.com/office/drawing/2014/main" id="{4C457A3D-8238-86CA-4A22-65B433B98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3" t="2744" r="35640" b="48334"/>
          <a:stretch/>
        </p:blipFill>
        <p:spPr>
          <a:xfrm rot="5400000">
            <a:off x="777547" y="1279853"/>
            <a:ext cx="4064659" cy="4552953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1D00DC66-417D-C4E4-C392-D8415A850B4B}"/>
              </a:ext>
            </a:extLst>
          </p:cNvPr>
          <p:cNvSpPr>
            <a:spLocks/>
          </p:cNvSpPr>
          <p:nvPr/>
        </p:nvSpPr>
        <p:spPr>
          <a:xfrm>
            <a:off x="2896705" y="2855120"/>
            <a:ext cx="729140" cy="1514658"/>
          </a:xfrm>
          <a:prstGeom prst="rect">
            <a:avLst/>
          </a:prstGeom>
          <a:solidFill>
            <a:srgbClr val="4472C4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1FA8F5E-A3A9-DE8B-C303-959927DB3232}"/>
              </a:ext>
            </a:extLst>
          </p:cNvPr>
          <p:cNvSpPr>
            <a:spLocks/>
          </p:cNvSpPr>
          <p:nvPr/>
        </p:nvSpPr>
        <p:spPr>
          <a:xfrm>
            <a:off x="2896705" y="2892673"/>
            <a:ext cx="729140" cy="291165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B7C9F22-1F68-C6DC-39EE-97CDDC4DE9A2}"/>
              </a:ext>
            </a:extLst>
          </p:cNvPr>
          <p:cNvSpPr>
            <a:spLocks/>
          </p:cNvSpPr>
          <p:nvPr/>
        </p:nvSpPr>
        <p:spPr>
          <a:xfrm>
            <a:off x="2896705" y="3274839"/>
            <a:ext cx="729140" cy="291165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223D064-DE50-C8AB-0DBE-F8E23E2A7B79}"/>
              </a:ext>
            </a:extLst>
          </p:cNvPr>
          <p:cNvSpPr>
            <a:spLocks/>
          </p:cNvSpPr>
          <p:nvPr/>
        </p:nvSpPr>
        <p:spPr>
          <a:xfrm>
            <a:off x="2896705" y="3657007"/>
            <a:ext cx="729140" cy="291165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D700A55B-2DCF-5D48-A27A-9648A1768FC7}"/>
              </a:ext>
            </a:extLst>
          </p:cNvPr>
          <p:cNvSpPr>
            <a:spLocks/>
          </p:cNvSpPr>
          <p:nvPr/>
        </p:nvSpPr>
        <p:spPr>
          <a:xfrm>
            <a:off x="2896705" y="4039173"/>
            <a:ext cx="729140" cy="291165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78ECB8E-995F-9548-3EAB-10F49B7B1E7D}"/>
              </a:ext>
            </a:extLst>
          </p:cNvPr>
          <p:cNvSpPr>
            <a:spLocks/>
          </p:cNvSpPr>
          <p:nvPr/>
        </p:nvSpPr>
        <p:spPr>
          <a:xfrm>
            <a:off x="2896716" y="3568887"/>
            <a:ext cx="148909" cy="88106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FF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0892D790-0897-89C9-C194-2A1B961BC25F}"/>
              </a:ext>
            </a:extLst>
          </p:cNvPr>
          <p:cNvSpPr>
            <a:spLocks/>
          </p:cNvSpPr>
          <p:nvPr/>
        </p:nvSpPr>
        <p:spPr>
          <a:xfrm>
            <a:off x="3476945" y="3948159"/>
            <a:ext cx="148909" cy="88106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FF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CE12104-6D61-3FEC-5D4C-B8CA4BFFE4B4}"/>
              </a:ext>
            </a:extLst>
          </p:cNvPr>
          <p:cNvSpPr>
            <a:spLocks/>
          </p:cNvSpPr>
          <p:nvPr/>
        </p:nvSpPr>
        <p:spPr>
          <a:xfrm>
            <a:off x="3476945" y="3183827"/>
            <a:ext cx="148909" cy="88106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FF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A6B7FC8-4DC5-05D3-69C5-A511B11C9BD1}"/>
              </a:ext>
            </a:extLst>
          </p:cNvPr>
          <p:cNvSpPr>
            <a:spLocks/>
          </p:cNvSpPr>
          <p:nvPr/>
        </p:nvSpPr>
        <p:spPr>
          <a:xfrm>
            <a:off x="2896716" y="2855132"/>
            <a:ext cx="148909" cy="45719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FF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1B62DAF-9A2E-1C8C-5A55-DCA1DC3056CB}"/>
              </a:ext>
            </a:extLst>
          </p:cNvPr>
          <p:cNvSpPr>
            <a:spLocks/>
          </p:cNvSpPr>
          <p:nvPr/>
        </p:nvSpPr>
        <p:spPr>
          <a:xfrm>
            <a:off x="2896716" y="4324071"/>
            <a:ext cx="148909" cy="45719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FF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F2FEE3D9-B8D8-F5B0-5F11-FAC6A23FAC17}"/>
              </a:ext>
            </a:extLst>
          </p:cNvPr>
          <p:cNvCxnSpPr>
            <a:cxnSpLocks/>
            <a:stCxn id="68" idx="3"/>
          </p:cNvCxnSpPr>
          <p:nvPr/>
        </p:nvCxnSpPr>
        <p:spPr>
          <a:xfrm flipH="1">
            <a:off x="2896714" y="3227878"/>
            <a:ext cx="729139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7767C72-015E-6EA9-1C49-9E65CDA2219C}"/>
              </a:ext>
            </a:extLst>
          </p:cNvPr>
          <p:cNvCxnSpPr>
            <a:cxnSpLocks/>
          </p:cNvCxnSpPr>
          <p:nvPr/>
        </p:nvCxnSpPr>
        <p:spPr>
          <a:xfrm flipH="1">
            <a:off x="2896714" y="3612449"/>
            <a:ext cx="729139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7F0187A-F562-F9B4-11CC-F8B8A03D1293}"/>
              </a:ext>
            </a:extLst>
          </p:cNvPr>
          <p:cNvCxnSpPr>
            <a:cxnSpLocks/>
          </p:cNvCxnSpPr>
          <p:nvPr/>
        </p:nvCxnSpPr>
        <p:spPr>
          <a:xfrm flipH="1">
            <a:off x="2896714" y="3993798"/>
            <a:ext cx="729139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A61AEAEC-D961-FA1C-57F6-63E2C27334B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97055" y="2500087"/>
                <a:ext cx="108818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/>
                <a14:m>
                  <m:oMath xmlns:m="http://schemas.openxmlformats.org/officeDocument/2006/math">
                    <m:r>
                      <a:rPr lang="en-US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1600" dirty="0">
                    <a:solidFill>
                      <a:prstClr val="black"/>
                    </a:solidFill>
                    <a:latin typeface="Calibri" panose="020F0502020204030204"/>
                  </a:rPr>
                  <a:t> terminal</a:t>
                </a: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A61AEAEC-D961-FA1C-57F6-63E2C27334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7055" y="2500087"/>
                <a:ext cx="1088183" cy="338554"/>
              </a:xfrm>
              <a:prstGeom prst="rect">
                <a:avLst/>
              </a:prstGeom>
              <a:blipFill>
                <a:blip r:embed="rId3"/>
                <a:stretch>
                  <a:fillRect t="-5357" r="-2235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54F71D3-DA69-6390-3DDE-E545A76327B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39920" y="4450022"/>
                <a:ext cx="108818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/>
                <a14:m>
                  <m:oMath xmlns:m="http://schemas.openxmlformats.org/officeDocument/2006/math">
                    <m:r>
                      <a:rPr lang="en-US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1600" dirty="0">
                    <a:solidFill>
                      <a:prstClr val="black"/>
                    </a:solidFill>
                    <a:latin typeface="Calibri" panose="020F0502020204030204"/>
                  </a:rPr>
                  <a:t> terminal</a:t>
                </a:r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54F71D3-DA69-6390-3DDE-E545A76327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9920" y="4450022"/>
                <a:ext cx="1088183" cy="338554"/>
              </a:xfrm>
              <a:prstGeom prst="rect">
                <a:avLst/>
              </a:prstGeom>
              <a:blipFill>
                <a:blip r:embed="rId4"/>
                <a:stretch>
                  <a:fillRect t="-5357" r="-2235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BC01DD15-4020-8A4D-5DB9-EA9EFDCD801E}"/>
              </a:ext>
            </a:extLst>
          </p:cNvPr>
          <p:cNvSpPr>
            <a:spLocks/>
          </p:cNvSpPr>
          <p:nvPr/>
        </p:nvSpPr>
        <p:spPr>
          <a:xfrm>
            <a:off x="2957085" y="2786951"/>
            <a:ext cx="590972" cy="1695450"/>
          </a:xfrm>
          <a:custGeom>
            <a:avLst/>
            <a:gdLst>
              <a:gd name="connsiteX0" fmla="*/ 28997 w 590972"/>
              <a:gd name="connsiteY0" fmla="*/ 0 h 1695450"/>
              <a:gd name="connsiteX1" fmla="*/ 48047 w 590972"/>
              <a:gd name="connsiteY1" fmla="*/ 180975 h 1695450"/>
              <a:gd name="connsiteX2" fmla="*/ 86147 w 590972"/>
              <a:gd name="connsiteY2" fmla="*/ 219075 h 1695450"/>
              <a:gd name="connsiteX3" fmla="*/ 109959 w 590972"/>
              <a:gd name="connsiteY3" fmla="*/ 233363 h 1695450"/>
              <a:gd name="connsiteX4" fmla="*/ 262359 w 590972"/>
              <a:gd name="connsiteY4" fmla="*/ 238125 h 1695450"/>
              <a:gd name="connsiteX5" fmla="*/ 357609 w 590972"/>
              <a:gd name="connsiteY5" fmla="*/ 252413 h 1695450"/>
              <a:gd name="connsiteX6" fmla="*/ 395709 w 590972"/>
              <a:gd name="connsiteY6" fmla="*/ 261938 h 1695450"/>
              <a:gd name="connsiteX7" fmla="*/ 438572 w 590972"/>
              <a:gd name="connsiteY7" fmla="*/ 271463 h 1695450"/>
              <a:gd name="connsiteX8" fmla="*/ 486197 w 590972"/>
              <a:gd name="connsiteY8" fmla="*/ 290513 h 1695450"/>
              <a:gd name="connsiteX9" fmla="*/ 505247 w 590972"/>
              <a:gd name="connsiteY9" fmla="*/ 304800 h 1695450"/>
              <a:gd name="connsiteX10" fmla="*/ 543347 w 590972"/>
              <a:gd name="connsiteY10" fmla="*/ 328613 h 1695450"/>
              <a:gd name="connsiteX11" fmla="*/ 581447 w 590972"/>
              <a:gd name="connsiteY11" fmla="*/ 390525 h 1695450"/>
              <a:gd name="connsiteX12" fmla="*/ 586209 w 590972"/>
              <a:gd name="connsiteY12" fmla="*/ 414338 h 1695450"/>
              <a:gd name="connsiteX13" fmla="*/ 590972 w 590972"/>
              <a:gd name="connsiteY13" fmla="*/ 433388 h 1695450"/>
              <a:gd name="connsiteX14" fmla="*/ 586209 w 590972"/>
              <a:gd name="connsiteY14" fmla="*/ 547688 h 1695450"/>
              <a:gd name="connsiteX15" fmla="*/ 581447 w 590972"/>
              <a:gd name="connsiteY15" fmla="*/ 581025 h 1695450"/>
              <a:gd name="connsiteX16" fmla="*/ 576684 w 590972"/>
              <a:gd name="connsiteY16" fmla="*/ 595313 h 1695450"/>
              <a:gd name="connsiteX17" fmla="*/ 548109 w 590972"/>
              <a:gd name="connsiteY17" fmla="*/ 614363 h 1695450"/>
              <a:gd name="connsiteX18" fmla="*/ 452859 w 590972"/>
              <a:gd name="connsiteY18" fmla="*/ 638175 h 1695450"/>
              <a:gd name="connsiteX19" fmla="*/ 305222 w 590972"/>
              <a:gd name="connsiteY19" fmla="*/ 647700 h 1695450"/>
              <a:gd name="connsiteX20" fmla="*/ 262359 w 590972"/>
              <a:gd name="connsiteY20" fmla="*/ 657225 h 1695450"/>
              <a:gd name="connsiteX21" fmla="*/ 214734 w 590972"/>
              <a:gd name="connsiteY21" fmla="*/ 661988 h 1695450"/>
              <a:gd name="connsiteX22" fmla="*/ 181397 w 590972"/>
              <a:gd name="connsiteY22" fmla="*/ 666750 h 1695450"/>
              <a:gd name="connsiteX23" fmla="*/ 133772 w 590972"/>
              <a:gd name="connsiteY23" fmla="*/ 671513 h 1695450"/>
              <a:gd name="connsiteX24" fmla="*/ 114722 w 590972"/>
              <a:gd name="connsiteY24" fmla="*/ 676275 h 1695450"/>
              <a:gd name="connsiteX25" fmla="*/ 71859 w 590972"/>
              <a:gd name="connsiteY25" fmla="*/ 681038 h 1695450"/>
              <a:gd name="connsiteX26" fmla="*/ 38522 w 590972"/>
              <a:gd name="connsiteY26" fmla="*/ 714375 h 1695450"/>
              <a:gd name="connsiteX27" fmla="*/ 14709 w 590972"/>
              <a:gd name="connsiteY27" fmla="*/ 752475 h 1695450"/>
              <a:gd name="connsiteX28" fmla="*/ 14709 w 590972"/>
              <a:gd name="connsiteY28" fmla="*/ 885825 h 1695450"/>
              <a:gd name="connsiteX29" fmla="*/ 19472 w 590972"/>
              <a:gd name="connsiteY29" fmla="*/ 900113 h 1695450"/>
              <a:gd name="connsiteX30" fmla="*/ 28997 w 590972"/>
              <a:gd name="connsiteY30" fmla="*/ 933450 h 1695450"/>
              <a:gd name="connsiteX31" fmla="*/ 52809 w 590972"/>
              <a:gd name="connsiteY31" fmla="*/ 957263 h 1695450"/>
              <a:gd name="connsiteX32" fmla="*/ 90909 w 590972"/>
              <a:gd name="connsiteY32" fmla="*/ 1000125 h 1695450"/>
              <a:gd name="connsiteX33" fmla="*/ 119484 w 590972"/>
              <a:gd name="connsiteY33" fmla="*/ 1019175 h 1695450"/>
              <a:gd name="connsiteX34" fmla="*/ 133772 w 590972"/>
              <a:gd name="connsiteY34" fmla="*/ 1023938 h 1695450"/>
              <a:gd name="connsiteX35" fmla="*/ 157584 w 590972"/>
              <a:gd name="connsiteY35" fmla="*/ 1033463 h 1695450"/>
              <a:gd name="connsiteX36" fmla="*/ 248072 w 590972"/>
              <a:gd name="connsiteY36" fmla="*/ 1042988 h 1695450"/>
              <a:gd name="connsiteX37" fmla="*/ 462384 w 590972"/>
              <a:gd name="connsiteY37" fmla="*/ 1047750 h 1695450"/>
              <a:gd name="connsiteX38" fmla="*/ 486197 w 590972"/>
              <a:gd name="connsiteY38" fmla="*/ 1057275 h 1695450"/>
              <a:gd name="connsiteX39" fmla="*/ 524297 w 590972"/>
              <a:gd name="connsiteY39" fmla="*/ 1071563 h 1695450"/>
              <a:gd name="connsiteX40" fmla="*/ 557634 w 590972"/>
              <a:gd name="connsiteY40" fmla="*/ 1104900 h 1695450"/>
              <a:gd name="connsiteX41" fmla="*/ 571922 w 590972"/>
              <a:gd name="connsiteY41" fmla="*/ 1138238 h 1695450"/>
              <a:gd name="connsiteX42" fmla="*/ 576684 w 590972"/>
              <a:gd name="connsiteY42" fmla="*/ 1157288 h 1695450"/>
              <a:gd name="connsiteX43" fmla="*/ 586209 w 590972"/>
              <a:gd name="connsiteY43" fmla="*/ 1185863 h 1695450"/>
              <a:gd name="connsiteX44" fmla="*/ 571922 w 590972"/>
              <a:gd name="connsiteY44" fmla="*/ 1290638 h 1695450"/>
              <a:gd name="connsiteX45" fmla="*/ 571922 w 590972"/>
              <a:gd name="connsiteY45" fmla="*/ 1290638 h 1695450"/>
              <a:gd name="connsiteX46" fmla="*/ 567159 w 590972"/>
              <a:gd name="connsiteY46" fmla="*/ 1314450 h 1695450"/>
              <a:gd name="connsiteX47" fmla="*/ 500484 w 590972"/>
              <a:gd name="connsiteY47" fmla="*/ 1357313 h 1695450"/>
              <a:gd name="connsiteX48" fmla="*/ 476672 w 590972"/>
              <a:gd name="connsiteY48" fmla="*/ 1362075 h 1695450"/>
              <a:gd name="connsiteX49" fmla="*/ 462384 w 590972"/>
              <a:gd name="connsiteY49" fmla="*/ 1366838 h 1695450"/>
              <a:gd name="connsiteX50" fmla="*/ 433809 w 590972"/>
              <a:gd name="connsiteY50" fmla="*/ 1371600 h 1695450"/>
              <a:gd name="connsiteX51" fmla="*/ 414759 w 590972"/>
              <a:gd name="connsiteY51" fmla="*/ 1376363 h 1695450"/>
              <a:gd name="connsiteX52" fmla="*/ 233784 w 590972"/>
              <a:gd name="connsiteY52" fmla="*/ 1381125 h 1695450"/>
              <a:gd name="connsiteX53" fmla="*/ 181397 w 590972"/>
              <a:gd name="connsiteY53" fmla="*/ 1395413 h 1695450"/>
              <a:gd name="connsiteX54" fmla="*/ 143297 w 590972"/>
              <a:gd name="connsiteY54" fmla="*/ 1404938 h 1695450"/>
              <a:gd name="connsiteX55" fmla="*/ 100434 w 590972"/>
              <a:gd name="connsiteY55" fmla="*/ 1419225 h 1695450"/>
              <a:gd name="connsiteX56" fmla="*/ 86147 w 590972"/>
              <a:gd name="connsiteY56" fmla="*/ 1428750 h 1695450"/>
              <a:gd name="connsiteX57" fmla="*/ 57572 w 590972"/>
              <a:gd name="connsiteY57" fmla="*/ 1443038 h 1695450"/>
              <a:gd name="connsiteX58" fmla="*/ 24234 w 590972"/>
              <a:gd name="connsiteY58" fmla="*/ 1481138 h 1695450"/>
              <a:gd name="connsiteX59" fmla="*/ 9947 w 590972"/>
              <a:gd name="connsiteY59" fmla="*/ 1533525 h 1695450"/>
              <a:gd name="connsiteX60" fmla="*/ 5184 w 590972"/>
              <a:gd name="connsiteY60" fmla="*/ 1600200 h 1695450"/>
              <a:gd name="connsiteX61" fmla="*/ 422 w 590972"/>
              <a:gd name="connsiteY61" fmla="*/ 1638300 h 1695450"/>
              <a:gd name="connsiteX62" fmla="*/ 422 w 590972"/>
              <a:gd name="connsiteY62" fmla="*/ 169545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590972" h="1695450">
                <a:moveTo>
                  <a:pt x="28997" y="0"/>
                </a:moveTo>
                <a:cubicBezTo>
                  <a:pt x="29643" y="10017"/>
                  <a:pt x="27229" y="135175"/>
                  <a:pt x="48047" y="180975"/>
                </a:cubicBezTo>
                <a:cubicBezTo>
                  <a:pt x="55093" y="196476"/>
                  <a:pt x="73220" y="210026"/>
                  <a:pt x="86147" y="219075"/>
                </a:cubicBezTo>
                <a:cubicBezTo>
                  <a:pt x="93730" y="224383"/>
                  <a:pt x="100756" y="232368"/>
                  <a:pt x="109959" y="233363"/>
                </a:cubicBezTo>
                <a:cubicBezTo>
                  <a:pt x="160489" y="238826"/>
                  <a:pt x="211559" y="236538"/>
                  <a:pt x="262359" y="238125"/>
                </a:cubicBezTo>
                <a:cubicBezTo>
                  <a:pt x="294109" y="242888"/>
                  <a:pt x="326462" y="244626"/>
                  <a:pt x="357609" y="252413"/>
                </a:cubicBezTo>
                <a:cubicBezTo>
                  <a:pt x="370309" y="255588"/>
                  <a:pt x="382872" y="259371"/>
                  <a:pt x="395709" y="261938"/>
                </a:cubicBezTo>
                <a:cubicBezTo>
                  <a:pt x="400994" y="262995"/>
                  <a:pt x="431840" y="268770"/>
                  <a:pt x="438572" y="271463"/>
                </a:cubicBezTo>
                <a:cubicBezTo>
                  <a:pt x="495954" y="294416"/>
                  <a:pt x="442708" y="279640"/>
                  <a:pt x="486197" y="290513"/>
                </a:cubicBezTo>
                <a:cubicBezTo>
                  <a:pt x="492547" y="295275"/>
                  <a:pt x="498355" y="300862"/>
                  <a:pt x="505247" y="304800"/>
                </a:cubicBezTo>
                <a:cubicBezTo>
                  <a:pt x="531838" y="319995"/>
                  <a:pt x="510227" y="291813"/>
                  <a:pt x="543347" y="328613"/>
                </a:cubicBezTo>
                <a:cubicBezTo>
                  <a:pt x="553579" y="339981"/>
                  <a:pt x="574514" y="378392"/>
                  <a:pt x="581447" y="390525"/>
                </a:cubicBezTo>
                <a:cubicBezTo>
                  <a:pt x="583034" y="398463"/>
                  <a:pt x="584453" y="406436"/>
                  <a:pt x="586209" y="414338"/>
                </a:cubicBezTo>
                <a:cubicBezTo>
                  <a:pt x="587629" y="420728"/>
                  <a:pt x="590972" y="426843"/>
                  <a:pt x="590972" y="433388"/>
                </a:cubicBezTo>
                <a:cubicBezTo>
                  <a:pt x="590972" y="471521"/>
                  <a:pt x="588664" y="509634"/>
                  <a:pt x="586209" y="547688"/>
                </a:cubicBezTo>
                <a:cubicBezTo>
                  <a:pt x="585486" y="558890"/>
                  <a:pt x="583648" y="570018"/>
                  <a:pt x="581447" y="581025"/>
                </a:cubicBezTo>
                <a:cubicBezTo>
                  <a:pt x="580462" y="585948"/>
                  <a:pt x="580234" y="591763"/>
                  <a:pt x="576684" y="595313"/>
                </a:cubicBezTo>
                <a:cubicBezTo>
                  <a:pt x="568589" y="603408"/>
                  <a:pt x="558048" y="608683"/>
                  <a:pt x="548109" y="614363"/>
                </a:cubicBezTo>
                <a:cubicBezTo>
                  <a:pt x="499401" y="642196"/>
                  <a:pt x="515422" y="631919"/>
                  <a:pt x="452859" y="638175"/>
                </a:cubicBezTo>
                <a:cubicBezTo>
                  <a:pt x="345588" y="648902"/>
                  <a:pt x="521510" y="638297"/>
                  <a:pt x="305222" y="647700"/>
                </a:cubicBezTo>
                <a:cubicBezTo>
                  <a:pt x="290934" y="650875"/>
                  <a:pt x="276816" y="654942"/>
                  <a:pt x="262359" y="657225"/>
                </a:cubicBezTo>
                <a:cubicBezTo>
                  <a:pt x="246600" y="659713"/>
                  <a:pt x="230579" y="660124"/>
                  <a:pt x="214734" y="661988"/>
                </a:cubicBezTo>
                <a:cubicBezTo>
                  <a:pt x="203586" y="663300"/>
                  <a:pt x="192545" y="665438"/>
                  <a:pt x="181397" y="666750"/>
                </a:cubicBezTo>
                <a:cubicBezTo>
                  <a:pt x="165552" y="668614"/>
                  <a:pt x="149647" y="669925"/>
                  <a:pt x="133772" y="671513"/>
                </a:cubicBezTo>
                <a:cubicBezTo>
                  <a:pt x="127422" y="673100"/>
                  <a:pt x="121191" y="675280"/>
                  <a:pt x="114722" y="676275"/>
                </a:cubicBezTo>
                <a:cubicBezTo>
                  <a:pt x="100514" y="678461"/>
                  <a:pt x="85397" y="676203"/>
                  <a:pt x="71859" y="681038"/>
                </a:cubicBezTo>
                <a:cubicBezTo>
                  <a:pt x="53006" y="687771"/>
                  <a:pt x="48377" y="700579"/>
                  <a:pt x="38522" y="714375"/>
                </a:cubicBezTo>
                <a:cubicBezTo>
                  <a:pt x="17914" y="743226"/>
                  <a:pt x="29627" y="722639"/>
                  <a:pt x="14709" y="752475"/>
                </a:cubicBezTo>
                <a:cubicBezTo>
                  <a:pt x="8252" y="817057"/>
                  <a:pt x="6996" y="804836"/>
                  <a:pt x="14709" y="885825"/>
                </a:cubicBezTo>
                <a:cubicBezTo>
                  <a:pt x="15185" y="890823"/>
                  <a:pt x="18093" y="895286"/>
                  <a:pt x="19472" y="900113"/>
                </a:cubicBezTo>
                <a:cubicBezTo>
                  <a:pt x="19981" y="901894"/>
                  <a:pt x="26360" y="929934"/>
                  <a:pt x="28997" y="933450"/>
                </a:cubicBezTo>
                <a:cubicBezTo>
                  <a:pt x="35732" y="942430"/>
                  <a:pt x="45300" y="948919"/>
                  <a:pt x="52809" y="957263"/>
                </a:cubicBezTo>
                <a:cubicBezTo>
                  <a:pt x="69383" y="975679"/>
                  <a:pt x="71815" y="984850"/>
                  <a:pt x="90909" y="1000125"/>
                </a:cubicBezTo>
                <a:cubicBezTo>
                  <a:pt x="99848" y="1007276"/>
                  <a:pt x="108624" y="1015555"/>
                  <a:pt x="119484" y="1019175"/>
                </a:cubicBezTo>
                <a:cubicBezTo>
                  <a:pt x="124247" y="1020763"/>
                  <a:pt x="129071" y="1022175"/>
                  <a:pt x="133772" y="1023938"/>
                </a:cubicBezTo>
                <a:cubicBezTo>
                  <a:pt x="141776" y="1026940"/>
                  <a:pt x="149290" y="1031390"/>
                  <a:pt x="157584" y="1033463"/>
                </a:cubicBezTo>
                <a:cubicBezTo>
                  <a:pt x="174777" y="1037761"/>
                  <a:pt x="239454" y="1042686"/>
                  <a:pt x="248072" y="1042988"/>
                </a:cubicBezTo>
                <a:cubicBezTo>
                  <a:pt x="319483" y="1045494"/>
                  <a:pt x="390947" y="1046163"/>
                  <a:pt x="462384" y="1047750"/>
                </a:cubicBezTo>
                <a:cubicBezTo>
                  <a:pt x="470322" y="1050925"/>
                  <a:pt x="478087" y="1054571"/>
                  <a:pt x="486197" y="1057275"/>
                </a:cubicBezTo>
                <a:cubicBezTo>
                  <a:pt x="501523" y="1062384"/>
                  <a:pt x="510902" y="1060603"/>
                  <a:pt x="524297" y="1071563"/>
                </a:cubicBezTo>
                <a:cubicBezTo>
                  <a:pt x="536460" y="1081514"/>
                  <a:pt x="557634" y="1104900"/>
                  <a:pt x="557634" y="1104900"/>
                </a:cubicBezTo>
                <a:cubicBezTo>
                  <a:pt x="571310" y="1159600"/>
                  <a:pt x="552186" y="1092185"/>
                  <a:pt x="571922" y="1138238"/>
                </a:cubicBezTo>
                <a:cubicBezTo>
                  <a:pt x="574500" y="1144254"/>
                  <a:pt x="574803" y="1151019"/>
                  <a:pt x="576684" y="1157288"/>
                </a:cubicBezTo>
                <a:cubicBezTo>
                  <a:pt x="579569" y="1166905"/>
                  <a:pt x="583034" y="1176338"/>
                  <a:pt x="586209" y="1185863"/>
                </a:cubicBezTo>
                <a:cubicBezTo>
                  <a:pt x="580821" y="1272084"/>
                  <a:pt x="589495" y="1237919"/>
                  <a:pt x="571922" y="1290638"/>
                </a:cubicBezTo>
                <a:lnTo>
                  <a:pt x="571922" y="1290638"/>
                </a:lnTo>
                <a:cubicBezTo>
                  <a:pt x="570334" y="1298575"/>
                  <a:pt x="572285" y="1308185"/>
                  <a:pt x="567159" y="1314450"/>
                </a:cubicBezTo>
                <a:cubicBezTo>
                  <a:pt x="556308" y="1327712"/>
                  <a:pt x="519263" y="1350484"/>
                  <a:pt x="500484" y="1357313"/>
                </a:cubicBezTo>
                <a:cubicBezTo>
                  <a:pt x="492877" y="1360079"/>
                  <a:pt x="484525" y="1360112"/>
                  <a:pt x="476672" y="1362075"/>
                </a:cubicBezTo>
                <a:cubicBezTo>
                  <a:pt x="471802" y="1363293"/>
                  <a:pt x="467285" y="1365749"/>
                  <a:pt x="462384" y="1366838"/>
                </a:cubicBezTo>
                <a:cubicBezTo>
                  <a:pt x="452958" y="1368933"/>
                  <a:pt x="443278" y="1369706"/>
                  <a:pt x="433809" y="1371600"/>
                </a:cubicBezTo>
                <a:cubicBezTo>
                  <a:pt x="427391" y="1372884"/>
                  <a:pt x="421297" y="1376052"/>
                  <a:pt x="414759" y="1376363"/>
                </a:cubicBezTo>
                <a:cubicBezTo>
                  <a:pt x="354481" y="1379233"/>
                  <a:pt x="294109" y="1379538"/>
                  <a:pt x="233784" y="1381125"/>
                </a:cubicBezTo>
                <a:cubicBezTo>
                  <a:pt x="183884" y="1391106"/>
                  <a:pt x="237798" y="1379298"/>
                  <a:pt x="181397" y="1395413"/>
                </a:cubicBezTo>
                <a:cubicBezTo>
                  <a:pt x="168810" y="1399009"/>
                  <a:pt x="155716" y="1400798"/>
                  <a:pt x="143297" y="1404938"/>
                </a:cubicBezTo>
                <a:cubicBezTo>
                  <a:pt x="84150" y="1424654"/>
                  <a:pt x="168672" y="1405579"/>
                  <a:pt x="100434" y="1419225"/>
                </a:cubicBezTo>
                <a:cubicBezTo>
                  <a:pt x="95672" y="1422400"/>
                  <a:pt x="91266" y="1426190"/>
                  <a:pt x="86147" y="1428750"/>
                </a:cubicBezTo>
                <a:cubicBezTo>
                  <a:pt x="64666" y="1439491"/>
                  <a:pt x="78046" y="1425976"/>
                  <a:pt x="57572" y="1443038"/>
                </a:cubicBezTo>
                <a:cubicBezTo>
                  <a:pt x="44683" y="1453779"/>
                  <a:pt x="34532" y="1468266"/>
                  <a:pt x="24234" y="1481138"/>
                </a:cubicBezTo>
                <a:cubicBezTo>
                  <a:pt x="12149" y="1517392"/>
                  <a:pt x="16678" y="1499868"/>
                  <a:pt x="9947" y="1533525"/>
                </a:cubicBezTo>
                <a:cubicBezTo>
                  <a:pt x="8359" y="1555750"/>
                  <a:pt x="7201" y="1578010"/>
                  <a:pt x="5184" y="1600200"/>
                </a:cubicBezTo>
                <a:cubicBezTo>
                  <a:pt x="4025" y="1612946"/>
                  <a:pt x="1061" y="1625517"/>
                  <a:pt x="422" y="1638300"/>
                </a:cubicBezTo>
                <a:cubicBezTo>
                  <a:pt x="-529" y="1657326"/>
                  <a:pt x="422" y="1676400"/>
                  <a:pt x="422" y="1695450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6A978AC-F470-0B37-BDFF-9E8A174DBEBC}"/>
              </a:ext>
            </a:extLst>
          </p:cNvPr>
          <p:cNvSpPr txBox="1">
            <a:spLocks/>
          </p:cNvSpPr>
          <p:nvPr/>
        </p:nvSpPr>
        <p:spPr>
          <a:xfrm>
            <a:off x="2642511" y="4516189"/>
            <a:ext cx="824265" cy="338554"/>
          </a:xfrm>
          <a:prstGeom prst="rect">
            <a:avLst/>
          </a:prstGeom>
          <a:solidFill>
            <a:sysClr val="window" lastClr="FFFFFF"/>
          </a:solidFill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Current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0D47B82-6E31-651F-40B4-EB73FD12ED8D}"/>
              </a:ext>
            </a:extLst>
          </p:cNvPr>
          <p:cNvSpPr txBox="1">
            <a:spLocks/>
          </p:cNvSpPr>
          <p:nvPr/>
        </p:nvSpPr>
        <p:spPr>
          <a:xfrm>
            <a:off x="4397056" y="3352696"/>
            <a:ext cx="10066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HTS tapes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7BBFCB2-EADD-6297-85E7-4EB47662E83F}"/>
              </a:ext>
            </a:extLst>
          </p:cNvPr>
          <p:cNvSpPr txBox="1">
            <a:spLocks/>
          </p:cNvSpPr>
          <p:nvPr/>
        </p:nvSpPr>
        <p:spPr>
          <a:xfrm>
            <a:off x="4397055" y="2976278"/>
            <a:ext cx="1008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Axial joint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0739179-B112-4D28-C311-FD6630F2C551}"/>
              </a:ext>
            </a:extLst>
          </p:cNvPr>
          <p:cNvSpPr txBox="1">
            <a:spLocks/>
          </p:cNvSpPr>
          <p:nvPr/>
        </p:nvSpPr>
        <p:spPr>
          <a:xfrm>
            <a:off x="4397055" y="3729114"/>
            <a:ext cx="921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Insulator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7AD2AE08-D2CF-770E-B19D-7B439273C56A}"/>
              </a:ext>
            </a:extLst>
          </p:cNvPr>
          <p:cNvCxnSpPr>
            <a:cxnSpLocks/>
            <a:stCxn id="79" idx="1"/>
            <a:endCxn id="68" idx="3"/>
          </p:cNvCxnSpPr>
          <p:nvPr/>
        </p:nvCxnSpPr>
        <p:spPr>
          <a:xfrm flipH="1">
            <a:off x="3625854" y="3145555"/>
            <a:ext cx="771201" cy="82325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94254DF2-ADB6-9A27-840F-3AECD000A8A6}"/>
              </a:ext>
            </a:extLst>
          </p:cNvPr>
          <p:cNvCxnSpPr>
            <a:cxnSpLocks/>
            <a:stCxn id="78" idx="1"/>
          </p:cNvCxnSpPr>
          <p:nvPr/>
        </p:nvCxnSpPr>
        <p:spPr>
          <a:xfrm flipH="1" flipV="1">
            <a:off x="3793849" y="3521527"/>
            <a:ext cx="603207" cy="446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3E310A05-5E2E-B6CC-3D9B-AEFE05533A2C}"/>
              </a:ext>
            </a:extLst>
          </p:cNvPr>
          <p:cNvCxnSpPr>
            <a:cxnSpLocks/>
            <a:stCxn id="80" idx="1"/>
          </p:cNvCxnSpPr>
          <p:nvPr/>
        </p:nvCxnSpPr>
        <p:spPr>
          <a:xfrm flipH="1" flipV="1">
            <a:off x="3793844" y="3627237"/>
            <a:ext cx="603211" cy="271154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9218278A-153D-A693-19EE-EF3F9F21523B}"/>
              </a:ext>
            </a:extLst>
          </p:cNvPr>
          <p:cNvCxnSpPr>
            <a:cxnSpLocks/>
          </p:cNvCxnSpPr>
          <p:nvPr/>
        </p:nvCxnSpPr>
        <p:spPr>
          <a:xfrm>
            <a:off x="972783" y="5004009"/>
            <a:ext cx="2653062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75D87D42-7842-D7B4-DF8A-70E2B31D463C}"/>
              </a:ext>
            </a:extLst>
          </p:cNvPr>
          <p:cNvSpPr txBox="1">
            <a:spLocks/>
          </p:cNvSpPr>
          <p:nvPr/>
        </p:nvSpPr>
        <p:spPr>
          <a:xfrm>
            <a:off x="2107436" y="5084206"/>
            <a:ext cx="870751" cy="338554"/>
          </a:xfrm>
          <a:prstGeom prst="rect">
            <a:avLst/>
          </a:prstGeom>
          <a:solidFill>
            <a:sysClr val="window" lastClr="FFFFFF"/>
          </a:solidFill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100 mm</a:t>
            </a:r>
          </a:p>
        </p:txBody>
      </p:sp>
      <p:pic>
        <p:nvPicPr>
          <p:cNvPr id="88" name="Picture 87" descr="A logo with a circle and a logo&#10;&#10;Description automatically generated with medium confidence">
            <a:extLst>
              <a:ext uri="{FF2B5EF4-FFF2-40B4-BE49-F238E27FC236}">
                <a16:creationId xmlns:a16="http://schemas.microsoft.com/office/drawing/2014/main" id="{1CCBCD86-BFA3-736E-65DF-F52132B571A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4" t="32703" r="12164" b="34226"/>
          <a:stretch/>
        </p:blipFill>
        <p:spPr>
          <a:xfrm>
            <a:off x="8486409" y="6164735"/>
            <a:ext cx="2043296" cy="58735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D1128CF-A3A1-2D03-D018-DAF784D2FB2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06" t="9398" r="25679" b="57143"/>
          <a:stretch/>
        </p:blipFill>
        <p:spPr>
          <a:xfrm rot="16200000">
            <a:off x="6649936" y="2033988"/>
            <a:ext cx="1599444" cy="199795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EFFBD14-0954-0239-D9B3-3A4B5D557993}"/>
              </a:ext>
            </a:extLst>
          </p:cNvPr>
          <p:cNvSpPr txBox="1"/>
          <p:nvPr/>
        </p:nvSpPr>
        <p:spPr>
          <a:xfrm>
            <a:off x="6196225" y="1477937"/>
            <a:ext cx="465095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Single-layer solder-impregnated pancakes</a:t>
            </a:r>
          </a:p>
          <a:p>
            <a:pPr algn="l"/>
            <a:r>
              <a:rPr lang="en-US" sz="2000" dirty="0"/>
              <a:t>modular</a:t>
            </a:r>
          </a:p>
        </p:txBody>
      </p:sp>
    </p:spTree>
    <p:extLst>
      <p:ext uri="{BB962C8B-B14F-4D97-AF65-F5344CB8AC3E}">
        <p14:creationId xmlns:p14="http://schemas.microsoft.com/office/powerpoint/2010/main" val="22708196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g267">
            <a:extLst>
              <a:ext uri="{FF2B5EF4-FFF2-40B4-BE49-F238E27FC236}">
                <a16:creationId xmlns:a16="http://schemas.microsoft.com/office/drawing/2014/main" id="{8A69AF1B-673C-7941-9D01-4128EFAE1F0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55418"/>
            <a:ext cx="9070109" cy="680258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590569-F5CF-EF52-FB52-26CEEFE96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EBFC23-FE2D-57A7-904D-B58580AE0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821265B-5F29-9E8D-30BF-72C99779E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2556"/>
            <a:ext cx="8964613" cy="810444"/>
          </a:xfrm>
        </p:spPr>
        <p:txBody>
          <a:bodyPr/>
          <a:lstStyle/>
          <a:p>
            <a:r>
              <a:rPr lang="en-US" dirty="0"/>
              <a:t>Mechanical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8F6DBB-03D3-805D-B397-892E1D6E01E6}"/>
              </a:ext>
            </a:extLst>
          </p:cNvPr>
          <p:cNvSpPr txBox="1">
            <a:spLocks/>
          </p:cNvSpPr>
          <p:nvPr/>
        </p:nvSpPr>
        <p:spPr>
          <a:xfrm>
            <a:off x="11183389" y="519858"/>
            <a:ext cx="926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Stress [MPa]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5EC45F-96BD-43AE-1931-03A1FD0010A0}"/>
              </a:ext>
            </a:extLst>
          </p:cNvPr>
          <p:cNvSpPr txBox="1">
            <a:spLocks/>
          </p:cNvSpPr>
          <p:nvPr/>
        </p:nvSpPr>
        <p:spPr>
          <a:xfrm>
            <a:off x="9319008" y="599159"/>
            <a:ext cx="10113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Hoop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C33908-B721-915E-557A-DD8540E17D1C}"/>
              </a:ext>
            </a:extLst>
          </p:cNvPr>
          <p:cNvSpPr txBox="1">
            <a:spLocks/>
          </p:cNvSpPr>
          <p:nvPr/>
        </p:nvSpPr>
        <p:spPr>
          <a:xfrm>
            <a:off x="9255328" y="3424922"/>
            <a:ext cx="1026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Mises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C04508-6558-2B5E-F581-C7087CFBF3FF}"/>
              </a:ext>
            </a:extLst>
          </p:cNvPr>
          <p:cNvSpPr txBox="1">
            <a:spLocks/>
          </p:cNvSpPr>
          <p:nvPr/>
        </p:nvSpPr>
        <p:spPr>
          <a:xfrm>
            <a:off x="6388057" y="583889"/>
            <a:ext cx="954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Axial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199B25-0AFF-7982-E441-935A946B9D3D}"/>
              </a:ext>
            </a:extLst>
          </p:cNvPr>
          <p:cNvSpPr txBox="1">
            <a:spLocks/>
          </p:cNvSpPr>
          <p:nvPr/>
        </p:nvSpPr>
        <p:spPr>
          <a:xfrm>
            <a:off x="6431564" y="3424923"/>
            <a:ext cx="1070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Radial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2F332F0-4152-E594-4580-B9D97D3F7AF6}"/>
              </a:ext>
            </a:extLst>
          </p:cNvPr>
          <p:cNvCxnSpPr>
            <a:cxnSpLocks/>
          </p:cNvCxnSpPr>
          <p:nvPr/>
        </p:nvCxnSpPr>
        <p:spPr>
          <a:xfrm flipV="1">
            <a:off x="5586758" y="1783958"/>
            <a:ext cx="29053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2652DA8-9F8B-4BC2-99E5-3C549E3B6534}"/>
              </a:ext>
            </a:extLst>
          </p:cNvPr>
          <p:cNvCxnSpPr>
            <a:cxnSpLocks/>
          </p:cNvCxnSpPr>
          <p:nvPr/>
        </p:nvCxnSpPr>
        <p:spPr>
          <a:xfrm flipH="1" flipV="1">
            <a:off x="5558440" y="1391289"/>
            <a:ext cx="1" cy="60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BE56A9E-4CF1-B164-311B-33B0EAD2BE8D}"/>
                  </a:ext>
                </a:extLst>
              </p:cNvPr>
              <p:cNvSpPr txBox="1"/>
              <p:nvPr/>
            </p:nvSpPr>
            <p:spPr>
              <a:xfrm>
                <a:off x="5784435" y="1727971"/>
                <a:ext cx="29707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BE56A9E-4CF1-B164-311B-33B0EAD2BE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4435" y="1727971"/>
                <a:ext cx="297076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65C4F3C-8FDD-60E1-9954-96C543EE0FBE}"/>
                  </a:ext>
                </a:extLst>
              </p:cNvPr>
              <p:cNvSpPr txBox="1"/>
              <p:nvPr/>
            </p:nvSpPr>
            <p:spPr>
              <a:xfrm>
                <a:off x="5431012" y="1140656"/>
                <a:ext cx="2988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65C4F3C-8FDD-60E1-9954-96C543EE0F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1012" y="1140656"/>
                <a:ext cx="29886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339CA17-A1B6-C7BE-00C1-8AE07648C9E5}"/>
              </a:ext>
            </a:extLst>
          </p:cNvPr>
          <p:cNvCxnSpPr/>
          <p:nvPr/>
        </p:nvCxnSpPr>
        <p:spPr>
          <a:xfrm flipV="1">
            <a:off x="5556428" y="1391289"/>
            <a:ext cx="0" cy="392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E9A5D141-E331-0A9F-210E-A79FFD1FE5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" y="1250603"/>
            <a:ext cx="1373565" cy="20261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57D758F-43EF-1B47-176F-92A4A722394C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2305495" y="1196297"/>
            <a:ext cx="2539333" cy="2207471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A9C2B8B-F336-D617-7C41-A0BC96E151B2}"/>
              </a:ext>
            </a:extLst>
          </p:cNvPr>
          <p:cNvSpPr>
            <a:spLocks/>
          </p:cNvSpPr>
          <p:nvPr/>
        </p:nvSpPr>
        <p:spPr>
          <a:xfrm>
            <a:off x="3339529" y="2104184"/>
            <a:ext cx="96438" cy="187281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A656640-2A2B-F5CE-2517-B317A3C0C512}"/>
              </a:ext>
            </a:extLst>
          </p:cNvPr>
          <p:cNvCxnSpPr>
            <a:cxnSpLocks/>
          </p:cNvCxnSpPr>
          <p:nvPr/>
        </p:nvCxnSpPr>
        <p:spPr>
          <a:xfrm>
            <a:off x="1623294" y="1253953"/>
            <a:ext cx="1707066" cy="8502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11329A8-A1B0-5DED-362D-2AA02F090835}"/>
              </a:ext>
            </a:extLst>
          </p:cNvPr>
          <p:cNvCxnSpPr>
            <a:cxnSpLocks/>
          </p:cNvCxnSpPr>
          <p:nvPr/>
        </p:nvCxnSpPr>
        <p:spPr>
          <a:xfrm flipV="1">
            <a:off x="1631518" y="2297856"/>
            <a:ext cx="1698842" cy="9719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6C9D58E-891F-BD53-CDFD-4F65FD66A1BF}"/>
              </a:ext>
            </a:extLst>
          </p:cNvPr>
          <p:cNvSpPr txBox="1"/>
          <p:nvPr/>
        </p:nvSpPr>
        <p:spPr>
          <a:xfrm>
            <a:off x="1660349" y="1640515"/>
            <a:ext cx="734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Frictional </a:t>
            </a:r>
          </a:p>
          <a:p>
            <a:r>
              <a:rPr lang="en-US" sz="1000" dirty="0"/>
              <a:t>interface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AF018A7-1C5A-60BF-7971-29EE020C33DA}"/>
              </a:ext>
            </a:extLst>
          </p:cNvPr>
          <p:cNvSpPr txBox="1"/>
          <p:nvPr/>
        </p:nvSpPr>
        <p:spPr>
          <a:xfrm>
            <a:off x="1572257" y="2117412"/>
            <a:ext cx="8996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Field’s metal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72F5D6-D6AA-F334-3D5F-1D0CCD8B48FE}"/>
              </a:ext>
            </a:extLst>
          </p:cNvPr>
          <p:cNvSpPr txBox="1"/>
          <p:nvPr/>
        </p:nvSpPr>
        <p:spPr>
          <a:xfrm>
            <a:off x="1588030" y="2329643"/>
            <a:ext cx="758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Axial plate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DF0123B-756B-90D1-69E9-C0A48E74EB9B}"/>
              </a:ext>
            </a:extLst>
          </p:cNvPr>
          <p:cNvCxnSpPr>
            <a:cxnSpLocks/>
          </p:cNvCxnSpPr>
          <p:nvPr/>
        </p:nvCxnSpPr>
        <p:spPr>
          <a:xfrm flipH="1">
            <a:off x="1489737" y="1834187"/>
            <a:ext cx="200025" cy="16668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812A0CF-5C53-AACC-6A3A-E7D899B7176D}"/>
              </a:ext>
            </a:extLst>
          </p:cNvPr>
          <p:cNvCxnSpPr>
            <a:cxnSpLocks/>
          </p:cNvCxnSpPr>
          <p:nvPr/>
        </p:nvCxnSpPr>
        <p:spPr>
          <a:xfrm flipH="1">
            <a:off x="1447800" y="2255642"/>
            <a:ext cx="200025" cy="16668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F24939E-1C72-CAEE-B124-0921A4F783B2}"/>
              </a:ext>
            </a:extLst>
          </p:cNvPr>
          <p:cNvCxnSpPr>
            <a:cxnSpLocks/>
          </p:cNvCxnSpPr>
          <p:nvPr/>
        </p:nvCxnSpPr>
        <p:spPr>
          <a:xfrm flipH="1" flipV="1">
            <a:off x="1481361" y="2456869"/>
            <a:ext cx="199241" cy="5065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74DE65D-5FC9-1595-B542-ADDAC7826C57}"/>
              </a:ext>
            </a:extLst>
          </p:cNvPr>
          <p:cNvCxnSpPr>
            <a:cxnSpLocks/>
          </p:cNvCxnSpPr>
          <p:nvPr/>
        </p:nvCxnSpPr>
        <p:spPr>
          <a:xfrm flipV="1">
            <a:off x="2243540" y="1509291"/>
            <a:ext cx="185957" cy="142119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AD2E19B-87F6-E73B-9A43-862221D9C0F8}"/>
              </a:ext>
            </a:extLst>
          </p:cNvPr>
          <p:cNvSpPr txBox="1"/>
          <p:nvPr/>
        </p:nvSpPr>
        <p:spPr>
          <a:xfrm>
            <a:off x="660578" y="3301813"/>
            <a:ext cx="74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HTS tapes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CA4B7CB-8BA6-FF58-B402-27F4D3185467}"/>
              </a:ext>
            </a:extLst>
          </p:cNvPr>
          <p:cNvSpPr txBox="1"/>
          <p:nvPr/>
        </p:nvSpPr>
        <p:spPr>
          <a:xfrm>
            <a:off x="2526016" y="1273674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Stainless steel flange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E105B9-5B06-CBF3-E7AC-5F416D74CA75}"/>
              </a:ext>
            </a:extLst>
          </p:cNvPr>
          <p:cNvSpPr txBox="1"/>
          <p:nvPr/>
        </p:nvSpPr>
        <p:spPr>
          <a:xfrm>
            <a:off x="2515411" y="1456559"/>
            <a:ext cx="13981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Copper terminal plate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4C07637-3F70-2EAC-E3DB-3F25668E3BD7}"/>
              </a:ext>
            </a:extLst>
          </p:cNvPr>
          <p:cNvSpPr txBox="1"/>
          <p:nvPr/>
        </p:nvSpPr>
        <p:spPr>
          <a:xfrm>
            <a:off x="3880930" y="2219203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Stainless steel</a:t>
            </a:r>
          </a:p>
          <a:p>
            <a:r>
              <a:rPr lang="en-US" sz="1000" dirty="0"/>
              <a:t>overband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3F26CEF-F05B-9263-9026-670F792980E6}"/>
              </a:ext>
            </a:extLst>
          </p:cNvPr>
          <p:cNvCxnSpPr>
            <a:cxnSpLocks/>
          </p:cNvCxnSpPr>
          <p:nvPr/>
        </p:nvCxnSpPr>
        <p:spPr>
          <a:xfrm flipH="1" flipV="1">
            <a:off x="3792879" y="2329183"/>
            <a:ext cx="160705" cy="2813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EB0A8AF-C6BF-632D-3425-6B28E1BF8807}"/>
              </a:ext>
            </a:extLst>
          </p:cNvPr>
          <p:cNvSpPr txBox="1"/>
          <p:nvPr/>
        </p:nvSpPr>
        <p:spPr>
          <a:xfrm>
            <a:off x="328866" y="3600849"/>
            <a:ext cx="4841838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Tape structure explicitly modeled to capture</a:t>
            </a:r>
          </a:p>
          <a:p>
            <a:pPr algn="l"/>
            <a:r>
              <a:rPr lang="en-US" sz="2000" dirty="0"/>
              <a:t>-differential thermal contraction</a:t>
            </a:r>
          </a:p>
          <a:p>
            <a:pPr algn="l"/>
            <a:r>
              <a:rPr lang="en-US" sz="2000" dirty="0"/>
              <a:t>-plasticity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BDA6E6F-9643-B2FC-8ED0-1E7D9273C06D}"/>
              </a:ext>
            </a:extLst>
          </p:cNvPr>
          <p:cNvSpPr txBox="1"/>
          <p:nvPr/>
        </p:nvSpPr>
        <p:spPr>
          <a:xfrm>
            <a:off x="328866" y="5029200"/>
            <a:ext cx="5146602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Max 	radial stress 		2 	MPa</a:t>
            </a:r>
          </a:p>
          <a:p>
            <a:pPr algn="l"/>
            <a:r>
              <a:rPr lang="en-US" sz="2000" dirty="0"/>
              <a:t>Min 	axial stress		-155 	MPa</a:t>
            </a:r>
          </a:p>
          <a:p>
            <a:pPr algn="l"/>
            <a:r>
              <a:rPr lang="en-US" sz="2000" dirty="0"/>
              <a:t>Max 	hoop stress (substrate)	450	MPa </a:t>
            </a:r>
          </a:p>
        </p:txBody>
      </p:sp>
      <p:pic>
        <p:nvPicPr>
          <p:cNvPr id="21" name="pg267">
            <a:extLst>
              <a:ext uri="{FF2B5EF4-FFF2-40B4-BE49-F238E27FC236}">
                <a16:creationId xmlns:a16="http://schemas.microsoft.com/office/drawing/2014/main" id="{81B16DC0-4D76-0791-C6F9-3F60008B40C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99"/>
          <a:stretch/>
        </p:blipFill>
        <p:spPr>
          <a:xfrm>
            <a:off x="11057816" y="1253591"/>
            <a:ext cx="1055591" cy="416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51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8" grpId="0"/>
      <p:bldP spid="19" grpId="0"/>
      <p:bldP spid="5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6337BE-25BC-BFC0-2AD8-73D7050BB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62090-EA02-C800-0DD2-35474B2BB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23</a:t>
            </a:fld>
            <a:endParaRPr lang="en-GB" noProof="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68A3C3-A13D-87E2-A3AF-0049A1CEAF87}"/>
              </a:ext>
            </a:extLst>
          </p:cNvPr>
          <p:cNvSpPr txBox="1"/>
          <p:nvPr/>
        </p:nvSpPr>
        <p:spPr>
          <a:xfrm>
            <a:off x="1315808" y="-27384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3200" dirty="0" err="1">
              <a:latin typeface="+mn-lt"/>
            </a:endParaRPr>
          </a:p>
        </p:txBody>
      </p:sp>
      <p:pic>
        <p:nvPicPr>
          <p:cNvPr id="86" name="Content Placeholder 5">
            <a:extLst>
              <a:ext uri="{FF2B5EF4-FFF2-40B4-BE49-F238E27FC236}">
                <a16:creationId xmlns:a16="http://schemas.microsoft.com/office/drawing/2014/main" id="{B54E5501-4485-EA37-5B30-F5E2742C26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794" y="1738137"/>
            <a:ext cx="6624736" cy="3699986"/>
          </a:xfrm>
          <a:prstGeom prst="rect">
            <a:avLst/>
          </a:prstGeom>
        </p:spPr>
      </p:pic>
      <p:sp>
        <p:nvSpPr>
          <p:cNvPr id="87" name="Title 2">
            <a:extLst>
              <a:ext uri="{FF2B5EF4-FFF2-40B4-BE49-F238E27FC236}">
                <a16:creationId xmlns:a16="http://schemas.microsoft.com/office/drawing/2014/main" id="{AD90D9E7-A5AF-7376-7423-301BE197BE07}"/>
              </a:ext>
            </a:extLst>
          </p:cNvPr>
          <p:cNvSpPr txBox="1">
            <a:spLocks/>
          </p:cNvSpPr>
          <p:nvPr/>
        </p:nvSpPr>
        <p:spPr bwMode="auto">
          <a:xfrm>
            <a:off x="6934200" y="5438123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+mn-lt"/>
              </a:rPr>
              <a:t>18 T by 4 stack at 2 kA, 12 K</a:t>
            </a:r>
            <a:endParaRPr lang="de-CH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8379BB20-413A-3D95-BBD7-3F7844882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747" y="145520"/>
            <a:ext cx="8944033" cy="5085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n-lt"/>
              </a:rPr>
              <a:t>Cryogen-free test stand</a:t>
            </a:r>
            <a:endParaRPr lang="en-CH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F67375-22E9-DCCB-01B9-8F5EACDDDBB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36758" y="1512518"/>
            <a:ext cx="4926738" cy="369505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9A8987C-7788-0B5A-6B3C-8FF176DC1BDF}"/>
              </a:ext>
            </a:extLst>
          </p:cNvPr>
          <p:cNvSpPr txBox="1"/>
          <p:nvPr/>
        </p:nvSpPr>
        <p:spPr>
          <a:xfrm>
            <a:off x="-32214" y="4464700"/>
            <a:ext cx="1902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CH"/>
            </a:defPPr>
            <a:lvl1pPr>
              <a:spcBef>
                <a:spcPts val="0"/>
              </a:spcBef>
              <a:defRPr sz="1100"/>
            </a:lvl1pPr>
          </a:lstStyle>
          <a:p>
            <a:r>
              <a:rPr lang="en-US" sz="1800" dirty="0">
                <a:latin typeface="+mn-lt"/>
              </a:rPr>
              <a:t>stack of 4 NI HTS coils with</a:t>
            </a:r>
          </a:p>
          <a:p>
            <a:r>
              <a:rPr lang="en-US" sz="1800" dirty="0">
                <a:latin typeface="+mn-lt"/>
              </a:rPr>
              <a:t>connectors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4BA888-0183-5B34-9E5E-B2A6A8159DA8}"/>
              </a:ext>
            </a:extLst>
          </p:cNvPr>
          <p:cNvSpPr txBox="1"/>
          <p:nvPr/>
        </p:nvSpPr>
        <p:spPr>
          <a:xfrm>
            <a:off x="3733800" y="5804907"/>
            <a:ext cx="1255728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 err="1">
                <a:latin typeface="+mn-lt"/>
              </a:rPr>
              <a:t>HTS</a:t>
            </a:r>
            <a:r>
              <a:rPr lang="en-US" sz="2133" dirty="0">
                <a:latin typeface="+mn-lt"/>
              </a:rPr>
              <a:t> leads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0926D8-0B3F-5C54-1DBF-B1B6E65547A5}"/>
              </a:ext>
            </a:extLst>
          </p:cNvPr>
          <p:cNvSpPr txBox="1"/>
          <p:nvPr/>
        </p:nvSpPr>
        <p:spPr>
          <a:xfrm>
            <a:off x="-32214" y="3318376"/>
            <a:ext cx="1604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CH"/>
            </a:defPPr>
            <a:lvl1pPr>
              <a:spcBef>
                <a:spcPts val="0"/>
              </a:spcBef>
              <a:defRPr sz="1100"/>
            </a:lvl1pPr>
          </a:lstStyle>
          <a:p>
            <a:r>
              <a:rPr lang="en-US" sz="1800" dirty="0">
                <a:latin typeface="+mn-lt"/>
              </a:rPr>
              <a:t>1st </a:t>
            </a:r>
            <a:r>
              <a:rPr lang="en-US" sz="1800" dirty="0" err="1">
                <a:latin typeface="+mn-lt"/>
              </a:rPr>
              <a:t>cryocooler</a:t>
            </a:r>
            <a:endParaRPr lang="en-US" sz="1800" dirty="0">
              <a:latin typeface="+mn-lt"/>
            </a:endParaRPr>
          </a:p>
          <a:p>
            <a:r>
              <a:rPr lang="en-US" sz="1800" dirty="0">
                <a:latin typeface="+mn-lt"/>
              </a:rPr>
              <a:t>4 K coldhead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0531B5-3A5E-7D66-3FCA-9C993F1E71DC}"/>
              </a:ext>
            </a:extLst>
          </p:cNvPr>
          <p:cNvSpPr txBox="1"/>
          <p:nvPr/>
        </p:nvSpPr>
        <p:spPr>
          <a:xfrm>
            <a:off x="5637212" y="750217"/>
            <a:ext cx="1954253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CH"/>
            </a:defPPr>
            <a:lvl1pPr>
              <a:spcBef>
                <a:spcPts val="0"/>
              </a:spcBef>
              <a:defRPr sz="1100">
                <a:latin typeface="+mj-lt"/>
              </a:defRPr>
            </a:lvl1pPr>
          </a:lstStyle>
          <a:p>
            <a:r>
              <a:rPr lang="en-US" sz="2133" dirty="0">
                <a:latin typeface="+mn-lt"/>
              </a:rPr>
              <a:t>2nd cryocooler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2D316D-7859-F0EF-86A9-04148EE98F85}"/>
              </a:ext>
            </a:extLst>
          </p:cNvPr>
          <p:cNvSpPr txBox="1"/>
          <p:nvPr/>
        </p:nvSpPr>
        <p:spPr>
          <a:xfrm>
            <a:off x="-32214" y="1996444"/>
            <a:ext cx="17178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dirty="0">
                <a:latin typeface="+mn-lt"/>
              </a:rPr>
              <a:t>radiation shield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+mn-lt"/>
              </a:rPr>
              <a:t>top plate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7D04999-388B-017E-5D97-3DCAF862CEA3}"/>
              </a:ext>
            </a:extLst>
          </p:cNvPr>
          <p:cNvCxnSpPr>
            <a:cxnSpLocks/>
          </p:cNvCxnSpPr>
          <p:nvPr/>
        </p:nvCxnSpPr>
        <p:spPr>
          <a:xfrm flipV="1">
            <a:off x="1719419" y="3471158"/>
            <a:ext cx="1099981" cy="838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79571EC-E5C3-DF4B-D385-F294AA3C79E9}"/>
              </a:ext>
            </a:extLst>
          </p:cNvPr>
          <p:cNvCxnSpPr/>
          <p:nvPr/>
        </p:nvCxnSpPr>
        <p:spPr>
          <a:xfrm flipV="1">
            <a:off x="1579069" y="4854674"/>
            <a:ext cx="895668" cy="873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50DC554-5563-65D8-58F3-6CB90091DD6F}"/>
              </a:ext>
            </a:extLst>
          </p:cNvPr>
          <p:cNvCxnSpPr/>
          <p:nvPr/>
        </p:nvCxnSpPr>
        <p:spPr>
          <a:xfrm flipV="1">
            <a:off x="1809243" y="1953731"/>
            <a:ext cx="551703" cy="23162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5761C5D-571F-0DAD-7C63-7A033B7D9A9B}"/>
              </a:ext>
            </a:extLst>
          </p:cNvPr>
          <p:cNvCxnSpPr>
            <a:cxnSpLocks/>
          </p:cNvCxnSpPr>
          <p:nvPr/>
        </p:nvCxnSpPr>
        <p:spPr>
          <a:xfrm flipH="1">
            <a:off x="5152949" y="1170781"/>
            <a:ext cx="562051" cy="15022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9E8321C-1468-3AB4-2F68-46956B7D25BB}"/>
              </a:ext>
            </a:extLst>
          </p:cNvPr>
          <p:cNvCxnSpPr>
            <a:cxnSpLocks/>
          </p:cNvCxnSpPr>
          <p:nvPr/>
        </p:nvCxnSpPr>
        <p:spPr>
          <a:xfrm flipH="1" flipV="1">
            <a:off x="3962400" y="5112550"/>
            <a:ext cx="123620" cy="7069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25ED547-9C41-88CC-8B35-2F4AE7A52830}"/>
              </a:ext>
            </a:extLst>
          </p:cNvPr>
          <p:cNvSpPr txBox="1"/>
          <p:nvPr/>
        </p:nvSpPr>
        <p:spPr>
          <a:xfrm rot="16200000">
            <a:off x="4595270" y="2698277"/>
            <a:ext cx="2239459" cy="30777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Central bore field [T]</a:t>
            </a:r>
          </a:p>
        </p:txBody>
      </p:sp>
    </p:spTree>
    <p:extLst>
      <p:ext uri="{BB962C8B-B14F-4D97-AF65-F5344CB8AC3E}">
        <p14:creationId xmlns:p14="http://schemas.microsoft.com/office/powerpoint/2010/main" val="26866621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4BE017A-5BB3-5010-6F49-426E873D0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Electromagnet/thermal simulation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F64D39F-4D88-0759-C96D-5DC8B999D6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5325" y="954292"/>
                <a:ext cx="8964613" cy="4644616"/>
              </a:xfrm>
            </p:spPr>
            <p:txBody>
              <a:bodyPr/>
              <a:lstStyle/>
              <a:p>
                <a:r>
                  <a:rPr lang="en-US" dirty="0"/>
                  <a:t>2D axisymmetric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dirty="0"/>
                  <a:t>-formulation,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homogenized winding pack,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Anisotropic resistivity matrix with off-diagonal terms</a:t>
                </a:r>
              </a:p>
              <a:p>
                <a:r>
                  <a:rPr lang="en-US" dirty="0"/>
                  <a:t> 	to account for the spiral nature of the coils [1]</a:t>
                </a:r>
              </a:p>
              <a:p>
                <a:r>
                  <a:rPr lang="en-US" dirty="0"/>
                  <a:t>+2D thermal </a:t>
                </a:r>
              </a:p>
              <a:p>
                <a:r>
                  <a:rPr lang="en-US" dirty="0"/>
                  <a:t>+ Lumped thermal network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F64D39F-4D88-0759-C96D-5DC8B999D6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325" y="954292"/>
                <a:ext cx="8964613" cy="4644616"/>
              </a:xfrm>
              <a:blipFill>
                <a:blip r:embed="rId2"/>
                <a:stretch>
                  <a:fillRect l="-1700" t="-1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DD15C9-47C0-3723-4ABB-F3AEBC1C5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848759-2378-EDAA-9418-2C4F47828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24</a:t>
            </a:fld>
            <a:endParaRPr lang="en-GB" noProof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16D5D5-0B70-F36A-E05D-AD8C181B2A75}"/>
              </a:ext>
            </a:extLst>
          </p:cNvPr>
          <p:cNvSpPr txBox="1"/>
          <p:nvPr/>
        </p:nvSpPr>
        <p:spPr>
          <a:xfrm>
            <a:off x="4038600" y="6579704"/>
            <a:ext cx="402994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effectLst/>
              </a:rPr>
              <a:t>[1] R </a:t>
            </a:r>
            <a:r>
              <a:rPr lang="en-US" sz="1600" dirty="0" err="1">
                <a:effectLst/>
              </a:rPr>
              <a:t>Mateira</a:t>
            </a:r>
            <a:r>
              <a:rPr lang="en-US" sz="1600" dirty="0">
                <a:effectLst/>
              </a:rPr>
              <a:t>, DOI 10.1088/1361-6668/ab9688</a:t>
            </a:r>
            <a:endParaRPr lang="en-US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F08CDD-71E6-370F-B884-424ABD03B6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8238" y="2672135"/>
            <a:ext cx="5742422" cy="37801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2862EB-2C86-C51B-868C-7B5A8737D8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8045"/>
          <a:stretch/>
        </p:blipFill>
        <p:spPr>
          <a:xfrm>
            <a:off x="946171" y="3143305"/>
            <a:ext cx="2934056" cy="37001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7AAFB78-8A97-2755-16C9-9385B61432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2800" y="1348420"/>
            <a:ext cx="3162300" cy="985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66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DD15C9-47C0-3723-4ABB-F3AEBC1C5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848759-2378-EDAA-9418-2C4F47828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DB857BA-EF4E-EB11-9A99-27A2D77EB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Predicted obtainable field strongly depends on thermal aspects</a:t>
            </a:r>
          </a:p>
        </p:txBody>
      </p:sp>
      <p:pic>
        <p:nvPicPr>
          <p:cNvPr id="18" name="pg266">
            <a:extLst>
              <a:ext uri="{FF2B5EF4-FFF2-40B4-BE49-F238E27FC236}">
                <a16:creationId xmlns:a16="http://schemas.microsoft.com/office/drawing/2014/main" id="{F4012CD4-0B50-C9E1-E7D2-8FDDCE65F67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130647"/>
            <a:ext cx="5401524" cy="4319390"/>
          </a:xfrm>
          <a:prstGeom prst="rect">
            <a:avLst/>
          </a:prstGeom>
        </p:spPr>
      </p:pic>
      <p:pic>
        <p:nvPicPr>
          <p:cNvPr id="22" name="pg265">
            <a:extLst>
              <a:ext uri="{FF2B5EF4-FFF2-40B4-BE49-F238E27FC236}">
                <a16:creationId xmlns:a16="http://schemas.microsoft.com/office/drawing/2014/main" id="{BA88AD27-197E-B2F0-8A42-9662C076AF9D}"/>
              </a:ext>
            </a:extLst>
          </p:cNvPr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19855"/>
            <a:ext cx="5401524" cy="4319390"/>
          </a:xfr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43E9E50-F18F-3894-E64A-91378FE58705}"/>
              </a:ext>
            </a:extLst>
          </p:cNvPr>
          <p:cNvSpPr txBox="1"/>
          <p:nvPr/>
        </p:nvSpPr>
        <p:spPr>
          <a:xfrm>
            <a:off x="4572000" y="5819961"/>
            <a:ext cx="680147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17 T reachable*, but magnet at risk of quenching during failure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953C3A-772F-0D92-F031-DEABFE4E5336}"/>
              </a:ext>
            </a:extLst>
          </p:cNvPr>
          <p:cNvSpPr txBox="1"/>
          <p:nvPr/>
        </p:nvSpPr>
        <p:spPr>
          <a:xfrm>
            <a:off x="8915400" y="6468401"/>
            <a:ext cx="322697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*Not considering mechanical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62C686-2254-4CDE-8C25-64241F2E1779}"/>
              </a:ext>
            </a:extLst>
          </p:cNvPr>
          <p:cNvSpPr txBox="1"/>
          <p:nvPr/>
        </p:nvSpPr>
        <p:spPr>
          <a:xfrm rot="16200000">
            <a:off x="6110281" y="1823190"/>
            <a:ext cx="296556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[K]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13B242-2498-2C2C-F5DF-98208EC22B2A}"/>
              </a:ext>
            </a:extLst>
          </p:cNvPr>
          <p:cNvSpPr txBox="1"/>
          <p:nvPr/>
        </p:nvSpPr>
        <p:spPr>
          <a:xfrm>
            <a:off x="457200" y="5804490"/>
            <a:ext cx="170719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1200 A nominal</a:t>
            </a:r>
          </a:p>
        </p:txBody>
      </p:sp>
    </p:spTree>
    <p:extLst>
      <p:ext uri="{BB962C8B-B14F-4D97-AF65-F5344CB8AC3E}">
        <p14:creationId xmlns:p14="http://schemas.microsoft.com/office/powerpoint/2010/main" val="382597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g264">
            <a:extLst>
              <a:ext uri="{FF2B5EF4-FFF2-40B4-BE49-F238E27FC236}">
                <a16:creationId xmlns:a16="http://schemas.microsoft.com/office/drawing/2014/main" id="{DB43477E-3484-C3E1-0FB9-2264D904CE6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595" y="1269429"/>
            <a:ext cx="5089483" cy="4069863"/>
          </a:xfrm>
          <a:prstGeom prst="rect">
            <a:avLst/>
          </a:prstGeom>
        </p:spPr>
      </p:pic>
      <p:pic>
        <p:nvPicPr>
          <p:cNvPr id="23" name="pg263">
            <a:extLst>
              <a:ext uri="{FF2B5EF4-FFF2-40B4-BE49-F238E27FC236}">
                <a16:creationId xmlns:a16="http://schemas.microsoft.com/office/drawing/2014/main" id="{EE48263C-ABC8-AFDD-D08C-A91841138E0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9" y="1269429"/>
            <a:ext cx="5089483" cy="406986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DA615C-EA22-AE28-F47C-30095AE79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35FB5F-A83A-1164-5788-19E9FBE0A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B0BB752-7125-129A-34F0-9FB7832FA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2556"/>
            <a:ext cx="8964613" cy="810444"/>
          </a:xfrm>
        </p:spPr>
        <p:txBody>
          <a:bodyPr/>
          <a:lstStyle/>
          <a:p>
            <a:r>
              <a:rPr lang="en-US" dirty="0"/>
              <a:t>Buffer sizing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34B422-4B69-3BB7-279C-E0735A71CE49}"/>
              </a:ext>
            </a:extLst>
          </p:cNvPr>
          <p:cNvSpPr txBox="1"/>
          <p:nvPr/>
        </p:nvSpPr>
        <p:spPr>
          <a:xfrm>
            <a:off x="4190617" y="2242122"/>
            <a:ext cx="186127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Slow ramp-down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472DD29-E2E6-2DED-46C1-FDF28BF626DD}"/>
              </a:ext>
            </a:extLst>
          </p:cNvPr>
          <p:cNvCxnSpPr>
            <a:cxnSpLocks/>
          </p:cNvCxnSpPr>
          <p:nvPr/>
        </p:nvCxnSpPr>
        <p:spPr>
          <a:xfrm flipV="1">
            <a:off x="5637212" y="1476125"/>
            <a:ext cx="1677988" cy="334645"/>
          </a:xfrm>
          <a:prstGeom prst="straightConnector1">
            <a:avLst/>
          </a:prstGeom>
          <a:ln w="12700">
            <a:solidFill>
              <a:srgbClr val="00F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177B4CB-0D13-F91C-C5E9-CB086EE974B1}"/>
              </a:ext>
            </a:extLst>
          </p:cNvPr>
          <p:cNvCxnSpPr>
            <a:cxnSpLocks/>
          </p:cNvCxnSpPr>
          <p:nvPr/>
        </p:nvCxnSpPr>
        <p:spPr>
          <a:xfrm flipH="1">
            <a:off x="1981200" y="1800878"/>
            <a:ext cx="2590800" cy="1032393"/>
          </a:xfrm>
          <a:prstGeom prst="straightConnector1">
            <a:avLst/>
          </a:prstGeom>
          <a:ln w="12700">
            <a:solidFill>
              <a:srgbClr val="00F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E6484AF-DA0E-3E5F-8BAD-60AC513A9B37}"/>
              </a:ext>
            </a:extLst>
          </p:cNvPr>
          <p:cNvSpPr txBox="1"/>
          <p:nvPr/>
        </p:nvSpPr>
        <p:spPr>
          <a:xfrm>
            <a:off x="4637314" y="1656882"/>
            <a:ext cx="88165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Quench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25327AA-B7A6-FD52-C723-15C38474F50D}"/>
              </a:ext>
            </a:extLst>
          </p:cNvPr>
          <p:cNvCxnSpPr>
            <a:cxnSpLocks/>
          </p:cNvCxnSpPr>
          <p:nvPr/>
        </p:nvCxnSpPr>
        <p:spPr>
          <a:xfrm flipH="1">
            <a:off x="3581400" y="2632824"/>
            <a:ext cx="925286" cy="567576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109C15C-125B-8E33-E5F0-E1E52E796703}"/>
              </a:ext>
            </a:extLst>
          </p:cNvPr>
          <p:cNvCxnSpPr>
            <a:cxnSpLocks/>
          </p:cNvCxnSpPr>
          <p:nvPr/>
        </p:nvCxnSpPr>
        <p:spPr>
          <a:xfrm>
            <a:off x="6090107" y="2382483"/>
            <a:ext cx="2109128" cy="741717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900CAC9-19E7-0290-8FF1-682B78CDAE11}"/>
              </a:ext>
            </a:extLst>
          </p:cNvPr>
          <p:cNvSpPr txBox="1"/>
          <p:nvPr/>
        </p:nvSpPr>
        <p:spPr>
          <a:xfrm>
            <a:off x="1143000" y="5715000"/>
            <a:ext cx="546502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Buffer size (220kg Pb) chosen by parametric study</a:t>
            </a:r>
          </a:p>
        </p:txBody>
      </p:sp>
    </p:spTree>
    <p:extLst>
      <p:ext uri="{BB962C8B-B14F-4D97-AF65-F5344CB8AC3E}">
        <p14:creationId xmlns:p14="http://schemas.microsoft.com/office/powerpoint/2010/main" val="3438554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21" r="9546" b="38792"/>
          <a:stretch/>
        </p:blipFill>
        <p:spPr>
          <a:xfrm rot="5400000">
            <a:off x="-1119628" y="1099761"/>
            <a:ext cx="7306529" cy="506727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1315808" y="-27384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3200" dirty="0"/>
              <a:t>Non-insulated (NI) HTS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1007437" y="4677139"/>
            <a:ext cx="249627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159563" y="4353579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100 mm</a:t>
            </a:r>
          </a:p>
        </p:txBody>
      </p:sp>
      <p:pic>
        <p:nvPicPr>
          <p:cNvPr id="5" name="Picture 4" descr="A roll of black tape&#10;&#10;Description automatically generated">
            <a:extLst>
              <a:ext uri="{FF2B5EF4-FFF2-40B4-BE49-F238E27FC236}">
                <a16:creationId xmlns:a16="http://schemas.microsoft.com/office/drawing/2014/main" id="{29BB5960-A5E9-DB2B-AE3C-70E6D7A5BA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857512"/>
            <a:ext cx="4419097" cy="33146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3CB6311-4A47-0E92-25C8-91DAD0DCA1CF}"/>
              </a:ext>
            </a:extLst>
          </p:cNvPr>
          <p:cNvSpPr txBox="1"/>
          <p:nvPr/>
        </p:nvSpPr>
        <p:spPr>
          <a:xfrm>
            <a:off x="6107276" y="1458317"/>
            <a:ext cx="567668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Single-layer pancake coil wound from bare HTS tape</a:t>
            </a:r>
          </a:p>
          <a:p>
            <a:pPr algn="l"/>
            <a:r>
              <a:rPr lang="en-US" sz="2000" dirty="0"/>
              <a:t>Solder-impregnated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AA08236E-4740-B099-0256-41FE05FE579F}"/>
              </a:ext>
            </a:extLst>
          </p:cNvPr>
          <p:cNvSpPr/>
          <p:nvPr/>
        </p:nvSpPr>
        <p:spPr>
          <a:xfrm rot="10980404">
            <a:off x="3509870" y="3454668"/>
            <a:ext cx="3893047" cy="336959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3582583289"/>
      </p:ext>
    </p:extLst>
  </p:cSld>
  <p:clrMapOvr>
    <a:masterClrMapping/>
  </p:clrMapOvr>
  <p:transition spd="med" advTm="26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21" r="9546" b="38792"/>
          <a:stretch/>
        </p:blipFill>
        <p:spPr>
          <a:xfrm rot="5400000">
            <a:off x="-1119629" y="1092246"/>
            <a:ext cx="7306529" cy="506727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1315808" y="-27384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3200" dirty="0"/>
              <a:t>Non-insulated (NI) HTS </a:t>
            </a:r>
            <a:r>
              <a:rPr lang="en-CH" sz="3200" dirty="0"/>
              <a:t>Technology Solenoid</a:t>
            </a:r>
            <a:endParaRPr lang="en-US" sz="3200" dirty="0" err="1"/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3638645" y="2957598"/>
            <a:ext cx="24055" cy="139598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H="1">
            <a:off x="1007437" y="4677139"/>
            <a:ext cx="249627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159563" y="4353579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100 mm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79359" y="3457939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4x 12 mm wide coil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Solder-potted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94400" y="696940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</a:rPr>
              <a:t>Rapidly develop infrastructure</a:t>
            </a:r>
          </a:p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</a:rPr>
              <a:t>via license agreement with </a:t>
            </a:r>
          </a:p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</a:rPr>
              <a:t>Tokamak Energy</a:t>
            </a:r>
          </a:p>
          <a:p>
            <a:pPr>
              <a:spcBef>
                <a:spcPct val="0"/>
              </a:spcBef>
              <a:buClr>
                <a:srgbClr val="000000"/>
              </a:buClr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9648" y="804402"/>
            <a:ext cx="1824203" cy="774828"/>
          </a:xfrm>
          <a:prstGeom prst="rect">
            <a:avLst/>
          </a:prstGeom>
        </p:spPr>
      </p:pic>
      <p:pic>
        <p:nvPicPr>
          <p:cNvPr id="24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424" y="2790515"/>
            <a:ext cx="6805577" cy="3800988"/>
          </a:xfrm>
          <a:prstGeom prst="rect">
            <a:avLst/>
          </a:prstGeom>
        </p:spPr>
      </p:pic>
      <p:sp>
        <p:nvSpPr>
          <p:cNvPr id="29" name="Title 2"/>
          <p:cNvSpPr txBox="1">
            <a:spLocks/>
          </p:cNvSpPr>
          <p:nvPr/>
        </p:nvSpPr>
        <p:spPr bwMode="auto">
          <a:xfrm>
            <a:off x="5994401" y="2244506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+mn-lt"/>
              </a:rPr>
              <a:t>18 T by PSI 4 stack at 2 kA, 12 K</a:t>
            </a:r>
            <a:endParaRPr lang="de-CH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06639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9" name="Content Placeholder 38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832909" y="1443494"/>
                <a:ext cx="10322983" cy="467995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NI coil electrical representation: </a:t>
                </a:r>
              </a:p>
              <a:p>
                <a:r>
                  <a:rPr lang="en-US" dirty="0"/>
                  <a:t>Inductor (HTS spiral path)</a:t>
                </a:r>
              </a:p>
              <a:p>
                <a:r>
                  <a:rPr lang="en-US" dirty="0"/>
                  <a:t>Resistor (turn-turn contact)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Charging time constant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endParaRPr lang="de-CH" dirty="0"/>
              </a:p>
              <a:p>
                <a:pPr marL="0" indent="0">
                  <a:buNone/>
                </a:pPr>
                <a:r>
                  <a:rPr lang="en-US" dirty="0"/>
                  <a:t>Large NI magnets (large L) take a long time </a:t>
                </a:r>
                <a:endParaRPr lang="de-CH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de-CH" dirty="0"/>
              </a:p>
            </p:txBody>
          </p:sp>
        </mc:Choice>
        <mc:Fallback>
          <p:sp>
            <p:nvSpPr>
              <p:cNvPr id="39" name="Content Placeholder 3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832909" y="1443494"/>
                <a:ext cx="10322983" cy="4679951"/>
              </a:xfrm>
              <a:blipFill>
                <a:blip r:embed="rId2"/>
                <a:stretch>
                  <a:fillRect l="-1713" t="-1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2802467" y="157244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3200" dirty="0"/>
              <a:t>Non-insulated (NI) HTS </a:t>
            </a:r>
            <a:r>
              <a:rPr lang="en-CH" sz="3200" dirty="0"/>
              <a:t>Technology Solenoid</a:t>
            </a:r>
            <a:endParaRPr lang="en-US" sz="3200" dirty="0" err="1"/>
          </a:p>
        </p:txBody>
      </p:sp>
      <p:pic>
        <p:nvPicPr>
          <p:cNvPr id="24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424" y="2790515"/>
            <a:ext cx="6805577" cy="3800988"/>
          </a:xfrm>
          <a:prstGeom prst="rect">
            <a:avLst/>
          </a:prstGeom>
        </p:spPr>
      </p:pic>
      <p:sp>
        <p:nvSpPr>
          <p:cNvPr id="29" name="Title 2"/>
          <p:cNvSpPr txBox="1">
            <a:spLocks/>
          </p:cNvSpPr>
          <p:nvPr/>
        </p:nvSpPr>
        <p:spPr bwMode="auto">
          <a:xfrm>
            <a:off x="5994401" y="2244506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+mn-lt"/>
              </a:rPr>
              <a:t>18 T by PSI 4 stack at 2 kA, 12 K</a:t>
            </a:r>
            <a:endParaRPr lang="de-CH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2235200" y="3072269"/>
            <a:ext cx="508000" cy="508000"/>
          </a:xfrm>
          <a:prstGeom prst="ellipse">
            <a:avLst/>
          </a:prstGeom>
          <a:noFill/>
          <a:ln w="952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>
              <a:latin typeface="Times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2743200" y="3072269"/>
            <a:ext cx="508000" cy="508000"/>
          </a:xfrm>
          <a:prstGeom prst="ellipse">
            <a:avLst/>
          </a:prstGeom>
          <a:noFill/>
          <a:ln w="952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>
              <a:latin typeface="Times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251200" y="3072269"/>
            <a:ext cx="508000" cy="508000"/>
          </a:xfrm>
          <a:prstGeom prst="ellipse">
            <a:avLst/>
          </a:prstGeom>
          <a:noFill/>
          <a:ln w="952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>
              <a:latin typeface="Times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930400" y="3273485"/>
            <a:ext cx="2235200" cy="50998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 dirty="0">
              <a:latin typeface="Times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641600" y="3647319"/>
            <a:ext cx="711200" cy="304800"/>
          </a:xfrm>
          <a:prstGeom prst="rect">
            <a:avLst/>
          </a:prstGeom>
          <a:noFill/>
          <a:ln w="952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>
              <a:latin typeface="Times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H="1">
            <a:off x="1828800" y="3273485"/>
            <a:ext cx="406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flipH="1">
            <a:off x="3759200" y="3273485"/>
            <a:ext cx="3048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 bwMode="auto">
          <a:xfrm flipH="1">
            <a:off x="3352800" y="3789268"/>
            <a:ext cx="711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flipH="1">
            <a:off x="1828800" y="3783469"/>
            <a:ext cx="812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V="1">
            <a:off x="1828800" y="3273485"/>
            <a:ext cx="0" cy="50998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 bwMode="auto">
          <a:xfrm flipV="1">
            <a:off x="4064000" y="3273485"/>
            <a:ext cx="0" cy="5099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>
            <a:off x="1422400" y="3528477"/>
            <a:ext cx="406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4064000" y="3528477"/>
            <a:ext cx="406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2302961" y="2663885"/>
                <a:ext cx="1219200" cy="12192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de-CH" sz="2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2961" y="2663885"/>
                <a:ext cx="1219200" cy="12192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2286000" y="3960393"/>
                <a:ext cx="1219200" cy="12192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de-CH" sz="2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3960393"/>
                <a:ext cx="1219200" cy="12192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Straight Arrow Connector 43"/>
          <p:cNvCxnSpPr/>
          <p:nvPr/>
        </p:nvCxnSpPr>
        <p:spPr bwMode="auto">
          <a:xfrm flipV="1">
            <a:off x="5386424" y="4241802"/>
            <a:ext cx="1319177" cy="3199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4433873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9" name="Content Placeholder 38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832909" y="1443494"/>
                <a:ext cx="10322983" cy="467995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NI coil electrical representation: </a:t>
                </a:r>
              </a:p>
              <a:p>
                <a:r>
                  <a:rPr lang="en-US" dirty="0"/>
                  <a:t>Inductor (HTS spiral path)</a:t>
                </a:r>
              </a:p>
              <a:p>
                <a:r>
                  <a:rPr lang="en-US" dirty="0"/>
                  <a:t>Resistor (turn-turn contact)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Charging time constant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endParaRPr lang="de-CH" dirty="0"/>
              </a:p>
              <a:p>
                <a:pPr marL="0" indent="0">
                  <a:buNone/>
                </a:pPr>
                <a:r>
                  <a:rPr lang="en-US" dirty="0"/>
                  <a:t>Large NI magnets (large L) take a long time </a:t>
                </a:r>
                <a:endParaRPr lang="de-CH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de-CH" dirty="0"/>
              </a:p>
            </p:txBody>
          </p:sp>
        </mc:Choice>
        <mc:Fallback>
          <p:sp>
            <p:nvSpPr>
              <p:cNvPr id="39" name="Content Placeholder 3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832909" y="1443494"/>
                <a:ext cx="10322983" cy="4679951"/>
              </a:xfrm>
              <a:blipFill>
                <a:blip r:embed="rId2"/>
                <a:stretch>
                  <a:fillRect l="-1713" t="-1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695325" y="6404572"/>
            <a:ext cx="4333875" cy="296183"/>
          </a:xfrm>
        </p:spPr>
        <p:txBody>
          <a:bodyPr/>
          <a:lstStyle/>
          <a:p>
            <a:pPr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>
                <a:defRPr/>
              </a:pPr>
              <a:t>6</a:t>
            </a:fld>
            <a:r>
              <a:rPr lang="de-DE" dirty="0"/>
              <a:t> 	</a:t>
            </a:r>
            <a:r>
              <a:rPr lang="en-GB" noProof="0" dirty="0"/>
              <a:t>Paul Scherrer Institute PSI</a:t>
            </a:r>
          </a:p>
          <a:p>
            <a:pPr algn="r">
              <a:defRPr/>
            </a:pPr>
            <a:r>
              <a:rPr lang="de-DE" dirty="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02467" y="157244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3200" dirty="0"/>
              <a:t>Non-insulated (NI) HTS </a:t>
            </a:r>
            <a:r>
              <a:rPr lang="en-CH" sz="3200" dirty="0"/>
              <a:t>Technology Solenoid</a:t>
            </a:r>
            <a:endParaRPr lang="en-US" sz="3200" dirty="0" err="1"/>
          </a:p>
        </p:txBody>
      </p:sp>
      <p:sp>
        <p:nvSpPr>
          <p:cNvPr id="2" name="Oval 1"/>
          <p:cNvSpPr/>
          <p:nvPr/>
        </p:nvSpPr>
        <p:spPr bwMode="auto">
          <a:xfrm>
            <a:off x="2235200" y="3072269"/>
            <a:ext cx="508000" cy="508000"/>
          </a:xfrm>
          <a:prstGeom prst="ellipse">
            <a:avLst/>
          </a:prstGeom>
          <a:noFill/>
          <a:ln w="952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>
              <a:latin typeface="Times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2743200" y="3072269"/>
            <a:ext cx="508000" cy="508000"/>
          </a:xfrm>
          <a:prstGeom prst="ellipse">
            <a:avLst/>
          </a:prstGeom>
          <a:noFill/>
          <a:ln w="952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>
              <a:latin typeface="Times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251200" y="3072269"/>
            <a:ext cx="508000" cy="508000"/>
          </a:xfrm>
          <a:prstGeom prst="ellipse">
            <a:avLst/>
          </a:prstGeom>
          <a:noFill/>
          <a:ln w="952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>
              <a:latin typeface="Times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930400" y="3273485"/>
            <a:ext cx="2235200" cy="50998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 dirty="0">
              <a:latin typeface="Times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641600" y="3647319"/>
            <a:ext cx="711200" cy="304800"/>
          </a:xfrm>
          <a:prstGeom prst="rect">
            <a:avLst/>
          </a:prstGeom>
          <a:noFill/>
          <a:ln w="952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>
              <a:latin typeface="Times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H="1">
            <a:off x="1828800" y="3273485"/>
            <a:ext cx="406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flipH="1">
            <a:off x="3759200" y="3273485"/>
            <a:ext cx="3048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 bwMode="auto">
          <a:xfrm flipH="1">
            <a:off x="3352800" y="3789268"/>
            <a:ext cx="711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flipH="1">
            <a:off x="1828800" y="3783469"/>
            <a:ext cx="812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V="1">
            <a:off x="1828800" y="3273485"/>
            <a:ext cx="0" cy="50998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 bwMode="auto">
          <a:xfrm flipV="1">
            <a:off x="4064000" y="3273485"/>
            <a:ext cx="0" cy="5099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>
            <a:off x="1422400" y="3528477"/>
            <a:ext cx="406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4064000" y="3528477"/>
            <a:ext cx="406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2302961" y="2663885"/>
                <a:ext cx="1219200" cy="12192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de-CH" sz="2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2961" y="2663885"/>
                <a:ext cx="1219200" cy="1219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2286000" y="3960393"/>
                <a:ext cx="1219200" cy="12192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de-CH" sz="2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3960393"/>
                <a:ext cx="1219200" cy="12192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t="9352"/>
          <a:stretch/>
        </p:blipFill>
        <p:spPr>
          <a:xfrm>
            <a:off x="6705553" y="1327828"/>
            <a:ext cx="4848243" cy="44012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0" y="6014400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600" dirty="0"/>
              <a:t>S. Hahn, D. Park, J. </a:t>
            </a:r>
            <a:r>
              <a:rPr lang="en-US" sz="1600" dirty="0" err="1"/>
              <a:t>Bascuñán</a:t>
            </a:r>
            <a:r>
              <a:rPr lang="en-US" sz="1600" dirty="0"/>
              <a:t>, and Y. </a:t>
            </a:r>
            <a:r>
              <a:rPr lang="en-US" sz="1600" dirty="0" err="1"/>
              <a:t>Iwasa</a:t>
            </a:r>
            <a:r>
              <a:rPr lang="en-US" sz="1600" dirty="0"/>
              <a:t>, </a:t>
            </a:r>
          </a:p>
          <a:p>
            <a:r>
              <a:rPr lang="en-US" sz="1600" dirty="0"/>
              <a:t>“HTS Pancake Coil without Turn-to-Turn Insulation,” IEEE TAS, </a:t>
            </a:r>
            <a:r>
              <a:rPr lang="de-CH" sz="1600" dirty="0"/>
              <a:t>2011.</a:t>
            </a:r>
            <a:endParaRPr lang="de-CH" sz="1867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205695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B8683F-F189-C92E-F7F5-E4ABDC669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E82BB3-01DA-B6C1-7195-1FE55B0B6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32F25C-C24B-9D6A-4265-D297C15BE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 vs model</a:t>
            </a:r>
          </a:p>
        </p:txBody>
      </p:sp>
      <p:pic>
        <p:nvPicPr>
          <p:cNvPr id="8" name="Picture 7" descr="A close up of a copper wire&#10;&#10;Description automatically generated">
            <a:extLst>
              <a:ext uri="{FF2B5EF4-FFF2-40B4-BE49-F238E27FC236}">
                <a16:creationId xmlns:a16="http://schemas.microsoft.com/office/drawing/2014/main" id="{5F7411B3-1C8A-FE55-4AF5-D7053A3154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110" y="32910"/>
            <a:ext cx="2037082" cy="240549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D293A96-7B92-D21D-000E-9EAF29361945}"/>
              </a:ext>
            </a:extLst>
          </p:cNvPr>
          <p:cNvSpPr txBox="1"/>
          <p:nvPr/>
        </p:nvSpPr>
        <p:spPr>
          <a:xfrm>
            <a:off x="838200" y="2667350"/>
            <a:ext cx="493596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Example: 1.8 kA at 15 K in cryogen-free setup</a:t>
            </a:r>
          </a:p>
        </p:txBody>
      </p:sp>
      <p:pic>
        <p:nvPicPr>
          <p:cNvPr id="21" name="pg123">
            <a:extLst>
              <a:ext uri="{FF2B5EF4-FFF2-40B4-BE49-F238E27FC236}">
                <a16:creationId xmlns:a16="http://schemas.microsoft.com/office/drawing/2014/main" id="{42CE81BF-8F9D-ECF3-0C1E-CE3F1AAE64B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2" y="3124200"/>
            <a:ext cx="4038601" cy="3229513"/>
          </a:xfrm>
          <a:prstGeom prst="rect">
            <a:avLst/>
          </a:prstGeom>
        </p:spPr>
      </p:pic>
      <p:pic>
        <p:nvPicPr>
          <p:cNvPr id="25" name="pg124">
            <a:extLst>
              <a:ext uri="{FF2B5EF4-FFF2-40B4-BE49-F238E27FC236}">
                <a16:creationId xmlns:a16="http://schemas.microsoft.com/office/drawing/2014/main" id="{E0B87D43-6310-E465-5A51-D2DCD403680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4"/>
          <a:stretch/>
        </p:blipFill>
        <p:spPr>
          <a:xfrm>
            <a:off x="8633726" y="3124200"/>
            <a:ext cx="3589827" cy="3320364"/>
          </a:xfrm>
          <a:prstGeom prst="rect">
            <a:avLst/>
          </a:prstGeom>
        </p:spPr>
      </p:pic>
      <p:pic>
        <p:nvPicPr>
          <p:cNvPr id="27" name="pg81">
            <a:extLst>
              <a:ext uri="{FF2B5EF4-FFF2-40B4-BE49-F238E27FC236}">
                <a16:creationId xmlns:a16="http://schemas.microsoft.com/office/drawing/2014/main" id="{069B4F81-1AC2-9A6A-7619-9E83BC51CE3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3124200"/>
            <a:ext cx="4152213" cy="332036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357B5BC7-CFA4-6282-ECB7-B5E2A122785A}"/>
              </a:ext>
            </a:extLst>
          </p:cNvPr>
          <p:cNvSpPr txBox="1"/>
          <p:nvPr/>
        </p:nvSpPr>
        <p:spPr>
          <a:xfrm>
            <a:off x="7010400" y="1294831"/>
            <a:ext cx="491166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Turn-turn resistance used a fitting parameter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1CF6D9F-25E6-5AB7-02C4-EF107F105EA0}"/>
                  </a:ext>
                </a:extLst>
              </p:cNvPr>
              <p:cNvSpPr txBox="1"/>
              <p:nvPr/>
            </p:nvSpPr>
            <p:spPr>
              <a:xfrm>
                <a:off x="6934200" y="1940764"/>
                <a:ext cx="3450111" cy="331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𝑡𝑢𝑟𝑛𝑡𝑢𝑟𝑛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𝑐𝑜𝑝𝑝𝑒𝑟𝑅𝑅𝑅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1CF6D9F-25E6-5AB7-02C4-EF107F105E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1940764"/>
                <a:ext cx="3450111" cy="331437"/>
              </a:xfrm>
              <a:prstGeom prst="rect">
                <a:avLst/>
              </a:prstGeom>
              <a:blipFill>
                <a:blip r:embed="rId10"/>
                <a:stretch>
                  <a:fillRect l="-531" b="-2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0575AD3B-E2F8-E818-2FB2-73E5C57F8A85}"/>
              </a:ext>
            </a:extLst>
          </p:cNvPr>
          <p:cNvSpPr txBox="1"/>
          <p:nvPr/>
        </p:nvSpPr>
        <p:spPr>
          <a:xfrm>
            <a:off x="7010400" y="2338831"/>
            <a:ext cx="422961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Works reasonably over a 15-77 K range</a:t>
            </a:r>
          </a:p>
        </p:txBody>
      </p:sp>
      <p:pic>
        <p:nvPicPr>
          <p:cNvPr id="2" name="pg124">
            <a:extLst>
              <a:ext uri="{FF2B5EF4-FFF2-40B4-BE49-F238E27FC236}">
                <a16:creationId xmlns:a16="http://schemas.microsoft.com/office/drawing/2014/main" id="{826A7511-A0BD-570E-9EC4-BCDE6109678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009"/>
          <a:stretch/>
        </p:blipFill>
        <p:spPr>
          <a:xfrm>
            <a:off x="8382000" y="3187967"/>
            <a:ext cx="331788" cy="332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02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81D94D-664C-3EFB-5600-7356DDCE632C}"/>
              </a:ext>
            </a:extLst>
          </p:cNvPr>
          <p:cNvSpPr/>
          <p:nvPr/>
        </p:nvSpPr>
        <p:spPr>
          <a:xfrm>
            <a:off x="609600" y="2133600"/>
            <a:ext cx="5105400" cy="609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BFEAAD-DF92-024A-957A-9A46339C8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BCDF5-627B-5FA8-0893-508F44889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18 T technology demonstrator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18 T split solenoid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RIXS manipulator head magnet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Positron capture solenoid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EE5D7-9B0A-6942-93DC-5455F85A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1451D4-5B3A-08F3-A7A9-069D47B41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11589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18B93A-901E-D2C5-3AE8-05ED902AD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Institute PSI	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0B19A0-DE61-91B8-695E-B9282DF5D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5C90F2C-51B6-8D59-86ED-7AA437705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278" y="246709"/>
            <a:ext cx="6708025" cy="508500"/>
          </a:xfrm>
        </p:spPr>
        <p:txBody>
          <a:bodyPr/>
          <a:lstStyle/>
          <a:p>
            <a:r>
              <a:rPr lang="en-US" dirty="0"/>
              <a:t>Split Solenoid for Neutron Scattering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D4E964CD-A242-4D6E-A0B8-731452534191}"/>
              </a:ext>
            </a:extLst>
          </p:cNvPr>
          <p:cNvSpPr txBox="1">
            <a:spLocks/>
          </p:cNvSpPr>
          <p:nvPr/>
        </p:nvSpPr>
        <p:spPr bwMode="auto">
          <a:xfrm>
            <a:off x="2185048" y="1256014"/>
            <a:ext cx="2941712" cy="539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  <a:latin typeface="+mn-lt"/>
              </a:rPr>
              <a:t>18 T NI HTS solenoid</a:t>
            </a:r>
            <a:endParaRPr lang="de-CH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2A8E434-5D19-B8D1-F578-E81E0F672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932889"/>
            <a:ext cx="2941712" cy="64633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Bore field 18 T at 2 kA, 12 K</a:t>
            </a:r>
          </a:p>
          <a:p>
            <a:pPr marL="0" indent="0" algn="ctr">
              <a:buNone/>
            </a:pPr>
            <a:r>
              <a:rPr lang="en-US" dirty="0"/>
              <a:t> 4 coils		</a:t>
            </a:r>
            <a:endParaRPr lang="de-CH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7758AC4-DD01-261E-91BD-44FFF342B3F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86"/>
          <a:stretch/>
        </p:blipFill>
        <p:spPr>
          <a:xfrm>
            <a:off x="1490133" y="2895600"/>
            <a:ext cx="3676644" cy="338437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AE04AD3-D628-47AA-B677-200462BDDE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554" r="38426"/>
          <a:stretch/>
        </p:blipFill>
        <p:spPr>
          <a:xfrm>
            <a:off x="5791200" y="2913341"/>
            <a:ext cx="1739279" cy="338437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1ED3ED2-F3C6-F084-C8F0-4F04910CC2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380" r="6682"/>
          <a:stretch/>
        </p:blipFill>
        <p:spPr>
          <a:xfrm>
            <a:off x="8139726" y="2913340"/>
            <a:ext cx="1632856" cy="338437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50DBB8D-3BB8-9EB7-78BD-746364D38E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447" r="38427"/>
          <a:stretch/>
        </p:blipFill>
        <p:spPr>
          <a:xfrm>
            <a:off x="7979905" y="2913337"/>
            <a:ext cx="159821" cy="338437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98475AD-A160-EBDB-D869-FF929025C637}"/>
              </a:ext>
            </a:extLst>
          </p:cNvPr>
          <p:cNvSpPr txBox="1"/>
          <p:nvPr/>
        </p:nvSpPr>
        <p:spPr>
          <a:xfrm>
            <a:off x="6998103" y="1932889"/>
            <a:ext cx="3136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  <a:cs typeface="Calibri" panose="020F0502020204030204" pitchFamily="34" charset="0"/>
              </a:rPr>
              <a:t>~Bore field 18 T at 1.8 kA</a:t>
            </a:r>
            <a:br>
              <a:rPr lang="en-US" sz="2000" dirty="0">
                <a:latin typeface="+mj-lt"/>
                <a:cs typeface="Calibri" panose="020F0502020204030204" pitchFamily="34" charset="0"/>
              </a:rPr>
            </a:br>
            <a:r>
              <a:rPr lang="en-US" sz="2000" dirty="0">
                <a:latin typeface="+mj-lt"/>
                <a:cs typeface="Calibri" panose="020F0502020204030204" pitchFamily="34" charset="0"/>
              </a:rPr>
              <a:t>6 coils</a:t>
            </a:r>
            <a:endParaRPr lang="de-CH" sz="20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00522316-C810-EE9E-CF2E-6C540C6EAB54}"/>
              </a:ext>
            </a:extLst>
          </p:cNvPr>
          <p:cNvSpPr txBox="1">
            <a:spLocks/>
          </p:cNvSpPr>
          <p:nvPr/>
        </p:nvSpPr>
        <p:spPr>
          <a:xfrm>
            <a:off x="6011472" y="1118656"/>
            <a:ext cx="3781177" cy="6520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latin typeface="+mn-lt"/>
              </a:rPr>
              <a:t>10 mm split NI HTS solenoid</a:t>
            </a:r>
            <a:endParaRPr lang="de-CH" sz="2400" dirty="0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B05ED64-0950-CA6A-662B-5BB68E5A43EB}"/>
              </a:ext>
            </a:extLst>
          </p:cNvPr>
          <p:cNvSpPr txBox="1"/>
          <p:nvPr/>
        </p:nvSpPr>
        <p:spPr>
          <a:xfrm rot="16200000">
            <a:off x="7398899" y="4142793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mm</a:t>
            </a:r>
            <a:endParaRPr lang="de-CH" dirty="0"/>
          </a:p>
        </p:txBody>
      </p:sp>
      <p:sp>
        <p:nvSpPr>
          <p:cNvPr id="27" name="Right Arrow 13">
            <a:extLst>
              <a:ext uri="{FF2B5EF4-FFF2-40B4-BE49-F238E27FC236}">
                <a16:creationId xmlns:a16="http://schemas.microsoft.com/office/drawing/2014/main" id="{29123426-6643-3219-61F2-411F7337CB79}"/>
              </a:ext>
            </a:extLst>
          </p:cNvPr>
          <p:cNvSpPr/>
          <p:nvPr/>
        </p:nvSpPr>
        <p:spPr>
          <a:xfrm>
            <a:off x="5126760" y="1216095"/>
            <a:ext cx="66444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22C4825-2740-FE0F-A650-0BAA96DCCBFD}"/>
              </a:ext>
            </a:extLst>
          </p:cNvPr>
          <p:cNvSpPr txBox="1"/>
          <p:nvPr/>
        </p:nvSpPr>
        <p:spPr>
          <a:xfrm>
            <a:off x="4530234" y="1891689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Predict with simulation</a:t>
            </a:r>
            <a:endParaRPr lang="de-CH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ADF4ED0-D095-B482-5536-BC42D3C8E5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447" r="38427"/>
          <a:stretch/>
        </p:blipFill>
        <p:spPr>
          <a:xfrm>
            <a:off x="7523141" y="2913336"/>
            <a:ext cx="159821" cy="338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4704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264&lt;/Entity&gt;&#10;  &lt;Tag&gt;pg264&lt;/Tag&gt;&#10;  &lt;Node&gt;Results &amp;gt; export 2024 {grp46} &amp;gt; export 2024T vs t zoom 2.1 {pg264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commitKey=e8a221ef-79a2-472f-a51f-e25445b0b592&amp;amp;modelVersionKey=39678710-6066-4c07-a570-2bc82689aa80&amp;amp;modelSaveTypeId=1&amp;amp;modelVersionTypeId=201&amp;amp;modelVersionTitle=P3_vE6n&amp;amp;saved=1716460228451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11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011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export 2024 {grp46} &amp;gt; export 2024T vs t zoom 2.1 {pg264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ff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-0.5&quot; /&gt;&#10;    &lt;Property name=&quot;xmax&quot; type=&quot;real&quot; value=&quot;8&quot; /&gt;&#10;    &lt;Property name=&quot;ymin&quot; type=&quot;real&quot; value=&quot;15&quot; /&gt;&#10;    &lt;Property name=&quot;ymax&quot; type=&quot;real&quot; value=&quot;70&quot; /&gt;&#10;    &lt;Property name=&quot;showsecaxislimit&quot; type=&quot;group&quot; value=&quot;off&quot; /&gt;&#10;    &lt;Property name=&quot;yminsec&quot; type=&quot;real&quot; value=&quot;129.29292929292924&quot; /&gt;&#10;    &lt;Property name=&quot;ymaxsec&quot; type=&quot;real&quot; value=&quot;2763.636363636362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y 27, 2024, 6:20:54 PM&lt;/UpdateTimeStamp&gt;&#10;&lt;/Root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263&lt;/Entity&gt;&#10;  &lt;Tag&gt;pg263&lt;/Tag&gt;&#10;  &lt;Node&gt;Results &amp;gt; export 2024 {grp46} &amp;gt; export 2024 B vs t zoom 2 {pg263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commitKey=e8a221ef-79a2-472f-a51f-e25445b0b592&amp;amp;modelVersionKey=39678710-6066-4c07-a570-2bc82689aa80&amp;amp;modelSaveTypeId=1&amp;amp;modelVersionTypeId=201&amp;amp;modelVersionTitle=P3_vE6n&amp;amp;saved=1716460228451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11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011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export 2024 {grp46} &amp;gt; export 2024 B vs t zoom 2 {pg263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ff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-0.5&quot; /&gt;&#10;    &lt;Property name=&quot;xmax&quot; type=&quot;real&quot; value=&quot;8&quot; /&gt;&#10;    &lt;Property name=&quot;ymin&quot; type=&quot;real&quot; value=&quot;-0.25&quot; /&gt;&#10;    &lt;Property name=&quot;ymax&quot; type=&quot;real&quot; value=&quot;18&quot; /&gt;&#10;    &lt;Property name=&quot;showsecaxislimit&quot; type=&quot;group&quot; value=&quot;off&quot; /&gt;&#10;    &lt;Property name=&quot;yminsec&quot; type=&quot;real&quot; value=&quot;129.29292929292924&quot; /&gt;&#10;    &lt;Property name=&quot;ymaxsec&quot; type=&quot;real&quot; value=&quot;2763.636363636362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y 27, 2024, 6:20:41 PM&lt;/UpdateTimeStamp&gt;&#10;&lt;/Root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123&lt;/Entity&gt;&#10;  &lt;Tag&gt;pg123&lt;/Tag&gt;&#10;  &lt;Node&gt;Results &amp;gt; Magnetic {grp29} &amp;gt; Coil Voltage for presentation {pg123}&lt;/Node&gt;&#10;  &lt;LinkType&gt;Image&lt;/LinkType&gt;&#10;  &lt;ModelLink directoryType=&quot;none&quot;&gt;dbmodel:///?databaseKey=a6cffd31-161c-4539-8010-986b6d58756d&amp;amp;databaseLabel=Local%20Database%20JK&amp;amp;modelKey=db6fa8bc-9d97-473e-baf4-12ad2baf23a1&amp;amp;originModelKey=75c4c7c2-b488-4cea-9900-2cfc838619d5&amp;amp;commitKey=64f92a71-9054-4539-9fe7-591a2caa5581&amp;amp;modelVersionKey=247e013b-0adb-43c0-97fd-a1590fc576c6&amp;amp;modelSaveTypeId=1&amp;amp;modelVersionTypeId=201&amp;amp;modelVersionTitle=QA_4stack_redo_v6&amp;amp;saved=1717510662577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196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196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agnetic {grp29} &amp;gt; ... &amp;gt; Global 1 {glob1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n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7&quot; /&gt;&#10;    &lt;Property name=&quot;xmax&quot; type=&quot;real&quot; value=&quot;18&quot; /&gt;&#10;    &lt;Property name=&quot;ymin&quot; type=&quot;real&quot; value=&quot;-13&quot; /&gt;&#10;    &lt;Property name=&quot;ymax&quot; type=&quot;real&quot; value=&quot;10&quot; /&gt;&#10;    &lt;Property name=&quot;showsecaxislimit&quot; type=&quot;group&quot; value=&quot;off&quot; /&gt;&#10;    &lt;Property name=&quot;yminsec&quot; type=&quot;real&quot; value=&quot;-323217.66663639544&quot; /&gt;&#10;    &lt;Property name=&quot;ymaxsec&quot; type=&quot;real&quot; value=&quot;271583.82010298804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Jun 5, 2024, 9:39:15 AM&lt;/UpdateTimeStamp&gt;&#10;&lt;/Root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124&lt;/Entity&gt;&#10;  &lt;Tag&gt;pg124&lt;/Tag&gt;&#10;  &lt;Node&gt;Results &amp;gt; Magnetic {grp29} &amp;gt; Temp vs t export2 {pg124}&lt;/Node&gt;&#10;  &lt;LinkType&gt;Image&lt;/LinkType&gt;&#10;  &lt;ModelLink directoryType=&quot;none&quot;&gt;dbmodel:///?databaseKey=a6cffd31-161c-4539-8010-986b6d58756d&amp;amp;databaseLabel=Local%20Database%20JK&amp;amp;modelKey=db6fa8bc-9d97-473e-baf4-12ad2baf23a1&amp;amp;originModelKey=75c4c7c2-b488-4cea-9900-2cfc838619d5&amp;amp;commitKey=64f92a71-9054-4539-9fe7-591a2caa5581&amp;amp;modelVersionKey=247e013b-0adb-43c0-97fd-a1590fc576c6&amp;amp;modelSaveTypeId=1&amp;amp;modelVersionTypeId=201&amp;amp;modelVersionTitle=QA_4stack_redo_v6&amp;amp;saved=1717510662577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196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196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agnetic {grp29} &amp;gt; Temp vs t export2 {pg124} &amp;gt; Point Graph 1 {ptgr1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n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7&quot; /&gt;&#10;    &lt;Property name=&quot;xmax&quot; type=&quot;real&quot; value=&quot;18&quot; /&gt;&#10;    &lt;Property name=&quot;ymin&quot; type=&quot;real&quot; value=&quot;2&quot; /&gt;&#10;    &lt;Property name=&quot;ymax&quot; type=&quot;real&quot; value=&quot;24&quot; /&gt;&#10;    &lt;Property name=&quot;showsecaxislimit&quot; type=&quot;group&quot; value=&quot;off&quot; /&gt;&#10;    &lt;Property name=&quot;yminsec&quot; type=&quot;real&quot; value=&quot;-0.9730329043817332&quot; /&gt;&#10;    &lt;Property name=&quot;ymaxsec&quot; type=&quot;real&quot; value=&quot;-0.9730329043817332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Jun 5, 2024, 9:44:46 AM&lt;/UpdateTimeStamp&gt;&#10;&lt;/Root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81&lt;/Entity&gt;&#10;  &lt;Tag&gt;pg81&lt;/Tag&gt;&#10;  &lt;Node&gt;Results &amp;gt; Magnetic {grp29} &amp;gt; B vs t 1 {pg81}&lt;/Node&gt;&#10;  &lt;LinkType&gt;Image&lt;/LinkType&gt;&#10;  &lt;ModelLink directoryType=&quot;none&quot;&gt;dbmodel:///?databaseKey=a6cffd31-161c-4539-8010-986b6d58756d&amp;amp;databaseLabel=Local%20Database%20JK&amp;amp;modelKey=db6fa8bc-9d97-473e-baf4-12ad2baf23a1&amp;amp;originModelKey=75c4c7c2-b488-4cea-9900-2cfc838619d5&amp;amp;commitKey=64f92a71-9054-4539-9fe7-591a2caa5581&amp;amp;modelVersionKey=247e013b-0adb-43c0-97fd-a1590fc576c6&amp;amp;modelSaveTypeId=1&amp;amp;modelVersionTypeId=201&amp;amp;modelVersionTitle=QA_4stack_redo_v6&amp;amp;saved=1717510662577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196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196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agnetic {grp29} &amp;gt; B vs t 1 {pg81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n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7&quot; /&gt;&#10;    &lt;Property name=&quot;xmax&quot; type=&quot;real&quot; value=&quot;18&quot; /&gt;&#10;    &lt;Property name=&quot;ymin&quot; type=&quot;real&quot; value=&quot;-0.8820445012385536&quot; /&gt;&#10;    &lt;Property name=&quot;ymax&quot; type=&quot;real&quot; value=&quot;18.460209044124156&quot; /&gt;&#10;    &lt;Property name=&quot;showsecaxislimit&quot; type=&quot;group&quot; value=&quot;off&quot; /&gt;&#10;    &lt;Property name=&quot;yminsec&quot; type=&quot;real&quot; value=&quot;25.20108889523265&quot; /&gt;&#10;    &lt;Property name=&quot;ymaxsec&quot; type=&quot;real&quot; value=&quot;25.201088914091358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Jun 5, 2024, 9:45:22 AM&lt;/UpdateTimeStamp&gt;&#10;&lt;/Root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124&lt;/Entity&gt;&#10;  &lt;Tag&gt;pg124&lt;/Tag&gt;&#10;  &lt;Node&gt;Results &amp;gt; Magnetic {grp29} &amp;gt; Temp vs t export2 {pg124}&lt;/Node&gt;&#10;  &lt;LinkType&gt;Image&lt;/LinkType&gt;&#10;  &lt;ModelLink directoryType=&quot;none&quot;&gt;dbmodel:///?databaseKey=a6cffd31-161c-4539-8010-986b6d58756d&amp;amp;databaseLabel=Local%20Database%20JK&amp;amp;modelKey=db6fa8bc-9d97-473e-baf4-12ad2baf23a1&amp;amp;originModelKey=75c4c7c2-b488-4cea-9900-2cfc838619d5&amp;amp;commitKey=64f92a71-9054-4539-9fe7-591a2caa5581&amp;amp;modelVersionKey=247e013b-0adb-43c0-97fd-a1590fc576c6&amp;amp;modelSaveTypeId=1&amp;amp;modelVersionTypeId=201&amp;amp;modelVersionTitle=QA_4stack_redo_v6&amp;amp;saved=1717510662577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196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196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agnetic {grp29} &amp;gt; Temp vs t export2 {pg124} &amp;gt; Point Graph 1 {ptgr1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n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7&quot; /&gt;&#10;    &lt;Property name=&quot;xmax&quot; type=&quot;real&quot; value=&quot;18&quot; /&gt;&#10;    &lt;Property name=&quot;ymin&quot; type=&quot;real&quot; value=&quot;2&quot; /&gt;&#10;    &lt;Property name=&quot;ymax&quot; type=&quot;real&quot; value=&quot;24&quot; /&gt;&#10;    &lt;Property name=&quot;showsecaxislimit&quot; type=&quot;group&quot; value=&quot;off&quot; /&gt;&#10;    &lt;Property name=&quot;yminsec&quot; type=&quot;real&quot; value=&quot;-0.9730329043817332&quot; /&gt;&#10;    &lt;Property name=&quot;ymaxsec&quot; type=&quot;real&quot; value=&quot;-0.9730329043817332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Jun 5, 2024, 9:44:46 AM&lt;/UpdateTimeStamp&gt;&#10;&lt;/Root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2.0.x&quot; formatVersion=&quot;2.0.0.0&quot; version=&quot;6.2.0.415&quot;&gt;&#10;  &lt;VersionInformation&gt;&#10;    &lt;Version&gt;1&lt;/Version&gt;&#10;  &lt;/VersionInformation&gt;&#10;  &lt;Entity&gt;/result/feature/pg267&lt;/Entity&gt;&#10;  &lt;Tag&gt;pg267&lt;/Tag&gt;&#10;  &lt;Node&gt;Results &amp;gt; mech plot export {pg267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branchKey=8ab0e6d9-caae-4768-bfb8-8a5957c1d286&amp;amp;commitKey=3de62c5f-5bfb-4c78-a642-6be5ab1a3aaa&amp;amp;modelVersionKey=255c6a15-6a94-4b9c-b640-06f2339842af&amp;amp;modelSaveTypeId=1&amp;amp;modelVersionTypeId=201&amp;amp;modelVersionTitle=P3_ReworkMechanical_v28g&amp;amp;saved=1723972564248&amp;amp;savedBy=kosse_j-adm&amp;amp;owner=kosse_j-adm&lt;/ModelLink&gt;&#10;  &lt;LocalPath&gt;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px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4000&quot; /&gt;&#10;    &lt;Property name=&quot;height&quot; type=&quot;real&quot; value=&quot;3000&quot; /&gt;&#10;    &lt;Property name=&quot;resolution&quot; type=&quot;integer&quot; value=&quot;300&quot; /&gt;&#10;    &lt;Property name=&quot;sizedesc&quot; type=&quot;string&quot; value=&quot;339 x 254 mm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374 x 854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374&quot; /&gt;&#10;    &lt;Property name=&quot;screenheightpx&quot; type=&quot;integer&quot; value=&quot;854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 plot export {pg267} &amp;gt; Surface 1 {surf1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fontsize&quot; type=&quot;integer&quot; value=&quot;18&quot; /&gt;&#10;    &lt;Property name=&quot;colortheme&quot; type=&quot;string&quot; value=&quot;globaltheme&quot; /&gt;&#10;    &lt;Property name=&quot;background&quot; type=&quot;group&quot; value=&quot;transparent&quot; /&gt;&#10;    &lt;Property name=&quot;title2d&quot; type=&quot;bool&quot; value=&quot;off&quot; /&gt;&#10;    &lt;Property name=&quot;legend2d&quot; type=&quot;bool&quot; value=&quot;off&quot; /&gt;&#10;    &lt;Property name=&quot;logo2d&quot; type=&quot;bool&quot; value=&quot;off&quot; /&gt;&#10;    &lt;Property name=&quot;axes2d&quot; type=&quot;bool&quot; value=&quot;off&quot; /&gt;&#10;  &lt;/PropSet&gt;&#10;  &lt;PropSet id=&quot;view&quot;&gt;&#10;    &lt;Property name=&quot;showlabels&quot; type=&quot;bool&quot; value=&quot;off&quot; /&gt;&#10;    &lt;Property name=&quot;showDirections&quot; type=&quot;bool&quot; value=&quot;on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isx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0.011397014372050762&quot; /&gt;&#10;    &lt;Property name=&quot;xmax&quot; type=&quot;real&quot; value=&quot;0.3025474548339844&quot; /&gt;&#10;    &lt;Property name=&quot;ymin&quot; type=&quot;real&quot; value=&quot;-0.057108715176582336&quot; /&gt;&#10;    &lt;Property name=&quot;ymax&quot; type=&quot;real&quot; value=&quot;0.14974859356880188&quot; /&gt;&#10;    &lt;Property name=&quot;xminhidden&quot; type=&quot;real&quot; value=&quot;0.011397014372050762&quot; /&gt;&#10;    &lt;Property name=&quot;xmaxhidden&quot; type=&quot;real&quot; value=&quot;0.3025474548339844&quot; /&gt;&#10;    &lt;Property name=&quot;yminhidden&quot; type=&quot;real&quot; value=&quot;-0.057108715176582336&quot; /&gt;&#10;    &lt;Property name=&quot;ymaxhidden&quot; type=&quot;real&quot; value=&quot;0.14974859356880188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0.333914577960968&quot; /&gt;&#10;    &lt;Property name=&quot;abstractviewrratio&quot; type=&quot;real&quot; value=&quot;0.6260348558425903&quot; /&gt;&#10;    &lt;Property name=&quot;abstractviewbratio&quot; type=&quot;real&quot; value=&quot;-0.1124054342508316&quot; /&gt;&#10;    &lt;Property name=&quot;abstractviewtratio&quot; type=&quot;real&quot; value=&quot;0.13711021840572357&quot; /&gt;&#10;    &lt;Property name=&quot;abstractviewxscale&quot; type=&quot;real&quot; value=&quot;2.422216784907505E-4&quot; /&gt;&#10;    &lt;Property name=&quot;abstractviewyscale&quot; type=&quot;real&quot; value=&quot;2.422216784907505E-4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canvassizedip&quot; type=&quot;realarray&quot; value=&quot;1374, 854&quot; /&gt;&#10;    &lt;Property name=&quot;renderareasizedip&quot; type=&quot;realarray&quot; value=&quot;1202, 854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638604491189690594&lt;/UpdateTimeStamp&gt;&#10;&lt;/Root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2.0.x&quot; formatVersion=&quot;2.0.0.0&quot; version=&quot;6.2.0.415&quot;&gt;&#10;  &lt;VersionInformation&gt;&#10;    &lt;Version&gt;1&lt;/Version&gt;&#10;  &lt;/VersionInformation&gt;&#10;  &lt;Entity&gt;/result/feature/pg267&lt;/Entity&gt;&#10;  &lt;Tag&gt;pg267&lt;/Tag&gt;&#10;  &lt;Node&gt;Results &amp;gt; mech plot export {pg267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branchKey=8ab0e6d9-caae-4768-bfb8-8a5957c1d286&amp;amp;commitKey=3de62c5f-5bfb-4c78-a642-6be5ab1a3aaa&amp;amp;modelVersionKey=255c6a15-6a94-4b9c-b640-06f2339842af&amp;amp;modelSaveTypeId=1&amp;amp;modelVersionTypeId=201&amp;amp;modelVersionTitle=P3_ReworkMechanical_v28g&amp;amp;saved=1723972564248&amp;amp;savedBy=kosse_j-adm&amp;amp;owner=kosse_j-adm&lt;/ModelLink&gt;&#10;  &lt;LocalPath&gt;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px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4000&quot; /&gt;&#10;    &lt;Property name=&quot;height&quot; type=&quot;real&quot; value=&quot;3000&quot; /&gt;&#10;    &lt;Property name=&quot;resolution&quot; type=&quot;integer&quot; value=&quot;300&quot; /&gt;&#10;    &lt;Property name=&quot;sizedesc&quot; type=&quot;string&quot; value=&quot;339 x 254 mm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374 x 854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374&quot; /&gt;&#10;    &lt;Property name=&quot;screenheightpx&quot; type=&quot;integer&quot; value=&quot;854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 plot export {pg267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18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n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isx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0.011397019028663635&quot; /&gt;&#10;    &lt;Property name=&quot;xmax&quot; type=&quot;real&quot; value=&quot;0.3025474548339844&quot; /&gt;&#10;    &lt;Property name=&quot;ymin&quot; type=&quot;real&quot; value=&quot;-0.057108715176582336&quot; /&gt;&#10;    &lt;Property name=&quot;ymax&quot; type=&quot;real&quot; value=&quot;0.14974859356880188&quot; /&gt;&#10;    &lt;Property name=&quot;xminhidden&quot; type=&quot;real&quot; value=&quot;0.011397019028663635&quot; /&gt;&#10;    &lt;Property name=&quot;xmaxhidden&quot; type=&quot;real&quot; value=&quot;0.3025474548339844&quot; /&gt;&#10;    &lt;Property name=&quot;yminhidden&quot; type=&quot;real&quot; value=&quot;-0.057108715176582336&quot; /&gt;&#10;    &lt;Property name=&quot;ymaxhidden&quot; type=&quot;real&quot; value=&quot;0.14974859356880188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0.333914577960968&quot; /&gt;&#10;    &lt;Property name=&quot;abstractviewrratio&quot; type=&quot;real&quot; value=&quot;0.6260348558425903&quot; /&gt;&#10;    &lt;Property name=&quot;abstractviewbratio&quot; type=&quot;real&quot; value=&quot;-0.1124054342508316&quot; /&gt;&#10;    &lt;Property name=&quot;abstractviewtratio&quot; type=&quot;real&quot; value=&quot;0.13711021840572357&quot; /&gt;&#10;    &lt;Property name=&quot;abstractviewxscale&quot; type=&quot;real&quot; value=&quot;2.422216784907505E-4&quot; /&gt;&#10;    &lt;Property name=&quot;abstractviewyscale&quot; type=&quot;real&quot; value=&quot;2.422216784907505E-4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canvassizedip&quot; type=&quot;realarray&quot; value=&quot;1374, 854&quot; /&gt;&#10;    &lt;Property name=&quot;renderareasizedip&quot; type=&quot;realarray&quot; value=&quot;1202, 854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638604492513492763&lt;/UpdateTimeStamp&gt;&#10;&lt;/Root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266&lt;/Entity&gt;&#10;  &lt;Tag&gt;pg266&lt;/Tag&gt;&#10;  &lt;Node&gt;Results &amp;gt; export 2024 {grp46} &amp;gt; T vs t for presentation 1 {pg266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commitKey=e8a221ef-79a2-472f-a51f-e25445b0b592&amp;amp;modelVersionKey=39678710-6066-4c07-a570-2bc82689aa80&amp;amp;modelSaveTypeId=1&amp;amp;modelVersionTypeId=201&amp;amp;modelVersionTitle=P3_vE6n&amp;amp;saved=1716460228451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11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011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export 2024 {grp46} &amp;gt; T vs t for presentation 1 {pg266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ff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40&quot; /&gt;&#10;    &lt;Property name=&quot;xmax&quot; type=&quot;real&quot; value=&quot;200&quot; /&gt;&#10;    &lt;Property name=&quot;ymin&quot; type=&quot;real&quot; value=&quot;12&quot; /&gt;&#10;    &lt;Property name=&quot;ymax&quot; type=&quot;real&quot; value=&quot;35&quot; /&gt;&#10;    &lt;Property name=&quot;showsecaxislimit&quot; type=&quot;group&quot; value=&quot;off&quot; /&gt;&#10;    &lt;Property name=&quot;yminsec&quot; type=&quot;real&quot; value=&quot;-1&quot; /&gt;&#10;    &lt;Property name=&quot;ymaxsec&quot; type=&quot;real&quot; value=&quot;1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y 31, 2024, 10:51:45 AM&lt;/UpdateTimeStamp&gt;&#10;&lt;/Root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265&lt;/Entity&gt;&#10;  &lt;Tag&gt;pg265&lt;/Tag&gt;&#10;  &lt;Node&gt;Results &amp;gt; export 2024 {grp46} &amp;gt; B vs t for presentation {pg265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commitKey=e8a221ef-79a2-472f-a51f-e25445b0b592&amp;amp;modelVersionKey=39678710-6066-4c07-a570-2bc82689aa80&amp;amp;modelSaveTypeId=1&amp;amp;modelVersionTypeId=201&amp;amp;modelVersionTitle=P3_vE6n&amp;amp;saved=1716460228451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11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011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export 2024 {grp46} &amp;gt; B vs t for presentation {pg265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n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40&quot; /&gt;&#10;    &lt;Property name=&quot;xmax&quot; type=&quot;real&quot; value=&quot;200&quot; /&gt;&#10;    &lt;Property name=&quot;ymin&quot; type=&quot;real&quot; value=&quot;-0.2657983794040682&quot; /&gt;&#10;    &lt;Property name=&quot;ymax&quot; type=&quot;real&quot; value=&quot;17.964442767566677&quot; /&gt;&#10;    &lt;Property name=&quot;showsecaxislimit&quot; type=&quot;group&quot; value=&quot;off&quot; /&gt;&#10;    &lt;Property name=&quot;yminsec&quot; type=&quot;real&quot; value=&quot;-1&quot; /&gt;&#10;    &lt;Property name=&quot;ymaxsec&quot; type=&quot;real&quot; value=&quot;1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y 31, 2024, 10:52:06 AM&lt;/UpdateTimeStamp&gt;&#10;&lt;/Root&gt;"/>
</p:tagLst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0</TotalTime>
  <Words>1046</Words>
  <Application>Microsoft Office PowerPoint</Application>
  <PresentationFormat>Widescreen</PresentationFormat>
  <Paragraphs>274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Aptos</vt:lpstr>
      <vt:lpstr>Arial</vt:lpstr>
      <vt:lpstr>Calibri</vt:lpstr>
      <vt:lpstr>Cambria Math</vt:lpstr>
      <vt:lpstr>Symbol</vt:lpstr>
      <vt:lpstr>Times</vt:lpstr>
      <vt:lpstr>Benutzerdefiniertes Design</vt:lpstr>
      <vt:lpstr>NI HTS magnet projects at PSI</vt:lpstr>
      <vt:lpstr>Contents</vt:lpstr>
      <vt:lpstr>PowerPoint Presentation</vt:lpstr>
      <vt:lpstr>PowerPoint Presentation</vt:lpstr>
      <vt:lpstr>PowerPoint Presentation</vt:lpstr>
      <vt:lpstr>PowerPoint Presentation</vt:lpstr>
      <vt:lpstr>Experiment vs model</vt:lpstr>
      <vt:lpstr>Contents</vt:lpstr>
      <vt:lpstr>Split Solenoid for Neutron Scattering</vt:lpstr>
      <vt:lpstr>Contents</vt:lpstr>
      <vt:lpstr>PowerPoint Presentation</vt:lpstr>
      <vt:lpstr>Contents</vt:lpstr>
      <vt:lpstr>PSI Positron Production (P^3) Experiment @ SwissFEL</vt:lpstr>
      <vt:lpstr>PSI Positron Production (P^3) Experiment</vt:lpstr>
      <vt:lpstr>Upscaled version of 18 T PSI NI solenoid</vt:lpstr>
      <vt:lpstr>Radiation</vt:lpstr>
      <vt:lpstr>PowerPoint Presentation</vt:lpstr>
      <vt:lpstr>PowerPoint Presentation</vt:lpstr>
      <vt:lpstr>Magnet under construction</vt:lpstr>
      <vt:lpstr>Conclusions</vt:lpstr>
      <vt:lpstr>PowerPoint Presentation</vt:lpstr>
      <vt:lpstr>Mechanical</vt:lpstr>
      <vt:lpstr>Cryogen-free test stand</vt:lpstr>
      <vt:lpstr>Electromagnet/thermal simulation</vt:lpstr>
      <vt:lpstr>Predicted obtainable field strongly depends on thermal aspects</vt:lpstr>
      <vt:lpstr>Buffer sizing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Multi-physics considerations of NI HTS Solenoid</dc:title>
  <dc:creator>Kosse Jaap</dc:creator>
  <dc:description>erstellt durch Vorlagenbauer.ch</dc:description>
  <cp:lastModifiedBy>Kosse Jaap</cp:lastModifiedBy>
  <cp:revision>56</cp:revision>
  <dcterms:created xsi:type="dcterms:W3CDTF">2024-05-27T08:51:47Z</dcterms:created>
  <dcterms:modified xsi:type="dcterms:W3CDTF">2024-09-13T08:42:48Z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