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Lst>
  <p:notesMasterIdLst>
    <p:notesMasterId r:id="rId30"/>
  </p:notesMasterIdLst>
  <p:handoutMasterIdLst>
    <p:handoutMasterId r:id="rId31"/>
  </p:handoutMasterIdLst>
  <p:sldIdLst>
    <p:sldId id="420" r:id="rId5"/>
    <p:sldId id="431" r:id="rId6"/>
    <p:sldId id="379" r:id="rId7"/>
    <p:sldId id="429" r:id="rId8"/>
    <p:sldId id="418" r:id="rId9"/>
    <p:sldId id="419" r:id="rId10"/>
    <p:sldId id="426" r:id="rId11"/>
    <p:sldId id="397" r:id="rId12"/>
    <p:sldId id="398" r:id="rId13"/>
    <p:sldId id="421" r:id="rId14"/>
    <p:sldId id="409" r:id="rId15"/>
    <p:sldId id="407" r:id="rId16"/>
    <p:sldId id="427" r:id="rId17"/>
    <p:sldId id="423" r:id="rId18"/>
    <p:sldId id="424" r:id="rId19"/>
    <p:sldId id="384" r:id="rId20"/>
    <p:sldId id="385" r:id="rId21"/>
    <p:sldId id="380" r:id="rId22"/>
    <p:sldId id="388" r:id="rId23"/>
    <p:sldId id="389" r:id="rId24"/>
    <p:sldId id="386" r:id="rId25"/>
    <p:sldId id="390" r:id="rId26"/>
    <p:sldId id="396" r:id="rId27"/>
    <p:sldId id="411" r:id="rId28"/>
    <p:sldId id="432" r:id="rId2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BCCF5"/>
    <a:srgbClr val="F0F0F0"/>
    <a:srgbClr val="E7E7FA"/>
    <a:srgbClr val="EBE7F9"/>
    <a:srgbClr val="D5CCF2"/>
    <a:srgbClr val="FF66FF"/>
    <a:srgbClr val="F5F5F5"/>
    <a:srgbClr val="FFFFFF"/>
    <a:srgbClr val="F1F3F3"/>
    <a:srgbClr val="E5EA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66" autoAdjust="0"/>
    <p:restoredTop sz="86232" autoAdjust="0"/>
  </p:normalViewPr>
  <p:slideViewPr>
    <p:cSldViewPr showGuides="1">
      <p:cViewPr varScale="1">
        <p:scale>
          <a:sx n="102" d="100"/>
          <a:sy n="102" d="100"/>
        </p:scale>
        <p:origin x="1384" y="184"/>
      </p:cViewPr>
      <p:guideLst/>
    </p:cSldViewPr>
  </p:slideViewPr>
  <p:outlineViewPr>
    <p:cViewPr>
      <p:scale>
        <a:sx n="33" d="100"/>
        <a:sy n="33" d="100"/>
      </p:scale>
      <p:origin x="0" y="-2664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16.09.24</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16.09.24</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ci.news/physics/science-bella-compact-particle-accelerator-electron-beam-record-breaking-energy-02330.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CA" dirty="0">
                <a:effectLst/>
                <a:latin typeface="Helvetica Neue" panose="02000503000000020004" pitchFamily="2" charset="0"/>
              </a:rPr>
              <a:t>I recently visited St. Gallen. I spent the afternoon walking around the old city under the hot summer sun. Once I became tired and thirsty, I decided I was done with my visit and walked back to the train station. There, people in uniforms found me and proposed me a free drink. How wonderful! Without doing anything extra, I had just what I needed. Today I will talk about a device that gives particles accelerators something they need … for free.  This thing particle accelerators need is control of the energy spread of their beams … I think we should apply </a:t>
            </a:r>
            <a:r>
              <a:rPr lang="en-CA" dirty="0" err="1">
                <a:effectLst/>
                <a:latin typeface="Helvetica Neue" panose="02000503000000020004" pitchFamily="2" charset="0"/>
              </a:rPr>
              <a:t>wakefield</a:t>
            </a:r>
            <a:r>
              <a:rPr lang="en-CA" dirty="0">
                <a:effectLst/>
                <a:latin typeface="Helvetica Neue" panose="02000503000000020004" pitchFamily="2" charset="0"/>
              </a:rPr>
              <a:t> structures to control the energy spread of future particle accelerators. </a:t>
            </a:r>
          </a:p>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2</a:t>
            </a:fld>
            <a:endParaRPr lang="de-CH" dirty="0"/>
          </a:p>
        </p:txBody>
      </p:sp>
    </p:spTree>
    <p:extLst>
      <p:ext uri="{BB962C8B-B14F-4D97-AF65-F5344CB8AC3E}">
        <p14:creationId xmlns:p14="http://schemas.microsoft.com/office/powerpoint/2010/main" val="3154466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CA" dirty="0">
                <a:effectLst/>
                <a:latin typeface="Helvetica Neue" panose="02000503000000020004" pitchFamily="2" charset="0"/>
              </a:rPr>
              <a:t>My name is Evan Ericson. I am a PhD student at EPFL based at the Paul Scherrer Institute. I do research for the </a:t>
            </a:r>
            <a:r>
              <a:rPr lang="en-CA" dirty="0" err="1">
                <a:effectLst/>
                <a:latin typeface="Helvetica Neue" panose="02000503000000020004" pitchFamily="2" charset="0"/>
              </a:rPr>
              <a:t>EuPRAXIA</a:t>
            </a:r>
            <a:r>
              <a:rPr lang="en-CA" dirty="0">
                <a:effectLst/>
                <a:latin typeface="Helvetica Neue" panose="02000503000000020004" pitchFamily="2" charset="0"/>
              </a:rPr>
              <a:t> collaboration which aims to make a new type of particle accelerator based on plasma. I have been doing simulations for particle accelerators since 2018 and I have prepared the simulations I will show you today. I work at PSI because that is where the Swiss Free Electron Laser is located. I have worked with the people shown here because they are free electron laser experts. I study methods of manipulating and measuring the energy spread of particle beams because it impacts the performance of free electron lasers. Specifically, the correlated energy spread of the beams in the free electron laser determines the bandwidth of the machine.</a:t>
            </a:r>
          </a:p>
          <a:p>
            <a:endParaRPr lang="en-US"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3</a:t>
            </a:fld>
            <a:endParaRPr lang="de-CH" dirty="0"/>
          </a:p>
        </p:txBody>
      </p:sp>
    </p:spTree>
    <p:extLst>
      <p:ext uri="{BB962C8B-B14F-4D97-AF65-F5344CB8AC3E}">
        <p14:creationId xmlns:p14="http://schemas.microsoft.com/office/powerpoint/2010/main" val="274626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100" dirty="0" err="1"/>
              <a:t>SwissFEL</a:t>
            </a:r>
            <a:r>
              <a:rPr lang="en-US" sz="1100" dirty="0"/>
              <a:t> is in the woods about 45 minutes from ETH. The complex is covered by grass so I’ve included this red line to show the size of the facility. The machine is about 750 m long. About 200 m is dedicated to the linear accelerator shown here as the copper tube. It is so long because the accelerating gradient of the linear accelerator is about 30 MV/m. A new type of accelerator based on plasma can reach up to 1000 MV/m. Using plasma instead of the conventional RF accelerators could reduce the size of future accelerator facilities. While these two technologies are different, they have similar challenges. RF linear accelerators produce beams with small energy spread. Some users require a large energy spread for their experiments. Plasma accelerators, on the other hand, naturally produce beams with very large energy spreads. This is an image from a plasma accelerators that doubled the energy of the beam from 40 to 80 GeV. However the beam had an energy spread of 40 GeV. One device could solve the problems of both RF and plasma accelerators. </a:t>
            </a:r>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100" dirty="0"/>
          </a:p>
          <a:p>
            <a:pPr marL="0" marR="0" lvl="0" indent="0" algn="l" defTabSz="914400" rtl="0" eaLnBrk="1" fontAlgn="auto" latinLnBrk="0" hangingPunct="1">
              <a:lnSpc>
                <a:spcPct val="100000"/>
              </a:lnSpc>
              <a:spcBef>
                <a:spcPts val="0"/>
              </a:spcBef>
              <a:spcAft>
                <a:spcPts val="600"/>
              </a:spcAft>
              <a:buClrTx/>
              <a:buSzTx/>
              <a:buFontTx/>
              <a:buNone/>
              <a:tabLst/>
              <a:defRPr/>
            </a:pPr>
            <a:r>
              <a:rPr lang="en-US" sz="1100" dirty="0">
                <a:hlinkClick r:id="rId3"/>
              </a:rPr>
              <a:t>https://www.sci.news/physics/science-bella-compact-particle-accelerator-electron-beam-record-breaking-energy-02330.html</a:t>
            </a:r>
            <a:endParaRPr lang="en-US" sz="1100" dirty="0"/>
          </a:p>
          <a:p>
            <a:pPr marL="0" marR="0" lvl="0" indent="0" algn="l" defTabSz="914400" rtl="0" eaLnBrk="1" fontAlgn="auto" latinLnBrk="0" hangingPunct="1">
              <a:lnSpc>
                <a:spcPct val="100000"/>
              </a:lnSpc>
              <a:spcBef>
                <a:spcPts val="0"/>
              </a:spcBef>
              <a:spcAft>
                <a:spcPts val="600"/>
              </a:spcAft>
              <a:buClrTx/>
              <a:buSzTx/>
              <a:buFontTx/>
              <a:buNone/>
              <a:tabLst/>
              <a:defRPr/>
            </a:pPr>
            <a:endParaRPr lang="en-US" sz="1100" dirty="0"/>
          </a:p>
        </p:txBody>
      </p:sp>
      <p:sp>
        <p:nvSpPr>
          <p:cNvPr id="4" name="Slide Number Placeholder 3"/>
          <p:cNvSpPr>
            <a:spLocks noGrp="1"/>
          </p:cNvSpPr>
          <p:nvPr>
            <p:ph type="sldNum" sz="quarter" idx="5"/>
          </p:nvPr>
        </p:nvSpPr>
        <p:spPr/>
        <p:txBody>
          <a:bodyPr/>
          <a:lstStyle/>
          <a:p>
            <a:fld id="{83C81C81-E364-4366-A610-2DB15FF98538}" type="slidenum">
              <a:rPr lang="de-CH" smtClean="0"/>
              <a:pPr/>
              <a:t>4</a:t>
            </a:fld>
            <a:endParaRPr lang="de-CH" dirty="0"/>
          </a:p>
        </p:txBody>
      </p:sp>
    </p:spTree>
    <p:extLst>
      <p:ext uri="{BB962C8B-B14F-4D97-AF65-F5344CB8AC3E}">
        <p14:creationId xmlns:p14="http://schemas.microsoft.com/office/powerpoint/2010/main" val="92840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At </a:t>
            </a:r>
            <a:r>
              <a:rPr lang="en-US" dirty="0" err="1"/>
              <a:t>SwissFEL</a:t>
            </a:r>
            <a:r>
              <a:rPr lang="en-US" dirty="0"/>
              <a:t> we use a </a:t>
            </a:r>
            <a:r>
              <a:rPr lang="en-US" dirty="0" err="1"/>
              <a:t>wakefield</a:t>
            </a:r>
            <a:r>
              <a:rPr lang="en-US" dirty="0"/>
              <a:t> structure to increase the energy spread of the beam. This photo shows it installed in a vacuum chamber in the accelerator. Inside the structure is simple: Two parallel dielectric plates are attached to two metal jaws whose separation can be varied. When the electrons are produced in the accelerator, their electric fields are directed radially outward. As they are accelerated, their fields become perpendicular to the direction of motion. If this beam is put inside of a perfectly conducting pipe, image charges in the material would be attracted to the surface and would propagate with the beam. If the beam is put inside of a dielectric material, the image charge will travel slower than the beam and produce fields that trail behind the beam. These fields are called </a:t>
            </a:r>
            <a:r>
              <a:rPr lang="en-US" dirty="0" err="1"/>
              <a:t>wakefields</a:t>
            </a:r>
            <a:r>
              <a:rPr lang="en-US" dirty="0"/>
              <a:t>. The fields produced by the head of a bunch can affect the particles in the tail. The amplitude of the fields depends on the material properties and gap of the device. The </a:t>
            </a:r>
            <a:r>
              <a:rPr lang="en-US" dirty="0" err="1"/>
              <a:t>wakefields</a:t>
            </a:r>
            <a:r>
              <a:rPr lang="en-US" dirty="0"/>
              <a:t> are inherently synchronized with the beam since the beam is affecting itself. The </a:t>
            </a:r>
            <a:r>
              <a:rPr lang="en-US" dirty="0" err="1"/>
              <a:t>wakefields</a:t>
            </a:r>
            <a:r>
              <a:rPr lang="en-US" dirty="0"/>
              <a:t> also do not require an external power source. In this sense, they come for free.</a:t>
            </a:r>
          </a:p>
        </p:txBody>
      </p:sp>
      <p:sp>
        <p:nvSpPr>
          <p:cNvPr id="4" name="Slide Number Placeholder 3"/>
          <p:cNvSpPr>
            <a:spLocks noGrp="1"/>
          </p:cNvSpPr>
          <p:nvPr>
            <p:ph type="sldNum" sz="quarter" idx="5"/>
          </p:nvPr>
        </p:nvSpPr>
        <p:spPr/>
        <p:txBody>
          <a:bodyPr/>
          <a:lstStyle/>
          <a:p>
            <a:fld id="{83C81C81-E364-4366-A610-2DB15FF98538}" type="slidenum">
              <a:rPr lang="de-CH" smtClean="0"/>
              <a:pPr/>
              <a:t>5</a:t>
            </a:fld>
            <a:endParaRPr lang="de-CH" dirty="0"/>
          </a:p>
        </p:txBody>
      </p:sp>
    </p:spTree>
    <p:extLst>
      <p:ext uri="{BB962C8B-B14F-4D97-AF65-F5344CB8AC3E}">
        <p14:creationId xmlns:p14="http://schemas.microsoft.com/office/powerpoint/2010/main" val="908976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a:t>
            </a:r>
            <a:r>
              <a:rPr lang="en-US" dirty="0" err="1"/>
              <a:t>wakefield</a:t>
            </a:r>
            <a:r>
              <a:rPr lang="en-US" dirty="0"/>
              <a:t> structure can work in two ways. For RF accelerators that produce bunches with small energy spread, when a bunch passes through the </a:t>
            </a:r>
            <a:r>
              <a:rPr lang="en-US" dirty="0" err="1"/>
              <a:t>wakefield</a:t>
            </a:r>
            <a:r>
              <a:rPr lang="en-US" dirty="0"/>
              <a:t> structure, the </a:t>
            </a:r>
            <a:r>
              <a:rPr lang="en-US" dirty="0" err="1"/>
              <a:t>wakefields</a:t>
            </a:r>
            <a:r>
              <a:rPr lang="en-US" dirty="0"/>
              <a:t> generated by the head cause particles in the tail of the bunch to lose energy and the output beam has an increased energy spread. In the case of plasma accelerators with a large energy spread, the </a:t>
            </a:r>
            <a:r>
              <a:rPr lang="en-US" dirty="0" err="1"/>
              <a:t>wakefields</a:t>
            </a:r>
            <a:r>
              <a:rPr lang="en-US" dirty="0"/>
              <a:t> produced by the head cause the tail to lose energy and the energy spread of the beam is reduced. This effect is either called chirping of </a:t>
            </a:r>
            <a:r>
              <a:rPr lang="en-US" dirty="0" err="1"/>
              <a:t>dechirping</a:t>
            </a:r>
            <a:r>
              <a:rPr lang="en-US" dirty="0"/>
              <a:t> and it depends on the input beam. At </a:t>
            </a:r>
            <a:r>
              <a:rPr lang="en-US" dirty="0" err="1"/>
              <a:t>SwissFEL</a:t>
            </a:r>
            <a:r>
              <a:rPr lang="en-US" dirty="0"/>
              <a:t> we have an RF accelerator and we performed the Chirping experiment. We </a:t>
            </a:r>
          </a:p>
        </p:txBody>
      </p:sp>
      <p:sp>
        <p:nvSpPr>
          <p:cNvPr id="4" name="Slide Number Placeholder 3"/>
          <p:cNvSpPr>
            <a:spLocks noGrp="1"/>
          </p:cNvSpPr>
          <p:nvPr>
            <p:ph type="sldNum" sz="quarter" idx="5"/>
          </p:nvPr>
        </p:nvSpPr>
        <p:spPr/>
        <p:txBody>
          <a:bodyPr/>
          <a:lstStyle/>
          <a:p>
            <a:fld id="{83C81C81-E364-4366-A610-2DB15FF98538}" type="slidenum">
              <a:rPr lang="de-CH" smtClean="0"/>
              <a:pPr/>
              <a:t>6</a:t>
            </a:fld>
            <a:endParaRPr lang="de-CH" dirty="0"/>
          </a:p>
        </p:txBody>
      </p:sp>
    </p:spTree>
    <p:extLst>
      <p:ext uri="{BB962C8B-B14F-4D97-AF65-F5344CB8AC3E}">
        <p14:creationId xmlns:p14="http://schemas.microsoft.com/office/powerpoint/2010/main" val="558912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This is some data taken during the experiment. When the structure has a large gap, the energy distribution is narrow with a peak centered at 5 GeV. As the gap is decreased, the energy spread increases and the centroid of the distribution decreases. We did this measurement for three different bunch lengths. When operating the gap of the structure is adjusted until the desired bandwidth is obtained. A model of the structure did not exist and how the </a:t>
            </a:r>
            <a:r>
              <a:rPr lang="en-US" dirty="0" err="1"/>
              <a:t>wakefields</a:t>
            </a:r>
            <a:r>
              <a:rPr lang="en-US" dirty="0"/>
              <a:t> changes with gap was not well understood. I made a model of the </a:t>
            </a:r>
            <a:r>
              <a:rPr lang="en-US" dirty="0" err="1"/>
              <a:t>wakefield</a:t>
            </a:r>
            <a:r>
              <a:rPr lang="en-US" dirty="0"/>
              <a:t> structure by simulating the interaction of the beam with the structure in finite element software.</a:t>
            </a:r>
          </a:p>
        </p:txBody>
      </p:sp>
      <p:sp>
        <p:nvSpPr>
          <p:cNvPr id="4" name="Slide Number Placeholder 3"/>
          <p:cNvSpPr>
            <a:spLocks noGrp="1"/>
          </p:cNvSpPr>
          <p:nvPr>
            <p:ph type="sldNum" sz="quarter" idx="5"/>
          </p:nvPr>
        </p:nvSpPr>
        <p:spPr/>
        <p:txBody>
          <a:bodyPr/>
          <a:lstStyle/>
          <a:p>
            <a:fld id="{83C81C81-E364-4366-A610-2DB15FF98538}" type="slidenum">
              <a:rPr lang="de-CH" smtClean="0"/>
              <a:pPr/>
              <a:t>7</a:t>
            </a:fld>
            <a:endParaRPr lang="de-CH" dirty="0"/>
          </a:p>
        </p:txBody>
      </p:sp>
    </p:spTree>
    <p:extLst>
      <p:ext uri="{BB962C8B-B14F-4D97-AF65-F5344CB8AC3E}">
        <p14:creationId xmlns:p14="http://schemas.microsoft.com/office/powerpoint/2010/main" val="3376412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Simulating this interaction accurately was not straightforward. I needed to find the solver settings that were the least demanding as possible while still giving accurate predictions. I did mesh convergence checks which is a parameter that determines how finely the geometry and fields were discretized. I then found the minimum structure length that could be simulated while still giving accurate results. The </a:t>
            </a:r>
            <a:r>
              <a:rPr lang="en-US" dirty="0" err="1"/>
              <a:t>wakefields</a:t>
            </a:r>
            <a:r>
              <a:rPr lang="en-US" dirty="0"/>
              <a:t> are calculated as a finite sum of modal wake potentials. The number of terms to include in the sum was not immediately obvious to me. I found that after mode number 45 the wake potential does not change. Now that I had determined the settings, I could simulate the interaction.</a:t>
            </a:r>
          </a:p>
        </p:txBody>
      </p:sp>
      <p:sp>
        <p:nvSpPr>
          <p:cNvPr id="4" name="Slide Number Placeholder 3"/>
          <p:cNvSpPr>
            <a:spLocks noGrp="1"/>
          </p:cNvSpPr>
          <p:nvPr>
            <p:ph type="sldNum" sz="quarter" idx="5"/>
          </p:nvPr>
        </p:nvSpPr>
        <p:spPr/>
        <p:txBody>
          <a:bodyPr/>
          <a:lstStyle/>
          <a:p>
            <a:fld id="{83C81C81-E364-4366-A610-2DB15FF98538}" type="slidenum">
              <a:rPr lang="de-CH" smtClean="0"/>
              <a:pPr/>
              <a:t>8</a:t>
            </a:fld>
            <a:endParaRPr lang="de-CH" dirty="0"/>
          </a:p>
        </p:txBody>
      </p:sp>
    </p:spTree>
    <p:extLst>
      <p:ext uri="{BB962C8B-B14F-4D97-AF65-F5344CB8AC3E}">
        <p14:creationId xmlns:p14="http://schemas.microsoft.com/office/powerpoint/2010/main" val="298568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The black dashed line represents the current distribution and each colored curved represents the resulting wake potential for a given structure gap. From these wake potentials I calculated the loss factor which is a measure of the change of the centroid energy of the beam and the energy spread of the beam. The blue curve show the values derived from the measurements. The orange and green show the values derived from simulations with gaussian and non-gaussian beams. The simulations follow the trend from the measurements. As the structure gap is closed, the centroid energy decreases and the energy spread increases. The data from the other bunch lengths are shown here. </a:t>
            </a:r>
          </a:p>
        </p:txBody>
      </p:sp>
      <p:sp>
        <p:nvSpPr>
          <p:cNvPr id="4" name="Slide Number Placeholder 3"/>
          <p:cNvSpPr>
            <a:spLocks noGrp="1"/>
          </p:cNvSpPr>
          <p:nvPr>
            <p:ph type="sldNum" sz="quarter" idx="5"/>
          </p:nvPr>
        </p:nvSpPr>
        <p:spPr/>
        <p:txBody>
          <a:bodyPr/>
          <a:lstStyle/>
          <a:p>
            <a:fld id="{83C81C81-E364-4366-A610-2DB15FF98538}" type="slidenum">
              <a:rPr lang="de-CH" smtClean="0"/>
              <a:pPr/>
              <a:t>9</a:t>
            </a:fld>
            <a:endParaRPr lang="de-CH" dirty="0"/>
          </a:p>
        </p:txBody>
      </p:sp>
    </p:spTree>
    <p:extLst>
      <p:ext uri="{BB962C8B-B14F-4D97-AF65-F5344CB8AC3E}">
        <p14:creationId xmlns:p14="http://schemas.microsoft.com/office/powerpoint/2010/main" val="3829053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65175" y="900113"/>
            <a:ext cx="5559425" cy="3127375"/>
          </a:xfrm>
        </p:spPr>
      </p:sp>
      <p:sp>
        <p:nvSpPr>
          <p:cNvPr id="3" name="Notes Placeholder 2"/>
          <p:cNvSpPr>
            <a:spLocks noGrp="1"/>
          </p:cNvSpPr>
          <p:nvPr>
            <p:ph type="body" idx="1"/>
          </p:nvPr>
        </p:nvSpPr>
        <p:spPr/>
        <p:txBody>
          <a:bodyPr/>
          <a:lstStyle/>
          <a:p>
            <a:r>
              <a:rPr lang="en-US" dirty="0"/>
              <a:t>Our experiment used a conventional RF accelerators. I think we should use </a:t>
            </a:r>
            <a:r>
              <a:rPr lang="en-US" dirty="0" err="1"/>
              <a:t>wakefield</a:t>
            </a:r>
            <a:r>
              <a:rPr lang="en-US" dirty="0"/>
              <a:t> structures to control the energy spread of future particle accelerators. We intend to implement a </a:t>
            </a:r>
            <a:r>
              <a:rPr lang="en-US" dirty="0" err="1"/>
              <a:t>wakefield</a:t>
            </a:r>
            <a:r>
              <a:rPr lang="en-US" dirty="0"/>
              <a:t> structure at </a:t>
            </a:r>
            <a:r>
              <a:rPr lang="en-US" dirty="0" err="1"/>
              <a:t>EuPRAXIA@SPARC_LAB</a:t>
            </a:r>
            <a:r>
              <a:rPr lang="en-US" dirty="0"/>
              <a:t> to </a:t>
            </a:r>
            <a:r>
              <a:rPr lang="en-US" dirty="0" err="1"/>
              <a:t>dechirp</a:t>
            </a:r>
            <a:r>
              <a:rPr lang="en-US" dirty="0"/>
              <a:t> a beam from a plasma accelerator. </a:t>
            </a:r>
          </a:p>
        </p:txBody>
      </p:sp>
      <p:sp>
        <p:nvSpPr>
          <p:cNvPr id="4" name="Slide Number Placeholder 3"/>
          <p:cNvSpPr>
            <a:spLocks noGrp="1"/>
          </p:cNvSpPr>
          <p:nvPr>
            <p:ph type="sldNum" sz="quarter" idx="5"/>
          </p:nvPr>
        </p:nvSpPr>
        <p:spPr/>
        <p:txBody>
          <a:bodyPr/>
          <a:lstStyle/>
          <a:p>
            <a:fld id="{83C81C81-E364-4366-A610-2DB15FF98538}" type="slidenum">
              <a:rPr lang="de-CH" smtClean="0"/>
              <a:pPr/>
              <a:t>10</a:t>
            </a:fld>
            <a:endParaRPr lang="de-CH" dirty="0"/>
          </a:p>
        </p:txBody>
      </p:sp>
    </p:spTree>
    <p:extLst>
      <p:ext uri="{BB962C8B-B14F-4D97-AF65-F5344CB8AC3E}">
        <p14:creationId xmlns:p14="http://schemas.microsoft.com/office/powerpoint/2010/main" val="18180621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4DA2638D-B38B-003C-CEF8-94606F0C047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pic>
        <p:nvPicPr>
          <p:cNvPr id="10" name="Grafik 9">
            <a:extLst>
              <a:ext uri="{FF2B5EF4-FFF2-40B4-BE49-F238E27FC236}">
                <a16:creationId xmlns:a16="http://schemas.microsoft.com/office/drawing/2014/main" id="{AB1FE6A2-0C6A-9BEE-D675-F84989D3C0D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8" name="Grafik 7">
            <a:extLst>
              <a:ext uri="{FF2B5EF4-FFF2-40B4-BE49-F238E27FC236}">
                <a16:creationId xmlns:a16="http://schemas.microsoft.com/office/drawing/2014/main" id="{19A7B534-9AA2-7BDC-83B8-A11FF9792BE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393569904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6FEA707-816F-4DBF-9FC1-48440001C7D7}"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14B385C-7712-4F59-90E0-BF5F17A76AFF}"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en-GB" noProof="0" dirty="0"/>
              <a:t>Section Heading</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en-GB" noProof="0" dirty="0"/>
              <a:t>Add Title</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96963D4-5156-42CD-86D2-F9C48C35F25C}"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EA008EA-072D-4E88-A4E3-7561DD02B0D9}"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9CF872E-A9CB-4516-A020-A04A2928C07F}"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EFD1A0-E3CA-4CD4-9E05-451A1800B6F9}"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D62EE5DD-8223-4F0C-9C85-5070DE4DBF46}" type="datetime1">
              <a:rPr lang="de-CH" noProof="0" smtClean="0"/>
              <a:t>16.09.24</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11115EF-DBE8-4715-8E4D-3572642C6FC2}"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8E54A55-A700-485F-B5C2-827481B42513}"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E0B8465-E746-9D70-F459-A9E689DBA5B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28DCFFAF-CE03-EAAE-EF7B-2D9CE7DA6478}"/>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815168479"/>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8BE1C9E-DE46-47F4-999C-A6440E82C6E8}"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AA02DA9-A50D-40A4-A931-BC275A2EBFA0}"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5B39A11-DEB0-4E52-A890-5DCCA2942D1F}"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D443221E-9575-4F07-B839-745025E02771}"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024EB00C-1486-4C07-A8B7-272553D42C76}"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474DF8B-CF50-41FC-A12B-AAA89A0E8E51}"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66B2750-6DAD-4BB3-A314-C78FD87B7140}"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en-GB" noProof="0" dirty="0"/>
              <a:t>Add Content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466C5A0-2FE0-40AF-833F-851850EA9092}"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83CB552-B1A6-488D-8881-5C09CE5975F9}"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38776C6-FBF2-400C-840B-70F64F70310D}"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en-GB" noProof="0" dirty="0"/>
              <a:t>Add Text</a:t>
            </a:r>
          </a:p>
          <a:p>
            <a:pPr lvl="1"/>
            <a:r>
              <a:rPr lang="en-GB" noProof="0" dirty="0"/>
              <a:t>Second Level</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F590BA4F-2B46-0F93-906A-902CA5CD3C2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9388"/>
            <a:ext cx="8045451" cy="2004460"/>
          </a:xfrm>
        </p:spPr>
        <p:txBody>
          <a:bodyPr anchor="b"/>
          <a:lstStyle>
            <a:lvl1pPr algn="l">
              <a:lnSpc>
                <a:spcPct val="92000"/>
              </a:lnSpc>
              <a:defRPr sz="420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pic>
        <p:nvPicPr>
          <p:cNvPr id="5" name="Grafik 4">
            <a:extLst>
              <a:ext uri="{FF2B5EF4-FFF2-40B4-BE49-F238E27FC236}">
                <a16:creationId xmlns:a16="http://schemas.microsoft.com/office/drawing/2014/main" id="{8EA9535A-62CA-463C-3EC2-C8F0DB0BA10F}"/>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8502"/>
          <a:stretch/>
        </p:blipFill>
        <p:spPr>
          <a:xfrm>
            <a:off x="2532062" y="536705"/>
            <a:ext cx="2162109" cy="403287"/>
          </a:xfrm>
          <a:prstGeom prst="rect">
            <a:avLst/>
          </a:prstGeom>
        </p:spPr>
      </p:pic>
    </p:spTree>
    <p:extLst>
      <p:ext uri="{BB962C8B-B14F-4D97-AF65-F5344CB8AC3E}">
        <p14:creationId xmlns:p14="http://schemas.microsoft.com/office/powerpoint/2010/main" val="1944941602"/>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E8F10AD-AB05-42A8-9D28-23EA7315BF70}"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en-GB" noProof="0" dirty="0"/>
              <a:t>Add image by tapping on icon</a:t>
            </a:r>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en-GB" noProof="0" dirty="0"/>
              <a:t>Add Text</a:t>
            </a:r>
          </a:p>
          <a:p>
            <a:pPr lvl="1"/>
            <a:r>
              <a:rPr lang="en-GB" noProof="0" dirty="0"/>
              <a:t>Second Level</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1D2BE162-503C-4BD8-8879-ABE2B492B94E}"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4131407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DC52956-A07D-4142-998D-643983E6B7D7}"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368479264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GB" noProof="0" dirty="0"/>
              <a:t>Add Title</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4240EAF5-CD0C-4FC0-AC99-7554DE12F6ED}" type="datetime1">
              <a:rPr lang="de-CH" noProof="0" smtClean="0"/>
              <a:t>16.09.24</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24AA9B5A-1447-4E67-A1F3-6BAF62A33A60}" type="datetime1">
              <a:rPr lang="de-CH" noProof="0" smtClean="0"/>
              <a:t>16.09.24</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pic>
        <p:nvPicPr>
          <p:cNvPr id="9" name="Grafik 8">
            <a:extLst>
              <a:ext uri="{FF2B5EF4-FFF2-40B4-BE49-F238E27FC236}">
                <a16:creationId xmlns:a16="http://schemas.microsoft.com/office/drawing/2014/main" id="{4DFD2566-A3FD-67ED-A874-3763AC327B5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spTree>
    <p:extLst>
      <p:ext uri="{BB962C8B-B14F-4D97-AF65-F5344CB8AC3E}">
        <p14:creationId xmlns:p14="http://schemas.microsoft.com/office/powerpoint/2010/main" val="26246348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96870C5F-11D5-8460-287C-2F6348198F0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EA8AE9AD-12B1-0B9A-D618-19C2B2C188F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en-GB" noProof="0" dirty="0"/>
              <a:t>Add Title</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en-GB" noProof="0" dirty="0"/>
              <a:t>Add image by tapping on icon</a:t>
            </a:r>
          </a:p>
        </p:txBody>
      </p:sp>
      <p:pic>
        <p:nvPicPr>
          <p:cNvPr id="4" name="Grafik 3">
            <a:extLst>
              <a:ext uri="{FF2B5EF4-FFF2-40B4-BE49-F238E27FC236}">
                <a16:creationId xmlns:a16="http://schemas.microsoft.com/office/drawing/2014/main" id="{C182E6CA-D243-3684-56BE-12FABE3FF35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28512"/>
          <a:stretch/>
        </p:blipFill>
        <p:spPr>
          <a:xfrm>
            <a:off x="2532061" y="534324"/>
            <a:ext cx="2164491" cy="408019"/>
          </a:xfrm>
          <a:prstGeom prst="rect">
            <a:avLst/>
          </a:prstGeom>
        </p:spPr>
      </p:pic>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674E84F3-2080-4163-B18A-D9792ECF084C}"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60BA4C1-9D90-413F-BC8E-FC708948DF54}" type="datetime1">
              <a:rPr lang="de-CH" noProof="0" smtClean="0"/>
              <a:t>16.09.24</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Accelerator Science and Engineering</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en-GB" noProof="0" dirty="0"/>
              <a:t>Add Title</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en-GB" noProof="0" dirty="0"/>
              <a:t>Add Content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7719FEF2-6262-442A-8B9E-C58A73299CFD}" type="datetime1">
              <a:rPr lang="de-CH" noProof="0" smtClean="0"/>
              <a:t>16.09.24</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Accelerator Science and Engineering</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97" r:id="rId1"/>
    <p:sldLayoutId id="2147483705" r:id="rId2"/>
    <p:sldLayoutId id="2147483713" r:id="rId3"/>
    <p:sldLayoutId id="2147483721"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2" r:id="rId31"/>
    <p:sldLayoutId id="2147483683"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44.pn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5.xml"/><Relationship Id="rId1" Type="http://schemas.openxmlformats.org/officeDocument/2006/relationships/themeOverride" Target="../theme/themeOverride1.xml"/><Relationship Id="rId5" Type="http://schemas.openxmlformats.org/officeDocument/2006/relationships/image" Target="../media/image49.sv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2.xml"/><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26.jpeg"/><Relationship Id="rId1" Type="http://schemas.openxmlformats.org/officeDocument/2006/relationships/slideLayout" Target="../slideLayouts/slideLayout12.xml"/><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12.xml"/><Relationship Id="rId6" Type="http://schemas.openxmlformats.org/officeDocument/2006/relationships/image" Target="../media/image66.png"/><Relationship Id="rId5" Type="http://schemas.openxmlformats.org/officeDocument/2006/relationships/image" Target="../media/image65.png"/><Relationship Id="rId10" Type="http://schemas.openxmlformats.org/officeDocument/2006/relationships/image" Target="../media/image31.png"/><Relationship Id="rId4" Type="http://schemas.openxmlformats.org/officeDocument/2006/relationships/image" Target="../media/image64.png"/><Relationship Id="rId9" Type="http://schemas.openxmlformats.org/officeDocument/2006/relationships/image" Target="../media/image69.png"/></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sv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71.jp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12.xml"/><Relationship Id="rId6" Type="http://schemas.openxmlformats.org/officeDocument/2006/relationships/image" Target="../media/image74.jpeg"/><Relationship Id="rId5" Type="http://schemas.openxmlformats.org/officeDocument/2006/relationships/image" Target="../media/image73.png"/><Relationship Id="rId4" Type="http://schemas.openxmlformats.org/officeDocument/2006/relationships/image" Target="../media/image72.png"/></Relationships>
</file>

<file path=ppt/slides/_rels/slide2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2.xml"/><Relationship Id="rId6" Type="http://schemas.openxmlformats.org/officeDocument/2006/relationships/image" Target="../media/image78.png"/><Relationship Id="rId5" Type="http://schemas.openxmlformats.org/officeDocument/2006/relationships/image" Target="../media/image410.png"/><Relationship Id="rId4" Type="http://schemas.openxmlformats.org/officeDocument/2006/relationships/image" Target="../media/image400.png"/></Relationships>
</file>

<file path=ppt/slides/_rels/slide2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56.png"/><Relationship Id="rId1" Type="http://schemas.openxmlformats.org/officeDocument/2006/relationships/slideLayout" Target="../slideLayouts/slideLayout12.xml"/><Relationship Id="rId5" Type="http://schemas.openxmlformats.org/officeDocument/2006/relationships/image" Target="../media/image81.jpeg"/><Relationship Id="rId4" Type="http://schemas.openxmlformats.org/officeDocument/2006/relationships/image" Target="../media/image80.jpeg"/></Relationships>
</file>

<file path=ppt/slides/_rels/slide23.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2.xml"/><Relationship Id="rId4" Type="http://schemas.openxmlformats.org/officeDocument/2006/relationships/image" Target="../media/image8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9.jpg"/><Relationship Id="rId13" Type="http://schemas.openxmlformats.org/officeDocument/2006/relationships/image" Target="../media/image24.emf"/><Relationship Id="rId3" Type="http://schemas.openxmlformats.org/officeDocument/2006/relationships/image" Target="../media/image14.png"/><Relationship Id="rId7" Type="http://schemas.openxmlformats.org/officeDocument/2006/relationships/image" Target="../media/image18.jpg"/><Relationship Id="rId12"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7.jpg"/><Relationship Id="rId11" Type="http://schemas.openxmlformats.org/officeDocument/2006/relationships/image" Target="../media/image22.jpeg"/><Relationship Id="rId5" Type="http://schemas.openxmlformats.org/officeDocument/2006/relationships/image" Target="../media/image16.svg"/><Relationship Id="rId10" Type="http://schemas.openxmlformats.org/officeDocument/2006/relationships/image" Target="../media/image21.jpg"/><Relationship Id="rId4" Type="http://schemas.openxmlformats.org/officeDocument/2006/relationships/image" Target="../media/image15.png"/><Relationship Id="rId9" Type="http://schemas.openxmlformats.org/officeDocument/2006/relationships/image" Target="../media/image20.jp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 Id="rId9" Type="http://schemas.openxmlformats.org/officeDocument/2006/relationships/image" Target="../media/image10.svg"/></Relationships>
</file>

<file path=ppt/slides/_rels/slide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32.png"/><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C3C251-E93D-0B75-A416-2BBFFD69EA66}"/>
              </a:ext>
            </a:extLst>
          </p:cNvPr>
          <p:cNvSpPr>
            <a:spLocks noGrp="1"/>
          </p:cNvSpPr>
          <p:nvPr>
            <p:ph idx="1"/>
          </p:nvPr>
        </p:nvSpPr>
        <p:spPr>
          <a:xfrm>
            <a:off x="695325" y="1376773"/>
            <a:ext cx="11064699" cy="4644616"/>
          </a:xfrm>
        </p:spPr>
        <p:txBody>
          <a:bodyPr anchor="ctr"/>
          <a:lstStyle/>
          <a:p>
            <a:pPr algn="ctr"/>
            <a:r>
              <a:rPr lang="en-US" dirty="0"/>
              <a:t>This slide was intentionally left blank</a:t>
            </a:r>
          </a:p>
        </p:txBody>
      </p:sp>
      <p:sp>
        <p:nvSpPr>
          <p:cNvPr id="7" name="Rectangle 6">
            <a:extLst>
              <a:ext uri="{FF2B5EF4-FFF2-40B4-BE49-F238E27FC236}">
                <a16:creationId xmlns:a16="http://schemas.microsoft.com/office/drawing/2014/main" id="{4CD7B012-4766-FE99-A1E9-95E36B935F5D}"/>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2473748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2E86CC-328C-6300-1433-682C14D9E7E8}"/>
              </a:ext>
            </a:extLst>
          </p:cNvPr>
          <p:cNvSpPr>
            <a:spLocks noGrp="1"/>
          </p:cNvSpPr>
          <p:nvPr>
            <p:ph idx="1"/>
          </p:nvPr>
        </p:nvSpPr>
        <p:spPr>
          <a:xfrm>
            <a:off x="695325" y="1376773"/>
            <a:ext cx="6552803" cy="4644616"/>
          </a:xfrm>
        </p:spPr>
        <p:txBody>
          <a:bodyPr/>
          <a:lstStyle/>
          <a:p>
            <a:r>
              <a:rPr lang="en-CA" dirty="0">
                <a:latin typeface="Helvetica Neue" panose="02000503000000020004" pitchFamily="2" charset="0"/>
              </a:rPr>
              <a:t>We </a:t>
            </a:r>
            <a:r>
              <a:rPr lang="en-CA" dirty="0">
                <a:effectLst/>
                <a:latin typeface="Helvetica Neue" panose="02000503000000020004" pitchFamily="2" charset="0"/>
              </a:rPr>
              <a:t>have demonstrated the manipulation of the longitudinal phase space of beams from </a:t>
            </a:r>
            <a:r>
              <a:rPr lang="en-CA" dirty="0">
                <a:latin typeface="Helvetica Neue" panose="02000503000000020004" pitchFamily="2" charset="0"/>
              </a:rPr>
              <a:t>a </a:t>
            </a:r>
            <a:r>
              <a:rPr lang="en-CA" dirty="0">
                <a:effectLst/>
                <a:latin typeface="Helvetica Neue" panose="02000503000000020004" pitchFamily="2" charset="0"/>
              </a:rPr>
              <a:t>conventional accelerators using a </a:t>
            </a:r>
            <a:r>
              <a:rPr lang="en-CA" dirty="0" err="1">
                <a:effectLst/>
                <a:latin typeface="Helvetica Neue" panose="02000503000000020004" pitchFamily="2" charset="0"/>
              </a:rPr>
              <a:t>wakefield</a:t>
            </a:r>
            <a:r>
              <a:rPr lang="en-CA" dirty="0">
                <a:effectLst/>
                <a:latin typeface="Helvetica Neue" panose="02000503000000020004" pitchFamily="2" charset="0"/>
              </a:rPr>
              <a:t> structure</a:t>
            </a:r>
          </a:p>
          <a:p>
            <a:endParaRPr lang="en-CA" dirty="0">
              <a:latin typeface="Helvetica Neue" panose="02000503000000020004" pitchFamily="2" charset="0"/>
            </a:endParaRPr>
          </a:p>
          <a:p>
            <a:r>
              <a:rPr lang="en-CA" dirty="0">
                <a:latin typeface="Helvetica Neue" panose="02000503000000020004" pitchFamily="2" charset="0"/>
              </a:rPr>
              <a:t>I think we should use </a:t>
            </a:r>
            <a:r>
              <a:rPr lang="en-CA" dirty="0" err="1">
                <a:latin typeface="Helvetica Neue" panose="02000503000000020004" pitchFamily="2" charset="0"/>
              </a:rPr>
              <a:t>w</a:t>
            </a:r>
            <a:r>
              <a:rPr lang="en-CA" dirty="0" err="1">
                <a:effectLst/>
                <a:latin typeface="Helvetica Neue" panose="02000503000000020004" pitchFamily="2" charset="0"/>
              </a:rPr>
              <a:t>akefield</a:t>
            </a:r>
            <a:r>
              <a:rPr lang="en-CA" dirty="0">
                <a:effectLst/>
                <a:latin typeface="Helvetica Neue" panose="02000503000000020004" pitchFamily="2" charset="0"/>
              </a:rPr>
              <a:t> structures to control the energy spread of future particle accelerators</a:t>
            </a:r>
          </a:p>
          <a:p>
            <a:endParaRPr lang="en-CA" dirty="0">
              <a:latin typeface="Helvetica Neue" panose="02000503000000020004" pitchFamily="2" charset="0"/>
            </a:endParaRPr>
          </a:p>
          <a:p>
            <a:endParaRPr lang="en-CA" dirty="0">
              <a:latin typeface="Helvetica Neue" panose="02000503000000020004" pitchFamily="2" charset="0"/>
            </a:endParaRPr>
          </a:p>
        </p:txBody>
      </p:sp>
      <p:sp>
        <p:nvSpPr>
          <p:cNvPr id="5" name="Slide Number Placeholder 4">
            <a:extLst>
              <a:ext uri="{FF2B5EF4-FFF2-40B4-BE49-F238E27FC236}">
                <a16:creationId xmlns:a16="http://schemas.microsoft.com/office/drawing/2014/main" id="{F015AED7-57AC-47B0-819C-B80D9C555F6A}"/>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sp>
        <p:nvSpPr>
          <p:cNvPr id="6" name="Title 5">
            <a:extLst>
              <a:ext uri="{FF2B5EF4-FFF2-40B4-BE49-F238E27FC236}">
                <a16:creationId xmlns:a16="http://schemas.microsoft.com/office/drawing/2014/main" id="{393FF809-B76F-34CA-EFC3-24CF3A88F6F1}"/>
              </a:ext>
            </a:extLst>
          </p:cNvPr>
          <p:cNvSpPr>
            <a:spLocks noGrp="1"/>
          </p:cNvSpPr>
          <p:nvPr>
            <p:ph type="title"/>
          </p:nvPr>
        </p:nvSpPr>
        <p:spPr/>
        <p:txBody>
          <a:bodyPr/>
          <a:lstStyle/>
          <a:p>
            <a:r>
              <a:rPr lang="en-US" dirty="0"/>
              <a:t>Conclusion</a:t>
            </a:r>
          </a:p>
        </p:txBody>
      </p:sp>
      <p:sp>
        <p:nvSpPr>
          <p:cNvPr id="7" name="Rectangle 6">
            <a:extLst>
              <a:ext uri="{FF2B5EF4-FFF2-40B4-BE49-F238E27FC236}">
                <a16:creationId xmlns:a16="http://schemas.microsoft.com/office/drawing/2014/main" id="{776B2845-8801-2B3D-9389-8A27438D6164}"/>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pic>
        <p:nvPicPr>
          <p:cNvPr id="9" name="Content Placeholder 11" descr="A graph of a graph of a number of different colored lines&#10;&#10;Description automatically generated with medium confidence">
            <a:extLst>
              <a:ext uri="{FF2B5EF4-FFF2-40B4-BE49-F238E27FC236}">
                <a16:creationId xmlns:a16="http://schemas.microsoft.com/office/drawing/2014/main" id="{DC593D58-3C83-88DB-F8ED-79512307E29A}"/>
              </a:ext>
            </a:extLst>
          </p:cNvPr>
          <p:cNvPicPr>
            <a:picLocks noChangeAspect="1"/>
          </p:cNvPicPr>
          <p:nvPr/>
        </p:nvPicPr>
        <p:blipFill>
          <a:blip r:embed="rId3"/>
          <a:stretch>
            <a:fillRect/>
          </a:stretch>
        </p:blipFill>
        <p:spPr>
          <a:xfrm>
            <a:off x="1127448" y="4358551"/>
            <a:ext cx="2842896" cy="2137145"/>
          </a:xfrm>
          <a:prstGeom prst="rect">
            <a:avLst/>
          </a:prstGeom>
        </p:spPr>
      </p:pic>
      <p:pic>
        <p:nvPicPr>
          <p:cNvPr id="10" name="Picture 9" descr="A graph of a function&#10;&#10;Description automatically generated">
            <a:extLst>
              <a:ext uri="{FF2B5EF4-FFF2-40B4-BE49-F238E27FC236}">
                <a16:creationId xmlns:a16="http://schemas.microsoft.com/office/drawing/2014/main" id="{DFBEC8F0-F5DA-4D9F-86EA-01E727E9796D}"/>
              </a:ext>
            </a:extLst>
          </p:cNvPr>
          <p:cNvPicPr>
            <a:picLocks noChangeAspect="1"/>
          </p:cNvPicPr>
          <p:nvPr/>
        </p:nvPicPr>
        <p:blipFill rotWithShape="1">
          <a:blip r:embed="rId4"/>
          <a:srcRect/>
          <a:stretch/>
        </p:blipFill>
        <p:spPr>
          <a:xfrm>
            <a:off x="4151783" y="4358551"/>
            <a:ext cx="2629993" cy="2137145"/>
          </a:xfrm>
          <a:prstGeom prst="rect">
            <a:avLst/>
          </a:prstGeom>
        </p:spPr>
      </p:pic>
      <p:pic>
        <p:nvPicPr>
          <p:cNvPr id="11" name="Picture 10" descr="A graph of a function&#10;&#10;Description automatically generated">
            <a:extLst>
              <a:ext uri="{FF2B5EF4-FFF2-40B4-BE49-F238E27FC236}">
                <a16:creationId xmlns:a16="http://schemas.microsoft.com/office/drawing/2014/main" id="{9F32A182-0C3D-8E30-DD1F-050D2085B6F3}"/>
              </a:ext>
            </a:extLst>
          </p:cNvPr>
          <p:cNvPicPr>
            <a:picLocks noChangeAspect="1"/>
          </p:cNvPicPr>
          <p:nvPr/>
        </p:nvPicPr>
        <p:blipFill rotWithShape="1">
          <a:blip r:embed="rId5"/>
          <a:srcRect/>
          <a:stretch/>
        </p:blipFill>
        <p:spPr>
          <a:xfrm>
            <a:off x="6986765" y="4358551"/>
            <a:ext cx="2601262" cy="2137145"/>
          </a:xfrm>
          <a:prstGeom prst="rect">
            <a:avLst/>
          </a:prstGeom>
        </p:spPr>
      </p:pic>
      <p:pic>
        <p:nvPicPr>
          <p:cNvPr id="8" name="Picture 7" descr="A blue and white background&#10;&#10;Description automatically generated">
            <a:extLst>
              <a:ext uri="{FF2B5EF4-FFF2-40B4-BE49-F238E27FC236}">
                <a16:creationId xmlns:a16="http://schemas.microsoft.com/office/drawing/2014/main" id="{68E01C87-636A-E5FC-3AB9-A5F543E8B5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27229" y="207238"/>
            <a:ext cx="2190702" cy="4140000"/>
          </a:xfrm>
          <a:prstGeom prst="rect">
            <a:avLst/>
          </a:prstGeom>
        </p:spPr>
      </p:pic>
      <p:pic>
        <p:nvPicPr>
          <p:cNvPr id="12" name="Picture 11" descr="A blue and orange light&#10;&#10;Description automatically generated with medium confidence">
            <a:extLst>
              <a:ext uri="{FF2B5EF4-FFF2-40B4-BE49-F238E27FC236}">
                <a16:creationId xmlns:a16="http://schemas.microsoft.com/office/drawing/2014/main" id="{1A6C65C8-F45F-FD33-4170-AF8C37E4C5E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70122" y="207238"/>
            <a:ext cx="2190702" cy="4140000"/>
          </a:xfrm>
          <a:prstGeom prst="rect">
            <a:avLst/>
          </a:prstGeom>
        </p:spPr>
      </p:pic>
    </p:spTree>
    <p:extLst>
      <p:ext uri="{BB962C8B-B14F-4D97-AF65-F5344CB8AC3E}">
        <p14:creationId xmlns:p14="http://schemas.microsoft.com/office/powerpoint/2010/main" val="3560476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B88BEC2-09BA-B0BD-A2DC-EFA6B68F8EFE}"/>
              </a:ext>
            </a:extLst>
          </p:cNvPr>
          <p:cNvSpPr>
            <a:spLocks noGrp="1"/>
          </p:cNvSpPr>
          <p:nvPr>
            <p:ph type="dt" sz="half" idx="10"/>
          </p:nvPr>
        </p:nvSpPr>
        <p:spPr/>
        <p:txBody>
          <a:bodyPr/>
          <a:lstStyle/>
          <a:p>
            <a:fld id="{F60BA4C1-9D90-413F-BC8E-FC708948DF54}" type="datetime1">
              <a:rPr lang="de-CH" noProof="0" smtClean="0"/>
              <a:t>16.09.24</a:t>
            </a:fld>
            <a:endParaRPr lang="en-GB" noProof="0" dirty="0"/>
          </a:p>
        </p:txBody>
      </p:sp>
      <p:sp>
        <p:nvSpPr>
          <p:cNvPr id="3" name="Footer Placeholder 2">
            <a:extLst>
              <a:ext uri="{FF2B5EF4-FFF2-40B4-BE49-F238E27FC236}">
                <a16:creationId xmlns:a16="http://schemas.microsoft.com/office/drawing/2014/main" id="{26279E5F-2889-E213-BF82-E5B4A45E76C5}"/>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4" name="Slide Number Placeholder 3">
            <a:extLst>
              <a:ext uri="{FF2B5EF4-FFF2-40B4-BE49-F238E27FC236}">
                <a16:creationId xmlns:a16="http://schemas.microsoft.com/office/drawing/2014/main" id="{90885D8B-7402-DD39-9421-390EB8900094}"/>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sp>
        <p:nvSpPr>
          <p:cNvPr id="5" name="Text Placeholder 4">
            <a:extLst>
              <a:ext uri="{FF2B5EF4-FFF2-40B4-BE49-F238E27FC236}">
                <a16:creationId xmlns:a16="http://schemas.microsoft.com/office/drawing/2014/main" id="{17C6C289-A5F1-DD89-EEC6-FDD6E7E8D2F0}"/>
              </a:ext>
            </a:extLst>
          </p:cNvPr>
          <p:cNvSpPr>
            <a:spLocks noGrp="1"/>
          </p:cNvSpPr>
          <p:nvPr>
            <p:ph type="body" sz="quarter" idx="13"/>
          </p:nvPr>
        </p:nvSpPr>
        <p:spPr>
          <a:xfrm>
            <a:off x="695325" y="1292087"/>
            <a:ext cx="10801349" cy="4729302"/>
          </a:xfrm>
        </p:spPr>
        <p:txBody>
          <a:bodyPr anchor="ctr"/>
          <a:lstStyle/>
          <a:p>
            <a:pPr algn="ctr">
              <a:lnSpc>
                <a:spcPct val="110000"/>
              </a:lnSpc>
              <a:defRPr/>
            </a:pPr>
            <a:r>
              <a:rPr lang="fr-FR" sz="3600" b="1" spc="-70" dirty="0">
                <a:solidFill>
                  <a:srgbClr val="FFFFFF"/>
                </a:solidFill>
                <a:ea typeface="Roboto Black"/>
              </a:rPr>
              <a:t>Extra slides</a:t>
            </a:r>
          </a:p>
          <a:p>
            <a:endParaRPr lang="de-CH" dirty="0"/>
          </a:p>
        </p:txBody>
      </p:sp>
      <p:sp>
        <p:nvSpPr>
          <p:cNvPr id="6" name="Title 5">
            <a:extLst>
              <a:ext uri="{FF2B5EF4-FFF2-40B4-BE49-F238E27FC236}">
                <a16:creationId xmlns:a16="http://schemas.microsoft.com/office/drawing/2014/main" id="{4CA199AD-C78D-788B-3473-0405CEA7EA8C}"/>
              </a:ext>
            </a:extLst>
          </p:cNvPr>
          <p:cNvSpPr txBox="1">
            <a:spLocks/>
          </p:cNvSpPr>
          <p:nvPr/>
        </p:nvSpPr>
        <p:spPr>
          <a:xfrm>
            <a:off x="695325" y="278296"/>
            <a:ext cx="8964613" cy="810444"/>
          </a:xfrm>
          <a:prstGeom prst="rect">
            <a:avLst/>
          </a:prstGeom>
        </p:spPr>
        <p:txBody>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endParaRPr lang="de-CH" sz="4200" dirty="0">
              <a:solidFill>
                <a:schemeClr val="bg1"/>
              </a:solidFill>
            </a:endParaRPr>
          </a:p>
        </p:txBody>
      </p:sp>
    </p:spTree>
    <p:extLst>
      <p:ext uri="{BB962C8B-B14F-4D97-AF65-F5344CB8AC3E}">
        <p14:creationId xmlns:p14="http://schemas.microsoft.com/office/powerpoint/2010/main" val="2313703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C8CDD-1277-9C3D-C4F2-A1409E86EF5F}"/>
              </a:ext>
            </a:extLst>
          </p:cNvPr>
          <p:cNvSpPr>
            <a:spLocks noGrp="1"/>
          </p:cNvSpPr>
          <p:nvPr>
            <p:ph type="ctrTitle"/>
          </p:nvPr>
        </p:nvSpPr>
        <p:spPr>
          <a:xfrm>
            <a:off x="695325" y="2426770"/>
            <a:ext cx="5292725" cy="2004460"/>
          </a:xfrm>
        </p:spPr>
        <p:txBody>
          <a:bodyPr/>
          <a:lstStyle/>
          <a:p>
            <a:r>
              <a:rPr lang="en-CA" dirty="0"/>
              <a:t>Controlling the electron beam energy at </a:t>
            </a:r>
            <a:r>
              <a:rPr lang="en-CA" dirty="0" err="1"/>
              <a:t>SwissFEL</a:t>
            </a:r>
            <a:endParaRPr lang="de-CH" dirty="0"/>
          </a:p>
        </p:txBody>
      </p:sp>
      <p:sp>
        <p:nvSpPr>
          <p:cNvPr id="4" name="Text Placeholder 3">
            <a:extLst>
              <a:ext uri="{FF2B5EF4-FFF2-40B4-BE49-F238E27FC236}">
                <a16:creationId xmlns:a16="http://schemas.microsoft.com/office/drawing/2014/main" id="{7246815E-E157-0C28-0EAC-C609D049D85C}"/>
              </a:ext>
            </a:extLst>
          </p:cNvPr>
          <p:cNvSpPr>
            <a:spLocks noGrp="1"/>
          </p:cNvSpPr>
          <p:nvPr>
            <p:ph type="body" sz="quarter" idx="13"/>
          </p:nvPr>
        </p:nvSpPr>
        <p:spPr/>
        <p:txBody>
          <a:bodyPr/>
          <a:lstStyle/>
          <a:p>
            <a:pPr>
              <a:lnSpc>
                <a:spcPct val="100000"/>
              </a:lnSpc>
            </a:pPr>
            <a:r>
              <a:rPr lang="en-CA" sz="1600" u="sng" dirty="0"/>
              <a:t>Evan Ericson</a:t>
            </a:r>
            <a:r>
              <a:rPr lang="en-CA" sz="1600" b="0" dirty="0"/>
              <a:t>, Rasmus Ischebeck, Paolo Craievich,</a:t>
            </a:r>
          </a:p>
          <a:p>
            <a:pPr>
              <a:lnSpc>
                <a:spcPct val="100000"/>
              </a:lnSpc>
            </a:pPr>
            <a:r>
              <a:rPr lang="en-CA" sz="1600" b="0" dirty="0"/>
              <a:t>Fabio Marcellini, Eduard Prat, Sven Reiche, Mike Seidel</a:t>
            </a:r>
            <a:endParaRPr lang="de-CH" b="0" dirty="0"/>
          </a:p>
          <a:p>
            <a:endParaRPr lang="de-CH" dirty="0"/>
          </a:p>
        </p:txBody>
      </p:sp>
      <p:sp>
        <p:nvSpPr>
          <p:cNvPr id="5" name="Text Placeholder 4">
            <a:extLst>
              <a:ext uri="{FF2B5EF4-FFF2-40B4-BE49-F238E27FC236}">
                <a16:creationId xmlns:a16="http://schemas.microsoft.com/office/drawing/2014/main" id="{B6FA4562-B457-991E-2CF2-D838A341D107}"/>
              </a:ext>
            </a:extLst>
          </p:cNvPr>
          <p:cNvSpPr>
            <a:spLocks noGrp="1"/>
          </p:cNvSpPr>
          <p:nvPr>
            <p:ph type="body" sz="quarter" idx="14"/>
          </p:nvPr>
        </p:nvSpPr>
        <p:spPr>
          <a:xfrm>
            <a:off x="695325" y="6129300"/>
            <a:ext cx="5832723" cy="252028"/>
          </a:xfrm>
        </p:spPr>
        <p:txBody>
          <a:bodyPr/>
          <a:lstStyle/>
          <a:p>
            <a:r>
              <a:rPr lang="en-CA" dirty="0"/>
              <a:t>Swiss Physical Society Annual Meeting 2024, September 13, 2024</a:t>
            </a:r>
            <a:endParaRPr lang="de-CH" dirty="0"/>
          </a:p>
        </p:txBody>
      </p:sp>
      <p:pic>
        <p:nvPicPr>
          <p:cNvPr id="7" name="Picture 6" descr="A red and white logo&#10;&#10;Description automatically generated">
            <a:extLst>
              <a:ext uri="{FF2B5EF4-FFF2-40B4-BE49-F238E27FC236}">
                <a16:creationId xmlns:a16="http://schemas.microsoft.com/office/drawing/2014/main" id="{51D1BF92-3A27-B72D-7CB2-DB828441D6F8}"/>
              </a:ext>
            </a:extLst>
          </p:cNvPr>
          <p:cNvPicPr>
            <a:picLocks noChangeAspect="1"/>
          </p:cNvPicPr>
          <p:nvPr/>
        </p:nvPicPr>
        <p:blipFill>
          <a:blip r:embed="rId3"/>
          <a:stretch>
            <a:fillRect/>
          </a:stretch>
        </p:blipFill>
        <p:spPr>
          <a:xfrm>
            <a:off x="1631504" y="1124744"/>
            <a:ext cx="1268789" cy="411231"/>
          </a:xfrm>
          <a:prstGeom prst="rect">
            <a:avLst/>
          </a:prstGeom>
        </p:spPr>
      </p:pic>
      <p:pic>
        <p:nvPicPr>
          <p:cNvPr id="14" name="Picture Placeholder 13">
            <a:extLst>
              <a:ext uri="{FF2B5EF4-FFF2-40B4-BE49-F238E27FC236}">
                <a16:creationId xmlns:a16="http://schemas.microsoft.com/office/drawing/2014/main" id="{FA9FC771-46CE-5B66-C820-E9D87F78AD9B}"/>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9237" r="9237"/>
          <a:stretch>
            <a:fillRect/>
          </a:stretch>
        </p:blipFill>
        <p:spPr/>
      </p:pic>
    </p:spTree>
    <p:extLst>
      <p:ext uri="{BB962C8B-B14F-4D97-AF65-F5344CB8AC3E}">
        <p14:creationId xmlns:p14="http://schemas.microsoft.com/office/powerpoint/2010/main" val="2503492015"/>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0C35CD4-9EBC-7374-B601-D49A806EF763}"/>
              </a:ext>
            </a:extLst>
          </p:cNvPr>
          <p:cNvSpPr>
            <a:spLocks noGrp="1"/>
          </p:cNvSpPr>
          <p:nvPr>
            <p:ph type="sldNum" sz="quarter" idx="12"/>
          </p:nvPr>
        </p:nvSpPr>
        <p:spPr/>
        <p:txBody>
          <a:bodyPr/>
          <a:lstStyle/>
          <a:p>
            <a:fld id="{442AD375-037F-43D0-B059-5172DA06796A}" type="slidenum">
              <a:rPr lang="en-GB" noProof="0" smtClean="0"/>
              <a:pPr/>
              <a:t>13</a:t>
            </a:fld>
            <a:endParaRPr lang="en-GB" noProof="0" dirty="0"/>
          </a:p>
        </p:txBody>
      </p:sp>
      <p:sp>
        <p:nvSpPr>
          <p:cNvPr id="6" name="Title 5">
            <a:extLst>
              <a:ext uri="{FF2B5EF4-FFF2-40B4-BE49-F238E27FC236}">
                <a16:creationId xmlns:a16="http://schemas.microsoft.com/office/drawing/2014/main" id="{AF39E20A-7C3D-B136-D227-1AA0E4DABFC5}"/>
              </a:ext>
            </a:extLst>
          </p:cNvPr>
          <p:cNvSpPr>
            <a:spLocks noGrp="1"/>
          </p:cNvSpPr>
          <p:nvPr>
            <p:ph type="title"/>
          </p:nvPr>
        </p:nvSpPr>
        <p:spPr/>
        <p:txBody>
          <a:bodyPr/>
          <a:lstStyle/>
          <a:p>
            <a:r>
              <a:rPr lang="en-US" dirty="0" err="1"/>
              <a:t>Dechirping</a:t>
            </a:r>
            <a:r>
              <a:rPr lang="en-US" dirty="0"/>
              <a:t> strength</a:t>
            </a:r>
            <a:endParaRPr lang="de-CH" dirty="0"/>
          </a:p>
        </p:txBody>
      </p:sp>
      <p:sp>
        <p:nvSpPr>
          <p:cNvPr id="8" name="Rectangle 7">
            <a:extLst>
              <a:ext uri="{FF2B5EF4-FFF2-40B4-BE49-F238E27FC236}">
                <a16:creationId xmlns:a16="http://schemas.microsoft.com/office/drawing/2014/main" id="{8FBBEDCA-2CCC-7AAD-1422-546B9CF25BBB}"/>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nvGrpSpPr>
          <p:cNvPr id="42" name="Group 41">
            <a:extLst>
              <a:ext uri="{FF2B5EF4-FFF2-40B4-BE49-F238E27FC236}">
                <a16:creationId xmlns:a16="http://schemas.microsoft.com/office/drawing/2014/main" id="{DD2ABB22-4C11-812B-6455-F817EFB0DF4D}"/>
              </a:ext>
            </a:extLst>
          </p:cNvPr>
          <p:cNvGrpSpPr/>
          <p:nvPr/>
        </p:nvGrpSpPr>
        <p:grpSpPr>
          <a:xfrm>
            <a:off x="3915123" y="1077542"/>
            <a:ext cx="4406213" cy="3312368"/>
            <a:chOff x="983432" y="1916832"/>
            <a:chExt cx="4406213" cy="3312368"/>
          </a:xfrm>
        </p:grpSpPr>
        <p:pic>
          <p:nvPicPr>
            <p:cNvPr id="7" name="Content Placeholder 11" descr="A graph of a graph of a number of different colored lines&#10;&#10;Description automatically generated with medium confidence">
              <a:extLst>
                <a:ext uri="{FF2B5EF4-FFF2-40B4-BE49-F238E27FC236}">
                  <a16:creationId xmlns:a16="http://schemas.microsoft.com/office/drawing/2014/main" id="{617E0A07-0AAD-9C3D-636B-571CF6D038F0}"/>
                </a:ext>
              </a:extLst>
            </p:cNvPr>
            <p:cNvPicPr>
              <a:picLocks noChangeAspect="1"/>
            </p:cNvPicPr>
            <p:nvPr/>
          </p:nvPicPr>
          <p:blipFill>
            <a:blip r:embed="rId2"/>
            <a:stretch>
              <a:fillRect/>
            </a:stretch>
          </p:blipFill>
          <p:spPr>
            <a:xfrm>
              <a:off x="983432" y="1916832"/>
              <a:ext cx="4406213" cy="3312368"/>
            </a:xfrm>
            <a:prstGeom prst="rect">
              <a:avLst/>
            </a:prstGeom>
          </p:spPr>
        </p:pic>
        <p:cxnSp>
          <p:nvCxnSpPr>
            <p:cNvPr id="10" name="Straight Connector 9">
              <a:extLst>
                <a:ext uri="{FF2B5EF4-FFF2-40B4-BE49-F238E27FC236}">
                  <a16:creationId xmlns:a16="http://schemas.microsoft.com/office/drawing/2014/main" id="{2A8FC063-4EFF-8001-6108-433229D7ECBE}"/>
                </a:ext>
              </a:extLst>
            </p:cNvPr>
            <p:cNvCxnSpPr/>
            <p:nvPr/>
          </p:nvCxnSpPr>
          <p:spPr>
            <a:xfrm>
              <a:off x="2639616" y="3501008"/>
              <a:ext cx="1296144" cy="115212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638E55C7-2371-276B-F6C0-873027BC1B6B}"/>
              </a:ext>
            </a:extLst>
          </p:cNvPr>
          <p:cNvSpPr txBox="1"/>
          <p:nvPr/>
        </p:nvSpPr>
        <p:spPr>
          <a:xfrm>
            <a:off x="3105956" y="4827756"/>
            <a:ext cx="8255209" cy="923330"/>
          </a:xfrm>
          <a:prstGeom prst="rect">
            <a:avLst/>
          </a:prstGeom>
          <a:noFill/>
        </p:spPr>
        <p:txBody>
          <a:bodyPr wrap="none" lIns="0" tIns="0" rIns="0" bIns="0" rtlCol="0">
            <a:spAutoFit/>
          </a:bodyPr>
          <a:lstStyle/>
          <a:p>
            <a:pPr algn="l"/>
            <a:r>
              <a:rPr lang="en-US" sz="2000" dirty="0"/>
              <a:t>For gap = 0.5 mm, structure produces wake with slope of -26 MV/</a:t>
            </a:r>
            <a:r>
              <a:rPr lang="en-US" sz="2000" dirty="0" err="1"/>
              <a:t>pC</a:t>
            </a:r>
            <a:r>
              <a:rPr lang="en-US" sz="2000" dirty="0"/>
              <a:t>/m/mm</a:t>
            </a:r>
          </a:p>
          <a:p>
            <a:pPr algn="l"/>
            <a:r>
              <a:rPr lang="en-US" sz="2000" dirty="0"/>
              <a:t>For 2*1 m structure, 200 </a:t>
            </a:r>
            <a:r>
              <a:rPr lang="en-US" sz="2000" dirty="0" err="1"/>
              <a:t>pC</a:t>
            </a:r>
            <a:r>
              <a:rPr lang="en-US" sz="2000" dirty="0"/>
              <a:t> bunch:</a:t>
            </a:r>
          </a:p>
          <a:p>
            <a:pPr algn="l"/>
            <a:r>
              <a:rPr lang="en-US" sz="2000" dirty="0"/>
              <a:t>Bunches with -10.4 MV/um chirp can be </a:t>
            </a:r>
            <a:r>
              <a:rPr lang="en-US" sz="2000" dirty="0" err="1"/>
              <a:t>dechirped</a:t>
            </a:r>
            <a:endParaRPr lang="de-CH" sz="2000" dirty="0"/>
          </a:p>
        </p:txBody>
      </p:sp>
      <p:grpSp>
        <p:nvGrpSpPr>
          <p:cNvPr id="41" name="Group 40">
            <a:extLst>
              <a:ext uri="{FF2B5EF4-FFF2-40B4-BE49-F238E27FC236}">
                <a16:creationId xmlns:a16="http://schemas.microsoft.com/office/drawing/2014/main" id="{F3930749-E2C6-B761-7985-819251BF904B}"/>
              </a:ext>
            </a:extLst>
          </p:cNvPr>
          <p:cNvGrpSpPr/>
          <p:nvPr/>
        </p:nvGrpSpPr>
        <p:grpSpPr>
          <a:xfrm>
            <a:off x="1446969" y="1998364"/>
            <a:ext cx="2045026" cy="1746040"/>
            <a:chOff x="6394459" y="2060848"/>
            <a:chExt cx="2045026" cy="1746040"/>
          </a:xfrm>
        </p:grpSpPr>
        <p:cxnSp>
          <p:nvCxnSpPr>
            <p:cNvPr id="20" name="Straight Arrow Connector 19">
              <a:extLst>
                <a:ext uri="{FF2B5EF4-FFF2-40B4-BE49-F238E27FC236}">
                  <a16:creationId xmlns:a16="http://schemas.microsoft.com/office/drawing/2014/main" id="{19A82A35-484B-CECF-17D3-97BBDF070CFA}"/>
                </a:ext>
              </a:extLst>
            </p:cNvPr>
            <p:cNvCxnSpPr>
              <a:cxnSpLocks/>
            </p:cNvCxnSpPr>
            <p:nvPr/>
          </p:nvCxnSpPr>
          <p:spPr bwMode="auto">
            <a:xfrm flipV="1">
              <a:off x="6450678" y="2466953"/>
              <a:ext cx="0" cy="950294"/>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4AA6B8EB-3EE3-4944-1CE8-29EEF1E5F4BB}"/>
                </a:ext>
              </a:extLst>
            </p:cNvPr>
            <p:cNvCxnSpPr>
              <a:cxnSpLocks/>
            </p:cNvCxnSpPr>
            <p:nvPr/>
          </p:nvCxnSpPr>
          <p:spPr bwMode="auto">
            <a:xfrm rot="5400000" flipV="1">
              <a:off x="7269882" y="2598045"/>
              <a:ext cx="0" cy="163840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22" name="TextBox 21">
              <a:extLst>
                <a:ext uri="{FF2B5EF4-FFF2-40B4-BE49-F238E27FC236}">
                  <a16:creationId xmlns:a16="http://schemas.microsoft.com/office/drawing/2014/main" id="{37396AD0-82E0-F397-3080-781EDEAFBA18}"/>
                </a:ext>
              </a:extLst>
            </p:cNvPr>
            <p:cNvSpPr txBox="1"/>
            <p:nvPr/>
          </p:nvSpPr>
          <p:spPr>
            <a:xfrm>
              <a:off x="6394459" y="2060848"/>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E</a:t>
              </a:r>
            </a:p>
          </p:txBody>
        </p:sp>
        <p:sp>
          <p:nvSpPr>
            <p:cNvPr id="23" name="Freeform: Shape 22">
              <a:extLst>
                <a:ext uri="{FF2B5EF4-FFF2-40B4-BE49-F238E27FC236}">
                  <a16:creationId xmlns:a16="http://schemas.microsoft.com/office/drawing/2014/main" id="{7EFAF4C0-FF56-ACBF-C395-EFA21FF1F0B3}"/>
                </a:ext>
              </a:extLst>
            </p:cNvPr>
            <p:cNvSpPr/>
            <p:nvPr/>
          </p:nvSpPr>
          <p:spPr bwMode="auto">
            <a:xfrm flipH="1">
              <a:off x="6909731" y="2796210"/>
              <a:ext cx="736684" cy="568824"/>
            </a:xfrm>
            <a:custGeom>
              <a:avLst/>
              <a:gdLst>
                <a:gd name="connsiteX0" fmla="*/ 39249 w 669271"/>
                <a:gd name="connsiteY0" fmla="*/ 1182 h 669271"/>
                <a:gd name="connsiteX1" fmla="*/ 429078 w 669271"/>
                <a:gd name="connsiteY1" fmla="*/ 240194 h 669271"/>
                <a:gd name="connsiteX2" fmla="*/ 655577 w 669271"/>
                <a:gd name="connsiteY2" fmla="*/ 655577 h 669271"/>
                <a:gd name="connsiteX3" fmla="*/ 240194 w 669271"/>
                <a:gd name="connsiteY3" fmla="*/ 429078 h 669271"/>
                <a:gd name="connsiteX4" fmla="*/ 13695 w 669271"/>
                <a:gd name="connsiteY4" fmla="*/ 13695 h 669271"/>
                <a:gd name="connsiteX5" fmla="*/ 39249 w 669271"/>
                <a:gd name="connsiteY5" fmla="*/ 1182 h 669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9271" h="669271">
                  <a:moveTo>
                    <a:pt x="39249" y="1182"/>
                  </a:moveTo>
                  <a:cubicBezTo>
                    <a:pt x="112211" y="-11927"/>
                    <a:pt x="273983" y="85100"/>
                    <a:pt x="429078" y="240194"/>
                  </a:cubicBezTo>
                  <a:cubicBezTo>
                    <a:pt x="606328" y="417445"/>
                    <a:pt x="707736" y="603418"/>
                    <a:pt x="655577" y="655577"/>
                  </a:cubicBezTo>
                  <a:cubicBezTo>
                    <a:pt x="603418" y="707736"/>
                    <a:pt x="417444" y="606328"/>
                    <a:pt x="240194" y="429078"/>
                  </a:cubicBezTo>
                  <a:cubicBezTo>
                    <a:pt x="62943" y="251828"/>
                    <a:pt x="-38464" y="65854"/>
                    <a:pt x="13695" y="13695"/>
                  </a:cubicBezTo>
                  <a:cubicBezTo>
                    <a:pt x="20215" y="7175"/>
                    <a:pt x="28825" y="3055"/>
                    <a:pt x="39249" y="1182"/>
                  </a:cubicBezTo>
                  <a:close/>
                </a:path>
              </a:pathLst>
            </a:custGeom>
            <a:gradFill flip="none" rotWithShape="1">
              <a:gsLst>
                <a:gs pos="30000">
                  <a:srgbClr val="197418"/>
                </a:gs>
                <a:gs pos="76000">
                  <a:srgbClr val="EB5B00"/>
                </a:gs>
                <a:gs pos="0">
                  <a:srgbClr val="7C204E"/>
                </a:gs>
                <a:gs pos="50000">
                  <a:srgbClr val="FDCA00">
                    <a:shade val="67500"/>
                    <a:satMod val="115000"/>
                  </a:srgbClr>
                </a:gs>
                <a:gs pos="100000">
                  <a:srgbClr val="C50006"/>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dirty="0">
                <a:ln>
                  <a:noFill/>
                </a:ln>
                <a:solidFill>
                  <a:srgbClr val="000000"/>
                </a:solidFill>
                <a:effectLst/>
                <a:uLnTx/>
                <a:uFillTx/>
                <a:latin typeface="Times" charset="0"/>
              </a:endParaRPr>
            </a:p>
          </p:txBody>
        </p:sp>
        <p:sp>
          <p:nvSpPr>
            <p:cNvPr id="24" name="TextBox 23">
              <a:extLst>
                <a:ext uri="{FF2B5EF4-FFF2-40B4-BE49-F238E27FC236}">
                  <a16:creationId xmlns:a16="http://schemas.microsoft.com/office/drawing/2014/main" id="{96BA28E9-D2CD-9CFE-E9FA-938C9A1449E4}"/>
                </a:ext>
              </a:extLst>
            </p:cNvPr>
            <p:cNvSpPr txBox="1"/>
            <p:nvPr/>
          </p:nvSpPr>
          <p:spPr>
            <a:xfrm>
              <a:off x="7889173" y="3378179"/>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t</a:t>
              </a:r>
            </a:p>
          </p:txBody>
        </p:sp>
        <p:sp>
          <p:nvSpPr>
            <p:cNvPr id="25" name="TextBox 24">
              <a:extLst>
                <a:ext uri="{FF2B5EF4-FFF2-40B4-BE49-F238E27FC236}">
                  <a16:creationId xmlns:a16="http://schemas.microsoft.com/office/drawing/2014/main" id="{809E9CD2-520C-1FA7-E639-112F727CC0F2}"/>
                </a:ext>
              </a:extLst>
            </p:cNvPr>
            <p:cNvSpPr txBox="1"/>
            <p:nvPr/>
          </p:nvSpPr>
          <p:spPr>
            <a:xfrm>
              <a:off x="6557314" y="2489532"/>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head</a:t>
              </a:r>
            </a:p>
          </p:txBody>
        </p:sp>
        <p:sp>
          <p:nvSpPr>
            <p:cNvPr id="26" name="TextBox 25">
              <a:extLst>
                <a:ext uri="{FF2B5EF4-FFF2-40B4-BE49-F238E27FC236}">
                  <a16:creationId xmlns:a16="http://schemas.microsoft.com/office/drawing/2014/main" id="{AA499F6C-B5DB-284F-A4F1-8F3F6917A46C}"/>
                </a:ext>
              </a:extLst>
            </p:cNvPr>
            <p:cNvSpPr txBox="1"/>
            <p:nvPr/>
          </p:nvSpPr>
          <p:spPr>
            <a:xfrm>
              <a:off x="7819894" y="2483817"/>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tail</a:t>
              </a:r>
            </a:p>
          </p:txBody>
        </p:sp>
      </p:grpSp>
      <p:grpSp>
        <p:nvGrpSpPr>
          <p:cNvPr id="35" name="Group 34">
            <a:extLst>
              <a:ext uri="{FF2B5EF4-FFF2-40B4-BE49-F238E27FC236}">
                <a16:creationId xmlns:a16="http://schemas.microsoft.com/office/drawing/2014/main" id="{32DD7819-FF97-D83E-B820-CE410E4C3F35}"/>
              </a:ext>
            </a:extLst>
          </p:cNvPr>
          <p:cNvGrpSpPr/>
          <p:nvPr/>
        </p:nvGrpSpPr>
        <p:grpSpPr>
          <a:xfrm>
            <a:off x="8915060" y="1955715"/>
            <a:ext cx="1829971" cy="1788689"/>
            <a:chOff x="8892543" y="4547632"/>
            <a:chExt cx="1829971" cy="1788689"/>
          </a:xfrm>
        </p:grpSpPr>
        <p:cxnSp>
          <p:nvCxnSpPr>
            <p:cNvPr id="36" name="Straight Arrow Connector 35">
              <a:extLst>
                <a:ext uri="{FF2B5EF4-FFF2-40B4-BE49-F238E27FC236}">
                  <a16:creationId xmlns:a16="http://schemas.microsoft.com/office/drawing/2014/main" id="{B6238B4C-0CF9-057A-C9F4-8855CB8F7149}"/>
                </a:ext>
              </a:extLst>
            </p:cNvPr>
            <p:cNvCxnSpPr>
              <a:cxnSpLocks/>
            </p:cNvCxnSpPr>
            <p:nvPr/>
          </p:nvCxnSpPr>
          <p:spPr bwMode="auto">
            <a:xfrm flipV="1">
              <a:off x="8948762" y="4953737"/>
              <a:ext cx="0" cy="99241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37" name="Straight Arrow Connector 36">
              <a:extLst>
                <a:ext uri="{FF2B5EF4-FFF2-40B4-BE49-F238E27FC236}">
                  <a16:creationId xmlns:a16="http://schemas.microsoft.com/office/drawing/2014/main" id="{2CD3D020-D0F4-B57D-CD9B-3049DC30B285}"/>
                </a:ext>
              </a:extLst>
            </p:cNvPr>
            <p:cNvCxnSpPr>
              <a:cxnSpLocks/>
            </p:cNvCxnSpPr>
            <p:nvPr/>
          </p:nvCxnSpPr>
          <p:spPr bwMode="auto">
            <a:xfrm rot="5400000" flipV="1">
              <a:off x="9767966" y="5126951"/>
              <a:ext cx="0" cy="163840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38" name="TextBox 37">
              <a:extLst>
                <a:ext uri="{FF2B5EF4-FFF2-40B4-BE49-F238E27FC236}">
                  <a16:creationId xmlns:a16="http://schemas.microsoft.com/office/drawing/2014/main" id="{07E798E7-5CD6-FC69-997E-730C4FC4C96E}"/>
                </a:ext>
              </a:extLst>
            </p:cNvPr>
            <p:cNvSpPr txBox="1"/>
            <p:nvPr/>
          </p:nvSpPr>
          <p:spPr>
            <a:xfrm>
              <a:off x="8892543" y="4547632"/>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E</a:t>
              </a:r>
            </a:p>
          </p:txBody>
        </p:sp>
        <p:sp>
          <p:nvSpPr>
            <p:cNvPr id="39" name="Oval 38">
              <a:extLst>
                <a:ext uri="{FF2B5EF4-FFF2-40B4-BE49-F238E27FC236}">
                  <a16:creationId xmlns:a16="http://schemas.microsoft.com/office/drawing/2014/main" id="{6280A698-DEF4-6AF9-3E2E-4D9E8D753BD9}"/>
                </a:ext>
              </a:extLst>
            </p:cNvPr>
            <p:cNvSpPr/>
            <p:nvPr/>
          </p:nvSpPr>
          <p:spPr bwMode="auto">
            <a:xfrm>
              <a:off x="9410367" y="5612760"/>
              <a:ext cx="876551" cy="243597"/>
            </a:xfrm>
            <a:prstGeom prst="ellips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charset="0"/>
              </a:endParaRPr>
            </a:p>
          </p:txBody>
        </p:sp>
        <p:sp>
          <p:nvSpPr>
            <p:cNvPr id="40" name="TextBox 39">
              <a:extLst>
                <a:ext uri="{FF2B5EF4-FFF2-40B4-BE49-F238E27FC236}">
                  <a16:creationId xmlns:a16="http://schemas.microsoft.com/office/drawing/2014/main" id="{84B24475-2D3A-CB22-C8A5-7E004654D1A6}"/>
                </a:ext>
              </a:extLst>
            </p:cNvPr>
            <p:cNvSpPr txBox="1"/>
            <p:nvPr/>
          </p:nvSpPr>
          <p:spPr>
            <a:xfrm>
              <a:off x="10405634" y="5907612"/>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t</a:t>
              </a:r>
            </a:p>
          </p:txBody>
        </p:sp>
      </p:grpSp>
      <p:sp>
        <p:nvSpPr>
          <p:cNvPr id="45" name="Rectangle 44">
            <a:extLst>
              <a:ext uri="{FF2B5EF4-FFF2-40B4-BE49-F238E27FC236}">
                <a16:creationId xmlns:a16="http://schemas.microsoft.com/office/drawing/2014/main" id="{DCA5ABAA-5ED4-CF9C-1950-9A2E3F19EF1F}"/>
              </a:ext>
            </a:extLst>
          </p:cNvPr>
          <p:cNvSpPr/>
          <p:nvPr/>
        </p:nvSpPr>
        <p:spPr>
          <a:xfrm>
            <a:off x="5109703" y="1470624"/>
            <a:ext cx="2138425"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44" name="Freeform: Shape 43">
            <a:extLst>
              <a:ext uri="{FF2B5EF4-FFF2-40B4-BE49-F238E27FC236}">
                <a16:creationId xmlns:a16="http://schemas.microsoft.com/office/drawing/2014/main" id="{D4CC6393-0798-4E59-8F40-70AD037D66FC}"/>
              </a:ext>
            </a:extLst>
          </p:cNvPr>
          <p:cNvSpPr/>
          <p:nvPr/>
        </p:nvSpPr>
        <p:spPr bwMode="auto">
          <a:xfrm flipH="1">
            <a:off x="5565473" y="1998364"/>
            <a:ext cx="736684" cy="568824"/>
          </a:xfrm>
          <a:custGeom>
            <a:avLst/>
            <a:gdLst>
              <a:gd name="connsiteX0" fmla="*/ 39249 w 669271"/>
              <a:gd name="connsiteY0" fmla="*/ 1182 h 669271"/>
              <a:gd name="connsiteX1" fmla="*/ 429078 w 669271"/>
              <a:gd name="connsiteY1" fmla="*/ 240194 h 669271"/>
              <a:gd name="connsiteX2" fmla="*/ 655577 w 669271"/>
              <a:gd name="connsiteY2" fmla="*/ 655577 h 669271"/>
              <a:gd name="connsiteX3" fmla="*/ 240194 w 669271"/>
              <a:gd name="connsiteY3" fmla="*/ 429078 h 669271"/>
              <a:gd name="connsiteX4" fmla="*/ 13695 w 669271"/>
              <a:gd name="connsiteY4" fmla="*/ 13695 h 669271"/>
              <a:gd name="connsiteX5" fmla="*/ 39249 w 669271"/>
              <a:gd name="connsiteY5" fmla="*/ 1182 h 669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9271" h="669271">
                <a:moveTo>
                  <a:pt x="39249" y="1182"/>
                </a:moveTo>
                <a:cubicBezTo>
                  <a:pt x="112211" y="-11927"/>
                  <a:pt x="273983" y="85100"/>
                  <a:pt x="429078" y="240194"/>
                </a:cubicBezTo>
                <a:cubicBezTo>
                  <a:pt x="606328" y="417445"/>
                  <a:pt x="707736" y="603418"/>
                  <a:pt x="655577" y="655577"/>
                </a:cubicBezTo>
                <a:cubicBezTo>
                  <a:pt x="603418" y="707736"/>
                  <a:pt x="417444" y="606328"/>
                  <a:pt x="240194" y="429078"/>
                </a:cubicBezTo>
                <a:cubicBezTo>
                  <a:pt x="62943" y="251828"/>
                  <a:pt x="-38464" y="65854"/>
                  <a:pt x="13695" y="13695"/>
                </a:cubicBezTo>
                <a:cubicBezTo>
                  <a:pt x="20215" y="7175"/>
                  <a:pt x="28825" y="3055"/>
                  <a:pt x="39249" y="1182"/>
                </a:cubicBezTo>
                <a:close/>
              </a:path>
            </a:pathLst>
          </a:custGeom>
          <a:gradFill flip="none" rotWithShape="1">
            <a:gsLst>
              <a:gs pos="30000">
                <a:srgbClr val="197418"/>
              </a:gs>
              <a:gs pos="76000">
                <a:srgbClr val="EB5B00"/>
              </a:gs>
              <a:gs pos="0">
                <a:srgbClr val="7C204E"/>
              </a:gs>
              <a:gs pos="50000">
                <a:srgbClr val="FDCA00">
                  <a:shade val="67500"/>
                  <a:satMod val="115000"/>
                </a:srgbClr>
              </a:gs>
              <a:gs pos="100000">
                <a:srgbClr val="C50006"/>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dirty="0">
              <a:ln>
                <a:noFill/>
              </a:ln>
              <a:solidFill>
                <a:srgbClr val="000000"/>
              </a:solidFill>
              <a:effectLst/>
              <a:uLnTx/>
              <a:uFillTx/>
              <a:latin typeface="Times" charset="0"/>
            </a:endParaRPr>
          </a:p>
        </p:txBody>
      </p:sp>
      <p:sp>
        <p:nvSpPr>
          <p:cNvPr id="46" name="TextBox 45">
            <a:extLst>
              <a:ext uri="{FF2B5EF4-FFF2-40B4-BE49-F238E27FC236}">
                <a16:creationId xmlns:a16="http://schemas.microsoft.com/office/drawing/2014/main" id="{972AF5A7-B1A1-BC0E-24F6-39AEE0232018}"/>
              </a:ext>
            </a:extLst>
          </p:cNvPr>
          <p:cNvSpPr txBox="1"/>
          <p:nvPr/>
        </p:nvSpPr>
        <p:spPr>
          <a:xfrm>
            <a:off x="5039577" y="1760840"/>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head</a:t>
            </a:r>
          </a:p>
        </p:txBody>
      </p:sp>
      <p:sp>
        <p:nvSpPr>
          <p:cNvPr id="47" name="TextBox 46">
            <a:extLst>
              <a:ext uri="{FF2B5EF4-FFF2-40B4-BE49-F238E27FC236}">
                <a16:creationId xmlns:a16="http://schemas.microsoft.com/office/drawing/2014/main" id="{289E7224-07B7-A0E2-7162-C2D1BC1FD229}"/>
              </a:ext>
            </a:extLst>
          </p:cNvPr>
          <p:cNvSpPr txBox="1"/>
          <p:nvPr/>
        </p:nvSpPr>
        <p:spPr>
          <a:xfrm>
            <a:off x="6302157" y="1755125"/>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tail</a:t>
            </a:r>
          </a:p>
        </p:txBody>
      </p:sp>
      <p:sp>
        <p:nvSpPr>
          <p:cNvPr id="50" name="TextBox 49">
            <a:extLst>
              <a:ext uri="{FF2B5EF4-FFF2-40B4-BE49-F238E27FC236}">
                <a16:creationId xmlns:a16="http://schemas.microsoft.com/office/drawing/2014/main" id="{D931E4E9-E553-1193-B239-F161BC5CE403}"/>
              </a:ext>
            </a:extLst>
          </p:cNvPr>
          <p:cNvSpPr txBox="1"/>
          <p:nvPr/>
        </p:nvSpPr>
        <p:spPr>
          <a:xfrm>
            <a:off x="9116436" y="2433045"/>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head</a:t>
            </a:r>
          </a:p>
        </p:txBody>
      </p:sp>
      <p:sp>
        <p:nvSpPr>
          <p:cNvPr id="51" name="TextBox 50">
            <a:extLst>
              <a:ext uri="{FF2B5EF4-FFF2-40B4-BE49-F238E27FC236}">
                <a16:creationId xmlns:a16="http://schemas.microsoft.com/office/drawing/2014/main" id="{EE765B6F-9502-1F9A-DD93-99CBFB0120C9}"/>
              </a:ext>
            </a:extLst>
          </p:cNvPr>
          <p:cNvSpPr txBox="1"/>
          <p:nvPr/>
        </p:nvSpPr>
        <p:spPr>
          <a:xfrm>
            <a:off x="10379016" y="2427330"/>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tail</a:t>
            </a:r>
          </a:p>
        </p:txBody>
      </p:sp>
    </p:spTree>
    <p:extLst>
      <p:ext uri="{BB962C8B-B14F-4D97-AF65-F5344CB8AC3E}">
        <p14:creationId xmlns:p14="http://schemas.microsoft.com/office/powerpoint/2010/main" val="269172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1F7C3D4-7DF7-55DF-D2F6-2B2432B4B725}"/>
              </a:ext>
            </a:extLst>
          </p:cNvPr>
          <p:cNvSpPr>
            <a:spLocks noGrp="1"/>
          </p:cNvSpPr>
          <p:nvPr>
            <p:ph idx="1"/>
          </p:nvPr>
        </p:nvSpPr>
        <p:spPr/>
        <p:txBody>
          <a:bodyPr/>
          <a:lstStyle/>
          <a:p>
            <a:endParaRPr lang="en-US" dirty="0"/>
          </a:p>
        </p:txBody>
      </p:sp>
      <p:sp>
        <p:nvSpPr>
          <p:cNvPr id="5" name="Slide Number Placeholder 4">
            <a:extLst>
              <a:ext uri="{FF2B5EF4-FFF2-40B4-BE49-F238E27FC236}">
                <a16:creationId xmlns:a16="http://schemas.microsoft.com/office/drawing/2014/main" id="{3237B8C4-5E1F-11A3-B7B8-A97C16975543}"/>
              </a:ext>
            </a:extLst>
          </p:cNvPr>
          <p:cNvSpPr>
            <a:spLocks noGrp="1"/>
          </p:cNvSpPr>
          <p:nvPr>
            <p:ph type="sldNum" sz="quarter" idx="12"/>
          </p:nvPr>
        </p:nvSpPr>
        <p:spPr/>
        <p:txBody>
          <a:bodyPr/>
          <a:lstStyle/>
          <a:p>
            <a:fld id="{442AD375-037F-43D0-B059-5172DA06796A}" type="slidenum">
              <a:rPr lang="en-GB" noProof="0" smtClean="0"/>
              <a:pPr/>
              <a:t>14</a:t>
            </a:fld>
            <a:endParaRPr lang="en-GB" noProof="0" dirty="0"/>
          </a:p>
        </p:txBody>
      </p:sp>
      <p:sp>
        <p:nvSpPr>
          <p:cNvPr id="6" name="Title 5">
            <a:extLst>
              <a:ext uri="{FF2B5EF4-FFF2-40B4-BE49-F238E27FC236}">
                <a16:creationId xmlns:a16="http://schemas.microsoft.com/office/drawing/2014/main" id="{F8407799-F696-3028-E015-6A59BDC5A5EF}"/>
              </a:ext>
            </a:extLst>
          </p:cNvPr>
          <p:cNvSpPr>
            <a:spLocks noGrp="1"/>
          </p:cNvSpPr>
          <p:nvPr>
            <p:ph type="title"/>
          </p:nvPr>
        </p:nvSpPr>
        <p:spPr/>
        <p:txBody>
          <a:bodyPr/>
          <a:lstStyle/>
          <a:p>
            <a:r>
              <a:rPr lang="en-US" dirty="0"/>
              <a:t>Less than a tenth of the structure needs to be simulated to obtain accurate wake potentials</a:t>
            </a:r>
          </a:p>
        </p:txBody>
      </p:sp>
      <p:pic>
        <p:nvPicPr>
          <p:cNvPr id="8" name="Picture 7" descr="A graph of a graph with numbers and lines&#10;&#10;Description automatically generated with medium confidence">
            <a:extLst>
              <a:ext uri="{FF2B5EF4-FFF2-40B4-BE49-F238E27FC236}">
                <a16:creationId xmlns:a16="http://schemas.microsoft.com/office/drawing/2014/main" id="{F86D119C-CDA1-1875-94EC-C15C09788D35}"/>
              </a:ext>
            </a:extLst>
          </p:cNvPr>
          <p:cNvPicPr>
            <a:picLocks noChangeAspect="1"/>
          </p:cNvPicPr>
          <p:nvPr/>
        </p:nvPicPr>
        <p:blipFill>
          <a:blip r:embed="rId2"/>
          <a:stretch>
            <a:fillRect/>
          </a:stretch>
        </p:blipFill>
        <p:spPr>
          <a:xfrm>
            <a:off x="7715051" y="1844824"/>
            <a:ext cx="4068796" cy="2683305"/>
          </a:xfrm>
          <a:prstGeom prst="rect">
            <a:avLst/>
          </a:prstGeom>
        </p:spPr>
      </p:pic>
      <p:sp>
        <p:nvSpPr>
          <p:cNvPr id="10" name="Rectangle 9">
            <a:extLst>
              <a:ext uri="{FF2B5EF4-FFF2-40B4-BE49-F238E27FC236}">
                <a16:creationId xmlns:a16="http://schemas.microsoft.com/office/drawing/2014/main" id="{2646DFAD-037A-CE91-98B7-B228255586A2}"/>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nvGrpSpPr>
          <p:cNvPr id="3" name="Group 2">
            <a:extLst>
              <a:ext uri="{FF2B5EF4-FFF2-40B4-BE49-F238E27FC236}">
                <a16:creationId xmlns:a16="http://schemas.microsoft.com/office/drawing/2014/main" id="{A6664DBF-E057-8328-732F-B9C5E99E3C89}"/>
              </a:ext>
            </a:extLst>
          </p:cNvPr>
          <p:cNvGrpSpPr/>
          <p:nvPr/>
        </p:nvGrpSpPr>
        <p:grpSpPr>
          <a:xfrm>
            <a:off x="997393" y="2204864"/>
            <a:ext cx="1570215" cy="3024336"/>
            <a:chOff x="997393" y="1556792"/>
            <a:chExt cx="1570215" cy="3024336"/>
          </a:xfrm>
        </p:grpSpPr>
        <p:grpSp>
          <p:nvGrpSpPr>
            <p:cNvPr id="33" name="Group 32">
              <a:extLst>
                <a:ext uri="{FF2B5EF4-FFF2-40B4-BE49-F238E27FC236}">
                  <a16:creationId xmlns:a16="http://schemas.microsoft.com/office/drawing/2014/main" id="{69D2B4D2-F6D5-B9E6-045A-95A1A5886E08}"/>
                </a:ext>
              </a:extLst>
            </p:cNvPr>
            <p:cNvGrpSpPr/>
            <p:nvPr/>
          </p:nvGrpSpPr>
          <p:grpSpPr>
            <a:xfrm>
              <a:off x="997393" y="1700808"/>
              <a:ext cx="1534669" cy="2729719"/>
              <a:chOff x="7271319" y="1816305"/>
              <a:chExt cx="2040946" cy="3580787"/>
            </a:xfrm>
          </p:grpSpPr>
          <p:sp>
            <p:nvSpPr>
              <p:cNvPr id="35" name="Rectangle 34">
                <a:extLst>
                  <a:ext uri="{FF2B5EF4-FFF2-40B4-BE49-F238E27FC236}">
                    <a16:creationId xmlns:a16="http://schemas.microsoft.com/office/drawing/2014/main" id="{8610F7C8-CF3B-191A-B8CC-C469145B88AC}"/>
                  </a:ext>
                </a:extLst>
              </p:cNvPr>
              <p:cNvSpPr/>
              <p:nvPr/>
            </p:nvSpPr>
            <p:spPr>
              <a:xfrm rot="5400000">
                <a:off x="8236560" y="1787547"/>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6" name="Rectangle 35">
                <a:extLst>
                  <a:ext uri="{FF2B5EF4-FFF2-40B4-BE49-F238E27FC236}">
                    <a16:creationId xmlns:a16="http://schemas.microsoft.com/office/drawing/2014/main" id="{D9778559-7B67-2B35-B601-461398FB88FE}"/>
                  </a:ext>
                </a:extLst>
              </p:cNvPr>
              <p:cNvSpPr/>
              <p:nvPr/>
            </p:nvSpPr>
            <p:spPr>
              <a:xfrm rot="5400000" flipH="1">
                <a:off x="8236560" y="3385281"/>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7" name="Rectangle 36">
                <a:extLst>
                  <a:ext uri="{FF2B5EF4-FFF2-40B4-BE49-F238E27FC236}">
                    <a16:creationId xmlns:a16="http://schemas.microsoft.com/office/drawing/2014/main" id="{B9272378-B853-4E8C-EEB1-7A7D7E740B47}"/>
                  </a:ext>
                </a:extLst>
              </p:cNvPr>
              <p:cNvSpPr/>
              <p:nvPr/>
            </p:nvSpPr>
            <p:spPr>
              <a:xfrm rot="5400000">
                <a:off x="7548160" y="2586413"/>
                <a:ext cx="1487265" cy="2040945"/>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alibri"/>
                </a:endParaRPr>
              </a:p>
            </p:txBody>
          </p:sp>
          <p:sp>
            <p:nvSpPr>
              <p:cNvPr id="38" name="Rectangle 37">
                <a:extLst>
                  <a:ext uri="{FF2B5EF4-FFF2-40B4-BE49-F238E27FC236}">
                    <a16:creationId xmlns:a16="http://schemas.microsoft.com/office/drawing/2014/main" id="{5B81C32F-ADE2-51AA-3E4F-09FBD81BDACD}"/>
                  </a:ext>
                </a:extLst>
              </p:cNvPr>
              <p:cNvSpPr/>
              <p:nvPr/>
            </p:nvSpPr>
            <p:spPr>
              <a:xfrm rot="5400000">
                <a:off x="7934218" y="4948134"/>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9" name="Rectangle 38">
                <a:extLst>
                  <a:ext uri="{FF2B5EF4-FFF2-40B4-BE49-F238E27FC236}">
                    <a16:creationId xmlns:a16="http://schemas.microsoft.com/office/drawing/2014/main" id="{87C46AD9-E772-D8B8-1973-46B9F6095208}"/>
                  </a:ext>
                </a:extLst>
              </p:cNvPr>
              <p:cNvSpPr/>
              <p:nvPr/>
            </p:nvSpPr>
            <p:spPr>
              <a:xfrm rot="5400000">
                <a:off x="8179888" y="3549564"/>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0" name="Rectangle 39">
                <a:extLst>
                  <a:ext uri="{FF2B5EF4-FFF2-40B4-BE49-F238E27FC236}">
                    <a16:creationId xmlns:a16="http://schemas.microsoft.com/office/drawing/2014/main" id="{150A843C-222B-83CA-4126-C67B69C84636}"/>
                  </a:ext>
                </a:extLst>
              </p:cNvPr>
              <p:cNvSpPr/>
              <p:nvPr/>
            </p:nvSpPr>
            <p:spPr>
              <a:xfrm rot="16200000" flipV="1">
                <a:off x="7934218" y="2082495"/>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1" name="Rectangle 40">
                <a:extLst>
                  <a:ext uri="{FF2B5EF4-FFF2-40B4-BE49-F238E27FC236}">
                    <a16:creationId xmlns:a16="http://schemas.microsoft.com/office/drawing/2014/main" id="{680BA0AC-29FB-3305-80DA-A910AE441902}"/>
                  </a:ext>
                </a:extLst>
              </p:cNvPr>
              <p:cNvSpPr/>
              <p:nvPr/>
            </p:nvSpPr>
            <p:spPr>
              <a:xfrm rot="16200000" flipV="1">
                <a:off x="8179888" y="1622888"/>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grpSp>
        <p:sp>
          <p:nvSpPr>
            <p:cNvPr id="52" name="Rectangle 51">
              <a:extLst>
                <a:ext uri="{FF2B5EF4-FFF2-40B4-BE49-F238E27FC236}">
                  <a16:creationId xmlns:a16="http://schemas.microsoft.com/office/drawing/2014/main" id="{932B8532-6DCD-1D1C-B529-1A2E484A6E67}"/>
                </a:ext>
              </a:extLst>
            </p:cNvPr>
            <p:cNvSpPr/>
            <p:nvPr/>
          </p:nvSpPr>
          <p:spPr>
            <a:xfrm>
              <a:off x="1770921" y="1556792"/>
              <a:ext cx="796687" cy="3024336"/>
            </a:xfrm>
            <a:prstGeom prst="rect">
              <a:avLst/>
            </a:prstGeom>
            <a:solidFill>
              <a:schemeClr val="bg1">
                <a:alpha val="7546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pic>
        <p:nvPicPr>
          <p:cNvPr id="9" name="Picture 8" descr="A graph of a function&#10;&#10;Description automatically generated">
            <a:extLst>
              <a:ext uri="{FF2B5EF4-FFF2-40B4-BE49-F238E27FC236}">
                <a16:creationId xmlns:a16="http://schemas.microsoft.com/office/drawing/2014/main" id="{A51CE5AC-59D0-8688-8FBB-9CD185DABB15}"/>
              </a:ext>
            </a:extLst>
          </p:cNvPr>
          <p:cNvPicPr>
            <a:picLocks noChangeAspect="1"/>
          </p:cNvPicPr>
          <p:nvPr/>
        </p:nvPicPr>
        <p:blipFill>
          <a:blip r:embed="rId3"/>
          <a:stretch>
            <a:fillRect/>
          </a:stretch>
        </p:blipFill>
        <p:spPr>
          <a:xfrm>
            <a:off x="3192120" y="1844824"/>
            <a:ext cx="4374975" cy="3495166"/>
          </a:xfrm>
          <a:prstGeom prst="rect">
            <a:avLst/>
          </a:prstGeom>
        </p:spPr>
      </p:pic>
    </p:spTree>
    <p:extLst>
      <p:ext uri="{BB962C8B-B14F-4D97-AF65-F5344CB8AC3E}">
        <p14:creationId xmlns:p14="http://schemas.microsoft.com/office/powerpoint/2010/main" val="2967489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117A74D-61B0-ABF0-A047-751CEFD585ED}"/>
              </a:ext>
            </a:extLst>
          </p:cNvPr>
          <p:cNvSpPr>
            <a:spLocks noGrp="1"/>
          </p:cNvSpPr>
          <p:nvPr>
            <p:ph idx="1"/>
          </p:nvPr>
        </p:nvSpPr>
        <p:spPr/>
        <p:txBody>
          <a:bodyPr/>
          <a:lstStyle/>
          <a:p>
            <a:endParaRPr lang="en-US"/>
          </a:p>
        </p:txBody>
      </p:sp>
      <p:sp>
        <p:nvSpPr>
          <p:cNvPr id="5" name="Slide Number Placeholder 4">
            <a:extLst>
              <a:ext uri="{FF2B5EF4-FFF2-40B4-BE49-F238E27FC236}">
                <a16:creationId xmlns:a16="http://schemas.microsoft.com/office/drawing/2014/main" id="{65883779-E44C-7E51-ECBC-DAD7FC3172AD}"/>
              </a:ext>
            </a:extLst>
          </p:cNvPr>
          <p:cNvSpPr>
            <a:spLocks noGrp="1"/>
          </p:cNvSpPr>
          <p:nvPr>
            <p:ph type="sldNum" sz="quarter" idx="12"/>
          </p:nvPr>
        </p:nvSpPr>
        <p:spPr/>
        <p:txBody>
          <a:bodyPr/>
          <a:lstStyle/>
          <a:p>
            <a:fld id="{442AD375-037F-43D0-B059-5172DA06796A}" type="slidenum">
              <a:rPr lang="en-GB" noProof="0" smtClean="0"/>
              <a:pPr/>
              <a:t>15</a:t>
            </a:fld>
            <a:endParaRPr lang="en-GB" noProof="0" dirty="0"/>
          </a:p>
        </p:txBody>
      </p:sp>
      <p:sp>
        <p:nvSpPr>
          <p:cNvPr id="6" name="Title 5">
            <a:extLst>
              <a:ext uri="{FF2B5EF4-FFF2-40B4-BE49-F238E27FC236}">
                <a16:creationId xmlns:a16="http://schemas.microsoft.com/office/drawing/2014/main" id="{A905772D-11EF-243C-991C-2769D2A302E0}"/>
              </a:ext>
            </a:extLst>
          </p:cNvPr>
          <p:cNvSpPr>
            <a:spLocks noGrp="1"/>
          </p:cNvSpPr>
          <p:nvPr>
            <p:ph type="title"/>
          </p:nvPr>
        </p:nvSpPr>
        <p:spPr/>
        <p:txBody>
          <a:bodyPr/>
          <a:lstStyle/>
          <a:p>
            <a:r>
              <a:rPr lang="en-US" dirty="0"/>
              <a:t>Wake potential does not change when including terms above index 45</a:t>
            </a:r>
          </a:p>
        </p:txBody>
      </p:sp>
      <p:pic>
        <p:nvPicPr>
          <p:cNvPr id="7" name="Picture 6" descr="A graph with a blue line&#10;&#10;Description automatically generated">
            <a:extLst>
              <a:ext uri="{FF2B5EF4-FFF2-40B4-BE49-F238E27FC236}">
                <a16:creationId xmlns:a16="http://schemas.microsoft.com/office/drawing/2014/main" id="{094EAE68-93D4-C082-1D4F-EB0F66A52077}"/>
              </a:ext>
            </a:extLst>
          </p:cNvPr>
          <p:cNvPicPr>
            <a:picLocks noChangeAspect="1"/>
          </p:cNvPicPr>
          <p:nvPr/>
        </p:nvPicPr>
        <p:blipFill>
          <a:blip r:embed="rId2"/>
          <a:stretch>
            <a:fillRect/>
          </a:stretch>
        </p:blipFill>
        <p:spPr>
          <a:xfrm>
            <a:off x="6741929" y="1927246"/>
            <a:ext cx="4034581" cy="2725890"/>
          </a:xfrm>
          <a:prstGeom prst="rect">
            <a:avLst/>
          </a:prstGeom>
        </p:spPr>
      </p:pic>
      <p:pic>
        <p:nvPicPr>
          <p:cNvPr id="8" name="Picture 7" descr="A diagram of a graph&#10;&#10;Description automatically generated with medium confidence">
            <a:extLst>
              <a:ext uri="{FF2B5EF4-FFF2-40B4-BE49-F238E27FC236}">
                <a16:creationId xmlns:a16="http://schemas.microsoft.com/office/drawing/2014/main" id="{870814E0-74FB-91ED-5102-E4696AFA7B76}"/>
              </a:ext>
            </a:extLst>
          </p:cNvPr>
          <p:cNvPicPr>
            <a:picLocks noChangeAspect="1"/>
          </p:cNvPicPr>
          <p:nvPr/>
        </p:nvPicPr>
        <p:blipFill>
          <a:blip r:embed="rId3"/>
          <a:stretch>
            <a:fillRect/>
          </a:stretch>
        </p:blipFill>
        <p:spPr>
          <a:xfrm>
            <a:off x="1046956" y="2343950"/>
            <a:ext cx="5722423" cy="3893362"/>
          </a:xfrm>
          <a:prstGeom prst="rect">
            <a:avLst/>
          </a:prstGeom>
        </p:spPr>
      </p:pic>
      <p:sp>
        <p:nvSpPr>
          <p:cNvPr id="10" name="Rectangle 9">
            <a:extLst>
              <a:ext uri="{FF2B5EF4-FFF2-40B4-BE49-F238E27FC236}">
                <a16:creationId xmlns:a16="http://schemas.microsoft.com/office/drawing/2014/main" id="{6D1BD8C8-BFAA-B13B-04CF-BCC28B3ECFC5}"/>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6A53BB0-91A4-8195-F872-B805E3227A86}"/>
                  </a:ext>
                </a:extLst>
              </p:cNvPr>
              <p:cNvSpPr txBox="1"/>
              <p:nvPr/>
            </p:nvSpPr>
            <p:spPr>
              <a:xfrm>
                <a:off x="3072447" y="1376773"/>
                <a:ext cx="1634165" cy="876202"/>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𝑊</m:t>
                      </m:r>
                      <m:r>
                        <a:rPr lang="en-US" sz="2000" b="0" i="1" smtClean="0">
                          <a:latin typeface="Cambria Math" panose="02040503050406030204" pitchFamily="18" charset="0"/>
                        </a:rPr>
                        <m:t>= </m:t>
                      </m:r>
                      <m:nary>
                        <m:naryPr>
                          <m:chr m:val="∑"/>
                          <m:ctrlPr>
                            <a:rPr lang="en-US" sz="2000" b="0" i="1" smtClean="0">
                              <a:latin typeface="Cambria Math" panose="02040503050406030204" pitchFamily="18" charset="0"/>
                            </a:rPr>
                          </m:ctrlPr>
                        </m:naryPr>
                        <m:sub>
                          <m:r>
                            <m:rPr>
                              <m:brk m:alnAt="23"/>
                            </m:rPr>
                            <a:rPr lang="en-US" sz="2000" b="0" i="1" smtClean="0">
                              <a:latin typeface="Cambria Math" panose="02040503050406030204" pitchFamily="18" charset="0"/>
                            </a:rPr>
                            <m:t>𝑖</m:t>
                          </m:r>
                          <m:r>
                            <a:rPr lang="en-US" sz="2000" b="0" i="1" smtClean="0">
                              <a:latin typeface="Cambria Math" panose="02040503050406030204" pitchFamily="18" charset="0"/>
                            </a:rPr>
                            <m:t>= 1</m:t>
                          </m:r>
                        </m:sub>
                        <m:sup>
                          <m:r>
                            <a:rPr lang="en-US" sz="2000" b="0" i="1" smtClean="0">
                              <a:latin typeface="Cambria Math" panose="02040503050406030204" pitchFamily="18" charset="0"/>
                            </a:rPr>
                            <m:t>?</m:t>
                          </m:r>
                        </m:sup>
                        <m:e>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𝑤</m:t>
                              </m:r>
                            </m:e>
                            <m:sub>
                              <m:r>
                                <a:rPr lang="en-US" sz="2000" b="0" i="1" smtClean="0">
                                  <a:latin typeface="Cambria Math" panose="02040503050406030204" pitchFamily="18" charset="0"/>
                                </a:rPr>
                                <m:t>𝑚</m:t>
                              </m:r>
                              <m:r>
                                <a:rPr lang="en-US" sz="2000" b="0" i="1" smtClean="0">
                                  <a:latin typeface="Cambria Math" panose="02040503050406030204" pitchFamily="18" charset="0"/>
                                </a:rPr>
                                <m:t>, </m:t>
                              </m:r>
                              <m:r>
                                <a:rPr lang="en-US" sz="2000" b="0" i="1" smtClean="0">
                                  <a:latin typeface="Cambria Math" panose="02040503050406030204" pitchFamily="18" charset="0"/>
                                </a:rPr>
                                <m:t>𝑖</m:t>
                              </m:r>
                            </m:sub>
                          </m:sSub>
                        </m:e>
                      </m:nary>
                    </m:oMath>
                  </m:oMathPara>
                </a14:m>
                <a:endParaRPr lang="de-CH" sz="2000" dirty="0"/>
              </a:p>
            </p:txBody>
          </p:sp>
        </mc:Choice>
        <mc:Fallback xmlns="">
          <p:sp>
            <p:nvSpPr>
              <p:cNvPr id="3" name="TextBox 2">
                <a:extLst>
                  <a:ext uri="{FF2B5EF4-FFF2-40B4-BE49-F238E27FC236}">
                    <a16:creationId xmlns:a16="http://schemas.microsoft.com/office/drawing/2014/main" id="{76A53BB0-91A4-8195-F872-B805E3227A86}"/>
                  </a:ext>
                </a:extLst>
              </p:cNvPr>
              <p:cNvSpPr txBox="1">
                <a:spLocks noRot="1" noChangeAspect="1" noMove="1" noResize="1" noEditPoints="1" noAdjustHandles="1" noChangeArrowheads="1" noChangeShapeType="1" noTextEdit="1"/>
              </p:cNvSpPr>
              <p:nvPr/>
            </p:nvSpPr>
            <p:spPr>
              <a:xfrm>
                <a:off x="3072447" y="1376773"/>
                <a:ext cx="1634165" cy="876202"/>
              </a:xfrm>
              <a:prstGeom prst="rect">
                <a:avLst/>
              </a:prstGeom>
              <a:blipFill>
                <a:blip r:embed="rId4"/>
                <a:stretch>
                  <a:fillRect l="-15385" t="-111429" r="-3077" b="-170000"/>
                </a:stretch>
              </a:blipFill>
            </p:spPr>
            <p:txBody>
              <a:bodyPr/>
              <a:lstStyle/>
              <a:p>
                <a:r>
                  <a:rPr lang="en-US">
                    <a:noFill/>
                  </a:rPr>
                  <a:t> </a:t>
                </a:r>
              </a:p>
            </p:txBody>
          </p:sp>
        </mc:Fallback>
      </mc:AlternateContent>
    </p:spTree>
    <p:extLst>
      <p:ext uri="{BB962C8B-B14F-4D97-AF65-F5344CB8AC3E}">
        <p14:creationId xmlns:p14="http://schemas.microsoft.com/office/powerpoint/2010/main" val="3644009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FA76793-E0AF-1375-0CFC-A2DAA9F26FD2}"/>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CEDA1EA8-D6B5-9202-8998-D1941B9287DB}"/>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18DF1145-66CE-7DF4-6C6A-CA958EA469F0}"/>
              </a:ext>
            </a:extLst>
          </p:cNvPr>
          <p:cNvSpPr>
            <a:spLocks noGrp="1"/>
          </p:cNvSpPr>
          <p:nvPr>
            <p:ph type="sldNum" sz="quarter" idx="12"/>
          </p:nvPr>
        </p:nvSpPr>
        <p:spPr/>
        <p:txBody>
          <a:bodyPr/>
          <a:lstStyle/>
          <a:p>
            <a:fld id="{442AD375-037F-43D0-B059-5172DA06796A}" type="slidenum">
              <a:rPr lang="en-GB" noProof="0" smtClean="0"/>
              <a:pPr/>
              <a:t>16</a:t>
            </a:fld>
            <a:endParaRPr lang="en-GB" noProof="0" dirty="0"/>
          </a:p>
        </p:txBody>
      </p:sp>
      <p:sp>
        <p:nvSpPr>
          <p:cNvPr id="6" name="Title 5">
            <a:extLst>
              <a:ext uri="{FF2B5EF4-FFF2-40B4-BE49-F238E27FC236}">
                <a16:creationId xmlns:a16="http://schemas.microsoft.com/office/drawing/2014/main" id="{24C85A23-EE54-99AF-9CBA-1D9A216A0D3E}"/>
              </a:ext>
            </a:extLst>
          </p:cNvPr>
          <p:cNvSpPr>
            <a:spLocks noGrp="1"/>
          </p:cNvSpPr>
          <p:nvPr>
            <p:ph type="title"/>
          </p:nvPr>
        </p:nvSpPr>
        <p:spPr/>
        <p:txBody>
          <a:bodyPr/>
          <a:lstStyle/>
          <a:p>
            <a:r>
              <a:rPr lang="en-CA" dirty="0" err="1"/>
              <a:t>SwissFEL</a:t>
            </a:r>
            <a:endParaRPr lang="de-CH" dirty="0"/>
          </a:p>
        </p:txBody>
      </p:sp>
      <p:pic>
        <p:nvPicPr>
          <p:cNvPr id="7" name="Picture 4" descr="Slow Motion the Ultrafast – Observing Biochemical Reactions That Make us  Human - VAT Valves">
            <a:extLst>
              <a:ext uri="{FF2B5EF4-FFF2-40B4-BE49-F238E27FC236}">
                <a16:creationId xmlns:a16="http://schemas.microsoft.com/office/drawing/2014/main" id="{CBB647D4-9D93-FDFA-2233-AF00BF2B244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784"/>
          <a:stretch/>
        </p:blipFill>
        <p:spPr bwMode="auto">
          <a:xfrm>
            <a:off x="7203932" y="1628800"/>
            <a:ext cx="4843110" cy="278750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C1E6B9B-217B-0E23-BFEE-1DEA5BF55F7C}"/>
              </a:ext>
            </a:extLst>
          </p:cNvPr>
          <p:cNvPicPr>
            <a:picLocks noChangeAspect="1"/>
          </p:cNvPicPr>
          <p:nvPr/>
        </p:nvPicPr>
        <p:blipFill>
          <a:blip r:embed="rId3"/>
          <a:stretch>
            <a:fillRect/>
          </a:stretch>
        </p:blipFill>
        <p:spPr>
          <a:xfrm>
            <a:off x="4457694" y="1952385"/>
            <a:ext cx="2228062" cy="2086407"/>
          </a:xfrm>
          <a:prstGeom prst="rect">
            <a:avLst/>
          </a:prstGeom>
        </p:spPr>
      </p:pic>
      <p:sp>
        <p:nvSpPr>
          <p:cNvPr id="9" name="TextBox 8">
            <a:extLst>
              <a:ext uri="{FF2B5EF4-FFF2-40B4-BE49-F238E27FC236}">
                <a16:creationId xmlns:a16="http://schemas.microsoft.com/office/drawing/2014/main" id="{A63498A5-3D14-0713-5907-22F3D8A6DEFE}"/>
              </a:ext>
            </a:extLst>
          </p:cNvPr>
          <p:cNvSpPr txBox="1"/>
          <p:nvPr/>
        </p:nvSpPr>
        <p:spPr>
          <a:xfrm>
            <a:off x="4648133" y="4038792"/>
            <a:ext cx="1368152" cy="21604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Courtesy: Eduard Prat</a:t>
            </a:r>
            <a:endParaRPr lang="de-CH" sz="1400" dirty="0" err="1">
              <a:solidFill>
                <a:srgbClr val="000000"/>
              </a:solidFill>
            </a:endParaRPr>
          </a:p>
        </p:txBody>
      </p:sp>
      <p:pic>
        <p:nvPicPr>
          <p:cNvPr id="10" name="Picture 9">
            <a:extLst>
              <a:ext uri="{FF2B5EF4-FFF2-40B4-BE49-F238E27FC236}">
                <a16:creationId xmlns:a16="http://schemas.microsoft.com/office/drawing/2014/main" id="{7FA1DDC9-70E4-C230-7D21-0DF9E5718C60}"/>
              </a:ext>
            </a:extLst>
          </p:cNvPr>
          <p:cNvPicPr>
            <a:picLocks noChangeAspect="1"/>
          </p:cNvPicPr>
          <p:nvPr/>
        </p:nvPicPr>
        <p:blipFill>
          <a:blip r:embed="rId4"/>
          <a:stretch>
            <a:fillRect/>
          </a:stretch>
        </p:blipFill>
        <p:spPr>
          <a:xfrm>
            <a:off x="3905621" y="4736673"/>
            <a:ext cx="5560270" cy="1564790"/>
          </a:xfrm>
          <a:prstGeom prst="rect">
            <a:avLst/>
          </a:prstGeom>
        </p:spPr>
      </p:pic>
      <p:graphicFrame>
        <p:nvGraphicFramePr>
          <p:cNvPr id="11" name="Table 10">
            <a:extLst>
              <a:ext uri="{FF2B5EF4-FFF2-40B4-BE49-F238E27FC236}">
                <a16:creationId xmlns:a16="http://schemas.microsoft.com/office/drawing/2014/main" id="{72BA4F1A-6009-E7C2-5723-5DBE63C92A78}"/>
              </a:ext>
            </a:extLst>
          </p:cNvPr>
          <p:cNvGraphicFramePr>
            <a:graphicFrameLocks noGrp="1"/>
          </p:cNvGraphicFramePr>
          <p:nvPr>
            <p:extLst>
              <p:ext uri="{D42A27DB-BD31-4B8C-83A1-F6EECF244321}">
                <p14:modId xmlns:p14="http://schemas.microsoft.com/office/powerpoint/2010/main" val="3903506501"/>
              </p:ext>
            </p:extLst>
          </p:nvPr>
        </p:nvGraphicFramePr>
        <p:xfrm>
          <a:off x="407368" y="1052736"/>
          <a:ext cx="3744416" cy="3758403"/>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val="1528776515"/>
                    </a:ext>
                  </a:extLst>
                </a:gridCol>
                <a:gridCol w="1800200">
                  <a:extLst>
                    <a:ext uri="{9D8B030D-6E8A-4147-A177-3AD203B41FA5}">
                      <a16:colId xmlns:a16="http://schemas.microsoft.com/office/drawing/2014/main" val="2695416055"/>
                    </a:ext>
                  </a:extLst>
                </a:gridCol>
              </a:tblGrid>
              <a:tr h="341673">
                <a:tc>
                  <a:txBody>
                    <a:bodyPr/>
                    <a:lstStyle/>
                    <a:p>
                      <a:r>
                        <a:rPr lang="en-US" sz="1400" dirty="0"/>
                        <a:t>Parameter</a:t>
                      </a:r>
                    </a:p>
                  </a:txBody>
                  <a:tcPr/>
                </a:tc>
                <a:tc>
                  <a:txBody>
                    <a:bodyPr/>
                    <a:lstStyle/>
                    <a:p>
                      <a:r>
                        <a:rPr lang="en-US" sz="1400" dirty="0"/>
                        <a:t>Value</a:t>
                      </a:r>
                    </a:p>
                  </a:txBody>
                  <a:tcPr/>
                </a:tc>
                <a:extLst>
                  <a:ext uri="{0D108BD9-81ED-4DB2-BD59-A6C34878D82A}">
                    <a16:rowId xmlns:a16="http://schemas.microsoft.com/office/drawing/2014/main" val="675095606"/>
                  </a:ext>
                </a:extLst>
              </a:tr>
              <a:tr h="341673">
                <a:tc>
                  <a:txBody>
                    <a:bodyPr/>
                    <a:lstStyle/>
                    <a:p>
                      <a:r>
                        <a:rPr lang="en-US" sz="1400" dirty="0"/>
                        <a:t>Length</a:t>
                      </a:r>
                    </a:p>
                  </a:txBody>
                  <a:tcPr/>
                </a:tc>
                <a:tc>
                  <a:txBody>
                    <a:bodyPr/>
                    <a:lstStyle/>
                    <a:p>
                      <a:r>
                        <a:rPr lang="en-US" sz="1400" dirty="0"/>
                        <a:t>740 m</a:t>
                      </a:r>
                    </a:p>
                  </a:txBody>
                  <a:tcPr/>
                </a:tc>
                <a:extLst>
                  <a:ext uri="{0D108BD9-81ED-4DB2-BD59-A6C34878D82A}">
                    <a16:rowId xmlns:a16="http://schemas.microsoft.com/office/drawing/2014/main" val="2664453960"/>
                  </a:ext>
                </a:extLst>
              </a:tr>
              <a:tr h="341673">
                <a:tc>
                  <a:txBody>
                    <a:bodyPr/>
                    <a:lstStyle/>
                    <a:p>
                      <a:r>
                        <a:rPr lang="en-US" sz="1400" dirty="0"/>
                        <a:t>LINAC frequency</a:t>
                      </a:r>
                    </a:p>
                  </a:txBody>
                  <a:tcPr/>
                </a:tc>
                <a:tc>
                  <a:txBody>
                    <a:bodyPr/>
                    <a:lstStyle/>
                    <a:p>
                      <a:r>
                        <a:rPr lang="en-US" sz="1400" dirty="0"/>
                        <a:t>5.7 GHz (C-band)</a:t>
                      </a:r>
                    </a:p>
                  </a:txBody>
                  <a:tcPr/>
                </a:tc>
                <a:extLst>
                  <a:ext uri="{0D108BD9-81ED-4DB2-BD59-A6C34878D82A}">
                    <a16:rowId xmlns:a16="http://schemas.microsoft.com/office/drawing/2014/main" val="2651642183"/>
                  </a:ext>
                </a:extLst>
              </a:tr>
              <a:tr h="341673">
                <a:tc>
                  <a:txBody>
                    <a:bodyPr/>
                    <a:lstStyle/>
                    <a:p>
                      <a:r>
                        <a:rPr lang="en-US" sz="1400" dirty="0"/>
                        <a:t>Repetition rate</a:t>
                      </a:r>
                    </a:p>
                  </a:txBody>
                  <a:tcPr/>
                </a:tc>
                <a:tc>
                  <a:txBody>
                    <a:bodyPr/>
                    <a:lstStyle/>
                    <a:p>
                      <a:r>
                        <a:rPr lang="en-US" sz="1400" dirty="0"/>
                        <a:t>100 Hz</a:t>
                      </a:r>
                    </a:p>
                  </a:txBody>
                  <a:tcPr/>
                </a:tc>
                <a:extLst>
                  <a:ext uri="{0D108BD9-81ED-4DB2-BD59-A6C34878D82A}">
                    <a16:rowId xmlns:a16="http://schemas.microsoft.com/office/drawing/2014/main" val="1206813488"/>
                  </a:ext>
                </a:extLst>
              </a:tr>
              <a:tr h="341673">
                <a:tc>
                  <a:txBody>
                    <a:bodyPr/>
                    <a:lstStyle/>
                    <a:p>
                      <a:r>
                        <a:rPr lang="en-US" sz="1400" dirty="0"/>
                        <a:t>Energy</a:t>
                      </a:r>
                    </a:p>
                  </a:txBody>
                  <a:tcPr/>
                </a:tc>
                <a:tc>
                  <a:txBody>
                    <a:bodyPr/>
                    <a:lstStyle/>
                    <a:p>
                      <a:r>
                        <a:rPr lang="en-US" sz="1400" dirty="0"/>
                        <a:t>up to 6.1 GeV</a:t>
                      </a:r>
                    </a:p>
                  </a:txBody>
                  <a:tcPr/>
                </a:tc>
                <a:extLst>
                  <a:ext uri="{0D108BD9-81ED-4DB2-BD59-A6C34878D82A}">
                    <a16:rowId xmlns:a16="http://schemas.microsoft.com/office/drawing/2014/main" val="2721276138"/>
                  </a:ext>
                </a:extLst>
              </a:tr>
              <a:tr h="341673">
                <a:tc>
                  <a:txBody>
                    <a:bodyPr/>
                    <a:lstStyle/>
                    <a:p>
                      <a:r>
                        <a:rPr lang="en-US" sz="1400" dirty="0"/>
                        <a:t>Bunch charge</a:t>
                      </a:r>
                    </a:p>
                  </a:txBody>
                  <a:tcPr/>
                </a:tc>
                <a:tc>
                  <a:txBody>
                    <a:bodyPr/>
                    <a:lstStyle/>
                    <a:p>
                      <a:r>
                        <a:rPr lang="en-US" sz="1400" dirty="0"/>
                        <a:t>10 – 200 </a:t>
                      </a:r>
                      <a:r>
                        <a:rPr lang="en-US" sz="1400" dirty="0" err="1"/>
                        <a:t>pC</a:t>
                      </a:r>
                      <a:endParaRPr lang="en-US" sz="1400" dirty="0"/>
                    </a:p>
                  </a:txBody>
                  <a:tcPr/>
                </a:tc>
                <a:extLst>
                  <a:ext uri="{0D108BD9-81ED-4DB2-BD59-A6C34878D82A}">
                    <a16:rowId xmlns:a16="http://schemas.microsoft.com/office/drawing/2014/main" val="2436528535"/>
                  </a:ext>
                </a:extLst>
              </a:tr>
              <a:tr h="341673">
                <a:tc>
                  <a:txBody>
                    <a:bodyPr/>
                    <a:lstStyle/>
                    <a:p>
                      <a:r>
                        <a:rPr lang="en-US" sz="1400" dirty="0"/>
                        <a:t>Trajectory jitter</a:t>
                      </a:r>
                    </a:p>
                  </a:txBody>
                  <a:tcPr/>
                </a:tc>
                <a:tc>
                  <a:txBody>
                    <a:bodyPr/>
                    <a:lstStyle/>
                    <a:p>
                      <a:r>
                        <a:rPr lang="en-US" sz="1400" dirty="0"/>
                        <a:t>&lt; 10% of beam size</a:t>
                      </a:r>
                    </a:p>
                  </a:txBody>
                  <a:tcPr/>
                </a:tc>
                <a:extLst>
                  <a:ext uri="{0D108BD9-81ED-4DB2-BD59-A6C34878D82A}">
                    <a16:rowId xmlns:a16="http://schemas.microsoft.com/office/drawing/2014/main" val="2719676306"/>
                  </a:ext>
                </a:extLst>
              </a:tr>
              <a:tr h="341673">
                <a:tc>
                  <a:txBody>
                    <a:bodyPr/>
                    <a:lstStyle/>
                    <a:p>
                      <a:r>
                        <a:rPr lang="en-US" sz="1400" dirty="0"/>
                        <a:t>Relative energy jitter</a:t>
                      </a:r>
                    </a:p>
                  </a:txBody>
                  <a:tcPr/>
                </a:tc>
                <a:tc>
                  <a:txBody>
                    <a:bodyPr/>
                    <a:lstStyle/>
                    <a:p>
                      <a:r>
                        <a:rPr lang="en-US" sz="1400" dirty="0"/>
                        <a:t>~ 10</a:t>
                      </a:r>
                      <a:r>
                        <a:rPr lang="en-US" sz="1400" baseline="30000" dirty="0"/>
                        <a:t>-4</a:t>
                      </a:r>
                    </a:p>
                  </a:txBody>
                  <a:tcPr/>
                </a:tc>
                <a:extLst>
                  <a:ext uri="{0D108BD9-81ED-4DB2-BD59-A6C34878D82A}">
                    <a16:rowId xmlns:a16="http://schemas.microsoft.com/office/drawing/2014/main" val="4149544192"/>
                  </a:ext>
                </a:extLst>
              </a:tr>
              <a:tr h="341673">
                <a:tc>
                  <a:txBody>
                    <a:bodyPr/>
                    <a:lstStyle/>
                    <a:p>
                      <a:r>
                        <a:rPr lang="en-US" sz="1400" dirty="0"/>
                        <a:t>Arrival time jitter</a:t>
                      </a:r>
                    </a:p>
                  </a:txBody>
                  <a:tcPr/>
                </a:tc>
                <a:tc>
                  <a:txBody>
                    <a:bodyPr/>
                    <a:lstStyle/>
                    <a:p>
                      <a:r>
                        <a:rPr lang="en-US" sz="1400" baseline="0" dirty="0"/>
                        <a:t>&lt; 10 fs</a:t>
                      </a:r>
                    </a:p>
                  </a:txBody>
                  <a:tcPr/>
                </a:tc>
                <a:extLst>
                  <a:ext uri="{0D108BD9-81ED-4DB2-BD59-A6C34878D82A}">
                    <a16:rowId xmlns:a16="http://schemas.microsoft.com/office/drawing/2014/main" val="1381776163"/>
                  </a:ext>
                </a:extLst>
              </a:tr>
              <a:tr h="341673">
                <a:tc>
                  <a:txBody>
                    <a:bodyPr/>
                    <a:lstStyle/>
                    <a:p>
                      <a:r>
                        <a:rPr lang="en-US" sz="1400" dirty="0"/>
                        <a:t>Slice emittance</a:t>
                      </a:r>
                    </a:p>
                  </a:txBody>
                  <a:tcPr/>
                </a:tc>
                <a:tc>
                  <a:txBody>
                    <a:bodyPr/>
                    <a:lstStyle/>
                    <a:p>
                      <a:r>
                        <a:rPr lang="en-US" sz="1400" dirty="0"/>
                        <a:t>200 nm (for 200 </a:t>
                      </a:r>
                      <a:r>
                        <a:rPr lang="en-US" sz="1400" dirty="0" err="1"/>
                        <a:t>pC</a:t>
                      </a:r>
                      <a:r>
                        <a:rPr lang="en-US" sz="1400" dirty="0"/>
                        <a:t>)</a:t>
                      </a:r>
                    </a:p>
                  </a:txBody>
                  <a:tcPr/>
                </a:tc>
                <a:extLst>
                  <a:ext uri="{0D108BD9-81ED-4DB2-BD59-A6C34878D82A}">
                    <a16:rowId xmlns:a16="http://schemas.microsoft.com/office/drawing/2014/main" val="518122219"/>
                  </a:ext>
                </a:extLst>
              </a:tr>
              <a:tr h="341673">
                <a:tc>
                  <a:txBody>
                    <a:bodyPr/>
                    <a:lstStyle/>
                    <a:p>
                      <a:r>
                        <a:rPr lang="en-US" sz="1400" dirty="0"/>
                        <a:t>Bunch length</a:t>
                      </a:r>
                    </a:p>
                  </a:txBody>
                  <a:tcPr/>
                </a:tc>
                <a:tc>
                  <a:txBody>
                    <a:bodyPr/>
                    <a:lstStyle/>
                    <a:p>
                      <a:r>
                        <a:rPr lang="en-US" sz="1400" dirty="0"/>
                        <a:t>&lt; 1 fs – 50 fs</a:t>
                      </a:r>
                    </a:p>
                  </a:txBody>
                  <a:tcPr/>
                </a:tc>
                <a:extLst>
                  <a:ext uri="{0D108BD9-81ED-4DB2-BD59-A6C34878D82A}">
                    <a16:rowId xmlns:a16="http://schemas.microsoft.com/office/drawing/2014/main" val="946146962"/>
                  </a:ext>
                </a:extLst>
              </a:tr>
            </a:tbl>
          </a:graphicData>
        </a:graphic>
      </p:graphicFrame>
    </p:spTree>
    <p:extLst>
      <p:ext uri="{BB962C8B-B14F-4D97-AF65-F5344CB8AC3E}">
        <p14:creationId xmlns:p14="http://schemas.microsoft.com/office/powerpoint/2010/main" val="4279645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43B1246-8F56-4303-968E-2B7B9301EBF7}"/>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59A3DD61-8FBA-917B-D766-364111C743D6}"/>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90BE005F-36AA-6A31-1B39-E4A79D3A3914}"/>
              </a:ext>
            </a:extLst>
          </p:cNvPr>
          <p:cNvSpPr>
            <a:spLocks noGrp="1"/>
          </p:cNvSpPr>
          <p:nvPr>
            <p:ph type="sldNum" sz="quarter" idx="12"/>
          </p:nvPr>
        </p:nvSpPr>
        <p:spPr/>
        <p:txBody>
          <a:bodyPr/>
          <a:lstStyle/>
          <a:p>
            <a:fld id="{442AD375-037F-43D0-B059-5172DA06796A}" type="slidenum">
              <a:rPr lang="en-GB" noProof="0" smtClean="0"/>
              <a:pPr/>
              <a:t>17</a:t>
            </a:fld>
            <a:endParaRPr lang="en-GB" noProof="0" dirty="0"/>
          </a:p>
        </p:txBody>
      </p:sp>
      <p:sp>
        <p:nvSpPr>
          <p:cNvPr id="6" name="Title 5">
            <a:extLst>
              <a:ext uri="{FF2B5EF4-FFF2-40B4-BE49-F238E27FC236}">
                <a16:creationId xmlns:a16="http://schemas.microsoft.com/office/drawing/2014/main" id="{39620772-E876-3BB9-3EE4-D030F977275A}"/>
              </a:ext>
            </a:extLst>
          </p:cNvPr>
          <p:cNvSpPr>
            <a:spLocks noGrp="1"/>
          </p:cNvSpPr>
          <p:nvPr>
            <p:ph type="title"/>
          </p:nvPr>
        </p:nvSpPr>
        <p:spPr/>
        <p:txBody>
          <a:bodyPr/>
          <a:lstStyle/>
          <a:p>
            <a:r>
              <a:rPr lang="en-CA" dirty="0" err="1"/>
              <a:t>EuPRAXIA</a:t>
            </a:r>
            <a:endParaRPr lang="de-CH" dirty="0"/>
          </a:p>
        </p:txBody>
      </p:sp>
      <p:graphicFrame>
        <p:nvGraphicFramePr>
          <p:cNvPr id="7" name="Table 6">
            <a:extLst>
              <a:ext uri="{FF2B5EF4-FFF2-40B4-BE49-F238E27FC236}">
                <a16:creationId xmlns:a16="http://schemas.microsoft.com/office/drawing/2014/main" id="{B1E9D513-806C-56E1-98DA-CD8803C5F437}"/>
              </a:ext>
            </a:extLst>
          </p:cNvPr>
          <p:cNvGraphicFramePr>
            <a:graphicFrameLocks noGrp="1"/>
          </p:cNvGraphicFramePr>
          <p:nvPr>
            <p:extLst>
              <p:ext uri="{D42A27DB-BD31-4B8C-83A1-F6EECF244321}">
                <p14:modId xmlns:p14="http://schemas.microsoft.com/office/powerpoint/2010/main" val="2793481625"/>
              </p:ext>
            </p:extLst>
          </p:nvPr>
        </p:nvGraphicFramePr>
        <p:xfrm>
          <a:off x="407368" y="1052736"/>
          <a:ext cx="5688632" cy="3758403"/>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val="1528776515"/>
                    </a:ext>
                  </a:extLst>
                </a:gridCol>
                <a:gridCol w="1800200">
                  <a:extLst>
                    <a:ext uri="{9D8B030D-6E8A-4147-A177-3AD203B41FA5}">
                      <a16:colId xmlns:a16="http://schemas.microsoft.com/office/drawing/2014/main" val="2695416055"/>
                    </a:ext>
                  </a:extLst>
                </a:gridCol>
                <a:gridCol w="1944216">
                  <a:extLst>
                    <a:ext uri="{9D8B030D-6E8A-4147-A177-3AD203B41FA5}">
                      <a16:colId xmlns:a16="http://schemas.microsoft.com/office/drawing/2014/main" val="1299016774"/>
                    </a:ext>
                  </a:extLst>
                </a:gridCol>
              </a:tblGrid>
              <a:tr h="341673">
                <a:tc>
                  <a:txBody>
                    <a:bodyPr/>
                    <a:lstStyle/>
                    <a:p>
                      <a:r>
                        <a:rPr lang="en-US" sz="1400" dirty="0"/>
                        <a:t>Parameter</a:t>
                      </a:r>
                    </a:p>
                  </a:txBody>
                  <a:tcPr/>
                </a:tc>
                <a:tc>
                  <a:txBody>
                    <a:bodyPr/>
                    <a:lstStyle/>
                    <a:p>
                      <a:r>
                        <a:rPr lang="en-US" sz="1400" dirty="0" err="1"/>
                        <a:t>SwissFEL</a:t>
                      </a:r>
                      <a:endParaRPr lang="en-US" sz="1400" dirty="0"/>
                    </a:p>
                  </a:txBody>
                  <a:tcPr/>
                </a:tc>
                <a:tc>
                  <a:txBody>
                    <a:bodyPr/>
                    <a:lstStyle/>
                    <a:p>
                      <a:r>
                        <a:rPr lang="en-US" sz="1400" dirty="0" err="1"/>
                        <a:t>EuPRAXIA</a:t>
                      </a:r>
                      <a:r>
                        <a:rPr lang="en-US" sz="1400" dirty="0"/>
                        <a:t> [*]</a:t>
                      </a:r>
                    </a:p>
                  </a:txBody>
                  <a:tcPr/>
                </a:tc>
                <a:extLst>
                  <a:ext uri="{0D108BD9-81ED-4DB2-BD59-A6C34878D82A}">
                    <a16:rowId xmlns:a16="http://schemas.microsoft.com/office/drawing/2014/main" val="675095606"/>
                  </a:ext>
                </a:extLst>
              </a:tr>
              <a:tr h="341673">
                <a:tc>
                  <a:txBody>
                    <a:bodyPr/>
                    <a:lstStyle/>
                    <a:p>
                      <a:r>
                        <a:rPr lang="en-US" sz="1400" dirty="0"/>
                        <a:t>Length</a:t>
                      </a:r>
                    </a:p>
                  </a:txBody>
                  <a:tcPr/>
                </a:tc>
                <a:tc>
                  <a:txBody>
                    <a:bodyPr/>
                    <a:lstStyle/>
                    <a:p>
                      <a:r>
                        <a:rPr lang="en-US" sz="1400" dirty="0"/>
                        <a:t>740 m</a:t>
                      </a:r>
                    </a:p>
                  </a:txBody>
                  <a:tcPr/>
                </a:tc>
                <a:tc>
                  <a:txBody>
                    <a:bodyPr/>
                    <a:lstStyle/>
                    <a:p>
                      <a:r>
                        <a:rPr lang="en-US" sz="1400" dirty="0"/>
                        <a:t>150 m</a:t>
                      </a:r>
                    </a:p>
                  </a:txBody>
                  <a:tcPr/>
                </a:tc>
                <a:extLst>
                  <a:ext uri="{0D108BD9-81ED-4DB2-BD59-A6C34878D82A}">
                    <a16:rowId xmlns:a16="http://schemas.microsoft.com/office/drawing/2014/main" val="2664453960"/>
                  </a:ext>
                </a:extLst>
              </a:tr>
              <a:tr h="341673">
                <a:tc>
                  <a:txBody>
                    <a:bodyPr/>
                    <a:lstStyle/>
                    <a:p>
                      <a:r>
                        <a:rPr lang="en-US" sz="1400" dirty="0"/>
                        <a:t>LINAC frequency</a:t>
                      </a:r>
                    </a:p>
                  </a:txBody>
                  <a:tcPr/>
                </a:tc>
                <a:tc>
                  <a:txBody>
                    <a:bodyPr/>
                    <a:lstStyle/>
                    <a:p>
                      <a:r>
                        <a:rPr lang="en-US" sz="1400" dirty="0"/>
                        <a:t>5.7 GHz (C-band)</a:t>
                      </a:r>
                    </a:p>
                  </a:txBody>
                  <a:tcPr/>
                </a:tc>
                <a:tc>
                  <a:txBody>
                    <a:bodyPr/>
                    <a:lstStyle/>
                    <a:p>
                      <a:r>
                        <a:rPr lang="en-US" sz="1400" dirty="0"/>
                        <a:t>11.9942 GHz (X-band)</a:t>
                      </a:r>
                    </a:p>
                  </a:txBody>
                  <a:tcPr/>
                </a:tc>
                <a:extLst>
                  <a:ext uri="{0D108BD9-81ED-4DB2-BD59-A6C34878D82A}">
                    <a16:rowId xmlns:a16="http://schemas.microsoft.com/office/drawing/2014/main" val="2651642183"/>
                  </a:ext>
                </a:extLst>
              </a:tr>
              <a:tr h="341673">
                <a:tc>
                  <a:txBody>
                    <a:bodyPr/>
                    <a:lstStyle/>
                    <a:p>
                      <a:r>
                        <a:rPr lang="en-US" sz="1400" dirty="0"/>
                        <a:t>Repetition rate</a:t>
                      </a:r>
                    </a:p>
                  </a:txBody>
                  <a:tcPr/>
                </a:tc>
                <a:tc>
                  <a:txBody>
                    <a:bodyPr/>
                    <a:lstStyle/>
                    <a:p>
                      <a:r>
                        <a:rPr lang="en-US" sz="1400" dirty="0"/>
                        <a:t>100 Hz</a:t>
                      </a:r>
                    </a:p>
                  </a:txBody>
                  <a:tcPr/>
                </a:tc>
                <a:tc>
                  <a:txBody>
                    <a:bodyPr/>
                    <a:lstStyle/>
                    <a:p>
                      <a:r>
                        <a:rPr lang="en-US" sz="1400" dirty="0"/>
                        <a:t>~ 50 Hz</a:t>
                      </a:r>
                    </a:p>
                  </a:txBody>
                  <a:tcPr/>
                </a:tc>
                <a:extLst>
                  <a:ext uri="{0D108BD9-81ED-4DB2-BD59-A6C34878D82A}">
                    <a16:rowId xmlns:a16="http://schemas.microsoft.com/office/drawing/2014/main" val="1206813488"/>
                  </a:ext>
                </a:extLst>
              </a:tr>
              <a:tr h="341673">
                <a:tc>
                  <a:txBody>
                    <a:bodyPr/>
                    <a:lstStyle/>
                    <a:p>
                      <a:r>
                        <a:rPr lang="en-US" sz="1400" dirty="0"/>
                        <a:t>Energy</a:t>
                      </a:r>
                    </a:p>
                  </a:txBody>
                  <a:tcPr/>
                </a:tc>
                <a:tc>
                  <a:txBody>
                    <a:bodyPr/>
                    <a:lstStyle/>
                    <a:p>
                      <a:r>
                        <a:rPr lang="en-US" sz="1400" dirty="0"/>
                        <a:t>up to 6.1 GeV</a:t>
                      </a:r>
                    </a:p>
                  </a:txBody>
                  <a:tcPr/>
                </a:tc>
                <a:tc>
                  <a:txBody>
                    <a:bodyPr/>
                    <a:lstStyle/>
                    <a:p>
                      <a:r>
                        <a:rPr lang="en-US" sz="1400" dirty="0"/>
                        <a:t>1 – 1.2 GeV</a:t>
                      </a:r>
                    </a:p>
                  </a:txBody>
                  <a:tcPr/>
                </a:tc>
                <a:extLst>
                  <a:ext uri="{0D108BD9-81ED-4DB2-BD59-A6C34878D82A}">
                    <a16:rowId xmlns:a16="http://schemas.microsoft.com/office/drawing/2014/main" val="2721276138"/>
                  </a:ext>
                </a:extLst>
              </a:tr>
              <a:tr h="341673">
                <a:tc>
                  <a:txBody>
                    <a:bodyPr/>
                    <a:lstStyle/>
                    <a:p>
                      <a:r>
                        <a:rPr lang="en-US" sz="1400" dirty="0"/>
                        <a:t>Bunch charge</a:t>
                      </a:r>
                    </a:p>
                  </a:txBody>
                  <a:tcPr/>
                </a:tc>
                <a:tc>
                  <a:txBody>
                    <a:bodyPr/>
                    <a:lstStyle/>
                    <a:p>
                      <a:r>
                        <a:rPr lang="en-US" sz="1400" dirty="0"/>
                        <a:t>10 – 200 </a:t>
                      </a:r>
                      <a:r>
                        <a:rPr lang="en-US" sz="1400" dirty="0" err="1"/>
                        <a:t>pC</a:t>
                      </a:r>
                      <a:endParaRPr lang="en-US" sz="1400" dirty="0"/>
                    </a:p>
                  </a:txBody>
                  <a:tcPr/>
                </a:tc>
                <a:tc>
                  <a:txBody>
                    <a:bodyPr/>
                    <a:lstStyle/>
                    <a:p>
                      <a:pPr marL="0" marR="0" lvl="0" indent="0" algn="l" defTabSz="685800" eaLnBrk="1" fontAlgn="auto" latinLnBrk="0" hangingPunct="1">
                        <a:lnSpc>
                          <a:spcPct val="100000"/>
                        </a:lnSpc>
                        <a:spcBef>
                          <a:spcPts val="0"/>
                        </a:spcBef>
                        <a:spcAft>
                          <a:spcPts val="0"/>
                        </a:spcAft>
                        <a:buClrTx/>
                        <a:buSzTx/>
                        <a:buFontTx/>
                        <a:buNone/>
                        <a:tabLst/>
                        <a:defRPr/>
                      </a:pPr>
                      <a:r>
                        <a:rPr lang="en-US" sz="1400" dirty="0"/>
                        <a:t>30 – 50 </a:t>
                      </a:r>
                      <a:r>
                        <a:rPr lang="en-US" sz="1400" dirty="0" err="1"/>
                        <a:t>pC</a:t>
                      </a:r>
                      <a:endParaRPr lang="en-US" sz="1400" dirty="0"/>
                    </a:p>
                  </a:txBody>
                  <a:tcPr/>
                </a:tc>
                <a:extLst>
                  <a:ext uri="{0D108BD9-81ED-4DB2-BD59-A6C34878D82A}">
                    <a16:rowId xmlns:a16="http://schemas.microsoft.com/office/drawing/2014/main" val="2436528535"/>
                  </a:ext>
                </a:extLst>
              </a:tr>
              <a:tr h="341673">
                <a:tc>
                  <a:txBody>
                    <a:bodyPr/>
                    <a:lstStyle/>
                    <a:p>
                      <a:r>
                        <a:rPr lang="en-US" sz="1400" dirty="0"/>
                        <a:t>Trajectory jitter</a:t>
                      </a:r>
                    </a:p>
                  </a:txBody>
                  <a:tcPr/>
                </a:tc>
                <a:tc>
                  <a:txBody>
                    <a:bodyPr/>
                    <a:lstStyle/>
                    <a:p>
                      <a:r>
                        <a:rPr lang="en-US" sz="1400" dirty="0"/>
                        <a:t>&lt; 10% of beam size</a:t>
                      </a:r>
                    </a:p>
                  </a:txBody>
                  <a:tcPr/>
                </a:tc>
                <a:tc>
                  <a:txBody>
                    <a:bodyPr/>
                    <a:lstStyle/>
                    <a:p>
                      <a:r>
                        <a:rPr lang="en-US" sz="1400" dirty="0"/>
                        <a:t>–</a:t>
                      </a:r>
                    </a:p>
                  </a:txBody>
                  <a:tcPr/>
                </a:tc>
                <a:extLst>
                  <a:ext uri="{0D108BD9-81ED-4DB2-BD59-A6C34878D82A}">
                    <a16:rowId xmlns:a16="http://schemas.microsoft.com/office/drawing/2014/main" val="2719676306"/>
                  </a:ext>
                </a:extLst>
              </a:tr>
              <a:tr h="341673">
                <a:tc>
                  <a:txBody>
                    <a:bodyPr/>
                    <a:lstStyle/>
                    <a:p>
                      <a:r>
                        <a:rPr lang="en-US" sz="1400" dirty="0"/>
                        <a:t>Relative energy jitter</a:t>
                      </a:r>
                    </a:p>
                  </a:txBody>
                  <a:tcPr/>
                </a:tc>
                <a:tc>
                  <a:txBody>
                    <a:bodyPr/>
                    <a:lstStyle/>
                    <a:p>
                      <a:r>
                        <a:rPr lang="en-US" sz="1400" dirty="0"/>
                        <a:t>~ 10</a:t>
                      </a:r>
                      <a:r>
                        <a:rPr lang="en-US" sz="1400" baseline="30000" dirty="0"/>
                        <a:t>-4</a:t>
                      </a:r>
                    </a:p>
                  </a:txBody>
                  <a:tcPr/>
                </a:tc>
                <a:tc>
                  <a:txBody>
                    <a:bodyPr/>
                    <a:lstStyle/>
                    <a:p>
                      <a:r>
                        <a:rPr lang="en-US" sz="1400" dirty="0"/>
                        <a:t>–</a:t>
                      </a:r>
                      <a:endParaRPr lang="en-US" sz="1400" baseline="30000" dirty="0"/>
                    </a:p>
                  </a:txBody>
                  <a:tcPr/>
                </a:tc>
                <a:extLst>
                  <a:ext uri="{0D108BD9-81ED-4DB2-BD59-A6C34878D82A}">
                    <a16:rowId xmlns:a16="http://schemas.microsoft.com/office/drawing/2014/main" val="4149544192"/>
                  </a:ext>
                </a:extLst>
              </a:tr>
              <a:tr h="341673">
                <a:tc>
                  <a:txBody>
                    <a:bodyPr/>
                    <a:lstStyle/>
                    <a:p>
                      <a:r>
                        <a:rPr lang="en-US" sz="1400" dirty="0"/>
                        <a:t>Arrival time jitter</a:t>
                      </a:r>
                    </a:p>
                  </a:txBody>
                  <a:tcPr/>
                </a:tc>
                <a:tc>
                  <a:txBody>
                    <a:bodyPr/>
                    <a:lstStyle/>
                    <a:p>
                      <a:r>
                        <a:rPr lang="en-US" sz="1400" baseline="0" dirty="0"/>
                        <a:t>&lt; 10 fs</a:t>
                      </a:r>
                    </a:p>
                  </a:txBody>
                  <a:tcPr/>
                </a:tc>
                <a:tc>
                  <a:txBody>
                    <a:bodyPr/>
                    <a:lstStyle/>
                    <a:p>
                      <a:r>
                        <a:rPr lang="en-US" sz="1400" dirty="0"/>
                        <a:t>–</a:t>
                      </a:r>
                      <a:endParaRPr lang="en-US" sz="1400" baseline="0" dirty="0"/>
                    </a:p>
                  </a:txBody>
                  <a:tcPr/>
                </a:tc>
                <a:extLst>
                  <a:ext uri="{0D108BD9-81ED-4DB2-BD59-A6C34878D82A}">
                    <a16:rowId xmlns:a16="http://schemas.microsoft.com/office/drawing/2014/main" val="1381776163"/>
                  </a:ext>
                </a:extLst>
              </a:tr>
              <a:tr h="341673">
                <a:tc>
                  <a:txBody>
                    <a:bodyPr/>
                    <a:lstStyle/>
                    <a:p>
                      <a:r>
                        <a:rPr lang="en-US" sz="1400" dirty="0"/>
                        <a:t>Slice emittance</a:t>
                      </a:r>
                    </a:p>
                  </a:txBody>
                  <a:tcPr/>
                </a:tc>
                <a:tc>
                  <a:txBody>
                    <a:bodyPr/>
                    <a:lstStyle/>
                    <a:p>
                      <a:r>
                        <a:rPr lang="en-US" sz="1400" dirty="0"/>
                        <a:t>200 nm (for 200 </a:t>
                      </a:r>
                      <a:r>
                        <a:rPr lang="en-US" sz="1400" dirty="0" err="1"/>
                        <a:t>pC</a:t>
                      </a:r>
                      <a:r>
                        <a:rPr lang="en-US" sz="1400" dirty="0"/>
                        <a:t>)</a:t>
                      </a:r>
                    </a:p>
                  </a:txBody>
                  <a:tcPr/>
                </a:tc>
                <a:tc>
                  <a:txBody>
                    <a:bodyPr/>
                    <a:lstStyle/>
                    <a:p>
                      <a:r>
                        <a:rPr lang="en-US" sz="1400" dirty="0"/>
                        <a:t>500 nm</a:t>
                      </a:r>
                    </a:p>
                  </a:txBody>
                  <a:tcPr/>
                </a:tc>
                <a:extLst>
                  <a:ext uri="{0D108BD9-81ED-4DB2-BD59-A6C34878D82A}">
                    <a16:rowId xmlns:a16="http://schemas.microsoft.com/office/drawing/2014/main" val="518122219"/>
                  </a:ext>
                </a:extLst>
              </a:tr>
              <a:tr h="341673">
                <a:tc>
                  <a:txBody>
                    <a:bodyPr/>
                    <a:lstStyle/>
                    <a:p>
                      <a:r>
                        <a:rPr lang="en-US" sz="1400" dirty="0"/>
                        <a:t>Bunch length</a:t>
                      </a:r>
                    </a:p>
                  </a:txBody>
                  <a:tcPr/>
                </a:tc>
                <a:tc>
                  <a:txBody>
                    <a:bodyPr/>
                    <a:lstStyle/>
                    <a:p>
                      <a:r>
                        <a:rPr lang="en-US" sz="1400" dirty="0"/>
                        <a:t>&lt; 1 fs – 50 fs</a:t>
                      </a:r>
                    </a:p>
                  </a:txBody>
                  <a:tcPr/>
                </a:tc>
                <a:tc>
                  <a:txBody>
                    <a:bodyPr/>
                    <a:lstStyle/>
                    <a:p>
                      <a:r>
                        <a:rPr lang="en-US" sz="1400" dirty="0"/>
                        <a:t>10 fs</a:t>
                      </a:r>
                    </a:p>
                  </a:txBody>
                  <a:tcPr/>
                </a:tc>
                <a:extLst>
                  <a:ext uri="{0D108BD9-81ED-4DB2-BD59-A6C34878D82A}">
                    <a16:rowId xmlns:a16="http://schemas.microsoft.com/office/drawing/2014/main" val="946146962"/>
                  </a:ext>
                </a:extLst>
              </a:tr>
            </a:tbl>
          </a:graphicData>
        </a:graphic>
      </p:graphicFrame>
      <p:sp>
        <p:nvSpPr>
          <p:cNvPr id="8" name="TextBox 7">
            <a:extLst>
              <a:ext uri="{FF2B5EF4-FFF2-40B4-BE49-F238E27FC236}">
                <a16:creationId xmlns:a16="http://schemas.microsoft.com/office/drawing/2014/main" id="{982942C0-08B2-EC8B-3516-F23040ACF0AD}"/>
              </a:ext>
            </a:extLst>
          </p:cNvPr>
          <p:cNvSpPr txBox="1"/>
          <p:nvPr/>
        </p:nvSpPr>
        <p:spPr>
          <a:xfrm>
            <a:off x="9120336" y="5838133"/>
            <a:ext cx="2701924" cy="523220"/>
          </a:xfrm>
          <a:prstGeom prst="rect">
            <a:avLst/>
          </a:prstGeom>
          <a:noFill/>
        </p:spPr>
        <p:txBody>
          <a:bodyPr wrap="square" rtlCol="0">
            <a:spAutoFit/>
          </a:bodyPr>
          <a:lstStyle/>
          <a:p>
            <a:r>
              <a:rPr lang="en-US" sz="1400" dirty="0"/>
              <a:t>[*] Presented by C Welch at </a:t>
            </a:r>
            <a:r>
              <a:rPr lang="en-US" sz="1400" dirty="0" err="1"/>
              <a:t>EuPRAXIA</a:t>
            </a:r>
            <a:r>
              <a:rPr lang="en-US" sz="1400" dirty="0"/>
              <a:t>-DN School April 2024</a:t>
            </a:r>
            <a:endParaRPr lang="de-CH" sz="1400" dirty="0"/>
          </a:p>
        </p:txBody>
      </p:sp>
      <p:pic>
        <p:nvPicPr>
          <p:cNvPr id="9" name="Picture 8" descr="A screenshot of a computer&#10;&#10;Description automatically generated">
            <a:extLst>
              <a:ext uri="{FF2B5EF4-FFF2-40B4-BE49-F238E27FC236}">
                <a16:creationId xmlns:a16="http://schemas.microsoft.com/office/drawing/2014/main" id="{EB9269E4-C6E5-7A7E-F363-226B108206EE}"/>
              </a:ext>
            </a:extLst>
          </p:cNvPr>
          <p:cNvPicPr>
            <a:picLocks noChangeAspect="1"/>
          </p:cNvPicPr>
          <p:nvPr/>
        </p:nvPicPr>
        <p:blipFill>
          <a:blip r:embed="rId2"/>
          <a:stretch>
            <a:fillRect/>
          </a:stretch>
        </p:blipFill>
        <p:spPr>
          <a:xfrm>
            <a:off x="551384" y="4886364"/>
            <a:ext cx="5163420" cy="1296196"/>
          </a:xfrm>
          <a:prstGeom prst="rect">
            <a:avLst/>
          </a:prstGeom>
        </p:spPr>
      </p:pic>
      <p:sp>
        <p:nvSpPr>
          <p:cNvPr id="10" name="TextBox 9">
            <a:extLst>
              <a:ext uri="{FF2B5EF4-FFF2-40B4-BE49-F238E27FC236}">
                <a16:creationId xmlns:a16="http://schemas.microsoft.com/office/drawing/2014/main" id="{CC6FD377-4B94-1EFE-E686-C37F4CE38C96}"/>
              </a:ext>
            </a:extLst>
          </p:cNvPr>
          <p:cNvSpPr txBox="1"/>
          <p:nvPr/>
        </p:nvSpPr>
        <p:spPr>
          <a:xfrm>
            <a:off x="5702246" y="5262785"/>
            <a:ext cx="2258988" cy="738664"/>
          </a:xfrm>
          <a:prstGeom prst="rect">
            <a:avLst/>
          </a:prstGeom>
          <a:noFill/>
        </p:spPr>
        <p:txBody>
          <a:bodyPr wrap="square" rtlCol="0">
            <a:spAutoFit/>
          </a:bodyPr>
          <a:lstStyle/>
          <a:p>
            <a:r>
              <a:rPr lang="en-US" sz="1400" dirty="0" err="1"/>
              <a:t>EuPRAXIA</a:t>
            </a:r>
            <a:r>
              <a:rPr lang="en-US" sz="1400" dirty="0"/>
              <a:t> Conceptual Design Report, </a:t>
            </a:r>
            <a:r>
              <a:rPr lang="en-US" sz="1400" dirty="0" err="1"/>
              <a:t>Assmann</a:t>
            </a:r>
            <a:r>
              <a:rPr lang="en-US" sz="1400" dirty="0"/>
              <a:t>, et al.</a:t>
            </a:r>
            <a:endParaRPr lang="de-CH" sz="1400" dirty="0"/>
          </a:p>
        </p:txBody>
      </p:sp>
      <p:pic>
        <p:nvPicPr>
          <p:cNvPr id="11" name="Picture 50">
            <a:extLst>
              <a:ext uri="{FF2B5EF4-FFF2-40B4-BE49-F238E27FC236}">
                <a16:creationId xmlns:a16="http://schemas.microsoft.com/office/drawing/2014/main" id="{DC9C7C61-32C0-577D-D070-7EF6BC7DFC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178" t="8647" r="27869" b="56786"/>
          <a:stretch/>
        </p:blipFill>
        <p:spPr>
          <a:xfrm rot="16200000">
            <a:off x="9464710" y="1100015"/>
            <a:ext cx="1409129" cy="1354313"/>
          </a:xfrm>
          <a:prstGeom prst="rect">
            <a:avLst/>
          </a:prstGeom>
        </p:spPr>
      </p:pic>
      <p:sp>
        <p:nvSpPr>
          <p:cNvPr id="12" name="TextBox 11">
            <a:extLst>
              <a:ext uri="{FF2B5EF4-FFF2-40B4-BE49-F238E27FC236}">
                <a16:creationId xmlns:a16="http://schemas.microsoft.com/office/drawing/2014/main" id="{C7CB1A37-6483-C2F7-FC03-5ADDF6095A46}"/>
              </a:ext>
            </a:extLst>
          </p:cNvPr>
          <p:cNvSpPr txBox="1"/>
          <p:nvPr/>
        </p:nvSpPr>
        <p:spPr>
          <a:xfrm>
            <a:off x="9050801" y="4265112"/>
            <a:ext cx="2701925" cy="523220"/>
          </a:xfrm>
          <a:prstGeom prst="rect">
            <a:avLst/>
          </a:prstGeom>
          <a:noFill/>
        </p:spPr>
        <p:txBody>
          <a:bodyPr wrap="square" rtlCol="0">
            <a:spAutoFit/>
          </a:bodyPr>
          <a:lstStyle/>
          <a:p>
            <a:r>
              <a:rPr lang="en-US" sz="1400" dirty="0"/>
              <a:t>Presented by A </a:t>
            </a:r>
            <a:r>
              <a:rPr lang="en-US" sz="1400" dirty="0" err="1"/>
              <a:t>Biagioni</a:t>
            </a:r>
            <a:r>
              <a:rPr lang="en-US" sz="1400" dirty="0"/>
              <a:t> at </a:t>
            </a:r>
            <a:r>
              <a:rPr lang="en-US" sz="1400" dirty="0" err="1"/>
              <a:t>EuPRAXIA</a:t>
            </a:r>
            <a:r>
              <a:rPr lang="en-US" sz="1400" dirty="0"/>
              <a:t>-DN School April 2024 </a:t>
            </a:r>
            <a:endParaRPr lang="de-CH" sz="1400" dirty="0"/>
          </a:p>
        </p:txBody>
      </p:sp>
      <p:pic>
        <p:nvPicPr>
          <p:cNvPr id="13" name="Picture 12">
            <a:extLst>
              <a:ext uri="{FF2B5EF4-FFF2-40B4-BE49-F238E27FC236}">
                <a16:creationId xmlns:a16="http://schemas.microsoft.com/office/drawing/2014/main" id="{A531C5DD-1DFD-38AD-408B-AC9BDBC7EB77}"/>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artisticPastelsSmooth trans="58000" scaling="0"/>
                    </a14:imgEffect>
                  </a14:imgLayer>
                </a14:imgProps>
              </a:ext>
              <a:ext uri="{28A0092B-C50C-407E-A947-70E740481C1C}">
                <a14:useLocalDpi xmlns:a14="http://schemas.microsoft.com/office/drawing/2010/main" val="0"/>
              </a:ext>
            </a:extLst>
          </a:blip>
          <a:srcRect l="3804"/>
          <a:stretch/>
        </p:blipFill>
        <p:spPr>
          <a:xfrm>
            <a:off x="8741784" y="2595314"/>
            <a:ext cx="2890263" cy="1625773"/>
          </a:xfrm>
          <a:prstGeom prst="rect">
            <a:avLst/>
          </a:prstGeom>
          <a:ln w="63500">
            <a:noFill/>
          </a:ln>
          <a:effectLst/>
        </p:spPr>
      </p:pic>
    </p:spTree>
    <p:extLst>
      <p:ext uri="{BB962C8B-B14F-4D97-AF65-F5344CB8AC3E}">
        <p14:creationId xmlns:p14="http://schemas.microsoft.com/office/powerpoint/2010/main" val="1670942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506CF2-C447-92D0-3F2B-3E29F6C1873B}"/>
              </a:ext>
            </a:extLst>
          </p:cNvPr>
          <p:cNvSpPr>
            <a:spLocks noGrp="1"/>
          </p:cNvSpPr>
          <p:nvPr>
            <p:ph idx="1"/>
          </p:nvPr>
        </p:nvSpPr>
        <p:spPr>
          <a:xfrm>
            <a:off x="695325" y="1030145"/>
            <a:ext cx="8964613" cy="2182831"/>
          </a:xfrm>
        </p:spPr>
        <p:txBody>
          <a:bodyPr/>
          <a:lstStyle/>
          <a:p>
            <a:pPr marL="342900" indent="-342900">
              <a:buFont typeface="Arial" panose="020B0604020202020204" pitchFamily="34" charset="0"/>
              <a:buChar char="•"/>
            </a:pPr>
            <a:r>
              <a:rPr lang="en-US" dirty="0"/>
              <a:t>Smaller accelerator may be less expensive and more sustainable</a:t>
            </a:r>
          </a:p>
          <a:p>
            <a:pPr marL="342900" indent="-342900">
              <a:buFont typeface="Arial" panose="020B0604020202020204" pitchFamily="34" charset="0"/>
              <a:buChar char="•"/>
            </a:pPr>
            <a:r>
              <a:rPr lang="en-US" dirty="0"/>
              <a:t>Challenge: produce beams with low energy spread</a:t>
            </a:r>
          </a:p>
          <a:p>
            <a:pPr marL="342900" indent="-342900">
              <a:buFont typeface="Arial" panose="020B0604020202020204" pitchFamily="34" charset="0"/>
              <a:buChar char="•"/>
            </a:pPr>
            <a:r>
              <a:rPr lang="en-US" dirty="0"/>
              <a:t>Small wavelength of plasma wake leads to large difference in acceleration of particles within a bunch with a finite length</a:t>
            </a:r>
          </a:p>
          <a:p>
            <a:pPr marL="342900" indent="-342900">
              <a:buFont typeface="Arial" panose="020B0604020202020204" pitchFamily="34" charset="0"/>
              <a:buChar char="•"/>
            </a:pPr>
            <a:r>
              <a:rPr lang="en-US" dirty="0"/>
              <a:t>The beam’s energy spread determines the bandwidth of the FEL</a:t>
            </a:r>
          </a:p>
          <a:p>
            <a:pPr marL="342900" indent="-342900">
              <a:buFont typeface="Arial" panose="020B0604020202020204" pitchFamily="34" charset="0"/>
              <a:buChar char="•"/>
            </a:pPr>
            <a:r>
              <a:rPr lang="en-US" dirty="0"/>
              <a:t>One possible solution is </a:t>
            </a:r>
            <a:r>
              <a:rPr lang="en-US" dirty="0" err="1"/>
              <a:t>wakefield</a:t>
            </a:r>
            <a:r>
              <a:rPr lang="en-US" dirty="0"/>
              <a:t> structures</a:t>
            </a:r>
            <a:endParaRPr lang="de-CH" dirty="0"/>
          </a:p>
          <a:p>
            <a:endParaRPr lang="de-CH" dirty="0"/>
          </a:p>
        </p:txBody>
      </p:sp>
      <p:sp>
        <p:nvSpPr>
          <p:cNvPr id="3" name="Date Placeholder 2">
            <a:extLst>
              <a:ext uri="{FF2B5EF4-FFF2-40B4-BE49-F238E27FC236}">
                <a16:creationId xmlns:a16="http://schemas.microsoft.com/office/drawing/2014/main" id="{B3819F3C-D464-0D14-CE44-BB124661ADC2}"/>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D11A813D-3E81-7FAB-ECC3-B6A724A4D0B0}"/>
              </a:ext>
            </a:extLst>
          </p:cNvPr>
          <p:cNvSpPr>
            <a:spLocks noGrp="1"/>
          </p:cNvSpPr>
          <p:nvPr>
            <p:ph type="ftr" sz="quarter" idx="11"/>
          </p:nvPr>
        </p:nvSpPr>
        <p:spPr/>
        <p:txBody>
          <a:bodyPr/>
          <a:lstStyle/>
          <a:p>
            <a:r>
              <a:rPr lang="en-US" noProof="0" dirty="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25081169-DEF0-48FA-C131-F0157316650F}"/>
              </a:ext>
            </a:extLst>
          </p:cNvPr>
          <p:cNvSpPr>
            <a:spLocks noGrp="1"/>
          </p:cNvSpPr>
          <p:nvPr>
            <p:ph type="sldNum" sz="quarter" idx="12"/>
          </p:nvPr>
        </p:nvSpPr>
        <p:spPr/>
        <p:txBody>
          <a:bodyPr/>
          <a:lstStyle/>
          <a:p>
            <a:fld id="{442AD375-037F-43D0-B059-5172DA06796A}" type="slidenum">
              <a:rPr lang="en-GB" noProof="0" smtClean="0"/>
              <a:pPr/>
              <a:t>18</a:t>
            </a:fld>
            <a:endParaRPr lang="en-GB" noProof="0" dirty="0"/>
          </a:p>
        </p:txBody>
      </p:sp>
      <p:sp>
        <p:nvSpPr>
          <p:cNvPr id="6" name="Title 5">
            <a:extLst>
              <a:ext uri="{FF2B5EF4-FFF2-40B4-BE49-F238E27FC236}">
                <a16:creationId xmlns:a16="http://schemas.microsoft.com/office/drawing/2014/main" id="{5C4BEF7F-94C5-FE75-09D6-915A4A77A3B9}"/>
              </a:ext>
            </a:extLst>
          </p:cNvPr>
          <p:cNvSpPr>
            <a:spLocks noGrp="1"/>
          </p:cNvSpPr>
          <p:nvPr>
            <p:ph type="title"/>
          </p:nvPr>
        </p:nvSpPr>
        <p:spPr/>
        <p:txBody>
          <a:bodyPr/>
          <a:lstStyle/>
          <a:p>
            <a:r>
              <a:rPr lang="en-CA" dirty="0" err="1"/>
              <a:t>EuPRAXIA</a:t>
            </a:r>
            <a:endParaRPr lang="de-CH" dirty="0"/>
          </a:p>
        </p:txBody>
      </p:sp>
      <p:sp>
        <p:nvSpPr>
          <p:cNvPr id="7" name="TextBox 6">
            <a:extLst>
              <a:ext uri="{FF2B5EF4-FFF2-40B4-BE49-F238E27FC236}">
                <a16:creationId xmlns:a16="http://schemas.microsoft.com/office/drawing/2014/main" id="{FB6DE791-7D18-8EAE-830F-A9A9CD934569}"/>
              </a:ext>
            </a:extLst>
          </p:cNvPr>
          <p:cNvSpPr txBox="1"/>
          <p:nvPr/>
        </p:nvSpPr>
        <p:spPr>
          <a:xfrm>
            <a:off x="1397681" y="5936543"/>
            <a:ext cx="3421496" cy="28694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mn-lt"/>
              </a:rPr>
              <a:t>Positron acceleration in plasma </a:t>
            </a:r>
            <a:r>
              <a:rPr lang="en-US" sz="1400" dirty="0" err="1">
                <a:solidFill>
                  <a:srgbClr val="000000"/>
                </a:solidFill>
                <a:latin typeface="+mn-lt"/>
              </a:rPr>
              <a:t>wakefields</a:t>
            </a:r>
            <a:r>
              <a:rPr lang="en-US" sz="1400" dirty="0">
                <a:solidFill>
                  <a:srgbClr val="000000"/>
                </a:solidFill>
                <a:latin typeface="+mn-lt"/>
              </a:rPr>
              <a:t>, Cao, et al.</a:t>
            </a:r>
          </a:p>
        </p:txBody>
      </p:sp>
      <p:pic>
        <p:nvPicPr>
          <p:cNvPr id="8" name="Picture 7">
            <a:extLst>
              <a:ext uri="{FF2B5EF4-FFF2-40B4-BE49-F238E27FC236}">
                <a16:creationId xmlns:a16="http://schemas.microsoft.com/office/drawing/2014/main" id="{98C0938B-ED8F-165D-F6AF-ADD11F737FD3}"/>
              </a:ext>
            </a:extLst>
          </p:cNvPr>
          <p:cNvPicPr>
            <a:picLocks noChangeAspect="1"/>
          </p:cNvPicPr>
          <p:nvPr/>
        </p:nvPicPr>
        <p:blipFill>
          <a:blip r:embed="rId2"/>
          <a:stretch>
            <a:fillRect/>
          </a:stretch>
        </p:blipFill>
        <p:spPr>
          <a:xfrm>
            <a:off x="7257072" y="3441011"/>
            <a:ext cx="2602741" cy="2386844"/>
          </a:xfrm>
          <a:prstGeom prst="rect">
            <a:avLst/>
          </a:prstGeom>
        </p:spPr>
      </p:pic>
      <p:sp>
        <p:nvSpPr>
          <p:cNvPr id="9" name="TextBox 8">
            <a:extLst>
              <a:ext uri="{FF2B5EF4-FFF2-40B4-BE49-F238E27FC236}">
                <a16:creationId xmlns:a16="http://schemas.microsoft.com/office/drawing/2014/main" id="{34E8EA58-DD8F-C466-62BC-459B9036B5D9}"/>
              </a:ext>
            </a:extLst>
          </p:cNvPr>
          <p:cNvSpPr txBox="1"/>
          <p:nvPr/>
        </p:nvSpPr>
        <p:spPr>
          <a:xfrm>
            <a:off x="6888088" y="5936543"/>
            <a:ext cx="4330934" cy="464486"/>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CA" sz="1400" dirty="0">
                <a:effectLst/>
                <a:latin typeface="+mn-lt"/>
              </a:rPr>
              <a:t>Longitudinal phase space synthesis with tailored 3D-printable dielectric-lined waveguides, </a:t>
            </a:r>
            <a:r>
              <a:rPr lang="en-CA" sz="1400" dirty="0" err="1">
                <a:effectLst/>
                <a:latin typeface="+mn-lt"/>
              </a:rPr>
              <a:t>Mayet</a:t>
            </a:r>
            <a:r>
              <a:rPr lang="en-CA" sz="1400" dirty="0">
                <a:effectLst/>
                <a:latin typeface="+mn-lt"/>
              </a:rPr>
              <a:t>, et al.</a:t>
            </a:r>
            <a:endParaRPr lang="en-US" sz="1400" dirty="0" err="1">
              <a:solidFill>
                <a:srgbClr val="000000"/>
              </a:solidFill>
              <a:latin typeface="+mn-lt"/>
            </a:endParaRPr>
          </a:p>
        </p:txBody>
      </p:sp>
      <p:grpSp>
        <p:nvGrpSpPr>
          <p:cNvPr id="10" name="Group 9">
            <a:extLst>
              <a:ext uri="{FF2B5EF4-FFF2-40B4-BE49-F238E27FC236}">
                <a16:creationId xmlns:a16="http://schemas.microsoft.com/office/drawing/2014/main" id="{EEB6310F-292B-EFD9-ACA2-9DB4E6922E15}"/>
              </a:ext>
            </a:extLst>
          </p:cNvPr>
          <p:cNvGrpSpPr/>
          <p:nvPr/>
        </p:nvGrpSpPr>
        <p:grpSpPr>
          <a:xfrm>
            <a:off x="1615036" y="3484201"/>
            <a:ext cx="3165024" cy="2388928"/>
            <a:chOff x="6043567" y="406687"/>
            <a:chExt cx="3096344" cy="2308054"/>
          </a:xfrm>
        </p:grpSpPr>
        <p:grpSp>
          <p:nvGrpSpPr>
            <p:cNvPr id="11" name="Group 10">
              <a:extLst>
                <a:ext uri="{FF2B5EF4-FFF2-40B4-BE49-F238E27FC236}">
                  <a16:creationId xmlns:a16="http://schemas.microsoft.com/office/drawing/2014/main" id="{BD4BCFAC-2469-780C-4A2D-A9B244B08565}"/>
                </a:ext>
              </a:extLst>
            </p:cNvPr>
            <p:cNvGrpSpPr/>
            <p:nvPr/>
          </p:nvGrpSpPr>
          <p:grpSpPr>
            <a:xfrm>
              <a:off x="6043567" y="406687"/>
              <a:ext cx="3096344" cy="2308054"/>
              <a:chOff x="2499673" y="0"/>
              <a:chExt cx="4144652" cy="3101541"/>
            </a:xfrm>
          </p:grpSpPr>
          <p:pic>
            <p:nvPicPr>
              <p:cNvPr id="13" name="Picture 12" descr="A diagram of a wave graph&#10;&#10;Description automatically generated with medium confidence">
                <a:extLst>
                  <a:ext uri="{FF2B5EF4-FFF2-40B4-BE49-F238E27FC236}">
                    <a16:creationId xmlns:a16="http://schemas.microsoft.com/office/drawing/2014/main" id="{57DED81A-0CCF-C4E1-7C0E-EB86D032EFA5}"/>
                  </a:ext>
                </a:extLst>
              </p:cNvPr>
              <p:cNvPicPr>
                <a:picLocks noChangeAspect="1"/>
              </p:cNvPicPr>
              <p:nvPr/>
            </p:nvPicPr>
            <p:blipFill rotWithShape="1">
              <a:blip r:embed="rId3"/>
              <a:srcRect b="43000"/>
              <a:stretch/>
            </p:blipFill>
            <p:spPr>
              <a:xfrm>
                <a:off x="2499674" y="0"/>
                <a:ext cx="4144651" cy="2931790"/>
              </a:xfrm>
              <a:prstGeom prst="rect">
                <a:avLst/>
              </a:prstGeom>
            </p:spPr>
          </p:pic>
          <p:pic>
            <p:nvPicPr>
              <p:cNvPr id="14" name="Picture 13" descr="A diagram of a wave graph&#10;&#10;Description automatically generated with medium confidence">
                <a:extLst>
                  <a:ext uri="{FF2B5EF4-FFF2-40B4-BE49-F238E27FC236}">
                    <a16:creationId xmlns:a16="http://schemas.microsoft.com/office/drawing/2014/main" id="{10F52F7C-138A-9DA3-7EE7-C4156FA6BA59}"/>
                  </a:ext>
                </a:extLst>
              </p:cNvPr>
              <p:cNvPicPr>
                <a:picLocks noChangeAspect="1"/>
              </p:cNvPicPr>
              <p:nvPr/>
            </p:nvPicPr>
            <p:blipFill rotWithShape="1">
              <a:blip r:embed="rId3"/>
              <a:srcRect t="93399"/>
              <a:stretch/>
            </p:blipFill>
            <p:spPr>
              <a:xfrm>
                <a:off x="2499673" y="2762039"/>
                <a:ext cx="4144651" cy="339502"/>
              </a:xfrm>
              <a:prstGeom prst="rect">
                <a:avLst/>
              </a:prstGeom>
            </p:spPr>
          </p:pic>
        </p:grpSp>
        <p:sp>
          <p:nvSpPr>
            <p:cNvPr id="12" name="Rectangle 11">
              <a:extLst>
                <a:ext uri="{FF2B5EF4-FFF2-40B4-BE49-F238E27FC236}">
                  <a16:creationId xmlns:a16="http://schemas.microsoft.com/office/drawing/2014/main" id="{54A24093-F23E-468A-7972-5D0564EC024D}"/>
                </a:ext>
              </a:extLst>
            </p:cNvPr>
            <p:cNvSpPr/>
            <p:nvPr/>
          </p:nvSpPr>
          <p:spPr bwMode="auto">
            <a:xfrm>
              <a:off x="6207249" y="1022231"/>
              <a:ext cx="194320" cy="338336"/>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Tree>
    <p:extLst>
      <p:ext uri="{BB962C8B-B14F-4D97-AF65-F5344CB8AC3E}">
        <p14:creationId xmlns:p14="http://schemas.microsoft.com/office/powerpoint/2010/main" val="3281134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72850AF-6715-50D8-101D-31A11FD367D3}"/>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58875983-EC32-6716-89CD-C6B1E8D21336}"/>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FE1DA909-5FF5-F655-F874-DD2FD32B5ECC}"/>
              </a:ext>
            </a:extLst>
          </p:cNvPr>
          <p:cNvSpPr>
            <a:spLocks noGrp="1"/>
          </p:cNvSpPr>
          <p:nvPr>
            <p:ph type="sldNum" sz="quarter" idx="12"/>
          </p:nvPr>
        </p:nvSpPr>
        <p:spPr/>
        <p:txBody>
          <a:bodyPr/>
          <a:lstStyle/>
          <a:p>
            <a:fld id="{442AD375-037F-43D0-B059-5172DA06796A}" type="slidenum">
              <a:rPr lang="en-GB" noProof="0" smtClean="0"/>
              <a:pPr/>
              <a:t>19</a:t>
            </a:fld>
            <a:endParaRPr lang="en-GB" noProof="0" dirty="0"/>
          </a:p>
        </p:txBody>
      </p:sp>
      <p:sp>
        <p:nvSpPr>
          <p:cNvPr id="6" name="Title 5">
            <a:extLst>
              <a:ext uri="{FF2B5EF4-FFF2-40B4-BE49-F238E27FC236}">
                <a16:creationId xmlns:a16="http://schemas.microsoft.com/office/drawing/2014/main" id="{0BB3FC0F-ABCF-4A47-C84A-C6E0153E5E98}"/>
              </a:ext>
            </a:extLst>
          </p:cNvPr>
          <p:cNvSpPr>
            <a:spLocks noGrp="1"/>
          </p:cNvSpPr>
          <p:nvPr>
            <p:ph type="title"/>
          </p:nvPr>
        </p:nvSpPr>
        <p:spPr/>
        <p:txBody>
          <a:bodyPr/>
          <a:lstStyle/>
          <a:p>
            <a:r>
              <a:rPr lang="en-CA" dirty="0"/>
              <a:t>Wakefield structures</a:t>
            </a:r>
            <a:endParaRPr lang="de-CH" dirty="0"/>
          </a:p>
        </p:txBody>
      </p:sp>
      <p:sp>
        <p:nvSpPr>
          <p:cNvPr id="7" name="Content Placeholder 1">
            <a:extLst>
              <a:ext uri="{FF2B5EF4-FFF2-40B4-BE49-F238E27FC236}">
                <a16:creationId xmlns:a16="http://schemas.microsoft.com/office/drawing/2014/main" id="{5EB7CE75-AFC8-2139-8F22-F55900161631}"/>
              </a:ext>
            </a:extLst>
          </p:cNvPr>
          <p:cNvSpPr txBox="1">
            <a:spLocks/>
          </p:cNvSpPr>
          <p:nvPr/>
        </p:nvSpPr>
        <p:spPr>
          <a:xfrm>
            <a:off x="695325" y="1376773"/>
            <a:ext cx="8964613" cy="749341"/>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eriod"/>
            </a:pPr>
            <a:r>
              <a:rPr lang="en-US" dirty="0"/>
              <a:t>Geometric discontinuities of accelerator components produce </a:t>
            </a:r>
            <a:r>
              <a:rPr lang="en-US" dirty="0" err="1"/>
              <a:t>wakefields</a:t>
            </a:r>
            <a:endParaRPr lang="en-US" dirty="0"/>
          </a:p>
          <a:p>
            <a:pPr marL="342900" indent="-342900">
              <a:buFont typeface="+mj-lt"/>
              <a:buAutoNum type="arabicPeriod"/>
            </a:pPr>
            <a:r>
              <a:rPr lang="en-US" dirty="0"/>
              <a:t>Finite conductivities of accelerator components produce </a:t>
            </a:r>
            <a:r>
              <a:rPr lang="en-US" dirty="0" err="1"/>
              <a:t>wakefields</a:t>
            </a:r>
            <a:endParaRPr lang="en-US" dirty="0"/>
          </a:p>
          <a:p>
            <a:pPr marL="342900" indent="-342900">
              <a:buFont typeface="+mj-lt"/>
              <a:buAutoNum type="arabicPeriod"/>
            </a:pPr>
            <a:endParaRPr lang="de-CH" dirty="0"/>
          </a:p>
        </p:txBody>
      </p:sp>
      <p:sp>
        <p:nvSpPr>
          <p:cNvPr id="55" name="TextBox 54">
            <a:extLst>
              <a:ext uri="{FF2B5EF4-FFF2-40B4-BE49-F238E27FC236}">
                <a16:creationId xmlns:a16="http://schemas.microsoft.com/office/drawing/2014/main" id="{F8409893-2CB0-6C6C-351B-1BC6C9F9E13F}"/>
              </a:ext>
            </a:extLst>
          </p:cNvPr>
          <p:cNvSpPr txBox="1"/>
          <p:nvPr/>
        </p:nvSpPr>
        <p:spPr>
          <a:xfrm>
            <a:off x="6672064" y="5301483"/>
            <a:ext cx="4320480" cy="646331"/>
          </a:xfrm>
          <a:prstGeom prst="rect">
            <a:avLst/>
          </a:prstGeom>
          <a:noFill/>
        </p:spPr>
        <p:txBody>
          <a:bodyPr wrap="square" rtlCol="0">
            <a:spAutoFit/>
          </a:bodyPr>
          <a:lstStyle/>
          <a:p>
            <a:pPr marL="285750" indent="-285750">
              <a:buFont typeface="Arial" panose="020B0604020202020204" pitchFamily="34" charset="0"/>
              <a:buChar char="•"/>
            </a:pPr>
            <a:r>
              <a:rPr lang="en-CA" dirty="0"/>
              <a:t>Fields are synchronized with the beam</a:t>
            </a:r>
          </a:p>
          <a:p>
            <a:pPr marL="285750" indent="-285750">
              <a:buFont typeface="Arial" panose="020B0604020202020204" pitchFamily="34" charset="0"/>
              <a:buChar char="•"/>
            </a:pPr>
            <a:r>
              <a:rPr lang="en-CA" dirty="0"/>
              <a:t>No external power source required</a:t>
            </a:r>
            <a:endParaRPr lang="de-CH" dirty="0"/>
          </a:p>
        </p:txBody>
      </p:sp>
      <p:sp>
        <p:nvSpPr>
          <p:cNvPr id="56" name="Rectangle 55">
            <a:extLst>
              <a:ext uri="{FF2B5EF4-FFF2-40B4-BE49-F238E27FC236}">
                <a16:creationId xmlns:a16="http://schemas.microsoft.com/office/drawing/2014/main" id="{D33F6D0E-86A8-0351-7A9B-073AC316868E}"/>
              </a:ext>
            </a:extLst>
          </p:cNvPr>
          <p:cNvSpPr/>
          <p:nvPr/>
        </p:nvSpPr>
        <p:spPr>
          <a:xfrm>
            <a:off x="3562154" y="4444929"/>
            <a:ext cx="2015694" cy="1576358"/>
          </a:xfrm>
          <a:prstGeom prst="rect">
            <a:avLst/>
          </a:prstGeom>
          <a:solidFill>
            <a:schemeClr val="accent1">
              <a:lumMod val="20000"/>
              <a:lumOff val="8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57" name="Picture 56" descr="A blue circle with arrows&#10;&#10;Description automatically generated">
            <a:extLst>
              <a:ext uri="{FF2B5EF4-FFF2-40B4-BE49-F238E27FC236}">
                <a16:creationId xmlns:a16="http://schemas.microsoft.com/office/drawing/2014/main" id="{509E63A8-CE39-0164-857A-F736C8FA84A6}"/>
              </a:ext>
            </a:extLst>
          </p:cNvPr>
          <p:cNvPicPr>
            <a:picLocks noChangeAspect="1"/>
          </p:cNvPicPr>
          <p:nvPr/>
        </p:nvPicPr>
        <p:blipFill>
          <a:blip r:embed="rId2"/>
          <a:stretch>
            <a:fillRect/>
          </a:stretch>
        </p:blipFill>
        <p:spPr>
          <a:xfrm flipH="1">
            <a:off x="191344" y="3402491"/>
            <a:ext cx="1190081" cy="1190081"/>
          </a:xfrm>
          <a:prstGeom prst="rect">
            <a:avLst/>
          </a:prstGeom>
        </p:spPr>
      </p:pic>
      <p:pic>
        <p:nvPicPr>
          <p:cNvPr id="58" name="Picture 57" descr="A blue circle with a red arrow pointing to a black background&#10;&#10;Description automatically generated">
            <a:extLst>
              <a:ext uri="{FF2B5EF4-FFF2-40B4-BE49-F238E27FC236}">
                <a16:creationId xmlns:a16="http://schemas.microsoft.com/office/drawing/2014/main" id="{525CE18B-1A0B-6620-EFBD-17A515765559}"/>
              </a:ext>
            </a:extLst>
          </p:cNvPr>
          <p:cNvPicPr>
            <a:picLocks noChangeAspect="1"/>
          </p:cNvPicPr>
          <p:nvPr/>
        </p:nvPicPr>
        <p:blipFill>
          <a:blip r:embed="rId3"/>
          <a:stretch>
            <a:fillRect/>
          </a:stretch>
        </p:blipFill>
        <p:spPr>
          <a:xfrm>
            <a:off x="2648090" y="3402252"/>
            <a:ext cx="662789" cy="1190369"/>
          </a:xfrm>
          <a:prstGeom prst="rect">
            <a:avLst/>
          </a:prstGeom>
        </p:spPr>
      </p:pic>
      <p:sp>
        <p:nvSpPr>
          <p:cNvPr id="59" name="Rectangle 58">
            <a:extLst>
              <a:ext uri="{FF2B5EF4-FFF2-40B4-BE49-F238E27FC236}">
                <a16:creationId xmlns:a16="http://schemas.microsoft.com/office/drawing/2014/main" id="{417ED355-F7F5-75CD-EA51-0E439B8DC2FE}"/>
              </a:ext>
            </a:extLst>
          </p:cNvPr>
          <p:cNvSpPr/>
          <p:nvPr/>
        </p:nvSpPr>
        <p:spPr>
          <a:xfrm>
            <a:off x="3555239" y="2324522"/>
            <a:ext cx="7176886" cy="2044331"/>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60" name="Picture 59" descr="A blue circle with a red arrow pointing to it&#10;&#10;Description automatically generated">
            <a:extLst>
              <a:ext uri="{FF2B5EF4-FFF2-40B4-BE49-F238E27FC236}">
                <a16:creationId xmlns:a16="http://schemas.microsoft.com/office/drawing/2014/main" id="{B83ABC7E-4318-A97D-101B-17616D4F94A2}"/>
              </a:ext>
            </a:extLst>
          </p:cNvPr>
          <p:cNvPicPr>
            <a:picLocks noChangeAspect="1"/>
          </p:cNvPicPr>
          <p:nvPr/>
        </p:nvPicPr>
        <p:blipFill>
          <a:blip r:embed="rId4"/>
          <a:stretch>
            <a:fillRect/>
          </a:stretch>
        </p:blipFill>
        <p:spPr>
          <a:xfrm>
            <a:off x="1853784" y="3402255"/>
            <a:ext cx="434790" cy="1190369"/>
          </a:xfrm>
          <a:prstGeom prst="rect">
            <a:avLst/>
          </a:prstGeom>
        </p:spPr>
      </p:pic>
      <p:pic>
        <p:nvPicPr>
          <p:cNvPr id="61" name="Picture 60" descr="A blue circle with red arrow&#10;&#10;Description automatically generated">
            <a:extLst>
              <a:ext uri="{FF2B5EF4-FFF2-40B4-BE49-F238E27FC236}">
                <a16:creationId xmlns:a16="http://schemas.microsoft.com/office/drawing/2014/main" id="{BA792B8C-4DFA-3215-4AC7-44A15833653D}"/>
              </a:ext>
            </a:extLst>
          </p:cNvPr>
          <p:cNvPicPr>
            <a:picLocks noChangeAspect="1"/>
          </p:cNvPicPr>
          <p:nvPr/>
        </p:nvPicPr>
        <p:blipFill>
          <a:blip r:embed="rId5"/>
          <a:stretch>
            <a:fillRect/>
          </a:stretch>
        </p:blipFill>
        <p:spPr>
          <a:xfrm>
            <a:off x="3868527" y="2688409"/>
            <a:ext cx="1007946" cy="1316557"/>
          </a:xfrm>
          <a:prstGeom prst="rect">
            <a:avLst/>
          </a:prstGeom>
        </p:spPr>
      </p:pic>
      <p:pic>
        <p:nvPicPr>
          <p:cNvPr id="62" name="Picture 61" descr="A screen shot of a computer game&#10;&#10;Description automatically generated">
            <a:extLst>
              <a:ext uri="{FF2B5EF4-FFF2-40B4-BE49-F238E27FC236}">
                <a16:creationId xmlns:a16="http://schemas.microsoft.com/office/drawing/2014/main" id="{C0786317-15C0-F277-4C8A-7CCA78392FB5}"/>
              </a:ext>
            </a:extLst>
          </p:cNvPr>
          <p:cNvPicPr>
            <a:picLocks noChangeAspect="1"/>
          </p:cNvPicPr>
          <p:nvPr/>
        </p:nvPicPr>
        <p:blipFill>
          <a:blip r:embed="rId6"/>
          <a:stretch>
            <a:fillRect/>
          </a:stretch>
        </p:blipFill>
        <p:spPr>
          <a:xfrm>
            <a:off x="6249831" y="2490433"/>
            <a:ext cx="1257252" cy="1712508"/>
          </a:xfrm>
          <a:prstGeom prst="rect">
            <a:avLst/>
          </a:prstGeom>
        </p:spPr>
      </p:pic>
      <p:pic>
        <p:nvPicPr>
          <p:cNvPr id="63" name="Picture 62" descr="A blue circle with a red arrow pointing to a black background&#10;&#10;Description automatically generated">
            <a:extLst>
              <a:ext uri="{FF2B5EF4-FFF2-40B4-BE49-F238E27FC236}">
                <a16:creationId xmlns:a16="http://schemas.microsoft.com/office/drawing/2014/main" id="{533C825D-4151-3AFA-E276-31104661FCB7}"/>
              </a:ext>
            </a:extLst>
          </p:cNvPr>
          <p:cNvPicPr>
            <a:picLocks noChangeAspect="1"/>
          </p:cNvPicPr>
          <p:nvPr/>
        </p:nvPicPr>
        <p:blipFill>
          <a:blip r:embed="rId7"/>
          <a:stretch>
            <a:fillRect/>
          </a:stretch>
        </p:blipFill>
        <p:spPr>
          <a:xfrm>
            <a:off x="5492597" y="2490432"/>
            <a:ext cx="805965" cy="1712511"/>
          </a:xfrm>
          <a:prstGeom prst="rect">
            <a:avLst/>
          </a:prstGeom>
        </p:spPr>
      </p:pic>
      <p:pic>
        <p:nvPicPr>
          <p:cNvPr id="64" name="Picture 63" descr="A blue circle with a red arrow pointing to the center&#10;&#10;Description automatically generated">
            <a:extLst>
              <a:ext uri="{FF2B5EF4-FFF2-40B4-BE49-F238E27FC236}">
                <a16:creationId xmlns:a16="http://schemas.microsoft.com/office/drawing/2014/main" id="{D9D0C280-02D2-51C4-FE1C-FFA8D6C8EF3B}"/>
              </a:ext>
            </a:extLst>
          </p:cNvPr>
          <p:cNvPicPr>
            <a:picLocks noChangeAspect="1"/>
          </p:cNvPicPr>
          <p:nvPr/>
        </p:nvPicPr>
        <p:blipFill>
          <a:blip r:embed="rId8"/>
          <a:stretch>
            <a:fillRect/>
          </a:stretch>
        </p:blipFill>
        <p:spPr>
          <a:xfrm>
            <a:off x="7770708" y="2490001"/>
            <a:ext cx="884494" cy="1713374"/>
          </a:xfrm>
          <a:prstGeom prst="rect">
            <a:avLst/>
          </a:prstGeom>
        </p:spPr>
      </p:pic>
      <p:pic>
        <p:nvPicPr>
          <p:cNvPr id="65" name="Picture 64" descr="A screen shot of a computer&#10;&#10;Description automatically generated">
            <a:extLst>
              <a:ext uri="{FF2B5EF4-FFF2-40B4-BE49-F238E27FC236}">
                <a16:creationId xmlns:a16="http://schemas.microsoft.com/office/drawing/2014/main" id="{2484F136-9740-623F-1B94-F689AD812792}"/>
              </a:ext>
            </a:extLst>
          </p:cNvPr>
          <p:cNvPicPr>
            <a:picLocks noChangeAspect="1"/>
          </p:cNvPicPr>
          <p:nvPr/>
        </p:nvPicPr>
        <p:blipFill>
          <a:blip r:embed="rId9"/>
          <a:stretch>
            <a:fillRect/>
          </a:stretch>
        </p:blipFill>
        <p:spPr>
          <a:xfrm>
            <a:off x="8933039" y="2490001"/>
            <a:ext cx="1524028" cy="1713372"/>
          </a:xfrm>
          <a:prstGeom prst="rect">
            <a:avLst/>
          </a:prstGeom>
        </p:spPr>
      </p:pic>
      <p:pic>
        <p:nvPicPr>
          <p:cNvPr id="66" name="Picture 65">
            <a:extLst>
              <a:ext uri="{FF2B5EF4-FFF2-40B4-BE49-F238E27FC236}">
                <a16:creationId xmlns:a16="http://schemas.microsoft.com/office/drawing/2014/main" id="{E1AA6823-9BC5-F869-0C8F-A02D330A723A}"/>
              </a:ext>
            </a:extLst>
          </p:cNvPr>
          <p:cNvPicPr>
            <a:picLocks noChangeAspect="1"/>
          </p:cNvPicPr>
          <p:nvPr/>
        </p:nvPicPr>
        <p:blipFill>
          <a:blip r:embed="rId10"/>
          <a:stretch>
            <a:fillRect/>
          </a:stretch>
        </p:blipFill>
        <p:spPr>
          <a:xfrm>
            <a:off x="3778984" y="4574530"/>
            <a:ext cx="1518574" cy="1317156"/>
          </a:xfrm>
          <a:prstGeom prst="rect">
            <a:avLst/>
          </a:prstGeom>
        </p:spPr>
      </p:pic>
    </p:spTree>
    <p:extLst>
      <p:ext uri="{BB962C8B-B14F-4D97-AF65-F5344CB8AC3E}">
        <p14:creationId xmlns:p14="http://schemas.microsoft.com/office/powerpoint/2010/main" val="43867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55" grpId="0"/>
      <p:bldP spid="56" grpId="0" animBg="1"/>
      <p:bldP spid="5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large building with towers and a green lawn&#10;&#10;Description automatically generated">
            <a:extLst>
              <a:ext uri="{FF2B5EF4-FFF2-40B4-BE49-F238E27FC236}">
                <a16:creationId xmlns:a16="http://schemas.microsoft.com/office/drawing/2014/main" id="{0CF5CA3D-4069-B9DF-3788-9CC9F748E8F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5400000">
            <a:off x="8192588" y="2174899"/>
            <a:ext cx="4077070" cy="3057803"/>
          </a:xfrm>
        </p:spPr>
      </p:pic>
      <p:sp>
        <p:nvSpPr>
          <p:cNvPr id="7" name="Rectangle 6">
            <a:extLst>
              <a:ext uri="{FF2B5EF4-FFF2-40B4-BE49-F238E27FC236}">
                <a16:creationId xmlns:a16="http://schemas.microsoft.com/office/drawing/2014/main" id="{200AE895-D188-305D-0742-20BCC7C4B9CD}"/>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pic>
        <p:nvPicPr>
          <p:cNvPr id="3" name="Graphic 2">
            <a:extLst>
              <a:ext uri="{FF2B5EF4-FFF2-40B4-BE49-F238E27FC236}">
                <a16:creationId xmlns:a16="http://schemas.microsoft.com/office/drawing/2014/main" id="{59878DEB-D92C-D31B-F335-5FC300C4ED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852448" y="3361987"/>
            <a:ext cx="4487104" cy="2871747"/>
          </a:xfrm>
          <a:prstGeom prst="rect">
            <a:avLst/>
          </a:prstGeom>
        </p:spPr>
      </p:pic>
      <p:sp>
        <p:nvSpPr>
          <p:cNvPr id="4" name="Oval 3">
            <a:extLst>
              <a:ext uri="{FF2B5EF4-FFF2-40B4-BE49-F238E27FC236}">
                <a16:creationId xmlns:a16="http://schemas.microsoft.com/office/drawing/2014/main" id="{63BFE420-34ED-75C2-6C72-EE96D546BE67}"/>
              </a:ext>
            </a:extLst>
          </p:cNvPr>
          <p:cNvSpPr>
            <a:spLocks noChangeAspect="1"/>
          </p:cNvSpPr>
          <p:nvPr/>
        </p:nvSpPr>
        <p:spPr>
          <a:xfrm>
            <a:off x="7051638" y="3861048"/>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 name="TextBox 4">
            <a:extLst>
              <a:ext uri="{FF2B5EF4-FFF2-40B4-BE49-F238E27FC236}">
                <a16:creationId xmlns:a16="http://schemas.microsoft.com/office/drawing/2014/main" id="{836F3C2C-4B56-E6B4-2801-820DE2D46365}"/>
              </a:ext>
            </a:extLst>
          </p:cNvPr>
          <p:cNvSpPr txBox="1"/>
          <p:nvPr/>
        </p:nvSpPr>
        <p:spPr>
          <a:xfrm>
            <a:off x="5078505" y="6181893"/>
            <a:ext cx="2429704" cy="184666"/>
          </a:xfrm>
          <a:prstGeom prst="rect">
            <a:avLst/>
          </a:prstGeom>
          <a:noFill/>
        </p:spPr>
        <p:txBody>
          <a:bodyPr wrap="none" lIns="0" tIns="0" rIns="0" bIns="0" rtlCol="0">
            <a:spAutoFit/>
          </a:bodyPr>
          <a:lstStyle/>
          <a:p>
            <a:pPr algn="l"/>
            <a:r>
              <a:rPr lang="en-US" sz="1200" dirty="0" err="1"/>
              <a:t>simplemaps.com</a:t>
            </a:r>
            <a:r>
              <a:rPr lang="en-US" sz="1200" dirty="0"/>
              <a:t>/</a:t>
            </a:r>
            <a:r>
              <a:rPr lang="en-US" sz="1200" dirty="0" err="1"/>
              <a:t>svg</a:t>
            </a:r>
            <a:r>
              <a:rPr lang="en-US" sz="1200" dirty="0"/>
              <a:t>/country/</a:t>
            </a:r>
            <a:r>
              <a:rPr lang="en-US" sz="1200" dirty="0" err="1"/>
              <a:t>ch#all</a:t>
            </a:r>
            <a:endParaRPr lang="en-US" sz="1200" dirty="0"/>
          </a:p>
        </p:txBody>
      </p:sp>
      <p:pic>
        <p:nvPicPr>
          <p:cNvPr id="12" name="Picture 11" descr="A ceiling with a painting on it&#10;&#10;Description automatically generated">
            <a:extLst>
              <a:ext uri="{FF2B5EF4-FFF2-40B4-BE49-F238E27FC236}">
                <a16:creationId xmlns:a16="http://schemas.microsoft.com/office/drawing/2014/main" id="{013F1E86-34A5-2624-B31A-408916FFB0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3111939" y="412311"/>
            <a:ext cx="3298479" cy="2473859"/>
          </a:xfrm>
          <a:prstGeom prst="rect">
            <a:avLst/>
          </a:prstGeom>
        </p:spPr>
      </p:pic>
      <p:pic>
        <p:nvPicPr>
          <p:cNvPr id="14" name="Picture 13" descr="A building with a green lawn&#10;&#10;Description automatically generated with medium confidence">
            <a:extLst>
              <a:ext uri="{FF2B5EF4-FFF2-40B4-BE49-F238E27FC236}">
                <a16:creationId xmlns:a16="http://schemas.microsoft.com/office/drawing/2014/main" id="{7A6DBEEF-DA42-3673-FCFB-53F61AFD7EA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309636" y="2827969"/>
            <a:ext cx="4077072" cy="3057804"/>
          </a:xfrm>
          <a:prstGeom prst="rect">
            <a:avLst/>
          </a:prstGeom>
        </p:spPr>
      </p:pic>
      <p:pic>
        <p:nvPicPr>
          <p:cNvPr id="16" name="Picture 15" descr="A large building with a clock tower and grass&#10;&#10;Description automatically generated">
            <a:extLst>
              <a:ext uri="{FF2B5EF4-FFF2-40B4-BE49-F238E27FC236}">
                <a16:creationId xmlns:a16="http://schemas.microsoft.com/office/drawing/2014/main" id="{DB570697-8272-2FB3-8D72-0F7040C08058}"/>
              </a:ext>
            </a:extLst>
          </p:cNvPr>
          <p:cNvPicPr>
            <a:picLocks noChangeAspect="1"/>
          </p:cNvPicPr>
          <p:nvPr/>
        </p:nvPicPr>
        <p:blipFill>
          <a:blip r:embed="rId8">
            <a:extLst>
              <a:ext uri="{28A0092B-C50C-407E-A947-70E740481C1C}">
                <a14:useLocalDpi xmlns:a14="http://schemas.microsoft.com/office/drawing/2010/main" val="0"/>
              </a:ext>
            </a:extLst>
          </a:blip>
          <a:srcRect t="22456"/>
          <a:stretch/>
        </p:blipFill>
        <p:spPr>
          <a:xfrm rot="5400000">
            <a:off x="5503821" y="690075"/>
            <a:ext cx="3298477" cy="1918329"/>
          </a:xfrm>
          <a:prstGeom prst="rect">
            <a:avLst/>
          </a:prstGeom>
        </p:spPr>
      </p:pic>
    </p:spTree>
    <p:extLst>
      <p:ext uri="{BB962C8B-B14F-4D97-AF65-F5344CB8AC3E}">
        <p14:creationId xmlns:p14="http://schemas.microsoft.com/office/powerpoint/2010/main" val="3965126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11F91D5-845D-37A4-F713-A3D084E83F7C}"/>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8D6114F9-FA2F-35DD-B714-B25E7D19A599}"/>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6601EC6F-25F3-84A6-A805-1BE0D13DF115}"/>
              </a:ext>
            </a:extLst>
          </p:cNvPr>
          <p:cNvSpPr>
            <a:spLocks noGrp="1"/>
          </p:cNvSpPr>
          <p:nvPr>
            <p:ph type="sldNum" sz="quarter" idx="12"/>
          </p:nvPr>
        </p:nvSpPr>
        <p:spPr/>
        <p:txBody>
          <a:bodyPr/>
          <a:lstStyle/>
          <a:p>
            <a:fld id="{442AD375-037F-43D0-B059-5172DA06796A}" type="slidenum">
              <a:rPr lang="en-GB" noProof="0" smtClean="0"/>
              <a:pPr/>
              <a:t>20</a:t>
            </a:fld>
            <a:endParaRPr lang="en-GB" noProof="0" dirty="0"/>
          </a:p>
        </p:txBody>
      </p:sp>
      <p:sp>
        <p:nvSpPr>
          <p:cNvPr id="6" name="Title 5">
            <a:extLst>
              <a:ext uri="{FF2B5EF4-FFF2-40B4-BE49-F238E27FC236}">
                <a16:creationId xmlns:a16="http://schemas.microsoft.com/office/drawing/2014/main" id="{8980F1FA-8042-84B6-313E-86D0B55D661F}"/>
              </a:ext>
            </a:extLst>
          </p:cNvPr>
          <p:cNvSpPr>
            <a:spLocks noGrp="1"/>
          </p:cNvSpPr>
          <p:nvPr>
            <p:ph type="title"/>
          </p:nvPr>
        </p:nvSpPr>
        <p:spPr/>
        <p:txBody>
          <a:bodyPr/>
          <a:lstStyle/>
          <a:p>
            <a:r>
              <a:rPr lang="en-CA" dirty="0"/>
              <a:t>Wakefield structures</a:t>
            </a:r>
            <a:endParaRPr lang="de-CH" dirty="0"/>
          </a:p>
        </p:txBody>
      </p:sp>
      <p:graphicFrame>
        <p:nvGraphicFramePr>
          <p:cNvPr id="7" name="Table 3">
            <a:extLst>
              <a:ext uri="{FF2B5EF4-FFF2-40B4-BE49-F238E27FC236}">
                <a16:creationId xmlns:a16="http://schemas.microsoft.com/office/drawing/2014/main" id="{7DF197A1-E718-BDE9-A1D9-81A445AAE80B}"/>
              </a:ext>
            </a:extLst>
          </p:cNvPr>
          <p:cNvGraphicFramePr>
            <a:graphicFrameLocks noGrp="1"/>
          </p:cNvGraphicFramePr>
          <p:nvPr/>
        </p:nvGraphicFramePr>
        <p:xfrm>
          <a:off x="387348" y="790574"/>
          <a:ext cx="11109325" cy="5158704"/>
        </p:xfrm>
        <a:graphic>
          <a:graphicData uri="http://schemas.openxmlformats.org/drawingml/2006/table">
            <a:tbl>
              <a:tblPr firstRow="1" bandRow="1">
                <a:tableStyleId>{5C22544A-7EE6-4342-B048-85BDC9FD1C3A}</a:tableStyleId>
              </a:tblPr>
              <a:tblGrid>
                <a:gridCol w="1030935">
                  <a:extLst>
                    <a:ext uri="{9D8B030D-6E8A-4147-A177-3AD203B41FA5}">
                      <a16:colId xmlns:a16="http://schemas.microsoft.com/office/drawing/2014/main" val="338594494"/>
                    </a:ext>
                  </a:extLst>
                </a:gridCol>
                <a:gridCol w="5039195">
                  <a:extLst>
                    <a:ext uri="{9D8B030D-6E8A-4147-A177-3AD203B41FA5}">
                      <a16:colId xmlns:a16="http://schemas.microsoft.com/office/drawing/2014/main" val="347372467"/>
                    </a:ext>
                  </a:extLst>
                </a:gridCol>
                <a:gridCol w="5039195">
                  <a:extLst>
                    <a:ext uri="{9D8B030D-6E8A-4147-A177-3AD203B41FA5}">
                      <a16:colId xmlns:a16="http://schemas.microsoft.com/office/drawing/2014/main" val="2296854204"/>
                    </a:ext>
                  </a:extLst>
                </a:gridCol>
              </a:tblGrid>
              <a:tr h="597004">
                <a:tc>
                  <a:txBody>
                    <a:bodyPr/>
                    <a:lstStyle/>
                    <a:p>
                      <a:pPr algn="ctr"/>
                      <a:endParaRPr lang="de-CH" dirty="0"/>
                    </a:p>
                  </a:txBody>
                  <a:tcPr anchor="ctr"/>
                </a:tc>
                <a:tc>
                  <a:txBody>
                    <a:bodyPr/>
                    <a:lstStyle/>
                    <a:p>
                      <a:pPr algn="ctr"/>
                      <a:r>
                        <a:rPr lang="en-US" dirty="0"/>
                        <a:t>Metallic</a:t>
                      </a:r>
                      <a:endParaRPr lang="de-CH" dirty="0"/>
                    </a:p>
                  </a:txBody>
                  <a:tcPr anchor="ctr"/>
                </a:tc>
                <a:tc>
                  <a:txBody>
                    <a:bodyPr/>
                    <a:lstStyle/>
                    <a:p>
                      <a:pPr algn="ctr"/>
                      <a:r>
                        <a:rPr lang="en-US" dirty="0"/>
                        <a:t>Dielectric</a:t>
                      </a:r>
                      <a:endParaRPr lang="de-CH" dirty="0"/>
                    </a:p>
                  </a:txBody>
                  <a:tcPr anchor="ctr"/>
                </a:tc>
                <a:extLst>
                  <a:ext uri="{0D108BD9-81ED-4DB2-BD59-A6C34878D82A}">
                    <a16:rowId xmlns:a16="http://schemas.microsoft.com/office/drawing/2014/main" val="2620162693"/>
                  </a:ext>
                </a:extLst>
              </a:tr>
              <a:tr h="2280850">
                <a:tc>
                  <a:txBody>
                    <a:bodyPr/>
                    <a:lstStyle/>
                    <a:p>
                      <a:pPr algn="ctr"/>
                      <a:r>
                        <a:rPr lang="en-US" dirty="0"/>
                        <a:t>Flat</a:t>
                      </a:r>
                      <a:endParaRPr lang="de-CH" dirty="0"/>
                    </a:p>
                  </a:txBody>
                  <a:tcPr anchor="ctr"/>
                </a:tc>
                <a:tc>
                  <a:txBody>
                    <a:bodyPr/>
                    <a:lstStyle/>
                    <a:p>
                      <a:endParaRPr lang="de-CH" dirty="0"/>
                    </a:p>
                  </a:txBody>
                  <a:tcPr/>
                </a:tc>
                <a:tc>
                  <a:txBody>
                    <a:bodyPr/>
                    <a:lstStyle/>
                    <a:p>
                      <a:endParaRPr lang="de-CH" dirty="0"/>
                    </a:p>
                  </a:txBody>
                  <a:tcPr/>
                </a:tc>
                <a:extLst>
                  <a:ext uri="{0D108BD9-81ED-4DB2-BD59-A6C34878D82A}">
                    <a16:rowId xmlns:a16="http://schemas.microsoft.com/office/drawing/2014/main" val="335846035"/>
                  </a:ext>
                </a:extLst>
              </a:tr>
              <a:tr h="2280850">
                <a:tc>
                  <a:txBody>
                    <a:bodyPr/>
                    <a:lstStyle/>
                    <a:p>
                      <a:pPr algn="ctr"/>
                      <a:r>
                        <a:rPr lang="en-US" dirty="0"/>
                        <a:t>Round</a:t>
                      </a:r>
                      <a:endParaRPr lang="de-CH" dirty="0"/>
                    </a:p>
                  </a:txBody>
                  <a:tcPr anchor="ctr"/>
                </a:tc>
                <a:tc>
                  <a:txBody>
                    <a:bodyPr/>
                    <a:lstStyle/>
                    <a:p>
                      <a:endParaRPr lang="de-CH" dirty="0"/>
                    </a:p>
                  </a:txBody>
                  <a:tcPr/>
                </a:tc>
                <a:tc>
                  <a:txBody>
                    <a:bodyPr/>
                    <a:lstStyle/>
                    <a:p>
                      <a:endParaRPr lang="de-CH" dirty="0"/>
                    </a:p>
                  </a:txBody>
                  <a:tcPr/>
                </a:tc>
                <a:extLst>
                  <a:ext uri="{0D108BD9-81ED-4DB2-BD59-A6C34878D82A}">
                    <a16:rowId xmlns:a16="http://schemas.microsoft.com/office/drawing/2014/main" val="3022643778"/>
                  </a:ext>
                </a:extLst>
              </a:tr>
            </a:tbl>
          </a:graphicData>
        </a:graphic>
      </p:graphicFrame>
      <p:pic>
        <p:nvPicPr>
          <p:cNvPr id="8" name="Picture 7">
            <a:extLst>
              <a:ext uri="{FF2B5EF4-FFF2-40B4-BE49-F238E27FC236}">
                <a16:creationId xmlns:a16="http://schemas.microsoft.com/office/drawing/2014/main" id="{7F7A9A92-722C-3A66-13C3-4AA6E3D33D74}"/>
              </a:ext>
            </a:extLst>
          </p:cNvPr>
          <p:cNvPicPr>
            <a:picLocks noChangeAspect="1"/>
          </p:cNvPicPr>
          <p:nvPr/>
        </p:nvPicPr>
        <p:blipFill>
          <a:blip r:embed="rId2"/>
          <a:stretch>
            <a:fillRect/>
          </a:stretch>
        </p:blipFill>
        <p:spPr>
          <a:xfrm>
            <a:off x="6696802" y="1844824"/>
            <a:ext cx="2415815" cy="1062377"/>
          </a:xfrm>
          <a:prstGeom prst="rect">
            <a:avLst/>
          </a:prstGeom>
        </p:spPr>
      </p:pic>
      <p:pic>
        <p:nvPicPr>
          <p:cNvPr id="9" name="Picture 8" descr="A picture containing indoor, silver, gear&#10;&#10;Description automatically generated">
            <a:extLst>
              <a:ext uri="{FF2B5EF4-FFF2-40B4-BE49-F238E27FC236}">
                <a16:creationId xmlns:a16="http://schemas.microsoft.com/office/drawing/2014/main" id="{2E08F683-282D-CB86-3F7C-7DE51BF9040D}"/>
              </a:ext>
            </a:extLst>
          </p:cNvPr>
          <p:cNvPicPr>
            <a:picLocks noChangeAspect="1"/>
          </p:cNvPicPr>
          <p:nvPr/>
        </p:nvPicPr>
        <p:blipFill rotWithShape="1">
          <a:blip r:embed="rId3"/>
          <a:srcRect l="16150" r="45582"/>
          <a:stretch/>
        </p:blipFill>
        <p:spPr>
          <a:xfrm rot="5400000">
            <a:off x="9459343" y="1279383"/>
            <a:ext cx="1437029" cy="1825432"/>
          </a:xfrm>
          <a:prstGeom prst="rect">
            <a:avLst/>
          </a:prstGeom>
        </p:spPr>
      </p:pic>
      <p:pic>
        <p:nvPicPr>
          <p:cNvPr id="10" name="Picture 9">
            <a:extLst>
              <a:ext uri="{FF2B5EF4-FFF2-40B4-BE49-F238E27FC236}">
                <a16:creationId xmlns:a16="http://schemas.microsoft.com/office/drawing/2014/main" id="{E220C7C8-06C5-A59A-DB20-069EC914C1C1}"/>
              </a:ext>
            </a:extLst>
          </p:cNvPr>
          <p:cNvPicPr>
            <a:picLocks noChangeAspect="1"/>
          </p:cNvPicPr>
          <p:nvPr/>
        </p:nvPicPr>
        <p:blipFill>
          <a:blip r:embed="rId4"/>
          <a:stretch>
            <a:fillRect/>
          </a:stretch>
        </p:blipFill>
        <p:spPr>
          <a:xfrm>
            <a:off x="3935632" y="1538468"/>
            <a:ext cx="1930493" cy="1468099"/>
          </a:xfrm>
          <a:prstGeom prst="rect">
            <a:avLst/>
          </a:prstGeom>
        </p:spPr>
      </p:pic>
      <p:pic>
        <p:nvPicPr>
          <p:cNvPr id="11" name="Picture 10">
            <a:extLst>
              <a:ext uri="{FF2B5EF4-FFF2-40B4-BE49-F238E27FC236}">
                <a16:creationId xmlns:a16="http://schemas.microsoft.com/office/drawing/2014/main" id="{6A4C65FD-BF5C-5E12-2EA7-AABF14F93EB1}"/>
              </a:ext>
            </a:extLst>
          </p:cNvPr>
          <p:cNvPicPr>
            <a:picLocks noChangeAspect="1"/>
          </p:cNvPicPr>
          <p:nvPr/>
        </p:nvPicPr>
        <p:blipFill>
          <a:blip r:embed="rId5"/>
          <a:stretch>
            <a:fillRect/>
          </a:stretch>
        </p:blipFill>
        <p:spPr>
          <a:xfrm>
            <a:off x="1669935" y="1503488"/>
            <a:ext cx="1905785" cy="1532461"/>
          </a:xfrm>
          <a:prstGeom prst="rect">
            <a:avLst/>
          </a:prstGeom>
        </p:spPr>
      </p:pic>
      <p:pic>
        <p:nvPicPr>
          <p:cNvPr id="12" name="Picture 2">
            <a:extLst>
              <a:ext uri="{FF2B5EF4-FFF2-40B4-BE49-F238E27FC236}">
                <a16:creationId xmlns:a16="http://schemas.microsoft.com/office/drawing/2014/main" id="{55BAC732-3B31-C8B1-116A-DCCFDED4D9C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0089" r="37684"/>
          <a:stretch/>
        </p:blipFill>
        <p:spPr bwMode="auto">
          <a:xfrm rot="16200000">
            <a:off x="8340197" y="3056553"/>
            <a:ext cx="696183" cy="288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a:extLst>
              <a:ext uri="{FF2B5EF4-FFF2-40B4-BE49-F238E27FC236}">
                <a16:creationId xmlns:a16="http://schemas.microsoft.com/office/drawing/2014/main" id="{46ADB3F1-0DAC-2873-8F35-A3F72F652CB3}"/>
              </a:ext>
            </a:extLst>
          </p:cNvPr>
          <p:cNvGrpSpPr/>
          <p:nvPr/>
        </p:nvGrpSpPr>
        <p:grpSpPr>
          <a:xfrm>
            <a:off x="2639616" y="3933056"/>
            <a:ext cx="1803041" cy="1491233"/>
            <a:chOff x="6732240" y="2954690"/>
            <a:chExt cx="1942853" cy="1622342"/>
          </a:xfrm>
        </p:grpSpPr>
        <p:pic>
          <p:nvPicPr>
            <p:cNvPr id="14" name="Picture 13">
              <a:extLst>
                <a:ext uri="{FF2B5EF4-FFF2-40B4-BE49-F238E27FC236}">
                  <a16:creationId xmlns:a16="http://schemas.microsoft.com/office/drawing/2014/main" id="{0B886A39-D8F3-7225-3F97-7B97484A8290}"/>
                </a:ext>
              </a:extLst>
            </p:cNvPr>
            <p:cNvPicPr>
              <a:picLocks noChangeAspect="1"/>
            </p:cNvPicPr>
            <p:nvPr/>
          </p:nvPicPr>
          <p:blipFill>
            <a:blip r:embed="rId7"/>
            <a:stretch>
              <a:fillRect/>
            </a:stretch>
          </p:blipFill>
          <p:spPr>
            <a:xfrm>
              <a:off x="6732240" y="2954690"/>
              <a:ext cx="1942853" cy="1622342"/>
            </a:xfrm>
            <a:prstGeom prst="rect">
              <a:avLst/>
            </a:prstGeom>
          </p:spPr>
        </p:pic>
        <p:sp>
          <p:nvSpPr>
            <p:cNvPr id="15" name="Rectangle 14">
              <a:extLst>
                <a:ext uri="{FF2B5EF4-FFF2-40B4-BE49-F238E27FC236}">
                  <a16:creationId xmlns:a16="http://schemas.microsoft.com/office/drawing/2014/main" id="{A4241D33-0A2D-6BCC-6913-515B92D67287}"/>
                </a:ext>
              </a:extLst>
            </p:cNvPr>
            <p:cNvSpPr/>
            <p:nvPr/>
          </p:nvSpPr>
          <p:spPr bwMode="auto">
            <a:xfrm>
              <a:off x="6878816" y="3809366"/>
              <a:ext cx="532722" cy="703254"/>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16" name="TextBox 15">
            <a:extLst>
              <a:ext uri="{FF2B5EF4-FFF2-40B4-BE49-F238E27FC236}">
                <a16:creationId xmlns:a16="http://schemas.microsoft.com/office/drawing/2014/main" id="{AA924D9B-789B-0FF9-B12B-EF2A08C36BFF}"/>
              </a:ext>
            </a:extLst>
          </p:cNvPr>
          <p:cNvSpPr txBox="1"/>
          <p:nvPr/>
        </p:nvSpPr>
        <p:spPr>
          <a:xfrm>
            <a:off x="1674346" y="5467713"/>
            <a:ext cx="4286784" cy="468854"/>
          </a:xfrm>
          <a:prstGeom prst="rect">
            <a:avLst/>
          </a:prstGeom>
          <a:noFill/>
        </p:spPr>
        <p:txBody>
          <a:bodyPr wrap="square" lIns="0" tIns="0" rIns="0" bIns="0" rtlCol="0">
            <a:spAutoFit/>
          </a:bodyPr>
          <a:lstStyle/>
          <a:p>
            <a:pPr>
              <a:lnSpc>
                <a:spcPct val="110000"/>
              </a:lnSpc>
              <a:spcBef>
                <a:spcPct val="0"/>
              </a:spcBef>
              <a:buClr>
                <a:srgbClr val="000000"/>
              </a:buClr>
            </a:pPr>
            <a:r>
              <a:rPr lang="en-US" sz="1400" dirty="0">
                <a:solidFill>
                  <a:srgbClr val="000000"/>
                </a:solidFill>
                <a:latin typeface="+mn-lt"/>
              </a:rPr>
              <a:t>Design of a cylindrical </a:t>
            </a:r>
            <a:r>
              <a:rPr lang="en-US" sz="1400" dirty="0">
                <a:solidFill>
                  <a:srgbClr val="000000"/>
                </a:solidFill>
              </a:rPr>
              <a:t>corrugated waveguide for a collinear </a:t>
            </a:r>
            <a:r>
              <a:rPr lang="en-US" sz="1400" dirty="0" err="1">
                <a:solidFill>
                  <a:srgbClr val="000000"/>
                </a:solidFill>
              </a:rPr>
              <a:t>wakefield</a:t>
            </a:r>
            <a:r>
              <a:rPr lang="en-US" sz="1400" dirty="0">
                <a:solidFill>
                  <a:srgbClr val="000000"/>
                </a:solidFill>
              </a:rPr>
              <a:t> accelerator, </a:t>
            </a:r>
            <a:r>
              <a:rPr lang="en-US" sz="1400" dirty="0" err="1">
                <a:solidFill>
                  <a:srgbClr val="000000"/>
                </a:solidFill>
              </a:rPr>
              <a:t>Siy</a:t>
            </a:r>
            <a:r>
              <a:rPr lang="en-US" sz="1400" dirty="0">
                <a:solidFill>
                  <a:srgbClr val="000000"/>
                </a:solidFill>
              </a:rPr>
              <a:t>, et al.</a:t>
            </a:r>
            <a:endParaRPr lang="de-CH" sz="1400" dirty="0">
              <a:solidFill>
                <a:srgbClr val="000000"/>
              </a:solidFill>
            </a:endParaRPr>
          </a:p>
        </p:txBody>
      </p:sp>
      <p:sp>
        <p:nvSpPr>
          <p:cNvPr id="17" name="TextBox 16">
            <a:extLst>
              <a:ext uri="{FF2B5EF4-FFF2-40B4-BE49-F238E27FC236}">
                <a16:creationId xmlns:a16="http://schemas.microsoft.com/office/drawing/2014/main" id="{91EAAA92-1124-FA6B-0AB5-5D0C1F9CBFDB}"/>
              </a:ext>
            </a:extLst>
          </p:cNvPr>
          <p:cNvSpPr txBox="1"/>
          <p:nvPr/>
        </p:nvSpPr>
        <p:spPr>
          <a:xfrm>
            <a:off x="6504093" y="3083420"/>
            <a:ext cx="4958237" cy="464486"/>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400" dirty="0">
                <a:solidFill>
                  <a:srgbClr val="000000"/>
                </a:solidFill>
                <a:latin typeface="+mn-lt"/>
              </a:rPr>
              <a:t>Dielectric Wakefield Acceleration of a Relativistic Electron Beam in a Slab-Symmetric Dielectric Lined Waveguide, </a:t>
            </a:r>
            <a:r>
              <a:rPr lang="en-US" sz="1400" dirty="0" err="1">
                <a:solidFill>
                  <a:srgbClr val="000000"/>
                </a:solidFill>
                <a:latin typeface="+mn-lt"/>
              </a:rPr>
              <a:t>Andonian</a:t>
            </a:r>
            <a:r>
              <a:rPr lang="en-US" sz="1400" dirty="0">
                <a:solidFill>
                  <a:srgbClr val="000000"/>
                </a:solidFill>
                <a:latin typeface="+mn-lt"/>
              </a:rPr>
              <a:t>, et al.</a:t>
            </a:r>
            <a:endParaRPr lang="de-CH" sz="1400" dirty="0" err="1">
              <a:solidFill>
                <a:srgbClr val="000000"/>
              </a:solidFill>
              <a:latin typeface="+mn-lt"/>
            </a:endParaRPr>
          </a:p>
        </p:txBody>
      </p:sp>
      <p:sp>
        <p:nvSpPr>
          <p:cNvPr id="18" name="TextBox 17">
            <a:extLst>
              <a:ext uri="{FF2B5EF4-FFF2-40B4-BE49-F238E27FC236}">
                <a16:creationId xmlns:a16="http://schemas.microsoft.com/office/drawing/2014/main" id="{5B987AA6-08EF-159F-1EBA-492C78347B03}"/>
              </a:ext>
            </a:extLst>
          </p:cNvPr>
          <p:cNvSpPr txBox="1"/>
          <p:nvPr/>
        </p:nvSpPr>
        <p:spPr>
          <a:xfrm>
            <a:off x="7248128" y="5070708"/>
            <a:ext cx="3049023" cy="738664"/>
          </a:xfrm>
          <a:prstGeom prst="rect">
            <a:avLst/>
          </a:prstGeom>
          <a:noFill/>
        </p:spPr>
        <p:txBody>
          <a:bodyPr wrap="square" rtlCol="0">
            <a:spAutoFit/>
          </a:bodyPr>
          <a:lstStyle/>
          <a:p>
            <a:r>
              <a:rPr lang="en-US" sz="1400" dirty="0"/>
              <a:t>Temporal profile measurements of relativistic electron bunch based on </a:t>
            </a:r>
            <a:r>
              <a:rPr lang="en-US" sz="1400" dirty="0" err="1"/>
              <a:t>wakefield</a:t>
            </a:r>
            <a:r>
              <a:rPr lang="en-US" sz="1400" dirty="0"/>
              <a:t> generation, </a:t>
            </a:r>
            <a:r>
              <a:rPr lang="en-US" sz="1400" dirty="0" err="1"/>
              <a:t>Bettoni</a:t>
            </a:r>
            <a:r>
              <a:rPr lang="en-US" sz="1400" dirty="0"/>
              <a:t>, et al.</a:t>
            </a:r>
            <a:endParaRPr lang="de-CH" sz="1400" dirty="0"/>
          </a:p>
        </p:txBody>
      </p:sp>
      <p:sp>
        <p:nvSpPr>
          <p:cNvPr id="19" name="TextBox 18">
            <a:extLst>
              <a:ext uri="{FF2B5EF4-FFF2-40B4-BE49-F238E27FC236}">
                <a16:creationId xmlns:a16="http://schemas.microsoft.com/office/drawing/2014/main" id="{7C2F12CD-D58B-4B75-7082-FD5B9016897C}"/>
              </a:ext>
            </a:extLst>
          </p:cNvPr>
          <p:cNvSpPr txBox="1"/>
          <p:nvPr/>
        </p:nvSpPr>
        <p:spPr>
          <a:xfrm>
            <a:off x="1632865" y="3083420"/>
            <a:ext cx="4369746" cy="523220"/>
          </a:xfrm>
          <a:prstGeom prst="rect">
            <a:avLst/>
          </a:prstGeom>
          <a:noFill/>
        </p:spPr>
        <p:txBody>
          <a:bodyPr wrap="square" rtlCol="0">
            <a:spAutoFit/>
          </a:bodyPr>
          <a:lstStyle/>
          <a:p>
            <a:r>
              <a:rPr lang="en-US" sz="1400" dirty="0"/>
              <a:t>Temporal profile measurements of relativistic electron bunch based on </a:t>
            </a:r>
            <a:r>
              <a:rPr lang="en-US" sz="1400" dirty="0" err="1"/>
              <a:t>wakefield</a:t>
            </a:r>
            <a:r>
              <a:rPr lang="en-US" sz="1400" dirty="0"/>
              <a:t> generation, </a:t>
            </a:r>
            <a:r>
              <a:rPr lang="en-US" sz="1400" dirty="0" err="1"/>
              <a:t>Bettoni</a:t>
            </a:r>
            <a:r>
              <a:rPr lang="en-US" sz="1400" dirty="0"/>
              <a:t>, et al.</a:t>
            </a:r>
            <a:endParaRPr lang="de-CH" sz="1400" dirty="0"/>
          </a:p>
        </p:txBody>
      </p:sp>
    </p:spTree>
    <p:extLst>
      <p:ext uri="{BB962C8B-B14F-4D97-AF65-F5344CB8AC3E}">
        <p14:creationId xmlns:p14="http://schemas.microsoft.com/office/powerpoint/2010/main" val="1694897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7A5E0F5-AFA0-3062-FD4E-7DC3E4EC24A9}"/>
              </a:ext>
            </a:extLst>
          </p:cNvPr>
          <p:cNvSpPr/>
          <p:nvPr/>
        </p:nvSpPr>
        <p:spPr>
          <a:xfrm>
            <a:off x="514084" y="4149080"/>
            <a:ext cx="5688632" cy="2088232"/>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3" name="Date Placeholder 2">
            <a:extLst>
              <a:ext uri="{FF2B5EF4-FFF2-40B4-BE49-F238E27FC236}">
                <a16:creationId xmlns:a16="http://schemas.microsoft.com/office/drawing/2014/main" id="{C726CCA3-228B-7D20-EF6A-F4A7C67184FD}"/>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90D2916C-BEDD-1FBF-B3FC-51C1D649458D}"/>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850E672E-5EC5-479F-CB6D-39AF3A0F918D}"/>
              </a:ext>
            </a:extLst>
          </p:cNvPr>
          <p:cNvSpPr>
            <a:spLocks noGrp="1"/>
          </p:cNvSpPr>
          <p:nvPr>
            <p:ph type="sldNum" sz="quarter" idx="12"/>
          </p:nvPr>
        </p:nvSpPr>
        <p:spPr/>
        <p:txBody>
          <a:bodyPr/>
          <a:lstStyle/>
          <a:p>
            <a:fld id="{442AD375-037F-43D0-B059-5172DA06796A}" type="slidenum">
              <a:rPr lang="en-GB" noProof="0" smtClean="0"/>
              <a:pPr/>
              <a:t>21</a:t>
            </a:fld>
            <a:endParaRPr lang="en-GB" noProof="0" dirty="0"/>
          </a:p>
        </p:txBody>
      </p:sp>
      <p:sp>
        <p:nvSpPr>
          <p:cNvPr id="6" name="Title 5">
            <a:extLst>
              <a:ext uri="{FF2B5EF4-FFF2-40B4-BE49-F238E27FC236}">
                <a16:creationId xmlns:a16="http://schemas.microsoft.com/office/drawing/2014/main" id="{4E2F3E8C-7E00-E845-DA0D-12B11DCA7D45}"/>
              </a:ext>
            </a:extLst>
          </p:cNvPr>
          <p:cNvSpPr>
            <a:spLocks noGrp="1"/>
          </p:cNvSpPr>
          <p:nvPr>
            <p:ph type="title"/>
          </p:nvPr>
        </p:nvSpPr>
        <p:spPr/>
        <p:txBody>
          <a:bodyPr/>
          <a:lstStyle/>
          <a:p>
            <a:r>
              <a:rPr lang="en-CA" dirty="0"/>
              <a:t>Wakefield structures</a:t>
            </a:r>
            <a:endParaRPr lang="de-CH" dirty="0"/>
          </a:p>
        </p:txBody>
      </p:sp>
      <p:pic>
        <p:nvPicPr>
          <p:cNvPr id="7" name="Picture 6">
            <a:extLst>
              <a:ext uri="{FF2B5EF4-FFF2-40B4-BE49-F238E27FC236}">
                <a16:creationId xmlns:a16="http://schemas.microsoft.com/office/drawing/2014/main" id="{0338B742-9D7D-961E-0E1E-B5548E0CAE3C}"/>
              </a:ext>
            </a:extLst>
          </p:cNvPr>
          <p:cNvPicPr>
            <a:picLocks noChangeAspect="1"/>
          </p:cNvPicPr>
          <p:nvPr/>
        </p:nvPicPr>
        <p:blipFill>
          <a:blip r:embed="rId2"/>
          <a:stretch>
            <a:fillRect/>
          </a:stretch>
        </p:blipFill>
        <p:spPr>
          <a:xfrm>
            <a:off x="3732548" y="1594779"/>
            <a:ext cx="2612680" cy="1776386"/>
          </a:xfrm>
          <a:prstGeom prst="rect">
            <a:avLst/>
          </a:prstGeom>
        </p:spPr>
      </p:pic>
      <p:sp>
        <p:nvSpPr>
          <p:cNvPr id="8" name="TextBox 7">
            <a:extLst>
              <a:ext uri="{FF2B5EF4-FFF2-40B4-BE49-F238E27FC236}">
                <a16:creationId xmlns:a16="http://schemas.microsoft.com/office/drawing/2014/main" id="{CE3B8915-BD1E-9E83-85F7-56F80C5AFC62}"/>
              </a:ext>
            </a:extLst>
          </p:cNvPr>
          <p:cNvSpPr txBox="1"/>
          <p:nvPr/>
        </p:nvSpPr>
        <p:spPr>
          <a:xfrm>
            <a:off x="3732547" y="3540481"/>
            <a:ext cx="3011525" cy="523220"/>
          </a:xfrm>
          <a:prstGeom prst="rect">
            <a:avLst/>
          </a:prstGeom>
          <a:noFill/>
        </p:spPr>
        <p:txBody>
          <a:bodyPr wrap="square" rtlCol="0">
            <a:spAutoFit/>
          </a:bodyPr>
          <a:lstStyle/>
          <a:p>
            <a:r>
              <a:rPr lang="en-US" sz="1400" dirty="0"/>
              <a:t>Theory of </a:t>
            </a:r>
            <a:r>
              <a:rPr lang="en-US" sz="1400" dirty="0" err="1"/>
              <a:t>wakefields</a:t>
            </a:r>
            <a:r>
              <a:rPr lang="en-US" sz="1400" dirty="0"/>
              <a:t> in a dielectric-lined waveguide, Park &amp; </a:t>
            </a:r>
            <a:r>
              <a:rPr lang="en-US" sz="1400" dirty="0" err="1"/>
              <a:t>Hirshfield</a:t>
            </a:r>
            <a:endParaRPr lang="de-CH" sz="1400" dirty="0"/>
          </a:p>
        </p:txBody>
      </p:sp>
      <p:pic>
        <p:nvPicPr>
          <p:cNvPr id="9" name="Picture 8">
            <a:extLst>
              <a:ext uri="{FF2B5EF4-FFF2-40B4-BE49-F238E27FC236}">
                <a16:creationId xmlns:a16="http://schemas.microsoft.com/office/drawing/2014/main" id="{42280058-2985-D3E1-8CFA-C7803E2596D3}"/>
              </a:ext>
            </a:extLst>
          </p:cNvPr>
          <p:cNvPicPr>
            <a:picLocks noChangeAspect="1"/>
          </p:cNvPicPr>
          <p:nvPr/>
        </p:nvPicPr>
        <p:blipFill>
          <a:blip r:embed="rId3"/>
          <a:stretch>
            <a:fillRect/>
          </a:stretch>
        </p:blipFill>
        <p:spPr>
          <a:xfrm>
            <a:off x="794404" y="1029559"/>
            <a:ext cx="1845388" cy="2657544"/>
          </a:xfrm>
          <a:prstGeom prst="rect">
            <a:avLst/>
          </a:prstGeom>
        </p:spPr>
      </p:pic>
      <p:sp>
        <p:nvSpPr>
          <p:cNvPr id="10" name="TextBox 9">
            <a:extLst>
              <a:ext uri="{FF2B5EF4-FFF2-40B4-BE49-F238E27FC236}">
                <a16:creationId xmlns:a16="http://schemas.microsoft.com/office/drawing/2014/main" id="{48D330AD-FB84-E74D-772C-E2576EA4C7FE}"/>
              </a:ext>
            </a:extLst>
          </p:cNvPr>
          <p:cNvSpPr txBox="1"/>
          <p:nvPr/>
        </p:nvSpPr>
        <p:spPr>
          <a:xfrm>
            <a:off x="633766" y="3764046"/>
            <a:ext cx="2288447" cy="307777"/>
          </a:xfrm>
          <a:prstGeom prst="rect">
            <a:avLst/>
          </a:prstGeom>
          <a:noFill/>
        </p:spPr>
        <p:txBody>
          <a:bodyPr wrap="none" rtlCol="0">
            <a:spAutoFit/>
          </a:bodyPr>
          <a:lstStyle/>
          <a:p>
            <a:r>
              <a:rPr lang="en-US" sz="1400" dirty="0"/>
              <a:t>BNS damping, </a:t>
            </a:r>
            <a:r>
              <a:rPr lang="en-US" sz="1400" dirty="0" err="1"/>
              <a:t>Novokhatski</a:t>
            </a:r>
            <a:endParaRPr lang="de-CH" sz="140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F4E437B-C39F-8E51-D542-241EC958731D}"/>
                  </a:ext>
                </a:extLst>
              </p:cNvPr>
              <p:cNvSpPr txBox="1"/>
              <p:nvPr/>
            </p:nvSpPr>
            <p:spPr>
              <a:xfrm>
                <a:off x="3025659" y="4283865"/>
                <a:ext cx="1465722" cy="473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CH" i="1" smtClean="0">
                              <a:latin typeface="Cambria Math" panose="02040503050406030204" pitchFamily="18" charset="0"/>
                            </a:rPr>
                          </m:ctrlPr>
                        </m:sSubPr>
                        <m:e>
                          <m:r>
                            <a:rPr lang="en-CA" b="0" i="1" smtClean="0">
                              <a:latin typeface="Cambria Math" panose="02040503050406030204" pitchFamily="18" charset="0"/>
                            </a:rPr>
                            <m:t>𝑤</m:t>
                          </m:r>
                        </m:e>
                        <m:sub>
                          <m:r>
                            <a:rPr lang="en-CA" b="0" i="1" smtClean="0">
                              <a:latin typeface="Cambria Math" panose="02040503050406030204" pitchFamily="18" charset="0"/>
                            </a:rPr>
                            <m:t>𝑧</m:t>
                          </m:r>
                        </m:sub>
                      </m:sSub>
                      <m:r>
                        <a:rPr lang="en-CA" b="0" i="1" smtClean="0">
                          <a:latin typeface="Cambria Math" panose="02040503050406030204" pitchFamily="18" charset="0"/>
                        </a:rPr>
                        <m:t>=−</m:t>
                      </m:r>
                      <m:f>
                        <m:fPr>
                          <m:ctrlPr>
                            <a:rPr lang="en-CA" b="0" i="1" smtClean="0">
                              <a:latin typeface="Cambria Math" panose="02040503050406030204" pitchFamily="18" charset="0"/>
                            </a:rPr>
                          </m:ctrlPr>
                        </m:fPr>
                        <m:num>
                          <m:r>
                            <a:rPr lang="en-CA" b="0" i="1" smtClean="0">
                              <a:latin typeface="Cambria Math" panose="02040503050406030204" pitchFamily="18" charset="0"/>
                            </a:rPr>
                            <m:t>1</m:t>
                          </m:r>
                        </m:num>
                        <m:den>
                          <m:r>
                            <a:rPr lang="en-CA" b="0" i="1" smtClean="0">
                              <a:latin typeface="Cambria Math" panose="02040503050406030204" pitchFamily="18" charset="0"/>
                            </a:rPr>
                            <m:t>𝑞</m:t>
                          </m:r>
                        </m:den>
                      </m:f>
                      <m:nary>
                        <m:naryPr>
                          <m:ctrlPr>
                            <a:rPr lang="en-CA" b="0" i="1" smtClean="0">
                              <a:latin typeface="Cambria Math" panose="02040503050406030204" pitchFamily="18" charset="0"/>
                            </a:rPr>
                          </m:ctrlPr>
                        </m:naryPr>
                        <m:sub>
                          <m:sSub>
                            <m:sSubPr>
                              <m:ctrlPr>
                                <a:rPr lang="en-CA" b="0" i="1" smtClean="0">
                                  <a:latin typeface="Cambria Math" panose="02040503050406030204" pitchFamily="18" charset="0"/>
                                </a:rPr>
                              </m:ctrlPr>
                            </m:sSubPr>
                            <m:e>
                              <m:r>
                                <a:rPr lang="en-CA" b="0" i="1" smtClean="0">
                                  <a:latin typeface="Cambria Math" panose="02040503050406030204" pitchFamily="18" charset="0"/>
                                </a:rPr>
                                <m:t>𝑧</m:t>
                              </m:r>
                            </m:e>
                            <m:sub>
                              <m:r>
                                <a:rPr lang="en-CA" b="0" i="1" smtClean="0">
                                  <a:latin typeface="Cambria Math" panose="02040503050406030204" pitchFamily="18" charset="0"/>
                                </a:rPr>
                                <m:t>1</m:t>
                              </m:r>
                            </m:sub>
                          </m:sSub>
                        </m:sub>
                        <m:sup>
                          <m:sSub>
                            <m:sSubPr>
                              <m:ctrlPr>
                                <a:rPr lang="en-CA" b="0" i="1" smtClean="0">
                                  <a:latin typeface="Cambria Math" panose="02040503050406030204" pitchFamily="18" charset="0"/>
                                </a:rPr>
                              </m:ctrlPr>
                            </m:sSubPr>
                            <m:e>
                              <m:r>
                                <a:rPr lang="en-CA" b="0" i="1" smtClean="0">
                                  <a:latin typeface="Cambria Math" panose="02040503050406030204" pitchFamily="18" charset="0"/>
                                </a:rPr>
                                <m:t>𝑧</m:t>
                              </m:r>
                            </m:e>
                            <m:sub>
                              <m:r>
                                <a:rPr lang="en-CA" b="0" i="1" smtClean="0">
                                  <a:latin typeface="Cambria Math" panose="02040503050406030204" pitchFamily="18" charset="0"/>
                                </a:rPr>
                                <m:t>2</m:t>
                              </m:r>
                            </m:sub>
                          </m:sSub>
                        </m:sup>
                        <m:e>
                          <m:r>
                            <a:rPr lang="en-CA" b="0" i="1" smtClean="0">
                              <a:latin typeface="Cambria Math" panose="02040503050406030204" pitchFamily="18" charset="0"/>
                            </a:rPr>
                            <m:t>𝑑𝑧</m:t>
                          </m:r>
                          <m:r>
                            <a:rPr lang="en-CA" b="0" i="1" smtClean="0">
                              <a:latin typeface="Cambria Math" panose="02040503050406030204" pitchFamily="18" charset="0"/>
                            </a:rPr>
                            <m:t> </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𝐸</m:t>
                              </m:r>
                            </m:e>
                            <m:sub>
                              <m:r>
                                <a:rPr lang="en-CA" b="0" i="1" smtClean="0">
                                  <a:latin typeface="Cambria Math" panose="02040503050406030204" pitchFamily="18" charset="0"/>
                                </a:rPr>
                                <m:t>𝑧</m:t>
                              </m:r>
                            </m:sub>
                          </m:sSub>
                        </m:e>
                      </m:nary>
                      <m:r>
                        <a:rPr lang="en-CA" b="0" i="1" smtClean="0">
                          <a:latin typeface="Cambria Math" panose="02040503050406030204" pitchFamily="18" charset="0"/>
                        </a:rPr>
                        <m:t> </m:t>
                      </m:r>
                    </m:oMath>
                  </m:oMathPara>
                </a14:m>
                <a:endParaRPr lang="de-CH" dirty="0"/>
              </a:p>
            </p:txBody>
          </p:sp>
        </mc:Choice>
        <mc:Fallback xmlns="">
          <p:sp>
            <p:nvSpPr>
              <p:cNvPr id="11" name="TextBox 10">
                <a:extLst>
                  <a:ext uri="{FF2B5EF4-FFF2-40B4-BE49-F238E27FC236}">
                    <a16:creationId xmlns:a16="http://schemas.microsoft.com/office/drawing/2014/main" id="{DF4E437B-C39F-8E51-D542-241EC958731D}"/>
                  </a:ext>
                </a:extLst>
              </p:cNvPr>
              <p:cNvSpPr txBox="1">
                <a:spLocks noRot="1" noChangeAspect="1" noMove="1" noResize="1" noEditPoints="1" noAdjustHandles="1" noChangeArrowheads="1" noChangeShapeType="1" noTextEdit="1"/>
              </p:cNvSpPr>
              <p:nvPr/>
            </p:nvSpPr>
            <p:spPr>
              <a:xfrm>
                <a:off x="3025659" y="4283865"/>
                <a:ext cx="1465722" cy="473399"/>
              </a:xfrm>
              <a:prstGeom prst="rect">
                <a:avLst/>
              </a:prstGeom>
              <a:blipFill>
                <a:blip r:embed="rId4"/>
                <a:stretch>
                  <a:fillRect r="-23237" b="-33766"/>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9E0072B-FBF2-395E-0B90-42707C5D1D5F}"/>
                  </a:ext>
                </a:extLst>
              </p:cNvPr>
              <p:cNvSpPr txBox="1"/>
              <p:nvPr/>
            </p:nvSpPr>
            <p:spPr>
              <a:xfrm>
                <a:off x="3178380" y="5194817"/>
                <a:ext cx="2186048" cy="4496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CH" i="1" smtClean="0">
                              <a:latin typeface="Cambria Math" panose="02040503050406030204" pitchFamily="18" charset="0"/>
                            </a:rPr>
                          </m:ctrlPr>
                        </m:sSubPr>
                        <m:e>
                          <m:r>
                            <a:rPr lang="en-CA" b="0" i="1" smtClean="0">
                              <a:latin typeface="Cambria Math" panose="02040503050406030204" pitchFamily="18" charset="0"/>
                            </a:rPr>
                            <m:t>𝑊</m:t>
                          </m:r>
                        </m:e>
                        <m:sub>
                          <m:r>
                            <a:rPr lang="en-CA" b="0" i="1" smtClean="0">
                              <a:latin typeface="Cambria Math" panose="02040503050406030204" pitchFamily="18" charset="0"/>
                            </a:rPr>
                            <m:t>𝑧</m:t>
                          </m:r>
                        </m:sub>
                      </m:sSub>
                      <m:r>
                        <a:rPr lang="en-CA" b="0" i="1" smtClean="0">
                          <a:latin typeface="Cambria Math" panose="02040503050406030204" pitchFamily="18" charset="0"/>
                        </a:rPr>
                        <m:t>=</m:t>
                      </m:r>
                      <m:nary>
                        <m:naryPr>
                          <m:ctrlPr>
                            <a:rPr lang="en-CA" b="0" i="1" smtClean="0">
                              <a:latin typeface="Cambria Math" panose="02040503050406030204" pitchFamily="18" charset="0"/>
                            </a:rPr>
                          </m:ctrlPr>
                        </m:naryPr>
                        <m:sub>
                          <m:r>
                            <m:rPr>
                              <m:brk m:alnAt="23"/>
                            </m:rPr>
                            <a:rPr lang="en-CA" b="0" i="1" smtClean="0">
                              <a:latin typeface="Cambria Math" panose="02040503050406030204" pitchFamily="18" charset="0"/>
                            </a:rPr>
                            <m:t>0</m:t>
                          </m:r>
                        </m:sub>
                        <m:sup>
                          <m:r>
                            <a:rPr lang="en-CA" b="0" i="1" smtClean="0">
                              <a:latin typeface="Cambria Math" panose="02040503050406030204" pitchFamily="18" charset="0"/>
                              <a:ea typeface="Cambria Math" panose="02040503050406030204" pitchFamily="18" charset="0"/>
                            </a:rPr>
                            <m:t>∞</m:t>
                          </m:r>
                        </m:sup>
                        <m:e>
                          <m:r>
                            <a:rPr lang="en-CA" b="0" i="1" smtClean="0">
                              <a:latin typeface="Cambria Math" panose="02040503050406030204" pitchFamily="18" charset="0"/>
                            </a:rPr>
                            <m:t>𝑑𝑠</m:t>
                          </m:r>
                          <m:r>
                            <a:rPr lang="en-CA" b="0" i="1" smtClean="0">
                              <a:latin typeface="Cambria Math" panose="02040503050406030204" pitchFamily="18" charset="0"/>
                            </a:rPr>
                            <m:t>′ </m:t>
                          </m:r>
                          <m:r>
                            <a:rPr lang="en-CA" b="0" i="1" smtClean="0">
                              <a:latin typeface="Cambria Math" panose="02040503050406030204" pitchFamily="18" charset="0"/>
                              <a:ea typeface="Cambria Math" panose="02040503050406030204" pitchFamily="18" charset="0"/>
                            </a:rPr>
                            <m:t>𝜆</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𝑠</m:t>
                          </m:r>
                          <m:r>
                            <a:rPr lang="en-CA" b="0" i="1" smtClean="0">
                              <a:latin typeface="Cambria Math" panose="02040503050406030204" pitchFamily="18" charset="0"/>
                              <a:ea typeface="Cambria Math" panose="02040503050406030204" pitchFamily="18" charset="0"/>
                            </a:rPr>
                            <m:t>−</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𝑠</m:t>
                              </m:r>
                            </m:e>
                            <m:sup>
                              <m:r>
                                <a:rPr lang="en-CA" b="0" i="1" smtClean="0">
                                  <a:latin typeface="Cambria Math" panose="02040503050406030204" pitchFamily="18" charset="0"/>
                                  <a:ea typeface="Cambria Math" panose="02040503050406030204" pitchFamily="18" charset="0"/>
                                </a:rPr>
                                <m:t>′</m:t>
                              </m:r>
                            </m:sup>
                          </m:sSup>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𝑤</m:t>
                              </m:r>
                            </m:e>
                            <m:sub>
                              <m:r>
                                <a:rPr lang="en-CA" b="0" i="1" smtClean="0">
                                  <a:latin typeface="Cambria Math" panose="02040503050406030204" pitchFamily="18" charset="0"/>
                                  <a:ea typeface="Cambria Math" panose="02040503050406030204" pitchFamily="18" charset="0"/>
                                </a:rPr>
                                <m:t>𝑧</m:t>
                              </m:r>
                            </m:sub>
                          </m:sSub>
                          <m:r>
                            <a:rPr lang="en-CA" b="0" i="1" smtClean="0">
                              <a:latin typeface="Cambria Math" panose="02040503050406030204" pitchFamily="18" charset="0"/>
                              <a:ea typeface="Cambria Math" panose="02040503050406030204" pitchFamily="18" charset="0"/>
                            </a:rPr>
                            <m:t>(</m:t>
                          </m:r>
                          <m:sSup>
                            <m:sSupPr>
                              <m:ctrlPr>
                                <a:rPr lang="en-CA" b="0" i="1" smtClean="0">
                                  <a:latin typeface="Cambria Math" panose="02040503050406030204" pitchFamily="18" charset="0"/>
                                  <a:ea typeface="Cambria Math" panose="02040503050406030204" pitchFamily="18" charset="0"/>
                                </a:rPr>
                              </m:ctrlPr>
                            </m:sSupPr>
                            <m:e>
                              <m:r>
                                <a:rPr lang="en-CA" b="0" i="1" smtClean="0">
                                  <a:latin typeface="Cambria Math" panose="02040503050406030204" pitchFamily="18" charset="0"/>
                                  <a:ea typeface="Cambria Math" panose="02040503050406030204" pitchFamily="18" charset="0"/>
                                </a:rPr>
                                <m:t>𝑠</m:t>
                              </m:r>
                            </m:e>
                            <m:sup>
                              <m:r>
                                <a:rPr lang="en-CA" b="0" i="1" smtClean="0">
                                  <a:latin typeface="Cambria Math" panose="02040503050406030204" pitchFamily="18" charset="0"/>
                                  <a:ea typeface="Cambria Math" panose="02040503050406030204" pitchFamily="18" charset="0"/>
                                </a:rPr>
                                <m:t>′</m:t>
                              </m:r>
                            </m:sup>
                          </m:sSup>
                          <m:r>
                            <a:rPr lang="en-CA" b="0" i="1" smtClean="0">
                              <a:latin typeface="Cambria Math" panose="02040503050406030204" pitchFamily="18" charset="0"/>
                              <a:ea typeface="Cambria Math" panose="02040503050406030204" pitchFamily="18" charset="0"/>
                            </a:rPr>
                            <m:t>)</m:t>
                          </m:r>
                        </m:e>
                      </m:nary>
                      <m:r>
                        <a:rPr lang="en-CA" b="0" i="1" smtClean="0">
                          <a:latin typeface="Cambria Math" panose="02040503050406030204" pitchFamily="18" charset="0"/>
                        </a:rPr>
                        <m:t> </m:t>
                      </m:r>
                    </m:oMath>
                  </m:oMathPara>
                </a14:m>
                <a:endParaRPr lang="de-CH" dirty="0"/>
              </a:p>
            </p:txBody>
          </p:sp>
        </mc:Choice>
        <mc:Fallback xmlns="">
          <p:sp>
            <p:nvSpPr>
              <p:cNvPr id="12" name="TextBox 11">
                <a:extLst>
                  <a:ext uri="{FF2B5EF4-FFF2-40B4-BE49-F238E27FC236}">
                    <a16:creationId xmlns:a16="http://schemas.microsoft.com/office/drawing/2014/main" id="{79E0072B-FBF2-395E-0B90-42707C5D1D5F}"/>
                  </a:ext>
                </a:extLst>
              </p:cNvPr>
              <p:cNvSpPr txBox="1">
                <a:spLocks noRot="1" noChangeAspect="1" noMove="1" noResize="1" noEditPoints="1" noAdjustHandles="1" noChangeArrowheads="1" noChangeShapeType="1" noTextEdit="1"/>
              </p:cNvSpPr>
              <p:nvPr/>
            </p:nvSpPr>
            <p:spPr>
              <a:xfrm>
                <a:off x="3178380" y="5194817"/>
                <a:ext cx="2186048" cy="449610"/>
              </a:xfrm>
              <a:prstGeom prst="rect">
                <a:avLst/>
              </a:prstGeom>
              <a:blipFill>
                <a:blip r:embed="rId5"/>
                <a:stretch>
                  <a:fillRect r="-26184" b="-33784"/>
                </a:stretch>
              </a:blipFill>
            </p:spPr>
            <p:txBody>
              <a:bodyPr/>
              <a:lstStyle/>
              <a:p>
                <a:r>
                  <a:rPr lang="de-CH">
                    <a:noFill/>
                  </a:rPr>
                  <a:t> </a:t>
                </a:r>
              </a:p>
            </p:txBody>
          </p:sp>
        </mc:Fallback>
      </mc:AlternateContent>
      <p:pic>
        <p:nvPicPr>
          <p:cNvPr id="13" name="Picture 12" descr="A graph of a graph&#10;&#10;Description automatically generated">
            <a:extLst>
              <a:ext uri="{FF2B5EF4-FFF2-40B4-BE49-F238E27FC236}">
                <a16:creationId xmlns:a16="http://schemas.microsoft.com/office/drawing/2014/main" id="{62615919-3D34-86D8-B877-7D92F5C60890}"/>
              </a:ext>
            </a:extLst>
          </p:cNvPr>
          <p:cNvPicPr>
            <a:picLocks noChangeAspect="1"/>
          </p:cNvPicPr>
          <p:nvPr/>
        </p:nvPicPr>
        <p:blipFill>
          <a:blip r:embed="rId6"/>
          <a:stretch>
            <a:fillRect/>
          </a:stretch>
        </p:blipFill>
        <p:spPr>
          <a:xfrm>
            <a:off x="7563420" y="1627872"/>
            <a:ext cx="3597787" cy="2599044"/>
          </a:xfrm>
          <a:prstGeom prst="rect">
            <a:avLst/>
          </a:prstGeom>
        </p:spPr>
      </p:pic>
      <p:sp>
        <p:nvSpPr>
          <p:cNvPr id="14" name="TextBox 13">
            <a:extLst>
              <a:ext uri="{FF2B5EF4-FFF2-40B4-BE49-F238E27FC236}">
                <a16:creationId xmlns:a16="http://schemas.microsoft.com/office/drawing/2014/main" id="{AA3CC519-3AD6-B608-47EC-ED09CCECE3F2}"/>
              </a:ext>
            </a:extLst>
          </p:cNvPr>
          <p:cNvSpPr txBox="1"/>
          <p:nvPr/>
        </p:nvSpPr>
        <p:spPr>
          <a:xfrm>
            <a:off x="7464152" y="4443403"/>
            <a:ext cx="3869780" cy="923330"/>
          </a:xfrm>
          <a:prstGeom prst="rect">
            <a:avLst/>
          </a:prstGeom>
          <a:noFill/>
        </p:spPr>
        <p:txBody>
          <a:bodyPr wrap="square" rtlCol="0">
            <a:spAutoFit/>
          </a:bodyPr>
          <a:lstStyle/>
          <a:p>
            <a:pPr marL="285750" indent="-285750">
              <a:buFont typeface="Arial" panose="020B0604020202020204" pitchFamily="34" charset="0"/>
              <a:buChar char="•"/>
            </a:pPr>
            <a:r>
              <a:rPr lang="en-CA" dirty="0"/>
              <a:t>Red witness particle experiences -400 V per </a:t>
            </a:r>
            <a:r>
              <a:rPr lang="en-CA" dirty="0" err="1"/>
              <a:t>pC</a:t>
            </a:r>
            <a:r>
              <a:rPr lang="en-CA" dirty="0"/>
              <a:t> in the drive beam per meter of structure</a:t>
            </a:r>
            <a:endParaRPr lang="de-CH" dirty="0"/>
          </a:p>
        </p:txBody>
      </p:sp>
      <p:sp>
        <p:nvSpPr>
          <p:cNvPr id="15" name="TextBox 14">
            <a:extLst>
              <a:ext uri="{FF2B5EF4-FFF2-40B4-BE49-F238E27FC236}">
                <a16:creationId xmlns:a16="http://schemas.microsoft.com/office/drawing/2014/main" id="{A01BC278-5D1A-51FE-34BA-26B8BF3F239E}"/>
              </a:ext>
            </a:extLst>
          </p:cNvPr>
          <p:cNvSpPr txBox="1"/>
          <p:nvPr/>
        </p:nvSpPr>
        <p:spPr>
          <a:xfrm>
            <a:off x="764788" y="4385583"/>
            <a:ext cx="1377300" cy="300082"/>
          </a:xfrm>
          <a:prstGeom prst="rect">
            <a:avLst/>
          </a:prstGeom>
          <a:noFill/>
        </p:spPr>
        <p:txBody>
          <a:bodyPr wrap="none" rtlCol="0">
            <a:spAutoFit/>
          </a:bodyPr>
          <a:lstStyle/>
          <a:p>
            <a:r>
              <a:rPr lang="en-CA" dirty="0"/>
              <a:t>Wake function:</a:t>
            </a:r>
            <a:endParaRPr lang="de-CH" dirty="0"/>
          </a:p>
        </p:txBody>
      </p:sp>
      <p:sp>
        <p:nvSpPr>
          <p:cNvPr id="16" name="TextBox 15">
            <a:extLst>
              <a:ext uri="{FF2B5EF4-FFF2-40B4-BE49-F238E27FC236}">
                <a16:creationId xmlns:a16="http://schemas.microsoft.com/office/drawing/2014/main" id="{3A5DC53A-4716-7061-E46A-DD8BAED21263}"/>
              </a:ext>
            </a:extLst>
          </p:cNvPr>
          <p:cNvSpPr txBox="1"/>
          <p:nvPr/>
        </p:nvSpPr>
        <p:spPr>
          <a:xfrm>
            <a:off x="794404" y="5344276"/>
            <a:ext cx="1377300" cy="300082"/>
          </a:xfrm>
          <a:prstGeom prst="rect">
            <a:avLst/>
          </a:prstGeom>
          <a:noFill/>
        </p:spPr>
        <p:txBody>
          <a:bodyPr wrap="none" rtlCol="0">
            <a:spAutoFit/>
          </a:bodyPr>
          <a:lstStyle/>
          <a:p>
            <a:r>
              <a:rPr lang="en-CA" dirty="0"/>
              <a:t>Wake potential:</a:t>
            </a:r>
            <a:endParaRPr lang="de-CH" dirty="0"/>
          </a:p>
        </p:txBody>
      </p:sp>
    </p:spTree>
    <p:extLst>
      <p:ext uri="{BB962C8B-B14F-4D97-AF65-F5344CB8AC3E}">
        <p14:creationId xmlns:p14="http://schemas.microsoft.com/office/powerpoint/2010/main" val="20242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91422DC-ABCA-F439-3A26-0185E0DD9FC9}"/>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A0A596C7-99F5-543B-F191-68FDCC5A169E}"/>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074B67A7-DA0D-5C95-E6C3-DB4DBBC0C2C7}"/>
              </a:ext>
            </a:extLst>
          </p:cNvPr>
          <p:cNvSpPr>
            <a:spLocks noGrp="1"/>
          </p:cNvSpPr>
          <p:nvPr>
            <p:ph type="sldNum" sz="quarter" idx="12"/>
          </p:nvPr>
        </p:nvSpPr>
        <p:spPr/>
        <p:txBody>
          <a:bodyPr/>
          <a:lstStyle/>
          <a:p>
            <a:fld id="{442AD375-037F-43D0-B059-5172DA06796A}" type="slidenum">
              <a:rPr lang="en-GB" noProof="0" smtClean="0"/>
              <a:pPr/>
              <a:t>22</a:t>
            </a:fld>
            <a:endParaRPr lang="en-GB" noProof="0" dirty="0"/>
          </a:p>
        </p:txBody>
      </p:sp>
      <p:sp>
        <p:nvSpPr>
          <p:cNvPr id="6" name="Title 5">
            <a:extLst>
              <a:ext uri="{FF2B5EF4-FFF2-40B4-BE49-F238E27FC236}">
                <a16:creationId xmlns:a16="http://schemas.microsoft.com/office/drawing/2014/main" id="{018608D8-4AA8-8083-DF54-1B62C8A8BCF3}"/>
              </a:ext>
            </a:extLst>
          </p:cNvPr>
          <p:cNvSpPr>
            <a:spLocks noGrp="1"/>
          </p:cNvSpPr>
          <p:nvPr>
            <p:ph type="title"/>
          </p:nvPr>
        </p:nvSpPr>
        <p:spPr/>
        <p:txBody>
          <a:bodyPr/>
          <a:lstStyle/>
          <a:p>
            <a:r>
              <a:rPr lang="en-CA" dirty="0"/>
              <a:t>Wakefield structures</a:t>
            </a:r>
            <a:endParaRPr lang="de-CH" dirty="0"/>
          </a:p>
        </p:txBody>
      </p:sp>
      <p:sp>
        <p:nvSpPr>
          <p:cNvPr id="7" name="Content Placeholder 1">
            <a:extLst>
              <a:ext uri="{FF2B5EF4-FFF2-40B4-BE49-F238E27FC236}">
                <a16:creationId xmlns:a16="http://schemas.microsoft.com/office/drawing/2014/main" id="{842A2550-036A-B65E-025A-DD0ECF12478A}"/>
              </a:ext>
            </a:extLst>
          </p:cNvPr>
          <p:cNvSpPr>
            <a:spLocks noGrp="1"/>
          </p:cNvSpPr>
          <p:nvPr>
            <p:ph idx="1"/>
          </p:nvPr>
        </p:nvSpPr>
        <p:spPr>
          <a:xfrm>
            <a:off x="1398588" y="5482287"/>
            <a:ext cx="7726363" cy="727971"/>
          </a:xfrm>
        </p:spPr>
        <p:txBody>
          <a:bodyPr/>
          <a:lstStyle/>
          <a:p>
            <a:pPr marL="342900" indent="-342900">
              <a:buFont typeface="Arial" panose="020B0604020202020204" pitchFamily="34" charset="0"/>
              <a:buChar char="•"/>
            </a:pPr>
            <a:r>
              <a:rPr lang="en-US" dirty="0"/>
              <a:t>Flat slab dielectric passive structure with adjustable gap</a:t>
            </a:r>
          </a:p>
          <a:p>
            <a:pPr marL="342900" indent="-342900">
              <a:buFont typeface="Arial" panose="020B0604020202020204" pitchFamily="34" charset="0"/>
              <a:buChar char="•"/>
            </a:pPr>
            <a:r>
              <a:rPr lang="en-US" dirty="0"/>
              <a:t>Routinely used to make ultrashort pulses, adjust FEL bandwidth</a:t>
            </a:r>
          </a:p>
          <a:p>
            <a:pPr marL="342900" indent="-342900">
              <a:buFont typeface="Arial" panose="020B0604020202020204" pitchFamily="34" charset="0"/>
              <a:buChar char="•"/>
            </a:pPr>
            <a:endParaRPr lang="de-CH" dirty="0"/>
          </a:p>
        </p:txBody>
      </p:sp>
      <p:sp>
        <p:nvSpPr>
          <p:cNvPr id="8" name="TextBox 7">
            <a:extLst>
              <a:ext uri="{FF2B5EF4-FFF2-40B4-BE49-F238E27FC236}">
                <a16:creationId xmlns:a16="http://schemas.microsoft.com/office/drawing/2014/main" id="{DB59DD21-46E6-E8F7-DE5F-4B52F38E4BF3}"/>
              </a:ext>
            </a:extLst>
          </p:cNvPr>
          <p:cNvSpPr txBox="1"/>
          <p:nvPr/>
        </p:nvSpPr>
        <p:spPr>
          <a:xfrm>
            <a:off x="1464783" y="4970856"/>
            <a:ext cx="1441745" cy="262201"/>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ea typeface="+mj-ea"/>
                <a:cs typeface="+mj-cs"/>
                <a:sym typeface="Calibri"/>
              </a:rPr>
              <a:t>Peter </a:t>
            </a:r>
            <a:r>
              <a:rPr lang="en-US" sz="1400" dirty="0" err="1">
                <a:solidFill>
                  <a:srgbClr val="000000"/>
                </a:solidFill>
                <a:ea typeface="+mj-ea"/>
                <a:cs typeface="+mj-cs"/>
                <a:sym typeface="Calibri"/>
              </a:rPr>
              <a:t>Heimgartner</a:t>
            </a:r>
            <a:endParaRPr lang="de-CH" sz="1400" dirty="0" err="1">
              <a:solidFill>
                <a:srgbClr val="000000"/>
              </a:solidFill>
            </a:endParaRPr>
          </a:p>
        </p:txBody>
      </p:sp>
      <p:pic>
        <p:nvPicPr>
          <p:cNvPr id="9" name="Picture 8">
            <a:extLst>
              <a:ext uri="{FF2B5EF4-FFF2-40B4-BE49-F238E27FC236}">
                <a16:creationId xmlns:a16="http://schemas.microsoft.com/office/drawing/2014/main" id="{9E90DDDE-703F-972E-4420-51EDDB685E8D}"/>
              </a:ext>
            </a:extLst>
          </p:cNvPr>
          <p:cNvPicPr>
            <a:picLocks noChangeAspect="1"/>
          </p:cNvPicPr>
          <p:nvPr/>
        </p:nvPicPr>
        <p:blipFill rotWithShape="1">
          <a:blip r:embed="rId2"/>
          <a:srcRect t="6981"/>
          <a:stretch/>
        </p:blipFill>
        <p:spPr>
          <a:xfrm>
            <a:off x="2906528" y="991119"/>
            <a:ext cx="5590267" cy="1463406"/>
          </a:xfrm>
          <a:prstGeom prst="rect">
            <a:avLst/>
          </a:prstGeom>
        </p:spPr>
      </p:pic>
      <p:pic>
        <p:nvPicPr>
          <p:cNvPr id="10" name="Picture 3">
            <a:extLst>
              <a:ext uri="{FF2B5EF4-FFF2-40B4-BE49-F238E27FC236}">
                <a16:creationId xmlns:a16="http://schemas.microsoft.com/office/drawing/2014/main" id="{0A8E546C-3302-BEA7-44ED-0CE28066CD6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735" t="7692" r="8284" b="13959"/>
          <a:stretch/>
        </p:blipFill>
        <p:spPr bwMode="auto">
          <a:xfrm>
            <a:off x="303456" y="2454525"/>
            <a:ext cx="3929243" cy="25621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ircle: Hollow 10">
            <a:extLst>
              <a:ext uri="{FF2B5EF4-FFF2-40B4-BE49-F238E27FC236}">
                <a16:creationId xmlns:a16="http://schemas.microsoft.com/office/drawing/2014/main" id="{70FEAF9F-1601-E0B9-242D-5ED458CF36FB}"/>
              </a:ext>
            </a:extLst>
          </p:cNvPr>
          <p:cNvSpPr/>
          <p:nvPr/>
        </p:nvSpPr>
        <p:spPr bwMode="auto">
          <a:xfrm>
            <a:off x="6473514" y="1882852"/>
            <a:ext cx="50903" cy="286522"/>
          </a:xfrm>
          <a:prstGeom prst="donut">
            <a:avLst>
              <a:gd name="adj" fmla="val 9289"/>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12" name="Straight Connector 11">
            <a:extLst>
              <a:ext uri="{FF2B5EF4-FFF2-40B4-BE49-F238E27FC236}">
                <a16:creationId xmlns:a16="http://schemas.microsoft.com/office/drawing/2014/main" id="{B0EAF4E9-0D7B-0D27-BA9B-81248362E85D}"/>
              </a:ext>
            </a:extLst>
          </p:cNvPr>
          <p:cNvCxnSpPr>
            <a:cxnSpLocks/>
            <a:stCxn id="11" idx="6"/>
            <a:endCxn id="19" idx="6"/>
          </p:cNvCxnSpPr>
          <p:nvPr/>
        </p:nvCxnSpPr>
        <p:spPr bwMode="auto">
          <a:xfrm>
            <a:off x="6524417" y="2026113"/>
            <a:ext cx="3744260" cy="2108492"/>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2D734C8-404A-C930-942B-4490642BC133}"/>
              </a:ext>
            </a:extLst>
          </p:cNvPr>
          <p:cNvCxnSpPr>
            <a:cxnSpLocks/>
            <a:stCxn id="11" idx="2"/>
            <a:endCxn id="19" idx="2"/>
          </p:cNvCxnSpPr>
          <p:nvPr/>
        </p:nvCxnSpPr>
        <p:spPr bwMode="auto">
          <a:xfrm flipH="1">
            <a:off x="4439816" y="2026113"/>
            <a:ext cx="2033698" cy="2108492"/>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4" name="Picture 13" descr="A close-up of a car engine&#10;&#10;Description automatically generated with medium confidence">
            <a:extLst>
              <a:ext uri="{FF2B5EF4-FFF2-40B4-BE49-F238E27FC236}">
                <a16:creationId xmlns:a16="http://schemas.microsoft.com/office/drawing/2014/main" id="{5398C9D9-B9C2-D232-5A06-AA51CB755266}"/>
              </a:ext>
            </a:extLst>
          </p:cNvPr>
          <p:cNvPicPr>
            <a:picLocks noChangeAspect="1"/>
          </p:cNvPicPr>
          <p:nvPr/>
        </p:nvPicPr>
        <p:blipFill rotWithShape="1">
          <a:blip r:embed="rId4"/>
          <a:srcRect l="-128" t="68217" r="100000" b="29499"/>
          <a:stretch/>
        </p:blipFill>
        <p:spPr>
          <a:xfrm>
            <a:off x="1716979" y="4353549"/>
            <a:ext cx="6623" cy="88472"/>
          </a:xfrm>
          <a:custGeom>
            <a:avLst/>
            <a:gdLst>
              <a:gd name="connsiteX0" fmla="*/ 6623 w 6623"/>
              <a:gd name="connsiteY0" fmla="*/ 0 h 88472"/>
              <a:gd name="connsiteX1" fmla="*/ 6623 w 6623"/>
              <a:gd name="connsiteY1" fmla="*/ 88472 h 88472"/>
              <a:gd name="connsiteX2" fmla="*/ 0 w 6623"/>
              <a:gd name="connsiteY2" fmla="*/ 44236 h 88472"/>
              <a:gd name="connsiteX3" fmla="*/ 6623 w 6623"/>
              <a:gd name="connsiteY3" fmla="*/ 0 h 88472"/>
            </a:gdLst>
            <a:ahLst/>
            <a:cxnLst>
              <a:cxn ang="0">
                <a:pos x="connsiteX0" y="connsiteY0"/>
              </a:cxn>
              <a:cxn ang="0">
                <a:pos x="connsiteX1" y="connsiteY1"/>
              </a:cxn>
              <a:cxn ang="0">
                <a:pos x="connsiteX2" y="connsiteY2"/>
              </a:cxn>
              <a:cxn ang="0">
                <a:pos x="connsiteX3" y="connsiteY3"/>
              </a:cxn>
            </a:cxnLst>
            <a:rect l="l" t="t" r="r" b="b"/>
            <a:pathLst>
              <a:path w="6623" h="88472">
                <a:moveTo>
                  <a:pt x="6623" y="0"/>
                </a:moveTo>
                <a:lnTo>
                  <a:pt x="6623" y="88472"/>
                </a:lnTo>
                <a:lnTo>
                  <a:pt x="0" y="44236"/>
                </a:lnTo>
                <a:lnTo>
                  <a:pt x="6623" y="0"/>
                </a:lnTo>
                <a:close/>
              </a:path>
            </a:pathLst>
          </a:custGeom>
        </p:spPr>
      </p:pic>
      <p:pic>
        <p:nvPicPr>
          <p:cNvPr id="15" name="Picture 14" descr="A close-up of a car engine&#10;&#10;Description automatically generated with medium confidence">
            <a:extLst>
              <a:ext uri="{FF2B5EF4-FFF2-40B4-BE49-F238E27FC236}">
                <a16:creationId xmlns:a16="http://schemas.microsoft.com/office/drawing/2014/main" id="{384C2574-38D0-F364-BB08-47F0D3E17783}"/>
              </a:ext>
            </a:extLst>
          </p:cNvPr>
          <p:cNvPicPr>
            <a:picLocks noChangeAspect="1"/>
          </p:cNvPicPr>
          <p:nvPr/>
        </p:nvPicPr>
        <p:blipFill rotWithShape="1">
          <a:blip r:embed="rId4"/>
          <a:srcRect l="-1506" t="63633" r="100000" b="24915"/>
          <a:stretch/>
        </p:blipFill>
        <p:spPr>
          <a:xfrm>
            <a:off x="1645841" y="4175983"/>
            <a:ext cx="77761" cy="443604"/>
          </a:xfrm>
          <a:custGeom>
            <a:avLst/>
            <a:gdLst>
              <a:gd name="connsiteX0" fmla="*/ 77761 w 77761"/>
              <a:gd name="connsiteY0" fmla="*/ 0 h 443604"/>
              <a:gd name="connsiteX1" fmla="*/ 77761 w 77761"/>
              <a:gd name="connsiteY1" fmla="*/ 177566 h 443604"/>
              <a:gd name="connsiteX2" fmla="*/ 71138 w 77761"/>
              <a:gd name="connsiteY2" fmla="*/ 221802 h 443604"/>
              <a:gd name="connsiteX3" fmla="*/ 77761 w 77761"/>
              <a:gd name="connsiteY3" fmla="*/ 266038 h 443604"/>
              <a:gd name="connsiteX4" fmla="*/ 77761 w 77761"/>
              <a:gd name="connsiteY4" fmla="*/ 443604 h 443604"/>
              <a:gd name="connsiteX5" fmla="*/ 53398 w 77761"/>
              <a:gd name="connsiteY5" fmla="*/ 409948 h 443604"/>
              <a:gd name="connsiteX6" fmla="*/ 0 w 77761"/>
              <a:gd name="connsiteY6" fmla="*/ 221802 h 443604"/>
              <a:gd name="connsiteX7" fmla="*/ 53398 w 77761"/>
              <a:gd name="connsiteY7" fmla="*/ 33656 h 443604"/>
              <a:gd name="connsiteX8" fmla="*/ 77761 w 77761"/>
              <a:gd name="connsiteY8" fmla="*/ 0 h 443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761" h="443604">
                <a:moveTo>
                  <a:pt x="77761" y="0"/>
                </a:moveTo>
                <a:lnTo>
                  <a:pt x="77761" y="177566"/>
                </a:lnTo>
                <a:lnTo>
                  <a:pt x="71138" y="221802"/>
                </a:lnTo>
                <a:lnTo>
                  <a:pt x="77761" y="266038"/>
                </a:lnTo>
                <a:lnTo>
                  <a:pt x="77761" y="443604"/>
                </a:lnTo>
                <a:lnTo>
                  <a:pt x="53398" y="409948"/>
                </a:lnTo>
                <a:cubicBezTo>
                  <a:pt x="18386" y="349176"/>
                  <a:pt x="0" y="286252"/>
                  <a:pt x="0" y="221802"/>
                </a:cubicBezTo>
                <a:cubicBezTo>
                  <a:pt x="0" y="157353"/>
                  <a:pt x="18386" y="94429"/>
                  <a:pt x="53398" y="33656"/>
                </a:cubicBezTo>
                <a:lnTo>
                  <a:pt x="77761" y="0"/>
                </a:lnTo>
                <a:close/>
              </a:path>
            </a:pathLst>
          </a:custGeom>
        </p:spPr>
      </p:pic>
      <p:pic>
        <p:nvPicPr>
          <p:cNvPr id="16" name="Picture 15" descr="A close-up of a car engine&#10;&#10;Description automatically generated with medium confidence">
            <a:extLst>
              <a:ext uri="{FF2B5EF4-FFF2-40B4-BE49-F238E27FC236}">
                <a16:creationId xmlns:a16="http://schemas.microsoft.com/office/drawing/2014/main" id="{1A535A00-E387-B430-59AD-3CAC3CA29625}"/>
              </a:ext>
            </a:extLst>
          </p:cNvPr>
          <p:cNvPicPr>
            <a:picLocks noChangeAspect="1"/>
          </p:cNvPicPr>
          <p:nvPr/>
        </p:nvPicPr>
        <p:blipFill rotWithShape="1">
          <a:blip r:embed="rId4"/>
          <a:srcRect l="100000" t="66859" r="-274" b="28142"/>
          <a:stretch/>
        </p:blipFill>
        <p:spPr>
          <a:xfrm>
            <a:off x="7621433" y="3898322"/>
            <a:ext cx="45719" cy="625365"/>
          </a:xfrm>
          <a:custGeom>
            <a:avLst/>
            <a:gdLst>
              <a:gd name="connsiteX0" fmla="*/ 0 w 14156"/>
              <a:gd name="connsiteY0" fmla="*/ 0 h 193632"/>
              <a:gd name="connsiteX1" fmla="*/ 586 w 14156"/>
              <a:gd name="connsiteY1" fmla="*/ 1364 h 193632"/>
              <a:gd name="connsiteX2" fmla="*/ 14156 w 14156"/>
              <a:gd name="connsiteY2" fmla="*/ 96816 h 193632"/>
              <a:gd name="connsiteX3" fmla="*/ 586 w 14156"/>
              <a:gd name="connsiteY3" fmla="*/ 192268 h 193632"/>
              <a:gd name="connsiteX4" fmla="*/ 0 w 14156"/>
              <a:gd name="connsiteY4" fmla="*/ 193632 h 193632"/>
              <a:gd name="connsiteX5" fmla="*/ 0 w 14156"/>
              <a:gd name="connsiteY5" fmla="*/ 0 h 19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56" h="193632">
                <a:moveTo>
                  <a:pt x="0" y="0"/>
                </a:moveTo>
                <a:lnTo>
                  <a:pt x="586" y="1364"/>
                </a:lnTo>
                <a:cubicBezTo>
                  <a:pt x="9560" y="32748"/>
                  <a:pt x="14156" y="64592"/>
                  <a:pt x="14156" y="96816"/>
                </a:cubicBezTo>
                <a:cubicBezTo>
                  <a:pt x="14156" y="129041"/>
                  <a:pt x="9560" y="160884"/>
                  <a:pt x="586" y="192268"/>
                </a:cubicBezTo>
                <a:lnTo>
                  <a:pt x="0" y="193632"/>
                </a:lnTo>
                <a:lnTo>
                  <a:pt x="0" y="0"/>
                </a:lnTo>
                <a:close/>
              </a:path>
            </a:pathLst>
          </a:custGeom>
        </p:spPr>
      </p:pic>
      <p:grpSp>
        <p:nvGrpSpPr>
          <p:cNvPr id="17" name="Group 16">
            <a:extLst>
              <a:ext uri="{FF2B5EF4-FFF2-40B4-BE49-F238E27FC236}">
                <a16:creationId xmlns:a16="http://schemas.microsoft.com/office/drawing/2014/main" id="{125D4D90-01C0-EF57-7FBB-5524552C7719}"/>
              </a:ext>
            </a:extLst>
          </p:cNvPr>
          <p:cNvGrpSpPr/>
          <p:nvPr/>
        </p:nvGrpSpPr>
        <p:grpSpPr>
          <a:xfrm>
            <a:off x="4439816" y="3091670"/>
            <a:ext cx="5828861" cy="2085869"/>
            <a:chOff x="3780420" y="2062897"/>
            <a:chExt cx="5256584" cy="1867136"/>
          </a:xfrm>
        </p:grpSpPr>
        <p:pic>
          <p:nvPicPr>
            <p:cNvPr id="18" name="Picture 17" descr="A close-up of a car engine&#10;&#10;Description automatically generated with medium confidence">
              <a:extLst>
                <a:ext uri="{FF2B5EF4-FFF2-40B4-BE49-F238E27FC236}">
                  <a16:creationId xmlns:a16="http://schemas.microsoft.com/office/drawing/2014/main" id="{980627CD-3EBB-468D-4D84-602091C9CBEB}"/>
                </a:ext>
              </a:extLst>
            </p:cNvPr>
            <p:cNvPicPr>
              <a:picLocks noChangeAspect="1"/>
            </p:cNvPicPr>
            <p:nvPr/>
          </p:nvPicPr>
          <p:blipFill rotWithShape="1">
            <a:blip r:embed="rId4"/>
            <a:srcRect t="47094" r="1103" b="8377"/>
            <a:stretch/>
          </p:blipFill>
          <p:spPr>
            <a:xfrm>
              <a:off x="3858181" y="2134035"/>
              <a:ext cx="5107685" cy="1724860"/>
            </a:xfrm>
            <a:custGeom>
              <a:avLst/>
              <a:gdLst>
                <a:gd name="connsiteX0" fmla="*/ 2550531 w 5107685"/>
                <a:gd name="connsiteY0" fmla="*/ 0 h 1724860"/>
                <a:gd name="connsiteX1" fmla="*/ 5107685 w 5107685"/>
                <a:gd name="connsiteY1" fmla="*/ 862430 h 1724860"/>
                <a:gd name="connsiteX2" fmla="*/ 2550531 w 5107685"/>
                <a:gd name="connsiteY2" fmla="*/ 1724860 h 1724860"/>
                <a:gd name="connsiteX3" fmla="*/ 6579 w 5107685"/>
                <a:gd name="connsiteY3" fmla="*/ 950608 h 1724860"/>
                <a:gd name="connsiteX4" fmla="*/ 0 w 5107685"/>
                <a:gd name="connsiteY4" fmla="*/ 906666 h 1724860"/>
                <a:gd name="connsiteX5" fmla="*/ 0 w 5107685"/>
                <a:gd name="connsiteY5" fmla="*/ 818194 h 1724860"/>
                <a:gd name="connsiteX6" fmla="*/ 6579 w 5107685"/>
                <a:gd name="connsiteY6" fmla="*/ 774252 h 1724860"/>
                <a:gd name="connsiteX7" fmla="*/ 2550531 w 5107685"/>
                <a:gd name="connsiteY7" fmla="*/ 0 h 1724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7685" h="1724860">
                  <a:moveTo>
                    <a:pt x="2550531" y="0"/>
                  </a:moveTo>
                  <a:cubicBezTo>
                    <a:pt x="3962808" y="0"/>
                    <a:pt x="5107685" y="386123"/>
                    <a:pt x="5107685" y="862430"/>
                  </a:cubicBezTo>
                  <a:cubicBezTo>
                    <a:pt x="5107685" y="1338737"/>
                    <a:pt x="3962808" y="1724860"/>
                    <a:pt x="2550531" y="1724860"/>
                  </a:cubicBezTo>
                  <a:cubicBezTo>
                    <a:pt x="1226521" y="1724860"/>
                    <a:pt x="137531" y="1385494"/>
                    <a:pt x="6579" y="950608"/>
                  </a:cubicBezTo>
                  <a:lnTo>
                    <a:pt x="0" y="906666"/>
                  </a:lnTo>
                  <a:lnTo>
                    <a:pt x="0" y="818194"/>
                  </a:lnTo>
                  <a:lnTo>
                    <a:pt x="6579" y="774252"/>
                  </a:lnTo>
                  <a:cubicBezTo>
                    <a:pt x="137531" y="339366"/>
                    <a:pt x="1226521" y="0"/>
                    <a:pt x="2550531" y="0"/>
                  </a:cubicBezTo>
                  <a:close/>
                </a:path>
              </a:pathLst>
            </a:custGeom>
          </p:spPr>
        </p:pic>
        <p:sp>
          <p:nvSpPr>
            <p:cNvPr id="19" name="Circle: Hollow 18">
              <a:extLst>
                <a:ext uri="{FF2B5EF4-FFF2-40B4-BE49-F238E27FC236}">
                  <a16:creationId xmlns:a16="http://schemas.microsoft.com/office/drawing/2014/main" id="{C81FA45A-3371-BB19-9DE6-A18E21956860}"/>
                </a:ext>
              </a:extLst>
            </p:cNvPr>
            <p:cNvSpPr/>
            <p:nvPr/>
          </p:nvSpPr>
          <p:spPr bwMode="auto">
            <a:xfrm>
              <a:off x="3780420" y="2062897"/>
              <a:ext cx="5256584" cy="1867136"/>
            </a:xfrm>
            <a:prstGeom prst="donut">
              <a:avLst>
                <a:gd name="adj" fmla="val 3810"/>
              </a:avLst>
            </a:prstGeom>
            <a:solidFill>
              <a:schemeClr val="accent1"/>
            </a:solidFill>
            <a:ln>
              <a:solidFill>
                <a:schemeClr val="accent1"/>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20" name="Circle: Hollow 19">
            <a:extLst>
              <a:ext uri="{FF2B5EF4-FFF2-40B4-BE49-F238E27FC236}">
                <a16:creationId xmlns:a16="http://schemas.microsoft.com/office/drawing/2014/main" id="{661E6407-6355-7073-D914-7CE5C72B6636}"/>
              </a:ext>
            </a:extLst>
          </p:cNvPr>
          <p:cNvSpPr/>
          <p:nvPr/>
        </p:nvSpPr>
        <p:spPr bwMode="auto">
          <a:xfrm>
            <a:off x="8275228" y="3440444"/>
            <a:ext cx="413060" cy="317947"/>
          </a:xfrm>
          <a:prstGeom prst="donut">
            <a:avLst>
              <a:gd name="adj" fmla="val 0"/>
            </a:avLst>
          </a:prstGeom>
          <a:solidFill>
            <a:schemeClr val="accent1"/>
          </a:solid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cxnSp>
        <p:nvCxnSpPr>
          <p:cNvPr id="21" name="Straight Connector 20">
            <a:extLst>
              <a:ext uri="{FF2B5EF4-FFF2-40B4-BE49-F238E27FC236}">
                <a16:creationId xmlns:a16="http://schemas.microsoft.com/office/drawing/2014/main" id="{9CB9F518-BAEB-56E0-0521-F4474AE1A30F}"/>
              </a:ext>
            </a:extLst>
          </p:cNvPr>
          <p:cNvCxnSpPr>
            <a:cxnSpLocks/>
            <a:stCxn id="20" idx="2"/>
            <a:endCxn id="24" idx="2"/>
          </p:cNvCxnSpPr>
          <p:nvPr/>
        </p:nvCxnSpPr>
        <p:spPr>
          <a:xfrm flipV="1">
            <a:off x="8275228" y="1799731"/>
            <a:ext cx="996128" cy="1799687"/>
          </a:xfrm>
          <a:prstGeom prst="line">
            <a:avLst/>
          </a:prstGeom>
        </p:spPr>
        <p:style>
          <a:lnRef idx="1">
            <a:schemeClr val="accent2"/>
          </a:lnRef>
          <a:fillRef idx="0">
            <a:schemeClr val="accent2"/>
          </a:fillRef>
          <a:effectRef idx="0">
            <a:schemeClr val="accent2"/>
          </a:effectRef>
          <a:fontRef idx="minor">
            <a:schemeClr val="tx1"/>
          </a:fontRef>
        </p:style>
      </p:cxnSp>
      <p:cxnSp>
        <p:nvCxnSpPr>
          <p:cNvPr id="22" name="Straight Connector 21">
            <a:extLst>
              <a:ext uri="{FF2B5EF4-FFF2-40B4-BE49-F238E27FC236}">
                <a16:creationId xmlns:a16="http://schemas.microsoft.com/office/drawing/2014/main" id="{BBEF1C5B-7C35-70EC-3D99-385724CBBCC4}"/>
              </a:ext>
            </a:extLst>
          </p:cNvPr>
          <p:cNvCxnSpPr>
            <a:cxnSpLocks/>
            <a:stCxn id="20" idx="6"/>
            <a:endCxn id="24" idx="6"/>
          </p:cNvCxnSpPr>
          <p:nvPr/>
        </p:nvCxnSpPr>
        <p:spPr>
          <a:xfrm flipV="1">
            <a:off x="8688288" y="1799731"/>
            <a:ext cx="2124300" cy="1799687"/>
          </a:xfrm>
          <a:prstGeom prst="line">
            <a:avLst/>
          </a:prstGeom>
        </p:spPr>
        <p:style>
          <a:lnRef idx="1">
            <a:schemeClr val="accent2"/>
          </a:lnRef>
          <a:fillRef idx="0">
            <a:schemeClr val="accent2"/>
          </a:fillRef>
          <a:effectRef idx="0">
            <a:schemeClr val="accent2"/>
          </a:effectRef>
          <a:fontRef idx="minor">
            <a:schemeClr val="tx1"/>
          </a:fontRef>
        </p:style>
      </p:cxnSp>
      <p:pic>
        <p:nvPicPr>
          <p:cNvPr id="23" name="Picture 2">
            <a:extLst>
              <a:ext uri="{FF2B5EF4-FFF2-40B4-BE49-F238E27FC236}">
                <a16:creationId xmlns:a16="http://schemas.microsoft.com/office/drawing/2014/main" id="{DE2EBABB-10D5-8F0B-E853-7253D16885C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90696" y="815514"/>
            <a:ext cx="1478773" cy="197169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24" name="Circle: Hollow 23">
            <a:extLst>
              <a:ext uri="{FF2B5EF4-FFF2-40B4-BE49-F238E27FC236}">
                <a16:creationId xmlns:a16="http://schemas.microsoft.com/office/drawing/2014/main" id="{314D4851-931F-8083-63D2-A5E4D3E32CF8}"/>
              </a:ext>
            </a:extLst>
          </p:cNvPr>
          <p:cNvSpPr/>
          <p:nvPr/>
        </p:nvSpPr>
        <p:spPr bwMode="auto">
          <a:xfrm>
            <a:off x="9271356" y="777702"/>
            <a:ext cx="1541232" cy="2044058"/>
          </a:xfrm>
          <a:prstGeom prst="donut">
            <a:avLst>
              <a:gd name="adj" fmla="val 0"/>
            </a:avLst>
          </a:prstGeom>
          <a:solidFill>
            <a:schemeClr val="accent1"/>
          </a:solid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6302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20"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0561EF9-4DCF-28F4-1E5F-673D9EF6D640}"/>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ACFB6D30-00CC-3A01-3DFD-E55E5F36A4D6}"/>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84DC3752-599E-65C0-B402-D4C0ED9BFE9A}"/>
              </a:ext>
            </a:extLst>
          </p:cNvPr>
          <p:cNvSpPr>
            <a:spLocks noGrp="1"/>
          </p:cNvSpPr>
          <p:nvPr>
            <p:ph type="sldNum" sz="quarter" idx="12"/>
          </p:nvPr>
        </p:nvSpPr>
        <p:spPr/>
        <p:txBody>
          <a:bodyPr/>
          <a:lstStyle/>
          <a:p>
            <a:fld id="{442AD375-037F-43D0-B059-5172DA06796A}" type="slidenum">
              <a:rPr lang="en-GB" noProof="0" smtClean="0"/>
              <a:pPr/>
              <a:t>23</a:t>
            </a:fld>
            <a:endParaRPr lang="en-GB" noProof="0" dirty="0"/>
          </a:p>
        </p:txBody>
      </p:sp>
      <p:sp>
        <p:nvSpPr>
          <p:cNvPr id="6" name="Title 5">
            <a:extLst>
              <a:ext uri="{FF2B5EF4-FFF2-40B4-BE49-F238E27FC236}">
                <a16:creationId xmlns:a16="http://schemas.microsoft.com/office/drawing/2014/main" id="{794962DA-16E0-FE23-CF68-113502EB2760}"/>
              </a:ext>
            </a:extLst>
          </p:cNvPr>
          <p:cNvSpPr>
            <a:spLocks noGrp="1"/>
          </p:cNvSpPr>
          <p:nvPr>
            <p:ph type="title"/>
          </p:nvPr>
        </p:nvSpPr>
        <p:spPr/>
        <p:txBody>
          <a:bodyPr/>
          <a:lstStyle/>
          <a:p>
            <a:endParaRPr lang="de-CH" dirty="0"/>
          </a:p>
        </p:txBody>
      </p:sp>
      <p:graphicFrame>
        <p:nvGraphicFramePr>
          <p:cNvPr id="7" name="Table 6">
            <a:extLst>
              <a:ext uri="{FF2B5EF4-FFF2-40B4-BE49-F238E27FC236}">
                <a16:creationId xmlns:a16="http://schemas.microsoft.com/office/drawing/2014/main" id="{5142E273-5AC2-70F8-1B84-3B4A07019D28}"/>
              </a:ext>
            </a:extLst>
          </p:cNvPr>
          <p:cNvGraphicFramePr>
            <a:graphicFrameLocks noGrp="1"/>
          </p:cNvGraphicFramePr>
          <p:nvPr>
            <p:extLst>
              <p:ext uri="{D42A27DB-BD31-4B8C-83A1-F6EECF244321}">
                <p14:modId xmlns:p14="http://schemas.microsoft.com/office/powerpoint/2010/main" val="158876054"/>
              </p:ext>
            </p:extLst>
          </p:nvPr>
        </p:nvGraphicFramePr>
        <p:xfrm>
          <a:off x="387779" y="2240280"/>
          <a:ext cx="4924594" cy="2377440"/>
        </p:xfrm>
        <a:graphic>
          <a:graphicData uri="http://schemas.openxmlformats.org/drawingml/2006/table">
            <a:tbl>
              <a:tblPr firstRow="1" bandRow="1">
                <a:tableStyleId>{5C22544A-7EE6-4342-B048-85BDC9FD1C3A}</a:tableStyleId>
              </a:tblPr>
              <a:tblGrid>
                <a:gridCol w="2666226">
                  <a:extLst>
                    <a:ext uri="{9D8B030D-6E8A-4147-A177-3AD203B41FA5}">
                      <a16:colId xmlns:a16="http://schemas.microsoft.com/office/drawing/2014/main" val="4267597171"/>
                    </a:ext>
                  </a:extLst>
                </a:gridCol>
                <a:gridCol w="2258368">
                  <a:extLst>
                    <a:ext uri="{9D8B030D-6E8A-4147-A177-3AD203B41FA5}">
                      <a16:colId xmlns:a16="http://schemas.microsoft.com/office/drawing/2014/main" val="914100940"/>
                    </a:ext>
                  </a:extLst>
                </a:gridCol>
              </a:tblGrid>
              <a:tr h="370840">
                <a:tc>
                  <a:txBody>
                    <a:bodyPr/>
                    <a:lstStyle/>
                    <a:p>
                      <a:pPr algn="ctr"/>
                      <a:r>
                        <a:rPr lang="en-US" sz="2000" dirty="0"/>
                        <a:t>Parameter</a:t>
                      </a:r>
                    </a:p>
                  </a:txBody>
                  <a:tcPr/>
                </a:tc>
                <a:tc>
                  <a:txBody>
                    <a:bodyPr/>
                    <a:lstStyle/>
                    <a:p>
                      <a:pPr algn="ctr"/>
                      <a:r>
                        <a:rPr lang="en-US" sz="2000" dirty="0"/>
                        <a:t>Value</a:t>
                      </a:r>
                    </a:p>
                  </a:txBody>
                  <a:tcPr/>
                </a:tc>
                <a:extLst>
                  <a:ext uri="{0D108BD9-81ED-4DB2-BD59-A6C34878D82A}">
                    <a16:rowId xmlns:a16="http://schemas.microsoft.com/office/drawing/2014/main" val="565647882"/>
                  </a:ext>
                </a:extLst>
              </a:tr>
              <a:tr h="396240">
                <a:tc>
                  <a:txBody>
                    <a:bodyPr/>
                    <a:lstStyle/>
                    <a:p>
                      <a:pPr algn="ctr"/>
                      <a:r>
                        <a:rPr lang="en-US" sz="2000" dirty="0"/>
                        <a:t>half-gap, a</a:t>
                      </a:r>
                    </a:p>
                  </a:txBody>
                  <a:tcPr/>
                </a:tc>
                <a:tc>
                  <a:txBody>
                    <a:bodyPr/>
                    <a:lstStyle/>
                    <a:p>
                      <a:pPr algn="ctr"/>
                      <a:r>
                        <a:rPr lang="en-US" sz="2000" dirty="0"/>
                        <a:t>0.25 mm – 1.5 mm</a:t>
                      </a:r>
                    </a:p>
                  </a:txBody>
                  <a:tcPr/>
                </a:tc>
                <a:extLst>
                  <a:ext uri="{0D108BD9-81ED-4DB2-BD59-A6C34878D82A}">
                    <a16:rowId xmlns:a16="http://schemas.microsoft.com/office/drawing/2014/main" val="3289805314"/>
                  </a:ext>
                </a:extLst>
              </a:tr>
              <a:tr h="396240">
                <a:tc>
                  <a:txBody>
                    <a:bodyPr/>
                    <a:lstStyle/>
                    <a:p>
                      <a:pPr algn="ctr"/>
                      <a:r>
                        <a:rPr lang="en-US" sz="2000" dirty="0"/>
                        <a:t>Length, L</a:t>
                      </a:r>
                    </a:p>
                  </a:txBody>
                  <a:tcPr/>
                </a:tc>
                <a:tc>
                  <a:txBody>
                    <a:bodyPr/>
                    <a:lstStyle/>
                    <a:p>
                      <a:pPr algn="ctr"/>
                      <a:r>
                        <a:rPr lang="en-US" sz="2000" dirty="0"/>
                        <a:t>1 m</a:t>
                      </a:r>
                    </a:p>
                  </a:txBody>
                  <a:tcPr/>
                </a:tc>
                <a:extLst>
                  <a:ext uri="{0D108BD9-81ED-4DB2-BD59-A6C34878D82A}">
                    <a16:rowId xmlns:a16="http://schemas.microsoft.com/office/drawing/2014/main" val="2759223895"/>
                  </a:ext>
                </a:extLst>
              </a:tr>
              <a:tr h="396240">
                <a:tc>
                  <a:txBody>
                    <a:bodyPr/>
                    <a:lstStyle/>
                    <a:p>
                      <a:pPr algn="ctr"/>
                      <a:r>
                        <a:rPr lang="en-US" sz="2000" dirty="0"/>
                        <a:t>Width, w</a:t>
                      </a:r>
                    </a:p>
                  </a:txBody>
                  <a:tcPr/>
                </a:tc>
                <a:tc>
                  <a:txBody>
                    <a:bodyPr/>
                    <a:lstStyle/>
                    <a:p>
                      <a:pPr algn="ctr"/>
                      <a:r>
                        <a:rPr lang="en-US" sz="2000" dirty="0"/>
                        <a:t>15 mm</a:t>
                      </a:r>
                    </a:p>
                  </a:txBody>
                  <a:tcPr/>
                </a:tc>
                <a:extLst>
                  <a:ext uri="{0D108BD9-81ED-4DB2-BD59-A6C34878D82A}">
                    <a16:rowId xmlns:a16="http://schemas.microsoft.com/office/drawing/2014/main" val="2069615994"/>
                  </a:ext>
                </a:extLst>
              </a:tr>
              <a:tr h="396240">
                <a:tc>
                  <a:txBody>
                    <a:bodyPr/>
                    <a:lstStyle/>
                    <a:p>
                      <a:pPr algn="ctr"/>
                      <a:r>
                        <a:rPr lang="en-US" sz="2000" dirty="0"/>
                        <a:t>Dielectric thickness, d</a:t>
                      </a:r>
                    </a:p>
                  </a:txBody>
                  <a:tcPr/>
                </a:tc>
                <a:tc>
                  <a:txBody>
                    <a:bodyPr/>
                    <a:lstStyle/>
                    <a:p>
                      <a:pPr algn="ctr"/>
                      <a:r>
                        <a:rPr lang="en-US" sz="2000" dirty="0"/>
                        <a:t>0.4 mm</a:t>
                      </a:r>
                    </a:p>
                  </a:txBody>
                  <a:tcPr/>
                </a:tc>
                <a:extLst>
                  <a:ext uri="{0D108BD9-81ED-4DB2-BD59-A6C34878D82A}">
                    <a16:rowId xmlns:a16="http://schemas.microsoft.com/office/drawing/2014/main" val="2421786617"/>
                  </a:ext>
                </a:extLst>
              </a:tr>
              <a:tr h="396240">
                <a:tc>
                  <a:txBody>
                    <a:bodyPr/>
                    <a:lstStyle/>
                    <a:p>
                      <a:pPr algn="ctr"/>
                      <a:r>
                        <a:rPr lang="en-US" sz="2000" dirty="0"/>
                        <a:t>Alumina Permittivity, </a:t>
                      </a:r>
                      <a:r>
                        <a:rPr lang="en-US" sz="2000" dirty="0" err="1"/>
                        <a:t>ε</a:t>
                      </a:r>
                      <a:r>
                        <a:rPr lang="en-US" sz="2000" baseline="-25000" dirty="0" err="1"/>
                        <a:t>r</a:t>
                      </a:r>
                      <a:endParaRPr lang="en-US" sz="2000" baseline="-25000" dirty="0"/>
                    </a:p>
                  </a:txBody>
                  <a:tcPr/>
                </a:tc>
                <a:tc>
                  <a:txBody>
                    <a:bodyPr/>
                    <a:lstStyle/>
                    <a:p>
                      <a:pPr algn="ctr"/>
                      <a:r>
                        <a:rPr lang="en-US" sz="2000" dirty="0"/>
                        <a:t>~ 10</a:t>
                      </a:r>
                    </a:p>
                  </a:txBody>
                  <a:tcPr/>
                </a:tc>
                <a:extLst>
                  <a:ext uri="{0D108BD9-81ED-4DB2-BD59-A6C34878D82A}">
                    <a16:rowId xmlns:a16="http://schemas.microsoft.com/office/drawing/2014/main" val="1452275413"/>
                  </a:ext>
                </a:extLst>
              </a:tr>
            </a:tbl>
          </a:graphicData>
        </a:graphic>
      </p:graphicFrame>
      <p:grpSp>
        <p:nvGrpSpPr>
          <p:cNvPr id="19" name="Group 18">
            <a:extLst>
              <a:ext uri="{FF2B5EF4-FFF2-40B4-BE49-F238E27FC236}">
                <a16:creationId xmlns:a16="http://schemas.microsoft.com/office/drawing/2014/main" id="{8843B7CF-8949-DA70-94C9-FA7EF08D0689}"/>
              </a:ext>
            </a:extLst>
          </p:cNvPr>
          <p:cNvGrpSpPr>
            <a:grpSpLocks noChangeAspect="1"/>
          </p:cNvGrpSpPr>
          <p:nvPr/>
        </p:nvGrpSpPr>
        <p:grpSpPr>
          <a:xfrm>
            <a:off x="5651470" y="1718811"/>
            <a:ext cx="6189431" cy="3420379"/>
            <a:chOff x="6456040" y="2060848"/>
            <a:chExt cx="4738878" cy="2618780"/>
          </a:xfrm>
        </p:grpSpPr>
        <p:pic>
          <p:nvPicPr>
            <p:cNvPr id="8" name="Picture 7" descr="A blue square with a purple center&#10;&#10;Description automatically generated with medium confidence">
              <a:extLst>
                <a:ext uri="{FF2B5EF4-FFF2-40B4-BE49-F238E27FC236}">
                  <a16:creationId xmlns:a16="http://schemas.microsoft.com/office/drawing/2014/main" id="{5648A875-76DE-A094-B27B-EB8A91B8A7A5}"/>
                </a:ext>
              </a:extLst>
            </p:cNvPr>
            <p:cNvPicPr>
              <a:picLocks noChangeAspect="1"/>
            </p:cNvPicPr>
            <p:nvPr/>
          </p:nvPicPr>
          <p:blipFill>
            <a:blip r:embed="rId2"/>
            <a:stretch>
              <a:fillRect/>
            </a:stretch>
          </p:blipFill>
          <p:spPr>
            <a:xfrm>
              <a:off x="6456040" y="2060848"/>
              <a:ext cx="4738878" cy="2592288"/>
            </a:xfrm>
            <a:prstGeom prst="rect">
              <a:avLst/>
            </a:prstGeom>
          </p:spPr>
        </p:pic>
        <p:cxnSp>
          <p:nvCxnSpPr>
            <p:cNvPr id="9" name="Straight Arrow Connector 8">
              <a:extLst>
                <a:ext uri="{FF2B5EF4-FFF2-40B4-BE49-F238E27FC236}">
                  <a16:creationId xmlns:a16="http://schemas.microsoft.com/office/drawing/2014/main" id="{DE9A3CCB-23A1-C8A8-CC3D-367055A65A80}"/>
                </a:ext>
              </a:extLst>
            </p:cNvPr>
            <p:cNvCxnSpPr>
              <a:cxnSpLocks/>
            </p:cNvCxnSpPr>
            <p:nvPr/>
          </p:nvCxnSpPr>
          <p:spPr>
            <a:xfrm flipV="1">
              <a:off x="9111196" y="2797794"/>
              <a:ext cx="2007861" cy="1508477"/>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DBB9EDD-9CA9-BA2A-AC17-B3D3580F4EB3}"/>
                </a:ext>
              </a:extLst>
            </p:cNvPr>
            <p:cNvSpPr txBox="1"/>
            <p:nvPr/>
          </p:nvSpPr>
          <p:spPr>
            <a:xfrm>
              <a:off x="9815044" y="3309620"/>
              <a:ext cx="300082" cy="369332"/>
            </a:xfrm>
            <a:prstGeom prst="rect">
              <a:avLst/>
            </a:prstGeom>
            <a:noFill/>
            <a:ln>
              <a:noFill/>
            </a:ln>
          </p:spPr>
          <p:txBody>
            <a:bodyPr wrap="none" rtlCol="0">
              <a:spAutoFit/>
            </a:bodyPr>
            <a:lstStyle/>
            <a:p>
              <a:r>
                <a:rPr lang="en-US" dirty="0">
                  <a:solidFill>
                    <a:schemeClr val="accent6"/>
                  </a:solidFill>
                </a:rPr>
                <a:t>L</a:t>
              </a:r>
            </a:p>
          </p:txBody>
        </p:sp>
        <p:cxnSp>
          <p:nvCxnSpPr>
            <p:cNvPr id="11" name="Straight Arrow Connector 10">
              <a:extLst>
                <a:ext uri="{FF2B5EF4-FFF2-40B4-BE49-F238E27FC236}">
                  <a16:creationId xmlns:a16="http://schemas.microsoft.com/office/drawing/2014/main" id="{399111ED-1905-F0B6-C91D-F5B2110ADCC0}"/>
                </a:ext>
              </a:extLst>
            </p:cNvPr>
            <p:cNvCxnSpPr>
              <a:cxnSpLocks/>
            </p:cNvCxnSpPr>
            <p:nvPr/>
          </p:nvCxnSpPr>
          <p:spPr>
            <a:xfrm flipV="1">
              <a:off x="7095396" y="3785266"/>
              <a:ext cx="0" cy="162000"/>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4DC7E65-C79C-5FC6-FC99-B096FFFC5006}"/>
                </a:ext>
              </a:extLst>
            </p:cNvPr>
            <p:cNvSpPr txBox="1"/>
            <p:nvPr/>
          </p:nvSpPr>
          <p:spPr>
            <a:xfrm>
              <a:off x="6845048" y="3680125"/>
              <a:ext cx="204941" cy="300082"/>
            </a:xfrm>
            <a:prstGeom prst="rect">
              <a:avLst/>
            </a:prstGeom>
            <a:noFill/>
          </p:spPr>
          <p:txBody>
            <a:bodyPr wrap="square" rtlCol="0">
              <a:spAutoFit/>
            </a:bodyPr>
            <a:lstStyle/>
            <a:p>
              <a:r>
                <a:rPr lang="en-US" dirty="0">
                  <a:solidFill>
                    <a:schemeClr val="accent5"/>
                  </a:solidFill>
                </a:rPr>
                <a:t>d</a:t>
              </a:r>
            </a:p>
          </p:txBody>
        </p:sp>
        <p:sp>
          <p:nvSpPr>
            <p:cNvPr id="13" name="TextBox 12">
              <a:extLst>
                <a:ext uri="{FF2B5EF4-FFF2-40B4-BE49-F238E27FC236}">
                  <a16:creationId xmlns:a16="http://schemas.microsoft.com/office/drawing/2014/main" id="{7B0EBE70-FF54-4B9F-74B0-1E133E3D534A}"/>
                </a:ext>
              </a:extLst>
            </p:cNvPr>
            <p:cNvSpPr txBox="1"/>
            <p:nvPr/>
          </p:nvSpPr>
          <p:spPr>
            <a:xfrm>
              <a:off x="8793436" y="4310296"/>
              <a:ext cx="308098" cy="369332"/>
            </a:xfrm>
            <a:prstGeom prst="rect">
              <a:avLst/>
            </a:prstGeom>
            <a:noFill/>
          </p:spPr>
          <p:txBody>
            <a:bodyPr wrap="none" rtlCol="0">
              <a:spAutoFit/>
            </a:bodyPr>
            <a:lstStyle/>
            <a:p>
              <a:r>
                <a:rPr lang="en-US" dirty="0">
                  <a:solidFill>
                    <a:schemeClr val="accent3"/>
                  </a:solidFill>
                </a:rPr>
                <a:t>a</a:t>
              </a:r>
            </a:p>
          </p:txBody>
        </p:sp>
        <p:cxnSp>
          <p:nvCxnSpPr>
            <p:cNvPr id="14" name="Straight Arrow Connector 13">
              <a:extLst>
                <a:ext uri="{FF2B5EF4-FFF2-40B4-BE49-F238E27FC236}">
                  <a16:creationId xmlns:a16="http://schemas.microsoft.com/office/drawing/2014/main" id="{6CFD5334-1B42-F3D5-7F06-7C2D90BCEE44}"/>
                </a:ext>
              </a:extLst>
            </p:cNvPr>
            <p:cNvCxnSpPr>
              <a:cxnSpLocks/>
            </p:cNvCxnSpPr>
            <p:nvPr/>
          </p:nvCxnSpPr>
          <p:spPr>
            <a:xfrm flipH="1" flipV="1">
              <a:off x="8464801" y="2227665"/>
              <a:ext cx="2486598" cy="65213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7093E18-1BD4-CD97-328F-5220EB1969DC}"/>
                </a:ext>
              </a:extLst>
            </p:cNvPr>
            <p:cNvSpPr txBox="1"/>
            <p:nvPr/>
          </p:nvSpPr>
          <p:spPr>
            <a:xfrm>
              <a:off x="8823278" y="2312203"/>
              <a:ext cx="213260" cy="292223"/>
            </a:xfrm>
            <a:prstGeom prst="rect">
              <a:avLst/>
            </a:prstGeom>
            <a:noFill/>
          </p:spPr>
          <p:txBody>
            <a:bodyPr wrap="none" rtlCol="0">
              <a:spAutoFit/>
            </a:bodyPr>
            <a:lstStyle/>
            <a:p>
              <a:r>
                <a:rPr lang="en-US" dirty="0">
                  <a:solidFill>
                    <a:schemeClr val="bg1"/>
                  </a:solidFill>
                </a:rPr>
                <a:t>w</a:t>
              </a:r>
            </a:p>
          </p:txBody>
        </p:sp>
        <p:cxnSp>
          <p:nvCxnSpPr>
            <p:cNvPr id="16" name="Straight Arrow Connector 15">
              <a:extLst>
                <a:ext uri="{FF2B5EF4-FFF2-40B4-BE49-F238E27FC236}">
                  <a16:creationId xmlns:a16="http://schemas.microsoft.com/office/drawing/2014/main" id="{17DB8FEC-77E1-64F3-81E1-2B28BDCEBE26}"/>
                </a:ext>
              </a:extLst>
            </p:cNvPr>
            <p:cNvCxnSpPr>
              <a:cxnSpLocks/>
            </p:cNvCxnSpPr>
            <p:nvPr/>
          </p:nvCxnSpPr>
          <p:spPr>
            <a:xfrm flipV="1">
              <a:off x="9034678" y="4426327"/>
              <a:ext cx="0" cy="162000"/>
            </a:xfrm>
            <a:prstGeom prst="straightConnector1">
              <a:avLst/>
            </a:prstGeom>
            <a:ln w="19050">
              <a:solidFill>
                <a:schemeClr val="accent3"/>
              </a:solidFill>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3D18CA8F-12B4-616D-B0D4-4C8B0150CB5D}"/>
                </a:ext>
              </a:extLst>
            </p:cNvPr>
            <p:cNvCxnSpPr>
              <a:cxnSpLocks/>
            </p:cNvCxnSpPr>
            <p:nvPr/>
          </p:nvCxnSpPr>
          <p:spPr bwMode="auto">
            <a:xfrm flipV="1">
              <a:off x="7678739" y="2669235"/>
              <a:ext cx="1957992" cy="1524682"/>
            </a:xfrm>
            <a:prstGeom prst="straightConnector1">
              <a:avLst/>
            </a:prstGeom>
            <a:ln w="19050">
              <a:solidFill>
                <a:schemeClr val="accent2">
                  <a:lumMod val="60000"/>
                  <a:lumOff val="40000"/>
                </a:schemeClr>
              </a:solidFill>
              <a:headEnd type="none" w="med" len="med"/>
              <a:tailEnd type="triangle"/>
            </a:ln>
          </p:spPr>
          <p:style>
            <a:lnRef idx="1">
              <a:schemeClr val="accent3"/>
            </a:lnRef>
            <a:fillRef idx="0">
              <a:schemeClr val="accent3"/>
            </a:fillRef>
            <a:effectRef idx="0">
              <a:schemeClr val="accent3"/>
            </a:effectRef>
            <a:fontRef idx="minor">
              <a:schemeClr val="tx1"/>
            </a:fontRef>
          </p:style>
        </p:cxnSp>
        <p:sp>
          <p:nvSpPr>
            <p:cNvPr id="18" name="TextBox 17">
              <a:extLst>
                <a:ext uri="{FF2B5EF4-FFF2-40B4-BE49-F238E27FC236}">
                  <a16:creationId xmlns:a16="http://schemas.microsoft.com/office/drawing/2014/main" id="{71386AE8-A439-BB6C-22CB-A3B99C23A98F}"/>
                </a:ext>
              </a:extLst>
            </p:cNvPr>
            <p:cNvSpPr txBox="1"/>
            <p:nvPr/>
          </p:nvSpPr>
          <p:spPr>
            <a:xfrm>
              <a:off x="8151390" y="3137415"/>
              <a:ext cx="914400" cy="914400"/>
            </a:xfrm>
            <a:prstGeom prst="rect">
              <a:avLst/>
            </a:prstGeom>
            <a:noFill/>
            <a:ln>
              <a:noFill/>
            </a:ln>
          </p:spPr>
          <p:txBody>
            <a:bodyPr wrap="none" lIns="0" tIns="0" rIns="0" bIns="0" rtlCol="0">
              <a:noAutofit/>
            </a:bodyPr>
            <a:lstStyle/>
            <a:p>
              <a:pPr eaLnBrk="1" hangingPunct="1">
                <a:lnSpc>
                  <a:spcPct val="110000"/>
                </a:lnSpc>
                <a:spcBef>
                  <a:spcPct val="0"/>
                </a:spcBef>
                <a:buClr>
                  <a:srgbClr val="000000"/>
                </a:buClr>
              </a:pPr>
              <a:r>
                <a:rPr lang="en-US" sz="1800" dirty="0">
                  <a:solidFill>
                    <a:schemeClr val="accent2">
                      <a:lumMod val="60000"/>
                      <a:lumOff val="40000"/>
                    </a:schemeClr>
                  </a:solidFill>
                </a:rPr>
                <a:t>beam</a:t>
              </a:r>
              <a:endParaRPr lang="de-CH" sz="1800" dirty="0" err="1">
                <a:solidFill>
                  <a:schemeClr val="accent2">
                    <a:lumMod val="60000"/>
                    <a:lumOff val="40000"/>
                  </a:schemeClr>
                </a:solidFill>
              </a:endParaRPr>
            </a:p>
          </p:txBody>
        </p:sp>
      </p:grpSp>
    </p:spTree>
    <p:extLst>
      <p:ext uri="{BB962C8B-B14F-4D97-AF65-F5344CB8AC3E}">
        <p14:creationId xmlns:p14="http://schemas.microsoft.com/office/powerpoint/2010/main" val="2588508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4A2803-7944-E06A-397D-77D5ED2E6EEF}"/>
              </a:ext>
            </a:extLst>
          </p:cNvPr>
          <p:cNvSpPr>
            <a:spLocks noGrp="1"/>
          </p:cNvSpPr>
          <p:nvPr>
            <p:ph idx="1"/>
          </p:nvPr>
        </p:nvSpPr>
        <p:spPr/>
        <p:txBody>
          <a:bodyPr/>
          <a:lstStyle/>
          <a:p>
            <a:endParaRPr lang="de-CH"/>
          </a:p>
        </p:txBody>
      </p:sp>
      <p:sp>
        <p:nvSpPr>
          <p:cNvPr id="3" name="Date Placeholder 2">
            <a:extLst>
              <a:ext uri="{FF2B5EF4-FFF2-40B4-BE49-F238E27FC236}">
                <a16:creationId xmlns:a16="http://schemas.microsoft.com/office/drawing/2014/main" id="{5550EAF9-2038-F317-B195-BBDBC981E4E0}"/>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3C9D4B36-18C6-7732-8AFF-8DF9F2B27488}"/>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8DF6F074-2489-84B7-CAF0-64BF6FAC4372}"/>
              </a:ext>
            </a:extLst>
          </p:cNvPr>
          <p:cNvSpPr>
            <a:spLocks noGrp="1"/>
          </p:cNvSpPr>
          <p:nvPr>
            <p:ph type="sldNum" sz="quarter" idx="12"/>
          </p:nvPr>
        </p:nvSpPr>
        <p:spPr/>
        <p:txBody>
          <a:bodyPr/>
          <a:lstStyle/>
          <a:p>
            <a:fld id="{442AD375-037F-43D0-B059-5172DA06796A}" type="slidenum">
              <a:rPr lang="en-GB" noProof="0" smtClean="0"/>
              <a:pPr/>
              <a:t>24</a:t>
            </a:fld>
            <a:endParaRPr lang="en-GB" noProof="0" dirty="0"/>
          </a:p>
        </p:txBody>
      </p:sp>
      <p:sp>
        <p:nvSpPr>
          <p:cNvPr id="6" name="Title 5">
            <a:extLst>
              <a:ext uri="{FF2B5EF4-FFF2-40B4-BE49-F238E27FC236}">
                <a16:creationId xmlns:a16="http://schemas.microsoft.com/office/drawing/2014/main" id="{4DC6F653-F5E4-B865-E8E2-602E561D54E3}"/>
              </a:ext>
            </a:extLst>
          </p:cNvPr>
          <p:cNvSpPr>
            <a:spLocks noGrp="1"/>
          </p:cNvSpPr>
          <p:nvPr>
            <p:ph type="title"/>
          </p:nvPr>
        </p:nvSpPr>
        <p:spPr/>
        <p:txBody>
          <a:bodyPr/>
          <a:lstStyle/>
          <a:p>
            <a:r>
              <a:rPr lang="en-CA" dirty="0"/>
              <a:t>Sing bunch experiment</a:t>
            </a:r>
            <a:endParaRPr lang="de-CH" dirty="0"/>
          </a:p>
        </p:txBody>
      </p:sp>
      <p:pic>
        <p:nvPicPr>
          <p:cNvPr id="7" name="Content Placeholder 6" descr="A graph of a diagram&#10;&#10;Description automatically generated with medium confidence">
            <a:extLst>
              <a:ext uri="{FF2B5EF4-FFF2-40B4-BE49-F238E27FC236}">
                <a16:creationId xmlns:a16="http://schemas.microsoft.com/office/drawing/2014/main" id="{200D1423-D6C1-821A-98BB-65D10D0D8D5B}"/>
              </a:ext>
            </a:extLst>
          </p:cNvPr>
          <p:cNvPicPr>
            <a:picLocks noChangeAspect="1"/>
          </p:cNvPicPr>
          <p:nvPr/>
        </p:nvPicPr>
        <p:blipFill>
          <a:blip r:embed="rId2"/>
          <a:stretch>
            <a:fillRect/>
          </a:stretch>
        </p:blipFill>
        <p:spPr>
          <a:xfrm>
            <a:off x="6147209" y="1391707"/>
            <a:ext cx="4341279" cy="2188814"/>
          </a:xfrm>
          <a:prstGeom prst="rect">
            <a:avLst/>
          </a:prstGeom>
        </p:spPr>
      </p:pic>
      <p:pic>
        <p:nvPicPr>
          <p:cNvPr id="8" name="Picture 2">
            <a:extLst>
              <a:ext uri="{FF2B5EF4-FFF2-40B4-BE49-F238E27FC236}">
                <a16:creationId xmlns:a16="http://schemas.microsoft.com/office/drawing/2014/main" id="{BC5FE6B1-BCB3-C0A5-1134-BC688A95DA4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2524" y="3832575"/>
            <a:ext cx="4340868" cy="218881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graph of a graph&#10;&#10;Description automatically generated with medium confidence">
            <a:extLst>
              <a:ext uri="{FF2B5EF4-FFF2-40B4-BE49-F238E27FC236}">
                <a16:creationId xmlns:a16="http://schemas.microsoft.com/office/drawing/2014/main" id="{A7A46CF0-AA8A-992C-616E-EEB9E83546F9}"/>
              </a:ext>
            </a:extLst>
          </p:cNvPr>
          <p:cNvPicPr>
            <a:picLocks noChangeAspect="1"/>
          </p:cNvPicPr>
          <p:nvPr/>
        </p:nvPicPr>
        <p:blipFill>
          <a:blip r:embed="rId4"/>
          <a:stretch>
            <a:fillRect/>
          </a:stretch>
        </p:blipFill>
        <p:spPr>
          <a:xfrm>
            <a:off x="1127448" y="1354864"/>
            <a:ext cx="4341278" cy="2188814"/>
          </a:xfrm>
          <a:prstGeom prst="rect">
            <a:avLst/>
          </a:prstGeom>
        </p:spPr>
      </p:pic>
      <p:sp>
        <p:nvSpPr>
          <p:cNvPr id="10" name="TextBox 9">
            <a:extLst>
              <a:ext uri="{FF2B5EF4-FFF2-40B4-BE49-F238E27FC236}">
                <a16:creationId xmlns:a16="http://schemas.microsoft.com/office/drawing/2014/main" id="{369DCD44-76E7-369B-419B-CCCDFD6AFC2E}"/>
              </a:ext>
            </a:extLst>
          </p:cNvPr>
          <p:cNvSpPr txBox="1"/>
          <p:nvPr/>
        </p:nvSpPr>
        <p:spPr>
          <a:xfrm>
            <a:off x="2662825" y="1052736"/>
            <a:ext cx="1076969" cy="1071211"/>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1 kA</a:t>
            </a:r>
            <a:endParaRPr lang="de-CH" sz="1800" dirty="0" err="1">
              <a:solidFill>
                <a:srgbClr val="000000"/>
              </a:solidFill>
              <a:latin typeface="Calibri"/>
            </a:endParaRPr>
          </a:p>
        </p:txBody>
      </p:sp>
      <p:sp>
        <p:nvSpPr>
          <p:cNvPr id="11" name="TextBox 10">
            <a:extLst>
              <a:ext uri="{FF2B5EF4-FFF2-40B4-BE49-F238E27FC236}">
                <a16:creationId xmlns:a16="http://schemas.microsoft.com/office/drawing/2014/main" id="{EE98C39A-91B5-EC44-7774-05E200B26397}"/>
              </a:ext>
            </a:extLst>
          </p:cNvPr>
          <p:cNvSpPr txBox="1"/>
          <p:nvPr/>
        </p:nvSpPr>
        <p:spPr>
          <a:xfrm>
            <a:off x="8116434" y="1117108"/>
            <a:ext cx="1076969" cy="1071211"/>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2 kA</a:t>
            </a:r>
            <a:endParaRPr lang="de-CH" sz="1800" dirty="0" err="1">
              <a:solidFill>
                <a:srgbClr val="000000"/>
              </a:solidFill>
              <a:latin typeface="Calibri"/>
            </a:endParaRPr>
          </a:p>
        </p:txBody>
      </p:sp>
      <p:sp>
        <p:nvSpPr>
          <p:cNvPr id="12" name="TextBox 11">
            <a:extLst>
              <a:ext uri="{FF2B5EF4-FFF2-40B4-BE49-F238E27FC236}">
                <a16:creationId xmlns:a16="http://schemas.microsoft.com/office/drawing/2014/main" id="{08401743-2E69-611F-6285-EE925AF5FB89}"/>
              </a:ext>
            </a:extLst>
          </p:cNvPr>
          <p:cNvSpPr txBox="1"/>
          <p:nvPr/>
        </p:nvSpPr>
        <p:spPr>
          <a:xfrm>
            <a:off x="5608724" y="3478484"/>
            <a:ext cx="1076969" cy="1071211"/>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4 kA</a:t>
            </a:r>
            <a:endParaRPr lang="de-CH" sz="1800" dirty="0" err="1">
              <a:solidFill>
                <a:srgbClr val="000000"/>
              </a:solidFill>
              <a:latin typeface="Calibri"/>
            </a:endParaRPr>
          </a:p>
        </p:txBody>
      </p:sp>
    </p:spTree>
    <p:extLst>
      <p:ext uri="{BB962C8B-B14F-4D97-AF65-F5344CB8AC3E}">
        <p14:creationId xmlns:p14="http://schemas.microsoft.com/office/powerpoint/2010/main" val="6128477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171D1A-80FE-2531-0929-DF9DF6411C78}"/>
              </a:ext>
            </a:extLst>
          </p:cNvPr>
          <p:cNvSpPr>
            <a:spLocks noGrp="1"/>
          </p:cNvSpPr>
          <p:nvPr>
            <p:ph idx="1"/>
          </p:nvPr>
        </p:nvSpPr>
        <p:spPr/>
        <p:txBody>
          <a:bodyPr/>
          <a:lstStyle/>
          <a:p>
            <a:pPr marL="342900" indent="-342900">
              <a:buFont typeface="Arial" panose="020B0604020202020204" pitchFamily="34" charset="0"/>
              <a:buChar char="•"/>
            </a:pPr>
            <a:r>
              <a:rPr lang="en-US" dirty="0"/>
              <a:t>X-ray crystallography</a:t>
            </a:r>
          </a:p>
          <a:p>
            <a:pPr marL="342900" indent="-342900">
              <a:buFont typeface="Arial" panose="020B0604020202020204" pitchFamily="34" charset="0"/>
              <a:buChar char="•"/>
            </a:pPr>
            <a:r>
              <a:rPr lang="en-US" dirty="0"/>
              <a:t>X-ray emission spectroscopy</a:t>
            </a:r>
          </a:p>
          <a:p>
            <a:pPr marL="342900" indent="-342900">
              <a:buFont typeface="Arial" panose="020B0604020202020204" pitchFamily="34" charset="0"/>
              <a:buChar char="•"/>
            </a:pPr>
            <a:r>
              <a:rPr lang="en-US" dirty="0"/>
              <a:t>X-ray absorption spectroscopy</a:t>
            </a:r>
          </a:p>
          <a:p>
            <a:pPr marL="342900" indent="-342900">
              <a:buFont typeface="Arial" panose="020B0604020202020204" pitchFamily="34" charset="0"/>
              <a:buChar char="•"/>
            </a:pPr>
            <a:r>
              <a:rPr lang="en-US" dirty="0"/>
              <a:t>Stimulated Raman spectroscopy</a:t>
            </a:r>
          </a:p>
          <a:p>
            <a:pPr marL="342900" indent="-342900">
              <a:buFont typeface="Arial" panose="020B0604020202020204" pitchFamily="34" charset="0"/>
              <a:buChar char="•"/>
            </a:pPr>
            <a:r>
              <a:rPr lang="en-US" dirty="0"/>
              <a:t>Multiple wavelength anomalous diffraction</a:t>
            </a:r>
          </a:p>
          <a:p>
            <a:pPr marL="342900" indent="-342900">
              <a:buFont typeface="Arial" panose="020B0604020202020204" pitchFamily="34" charset="0"/>
              <a:buChar char="•"/>
            </a:pPr>
            <a:r>
              <a:rPr lang="en-CA" dirty="0"/>
              <a:t>X-ray absorption near edge structure</a:t>
            </a:r>
            <a:endParaRPr lang="en-US" dirty="0"/>
          </a:p>
          <a:p>
            <a:pPr marL="594900" lvl="1" indent="-342900">
              <a:buFont typeface="Arial" panose="020B0604020202020204" pitchFamily="34" charset="0"/>
              <a:buChar char="•"/>
            </a:pPr>
            <a:r>
              <a:rPr lang="en-US" dirty="0"/>
              <a:t>7050 eV – 7250 eV</a:t>
            </a:r>
          </a:p>
          <a:p>
            <a:pPr marL="594900" lvl="1" indent="-342900">
              <a:buFont typeface="Arial" panose="020B0604020202020204" pitchFamily="34" charset="0"/>
              <a:buChar char="•"/>
            </a:pPr>
            <a:endParaRPr lang="en-US" dirty="0"/>
          </a:p>
          <a:p>
            <a:endParaRPr lang="en-US" dirty="0"/>
          </a:p>
        </p:txBody>
      </p:sp>
      <p:sp>
        <p:nvSpPr>
          <p:cNvPr id="3" name="Date Placeholder 2">
            <a:extLst>
              <a:ext uri="{FF2B5EF4-FFF2-40B4-BE49-F238E27FC236}">
                <a16:creationId xmlns:a16="http://schemas.microsoft.com/office/drawing/2014/main" id="{6E274A93-B675-6805-C328-CBF8EB53EF00}"/>
              </a:ext>
            </a:extLst>
          </p:cNvPr>
          <p:cNvSpPr>
            <a:spLocks noGrp="1"/>
          </p:cNvSpPr>
          <p:nvPr>
            <p:ph type="dt" sz="half" idx="10"/>
          </p:nvPr>
        </p:nvSpPr>
        <p:spPr/>
        <p:txBody>
          <a:bodyPr/>
          <a:lstStyle/>
          <a:p>
            <a:fld id="{1535E6CB-B32D-41BB-A431-31ACE27797AC}" type="datetime1">
              <a:rPr lang="de-CH" noProof="0" smtClean="0"/>
              <a:t>16.09.24</a:t>
            </a:fld>
            <a:endParaRPr lang="en-GB" noProof="0" dirty="0"/>
          </a:p>
        </p:txBody>
      </p:sp>
      <p:sp>
        <p:nvSpPr>
          <p:cNvPr id="4" name="Footer Placeholder 3">
            <a:extLst>
              <a:ext uri="{FF2B5EF4-FFF2-40B4-BE49-F238E27FC236}">
                <a16:creationId xmlns:a16="http://schemas.microsoft.com/office/drawing/2014/main" id="{63E02EDD-173E-1536-D8A3-2C9C07476038}"/>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289AE7AB-1CEA-5CEC-D1C9-E07A17FA90AB}"/>
              </a:ext>
            </a:extLst>
          </p:cNvPr>
          <p:cNvSpPr>
            <a:spLocks noGrp="1"/>
          </p:cNvSpPr>
          <p:nvPr>
            <p:ph type="sldNum" sz="quarter" idx="12"/>
          </p:nvPr>
        </p:nvSpPr>
        <p:spPr/>
        <p:txBody>
          <a:bodyPr/>
          <a:lstStyle/>
          <a:p>
            <a:fld id="{442AD375-037F-43D0-B059-5172DA06796A}" type="slidenum">
              <a:rPr lang="en-GB" noProof="0" smtClean="0"/>
              <a:pPr/>
              <a:t>25</a:t>
            </a:fld>
            <a:endParaRPr lang="en-GB" noProof="0" dirty="0"/>
          </a:p>
        </p:txBody>
      </p:sp>
      <p:sp>
        <p:nvSpPr>
          <p:cNvPr id="6" name="Title 5">
            <a:extLst>
              <a:ext uri="{FF2B5EF4-FFF2-40B4-BE49-F238E27FC236}">
                <a16:creationId xmlns:a16="http://schemas.microsoft.com/office/drawing/2014/main" id="{56D0633A-4923-C434-F66F-F94E2C466B15}"/>
              </a:ext>
            </a:extLst>
          </p:cNvPr>
          <p:cNvSpPr>
            <a:spLocks noGrp="1"/>
          </p:cNvSpPr>
          <p:nvPr>
            <p:ph type="title"/>
          </p:nvPr>
        </p:nvSpPr>
        <p:spPr/>
        <p:txBody>
          <a:bodyPr/>
          <a:lstStyle/>
          <a:p>
            <a:r>
              <a:rPr lang="en-US" dirty="0"/>
              <a:t>Experiments that benefit from an increased FEL bandwidth</a:t>
            </a:r>
          </a:p>
        </p:txBody>
      </p:sp>
    </p:spTree>
    <p:extLst>
      <p:ext uri="{BB962C8B-B14F-4D97-AF65-F5344CB8AC3E}">
        <p14:creationId xmlns:p14="http://schemas.microsoft.com/office/powerpoint/2010/main" val="2735240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D280E928-9095-4107-69B4-926D548192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6212" y="1239070"/>
            <a:ext cx="2908300" cy="1346200"/>
          </a:xfrm>
          <a:prstGeom prst="rect">
            <a:avLst/>
          </a:prstGeom>
        </p:spPr>
      </p:pic>
      <p:sp>
        <p:nvSpPr>
          <p:cNvPr id="5" name="Slide Number Placeholder 4">
            <a:extLst>
              <a:ext uri="{FF2B5EF4-FFF2-40B4-BE49-F238E27FC236}">
                <a16:creationId xmlns:a16="http://schemas.microsoft.com/office/drawing/2014/main" id="{E01749AE-C895-F016-9D88-E366D8320F01}"/>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grpSp>
        <p:nvGrpSpPr>
          <p:cNvPr id="25" name="Group 24">
            <a:extLst>
              <a:ext uri="{FF2B5EF4-FFF2-40B4-BE49-F238E27FC236}">
                <a16:creationId xmlns:a16="http://schemas.microsoft.com/office/drawing/2014/main" id="{492FAEEA-DEBF-220C-F1AA-ED5082413E0C}"/>
              </a:ext>
            </a:extLst>
          </p:cNvPr>
          <p:cNvGrpSpPr/>
          <p:nvPr/>
        </p:nvGrpSpPr>
        <p:grpSpPr>
          <a:xfrm>
            <a:off x="2512268" y="6025550"/>
            <a:ext cx="7167465" cy="499794"/>
            <a:chOff x="944759" y="5737518"/>
            <a:chExt cx="7167465" cy="499794"/>
          </a:xfrm>
        </p:grpSpPr>
        <p:sp>
          <p:nvSpPr>
            <p:cNvPr id="60" name="Content Placeholder 1">
              <a:extLst>
                <a:ext uri="{FF2B5EF4-FFF2-40B4-BE49-F238E27FC236}">
                  <a16:creationId xmlns:a16="http://schemas.microsoft.com/office/drawing/2014/main" id="{C4BCC97B-0DBD-B927-44B4-28579E5DB98C}"/>
                </a:ext>
              </a:extLst>
            </p:cNvPr>
            <p:cNvSpPr txBox="1">
              <a:spLocks/>
            </p:cNvSpPr>
            <p:nvPr/>
          </p:nvSpPr>
          <p:spPr>
            <a:xfrm>
              <a:off x="2063552" y="5737518"/>
              <a:ext cx="6048672" cy="469495"/>
            </a:xfrm>
            <a:prstGeom prst="rect">
              <a:avLst/>
            </a:prstGeom>
          </p:spPr>
          <p:txBody>
            <a:bodyPr/>
            <a:lstStyle>
              <a:lvl1pPr marL="171450" indent="-171450" algn="l" defTabSz="685800">
                <a:lnSpc>
                  <a:spcPct val="90000"/>
                </a:lnSpc>
                <a:spcBef>
                  <a:spcPts val="750"/>
                </a:spcBef>
                <a:buClr>
                  <a:schemeClr val="accent1"/>
                </a:buClr>
                <a:buSzPct val="90000"/>
                <a:buFont typeface="Wingdings"/>
                <a:buChar char="§"/>
                <a:defRPr sz="1800" b="0" i="0">
                  <a:solidFill>
                    <a:schemeClr val="tx1"/>
                  </a:solidFill>
                  <a:latin typeface="Arial"/>
                  <a:ea typeface="+mn-ea"/>
                  <a:cs typeface="Arial"/>
                </a:defRPr>
              </a:lvl1pPr>
              <a:lvl2pPr marL="514350" indent="-171450" algn="l" defTabSz="685800">
                <a:lnSpc>
                  <a:spcPct val="90000"/>
                </a:lnSpc>
                <a:spcBef>
                  <a:spcPts val="375"/>
                </a:spcBef>
                <a:buClr>
                  <a:schemeClr val="accent1"/>
                </a:buClr>
                <a:buSzPct val="100000"/>
                <a:buFont typeface="Arial"/>
                <a:buChar char="•"/>
                <a:defRPr sz="1600" b="0" i="0">
                  <a:solidFill>
                    <a:schemeClr val="tx1"/>
                  </a:solidFill>
                  <a:latin typeface="Arial"/>
                  <a:ea typeface="+mn-ea"/>
                  <a:cs typeface="Arial"/>
                </a:defRPr>
              </a:lvl2pPr>
              <a:lvl3pPr marL="857250" indent="-171450" algn="l" defTabSz="685800">
                <a:lnSpc>
                  <a:spcPct val="90000"/>
                </a:lnSpc>
                <a:spcBef>
                  <a:spcPts val="375"/>
                </a:spcBef>
                <a:buSzPct val="90000"/>
                <a:buFont typeface="Wingdings"/>
                <a:buChar char="§"/>
                <a:defRPr sz="1500" b="0" i="0">
                  <a:solidFill>
                    <a:schemeClr val="tx1"/>
                  </a:solidFill>
                  <a:latin typeface="Arial"/>
                  <a:ea typeface="+mn-ea"/>
                  <a:cs typeface="Arial"/>
                </a:defRPr>
              </a:lvl3pPr>
              <a:lvl4pPr marL="1200150" indent="-171450" algn="l" defTabSz="685800">
                <a:lnSpc>
                  <a:spcPct val="90000"/>
                </a:lnSpc>
                <a:spcBef>
                  <a:spcPts val="375"/>
                </a:spcBef>
                <a:buFont typeface="Arial"/>
                <a:buChar char="•"/>
                <a:defRPr sz="1350">
                  <a:solidFill>
                    <a:schemeClr val="tx1"/>
                  </a:solidFill>
                  <a:latin typeface="+mn-lt"/>
                  <a:ea typeface="+mn-ea"/>
                  <a:cs typeface="+mn-cs"/>
                </a:defRPr>
              </a:lvl4pPr>
              <a:lvl5pPr marL="1543050" indent="-171450" algn="l" defTabSz="685800">
                <a:lnSpc>
                  <a:spcPct val="90000"/>
                </a:lnSpc>
                <a:spcBef>
                  <a:spcPts val="375"/>
                </a:spcBef>
                <a:buFont typeface="Arial"/>
                <a:buChar char="•"/>
                <a:defRPr sz="1350">
                  <a:solidFill>
                    <a:schemeClr val="tx1"/>
                  </a:solidFill>
                  <a:latin typeface="+mn-lt"/>
                  <a:ea typeface="+mn-ea"/>
                  <a:cs typeface="+mn-cs"/>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a:lstStyle>
            <a:p>
              <a:pPr marL="0" indent="0">
                <a:buFont typeface="Wingdings"/>
                <a:buNone/>
              </a:pPr>
              <a:r>
                <a:rPr lang="en-US" sz="1400" dirty="0">
                  <a:latin typeface="+mn-lt"/>
                </a:rPr>
                <a:t>This project has received funding from the European Union’s Horizon Europe research and innovation </a:t>
              </a:r>
              <a:r>
                <a:rPr lang="en-US" sz="1400" dirty="0" err="1">
                  <a:latin typeface="+mn-lt"/>
                </a:rPr>
                <a:t>programme</a:t>
              </a:r>
              <a:r>
                <a:rPr lang="en-US" sz="1400" dirty="0">
                  <a:latin typeface="+mn-lt"/>
                </a:rPr>
                <a:t> under grant agreement No. 101079773</a:t>
              </a:r>
              <a:endParaRPr lang="de-CH" sz="1400" dirty="0">
                <a:latin typeface="+mn-lt"/>
              </a:endParaRPr>
            </a:p>
          </p:txBody>
        </p:sp>
        <p:pic>
          <p:nvPicPr>
            <p:cNvPr id="61" name="Graphic 60">
              <a:extLst>
                <a:ext uri="{FF2B5EF4-FFF2-40B4-BE49-F238E27FC236}">
                  <a16:creationId xmlns:a16="http://schemas.microsoft.com/office/drawing/2014/main" id="{13EBD4AE-733B-587D-0C0C-AF3C9A12994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44759" y="5737518"/>
              <a:ext cx="685108" cy="499794"/>
            </a:xfrm>
            <a:prstGeom prst="rect">
              <a:avLst/>
            </a:prstGeom>
          </p:spPr>
        </p:pic>
      </p:grpSp>
      <p:grpSp>
        <p:nvGrpSpPr>
          <p:cNvPr id="21" name="Group 20">
            <a:extLst>
              <a:ext uri="{FF2B5EF4-FFF2-40B4-BE49-F238E27FC236}">
                <a16:creationId xmlns:a16="http://schemas.microsoft.com/office/drawing/2014/main" id="{55066C5B-440A-7685-ADD2-874BF1C214B1}"/>
              </a:ext>
            </a:extLst>
          </p:cNvPr>
          <p:cNvGrpSpPr/>
          <p:nvPr/>
        </p:nvGrpSpPr>
        <p:grpSpPr>
          <a:xfrm>
            <a:off x="1735897" y="3241616"/>
            <a:ext cx="8720207" cy="2131599"/>
            <a:chOff x="1735897" y="3241616"/>
            <a:chExt cx="8720207" cy="2131599"/>
          </a:xfrm>
        </p:grpSpPr>
        <p:sp>
          <p:nvSpPr>
            <p:cNvPr id="45" name="Rectangle 44">
              <a:extLst>
                <a:ext uri="{FF2B5EF4-FFF2-40B4-BE49-F238E27FC236}">
                  <a16:creationId xmlns:a16="http://schemas.microsoft.com/office/drawing/2014/main" id="{D10F041F-F01A-FACC-408D-F58338BFD747}"/>
                </a:ext>
              </a:extLst>
            </p:cNvPr>
            <p:cNvSpPr/>
            <p:nvPr/>
          </p:nvSpPr>
          <p:spPr bwMode="auto">
            <a:xfrm>
              <a:off x="1735897" y="5031175"/>
              <a:ext cx="1902172" cy="34204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1"/>
                  </a:solidFill>
                  <a:effectLst/>
                </a:rPr>
                <a:t>Diagnostics &amp; Instrumentation</a:t>
              </a:r>
              <a:endParaRPr kumimoji="0" lang="de-CH" sz="1200" b="0" i="0" u="none" strike="noStrike" cap="none" normalizeH="0" baseline="0" dirty="0">
                <a:ln>
                  <a:noFill/>
                </a:ln>
                <a:solidFill>
                  <a:schemeClr val="bg1"/>
                </a:solidFill>
                <a:effectLst/>
              </a:endParaRPr>
            </a:p>
          </p:txBody>
        </p:sp>
        <p:sp>
          <p:nvSpPr>
            <p:cNvPr id="46" name="Rectangle 45">
              <a:extLst>
                <a:ext uri="{FF2B5EF4-FFF2-40B4-BE49-F238E27FC236}">
                  <a16:creationId xmlns:a16="http://schemas.microsoft.com/office/drawing/2014/main" id="{1CF41B96-6E49-BAA9-F7D5-7068AC6EB3C9}"/>
                </a:ext>
              </a:extLst>
            </p:cNvPr>
            <p:cNvSpPr/>
            <p:nvPr/>
          </p:nvSpPr>
          <p:spPr bwMode="auto">
            <a:xfrm>
              <a:off x="4059059" y="5022707"/>
              <a:ext cx="1902173" cy="34204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1"/>
                  </a:solidFill>
                  <a:effectLst/>
                </a:rPr>
                <a:t>Radio Frequency Systems</a:t>
              </a:r>
              <a:endParaRPr kumimoji="0" lang="de-CH" sz="1200" b="0" i="0" u="none" strike="noStrike" cap="none" normalizeH="0" baseline="0" dirty="0">
                <a:ln>
                  <a:noFill/>
                </a:ln>
                <a:solidFill>
                  <a:schemeClr val="bg1"/>
                </a:solidFill>
                <a:effectLst/>
              </a:endParaRPr>
            </a:p>
          </p:txBody>
        </p:sp>
        <p:sp>
          <p:nvSpPr>
            <p:cNvPr id="47" name="Rectangle 46">
              <a:extLst>
                <a:ext uri="{FF2B5EF4-FFF2-40B4-BE49-F238E27FC236}">
                  <a16:creationId xmlns:a16="http://schemas.microsoft.com/office/drawing/2014/main" id="{D6331F42-B2B4-B9D2-D599-C33DC6733936}"/>
                </a:ext>
              </a:extLst>
            </p:cNvPr>
            <p:cNvSpPr/>
            <p:nvPr/>
          </p:nvSpPr>
          <p:spPr bwMode="auto">
            <a:xfrm>
              <a:off x="6281253" y="5026959"/>
              <a:ext cx="1902174" cy="34204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1"/>
                  </a:solidFill>
                  <a:effectLst/>
                </a:rPr>
                <a:t>Beam Dynamics</a:t>
              </a:r>
              <a:endParaRPr kumimoji="0" lang="de-CH" sz="1200" b="0" i="0" u="none" strike="noStrike" cap="none" normalizeH="0" baseline="0" dirty="0">
                <a:ln>
                  <a:noFill/>
                </a:ln>
                <a:solidFill>
                  <a:schemeClr val="bg1"/>
                </a:solidFill>
                <a:effectLst/>
              </a:endParaRPr>
            </a:p>
          </p:txBody>
        </p:sp>
        <p:sp>
          <p:nvSpPr>
            <p:cNvPr id="48" name="Rectangle 47">
              <a:extLst>
                <a:ext uri="{FF2B5EF4-FFF2-40B4-BE49-F238E27FC236}">
                  <a16:creationId xmlns:a16="http://schemas.microsoft.com/office/drawing/2014/main" id="{E8C7AB42-7988-1D8D-3A30-023D06E9FE94}"/>
                </a:ext>
              </a:extLst>
            </p:cNvPr>
            <p:cNvSpPr/>
            <p:nvPr/>
          </p:nvSpPr>
          <p:spPr bwMode="auto">
            <a:xfrm>
              <a:off x="8553931" y="5022706"/>
              <a:ext cx="1902173" cy="342040"/>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bg1"/>
                  </a:solidFill>
                  <a:effectLst/>
                </a:rPr>
                <a:t>Large Research Facilities </a:t>
              </a:r>
              <a:endParaRPr kumimoji="0" lang="de-CH" sz="1200" b="0" i="0" u="none" strike="noStrike" cap="none" normalizeH="0" baseline="0" dirty="0">
                <a:ln>
                  <a:noFill/>
                </a:ln>
                <a:solidFill>
                  <a:schemeClr val="bg1"/>
                </a:solidFill>
                <a:effectLst/>
              </a:endParaRPr>
            </a:p>
          </p:txBody>
        </p:sp>
        <p:grpSp>
          <p:nvGrpSpPr>
            <p:cNvPr id="64" name="Group 63">
              <a:extLst>
                <a:ext uri="{FF2B5EF4-FFF2-40B4-BE49-F238E27FC236}">
                  <a16:creationId xmlns:a16="http://schemas.microsoft.com/office/drawing/2014/main" id="{4E99AB98-FE3F-1031-4BFA-8F845D41AE97}"/>
                </a:ext>
              </a:extLst>
            </p:cNvPr>
            <p:cNvGrpSpPr/>
            <p:nvPr/>
          </p:nvGrpSpPr>
          <p:grpSpPr>
            <a:xfrm>
              <a:off x="2259318" y="3241616"/>
              <a:ext cx="855330" cy="1631485"/>
              <a:chOff x="1356308" y="1918259"/>
              <a:chExt cx="1028354" cy="1961517"/>
            </a:xfrm>
          </p:grpSpPr>
          <p:pic>
            <p:nvPicPr>
              <p:cNvPr id="49" name="Picture 48" descr="A person wearing glasses and a grey suit&#10;&#10;Description automatically generated">
                <a:extLst>
                  <a:ext uri="{FF2B5EF4-FFF2-40B4-BE49-F238E27FC236}">
                    <a16:creationId xmlns:a16="http://schemas.microsoft.com/office/drawing/2014/main" id="{61A0361C-8529-8675-EC02-A2A4DF5E4A3E}"/>
                  </a:ext>
                </a:extLst>
              </p:cNvPr>
              <p:cNvPicPr>
                <a:picLocks noChangeAspect="1"/>
              </p:cNvPicPr>
              <p:nvPr/>
            </p:nvPicPr>
            <p:blipFill>
              <a:blip r:embed="rId6"/>
              <a:stretch>
                <a:fillRect/>
              </a:stretch>
            </p:blipFill>
            <p:spPr>
              <a:xfrm>
                <a:off x="1356308" y="1918259"/>
                <a:ext cx="1028354" cy="1371139"/>
              </a:xfrm>
              <a:prstGeom prst="rect">
                <a:avLst/>
              </a:prstGeom>
            </p:spPr>
          </p:pic>
          <p:sp>
            <p:nvSpPr>
              <p:cNvPr id="52" name="TextBox 51">
                <a:extLst>
                  <a:ext uri="{FF2B5EF4-FFF2-40B4-BE49-F238E27FC236}">
                    <a16:creationId xmlns:a16="http://schemas.microsoft.com/office/drawing/2014/main" id="{149A1BDA-DA94-44B6-1956-120D021EA02D}"/>
                  </a:ext>
                </a:extLst>
              </p:cNvPr>
              <p:cNvSpPr txBox="1"/>
              <p:nvPr/>
            </p:nvSpPr>
            <p:spPr>
              <a:xfrm>
                <a:off x="1356308" y="3317017"/>
                <a:ext cx="1028354" cy="562759"/>
              </a:xfrm>
              <a:prstGeom prst="rect">
                <a:avLst/>
              </a:prstGeom>
              <a:noFill/>
            </p:spPr>
            <p:txBody>
              <a:bodyPr wrap="none" lIns="0" tIns="0" rIns="0" bIns="0" rtlCol="0">
                <a:noAutofit/>
              </a:bodyPr>
              <a:lstStyle/>
              <a:p>
                <a:pPr algn="ctr" eaLnBrk="1" hangingPunct="1">
                  <a:spcBef>
                    <a:spcPct val="0"/>
                  </a:spcBef>
                  <a:buClr>
                    <a:srgbClr val="000000"/>
                  </a:buClr>
                </a:pPr>
                <a:r>
                  <a:rPr lang="en-US" sz="1800" dirty="0">
                    <a:solidFill>
                      <a:srgbClr val="000000"/>
                    </a:solidFill>
                  </a:rPr>
                  <a:t>Rasmus </a:t>
                </a:r>
              </a:p>
              <a:p>
                <a:pPr algn="ctr" eaLnBrk="1" hangingPunct="1">
                  <a:spcBef>
                    <a:spcPct val="0"/>
                  </a:spcBef>
                  <a:buClr>
                    <a:srgbClr val="000000"/>
                  </a:buClr>
                </a:pPr>
                <a:r>
                  <a:rPr lang="en-US" sz="1800" dirty="0">
                    <a:solidFill>
                      <a:srgbClr val="000000"/>
                    </a:solidFill>
                  </a:rPr>
                  <a:t>Ischebeck</a:t>
                </a:r>
                <a:endParaRPr lang="de-CH" sz="1800" dirty="0" err="1">
                  <a:solidFill>
                    <a:srgbClr val="000000"/>
                  </a:solidFill>
                </a:endParaRPr>
              </a:p>
            </p:txBody>
          </p:sp>
        </p:grpSp>
        <p:grpSp>
          <p:nvGrpSpPr>
            <p:cNvPr id="65" name="Group 64">
              <a:extLst>
                <a:ext uri="{FF2B5EF4-FFF2-40B4-BE49-F238E27FC236}">
                  <a16:creationId xmlns:a16="http://schemas.microsoft.com/office/drawing/2014/main" id="{5A42BCC8-9E87-CD57-A8C1-6608C898160F}"/>
                </a:ext>
              </a:extLst>
            </p:cNvPr>
            <p:cNvGrpSpPr/>
            <p:nvPr/>
          </p:nvGrpSpPr>
          <p:grpSpPr>
            <a:xfrm>
              <a:off x="9077353" y="3253257"/>
              <a:ext cx="855330" cy="1615337"/>
              <a:chOff x="9047961" y="1932255"/>
              <a:chExt cx="1028354" cy="1942102"/>
            </a:xfrm>
          </p:grpSpPr>
          <p:pic>
            <p:nvPicPr>
              <p:cNvPr id="51" name="Picture 50" descr="A person in a suit&#10;&#10;Description automatically generated">
                <a:extLst>
                  <a:ext uri="{FF2B5EF4-FFF2-40B4-BE49-F238E27FC236}">
                    <a16:creationId xmlns:a16="http://schemas.microsoft.com/office/drawing/2014/main" id="{F3602D59-3785-B95B-C963-60137BF40CE3}"/>
                  </a:ext>
                </a:extLst>
              </p:cNvPr>
              <p:cNvPicPr>
                <a:picLocks noChangeAspect="1"/>
              </p:cNvPicPr>
              <p:nvPr/>
            </p:nvPicPr>
            <p:blipFill>
              <a:blip r:embed="rId7"/>
              <a:stretch>
                <a:fillRect/>
              </a:stretch>
            </p:blipFill>
            <p:spPr>
              <a:xfrm>
                <a:off x="9048694" y="1932255"/>
                <a:ext cx="1027621" cy="1371139"/>
              </a:xfrm>
              <a:prstGeom prst="rect">
                <a:avLst/>
              </a:prstGeom>
            </p:spPr>
          </p:pic>
          <p:sp>
            <p:nvSpPr>
              <p:cNvPr id="57" name="TextBox 56">
                <a:extLst>
                  <a:ext uri="{FF2B5EF4-FFF2-40B4-BE49-F238E27FC236}">
                    <a16:creationId xmlns:a16="http://schemas.microsoft.com/office/drawing/2014/main" id="{0899A2F7-172A-B247-7FA4-999A25542C33}"/>
                  </a:ext>
                </a:extLst>
              </p:cNvPr>
              <p:cNvSpPr txBox="1"/>
              <p:nvPr/>
            </p:nvSpPr>
            <p:spPr>
              <a:xfrm>
                <a:off x="9047961" y="3311598"/>
                <a:ext cx="1028354" cy="562759"/>
              </a:xfrm>
              <a:prstGeom prst="rect">
                <a:avLst/>
              </a:prstGeom>
              <a:noFill/>
            </p:spPr>
            <p:txBody>
              <a:bodyPr wrap="none" lIns="0" tIns="0" rIns="0" bIns="0" rtlCol="0">
                <a:noAutofit/>
              </a:bodyPr>
              <a:lstStyle/>
              <a:p>
                <a:pPr algn="ctr" eaLnBrk="1" hangingPunct="1">
                  <a:spcBef>
                    <a:spcPct val="0"/>
                  </a:spcBef>
                  <a:buClr>
                    <a:srgbClr val="000000"/>
                  </a:buClr>
                </a:pPr>
                <a:r>
                  <a:rPr lang="en-US" sz="1800" dirty="0">
                    <a:solidFill>
                      <a:srgbClr val="000000"/>
                    </a:solidFill>
                  </a:rPr>
                  <a:t>Mike </a:t>
                </a:r>
              </a:p>
              <a:p>
                <a:pPr algn="ctr" eaLnBrk="1" hangingPunct="1">
                  <a:spcBef>
                    <a:spcPct val="0"/>
                  </a:spcBef>
                  <a:buClr>
                    <a:srgbClr val="000000"/>
                  </a:buClr>
                </a:pPr>
                <a:r>
                  <a:rPr lang="en-US" sz="1800" dirty="0">
                    <a:solidFill>
                      <a:srgbClr val="000000"/>
                    </a:solidFill>
                  </a:rPr>
                  <a:t>Seidel</a:t>
                </a:r>
              </a:p>
            </p:txBody>
          </p:sp>
        </p:grpSp>
        <p:grpSp>
          <p:nvGrpSpPr>
            <p:cNvPr id="71" name="Group 70">
              <a:extLst>
                <a:ext uri="{FF2B5EF4-FFF2-40B4-BE49-F238E27FC236}">
                  <a16:creationId xmlns:a16="http://schemas.microsoft.com/office/drawing/2014/main" id="{408B3131-263D-A470-2DCF-9152C2993580}"/>
                </a:ext>
              </a:extLst>
            </p:cNvPr>
            <p:cNvGrpSpPr/>
            <p:nvPr/>
          </p:nvGrpSpPr>
          <p:grpSpPr>
            <a:xfrm>
              <a:off x="6281253" y="3256971"/>
              <a:ext cx="1902174" cy="1637105"/>
              <a:chOff x="6152993" y="1936720"/>
              <a:chExt cx="2286963" cy="1968273"/>
            </a:xfrm>
          </p:grpSpPr>
          <p:grpSp>
            <p:nvGrpSpPr>
              <p:cNvPr id="68" name="Group 67">
                <a:extLst>
                  <a:ext uri="{FF2B5EF4-FFF2-40B4-BE49-F238E27FC236}">
                    <a16:creationId xmlns:a16="http://schemas.microsoft.com/office/drawing/2014/main" id="{17E41CC2-62BE-000C-13F8-9A82A1946720}"/>
                  </a:ext>
                </a:extLst>
              </p:cNvPr>
              <p:cNvGrpSpPr/>
              <p:nvPr/>
            </p:nvGrpSpPr>
            <p:grpSpPr>
              <a:xfrm>
                <a:off x="6152993" y="1936720"/>
                <a:ext cx="1074297" cy="1968273"/>
                <a:chOff x="6152993" y="1936720"/>
                <a:chExt cx="1074297" cy="1968273"/>
              </a:xfrm>
            </p:grpSpPr>
            <p:sp>
              <p:nvSpPr>
                <p:cNvPr id="55" name="TextBox 54">
                  <a:extLst>
                    <a:ext uri="{FF2B5EF4-FFF2-40B4-BE49-F238E27FC236}">
                      <a16:creationId xmlns:a16="http://schemas.microsoft.com/office/drawing/2014/main" id="{2F5B3D8E-CED0-3345-2E0C-4A833597C970}"/>
                    </a:ext>
                  </a:extLst>
                </p:cNvPr>
                <p:cNvSpPr txBox="1"/>
                <p:nvPr/>
              </p:nvSpPr>
              <p:spPr>
                <a:xfrm>
                  <a:off x="6152993" y="3342234"/>
                  <a:ext cx="1074297" cy="562759"/>
                </a:xfrm>
                <a:prstGeom prst="rect">
                  <a:avLst/>
                </a:prstGeom>
                <a:noFill/>
              </p:spPr>
              <p:txBody>
                <a:bodyPr wrap="none" lIns="0" tIns="0" rIns="0" bIns="0" rtlCol="0">
                  <a:noAutofit/>
                </a:bodyPr>
                <a:lstStyle/>
                <a:p>
                  <a:pPr algn="ctr" eaLnBrk="1" hangingPunct="1">
                    <a:spcBef>
                      <a:spcPct val="0"/>
                    </a:spcBef>
                    <a:buClr>
                      <a:srgbClr val="000000"/>
                    </a:buClr>
                  </a:pPr>
                  <a:r>
                    <a:rPr lang="en-US" sz="1800" dirty="0">
                      <a:solidFill>
                        <a:srgbClr val="000000"/>
                      </a:solidFill>
                    </a:rPr>
                    <a:t>Sven </a:t>
                  </a:r>
                </a:p>
                <a:p>
                  <a:pPr algn="ctr" eaLnBrk="1" hangingPunct="1">
                    <a:spcBef>
                      <a:spcPct val="0"/>
                    </a:spcBef>
                    <a:buClr>
                      <a:srgbClr val="000000"/>
                    </a:buClr>
                  </a:pPr>
                  <a:r>
                    <a:rPr lang="en-US" sz="1800" dirty="0">
                      <a:solidFill>
                        <a:srgbClr val="000000"/>
                      </a:solidFill>
                    </a:rPr>
                    <a:t>Reiche</a:t>
                  </a:r>
                </a:p>
              </p:txBody>
            </p:sp>
            <p:pic>
              <p:nvPicPr>
                <p:cNvPr id="58" name="Picture 57" descr="A person sitting in a chair&#10;&#10;Description automatically generated">
                  <a:extLst>
                    <a:ext uri="{FF2B5EF4-FFF2-40B4-BE49-F238E27FC236}">
                      <a16:creationId xmlns:a16="http://schemas.microsoft.com/office/drawing/2014/main" id="{6CE5A2A6-734B-EC08-1821-C3C674D65528}"/>
                    </a:ext>
                  </a:extLst>
                </p:cNvPr>
                <p:cNvPicPr>
                  <a:picLocks noChangeAspect="1"/>
                </p:cNvPicPr>
                <p:nvPr/>
              </p:nvPicPr>
              <p:blipFill rotWithShape="1">
                <a:blip r:embed="rId8"/>
                <a:srcRect l="8464" t="10277" r="20695" b="21950"/>
                <a:stretch/>
              </p:blipFill>
              <p:spPr>
                <a:xfrm>
                  <a:off x="6152993" y="1936720"/>
                  <a:ext cx="1074297" cy="1371600"/>
                </a:xfrm>
                <a:prstGeom prst="rect">
                  <a:avLst/>
                </a:prstGeom>
              </p:spPr>
            </p:pic>
          </p:grpSp>
          <p:grpSp>
            <p:nvGrpSpPr>
              <p:cNvPr id="69" name="Group 68">
                <a:extLst>
                  <a:ext uri="{FF2B5EF4-FFF2-40B4-BE49-F238E27FC236}">
                    <a16:creationId xmlns:a16="http://schemas.microsoft.com/office/drawing/2014/main" id="{D2C7ADED-AF7C-E3EE-BF50-B508D86F42C4}"/>
                  </a:ext>
                </a:extLst>
              </p:cNvPr>
              <p:cNvGrpSpPr/>
              <p:nvPr/>
            </p:nvGrpSpPr>
            <p:grpSpPr>
              <a:xfrm>
                <a:off x="7378469" y="1939998"/>
                <a:ext cx="1061487" cy="1963056"/>
                <a:chOff x="7378469" y="1939998"/>
                <a:chExt cx="1061487" cy="1963056"/>
              </a:xfrm>
            </p:grpSpPr>
            <p:sp>
              <p:nvSpPr>
                <p:cNvPr id="56" name="TextBox 55">
                  <a:extLst>
                    <a:ext uri="{FF2B5EF4-FFF2-40B4-BE49-F238E27FC236}">
                      <a16:creationId xmlns:a16="http://schemas.microsoft.com/office/drawing/2014/main" id="{DA772C94-F1BE-73C2-3BF8-9B8BF4D7A478}"/>
                    </a:ext>
                  </a:extLst>
                </p:cNvPr>
                <p:cNvSpPr txBox="1"/>
                <p:nvPr/>
              </p:nvSpPr>
              <p:spPr>
                <a:xfrm>
                  <a:off x="7378469" y="3340295"/>
                  <a:ext cx="1061487" cy="562759"/>
                </a:xfrm>
                <a:prstGeom prst="rect">
                  <a:avLst/>
                </a:prstGeom>
                <a:noFill/>
              </p:spPr>
              <p:txBody>
                <a:bodyPr wrap="none" lIns="0" tIns="0" rIns="0" bIns="0" rtlCol="0">
                  <a:noAutofit/>
                </a:bodyPr>
                <a:lstStyle/>
                <a:p>
                  <a:pPr algn="ctr" eaLnBrk="1" hangingPunct="1">
                    <a:spcBef>
                      <a:spcPct val="0"/>
                    </a:spcBef>
                    <a:buClr>
                      <a:srgbClr val="000000"/>
                    </a:buClr>
                  </a:pPr>
                  <a:r>
                    <a:rPr lang="en-US" sz="1800" dirty="0">
                      <a:solidFill>
                        <a:srgbClr val="000000"/>
                      </a:solidFill>
                    </a:rPr>
                    <a:t>Eduard</a:t>
                  </a:r>
                </a:p>
                <a:p>
                  <a:pPr algn="ctr" eaLnBrk="1" hangingPunct="1">
                    <a:spcBef>
                      <a:spcPct val="0"/>
                    </a:spcBef>
                    <a:buClr>
                      <a:srgbClr val="000000"/>
                    </a:buClr>
                  </a:pPr>
                  <a:r>
                    <a:rPr lang="en-US" sz="1800" dirty="0">
                      <a:solidFill>
                        <a:srgbClr val="000000"/>
                      </a:solidFill>
                    </a:rPr>
                    <a:t>Prat</a:t>
                  </a:r>
                </a:p>
              </p:txBody>
            </p:sp>
            <p:pic>
              <p:nvPicPr>
                <p:cNvPr id="59" name="Picture 58" descr="A person with a beard and mustache&#10;&#10;Description automatically generated">
                  <a:extLst>
                    <a:ext uri="{FF2B5EF4-FFF2-40B4-BE49-F238E27FC236}">
                      <a16:creationId xmlns:a16="http://schemas.microsoft.com/office/drawing/2014/main" id="{E64D8FBE-89F4-0FE0-1984-E2DD36AC9510}"/>
                    </a:ext>
                  </a:extLst>
                </p:cNvPr>
                <p:cNvPicPr>
                  <a:picLocks noChangeAspect="1"/>
                </p:cNvPicPr>
                <p:nvPr/>
              </p:nvPicPr>
              <p:blipFill rotWithShape="1">
                <a:blip r:embed="rId9"/>
                <a:srcRect l="23288" r="18557"/>
                <a:stretch/>
              </p:blipFill>
              <p:spPr>
                <a:xfrm>
                  <a:off x="7378469" y="1939998"/>
                  <a:ext cx="1061487" cy="1371600"/>
                </a:xfrm>
                <a:prstGeom prst="rect">
                  <a:avLst/>
                </a:prstGeom>
              </p:spPr>
            </p:pic>
          </p:grpSp>
        </p:grpSp>
        <p:grpSp>
          <p:nvGrpSpPr>
            <p:cNvPr id="70" name="Group 69">
              <a:extLst>
                <a:ext uri="{FF2B5EF4-FFF2-40B4-BE49-F238E27FC236}">
                  <a16:creationId xmlns:a16="http://schemas.microsoft.com/office/drawing/2014/main" id="{29125D11-F8AF-00FB-5ED3-CC6B2095DDA6}"/>
                </a:ext>
              </a:extLst>
            </p:cNvPr>
            <p:cNvGrpSpPr/>
            <p:nvPr/>
          </p:nvGrpSpPr>
          <p:grpSpPr>
            <a:xfrm>
              <a:off x="4076178" y="3246612"/>
              <a:ext cx="1867935" cy="1632277"/>
              <a:chOff x="3583136" y="1924266"/>
              <a:chExt cx="2245798" cy="1962469"/>
            </a:xfrm>
          </p:grpSpPr>
          <p:grpSp>
            <p:nvGrpSpPr>
              <p:cNvPr id="66" name="Group 65">
                <a:extLst>
                  <a:ext uri="{FF2B5EF4-FFF2-40B4-BE49-F238E27FC236}">
                    <a16:creationId xmlns:a16="http://schemas.microsoft.com/office/drawing/2014/main" id="{1C5BBFFE-E955-4445-674D-A66001E9F5CA}"/>
                  </a:ext>
                </a:extLst>
              </p:cNvPr>
              <p:cNvGrpSpPr/>
              <p:nvPr/>
            </p:nvGrpSpPr>
            <p:grpSpPr>
              <a:xfrm>
                <a:off x="3583136" y="1924266"/>
                <a:ext cx="1050106" cy="1962469"/>
                <a:chOff x="3611259" y="1926117"/>
                <a:chExt cx="1050106" cy="1962469"/>
              </a:xfrm>
            </p:grpSpPr>
            <p:pic>
              <p:nvPicPr>
                <p:cNvPr id="50" name="Picture 49" descr="A person with a beard and sunglasses&#10;&#10;Description automatically generated">
                  <a:extLst>
                    <a:ext uri="{FF2B5EF4-FFF2-40B4-BE49-F238E27FC236}">
                      <a16:creationId xmlns:a16="http://schemas.microsoft.com/office/drawing/2014/main" id="{6B05A4B6-2704-DA7E-419E-1C62A46F7D63}"/>
                    </a:ext>
                  </a:extLst>
                </p:cNvPr>
                <p:cNvPicPr>
                  <a:picLocks noChangeAspect="1"/>
                </p:cNvPicPr>
                <p:nvPr/>
              </p:nvPicPr>
              <p:blipFill>
                <a:blip r:embed="rId10"/>
                <a:stretch>
                  <a:fillRect/>
                </a:stretch>
              </p:blipFill>
              <p:spPr>
                <a:xfrm>
                  <a:off x="3611259" y="1926117"/>
                  <a:ext cx="1050106" cy="1371139"/>
                </a:xfrm>
                <a:prstGeom prst="rect">
                  <a:avLst/>
                </a:prstGeom>
              </p:spPr>
            </p:pic>
            <p:sp>
              <p:nvSpPr>
                <p:cNvPr id="53" name="TextBox 52">
                  <a:extLst>
                    <a:ext uri="{FF2B5EF4-FFF2-40B4-BE49-F238E27FC236}">
                      <a16:creationId xmlns:a16="http://schemas.microsoft.com/office/drawing/2014/main" id="{6F91C2F3-59E4-57C7-D62F-C2162CDE2F30}"/>
                    </a:ext>
                  </a:extLst>
                </p:cNvPr>
                <p:cNvSpPr txBox="1"/>
                <p:nvPr/>
              </p:nvSpPr>
              <p:spPr>
                <a:xfrm>
                  <a:off x="3613124" y="3325827"/>
                  <a:ext cx="1046377" cy="562759"/>
                </a:xfrm>
                <a:prstGeom prst="rect">
                  <a:avLst/>
                </a:prstGeom>
                <a:noFill/>
              </p:spPr>
              <p:txBody>
                <a:bodyPr wrap="none" lIns="0" tIns="0" rIns="0" bIns="0" rtlCol="0">
                  <a:noAutofit/>
                </a:bodyPr>
                <a:lstStyle/>
                <a:p>
                  <a:pPr algn="ctr" eaLnBrk="1" hangingPunct="1">
                    <a:spcBef>
                      <a:spcPct val="0"/>
                    </a:spcBef>
                    <a:buClr>
                      <a:srgbClr val="000000"/>
                    </a:buClr>
                  </a:pPr>
                  <a:r>
                    <a:rPr lang="en-US" sz="1800" dirty="0">
                      <a:solidFill>
                        <a:srgbClr val="000000"/>
                      </a:solidFill>
                    </a:rPr>
                    <a:t>Paolo</a:t>
                  </a:r>
                </a:p>
                <a:p>
                  <a:pPr algn="ctr" eaLnBrk="1" hangingPunct="1">
                    <a:spcBef>
                      <a:spcPct val="0"/>
                    </a:spcBef>
                    <a:buClr>
                      <a:srgbClr val="000000"/>
                    </a:buClr>
                  </a:pPr>
                  <a:r>
                    <a:rPr lang="en-US" sz="1800" dirty="0">
                      <a:solidFill>
                        <a:srgbClr val="000000"/>
                      </a:solidFill>
                    </a:rPr>
                    <a:t>Craievich</a:t>
                  </a:r>
                </a:p>
              </p:txBody>
            </p:sp>
          </p:grpSp>
          <p:grpSp>
            <p:nvGrpSpPr>
              <p:cNvPr id="67" name="Group 66">
                <a:extLst>
                  <a:ext uri="{FF2B5EF4-FFF2-40B4-BE49-F238E27FC236}">
                    <a16:creationId xmlns:a16="http://schemas.microsoft.com/office/drawing/2014/main" id="{0BF26F93-E3D2-3284-4EB7-2149F604E3AF}"/>
                  </a:ext>
                </a:extLst>
              </p:cNvPr>
              <p:cNvGrpSpPr/>
              <p:nvPr/>
            </p:nvGrpSpPr>
            <p:grpSpPr>
              <a:xfrm>
                <a:off x="4782557" y="1932255"/>
                <a:ext cx="1046377" cy="1954375"/>
                <a:chOff x="4812544" y="1931794"/>
                <a:chExt cx="1046377" cy="1954375"/>
              </a:xfrm>
            </p:grpSpPr>
            <p:sp>
              <p:nvSpPr>
                <p:cNvPr id="54" name="TextBox 53">
                  <a:extLst>
                    <a:ext uri="{FF2B5EF4-FFF2-40B4-BE49-F238E27FC236}">
                      <a16:creationId xmlns:a16="http://schemas.microsoft.com/office/drawing/2014/main" id="{0F44C773-3056-5C97-5368-D435B79F6DE0}"/>
                    </a:ext>
                  </a:extLst>
                </p:cNvPr>
                <p:cNvSpPr txBox="1"/>
                <p:nvPr/>
              </p:nvSpPr>
              <p:spPr>
                <a:xfrm>
                  <a:off x="4812544" y="3323410"/>
                  <a:ext cx="1046377" cy="562759"/>
                </a:xfrm>
                <a:prstGeom prst="rect">
                  <a:avLst/>
                </a:prstGeom>
                <a:noFill/>
              </p:spPr>
              <p:txBody>
                <a:bodyPr wrap="none" lIns="0" tIns="0" rIns="0" bIns="0" rtlCol="0">
                  <a:noAutofit/>
                </a:bodyPr>
                <a:lstStyle/>
                <a:p>
                  <a:pPr algn="ctr" eaLnBrk="1" hangingPunct="1">
                    <a:spcBef>
                      <a:spcPct val="0"/>
                    </a:spcBef>
                    <a:buClr>
                      <a:srgbClr val="000000"/>
                    </a:buClr>
                  </a:pPr>
                  <a:r>
                    <a:rPr lang="en-US" sz="1800" dirty="0">
                      <a:solidFill>
                        <a:srgbClr val="000000"/>
                      </a:solidFill>
                    </a:rPr>
                    <a:t>Fabio </a:t>
                  </a:r>
                </a:p>
                <a:p>
                  <a:pPr algn="ctr" eaLnBrk="1" hangingPunct="1">
                    <a:spcBef>
                      <a:spcPct val="0"/>
                    </a:spcBef>
                    <a:buClr>
                      <a:srgbClr val="000000"/>
                    </a:buClr>
                  </a:pPr>
                  <a:r>
                    <a:rPr lang="en-US" sz="1800" dirty="0">
                      <a:solidFill>
                        <a:srgbClr val="000000"/>
                      </a:solidFill>
                    </a:rPr>
                    <a:t>Marcellini</a:t>
                  </a:r>
                </a:p>
              </p:txBody>
            </p:sp>
            <p:pic>
              <p:nvPicPr>
                <p:cNvPr id="62" name="Picture 2" descr="image">
                  <a:extLst>
                    <a:ext uri="{FF2B5EF4-FFF2-40B4-BE49-F238E27FC236}">
                      <a16:creationId xmlns:a16="http://schemas.microsoft.com/office/drawing/2014/main" id="{111275A0-2411-D2CD-75BE-8685CF0951E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820747" y="1931794"/>
                  <a:ext cx="1029970" cy="1371600"/>
                </a:xfrm>
                <a:prstGeom prst="rect">
                  <a:avLst/>
                </a:prstGeom>
                <a:noFill/>
                <a:extLst>
                  <a:ext uri="{909E8E84-426E-40DD-AFC4-6F175D3DCCD1}">
                    <a14:hiddenFill xmlns:a14="http://schemas.microsoft.com/office/drawing/2010/main">
                      <a:solidFill>
                        <a:srgbClr val="FFFFFF"/>
                      </a:solidFill>
                    </a14:hiddenFill>
                  </a:ext>
                </a:extLst>
              </p:spPr>
            </p:pic>
          </p:grpSp>
        </p:grpSp>
      </p:grpSp>
      <p:pic>
        <p:nvPicPr>
          <p:cNvPr id="8" name="Picture 7" descr="A red and white logo&#10;&#10;Description automatically generated">
            <a:extLst>
              <a:ext uri="{FF2B5EF4-FFF2-40B4-BE49-F238E27FC236}">
                <a16:creationId xmlns:a16="http://schemas.microsoft.com/office/drawing/2014/main" id="{77037B9D-C6C1-D8E0-05DE-732E498F4A2B}"/>
              </a:ext>
            </a:extLst>
          </p:cNvPr>
          <p:cNvPicPr>
            <a:picLocks noChangeAspect="1"/>
          </p:cNvPicPr>
          <p:nvPr/>
        </p:nvPicPr>
        <p:blipFill>
          <a:blip r:embed="rId12"/>
          <a:stretch>
            <a:fillRect/>
          </a:stretch>
        </p:blipFill>
        <p:spPr>
          <a:xfrm>
            <a:off x="1845067" y="1479832"/>
            <a:ext cx="2667822" cy="864676"/>
          </a:xfrm>
          <a:prstGeom prst="rect">
            <a:avLst/>
          </a:prstGeom>
        </p:spPr>
      </p:pic>
      <p:pic>
        <p:nvPicPr>
          <p:cNvPr id="11" name="Picture 10">
            <a:extLst>
              <a:ext uri="{FF2B5EF4-FFF2-40B4-BE49-F238E27FC236}">
                <a16:creationId xmlns:a16="http://schemas.microsoft.com/office/drawing/2014/main" id="{DD7CB5A8-30C7-DA5E-8DC9-6051DC7B4392}"/>
              </a:ext>
            </a:extLst>
          </p:cNvPr>
          <p:cNvPicPr>
            <a:picLocks noChangeAspect="1"/>
          </p:cNvPicPr>
          <p:nvPr/>
        </p:nvPicPr>
        <p:blipFill rotWithShape="1">
          <a:blip r:embed="rId13"/>
          <a:srcRect t="49738"/>
          <a:stretch/>
        </p:blipFill>
        <p:spPr>
          <a:xfrm>
            <a:off x="4941171" y="1124744"/>
            <a:ext cx="2426758" cy="1574852"/>
          </a:xfrm>
          <a:prstGeom prst="rect">
            <a:avLst/>
          </a:prstGeom>
        </p:spPr>
      </p:pic>
      <p:sp>
        <p:nvSpPr>
          <p:cNvPr id="23" name="Rectangle 22">
            <a:extLst>
              <a:ext uri="{FF2B5EF4-FFF2-40B4-BE49-F238E27FC236}">
                <a16:creationId xmlns:a16="http://schemas.microsoft.com/office/drawing/2014/main" id="{E2C30BDD-9D91-9D53-0A8E-6FBF0B4452B4}"/>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3980554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784026E-DFE4-A3D0-06B4-547CCCBC01B6}"/>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sp>
        <p:nvSpPr>
          <p:cNvPr id="6" name="Title 5">
            <a:extLst>
              <a:ext uri="{FF2B5EF4-FFF2-40B4-BE49-F238E27FC236}">
                <a16:creationId xmlns:a16="http://schemas.microsoft.com/office/drawing/2014/main" id="{24B1CE81-AB70-2FB8-614A-06E8FBCC5017}"/>
              </a:ext>
            </a:extLst>
          </p:cNvPr>
          <p:cNvSpPr>
            <a:spLocks noGrp="1"/>
          </p:cNvSpPr>
          <p:nvPr>
            <p:ph type="title"/>
          </p:nvPr>
        </p:nvSpPr>
        <p:spPr/>
        <p:txBody>
          <a:bodyPr/>
          <a:lstStyle/>
          <a:p>
            <a:endParaRPr lang="en-US"/>
          </a:p>
        </p:txBody>
      </p:sp>
      <p:pic>
        <p:nvPicPr>
          <p:cNvPr id="7" name="Picture 6">
            <a:extLst>
              <a:ext uri="{FF2B5EF4-FFF2-40B4-BE49-F238E27FC236}">
                <a16:creationId xmlns:a16="http://schemas.microsoft.com/office/drawing/2014/main" id="{64439AC7-E2DF-0D30-81F9-E576B89A1857}"/>
              </a:ext>
            </a:extLst>
          </p:cNvPr>
          <p:cNvPicPr>
            <a:picLocks noChangeAspect="1"/>
          </p:cNvPicPr>
          <p:nvPr/>
        </p:nvPicPr>
        <p:blipFill>
          <a:blip r:embed="rId3"/>
          <a:stretch>
            <a:fillRect/>
          </a:stretch>
        </p:blipFill>
        <p:spPr>
          <a:xfrm>
            <a:off x="-19681" y="86748"/>
            <a:ext cx="3998897" cy="2664296"/>
          </a:xfrm>
          <a:prstGeom prst="rect">
            <a:avLst/>
          </a:prstGeom>
        </p:spPr>
      </p:pic>
      <p:pic>
        <p:nvPicPr>
          <p:cNvPr id="8" name="Picture 4" descr="Slow Motion the Ultrafast – Observing Biochemical Reactions That Make us  Human - VAT Valves">
            <a:extLst>
              <a:ext uri="{FF2B5EF4-FFF2-40B4-BE49-F238E27FC236}">
                <a16:creationId xmlns:a16="http://schemas.microsoft.com/office/drawing/2014/main" id="{515A10FA-43E2-89E5-7CDA-9D274F673D7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784"/>
          <a:stretch/>
        </p:blipFill>
        <p:spPr bwMode="auto">
          <a:xfrm>
            <a:off x="3978837" y="86748"/>
            <a:ext cx="4629040" cy="26642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A832275D-36E6-4DC9-C7D4-BD1BCDA6C1F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15813" y="3170372"/>
            <a:ext cx="1417857" cy="2700000"/>
          </a:xfrm>
          <a:prstGeom prst="rect">
            <a:avLst/>
          </a:prstGeom>
        </p:spPr>
      </p:pic>
      <p:sp>
        <p:nvSpPr>
          <p:cNvPr id="15" name="TextBox 14">
            <a:extLst>
              <a:ext uri="{FF2B5EF4-FFF2-40B4-BE49-F238E27FC236}">
                <a16:creationId xmlns:a16="http://schemas.microsoft.com/office/drawing/2014/main" id="{3985C6F3-AE62-C17C-1162-D79EE72D4F07}"/>
              </a:ext>
            </a:extLst>
          </p:cNvPr>
          <p:cNvSpPr txBox="1"/>
          <p:nvPr/>
        </p:nvSpPr>
        <p:spPr>
          <a:xfrm>
            <a:off x="5714769" y="2783688"/>
            <a:ext cx="1157176" cy="307777"/>
          </a:xfrm>
          <a:prstGeom prst="rect">
            <a:avLst/>
          </a:prstGeom>
          <a:noFill/>
        </p:spPr>
        <p:txBody>
          <a:bodyPr wrap="none" lIns="0" tIns="0" rIns="0" bIns="0" rtlCol="0">
            <a:spAutoFit/>
          </a:bodyPr>
          <a:lstStyle/>
          <a:p>
            <a:pPr algn="l"/>
            <a:r>
              <a:rPr lang="en-US" sz="2000" dirty="0"/>
              <a:t>~ 30 MV/m</a:t>
            </a:r>
          </a:p>
        </p:txBody>
      </p:sp>
      <p:sp>
        <p:nvSpPr>
          <p:cNvPr id="16" name="TextBox 15">
            <a:extLst>
              <a:ext uri="{FF2B5EF4-FFF2-40B4-BE49-F238E27FC236}">
                <a16:creationId xmlns:a16="http://schemas.microsoft.com/office/drawing/2014/main" id="{03A6DD6B-ED24-4B07-7D83-100FD4FD08A2}"/>
              </a:ext>
            </a:extLst>
          </p:cNvPr>
          <p:cNvSpPr txBox="1"/>
          <p:nvPr/>
        </p:nvSpPr>
        <p:spPr>
          <a:xfrm>
            <a:off x="9971411" y="2783688"/>
            <a:ext cx="1429687" cy="307777"/>
          </a:xfrm>
          <a:prstGeom prst="rect">
            <a:avLst/>
          </a:prstGeom>
          <a:noFill/>
        </p:spPr>
        <p:txBody>
          <a:bodyPr wrap="none" lIns="0" tIns="0" rIns="0" bIns="0" rtlCol="0">
            <a:spAutoFit/>
          </a:bodyPr>
          <a:lstStyle/>
          <a:p>
            <a:pPr algn="l"/>
            <a:r>
              <a:rPr lang="en-US" sz="2000" dirty="0"/>
              <a:t>~ 1000 MV/m</a:t>
            </a:r>
          </a:p>
        </p:txBody>
      </p:sp>
      <p:sp>
        <p:nvSpPr>
          <p:cNvPr id="11" name="TextBox 10">
            <a:extLst>
              <a:ext uri="{FF2B5EF4-FFF2-40B4-BE49-F238E27FC236}">
                <a16:creationId xmlns:a16="http://schemas.microsoft.com/office/drawing/2014/main" id="{C3178CCB-9F86-A203-284F-5EDA1417F903}"/>
              </a:ext>
            </a:extLst>
          </p:cNvPr>
          <p:cNvSpPr txBox="1"/>
          <p:nvPr/>
        </p:nvSpPr>
        <p:spPr>
          <a:xfrm>
            <a:off x="275625" y="5949280"/>
            <a:ext cx="3998897" cy="369332"/>
          </a:xfrm>
          <a:prstGeom prst="rect">
            <a:avLst/>
          </a:prstGeom>
          <a:noFill/>
        </p:spPr>
        <p:txBody>
          <a:bodyPr wrap="square" lIns="0" tIns="0" rIns="0" bIns="0" rtlCol="0">
            <a:spAutoFit/>
          </a:bodyPr>
          <a:lstStyle/>
          <a:p>
            <a:pPr algn="l"/>
            <a:r>
              <a:rPr lang="en-US" sz="1200" dirty="0"/>
              <a:t>Demonstration of Large Bandwidth Hard X-Ray Free-Electron Laser Pulses at </a:t>
            </a:r>
            <a:r>
              <a:rPr lang="en-US" sz="1200" dirty="0" err="1"/>
              <a:t>SwissFEL</a:t>
            </a:r>
            <a:r>
              <a:rPr lang="en-US" sz="1200" dirty="0"/>
              <a:t>, Prat, et al.</a:t>
            </a:r>
            <a:endParaRPr lang="de-CH" sz="1200" dirty="0"/>
          </a:p>
        </p:txBody>
      </p:sp>
      <p:sp>
        <p:nvSpPr>
          <p:cNvPr id="12" name="TextBox 11">
            <a:extLst>
              <a:ext uri="{FF2B5EF4-FFF2-40B4-BE49-F238E27FC236}">
                <a16:creationId xmlns:a16="http://schemas.microsoft.com/office/drawing/2014/main" id="{A422216C-6ED5-3E7B-7A6B-70FDC1E76C96}"/>
              </a:ext>
            </a:extLst>
          </p:cNvPr>
          <p:cNvSpPr txBox="1"/>
          <p:nvPr/>
        </p:nvSpPr>
        <p:spPr>
          <a:xfrm>
            <a:off x="8642182" y="5949280"/>
            <a:ext cx="3486674" cy="369332"/>
          </a:xfrm>
          <a:prstGeom prst="rect">
            <a:avLst/>
          </a:prstGeom>
          <a:noFill/>
        </p:spPr>
        <p:txBody>
          <a:bodyPr wrap="square" lIns="0" tIns="0" rIns="0" bIns="0" rtlCol="0">
            <a:spAutoFit/>
          </a:bodyPr>
          <a:lstStyle/>
          <a:p>
            <a:pPr algn="l"/>
            <a:r>
              <a:rPr lang="en-US" sz="1200" dirty="0"/>
              <a:t>Energy doubling of 42 GeV electrons in a </a:t>
            </a:r>
            <a:r>
              <a:rPr lang="en-US" sz="1200" dirty="0" err="1"/>
              <a:t>metre</a:t>
            </a:r>
            <a:r>
              <a:rPr lang="en-US" sz="1200" dirty="0"/>
              <a:t>-scale</a:t>
            </a:r>
          </a:p>
          <a:p>
            <a:pPr algn="l"/>
            <a:r>
              <a:rPr lang="en-US" sz="1200" dirty="0"/>
              <a:t>plasma </a:t>
            </a:r>
            <a:r>
              <a:rPr lang="en-US" sz="1200" dirty="0" err="1"/>
              <a:t>wakefield</a:t>
            </a:r>
            <a:r>
              <a:rPr lang="en-US" sz="1200" dirty="0"/>
              <a:t> accelerator, Blumenfeld, at al.</a:t>
            </a:r>
            <a:endParaRPr lang="de-CH" sz="1200" dirty="0"/>
          </a:p>
        </p:txBody>
      </p:sp>
      <p:grpSp>
        <p:nvGrpSpPr>
          <p:cNvPr id="24" name="Group 23">
            <a:extLst>
              <a:ext uri="{FF2B5EF4-FFF2-40B4-BE49-F238E27FC236}">
                <a16:creationId xmlns:a16="http://schemas.microsoft.com/office/drawing/2014/main" id="{9EBF26AD-B283-C5B8-8C44-B5F6952B31DD}"/>
              </a:ext>
            </a:extLst>
          </p:cNvPr>
          <p:cNvGrpSpPr/>
          <p:nvPr/>
        </p:nvGrpSpPr>
        <p:grpSpPr>
          <a:xfrm>
            <a:off x="8607877" y="87957"/>
            <a:ext cx="3633731" cy="2664000"/>
            <a:chOff x="8607877" y="87957"/>
            <a:chExt cx="3633731" cy="2664000"/>
          </a:xfrm>
        </p:grpSpPr>
        <p:pic>
          <p:nvPicPr>
            <p:cNvPr id="22" name="Picture 21">
              <a:extLst>
                <a:ext uri="{FF2B5EF4-FFF2-40B4-BE49-F238E27FC236}">
                  <a16:creationId xmlns:a16="http://schemas.microsoft.com/office/drawing/2014/main" id="{51F95978-93C9-B75C-8F56-9729EE423089}"/>
                </a:ext>
              </a:extLst>
            </p:cNvPr>
            <p:cNvPicPr>
              <a:picLocks noChangeAspect="1"/>
            </p:cNvPicPr>
            <p:nvPr/>
          </p:nvPicPr>
          <p:blipFill rotWithShape="1">
            <a:blip r:embed="rId6"/>
            <a:srcRect l="18750" b="19236"/>
            <a:stretch/>
          </p:blipFill>
          <p:spPr>
            <a:xfrm>
              <a:off x="8607877" y="87957"/>
              <a:ext cx="3633731" cy="2664000"/>
            </a:xfrm>
            <a:prstGeom prst="rect">
              <a:avLst/>
            </a:prstGeom>
          </p:spPr>
        </p:pic>
        <p:sp>
          <p:nvSpPr>
            <p:cNvPr id="23" name="TextBox 22">
              <a:extLst>
                <a:ext uri="{FF2B5EF4-FFF2-40B4-BE49-F238E27FC236}">
                  <a16:creationId xmlns:a16="http://schemas.microsoft.com/office/drawing/2014/main" id="{4E1DE6C2-A1BA-3387-C949-6640EE947E65}"/>
                </a:ext>
              </a:extLst>
            </p:cNvPr>
            <p:cNvSpPr txBox="1"/>
            <p:nvPr/>
          </p:nvSpPr>
          <p:spPr>
            <a:xfrm>
              <a:off x="11280576" y="2492896"/>
              <a:ext cx="835165" cy="153888"/>
            </a:xfrm>
            <a:prstGeom prst="rect">
              <a:avLst/>
            </a:prstGeom>
            <a:noFill/>
          </p:spPr>
          <p:txBody>
            <a:bodyPr wrap="none" lIns="0" tIns="0" rIns="0" bIns="0" rtlCol="0">
              <a:spAutoFit/>
            </a:bodyPr>
            <a:lstStyle/>
            <a:p>
              <a:pPr algn="l"/>
              <a:r>
                <a:rPr lang="en-US" sz="1000" dirty="0">
                  <a:solidFill>
                    <a:schemeClr val="bg1"/>
                  </a:solidFill>
                </a:rPr>
                <a:t>Marlene Turner</a:t>
              </a:r>
              <a:endParaRPr lang="de-CH" sz="1000" dirty="0">
                <a:solidFill>
                  <a:schemeClr val="bg1"/>
                </a:solidFill>
              </a:endParaRPr>
            </a:p>
          </p:txBody>
        </p:sp>
      </p:grpSp>
      <p:pic>
        <p:nvPicPr>
          <p:cNvPr id="26" name="Picture 25">
            <a:extLst>
              <a:ext uri="{FF2B5EF4-FFF2-40B4-BE49-F238E27FC236}">
                <a16:creationId xmlns:a16="http://schemas.microsoft.com/office/drawing/2014/main" id="{14205499-DE03-BFB5-E622-D7A4D71FFFEA}"/>
              </a:ext>
            </a:extLst>
          </p:cNvPr>
          <p:cNvPicPr>
            <a:picLocks noChangeAspect="1"/>
          </p:cNvPicPr>
          <p:nvPr/>
        </p:nvPicPr>
        <p:blipFill rotWithShape="1">
          <a:blip r:embed="rId7"/>
          <a:srcRect l="1" r="389" b="375"/>
          <a:stretch/>
        </p:blipFill>
        <p:spPr>
          <a:xfrm>
            <a:off x="159671" y="3175184"/>
            <a:ext cx="3276670" cy="2700000"/>
          </a:xfrm>
          <a:prstGeom prst="rect">
            <a:avLst/>
          </a:prstGeom>
        </p:spPr>
      </p:pic>
      <p:pic>
        <p:nvPicPr>
          <p:cNvPr id="2" name="Graphic 1">
            <a:extLst>
              <a:ext uri="{FF2B5EF4-FFF2-40B4-BE49-F238E27FC236}">
                <a16:creationId xmlns:a16="http://schemas.microsoft.com/office/drawing/2014/main" id="{4B801B88-265D-5269-1A9C-8EA70089CB3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852448" y="3361987"/>
            <a:ext cx="4487104" cy="2871747"/>
          </a:xfrm>
          <a:prstGeom prst="rect">
            <a:avLst/>
          </a:prstGeom>
        </p:spPr>
      </p:pic>
      <p:sp>
        <p:nvSpPr>
          <p:cNvPr id="13" name="TextBox 12">
            <a:extLst>
              <a:ext uri="{FF2B5EF4-FFF2-40B4-BE49-F238E27FC236}">
                <a16:creationId xmlns:a16="http://schemas.microsoft.com/office/drawing/2014/main" id="{1B2F185E-CF27-3F78-E912-41B8781ABB27}"/>
              </a:ext>
            </a:extLst>
          </p:cNvPr>
          <p:cNvSpPr txBox="1"/>
          <p:nvPr/>
        </p:nvSpPr>
        <p:spPr>
          <a:xfrm>
            <a:off x="5078505" y="6181893"/>
            <a:ext cx="2429704" cy="184666"/>
          </a:xfrm>
          <a:prstGeom prst="rect">
            <a:avLst/>
          </a:prstGeom>
          <a:noFill/>
        </p:spPr>
        <p:txBody>
          <a:bodyPr wrap="none" lIns="0" tIns="0" rIns="0" bIns="0" rtlCol="0">
            <a:spAutoFit/>
          </a:bodyPr>
          <a:lstStyle/>
          <a:p>
            <a:pPr algn="l"/>
            <a:r>
              <a:rPr lang="en-US" sz="1200" dirty="0" err="1"/>
              <a:t>simplemaps.com</a:t>
            </a:r>
            <a:r>
              <a:rPr lang="en-US" sz="1200" dirty="0"/>
              <a:t>/</a:t>
            </a:r>
            <a:r>
              <a:rPr lang="en-US" sz="1200" dirty="0" err="1"/>
              <a:t>svg</a:t>
            </a:r>
            <a:r>
              <a:rPr lang="en-US" sz="1200" dirty="0"/>
              <a:t>/country/</a:t>
            </a:r>
            <a:r>
              <a:rPr lang="en-US" sz="1200" dirty="0" err="1"/>
              <a:t>ch#all</a:t>
            </a:r>
            <a:endParaRPr lang="en-US" sz="1200" dirty="0"/>
          </a:p>
        </p:txBody>
      </p:sp>
      <p:sp>
        <p:nvSpPr>
          <p:cNvPr id="14" name="Oval 13">
            <a:extLst>
              <a:ext uri="{FF2B5EF4-FFF2-40B4-BE49-F238E27FC236}">
                <a16:creationId xmlns:a16="http://schemas.microsoft.com/office/drawing/2014/main" id="{1DB8C655-8F96-F847-0234-406F8B81017F}"/>
              </a:ext>
            </a:extLst>
          </p:cNvPr>
          <p:cNvSpPr>
            <a:spLocks noChangeAspect="1"/>
          </p:cNvSpPr>
          <p:nvPr/>
        </p:nvSpPr>
        <p:spPr>
          <a:xfrm>
            <a:off x="6293357" y="3887796"/>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7" name="Oval 16">
            <a:extLst>
              <a:ext uri="{FF2B5EF4-FFF2-40B4-BE49-F238E27FC236}">
                <a16:creationId xmlns:a16="http://schemas.microsoft.com/office/drawing/2014/main" id="{B92EAC76-14F3-EED0-1E91-E2A236F0BFB0}"/>
              </a:ext>
            </a:extLst>
          </p:cNvPr>
          <p:cNvSpPr>
            <a:spLocks noChangeAspect="1"/>
          </p:cNvSpPr>
          <p:nvPr/>
        </p:nvSpPr>
        <p:spPr>
          <a:xfrm>
            <a:off x="4105190" y="5494758"/>
            <a:ext cx="108000" cy="108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2426957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1" grpId="0"/>
      <p:bldP spid="12"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BDF7B1CD-D227-B009-1DF9-40BEEB0AAFED}"/>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5687"/>
          <a:stretch/>
        </p:blipFill>
        <p:spPr>
          <a:xfrm>
            <a:off x="2349265" y="1063475"/>
            <a:ext cx="3818743" cy="3036767"/>
          </a:xfrm>
        </p:spPr>
      </p:pic>
      <p:sp>
        <p:nvSpPr>
          <p:cNvPr id="5" name="Slide Number Placeholder 4">
            <a:extLst>
              <a:ext uri="{FF2B5EF4-FFF2-40B4-BE49-F238E27FC236}">
                <a16:creationId xmlns:a16="http://schemas.microsoft.com/office/drawing/2014/main" id="{A7836185-FFCD-E541-6FD4-92E6FD8FFAE9}"/>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sp>
        <p:nvSpPr>
          <p:cNvPr id="6" name="Title 5">
            <a:extLst>
              <a:ext uri="{FF2B5EF4-FFF2-40B4-BE49-F238E27FC236}">
                <a16:creationId xmlns:a16="http://schemas.microsoft.com/office/drawing/2014/main" id="{83F4B423-A28C-600C-AE46-5607309296F7}"/>
              </a:ext>
            </a:extLst>
          </p:cNvPr>
          <p:cNvSpPr>
            <a:spLocks noGrp="1"/>
          </p:cNvSpPr>
          <p:nvPr>
            <p:ph type="title"/>
          </p:nvPr>
        </p:nvSpPr>
        <p:spPr/>
        <p:txBody>
          <a:bodyPr/>
          <a:lstStyle/>
          <a:p>
            <a:endParaRPr lang="en-US" dirty="0"/>
          </a:p>
        </p:txBody>
      </p:sp>
      <p:sp>
        <p:nvSpPr>
          <p:cNvPr id="42" name="Rectangle 41">
            <a:extLst>
              <a:ext uri="{FF2B5EF4-FFF2-40B4-BE49-F238E27FC236}">
                <a16:creationId xmlns:a16="http://schemas.microsoft.com/office/drawing/2014/main" id="{D156BE49-7C9C-73AB-9BC3-FC6B021107DC}"/>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nvGrpSpPr>
          <p:cNvPr id="21" name="Group 20">
            <a:extLst>
              <a:ext uri="{FF2B5EF4-FFF2-40B4-BE49-F238E27FC236}">
                <a16:creationId xmlns:a16="http://schemas.microsoft.com/office/drawing/2014/main" id="{B313525F-2FC1-F1BA-05DC-34280D508323}"/>
              </a:ext>
            </a:extLst>
          </p:cNvPr>
          <p:cNvGrpSpPr/>
          <p:nvPr/>
        </p:nvGrpSpPr>
        <p:grpSpPr>
          <a:xfrm>
            <a:off x="6558904" y="1083001"/>
            <a:ext cx="3785568" cy="2729719"/>
            <a:chOff x="6558904" y="1083001"/>
            <a:chExt cx="3785568" cy="2729719"/>
          </a:xfrm>
        </p:grpSpPr>
        <p:grpSp>
          <p:nvGrpSpPr>
            <p:cNvPr id="9" name="Group 8">
              <a:extLst>
                <a:ext uri="{FF2B5EF4-FFF2-40B4-BE49-F238E27FC236}">
                  <a16:creationId xmlns:a16="http://schemas.microsoft.com/office/drawing/2014/main" id="{61246BA9-412B-51E9-ADE5-03557B47CD4E}"/>
                </a:ext>
              </a:extLst>
            </p:cNvPr>
            <p:cNvGrpSpPr/>
            <p:nvPr/>
          </p:nvGrpSpPr>
          <p:grpSpPr>
            <a:xfrm flipV="1">
              <a:off x="6984397" y="1604243"/>
              <a:ext cx="377063" cy="1301121"/>
              <a:chOff x="6198406" y="1713484"/>
              <a:chExt cx="377063" cy="1301121"/>
            </a:xfrm>
          </p:grpSpPr>
          <p:sp>
            <p:nvSpPr>
              <p:cNvPr id="10" name="Left Brace 9">
                <a:extLst>
                  <a:ext uri="{FF2B5EF4-FFF2-40B4-BE49-F238E27FC236}">
                    <a16:creationId xmlns:a16="http://schemas.microsoft.com/office/drawing/2014/main" id="{B623040B-44FC-49D7-7D5A-393CA7291C78}"/>
                  </a:ext>
                </a:extLst>
              </p:cNvPr>
              <p:cNvSpPr/>
              <p:nvPr/>
            </p:nvSpPr>
            <p:spPr>
              <a:xfrm>
                <a:off x="6325200" y="1880827"/>
                <a:ext cx="131599" cy="1133778"/>
              </a:xfrm>
              <a:prstGeom prst="leftBrace">
                <a:avLst/>
              </a:prstGeom>
              <a:ln w="28575">
                <a:solidFill>
                  <a:schemeClr val="accent2">
                    <a:lumMod val="75000"/>
                    <a:alpha val="4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85E23F90-4A2B-1181-4883-70B8F33915DD}"/>
                  </a:ext>
                </a:extLst>
              </p:cNvPr>
              <p:cNvSpPr txBox="1"/>
              <p:nvPr/>
            </p:nvSpPr>
            <p:spPr>
              <a:xfrm>
                <a:off x="6198406" y="1713484"/>
                <a:ext cx="377063" cy="995436"/>
              </a:xfrm>
              <a:prstGeom prst="rect">
                <a:avLst/>
              </a:prstGeom>
              <a:solidFill>
                <a:schemeClr val="bg1"/>
              </a:solidFill>
            </p:spPr>
            <p:txBody>
              <a:bodyPr wrap="square" lIns="0" tIns="0" rIns="0" bIns="0" rtlCol="0">
                <a:spAutoFit/>
              </a:bodyPr>
              <a:lstStyle/>
              <a:p>
                <a:pPr algn="l"/>
                <a:endParaRPr lang="de-CH" sz="2000" dirty="0"/>
              </a:p>
            </p:txBody>
          </p:sp>
        </p:grpSp>
        <p:grpSp>
          <p:nvGrpSpPr>
            <p:cNvPr id="8" name="Group 7">
              <a:extLst>
                <a:ext uri="{FF2B5EF4-FFF2-40B4-BE49-F238E27FC236}">
                  <a16:creationId xmlns:a16="http://schemas.microsoft.com/office/drawing/2014/main" id="{64EC852B-DB8A-EEB6-B9AA-3697E7F1A3AE}"/>
                </a:ext>
              </a:extLst>
            </p:cNvPr>
            <p:cNvGrpSpPr/>
            <p:nvPr/>
          </p:nvGrpSpPr>
          <p:grpSpPr>
            <a:xfrm>
              <a:off x="6984397" y="2018537"/>
              <a:ext cx="377063" cy="1301121"/>
              <a:chOff x="6198406" y="1713484"/>
              <a:chExt cx="377063" cy="1301121"/>
            </a:xfrm>
          </p:grpSpPr>
          <p:sp>
            <p:nvSpPr>
              <p:cNvPr id="2" name="Left Brace 1">
                <a:extLst>
                  <a:ext uri="{FF2B5EF4-FFF2-40B4-BE49-F238E27FC236}">
                    <a16:creationId xmlns:a16="http://schemas.microsoft.com/office/drawing/2014/main" id="{18FE3EF0-2D39-70CE-05C8-D50FB34F91DC}"/>
                  </a:ext>
                </a:extLst>
              </p:cNvPr>
              <p:cNvSpPr/>
              <p:nvPr/>
            </p:nvSpPr>
            <p:spPr>
              <a:xfrm>
                <a:off x="6325200" y="1880827"/>
                <a:ext cx="131599" cy="1133778"/>
              </a:xfrm>
              <a:prstGeom prst="leftBrace">
                <a:avLst/>
              </a:prstGeom>
              <a:ln w="28575">
                <a:solidFill>
                  <a:schemeClr val="accent2">
                    <a:lumMod val="75000"/>
                    <a:alpha val="40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C8006F19-5AA7-1F4E-5C66-E77EA0D8E7A1}"/>
                  </a:ext>
                </a:extLst>
              </p:cNvPr>
              <p:cNvSpPr txBox="1"/>
              <p:nvPr/>
            </p:nvSpPr>
            <p:spPr>
              <a:xfrm>
                <a:off x="6198406" y="1713484"/>
                <a:ext cx="377063" cy="995436"/>
              </a:xfrm>
              <a:prstGeom prst="rect">
                <a:avLst/>
              </a:prstGeom>
              <a:solidFill>
                <a:schemeClr val="bg1"/>
              </a:solidFill>
            </p:spPr>
            <p:txBody>
              <a:bodyPr wrap="square" lIns="0" tIns="0" rIns="0" bIns="0" rtlCol="0">
                <a:spAutoFit/>
              </a:bodyPr>
              <a:lstStyle/>
              <a:p>
                <a:pPr algn="l"/>
                <a:endParaRPr lang="de-CH" sz="2000" dirty="0"/>
              </a:p>
            </p:txBody>
          </p:sp>
        </p:grpSp>
        <p:grpSp>
          <p:nvGrpSpPr>
            <p:cNvPr id="65" name="Group 64">
              <a:extLst>
                <a:ext uri="{FF2B5EF4-FFF2-40B4-BE49-F238E27FC236}">
                  <a16:creationId xmlns:a16="http://schemas.microsoft.com/office/drawing/2014/main" id="{81731A29-1D8F-5822-33F4-9D579D7CACDE}"/>
                </a:ext>
              </a:extLst>
            </p:cNvPr>
            <p:cNvGrpSpPr/>
            <p:nvPr/>
          </p:nvGrpSpPr>
          <p:grpSpPr>
            <a:xfrm>
              <a:off x="6558904" y="1083001"/>
              <a:ext cx="3785568" cy="2729719"/>
              <a:chOff x="6558904" y="1083001"/>
              <a:chExt cx="3785568" cy="2729719"/>
            </a:xfrm>
          </p:grpSpPr>
          <p:grpSp>
            <p:nvGrpSpPr>
              <p:cNvPr id="64" name="Group 63">
                <a:extLst>
                  <a:ext uri="{FF2B5EF4-FFF2-40B4-BE49-F238E27FC236}">
                    <a16:creationId xmlns:a16="http://schemas.microsoft.com/office/drawing/2014/main" id="{67DECF0B-287C-E9D1-4BE9-012B4F9D010F}"/>
                  </a:ext>
                </a:extLst>
              </p:cNvPr>
              <p:cNvGrpSpPr/>
              <p:nvPr/>
            </p:nvGrpSpPr>
            <p:grpSpPr>
              <a:xfrm>
                <a:off x="6558904" y="1083001"/>
                <a:ext cx="3785568" cy="2729719"/>
                <a:chOff x="6558904" y="1083001"/>
                <a:chExt cx="3785568" cy="2729719"/>
              </a:xfrm>
            </p:grpSpPr>
            <p:grpSp>
              <p:nvGrpSpPr>
                <p:cNvPr id="48" name="Group 47">
                  <a:extLst>
                    <a:ext uri="{FF2B5EF4-FFF2-40B4-BE49-F238E27FC236}">
                      <a16:creationId xmlns:a16="http://schemas.microsoft.com/office/drawing/2014/main" id="{5AE4A506-0168-8CB2-F4DF-D4CCC2217E3D}"/>
                    </a:ext>
                  </a:extLst>
                </p:cNvPr>
                <p:cNvGrpSpPr/>
                <p:nvPr/>
              </p:nvGrpSpPr>
              <p:grpSpPr>
                <a:xfrm>
                  <a:off x="7312337" y="1083001"/>
                  <a:ext cx="3032135" cy="2729719"/>
                  <a:chOff x="7271319" y="1816305"/>
                  <a:chExt cx="3977490" cy="3580787"/>
                </a:xfrm>
              </p:grpSpPr>
              <p:sp>
                <p:nvSpPr>
                  <p:cNvPr id="23" name="TextBox 22">
                    <a:extLst>
                      <a:ext uri="{FF2B5EF4-FFF2-40B4-BE49-F238E27FC236}">
                        <a16:creationId xmlns:a16="http://schemas.microsoft.com/office/drawing/2014/main" id="{98B434F9-1CA9-16DB-4F32-3F7A28DB3C9A}"/>
                      </a:ext>
                    </a:extLst>
                  </p:cNvPr>
                  <p:cNvSpPr txBox="1"/>
                  <p:nvPr/>
                </p:nvSpPr>
                <p:spPr>
                  <a:xfrm>
                    <a:off x="9754727" y="3483521"/>
                    <a:ext cx="723275" cy="338554"/>
                  </a:xfrm>
                  <a:prstGeom prst="rect">
                    <a:avLst/>
                  </a:prstGeom>
                  <a:noFill/>
                </p:spPr>
                <p:txBody>
                  <a:bodyPr wrap="none" rtlCol="0">
                    <a:spAutoFit/>
                  </a:bodyPr>
                  <a:lstStyle/>
                  <a:p>
                    <a:pPr marL="0" marR="0" lvl="0" indent="0" defTabSz="914400" rtl="0" eaLnBrk="0" fontAlgn="base" latinLnBrk="0" hangingPunct="0">
                      <a:lnSpc>
                        <a:spcPct val="100000"/>
                      </a:lnSpc>
                      <a:spcBef>
                        <a:spcPct val="50000"/>
                      </a:spcBef>
                      <a:spcAft>
                        <a:spcPct val="0"/>
                      </a:spcAft>
                      <a:buClrTx/>
                      <a:buSzTx/>
                      <a:buFontTx/>
                      <a:buNone/>
                      <a:tabLst/>
                      <a:defRPr/>
                    </a:pPr>
                    <a:r>
                      <a:rPr lang="en-US" sz="1600" b="1" dirty="0">
                        <a:solidFill>
                          <a:srgbClr val="C00000"/>
                        </a:solidFill>
                      </a:rPr>
                      <a:t>BEAM</a:t>
                    </a:r>
                    <a:endParaRPr kumimoji="0" lang="de-CH" sz="1600" b="1" i="0" u="none" strike="noStrike" kern="1200" cap="none" spc="0" normalizeH="0" baseline="0" noProof="0" dirty="0">
                      <a:ln>
                        <a:noFill/>
                      </a:ln>
                      <a:solidFill>
                        <a:srgbClr val="C00000"/>
                      </a:solidFill>
                      <a:effectLst/>
                      <a:uLnTx/>
                      <a:uFillTx/>
                    </a:endParaRPr>
                  </a:p>
                </p:txBody>
              </p:sp>
              <p:sp>
                <p:nvSpPr>
                  <p:cNvPr id="25" name="TextBox 24">
                    <a:extLst>
                      <a:ext uri="{FF2B5EF4-FFF2-40B4-BE49-F238E27FC236}">
                        <a16:creationId xmlns:a16="http://schemas.microsoft.com/office/drawing/2014/main" id="{1695D93B-710E-802E-0555-E2E1B722DFE8}"/>
                      </a:ext>
                    </a:extLst>
                  </p:cNvPr>
                  <p:cNvSpPr txBox="1"/>
                  <p:nvPr/>
                </p:nvSpPr>
                <p:spPr>
                  <a:xfrm>
                    <a:off x="9604782" y="2951136"/>
                    <a:ext cx="1023165" cy="338554"/>
                  </a:xfrm>
                  <a:prstGeom prst="rect">
                    <a:avLst/>
                  </a:prstGeom>
                  <a:noFill/>
                </p:spPr>
                <p:txBody>
                  <a:bodyPr wrap="none" rtlCol="0">
                    <a:spAutoFit/>
                  </a:bodyPr>
                  <a:lstStyle/>
                  <a:p>
                    <a:pPr marL="0" marR="0" lvl="0" indent="0" defTabSz="914400" rtl="0" eaLnBrk="0" fontAlgn="base" latinLnBrk="0" hangingPunct="0">
                      <a:lnSpc>
                        <a:spcPct val="100000"/>
                      </a:lnSpc>
                      <a:spcBef>
                        <a:spcPct val="50000"/>
                      </a:spcBef>
                      <a:spcAft>
                        <a:spcPct val="0"/>
                      </a:spcAft>
                      <a:buClrTx/>
                      <a:buSzTx/>
                      <a:buFontTx/>
                      <a:buNone/>
                      <a:tabLst/>
                      <a:defRPr/>
                    </a:pPr>
                    <a:r>
                      <a:rPr kumimoji="0" lang="en-US" sz="1600" b="1" i="0" u="none" strike="noStrike" kern="1200" cap="none" spc="0" normalizeH="0" baseline="0" noProof="0" dirty="0">
                        <a:ln>
                          <a:noFill/>
                        </a:ln>
                        <a:solidFill>
                          <a:srgbClr val="003B6E">
                            <a:lumMod val="60000"/>
                            <a:lumOff val="40000"/>
                          </a:srgbClr>
                        </a:solidFill>
                        <a:effectLst/>
                        <a:uLnTx/>
                        <a:uFillTx/>
                      </a:rPr>
                      <a:t>VACUUM</a:t>
                    </a:r>
                  </a:p>
                </p:txBody>
              </p:sp>
              <p:sp>
                <p:nvSpPr>
                  <p:cNvPr id="26" name="TextBox 25">
                    <a:extLst>
                      <a:ext uri="{FF2B5EF4-FFF2-40B4-BE49-F238E27FC236}">
                        <a16:creationId xmlns:a16="http://schemas.microsoft.com/office/drawing/2014/main" id="{262F7911-84AB-885E-390E-D214FF49A806}"/>
                      </a:ext>
                    </a:extLst>
                  </p:cNvPr>
                  <p:cNvSpPr txBox="1"/>
                  <p:nvPr/>
                </p:nvSpPr>
                <p:spPr>
                  <a:xfrm>
                    <a:off x="9456208" y="4251854"/>
                    <a:ext cx="1792601" cy="444108"/>
                  </a:xfrm>
                  <a:prstGeom prst="rect">
                    <a:avLst/>
                  </a:prstGeom>
                  <a:noFill/>
                </p:spPr>
                <p:txBody>
                  <a:bodyPr wrap="square" rtlCol="0">
                    <a:spAutoFit/>
                  </a:bodyPr>
                  <a:lstStyle/>
                  <a:p>
                    <a:pPr marL="0" marR="0" lvl="0" indent="0" defTabSz="914400" rtl="0" eaLnBrk="0" fontAlgn="base" latinLnBrk="0" hangingPunct="0">
                      <a:lnSpc>
                        <a:spcPct val="100000"/>
                      </a:lnSpc>
                      <a:spcBef>
                        <a:spcPct val="50000"/>
                      </a:spcBef>
                      <a:spcAft>
                        <a:spcPct val="0"/>
                      </a:spcAft>
                      <a:buClrTx/>
                      <a:buSzTx/>
                      <a:buFontTx/>
                      <a:buNone/>
                      <a:tabLst/>
                      <a:defRPr/>
                    </a:pPr>
                    <a:r>
                      <a:rPr kumimoji="0" lang="en-US" sz="1600" b="1" i="0" u="none" strike="noStrike" kern="1200" cap="none" spc="0" normalizeH="0" baseline="0" noProof="0" dirty="0">
                        <a:ln>
                          <a:noFill/>
                        </a:ln>
                        <a:solidFill>
                          <a:srgbClr val="7030A0"/>
                        </a:solidFill>
                        <a:effectLst/>
                        <a:uLnTx/>
                        <a:uFillTx/>
                      </a:rPr>
                      <a:t>DIELECTRIC</a:t>
                    </a:r>
                  </a:p>
                </p:txBody>
              </p:sp>
              <p:grpSp>
                <p:nvGrpSpPr>
                  <p:cNvPr id="47" name="Group 46">
                    <a:extLst>
                      <a:ext uri="{FF2B5EF4-FFF2-40B4-BE49-F238E27FC236}">
                        <a16:creationId xmlns:a16="http://schemas.microsoft.com/office/drawing/2014/main" id="{64EF6E9C-B589-E3AF-A70C-956C0DF6C5D7}"/>
                      </a:ext>
                    </a:extLst>
                  </p:cNvPr>
                  <p:cNvGrpSpPr/>
                  <p:nvPr/>
                </p:nvGrpSpPr>
                <p:grpSpPr>
                  <a:xfrm>
                    <a:off x="7271319" y="1816305"/>
                    <a:ext cx="2040946" cy="3580787"/>
                    <a:chOff x="7271319" y="1816305"/>
                    <a:chExt cx="2040946" cy="3580787"/>
                  </a:xfrm>
                </p:grpSpPr>
                <p:sp>
                  <p:nvSpPr>
                    <p:cNvPr id="15" name="Rectangle 14">
                      <a:extLst>
                        <a:ext uri="{FF2B5EF4-FFF2-40B4-BE49-F238E27FC236}">
                          <a16:creationId xmlns:a16="http://schemas.microsoft.com/office/drawing/2014/main" id="{D26E8597-E21E-709A-F00A-F7B5979AF55F}"/>
                        </a:ext>
                      </a:extLst>
                    </p:cNvPr>
                    <p:cNvSpPr/>
                    <p:nvPr/>
                  </p:nvSpPr>
                  <p:spPr>
                    <a:xfrm rot="5400000">
                      <a:off x="8236560" y="1787547"/>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16" name="Rectangle 15">
                      <a:extLst>
                        <a:ext uri="{FF2B5EF4-FFF2-40B4-BE49-F238E27FC236}">
                          <a16:creationId xmlns:a16="http://schemas.microsoft.com/office/drawing/2014/main" id="{7519C427-325F-C67E-0A15-586975C56BB0}"/>
                        </a:ext>
                      </a:extLst>
                    </p:cNvPr>
                    <p:cNvSpPr/>
                    <p:nvPr/>
                  </p:nvSpPr>
                  <p:spPr>
                    <a:xfrm rot="5400000" flipH="1">
                      <a:off x="8236560" y="3385281"/>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17" name="Rectangle 16">
                      <a:extLst>
                        <a:ext uri="{FF2B5EF4-FFF2-40B4-BE49-F238E27FC236}">
                          <a16:creationId xmlns:a16="http://schemas.microsoft.com/office/drawing/2014/main" id="{81FE9087-473B-D8BA-7DC7-8E420DED08A7}"/>
                        </a:ext>
                      </a:extLst>
                    </p:cNvPr>
                    <p:cNvSpPr/>
                    <p:nvPr/>
                  </p:nvSpPr>
                  <p:spPr>
                    <a:xfrm rot="5400000">
                      <a:off x="7548160" y="2586413"/>
                      <a:ext cx="1487265" cy="2040945"/>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6" name="Rectangle 35">
                      <a:extLst>
                        <a:ext uri="{FF2B5EF4-FFF2-40B4-BE49-F238E27FC236}">
                          <a16:creationId xmlns:a16="http://schemas.microsoft.com/office/drawing/2014/main" id="{04C15E33-1A81-16A1-232D-3ED2328449C8}"/>
                        </a:ext>
                      </a:extLst>
                    </p:cNvPr>
                    <p:cNvSpPr/>
                    <p:nvPr/>
                  </p:nvSpPr>
                  <p:spPr>
                    <a:xfrm rot="5400000">
                      <a:off x="7934218" y="4948134"/>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20" name="Rectangle 19">
                      <a:extLst>
                        <a:ext uri="{FF2B5EF4-FFF2-40B4-BE49-F238E27FC236}">
                          <a16:creationId xmlns:a16="http://schemas.microsoft.com/office/drawing/2014/main" id="{DA7DCC9D-04D3-AA30-AF9C-B6DF6125C943}"/>
                        </a:ext>
                      </a:extLst>
                    </p:cNvPr>
                    <p:cNvSpPr/>
                    <p:nvPr/>
                  </p:nvSpPr>
                  <p:spPr>
                    <a:xfrm rot="5400000">
                      <a:off x="8179888" y="3549564"/>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3" name="Rectangle 42">
                      <a:extLst>
                        <a:ext uri="{FF2B5EF4-FFF2-40B4-BE49-F238E27FC236}">
                          <a16:creationId xmlns:a16="http://schemas.microsoft.com/office/drawing/2014/main" id="{F7E63A37-E4F4-C588-5895-074A5F5F6727}"/>
                        </a:ext>
                      </a:extLst>
                    </p:cNvPr>
                    <p:cNvSpPr/>
                    <p:nvPr/>
                  </p:nvSpPr>
                  <p:spPr>
                    <a:xfrm rot="16200000" flipV="1">
                      <a:off x="7934218" y="2082495"/>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4" name="Rectangle 43">
                      <a:extLst>
                        <a:ext uri="{FF2B5EF4-FFF2-40B4-BE49-F238E27FC236}">
                          <a16:creationId xmlns:a16="http://schemas.microsoft.com/office/drawing/2014/main" id="{81E7AEFA-54D7-0B7C-5333-0350B99626A1}"/>
                        </a:ext>
                      </a:extLst>
                    </p:cNvPr>
                    <p:cNvSpPr/>
                    <p:nvPr/>
                  </p:nvSpPr>
                  <p:spPr>
                    <a:xfrm rot="16200000" flipV="1">
                      <a:off x="8179888" y="1622888"/>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grpSp>
            </p:grpSp>
            <p:sp>
              <p:nvSpPr>
                <p:cNvPr id="52" name="TextBox 51">
                  <a:extLst>
                    <a:ext uri="{FF2B5EF4-FFF2-40B4-BE49-F238E27FC236}">
                      <a16:creationId xmlns:a16="http://schemas.microsoft.com/office/drawing/2014/main" id="{21738B39-0E84-2C4C-E752-196E572EE45E}"/>
                    </a:ext>
                  </a:extLst>
                </p:cNvPr>
                <p:cNvSpPr txBox="1"/>
                <p:nvPr/>
              </p:nvSpPr>
              <p:spPr>
                <a:xfrm>
                  <a:off x="6558904" y="2346562"/>
                  <a:ext cx="377063" cy="234626"/>
                </a:xfrm>
                <a:prstGeom prst="rect">
                  <a:avLst/>
                </a:prstGeom>
                <a:noFill/>
              </p:spPr>
              <p:txBody>
                <a:bodyPr wrap="none" lIns="0" tIns="0" rIns="0" bIns="0" rtlCol="0">
                  <a:spAutoFit/>
                </a:bodyPr>
                <a:lstStyle/>
                <a:p>
                  <a:pPr algn="l"/>
                  <a:r>
                    <a:rPr lang="en-US" sz="2000" b="1" dirty="0">
                      <a:solidFill>
                        <a:schemeClr val="accent2">
                          <a:lumMod val="75000"/>
                        </a:schemeClr>
                      </a:solidFill>
                    </a:rPr>
                    <a:t>GAP</a:t>
                  </a:r>
                </a:p>
              </p:txBody>
            </p:sp>
            <p:sp>
              <p:nvSpPr>
                <p:cNvPr id="63" name="Left Brace 62">
                  <a:extLst>
                    <a:ext uri="{FF2B5EF4-FFF2-40B4-BE49-F238E27FC236}">
                      <a16:creationId xmlns:a16="http://schemas.microsoft.com/office/drawing/2014/main" id="{F5B19B1C-7FB6-A180-6703-DE78B1AF427D}"/>
                    </a:ext>
                  </a:extLst>
                </p:cNvPr>
                <p:cNvSpPr/>
                <p:nvPr/>
              </p:nvSpPr>
              <p:spPr>
                <a:xfrm>
                  <a:off x="7107933" y="1896986"/>
                  <a:ext cx="131599" cy="1133778"/>
                </a:xfrm>
                <a:prstGeom prst="leftBrac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60" name="Straight Arrow Connector 59">
                <a:extLst>
                  <a:ext uri="{FF2B5EF4-FFF2-40B4-BE49-F238E27FC236}">
                    <a16:creationId xmlns:a16="http://schemas.microsoft.com/office/drawing/2014/main" id="{31A6BCBB-B0BE-FA12-0C46-5F6FBB667CEA}"/>
                  </a:ext>
                </a:extLst>
              </p:cNvPr>
              <p:cNvCxnSpPr>
                <a:cxnSpLocks/>
              </p:cNvCxnSpPr>
              <p:nvPr/>
            </p:nvCxnSpPr>
            <p:spPr bwMode="auto">
              <a:xfrm>
                <a:off x="7614974" y="2463875"/>
                <a:ext cx="1073314" cy="0"/>
              </a:xfrm>
              <a:prstGeom prst="straightConnector1">
                <a:avLst/>
              </a:prstGeom>
              <a:noFill/>
              <a:ln w="28575" cap="flat" cmpd="sng" algn="ctr">
                <a:solidFill>
                  <a:srgbClr val="C50006">
                    <a:shade val="95000"/>
                    <a:satMod val="105000"/>
                  </a:srgbClr>
                </a:solidFill>
                <a:prstDash val="solid"/>
                <a:headEnd type="none" w="med" len="med"/>
                <a:tailEnd type="triangle"/>
              </a:ln>
              <a:effectLst/>
            </p:spPr>
          </p:cxnSp>
        </p:grpSp>
      </p:grpSp>
      <p:pic>
        <p:nvPicPr>
          <p:cNvPr id="56" name="Picture 55">
            <a:extLst>
              <a:ext uri="{FF2B5EF4-FFF2-40B4-BE49-F238E27FC236}">
                <a16:creationId xmlns:a16="http://schemas.microsoft.com/office/drawing/2014/main" id="{630343AB-6B57-A590-5D4C-B8BDB14E04AA}"/>
              </a:ext>
            </a:extLst>
          </p:cNvPr>
          <p:cNvPicPr>
            <a:picLocks noChangeAspect="1"/>
          </p:cNvPicPr>
          <p:nvPr/>
        </p:nvPicPr>
        <p:blipFill>
          <a:blip r:embed="rId4"/>
          <a:stretch>
            <a:fillRect/>
          </a:stretch>
        </p:blipFill>
        <p:spPr>
          <a:xfrm>
            <a:off x="7392144" y="4447387"/>
            <a:ext cx="2229677" cy="1933941"/>
          </a:xfrm>
          <a:prstGeom prst="rect">
            <a:avLst/>
          </a:prstGeom>
        </p:spPr>
      </p:pic>
      <p:pic>
        <p:nvPicPr>
          <p:cNvPr id="14" name="Picture 13" descr="A screen shot of a computer screen&#10;&#10;Description automatically generated">
            <a:extLst>
              <a:ext uri="{FF2B5EF4-FFF2-40B4-BE49-F238E27FC236}">
                <a16:creationId xmlns:a16="http://schemas.microsoft.com/office/drawing/2014/main" id="{B4E33A7D-9D4F-951E-3E93-EEE69BE2ED1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572" y="4448128"/>
            <a:ext cx="2228820" cy="1933200"/>
          </a:xfrm>
          <a:prstGeom prst="rect">
            <a:avLst/>
          </a:prstGeom>
        </p:spPr>
      </p:pic>
    </p:spTree>
    <p:extLst>
      <p:ext uri="{BB962C8B-B14F-4D97-AF65-F5344CB8AC3E}">
        <p14:creationId xmlns:p14="http://schemas.microsoft.com/office/powerpoint/2010/main" val="424905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4D7DB8D-C8C8-C52F-3E30-D77BD7A1626B}"/>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sp>
        <p:nvSpPr>
          <p:cNvPr id="6" name="Title 5">
            <a:extLst>
              <a:ext uri="{FF2B5EF4-FFF2-40B4-BE49-F238E27FC236}">
                <a16:creationId xmlns:a16="http://schemas.microsoft.com/office/drawing/2014/main" id="{5292CFF6-9B4A-E251-0A91-A9E070C09840}"/>
              </a:ext>
            </a:extLst>
          </p:cNvPr>
          <p:cNvSpPr>
            <a:spLocks noGrp="1"/>
          </p:cNvSpPr>
          <p:nvPr>
            <p:ph type="title"/>
          </p:nvPr>
        </p:nvSpPr>
        <p:spPr/>
        <p:txBody>
          <a:bodyPr/>
          <a:lstStyle/>
          <a:p>
            <a:r>
              <a:rPr lang="de-CH" dirty="0"/>
              <a:t>The </a:t>
            </a:r>
            <a:r>
              <a:rPr lang="de-CH" dirty="0" err="1"/>
              <a:t>effect</a:t>
            </a:r>
            <a:r>
              <a:rPr lang="de-CH" dirty="0"/>
              <a:t> </a:t>
            </a:r>
            <a:r>
              <a:rPr lang="de-CH" dirty="0" err="1"/>
              <a:t>of</a:t>
            </a:r>
            <a:r>
              <a:rPr lang="de-CH" dirty="0"/>
              <a:t> </a:t>
            </a:r>
            <a:r>
              <a:rPr lang="de-CH" dirty="0" err="1"/>
              <a:t>the</a:t>
            </a:r>
            <a:r>
              <a:rPr lang="de-CH" dirty="0"/>
              <a:t> </a:t>
            </a:r>
            <a:r>
              <a:rPr lang="de-CH" dirty="0" err="1"/>
              <a:t>wakefield</a:t>
            </a:r>
            <a:r>
              <a:rPr lang="de-CH" dirty="0"/>
              <a:t> </a:t>
            </a:r>
            <a:r>
              <a:rPr lang="de-CH" dirty="0" err="1"/>
              <a:t>structure</a:t>
            </a:r>
            <a:r>
              <a:rPr lang="de-CH" dirty="0"/>
              <a:t> </a:t>
            </a:r>
            <a:r>
              <a:rPr lang="de-CH" dirty="0" err="1"/>
              <a:t>depends</a:t>
            </a:r>
            <a:r>
              <a:rPr lang="de-CH" dirty="0"/>
              <a:t> on </a:t>
            </a:r>
            <a:r>
              <a:rPr lang="de-CH" dirty="0" err="1"/>
              <a:t>the</a:t>
            </a:r>
            <a:r>
              <a:rPr lang="de-CH" dirty="0"/>
              <a:t> </a:t>
            </a:r>
            <a:r>
              <a:rPr lang="de-CH" dirty="0" err="1"/>
              <a:t>input</a:t>
            </a:r>
            <a:endParaRPr lang="de-CH" dirty="0"/>
          </a:p>
        </p:txBody>
      </p:sp>
      <p:grpSp>
        <p:nvGrpSpPr>
          <p:cNvPr id="45" name="Group 44">
            <a:extLst>
              <a:ext uri="{FF2B5EF4-FFF2-40B4-BE49-F238E27FC236}">
                <a16:creationId xmlns:a16="http://schemas.microsoft.com/office/drawing/2014/main" id="{2F30BF06-916E-335D-E218-FE83BF430A14}"/>
              </a:ext>
            </a:extLst>
          </p:cNvPr>
          <p:cNvGrpSpPr/>
          <p:nvPr/>
        </p:nvGrpSpPr>
        <p:grpSpPr>
          <a:xfrm>
            <a:off x="1490223" y="980728"/>
            <a:ext cx="9211555" cy="2428104"/>
            <a:chOff x="407368" y="980728"/>
            <a:chExt cx="9211555" cy="2428104"/>
          </a:xfrm>
        </p:grpSpPr>
        <p:grpSp>
          <p:nvGrpSpPr>
            <p:cNvPr id="33" name="Group 32">
              <a:extLst>
                <a:ext uri="{FF2B5EF4-FFF2-40B4-BE49-F238E27FC236}">
                  <a16:creationId xmlns:a16="http://schemas.microsoft.com/office/drawing/2014/main" id="{CF3D8DEA-D637-415E-36BF-E4B1D1764414}"/>
                </a:ext>
              </a:extLst>
            </p:cNvPr>
            <p:cNvGrpSpPr>
              <a:grpSpLocks noChangeAspect="1"/>
            </p:cNvGrpSpPr>
            <p:nvPr/>
          </p:nvGrpSpPr>
          <p:grpSpPr>
            <a:xfrm>
              <a:off x="5235878" y="1342320"/>
              <a:ext cx="1496170" cy="2066512"/>
              <a:chOff x="8876423" y="742274"/>
              <a:chExt cx="2040946" cy="2818957"/>
            </a:xfrm>
          </p:grpSpPr>
          <p:sp>
            <p:nvSpPr>
              <p:cNvPr id="28" name="Rectangle 27">
                <a:extLst>
                  <a:ext uri="{FF2B5EF4-FFF2-40B4-BE49-F238E27FC236}">
                    <a16:creationId xmlns:a16="http://schemas.microsoft.com/office/drawing/2014/main" id="{492B690F-13D9-8725-D2EA-0F9A842DAD77}"/>
                  </a:ext>
                </a:extLst>
              </p:cNvPr>
              <p:cNvSpPr/>
              <p:nvPr/>
            </p:nvSpPr>
            <p:spPr>
              <a:xfrm rot="5400000">
                <a:off x="9784992" y="1713703"/>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24" name="Rectangle 23">
                <a:extLst>
                  <a:ext uri="{FF2B5EF4-FFF2-40B4-BE49-F238E27FC236}">
                    <a16:creationId xmlns:a16="http://schemas.microsoft.com/office/drawing/2014/main" id="{23AD5381-26AD-9347-C7EA-2BB553939FF5}"/>
                  </a:ext>
                </a:extLst>
              </p:cNvPr>
              <p:cNvSpPr/>
              <p:nvPr/>
            </p:nvSpPr>
            <p:spPr>
              <a:xfrm rot="5400000">
                <a:off x="9841664" y="713516"/>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25" name="Rectangle 24">
                <a:extLst>
                  <a:ext uri="{FF2B5EF4-FFF2-40B4-BE49-F238E27FC236}">
                    <a16:creationId xmlns:a16="http://schemas.microsoft.com/office/drawing/2014/main" id="{B32ED63F-7071-CE61-D3C8-AADAB0DA86FB}"/>
                  </a:ext>
                </a:extLst>
              </p:cNvPr>
              <p:cNvSpPr/>
              <p:nvPr/>
            </p:nvSpPr>
            <p:spPr>
              <a:xfrm rot="5400000" flipH="1">
                <a:off x="9841664" y="1549420"/>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26" name="Rectangle 25">
                <a:extLst>
                  <a:ext uri="{FF2B5EF4-FFF2-40B4-BE49-F238E27FC236}">
                    <a16:creationId xmlns:a16="http://schemas.microsoft.com/office/drawing/2014/main" id="{BD732B7A-0010-6632-7845-78CC57F4D43A}"/>
                  </a:ext>
                </a:extLst>
              </p:cNvPr>
              <p:cNvSpPr/>
              <p:nvPr/>
            </p:nvSpPr>
            <p:spPr>
              <a:xfrm rot="5400000">
                <a:off x="9536896" y="1128750"/>
                <a:ext cx="720000" cy="2040945"/>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27" name="Rectangle 26">
                <a:extLst>
                  <a:ext uri="{FF2B5EF4-FFF2-40B4-BE49-F238E27FC236}">
                    <a16:creationId xmlns:a16="http://schemas.microsoft.com/office/drawing/2014/main" id="{4CCC97A3-026F-85D5-FE24-380DDFE43DFF}"/>
                  </a:ext>
                </a:extLst>
              </p:cNvPr>
              <p:cNvSpPr/>
              <p:nvPr/>
            </p:nvSpPr>
            <p:spPr>
              <a:xfrm rot="5400000">
                <a:off x="9539322" y="3112273"/>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0" name="Rectangle 29">
                <a:extLst>
                  <a:ext uri="{FF2B5EF4-FFF2-40B4-BE49-F238E27FC236}">
                    <a16:creationId xmlns:a16="http://schemas.microsoft.com/office/drawing/2014/main" id="{49566A8B-F2D0-6679-5FF8-7833B71AD974}"/>
                  </a:ext>
                </a:extLst>
              </p:cNvPr>
              <p:cNvSpPr/>
              <p:nvPr/>
            </p:nvSpPr>
            <p:spPr>
              <a:xfrm rot="16200000" flipV="1">
                <a:off x="9539322" y="1008464"/>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1" name="Rectangle 30">
                <a:extLst>
                  <a:ext uri="{FF2B5EF4-FFF2-40B4-BE49-F238E27FC236}">
                    <a16:creationId xmlns:a16="http://schemas.microsoft.com/office/drawing/2014/main" id="{9883526D-74A7-989D-B8AB-0209DE16A1D0}"/>
                  </a:ext>
                </a:extLst>
              </p:cNvPr>
              <p:cNvSpPr/>
              <p:nvPr/>
            </p:nvSpPr>
            <p:spPr>
              <a:xfrm rot="16200000" flipV="1">
                <a:off x="9784992" y="548857"/>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grpSp>
        <p:cxnSp>
          <p:nvCxnSpPr>
            <p:cNvPr id="67" name="Straight Arrow Connector 66">
              <a:extLst>
                <a:ext uri="{FF2B5EF4-FFF2-40B4-BE49-F238E27FC236}">
                  <a16:creationId xmlns:a16="http://schemas.microsoft.com/office/drawing/2014/main" id="{9DA0525B-7D96-8573-9679-D52A4AF2017F}"/>
                </a:ext>
              </a:extLst>
            </p:cNvPr>
            <p:cNvCxnSpPr>
              <a:cxnSpLocks/>
            </p:cNvCxnSpPr>
            <p:nvPr/>
          </p:nvCxnSpPr>
          <p:spPr bwMode="auto">
            <a:xfrm flipV="1">
              <a:off x="2587823" y="1896427"/>
              <a:ext cx="0" cy="99241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68" name="Straight Arrow Connector 67">
              <a:extLst>
                <a:ext uri="{FF2B5EF4-FFF2-40B4-BE49-F238E27FC236}">
                  <a16:creationId xmlns:a16="http://schemas.microsoft.com/office/drawing/2014/main" id="{E1B64AC2-2663-91ED-E736-8895FE04E1F3}"/>
                </a:ext>
              </a:extLst>
            </p:cNvPr>
            <p:cNvCxnSpPr>
              <a:cxnSpLocks/>
            </p:cNvCxnSpPr>
            <p:nvPr/>
          </p:nvCxnSpPr>
          <p:spPr bwMode="auto">
            <a:xfrm rot="5400000" flipV="1">
              <a:off x="3407028" y="2069641"/>
              <a:ext cx="0" cy="163840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69" name="TextBox 68">
              <a:extLst>
                <a:ext uri="{FF2B5EF4-FFF2-40B4-BE49-F238E27FC236}">
                  <a16:creationId xmlns:a16="http://schemas.microsoft.com/office/drawing/2014/main" id="{E0492DCC-3487-E757-B552-6C2C09F70AAB}"/>
                </a:ext>
              </a:extLst>
            </p:cNvPr>
            <p:cNvSpPr txBox="1"/>
            <p:nvPr/>
          </p:nvSpPr>
          <p:spPr>
            <a:xfrm>
              <a:off x="2531604" y="1490322"/>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E</a:t>
              </a:r>
            </a:p>
          </p:txBody>
        </p:sp>
        <p:sp>
          <p:nvSpPr>
            <p:cNvPr id="70" name="TextBox 69">
              <a:extLst>
                <a:ext uri="{FF2B5EF4-FFF2-40B4-BE49-F238E27FC236}">
                  <a16:creationId xmlns:a16="http://schemas.microsoft.com/office/drawing/2014/main" id="{0ADAA71E-76C5-1757-DCC2-8DF2FC8436EC}"/>
                </a:ext>
              </a:extLst>
            </p:cNvPr>
            <p:cNvSpPr txBox="1"/>
            <p:nvPr/>
          </p:nvSpPr>
          <p:spPr>
            <a:xfrm>
              <a:off x="4041987" y="2887321"/>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t</a:t>
              </a:r>
            </a:p>
          </p:txBody>
        </p:sp>
        <p:cxnSp>
          <p:nvCxnSpPr>
            <p:cNvPr id="71" name="Straight Arrow Connector 70">
              <a:extLst>
                <a:ext uri="{FF2B5EF4-FFF2-40B4-BE49-F238E27FC236}">
                  <a16:creationId xmlns:a16="http://schemas.microsoft.com/office/drawing/2014/main" id="{5A93CCFB-1B94-2411-80D3-2892171D9642}"/>
                </a:ext>
              </a:extLst>
            </p:cNvPr>
            <p:cNvCxnSpPr>
              <a:cxnSpLocks/>
            </p:cNvCxnSpPr>
            <p:nvPr/>
          </p:nvCxnSpPr>
          <p:spPr bwMode="auto">
            <a:xfrm flipV="1">
              <a:off x="7863548" y="1938550"/>
              <a:ext cx="0" cy="950294"/>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72" name="Straight Arrow Connector 71">
              <a:extLst>
                <a:ext uri="{FF2B5EF4-FFF2-40B4-BE49-F238E27FC236}">
                  <a16:creationId xmlns:a16="http://schemas.microsoft.com/office/drawing/2014/main" id="{B70175F8-6726-2793-A8B7-2791F584C769}"/>
                </a:ext>
              </a:extLst>
            </p:cNvPr>
            <p:cNvCxnSpPr>
              <a:cxnSpLocks/>
            </p:cNvCxnSpPr>
            <p:nvPr/>
          </p:nvCxnSpPr>
          <p:spPr bwMode="auto">
            <a:xfrm rot="5400000" flipV="1">
              <a:off x="8682752" y="2069641"/>
              <a:ext cx="0" cy="163840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73" name="TextBox 72">
              <a:extLst>
                <a:ext uri="{FF2B5EF4-FFF2-40B4-BE49-F238E27FC236}">
                  <a16:creationId xmlns:a16="http://schemas.microsoft.com/office/drawing/2014/main" id="{FE29A08B-2C41-8EE5-F3A5-126CFC184B38}"/>
                </a:ext>
              </a:extLst>
            </p:cNvPr>
            <p:cNvSpPr txBox="1"/>
            <p:nvPr/>
          </p:nvSpPr>
          <p:spPr>
            <a:xfrm>
              <a:off x="7807328" y="1532445"/>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Calibri"/>
                </a:rPr>
                <a:t>E</a:t>
              </a:r>
            </a:p>
          </p:txBody>
        </p:sp>
        <p:sp>
          <p:nvSpPr>
            <p:cNvPr id="74" name="TextBox 73">
              <a:extLst>
                <a:ext uri="{FF2B5EF4-FFF2-40B4-BE49-F238E27FC236}">
                  <a16:creationId xmlns:a16="http://schemas.microsoft.com/office/drawing/2014/main" id="{18C5D17A-B7EE-7919-5302-96DE8234B2E4}"/>
                </a:ext>
              </a:extLst>
            </p:cNvPr>
            <p:cNvSpPr txBox="1"/>
            <p:nvPr/>
          </p:nvSpPr>
          <p:spPr>
            <a:xfrm>
              <a:off x="3804179" y="1904772"/>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head</a:t>
              </a:r>
            </a:p>
          </p:txBody>
        </p:sp>
        <p:sp>
          <p:nvSpPr>
            <p:cNvPr id="75" name="TextBox 74">
              <a:extLst>
                <a:ext uri="{FF2B5EF4-FFF2-40B4-BE49-F238E27FC236}">
                  <a16:creationId xmlns:a16="http://schemas.microsoft.com/office/drawing/2014/main" id="{489F3FE2-FD64-7395-9E7E-D642DD3A9BDE}"/>
                </a:ext>
              </a:extLst>
            </p:cNvPr>
            <p:cNvSpPr txBox="1"/>
            <p:nvPr/>
          </p:nvSpPr>
          <p:spPr>
            <a:xfrm>
              <a:off x="2746227" y="1909594"/>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tail</a:t>
              </a:r>
            </a:p>
          </p:txBody>
        </p:sp>
        <p:sp>
          <p:nvSpPr>
            <p:cNvPr id="76" name="Oval 75">
              <a:extLst>
                <a:ext uri="{FF2B5EF4-FFF2-40B4-BE49-F238E27FC236}">
                  <a16:creationId xmlns:a16="http://schemas.microsoft.com/office/drawing/2014/main" id="{8A69F22A-B0FB-8E9A-9490-5AAE61700EBA}"/>
                </a:ext>
              </a:extLst>
            </p:cNvPr>
            <p:cNvSpPr/>
            <p:nvPr/>
          </p:nvSpPr>
          <p:spPr bwMode="auto">
            <a:xfrm>
              <a:off x="3047102" y="2215532"/>
              <a:ext cx="856957" cy="243551"/>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Times" charset="0"/>
              </a:endParaRPr>
            </a:p>
          </p:txBody>
        </p:sp>
        <p:cxnSp>
          <p:nvCxnSpPr>
            <p:cNvPr id="83" name="Straight Arrow Connector 82">
              <a:extLst>
                <a:ext uri="{FF2B5EF4-FFF2-40B4-BE49-F238E27FC236}">
                  <a16:creationId xmlns:a16="http://schemas.microsoft.com/office/drawing/2014/main" id="{4A5CD38A-FE11-793D-3754-A72994D93F52}"/>
                </a:ext>
              </a:extLst>
            </p:cNvPr>
            <p:cNvCxnSpPr>
              <a:cxnSpLocks/>
            </p:cNvCxnSpPr>
            <p:nvPr/>
          </p:nvCxnSpPr>
          <p:spPr bwMode="auto">
            <a:xfrm>
              <a:off x="4893270" y="2388447"/>
              <a:ext cx="2181386" cy="0"/>
            </a:xfrm>
            <a:prstGeom prst="straightConnector1">
              <a:avLst/>
            </a:prstGeom>
            <a:noFill/>
            <a:ln w="28575" cap="flat" cmpd="sng" algn="ctr">
              <a:solidFill>
                <a:srgbClr val="C50006">
                  <a:shade val="95000"/>
                  <a:satMod val="105000"/>
                </a:srgbClr>
              </a:solidFill>
              <a:prstDash val="solid"/>
              <a:headEnd type="none" w="med" len="med"/>
              <a:tailEnd type="triangle"/>
            </a:ln>
            <a:effectLst/>
          </p:spPr>
        </p:cxnSp>
        <p:sp>
          <p:nvSpPr>
            <p:cNvPr id="84" name="Freeform: Shape 83">
              <a:extLst>
                <a:ext uri="{FF2B5EF4-FFF2-40B4-BE49-F238E27FC236}">
                  <a16:creationId xmlns:a16="http://schemas.microsoft.com/office/drawing/2014/main" id="{90D89006-FCAA-76FB-08B1-D7F6B75F7CBF}"/>
                </a:ext>
              </a:extLst>
            </p:cNvPr>
            <p:cNvSpPr/>
            <p:nvPr/>
          </p:nvSpPr>
          <p:spPr bwMode="auto">
            <a:xfrm flipH="1">
              <a:off x="8235916" y="2263314"/>
              <a:ext cx="736684" cy="568824"/>
            </a:xfrm>
            <a:custGeom>
              <a:avLst/>
              <a:gdLst>
                <a:gd name="connsiteX0" fmla="*/ 39249 w 669271"/>
                <a:gd name="connsiteY0" fmla="*/ 1182 h 669271"/>
                <a:gd name="connsiteX1" fmla="*/ 429078 w 669271"/>
                <a:gd name="connsiteY1" fmla="*/ 240194 h 669271"/>
                <a:gd name="connsiteX2" fmla="*/ 655577 w 669271"/>
                <a:gd name="connsiteY2" fmla="*/ 655577 h 669271"/>
                <a:gd name="connsiteX3" fmla="*/ 240194 w 669271"/>
                <a:gd name="connsiteY3" fmla="*/ 429078 h 669271"/>
                <a:gd name="connsiteX4" fmla="*/ 13695 w 669271"/>
                <a:gd name="connsiteY4" fmla="*/ 13695 h 669271"/>
                <a:gd name="connsiteX5" fmla="*/ 39249 w 669271"/>
                <a:gd name="connsiteY5" fmla="*/ 1182 h 669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9271" h="669271">
                  <a:moveTo>
                    <a:pt x="39249" y="1182"/>
                  </a:moveTo>
                  <a:cubicBezTo>
                    <a:pt x="112211" y="-11927"/>
                    <a:pt x="273983" y="85100"/>
                    <a:pt x="429078" y="240194"/>
                  </a:cubicBezTo>
                  <a:cubicBezTo>
                    <a:pt x="606328" y="417445"/>
                    <a:pt x="707736" y="603418"/>
                    <a:pt x="655577" y="655577"/>
                  </a:cubicBezTo>
                  <a:cubicBezTo>
                    <a:pt x="603418" y="707736"/>
                    <a:pt x="417444" y="606328"/>
                    <a:pt x="240194" y="429078"/>
                  </a:cubicBezTo>
                  <a:cubicBezTo>
                    <a:pt x="62943" y="251828"/>
                    <a:pt x="-38464" y="65854"/>
                    <a:pt x="13695" y="13695"/>
                  </a:cubicBezTo>
                  <a:cubicBezTo>
                    <a:pt x="20215" y="7175"/>
                    <a:pt x="28825" y="3055"/>
                    <a:pt x="39249" y="1182"/>
                  </a:cubicBezTo>
                  <a:close/>
                </a:path>
              </a:pathLst>
            </a:custGeom>
            <a:gradFill flip="none" rotWithShape="1">
              <a:gsLst>
                <a:gs pos="30000">
                  <a:srgbClr val="197418"/>
                </a:gs>
                <a:gs pos="76000">
                  <a:srgbClr val="EB5B00"/>
                </a:gs>
                <a:gs pos="0">
                  <a:srgbClr val="7C204E"/>
                </a:gs>
                <a:gs pos="50000">
                  <a:srgbClr val="FDCA00">
                    <a:shade val="67500"/>
                    <a:satMod val="115000"/>
                  </a:srgbClr>
                </a:gs>
                <a:gs pos="100000">
                  <a:srgbClr val="C50006"/>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dirty="0">
                <a:ln>
                  <a:noFill/>
                </a:ln>
                <a:solidFill>
                  <a:srgbClr val="000000"/>
                </a:solidFill>
                <a:effectLst/>
                <a:uLnTx/>
                <a:uFillTx/>
                <a:latin typeface="Times" charset="0"/>
              </a:endParaRPr>
            </a:p>
          </p:txBody>
        </p:sp>
        <p:sp>
          <p:nvSpPr>
            <p:cNvPr id="85" name="TextBox 84">
              <a:extLst>
                <a:ext uri="{FF2B5EF4-FFF2-40B4-BE49-F238E27FC236}">
                  <a16:creationId xmlns:a16="http://schemas.microsoft.com/office/drawing/2014/main" id="{7D5A816D-8F3C-78AD-E0E2-080C962B66BF}"/>
                </a:ext>
              </a:extLst>
            </p:cNvPr>
            <p:cNvSpPr txBox="1"/>
            <p:nvPr/>
          </p:nvSpPr>
          <p:spPr>
            <a:xfrm>
              <a:off x="9302043" y="2887321"/>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t</a:t>
              </a:r>
            </a:p>
          </p:txBody>
        </p:sp>
        <p:sp>
          <p:nvSpPr>
            <p:cNvPr id="128" name="TextBox 127">
              <a:extLst>
                <a:ext uri="{FF2B5EF4-FFF2-40B4-BE49-F238E27FC236}">
                  <a16:creationId xmlns:a16="http://schemas.microsoft.com/office/drawing/2014/main" id="{65765133-AF09-58A5-9590-ED6CB432CD73}"/>
                </a:ext>
              </a:extLst>
            </p:cNvPr>
            <p:cNvSpPr txBox="1"/>
            <p:nvPr/>
          </p:nvSpPr>
          <p:spPr>
            <a:xfrm>
              <a:off x="407368" y="980728"/>
              <a:ext cx="3923895" cy="461665"/>
            </a:xfrm>
            <a:prstGeom prst="rect">
              <a:avLst/>
            </a:prstGeom>
            <a:noFill/>
          </p:spPr>
          <p:txBody>
            <a:bodyPr wrap="none" rtlCol="0">
              <a:spAutoFit/>
            </a:bodyPr>
            <a:lstStyle/>
            <a:p>
              <a:r>
                <a:rPr lang="en-CA" sz="2400" b="1" dirty="0"/>
                <a:t>Chirping for RF accelerator</a:t>
              </a:r>
              <a:endParaRPr lang="de-CH" sz="2400" b="1" dirty="0"/>
            </a:p>
          </p:txBody>
        </p:sp>
      </p:grpSp>
      <p:sp>
        <p:nvSpPr>
          <p:cNvPr id="2" name="Rectangle 1">
            <a:extLst>
              <a:ext uri="{FF2B5EF4-FFF2-40B4-BE49-F238E27FC236}">
                <a16:creationId xmlns:a16="http://schemas.microsoft.com/office/drawing/2014/main" id="{A6C327B0-50B5-4693-3FA4-150739ABDED1}"/>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nvGrpSpPr>
          <p:cNvPr id="3" name="Group 2">
            <a:extLst>
              <a:ext uri="{FF2B5EF4-FFF2-40B4-BE49-F238E27FC236}">
                <a16:creationId xmlns:a16="http://schemas.microsoft.com/office/drawing/2014/main" id="{B01538C7-47AF-30EF-C37A-280E66F36FAF}"/>
              </a:ext>
            </a:extLst>
          </p:cNvPr>
          <p:cNvGrpSpPr/>
          <p:nvPr/>
        </p:nvGrpSpPr>
        <p:grpSpPr>
          <a:xfrm>
            <a:off x="1469486" y="4034135"/>
            <a:ext cx="9253028" cy="2419201"/>
            <a:chOff x="1469486" y="4034135"/>
            <a:chExt cx="9253028" cy="2419201"/>
          </a:xfrm>
        </p:grpSpPr>
        <p:sp>
          <p:nvSpPr>
            <p:cNvPr id="129" name="TextBox 128">
              <a:extLst>
                <a:ext uri="{FF2B5EF4-FFF2-40B4-BE49-F238E27FC236}">
                  <a16:creationId xmlns:a16="http://schemas.microsoft.com/office/drawing/2014/main" id="{D66032E7-32B5-958F-51DC-A0BFE7478A8F}"/>
                </a:ext>
              </a:extLst>
            </p:cNvPr>
            <p:cNvSpPr txBox="1"/>
            <p:nvPr/>
          </p:nvSpPr>
          <p:spPr>
            <a:xfrm>
              <a:off x="1469486" y="4034135"/>
              <a:ext cx="4948214" cy="461665"/>
            </a:xfrm>
            <a:prstGeom prst="rect">
              <a:avLst/>
            </a:prstGeom>
            <a:noFill/>
          </p:spPr>
          <p:txBody>
            <a:bodyPr wrap="none" rtlCol="0">
              <a:spAutoFit/>
            </a:bodyPr>
            <a:lstStyle/>
            <a:p>
              <a:r>
                <a:rPr lang="en-CA" sz="2400" b="1" dirty="0" err="1"/>
                <a:t>Dechirping</a:t>
              </a:r>
              <a:r>
                <a:rPr lang="en-CA" sz="2400" b="1" dirty="0"/>
                <a:t> for plasma accelerator</a:t>
              </a:r>
              <a:endParaRPr lang="de-CH" sz="2400" b="1" dirty="0"/>
            </a:p>
          </p:txBody>
        </p:sp>
        <p:grpSp>
          <p:nvGrpSpPr>
            <p:cNvPr id="10" name="Group 9">
              <a:extLst>
                <a:ext uri="{FF2B5EF4-FFF2-40B4-BE49-F238E27FC236}">
                  <a16:creationId xmlns:a16="http://schemas.microsoft.com/office/drawing/2014/main" id="{356710B2-EFF6-9E46-E883-56E96D9AD853}"/>
                </a:ext>
              </a:extLst>
            </p:cNvPr>
            <p:cNvGrpSpPr/>
            <p:nvPr/>
          </p:nvGrpSpPr>
          <p:grpSpPr>
            <a:xfrm>
              <a:off x="3599407" y="4386825"/>
              <a:ext cx="7123107" cy="2066511"/>
              <a:chOff x="3599407" y="4386825"/>
              <a:chExt cx="7123107" cy="2066511"/>
            </a:xfrm>
          </p:grpSpPr>
          <p:sp>
            <p:nvSpPr>
              <p:cNvPr id="35" name="Rectangle 34">
                <a:extLst>
                  <a:ext uri="{FF2B5EF4-FFF2-40B4-BE49-F238E27FC236}">
                    <a16:creationId xmlns:a16="http://schemas.microsoft.com/office/drawing/2014/main" id="{5831D05A-C8F1-A241-BDDF-101810E2BA57}"/>
                  </a:ext>
                </a:extLst>
              </p:cNvPr>
              <p:cNvSpPr/>
              <p:nvPr/>
            </p:nvSpPr>
            <p:spPr>
              <a:xfrm rot="5400000">
                <a:off x="6964046" y="5098956"/>
                <a:ext cx="164068" cy="1496169"/>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6" name="Rectangle 35">
                <a:extLst>
                  <a:ext uri="{FF2B5EF4-FFF2-40B4-BE49-F238E27FC236}">
                    <a16:creationId xmlns:a16="http://schemas.microsoft.com/office/drawing/2014/main" id="{DFEA9AE3-EFED-B1FC-E409-A33C389BB46D}"/>
                  </a:ext>
                </a:extLst>
              </p:cNvPr>
              <p:cNvSpPr/>
              <p:nvPr/>
            </p:nvSpPr>
            <p:spPr>
              <a:xfrm rot="5400000">
                <a:off x="7005591" y="4365742"/>
                <a:ext cx="80979" cy="1496169"/>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7" name="Rectangle 36">
                <a:extLst>
                  <a:ext uri="{FF2B5EF4-FFF2-40B4-BE49-F238E27FC236}">
                    <a16:creationId xmlns:a16="http://schemas.microsoft.com/office/drawing/2014/main" id="{424C59E8-CC2E-EE90-A8B5-82CB9A40A05C}"/>
                  </a:ext>
                </a:extLst>
              </p:cNvPr>
              <p:cNvSpPr/>
              <p:nvPr/>
            </p:nvSpPr>
            <p:spPr>
              <a:xfrm rot="5400000" flipH="1">
                <a:off x="7005591" y="4978524"/>
                <a:ext cx="80979" cy="1496169"/>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8" name="Rectangle 37">
                <a:extLst>
                  <a:ext uri="{FF2B5EF4-FFF2-40B4-BE49-F238E27FC236}">
                    <a16:creationId xmlns:a16="http://schemas.microsoft.com/office/drawing/2014/main" id="{27442ED7-02DF-B89B-9D4B-14F5C492DD8E}"/>
                  </a:ext>
                </a:extLst>
              </p:cNvPr>
              <p:cNvSpPr/>
              <p:nvPr/>
            </p:nvSpPr>
            <p:spPr>
              <a:xfrm rot="5400000">
                <a:off x="6782172" y="4670141"/>
                <a:ext cx="527815" cy="1496169"/>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9" name="Rectangle 38">
                <a:extLst>
                  <a:ext uri="{FF2B5EF4-FFF2-40B4-BE49-F238E27FC236}">
                    <a16:creationId xmlns:a16="http://schemas.microsoft.com/office/drawing/2014/main" id="{3070233A-9BC7-9C0D-DAC2-03FCD596B024}"/>
                  </a:ext>
                </a:extLst>
              </p:cNvPr>
              <p:cNvSpPr/>
              <p:nvPr/>
            </p:nvSpPr>
            <p:spPr>
              <a:xfrm rot="5400000">
                <a:off x="6783951" y="6124215"/>
                <a:ext cx="524258" cy="133983"/>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0" name="Rectangle 39">
                <a:extLst>
                  <a:ext uri="{FF2B5EF4-FFF2-40B4-BE49-F238E27FC236}">
                    <a16:creationId xmlns:a16="http://schemas.microsoft.com/office/drawing/2014/main" id="{5BAB45C0-51B8-ED78-0B9E-7F068D87CCB3}"/>
                  </a:ext>
                </a:extLst>
              </p:cNvPr>
              <p:cNvSpPr/>
              <p:nvPr/>
            </p:nvSpPr>
            <p:spPr>
              <a:xfrm rot="16200000" flipV="1">
                <a:off x="6783951" y="4581962"/>
                <a:ext cx="524258" cy="133983"/>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1" name="Rectangle 40">
                <a:extLst>
                  <a:ext uri="{FF2B5EF4-FFF2-40B4-BE49-F238E27FC236}">
                    <a16:creationId xmlns:a16="http://schemas.microsoft.com/office/drawing/2014/main" id="{29E3493C-C233-B48B-54F1-CF0ED6166DBF}"/>
                  </a:ext>
                </a:extLst>
              </p:cNvPr>
              <p:cNvSpPr/>
              <p:nvPr/>
            </p:nvSpPr>
            <p:spPr>
              <a:xfrm rot="16200000" flipV="1">
                <a:off x="6964046" y="4245035"/>
                <a:ext cx="164068" cy="1496169"/>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grpSp>
            <p:nvGrpSpPr>
              <p:cNvPr id="7" name="Group 6">
                <a:extLst>
                  <a:ext uri="{FF2B5EF4-FFF2-40B4-BE49-F238E27FC236}">
                    <a16:creationId xmlns:a16="http://schemas.microsoft.com/office/drawing/2014/main" id="{D4EBD75F-F619-F643-9F46-F0C6ED466CA2}"/>
                  </a:ext>
                </a:extLst>
              </p:cNvPr>
              <p:cNvGrpSpPr/>
              <p:nvPr/>
            </p:nvGrpSpPr>
            <p:grpSpPr>
              <a:xfrm>
                <a:off x="3599407" y="4552169"/>
                <a:ext cx="1811594" cy="1746040"/>
                <a:chOff x="3599407" y="4552169"/>
                <a:chExt cx="1811594" cy="1746040"/>
              </a:xfrm>
            </p:grpSpPr>
            <p:cxnSp>
              <p:nvCxnSpPr>
                <p:cNvPr id="86" name="Straight Arrow Connector 85">
                  <a:extLst>
                    <a:ext uri="{FF2B5EF4-FFF2-40B4-BE49-F238E27FC236}">
                      <a16:creationId xmlns:a16="http://schemas.microsoft.com/office/drawing/2014/main" id="{BEDA4D1A-D599-958A-A2AD-845CC5EA2A2C}"/>
                    </a:ext>
                  </a:extLst>
                </p:cNvPr>
                <p:cNvCxnSpPr>
                  <a:cxnSpLocks/>
                </p:cNvCxnSpPr>
                <p:nvPr/>
              </p:nvCxnSpPr>
              <p:spPr bwMode="auto">
                <a:xfrm flipV="1">
                  <a:off x="3655626" y="4958274"/>
                  <a:ext cx="0" cy="950294"/>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87" name="Straight Arrow Connector 86">
                  <a:extLst>
                    <a:ext uri="{FF2B5EF4-FFF2-40B4-BE49-F238E27FC236}">
                      <a16:creationId xmlns:a16="http://schemas.microsoft.com/office/drawing/2014/main" id="{8AC032B5-2622-62F6-4230-7A3A07924525}"/>
                    </a:ext>
                  </a:extLst>
                </p:cNvPr>
                <p:cNvCxnSpPr>
                  <a:cxnSpLocks/>
                </p:cNvCxnSpPr>
                <p:nvPr/>
              </p:nvCxnSpPr>
              <p:spPr bwMode="auto">
                <a:xfrm rot="5400000" flipV="1">
                  <a:off x="4474830" y="5089366"/>
                  <a:ext cx="0" cy="163840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88" name="TextBox 87">
                  <a:extLst>
                    <a:ext uri="{FF2B5EF4-FFF2-40B4-BE49-F238E27FC236}">
                      <a16:creationId xmlns:a16="http://schemas.microsoft.com/office/drawing/2014/main" id="{89898A0D-CDC2-B3C7-0365-34A61BA5BEE7}"/>
                    </a:ext>
                  </a:extLst>
                </p:cNvPr>
                <p:cNvSpPr txBox="1"/>
                <p:nvPr/>
              </p:nvSpPr>
              <p:spPr>
                <a:xfrm>
                  <a:off x="3599407" y="4552169"/>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E</a:t>
                  </a:r>
                </a:p>
              </p:txBody>
            </p:sp>
            <p:sp>
              <p:nvSpPr>
                <p:cNvPr id="89" name="Freeform: Shape 88">
                  <a:extLst>
                    <a:ext uri="{FF2B5EF4-FFF2-40B4-BE49-F238E27FC236}">
                      <a16:creationId xmlns:a16="http://schemas.microsoft.com/office/drawing/2014/main" id="{84BC62B6-1F05-C18D-6C8D-C87FD133A14E}"/>
                    </a:ext>
                  </a:extLst>
                </p:cNvPr>
                <p:cNvSpPr/>
                <p:nvPr/>
              </p:nvSpPr>
              <p:spPr bwMode="auto">
                <a:xfrm>
                  <a:off x="4114679" y="5287531"/>
                  <a:ext cx="736684" cy="568824"/>
                </a:xfrm>
                <a:custGeom>
                  <a:avLst/>
                  <a:gdLst>
                    <a:gd name="connsiteX0" fmla="*/ 39249 w 669271"/>
                    <a:gd name="connsiteY0" fmla="*/ 1182 h 669271"/>
                    <a:gd name="connsiteX1" fmla="*/ 429078 w 669271"/>
                    <a:gd name="connsiteY1" fmla="*/ 240194 h 669271"/>
                    <a:gd name="connsiteX2" fmla="*/ 655577 w 669271"/>
                    <a:gd name="connsiteY2" fmla="*/ 655577 h 669271"/>
                    <a:gd name="connsiteX3" fmla="*/ 240194 w 669271"/>
                    <a:gd name="connsiteY3" fmla="*/ 429078 h 669271"/>
                    <a:gd name="connsiteX4" fmla="*/ 13695 w 669271"/>
                    <a:gd name="connsiteY4" fmla="*/ 13695 h 669271"/>
                    <a:gd name="connsiteX5" fmla="*/ 39249 w 669271"/>
                    <a:gd name="connsiteY5" fmla="*/ 1182 h 669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9271" h="669271">
                      <a:moveTo>
                        <a:pt x="39249" y="1182"/>
                      </a:moveTo>
                      <a:cubicBezTo>
                        <a:pt x="112211" y="-11927"/>
                        <a:pt x="273983" y="85100"/>
                        <a:pt x="429078" y="240194"/>
                      </a:cubicBezTo>
                      <a:cubicBezTo>
                        <a:pt x="606328" y="417445"/>
                        <a:pt x="707736" y="603418"/>
                        <a:pt x="655577" y="655577"/>
                      </a:cubicBezTo>
                      <a:cubicBezTo>
                        <a:pt x="603418" y="707736"/>
                        <a:pt x="417444" y="606328"/>
                        <a:pt x="240194" y="429078"/>
                      </a:cubicBezTo>
                      <a:cubicBezTo>
                        <a:pt x="62943" y="251828"/>
                        <a:pt x="-38464" y="65854"/>
                        <a:pt x="13695" y="13695"/>
                      </a:cubicBezTo>
                      <a:cubicBezTo>
                        <a:pt x="20215" y="7175"/>
                        <a:pt x="28825" y="3055"/>
                        <a:pt x="39249" y="1182"/>
                      </a:cubicBezTo>
                      <a:close/>
                    </a:path>
                  </a:pathLst>
                </a:custGeom>
                <a:gradFill flip="none" rotWithShape="1">
                  <a:gsLst>
                    <a:gs pos="30000">
                      <a:srgbClr val="197418"/>
                    </a:gs>
                    <a:gs pos="76000">
                      <a:srgbClr val="EB5B00"/>
                    </a:gs>
                    <a:gs pos="0">
                      <a:srgbClr val="7C204E"/>
                    </a:gs>
                    <a:gs pos="50000">
                      <a:srgbClr val="FDCA00">
                        <a:shade val="67500"/>
                        <a:satMod val="115000"/>
                      </a:srgbClr>
                    </a:gs>
                    <a:gs pos="100000">
                      <a:srgbClr val="C50006"/>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dirty="0">
                    <a:ln>
                      <a:noFill/>
                    </a:ln>
                    <a:solidFill>
                      <a:srgbClr val="000000"/>
                    </a:solidFill>
                    <a:effectLst/>
                    <a:uLnTx/>
                    <a:uFillTx/>
                    <a:latin typeface="Times" charset="0"/>
                  </a:endParaRPr>
                </a:p>
              </p:txBody>
            </p:sp>
            <p:sp>
              <p:nvSpPr>
                <p:cNvPr id="90" name="TextBox 89">
                  <a:extLst>
                    <a:ext uri="{FF2B5EF4-FFF2-40B4-BE49-F238E27FC236}">
                      <a16:creationId xmlns:a16="http://schemas.microsoft.com/office/drawing/2014/main" id="{E79CD601-C71E-6299-8C9A-EC9928C84F3E}"/>
                    </a:ext>
                  </a:extLst>
                </p:cNvPr>
                <p:cNvSpPr txBox="1"/>
                <p:nvPr/>
              </p:nvSpPr>
              <p:spPr>
                <a:xfrm>
                  <a:off x="5094121" y="5869500"/>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t</a:t>
                  </a:r>
                </a:p>
              </p:txBody>
            </p:sp>
            <p:sp>
              <p:nvSpPr>
                <p:cNvPr id="95" name="TextBox 94">
                  <a:extLst>
                    <a:ext uri="{FF2B5EF4-FFF2-40B4-BE49-F238E27FC236}">
                      <a16:creationId xmlns:a16="http://schemas.microsoft.com/office/drawing/2014/main" id="{2CA21CC2-7F90-D0A5-6C65-60916B2936EC}"/>
                    </a:ext>
                  </a:extLst>
                </p:cNvPr>
                <p:cNvSpPr txBox="1"/>
                <p:nvPr/>
              </p:nvSpPr>
              <p:spPr>
                <a:xfrm>
                  <a:off x="4784325" y="4997922"/>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head</a:t>
                  </a:r>
                </a:p>
              </p:txBody>
            </p:sp>
            <p:sp>
              <p:nvSpPr>
                <p:cNvPr id="96" name="TextBox 95">
                  <a:extLst>
                    <a:ext uri="{FF2B5EF4-FFF2-40B4-BE49-F238E27FC236}">
                      <a16:creationId xmlns:a16="http://schemas.microsoft.com/office/drawing/2014/main" id="{A1E37500-2AE7-332C-5D86-CC0389323ACE}"/>
                    </a:ext>
                  </a:extLst>
                </p:cNvPr>
                <p:cNvSpPr txBox="1"/>
                <p:nvPr/>
              </p:nvSpPr>
              <p:spPr>
                <a:xfrm>
                  <a:off x="3726373" y="5002743"/>
                  <a:ext cx="619591" cy="428673"/>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rPr>
                    <a:t>tail</a:t>
                  </a:r>
                </a:p>
              </p:txBody>
            </p:sp>
          </p:grpSp>
          <p:grpSp>
            <p:nvGrpSpPr>
              <p:cNvPr id="9" name="Group 8">
                <a:extLst>
                  <a:ext uri="{FF2B5EF4-FFF2-40B4-BE49-F238E27FC236}">
                    <a16:creationId xmlns:a16="http://schemas.microsoft.com/office/drawing/2014/main" id="{5D4992AD-5DD5-261F-9E1B-0116049C7A71}"/>
                  </a:ext>
                </a:extLst>
              </p:cNvPr>
              <p:cNvGrpSpPr/>
              <p:nvPr/>
            </p:nvGrpSpPr>
            <p:grpSpPr>
              <a:xfrm>
                <a:off x="8892543" y="4547632"/>
                <a:ext cx="1829971" cy="1788689"/>
                <a:chOff x="8892543" y="4547632"/>
                <a:chExt cx="1829971" cy="1788689"/>
              </a:xfrm>
            </p:grpSpPr>
            <p:cxnSp>
              <p:nvCxnSpPr>
                <p:cNvPr id="91" name="Straight Arrow Connector 90">
                  <a:extLst>
                    <a:ext uri="{FF2B5EF4-FFF2-40B4-BE49-F238E27FC236}">
                      <a16:creationId xmlns:a16="http://schemas.microsoft.com/office/drawing/2014/main" id="{D030899E-ECF9-3387-6332-8B7CBE58CF4B}"/>
                    </a:ext>
                  </a:extLst>
                </p:cNvPr>
                <p:cNvCxnSpPr>
                  <a:cxnSpLocks/>
                </p:cNvCxnSpPr>
                <p:nvPr/>
              </p:nvCxnSpPr>
              <p:spPr bwMode="auto">
                <a:xfrm flipV="1">
                  <a:off x="8948762" y="4953737"/>
                  <a:ext cx="0" cy="99241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92" name="Straight Arrow Connector 91">
                  <a:extLst>
                    <a:ext uri="{FF2B5EF4-FFF2-40B4-BE49-F238E27FC236}">
                      <a16:creationId xmlns:a16="http://schemas.microsoft.com/office/drawing/2014/main" id="{16140B4B-55A3-D81C-83D6-7175E4B159B8}"/>
                    </a:ext>
                  </a:extLst>
                </p:cNvPr>
                <p:cNvCxnSpPr>
                  <a:cxnSpLocks/>
                </p:cNvCxnSpPr>
                <p:nvPr/>
              </p:nvCxnSpPr>
              <p:spPr bwMode="auto">
                <a:xfrm rot="5400000" flipV="1">
                  <a:off x="9767966" y="5126951"/>
                  <a:ext cx="0" cy="163840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93" name="TextBox 92">
                  <a:extLst>
                    <a:ext uri="{FF2B5EF4-FFF2-40B4-BE49-F238E27FC236}">
                      <a16:creationId xmlns:a16="http://schemas.microsoft.com/office/drawing/2014/main" id="{4512F755-7E03-2E25-FE38-E87390C1B360}"/>
                    </a:ext>
                  </a:extLst>
                </p:cNvPr>
                <p:cNvSpPr txBox="1"/>
                <p:nvPr/>
              </p:nvSpPr>
              <p:spPr>
                <a:xfrm>
                  <a:off x="8892543" y="4547632"/>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E</a:t>
                  </a:r>
                </a:p>
              </p:txBody>
            </p:sp>
            <p:sp>
              <p:nvSpPr>
                <p:cNvPr id="94" name="Oval 93">
                  <a:extLst>
                    <a:ext uri="{FF2B5EF4-FFF2-40B4-BE49-F238E27FC236}">
                      <a16:creationId xmlns:a16="http://schemas.microsoft.com/office/drawing/2014/main" id="{2156AC8D-B579-117D-1CC4-F80586FA493D}"/>
                    </a:ext>
                  </a:extLst>
                </p:cNvPr>
                <p:cNvSpPr/>
                <p:nvPr/>
              </p:nvSpPr>
              <p:spPr bwMode="auto">
                <a:xfrm>
                  <a:off x="9410367" y="5612760"/>
                  <a:ext cx="876551" cy="243597"/>
                </a:xfrm>
                <a:prstGeom prst="ellips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charset="0"/>
                  </a:endParaRPr>
                </a:p>
              </p:txBody>
            </p:sp>
            <p:sp>
              <p:nvSpPr>
                <p:cNvPr id="97" name="TextBox 96">
                  <a:extLst>
                    <a:ext uri="{FF2B5EF4-FFF2-40B4-BE49-F238E27FC236}">
                      <a16:creationId xmlns:a16="http://schemas.microsoft.com/office/drawing/2014/main" id="{298B144A-2045-33F0-7481-47F7BF2C38F4}"/>
                    </a:ext>
                  </a:extLst>
                </p:cNvPr>
                <p:cNvSpPr txBox="1"/>
                <p:nvPr/>
              </p:nvSpPr>
              <p:spPr>
                <a:xfrm>
                  <a:off x="10405634" y="5907612"/>
                  <a:ext cx="316880" cy="4287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rPr>
                    <a:t>t</a:t>
                  </a:r>
                </a:p>
              </p:txBody>
            </p:sp>
          </p:grpSp>
          <p:cxnSp>
            <p:nvCxnSpPr>
              <p:cNvPr id="42" name="Straight Arrow Connector 41">
                <a:extLst>
                  <a:ext uri="{FF2B5EF4-FFF2-40B4-BE49-F238E27FC236}">
                    <a16:creationId xmlns:a16="http://schemas.microsoft.com/office/drawing/2014/main" id="{F5DA432C-9158-5D87-2F7E-63ECA07F08FE}"/>
                  </a:ext>
                </a:extLst>
              </p:cNvPr>
              <p:cNvCxnSpPr>
                <a:cxnSpLocks/>
              </p:cNvCxnSpPr>
              <p:nvPr/>
            </p:nvCxnSpPr>
            <p:spPr bwMode="auto">
              <a:xfrm>
                <a:off x="5955387" y="5432951"/>
                <a:ext cx="2181386" cy="0"/>
              </a:xfrm>
              <a:prstGeom prst="straightConnector1">
                <a:avLst/>
              </a:prstGeom>
              <a:noFill/>
              <a:ln w="28575" cap="flat" cmpd="sng" algn="ctr">
                <a:solidFill>
                  <a:srgbClr val="C50006">
                    <a:shade val="95000"/>
                    <a:satMod val="105000"/>
                  </a:srgbClr>
                </a:solidFill>
                <a:prstDash val="solid"/>
                <a:headEnd type="none" w="med" len="med"/>
                <a:tailEnd type="triangle"/>
              </a:ln>
              <a:effectLst/>
            </p:spPr>
          </p:cxnSp>
        </p:grpSp>
      </p:grpSp>
    </p:spTree>
    <p:extLst>
      <p:ext uri="{BB962C8B-B14F-4D97-AF65-F5344CB8AC3E}">
        <p14:creationId xmlns:p14="http://schemas.microsoft.com/office/powerpoint/2010/main" val="1807542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D55E12C-1E83-AB90-551B-484AF39AFDA8}"/>
              </a:ext>
            </a:extLst>
          </p:cNvPr>
          <p:cNvSpPr>
            <a:spLocks noGrp="1"/>
          </p:cNvSpPr>
          <p:nvPr>
            <p:ph type="sldNum" sz="quarter" idx="12"/>
          </p:nvPr>
        </p:nvSpPr>
        <p:spPr/>
        <p:txBody>
          <a:bodyPr/>
          <a:lstStyle/>
          <a:p>
            <a:fld id="{442AD375-037F-43D0-B059-5172DA06796A}" type="slidenum">
              <a:rPr lang="en-GB" noProof="0" smtClean="0"/>
              <a:pPr/>
              <a:t>7</a:t>
            </a:fld>
            <a:endParaRPr lang="en-GB" noProof="0" dirty="0"/>
          </a:p>
        </p:txBody>
      </p:sp>
      <p:sp>
        <p:nvSpPr>
          <p:cNvPr id="2" name="Rectangle 1">
            <a:extLst>
              <a:ext uri="{FF2B5EF4-FFF2-40B4-BE49-F238E27FC236}">
                <a16:creationId xmlns:a16="http://schemas.microsoft.com/office/drawing/2014/main" id="{AACE88EC-CF35-BB6C-5904-66C69805914D}"/>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8" name="Title 7">
            <a:extLst>
              <a:ext uri="{FF2B5EF4-FFF2-40B4-BE49-F238E27FC236}">
                <a16:creationId xmlns:a16="http://schemas.microsoft.com/office/drawing/2014/main" id="{B3D097DF-9D09-EA9A-D38B-1BDC753C3705}"/>
              </a:ext>
            </a:extLst>
          </p:cNvPr>
          <p:cNvSpPr>
            <a:spLocks noGrp="1"/>
          </p:cNvSpPr>
          <p:nvPr>
            <p:ph type="title"/>
          </p:nvPr>
        </p:nvSpPr>
        <p:spPr>
          <a:xfrm>
            <a:off x="695325" y="278296"/>
            <a:ext cx="10076722" cy="810444"/>
          </a:xfrm>
        </p:spPr>
        <p:txBody>
          <a:bodyPr/>
          <a:lstStyle/>
          <a:p>
            <a:r>
              <a:rPr lang="en-US" dirty="0"/>
              <a:t>The </a:t>
            </a:r>
            <a:r>
              <a:rPr lang="en-US" dirty="0" err="1"/>
              <a:t>wakefields</a:t>
            </a:r>
            <a:r>
              <a:rPr lang="en-US" dirty="0"/>
              <a:t> change both the energy spread and centroid energy</a:t>
            </a:r>
          </a:p>
        </p:txBody>
      </p:sp>
      <p:grpSp>
        <p:nvGrpSpPr>
          <p:cNvPr id="29" name="Group 28">
            <a:extLst>
              <a:ext uri="{FF2B5EF4-FFF2-40B4-BE49-F238E27FC236}">
                <a16:creationId xmlns:a16="http://schemas.microsoft.com/office/drawing/2014/main" id="{5AABC514-16B6-739F-FF91-AF60F67B169C}"/>
              </a:ext>
            </a:extLst>
          </p:cNvPr>
          <p:cNvGrpSpPr/>
          <p:nvPr/>
        </p:nvGrpSpPr>
        <p:grpSpPr>
          <a:xfrm>
            <a:off x="809261" y="832604"/>
            <a:ext cx="473165" cy="1192544"/>
            <a:chOff x="1732183" y="1718374"/>
            <a:chExt cx="584753" cy="1629208"/>
          </a:xfrm>
        </p:grpSpPr>
        <p:sp>
          <p:nvSpPr>
            <p:cNvPr id="30" name="Rectangle 29">
              <a:extLst>
                <a:ext uri="{FF2B5EF4-FFF2-40B4-BE49-F238E27FC236}">
                  <a16:creationId xmlns:a16="http://schemas.microsoft.com/office/drawing/2014/main" id="{84A15D82-9B5C-F0E1-81B6-A59D94849F8B}"/>
                </a:ext>
              </a:extLst>
            </p:cNvPr>
            <p:cNvSpPr/>
            <p:nvPr/>
          </p:nvSpPr>
          <p:spPr>
            <a:xfrm rot="5400000">
              <a:off x="1991912" y="2031512"/>
              <a:ext cx="65295" cy="584753"/>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1" name="Rectangle 30">
              <a:extLst>
                <a:ext uri="{FF2B5EF4-FFF2-40B4-BE49-F238E27FC236}">
                  <a16:creationId xmlns:a16="http://schemas.microsoft.com/office/drawing/2014/main" id="{1660A94F-45BD-350A-9F4C-B7618BE1EFC0}"/>
                </a:ext>
              </a:extLst>
            </p:cNvPr>
            <p:cNvSpPr/>
            <p:nvPr/>
          </p:nvSpPr>
          <p:spPr>
            <a:xfrm rot="5400000" flipH="1">
              <a:off x="1991912" y="2467546"/>
              <a:ext cx="65295" cy="584753"/>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2" name="Rectangle 31">
              <a:extLst>
                <a:ext uri="{FF2B5EF4-FFF2-40B4-BE49-F238E27FC236}">
                  <a16:creationId xmlns:a16="http://schemas.microsoft.com/office/drawing/2014/main" id="{27690E2A-1F83-B94C-D6F5-44284F83690E}"/>
                </a:ext>
              </a:extLst>
            </p:cNvPr>
            <p:cNvSpPr/>
            <p:nvPr/>
          </p:nvSpPr>
          <p:spPr>
            <a:xfrm rot="5400000">
              <a:off x="1839191" y="2249530"/>
              <a:ext cx="370738" cy="584753"/>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alibri"/>
              </a:endParaRPr>
            </a:p>
          </p:txBody>
        </p:sp>
        <p:sp>
          <p:nvSpPr>
            <p:cNvPr id="41" name="Rectangle 40">
              <a:extLst>
                <a:ext uri="{FF2B5EF4-FFF2-40B4-BE49-F238E27FC236}">
                  <a16:creationId xmlns:a16="http://schemas.microsoft.com/office/drawing/2014/main" id="{DBB51AB9-0F5B-E194-68D4-5C637BEB3B03}"/>
                </a:ext>
              </a:extLst>
            </p:cNvPr>
            <p:cNvSpPr/>
            <p:nvPr/>
          </p:nvSpPr>
          <p:spPr>
            <a:xfrm rot="5400000">
              <a:off x="1824404" y="3117506"/>
              <a:ext cx="403650" cy="56501"/>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9" name="Rectangle 38">
              <a:extLst>
                <a:ext uri="{FF2B5EF4-FFF2-40B4-BE49-F238E27FC236}">
                  <a16:creationId xmlns:a16="http://schemas.microsoft.com/office/drawing/2014/main" id="{94D51C22-B02E-7299-A2F0-EC140435CFF4}"/>
                </a:ext>
              </a:extLst>
            </p:cNvPr>
            <p:cNvSpPr/>
            <p:nvPr/>
          </p:nvSpPr>
          <p:spPr>
            <a:xfrm rot="5400000" flipH="1">
              <a:off x="1817432" y="1898920"/>
              <a:ext cx="417593" cy="56501"/>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5" name="Rectangle 34">
              <a:extLst>
                <a:ext uri="{FF2B5EF4-FFF2-40B4-BE49-F238E27FC236}">
                  <a16:creationId xmlns:a16="http://schemas.microsoft.com/office/drawing/2014/main" id="{143FB370-CFD5-474D-94FA-08914FACD9D4}"/>
                </a:ext>
              </a:extLst>
            </p:cNvPr>
            <p:cNvSpPr/>
            <p:nvPr/>
          </p:nvSpPr>
          <p:spPr>
            <a:xfrm rot="5400000">
              <a:off x="1958414" y="2566339"/>
              <a:ext cx="132291" cy="584753"/>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36" name="Rectangle 35">
              <a:extLst>
                <a:ext uri="{FF2B5EF4-FFF2-40B4-BE49-F238E27FC236}">
                  <a16:creationId xmlns:a16="http://schemas.microsoft.com/office/drawing/2014/main" id="{0A5FC611-B507-3D4C-8D1E-0752F800B66F}"/>
                </a:ext>
              </a:extLst>
            </p:cNvPr>
            <p:cNvSpPr/>
            <p:nvPr/>
          </p:nvSpPr>
          <p:spPr>
            <a:xfrm rot="5400000">
              <a:off x="1958414" y="1928808"/>
              <a:ext cx="132291" cy="584753"/>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grpSp>
      <p:grpSp>
        <p:nvGrpSpPr>
          <p:cNvPr id="42" name="Group 41">
            <a:extLst>
              <a:ext uri="{FF2B5EF4-FFF2-40B4-BE49-F238E27FC236}">
                <a16:creationId xmlns:a16="http://schemas.microsoft.com/office/drawing/2014/main" id="{C01B1557-AFAE-282B-EFE4-ACA736E8C786}"/>
              </a:ext>
            </a:extLst>
          </p:cNvPr>
          <p:cNvGrpSpPr/>
          <p:nvPr/>
        </p:nvGrpSpPr>
        <p:grpSpPr>
          <a:xfrm>
            <a:off x="10813088" y="931303"/>
            <a:ext cx="471600" cy="1008215"/>
            <a:chOff x="6692046" y="1858639"/>
            <a:chExt cx="584753" cy="1390763"/>
          </a:xfrm>
        </p:grpSpPr>
        <p:sp>
          <p:nvSpPr>
            <p:cNvPr id="43" name="Rectangle 42">
              <a:extLst>
                <a:ext uri="{FF2B5EF4-FFF2-40B4-BE49-F238E27FC236}">
                  <a16:creationId xmlns:a16="http://schemas.microsoft.com/office/drawing/2014/main" id="{7EF90D81-F5E2-6736-10AF-ED4A4C503529}"/>
                </a:ext>
              </a:extLst>
            </p:cNvPr>
            <p:cNvSpPr/>
            <p:nvPr/>
          </p:nvSpPr>
          <p:spPr>
            <a:xfrm rot="5400000">
              <a:off x="6951775" y="2171777"/>
              <a:ext cx="65295" cy="584753"/>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4" name="Rectangle 43">
              <a:extLst>
                <a:ext uri="{FF2B5EF4-FFF2-40B4-BE49-F238E27FC236}">
                  <a16:creationId xmlns:a16="http://schemas.microsoft.com/office/drawing/2014/main" id="{9ED68FC1-D488-8E72-8B89-AF7F2E625EB6}"/>
                </a:ext>
              </a:extLst>
            </p:cNvPr>
            <p:cNvSpPr/>
            <p:nvPr/>
          </p:nvSpPr>
          <p:spPr>
            <a:xfrm rot="5400000" flipH="1">
              <a:off x="6951775" y="2369365"/>
              <a:ext cx="65295" cy="584753"/>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5" name="Rectangle 44">
              <a:extLst>
                <a:ext uri="{FF2B5EF4-FFF2-40B4-BE49-F238E27FC236}">
                  <a16:creationId xmlns:a16="http://schemas.microsoft.com/office/drawing/2014/main" id="{89C00CAE-3355-FEDA-C5F3-E00E10D89F62}"/>
                </a:ext>
              </a:extLst>
            </p:cNvPr>
            <p:cNvSpPr/>
            <p:nvPr/>
          </p:nvSpPr>
          <p:spPr>
            <a:xfrm rot="5400000">
              <a:off x="6918277" y="2270571"/>
              <a:ext cx="132291" cy="584753"/>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54" name="Rectangle 53">
              <a:extLst>
                <a:ext uri="{FF2B5EF4-FFF2-40B4-BE49-F238E27FC236}">
                  <a16:creationId xmlns:a16="http://schemas.microsoft.com/office/drawing/2014/main" id="{1801C90C-DE5A-ACA4-FECF-1B8BD760D9B9}"/>
                </a:ext>
              </a:extLst>
            </p:cNvPr>
            <p:cNvSpPr/>
            <p:nvPr/>
          </p:nvSpPr>
          <p:spPr>
            <a:xfrm rot="5400000">
              <a:off x="6782404" y="3017273"/>
              <a:ext cx="407568" cy="56689"/>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52" name="Rectangle 51">
              <a:extLst>
                <a:ext uri="{FF2B5EF4-FFF2-40B4-BE49-F238E27FC236}">
                  <a16:creationId xmlns:a16="http://schemas.microsoft.com/office/drawing/2014/main" id="{3B9ECA0D-8CF6-541E-3922-A482059B6152}"/>
                </a:ext>
              </a:extLst>
            </p:cNvPr>
            <p:cNvSpPr/>
            <p:nvPr/>
          </p:nvSpPr>
          <p:spPr>
            <a:xfrm rot="5400000" flipH="1">
              <a:off x="6777484" y="2038998"/>
              <a:ext cx="417407" cy="56689"/>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8" name="Rectangle 47">
              <a:extLst>
                <a:ext uri="{FF2B5EF4-FFF2-40B4-BE49-F238E27FC236}">
                  <a16:creationId xmlns:a16="http://schemas.microsoft.com/office/drawing/2014/main" id="{E1F71C71-40B6-4FEA-9CC2-2FA3EE83D3DB}"/>
                </a:ext>
              </a:extLst>
            </p:cNvPr>
            <p:cNvSpPr/>
            <p:nvPr/>
          </p:nvSpPr>
          <p:spPr>
            <a:xfrm rot="5400000">
              <a:off x="6918277" y="2468158"/>
              <a:ext cx="132291" cy="584753"/>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9" name="Rectangle 48">
              <a:extLst>
                <a:ext uri="{FF2B5EF4-FFF2-40B4-BE49-F238E27FC236}">
                  <a16:creationId xmlns:a16="http://schemas.microsoft.com/office/drawing/2014/main" id="{A54B149B-E17E-A308-2EC2-DEC9754CEDB6}"/>
                </a:ext>
              </a:extLst>
            </p:cNvPr>
            <p:cNvSpPr/>
            <p:nvPr/>
          </p:nvSpPr>
          <p:spPr>
            <a:xfrm rot="5400000">
              <a:off x="6918277" y="2069073"/>
              <a:ext cx="132291" cy="584753"/>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Calibri"/>
              </a:endParaRPr>
            </a:p>
          </p:txBody>
        </p:sp>
      </p:grpSp>
      <p:pic>
        <p:nvPicPr>
          <p:cNvPr id="22" name="Picture 21" descr="A blue and white background&#10;&#10;Description automatically generated">
            <a:extLst>
              <a:ext uri="{FF2B5EF4-FFF2-40B4-BE49-F238E27FC236}">
                <a16:creationId xmlns:a16="http://schemas.microsoft.com/office/drawing/2014/main" id="{E31F5814-D836-7F6A-D12C-360B78C64B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1298" y="2128517"/>
            <a:ext cx="2190702" cy="4140000"/>
          </a:xfrm>
          <a:prstGeom prst="rect">
            <a:avLst/>
          </a:prstGeom>
        </p:spPr>
      </p:pic>
      <p:pic>
        <p:nvPicPr>
          <p:cNvPr id="24" name="Picture 23" descr="A blue and purple graph&#10;&#10;Description automatically generated with medium confidence">
            <a:extLst>
              <a:ext uri="{FF2B5EF4-FFF2-40B4-BE49-F238E27FC236}">
                <a16:creationId xmlns:a16="http://schemas.microsoft.com/office/drawing/2014/main" id="{3140A414-D8D1-AD0D-4095-24DB9B5E6C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0744" y="2127748"/>
            <a:ext cx="2190702" cy="4140000"/>
          </a:xfrm>
          <a:prstGeom prst="rect">
            <a:avLst/>
          </a:prstGeom>
        </p:spPr>
      </p:pic>
      <p:pic>
        <p:nvPicPr>
          <p:cNvPr id="26" name="Picture 25" descr="A blue and purple graph&#10;&#10;Description automatically generated with medium confidence">
            <a:extLst>
              <a:ext uri="{FF2B5EF4-FFF2-40B4-BE49-F238E27FC236}">
                <a16:creationId xmlns:a16="http://schemas.microsoft.com/office/drawing/2014/main" id="{E338627F-398A-9DD8-25E6-969538B55B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9894" y="2128517"/>
            <a:ext cx="2190702" cy="4140000"/>
          </a:xfrm>
          <a:prstGeom prst="rect">
            <a:avLst/>
          </a:prstGeom>
        </p:spPr>
      </p:pic>
      <p:pic>
        <p:nvPicPr>
          <p:cNvPr id="28" name="Picture 27" descr="A blue and orange graph&#10;&#10;Description automatically generated with medium confidence">
            <a:extLst>
              <a:ext uri="{FF2B5EF4-FFF2-40B4-BE49-F238E27FC236}">
                <a16:creationId xmlns:a16="http://schemas.microsoft.com/office/drawing/2014/main" id="{C52E0187-96E1-22FE-6D0B-F7C3102DB5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29192" y="2127748"/>
            <a:ext cx="2190702" cy="4140000"/>
          </a:xfrm>
          <a:prstGeom prst="rect">
            <a:avLst/>
          </a:prstGeom>
        </p:spPr>
      </p:pic>
      <p:pic>
        <p:nvPicPr>
          <p:cNvPr id="34" name="Picture 33" descr="A blue and orange light&#10;&#10;Description automatically generated with medium confidence">
            <a:extLst>
              <a:ext uri="{FF2B5EF4-FFF2-40B4-BE49-F238E27FC236}">
                <a16:creationId xmlns:a16="http://schemas.microsoft.com/office/drawing/2014/main" id="{379C07B4-9AC8-CF1C-940D-7216CEC35DA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3" y="2128517"/>
            <a:ext cx="2190702" cy="4140000"/>
          </a:xfrm>
          <a:prstGeom prst="rect">
            <a:avLst/>
          </a:prstGeom>
        </p:spPr>
      </p:pic>
    </p:spTree>
    <p:extLst>
      <p:ext uri="{BB962C8B-B14F-4D97-AF65-F5344CB8AC3E}">
        <p14:creationId xmlns:p14="http://schemas.microsoft.com/office/powerpoint/2010/main" val="1224763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433ED7E-6B3B-7F69-D3C1-19EDA32A3375}"/>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pic>
        <p:nvPicPr>
          <p:cNvPr id="10" name="Picture 9" descr="A graph of a graph with numbers and lines&#10;&#10;Description automatically generated with medium confidence">
            <a:extLst>
              <a:ext uri="{FF2B5EF4-FFF2-40B4-BE49-F238E27FC236}">
                <a16:creationId xmlns:a16="http://schemas.microsoft.com/office/drawing/2014/main" id="{E3186484-5333-6423-8AB8-693AB75C7592}"/>
              </a:ext>
            </a:extLst>
          </p:cNvPr>
          <p:cNvPicPr>
            <a:picLocks noChangeAspect="1"/>
          </p:cNvPicPr>
          <p:nvPr/>
        </p:nvPicPr>
        <p:blipFill>
          <a:blip r:embed="rId3"/>
          <a:stretch>
            <a:fillRect/>
          </a:stretch>
        </p:blipFill>
        <p:spPr>
          <a:xfrm>
            <a:off x="6256966" y="1772815"/>
            <a:ext cx="5023610" cy="3341433"/>
          </a:xfrm>
          <a:prstGeom prst="rect">
            <a:avLst/>
          </a:prstGeom>
        </p:spPr>
      </p:pic>
      <p:sp>
        <p:nvSpPr>
          <p:cNvPr id="20" name="Rectangle 19">
            <a:extLst>
              <a:ext uri="{FF2B5EF4-FFF2-40B4-BE49-F238E27FC236}">
                <a16:creationId xmlns:a16="http://schemas.microsoft.com/office/drawing/2014/main" id="{0FAC365E-1DF6-49BB-1ACC-9677952B50BC}"/>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1" name="Title 5">
            <a:extLst>
              <a:ext uri="{FF2B5EF4-FFF2-40B4-BE49-F238E27FC236}">
                <a16:creationId xmlns:a16="http://schemas.microsoft.com/office/drawing/2014/main" id="{20B3C7AB-0E44-0032-1AA9-C2940CEE956A}"/>
              </a:ext>
            </a:extLst>
          </p:cNvPr>
          <p:cNvSpPr>
            <a:spLocks noGrp="1"/>
          </p:cNvSpPr>
          <p:nvPr>
            <p:ph type="title"/>
          </p:nvPr>
        </p:nvSpPr>
        <p:spPr>
          <a:xfrm>
            <a:off x="695325" y="278296"/>
            <a:ext cx="8964613" cy="810444"/>
          </a:xfrm>
        </p:spPr>
        <p:txBody>
          <a:bodyPr/>
          <a:lstStyle/>
          <a:p>
            <a:r>
              <a:rPr lang="en-US" dirty="0"/>
              <a:t>5 mesh elements per </a:t>
            </a:r>
            <a:r>
              <a:rPr lang="en-US" dirty="0" err="1"/>
              <a:t>σ</a:t>
            </a:r>
            <a:r>
              <a:rPr lang="en-US" dirty="0"/>
              <a:t> produces accurate wake potentials</a:t>
            </a:r>
          </a:p>
        </p:txBody>
      </p:sp>
      <p:grpSp>
        <p:nvGrpSpPr>
          <p:cNvPr id="22" name="Group 21">
            <a:extLst>
              <a:ext uri="{FF2B5EF4-FFF2-40B4-BE49-F238E27FC236}">
                <a16:creationId xmlns:a16="http://schemas.microsoft.com/office/drawing/2014/main" id="{5BA2895D-7B23-A0CF-47A9-FDE9398FBB31}"/>
              </a:ext>
            </a:extLst>
          </p:cNvPr>
          <p:cNvGrpSpPr/>
          <p:nvPr/>
        </p:nvGrpSpPr>
        <p:grpSpPr>
          <a:xfrm>
            <a:off x="695325" y="1196752"/>
            <a:ext cx="2160369" cy="3456000"/>
            <a:chOff x="335360" y="1844824"/>
            <a:chExt cx="2160369" cy="3456000"/>
          </a:xfrm>
        </p:grpSpPr>
        <p:grpSp>
          <p:nvGrpSpPr>
            <p:cNvPr id="23" name="Group 22">
              <a:extLst>
                <a:ext uri="{FF2B5EF4-FFF2-40B4-BE49-F238E27FC236}">
                  <a16:creationId xmlns:a16="http://schemas.microsoft.com/office/drawing/2014/main" id="{F0561BB4-3D01-D1B2-EDE4-B83A99EAE15E}"/>
                </a:ext>
              </a:extLst>
            </p:cNvPr>
            <p:cNvGrpSpPr/>
            <p:nvPr/>
          </p:nvGrpSpPr>
          <p:grpSpPr>
            <a:xfrm>
              <a:off x="637428" y="2276872"/>
              <a:ext cx="1555862" cy="2729719"/>
              <a:chOff x="7312337" y="1083001"/>
              <a:chExt cx="1555862" cy="2729719"/>
            </a:xfrm>
          </p:grpSpPr>
          <p:grpSp>
            <p:nvGrpSpPr>
              <p:cNvPr id="44" name="Group 43">
                <a:extLst>
                  <a:ext uri="{FF2B5EF4-FFF2-40B4-BE49-F238E27FC236}">
                    <a16:creationId xmlns:a16="http://schemas.microsoft.com/office/drawing/2014/main" id="{9635BBFD-0FE5-62F8-F08F-E6C0DA23C1E3}"/>
                  </a:ext>
                </a:extLst>
              </p:cNvPr>
              <p:cNvGrpSpPr/>
              <p:nvPr/>
            </p:nvGrpSpPr>
            <p:grpSpPr>
              <a:xfrm>
                <a:off x="7312337" y="1083001"/>
                <a:ext cx="1555862" cy="2729719"/>
                <a:chOff x="7271319" y="1816305"/>
                <a:chExt cx="2040946" cy="3580787"/>
              </a:xfrm>
            </p:grpSpPr>
            <p:sp>
              <p:nvSpPr>
                <p:cNvPr id="46" name="Rectangle 45">
                  <a:extLst>
                    <a:ext uri="{FF2B5EF4-FFF2-40B4-BE49-F238E27FC236}">
                      <a16:creationId xmlns:a16="http://schemas.microsoft.com/office/drawing/2014/main" id="{29602B2D-CE1D-635F-64BC-A7B969E3BA0B}"/>
                    </a:ext>
                  </a:extLst>
                </p:cNvPr>
                <p:cNvSpPr/>
                <p:nvPr/>
              </p:nvSpPr>
              <p:spPr>
                <a:xfrm rot="5400000">
                  <a:off x="8236560" y="1787547"/>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7" name="Rectangle 46">
                  <a:extLst>
                    <a:ext uri="{FF2B5EF4-FFF2-40B4-BE49-F238E27FC236}">
                      <a16:creationId xmlns:a16="http://schemas.microsoft.com/office/drawing/2014/main" id="{7C3EAD03-13D6-4C15-8429-AA9A50A07D5A}"/>
                    </a:ext>
                  </a:extLst>
                </p:cNvPr>
                <p:cNvSpPr/>
                <p:nvPr/>
              </p:nvSpPr>
              <p:spPr>
                <a:xfrm rot="5400000" flipH="1">
                  <a:off x="8236560" y="3385281"/>
                  <a:ext cx="110465" cy="2040945"/>
                </a:xfrm>
                <a:prstGeom prst="rect">
                  <a:avLst/>
                </a:prstGeom>
                <a:solidFill>
                  <a:srgbClr val="7030A0"/>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8" name="Rectangle 47">
                  <a:extLst>
                    <a:ext uri="{FF2B5EF4-FFF2-40B4-BE49-F238E27FC236}">
                      <a16:creationId xmlns:a16="http://schemas.microsoft.com/office/drawing/2014/main" id="{312FB2AB-9ED8-C762-4360-1E4E7C9C837D}"/>
                    </a:ext>
                  </a:extLst>
                </p:cNvPr>
                <p:cNvSpPr/>
                <p:nvPr/>
              </p:nvSpPr>
              <p:spPr>
                <a:xfrm rot="5400000">
                  <a:off x="7548160" y="2586413"/>
                  <a:ext cx="1487265" cy="2040945"/>
                </a:xfrm>
                <a:prstGeom prst="rect">
                  <a:avLst/>
                </a:prstGeom>
                <a:solidFill>
                  <a:srgbClr val="003B6E">
                    <a:lumMod val="60000"/>
                    <a:lumOff val="4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49" name="Rectangle 48">
                  <a:extLst>
                    <a:ext uri="{FF2B5EF4-FFF2-40B4-BE49-F238E27FC236}">
                      <a16:creationId xmlns:a16="http://schemas.microsoft.com/office/drawing/2014/main" id="{C36EB81E-2289-9959-7544-9CAB7618A835}"/>
                    </a:ext>
                  </a:extLst>
                </p:cNvPr>
                <p:cNvSpPr/>
                <p:nvPr/>
              </p:nvSpPr>
              <p:spPr>
                <a:xfrm rot="5400000">
                  <a:off x="7934218" y="4948134"/>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50" name="Rectangle 49">
                  <a:extLst>
                    <a:ext uri="{FF2B5EF4-FFF2-40B4-BE49-F238E27FC236}">
                      <a16:creationId xmlns:a16="http://schemas.microsoft.com/office/drawing/2014/main" id="{B4FA244A-053B-01EA-0EF1-A1C097930367}"/>
                    </a:ext>
                  </a:extLst>
                </p:cNvPr>
                <p:cNvSpPr/>
                <p:nvPr/>
              </p:nvSpPr>
              <p:spPr>
                <a:xfrm rot="5400000">
                  <a:off x="8179888" y="3549564"/>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51" name="Rectangle 50">
                  <a:extLst>
                    <a:ext uri="{FF2B5EF4-FFF2-40B4-BE49-F238E27FC236}">
                      <a16:creationId xmlns:a16="http://schemas.microsoft.com/office/drawing/2014/main" id="{80D668B0-34BC-182D-B8F9-4CF707FDEECD}"/>
                    </a:ext>
                  </a:extLst>
                </p:cNvPr>
                <p:cNvSpPr/>
                <p:nvPr/>
              </p:nvSpPr>
              <p:spPr>
                <a:xfrm rot="16200000" flipV="1">
                  <a:off x="7934218" y="2082495"/>
                  <a:ext cx="715148" cy="182768"/>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sp>
              <p:nvSpPr>
                <p:cNvPr id="52" name="Rectangle 51">
                  <a:extLst>
                    <a:ext uri="{FF2B5EF4-FFF2-40B4-BE49-F238E27FC236}">
                      <a16:creationId xmlns:a16="http://schemas.microsoft.com/office/drawing/2014/main" id="{3E87FAC5-5F22-AB01-66D7-B36E02A60636}"/>
                    </a:ext>
                  </a:extLst>
                </p:cNvPr>
                <p:cNvSpPr/>
                <p:nvPr/>
              </p:nvSpPr>
              <p:spPr>
                <a:xfrm rot="16200000" flipV="1">
                  <a:off x="8179888" y="1622888"/>
                  <a:ext cx="223808" cy="2040945"/>
                </a:xfrm>
                <a:prstGeom prst="rect">
                  <a:avLst/>
                </a:prstGeom>
                <a:solidFill>
                  <a:srgbClr val="FFFFFF">
                    <a:lumMod val="50000"/>
                  </a:srgbClr>
                </a:solidFill>
                <a:ln w="25400" cap="flat" cmpd="sng" algn="ctr">
                  <a:solidFill>
                    <a:srgbClr val="000000"/>
                  </a:solidFill>
                  <a:prstDash val="solid"/>
                </a:ln>
                <a:effectLst/>
              </p:spPr>
              <p:txBody>
                <a:bodyPr rtlCol="0" anchor="ctr"/>
                <a:lstStyle/>
                <a:p>
                  <a:pPr marL="0" marR="0" lvl="0" indent="0" algn="ctr" defTabSz="914400" rtl="0" eaLnBrk="0" fontAlgn="base" latinLnBrk="0" hangingPunct="0">
                    <a:lnSpc>
                      <a:spcPct val="100000"/>
                    </a:lnSpc>
                    <a:spcBef>
                      <a:spcPct val="50000"/>
                    </a:spcBef>
                    <a:spcAft>
                      <a:spcPct val="0"/>
                    </a:spcAft>
                    <a:buClrTx/>
                    <a:buSzTx/>
                    <a:buFontTx/>
                    <a:buNone/>
                    <a:tabLst/>
                    <a:defRPr/>
                  </a:pPr>
                  <a:endParaRPr kumimoji="0" lang="en-US" sz="1600" b="0" i="0" u="none" strike="noStrike" kern="1200" cap="none" spc="0" normalizeH="0" baseline="0" noProof="0">
                    <a:ln>
                      <a:noFill/>
                    </a:ln>
                    <a:solidFill>
                      <a:srgbClr val="FFFFFF"/>
                    </a:solidFill>
                    <a:effectLst/>
                    <a:uLnTx/>
                    <a:uFillTx/>
                    <a:latin typeface="Calibri"/>
                  </a:endParaRPr>
                </a:p>
              </p:txBody>
            </p:sp>
          </p:grpSp>
          <p:cxnSp>
            <p:nvCxnSpPr>
              <p:cNvPr id="45" name="Straight Arrow Connector 44">
                <a:extLst>
                  <a:ext uri="{FF2B5EF4-FFF2-40B4-BE49-F238E27FC236}">
                    <a16:creationId xmlns:a16="http://schemas.microsoft.com/office/drawing/2014/main" id="{3524D5CC-3FEC-4BC9-3084-26ADFDD62DFF}"/>
                  </a:ext>
                </a:extLst>
              </p:cNvPr>
              <p:cNvCxnSpPr>
                <a:cxnSpLocks/>
              </p:cNvCxnSpPr>
              <p:nvPr/>
            </p:nvCxnSpPr>
            <p:spPr bwMode="auto">
              <a:xfrm>
                <a:off x="7614974" y="2463875"/>
                <a:ext cx="1073314" cy="0"/>
              </a:xfrm>
              <a:prstGeom prst="straightConnector1">
                <a:avLst/>
              </a:prstGeom>
              <a:noFill/>
              <a:ln w="28575" cap="flat" cmpd="sng" algn="ctr">
                <a:solidFill>
                  <a:srgbClr val="C50006">
                    <a:shade val="95000"/>
                    <a:satMod val="105000"/>
                  </a:srgbClr>
                </a:solidFill>
                <a:prstDash val="solid"/>
                <a:headEnd type="none" w="med" len="med"/>
                <a:tailEnd type="triangle"/>
              </a:ln>
              <a:effectLst/>
            </p:spPr>
          </p:cxnSp>
        </p:grpSp>
        <p:cxnSp>
          <p:nvCxnSpPr>
            <p:cNvPr id="24" name="Straight Connector 23">
              <a:extLst>
                <a:ext uri="{FF2B5EF4-FFF2-40B4-BE49-F238E27FC236}">
                  <a16:creationId xmlns:a16="http://schemas.microsoft.com/office/drawing/2014/main" id="{7A767AA2-58A6-F2BB-ED9C-0BFEB79F75E2}"/>
                </a:ext>
              </a:extLst>
            </p:cNvPr>
            <p:cNvCxnSpPr>
              <a:cxnSpLocks/>
            </p:cNvCxnSpPr>
            <p:nvPr/>
          </p:nvCxnSpPr>
          <p:spPr>
            <a:xfrm>
              <a:off x="407368"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6F78271F-2E5D-1BC1-9898-F2A240205276}"/>
                </a:ext>
              </a:extLst>
            </p:cNvPr>
            <p:cNvCxnSpPr>
              <a:cxnSpLocks/>
            </p:cNvCxnSpPr>
            <p:nvPr/>
          </p:nvCxnSpPr>
          <p:spPr>
            <a:xfrm>
              <a:off x="695400"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4F0D40F-23F2-E1E5-BC89-85B879951EBF}"/>
                </a:ext>
              </a:extLst>
            </p:cNvPr>
            <p:cNvCxnSpPr>
              <a:cxnSpLocks/>
            </p:cNvCxnSpPr>
            <p:nvPr/>
          </p:nvCxnSpPr>
          <p:spPr>
            <a:xfrm>
              <a:off x="983432"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BBE45639-BD5B-1CA4-63FE-AFE01CB6E264}"/>
                </a:ext>
              </a:extLst>
            </p:cNvPr>
            <p:cNvCxnSpPr>
              <a:cxnSpLocks/>
            </p:cNvCxnSpPr>
            <p:nvPr/>
          </p:nvCxnSpPr>
          <p:spPr>
            <a:xfrm>
              <a:off x="1271464"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CF9E79A8-97EB-E06E-BBD8-0BD1D0381953}"/>
                </a:ext>
              </a:extLst>
            </p:cNvPr>
            <p:cNvCxnSpPr>
              <a:cxnSpLocks/>
            </p:cNvCxnSpPr>
            <p:nvPr/>
          </p:nvCxnSpPr>
          <p:spPr>
            <a:xfrm>
              <a:off x="1559496"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F1F83122-98C1-917E-56B5-329F0A5C9BB4}"/>
                </a:ext>
              </a:extLst>
            </p:cNvPr>
            <p:cNvCxnSpPr>
              <a:cxnSpLocks/>
            </p:cNvCxnSpPr>
            <p:nvPr/>
          </p:nvCxnSpPr>
          <p:spPr>
            <a:xfrm>
              <a:off x="1847528"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C9A4089F-5566-068B-D815-9E825F7BA0AD}"/>
                </a:ext>
              </a:extLst>
            </p:cNvPr>
            <p:cNvCxnSpPr>
              <a:cxnSpLocks/>
            </p:cNvCxnSpPr>
            <p:nvPr/>
          </p:nvCxnSpPr>
          <p:spPr>
            <a:xfrm>
              <a:off x="2135560"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12368DF8-454E-987E-21AB-4EBF297C5ECF}"/>
                </a:ext>
              </a:extLst>
            </p:cNvPr>
            <p:cNvCxnSpPr>
              <a:cxnSpLocks/>
            </p:cNvCxnSpPr>
            <p:nvPr/>
          </p:nvCxnSpPr>
          <p:spPr>
            <a:xfrm>
              <a:off x="2423592" y="1844824"/>
              <a:ext cx="0" cy="3456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CE42E786-6C37-55A0-F31A-0065BC97FF37}"/>
                </a:ext>
              </a:extLst>
            </p:cNvPr>
            <p:cNvCxnSpPr>
              <a:cxnSpLocks/>
            </p:cNvCxnSpPr>
            <p:nvPr/>
          </p:nvCxnSpPr>
          <p:spPr>
            <a:xfrm rot="16200000" flipH="1">
              <a:off x="1415729" y="980848"/>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8C36CE17-096A-B237-4379-AA8229D6B2E6}"/>
                </a:ext>
              </a:extLst>
            </p:cNvPr>
            <p:cNvCxnSpPr>
              <a:cxnSpLocks/>
            </p:cNvCxnSpPr>
            <p:nvPr/>
          </p:nvCxnSpPr>
          <p:spPr>
            <a:xfrm rot="16200000" flipH="1">
              <a:off x="1415360" y="1268880"/>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46EBEEE1-6B82-2A0B-0025-EC8B4E47B554}"/>
                </a:ext>
              </a:extLst>
            </p:cNvPr>
            <p:cNvCxnSpPr>
              <a:cxnSpLocks/>
            </p:cNvCxnSpPr>
            <p:nvPr/>
          </p:nvCxnSpPr>
          <p:spPr>
            <a:xfrm rot="16200000" flipH="1">
              <a:off x="1415360" y="1556912"/>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4FFEE909-736E-3555-8AD6-76213AAAB0BA}"/>
                </a:ext>
              </a:extLst>
            </p:cNvPr>
            <p:cNvCxnSpPr>
              <a:cxnSpLocks/>
            </p:cNvCxnSpPr>
            <p:nvPr/>
          </p:nvCxnSpPr>
          <p:spPr>
            <a:xfrm rot="16200000" flipH="1">
              <a:off x="1415360" y="1844944"/>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97899C8E-3DB1-66F6-33FA-F0EC1147940F}"/>
                </a:ext>
              </a:extLst>
            </p:cNvPr>
            <p:cNvCxnSpPr>
              <a:cxnSpLocks/>
            </p:cNvCxnSpPr>
            <p:nvPr/>
          </p:nvCxnSpPr>
          <p:spPr>
            <a:xfrm rot="16200000" flipH="1">
              <a:off x="1415360" y="2132976"/>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7ADA58AF-B3FC-4C14-0588-9F9774FAC2DF}"/>
                </a:ext>
              </a:extLst>
            </p:cNvPr>
            <p:cNvCxnSpPr>
              <a:cxnSpLocks/>
            </p:cNvCxnSpPr>
            <p:nvPr/>
          </p:nvCxnSpPr>
          <p:spPr>
            <a:xfrm rot="16200000" flipH="1">
              <a:off x="1415360" y="2421008"/>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61444A1-FD80-A05D-0A75-37C124983F9F}"/>
                </a:ext>
              </a:extLst>
            </p:cNvPr>
            <p:cNvCxnSpPr>
              <a:cxnSpLocks/>
            </p:cNvCxnSpPr>
            <p:nvPr/>
          </p:nvCxnSpPr>
          <p:spPr>
            <a:xfrm rot="16200000" flipH="1">
              <a:off x="1415360" y="2709040"/>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25D01E92-1FFD-9778-D60A-DC106F7397AF}"/>
                </a:ext>
              </a:extLst>
            </p:cNvPr>
            <p:cNvCxnSpPr>
              <a:cxnSpLocks/>
            </p:cNvCxnSpPr>
            <p:nvPr/>
          </p:nvCxnSpPr>
          <p:spPr>
            <a:xfrm rot="16200000" flipH="1">
              <a:off x="1415360" y="2997072"/>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72BE3C7A-D682-1CEB-361C-9DE9A5BA8102}"/>
                </a:ext>
              </a:extLst>
            </p:cNvPr>
            <p:cNvCxnSpPr>
              <a:cxnSpLocks/>
            </p:cNvCxnSpPr>
            <p:nvPr/>
          </p:nvCxnSpPr>
          <p:spPr>
            <a:xfrm rot="16200000" flipH="1">
              <a:off x="1415360" y="3285104"/>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92174D7-C690-3790-E217-1464D7A1CB6C}"/>
                </a:ext>
              </a:extLst>
            </p:cNvPr>
            <p:cNvCxnSpPr>
              <a:cxnSpLocks/>
            </p:cNvCxnSpPr>
            <p:nvPr/>
          </p:nvCxnSpPr>
          <p:spPr>
            <a:xfrm rot="16200000" flipH="1">
              <a:off x="1415360" y="3573136"/>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5CDD014C-FD7A-A456-F678-C870E66F2E3A}"/>
                </a:ext>
              </a:extLst>
            </p:cNvPr>
            <p:cNvCxnSpPr>
              <a:cxnSpLocks/>
            </p:cNvCxnSpPr>
            <p:nvPr/>
          </p:nvCxnSpPr>
          <p:spPr>
            <a:xfrm rot="16200000" flipH="1">
              <a:off x="1415360" y="3861168"/>
              <a:ext cx="0" cy="2160000"/>
            </a:xfrm>
            <a:prstGeom prst="line">
              <a:avLst/>
            </a:prstGeom>
            <a:ln w="28575"/>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869A46DB-F2FD-1593-6A16-862E16A792C3}"/>
                </a:ext>
              </a:extLst>
            </p:cNvPr>
            <p:cNvCxnSpPr>
              <a:cxnSpLocks/>
            </p:cNvCxnSpPr>
            <p:nvPr/>
          </p:nvCxnSpPr>
          <p:spPr>
            <a:xfrm rot="16200000" flipH="1">
              <a:off x="1415360" y="4149200"/>
              <a:ext cx="0" cy="2160000"/>
            </a:xfrm>
            <a:prstGeom prst="line">
              <a:avLst/>
            </a:prstGeom>
            <a:ln w="28575"/>
          </p:spPr>
          <p:style>
            <a:lnRef idx="1">
              <a:schemeClr val="dk1"/>
            </a:lnRef>
            <a:fillRef idx="0">
              <a:schemeClr val="dk1"/>
            </a:fillRef>
            <a:effectRef idx="0">
              <a:schemeClr val="dk1"/>
            </a:effectRef>
            <a:fontRef idx="minor">
              <a:schemeClr val="tx1"/>
            </a:fontRef>
          </p:style>
        </p:cxnSp>
      </p:grpSp>
      <p:sp>
        <p:nvSpPr>
          <p:cNvPr id="53" name="TextBox 52">
            <a:extLst>
              <a:ext uri="{FF2B5EF4-FFF2-40B4-BE49-F238E27FC236}">
                <a16:creationId xmlns:a16="http://schemas.microsoft.com/office/drawing/2014/main" id="{B47CE6FE-FB65-40B3-9CEB-E5E1F254D418}"/>
              </a:ext>
            </a:extLst>
          </p:cNvPr>
          <p:cNvSpPr txBox="1"/>
          <p:nvPr/>
        </p:nvSpPr>
        <p:spPr>
          <a:xfrm>
            <a:off x="694005" y="4871894"/>
            <a:ext cx="4838378" cy="1538883"/>
          </a:xfrm>
          <a:prstGeom prst="rect">
            <a:avLst/>
          </a:prstGeom>
          <a:noFill/>
        </p:spPr>
        <p:txBody>
          <a:bodyPr wrap="square" lIns="0" tIns="0" rIns="0" bIns="0" rtlCol="0">
            <a:spAutoFit/>
          </a:bodyPr>
          <a:lstStyle/>
          <a:p>
            <a:pPr algn="l"/>
            <a:r>
              <a:rPr lang="en-US" sz="2000" dirty="0"/>
              <a:t>Mesh setting determines how accurately the</a:t>
            </a:r>
          </a:p>
          <a:p>
            <a:pPr marL="457200" indent="-457200" algn="l">
              <a:buFont typeface="+mj-lt"/>
              <a:buAutoNum type="arabicPeriod"/>
            </a:pPr>
            <a:r>
              <a:rPr lang="en-US" sz="2000" dirty="0"/>
              <a:t>Source</a:t>
            </a:r>
          </a:p>
          <a:p>
            <a:pPr marL="457200" indent="-457200" algn="l">
              <a:buFont typeface="+mj-lt"/>
              <a:buAutoNum type="arabicPeriod"/>
            </a:pPr>
            <a:r>
              <a:rPr lang="en-US" sz="2000" dirty="0"/>
              <a:t>Boundaries</a:t>
            </a:r>
          </a:p>
          <a:p>
            <a:pPr marL="457200" indent="-457200" algn="l">
              <a:buFont typeface="+mj-lt"/>
              <a:buAutoNum type="arabicPeriod"/>
            </a:pPr>
            <a:r>
              <a:rPr lang="en-US" sz="2000" dirty="0"/>
              <a:t>Electromagnetic fields</a:t>
            </a:r>
          </a:p>
          <a:p>
            <a:pPr algn="l"/>
            <a:r>
              <a:rPr lang="en-US" sz="2000" dirty="0"/>
              <a:t>are represented in the simulation</a:t>
            </a:r>
          </a:p>
        </p:txBody>
      </p:sp>
      <p:sp>
        <p:nvSpPr>
          <p:cNvPr id="2" name="Rectangle 1">
            <a:extLst>
              <a:ext uri="{FF2B5EF4-FFF2-40B4-BE49-F238E27FC236}">
                <a16:creationId xmlns:a16="http://schemas.microsoft.com/office/drawing/2014/main" id="{002371BF-7158-770A-7D66-F43EB519B0D1}"/>
              </a:ext>
            </a:extLst>
          </p:cNvPr>
          <p:cNvSpPr/>
          <p:nvPr/>
        </p:nvSpPr>
        <p:spPr>
          <a:xfrm>
            <a:off x="7453769" y="1700807"/>
            <a:ext cx="3528392"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Tree>
    <p:extLst>
      <p:ext uri="{BB962C8B-B14F-4D97-AF65-F5344CB8AC3E}">
        <p14:creationId xmlns:p14="http://schemas.microsoft.com/office/powerpoint/2010/main" val="3488397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C5BF47-2E17-11E6-C6DE-D88EDFC4E09D}"/>
              </a:ext>
            </a:extLst>
          </p:cNvPr>
          <p:cNvSpPr>
            <a:spLocks noGrp="1"/>
          </p:cNvSpPr>
          <p:nvPr>
            <p:ph type="sldNum" sz="quarter" idx="12"/>
          </p:nvPr>
        </p:nvSpPr>
        <p:spPr/>
        <p:txBody>
          <a:bodyPr/>
          <a:lstStyle/>
          <a:p>
            <a:fld id="{442AD375-037F-43D0-B059-5172DA06796A}" type="slidenum">
              <a:rPr lang="en-GB" noProof="0" smtClean="0"/>
              <a:pPr/>
              <a:t>9</a:t>
            </a:fld>
            <a:endParaRPr lang="en-GB" noProof="0" dirty="0"/>
          </a:p>
        </p:txBody>
      </p:sp>
      <p:pic>
        <p:nvPicPr>
          <p:cNvPr id="8" name="Content Placeholder 5" descr="A graph of a graph with colored lines&#10;&#10;Description automatically generated with medium confidence">
            <a:extLst>
              <a:ext uri="{FF2B5EF4-FFF2-40B4-BE49-F238E27FC236}">
                <a16:creationId xmlns:a16="http://schemas.microsoft.com/office/drawing/2014/main" id="{D36441A6-421D-1B0B-3FA4-C4F90AE577AD}"/>
              </a:ext>
            </a:extLst>
          </p:cNvPr>
          <p:cNvPicPr>
            <a:picLocks noChangeAspect="1"/>
          </p:cNvPicPr>
          <p:nvPr/>
        </p:nvPicPr>
        <p:blipFill>
          <a:blip r:embed="rId3"/>
          <a:stretch>
            <a:fillRect/>
          </a:stretch>
        </p:blipFill>
        <p:spPr>
          <a:xfrm>
            <a:off x="4662288" y="188640"/>
            <a:ext cx="3063960" cy="2303330"/>
          </a:xfrm>
          <a:prstGeom prst="rect">
            <a:avLst/>
          </a:prstGeom>
        </p:spPr>
      </p:pic>
      <p:pic>
        <p:nvPicPr>
          <p:cNvPr id="9" name="Content Placeholder 11" descr="A graph of a graph of a number of colored lines&#10;&#10;Description automatically generated with medium confidence">
            <a:extLst>
              <a:ext uri="{FF2B5EF4-FFF2-40B4-BE49-F238E27FC236}">
                <a16:creationId xmlns:a16="http://schemas.microsoft.com/office/drawing/2014/main" id="{E13BA74D-0E83-90A8-EC49-3BAC555C3F29}"/>
              </a:ext>
            </a:extLst>
          </p:cNvPr>
          <p:cNvPicPr>
            <a:picLocks noChangeAspect="1"/>
          </p:cNvPicPr>
          <p:nvPr/>
        </p:nvPicPr>
        <p:blipFill>
          <a:blip r:embed="rId4"/>
          <a:stretch>
            <a:fillRect/>
          </a:stretch>
        </p:blipFill>
        <p:spPr>
          <a:xfrm>
            <a:off x="839416" y="188640"/>
            <a:ext cx="3063962" cy="2303330"/>
          </a:xfrm>
          <a:prstGeom prst="rect">
            <a:avLst/>
          </a:prstGeom>
        </p:spPr>
      </p:pic>
      <p:pic>
        <p:nvPicPr>
          <p:cNvPr id="10" name="Picture 9" descr="A graph of a function&#10;&#10;Description automatically generated">
            <a:extLst>
              <a:ext uri="{FF2B5EF4-FFF2-40B4-BE49-F238E27FC236}">
                <a16:creationId xmlns:a16="http://schemas.microsoft.com/office/drawing/2014/main" id="{DA632C20-DB2B-DAE3-D2F4-45E8519DFE5A}"/>
              </a:ext>
            </a:extLst>
          </p:cNvPr>
          <p:cNvPicPr>
            <a:picLocks noChangeAspect="1"/>
          </p:cNvPicPr>
          <p:nvPr/>
        </p:nvPicPr>
        <p:blipFill rotWithShape="1">
          <a:blip r:embed="rId5"/>
          <a:srcRect t="7534" b="13717"/>
          <a:stretch/>
        </p:blipFill>
        <p:spPr>
          <a:xfrm>
            <a:off x="8757607" y="2640299"/>
            <a:ext cx="2785300" cy="1782355"/>
          </a:xfrm>
          <a:prstGeom prst="rect">
            <a:avLst/>
          </a:prstGeom>
        </p:spPr>
      </p:pic>
      <p:pic>
        <p:nvPicPr>
          <p:cNvPr id="11" name="Picture 10" descr="A graph of a function&#10;&#10;Description automatically generated">
            <a:extLst>
              <a:ext uri="{FF2B5EF4-FFF2-40B4-BE49-F238E27FC236}">
                <a16:creationId xmlns:a16="http://schemas.microsoft.com/office/drawing/2014/main" id="{95E6C07F-932C-B8EC-71AA-38A4B0D15201}"/>
              </a:ext>
            </a:extLst>
          </p:cNvPr>
          <p:cNvPicPr>
            <a:picLocks noChangeAspect="1"/>
          </p:cNvPicPr>
          <p:nvPr/>
        </p:nvPicPr>
        <p:blipFill rotWithShape="1">
          <a:blip r:embed="rId6"/>
          <a:srcRect t="7533" b="12784"/>
          <a:stretch/>
        </p:blipFill>
        <p:spPr>
          <a:xfrm>
            <a:off x="1118080" y="2636912"/>
            <a:ext cx="2785298" cy="1803494"/>
          </a:xfrm>
          <a:prstGeom prst="rect">
            <a:avLst/>
          </a:prstGeom>
        </p:spPr>
      </p:pic>
      <p:pic>
        <p:nvPicPr>
          <p:cNvPr id="12" name="Content Placeholder 8" descr="A graph of a function&#10;&#10;Description automatically generated">
            <a:extLst>
              <a:ext uri="{FF2B5EF4-FFF2-40B4-BE49-F238E27FC236}">
                <a16:creationId xmlns:a16="http://schemas.microsoft.com/office/drawing/2014/main" id="{5BD2B407-7636-17F6-BD8F-4DF8D62AB4CA}"/>
              </a:ext>
            </a:extLst>
          </p:cNvPr>
          <p:cNvPicPr>
            <a:picLocks noChangeAspect="1"/>
          </p:cNvPicPr>
          <p:nvPr/>
        </p:nvPicPr>
        <p:blipFill rotWithShape="1">
          <a:blip r:embed="rId7"/>
          <a:srcRect t="7534" b="12783"/>
          <a:stretch/>
        </p:blipFill>
        <p:spPr>
          <a:xfrm>
            <a:off x="4940950" y="2636913"/>
            <a:ext cx="2785298" cy="1803493"/>
          </a:xfrm>
          <a:prstGeom prst="rect">
            <a:avLst/>
          </a:prstGeom>
        </p:spPr>
      </p:pic>
      <p:pic>
        <p:nvPicPr>
          <p:cNvPr id="13" name="Picture 12" descr="A graph of a function&#10;&#10;Description automatically generated">
            <a:extLst>
              <a:ext uri="{FF2B5EF4-FFF2-40B4-BE49-F238E27FC236}">
                <a16:creationId xmlns:a16="http://schemas.microsoft.com/office/drawing/2014/main" id="{AFB91274-F90A-331D-ADFC-8B7C9B61DA28}"/>
              </a:ext>
            </a:extLst>
          </p:cNvPr>
          <p:cNvPicPr>
            <a:picLocks noChangeAspect="1"/>
          </p:cNvPicPr>
          <p:nvPr/>
        </p:nvPicPr>
        <p:blipFill rotWithShape="1">
          <a:blip r:embed="rId8"/>
          <a:srcRect t="7535" b="1"/>
          <a:stretch/>
        </p:blipFill>
        <p:spPr>
          <a:xfrm>
            <a:off x="8788036" y="4501626"/>
            <a:ext cx="2754871" cy="2092811"/>
          </a:xfrm>
          <a:prstGeom prst="rect">
            <a:avLst/>
          </a:prstGeom>
        </p:spPr>
      </p:pic>
      <p:pic>
        <p:nvPicPr>
          <p:cNvPr id="14" name="Picture 13" descr="A graph of a function&#10;&#10;Description automatically generated">
            <a:extLst>
              <a:ext uri="{FF2B5EF4-FFF2-40B4-BE49-F238E27FC236}">
                <a16:creationId xmlns:a16="http://schemas.microsoft.com/office/drawing/2014/main" id="{265B492E-571F-EA62-D4BB-E0697E2AB830}"/>
              </a:ext>
            </a:extLst>
          </p:cNvPr>
          <p:cNvPicPr>
            <a:picLocks noChangeAspect="1"/>
          </p:cNvPicPr>
          <p:nvPr/>
        </p:nvPicPr>
        <p:blipFill rotWithShape="1">
          <a:blip r:embed="rId9"/>
          <a:srcRect t="7534"/>
          <a:stretch/>
        </p:blipFill>
        <p:spPr>
          <a:xfrm>
            <a:off x="4971377" y="4504541"/>
            <a:ext cx="2754871" cy="2092811"/>
          </a:xfrm>
          <a:prstGeom prst="rect">
            <a:avLst/>
          </a:prstGeom>
        </p:spPr>
      </p:pic>
      <p:pic>
        <p:nvPicPr>
          <p:cNvPr id="15" name="Picture 14" descr="A graph of a function&#10;&#10;Description automatically generated">
            <a:extLst>
              <a:ext uri="{FF2B5EF4-FFF2-40B4-BE49-F238E27FC236}">
                <a16:creationId xmlns:a16="http://schemas.microsoft.com/office/drawing/2014/main" id="{4BE7913E-A363-FF29-AEF8-9C7CB111FCCD}"/>
              </a:ext>
            </a:extLst>
          </p:cNvPr>
          <p:cNvPicPr>
            <a:picLocks noChangeAspect="1"/>
          </p:cNvPicPr>
          <p:nvPr/>
        </p:nvPicPr>
        <p:blipFill rotWithShape="1">
          <a:blip r:embed="rId10"/>
          <a:srcRect t="7534"/>
          <a:stretch/>
        </p:blipFill>
        <p:spPr>
          <a:xfrm>
            <a:off x="1148508" y="4501626"/>
            <a:ext cx="2754870" cy="2092811"/>
          </a:xfrm>
          <a:prstGeom prst="rect">
            <a:avLst/>
          </a:prstGeom>
        </p:spPr>
      </p:pic>
      <p:cxnSp>
        <p:nvCxnSpPr>
          <p:cNvPr id="16" name="Straight Connector 15">
            <a:extLst>
              <a:ext uri="{FF2B5EF4-FFF2-40B4-BE49-F238E27FC236}">
                <a16:creationId xmlns:a16="http://schemas.microsoft.com/office/drawing/2014/main" id="{7A5541EF-CE50-81B4-68D2-1C9953FBE3EF}"/>
              </a:ext>
            </a:extLst>
          </p:cNvPr>
          <p:cNvCxnSpPr/>
          <p:nvPr/>
        </p:nvCxnSpPr>
        <p:spPr>
          <a:xfrm>
            <a:off x="4234144" y="1165434"/>
            <a:ext cx="0" cy="4947065"/>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BB3B8F67-F2FF-2CEB-408B-3B3BBB2D71C5}"/>
              </a:ext>
            </a:extLst>
          </p:cNvPr>
          <p:cNvCxnSpPr/>
          <p:nvPr/>
        </p:nvCxnSpPr>
        <p:spPr>
          <a:xfrm>
            <a:off x="8064228" y="1165434"/>
            <a:ext cx="0" cy="4947065"/>
          </a:xfrm>
          <a:prstGeom prst="line">
            <a:avLst/>
          </a:prstGeom>
        </p:spPr>
        <p:style>
          <a:lnRef idx="1">
            <a:schemeClr val="dk1"/>
          </a:lnRef>
          <a:fillRef idx="0">
            <a:schemeClr val="dk1"/>
          </a:fillRef>
          <a:effectRef idx="0">
            <a:schemeClr val="dk1"/>
          </a:effectRef>
          <a:fontRef idx="minor">
            <a:schemeClr val="tx1"/>
          </a:fontRef>
        </p:style>
      </p:cxnSp>
      <p:sp>
        <p:nvSpPr>
          <p:cNvPr id="2" name="Rectangle 1">
            <a:extLst>
              <a:ext uri="{FF2B5EF4-FFF2-40B4-BE49-F238E27FC236}">
                <a16:creationId xmlns:a16="http://schemas.microsoft.com/office/drawing/2014/main" id="{467B8201-91C0-8EA4-2F97-DFB7CAD8364C}"/>
              </a:ext>
            </a:extLst>
          </p:cNvPr>
          <p:cNvSpPr/>
          <p:nvPr/>
        </p:nvSpPr>
        <p:spPr>
          <a:xfrm>
            <a:off x="10573403" y="149268"/>
            <a:ext cx="1186621" cy="5713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pic>
        <p:nvPicPr>
          <p:cNvPr id="7" name="Content Placeholder 11" descr="A graph of a graph of a number of different colored lines&#10;&#10;Description automatically generated with medium confidence">
            <a:extLst>
              <a:ext uri="{FF2B5EF4-FFF2-40B4-BE49-F238E27FC236}">
                <a16:creationId xmlns:a16="http://schemas.microsoft.com/office/drawing/2014/main" id="{8BA488E1-5D67-707A-1B66-B1B39360F91E}"/>
              </a:ext>
            </a:extLst>
          </p:cNvPr>
          <p:cNvPicPr>
            <a:picLocks noChangeAspect="1"/>
          </p:cNvPicPr>
          <p:nvPr/>
        </p:nvPicPr>
        <p:blipFill>
          <a:blip r:embed="rId11"/>
          <a:stretch>
            <a:fillRect/>
          </a:stretch>
        </p:blipFill>
        <p:spPr>
          <a:xfrm>
            <a:off x="8478947" y="191958"/>
            <a:ext cx="3063960" cy="2303330"/>
          </a:xfrm>
          <a:prstGeom prst="rect">
            <a:avLst/>
          </a:prstGeom>
        </p:spPr>
      </p:pic>
    </p:spTree>
    <p:extLst>
      <p:ext uri="{BB962C8B-B14F-4D97-AF65-F5344CB8AC3E}">
        <p14:creationId xmlns:p14="http://schemas.microsoft.com/office/powerpoint/2010/main" val="50630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nutzerdefiniertes Design">
  <a:themeElements>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CAS V8" id="{064E1F69-F7DB-4A09-94E4-8C427170E7EA}" vid="{7643CE5B-6D02-48B3-BE19-E2325451F8F3}"/>
    </a:ext>
  </a:extLst>
</a:theme>
</file>

<file path=ppt/theme/theme2.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SI">
    <a:dk1>
      <a:sysClr val="windowText" lastClr="000000"/>
    </a:dk1>
    <a:lt1>
      <a:sysClr val="window" lastClr="FFFFFF"/>
    </a:lt1>
    <a:dk2>
      <a:srgbClr val="4B4B4B"/>
    </a:dk2>
    <a:lt2>
      <a:srgbClr val="B9B9B9"/>
    </a:lt2>
    <a:accent1>
      <a:srgbClr val="0014E6"/>
    </a:accent1>
    <a:accent2>
      <a:srgbClr val="00F0A0"/>
    </a:accent2>
    <a:accent3>
      <a:srgbClr val="DC005A"/>
    </a:accent3>
    <a:accent4>
      <a:srgbClr val="6E14DC"/>
    </a:accent4>
    <a:accent5>
      <a:srgbClr val="F0F500"/>
    </a:accent5>
    <a:accent6>
      <a:srgbClr val="F050FA"/>
    </a:accent6>
    <a:hlink>
      <a:srgbClr val="000000"/>
    </a:hlink>
    <a:folHlink>
      <a:srgbClr val="0000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elements/1.1/"/>
    <ds:schemaRef ds:uri="http://www.w3.org/XML/1998/namespace"/>
    <ds:schemaRef ds:uri="bc24777f-78b6-4f3c-a73a-d5fa08e4d537"/>
    <ds:schemaRef ds:uri="http://purl.org/dc/terms/"/>
    <ds:schemaRef ds:uri="http://purl.org/dc/dcmitype/"/>
    <ds:schemaRef ds:uri="http://schemas.microsoft.com/office/2006/metadata/properties"/>
    <ds:schemaRef ds:uri="http://schemas.openxmlformats.org/package/2006/metadata/core-properties"/>
    <ds:schemaRef ds:uri="http://schemas.microsoft.com/office/infopath/2007/PartnerControls"/>
    <ds:schemaRef ds:uri="c9077d15-72ed-4fec-bcfe-3472729e9195"/>
  </ds:schemaRefs>
</ds:datastoreItem>
</file>

<file path=docProps/app.xml><?xml version="1.0" encoding="utf-8"?>
<Properties xmlns="http://schemas.openxmlformats.org/officeDocument/2006/extended-properties" xmlns:vt="http://schemas.openxmlformats.org/officeDocument/2006/docPropsVTypes">
  <Template/>
  <TotalTime>3079</TotalTime>
  <Words>2207</Words>
  <Application>Microsoft Macintosh PowerPoint</Application>
  <PresentationFormat>Widescreen</PresentationFormat>
  <Paragraphs>266</Paragraphs>
  <Slides>25</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Aptos</vt:lpstr>
      <vt:lpstr>Arial</vt:lpstr>
      <vt:lpstr>Calibri</vt:lpstr>
      <vt:lpstr>Cambria Math</vt:lpstr>
      <vt:lpstr>Helvetica Neue</vt:lpstr>
      <vt:lpstr>Roboto Black</vt:lpstr>
      <vt:lpstr>Times</vt:lpstr>
      <vt:lpstr>Wingdings</vt:lpstr>
      <vt:lpstr>Benutzerdefiniertes Design</vt:lpstr>
      <vt:lpstr>PowerPoint Presentation</vt:lpstr>
      <vt:lpstr>PowerPoint Presentation</vt:lpstr>
      <vt:lpstr>PowerPoint Presentation</vt:lpstr>
      <vt:lpstr>PowerPoint Presentation</vt:lpstr>
      <vt:lpstr>PowerPoint Presentation</vt:lpstr>
      <vt:lpstr>The effect of the wakefield structure depends on the input</vt:lpstr>
      <vt:lpstr>The wakefields change both the energy spread and centroid energy</vt:lpstr>
      <vt:lpstr>5 mesh elements per σ produces accurate wake potentials</vt:lpstr>
      <vt:lpstr>PowerPoint Presentation</vt:lpstr>
      <vt:lpstr>Conclusion</vt:lpstr>
      <vt:lpstr>PowerPoint Presentation</vt:lpstr>
      <vt:lpstr>Controlling the electron beam energy at SwissFEL</vt:lpstr>
      <vt:lpstr>Dechirping strength</vt:lpstr>
      <vt:lpstr>Less than a tenth of the structure needs to be simulated to obtain accurate wake potentials</vt:lpstr>
      <vt:lpstr>Wake potential does not change when including terms above index 45</vt:lpstr>
      <vt:lpstr>SwissFEL</vt:lpstr>
      <vt:lpstr>EuPRAXIA</vt:lpstr>
      <vt:lpstr>EuPRAXIA</vt:lpstr>
      <vt:lpstr>Wakefield structures</vt:lpstr>
      <vt:lpstr>Wakefield structures</vt:lpstr>
      <vt:lpstr>Wakefield structures</vt:lpstr>
      <vt:lpstr>Wakefield structures</vt:lpstr>
      <vt:lpstr>PowerPoint Presentation</vt:lpstr>
      <vt:lpstr>Sing bunch experiment</vt:lpstr>
      <vt:lpstr>Experiments that benefit from an increased FEL bandwidth</vt:lpstr>
    </vt:vector>
  </TitlesOfParts>
  <Company>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Ericson Evan James</dc:creator>
  <dc:description>erstellt durch Vorlagenbauer.ch</dc:description>
  <cp:lastModifiedBy>Ericson, Evan</cp:lastModifiedBy>
  <cp:revision>166</cp:revision>
  <dcterms:created xsi:type="dcterms:W3CDTF">2024-08-13T14:14:39Z</dcterms:created>
  <dcterms:modified xsi:type="dcterms:W3CDTF">2024-09-16T09:01:06Z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