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19"/>
  </p:notesMasterIdLst>
  <p:handoutMasterIdLst>
    <p:handoutMasterId r:id="rId20"/>
  </p:handoutMasterIdLst>
  <p:sldIdLst>
    <p:sldId id="284" r:id="rId5"/>
    <p:sldId id="400" r:id="rId6"/>
    <p:sldId id="373" r:id="rId7"/>
    <p:sldId id="382" r:id="rId8"/>
    <p:sldId id="375" r:id="rId9"/>
    <p:sldId id="376" r:id="rId10"/>
    <p:sldId id="377" r:id="rId11"/>
    <p:sldId id="401" r:id="rId12"/>
    <p:sldId id="402" r:id="rId13"/>
    <p:sldId id="378" r:id="rId14"/>
    <p:sldId id="383" r:id="rId15"/>
    <p:sldId id="395" r:id="rId16"/>
    <p:sldId id="398" r:id="rId17"/>
    <p:sldId id="397" r:id="rId1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0F0F0"/>
    <a:srgbClr val="CBCCF5"/>
    <a:srgbClr val="E7E7FA"/>
    <a:srgbClr val="EBE7F9"/>
    <a:srgbClr val="D5CCF2"/>
    <a:srgbClr val="FF66FF"/>
    <a:srgbClr val="F5F5F5"/>
    <a:srgbClr val="FFFFFF"/>
    <a:srgbClr val="F1F3F3"/>
    <a:srgbClr val="E5E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173" autoAdjust="0"/>
    <p:restoredTop sz="94693" autoAdjust="0"/>
  </p:normalViewPr>
  <p:slideViewPr>
    <p:cSldViewPr showGuides="1">
      <p:cViewPr varScale="1">
        <p:scale>
          <a:sx n="114" d="100"/>
          <a:sy n="114" d="100"/>
        </p:scale>
        <p:origin x="636" y="102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13.09.2024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13.09.2024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4DA2638D-B38B-003C-CEF8-94606F0C04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B1FE6A2-0C6A-9BEE-D675-F84989D3C0D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9A7B534-9AA2-7BDC-83B8-A11FF9792B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6990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A707-816F-4DBF-9FC1-48440001C7D7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B385C-7712-4F59-90E0-BF5F17A76AFF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08EA-072D-4E88-A4E3-7561DD02B0D9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872E-A9CB-4516-A020-A04A2928C07F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FD1A0-E3CA-4CD4-9E05-451A1800B6F9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62EE5DD-8223-4F0C-9C85-5070DE4DBF46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115EF-DBE8-4715-8E4D-3572642C6FC2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4A55-A700-485F-B5C2-827481B42513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6E0B8465-E746-9D70-F459-A9E689DBA5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28DCFFAF-CE03-EAAE-EF7B-2D9CE7DA64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1684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1C9E-DE46-47F4-999C-A6440E82C6E8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02DA9-A50D-40A4-A931-BC275A2EBFA0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9A11-DEB0-4E52-A890-5DCCA2942D1F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3221E-9575-4F07-B839-745025E02771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EB00C-1486-4C07-A8B7-272553D42C76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4DF8B-CF50-41FC-A12B-AAA89A0E8E51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B2750-6DAD-4BB3-A314-C78FD87B7140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6C5A0-2FE0-40AF-833F-851850EA9092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CB552-B1A6-488D-8881-5C09CE5975F9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776C6-FBF2-400C-840B-70F64F70310D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F590BA4F-2B46-0F93-906A-902CA5CD3C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EA9535A-62CA-463C-3EC2-C8F0DB0BA1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941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F10AD-AB05-42A8-9D28-23EA7315BF70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BE162-503C-4BD8-8879-ABE2B492B94E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52956-A07D-4142-998D-643983E6B7D7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0EAF5-CD0C-4FC0-AC99-7554DE12F6ED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A9B5A-1447-4E67-A1F3-6BAF62A33A60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DFD2566-A3FD-67ED-A874-3763AC327B5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6246348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6870C5F-11D5-8460-287C-2F6348198F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A8AE9AD-12B1-0B9A-D618-19C2B2C188F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182E6CA-D243-3684-56BE-12FABE3FF3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4E84F3-2080-4163-B18A-D9792ECF084C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60BA4C1-9D90-413F-BC8E-FC708948DF54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719FEF2-6262-442A-8B9E-C58A73299CFD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05" r:id="rId2"/>
    <p:sldLayoutId id="2147483713" r:id="rId3"/>
    <p:sldLayoutId id="2147483721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2" r:id="rId31"/>
    <p:sldLayoutId id="2147483683" r:id="rId32"/>
    <p:sldLayoutId id="2147483663" r:id="rId33"/>
    <p:sldLayoutId id="2147483664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jpe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journals.aps.org/prab/abstract/10.1103/PhysRevAccelBeams.26.083402" TargetMode="Externa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journals.aps.org/prab/abstract/10.1103/PhysRevAccelBeams.26.103401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900B9-69A9-16D6-9DB4-FE565862D5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/>
              <a:t>High Gradient </a:t>
            </a:r>
            <a:r>
              <a:rPr lang="en-US" noProof="0" dirty="0" err="1"/>
              <a:t>Photoguns</a:t>
            </a:r>
            <a:endParaRPr lang="en-GB" noProof="0" dirty="0"/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3D77F561-BFB8-1E59-47CD-A856B202FF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for a Potential Upgrade to the </a:t>
            </a:r>
            <a:r>
              <a:rPr lang="en-US" dirty="0" err="1"/>
              <a:t>SwissFEL</a:t>
            </a:r>
            <a:endParaRPr lang="en-GB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939853F-959A-48E6-ACE2-F62A38A8ED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5" y="5049180"/>
            <a:ext cx="5040635" cy="1080120"/>
          </a:xfrm>
        </p:spPr>
        <p:txBody>
          <a:bodyPr/>
          <a:lstStyle/>
          <a:p>
            <a:r>
              <a:rPr lang="en-GB" b="1" noProof="0" dirty="0"/>
              <a:t>Thomas Geoffrey Lucas</a:t>
            </a:r>
          </a:p>
          <a:p>
            <a:r>
              <a:rPr lang="en-GB" b="1" dirty="0"/>
              <a:t>Tenure-Track Scientist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7F1424-7F95-4939-DBA2-13D8E125E20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5325" y="6183306"/>
            <a:ext cx="5292725" cy="252028"/>
          </a:xfrm>
        </p:spPr>
        <p:txBody>
          <a:bodyPr/>
          <a:lstStyle/>
          <a:p>
            <a:r>
              <a:rPr lang="de-CH" dirty="0"/>
              <a:t>Swiss </a:t>
            </a:r>
            <a:r>
              <a:rPr lang="de-CH" dirty="0" err="1"/>
              <a:t>Physical</a:t>
            </a:r>
            <a:r>
              <a:rPr lang="de-CH" dirty="0"/>
              <a:t> Society,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33723920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D25DCCC-FB8E-1676-92DF-DA776A024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8253"/>
            <a:ext cx="7272883" cy="2436857"/>
          </a:xfrm>
        </p:spPr>
        <p:txBody>
          <a:bodyPr/>
          <a:lstStyle/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CH" sz="1800" b="1" dirty="0" err="1"/>
              <a:t>Realised</a:t>
            </a:r>
            <a:r>
              <a:rPr lang="de-CH" sz="1800" b="1" dirty="0"/>
              <a:t> </a:t>
            </a:r>
            <a:r>
              <a:rPr lang="de-CH" sz="1800" b="1" dirty="0" err="1"/>
              <a:t>by</a:t>
            </a:r>
            <a:r>
              <a:rPr lang="de-CH" sz="1800" b="1" dirty="0"/>
              <a:t> </a:t>
            </a:r>
            <a:r>
              <a:rPr lang="de-CH" sz="1800" b="1" dirty="0" err="1"/>
              <a:t>Comeb</a:t>
            </a:r>
            <a:r>
              <a:rPr lang="de-CH" sz="1800" b="1" dirty="0"/>
              <a:t> in </a:t>
            </a:r>
            <a:r>
              <a:rPr lang="de-CH" sz="1800" b="1" dirty="0" err="1"/>
              <a:t>Italy</a:t>
            </a:r>
            <a:r>
              <a:rPr lang="de-CH" sz="1800" b="1" dirty="0"/>
              <a:t>.</a:t>
            </a: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CH" sz="1800" b="1" dirty="0"/>
              <a:t>High power </a:t>
            </a:r>
            <a:r>
              <a:rPr lang="de-CH" sz="1800" b="1" dirty="0" err="1"/>
              <a:t>tests</a:t>
            </a:r>
            <a:r>
              <a:rPr lang="de-CH" sz="1800" b="1" dirty="0"/>
              <a:t> </a:t>
            </a:r>
            <a:r>
              <a:rPr lang="de-CH" sz="1800" b="1" dirty="0" err="1"/>
              <a:t>occurred</a:t>
            </a:r>
            <a:r>
              <a:rPr lang="de-CH" sz="1800" b="1" dirty="0"/>
              <a:t> at </a:t>
            </a:r>
            <a:r>
              <a:rPr lang="de-CH" sz="1800" b="1" dirty="0" err="1"/>
              <a:t>the</a:t>
            </a:r>
            <a:r>
              <a:rPr lang="de-CH" sz="1800" b="1" dirty="0"/>
              <a:t> PSI </a:t>
            </a:r>
            <a:r>
              <a:rPr lang="de-CH" sz="1800" dirty="0"/>
              <a:t>high power </a:t>
            </a:r>
            <a:r>
              <a:rPr lang="de-CH" sz="1800" dirty="0" err="1"/>
              <a:t>test</a:t>
            </a:r>
            <a:r>
              <a:rPr lang="de-CH" sz="1800" dirty="0"/>
              <a:t> stand.</a:t>
            </a: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CH" sz="1800" dirty="0" err="1"/>
              <a:t>No</a:t>
            </a:r>
            <a:r>
              <a:rPr lang="de-CH" sz="1800" dirty="0"/>
              <a:t> </a:t>
            </a:r>
            <a:r>
              <a:rPr lang="de-CH" sz="1800" dirty="0" err="1"/>
              <a:t>circulator</a:t>
            </a:r>
            <a:r>
              <a:rPr lang="de-CH" sz="1800" dirty="0"/>
              <a:t> but </a:t>
            </a:r>
            <a:r>
              <a:rPr lang="de-CH" sz="1800" dirty="0" err="1"/>
              <a:t>rather</a:t>
            </a:r>
            <a:r>
              <a:rPr lang="de-CH" sz="1800" dirty="0"/>
              <a:t> a </a:t>
            </a:r>
            <a:r>
              <a:rPr lang="de-CH" sz="1800" dirty="0" err="1"/>
              <a:t>highly</a:t>
            </a:r>
            <a:r>
              <a:rPr lang="de-CH" sz="1800" dirty="0"/>
              <a:t> </a:t>
            </a:r>
            <a:r>
              <a:rPr lang="de-CH" sz="1800" dirty="0" err="1"/>
              <a:t>attenuate</a:t>
            </a:r>
            <a:r>
              <a:rPr lang="de-CH" sz="1800" dirty="0"/>
              <a:t> </a:t>
            </a:r>
            <a:r>
              <a:rPr lang="de-CH" sz="1800" dirty="0" err="1"/>
              <a:t>line</a:t>
            </a:r>
            <a:r>
              <a:rPr lang="de-CH" sz="1800" dirty="0"/>
              <a:t> </a:t>
            </a:r>
            <a:r>
              <a:rPr lang="de-CH" sz="1800" dirty="0" err="1"/>
              <a:t>to</a:t>
            </a:r>
            <a:r>
              <a:rPr lang="de-CH" sz="1800" dirty="0"/>
              <a:t> </a:t>
            </a:r>
            <a:r>
              <a:rPr lang="de-CH" sz="1800" dirty="0" err="1"/>
              <a:t>reduce</a:t>
            </a:r>
            <a:r>
              <a:rPr lang="de-CH" sz="1800" dirty="0"/>
              <a:t> </a:t>
            </a:r>
            <a:r>
              <a:rPr lang="de-CH" sz="1800" dirty="0" err="1"/>
              <a:t>reflections</a:t>
            </a:r>
            <a:r>
              <a:rPr lang="de-CH" sz="1800" dirty="0"/>
              <a:t> </a:t>
            </a:r>
            <a:r>
              <a:rPr lang="de-CH" sz="1800" dirty="0" err="1"/>
              <a:t>to</a:t>
            </a:r>
            <a:r>
              <a:rPr lang="de-CH" sz="1800" dirty="0"/>
              <a:t> </a:t>
            </a:r>
            <a:r>
              <a:rPr lang="de-CH" sz="1800" dirty="0" err="1"/>
              <a:t>the</a:t>
            </a:r>
            <a:r>
              <a:rPr lang="de-CH" sz="1800" dirty="0"/>
              <a:t> </a:t>
            </a:r>
            <a:r>
              <a:rPr lang="de-CH" sz="1800" dirty="0" err="1"/>
              <a:t>klystron</a:t>
            </a:r>
            <a:r>
              <a:rPr lang="de-CH" sz="1800" dirty="0"/>
              <a:t>.</a:t>
            </a: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CH" sz="1800" dirty="0" err="1"/>
              <a:t>Conditioning</a:t>
            </a:r>
            <a:r>
              <a:rPr lang="de-CH" sz="1800" dirty="0"/>
              <a:t> </a:t>
            </a:r>
            <a:r>
              <a:rPr lang="de-CH" sz="1800" dirty="0" err="1"/>
              <a:t>progressed</a:t>
            </a:r>
            <a:r>
              <a:rPr lang="de-CH" sz="1800" dirty="0"/>
              <a:t> </a:t>
            </a:r>
            <a:r>
              <a:rPr lang="de-CH" sz="1800" dirty="0" err="1"/>
              <a:t>quickly</a:t>
            </a:r>
            <a:r>
              <a:rPr lang="de-CH" sz="1800" dirty="0"/>
              <a:t> </a:t>
            </a:r>
            <a:r>
              <a:rPr lang="de-CH" sz="1800" dirty="0" err="1"/>
              <a:t>to</a:t>
            </a:r>
            <a:r>
              <a:rPr lang="de-CH" sz="1800" dirty="0"/>
              <a:t> a </a:t>
            </a:r>
            <a:r>
              <a:rPr lang="de-CH" sz="1800" dirty="0" err="1"/>
              <a:t>gradient</a:t>
            </a:r>
            <a:r>
              <a:rPr lang="de-CH" sz="1800" dirty="0"/>
              <a:t> </a:t>
            </a:r>
            <a:r>
              <a:rPr lang="de-CH" sz="1800" dirty="0" err="1"/>
              <a:t>of</a:t>
            </a:r>
            <a:r>
              <a:rPr lang="de-CH" sz="1800" dirty="0"/>
              <a:t> 125 MV/m in </a:t>
            </a:r>
            <a:r>
              <a:rPr lang="de-CH" sz="1800" dirty="0" err="1"/>
              <a:t>approximately</a:t>
            </a:r>
            <a:r>
              <a:rPr lang="de-CH" sz="1800" dirty="0"/>
              <a:t> 2 </a:t>
            </a:r>
            <a:r>
              <a:rPr lang="de-CH" sz="1800" dirty="0" err="1"/>
              <a:t>weeks</a:t>
            </a:r>
            <a:r>
              <a:rPr lang="de-CH" sz="1800" dirty="0"/>
              <a:t>. After </a:t>
            </a:r>
            <a:r>
              <a:rPr lang="de-CH" sz="1800" dirty="0" err="1"/>
              <a:t>some</a:t>
            </a:r>
            <a:r>
              <a:rPr lang="de-CH" sz="1800" dirty="0"/>
              <a:t> </a:t>
            </a:r>
            <a:r>
              <a:rPr lang="de-CH" sz="1800" dirty="0" err="1"/>
              <a:t>waveguide</a:t>
            </a:r>
            <a:r>
              <a:rPr lang="de-CH" sz="1800" dirty="0"/>
              <a:t> </a:t>
            </a:r>
            <a:r>
              <a:rPr lang="de-CH" sz="1800" dirty="0" err="1"/>
              <a:t>conditioning</a:t>
            </a:r>
            <a:r>
              <a:rPr lang="de-CH" sz="1800" dirty="0"/>
              <a:t>, </a:t>
            </a:r>
            <a:r>
              <a:rPr lang="de-CH" sz="1800" dirty="0" err="1"/>
              <a:t>the</a:t>
            </a:r>
            <a:r>
              <a:rPr lang="de-CH" sz="1800" dirty="0"/>
              <a:t> </a:t>
            </a:r>
            <a:r>
              <a:rPr lang="de-CH" sz="1800" b="1" dirty="0" err="1"/>
              <a:t>ultimate</a:t>
            </a:r>
            <a:r>
              <a:rPr lang="de-CH" sz="1800" b="1" dirty="0"/>
              <a:t> </a:t>
            </a:r>
            <a:r>
              <a:rPr lang="de-CH" sz="1800" b="1" dirty="0" err="1"/>
              <a:t>gradient</a:t>
            </a:r>
            <a:r>
              <a:rPr lang="de-CH" sz="1800" b="1" dirty="0"/>
              <a:t> </a:t>
            </a:r>
            <a:r>
              <a:rPr lang="de-CH" sz="1800" b="1" dirty="0" err="1"/>
              <a:t>of</a:t>
            </a:r>
            <a:r>
              <a:rPr lang="de-CH" sz="1800" b="1" dirty="0"/>
              <a:t> 160 MV/m </a:t>
            </a:r>
            <a:r>
              <a:rPr lang="de-CH" sz="1800" dirty="0"/>
              <a:t>was </a:t>
            </a:r>
            <a:r>
              <a:rPr lang="de-CH" sz="1800" dirty="0" err="1"/>
              <a:t>reached</a:t>
            </a:r>
            <a:r>
              <a:rPr lang="de-CH" sz="1800" dirty="0"/>
              <a:t> in a </a:t>
            </a:r>
            <a:r>
              <a:rPr lang="de-CH" sz="1800" dirty="0" err="1"/>
              <a:t>little</a:t>
            </a:r>
            <a:r>
              <a:rPr lang="de-CH" sz="1800" dirty="0"/>
              <a:t> </a:t>
            </a:r>
            <a:r>
              <a:rPr lang="de-CH" sz="1800" dirty="0" err="1"/>
              <a:t>over</a:t>
            </a:r>
            <a:r>
              <a:rPr lang="de-CH" sz="1800" dirty="0"/>
              <a:t> a </a:t>
            </a:r>
            <a:r>
              <a:rPr lang="de-CH" sz="1800" dirty="0" err="1"/>
              <a:t>month</a:t>
            </a:r>
            <a:r>
              <a:rPr lang="de-CH" sz="1800" dirty="0"/>
              <a:t>. This </a:t>
            </a:r>
            <a:r>
              <a:rPr lang="de-CH" sz="1800" dirty="0" err="1"/>
              <a:t>gradient</a:t>
            </a:r>
            <a:r>
              <a:rPr lang="de-CH" sz="1800" dirty="0"/>
              <a:t> </a:t>
            </a:r>
            <a:r>
              <a:rPr lang="de-CH" sz="1800" dirty="0" err="1"/>
              <a:t>equates</a:t>
            </a:r>
            <a:r>
              <a:rPr lang="de-CH" sz="1800" dirty="0"/>
              <a:t> </a:t>
            </a:r>
            <a:r>
              <a:rPr lang="de-CH" sz="1800" dirty="0" err="1"/>
              <a:t>to</a:t>
            </a:r>
            <a:r>
              <a:rPr lang="de-CH" sz="1800" dirty="0"/>
              <a:t> a </a:t>
            </a:r>
            <a:r>
              <a:rPr lang="de-CH" sz="1800" b="1" dirty="0" err="1"/>
              <a:t>doubling</a:t>
            </a:r>
            <a:r>
              <a:rPr lang="de-CH" sz="1800" b="1" dirty="0"/>
              <a:t> </a:t>
            </a:r>
            <a:r>
              <a:rPr lang="de-CH" sz="1800" b="1" dirty="0" err="1"/>
              <a:t>of</a:t>
            </a:r>
            <a:r>
              <a:rPr lang="de-CH" sz="1800" b="1" dirty="0"/>
              <a:t> </a:t>
            </a:r>
            <a:r>
              <a:rPr lang="de-CH" sz="1800" b="1" dirty="0" err="1"/>
              <a:t>the</a:t>
            </a:r>
            <a:r>
              <a:rPr lang="de-CH" sz="1800" b="1" dirty="0"/>
              <a:t> </a:t>
            </a:r>
            <a:r>
              <a:rPr lang="de-CH" sz="1800" b="1" dirty="0" err="1"/>
              <a:t>brightness</a:t>
            </a:r>
            <a:r>
              <a:rPr lang="de-CH" sz="1800" b="1" dirty="0"/>
              <a:t> </a:t>
            </a:r>
            <a:r>
              <a:rPr lang="de-CH" sz="1800" dirty="0" err="1"/>
              <a:t>of</a:t>
            </a:r>
            <a:r>
              <a:rPr lang="de-CH" sz="1800" dirty="0"/>
              <a:t> </a:t>
            </a:r>
            <a:r>
              <a:rPr lang="de-CH" sz="1800" dirty="0" err="1"/>
              <a:t>SwissFEL</a:t>
            </a:r>
            <a:r>
              <a:rPr lang="de-CH" sz="1800" dirty="0"/>
              <a:t>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F41093-545E-1C3D-60E2-630645EBB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F27975-A6EC-9D92-2B8E-502477AA2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0DB5F5-E150-166B-52A8-8EF7F28B0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10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83CFDE5-630F-B0AD-796D-DBF99B7B49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Rea</a:t>
            </a:r>
            <a:r>
              <a:rPr lang="en-GB" dirty="0" err="1"/>
              <a:t>lisation</a:t>
            </a:r>
            <a:r>
              <a:rPr lang="en-GB" dirty="0"/>
              <a:t> and Testing of SW </a:t>
            </a:r>
            <a:r>
              <a:rPr lang="en-GB" dirty="0" err="1"/>
              <a:t>Photogun</a:t>
            </a:r>
            <a:br>
              <a:rPr lang="en-GB" dirty="0"/>
            </a:br>
            <a:endParaRPr lang="de-CH" dirty="0"/>
          </a:p>
        </p:txBody>
      </p:sp>
      <p:pic>
        <p:nvPicPr>
          <p:cNvPr id="7" name="Immagine 4" descr="Immagine che contiene ingegneria, macchina, industria, fabbrica&#10;&#10;Descrizione generata automaticamente">
            <a:extLst>
              <a:ext uri="{FF2B5EF4-FFF2-40B4-BE49-F238E27FC236}">
                <a16:creationId xmlns:a16="http://schemas.microsoft.com/office/drawing/2014/main" id="{58D56642-34FD-54CE-FB03-E99B86B5353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59" t="29159" r="32267" b="188"/>
          <a:stretch/>
        </p:blipFill>
        <p:spPr bwMode="auto">
          <a:xfrm>
            <a:off x="8343723" y="1333209"/>
            <a:ext cx="3312368" cy="25551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 descr="A graph showing a pulse&#10;&#10;Description automatically generated with medium confidence">
            <a:extLst>
              <a:ext uri="{FF2B5EF4-FFF2-40B4-BE49-F238E27FC236}">
                <a16:creationId xmlns:a16="http://schemas.microsoft.com/office/drawing/2014/main" id="{E990C657-6D3E-6830-37F6-3A3FCBDAAB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501" y="4132228"/>
            <a:ext cx="5256762" cy="2253585"/>
          </a:xfrm>
          <a:prstGeom prst="rect">
            <a:avLst/>
          </a:prstGeom>
        </p:spPr>
      </p:pic>
      <p:pic>
        <p:nvPicPr>
          <p:cNvPr id="13" name="Picture 12" descr="A graph showing a number of pulse&#10;&#10;Description automatically generated">
            <a:extLst>
              <a:ext uri="{FF2B5EF4-FFF2-40B4-BE49-F238E27FC236}">
                <a16:creationId xmlns:a16="http://schemas.microsoft.com/office/drawing/2014/main" id="{CA61CC1A-6C3F-A735-0040-1EB0179CEB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024" y="4125994"/>
            <a:ext cx="5256584" cy="2253509"/>
          </a:xfrm>
          <a:prstGeom prst="rect">
            <a:avLst/>
          </a:prstGeom>
        </p:spPr>
      </p:pic>
      <p:pic>
        <p:nvPicPr>
          <p:cNvPr id="1026" name="Picture 2" descr="L'INFN CAMBIA LOGO">
            <a:extLst>
              <a:ext uri="{FF2B5EF4-FFF2-40B4-BE49-F238E27FC236}">
                <a16:creationId xmlns:a16="http://schemas.microsoft.com/office/drawing/2014/main" id="{4B84BA51-4FF1-1298-CC1D-E325D1C373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248" y="3190174"/>
            <a:ext cx="1258063" cy="69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3D10A40-1D9B-59D0-CCA5-D83B81FEC7C0}"/>
              </a:ext>
            </a:extLst>
          </p:cNvPr>
          <p:cNvSpPr txBox="1"/>
          <p:nvPr/>
        </p:nvSpPr>
        <p:spPr>
          <a:xfrm>
            <a:off x="2279576" y="4492922"/>
            <a:ext cx="86409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1400" dirty="0"/>
              <a:t>~2 </a:t>
            </a:r>
            <a:r>
              <a:rPr lang="de-CH" sz="1400" dirty="0" err="1"/>
              <a:t>weeks</a:t>
            </a:r>
            <a:endParaRPr lang="de-CH" sz="1400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85964DE-1211-2E80-FB2C-0F0B965190B2}"/>
              </a:ext>
            </a:extLst>
          </p:cNvPr>
          <p:cNvCxnSpPr/>
          <p:nvPr/>
        </p:nvCxnSpPr>
        <p:spPr>
          <a:xfrm>
            <a:off x="2700319" y="4725144"/>
            <a:ext cx="0" cy="14459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E05DFDC4-7C77-AE38-C87F-CC5DDA33BD85}"/>
              </a:ext>
            </a:extLst>
          </p:cNvPr>
          <p:cNvSpPr txBox="1"/>
          <p:nvPr/>
        </p:nvSpPr>
        <p:spPr>
          <a:xfrm>
            <a:off x="9912424" y="4339033"/>
            <a:ext cx="136815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2000" dirty="0"/>
              <a:t>At 100 Hz</a:t>
            </a:r>
          </a:p>
        </p:txBody>
      </p:sp>
    </p:spTree>
    <p:extLst>
      <p:ext uri="{BB962C8B-B14F-4D97-AF65-F5344CB8AC3E}">
        <p14:creationId xmlns:p14="http://schemas.microsoft.com/office/powerpoint/2010/main" val="19662299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F981BC-19B3-2C7A-E63B-D72490938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BCE348-725E-7D69-4904-FBF65A2D3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7EF1F8-75C4-2A87-1D34-ABB8E0D3C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11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7FD8F9C-EE6A-4492-D9FE-36128DCB2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Rea</a:t>
            </a:r>
            <a:r>
              <a:rPr lang="en-GB" dirty="0" err="1"/>
              <a:t>lisation</a:t>
            </a:r>
            <a:r>
              <a:rPr lang="en-GB" dirty="0"/>
              <a:t> and Testing of TW </a:t>
            </a:r>
            <a:r>
              <a:rPr lang="en-GB" dirty="0" err="1"/>
              <a:t>Photogun</a:t>
            </a:r>
            <a:endParaRPr lang="de-CH" dirty="0"/>
          </a:p>
        </p:txBody>
      </p:sp>
      <p:pic>
        <p:nvPicPr>
          <p:cNvPr id="11" name="Picture 10" descr="A metal and copper machine&#10;&#10;Description automatically generated">
            <a:extLst>
              <a:ext uri="{FF2B5EF4-FFF2-40B4-BE49-F238E27FC236}">
                <a16:creationId xmlns:a16="http://schemas.microsoft.com/office/drawing/2014/main" id="{2220DF72-BA75-5070-6C9C-7F990A9D069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07" t="9419" r="8120"/>
          <a:stretch/>
        </p:blipFill>
        <p:spPr>
          <a:xfrm>
            <a:off x="1728012" y="2789739"/>
            <a:ext cx="3666369" cy="3096344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3EEF99D-4992-93BB-49E3-1D8B1816934E}"/>
              </a:ext>
            </a:extLst>
          </p:cNvPr>
          <p:cNvSpPr txBox="1">
            <a:spLocks/>
          </p:cNvSpPr>
          <p:nvPr/>
        </p:nvSpPr>
        <p:spPr>
          <a:xfrm>
            <a:off x="695325" y="1376773"/>
            <a:ext cx="4824611" cy="457250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8425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tabLst>
                <a:tab pos="536575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tabLst>
                <a:tab pos="536575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Low power </a:t>
            </a:r>
            <a:r>
              <a:rPr lang="de-CH" dirty="0" err="1"/>
              <a:t>testing</a:t>
            </a:r>
            <a:r>
              <a:rPr lang="de-CH" dirty="0"/>
              <a:t> </a:t>
            </a:r>
            <a:r>
              <a:rPr lang="de-CH" dirty="0" err="1"/>
              <a:t>performed</a:t>
            </a:r>
            <a:r>
              <a:rPr lang="de-CH" dirty="0"/>
              <a:t> </a:t>
            </a:r>
            <a:r>
              <a:rPr lang="de-CH" dirty="0" err="1"/>
              <a:t>demonstrated</a:t>
            </a:r>
            <a:r>
              <a:rPr lang="de-CH" dirty="0"/>
              <a:t> a well-</a:t>
            </a:r>
            <a:r>
              <a:rPr lang="de-CH" dirty="0" err="1"/>
              <a:t>tuned</a:t>
            </a:r>
            <a:r>
              <a:rPr lang="de-CH" dirty="0"/>
              <a:t> </a:t>
            </a:r>
            <a:r>
              <a:rPr lang="de-CH" dirty="0" err="1"/>
              <a:t>structure</a:t>
            </a:r>
            <a:r>
              <a:rPr lang="de-CH" dirty="0"/>
              <a:t> </a:t>
            </a:r>
            <a:r>
              <a:rPr lang="de-CH" dirty="0" err="1"/>
              <a:t>with</a:t>
            </a:r>
            <a:r>
              <a:rPr lang="de-CH" dirty="0"/>
              <a:t> a </a:t>
            </a:r>
            <a:r>
              <a:rPr lang="de-CH" dirty="0" err="1"/>
              <a:t>good</a:t>
            </a:r>
            <a:r>
              <a:rPr lang="de-CH" dirty="0"/>
              <a:t> </a:t>
            </a:r>
            <a:r>
              <a:rPr lang="de-CH" dirty="0" err="1"/>
              <a:t>transmit</a:t>
            </a:r>
            <a:endParaRPr lang="de-CH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8FD85E3-0953-B81C-F025-BCF7DEDEAC0B}"/>
              </a:ext>
            </a:extLst>
          </p:cNvPr>
          <p:cNvGrpSpPr/>
          <p:nvPr/>
        </p:nvGrpSpPr>
        <p:grpSpPr>
          <a:xfrm>
            <a:off x="6467710" y="836712"/>
            <a:ext cx="4734718" cy="5446926"/>
            <a:chOff x="7027082" y="1248737"/>
            <a:chExt cx="4085928" cy="470054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64CACCD-CF58-B451-0159-7203BF8972B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10029" y="2827865"/>
              <a:ext cx="3920033" cy="31214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E4F44F4E-E69A-C872-AF64-7EC93D7622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66619"/>
            <a:stretch/>
          </p:blipFill>
          <p:spPr>
            <a:xfrm>
              <a:off x="7027082" y="1303494"/>
              <a:ext cx="2042964" cy="1628775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74468B0F-2C8A-1E87-6206-0F98FFD35BF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6199" t="-4620" r="420" b="4620"/>
            <a:stretch/>
          </p:blipFill>
          <p:spPr>
            <a:xfrm>
              <a:off x="9070046" y="1248737"/>
              <a:ext cx="2042964" cy="16287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340966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81480D9-1984-B05D-A453-955D395C2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10441235" cy="4644616"/>
          </a:xfrm>
        </p:spPr>
        <p:txBody>
          <a:bodyPr/>
          <a:lstStyle/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de-CH" dirty="0"/>
              <a:t>Two </a:t>
            </a:r>
            <a:r>
              <a:rPr lang="de-CH" dirty="0" err="1"/>
              <a:t>new</a:t>
            </a:r>
            <a:r>
              <a:rPr lang="de-CH" dirty="0"/>
              <a:t> RF </a:t>
            </a:r>
            <a:r>
              <a:rPr lang="de-CH" dirty="0" err="1"/>
              <a:t>Photoguns</a:t>
            </a:r>
            <a:r>
              <a:rPr lang="de-CH" dirty="0"/>
              <a:t> </a:t>
            </a:r>
            <a:r>
              <a:rPr lang="de-CH" dirty="0" err="1"/>
              <a:t>have</a:t>
            </a:r>
            <a:r>
              <a:rPr lang="de-CH" dirty="0"/>
              <a:t> </a:t>
            </a:r>
            <a:r>
              <a:rPr lang="de-CH" dirty="0" err="1"/>
              <a:t>been</a:t>
            </a:r>
            <a:r>
              <a:rPr lang="de-CH" dirty="0"/>
              <a:t> </a:t>
            </a:r>
            <a:r>
              <a:rPr lang="de-CH" dirty="0" err="1"/>
              <a:t>realised</a:t>
            </a:r>
            <a:r>
              <a:rPr lang="de-CH" dirty="0"/>
              <a:t> </a:t>
            </a:r>
            <a:r>
              <a:rPr lang="de-CH" dirty="0" err="1"/>
              <a:t>under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IFAST </a:t>
            </a:r>
            <a:r>
              <a:rPr lang="de-CH" dirty="0" err="1"/>
              <a:t>collaboration</a:t>
            </a:r>
            <a:r>
              <a:rPr lang="de-CH" dirty="0"/>
              <a:t>. These </a:t>
            </a:r>
            <a:r>
              <a:rPr lang="de-CH" dirty="0" err="1"/>
              <a:t>use</a:t>
            </a:r>
            <a:r>
              <a:rPr lang="de-CH" dirty="0"/>
              <a:t> C-band </a:t>
            </a:r>
            <a:r>
              <a:rPr lang="de-CH" dirty="0" err="1"/>
              <a:t>technology</a:t>
            </a:r>
            <a:r>
              <a:rPr lang="de-CH" dirty="0"/>
              <a:t> and </a:t>
            </a:r>
            <a:r>
              <a:rPr lang="de-CH" dirty="0" err="1"/>
              <a:t>short</a:t>
            </a:r>
            <a:r>
              <a:rPr lang="de-CH" dirty="0"/>
              <a:t> </a:t>
            </a:r>
            <a:r>
              <a:rPr lang="de-CH" dirty="0" err="1"/>
              <a:t>filling</a:t>
            </a:r>
            <a:r>
              <a:rPr lang="de-CH" dirty="0"/>
              <a:t> </a:t>
            </a:r>
            <a:r>
              <a:rPr lang="de-CH" dirty="0" err="1"/>
              <a:t>times</a:t>
            </a:r>
            <a:r>
              <a:rPr lang="de-CH" dirty="0"/>
              <a:t> in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aim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generating</a:t>
            </a:r>
            <a:r>
              <a:rPr lang="de-CH" dirty="0"/>
              <a:t> </a:t>
            </a:r>
            <a:r>
              <a:rPr lang="de-CH" dirty="0" err="1"/>
              <a:t>very</a:t>
            </a:r>
            <a:r>
              <a:rPr lang="de-CH" dirty="0"/>
              <a:t> high </a:t>
            </a:r>
            <a:r>
              <a:rPr lang="de-CH" dirty="0" err="1"/>
              <a:t>cathode</a:t>
            </a:r>
            <a:r>
              <a:rPr lang="de-CH" dirty="0"/>
              <a:t> </a:t>
            </a:r>
            <a:r>
              <a:rPr lang="de-CH" dirty="0" err="1"/>
              <a:t>gradients</a:t>
            </a:r>
            <a:r>
              <a:rPr lang="de-CH" dirty="0"/>
              <a:t>.</a:t>
            </a:r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de-CH" dirty="0" err="1"/>
              <a:t>One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these</a:t>
            </a:r>
            <a:r>
              <a:rPr lang="de-CH" dirty="0"/>
              <a:t> </a:t>
            </a:r>
            <a:r>
              <a:rPr lang="de-CH" dirty="0" err="1"/>
              <a:t>guns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first</a:t>
            </a:r>
            <a:r>
              <a:rPr lang="de-CH" dirty="0"/>
              <a:t> </a:t>
            </a:r>
            <a:r>
              <a:rPr lang="de-CH" dirty="0" err="1"/>
              <a:t>ever</a:t>
            </a:r>
            <a:r>
              <a:rPr lang="de-CH" dirty="0"/>
              <a:t> </a:t>
            </a:r>
            <a:r>
              <a:rPr lang="de-CH" dirty="0" err="1"/>
              <a:t>Travelling-wave</a:t>
            </a:r>
            <a:r>
              <a:rPr lang="de-CH" dirty="0"/>
              <a:t> </a:t>
            </a:r>
            <a:r>
              <a:rPr lang="de-CH" dirty="0" err="1"/>
              <a:t>rf</a:t>
            </a:r>
            <a:r>
              <a:rPr lang="de-CH" dirty="0"/>
              <a:t> </a:t>
            </a:r>
            <a:r>
              <a:rPr lang="de-CH" dirty="0" err="1"/>
              <a:t>photogun</a:t>
            </a:r>
            <a:r>
              <a:rPr lang="de-CH" dirty="0"/>
              <a:t> </a:t>
            </a:r>
            <a:r>
              <a:rPr lang="de-CH" dirty="0" err="1"/>
              <a:t>ever</a:t>
            </a:r>
            <a:r>
              <a:rPr lang="de-CH" dirty="0"/>
              <a:t> </a:t>
            </a:r>
            <a:r>
              <a:rPr lang="de-CH" dirty="0" err="1"/>
              <a:t>realised</a:t>
            </a:r>
            <a:r>
              <a:rPr lang="de-CH" dirty="0"/>
              <a:t>.</a:t>
            </a:r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de-CH" dirty="0"/>
              <a:t>First high power </a:t>
            </a:r>
            <a:r>
              <a:rPr lang="de-CH" dirty="0" err="1"/>
              <a:t>results</a:t>
            </a:r>
            <a:r>
              <a:rPr lang="de-CH" dirty="0"/>
              <a:t> </a:t>
            </a:r>
            <a:r>
              <a:rPr lang="de-CH" dirty="0" err="1"/>
              <a:t>have</a:t>
            </a:r>
            <a:r>
              <a:rPr lang="de-CH" dirty="0"/>
              <a:t> </a:t>
            </a:r>
            <a:r>
              <a:rPr lang="de-CH" dirty="0" err="1"/>
              <a:t>demonstrated</a:t>
            </a:r>
            <a:r>
              <a:rPr lang="de-CH" dirty="0"/>
              <a:t> </a:t>
            </a:r>
            <a:r>
              <a:rPr lang="de-CH" dirty="0" err="1"/>
              <a:t>great</a:t>
            </a:r>
            <a:r>
              <a:rPr lang="de-CH" dirty="0"/>
              <a:t> </a:t>
            </a:r>
            <a:r>
              <a:rPr lang="de-CH" dirty="0" err="1"/>
              <a:t>performance</a:t>
            </a:r>
            <a:r>
              <a:rPr lang="de-CH" dirty="0"/>
              <a:t> in a </a:t>
            </a:r>
            <a:r>
              <a:rPr lang="de-CH" dirty="0" err="1"/>
              <a:t>cathode</a:t>
            </a:r>
            <a:r>
              <a:rPr lang="de-CH" dirty="0"/>
              <a:t> </a:t>
            </a:r>
            <a:r>
              <a:rPr lang="de-CH" dirty="0" err="1"/>
              <a:t>gradient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160 MV/m at 2 x 10</a:t>
            </a:r>
            <a:r>
              <a:rPr lang="de-CH" baseline="30000" dirty="0"/>
              <a:t>-8</a:t>
            </a:r>
            <a:r>
              <a:rPr lang="de-CH" dirty="0"/>
              <a:t> </a:t>
            </a:r>
            <a:r>
              <a:rPr lang="de-CH" dirty="0" err="1"/>
              <a:t>bpp</a:t>
            </a:r>
            <a:r>
              <a:rPr lang="de-CH" dirty="0"/>
              <a:t> and </a:t>
            </a:r>
            <a:r>
              <a:rPr lang="de-CH" dirty="0" err="1"/>
              <a:t>low</a:t>
            </a:r>
            <a:r>
              <a:rPr lang="de-CH" dirty="0"/>
              <a:t> power </a:t>
            </a:r>
            <a:r>
              <a:rPr lang="de-CH" dirty="0" err="1"/>
              <a:t>tests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TW </a:t>
            </a:r>
            <a:r>
              <a:rPr lang="de-CH" dirty="0" err="1"/>
              <a:t>gun</a:t>
            </a:r>
            <a:r>
              <a:rPr lang="de-CH" dirty="0"/>
              <a:t> </a:t>
            </a:r>
            <a:r>
              <a:rPr lang="de-CH" dirty="0" err="1"/>
              <a:t>have</a:t>
            </a:r>
            <a:r>
              <a:rPr lang="de-CH" dirty="0"/>
              <a:t> </a:t>
            </a:r>
            <a:r>
              <a:rPr lang="de-CH" dirty="0" err="1"/>
              <a:t>confirmed</a:t>
            </a:r>
            <a:r>
              <a:rPr lang="de-CH" dirty="0"/>
              <a:t> </a:t>
            </a:r>
            <a:r>
              <a:rPr lang="de-CH" dirty="0" err="1"/>
              <a:t>it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ready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high power </a:t>
            </a:r>
            <a:r>
              <a:rPr lang="de-CH" dirty="0" err="1"/>
              <a:t>testing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begin</a:t>
            </a:r>
            <a:r>
              <a:rPr lang="de-CH" dirty="0"/>
              <a:t> in 2024.</a:t>
            </a:r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de-CH" dirty="0"/>
              <a:t>Low power </a:t>
            </a:r>
            <a:r>
              <a:rPr lang="de-CH" dirty="0" err="1"/>
              <a:t>results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TW </a:t>
            </a:r>
            <a:r>
              <a:rPr lang="de-CH" dirty="0" err="1"/>
              <a:t>gun</a:t>
            </a:r>
            <a:r>
              <a:rPr lang="de-CH" dirty="0"/>
              <a:t> </a:t>
            </a:r>
            <a:r>
              <a:rPr lang="de-CH" dirty="0" err="1"/>
              <a:t>has</a:t>
            </a:r>
            <a:r>
              <a:rPr lang="de-CH" dirty="0"/>
              <a:t> </a:t>
            </a:r>
            <a:r>
              <a:rPr lang="de-CH" dirty="0" err="1"/>
              <a:t>demonstrated</a:t>
            </a:r>
            <a:r>
              <a:rPr lang="de-CH" dirty="0"/>
              <a:t> </a:t>
            </a:r>
            <a:r>
              <a:rPr lang="de-CH" dirty="0" err="1"/>
              <a:t>that</a:t>
            </a:r>
            <a:r>
              <a:rPr lang="de-CH" dirty="0"/>
              <a:t> </a:t>
            </a:r>
            <a:r>
              <a:rPr lang="de-CH" dirty="0" err="1"/>
              <a:t>it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ready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high power </a:t>
            </a:r>
            <a:r>
              <a:rPr lang="de-CH" dirty="0" err="1"/>
              <a:t>testing</a:t>
            </a:r>
            <a:r>
              <a:rPr lang="de-CH" dirty="0"/>
              <a:t> </a:t>
            </a:r>
            <a:r>
              <a:rPr lang="de-CH" dirty="0" err="1"/>
              <a:t>which</a:t>
            </a:r>
            <a:r>
              <a:rPr lang="de-CH" dirty="0"/>
              <a:t> will </a:t>
            </a:r>
            <a:r>
              <a:rPr lang="de-CH" dirty="0" err="1"/>
              <a:t>begin</a:t>
            </a:r>
            <a:r>
              <a:rPr lang="de-CH" dirty="0"/>
              <a:t> in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coming</a:t>
            </a:r>
            <a:r>
              <a:rPr lang="de-CH" dirty="0"/>
              <a:t> </a:t>
            </a:r>
            <a:r>
              <a:rPr lang="de-CH" dirty="0" err="1"/>
              <a:t>months</a:t>
            </a:r>
            <a:r>
              <a:rPr lang="de-CH" dirty="0"/>
              <a:t>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A39FEF-3C59-044B-6771-D95B90941C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36014C-0309-2156-0573-E92DE27FD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BC1357-6427-3D19-EF43-AEA34D967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12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7889B29-D701-BFF5-018E-7C6557F80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811166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4DC32B0-3E2E-44BC-E797-3B56B768DD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9937179" cy="4644616"/>
          </a:xfrm>
        </p:spPr>
        <p:txBody>
          <a:bodyPr/>
          <a:lstStyle/>
          <a:p>
            <a:r>
              <a:rPr lang="de-CH" b="1" dirty="0"/>
              <a:t>Funding: </a:t>
            </a:r>
            <a:r>
              <a:rPr lang="en-US" dirty="0"/>
              <a:t>This project has received funding from the European Union’s Horizon 2020 Research and Innovation program under Grant Agreement No. 101004730.</a:t>
            </a:r>
            <a:r>
              <a:rPr lang="de-CH" dirty="0"/>
              <a:t> </a:t>
            </a:r>
          </a:p>
          <a:p>
            <a:endParaRPr lang="de-CH" dirty="0"/>
          </a:p>
          <a:p>
            <a:r>
              <a:rPr lang="de-CH" b="1" dirty="0" err="1"/>
              <a:t>Contibutors</a:t>
            </a:r>
            <a:r>
              <a:rPr lang="de-CH" b="1" dirty="0"/>
              <a:t> </a:t>
            </a:r>
            <a:r>
              <a:rPr lang="de-CH" b="1" dirty="0" err="1"/>
              <a:t>to</a:t>
            </a:r>
            <a:r>
              <a:rPr lang="de-CH" b="1" dirty="0"/>
              <a:t> </a:t>
            </a:r>
            <a:r>
              <a:rPr lang="de-CH" b="1" dirty="0" err="1"/>
              <a:t>the</a:t>
            </a:r>
            <a:r>
              <a:rPr lang="de-CH" b="1" dirty="0"/>
              <a:t> IFAST </a:t>
            </a:r>
            <a:r>
              <a:rPr lang="de-CH" b="1" dirty="0" err="1"/>
              <a:t>project</a:t>
            </a:r>
            <a:r>
              <a:rPr lang="de-CH" b="1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RF Group: Paolo Craievich, Riccardo Zennaro, Jean-Yves Raguin and Fabio Marcellini.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The RF </a:t>
            </a:r>
            <a:r>
              <a:rPr lang="de-CH" dirty="0" err="1"/>
              <a:t>Section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PSI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David Alesini, Andrea Liedl, Luisa Spallino and Fabio Cardelli </a:t>
            </a:r>
            <a:r>
              <a:rPr lang="de-CH" dirty="0" err="1"/>
              <a:t>of</a:t>
            </a:r>
            <a:r>
              <a:rPr lang="de-CH" dirty="0"/>
              <a:t> INFN, Frascati.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All </a:t>
            </a:r>
            <a:r>
              <a:rPr lang="de-CH" dirty="0" err="1"/>
              <a:t>of</a:t>
            </a:r>
            <a:r>
              <a:rPr lang="de-CH" dirty="0"/>
              <a:t> PSI </a:t>
            </a:r>
            <a:r>
              <a:rPr lang="de-CH" dirty="0" err="1"/>
              <a:t>technical</a:t>
            </a:r>
            <a:r>
              <a:rPr lang="de-CH" dirty="0"/>
              <a:t> </a:t>
            </a:r>
            <a:r>
              <a:rPr lang="de-CH" dirty="0" err="1"/>
              <a:t>groups</a:t>
            </a:r>
            <a:r>
              <a:rPr lang="de-CH" dirty="0"/>
              <a:t> </a:t>
            </a:r>
            <a:r>
              <a:rPr lang="de-CH" dirty="0" err="1"/>
              <a:t>that</a:t>
            </a:r>
            <a:r>
              <a:rPr lang="de-CH" dirty="0"/>
              <a:t> </a:t>
            </a:r>
            <a:r>
              <a:rPr lang="de-CH" dirty="0" err="1"/>
              <a:t>contributed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commissioning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new</a:t>
            </a:r>
            <a:r>
              <a:rPr lang="de-CH" dirty="0"/>
              <a:t> </a:t>
            </a:r>
            <a:r>
              <a:rPr lang="de-CH" dirty="0" err="1"/>
              <a:t>test</a:t>
            </a:r>
            <a:r>
              <a:rPr lang="de-CH" dirty="0"/>
              <a:t> stand.</a:t>
            </a:r>
          </a:p>
          <a:p>
            <a:endParaRPr lang="de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2D5105D-DD2F-CD2C-5F67-73A67832A3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8B514A-1FC1-522B-DE2A-FCF9848A2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A65FE7-6260-EE22-6019-64D18481F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13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2673145-56DD-8AF1-A73A-F52DF287D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Acknowledgements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329932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82922A-DEF7-4790-9D5E-DDDDBEC57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87C264-8782-052E-536F-3E09DE589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7494E3-9817-55EC-1AAC-0E1B57D0C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14</a:t>
            </a:fld>
            <a:endParaRPr lang="en-GB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00C5581-C6B7-6C7F-7DF1-DB8FECCDA4E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 err="1"/>
              <a:t>Thank</a:t>
            </a:r>
            <a:r>
              <a:rPr lang="de-CH" dirty="0"/>
              <a:t> </a:t>
            </a:r>
            <a:r>
              <a:rPr lang="de-CH" dirty="0" err="1"/>
              <a:t>you</a:t>
            </a:r>
            <a:r>
              <a:rPr lang="de-CH" dirty="0"/>
              <a:t>!</a:t>
            </a:r>
          </a:p>
          <a:p>
            <a:endParaRPr lang="de-CH" dirty="0"/>
          </a:p>
          <a:p>
            <a:r>
              <a:rPr lang="de-CH" dirty="0"/>
              <a:t>Any </a:t>
            </a:r>
            <a:r>
              <a:rPr lang="de-CH" dirty="0" err="1"/>
              <a:t>questions</a:t>
            </a:r>
            <a:r>
              <a:rPr lang="de-CH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0753619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900FD13-8128-9FA1-FFE7-278B218479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6336779" cy="4644616"/>
          </a:xfrm>
        </p:spPr>
        <p:txBody>
          <a:bodyPr/>
          <a:lstStyle/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de-CH" dirty="0"/>
              <a:t>XFELs </a:t>
            </a:r>
            <a:r>
              <a:rPr lang="de-CH" dirty="0" err="1"/>
              <a:t>are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current</a:t>
            </a:r>
            <a:r>
              <a:rPr lang="de-CH" dirty="0"/>
              <a:t> </a:t>
            </a:r>
            <a:r>
              <a:rPr lang="de-CH" dirty="0" err="1"/>
              <a:t>frontier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time-</a:t>
            </a:r>
            <a:r>
              <a:rPr lang="de-CH" dirty="0" err="1"/>
              <a:t>solved</a:t>
            </a:r>
            <a:r>
              <a:rPr lang="de-CH" dirty="0"/>
              <a:t> </a:t>
            </a:r>
            <a:r>
              <a:rPr lang="de-CH" dirty="0" err="1"/>
              <a:t>analysis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atomic</a:t>
            </a:r>
            <a:r>
              <a:rPr lang="de-CH" dirty="0"/>
              <a:t> and </a:t>
            </a:r>
            <a:r>
              <a:rPr lang="de-CH" dirty="0" err="1"/>
              <a:t>molecular</a:t>
            </a:r>
            <a:r>
              <a:rPr lang="de-CH" dirty="0"/>
              <a:t> </a:t>
            </a:r>
            <a:r>
              <a:rPr lang="de-CH" dirty="0" err="1"/>
              <a:t>structures</a:t>
            </a:r>
            <a:r>
              <a:rPr lang="de-CH" dirty="0"/>
              <a:t>.</a:t>
            </a:r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de-CH" dirty="0"/>
              <a:t>The X-</a:t>
            </a:r>
            <a:r>
              <a:rPr lang="de-CH" dirty="0" err="1"/>
              <a:t>ray</a:t>
            </a:r>
            <a:r>
              <a:rPr lang="de-CH" dirty="0"/>
              <a:t> </a:t>
            </a:r>
            <a:r>
              <a:rPr lang="de-CH" dirty="0" err="1"/>
              <a:t>brilliance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dictated</a:t>
            </a:r>
            <a:r>
              <a:rPr lang="de-CH" dirty="0"/>
              <a:t> </a:t>
            </a:r>
            <a:r>
              <a:rPr lang="de-CH" dirty="0" err="1"/>
              <a:t>by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electron</a:t>
            </a:r>
            <a:r>
              <a:rPr lang="de-CH" dirty="0"/>
              <a:t> beam </a:t>
            </a:r>
            <a:r>
              <a:rPr lang="de-CH" dirty="0" err="1"/>
              <a:t>brightness</a:t>
            </a:r>
            <a:r>
              <a:rPr lang="de-CH" dirty="0"/>
              <a:t> at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undulator</a:t>
            </a:r>
            <a:r>
              <a:rPr lang="de-CH" dirty="0"/>
              <a:t>. </a:t>
            </a:r>
            <a:r>
              <a:rPr lang="de-CH" dirty="0" err="1"/>
              <a:t>However</a:t>
            </a:r>
            <a:r>
              <a:rPr lang="de-CH" dirty="0"/>
              <a:t>, </a:t>
            </a:r>
            <a:r>
              <a:rPr lang="de-CH" dirty="0" err="1"/>
              <a:t>this</a:t>
            </a:r>
            <a:r>
              <a:rPr lang="de-CH" dirty="0"/>
              <a:t> </a:t>
            </a:r>
            <a:r>
              <a:rPr lang="de-CH" dirty="0" err="1"/>
              <a:t>electron</a:t>
            </a:r>
            <a:r>
              <a:rPr lang="de-CH" dirty="0"/>
              <a:t> beam </a:t>
            </a:r>
            <a:r>
              <a:rPr lang="de-CH" dirty="0" err="1"/>
              <a:t>brightness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primarily</a:t>
            </a:r>
            <a:r>
              <a:rPr lang="de-CH" dirty="0"/>
              <a:t> </a:t>
            </a:r>
            <a:r>
              <a:rPr lang="de-CH" dirty="0" err="1"/>
              <a:t>dictated</a:t>
            </a:r>
            <a:r>
              <a:rPr lang="de-CH" dirty="0"/>
              <a:t> </a:t>
            </a:r>
            <a:r>
              <a:rPr lang="de-CH" dirty="0" err="1"/>
              <a:t>by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electron</a:t>
            </a:r>
            <a:r>
              <a:rPr lang="de-CH" dirty="0"/>
              <a:t> source.</a:t>
            </a:r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de-CH" b="1" dirty="0"/>
              <a:t>The </a:t>
            </a:r>
            <a:r>
              <a:rPr lang="de-CH" b="1" dirty="0" err="1"/>
              <a:t>brightness</a:t>
            </a:r>
            <a:r>
              <a:rPr lang="de-CH" b="1" dirty="0"/>
              <a:t> at </a:t>
            </a:r>
            <a:r>
              <a:rPr lang="de-CH" b="1" dirty="0" err="1"/>
              <a:t>the</a:t>
            </a:r>
            <a:r>
              <a:rPr lang="de-CH" b="1" dirty="0"/>
              <a:t> </a:t>
            </a:r>
            <a:r>
              <a:rPr lang="de-CH" b="1" dirty="0" err="1"/>
              <a:t>electron</a:t>
            </a:r>
            <a:r>
              <a:rPr lang="de-CH" b="1" dirty="0"/>
              <a:t> source </a:t>
            </a:r>
            <a:r>
              <a:rPr lang="de-CH" b="1" dirty="0" err="1"/>
              <a:t>represents</a:t>
            </a:r>
            <a:r>
              <a:rPr lang="de-CH" b="1" dirty="0"/>
              <a:t> </a:t>
            </a:r>
            <a:r>
              <a:rPr lang="de-CH" b="1" dirty="0" err="1"/>
              <a:t>the</a:t>
            </a:r>
            <a:r>
              <a:rPr lang="de-CH" b="1" dirty="0"/>
              <a:t> </a:t>
            </a:r>
            <a:r>
              <a:rPr lang="de-CH" b="1" dirty="0" err="1"/>
              <a:t>greatest</a:t>
            </a:r>
            <a:r>
              <a:rPr lang="de-CH" b="1" dirty="0"/>
              <a:t> </a:t>
            </a:r>
            <a:r>
              <a:rPr lang="de-CH" b="1" dirty="0" err="1"/>
              <a:t>brightness</a:t>
            </a:r>
            <a:r>
              <a:rPr lang="de-CH" b="1" dirty="0"/>
              <a:t> </a:t>
            </a:r>
            <a:r>
              <a:rPr lang="de-CH" b="1" dirty="0" err="1"/>
              <a:t>within</a:t>
            </a:r>
            <a:r>
              <a:rPr lang="de-CH" b="1" dirty="0"/>
              <a:t> </a:t>
            </a:r>
            <a:r>
              <a:rPr lang="de-CH" b="1" dirty="0" err="1"/>
              <a:t>the</a:t>
            </a:r>
            <a:r>
              <a:rPr lang="de-CH" b="1" dirty="0"/>
              <a:t> XFEL, </a:t>
            </a:r>
            <a:r>
              <a:rPr lang="de-CH" b="1" dirty="0" err="1"/>
              <a:t>which</a:t>
            </a:r>
            <a:r>
              <a:rPr lang="de-CH" b="1" dirty="0"/>
              <a:t> </a:t>
            </a:r>
            <a:r>
              <a:rPr lang="de-CH" b="1" dirty="0" err="1"/>
              <a:t>brings</a:t>
            </a:r>
            <a:r>
              <a:rPr lang="de-CH" b="1" dirty="0"/>
              <a:t> </a:t>
            </a:r>
            <a:r>
              <a:rPr lang="de-CH" b="1" dirty="0" err="1"/>
              <a:t>us</a:t>
            </a:r>
            <a:r>
              <a:rPr lang="de-CH" b="1" dirty="0"/>
              <a:t> </a:t>
            </a:r>
            <a:r>
              <a:rPr lang="de-CH" b="1" dirty="0" err="1"/>
              <a:t>to</a:t>
            </a:r>
            <a:r>
              <a:rPr lang="de-CH" b="1" dirty="0"/>
              <a:t> </a:t>
            </a:r>
            <a:r>
              <a:rPr lang="de-CH" b="1" dirty="0" err="1"/>
              <a:t>this</a:t>
            </a:r>
            <a:r>
              <a:rPr lang="de-CH" b="1" dirty="0"/>
              <a:t> </a:t>
            </a:r>
            <a:r>
              <a:rPr lang="de-CH" b="1" dirty="0" err="1"/>
              <a:t>project</a:t>
            </a:r>
            <a:r>
              <a:rPr lang="de-CH" b="1" dirty="0"/>
              <a:t>. </a:t>
            </a:r>
            <a:r>
              <a:rPr lang="de-CH" b="1" dirty="0" err="1"/>
              <a:t>Is</a:t>
            </a:r>
            <a:r>
              <a:rPr lang="de-CH" b="1" dirty="0"/>
              <a:t> </a:t>
            </a:r>
            <a:r>
              <a:rPr lang="de-CH" b="1" dirty="0" err="1"/>
              <a:t>it</a:t>
            </a:r>
            <a:r>
              <a:rPr lang="de-CH" b="1" dirty="0"/>
              <a:t> possible </a:t>
            </a:r>
            <a:r>
              <a:rPr lang="de-CH" b="1" dirty="0" err="1"/>
              <a:t>to</a:t>
            </a:r>
            <a:r>
              <a:rPr lang="de-CH" b="1" dirty="0"/>
              <a:t> </a:t>
            </a:r>
            <a:r>
              <a:rPr lang="de-CH" b="1" dirty="0" err="1"/>
              <a:t>generate</a:t>
            </a:r>
            <a:r>
              <a:rPr lang="de-CH" b="1" dirty="0"/>
              <a:t> a </a:t>
            </a:r>
            <a:r>
              <a:rPr lang="de-CH" b="1" dirty="0" err="1"/>
              <a:t>higher</a:t>
            </a:r>
            <a:r>
              <a:rPr lang="de-CH" b="1" dirty="0"/>
              <a:t> </a:t>
            </a:r>
            <a:r>
              <a:rPr lang="de-CH" b="1" dirty="0" err="1"/>
              <a:t>brightness</a:t>
            </a:r>
            <a:r>
              <a:rPr lang="de-CH" b="1" dirty="0"/>
              <a:t> </a:t>
            </a:r>
            <a:r>
              <a:rPr lang="de-CH" b="1" dirty="0" err="1"/>
              <a:t>electron</a:t>
            </a:r>
            <a:r>
              <a:rPr lang="de-CH" b="1" dirty="0"/>
              <a:t> beam </a:t>
            </a:r>
            <a:r>
              <a:rPr lang="de-CH" b="1" dirty="0" err="1"/>
              <a:t>for</a:t>
            </a:r>
            <a:r>
              <a:rPr lang="de-CH" b="1" dirty="0"/>
              <a:t> </a:t>
            </a:r>
            <a:r>
              <a:rPr lang="de-CH" b="1" dirty="0" err="1"/>
              <a:t>the</a:t>
            </a:r>
            <a:r>
              <a:rPr lang="de-CH" b="1" dirty="0"/>
              <a:t> </a:t>
            </a:r>
            <a:r>
              <a:rPr lang="de-CH" b="1" dirty="0" err="1"/>
              <a:t>SwissFEL</a:t>
            </a:r>
            <a:r>
              <a:rPr lang="de-CH" b="1" dirty="0"/>
              <a:t> </a:t>
            </a:r>
            <a:r>
              <a:rPr lang="de-CH" b="1" dirty="0" err="1"/>
              <a:t>to</a:t>
            </a:r>
            <a:r>
              <a:rPr lang="de-CH" b="1" dirty="0"/>
              <a:t> </a:t>
            </a:r>
            <a:r>
              <a:rPr lang="de-CH" b="1" dirty="0" err="1"/>
              <a:t>improve</a:t>
            </a:r>
            <a:r>
              <a:rPr lang="de-CH" b="1" dirty="0"/>
              <a:t> </a:t>
            </a:r>
            <a:r>
              <a:rPr lang="de-CH" b="1" dirty="0" err="1"/>
              <a:t>its</a:t>
            </a:r>
            <a:r>
              <a:rPr lang="de-CH" b="1" dirty="0"/>
              <a:t> </a:t>
            </a:r>
            <a:r>
              <a:rPr lang="de-CH" b="1" dirty="0" err="1"/>
              <a:t>performance</a:t>
            </a:r>
            <a:r>
              <a:rPr lang="de-CH" b="1" dirty="0"/>
              <a:t>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B0C6F8-C356-8097-1DDE-A4B9B1778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00CCBA-18BA-37F7-D68D-74E896B071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81483C-9195-8EC0-10C6-7AE997478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60D5595-3B89-8CC4-D945-EC9B72E8F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SwissFEL</a:t>
            </a:r>
            <a:endParaRPr lang="de-CH" dirty="0"/>
          </a:p>
        </p:txBody>
      </p:sp>
      <p:pic>
        <p:nvPicPr>
          <p:cNvPr id="8" name="Picture 7" descr="A machine with pipes and wires&#10;&#10;Description automatically generated">
            <a:extLst>
              <a:ext uri="{FF2B5EF4-FFF2-40B4-BE49-F238E27FC236}">
                <a16:creationId xmlns:a16="http://schemas.microsoft.com/office/drawing/2014/main" id="{F0ABF652-7AAA-12A6-4AD8-0AB653DD6FB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208"/>
          <a:stretch/>
        </p:blipFill>
        <p:spPr>
          <a:xfrm>
            <a:off x="7383235" y="1376773"/>
            <a:ext cx="4553405" cy="4356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366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AEE1EE91-68BE-39BB-1920-7E0E92241CD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95325" y="1376773"/>
                <a:ext cx="10585251" cy="4644616"/>
              </a:xfrm>
            </p:spPr>
            <p:txBody>
              <a:bodyPr/>
              <a:lstStyle/>
              <a:p>
                <a:pPr marL="342900" indent="-342900">
                  <a:spcBef>
                    <a:spcPts val="1800"/>
                  </a:spcBef>
                  <a:buFont typeface="Arial" panose="020B0604020202020204" pitchFamily="34" charset="0"/>
                  <a:buChar char="•"/>
                </a:pPr>
                <a:r>
                  <a:rPr lang="de-CH" sz="2400" dirty="0"/>
                  <a:t>Higher </a:t>
                </a:r>
                <a:r>
                  <a:rPr lang="de-CH" sz="2400" dirty="0" err="1"/>
                  <a:t>brightness</a:t>
                </a:r>
                <a:r>
                  <a:rPr lang="de-CH" sz="2400" dirty="0"/>
                  <a:t> </a:t>
                </a:r>
                <a:r>
                  <a:rPr lang="de-CH" sz="2400" dirty="0" err="1"/>
                  <a:t>electron</a:t>
                </a:r>
                <a:r>
                  <a:rPr lang="de-CH" sz="2400" dirty="0"/>
                  <a:t> </a:t>
                </a:r>
                <a:r>
                  <a:rPr lang="de-CH" sz="2400" dirty="0" err="1"/>
                  <a:t>sources</a:t>
                </a:r>
                <a:r>
                  <a:rPr lang="de-CH" sz="2400" dirty="0"/>
                  <a:t> </a:t>
                </a:r>
                <a:r>
                  <a:rPr lang="de-CH" sz="2400" dirty="0" err="1"/>
                  <a:t>are</a:t>
                </a:r>
                <a:r>
                  <a:rPr lang="de-CH" sz="2400" dirty="0"/>
                  <a:t> </a:t>
                </a:r>
                <a:r>
                  <a:rPr lang="de-CH" sz="2400" dirty="0" err="1"/>
                  <a:t>key</a:t>
                </a:r>
                <a:r>
                  <a:rPr lang="de-CH" sz="2400" dirty="0"/>
                  <a:t> </a:t>
                </a:r>
                <a:r>
                  <a:rPr lang="de-CH" sz="2400" dirty="0" err="1"/>
                  <a:t>to</a:t>
                </a:r>
                <a:r>
                  <a:rPr lang="de-CH" sz="2400" dirty="0"/>
                  <a:t> </a:t>
                </a:r>
                <a:r>
                  <a:rPr lang="de-CH" sz="2400" dirty="0" err="1"/>
                  <a:t>the</a:t>
                </a:r>
                <a:r>
                  <a:rPr lang="de-CH" sz="2400" dirty="0"/>
                  <a:t> </a:t>
                </a:r>
                <a:r>
                  <a:rPr lang="de-CH" sz="2400" dirty="0" err="1"/>
                  <a:t>improvement</a:t>
                </a:r>
                <a:r>
                  <a:rPr lang="de-CH" sz="2400" dirty="0"/>
                  <a:t> </a:t>
                </a:r>
                <a:r>
                  <a:rPr lang="de-CH" sz="2400" dirty="0" err="1"/>
                  <a:t>of</a:t>
                </a:r>
                <a:r>
                  <a:rPr lang="de-CH" sz="2400" dirty="0"/>
                  <a:t> XFELs.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dirty="0">
                    <a:solidFill>
                      <a:schemeClr val="tx1"/>
                    </a:solidFill>
                    <a:cs typeface="Arial" panose="020B0604020202020204" pitchFamily="34" charset="0"/>
                  </a:rPr>
                  <a:t>Extensive investigations have demonstrated that brightness increases with the electric field gradient on the surface of the cathode, for a given electron source </a:t>
                </a:r>
                <a:r>
                  <a:rPr lang="de-CH" sz="2400" dirty="0"/>
                  <a:t>[1]</a:t>
                </a:r>
                <a:r>
                  <a:rPr lang="en-GB" sz="2400" dirty="0">
                    <a:solidFill>
                      <a:schemeClr val="tx1"/>
                    </a:solidFill>
                    <a:cs typeface="Arial" panose="020B0604020202020204" pitchFamily="34" charset="0"/>
                  </a:rPr>
                  <a:t> (this doesn’t translate between different electron sources).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CH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de-CH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𝐵</m:t>
                        </m:r>
                      </m:e>
                      <m:sub>
                        <m:r>
                          <a:rPr lang="de-CH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5</m:t>
                        </m:r>
                        <m:r>
                          <a:rPr lang="de-CH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𝐷</m:t>
                        </m:r>
                      </m:sub>
                    </m:sSub>
                    <m:r>
                      <a:rPr lang="de-CH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∝</m:t>
                    </m:r>
                    <m:sSubSup>
                      <m:sSubSupPr>
                        <m:ctrlPr>
                          <a:rPr lang="de-CH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de-CH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𝐸</m:t>
                        </m:r>
                      </m:e>
                      <m:sub>
                        <m:r>
                          <a:rPr lang="de-CH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0</m:t>
                        </m:r>
                      </m:sub>
                      <m:sup>
                        <m:r>
                          <a:rPr lang="de-CH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𝑛</m:t>
                        </m:r>
                      </m:sup>
                    </m:sSubSup>
                    <m:r>
                      <a:rPr lang="de-CH" sz="2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GB" sz="2400" dirty="0">
                    <a:cs typeface="Arial" panose="020B0604020202020204" pitchFamily="34" charset="0"/>
                  </a:rPr>
                  <a:t> where </a:t>
                </a:r>
                <a:r>
                  <a:rPr lang="en-GB" sz="2400" i="1" dirty="0"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240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1.5&lt;</m:t>
                    </m:r>
                    <m:r>
                      <a:rPr lang="en-GB" sz="240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𝑛</m:t>
                    </m:r>
                    <m:r>
                      <a:rPr lang="en-GB" sz="240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&lt;2</m:t>
                    </m:r>
                  </m:oMath>
                </a14:m>
                <a:endParaRPr lang="de-CH" sz="2400" i="1" dirty="0">
                  <a:cs typeface="Arial" panose="020B0604020202020204" pitchFamily="34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de-CH" sz="2400" dirty="0" err="1"/>
                  <a:t>For</a:t>
                </a:r>
                <a:r>
                  <a:rPr lang="de-CH" sz="2400" dirty="0"/>
                  <a:t> </a:t>
                </a:r>
                <a:r>
                  <a:rPr lang="de-CH" sz="2400" dirty="0" err="1"/>
                  <a:t>pulsed</a:t>
                </a:r>
                <a:r>
                  <a:rPr lang="de-CH" sz="2400" dirty="0"/>
                  <a:t> </a:t>
                </a:r>
                <a:r>
                  <a:rPr lang="de-CH" sz="2400" dirty="0" err="1"/>
                  <a:t>facilities</a:t>
                </a:r>
                <a:r>
                  <a:rPr lang="de-CH" sz="2400" dirty="0"/>
                  <a:t>, </a:t>
                </a:r>
                <a:r>
                  <a:rPr lang="de-CH" sz="2400" dirty="0" err="1"/>
                  <a:t>the</a:t>
                </a:r>
                <a:r>
                  <a:rPr lang="de-CH" sz="2400" dirty="0"/>
                  <a:t> </a:t>
                </a:r>
                <a:r>
                  <a:rPr lang="de-CH" sz="2400" dirty="0" err="1"/>
                  <a:t>state</a:t>
                </a:r>
                <a:r>
                  <a:rPr lang="de-CH" sz="2400" dirty="0"/>
                  <a:t>-</a:t>
                </a:r>
                <a:r>
                  <a:rPr lang="de-CH" sz="2400" dirty="0" err="1"/>
                  <a:t>of</a:t>
                </a:r>
                <a:r>
                  <a:rPr lang="de-CH" sz="2400" dirty="0"/>
                  <a:t>-</a:t>
                </a:r>
                <a:r>
                  <a:rPr lang="de-CH" sz="2400" dirty="0" err="1"/>
                  <a:t>the</a:t>
                </a:r>
                <a:r>
                  <a:rPr lang="de-CH" sz="2400" dirty="0"/>
                  <a:t>-art S-band </a:t>
                </a:r>
                <a:r>
                  <a:rPr lang="de-CH" sz="2400" dirty="0" err="1"/>
                  <a:t>room</a:t>
                </a:r>
                <a:r>
                  <a:rPr lang="de-CH" sz="2400" dirty="0"/>
                  <a:t> </a:t>
                </a:r>
                <a:r>
                  <a:rPr lang="de-CH" sz="2400" dirty="0" err="1"/>
                  <a:t>temperature</a:t>
                </a:r>
                <a:r>
                  <a:rPr lang="de-CH" sz="2400" dirty="0"/>
                  <a:t> normal </a:t>
                </a:r>
                <a:r>
                  <a:rPr lang="de-CH" sz="2400" dirty="0" err="1"/>
                  <a:t>conducting</a:t>
                </a:r>
                <a:r>
                  <a:rPr lang="de-CH" sz="2400" dirty="0"/>
                  <a:t> </a:t>
                </a:r>
                <a:r>
                  <a:rPr lang="de-CH" sz="2400" dirty="0" err="1"/>
                  <a:t>guns</a:t>
                </a:r>
                <a:r>
                  <a:rPr lang="de-CH" sz="2400" dirty="0"/>
                  <a:t> </a:t>
                </a:r>
                <a:r>
                  <a:rPr lang="de-CH" sz="2400" dirty="0" err="1"/>
                  <a:t>have</a:t>
                </a:r>
                <a:r>
                  <a:rPr lang="de-CH" sz="2400" dirty="0"/>
                  <a:t> </a:t>
                </a:r>
                <a:r>
                  <a:rPr lang="de-CH" sz="2400" dirty="0" err="1"/>
                  <a:t>proven</a:t>
                </a:r>
                <a:r>
                  <a:rPr lang="de-CH" sz="2400" dirty="0"/>
                  <a:t> a robust </a:t>
                </a:r>
                <a:r>
                  <a:rPr lang="de-CH" sz="2400" dirty="0" err="1"/>
                  <a:t>solution</a:t>
                </a:r>
                <a:r>
                  <a:rPr lang="de-CH" sz="2400" dirty="0"/>
                  <a:t> </a:t>
                </a:r>
                <a:r>
                  <a:rPr lang="de-CH" sz="2400" dirty="0" err="1"/>
                  <a:t>to</a:t>
                </a:r>
                <a:r>
                  <a:rPr lang="de-CH" sz="2400" dirty="0"/>
                  <a:t> FEL </a:t>
                </a:r>
                <a:r>
                  <a:rPr lang="de-CH" sz="2400" dirty="0" err="1"/>
                  <a:t>injectors</a:t>
                </a:r>
                <a:r>
                  <a:rPr lang="de-CH" sz="2400" dirty="0"/>
                  <a:t>. </a:t>
                </a:r>
                <a:r>
                  <a:rPr lang="de-CH" sz="2400" dirty="0" err="1"/>
                  <a:t>However</a:t>
                </a:r>
                <a:r>
                  <a:rPr lang="de-CH" sz="2400" dirty="0"/>
                  <a:t>, </a:t>
                </a:r>
                <a:r>
                  <a:rPr lang="de-CH" sz="2400" dirty="0" err="1"/>
                  <a:t>they</a:t>
                </a:r>
                <a:r>
                  <a:rPr lang="de-CH" sz="2400" dirty="0"/>
                  <a:t> </a:t>
                </a:r>
                <a:r>
                  <a:rPr lang="de-CH" sz="2400" dirty="0" err="1"/>
                  <a:t>have</a:t>
                </a:r>
                <a:r>
                  <a:rPr lang="de-CH" sz="2400" dirty="0"/>
                  <a:t> </a:t>
                </a:r>
                <a:r>
                  <a:rPr lang="de-CH" sz="2400" dirty="0" err="1"/>
                  <a:t>began</a:t>
                </a:r>
                <a:r>
                  <a:rPr lang="de-CH" sz="2400" dirty="0"/>
                  <a:t> </a:t>
                </a:r>
                <a:r>
                  <a:rPr lang="de-CH" sz="2400" dirty="0" err="1"/>
                  <a:t>to</a:t>
                </a:r>
                <a:r>
                  <a:rPr lang="de-CH" sz="2400" dirty="0"/>
                  <a:t> </a:t>
                </a:r>
                <a:r>
                  <a:rPr lang="de-CH" sz="2400" dirty="0" err="1"/>
                  <a:t>reach</a:t>
                </a:r>
                <a:r>
                  <a:rPr lang="de-CH" sz="2400" dirty="0"/>
                  <a:t> </a:t>
                </a:r>
                <a:r>
                  <a:rPr lang="de-CH" sz="2400" dirty="0" err="1"/>
                  <a:t>their</a:t>
                </a:r>
                <a:r>
                  <a:rPr lang="de-CH" sz="2400" dirty="0"/>
                  <a:t> </a:t>
                </a:r>
                <a:r>
                  <a:rPr lang="de-CH" sz="2400" dirty="0" err="1"/>
                  <a:t>performance</a:t>
                </a:r>
                <a:r>
                  <a:rPr lang="de-CH" sz="2400" dirty="0"/>
                  <a:t> </a:t>
                </a:r>
                <a:r>
                  <a:rPr lang="de-CH" sz="2400" dirty="0" err="1"/>
                  <a:t>limit</a:t>
                </a:r>
                <a:r>
                  <a:rPr lang="de-CH" sz="2400" dirty="0"/>
                  <a:t> </a:t>
                </a:r>
                <a:r>
                  <a:rPr lang="de-CH" sz="2400" dirty="0" err="1"/>
                  <a:t>with</a:t>
                </a:r>
                <a:r>
                  <a:rPr lang="de-CH" sz="2400" dirty="0"/>
                  <a:t> </a:t>
                </a:r>
                <a:r>
                  <a:rPr lang="de-CH" sz="2400" dirty="0" err="1"/>
                  <a:t>gradients</a:t>
                </a:r>
                <a:r>
                  <a:rPr lang="de-CH" sz="2400" dirty="0"/>
                  <a:t> </a:t>
                </a:r>
                <a:r>
                  <a:rPr lang="de-CH" sz="2400" dirty="0" err="1"/>
                  <a:t>up</a:t>
                </a:r>
                <a:r>
                  <a:rPr lang="de-CH" sz="2400" dirty="0"/>
                  <a:t> </a:t>
                </a:r>
                <a:r>
                  <a:rPr lang="de-CH" sz="2400" dirty="0" err="1"/>
                  <a:t>to</a:t>
                </a:r>
                <a:r>
                  <a:rPr lang="de-CH" sz="2400" dirty="0"/>
                  <a:t> 120 MV/m.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de-CH" sz="2400" dirty="0" err="1"/>
                  <a:t>How</a:t>
                </a:r>
                <a:r>
                  <a:rPr lang="de-CH" sz="2400" dirty="0"/>
                  <a:t> do </a:t>
                </a:r>
                <a:r>
                  <a:rPr lang="de-CH" sz="2400" dirty="0" err="1"/>
                  <a:t>we</a:t>
                </a:r>
                <a:r>
                  <a:rPr lang="de-CH" sz="2400" dirty="0"/>
                  <a:t> </a:t>
                </a:r>
                <a:r>
                  <a:rPr lang="de-CH" sz="2400" dirty="0" err="1"/>
                  <a:t>go</a:t>
                </a:r>
                <a:r>
                  <a:rPr lang="de-CH" sz="2400" dirty="0"/>
                  <a:t> </a:t>
                </a:r>
                <a:r>
                  <a:rPr lang="de-CH" sz="2400" dirty="0" err="1"/>
                  <a:t>beyond</a:t>
                </a:r>
                <a:r>
                  <a:rPr lang="de-CH" sz="2400" dirty="0"/>
                  <a:t> </a:t>
                </a:r>
                <a:r>
                  <a:rPr lang="de-CH" sz="2400" dirty="0" err="1"/>
                  <a:t>this</a:t>
                </a:r>
                <a:r>
                  <a:rPr lang="de-CH" sz="2400" dirty="0"/>
                  <a:t> </a:t>
                </a:r>
                <a:r>
                  <a:rPr lang="de-CH" sz="2400" dirty="0" err="1"/>
                  <a:t>cathode</a:t>
                </a:r>
                <a:r>
                  <a:rPr lang="de-CH" sz="2400" dirty="0"/>
                  <a:t> </a:t>
                </a:r>
                <a:r>
                  <a:rPr lang="de-CH" sz="2400" dirty="0" err="1"/>
                  <a:t>field</a:t>
                </a:r>
                <a:r>
                  <a:rPr lang="de-CH" sz="2400" dirty="0"/>
                  <a:t>?</a:t>
                </a:r>
              </a:p>
              <a:p>
                <a:pPr marL="0" indent="0">
                  <a:buNone/>
                </a:pPr>
                <a:endParaRPr lang="de-CH" sz="2400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AEE1EE91-68BE-39BB-1920-7E0E92241CD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95325" y="1376773"/>
                <a:ext cx="10585251" cy="4644616"/>
              </a:xfrm>
              <a:blipFill>
                <a:blip r:embed="rId2"/>
                <a:stretch>
                  <a:fillRect l="-1613" t="-2100" r="-2016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F372C5-6B94-D1AB-30A6-DEC399E96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0BCC37-B767-FC95-1D7E-3C52EE55A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58352C-DC4D-E12B-479B-79E8C5007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AF4697E-F5F1-29F0-C609-E0CD3810FD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Beam </a:t>
            </a:r>
            <a:r>
              <a:rPr lang="de-CH" dirty="0" err="1"/>
              <a:t>Brightness</a:t>
            </a:r>
            <a:r>
              <a:rPr lang="de-CH" dirty="0"/>
              <a:t> and </a:t>
            </a:r>
            <a:r>
              <a:rPr lang="de-CH" dirty="0" err="1"/>
              <a:t>Cathode</a:t>
            </a:r>
            <a:r>
              <a:rPr lang="de-CH" dirty="0"/>
              <a:t> Electric Field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39CA1CA-779A-FDDC-4D9E-66500C710283}"/>
              </a:ext>
            </a:extLst>
          </p:cNvPr>
          <p:cNvSpPr txBox="1"/>
          <p:nvPr/>
        </p:nvSpPr>
        <p:spPr>
          <a:xfrm>
            <a:off x="551384" y="5783465"/>
            <a:ext cx="804545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de-CH" sz="1050" dirty="0"/>
              <a:t>J. B. </a:t>
            </a:r>
            <a:r>
              <a:rPr lang="en-US" sz="1050" dirty="0"/>
              <a:t>Rosenzweig</a:t>
            </a:r>
            <a:r>
              <a:rPr lang="de-CH" sz="1050" dirty="0"/>
              <a:t>, </a:t>
            </a:r>
            <a:r>
              <a:rPr lang="en-US" sz="1050" dirty="0"/>
              <a:t>Next generation high brightness electron beams from ultrahigh field cryogenic rf photocathode sources </a:t>
            </a:r>
          </a:p>
        </p:txBody>
      </p:sp>
    </p:spTree>
    <p:extLst>
      <p:ext uri="{BB962C8B-B14F-4D97-AF65-F5344CB8AC3E}">
        <p14:creationId xmlns:p14="http://schemas.microsoft.com/office/powerpoint/2010/main" val="3946527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2FF30DF-7EAD-FE71-A87E-4B11296FC9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10801349" cy="4644616"/>
          </a:xfrm>
        </p:spPr>
        <p:txBody>
          <a:bodyPr numCol="2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sz="1600" dirty="0"/>
              <a:t>The </a:t>
            </a:r>
            <a:r>
              <a:rPr lang="de-CH" sz="1600" dirty="0" err="1"/>
              <a:t>physical</a:t>
            </a:r>
            <a:r>
              <a:rPr lang="de-CH" sz="1600" dirty="0"/>
              <a:t> </a:t>
            </a:r>
            <a:r>
              <a:rPr lang="de-CH" sz="1600" dirty="0" err="1"/>
              <a:t>mechanism</a:t>
            </a:r>
            <a:r>
              <a:rPr lang="de-CH" sz="1600" dirty="0"/>
              <a:t> </a:t>
            </a:r>
            <a:r>
              <a:rPr lang="de-CH" sz="1600" dirty="0" err="1"/>
              <a:t>driving</a:t>
            </a:r>
            <a:r>
              <a:rPr lang="de-CH" sz="1600" dirty="0"/>
              <a:t> RF breakdown still </a:t>
            </a:r>
            <a:r>
              <a:rPr lang="de-CH" sz="1600" dirty="0" err="1"/>
              <a:t>illudes</a:t>
            </a:r>
            <a:r>
              <a:rPr lang="de-CH" sz="1600" dirty="0"/>
              <a:t> </a:t>
            </a:r>
            <a:r>
              <a:rPr lang="de-CH" sz="1600" dirty="0" err="1"/>
              <a:t>the</a:t>
            </a:r>
            <a:r>
              <a:rPr lang="de-CH" sz="1600" dirty="0"/>
              <a:t> </a:t>
            </a:r>
            <a:r>
              <a:rPr lang="de-CH" sz="1600" dirty="0" err="1"/>
              <a:t>community</a:t>
            </a:r>
            <a:r>
              <a:rPr lang="de-CH" sz="1600" dirty="0"/>
              <a:t>. </a:t>
            </a:r>
            <a:r>
              <a:rPr lang="de-CH" sz="1600" dirty="0" err="1"/>
              <a:t>However</a:t>
            </a:r>
            <a:r>
              <a:rPr lang="de-CH" sz="1600" dirty="0"/>
              <a:t>, </a:t>
            </a:r>
            <a:r>
              <a:rPr lang="de-CH" sz="1600" dirty="0" err="1"/>
              <a:t>there’s</a:t>
            </a:r>
            <a:r>
              <a:rPr lang="de-CH" sz="1600" dirty="0"/>
              <a:t> </a:t>
            </a:r>
            <a:r>
              <a:rPr lang="de-CH" sz="1600" dirty="0" err="1"/>
              <a:t>much</a:t>
            </a:r>
            <a:r>
              <a:rPr lang="de-CH" sz="1600" dirty="0"/>
              <a:t> </a:t>
            </a:r>
            <a:r>
              <a:rPr lang="de-CH" sz="1600" dirty="0" err="1"/>
              <a:t>we’ve</a:t>
            </a:r>
            <a:r>
              <a:rPr lang="de-CH" sz="1600" dirty="0"/>
              <a:t> </a:t>
            </a:r>
            <a:r>
              <a:rPr lang="de-CH" sz="1600" dirty="0" err="1"/>
              <a:t>learnt</a:t>
            </a:r>
            <a:r>
              <a:rPr lang="de-CH" sz="1600" dirty="0"/>
              <a:t> in </a:t>
            </a:r>
            <a:r>
              <a:rPr lang="de-CH" sz="1600" dirty="0" err="1"/>
              <a:t>the</a:t>
            </a:r>
            <a:r>
              <a:rPr lang="de-CH" sz="1600" dirty="0"/>
              <a:t> </a:t>
            </a:r>
            <a:r>
              <a:rPr lang="de-CH" sz="1600" dirty="0" err="1"/>
              <a:t>generation</a:t>
            </a:r>
            <a:r>
              <a:rPr lang="de-CH" sz="1600" dirty="0"/>
              <a:t> </a:t>
            </a:r>
            <a:r>
              <a:rPr lang="de-CH" sz="1600" dirty="0" err="1"/>
              <a:t>of</a:t>
            </a:r>
            <a:r>
              <a:rPr lang="de-CH" sz="1600" dirty="0"/>
              <a:t> </a:t>
            </a:r>
            <a:r>
              <a:rPr lang="de-CH" sz="1600" dirty="0" err="1"/>
              <a:t>higher</a:t>
            </a:r>
            <a:r>
              <a:rPr lang="de-CH" sz="1600" dirty="0"/>
              <a:t> </a:t>
            </a:r>
            <a:r>
              <a:rPr lang="de-CH" sz="1600" dirty="0" err="1"/>
              <a:t>gradients</a:t>
            </a:r>
            <a:r>
              <a:rPr lang="de-CH" sz="16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sz="1600" dirty="0"/>
              <a:t>These </a:t>
            </a:r>
            <a:r>
              <a:rPr lang="de-CH" sz="1600" dirty="0" err="1"/>
              <a:t>are</a:t>
            </a:r>
            <a:r>
              <a:rPr lang="de-CH" sz="1600" dirty="0"/>
              <a:t> </a:t>
            </a:r>
            <a:r>
              <a:rPr lang="de-CH" sz="1600" dirty="0" err="1"/>
              <a:t>some</a:t>
            </a:r>
            <a:r>
              <a:rPr lang="de-CH" sz="1600" dirty="0"/>
              <a:t> </a:t>
            </a:r>
            <a:r>
              <a:rPr lang="de-CH" sz="1600" dirty="0" err="1"/>
              <a:t>factors</a:t>
            </a:r>
            <a:r>
              <a:rPr lang="de-CH" sz="1600" dirty="0"/>
              <a:t> </a:t>
            </a:r>
            <a:r>
              <a:rPr lang="de-CH" sz="1600" dirty="0" err="1"/>
              <a:t>that</a:t>
            </a:r>
            <a:r>
              <a:rPr lang="de-CH" sz="1600" dirty="0"/>
              <a:t> </a:t>
            </a:r>
            <a:r>
              <a:rPr lang="de-CH" sz="1600" dirty="0" err="1"/>
              <a:t>well</a:t>
            </a:r>
            <a:r>
              <a:rPr lang="de-CH" sz="1600" dirty="0"/>
              <a:t> </a:t>
            </a:r>
            <a:r>
              <a:rPr lang="de-CH" sz="1600" dirty="0" err="1"/>
              <a:t>demonstrated</a:t>
            </a:r>
            <a:r>
              <a:rPr lang="de-CH" sz="1600" dirty="0"/>
              <a:t> </a:t>
            </a:r>
            <a:r>
              <a:rPr lang="de-CH" sz="1600" dirty="0" err="1"/>
              <a:t>evidence</a:t>
            </a:r>
            <a:r>
              <a:rPr lang="de-CH" sz="1600" dirty="0"/>
              <a:t> </a:t>
            </a:r>
            <a:r>
              <a:rPr lang="de-CH" sz="1600" dirty="0" err="1"/>
              <a:t>to</a:t>
            </a:r>
            <a:r>
              <a:rPr lang="de-CH" sz="1600" dirty="0"/>
              <a:t> </a:t>
            </a:r>
            <a:r>
              <a:rPr lang="de-CH" sz="1600" dirty="0" err="1"/>
              <a:t>allow</a:t>
            </a:r>
            <a:r>
              <a:rPr lang="de-CH" sz="1600" dirty="0"/>
              <a:t> </a:t>
            </a:r>
            <a:r>
              <a:rPr lang="de-CH" sz="1600" dirty="0" err="1"/>
              <a:t>higher</a:t>
            </a:r>
            <a:r>
              <a:rPr lang="de-CH" sz="1600" dirty="0"/>
              <a:t> </a:t>
            </a:r>
            <a:r>
              <a:rPr lang="de-CH" sz="1600" dirty="0" err="1"/>
              <a:t>gradients</a:t>
            </a:r>
            <a:r>
              <a:rPr lang="de-CH" sz="1600" dirty="0"/>
              <a:t>.</a:t>
            </a:r>
          </a:p>
          <a:p>
            <a:pPr marL="594900" lvl="1" indent="-342900">
              <a:buFont typeface="Symbol" panose="05050102010706020507" pitchFamily="18" charset="2"/>
              <a:buChar char="-"/>
            </a:pPr>
            <a:r>
              <a:rPr lang="de-CH" sz="1600" b="1" i="1" dirty="0"/>
              <a:t>Higher </a:t>
            </a:r>
            <a:r>
              <a:rPr lang="de-CH" sz="1600" b="1" i="1" dirty="0" err="1"/>
              <a:t>Frequencies</a:t>
            </a:r>
            <a:r>
              <a:rPr lang="de-CH" sz="1600" b="1" i="1" dirty="0"/>
              <a:t> [8]</a:t>
            </a:r>
          </a:p>
          <a:p>
            <a:pPr marL="594900" lvl="1" indent="-342900">
              <a:buFont typeface="Symbol" panose="05050102010706020507" pitchFamily="18" charset="2"/>
              <a:buChar char="-"/>
            </a:pPr>
            <a:r>
              <a:rPr lang="de-CH" sz="1600" b="1" i="1" dirty="0"/>
              <a:t>Shorter RF pulse </a:t>
            </a:r>
            <a:r>
              <a:rPr lang="de-CH" sz="1600" b="1" i="1" dirty="0" err="1"/>
              <a:t>lengths</a:t>
            </a:r>
            <a:r>
              <a:rPr lang="de-CH" sz="1600" b="1" i="1" dirty="0"/>
              <a:t> [4,5,6]</a:t>
            </a:r>
          </a:p>
          <a:p>
            <a:pPr marL="594900" lvl="1" indent="-342900">
              <a:buFont typeface="Symbol" panose="05050102010706020507" pitchFamily="18" charset="2"/>
              <a:buChar char="-"/>
            </a:pPr>
            <a:r>
              <a:rPr lang="de-CH" sz="1600" b="1" i="1" dirty="0"/>
              <a:t>Low Group Velocity [2,3,4]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sz="1600" dirty="0"/>
              <a:t>More </a:t>
            </a:r>
            <a:r>
              <a:rPr lang="de-CH" sz="1600" dirty="0" err="1"/>
              <a:t>recently</a:t>
            </a:r>
            <a:r>
              <a:rPr lang="de-CH" sz="1600" dirty="0"/>
              <a:t> </a:t>
            </a:r>
            <a:r>
              <a:rPr lang="de-CH" sz="1600" dirty="0" err="1"/>
              <a:t>developing</a:t>
            </a:r>
            <a:r>
              <a:rPr lang="de-CH" sz="1600" dirty="0"/>
              <a:t> </a:t>
            </a:r>
            <a:r>
              <a:rPr lang="de-CH" sz="1600" dirty="0" err="1"/>
              <a:t>evidence</a:t>
            </a:r>
            <a:endParaRPr lang="de-CH" sz="1600" dirty="0"/>
          </a:p>
          <a:p>
            <a:pPr marL="594900" lvl="1" indent="-342900">
              <a:buFont typeface="Symbol" panose="05050102010706020507" pitchFamily="18" charset="2"/>
              <a:buChar char="-"/>
            </a:pPr>
            <a:r>
              <a:rPr lang="de-CH" sz="1600" i="1" dirty="0"/>
              <a:t>New </a:t>
            </a:r>
            <a:r>
              <a:rPr lang="de-CH" sz="1600" i="1" dirty="0" err="1"/>
              <a:t>materials</a:t>
            </a:r>
            <a:r>
              <a:rPr lang="de-CH" sz="1600" i="1" dirty="0"/>
              <a:t> (</a:t>
            </a:r>
            <a:r>
              <a:rPr lang="de-CH" sz="1600" i="1" dirty="0" err="1"/>
              <a:t>CuAg</a:t>
            </a:r>
            <a:r>
              <a:rPr lang="de-CH" sz="1600" i="1" dirty="0"/>
              <a:t>) [6]</a:t>
            </a:r>
          </a:p>
          <a:p>
            <a:pPr marL="594900" lvl="1" indent="-342900">
              <a:buFont typeface="Symbol" panose="05050102010706020507" pitchFamily="18" charset="2"/>
              <a:buChar char="-"/>
            </a:pPr>
            <a:r>
              <a:rPr lang="de-CH" sz="1600" i="1" dirty="0" err="1"/>
              <a:t>Cryogenic</a:t>
            </a:r>
            <a:r>
              <a:rPr lang="de-CH" sz="1600" i="1" dirty="0"/>
              <a:t> Copper [7]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600" dirty="0"/>
              <a:t>In </a:t>
            </a:r>
            <a:r>
              <a:rPr lang="de-CH" sz="1600" dirty="0" err="1"/>
              <a:t>this</a:t>
            </a:r>
            <a:r>
              <a:rPr lang="de-CH" sz="1600" dirty="0"/>
              <a:t> </a:t>
            </a:r>
            <a:r>
              <a:rPr lang="de-CH" sz="1600" dirty="0" err="1"/>
              <a:t>work</a:t>
            </a:r>
            <a:r>
              <a:rPr lang="de-CH" sz="1600" dirty="0"/>
              <a:t> </a:t>
            </a:r>
            <a:r>
              <a:rPr lang="de-CH" sz="1600" dirty="0" err="1"/>
              <a:t>we</a:t>
            </a:r>
            <a:r>
              <a:rPr lang="de-CH" sz="1600" dirty="0"/>
              <a:t> will </a:t>
            </a:r>
            <a:r>
              <a:rPr lang="de-CH" sz="1600" dirty="0" err="1"/>
              <a:t>exploit</a:t>
            </a:r>
            <a:r>
              <a:rPr lang="de-CH" sz="1600" dirty="0"/>
              <a:t> </a:t>
            </a:r>
            <a:r>
              <a:rPr lang="de-CH" sz="1600" dirty="0" err="1"/>
              <a:t>the</a:t>
            </a:r>
            <a:r>
              <a:rPr lang="de-CH" sz="1600" dirty="0"/>
              <a:t> </a:t>
            </a:r>
            <a:r>
              <a:rPr lang="de-CH" sz="1600" dirty="0" err="1"/>
              <a:t>first</a:t>
            </a:r>
            <a:r>
              <a:rPr lang="de-CH" sz="1600" dirty="0"/>
              <a:t> </a:t>
            </a:r>
            <a:r>
              <a:rPr lang="de-CH" sz="1600" dirty="0" err="1"/>
              <a:t>three</a:t>
            </a:r>
            <a:r>
              <a:rPr lang="de-CH" sz="1600" dirty="0"/>
              <a:t> </a:t>
            </a:r>
            <a:r>
              <a:rPr lang="de-CH" sz="1600" dirty="0" err="1"/>
              <a:t>techniques</a:t>
            </a:r>
            <a:r>
              <a:rPr lang="de-CH" sz="1600" dirty="0"/>
              <a:t>. </a:t>
            </a:r>
            <a:r>
              <a:rPr lang="de-CH" sz="1600" dirty="0" err="1"/>
              <a:t>However</a:t>
            </a:r>
            <a:r>
              <a:rPr lang="de-CH" sz="1600" dirty="0"/>
              <a:t>, </a:t>
            </a:r>
            <a:r>
              <a:rPr lang="de-CH" sz="1600" dirty="0" err="1"/>
              <a:t>this</a:t>
            </a:r>
            <a:r>
              <a:rPr lang="de-CH" sz="1600" dirty="0"/>
              <a:t> </a:t>
            </a:r>
            <a:r>
              <a:rPr lang="de-CH" sz="1600" dirty="0" err="1"/>
              <a:t>work</a:t>
            </a:r>
            <a:r>
              <a:rPr lang="de-CH" sz="1600" dirty="0"/>
              <a:t> </a:t>
            </a:r>
            <a:r>
              <a:rPr lang="de-CH" sz="1600" dirty="0" err="1"/>
              <a:t>could</a:t>
            </a:r>
            <a:r>
              <a:rPr lang="de-CH" sz="1600" dirty="0"/>
              <a:t> also </a:t>
            </a:r>
            <a:r>
              <a:rPr lang="de-CH" sz="1600" dirty="0" err="1"/>
              <a:t>be</a:t>
            </a:r>
            <a:r>
              <a:rPr lang="de-CH" sz="1600" dirty="0"/>
              <a:t> </a:t>
            </a:r>
            <a:r>
              <a:rPr lang="de-CH" sz="1600" dirty="0" err="1"/>
              <a:t>combined</a:t>
            </a:r>
            <a:r>
              <a:rPr lang="de-CH" sz="1600" dirty="0"/>
              <a:t> </a:t>
            </a:r>
            <a:r>
              <a:rPr lang="de-CH" sz="1600" dirty="0" err="1"/>
              <a:t>with</a:t>
            </a:r>
            <a:r>
              <a:rPr lang="de-CH" sz="1600" dirty="0"/>
              <a:t> </a:t>
            </a:r>
            <a:r>
              <a:rPr lang="de-CH" sz="1600" dirty="0" err="1"/>
              <a:t>these</a:t>
            </a:r>
            <a:r>
              <a:rPr lang="de-CH" sz="1600" dirty="0"/>
              <a:t> </a:t>
            </a:r>
            <a:r>
              <a:rPr lang="de-CH" sz="1600" dirty="0" err="1"/>
              <a:t>newly</a:t>
            </a:r>
            <a:r>
              <a:rPr lang="de-CH" sz="1600" dirty="0"/>
              <a:t> </a:t>
            </a:r>
            <a:r>
              <a:rPr lang="de-CH" sz="1600" dirty="0" err="1"/>
              <a:t>developing</a:t>
            </a:r>
            <a:r>
              <a:rPr lang="de-CH" sz="1600" dirty="0"/>
              <a:t> </a:t>
            </a:r>
            <a:r>
              <a:rPr lang="de-CH" sz="1600" dirty="0" err="1"/>
              <a:t>concepts</a:t>
            </a:r>
            <a:r>
              <a:rPr lang="de-CH" sz="1600" dirty="0"/>
              <a:t> </a:t>
            </a:r>
            <a:r>
              <a:rPr lang="de-CH" sz="1600" dirty="0" err="1"/>
              <a:t>if</a:t>
            </a:r>
            <a:r>
              <a:rPr lang="de-CH" sz="1600" dirty="0"/>
              <a:t> </a:t>
            </a:r>
            <a:r>
              <a:rPr lang="de-CH" sz="1600" dirty="0" err="1"/>
              <a:t>further</a:t>
            </a:r>
            <a:r>
              <a:rPr lang="de-CH" sz="1600" dirty="0"/>
              <a:t> </a:t>
            </a:r>
            <a:r>
              <a:rPr lang="de-CH" sz="1600" dirty="0" err="1"/>
              <a:t>evidence</a:t>
            </a:r>
            <a:r>
              <a:rPr lang="de-CH" sz="1600" dirty="0"/>
              <a:t> </a:t>
            </a:r>
            <a:r>
              <a:rPr lang="de-CH" sz="1600" dirty="0" err="1"/>
              <a:t>demonstrates</a:t>
            </a:r>
            <a:r>
              <a:rPr lang="de-CH" sz="1600" dirty="0"/>
              <a:t> </a:t>
            </a:r>
            <a:r>
              <a:rPr lang="de-CH" sz="1600" dirty="0" err="1"/>
              <a:t>their</a:t>
            </a:r>
            <a:r>
              <a:rPr lang="de-CH" sz="1600" dirty="0"/>
              <a:t> high </a:t>
            </a:r>
            <a:r>
              <a:rPr lang="de-CH" sz="1600" dirty="0" err="1"/>
              <a:t>gradient</a:t>
            </a:r>
            <a:r>
              <a:rPr lang="de-CH" sz="1600" dirty="0"/>
              <a:t> </a:t>
            </a:r>
            <a:r>
              <a:rPr lang="de-CH" sz="1600" dirty="0" err="1"/>
              <a:t>abilities</a:t>
            </a:r>
            <a:r>
              <a:rPr lang="de-CH" sz="1600" dirty="0"/>
              <a:t>.</a:t>
            </a:r>
          </a:p>
          <a:p>
            <a:endParaRPr lang="de-CH" sz="1600" dirty="0"/>
          </a:p>
          <a:p>
            <a:r>
              <a:rPr lang="de-CH" sz="1000" b="1" i="0" dirty="0">
                <a:effectLst/>
                <a:latin typeface="Arial" panose="020B0604020202020204" pitchFamily="34" charset="0"/>
              </a:rPr>
              <a:t>A non-exhaustive </a:t>
            </a:r>
            <a:r>
              <a:rPr lang="de-CH" sz="1000" b="1" i="0" dirty="0" err="1">
                <a:effectLst/>
                <a:latin typeface="Arial" panose="020B0604020202020204" pitchFamily="34" charset="0"/>
              </a:rPr>
              <a:t>list</a:t>
            </a:r>
            <a:r>
              <a:rPr lang="de-CH" sz="1000" b="1" i="0" dirty="0">
                <a:effectLst/>
                <a:latin typeface="Arial" panose="020B0604020202020204" pitchFamily="34" charset="0"/>
              </a:rPr>
              <a:t> </a:t>
            </a:r>
            <a:r>
              <a:rPr lang="de-CH" sz="1000" b="1" i="0" dirty="0" err="1">
                <a:effectLst/>
                <a:latin typeface="Arial" panose="020B0604020202020204" pitchFamily="34" charset="0"/>
              </a:rPr>
              <a:t>of</a:t>
            </a:r>
            <a:r>
              <a:rPr lang="de-CH" sz="1000" b="1" i="0" dirty="0">
                <a:effectLst/>
                <a:latin typeface="Arial" panose="020B0604020202020204" pitchFamily="34" charset="0"/>
              </a:rPr>
              <a:t> </a:t>
            </a:r>
            <a:r>
              <a:rPr lang="de-CH" sz="1000" b="1" i="0" dirty="0" err="1">
                <a:effectLst/>
                <a:latin typeface="Arial" panose="020B0604020202020204" pitchFamily="34" charset="0"/>
              </a:rPr>
              <a:t>references</a:t>
            </a:r>
            <a:r>
              <a:rPr lang="de-CH" sz="1000" b="1" i="0" dirty="0">
                <a:effectLst/>
                <a:latin typeface="Arial" panose="020B0604020202020204" pitchFamily="34" charset="0"/>
              </a:rPr>
              <a:t>:</a:t>
            </a:r>
          </a:p>
          <a:p>
            <a:pPr marL="342900" indent="-342900">
              <a:buFont typeface="+mj-lt"/>
              <a:buAutoNum type="arabicPeriod"/>
            </a:pPr>
            <a:r>
              <a:rPr lang="de-CH" sz="1000" i="0" dirty="0">
                <a:effectLst/>
                <a:latin typeface="Arial" panose="020B0604020202020204" pitchFamily="34" charset="0"/>
              </a:rPr>
              <a:t>V. A. </a:t>
            </a:r>
            <a:r>
              <a:rPr lang="de-CH" sz="1000" i="0" dirty="0" err="1">
                <a:effectLst/>
                <a:latin typeface="Arial" panose="020B0604020202020204" pitchFamily="34" charset="0"/>
              </a:rPr>
              <a:t>Dolgashev</a:t>
            </a:r>
            <a:r>
              <a:rPr lang="de-CH" sz="1000" i="0" dirty="0">
                <a:effectLst/>
                <a:latin typeface="Arial" panose="020B0604020202020204" pitchFamily="34" charset="0"/>
              </a:rPr>
              <a:t>, </a:t>
            </a:r>
            <a:r>
              <a:rPr lang="en-US" sz="1000" i="1" dirty="0">
                <a:effectLst/>
                <a:latin typeface="Arial" panose="020B0604020202020204" pitchFamily="34" charset="0"/>
              </a:rPr>
              <a:t>Design </a:t>
            </a:r>
            <a:r>
              <a:rPr lang="en-US" sz="100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Criteria for High-Gradient Radio-Frequency </a:t>
            </a:r>
            <a:r>
              <a:rPr lang="en-US" sz="1000" i="1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Linacs</a:t>
            </a:r>
            <a:r>
              <a:rPr lang="en-US" sz="1000" i="1" dirty="0">
                <a:solidFill>
                  <a:srgbClr val="222222"/>
                </a:solidFill>
                <a:latin typeface="Arial" panose="020B0604020202020204" pitchFamily="34" charset="0"/>
              </a:rPr>
              <a:t>. </a:t>
            </a:r>
            <a:r>
              <a:rPr lang="de-CH" sz="100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Appl. </a:t>
            </a:r>
            <a:r>
              <a:rPr lang="de-CH" sz="1000" i="1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Sci</a:t>
            </a:r>
            <a:r>
              <a:rPr lang="de-CH" sz="100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</a:t>
            </a:r>
            <a:r>
              <a:rPr lang="de-CH" sz="100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2023, </a:t>
            </a:r>
            <a:r>
              <a:rPr lang="de-CH" sz="100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13</a:t>
            </a:r>
            <a:r>
              <a:rPr lang="de-CH" sz="100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(19), 10849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50" i="0" u="none" strike="noStrike" baseline="0" dirty="0" err="1"/>
              <a:t>Dolgashev</a:t>
            </a:r>
            <a:r>
              <a:rPr lang="en-US" sz="1050" i="0" u="none" strike="noStrike" baseline="0" dirty="0"/>
              <a:t>, V.; Tantawi, S. Effect of RF Parameters on Breakdown Limits in High-Vacuum X-Band Structures. In AIP Conference Proceedings; American Institute of Physics: College Park, MD, USA, 2003; Volume 691, pp. 151–165.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050" dirty="0"/>
              <a:t>Wuensch, W. The Scaling of the Traveling-Wave RF Breakdown Limit; Technical Report; CERN: Geneva, Switzerland, 2006.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050" dirty="0" err="1"/>
              <a:t>Grudiev</a:t>
            </a:r>
            <a:r>
              <a:rPr lang="en-US" sz="1050" dirty="0"/>
              <a:t>, A.; </a:t>
            </a:r>
            <a:r>
              <a:rPr lang="en-US" sz="1050" dirty="0" err="1"/>
              <a:t>Calatroni</a:t>
            </a:r>
            <a:r>
              <a:rPr lang="en-US" sz="1050" dirty="0"/>
              <a:t>, S.; Wuensch, W. New local field quantity describing the high gradient limit of accelerating structures. Phys. Rev. Spec.-Top.-Accel. Beams 2009, 12, 102001.</a:t>
            </a:r>
          </a:p>
          <a:p>
            <a:pPr marL="342900" indent="-342900" algn="l">
              <a:buFont typeface="+mj-lt"/>
              <a:buAutoNum type="arabicPeriod"/>
            </a:pPr>
            <a:r>
              <a:rPr lang="de-CH" sz="1050" dirty="0" err="1"/>
              <a:t>Dolgashev</a:t>
            </a:r>
            <a:r>
              <a:rPr lang="de-CH" sz="1050" dirty="0"/>
              <a:t>, V.A.; </a:t>
            </a:r>
            <a:r>
              <a:rPr lang="de-CH" sz="1050" dirty="0" err="1"/>
              <a:t>Tantawi</a:t>
            </a:r>
            <a:r>
              <a:rPr lang="de-CH" sz="1050" dirty="0"/>
              <a:t>, S.G.; </a:t>
            </a:r>
            <a:r>
              <a:rPr lang="de-CH" sz="1050" dirty="0" err="1"/>
              <a:t>Nantista</a:t>
            </a:r>
            <a:r>
              <a:rPr lang="de-CH" sz="1050" dirty="0"/>
              <a:t>, C.D.; </a:t>
            </a:r>
            <a:r>
              <a:rPr lang="de-CH" sz="1050" dirty="0" err="1"/>
              <a:t>Higashi</a:t>
            </a:r>
            <a:r>
              <a:rPr lang="de-CH" sz="1050" dirty="0"/>
              <a:t>, Y.; </a:t>
            </a:r>
            <a:r>
              <a:rPr lang="de-CH" sz="1050" dirty="0" err="1"/>
              <a:t>Higo</a:t>
            </a:r>
            <a:r>
              <a:rPr lang="de-CH" sz="1050" dirty="0"/>
              <a:t>, T. High Power Tests </a:t>
            </a:r>
            <a:r>
              <a:rPr lang="de-CH" sz="1050" dirty="0" err="1"/>
              <a:t>of</a:t>
            </a:r>
            <a:r>
              <a:rPr lang="de-CH" sz="1050" dirty="0"/>
              <a:t> Normal </a:t>
            </a:r>
            <a:r>
              <a:rPr lang="de-CH" sz="1050" dirty="0" err="1"/>
              <a:t>Conducting</a:t>
            </a:r>
            <a:r>
              <a:rPr lang="de-CH" sz="1050" dirty="0"/>
              <a:t> Single </a:t>
            </a:r>
            <a:r>
              <a:rPr lang="de-CH" sz="1050" dirty="0" err="1"/>
              <a:t>Cell</a:t>
            </a:r>
            <a:r>
              <a:rPr lang="de-CH" sz="1050" dirty="0"/>
              <a:t> </a:t>
            </a:r>
            <a:r>
              <a:rPr lang="de-CH" sz="1050" dirty="0" err="1"/>
              <a:t>Structures</a:t>
            </a:r>
            <a:r>
              <a:rPr lang="de-CH" sz="1050" dirty="0"/>
              <a:t>. In Proceedings </a:t>
            </a:r>
            <a:r>
              <a:rPr lang="de-CH" sz="1050" dirty="0" err="1"/>
              <a:t>of</a:t>
            </a:r>
            <a:r>
              <a:rPr lang="de-CH" sz="1050" dirty="0"/>
              <a:t> </a:t>
            </a:r>
            <a:r>
              <a:rPr lang="de-CH" sz="1050" dirty="0" err="1"/>
              <a:t>the</a:t>
            </a:r>
            <a:r>
              <a:rPr lang="de-CH" sz="1050" dirty="0"/>
              <a:t> IEEE PAC 2007, Albuquerque, NM, USA, 25–29 June 2007; pp. 2430–2432. 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050" dirty="0" err="1"/>
              <a:t>Dolgashev</a:t>
            </a:r>
            <a:r>
              <a:rPr lang="en-US" sz="1050" dirty="0"/>
              <a:t>, V.; Tantawi, S.; </a:t>
            </a:r>
            <a:r>
              <a:rPr lang="en-US" sz="1050" dirty="0" err="1"/>
              <a:t>Yeremian</a:t>
            </a:r>
            <a:r>
              <a:rPr lang="en-US" sz="1050" dirty="0"/>
              <a:t>, A.; Higashi, Y.; </a:t>
            </a:r>
            <a:r>
              <a:rPr lang="en-US" sz="1050" dirty="0" err="1"/>
              <a:t>Spataro</a:t>
            </a:r>
            <a:r>
              <a:rPr lang="en-US" sz="1050" dirty="0"/>
              <a:t>, B. Status of High Power Tests of Normal Conducting Single-Cell Standing Wave Structures. In Proceedings of the IPAC 2010, Kyoto, Japan, 23–28 May 2010; pp. 3810–3812.</a:t>
            </a:r>
          </a:p>
          <a:p>
            <a:pPr marL="342900" indent="-342900">
              <a:buFont typeface="+mj-lt"/>
              <a:buAutoNum type="arabicPeriod"/>
            </a:pPr>
            <a:r>
              <a:rPr lang="de-CH" sz="1050" dirty="0"/>
              <a:t>Cahill, A.D.; Rosenzweig, J.B.; </a:t>
            </a:r>
            <a:r>
              <a:rPr lang="de-CH" sz="1050" dirty="0" err="1"/>
              <a:t>Dolgashev</a:t>
            </a:r>
            <a:r>
              <a:rPr lang="de-CH" sz="1050" dirty="0"/>
              <a:t>, V.A.; </a:t>
            </a:r>
            <a:r>
              <a:rPr lang="de-CH" sz="1050" dirty="0" err="1"/>
              <a:t>Tantawi</a:t>
            </a:r>
            <a:r>
              <a:rPr lang="de-CH" sz="1050" dirty="0"/>
              <a:t>, S.G.; </a:t>
            </a:r>
            <a:r>
              <a:rPr lang="de-CH" sz="1050" dirty="0" err="1"/>
              <a:t>Weathersby</a:t>
            </a:r>
            <a:r>
              <a:rPr lang="de-CH" sz="1050" dirty="0"/>
              <a:t>, S. High </a:t>
            </a:r>
            <a:r>
              <a:rPr lang="de-CH" sz="1050" dirty="0" err="1"/>
              <a:t>gradient</a:t>
            </a:r>
            <a:r>
              <a:rPr lang="de-CH" sz="1050" dirty="0"/>
              <a:t> </a:t>
            </a:r>
            <a:r>
              <a:rPr lang="de-CH" sz="1050" dirty="0" err="1"/>
              <a:t>experiments</a:t>
            </a:r>
            <a:r>
              <a:rPr lang="de-CH" sz="1050" dirty="0"/>
              <a:t> </a:t>
            </a:r>
            <a:r>
              <a:rPr lang="de-CH" sz="1050" dirty="0" err="1"/>
              <a:t>with</a:t>
            </a:r>
            <a:r>
              <a:rPr lang="de-CH" sz="1050" dirty="0"/>
              <a:t> X-band </a:t>
            </a:r>
            <a:r>
              <a:rPr lang="de-CH" sz="1050" dirty="0" err="1"/>
              <a:t>cryogenic</a:t>
            </a:r>
            <a:r>
              <a:rPr lang="de-CH" sz="1050" dirty="0"/>
              <a:t> </a:t>
            </a:r>
            <a:r>
              <a:rPr lang="de-CH" sz="1050" dirty="0" err="1"/>
              <a:t>copper</a:t>
            </a:r>
            <a:r>
              <a:rPr lang="de-CH" sz="1050" dirty="0"/>
              <a:t> </a:t>
            </a:r>
            <a:r>
              <a:rPr lang="de-CH" sz="1050" dirty="0" err="1"/>
              <a:t>accelerating</a:t>
            </a:r>
            <a:r>
              <a:rPr lang="de-CH" sz="1050" dirty="0"/>
              <a:t> </a:t>
            </a:r>
            <a:r>
              <a:rPr lang="de-CH" sz="1050" dirty="0" err="1"/>
              <a:t>cavities</a:t>
            </a:r>
            <a:r>
              <a:rPr lang="de-CH" sz="1050" dirty="0"/>
              <a:t>. Phys. Rev. Accel. </a:t>
            </a:r>
            <a:r>
              <a:rPr lang="de-CH" sz="1050" dirty="0" err="1"/>
              <a:t>Beams</a:t>
            </a:r>
            <a:r>
              <a:rPr lang="de-CH" sz="1050" dirty="0"/>
              <a:t> 2018, 21, 102002.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50" dirty="0" err="1"/>
              <a:t>Kilpatrick,W.D</a:t>
            </a:r>
            <a:r>
              <a:rPr lang="en-US" sz="1050" dirty="0"/>
              <a:t>. Criterion for vacuum sparking designed to include both rf and dc. Rev. Sci. </a:t>
            </a:r>
            <a:r>
              <a:rPr lang="en-US" sz="1050" dirty="0" err="1"/>
              <a:t>Instrum</a:t>
            </a:r>
            <a:r>
              <a:rPr lang="en-US" sz="1050" dirty="0"/>
              <a:t>. 1957, 28, 824–826.</a:t>
            </a:r>
            <a:endParaRPr lang="de-CH" sz="10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E0C8C9-FF9B-A9D5-4E06-8F0104E77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AF09CD-BC61-51DA-161B-24666FD3B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FB54F8-66E1-108C-E18B-91C00CCB5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BB2F01B-1210-00BD-1345-41AEA5F22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How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achieve</a:t>
            </a:r>
            <a:r>
              <a:rPr lang="de-CH" dirty="0"/>
              <a:t> </a:t>
            </a:r>
            <a:r>
              <a:rPr lang="de-CH" dirty="0" err="1"/>
              <a:t>higher</a:t>
            </a:r>
            <a:r>
              <a:rPr lang="de-CH" dirty="0"/>
              <a:t> </a:t>
            </a:r>
            <a:r>
              <a:rPr lang="de-CH" dirty="0" err="1"/>
              <a:t>surface</a:t>
            </a:r>
            <a:r>
              <a:rPr lang="de-CH" dirty="0"/>
              <a:t> </a:t>
            </a:r>
            <a:r>
              <a:rPr lang="de-CH" dirty="0" err="1"/>
              <a:t>electric</a:t>
            </a:r>
            <a:r>
              <a:rPr lang="de-CH" dirty="0"/>
              <a:t> </a:t>
            </a:r>
            <a:r>
              <a:rPr lang="de-CH" dirty="0" err="1"/>
              <a:t>field</a:t>
            </a:r>
            <a:r>
              <a:rPr lang="de-CH" dirty="0"/>
              <a:t> </a:t>
            </a:r>
            <a:r>
              <a:rPr lang="de-CH" dirty="0" err="1"/>
              <a:t>gradients</a:t>
            </a:r>
            <a:r>
              <a:rPr lang="de-CH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302576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4CF7EF-5B6C-2974-0A8A-6898EBE0A0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sz="2400" b="1" dirty="0" err="1"/>
              <a:t>Under</a:t>
            </a:r>
            <a:r>
              <a:rPr lang="de-CH" sz="2400" b="1" dirty="0"/>
              <a:t> </a:t>
            </a:r>
            <a:r>
              <a:rPr lang="de-CH" sz="2400" b="1" dirty="0" err="1"/>
              <a:t>the</a:t>
            </a:r>
            <a:r>
              <a:rPr lang="de-CH" sz="2400" b="1" dirty="0"/>
              <a:t> IFAST </a:t>
            </a:r>
            <a:r>
              <a:rPr lang="de-CH" sz="2400" b="1" dirty="0" err="1"/>
              <a:t>programme</a:t>
            </a:r>
            <a:r>
              <a:rPr lang="de-CH" sz="2400" b="1" dirty="0"/>
              <a:t>, a </a:t>
            </a:r>
            <a:r>
              <a:rPr lang="de-CH" sz="2400" b="1" dirty="0" err="1"/>
              <a:t>collaborative</a:t>
            </a:r>
            <a:r>
              <a:rPr lang="de-CH" sz="2400" b="1" dirty="0"/>
              <a:t> </a:t>
            </a:r>
            <a:r>
              <a:rPr lang="de-CH" sz="2400" b="1" dirty="0" err="1"/>
              <a:t>project</a:t>
            </a:r>
            <a:r>
              <a:rPr lang="de-CH" sz="2400" b="1" dirty="0"/>
              <a:t> </a:t>
            </a:r>
            <a:r>
              <a:rPr lang="de-CH" sz="2400" b="1" dirty="0" err="1"/>
              <a:t>between</a:t>
            </a:r>
            <a:r>
              <a:rPr lang="de-CH" sz="2400" b="1" dirty="0"/>
              <a:t> PSI and INFN </a:t>
            </a:r>
            <a:r>
              <a:rPr lang="de-CH" sz="2400" b="1" dirty="0" err="1"/>
              <a:t>has</a:t>
            </a:r>
            <a:r>
              <a:rPr lang="de-CH" sz="2400" b="1" dirty="0"/>
              <a:t> </a:t>
            </a:r>
            <a:r>
              <a:rPr lang="de-CH" sz="2400" b="1" dirty="0" err="1"/>
              <a:t>been</a:t>
            </a:r>
            <a:r>
              <a:rPr lang="de-CH" sz="2400" b="1" dirty="0"/>
              <a:t> </a:t>
            </a:r>
            <a:r>
              <a:rPr lang="de-CH" sz="2400" b="1" dirty="0" err="1"/>
              <a:t>undertaken</a:t>
            </a:r>
            <a:r>
              <a:rPr lang="de-CH" sz="2400" b="1" dirty="0"/>
              <a:t> </a:t>
            </a:r>
            <a:r>
              <a:rPr lang="de-CH" sz="2400" b="1" dirty="0" err="1"/>
              <a:t>to</a:t>
            </a:r>
            <a:r>
              <a:rPr lang="de-CH" sz="2400" b="1" dirty="0"/>
              <a:t> design and </a:t>
            </a:r>
            <a:r>
              <a:rPr lang="de-CH" sz="2400" b="1" dirty="0" err="1"/>
              <a:t>realise</a:t>
            </a:r>
            <a:r>
              <a:rPr lang="de-CH" sz="2400" b="1" dirty="0"/>
              <a:t> </a:t>
            </a:r>
            <a:r>
              <a:rPr lang="de-CH" sz="2400" b="1" dirty="0" err="1"/>
              <a:t>two</a:t>
            </a:r>
            <a:r>
              <a:rPr lang="de-CH" sz="2400" b="1" dirty="0"/>
              <a:t> </a:t>
            </a:r>
            <a:r>
              <a:rPr lang="de-CH" sz="2400" b="1" dirty="0" err="1"/>
              <a:t>new</a:t>
            </a:r>
            <a:r>
              <a:rPr lang="de-CH" sz="2400" b="1" dirty="0"/>
              <a:t> high </a:t>
            </a:r>
            <a:r>
              <a:rPr lang="de-CH" sz="2400" b="1" dirty="0" err="1"/>
              <a:t>gradient</a:t>
            </a:r>
            <a:r>
              <a:rPr lang="de-CH" sz="2400" b="1" dirty="0"/>
              <a:t> </a:t>
            </a:r>
            <a:r>
              <a:rPr lang="de-CH" sz="2400" b="1" dirty="0" err="1"/>
              <a:t>photoguns</a:t>
            </a:r>
            <a:r>
              <a:rPr lang="de-CH" sz="2400" b="1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sz="2400" dirty="0"/>
              <a:t>The </a:t>
            </a:r>
            <a:r>
              <a:rPr lang="de-CH" sz="2400" dirty="0" err="1"/>
              <a:t>aim</a:t>
            </a:r>
            <a:r>
              <a:rPr lang="de-CH" sz="2400" dirty="0"/>
              <a:t> </a:t>
            </a:r>
            <a:r>
              <a:rPr lang="de-CH" sz="2400" dirty="0" err="1"/>
              <a:t>is</a:t>
            </a:r>
            <a:r>
              <a:rPr lang="de-CH" sz="2400" dirty="0"/>
              <a:t> </a:t>
            </a:r>
            <a:r>
              <a:rPr lang="de-CH" sz="2400" dirty="0" err="1"/>
              <a:t>to</a:t>
            </a:r>
            <a:r>
              <a:rPr lang="de-CH" sz="2400" dirty="0"/>
              <a:t> </a:t>
            </a:r>
            <a:r>
              <a:rPr lang="de-CH" sz="2400" dirty="0" err="1"/>
              <a:t>demonstrate</a:t>
            </a:r>
            <a:r>
              <a:rPr lang="de-CH" sz="2400" dirty="0"/>
              <a:t> </a:t>
            </a:r>
            <a:r>
              <a:rPr lang="de-CH" sz="2400" dirty="0" err="1"/>
              <a:t>photoguns</a:t>
            </a:r>
            <a:r>
              <a:rPr lang="de-CH" sz="2400" dirty="0"/>
              <a:t> </a:t>
            </a:r>
            <a:r>
              <a:rPr lang="de-CH" sz="2400" dirty="0" err="1"/>
              <a:t>that</a:t>
            </a:r>
            <a:r>
              <a:rPr lang="de-CH" sz="2400" dirty="0"/>
              <a:t> </a:t>
            </a:r>
            <a:r>
              <a:rPr lang="de-CH" sz="2400" dirty="0" err="1"/>
              <a:t>can</a:t>
            </a:r>
            <a:r>
              <a:rPr lang="de-CH" sz="2400" dirty="0"/>
              <a:t> </a:t>
            </a:r>
            <a:r>
              <a:rPr lang="de-CH" sz="2400" dirty="0" err="1"/>
              <a:t>achieve</a:t>
            </a:r>
            <a:r>
              <a:rPr lang="de-CH" sz="2400" dirty="0"/>
              <a:t> </a:t>
            </a:r>
            <a:r>
              <a:rPr lang="de-CH" sz="2400" dirty="0" err="1"/>
              <a:t>gradients</a:t>
            </a:r>
            <a:r>
              <a:rPr lang="de-CH" sz="2400" dirty="0"/>
              <a:t> </a:t>
            </a:r>
            <a:r>
              <a:rPr lang="de-CH" sz="2400" dirty="0" err="1"/>
              <a:t>well</a:t>
            </a:r>
            <a:r>
              <a:rPr lang="de-CH" sz="2400" dirty="0"/>
              <a:t> in </a:t>
            </a:r>
            <a:r>
              <a:rPr lang="de-CH" sz="2400" dirty="0" err="1"/>
              <a:t>excess</a:t>
            </a:r>
            <a:r>
              <a:rPr lang="de-CH" sz="2400" dirty="0"/>
              <a:t> </a:t>
            </a:r>
            <a:r>
              <a:rPr lang="de-CH" sz="2400" dirty="0" err="1"/>
              <a:t>of</a:t>
            </a:r>
            <a:r>
              <a:rPr lang="de-CH" sz="2400" dirty="0"/>
              <a:t> 120 MV/m, </a:t>
            </a:r>
            <a:r>
              <a:rPr lang="de-CH" sz="2400" dirty="0" err="1"/>
              <a:t>which</a:t>
            </a:r>
            <a:r>
              <a:rPr lang="de-CH" sz="2400" dirty="0"/>
              <a:t> </a:t>
            </a:r>
            <a:r>
              <a:rPr lang="de-CH" sz="2400" dirty="0" err="1"/>
              <a:t>is</a:t>
            </a:r>
            <a:r>
              <a:rPr lang="de-CH" sz="2400" dirty="0"/>
              <a:t> </a:t>
            </a:r>
            <a:r>
              <a:rPr lang="de-CH" sz="2400" dirty="0" err="1"/>
              <a:t>the</a:t>
            </a:r>
            <a:r>
              <a:rPr lang="de-CH" sz="2400" dirty="0"/>
              <a:t> </a:t>
            </a:r>
            <a:r>
              <a:rPr lang="de-CH" sz="2400" dirty="0" err="1"/>
              <a:t>current</a:t>
            </a:r>
            <a:r>
              <a:rPr lang="de-CH" sz="2400" dirty="0"/>
              <a:t> </a:t>
            </a:r>
            <a:r>
              <a:rPr lang="de-CH" sz="2400" dirty="0" err="1"/>
              <a:t>state</a:t>
            </a:r>
            <a:r>
              <a:rPr lang="de-CH" sz="2400" dirty="0"/>
              <a:t>-</a:t>
            </a:r>
            <a:r>
              <a:rPr lang="de-CH" sz="2400" dirty="0" err="1"/>
              <a:t>of</a:t>
            </a:r>
            <a:r>
              <a:rPr lang="de-CH" sz="2400" dirty="0"/>
              <a:t>-</a:t>
            </a:r>
            <a:r>
              <a:rPr lang="de-CH" sz="2400" dirty="0" err="1"/>
              <a:t>the</a:t>
            </a:r>
            <a:r>
              <a:rPr lang="de-CH" sz="2400" dirty="0"/>
              <a:t>-art.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sz="2400" dirty="0"/>
              <a:t>The </a:t>
            </a:r>
            <a:r>
              <a:rPr lang="de-CH" sz="2400" dirty="0" err="1"/>
              <a:t>two</a:t>
            </a:r>
            <a:r>
              <a:rPr lang="de-CH" sz="2400" dirty="0"/>
              <a:t> </a:t>
            </a:r>
            <a:r>
              <a:rPr lang="de-CH" sz="2400" dirty="0" err="1"/>
              <a:t>photoguns</a:t>
            </a:r>
            <a:r>
              <a:rPr lang="de-CH" sz="2400" dirty="0"/>
              <a:t> </a:t>
            </a:r>
            <a:r>
              <a:rPr lang="de-CH" sz="2400" dirty="0" err="1"/>
              <a:t>use</a:t>
            </a:r>
            <a:r>
              <a:rPr lang="de-CH" sz="2400" dirty="0"/>
              <a:t> </a:t>
            </a:r>
            <a:r>
              <a:rPr lang="de-CH" sz="2400" dirty="0" err="1"/>
              <a:t>two</a:t>
            </a:r>
            <a:r>
              <a:rPr lang="de-CH" sz="2400" dirty="0"/>
              <a:t> separate </a:t>
            </a:r>
            <a:r>
              <a:rPr lang="de-CH" sz="2400" dirty="0" err="1"/>
              <a:t>techniques</a:t>
            </a:r>
            <a:r>
              <a:rPr lang="de-CH" sz="2400" dirty="0"/>
              <a:t> </a:t>
            </a:r>
            <a:r>
              <a:rPr lang="de-CH" sz="2400" dirty="0" err="1"/>
              <a:t>to</a:t>
            </a:r>
            <a:r>
              <a:rPr lang="de-CH" sz="2400" dirty="0"/>
              <a:t> </a:t>
            </a:r>
            <a:r>
              <a:rPr lang="de-CH" sz="2400" dirty="0" err="1"/>
              <a:t>achieve</a:t>
            </a:r>
            <a:r>
              <a:rPr lang="de-CH" sz="2400" dirty="0"/>
              <a:t> </a:t>
            </a:r>
            <a:r>
              <a:rPr lang="de-CH" sz="2400" dirty="0" err="1"/>
              <a:t>these</a:t>
            </a:r>
            <a:r>
              <a:rPr lang="de-CH" sz="2400" dirty="0"/>
              <a:t> high </a:t>
            </a:r>
            <a:r>
              <a:rPr lang="de-CH" sz="2400" dirty="0" err="1"/>
              <a:t>gradients</a:t>
            </a:r>
            <a:r>
              <a:rPr lang="de-CH" sz="2400" dirty="0"/>
              <a:t>: </a:t>
            </a:r>
            <a:r>
              <a:rPr lang="de-CH" sz="2400" dirty="0" err="1"/>
              <a:t>the</a:t>
            </a:r>
            <a:r>
              <a:rPr lang="de-CH" sz="2400" dirty="0"/>
              <a:t> </a:t>
            </a:r>
            <a:r>
              <a:rPr lang="de-CH" sz="2400" dirty="0" err="1"/>
              <a:t>first</a:t>
            </a:r>
            <a:r>
              <a:rPr lang="de-CH" sz="2400" dirty="0"/>
              <a:t> design </a:t>
            </a:r>
            <a:r>
              <a:rPr lang="de-CH" sz="2400" dirty="0" err="1"/>
              <a:t>uses</a:t>
            </a:r>
            <a:r>
              <a:rPr lang="de-CH" sz="2400" dirty="0"/>
              <a:t> a </a:t>
            </a:r>
            <a:r>
              <a:rPr lang="de-CH" sz="2400" dirty="0" err="1"/>
              <a:t>more</a:t>
            </a:r>
            <a:r>
              <a:rPr lang="de-CH" sz="2400" dirty="0"/>
              <a:t> </a:t>
            </a:r>
            <a:r>
              <a:rPr lang="de-CH" sz="2400" dirty="0" err="1"/>
              <a:t>conventional</a:t>
            </a:r>
            <a:r>
              <a:rPr lang="de-CH" sz="2400" dirty="0"/>
              <a:t> </a:t>
            </a:r>
            <a:r>
              <a:rPr lang="de-CH" sz="2400" dirty="0" err="1"/>
              <a:t>technique</a:t>
            </a:r>
            <a:r>
              <a:rPr lang="de-CH" sz="2400" dirty="0"/>
              <a:t> </a:t>
            </a:r>
            <a:r>
              <a:rPr lang="de-CH" sz="2400" dirty="0" err="1"/>
              <a:t>of</a:t>
            </a:r>
            <a:r>
              <a:rPr lang="de-CH" sz="2400" dirty="0"/>
              <a:t> </a:t>
            </a:r>
            <a:r>
              <a:rPr lang="de-CH" sz="2400" b="1" dirty="0" err="1"/>
              <a:t>overcoupling</a:t>
            </a:r>
            <a:r>
              <a:rPr lang="de-CH" sz="2400" b="1" dirty="0"/>
              <a:t> </a:t>
            </a:r>
            <a:r>
              <a:rPr lang="de-CH" sz="2400" dirty="0" err="1"/>
              <a:t>to</a:t>
            </a:r>
            <a:r>
              <a:rPr lang="de-CH" sz="2400" dirty="0"/>
              <a:t> </a:t>
            </a:r>
            <a:r>
              <a:rPr lang="de-CH" sz="2400" dirty="0" err="1"/>
              <a:t>reduce</a:t>
            </a:r>
            <a:r>
              <a:rPr lang="de-CH" sz="2400" dirty="0"/>
              <a:t> </a:t>
            </a:r>
            <a:r>
              <a:rPr lang="de-CH" sz="2400" dirty="0" err="1"/>
              <a:t>the</a:t>
            </a:r>
            <a:r>
              <a:rPr lang="de-CH" sz="2400" dirty="0"/>
              <a:t> </a:t>
            </a:r>
            <a:r>
              <a:rPr lang="de-CH" sz="2400" dirty="0" err="1"/>
              <a:t>filling</a:t>
            </a:r>
            <a:r>
              <a:rPr lang="de-CH" sz="2400" dirty="0"/>
              <a:t> time </a:t>
            </a:r>
            <a:r>
              <a:rPr lang="de-CH" sz="2400" dirty="0" err="1"/>
              <a:t>while</a:t>
            </a:r>
            <a:r>
              <a:rPr lang="de-CH" sz="2400" dirty="0"/>
              <a:t> </a:t>
            </a:r>
            <a:r>
              <a:rPr lang="de-CH" sz="2400" dirty="0" err="1"/>
              <a:t>the</a:t>
            </a:r>
            <a:r>
              <a:rPr lang="de-CH" sz="2400" dirty="0"/>
              <a:t> </a:t>
            </a:r>
            <a:r>
              <a:rPr lang="de-CH" sz="2400" dirty="0" err="1"/>
              <a:t>second</a:t>
            </a:r>
            <a:r>
              <a:rPr lang="de-CH" sz="2400" dirty="0"/>
              <a:t> design </a:t>
            </a:r>
            <a:r>
              <a:rPr lang="de-CH" sz="2400" dirty="0" err="1"/>
              <a:t>uses</a:t>
            </a:r>
            <a:r>
              <a:rPr lang="de-CH" sz="2400" dirty="0"/>
              <a:t> </a:t>
            </a:r>
            <a:r>
              <a:rPr lang="de-CH" sz="2400" dirty="0" err="1"/>
              <a:t>for</a:t>
            </a:r>
            <a:r>
              <a:rPr lang="de-CH" sz="2400" dirty="0"/>
              <a:t> </a:t>
            </a:r>
            <a:r>
              <a:rPr lang="de-CH" sz="2400" dirty="0" err="1"/>
              <a:t>the</a:t>
            </a:r>
            <a:r>
              <a:rPr lang="de-CH" sz="2400" dirty="0"/>
              <a:t> </a:t>
            </a:r>
            <a:r>
              <a:rPr lang="de-CH" sz="2400" b="1" dirty="0" err="1"/>
              <a:t>first</a:t>
            </a:r>
            <a:r>
              <a:rPr lang="de-CH" sz="2400" b="1" dirty="0"/>
              <a:t> time </a:t>
            </a:r>
            <a:r>
              <a:rPr lang="de-CH" sz="2400" b="1" dirty="0" err="1"/>
              <a:t>travelling-wave</a:t>
            </a:r>
            <a:r>
              <a:rPr lang="de-CH" sz="2400" b="1" dirty="0"/>
              <a:t> </a:t>
            </a:r>
            <a:r>
              <a:rPr lang="de-CH" sz="2400" b="1" dirty="0" err="1"/>
              <a:t>technology</a:t>
            </a:r>
            <a:r>
              <a:rPr lang="de-CH" sz="2400" b="1" dirty="0"/>
              <a:t> in an RF </a:t>
            </a:r>
            <a:r>
              <a:rPr lang="de-CH" sz="2400" b="1" dirty="0" err="1"/>
              <a:t>photogun</a:t>
            </a:r>
            <a:r>
              <a:rPr lang="de-CH" sz="2400" b="1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CH" sz="2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F88BB7-9592-8624-64AD-189AB9C9A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451341-33BA-3F04-F51A-81C7D01DC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4DD8D1-A355-6C60-C83D-A03892F84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5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581D0A0-4039-E092-327E-395F13E7B3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High Gradient C-band RF </a:t>
            </a:r>
            <a:r>
              <a:rPr lang="de-CH" dirty="0" err="1"/>
              <a:t>Photoguns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225468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1410B3B-B559-FEAD-6E0C-D71772B6E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The C-band Standing-Wave </a:t>
            </a:r>
            <a:r>
              <a:rPr lang="en-GB" noProof="0" dirty="0" err="1"/>
              <a:t>Photogun</a:t>
            </a:r>
            <a:endParaRPr lang="de-CH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3C3A890-E0C9-3E88-3D1A-168A6B90C0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4896619" cy="4644616"/>
          </a:xfrm>
        </p:spPr>
        <p:txBody>
          <a:bodyPr/>
          <a:lstStyle/>
          <a:p>
            <a:pPr marL="342900" indent="-342900" algn="just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de-CH" dirty="0"/>
              <a:t>The </a:t>
            </a:r>
            <a:r>
              <a:rPr lang="de-CH" dirty="0" err="1"/>
              <a:t>first</a:t>
            </a:r>
            <a:r>
              <a:rPr lang="de-CH" dirty="0"/>
              <a:t> RF </a:t>
            </a:r>
            <a:r>
              <a:rPr lang="de-CH" dirty="0" err="1"/>
              <a:t>Photogun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a 2.5-cell </a:t>
            </a:r>
            <a:r>
              <a:rPr lang="de-CH" dirty="0" err="1"/>
              <a:t>standing-wave</a:t>
            </a:r>
            <a:r>
              <a:rPr lang="de-CH" dirty="0"/>
              <a:t> </a:t>
            </a:r>
            <a:r>
              <a:rPr lang="de-CH" dirty="0" err="1"/>
              <a:t>rf</a:t>
            </a:r>
            <a:r>
              <a:rPr lang="de-CH" dirty="0"/>
              <a:t> </a:t>
            </a:r>
            <a:r>
              <a:rPr lang="de-CH" dirty="0" err="1"/>
              <a:t>photogun</a:t>
            </a:r>
            <a:r>
              <a:rPr lang="de-CH" dirty="0"/>
              <a:t> </a:t>
            </a:r>
            <a:r>
              <a:rPr lang="de-CH" dirty="0" err="1"/>
              <a:t>with</a:t>
            </a:r>
            <a:r>
              <a:rPr lang="de-CH" dirty="0"/>
              <a:t> a </a:t>
            </a:r>
            <a:r>
              <a:rPr lang="de-CH" dirty="0" err="1"/>
              <a:t>coupling</a:t>
            </a:r>
            <a:r>
              <a:rPr lang="de-CH" dirty="0"/>
              <a:t> </a:t>
            </a:r>
            <a:r>
              <a:rPr lang="de-CH" dirty="0" err="1"/>
              <a:t>factor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3 and a mode-</a:t>
            </a:r>
            <a:r>
              <a:rPr lang="de-CH" dirty="0" err="1"/>
              <a:t>launcher</a:t>
            </a:r>
            <a:r>
              <a:rPr lang="de-CH" dirty="0"/>
              <a:t> </a:t>
            </a:r>
            <a:r>
              <a:rPr lang="de-CH" dirty="0" err="1"/>
              <a:t>fed</a:t>
            </a:r>
            <a:r>
              <a:rPr lang="de-CH" dirty="0"/>
              <a:t> </a:t>
            </a:r>
            <a:r>
              <a:rPr lang="de-CH" dirty="0" err="1"/>
              <a:t>with</a:t>
            </a:r>
            <a:r>
              <a:rPr lang="de-CH" dirty="0"/>
              <a:t> </a:t>
            </a:r>
            <a:r>
              <a:rPr lang="de-CH" dirty="0" err="1"/>
              <a:t>four-port</a:t>
            </a:r>
            <a:r>
              <a:rPr lang="de-CH" dirty="0"/>
              <a:t>.</a:t>
            </a:r>
          </a:p>
          <a:p>
            <a:pPr marL="342900" indent="-342900" algn="just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de-CH" dirty="0"/>
              <a:t>The </a:t>
            </a:r>
            <a:r>
              <a:rPr lang="de-CH" dirty="0" err="1"/>
              <a:t>novelty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this</a:t>
            </a:r>
            <a:r>
              <a:rPr lang="de-CH" dirty="0"/>
              <a:t> design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use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clamping</a:t>
            </a:r>
            <a:r>
              <a:rPr lang="de-CH" dirty="0"/>
              <a:t> </a:t>
            </a:r>
            <a:r>
              <a:rPr lang="de-CH" dirty="0" err="1"/>
              <a:t>technology</a:t>
            </a:r>
            <a:r>
              <a:rPr lang="de-CH" dirty="0"/>
              <a:t>.</a:t>
            </a:r>
          </a:p>
          <a:p>
            <a:pPr marL="342900" indent="-342900" algn="just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de-CH" b="1" dirty="0"/>
              <a:t>RF and </a:t>
            </a:r>
            <a:r>
              <a:rPr lang="de-CH" b="1" dirty="0" err="1"/>
              <a:t>mechanical</a:t>
            </a:r>
            <a:r>
              <a:rPr lang="de-CH" b="1" dirty="0"/>
              <a:t> design </a:t>
            </a:r>
            <a:r>
              <a:rPr lang="de-CH" b="1" dirty="0" err="1"/>
              <a:t>from</a:t>
            </a:r>
            <a:r>
              <a:rPr lang="de-CH" b="1" dirty="0"/>
              <a:t> INFN, Frascati.</a:t>
            </a:r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de-CH" dirty="0" err="1"/>
              <a:t>Published</a:t>
            </a:r>
            <a:r>
              <a:rPr lang="de-CH" dirty="0"/>
              <a:t> </a:t>
            </a:r>
            <a:r>
              <a:rPr lang="de-CH" dirty="0" err="1"/>
              <a:t>here</a:t>
            </a:r>
            <a:r>
              <a:rPr lang="de-CH" dirty="0"/>
              <a:t>: </a:t>
            </a:r>
            <a:r>
              <a:rPr lang="de-CH" dirty="0">
                <a:hlinkClick r:id="rId2"/>
              </a:rPr>
              <a:t>https://journals.aps.org/prab/abstract/10.1103/PhysRevAccelBeams.26.083402</a:t>
            </a:r>
            <a:r>
              <a:rPr lang="de-CH" dirty="0"/>
              <a:t>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E64747-2400-6096-EB1A-ACFC8B5FB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29509F-DB1C-F6BF-199E-6A8E8A94F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4C4839-0EE8-00E5-C79A-829B735B8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6</a:t>
            </a:fld>
            <a:endParaRPr lang="en-GB" noProof="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A5E41C1-6DC9-58EC-0F18-F6BA5E409081}"/>
              </a:ext>
            </a:extLst>
          </p:cNvPr>
          <p:cNvGrpSpPr/>
          <p:nvPr/>
        </p:nvGrpSpPr>
        <p:grpSpPr>
          <a:xfrm>
            <a:off x="5758412" y="1803400"/>
            <a:ext cx="6057795" cy="3209775"/>
            <a:chOff x="6403703" y="1803401"/>
            <a:chExt cx="5412504" cy="2867862"/>
          </a:xfrm>
        </p:grpSpPr>
        <p:pic>
          <p:nvPicPr>
            <p:cNvPr id="7" name="Immagine 19">
              <a:extLst>
                <a:ext uri="{FF2B5EF4-FFF2-40B4-BE49-F238E27FC236}">
                  <a16:creationId xmlns:a16="http://schemas.microsoft.com/office/drawing/2014/main" id="{D23BD788-3A11-B896-C7A0-EF63F63B7D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7232" t="6969" r="40893" b="6969"/>
            <a:stretch/>
          </p:blipFill>
          <p:spPr>
            <a:xfrm>
              <a:off x="6828958" y="1844823"/>
              <a:ext cx="1648758" cy="2826439"/>
            </a:xfrm>
            <a:prstGeom prst="rect">
              <a:avLst/>
            </a:prstGeom>
          </p:spPr>
        </p:pic>
        <p:pic>
          <p:nvPicPr>
            <p:cNvPr id="10" name="Immagine 23">
              <a:extLst>
                <a:ext uri="{FF2B5EF4-FFF2-40B4-BE49-F238E27FC236}">
                  <a16:creationId xmlns:a16="http://schemas.microsoft.com/office/drawing/2014/main" id="{FF919CCF-2B2A-2B59-AB05-2CAECFE98F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2" t="9658" r="56099" b="1684"/>
            <a:stretch/>
          </p:blipFill>
          <p:spPr bwMode="auto">
            <a:xfrm>
              <a:off x="8535190" y="1844824"/>
              <a:ext cx="3281017" cy="28264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Picture 2" descr="L'INFN CAMBIA LOGO">
              <a:extLst>
                <a:ext uri="{FF2B5EF4-FFF2-40B4-BE49-F238E27FC236}">
                  <a16:creationId xmlns:a16="http://schemas.microsoft.com/office/drawing/2014/main" id="{732B460F-6CB7-83B2-9ABC-51041B8594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3703" y="1803401"/>
              <a:ext cx="1258063" cy="698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774598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blue and green colored object&#10;&#10;Description automatically generated with medium confidence">
            <a:extLst>
              <a:ext uri="{FF2B5EF4-FFF2-40B4-BE49-F238E27FC236}">
                <a16:creationId xmlns:a16="http://schemas.microsoft.com/office/drawing/2014/main" id="{85F7257D-B9EE-4E9F-5822-8B76E09271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984" y="827534"/>
            <a:ext cx="5710380" cy="1809378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F981BC-19B3-2C7A-E63B-D72490938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BCE348-725E-7D69-4904-FBF65A2D3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7EF1F8-75C4-2A87-1D34-ABB8E0D3C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7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7FD8F9C-EE6A-4492-D9FE-36128DCB2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The C-band Travelling-Wave </a:t>
            </a:r>
            <a:r>
              <a:rPr lang="en-GB" noProof="0" dirty="0" err="1"/>
              <a:t>Photogun</a:t>
            </a:r>
            <a:endParaRPr lang="de-CH" dirty="0"/>
          </a:p>
        </p:txBody>
      </p:sp>
      <p:pic>
        <p:nvPicPr>
          <p:cNvPr id="10" name="Picture 9" descr="A diagram of a machine&#10;&#10;Description automatically generated">
            <a:extLst>
              <a:ext uri="{FF2B5EF4-FFF2-40B4-BE49-F238E27FC236}">
                <a16:creationId xmlns:a16="http://schemas.microsoft.com/office/drawing/2014/main" id="{16FA7CEE-50B9-5110-A8B4-A55502DF30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968" y="2669441"/>
            <a:ext cx="5632776" cy="3567871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866536-F749-BD44-1184-13B8D9372C82}"/>
              </a:ext>
            </a:extLst>
          </p:cNvPr>
          <p:cNvSpPr txBox="1">
            <a:spLocks/>
          </p:cNvSpPr>
          <p:nvPr/>
        </p:nvSpPr>
        <p:spPr>
          <a:xfrm>
            <a:off x="695325" y="1376773"/>
            <a:ext cx="4608587" cy="457250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8425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tabLst>
                <a:tab pos="536575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tabLst>
                <a:tab pos="536575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de-CH" dirty="0"/>
              <a:t>An 11.5-cell </a:t>
            </a:r>
            <a:r>
              <a:rPr lang="de-CH" dirty="0" err="1"/>
              <a:t>Travelling</a:t>
            </a:r>
            <a:r>
              <a:rPr lang="de-CH" dirty="0"/>
              <a:t>-Wave RF </a:t>
            </a:r>
            <a:r>
              <a:rPr lang="de-CH" dirty="0" err="1"/>
              <a:t>Photogun</a:t>
            </a:r>
            <a:r>
              <a:rPr lang="de-CH" dirty="0"/>
              <a:t> </a:t>
            </a:r>
            <a:r>
              <a:rPr lang="de-CH" dirty="0" err="1"/>
              <a:t>with</a:t>
            </a:r>
            <a:r>
              <a:rPr lang="de-CH" dirty="0"/>
              <a:t> </a:t>
            </a:r>
            <a:r>
              <a:rPr lang="de-CH" dirty="0" err="1"/>
              <a:t>coaxial</a:t>
            </a:r>
            <a:r>
              <a:rPr lang="de-CH" dirty="0"/>
              <a:t> </a:t>
            </a:r>
            <a:r>
              <a:rPr lang="de-CH" dirty="0" err="1"/>
              <a:t>input</a:t>
            </a:r>
            <a:r>
              <a:rPr lang="de-CH" dirty="0"/>
              <a:t> and </a:t>
            </a:r>
            <a:r>
              <a:rPr lang="de-CH" dirty="0" err="1"/>
              <a:t>output</a:t>
            </a:r>
            <a:r>
              <a:rPr lang="de-CH" dirty="0"/>
              <a:t> </a:t>
            </a:r>
            <a:r>
              <a:rPr lang="de-CH" dirty="0" err="1"/>
              <a:t>couplers</a:t>
            </a:r>
            <a:r>
              <a:rPr lang="de-CH" dirty="0"/>
              <a:t>.</a:t>
            </a:r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de-CH" dirty="0" err="1"/>
              <a:t>Designed</a:t>
            </a:r>
            <a:r>
              <a:rPr lang="de-CH" dirty="0"/>
              <a:t> </a:t>
            </a:r>
            <a:r>
              <a:rPr lang="de-CH" dirty="0" err="1"/>
              <a:t>with</a:t>
            </a:r>
            <a:r>
              <a:rPr lang="de-CH" dirty="0"/>
              <a:t> an </a:t>
            </a:r>
            <a:r>
              <a:rPr lang="de-CH" dirty="0" err="1"/>
              <a:t>exchangable</a:t>
            </a:r>
            <a:r>
              <a:rPr lang="de-CH" dirty="0"/>
              <a:t> </a:t>
            </a:r>
            <a:r>
              <a:rPr lang="de-CH" dirty="0" err="1"/>
              <a:t>cathode</a:t>
            </a:r>
            <a:r>
              <a:rPr lang="de-CH" dirty="0"/>
              <a:t> </a:t>
            </a:r>
            <a:r>
              <a:rPr lang="de-CH" dirty="0" err="1"/>
              <a:t>capability</a:t>
            </a:r>
            <a:r>
              <a:rPr lang="de-CH" dirty="0"/>
              <a:t>.</a:t>
            </a:r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de-CH" dirty="0"/>
              <a:t>RF Design and </a:t>
            </a:r>
            <a:r>
              <a:rPr lang="de-CH" dirty="0" err="1"/>
              <a:t>mechanical</a:t>
            </a:r>
            <a:r>
              <a:rPr lang="de-CH" dirty="0"/>
              <a:t> design </a:t>
            </a:r>
            <a:r>
              <a:rPr lang="de-CH" dirty="0" err="1"/>
              <a:t>by</a:t>
            </a:r>
            <a:r>
              <a:rPr lang="de-CH" dirty="0"/>
              <a:t> PSI.</a:t>
            </a:r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de-CH" dirty="0" err="1"/>
              <a:t>Published</a:t>
            </a:r>
            <a:r>
              <a:rPr lang="de-CH" dirty="0"/>
              <a:t> </a:t>
            </a:r>
            <a:r>
              <a:rPr lang="de-CH" dirty="0" err="1"/>
              <a:t>here</a:t>
            </a:r>
            <a:r>
              <a:rPr lang="de-CH" dirty="0"/>
              <a:t>: </a:t>
            </a:r>
            <a:r>
              <a:rPr lang="de-CH" dirty="0">
                <a:hlinkClick r:id="rId4"/>
              </a:rPr>
              <a:t>https://journals.aps.org/prab/abstract/10.1103/PhysRevAccelBeams.26.103401</a:t>
            </a:r>
            <a:r>
              <a:rPr lang="de-CH" dirty="0"/>
              <a:t> </a:t>
            </a:r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762008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10">
            <a:extLst>
              <a:ext uri="{FF2B5EF4-FFF2-40B4-BE49-F238E27FC236}">
                <a16:creationId xmlns:a16="http://schemas.microsoft.com/office/drawing/2014/main" id="{761E32B4-446B-7637-E671-44D72319351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8165205"/>
              </p:ext>
            </p:extLst>
          </p:nvPr>
        </p:nvGraphicFramePr>
        <p:xfrm>
          <a:off x="5807968" y="1462184"/>
          <a:ext cx="6037366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7722">
                  <a:extLst>
                    <a:ext uri="{9D8B030D-6E8A-4147-A177-3AD203B41FA5}">
                      <a16:colId xmlns:a16="http://schemas.microsoft.com/office/drawing/2014/main" val="2124655305"/>
                    </a:ext>
                  </a:extLst>
                </a:gridCol>
                <a:gridCol w="944884">
                  <a:extLst>
                    <a:ext uri="{9D8B030D-6E8A-4147-A177-3AD203B41FA5}">
                      <a16:colId xmlns:a16="http://schemas.microsoft.com/office/drawing/2014/main" val="2478497722"/>
                    </a:ext>
                  </a:extLst>
                </a:gridCol>
                <a:gridCol w="944884">
                  <a:extLst>
                    <a:ext uri="{9D8B030D-6E8A-4147-A177-3AD203B41FA5}">
                      <a16:colId xmlns:a16="http://schemas.microsoft.com/office/drawing/2014/main" val="2605394498"/>
                    </a:ext>
                  </a:extLst>
                </a:gridCol>
                <a:gridCol w="944884">
                  <a:extLst>
                    <a:ext uri="{9D8B030D-6E8A-4147-A177-3AD203B41FA5}">
                      <a16:colId xmlns:a16="http://schemas.microsoft.com/office/drawing/2014/main" val="2219303089"/>
                    </a:ext>
                  </a:extLst>
                </a:gridCol>
                <a:gridCol w="934992">
                  <a:extLst>
                    <a:ext uri="{9D8B030D-6E8A-4147-A177-3AD203B41FA5}">
                      <a16:colId xmlns:a16="http://schemas.microsoft.com/office/drawing/2014/main" val="9054086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TW </a:t>
                      </a:r>
                      <a:r>
                        <a:rPr lang="de-CH" dirty="0" err="1"/>
                        <a:t>Gun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TW </a:t>
                      </a:r>
                      <a:r>
                        <a:rPr lang="de-CH" dirty="0" err="1"/>
                        <a:t>Gun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SW </a:t>
                      </a:r>
                      <a:r>
                        <a:rPr lang="de-CH" dirty="0" err="1"/>
                        <a:t>Gun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SW </a:t>
                      </a:r>
                      <a:r>
                        <a:rPr lang="de-CH" dirty="0" err="1"/>
                        <a:t>Gun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2024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 err="1"/>
                        <a:t>Cathode</a:t>
                      </a:r>
                      <a:r>
                        <a:rPr lang="de-CH" dirty="0"/>
                        <a:t> Gradient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135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160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180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44608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Charge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72353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Peak </a:t>
                      </a:r>
                      <a:r>
                        <a:rPr lang="de-CH" dirty="0" err="1"/>
                        <a:t>current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34753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Central </a:t>
                      </a:r>
                      <a:r>
                        <a:rPr lang="de-CH" dirty="0" err="1"/>
                        <a:t>sliced</a:t>
                      </a:r>
                      <a:r>
                        <a:rPr lang="de-CH" dirty="0"/>
                        <a:t> </a:t>
                      </a:r>
                      <a:r>
                        <a:rPr lang="de-CH" dirty="0" err="1"/>
                        <a:t>Emittance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0.136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0.13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0.18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0.16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9146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 err="1"/>
                        <a:t>Brightness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1992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4978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1234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1562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2328548"/>
                  </a:ext>
                </a:extLst>
              </a:tr>
            </a:tbl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084509-39AF-AC18-9C88-F33190E11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70B023-A149-5398-9CFF-A45EFF4EFA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6A554C-9248-2B43-17D4-AA94F5608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8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DD16E50-7E5C-DBEB-F11F-251C82245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Beam Dynamics Performance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Photoguns</a:t>
            </a:r>
            <a:endParaRPr lang="de-CH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E3014F3F-7826-929C-BF43-186485793565}"/>
              </a:ext>
            </a:extLst>
          </p:cNvPr>
          <p:cNvSpPr txBox="1">
            <a:spLocks/>
          </p:cNvSpPr>
          <p:nvPr/>
        </p:nvSpPr>
        <p:spPr>
          <a:xfrm>
            <a:off x="695325" y="1376773"/>
            <a:ext cx="4752603" cy="464461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8425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tabLst>
                <a:tab pos="536575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tabLst>
                <a:tab pos="536575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de-CH" dirty="0"/>
              <a:t>Beam </a:t>
            </a:r>
            <a:r>
              <a:rPr lang="de-CH" dirty="0" err="1"/>
              <a:t>dynamics</a:t>
            </a:r>
            <a:r>
              <a:rPr lang="de-CH" dirty="0"/>
              <a:t> </a:t>
            </a:r>
            <a:r>
              <a:rPr lang="de-CH" dirty="0" err="1"/>
              <a:t>simulations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two</a:t>
            </a:r>
            <a:r>
              <a:rPr lang="de-CH" dirty="0"/>
              <a:t> C-band </a:t>
            </a:r>
            <a:r>
              <a:rPr lang="de-CH" dirty="0" err="1"/>
              <a:t>guns</a:t>
            </a:r>
            <a:r>
              <a:rPr lang="de-CH" dirty="0"/>
              <a:t> and a pair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accelerating</a:t>
            </a:r>
            <a:r>
              <a:rPr lang="de-CH" dirty="0"/>
              <a:t> </a:t>
            </a:r>
            <a:r>
              <a:rPr lang="de-CH" dirty="0" err="1"/>
              <a:t>structures</a:t>
            </a:r>
            <a:r>
              <a:rPr lang="de-CH" dirty="0"/>
              <a:t> </a:t>
            </a:r>
            <a:r>
              <a:rPr lang="de-CH" dirty="0" err="1"/>
              <a:t>downstream</a:t>
            </a:r>
            <a:r>
              <a:rPr lang="de-CH" dirty="0"/>
              <a:t>.</a:t>
            </a:r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de-CH" dirty="0" err="1"/>
              <a:t>Optimisation</a:t>
            </a:r>
            <a:r>
              <a:rPr lang="de-CH" dirty="0"/>
              <a:t> </a:t>
            </a:r>
            <a:r>
              <a:rPr lang="de-CH" dirty="0" err="1"/>
              <a:t>based</a:t>
            </a:r>
            <a:r>
              <a:rPr lang="de-CH" dirty="0"/>
              <a:t> on </a:t>
            </a:r>
            <a:r>
              <a:rPr lang="de-CH" dirty="0" err="1"/>
              <a:t>maximising</a:t>
            </a:r>
            <a:r>
              <a:rPr lang="de-CH" dirty="0"/>
              <a:t> </a:t>
            </a:r>
            <a:r>
              <a:rPr lang="de-CH" dirty="0" err="1"/>
              <a:t>peak</a:t>
            </a:r>
            <a:r>
              <a:rPr lang="de-CH" dirty="0"/>
              <a:t> </a:t>
            </a:r>
            <a:r>
              <a:rPr lang="de-CH" dirty="0" err="1"/>
              <a:t>current</a:t>
            </a:r>
            <a:r>
              <a:rPr lang="de-CH" dirty="0"/>
              <a:t> and </a:t>
            </a:r>
            <a:r>
              <a:rPr lang="de-CH" dirty="0" err="1"/>
              <a:t>minimising</a:t>
            </a:r>
            <a:r>
              <a:rPr lang="de-CH" dirty="0"/>
              <a:t> </a:t>
            </a:r>
            <a:r>
              <a:rPr lang="de-CH" dirty="0" err="1"/>
              <a:t>projected</a:t>
            </a:r>
            <a:r>
              <a:rPr lang="de-CH" dirty="0"/>
              <a:t> </a:t>
            </a:r>
            <a:r>
              <a:rPr lang="de-CH" dirty="0" err="1"/>
              <a:t>emittance</a:t>
            </a:r>
            <a:r>
              <a:rPr lang="de-CH" dirty="0"/>
              <a:t> (</a:t>
            </a:r>
            <a:r>
              <a:rPr lang="de-CH" dirty="0" err="1"/>
              <a:t>to</a:t>
            </a:r>
            <a:r>
              <a:rPr lang="de-CH" dirty="0"/>
              <a:t> also </a:t>
            </a:r>
            <a:r>
              <a:rPr lang="de-CH" dirty="0" err="1"/>
              <a:t>have</a:t>
            </a:r>
            <a:r>
              <a:rPr lang="de-CH" dirty="0"/>
              <a:t> </a:t>
            </a:r>
            <a:r>
              <a:rPr lang="de-CH" dirty="0" err="1"/>
              <a:t>good</a:t>
            </a:r>
            <a:r>
              <a:rPr lang="de-CH" dirty="0"/>
              <a:t> </a:t>
            </a:r>
            <a:r>
              <a:rPr lang="de-CH" dirty="0" err="1"/>
              <a:t>mismatch</a:t>
            </a:r>
            <a:r>
              <a:rPr lang="de-CH" dirty="0"/>
              <a:t> </a:t>
            </a:r>
            <a:r>
              <a:rPr lang="de-CH" dirty="0" err="1"/>
              <a:t>parameter</a:t>
            </a:r>
            <a:r>
              <a:rPr lang="de-CH" dirty="0"/>
              <a:t>).</a:t>
            </a:r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117249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CEAF47-3446-0012-5ED2-B1F8A5F4B7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4176539" cy="4644616"/>
          </a:xfrm>
        </p:spPr>
        <p:txBody>
          <a:bodyPr/>
          <a:lstStyle/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de-CH" dirty="0"/>
              <a:t>Low power </a:t>
            </a:r>
            <a:r>
              <a:rPr lang="de-CH" dirty="0" err="1"/>
              <a:t>testing</a:t>
            </a:r>
            <a:r>
              <a:rPr lang="de-CH" dirty="0"/>
              <a:t> </a:t>
            </a:r>
            <a:r>
              <a:rPr lang="de-CH" dirty="0" err="1"/>
              <a:t>capacity</a:t>
            </a:r>
            <a:r>
              <a:rPr lang="de-CH" dirty="0"/>
              <a:t> at </a:t>
            </a:r>
            <a:r>
              <a:rPr lang="de-CH" dirty="0" err="1"/>
              <a:t>both</a:t>
            </a:r>
            <a:r>
              <a:rPr lang="de-CH" dirty="0"/>
              <a:t> PSI and INFN.</a:t>
            </a:r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de-CH" dirty="0"/>
              <a:t>A high power </a:t>
            </a:r>
            <a:r>
              <a:rPr lang="de-CH" dirty="0" err="1"/>
              <a:t>test</a:t>
            </a:r>
            <a:r>
              <a:rPr lang="de-CH" dirty="0"/>
              <a:t> stand </a:t>
            </a:r>
            <a:r>
              <a:rPr lang="de-CH" dirty="0" err="1"/>
              <a:t>has</a:t>
            </a:r>
            <a:r>
              <a:rPr lang="de-CH" dirty="0"/>
              <a:t> </a:t>
            </a:r>
            <a:r>
              <a:rPr lang="de-CH" dirty="0" err="1"/>
              <a:t>been</a:t>
            </a:r>
            <a:r>
              <a:rPr lang="de-CH" dirty="0"/>
              <a:t> </a:t>
            </a:r>
            <a:r>
              <a:rPr lang="de-CH" dirty="0" err="1"/>
              <a:t>realised</a:t>
            </a:r>
            <a:r>
              <a:rPr lang="de-CH" dirty="0"/>
              <a:t> at </a:t>
            </a:r>
            <a:r>
              <a:rPr lang="de-CH" dirty="0" err="1"/>
              <a:t>the</a:t>
            </a:r>
            <a:r>
              <a:rPr lang="de-CH" dirty="0"/>
              <a:t> Paul Scherrer Institut.</a:t>
            </a:r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de-CH" dirty="0"/>
              <a:t>Test stand </a:t>
            </a:r>
            <a:r>
              <a:rPr lang="de-CH" dirty="0" err="1"/>
              <a:t>capable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testing</a:t>
            </a:r>
            <a:r>
              <a:rPr lang="de-CH" dirty="0"/>
              <a:t> TW </a:t>
            </a:r>
            <a:r>
              <a:rPr lang="de-CH" dirty="0" err="1"/>
              <a:t>devices</a:t>
            </a:r>
            <a:r>
              <a:rPr lang="de-CH" dirty="0"/>
              <a:t> </a:t>
            </a:r>
            <a:r>
              <a:rPr lang="de-CH" dirty="0" err="1"/>
              <a:t>up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200 MW and SW </a:t>
            </a:r>
            <a:r>
              <a:rPr lang="de-CH" dirty="0" err="1"/>
              <a:t>devices</a:t>
            </a:r>
            <a:r>
              <a:rPr lang="de-CH" dirty="0"/>
              <a:t> </a:t>
            </a:r>
            <a:r>
              <a:rPr lang="de-CH" dirty="0" err="1"/>
              <a:t>up</a:t>
            </a:r>
            <a:r>
              <a:rPr lang="de-CH" dirty="0"/>
              <a:t> 20 MW.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93BE16-3A31-E61F-775B-3DE06EE7A6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36581B-6E7C-8873-878D-B4BBD2302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89065F-FD3A-9CEB-244F-13379593C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9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8719681-CB39-1CE2-B385-6223C5F3A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Low and High Power </a:t>
            </a:r>
            <a:r>
              <a:rPr lang="de-CH" dirty="0" err="1"/>
              <a:t>Testing</a:t>
            </a:r>
            <a:r>
              <a:rPr lang="de-CH" dirty="0"/>
              <a:t> </a:t>
            </a:r>
            <a:r>
              <a:rPr lang="de-CH" dirty="0" err="1"/>
              <a:t>Facilities</a:t>
            </a:r>
            <a:endParaRPr lang="de-CH" dirty="0"/>
          </a:p>
        </p:txBody>
      </p:sp>
      <p:pic>
        <p:nvPicPr>
          <p:cNvPr id="8" name="Picture 7" descr="A room with a machine&#10;&#10;Description automatically generated">
            <a:extLst>
              <a:ext uri="{FF2B5EF4-FFF2-40B4-BE49-F238E27FC236}">
                <a16:creationId xmlns:a16="http://schemas.microsoft.com/office/drawing/2014/main" id="{15858A5E-AEC1-A99A-6147-DBF680DBB7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9936" y="1374943"/>
            <a:ext cx="5760640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098971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CAS V8" id="{064E1F69-F7DB-4A09-94E4-8C427170E7EA}" vid="{7643CE5B-6D02-48B3-BE19-E2325451F8F3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626B806-0237-4942-A1FD-5C97285908C2}">
  <ds:schemaRefs>
    <ds:schemaRef ds:uri="http://schemas.microsoft.com/office/2006/documentManagement/types"/>
    <ds:schemaRef ds:uri="http://purl.org/dc/elements/1.1/"/>
    <ds:schemaRef ds:uri="http://www.w3.org/XML/1998/namespace"/>
    <ds:schemaRef ds:uri="bc24777f-78b6-4f3c-a73a-d5fa08e4d537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c9077d15-72ed-4fec-bcfe-3472729e919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VO-9722-782_0_CAS Presentation Content Slides</Template>
  <TotalTime>0</TotalTime>
  <Words>1456</Words>
  <Application>Microsoft Office PowerPoint</Application>
  <PresentationFormat>Widescreen</PresentationFormat>
  <Paragraphs>150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Aptos</vt:lpstr>
      <vt:lpstr>Arial</vt:lpstr>
      <vt:lpstr>Cambria Math</vt:lpstr>
      <vt:lpstr>Symbol</vt:lpstr>
      <vt:lpstr>Benutzerdefiniertes Design</vt:lpstr>
      <vt:lpstr>High Gradient Photoguns</vt:lpstr>
      <vt:lpstr>SwissFEL</vt:lpstr>
      <vt:lpstr>Beam Brightness and Cathode Electric Field</vt:lpstr>
      <vt:lpstr>How to achieve higher surface electric field gradients?</vt:lpstr>
      <vt:lpstr>High Gradient C-band RF Photoguns</vt:lpstr>
      <vt:lpstr>The C-band Standing-Wave Photogun</vt:lpstr>
      <vt:lpstr>The C-band Travelling-Wave Photogun</vt:lpstr>
      <vt:lpstr>Beam Dynamics Performance of Photoguns</vt:lpstr>
      <vt:lpstr>Low and High Power Testing Facilities</vt:lpstr>
      <vt:lpstr>Realisation and Testing of SW Photogun </vt:lpstr>
      <vt:lpstr>Realisation and Testing of TW Photogun</vt:lpstr>
      <vt:lpstr>Summary</vt:lpstr>
      <vt:lpstr>Acknowledgements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Logbook</dc:title>
  <dc:creator>Lucas Thomas Geoffrey</dc:creator>
  <dc:description>erstellt durch Vorlagenbauer.ch</dc:description>
  <cp:lastModifiedBy>Lucas Thomas Geoffrey</cp:lastModifiedBy>
  <cp:revision>61</cp:revision>
  <dcterms:created xsi:type="dcterms:W3CDTF">2024-07-02T07:02:04Z</dcterms:created>
  <dcterms:modified xsi:type="dcterms:W3CDTF">2024-09-13T10:28:36Z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