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8"/>
  </p:notesMasterIdLst>
  <p:handoutMasterIdLst>
    <p:handoutMasterId r:id="rId29"/>
  </p:handoutMasterIdLst>
  <p:sldIdLst>
    <p:sldId id="397" r:id="rId5"/>
    <p:sldId id="292" r:id="rId6"/>
    <p:sldId id="298" r:id="rId7"/>
    <p:sldId id="382" r:id="rId8"/>
    <p:sldId id="401" r:id="rId9"/>
    <p:sldId id="381" r:id="rId10"/>
    <p:sldId id="391" r:id="rId11"/>
    <p:sldId id="403" r:id="rId12"/>
    <p:sldId id="385" r:id="rId13"/>
    <p:sldId id="405" r:id="rId14"/>
    <p:sldId id="387" r:id="rId15"/>
    <p:sldId id="388" r:id="rId16"/>
    <p:sldId id="404" r:id="rId17"/>
    <p:sldId id="402" r:id="rId18"/>
    <p:sldId id="268" r:id="rId19"/>
    <p:sldId id="272" r:id="rId20"/>
    <p:sldId id="407" r:id="rId21"/>
    <p:sldId id="269" r:id="rId22"/>
    <p:sldId id="408" r:id="rId23"/>
    <p:sldId id="409" r:id="rId24"/>
    <p:sldId id="410" r:id="rId25"/>
    <p:sldId id="395" r:id="rId26"/>
    <p:sldId id="396" r:id="rId2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833" autoAdjust="0"/>
  </p:normalViewPr>
  <p:slideViewPr>
    <p:cSldViewPr showGuides="1">
      <p:cViewPr varScale="1">
        <p:scale>
          <a:sx n="76" d="100"/>
          <a:sy n="76" d="100"/>
        </p:scale>
        <p:origin x="1473" y="71"/>
      </p:cViewPr>
      <p:guideLst/>
    </p:cSldViewPr>
  </p:slideViewPr>
  <p:outlineViewPr>
    <p:cViewPr>
      <p:scale>
        <a:sx n="33" d="100"/>
        <a:sy n="33" d="100"/>
      </p:scale>
      <p:origin x="0" y="-4973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13.09.2024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13.09.2024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Hi, I will be presenting to you our progress in optimizing and shimming the novel high temperature superconducting undulator being developed at PSI.</a:t>
            </a:r>
          </a:p>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864377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first step in our field optimization process is to sort the bulks in such a way that the field errors are reduced. This will act as a coarse knob which globally adjusts the field profile and serves to provide a better starting point for the shimming.</a:t>
            </a:r>
          </a:p>
          <a:p>
            <a:endParaRPr lang="en-US" dirty="0"/>
          </a:p>
          <a:p>
            <a:r>
              <a:rPr lang="en-US" dirty="0"/>
              <a:t>To sort the bulks we first need to quantify the differences between them. This is done by assigning a scaling parameter for each bulks critical current density, which is then found by fitting the simulated field profile to the measured one through several iterations using R. Kinjo’s inverse analysis method.</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11</a:t>
            </a:fld>
            <a:endParaRPr lang="de-CH" dirty="0"/>
          </a:p>
        </p:txBody>
      </p:sp>
    </p:spTree>
    <p:extLst>
      <p:ext uri="{BB962C8B-B14F-4D97-AF65-F5344CB8AC3E}">
        <p14:creationId xmlns:p14="http://schemas.microsoft.com/office/powerpoint/2010/main" val="2569617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Once these scaling parameters are found, the bulks are sorted in such a way that the strength between neighboring pairs is constant throughout . This sorting was recently experimentally verified using a 20 SDMG bulk sample, where the peak-to-peak variance within the field profile was found to decrease to 3.7% from 6%. We also found a slight increase in the average peak, with such a sorting.</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12</a:t>
            </a:fld>
            <a:endParaRPr lang="de-CH" dirty="0"/>
          </a:p>
        </p:txBody>
      </p:sp>
    </p:spTree>
    <p:extLst>
      <p:ext uri="{BB962C8B-B14F-4D97-AF65-F5344CB8AC3E}">
        <p14:creationId xmlns:p14="http://schemas.microsoft.com/office/powerpoint/2010/main" val="1789426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After the bulks are sorted the undulator is shimmed to make fine local adjustments to the field. To shim the undulator we will cut the poles to obtain a uniform field profile. The required cut on each pole is calculated such that the field integral under it is reduced to the average field integral, thereby minimizing the peak-to-peak errors.</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14</a:t>
            </a:fld>
            <a:endParaRPr lang="fr-FR" dirty="0"/>
          </a:p>
        </p:txBody>
      </p:sp>
    </p:spTree>
    <p:extLst>
      <p:ext uri="{BB962C8B-B14F-4D97-AF65-F5344CB8AC3E}">
        <p14:creationId xmlns:p14="http://schemas.microsoft.com/office/powerpoint/2010/main" val="655125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Then to calculate these cuts we first require a model which tells us by how much each peak changes after cutting its corresponding pole and its neighbors. Such a model is constructed by simulating a number of cuts on a pole and seeing the effect that this has on the peak under it and the first three neighbors.</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15</a:t>
            </a:fld>
            <a:endParaRPr lang="fr-FR" dirty="0"/>
          </a:p>
        </p:txBody>
      </p:sp>
    </p:spTree>
    <p:extLst>
      <p:ext uri="{BB962C8B-B14F-4D97-AF65-F5344CB8AC3E}">
        <p14:creationId xmlns:p14="http://schemas.microsoft.com/office/powerpoint/2010/main" val="982027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Here we can see how this field integral changes for the peak under the pole we are cutting and for the neighbors of this peak. As we can see this goes down quickly as the distance between the neighbors increases, and so we only consider the first 3 neighbors. </a:t>
            </a:r>
          </a:p>
          <a:p>
            <a:endParaRPr lang="en-US" dirty="0"/>
          </a:p>
          <a:p>
            <a:r>
              <a:rPr lang="en-US" dirty="0"/>
              <a:t>By fitting a polynomial through each of these curves and assuming that the neighboring effects can be linearly superimposed we can build the following matrix equation which tells us by how much each peak changes as a function of a set of cuts on all poles.</a:t>
            </a:r>
          </a:p>
        </p:txBody>
      </p:sp>
      <p:sp>
        <p:nvSpPr>
          <p:cNvPr id="4" name="Slide Number Placeholder 3"/>
          <p:cNvSpPr>
            <a:spLocks noGrp="1"/>
          </p:cNvSpPr>
          <p:nvPr>
            <p:ph type="sldNum" sz="quarter" idx="5"/>
          </p:nvPr>
        </p:nvSpPr>
        <p:spPr/>
        <p:txBody>
          <a:bodyPr/>
          <a:lstStyle/>
          <a:p>
            <a:fld id="{4CF50783-AAED-1941-8BCC-9F6140F0A6B1}" type="slidenum">
              <a:rPr lang="fr-FR" smtClean="0"/>
              <a:pPr/>
              <a:t>16</a:t>
            </a:fld>
            <a:endParaRPr lang="fr-FR" dirty="0"/>
          </a:p>
        </p:txBody>
      </p:sp>
    </p:spTree>
    <p:extLst>
      <p:ext uri="{BB962C8B-B14F-4D97-AF65-F5344CB8AC3E}">
        <p14:creationId xmlns:p14="http://schemas.microsoft.com/office/powerpoint/2010/main" val="2086833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This model is then combined with the experimentally measured field integral under each peak to build the following cost function, which is then minimized to obtain a set of cuts h which decrease the peak-to-peak variance. To avoid an overshoot these cuts will be damped and an iterative approach it taken, where the dampened cuts are performed, and we remeasure to repeat the procedure. This is important as we cannot go back once the poles are cut. </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17</a:t>
            </a:fld>
            <a:endParaRPr lang="fr-FR" dirty="0"/>
          </a:p>
        </p:txBody>
      </p:sp>
    </p:spTree>
    <p:extLst>
      <p:ext uri="{BB962C8B-B14F-4D97-AF65-F5344CB8AC3E}">
        <p14:creationId xmlns:p14="http://schemas.microsoft.com/office/powerpoint/2010/main" val="4044522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This was tested using simulation where we observed that the field errors can be brough down to 0.2% after 3 iterations. Now our target is 0.1%, however, this was not achieved here as discrepancies between our simulations were put on purpose to ensure that the method is robust even if our simulations do not translate perfectly in real life.</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18</a:t>
            </a:fld>
            <a:endParaRPr lang="fr-FR" dirty="0"/>
          </a:p>
        </p:txBody>
      </p:sp>
    </p:spTree>
    <p:extLst>
      <p:ext uri="{BB962C8B-B14F-4D97-AF65-F5344CB8AC3E}">
        <p14:creationId xmlns:p14="http://schemas.microsoft.com/office/powerpoint/2010/main" val="2933938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To prevent the storage ring from being compromised an undulator should be transparent to the electron beam, this is achieved by setting the first and second field integrals to zero. In our case we will have a symmetric geometry and so the first field integral is automatically set to zero. Then to correct for the second field integral the end bulks will be trimmed to ensure that the beam oscillates and exits on axis.</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20</a:t>
            </a:fld>
            <a:endParaRPr lang="fr-FR" dirty="0"/>
          </a:p>
        </p:txBody>
      </p:sp>
    </p:spTree>
    <p:extLst>
      <p:ext uri="{BB962C8B-B14F-4D97-AF65-F5344CB8AC3E}">
        <p14:creationId xmlns:p14="http://schemas.microsoft.com/office/powerpoint/2010/main" val="3150303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This has been tested in a 2D simulation where we found that cutting the first two bulks is enough to confine the beam’s oscillations around the main axis. Further work is required to test this using a 3D simulation and in experiment.</a:t>
            </a:r>
            <a:endParaRPr lang="en-MT"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21</a:t>
            </a:fld>
            <a:endParaRPr lang="fr-FR" dirty="0"/>
          </a:p>
        </p:txBody>
      </p:sp>
    </p:spTree>
    <p:extLst>
      <p:ext uri="{BB962C8B-B14F-4D97-AF65-F5344CB8AC3E}">
        <p14:creationId xmlns:p14="http://schemas.microsoft.com/office/powerpoint/2010/main" val="975741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HTS undulator has been shown to provide a high on-axis field at short periods. However, due to differences between the HTS bulks the field errors need to be decreased before it is usable, especially at high harmonics.</a:t>
            </a:r>
          </a:p>
          <a:p>
            <a:endParaRPr lang="en-US" dirty="0"/>
          </a:p>
          <a:p>
            <a:r>
              <a:rPr lang="en-US" dirty="0"/>
              <a:t>To do so, the bulks were sorted to decrease the field errors from 6% to 3.7%. Moreover, we propose a shimming method to cut the poles to further bring down this field errors.</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23</a:t>
            </a:fld>
            <a:endParaRPr lang="de-CH" dirty="0"/>
          </a:p>
        </p:txBody>
      </p:sp>
    </p:spTree>
    <p:extLst>
      <p:ext uri="{BB962C8B-B14F-4D97-AF65-F5344CB8AC3E}">
        <p14:creationId xmlns:p14="http://schemas.microsoft.com/office/powerpoint/2010/main" val="3568278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First, I will go over what is synchrotron radiation and undulators. Then, I will discuss our HTS modelling framework and how this was applied to sorting and shimming the HTSU</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3785428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So, synchrotron radiation is the light emitted when relativistic charged particles experience centripetal acceleration. This phenomenon is observed in storage rings where electron beams are kept in a circular closed loop. </a:t>
            </a:r>
          </a:p>
          <a:p>
            <a:endParaRPr lang="en-US" dirty="0"/>
          </a:p>
          <a:p>
            <a:r>
              <a:rPr lang="en-US" dirty="0"/>
              <a:t>To increase the brightness of this radiation special devices called undulators are build. These make use of periodic magnetic fields to introduce a series of oscillations in the electron’s path. Currently undulators make use of permanent magnets or electromagnets to generate this field and here we can see how a traditional permanent magnet undulator is organized.</a:t>
            </a:r>
          </a:p>
          <a:p>
            <a:endParaRPr lang="en-US" dirty="0"/>
          </a:p>
          <a:p>
            <a:r>
              <a:rPr lang="en-US" dirty="0"/>
              <a:t>We also note that in such an architecture, ferromagnetic poles are placed in between the magnets for two reasons; to increase the peak on-axis field and to serve as a tool to locally adjust the field.</a:t>
            </a:r>
          </a:p>
        </p:txBody>
      </p:sp>
      <p:sp>
        <p:nvSpPr>
          <p:cNvPr id="4" name="Slide Number Placehold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3373350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t>To increase the energy of the emitted radiation from a undulator, while still having sufficient flux at high harmonics one needs to increase the peak on axis field of undulator’s magnetic field while decreasing the period. At short periods permanent magnets do not offer enough field strength to be usable and so the bulk HTS undulator was proposed. In 2023 a record field of 2.1 T at a 10mm period and 4mm gap was demonstrated on a short bulk HTS undulator sample, which exceeds the performance of current state of the art permanent magnet undulators.</a:t>
            </a:r>
          </a:p>
          <a:p>
            <a:endParaRPr lang="en-US" dirty="0"/>
          </a:p>
          <a:p>
            <a:endParaRPr lang="en-US" dirty="0"/>
          </a:p>
          <a:p>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1733413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HTS undulator will be built in the following staggered array configuration, and the magnetized using a FC magnetization by an external solenoid which is ramped from 10T to 0T at 10K. Here we can see our sample 20-bulk undulator which is used for testing at the university of Cambridge. Moreover, we will make use of holmium poles which were found to give a 0.1 T increase in the peak on-axis field compared to standard iron-cobalt poles at these temperatures.</a:t>
            </a:r>
          </a:p>
          <a:p>
            <a:endParaRPr lang="en-US" dirty="0"/>
          </a:p>
          <a:p>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2403022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Now, that we have demonstrated the ability of the HTS undulator to reach sufficiently high field, we must show that a periodic field can be achieved. Such periodicity is required for high harmonics to be usable, allowing interference effects to take place. Currently, differences between the bulks is resulting in an inhomogeneous field. This is observed in the following measured field profiles. Here we have high quality but economically unfeasible Nippon steel bulks which present with lower errors, than the SDMG bulks which will be used in the future.</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dirty="0"/>
          </a:p>
        </p:txBody>
      </p:sp>
    </p:spTree>
    <p:extLst>
      <p:ext uri="{BB962C8B-B14F-4D97-AF65-F5344CB8AC3E}">
        <p14:creationId xmlns:p14="http://schemas.microsoft.com/office/powerpoint/2010/main" val="2047135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To model the HTS we make use of the </a:t>
            </a:r>
            <a:r>
              <a:rPr lang="en-US" dirty="0" err="1"/>
              <a:t>magnetodynamic</a:t>
            </a:r>
            <a:r>
              <a:rPr lang="en-US" dirty="0"/>
              <a:t> H-phi formulation. This solves for the magnetic field H in the combined Faraday and Ampere’s laws. Moreover, the phi physics is used in the nonconducting domains to decrease the number of degrees of freedom and improve the computational efficiency, by setting the current in these domains to zero a priori</a:t>
            </a:r>
          </a:p>
          <a:p>
            <a:endParaRPr lang="en-US" dirty="0"/>
          </a:p>
          <a:p>
            <a:r>
              <a:rPr lang="en-US" dirty="0"/>
              <a:t>The HTS bulk’s properties are modelled using a linear BH curve and the empirical resistivity power law</a:t>
            </a:r>
          </a:p>
          <a:p>
            <a:endParaRPr lang="en-US" dirty="0"/>
          </a:p>
          <a:p>
            <a:r>
              <a:rPr lang="en-US" dirty="0"/>
              <a:t>The linear BH curve is also used for the air domains.</a:t>
            </a:r>
          </a:p>
          <a:p>
            <a:endParaRPr lang="en-US" dirty="0"/>
          </a:p>
          <a:p>
            <a:r>
              <a:rPr lang="en-US" dirty="0"/>
              <a:t>Moreover, as conductivity of holmium is smaller than that of copper, which is already being ignored in our simulations, the poles will be simulated using the phi physics as well</a:t>
            </a:r>
          </a:p>
        </p:txBody>
      </p:sp>
      <p:sp>
        <p:nvSpPr>
          <p:cNvPr id="4" name="Slide Number Placeholder 3"/>
          <p:cNvSpPr>
            <a:spLocks noGrp="1"/>
          </p:cNvSpPr>
          <p:nvPr>
            <p:ph type="sldNum" sz="quarter" idx="5"/>
          </p:nvPr>
        </p:nvSpPr>
        <p:spPr/>
        <p:txBody>
          <a:bodyPr/>
          <a:lstStyle/>
          <a:p>
            <a:fld id="{83C81C81-E364-4366-A610-2DB15FF98538}" type="slidenum">
              <a:rPr lang="de-CH" smtClean="0"/>
              <a:pPr/>
              <a:t>8</a:t>
            </a:fld>
            <a:endParaRPr lang="de-CH" dirty="0"/>
          </a:p>
        </p:txBody>
      </p:sp>
    </p:spTree>
    <p:extLst>
      <p:ext uri="{BB962C8B-B14F-4D97-AF65-F5344CB8AC3E}">
        <p14:creationId xmlns:p14="http://schemas.microsoft.com/office/powerpoint/2010/main" val="39781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To do this the experimentally measured </a:t>
            </a:r>
            <a:r>
              <a:rPr lang="en-US" b="0" dirty="0"/>
              <a:t>BH curve is used to model the pole’s relationship between B and H in faraday’s law. Here we see the non-linear BH-curve of holmium which has a higher saturation field than that </a:t>
            </a:r>
            <a:r>
              <a:rPr lang="en-US" b="0"/>
              <a:t>of iron-cobalt.</a:t>
            </a:r>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9</a:t>
            </a:fld>
            <a:endParaRPr lang="de-CH" dirty="0"/>
          </a:p>
        </p:txBody>
      </p:sp>
    </p:spTree>
    <p:extLst>
      <p:ext uri="{BB962C8B-B14F-4D97-AF65-F5344CB8AC3E}">
        <p14:creationId xmlns:p14="http://schemas.microsoft.com/office/powerpoint/2010/main" val="1790273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MT"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10</a:t>
            </a:fld>
            <a:endParaRPr lang="de-CH" dirty="0"/>
          </a:p>
        </p:txBody>
      </p:sp>
    </p:spTree>
    <p:extLst>
      <p:ext uri="{BB962C8B-B14F-4D97-AF65-F5344CB8AC3E}">
        <p14:creationId xmlns:p14="http://schemas.microsoft.com/office/powerpoint/2010/main" val="2946578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F0F17EE9-29C0-2141-A489-2A4BA5A347A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r="44563"/>
          <a:stretch/>
        </p:blipFill>
        <p:spPr>
          <a:xfrm>
            <a:off x="631137" y="358671"/>
            <a:ext cx="983351" cy="730070"/>
          </a:xfrm>
          <a:prstGeom prst="rect">
            <a:avLst/>
          </a:prstGeom>
        </p:spPr>
      </p:pic>
      <p:pic>
        <p:nvPicPr>
          <p:cNvPr id="5" name="Grafik 4">
            <a:extLst>
              <a:ext uri="{FF2B5EF4-FFF2-40B4-BE49-F238E27FC236}">
                <a16:creationId xmlns:a16="http://schemas.microsoft.com/office/drawing/2014/main" id="{A0D22868-1576-071B-E02E-9CD70D5B494D}"/>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pic>
        <p:nvPicPr>
          <p:cNvPr id="6" name="Grafik 5">
            <a:extLst>
              <a:ext uri="{FF2B5EF4-FFF2-40B4-BE49-F238E27FC236}">
                <a16:creationId xmlns:a16="http://schemas.microsoft.com/office/drawing/2014/main" id="{57BAB254-92A5-7C1F-983C-107CA02125F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409903038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5037746-BF37-40AC-8B77-B619BAD1863E}"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D02734B-DFD3-455F-8A3E-5A3CB93F3A10}"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19E0637-B87A-49E3-AD5F-E613C67EE3D3}"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8036461-0AED-472A-BD73-728DCA428EBA}"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02FFE62A-5853-4C3D-82C7-AF58B0C54D8D}" type="datetime1">
              <a:rPr lang="de-CH" noProof="0" smtClean="0"/>
              <a:t>13.09.2024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1EFA121-F1C6-4266-99BF-A1D91CBD9323}"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171C2B3-4A89-48A7-9787-1F00220C8AA5}"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8F70078A-CA75-6E51-EAF3-607D965A529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313A16A8-CDB6-176A-AF4C-BA6EAABE01B5}"/>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spTree>
    <p:extLst>
      <p:ext uri="{BB962C8B-B14F-4D97-AF65-F5344CB8AC3E}">
        <p14:creationId xmlns:p14="http://schemas.microsoft.com/office/powerpoint/2010/main" val="324299654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2848FE3-7217-40C9-849D-7AD527778AAB}"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60C0827-3E06-493D-930C-1E45C8D0F45A}"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55539F-740B-40CC-ADDB-0396BA218BD4}"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73531E-C764-4B51-9A6E-20FAD9DE85E8}"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7BABFBA-A6AC-4DE6-B714-70B32052EFEA}"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5D0772-9396-4BF2-8DB8-A2945763C939}"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83DFB52-F702-4809-8F9B-2F72C617B315}"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9B5D56-C3D3-4AC5-8C3E-A7E7B22ADE6B}"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E676CB0-FECC-48CA-B9BA-8FAA3855801E}"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9F5EED-6066-42D9-8A29-51ADB10AB9A7}"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D61A34A1-2093-78E5-BDC0-6F5FCE1849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B1FEE30C-2586-654A-BF54-CCEAD6C813D2}"/>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3689"/>
          <a:stretch/>
        </p:blipFill>
        <p:spPr>
          <a:xfrm>
            <a:off x="2532062" y="536705"/>
            <a:ext cx="1110909" cy="379393"/>
          </a:xfrm>
          <a:prstGeom prst="rect">
            <a:avLst/>
          </a:prstGeom>
        </p:spPr>
      </p:pic>
    </p:spTree>
    <p:extLst>
      <p:ext uri="{BB962C8B-B14F-4D97-AF65-F5344CB8AC3E}">
        <p14:creationId xmlns:p14="http://schemas.microsoft.com/office/powerpoint/2010/main" val="3892997710"/>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5DAF998-1E8C-4D58-AFA0-82C5DF4AD287}"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F65860C-4767-4D45-9F8C-51FCF48D8AAA}"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73AEA20-1531-4CB2-A523-B37CFD4CEC22}"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533A31C8-5470-75FF-8EB6-7550B9346D98}"/>
              </a:ext>
            </a:extLst>
          </p:cNvPr>
          <p:cNvSpPr>
            <a:spLocks noGrp="1"/>
          </p:cNvSpPr>
          <p:nvPr>
            <p:ph type="title" hasCustomPrompt="1"/>
          </p:nvPr>
        </p:nvSpPr>
        <p:spPr>
          <a:xfrm>
            <a:off x="695325" y="278296"/>
            <a:ext cx="8964613" cy="810444"/>
          </a:xfrm>
        </p:spPr>
        <p:txBody>
          <a:bodyPr/>
          <a:lstStyle>
            <a:lvl1pPr>
              <a:defRPr/>
            </a:lvl1pPr>
          </a:lstStyle>
          <a:p>
            <a:r>
              <a:rPr lang="en-GB" noProof="0" dirty="0"/>
              <a:t>Add Title</a:t>
            </a:r>
          </a:p>
        </p:txBody>
      </p:sp>
      <p:sp>
        <p:nvSpPr>
          <p:cNvPr id="12" name="Foliennummernplatzhalter 4">
            <a:extLst>
              <a:ext uri="{FF2B5EF4-FFF2-40B4-BE49-F238E27FC236}">
                <a16:creationId xmlns:a16="http://schemas.microsoft.com/office/drawing/2014/main" id="{438E7BA9-8C05-255F-6BC7-3646DE03F270}"/>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650648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1_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29776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588630E5-6617-6EC8-B1AA-7FE318E4A78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83097511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229CEAA5-5F9D-F7C3-AF88-8662AFFE976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6998C08-46AF-EBED-4A96-23C91C0A4A2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F637C6E0-D112-01A6-5C12-D3A0AB6D6A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3785"/>
          <a:stretch/>
        </p:blipFill>
        <p:spPr>
          <a:xfrm>
            <a:off x="2532061" y="532547"/>
            <a:ext cx="1113065" cy="386410"/>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BB3026D-1F74-4A46-A0F7-6F2450BC8849}"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1DC89DF-B58D-4DCA-BF14-448085CB752A}" type="datetime1">
              <a:rPr lang="de-CH" noProof="0" smtClean="0"/>
              <a:t>13.09.2024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PSI Center for Photon Science</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CCBC205-8E73-4BA4-AF4A-AA08EA2787AD}" type="datetime1">
              <a:rPr lang="de-CH" noProof="0" smtClean="0"/>
              <a:t>13.09.2024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PSI Center for Photon Science</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702" r:id="rId1"/>
    <p:sldLayoutId id="2147483710" r:id="rId2"/>
    <p:sldLayoutId id="2147483718" r:id="rId3"/>
    <p:sldLayoutId id="2147483726"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742" r:id="rId34"/>
    <p:sldLayoutId id="2147483743" r:id="rId35"/>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34.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34.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34.png"/><Relationship Id="rId7"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34.xml"/><Relationship Id="rId6" Type="http://schemas.openxmlformats.org/officeDocument/2006/relationships/image" Target="../media/image44.png"/><Relationship Id="rId5" Type="http://schemas.openxmlformats.org/officeDocument/2006/relationships/image" Target="../media/image35.png"/><Relationship Id="rId4" Type="http://schemas.openxmlformats.org/officeDocument/2006/relationships/image" Target="../media/image40.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34.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10.png"/><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30.png"/><Relationship Id="rId5" Type="http://schemas.openxmlformats.org/officeDocument/2006/relationships/image" Target="../media/image23.jpe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2B016-40D8-CFA4-508B-50CC3EC20131}"/>
              </a:ext>
            </a:extLst>
          </p:cNvPr>
          <p:cNvSpPr>
            <a:spLocks noGrp="1"/>
          </p:cNvSpPr>
          <p:nvPr>
            <p:ph type="ctrTitle"/>
          </p:nvPr>
        </p:nvSpPr>
        <p:spPr/>
        <p:txBody>
          <a:bodyPr/>
          <a:lstStyle/>
          <a:p>
            <a:r>
              <a:rPr lang="en-US" dirty="0"/>
              <a:t>Bulk High Temperature Superconducting Undulator</a:t>
            </a:r>
            <a:endParaRPr lang="en-MT" dirty="0"/>
          </a:p>
        </p:txBody>
      </p:sp>
      <p:sp>
        <p:nvSpPr>
          <p:cNvPr id="3" name="Subtitle 2">
            <a:extLst>
              <a:ext uri="{FF2B5EF4-FFF2-40B4-BE49-F238E27FC236}">
                <a16:creationId xmlns:a16="http://schemas.microsoft.com/office/drawing/2014/main" id="{99D10E17-0B36-D0AB-7403-FE16F4EE1A77}"/>
              </a:ext>
            </a:extLst>
          </p:cNvPr>
          <p:cNvSpPr>
            <a:spLocks noGrp="1"/>
          </p:cNvSpPr>
          <p:nvPr>
            <p:ph type="subTitle" idx="1"/>
          </p:nvPr>
        </p:nvSpPr>
        <p:spPr/>
        <p:txBody>
          <a:bodyPr/>
          <a:lstStyle/>
          <a:p>
            <a:r>
              <a:rPr lang="en-US" dirty="0"/>
              <a:t>Field Optimization and Shimming</a:t>
            </a:r>
            <a:endParaRPr lang="en-MT" dirty="0"/>
          </a:p>
        </p:txBody>
      </p:sp>
      <p:sp>
        <p:nvSpPr>
          <p:cNvPr id="4" name="Text Placeholder 3">
            <a:extLst>
              <a:ext uri="{FF2B5EF4-FFF2-40B4-BE49-F238E27FC236}">
                <a16:creationId xmlns:a16="http://schemas.microsoft.com/office/drawing/2014/main" id="{789139E4-C5F5-B41E-22D2-6F6327C3A627}"/>
              </a:ext>
            </a:extLst>
          </p:cNvPr>
          <p:cNvSpPr>
            <a:spLocks noGrp="1"/>
          </p:cNvSpPr>
          <p:nvPr>
            <p:ph type="body" sz="quarter" idx="13"/>
          </p:nvPr>
        </p:nvSpPr>
        <p:spPr/>
        <p:txBody>
          <a:bodyPr/>
          <a:lstStyle/>
          <a:p>
            <a:r>
              <a:rPr lang="en-US" dirty="0"/>
              <a:t>Carlos </a:t>
            </a:r>
            <a:r>
              <a:rPr lang="en-US" dirty="0" err="1"/>
              <a:t>Gafa</a:t>
            </a:r>
            <a:r>
              <a:rPr lang="en-US" dirty="0"/>
              <a:t>’, Alexandre  Arsenault, Marco </a:t>
            </a:r>
            <a:r>
              <a:rPr lang="en-US" dirty="0" err="1"/>
              <a:t>Calvi</a:t>
            </a:r>
            <a:r>
              <a:rPr lang="en-US" dirty="0"/>
              <a:t>, John Durrell, Anthony Dennis, Nicholas </a:t>
            </a:r>
            <a:r>
              <a:rPr lang="en-US" dirty="0" err="1"/>
              <a:t>Sammut</a:t>
            </a:r>
            <a:r>
              <a:rPr lang="en-US" dirty="0"/>
              <a:t>, Andrew </a:t>
            </a:r>
            <a:r>
              <a:rPr lang="en-US" dirty="0" err="1"/>
              <a:t>Sammut</a:t>
            </a:r>
            <a:endParaRPr lang="en-MT" dirty="0"/>
          </a:p>
        </p:txBody>
      </p:sp>
      <p:pic>
        <p:nvPicPr>
          <p:cNvPr id="2050" name="Picture 2" descr="Home | LEAPS-INNOV - Open innovation">
            <a:extLst>
              <a:ext uri="{FF2B5EF4-FFF2-40B4-BE49-F238E27FC236}">
                <a16:creationId xmlns:a16="http://schemas.microsoft.com/office/drawing/2014/main" id="{FE5F9E58-F672-D477-741D-26A220B19B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3870" y="153378"/>
            <a:ext cx="2268314" cy="107114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me - CHART (Swiss Accelerator Research and Technology) - CHART">
            <a:extLst>
              <a:ext uri="{FF2B5EF4-FFF2-40B4-BE49-F238E27FC236}">
                <a16:creationId xmlns:a16="http://schemas.microsoft.com/office/drawing/2014/main" id="{188FA43A-0494-B2A6-D839-7F7E907BFE9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5383"/>
          <a:stretch/>
        </p:blipFill>
        <p:spPr bwMode="auto">
          <a:xfrm>
            <a:off x="618963" y="1258250"/>
            <a:ext cx="1300573" cy="8191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55C8E8B-F235-26BD-31A5-3CCC80D9E67A}"/>
              </a:ext>
            </a:extLst>
          </p:cNvPr>
          <p:cNvSpPr txBox="1"/>
          <p:nvPr/>
        </p:nvSpPr>
        <p:spPr>
          <a:xfrm>
            <a:off x="1991544" y="1445854"/>
            <a:ext cx="1300573" cy="553998"/>
          </a:xfrm>
          <a:prstGeom prst="rect">
            <a:avLst/>
          </a:prstGeom>
          <a:noFill/>
        </p:spPr>
        <p:txBody>
          <a:bodyPr wrap="square" lIns="0" tIns="0" rIns="0" bIns="0" rtlCol="0">
            <a:spAutoFit/>
          </a:bodyPr>
          <a:lstStyle/>
          <a:p>
            <a:pPr algn="l"/>
            <a:r>
              <a:rPr lang="en-US" sz="1200" dirty="0">
                <a:solidFill>
                  <a:schemeClr val="bg1"/>
                </a:solidFill>
              </a:rPr>
              <a:t>Swiss Accelerator Research and Technology</a:t>
            </a:r>
            <a:endParaRPr lang="en-MT" sz="1200" dirty="0">
              <a:solidFill>
                <a:schemeClr val="bg1"/>
              </a:solidFill>
            </a:endParaRPr>
          </a:p>
        </p:txBody>
      </p:sp>
    </p:spTree>
    <p:extLst>
      <p:ext uri="{BB962C8B-B14F-4D97-AF65-F5344CB8AC3E}">
        <p14:creationId xmlns:p14="http://schemas.microsoft.com/office/powerpoint/2010/main" val="134362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2474540"/>
            <a:ext cx="8964613" cy="1908211"/>
          </a:xfrm>
        </p:spPr>
        <p:txBody>
          <a:bodyPr/>
          <a:lstStyle/>
          <a:p>
            <a:pPr marL="457200" indent="-457200">
              <a:buAutoNum type="arabicPlain"/>
            </a:pPr>
            <a:r>
              <a:rPr lang="en-GB" noProof="0" dirty="0">
                <a:solidFill>
                  <a:schemeClr val="bg2"/>
                </a:solidFill>
              </a:rPr>
              <a:t>Introduction</a:t>
            </a:r>
          </a:p>
          <a:p>
            <a:pPr marL="457200" indent="-457200">
              <a:buAutoNum type="arabicPlain"/>
            </a:pPr>
            <a:r>
              <a:rPr lang="en-GB" noProof="0" dirty="0">
                <a:solidFill>
                  <a:schemeClr val="bg2"/>
                </a:solidFill>
              </a:rPr>
              <a:t>Modelling framework</a:t>
            </a:r>
          </a:p>
          <a:p>
            <a:pPr marL="457200" indent="-457200">
              <a:buAutoNum type="arabicPlain"/>
            </a:pPr>
            <a:r>
              <a:rPr lang="en-GB" noProof="0" dirty="0"/>
              <a:t>Sorting</a:t>
            </a:r>
          </a:p>
          <a:p>
            <a:pPr marL="457200" indent="-457200" algn="l" rtl="0" eaLnBrk="1" latinLnBrk="0" hangingPunct="1">
              <a:spcBef>
                <a:spcPts val="600"/>
              </a:spcBef>
              <a:spcAft>
                <a:spcPts val="0"/>
              </a:spcAft>
              <a:buClrTx/>
              <a:buSzPts val="2000"/>
              <a:buFont typeface="+mj-lt"/>
              <a:buAutoNum type="arabicPlain"/>
              <a:tabLst>
                <a:tab pos="536575" algn="l"/>
              </a:tabLst>
            </a:pPr>
            <a:r>
              <a:rPr lang="en-US" kern="1200" dirty="0">
                <a:solidFill>
                  <a:srgbClr val="B9B9B9"/>
                </a:solidFill>
                <a:effectLst/>
                <a:latin typeface="Aptos" panose="020B0004020202020204" pitchFamily="34" charset="0"/>
                <a:ea typeface="+mn-ea"/>
                <a:cs typeface="+mn-cs"/>
              </a:rPr>
              <a:t>Ferromagnetic pole shimming</a:t>
            </a:r>
          </a:p>
          <a:p>
            <a:pPr marL="457200" indent="-457200" algn="l" rtl="0" eaLnBrk="1" latinLnBrk="0" hangingPunct="1">
              <a:spcBef>
                <a:spcPts val="600"/>
              </a:spcBef>
              <a:spcAft>
                <a:spcPts val="0"/>
              </a:spcAft>
              <a:buClrTx/>
              <a:buSzPts val="2000"/>
              <a:buFont typeface="+mj-lt"/>
              <a:buAutoNum type="arabicPlain"/>
              <a:tabLst>
                <a:tab pos="536575" algn="l"/>
              </a:tabLst>
            </a:pPr>
            <a:r>
              <a:rPr lang="en-GB" dirty="0">
                <a:solidFill>
                  <a:schemeClr val="bg2"/>
                </a:solidFill>
              </a:rPr>
              <a:t>End Field Optimization</a:t>
            </a:r>
            <a:endParaRPr lang="en-MT" dirty="0">
              <a:effectLst/>
            </a:endParaRPr>
          </a:p>
          <a:p>
            <a:pPr marL="457200" indent="-457200">
              <a:buAutoNum type="arabicPlain"/>
            </a:pPr>
            <a:r>
              <a:rPr lang="en-GB" dirty="0">
                <a:solidFill>
                  <a:schemeClr val="bg2"/>
                </a:solidFill>
              </a:rPr>
              <a:t>Conclusion</a:t>
            </a:r>
            <a:endParaRPr lang="en-GB" noProof="0" dirty="0">
              <a:solidFill>
                <a:schemeClr val="bg2"/>
              </a:solidFill>
            </a:endParaRPr>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10</a:t>
            </a:fld>
            <a:endParaRPr lang="de-CH" dirty="0"/>
          </a:p>
        </p:txBody>
      </p:sp>
    </p:spTree>
    <p:extLst>
      <p:ext uri="{BB962C8B-B14F-4D97-AF65-F5344CB8AC3E}">
        <p14:creationId xmlns:p14="http://schemas.microsoft.com/office/powerpoint/2010/main" val="3742213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53E4AA0-05F9-FD7C-76CD-897E97F3CFFE}"/>
                  </a:ext>
                </a:extLst>
              </p:cNvPr>
              <p:cNvSpPr>
                <a:spLocks noGrp="1"/>
              </p:cNvSpPr>
              <p:nvPr>
                <p:ph idx="1"/>
              </p:nvPr>
            </p:nvSpPr>
            <p:spPr>
              <a:xfrm>
                <a:off x="695325" y="836612"/>
                <a:ext cx="11089307" cy="5184778"/>
              </a:xfrm>
            </p:spPr>
            <p:txBody>
              <a:bodyPr/>
              <a:lstStyle/>
              <a:p>
                <a:pPr marL="342900" indent="-342900">
                  <a:buFont typeface="Arial" panose="020B0604020202020204" pitchFamily="34" charset="0"/>
                  <a:buChar char="•"/>
                </a:pPr>
                <a:r>
                  <a:rPr lang="en-US" dirty="0"/>
                  <a:t>Sort bulks; global coarse adjustments to provide a better starting point for the shimming</a:t>
                </a:r>
              </a:p>
              <a:p>
                <a:pPr marL="342900" indent="-342900">
                  <a:buFont typeface="Arial" panose="020B0604020202020204" pitchFamily="34" charset="0"/>
                  <a:buChar char="•"/>
                </a:pPr>
                <a:r>
                  <a:rPr lang="en-US" dirty="0"/>
                  <a:t>The differences between the bulks are quantified by scaling their individual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oMath>
                </a14:m>
                <a:endParaRPr lang="de-CH" dirty="0"/>
              </a:p>
              <a:p>
                <a:pPr marL="342900" indent="-342900">
                  <a:buFont typeface="Arial" panose="020B0604020202020204" pitchFamily="34" charset="0"/>
                  <a:buChar char="•"/>
                </a:pPr>
                <a:r>
                  <a:rPr lang="de-CH" dirty="0"/>
                  <a:t>Through several iterations, we can fit a scaling parameter for all bulks </a:t>
                </a:r>
                <a:r>
                  <a:rPr lang="de-CH" sz="1400" dirty="0"/>
                  <a:t>[R. Kinjo, 2022]</a:t>
                </a:r>
                <a:endParaRPr lang="de-CH" dirty="0"/>
              </a:p>
            </p:txBody>
          </p:sp>
        </mc:Choice>
        <mc:Fallback xmlns="">
          <p:sp>
            <p:nvSpPr>
              <p:cNvPr id="2" name="Content Placeholder 1">
                <a:extLst>
                  <a:ext uri="{FF2B5EF4-FFF2-40B4-BE49-F238E27FC236}">
                    <a16:creationId xmlns:a16="http://schemas.microsoft.com/office/drawing/2014/main" id="{853E4AA0-05F9-FD7C-76CD-897E97F3CFFE}"/>
                  </a:ext>
                </a:extLst>
              </p:cNvPr>
              <p:cNvSpPr>
                <a:spLocks noGrp="1" noRot="1" noChangeAspect="1" noMove="1" noResize="1" noEditPoints="1" noAdjustHandles="1" noChangeArrowheads="1" noChangeShapeType="1" noTextEdit="1"/>
              </p:cNvSpPr>
              <p:nvPr>
                <p:ph idx="1"/>
              </p:nvPr>
            </p:nvSpPr>
            <p:spPr>
              <a:xfrm>
                <a:off x="695325" y="836612"/>
                <a:ext cx="11089307" cy="5184778"/>
              </a:xfrm>
              <a:blipFill>
                <a:blip r:embed="rId3"/>
                <a:stretch>
                  <a:fillRect l="-1319" t="-1528"/>
                </a:stretch>
              </a:blipFill>
            </p:spPr>
            <p:txBody>
              <a:bodyPr/>
              <a:lstStyle/>
              <a:p>
                <a:r>
                  <a:rPr lang="en-MT">
                    <a:noFill/>
                  </a:rPr>
                  <a:t> </a:t>
                </a:r>
              </a:p>
            </p:txBody>
          </p:sp>
        </mc:Fallback>
      </mc:AlternateContent>
      <p:sp>
        <p:nvSpPr>
          <p:cNvPr id="5" name="Slide Number Placeholder 4">
            <a:extLst>
              <a:ext uri="{FF2B5EF4-FFF2-40B4-BE49-F238E27FC236}">
                <a16:creationId xmlns:a16="http://schemas.microsoft.com/office/drawing/2014/main" id="{E1EEC9E4-ADC7-DFE6-8FE4-9EF2D16E1E90}"/>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sp>
        <p:nvSpPr>
          <p:cNvPr id="6" name="Title 5">
            <a:extLst>
              <a:ext uri="{FF2B5EF4-FFF2-40B4-BE49-F238E27FC236}">
                <a16:creationId xmlns:a16="http://schemas.microsoft.com/office/drawing/2014/main" id="{7C131AD2-CA2B-0C46-A2A9-B34D16494CA6}"/>
              </a:ext>
            </a:extLst>
          </p:cNvPr>
          <p:cNvSpPr>
            <a:spLocks noGrp="1"/>
          </p:cNvSpPr>
          <p:nvPr>
            <p:ph type="title"/>
          </p:nvPr>
        </p:nvSpPr>
        <p:spPr/>
        <p:txBody>
          <a:bodyPr/>
          <a:lstStyle/>
          <a:p>
            <a:r>
              <a:rPr lang="en-US" dirty="0"/>
              <a:t>Inverse analysis and sorting</a:t>
            </a:r>
            <a:endParaRPr lang="de-CH" dirty="0"/>
          </a:p>
        </p:txBody>
      </p:sp>
      <p:pic>
        <p:nvPicPr>
          <p:cNvPr id="14" name="Picture 13">
            <a:extLst>
              <a:ext uri="{FF2B5EF4-FFF2-40B4-BE49-F238E27FC236}">
                <a16:creationId xmlns:a16="http://schemas.microsoft.com/office/drawing/2014/main" id="{9C5D508A-ED95-1FE6-BFF5-FD3EF9E594EB}"/>
              </a:ext>
            </a:extLst>
          </p:cNvPr>
          <p:cNvPicPr>
            <a:picLocks noChangeAspect="1"/>
          </p:cNvPicPr>
          <p:nvPr/>
        </p:nvPicPr>
        <p:blipFill>
          <a:blip r:embed="rId4"/>
          <a:stretch>
            <a:fillRect/>
          </a:stretch>
        </p:blipFill>
        <p:spPr>
          <a:xfrm>
            <a:off x="6096000" y="2337943"/>
            <a:ext cx="5060429" cy="4090416"/>
          </a:xfrm>
          <a:prstGeom prst="rect">
            <a:avLst/>
          </a:prstGeom>
        </p:spPr>
      </p:pic>
      <p:pic>
        <p:nvPicPr>
          <p:cNvPr id="16" name="Picture 15">
            <a:extLst>
              <a:ext uri="{FF2B5EF4-FFF2-40B4-BE49-F238E27FC236}">
                <a16:creationId xmlns:a16="http://schemas.microsoft.com/office/drawing/2014/main" id="{6F1B08F6-C951-A2D0-21AA-0BB2F499734D}"/>
              </a:ext>
            </a:extLst>
          </p:cNvPr>
          <p:cNvPicPr>
            <a:picLocks noChangeAspect="1"/>
          </p:cNvPicPr>
          <p:nvPr/>
        </p:nvPicPr>
        <p:blipFill>
          <a:blip r:embed="rId5"/>
          <a:stretch>
            <a:fillRect/>
          </a:stretch>
        </p:blipFill>
        <p:spPr>
          <a:xfrm>
            <a:off x="479376" y="2698276"/>
            <a:ext cx="5538522" cy="3323113"/>
          </a:xfrm>
          <a:prstGeom prst="rect">
            <a:avLst/>
          </a:prstGeom>
        </p:spPr>
      </p:pic>
    </p:spTree>
    <p:extLst>
      <p:ext uri="{BB962C8B-B14F-4D97-AF65-F5344CB8AC3E}">
        <p14:creationId xmlns:p14="http://schemas.microsoft.com/office/powerpoint/2010/main" val="3648322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3E4AA0-05F9-FD7C-76CD-897E97F3CFFE}"/>
              </a:ext>
            </a:extLst>
          </p:cNvPr>
          <p:cNvSpPr>
            <a:spLocks noGrp="1"/>
          </p:cNvSpPr>
          <p:nvPr>
            <p:ph idx="1"/>
          </p:nvPr>
        </p:nvSpPr>
        <p:spPr>
          <a:xfrm>
            <a:off x="1017679" y="1133143"/>
            <a:ext cx="10262897" cy="4644616"/>
          </a:xfrm>
        </p:spPr>
        <p:txBody>
          <a:bodyPr/>
          <a:lstStyle/>
          <a:p>
            <a:pPr marL="342900" indent="-342900">
              <a:buFont typeface="Arial" panose="020B0604020202020204" pitchFamily="34" charset="0"/>
              <a:buChar char="•"/>
            </a:pPr>
            <a:r>
              <a:rPr lang="en-US" dirty="0"/>
              <a:t>Bulks are paired such that strength between neighboring pairs is constant throughout</a:t>
            </a:r>
          </a:p>
          <a:p>
            <a:pPr marL="342900" indent="-342900">
              <a:buFont typeface="Arial" panose="020B0604020202020204" pitchFamily="34" charset="0"/>
              <a:buChar char="•"/>
            </a:pPr>
            <a:r>
              <a:rPr lang="en-US" dirty="0"/>
              <a:t>Using this sorting procedure, the field nonuniformity is reduced from 6% to 3.7% measured experimentally </a:t>
            </a:r>
            <a:r>
              <a:rPr lang="en-US" sz="1400" dirty="0"/>
              <a:t>[A. Arsenault, unpublished]</a:t>
            </a:r>
          </a:p>
          <a:p>
            <a:pPr marL="342900" indent="-342900">
              <a:buFont typeface="Arial" panose="020B0604020202020204" pitchFamily="34" charset="0"/>
              <a:buChar char="•"/>
            </a:pPr>
            <a:r>
              <a:rPr lang="en-US" dirty="0"/>
              <a:t>The average peak field is also slightly increased in the process</a:t>
            </a:r>
            <a:endParaRPr lang="de-CH" dirty="0"/>
          </a:p>
          <a:p>
            <a:pPr marL="342900" indent="-342900">
              <a:buFont typeface="Arial" panose="020B0604020202020204" pitchFamily="34" charset="0"/>
              <a:buChar char="•"/>
            </a:pPr>
            <a:endParaRPr lang="en-US" dirty="0"/>
          </a:p>
        </p:txBody>
      </p:sp>
      <p:sp>
        <p:nvSpPr>
          <p:cNvPr id="5" name="Slide Number Placeholder 4">
            <a:extLst>
              <a:ext uri="{FF2B5EF4-FFF2-40B4-BE49-F238E27FC236}">
                <a16:creationId xmlns:a16="http://schemas.microsoft.com/office/drawing/2014/main" id="{E1EEC9E4-ADC7-DFE6-8FE4-9EF2D16E1E90}"/>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sp>
        <p:nvSpPr>
          <p:cNvPr id="6" name="Title 5">
            <a:extLst>
              <a:ext uri="{FF2B5EF4-FFF2-40B4-BE49-F238E27FC236}">
                <a16:creationId xmlns:a16="http://schemas.microsoft.com/office/drawing/2014/main" id="{7C131AD2-CA2B-0C46-A2A9-B34D16494CA6}"/>
              </a:ext>
            </a:extLst>
          </p:cNvPr>
          <p:cNvSpPr>
            <a:spLocks noGrp="1"/>
          </p:cNvSpPr>
          <p:nvPr>
            <p:ph type="title"/>
          </p:nvPr>
        </p:nvSpPr>
        <p:spPr/>
        <p:txBody>
          <a:bodyPr/>
          <a:lstStyle/>
          <a:p>
            <a:r>
              <a:rPr lang="en-US" dirty="0"/>
              <a:t>Inverse analysis and sorting</a:t>
            </a:r>
            <a:endParaRPr lang="de-CH" dirty="0"/>
          </a:p>
        </p:txBody>
      </p:sp>
      <p:pic>
        <p:nvPicPr>
          <p:cNvPr id="7" name="Picture 6">
            <a:extLst>
              <a:ext uri="{FF2B5EF4-FFF2-40B4-BE49-F238E27FC236}">
                <a16:creationId xmlns:a16="http://schemas.microsoft.com/office/drawing/2014/main" id="{7D404B8C-2817-9897-4754-0A92D29D070B}"/>
              </a:ext>
            </a:extLst>
          </p:cNvPr>
          <p:cNvPicPr>
            <a:picLocks noChangeAspect="1"/>
          </p:cNvPicPr>
          <p:nvPr/>
        </p:nvPicPr>
        <p:blipFill>
          <a:blip r:embed="rId3"/>
          <a:stretch>
            <a:fillRect/>
          </a:stretch>
        </p:blipFill>
        <p:spPr>
          <a:xfrm>
            <a:off x="3293836" y="2708920"/>
            <a:ext cx="5604327" cy="4055468"/>
          </a:xfrm>
          <a:prstGeom prst="rect">
            <a:avLst/>
          </a:prstGeom>
        </p:spPr>
      </p:pic>
    </p:spTree>
    <p:extLst>
      <p:ext uri="{BB962C8B-B14F-4D97-AF65-F5344CB8AC3E}">
        <p14:creationId xmlns:p14="http://schemas.microsoft.com/office/powerpoint/2010/main" val="2177416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2474540"/>
            <a:ext cx="8964613" cy="1908211"/>
          </a:xfrm>
        </p:spPr>
        <p:txBody>
          <a:bodyPr/>
          <a:lstStyle/>
          <a:p>
            <a:pPr marL="457200" indent="-457200">
              <a:buAutoNum type="arabicPlain"/>
            </a:pPr>
            <a:r>
              <a:rPr lang="en-GB" noProof="0" dirty="0">
                <a:solidFill>
                  <a:schemeClr val="bg2"/>
                </a:solidFill>
              </a:rPr>
              <a:t>Introduction</a:t>
            </a:r>
          </a:p>
          <a:p>
            <a:pPr marL="457200" indent="-457200">
              <a:buAutoNum type="arabicPlain"/>
            </a:pPr>
            <a:r>
              <a:rPr lang="en-GB" noProof="0" dirty="0">
                <a:solidFill>
                  <a:schemeClr val="bg2"/>
                </a:solidFill>
              </a:rPr>
              <a:t>Modelling framework</a:t>
            </a:r>
          </a:p>
          <a:p>
            <a:pPr marL="457200" indent="-457200">
              <a:buAutoNum type="arabicPlain"/>
            </a:pPr>
            <a:r>
              <a:rPr lang="en-GB" dirty="0">
                <a:solidFill>
                  <a:schemeClr val="bg2"/>
                </a:solidFill>
              </a:rPr>
              <a:t>Sorting</a:t>
            </a:r>
            <a:endParaRPr lang="en-GB" noProof="0" dirty="0">
              <a:solidFill>
                <a:schemeClr val="bg2"/>
              </a:solidFill>
            </a:endParaRPr>
          </a:p>
          <a:p>
            <a:pPr marL="457200" indent="-457200">
              <a:buAutoNum type="arabicPlain"/>
            </a:pPr>
            <a:r>
              <a:rPr lang="en-GB" noProof="0" dirty="0"/>
              <a:t>Ferromagnetic pole shimming</a:t>
            </a:r>
          </a:p>
          <a:p>
            <a:pPr marL="457200" indent="-457200">
              <a:buAutoNum type="arabicPlain"/>
            </a:pPr>
            <a:r>
              <a:rPr lang="en-GB" dirty="0">
                <a:solidFill>
                  <a:schemeClr val="bg2"/>
                </a:solidFill>
              </a:rPr>
              <a:t>End Field Optimization</a:t>
            </a:r>
          </a:p>
          <a:p>
            <a:pPr marL="457200" indent="-457200">
              <a:buAutoNum type="arabicPlain"/>
            </a:pPr>
            <a:r>
              <a:rPr lang="en-GB" dirty="0">
                <a:solidFill>
                  <a:schemeClr val="bg2"/>
                </a:solidFill>
              </a:rPr>
              <a:t>Conclusion</a:t>
            </a:r>
            <a:endParaRPr lang="en-GB" noProof="0" dirty="0">
              <a:solidFill>
                <a:schemeClr val="bg2"/>
              </a:solidFill>
            </a:endParaRPr>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13</a:t>
            </a:fld>
            <a:endParaRPr lang="de-CH" dirty="0"/>
          </a:p>
        </p:txBody>
      </p:sp>
    </p:spTree>
    <p:extLst>
      <p:ext uri="{BB962C8B-B14F-4D97-AF65-F5344CB8AC3E}">
        <p14:creationId xmlns:p14="http://schemas.microsoft.com/office/powerpoint/2010/main" val="2350777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8A97DA-5F14-EB3C-107A-E5628B824CF2}"/>
              </a:ext>
            </a:extLst>
          </p:cNvPr>
          <p:cNvPicPr>
            <a:picLocks noChangeAspect="1"/>
          </p:cNvPicPr>
          <p:nvPr/>
        </p:nvPicPr>
        <p:blipFill>
          <a:blip r:embed="rId3"/>
          <a:stretch>
            <a:fillRect/>
          </a:stretch>
        </p:blipFill>
        <p:spPr>
          <a:xfrm>
            <a:off x="407368" y="2100004"/>
            <a:ext cx="8874406" cy="4238246"/>
          </a:xfrm>
          <a:prstGeom prst="rect">
            <a:avLst/>
          </a:prstGeom>
        </p:spPr>
      </p:pic>
      <p:sp>
        <p:nvSpPr>
          <p:cNvPr id="21" name="Flowchart: Delay 20">
            <a:extLst>
              <a:ext uri="{FF2B5EF4-FFF2-40B4-BE49-F238E27FC236}">
                <a16:creationId xmlns:a16="http://schemas.microsoft.com/office/drawing/2014/main" id="{77665A60-F294-52DF-467B-1D126F67CB2F}"/>
              </a:ext>
            </a:extLst>
          </p:cNvPr>
          <p:cNvSpPr/>
          <p:nvPr/>
        </p:nvSpPr>
        <p:spPr>
          <a:xfrm rot="16200000">
            <a:off x="3226764" y="2691815"/>
            <a:ext cx="1733936" cy="1027649"/>
          </a:xfrm>
          <a:custGeom>
            <a:avLst/>
            <a:gdLst>
              <a:gd name="connsiteX0" fmla="*/ 0 w 1584825"/>
              <a:gd name="connsiteY0" fmla="*/ 0 h 792088"/>
              <a:gd name="connsiteX1" fmla="*/ 792413 w 1584825"/>
              <a:gd name="connsiteY1" fmla="*/ 0 h 792088"/>
              <a:gd name="connsiteX2" fmla="*/ 1584826 w 1584825"/>
              <a:gd name="connsiteY2" fmla="*/ 396044 h 792088"/>
              <a:gd name="connsiteX3" fmla="*/ 792413 w 1584825"/>
              <a:gd name="connsiteY3" fmla="*/ 792088 h 792088"/>
              <a:gd name="connsiteX4" fmla="*/ 0 w 1584825"/>
              <a:gd name="connsiteY4" fmla="*/ 792088 h 792088"/>
              <a:gd name="connsiteX5" fmla="*/ 0 w 1584825"/>
              <a:gd name="connsiteY5" fmla="*/ 0 h 792088"/>
              <a:gd name="connsiteX0" fmla="*/ 0 w 1584831"/>
              <a:gd name="connsiteY0" fmla="*/ 0 h 792088"/>
              <a:gd name="connsiteX1" fmla="*/ 801840 w 1584831"/>
              <a:gd name="connsiteY1" fmla="*/ 28284 h 792088"/>
              <a:gd name="connsiteX2" fmla="*/ 1584826 w 1584831"/>
              <a:gd name="connsiteY2" fmla="*/ 396044 h 792088"/>
              <a:gd name="connsiteX3" fmla="*/ 792413 w 1584831"/>
              <a:gd name="connsiteY3" fmla="*/ 792088 h 792088"/>
              <a:gd name="connsiteX4" fmla="*/ 0 w 1584831"/>
              <a:gd name="connsiteY4" fmla="*/ 792088 h 792088"/>
              <a:gd name="connsiteX5" fmla="*/ 0 w 1584831"/>
              <a:gd name="connsiteY5" fmla="*/ 0 h 792088"/>
              <a:gd name="connsiteX0" fmla="*/ 0 w 1584831"/>
              <a:gd name="connsiteY0" fmla="*/ 0 h 792088"/>
              <a:gd name="connsiteX1" fmla="*/ 801840 w 1584831"/>
              <a:gd name="connsiteY1" fmla="*/ 28284 h 792088"/>
              <a:gd name="connsiteX2" fmla="*/ 1584826 w 1584831"/>
              <a:gd name="connsiteY2" fmla="*/ 396044 h 792088"/>
              <a:gd name="connsiteX3" fmla="*/ 792410 w 1584831"/>
              <a:gd name="connsiteY3" fmla="*/ 707250 h 792088"/>
              <a:gd name="connsiteX4" fmla="*/ 0 w 1584831"/>
              <a:gd name="connsiteY4" fmla="*/ 792088 h 792088"/>
              <a:gd name="connsiteX5" fmla="*/ 0 w 1584831"/>
              <a:gd name="connsiteY5" fmla="*/ 0 h 792088"/>
              <a:gd name="connsiteX0" fmla="*/ 0 w 1584873"/>
              <a:gd name="connsiteY0" fmla="*/ 0 h 792088"/>
              <a:gd name="connsiteX1" fmla="*/ 801840 w 1584873"/>
              <a:gd name="connsiteY1" fmla="*/ 28284 h 792088"/>
              <a:gd name="connsiteX2" fmla="*/ 1584826 w 1584873"/>
              <a:gd name="connsiteY2" fmla="*/ 396044 h 792088"/>
              <a:gd name="connsiteX3" fmla="*/ 773553 w 1584873"/>
              <a:gd name="connsiteY3" fmla="*/ 697827 h 792088"/>
              <a:gd name="connsiteX4" fmla="*/ 0 w 1584873"/>
              <a:gd name="connsiteY4" fmla="*/ 792088 h 792088"/>
              <a:gd name="connsiteX5" fmla="*/ 0 w 1584873"/>
              <a:gd name="connsiteY5" fmla="*/ 0 h 792088"/>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697827 h 938392"/>
              <a:gd name="connsiteX4" fmla="*/ 0 w 1597342"/>
              <a:gd name="connsiteY4" fmla="*/ 938392 h 938392"/>
              <a:gd name="connsiteX5" fmla="*/ 12469 w 1597342"/>
              <a:gd name="connsiteY5" fmla="*/ 0 h 938392"/>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738976 h 938392"/>
              <a:gd name="connsiteX4" fmla="*/ 0 w 1597342"/>
              <a:gd name="connsiteY4" fmla="*/ 938392 h 938392"/>
              <a:gd name="connsiteX5" fmla="*/ 12469 w 1597342"/>
              <a:gd name="connsiteY5" fmla="*/ 0 h 938392"/>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738976 h 938392"/>
              <a:gd name="connsiteX4" fmla="*/ 0 w 1597342"/>
              <a:gd name="connsiteY4" fmla="*/ 938392 h 938392"/>
              <a:gd name="connsiteX5" fmla="*/ 12469 w 1597342"/>
              <a:gd name="connsiteY5" fmla="*/ 0 h 938392"/>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738976 h 938392"/>
              <a:gd name="connsiteX4" fmla="*/ 0 w 1597342"/>
              <a:gd name="connsiteY4" fmla="*/ 938392 h 938392"/>
              <a:gd name="connsiteX5" fmla="*/ 12469 w 1597342"/>
              <a:gd name="connsiteY5" fmla="*/ 0 h 938392"/>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738976 h 938392"/>
              <a:gd name="connsiteX4" fmla="*/ 0 w 1597342"/>
              <a:gd name="connsiteY4" fmla="*/ 938392 h 938392"/>
              <a:gd name="connsiteX5" fmla="*/ 12469 w 1597342"/>
              <a:gd name="connsiteY5" fmla="*/ 0 h 938392"/>
              <a:gd name="connsiteX0" fmla="*/ 12469 w 1597342"/>
              <a:gd name="connsiteY0" fmla="*/ 0 h 938392"/>
              <a:gd name="connsiteX1" fmla="*/ 814309 w 1597342"/>
              <a:gd name="connsiteY1" fmla="*/ 28284 h 938392"/>
              <a:gd name="connsiteX2" fmla="*/ 1597295 w 1597342"/>
              <a:gd name="connsiteY2" fmla="*/ 396044 h 938392"/>
              <a:gd name="connsiteX3" fmla="*/ 786022 w 1597342"/>
              <a:gd name="connsiteY3" fmla="*/ 738976 h 938392"/>
              <a:gd name="connsiteX4" fmla="*/ 0 w 1597342"/>
              <a:gd name="connsiteY4" fmla="*/ 938392 h 938392"/>
              <a:gd name="connsiteX5" fmla="*/ 12469 w 1597342"/>
              <a:gd name="connsiteY5" fmla="*/ 0 h 938392"/>
              <a:gd name="connsiteX0" fmla="*/ 0 w 1605654"/>
              <a:gd name="connsiteY0" fmla="*/ 0 h 1130416"/>
              <a:gd name="connsiteX1" fmla="*/ 822621 w 1605654"/>
              <a:gd name="connsiteY1" fmla="*/ 220308 h 1130416"/>
              <a:gd name="connsiteX2" fmla="*/ 1605607 w 1605654"/>
              <a:gd name="connsiteY2" fmla="*/ 588068 h 1130416"/>
              <a:gd name="connsiteX3" fmla="*/ 794334 w 1605654"/>
              <a:gd name="connsiteY3" fmla="*/ 931000 h 1130416"/>
              <a:gd name="connsiteX4" fmla="*/ 8312 w 1605654"/>
              <a:gd name="connsiteY4" fmla="*/ 1130416 h 1130416"/>
              <a:gd name="connsiteX5" fmla="*/ 0 w 1605654"/>
              <a:gd name="connsiteY5" fmla="*/ 0 h 1130416"/>
              <a:gd name="connsiteX0" fmla="*/ 0 w 1605687"/>
              <a:gd name="connsiteY0" fmla="*/ 0 h 1130416"/>
              <a:gd name="connsiteX1" fmla="*/ 830933 w 1605687"/>
              <a:gd name="connsiteY1" fmla="*/ 183735 h 1130416"/>
              <a:gd name="connsiteX2" fmla="*/ 1605607 w 1605687"/>
              <a:gd name="connsiteY2" fmla="*/ 588068 h 1130416"/>
              <a:gd name="connsiteX3" fmla="*/ 794334 w 1605687"/>
              <a:gd name="connsiteY3" fmla="*/ 931000 h 1130416"/>
              <a:gd name="connsiteX4" fmla="*/ 8312 w 1605687"/>
              <a:gd name="connsiteY4" fmla="*/ 1130416 h 1130416"/>
              <a:gd name="connsiteX5" fmla="*/ 0 w 1605687"/>
              <a:gd name="connsiteY5" fmla="*/ 0 h 1130416"/>
              <a:gd name="connsiteX0" fmla="*/ 0 w 1605687"/>
              <a:gd name="connsiteY0" fmla="*/ 0 h 1130416"/>
              <a:gd name="connsiteX1" fmla="*/ 830933 w 1605687"/>
              <a:gd name="connsiteY1" fmla="*/ 183735 h 1130416"/>
              <a:gd name="connsiteX2" fmla="*/ 1605607 w 1605687"/>
              <a:gd name="connsiteY2" fmla="*/ 588068 h 1130416"/>
              <a:gd name="connsiteX3" fmla="*/ 794334 w 1605687"/>
              <a:gd name="connsiteY3" fmla="*/ 931000 h 1130416"/>
              <a:gd name="connsiteX4" fmla="*/ 8312 w 1605687"/>
              <a:gd name="connsiteY4" fmla="*/ 1130416 h 1130416"/>
              <a:gd name="connsiteX5" fmla="*/ 0 w 1605687"/>
              <a:gd name="connsiteY5" fmla="*/ 0 h 1130416"/>
              <a:gd name="connsiteX0" fmla="*/ 0 w 1605688"/>
              <a:gd name="connsiteY0" fmla="*/ 0 h 1130416"/>
              <a:gd name="connsiteX1" fmla="*/ 830933 w 1605688"/>
              <a:gd name="connsiteY1" fmla="*/ 183735 h 1130416"/>
              <a:gd name="connsiteX2" fmla="*/ 1605607 w 1605688"/>
              <a:gd name="connsiteY2" fmla="*/ 588068 h 1130416"/>
              <a:gd name="connsiteX3" fmla="*/ 794334 w 1605688"/>
              <a:gd name="connsiteY3" fmla="*/ 931000 h 1130416"/>
              <a:gd name="connsiteX4" fmla="*/ 8312 w 1605688"/>
              <a:gd name="connsiteY4" fmla="*/ 1130416 h 1130416"/>
              <a:gd name="connsiteX5" fmla="*/ 0 w 1605688"/>
              <a:gd name="connsiteY5" fmla="*/ 0 h 1130416"/>
              <a:gd name="connsiteX0" fmla="*/ 0 w 1605683"/>
              <a:gd name="connsiteY0" fmla="*/ 0 h 1130416"/>
              <a:gd name="connsiteX1" fmla="*/ 830933 w 1605683"/>
              <a:gd name="connsiteY1" fmla="*/ 183735 h 1130416"/>
              <a:gd name="connsiteX2" fmla="*/ 1605607 w 1605683"/>
              <a:gd name="connsiteY2" fmla="*/ 588068 h 1130416"/>
              <a:gd name="connsiteX3" fmla="*/ 794334 w 1605683"/>
              <a:gd name="connsiteY3" fmla="*/ 931000 h 1130416"/>
              <a:gd name="connsiteX4" fmla="*/ 8312 w 1605683"/>
              <a:gd name="connsiteY4" fmla="*/ 1130416 h 1130416"/>
              <a:gd name="connsiteX5" fmla="*/ 0 w 1605683"/>
              <a:gd name="connsiteY5" fmla="*/ 0 h 1130416"/>
              <a:gd name="connsiteX0" fmla="*/ 0 w 1605723"/>
              <a:gd name="connsiteY0" fmla="*/ 0 h 1130416"/>
              <a:gd name="connsiteX1" fmla="*/ 839246 w 1605723"/>
              <a:gd name="connsiteY1" fmla="*/ 192879 h 1130416"/>
              <a:gd name="connsiteX2" fmla="*/ 1605607 w 1605723"/>
              <a:gd name="connsiteY2" fmla="*/ 588068 h 1130416"/>
              <a:gd name="connsiteX3" fmla="*/ 794334 w 1605723"/>
              <a:gd name="connsiteY3" fmla="*/ 931000 h 1130416"/>
              <a:gd name="connsiteX4" fmla="*/ 8312 w 1605723"/>
              <a:gd name="connsiteY4" fmla="*/ 1130416 h 1130416"/>
              <a:gd name="connsiteX5" fmla="*/ 0 w 1605723"/>
              <a:gd name="connsiteY5" fmla="*/ 0 h 1130416"/>
              <a:gd name="connsiteX0" fmla="*/ 0 w 1605726"/>
              <a:gd name="connsiteY0" fmla="*/ 0 h 1130416"/>
              <a:gd name="connsiteX1" fmla="*/ 839246 w 1605726"/>
              <a:gd name="connsiteY1" fmla="*/ 192879 h 1130416"/>
              <a:gd name="connsiteX2" fmla="*/ 1605607 w 1605726"/>
              <a:gd name="connsiteY2" fmla="*/ 588068 h 1130416"/>
              <a:gd name="connsiteX3" fmla="*/ 794334 w 1605726"/>
              <a:gd name="connsiteY3" fmla="*/ 931000 h 1130416"/>
              <a:gd name="connsiteX4" fmla="*/ 8312 w 1605726"/>
              <a:gd name="connsiteY4" fmla="*/ 1130416 h 1130416"/>
              <a:gd name="connsiteX5" fmla="*/ 0 w 1605726"/>
              <a:gd name="connsiteY5" fmla="*/ 0 h 1130416"/>
              <a:gd name="connsiteX0" fmla="*/ 0 w 1605725"/>
              <a:gd name="connsiteY0" fmla="*/ 0 h 1130416"/>
              <a:gd name="connsiteX1" fmla="*/ 839246 w 1605725"/>
              <a:gd name="connsiteY1" fmla="*/ 192879 h 1130416"/>
              <a:gd name="connsiteX2" fmla="*/ 1605606 w 1605725"/>
              <a:gd name="connsiteY2" fmla="*/ 565208 h 1130416"/>
              <a:gd name="connsiteX3" fmla="*/ 794334 w 1605725"/>
              <a:gd name="connsiteY3" fmla="*/ 931000 h 1130416"/>
              <a:gd name="connsiteX4" fmla="*/ 8312 w 1605725"/>
              <a:gd name="connsiteY4" fmla="*/ 1130416 h 1130416"/>
              <a:gd name="connsiteX5" fmla="*/ 0 w 1605725"/>
              <a:gd name="connsiteY5" fmla="*/ 0 h 1130416"/>
              <a:gd name="connsiteX0" fmla="*/ 0 w 1725835"/>
              <a:gd name="connsiteY0" fmla="*/ 0 h 1130416"/>
              <a:gd name="connsiteX1" fmla="*/ 839246 w 1725835"/>
              <a:gd name="connsiteY1" fmla="*/ 192879 h 1130416"/>
              <a:gd name="connsiteX2" fmla="*/ 1725746 w 1725835"/>
              <a:gd name="connsiteY2" fmla="*/ 513815 h 1130416"/>
              <a:gd name="connsiteX3" fmla="*/ 794334 w 1725835"/>
              <a:gd name="connsiteY3" fmla="*/ 931000 h 1130416"/>
              <a:gd name="connsiteX4" fmla="*/ 8312 w 1725835"/>
              <a:gd name="connsiteY4" fmla="*/ 1130416 h 1130416"/>
              <a:gd name="connsiteX5" fmla="*/ 0 w 1725835"/>
              <a:gd name="connsiteY5" fmla="*/ 0 h 1130416"/>
              <a:gd name="connsiteX0" fmla="*/ 0 w 1725938"/>
              <a:gd name="connsiteY0" fmla="*/ 0 h 1130416"/>
              <a:gd name="connsiteX1" fmla="*/ 859270 w 1725938"/>
              <a:gd name="connsiteY1" fmla="*/ 163511 h 1130416"/>
              <a:gd name="connsiteX2" fmla="*/ 1725746 w 1725938"/>
              <a:gd name="connsiteY2" fmla="*/ 513815 h 1130416"/>
              <a:gd name="connsiteX3" fmla="*/ 794334 w 1725938"/>
              <a:gd name="connsiteY3" fmla="*/ 931000 h 1130416"/>
              <a:gd name="connsiteX4" fmla="*/ 8312 w 1725938"/>
              <a:gd name="connsiteY4" fmla="*/ 1130416 h 1130416"/>
              <a:gd name="connsiteX5" fmla="*/ 0 w 1725938"/>
              <a:gd name="connsiteY5" fmla="*/ 0 h 1130416"/>
              <a:gd name="connsiteX0" fmla="*/ 0 w 1725939"/>
              <a:gd name="connsiteY0" fmla="*/ 0 h 1167124"/>
              <a:gd name="connsiteX1" fmla="*/ 859271 w 1725939"/>
              <a:gd name="connsiteY1" fmla="*/ 200219 h 1167124"/>
              <a:gd name="connsiteX2" fmla="*/ 1725747 w 1725939"/>
              <a:gd name="connsiteY2" fmla="*/ 550523 h 1167124"/>
              <a:gd name="connsiteX3" fmla="*/ 794335 w 1725939"/>
              <a:gd name="connsiteY3" fmla="*/ 967708 h 1167124"/>
              <a:gd name="connsiteX4" fmla="*/ 8313 w 1725939"/>
              <a:gd name="connsiteY4" fmla="*/ 1167124 h 1167124"/>
              <a:gd name="connsiteX5" fmla="*/ 0 w 1725939"/>
              <a:gd name="connsiteY5" fmla="*/ 0 h 1167124"/>
              <a:gd name="connsiteX0" fmla="*/ 0 w 1725939"/>
              <a:gd name="connsiteY0" fmla="*/ 0 h 1130416"/>
              <a:gd name="connsiteX1" fmla="*/ 859271 w 1725939"/>
              <a:gd name="connsiteY1" fmla="*/ 200219 h 1130416"/>
              <a:gd name="connsiteX2" fmla="*/ 1725747 w 1725939"/>
              <a:gd name="connsiteY2" fmla="*/ 550523 h 1130416"/>
              <a:gd name="connsiteX3" fmla="*/ 794335 w 1725939"/>
              <a:gd name="connsiteY3" fmla="*/ 967708 h 1130416"/>
              <a:gd name="connsiteX4" fmla="*/ 8310 w 1725939"/>
              <a:gd name="connsiteY4" fmla="*/ 1130416 h 1130416"/>
              <a:gd name="connsiteX5" fmla="*/ 0 w 1725939"/>
              <a:gd name="connsiteY5" fmla="*/ 0 h 1130416"/>
              <a:gd name="connsiteX0" fmla="*/ 0 w 1733936"/>
              <a:gd name="connsiteY0" fmla="*/ 0 h 1130416"/>
              <a:gd name="connsiteX1" fmla="*/ 859271 w 1733936"/>
              <a:gd name="connsiteY1" fmla="*/ 200219 h 1130416"/>
              <a:gd name="connsiteX2" fmla="*/ 1725747 w 1733936"/>
              <a:gd name="connsiteY2" fmla="*/ 550523 h 1130416"/>
              <a:gd name="connsiteX3" fmla="*/ 1266534 w 1733936"/>
              <a:gd name="connsiteY3" fmla="*/ 841928 h 1130416"/>
              <a:gd name="connsiteX4" fmla="*/ 794335 w 1733936"/>
              <a:gd name="connsiteY4" fmla="*/ 967708 h 1130416"/>
              <a:gd name="connsiteX5" fmla="*/ 8310 w 1733936"/>
              <a:gd name="connsiteY5" fmla="*/ 1130416 h 1130416"/>
              <a:gd name="connsiteX6" fmla="*/ 0 w 1733936"/>
              <a:gd name="connsiteY6" fmla="*/ 0 h 113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3936" h="1130416">
                <a:moveTo>
                  <a:pt x="0" y="0"/>
                </a:moveTo>
                <a:cubicBezTo>
                  <a:pt x="264138" y="0"/>
                  <a:pt x="590976" y="159072"/>
                  <a:pt x="859271" y="200219"/>
                </a:cubicBezTo>
                <a:cubicBezTo>
                  <a:pt x="1288595" y="319096"/>
                  <a:pt x="1657870" y="443572"/>
                  <a:pt x="1725747" y="550523"/>
                </a:cubicBezTo>
                <a:cubicBezTo>
                  <a:pt x="1793624" y="657474"/>
                  <a:pt x="1421769" y="772397"/>
                  <a:pt x="1266534" y="841928"/>
                </a:cubicBezTo>
                <a:cubicBezTo>
                  <a:pt x="1111299" y="911459"/>
                  <a:pt x="996252" y="915956"/>
                  <a:pt x="794335" y="967708"/>
                </a:cubicBezTo>
                <a:lnTo>
                  <a:pt x="8310" y="1130416"/>
                </a:lnTo>
                <a:cubicBezTo>
                  <a:pt x="5539" y="753611"/>
                  <a:pt x="2771" y="376805"/>
                  <a:pt x="0" y="0"/>
                </a:cubicBezTo>
                <a:close/>
              </a:path>
            </a:pathLst>
          </a:cu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MT" sz="2000" dirty="0" err="1"/>
          </a:p>
        </p:txBody>
      </p:sp>
      <p:sp>
        <p:nvSpPr>
          <p:cNvPr id="7" name="Slide Number Placeholder 5">
            <a:extLst>
              <a:ext uri="{FF2B5EF4-FFF2-40B4-BE49-F238E27FC236}">
                <a16:creationId xmlns:a16="http://schemas.microsoft.com/office/drawing/2014/main" id="{5028E81B-1E12-01E0-6CEF-BC8983E45718}"/>
              </a:ext>
            </a:extLst>
          </p:cNvPr>
          <p:cNvSpPr>
            <a:spLocks noGrp="1"/>
          </p:cNvSpPr>
          <p:nvPr>
            <p:ph type="sldNum" sz="quarter" idx="12"/>
          </p:nvPr>
        </p:nvSpPr>
        <p:spPr>
          <a:xfrm>
            <a:off x="695325" y="6404573"/>
            <a:ext cx="703263" cy="144016"/>
          </a:xfrm>
        </p:spPr>
        <p:txBody>
          <a:bodyPr/>
          <a:lstStyle/>
          <a:p>
            <a:fld id="{442AD375-037F-43D0-B059-5172DA06796A}" type="slidenum">
              <a:rPr lang="de-CH" smtClean="0"/>
              <a:pPr/>
              <a:t>14</a:t>
            </a:fld>
            <a:endParaRPr lang="de-CH" dirty="0"/>
          </a:p>
        </p:txBody>
      </p:sp>
      <p:sp>
        <p:nvSpPr>
          <p:cNvPr id="12" name="Title 5">
            <a:extLst>
              <a:ext uri="{FF2B5EF4-FFF2-40B4-BE49-F238E27FC236}">
                <a16:creationId xmlns:a16="http://schemas.microsoft.com/office/drawing/2014/main" id="{50993492-5E0F-244E-0F27-D2ABDC99E448}"/>
              </a:ext>
            </a:extLst>
          </p:cNvPr>
          <p:cNvSpPr>
            <a:spLocks noGrp="1"/>
          </p:cNvSpPr>
          <p:nvPr>
            <p:ph type="title"/>
          </p:nvPr>
        </p:nvSpPr>
        <p:spPr>
          <a:xfrm>
            <a:off x="695325" y="278296"/>
            <a:ext cx="8964613" cy="810444"/>
          </a:xfrm>
        </p:spPr>
        <p:txBody>
          <a:bodyPr/>
          <a:lstStyle/>
          <a:p>
            <a:r>
              <a:rPr lang="en-GB" noProof="0" dirty="0"/>
              <a:t>Ferromagnetic pole shimming</a:t>
            </a:r>
          </a:p>
        </p:txBody>
      </p:sp>
      <p:cxnSp>
        <p:nvCxnSpPr>
          <p:cNvPr id="23" name="Straight Arrow Connector 22">
            <a:extLst>
              <a:ext uri="{FF2B5EF4-FFF2-40B4-BE49-F238E27FC236}">
                <a16:creationId xmlns:a16="http://schemas.microsoft.com/office/drawing/2014/main" id="{6BF1A4D9-AAEE-CA9B-CB47-222A0D2BDA7B}"/>
              </a:ext>
            </a:extLst>
          </p:cNvPr>
          <p:cNvCxnSpPr>
            <a:cxnSpLocks/>
          </p:cNvCxnSpPr>
          <p:nvPr/>
        </p:nvCxnSpPr>
        <p:spPr>
          <a:xfrm>
            <a:off x="4127104" y="3758876"/>
            <a:ext cx="0" cy="5523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28D679A-53F2-8A7D-F40E-F39CB5FA53A9}"/>
                  </a:ext>
                </a:extLst>
              </p:cNvPr>
              <p:cNvSpPr txBox="1"/>
              <p:nvPr/>
            </p:nvSpPr>
            <p:spPr>
              <a:xfrm>
                <a:off x="2830757" y="4351520"/>
                <a:ext cx="2525950" cy="861774"/>
              </a:xfrm>
              <a:prstGeom prst="rect">
                <a:avLst/>
              </a:prstGeom>
              <a:noFill/>
            </p:spPr>
            <p:txBody>
              <a:bodyPr wrap="square" lIns="0" tIns="0" rIns="0" bIns="0" rtlCol="0">
                <a:spAutoFit/>
              </a:bodyPr>
              <a:lstStyle/>
              <a:p>
                <a:pPr algn="ctr"/>
                <a:r>
                  <a:rPr lang="en-US" b="1" dirty="0"/>
                  <a:t>Integral under pole </a:t>
                </a:r>
                <a14:m>
                  <m:oMath xmlns:m="http://schemas.openxmlformats.org/officeDocument/2006/math">
                    <m:r>
                      <a:rPr lang="en-US" b="0" i="1" smtClean="0">
                        <a:latin typeface="Cambria Math" panose="02040503050406030204" pitchFamily="18" charset="0"/>
                      </a:rPr>
                      <m:t>𝑖</m:t>
                    </m:r>
                  </m:oMath>
                </a14:m>
                <a:endParaRPr lang="en-US" b="0" dirty="0"/>
              </a:p>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𝑖</m:t>
                          </m:r>
                        </m:sub>
                      </m:sSub>
                    </m:oMath>
                  </m:oMathPara>
                </a14:m>
                <a:endParaRPr lang="en-US" sz="2000" b="0" dirty="0"/>
              </a:p>
              <a:p>
                <a:pPr algn="l"/>
                <a:endParaRPr lang="en-MT" sz="2000" dirty="0"/>
              </a:p>
            </p:txBody>
          </p:sp>
        </mc:Choice>
        <mc:Fallback xmlns="">
          <p:sp>
            <p:nvSpPr>
              <p:cNvPr id="28" name="TextBox 27">
                <a:extLst>
                  <a:ext uri="{FF2B5EF4-FFF2-40B4-BE49-F238E27FC236}">
                    <a16:creationId xmlns:a16="http://schemas.microsoft.com/office/drawing/2014/main" id="{D28D679A-53F2-8A7D-F40E-F39CB5FA53A9}"/>
                  </a:ext>
                </a:extLst>
              </p:cNvPr>
              <p:cNvSpPr txBox="1">
                <a:spLocks noRot="1" noChangeAspect="1" noMove="1" noResize="1" noEditPoints="1" noAdjustHandles="1" noChangeArrowheads="1" noChangeShapeType="1" noTextEdit="1"/>
              </p:cNvSpPr>
              <p:nvPr/>
            </p:nvSpPr>
            <p:spPr>
              <a:xfrm>
                <a:off x="2830757" y="4351520"/>
                <a:ext cx="2525950" cy="861774"/>
              </a:xfrm>
              <a:prstGeom prst="rect">
                <a:avLst/>
              </a:prstGeom>
              <a:blipFill>
                <a:blip r:embed="rId4"/>
                <a:stretch>
                  <a:fillRect t="-8511"/>
                </a:stretch>
              </a:blipFill>
            </p:spPr>
            <p:txBody>
              <a:bodyPr/>
              <a:lstStyle/>
              <a:p>
                <a:r>
                  <a:rPr lang="en-MT">
                    <a:noFill/>
                  </a:rPr>
                  <a:t> </a:t>
                </a:r>
              </a:p>
            </p:txBody>
          </p:sp>
        </mc:Fallback>
      </mc:AlternateContent>
      <p:sp>
        <p:nvSpPr>
          <p:cNvPr id="8" name="TextBox 7">
            <a:extLst>
              <a:ext uri="{FF2B5EF4-FFF2-40B4-BE49-F238E27FC236}">
                <a16:creationId xmlns:a16="http://schemas.microsoft.com/office/drawing/2014/main" id="{5880DC87-021E-4DF3-CC8A-BC149D160E2B}"/>
              </a:ext>
            </a:extLst>
          </p:cNvPr>
          <p:cNvSpPr txBox="1"/>
          <p:nvPr/>
        </p:nvSpPr>
        <p:spPr>
          <a:xfrm>
            <a:off x="1199456" y="6271927"/>
            <a:ext cx="8284033" cy="307777"/>
          </a:xfrm>
          <a:prstGeom prst="rect">
            <a:avLst/>
          </a:prstGeom>
          <a:noFill/>
        </p:spPr>
        <p:txBody>
          <a:bodyPr wrap="square" lIns="0" tIns="0" rIns="0" bIns="0" rtlCol="0">
            <a:spAutoFit/>
          </a:bodyPr>
          <a:lstStyle/>
          <a:p>
            <a:pPr algn="l"/>
            <a:r>
              <a:rPr lang="en-US" sz="2000" dirty="0"/>
              <a:t>On –axis field of 3.5 Periods, with no cuts and no field errors</a:t>
            </a:r>
            <a:endParaRPr lang="en-MT" sz="2000" dirty="0"/>
          </a:p>
        </p:txBody>
      </p:sp>
      <p:sp>
        <p:nvSpPr>
          <p:cNvPr id="2" name="TextBox 1">
            <a:extLst>
              <a:ext uri="{FF2B5EF4-FFF2-40B4-BE49-F238E27FC236}">
                <a16:creationId xmlns:a16="http://schemas.microsoft.com/office/drawing/2014/main" id="{7CEAF490-6764-AEDD-40A0-B68ED55CE112}"/>
              </a:ext>
            </a:extLst>
          </p:cNvPr>
          <p:cNvSpPr txBox="1"/>
          <p:nvPr/>
        </p:nvSpPr>
        <p:spPr>
          <a:xfrm>
            <a:off x="839416" y="1111517"/>
            <a:ext cx="10801200" cy="923330"/>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sz="2000" dirty="0"/>
              <a:t>Shimming; fine local adjustments</a:t>
            </a:r>
          </a:p>
          <a:p>
            <a:pPr marL="342900" indent="-342900" algn="l">
              <a:buFont typeface="Arial" panose="020B0604020202020204" pitchFamily="34" charset="0"/>
              <a:buChar char="•"/>
            </a:pPr>
            <a:r>
              <a:rPr lang="en-US" sz="2000" dirty="0"/>
              <a:t>The poles will be cut to reduce the integral under each corresponding peak to the average first field integral under all the peaks</a:t>
            </a:r>
            <a:endParaRPr lang="en-MT" sz="2000" dirty="0"/>
          </a:p>
        </p:txBody>
      </p:sp>
    </p:spTree>
    <p:extLst>
      <p:ext uri="{BB962C8B-B14F-4D97-AF65-F5344CB8AC3E}">
        <p14:creationId xmlns:p14="http://schemas.microsoft.com/office/powerpoint/2010/main" val="131606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E3E240-005F-0A96-4BEE-AD1D15A5BE95}"/>
              </a:ext>
            </a:extLst>
          </p:cNvPr>
          <p:cNvPicPr>
            <a:picLocks noChangeAspect="1"/>
          </p:cNvPicPr>
          <p:nvPr/>
        </p:nvPicPr>
        <p:blipFill>
          <a:blip r:embed="rId3"/>
          <a:stretch>
            <a:fillRect/>
          </a:stretch>
        </p:blipFill>
        <p:spPr>
          <a:xfrm>
            <a:off x="0" y="2179784"/>
            <a:ext cx="9130453" cy="4396320"/>
          </a:xfrm>
          <a:prstGeom prst="rect">
            <a:avLst/>
          </a:prstGeom>
        </p:spPr>
      </p:pic>
      <p:cxnSp>
        <p:nvCxnSpPr>
          <p:cNvPr id="10" name="Straight Arrow Connector 9">
            <a:extLst>
              <a:ext uri="{FF2B5EF4-FFF2-40B4-BE49-F238E27FC236}">
                <a16:creationId xmlns:a16="http://schemas.microsoft.com/office/drawing/2014/main" id="{CB55A990-6EAB-459D-B414-FB2E037BE773}"/>
              </a:ext>
            </a:extLst>
          </p:cNvPr>
          <p:cNvCxnSpPr>
            <a:cxnSpLocks/>
          </p:cNvCxnSpPr>
          <p:nvPr/>
        </p:nvCxnSpPr>
        <p:spPr>
          <a:xfrm flipH="1">
            <a:off x="4334933" y="5825203"/>
            <a:ext cx="6141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2D77ABE-2121-0100-3514-C4E79607D1D5}"/>
                  </a:ext>
                </a:extLst>
              </p:cNvPr>
              <p:cNvSpPr txBox="1"/>
              <p:nvPr/>
            </p:nvSpPr>
            <p:spPr>
              <a:xfrm>
                <a:off x="2923390" y="5442895"/>
                <a:ext cx="2053435" cy="1220280"/>
              </a:xfrm>
              <a:prstGeom prst="rect">
                <a:avLst/>
              </a:prstGeom>
            </p:spPr>
            <p:txBody>
              <a:bodyPr wrap="square" rtlCol="0">
                <a:normAutofit/>
              </a:bodyPr>
              <a:lstStyle/>
              <a:p>
                <a:r>
                  <a:rPr lang="en-US" sz="1867" b="1" dirty="0"/>
                  <a:t>Cut at pole j by</a:t>
                </a:r>
              </a:p>
              <a:p>
                <a:pPr algn="ctr"/>
                <a14:m>
                  <m:oMathPara xmlns:m="http://schemas.openxmlformats.org/officeDocument/2006/math">
                    <m:oMathParaPr>
                      <m:jc m:val="centerGroup"/>
                    </m:oMathParaPr>
                    <m:oMath xmlns:m="http://schemas.openxmlformats.org/officeDocument/2006/math">
                      <m:sSub>
                        <m:sSubPr>
                          <m:ctrlPr>
                            <a:rPr lang="en-US" sz="1867" i="1">
                              <a:latin typeface="Cambria Math" panose="02040503050406030204" pitchFamily="18" charset="0"/>
                            </a:rPr>
                          </m:ctrlPr>
                        </m:sSubPr>
                        <m:e>
                          <m:r>
                            <a:rPr lang="en-US" sz="1867" i="1">
                              <a:latin typeface="Cambria Math" panose="02040503050406030204" pitchFamily="18" charset="0"/>
                            </a:rPr>
                            <m:t>h</m:t>
                          </m:r>
                        </m:e>
                        <m:sub>
                          <m:r>
                            <a:rPr lang="en-US" sz="1867" i="1">
                              <a:latin typeface="Cambria Math" panose="02040503050406030204" pitchFamily="18" charset="0"/>
                            </a:rPr>
                            <m:t>𝑗</m:t>
                          </m:r>
                        </m:sub>
                      </m:sSub>
                    </m:oMath>
                  </m:oMathPara>
                </a14:m>
                <a:endParaRPr lang="en-MT" sz="1867" dirty="0"/>
              </a:p>
            </p:txBody>
          </p:sp>
        </mc:Choice>
        <mc:Fallback xmlns="">
          <p:sp>
            <p:nvSpPr>
              <p:cNvPr id="13" name="TextBox 12">
                <a:extLst>
                  <a:ext uri="{FF2B5EF4-FFF2-40B4-BE49-F238E27FC236}">
                    <a16:creationId xmlns:a16="http://schemas.microsoft.com/office/drawing/2014/main" id="{B2D77ABE-2121-0100-3514-C4E79607D1D5}"/>
                  </a:ext>
                </a:extLst>
              </p:cNvPr>
              <p:cNvSpPr txBox="1">
                <a:spLocks noRot="1" noChangeAspect="1" noMove="1" noResize="1" noEditPoints="1" noAdjustHandles="1" noChangeArrowheads="1" noChangeShapeType="1" noTextEdit="1"/>
              </p:cNvSpPr>
              <p:nvPr/>
            </p:nvSpPr>
            <p:spPr>
              <a:xfrm>
                <a:off x="2923390" y="5442895"/>
                <a:ext cx="2053435" cy="1220280"/>
              </a:xfrm>
              <a:prstGeom prst="rect">
                <a:avLst/>
              </a:prstGeom>
              <a:blipFill>
                <a:blip r:embed="rId4"/>
                <a:stretch>
                  <a:fillRect l="-2679" t="-2500"/>
                </a:stretch>
              </a:blipFill>
            </p:spPr>
            <p:txBody>
              <a:bodyPr/>
              <a:lstStyle/>
              <a:p>
                <a:r>
                  <a:rPr lang="en-MT">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C19334E-B384-E20B-18C9-2F81945F223E}"/>
                  </a:ext>
                </a:extLst>
              </p:cNvPr>
              <p:cNvSpPr txBox="1"/>
              <p:nvPr/>
            </p:nvSpPr>
            <p:spPr>
              <a:xfrm>
                <a:off x="3994114" y="2713984"/>
                <a:ext cx="3676127" cy="1016749"/>
              </a:xfrm>
              <a:prstGeom prst="rect">
                <a:avLst/>
              </a:prstGeom>
            </p:spPr>
            <p:txBody>
              <a:bodyPr wrap="square" rtlCol="0">
                <a:normAutofit fontScale="92500" lnSpcReduction="10000"/>
              </a:bodyPr>
              <a:lstStyle/>
              <a:p>
                <a:pPr algn="ctr"/>
                <a:r>
                  <a:rPr lang="en-US" sz="2200" b="1" dirty="0"/>
                  <a:t>Change in integral under pole </a:t>
                </a:r>
                <a14:m>
                  <m:oMath xmlns:m="http://schemas.openxmlformats.org/officeDocument/2006/math">
                    <m:r>
                      <a:rPr lang="en-US" sz="2200" b="1" i="1">
                        <a:latin typeface="Cambria Math" panose="02040503050406030204" pitchFamily="18" charset="0"/>
                      </a:rPr>
                      <m:t>𝒊</m:t>
                    </m:r>
                  </m:oMath>
                </a14:m>
                <a:r>
                  <a:rPr lang="en-US" sz="2200" b="1" dirty="0"/>
                  <a:t> after cutting pole </a:t>
                </a:r>
                <a14:m>
                  <m:oMath xmlns:m="http://schemas.openxmlformats.org/officeDocument/2006/math">
                    <m:r>
                      <a:rPr lang="en-US" sz="2200" b="1" i="1" smtClean="0">
                        <a:latin typeface="Cambria Math" panose="02040503050406030204" pitchFamily="18" charset="0"/>
                      </a:rPr>
                      <m:t>𝒋</m:t>
                    </m:r>
                  </m:oMath>
                </a14:m>
                <a:endParaRPr lang="en-US" sz="2200" b="1" dirty="0"/>
              </a:p>
              <a:p>
                <a:pPr algn="ct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Δ</m:t>
                      </m:r>
                      <m:sSub>
                        <m:sSubPr>
                          <m:ctrlPr>
                            <a:rPr lang="en-US" sz="2400" i="1">
                              <a:latin typeface="Cambria Math" panose="02040503050406030204" pitchFamily="18" charset="0"/>
                            </a:rPr>
                          </m:ctrlPr>
                        </m:sSubPr>
                        <m:e>
                          <m:r>
                            <a:rPr lang="en-US" sz="2400" i="1">
                              <a:latin typeface="Cambria Math" panose="02040503050406030204" pitchFamily="18" charset="0"/>
                            </a:rPr>
                            <m:t>𝑘</m:t>
                          </m:r>
                        </m:e>
                        <m:sub>
                          <m:r>
                            <a:rPr lang="en-US" sz="2400" i="1">
                              <a:latin typeface="Cambria Math" panose="02040503050406030204" pitchFamily="18" charset="0"/>
                            </a:rPr>
                            <m:t>𝑖</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h</m:t>
                          </m:r>
                        </m:e>
                        <m:sub>
                          <m:r>
                            <a:rPr lang="en-US" sz="2400" b="0" i="1" smtClean="0">
                              <a:latin typeface="Cambria Math" panose="02040503050406030204" pitchFamily="18" charset="0"/>
                            </a:rPr>
                            <m:t>𝑗</m:t>
                          </m:r>
                        </m:sub>
                      </m:sSub>
                      <m:r>
                        <a:rPr lang="en-US" sz="2400" b="0" i="1" smtClean="0">
                          <a:latin typeface="Cambria Math" panose="02040503050406030204" pitchFamily="18" charset="0"/>
                        </a:rPr>
                        <m:t>)</m:t>
                      </m:r>
                    </m:oMath>
                  </m:oMathPara>
                </a14:m>
                <a:endParaRPr lang="en-MT" sz="2400" dirty="0"/>
              </a:p>
            </p:txBody>
          </p:sp>
        </mc:Choice>
        <mc:Fallback xmlns="">
          <p:sp>
            <p:nvSpPr>
              <p:cNvPr id="15" name="TextBox 14">
                <a:extLst>
                  <a:ext uri="{FF2B5EF4-FFF2-40B4-BE49-F238E27FC236}">
                    <a16:creationId xmlns:a16="http://schemas.microsoft.com/office/drawing/2014/main" id="{6C19334E-B384-E20B-18C9-2F81945F223E}"/>
                  </a:ext>
                </a:extLst>
              </p:cNvPr>
              <p:cNvSpPr txBox="1">
                <a:spLocks noRot="1" noChangeAspect="1" noMove="1" noResize="1" noEditPoints="1" noAdjustHandles="1" noChangeArrowheads="1" noChangeShapeType="1" noTextEdit="1"/>
              </p:cNvSpPr>
              <p:nvPr/>
            </p:nvSpPr>
            <p:spPr>
              <a:xfrm>
                <a:off x="3994114" y="2713984"/>
                <a:ext cx="3676127" cy="1016749"/>
              </a:xfrm>
              <a:prstGeom prst="rect">
                <a:avLst/>
              </a:prstGeom>
              <a:blipFill>
                <a:blip r:embed="rId5"/>
                <a:stretch>
                  <a:fillRect l="-166" t="-5389" r="-1493" b="-4192"/>
                </a:stretch>
              </a:blipFill>
            </p:spPr>
            <p:txBody>
              <a:bodyPr/>
              <a:lstStyle/>
              <a:p>
                <a:r>
                  <a:rPr lang="en-MT">
                    <a:noFill/>
                  </a:rPr>
                  <a:t> </a:t>
                </a:r>
              </a:p>
            </p:txBody>
          </p:sp>
        </mc:Fallback>
      </mc:AlternateContent>
      <p:sp>
        <p:nvSpPr>
          <p:cNvPr id="14" name="Right Brace 13">
            <a:extLst>
              <a:ext uri="{FF2B5EF4-FFF2-40B4-BE49-F238E27FC236}">
                <a16:creationId xmlns:a16="http://schemas.microsoft.com/office/drawing/2014/main" id="{CBBCB374-085E-9625-6087-F293281C1711}"/>
              </a:ext>
            </a:extLst>
          </p:cNvPr>
          <p:cNvSpPr/>
          <p:nvPr/>
        </p:nvSpPr>
        <p:spPr>
          <a:xfrm>
            <a:off x="3865316" y="2684445"/>
            <a:ext cx="216747" cy="41336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MT" sz="2400"/>
          </a:p>
        </p:txBody>
      </p:sp>
      <p:grpSp>
        <p:nvGrpSpPr>
          <p:cNvPr id="24" name="Group 23">
            <a:extLst>
              <a:ext uri="{FF2B5EF4-FFF2-40B4-BE49-F238E27FC236}">
                <a16:creationId xmlns:a16="http://schemas.microsoft.com/office/drawing/2014/main" id="{563C959E-F76D-FB42-6EBE-91A7E60C3D86}"/>
              </a:ext>
            </a:extLst>
          </p:cNvPr>
          <p:cNvGrpSpPr/>
          <p:nvPr/>
        </p:nvGrpSpPr>
        <p:grpSpPr>
          <a:xfrm>
            <a:off x="9047621" y="2288345"/>
            <a:ext cx="2999880" cy="4179199"/>
            <a:chOff x="0" y="0"/>
            <a:chExt cx="1914493" cy="3191571"/>
          </a:xfrm>
        </p:grpSpPr>
        <p:pic>
          <p:nvPicPr>
            <p:cNvPr id="25" name="Picture 24" descr="A drawing of a cube&#10;&#10;Description automatically generated">
              <a:extLst>
                <a:ext uri="{FF2B5EF4-FFF2-40B4-BE49-F238E27FC236}">
                  <a16:creationId xmlns:a16="http://schemas.microsoft.com/office/drawing/2014/main" id="{D535B228-99B1-C6E1-456D-9DB4F56FB57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726565" cy="1891665"/>
            </a:xfrm>
            <a:prstGeom prst="rect">
              <a:avLst/>
            </a:prstGeom>
          </p:spPr>
        </p:pic>
        <p:cxnSp>
          <p:nvCxnSpPr>
            <p:cNvPr id="26" name="Straight Arrow Connector 25">
              <a:extLst>
                <a:ext uri="{FF2B5EF4-FFF2-40B4-BE49-F238E27FC236}">
                  <a16:creationId xmlns:a16="http://schemas.microsoft.com/office/drawing/2014/main" id="{F481B139-418B-1962-3CB8-BB1D8849912B}"/>
                </a:ext>
              </a:extLst>
            </p:cNvPr>
            <p:cNvCxnSpPr>
              <a:cxnSpLocks/>
            </p:cNvCxnSpPr>
            <p:nvPr/>
          </p:nvCxnSpPr>
          <p:spPr>
            <a:xfrm>
              <a:off x="1002686" y="914699"/>
              <a:ext cx="140209" cy="10995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 Box 4">
              <a:extLst>
                <a:ext uri="{FF2B5EF4-FFF2-40B4-BE49-F238E27FC236}">
                  <a16:creationId xmlns:a16="http://schemas.microsoft.com/office/drawing/2014/main" id="{88EBED6E-14D9-DD55-C2C4-6C40BB39B21E}"/>
                </a:ext>
              </a:extLst>
            </p:cNvPr>
            <p:cNvSpPr txBox="1"/>
            <p:nvPr/>
          </p:nvSpPr>
          <p:spPr>
            <a:xfrm>
              <a:off x="0" y="1975443"/>
              <a:ext cx="1914493" cy="1216128"/>
            </a:xfrm>
            <a:prstGeom prst="rect">
              <a:avLst/>
            </a:prstGeom>
            <a:noFill/>
            <a:ln w="6350">
              <a:noFill/>
            </a:ln>
          </p:spPr>
          <p:txBody>
            <a:bodyPr rot="0" spcFirstLastPara="0" vert="horz" wrap="square" lIns="121920" tIns="60960" rIns="121920" bIns="60960" numCol="1" spcCol="0" rtlCol="0" fromWordArt="0" anchor="t" anchorCtr="0" forceAA="0" compatLnSpc="1">
              <a:prstTxWarp prst="textNoShape">
                <a:avLst/>
              </a:prstTxWarp>
              <a:noAutofit/>
            </a:bodyPr>
            <a:lstStyle/>
            <a:p>
              <a:pPr algn="ctr"/>
              <a:r>
                <a:rPr lang="en-US" sz="2400" dirty="0"/>
                <a:t>Simulate cut at pole </a:t>
              </a:r>
              <a:r>
                <a:rPr lang="en-US" sz="2000" dirty="0"/>
                <a:t>j</a:t>
              </a:r>
              <a:endParaRPr lang="en-MT" sz="1733" dirty="0">
                <a:latin typeface="Times New Roman" panose="02020603050405020304" pitchFamily="18" charset="0"/>
                <a:ea typeface="Times New Roman" panose="02020603050405020304" pitchFamily="18" charset="0"/>
              </a:endParaRPr>
            </a:p>
          </p:txBody>
        </p:sp>
      </p:grpSp>
      <p:sp>
        <p:nvSpPr>
          <p:cNvPr id="7" name="Slide Number Placeholder 5">
            <a:extLst>
              <a:ext uri="{FF2B5EF4-FFF2-40B4-BE49-F238E27FC236}">
                <a16:creationId xmlns:a16="http://schemas.microsoft.com/office/drawing/2014/main" id="{5028E81B-1E12-01E0-6CEF-BC8983E45718}"/>
              </a:ext>
            </a:extLst>
          </p:cNvPr>
          <p:cNvSpPr>
            <a:spLocks noGrp="1"/>
          </p:cNvSpPr>
          <p:nvPr>
            <p:ph type="sldNum" sz="quarter" idx="12"/>
          </p:nvPr>
        </p:nvSpPr>
        <p:spPr>
          <a:xfrm>
            <a:off x="695325" y="7353517"/>
            <a:ext cx="703263" cy="144016"/>
          </a:xfrm>
        </p:spPr>
        <p:txBody>
          <a:bodyPr/>
          <a:lstStyle/>
          <a:p>
            <a:fld id="{442AD375-037F-43D0-B059-5172DA06796A}" type="slidenum">
              <a:rPr lang="de-CH" smtClean="0"/>
              <a:pPr/>
              <a:t>15</a:t>
            </a:fld>
            <a:endParaRPr lang="de-CH" dirty="0"/>
          </a:p>
        </p:txBody>
      </p:sp>
      <p:sp>
        <p:nvSpPr>
          <p:cNvPr id="12" name="Title 5">
            <a:extLst>
              <a:ext uri="{FF2B5EF4-FFF2-40B4-BE49-F238E27FC236}">
                <a16:creationId xmlns:a16="http://schemas.microsoft.com/office/drawing/2014/main" id="{50993492-5E0F-244E-0F27-D2ABDC99E448}"/>
              </a:ext>
            </a:extLst>
          </p:cNvPr>
          <p:cNvSpPr>
            <a:spLocks noGrp="1"/>
          </p:cNvSpPr>
          <p:nvPr>
            <p:ph type="title"/>
          </p:nvPr>
        </p:nvSpPr>
        <p:spPr>
          <a:xfrm>
            <a:off x="695325" y="278296"/>
            <a:ext cx="8964613" cy="810444"/>
          </a:xfrm>
        </p:spPr>
        <p:txBody>
          <a:bodyPr/>
          <a:lstStyle/>
          <a:p>
            <a:r>
              <a:rPr lang="en-GB" noProof="0" dirty="0"/>
              <a:t>Ferromagnetic pole shimming</a:t>
            </a:r>
          </a:p>
        </p:txBody>
      </p:sp>
      <p:sp>
        <p:nvSpPr>
          <p:cNvPr id="18" name="TextBox 17">
            <a:extLst>
              <a:ext uri="{FF2B5EF4-FFF2-40B4-BE49-F238E27FC236}">
                <a16:creationId xmlns:a16="http://schemas.microsoft.com/office/drawing/2014/main" id="{DC690860-D3AE-37EC-BF69-4EEE44C2B0A7}"/>
              </a:ext>
            </a:extLst>
          </p:cNvPr>
          <p:cNvSpPr txBox="1"/>
          <p:nvPr/>
        </p:nvSpPr>
        <p:spPr>
          <a:xfrm>
            <a:off x="447700" y="909231"/>
            <a:ext cx="11305331" cy="738664"/>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sz="2400" dirty="0"/>
              <a:t>To calculate how much each pole should be cut, we first require a model which tells us how each peak changes after cutting its corresponding pole and its neighbors </a:t>
            </a:r>
            <a:endParaRPr lang="en-MT" sz="2400" dirty="0"/>
          </a:p>
        </p:txBody>
      </p:sp>
    </p:spTree>
    <p:extLst>
      <p:ext uri="{BB962C8B-B14F-4D97-AF65-F5344CB8AC3E}">
        <p14:creationId xmlns:p14="http://schemas.microsoft.com/office/powerpoint/2010/main" val="2212979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C0329F6-96A2-0A4D-B82F-70F7C1B5DFE1}"/>
                  </a:ext>
                </a:extLst>
              </p:cNvPr>
              <p:cNvSpPr txBox="1"/>
              <p:nvPr/>
            </p:nvSpPr>
            <p:spPr>
              <a:xfrm>
                <a:off x="526274" y="834012"/>
                <a:ext cx="10691705" cy="5901160"/>
              </a:xfrm>
              <a:prstGeom prst="rect">
                <a:avLst/>
              </a:prstGeom>
            </p:spPr>
            <p:txBody>
              <a:bodyPr wrap="square" rtlCol="0">
                <a:normAutofit/>
              </a:bodyPr>
              <a:lstStyle/>
              <a:p>
                <a:pPr marL="380990" indent="-380990">
                  <a:buFont typeface="Arial" panose="020B0604020202020204" pitchFamily="34" charset="0"/>
                  <a:buChar char="•"/>
                </a:pPr>
                <a:r>
                  <a:rPr lang="en-US" sz="2133" dirty="0"/>
                  <a:t>For each pole </a:t>
                </a:r>
                <a14:m>
                  <m:oMath xmlns:m="http://schemas.openxmlformats.org/officeDocument/2006/math">
                    <m:r>
                      <a:rPr lang="en-US" sz="2133" i="1">
                        <a:latin typeface="Cambria Math" panose="02040503050406030204" pitchFamily="18" charset="0"/>
                      </a:rPr>
                      <m:t>𝑖</m:t>
                    </m:r>
                  </m:oMath>
                </a14:m>
                <a:r>
                  <a:rPr lang="en-US" sz="2133" dirty="0"/>
                  <a:t> fit a 4</a:t>
                </a:r>
                <a:r>
                  <a:rPr lang="en-US" sz="2133" baseline="30000" dirty="0"/>
                  <a:t>th</a:t>
                </a:r>
                <a:r>
                  <a:rPr lang="en-US" sz="2133" dirty="0"/>
                  <a:t> order polynomial </a:t>
                </a:r>
                <a14:m>
                  <m:oMath xmlns:m="http://schemas.openxmlformats.org/officeDocument/2006/math">
                    <m:sSub>
                      <m:sSubPr>
                        <m:ctrlPr>
                          <a:rPr lang="en-US" sz="2133" i="1">
                            <a:latin typeface="Cambria Math" panose="02040503050406030204" pitchFamily="18" charset="0"/>
                          </a:rPr>
                        </m:ctrlPr>
                      </m:sSubPr>
                      <m:e>
                        <m:r>
                          <a:rPr lang="en-US" sz="2133" i="1">
                            <a:latin typeface="Cambria Math" panose="02040503050406030204" pitchFamily="18" charset="0"/>
                          </a:rPr>
                          <m:t>𝑎</m:t>
                        </m:r>
                      </m:e>
                      <m:sub>
                        <m:r>
                          <a:rPr lang="en-US" sz="2133" i="1">
                            <a:latin typeface="Cambria Math" panose="02040503050406030204" pitchFamily="18" charset="0"/>
                          </a:rPr>
                          <m:t>𝑖𝑗</m:t>
                        </m:r>
                      </m:sub>
                    </m:sSub>
                    <m:r>
                      <a:rPr lang="en-US" sz="2133" i="1">
                        <a:latin typeface="Cambria Math" panose="02040503050406030204" pitchFamily="18" charset="0"/>
                      </a:rPr>
                      <m:t> </m:t>
                    </m:r>
                    <m:sSubSup>
                      <m:sSubSupPr>
                        <m:ctrlPr>
                          <a:rPr lang="en-US" sz="2133" i="1">
                            <a:latin typeface="Cambria Math" panose="02040503050406030204" pitchFamily="18" charset="0"/>
                          </a:rPr>
                        </m:ctrlPr>
                      </m:sSubSupPr>
                      <m:e>
                        <m:r>
                          <a:rPr lang="en-US" sz="2133" i="1">
                            <a:latin typeface="Cambria Math" panose="02040503050406030204" pitchFamily="18" charset="0"/>
                          </a:rPr>
                          <m:t>h</m:t>
                        </m:r>
                      </m:e>
                      <m:sub>
                        <m:r>
                          <a:rPr lang="en-US" sz="2133" i="1">
                            <a:latin typeface="Cambria Math" panose="02040503050406030204" pitchFamily="18" charset="0"/>
                          </a:rPr>
                          <m:t>𝑗</m:t>
                        </m:r>
                      </m:sub>
                      <m:sup>
                        <m:r>
                          <a:rPr lang="en-US" sz="2133" i="1">
                            <a:latin typeface="Cambria Math" panose="02040503050406030204" pitchFamily="18" charset="0"/>
                          </a:rPr>
                          <m:t>4</m:t>
                        </m:r>
                      </m:sup>
                    </m:sSubSup>
                    <m:r>
                      <a:rPr lang="en-US" sz="2133" i="1">
                        <a:latin typeface="Cambria Math" panose="02040503050406030204" pitchFamily="18" charset="0"/>
                      </a:rPr>
                      <m:t>+</m:t>
                    </m:r>
                    <m:sSub>
                      <m:sSubPr>
                        <m:ctrlPr>
                          <a:rPr lang="en-US" sz="2133" i="1">
                            <a:latin typeface="Cambria Math" panose="02040503050406030204" pitchFamily="18" charset="0"/>
                          </a:rPr>
                        </m:ctrlPr>
                      </m:sSubPr>
                      <m:e>
                        <m:r>
                          <a:rPr lang="en-US" sz="2133" i="1">
                            <a:latin typeface="Cambria Math" panose="02040503050406030204" pitchFamily="18" charset="0"/>
                          </a:rPr>
                          <m:t>𝑏</m:t>
                        </m:r>
                      </m:e>
                      <m:sub>
                        <m:r>
                          <a:rPr lang="en-US" sz="2133" i="1">
                            <a:latin typeface="Cambria Math" panose="02040503050406030204" pitchFamily="18" charset="0"/>
                          </a:rPr>
                          <m:t>𝑖𝑗</m:t>
                        </m:r>
                      </m:sub>
                    </m:sSub>
                    <m:r>
                      <a:rPr lang="en-US" sz="2133" i="1">
                        <a:latin typeface="Cambria Math" panose="02040503050406030204" pitchFamily="18" charset="0"/>
                      </a:rPr>
                      <m:t> </m:t>
                    </m:r>
                    <m:sSubSup>
                      <m:sSubSupPr>
                        <m:ctrlPr>
                          <a:rPr lang="en-US" sz="2133" i="1">
                            <a:latin typeface="Cambria Math" panose="02040503050406030204" pitchFamily="18" charset="0"/>
                          </a:rPr>
                        </m:ctrlPr>
                      </m:sSubSupPr>
                      <m:e>
                        <m:r>
                          <a:rPr lang="en-US" sz="2133" i="1">
                            <a:latin typeface="Cambria Math" panose="02040503050406030204" pitchFamily="18" charset="0"/>
                          </a:rPr>
                          <m:t>h</m:t>
                        </m:r>
                      </m:e>
                      <m:sub>
                        <m:r>
                          <a:rPr lang="en-US" sz="2133" i="1">
                            <a:latin typeface="Cambria Math" panose="02040503050406030204" pitchFamily="18" charset="0"/>
                          </a:rPr>
                          <m:t>𝑗</m:t>
                        </m:r>
                      </m:sub>
                      <m:sup>
                        <m:r>
                          <a:rPr lang="en-US" sz="2133" i="1">
                            <a:latin typeface="Cambria Math" panose="02040503050406030204" pitchFamily="18" charset="0"/>
                          </a:rPr>
                          <m:t>3</m:t>
                        </m:r>
                      </m:sup>
                    </m:sSubSup>
                    <m:r>
                      <a:rPr lang="en-US" sz="2133" i="1">
                        <a:latin typeface="Cambria Math" panose="02040503050406030204" pitchFamily="18" charset="0"/>
                      </a:rPr>
                      <m:t>+</m:t>
                    </m:r>
                    <m:sSub>
                      <m:sSubPr>
                        <m:ctrlPr>
                          <a:rPr lang="en-US" sz="2133" i="1">
                            <a:latin typeface="Cambria Math" panose="02040503050406030204" pitchFamily="18" charset="0"/>
                          </a:rPr>
                        </m:ctrlPr>
                      </m:sSubPr>
                      <m:e>
                        <m:r>
                          <a:rPr lang="en-US" sz="2133" i="1">
                            <a:latin typeface="Cambria Math" panose="02040503050406030204" pitchFamily="18" charset="0"/>
                          </a:rPr>
                          <m:t>𝑐</m:t>
                        </m:r>
                      </m:e>
                      <m:sub>
                        <m:r>
                          <a:rPr lang="en-US" sz="2133" i="1">
                            <a:latin typeface="Cambria Math" panose="02040503050406030204" pitchFamily="18" charset="0"/>
                          </a:rPr>
                          <m:t>𝑖𝑗</m:t>
                        </m:r>
                      </m:sub>
                    </m:sSub>
                    <m:r>
                      <a:rPr lang="en-US" sz="2133" i="1">
                        <a:latin typeface="Cambria Math" panose="02040503050406030204" pitchFamily="18" charset="0"/>
                      </a:rPr>
                      <m:t> </m:t>
                    </m:r>
                    <m:sSubSup>
                      <m:sSubSupPr>
                        <m:ctrlPr>
                          <a:rPr lang="en-US" sz="2133" i="1">
                            <a:latin typeface="Cambria Math" panose="02040503050406030204" pitchFamily="18" charset="0"/>
                          </a:rPr>
                        </m:ctrlPr>
                      </m:sSubSupPr>
                      <m:e>
                        <m:r>
                          <a:rPr lang="en-US" sz="2133" i="1">
                            <a:latin typeface="Cambria Math" panose="02040503050406030204" pitchFamily="18" charset="0"/>
                          </a:rPr>
                          <m:t>h</m:t>
                        </m:r>
                      </m:e>
                      <m:sub>
                        <m:r>
                          <a:rPr lang="en-US" sz="2133" i="1">
                            <a:latin typeface="Cambria Math" panose="02040503050406030204" pitchFamily="18" charset="0"/>
                          </a:rPr>
                          <m:t>𝑗</m:t>
                        </m:r>
                      </m:sub>
                      <m:sup>
                        <m:r>
                          <a:rPr lang="en-US" sz="2133" i="1">
                            <a:latin typeface="Cambria Math" panose="02040503050406030204" pitchFamily="18" charset="0"/>
                          </a:rPr>
                          <m:t>2</m:t>
                        </m:r>
                      </m:sup>
                    </m:sSubSup>
                    <m:r>
                      <a:rPr lang="en-US" sz="2133" i="1">
                        <a:latin typeface="Cambria Math" panose="02040503050406030204" pitchFamily="18" charset="0"/>
                      </a:rPr>
                      <m:t>+</m:t>
                    </m:r>
                    <m:sSub>
                      <m:sSubPr>
                        <m:ctrlPr>
                          <a:rPr lang="en-US" sz="2133" i="1">
                            <a:latin typeface="Cambria Math" panose="02040503050406030204" pitchFamily="18" charset="0"/>
                          </a:rPr>
                        </m:ctrlPr>
                      </m:sSubPr>
                      <m:e>
                        <m:r>
                          <a:rPr lang="en-US" sz="2133" i="1">
                            <a:latin typeface="Cambria Math" panose="02040503050406030204" pitchFamily="18" charset="0"/>
                          </a:rPr>
                          <m:t>𝑑</m:t>
                        </m:r>
                      </m:e>
                      <m:sub>
                        <m:r>
                          <a:rPr lang="en-US" sz="2133" i="1">
                            <a:latin typeface="Cambria Math" panose="02040503050406030204" pitchFamily="18" charset="0"/>
                          </a:rPr>
                          <m:t>𝑖𝑗</m:t>
                        </m:r>
                      </m:sub>
                    </m:sSub>
                    <m:r>
                      <a:rPr lang="en-US" sz="2133" i="1">
                        <a:latin typeface="Cambria Math" panose="02040503050406030204" pitchFamily="18" charset="0"/>
                      </a:rPr>
                      <m:t> </m:t>
                    </m:r>
                    <m:sSub>
                      <m:sSubPr>
                        <m:ctrlPr>
                          <a:rPr lang="en-US" sz="2133" i="1">
                            <a:latin typeface="Cambria Math" panose="02040503050406030204" pitchFamily="18" charset="0"/>
                          </a:rPr>
                        </m:ctrlPr>
                      </m:sSubPr>
                      <m:e>
                        <m:r>
                          <a:rPr lang="en-US" sz="2133" i="1">
                            <a:latin typeface="Cambria Math" panose="02040503050406030204" pitchFamily="18" charset="0"/>
                          </a:rPr>
                          <m:t>h</m:t>
                        </m:r>
                      </m:e>
                      <m:sub>
                        <m:r>
                          <a:rPr lang="en-US" sz="2133" i="1">
                            <a:latin typeface="Cambria Math" panose="02040503050406030204" pitchFamily="18" charset="0"/>
                          </a:rPr>
                          <m:t>𝑗</m:t>
                        </m:r>
                      </m:sub>
                    </m:sSub>
                    <m:r>
                      <a:rPr lang="en-US" sz="2133" i="1">
                        <a:latin typeface="Cambria Math" panose="02040503050406030204" pitchFamily="18" charset="0"/>
                      </a:rPr>
                      <m:t>=</m:t>
                    </m:r>
                    <m:r>
                      <m:rPr>
                        <m:sty m:val="p"/>
                      </m:rPr>
                      <a:rPr lang="en-US" sz="2133">
                        <a:latin typeface="Cambria Math" panose="02040503050406030204" pitchFamily="18" charset="0"/>
                      </a:rPr>
                      <m:t>Δ</m:t>
                    </m:r>
                    <m:sSub>
                      <m:sSubPr>
                        <m:ctrlPr>
                          <a:rPr lang="en-US" sz="2133" i="1">
                            <a:latin typeface="Cambria Math" panose="02040503050406030204" pitchFamily="18" charset="0"/>
                          </a:rPr>
                        </m:ctrlPr>
                      </m:sSubPr>
                      <m:e>
                        <m:r>
                          <m:rPr>
                            <m:sty m:val="p"/>
                          </m:rPr>
                          <a:rPr lang="en-US" sz="2133">
                            <a:latin typeface="Cambria Math" panose="02040503050406030204" pitchFamily="18" charset="0"/>
                          </a:rPr>
                          <m:t>k</m:t>
                        </m:r>
                      </m:e>
                      <m:sub>
                        <m:r>
                          <m:rPr>
                            <m:sty m:val="p"/>
                          </m:rPr>
                          <a:rPr lang="en-US" sz="2133">
                            <a:latin typeface="Cambria Math" panose="02040503050406030204" pitchFamily="18" charset="0"/>
                          </a:rPr>
                          <m:t>i</m:t>
                        </m:r>
                      </m:sub>
                    </m:sSub>
                  </m:oMath>
                </a14:m>
                <a:endParaRPr lang="en-US" sz="2133" dirty="0"/>
              </a:p>
              <a:p>
                <a:pPr marL="380990" indent="-380990">
                  <a:buFont typeface="Arial" panose="020B0604020202020204" pitchFamily="34" charset="0"/>
                  <a:buChar char="•"/>
                </a:pPr>
                <a:r>
                  <a:rPr lang="en-US" sz="2133" dirty="0"/>
                  <a:t>Use coefficients to build circulant matrices </a:t>
                </a:r>
                <a14:m>
                  <m:oMath xmlns:m="http://schemas.openxmlformats.org/officeDocument/2006/math">
                    <m:sSub>
                      <m:sSubPr>
                        <m:ctrlPr>
                          <a:rPr lang="en-US" sz="2133" i="1">
                            <a:latin typeface="Cambria Math" panose="02040503050406030204" pitchFamily="18" charset="0"/>
                          </a:rPr>
                        </m:ctrlPr>
                      </m:sSubPr>
                      <m:e>
                        <m:d>
                          <m:dPr>
                            <m:ctrlPr>
                              <a:rPr lang="en-US" sz="2133" i="1">
                                <a:latin typeface="Cambria Math" panose="02040503050406030204" pitchFamily="18" charset="0"/>
                              </a:rPr>
                            </m:ctrlPr>
                          </m:dPr>
                          <m:e>
                            <m:bar>
                              <m:barPr>
                                <m:ctrlPr>
                                  <a:rPr lang="en-US" sz="2133" i="1">
                                    <a:latin typeface="Cambria Math" panose="02040503050406030204" pitchFamily="18" charset="0"/>
                                  </a:rPr>
                                </m:ctrlPr>
                              </m:barPr>
                              <m:e>
                                <m:r>
                                  <a:rPr lang="en-US" sz="2133" i="1">
                                    <a:latin typeface="Cambria Math" panose="02040503050406030204" pitchFamily="18" charset="0"/>
                                  </a:rPr>
                                  <m:t>𝐴</m:t>
                                </m:r>
                              </m:e>
                            </m:bar>
                          </m:e>
                        </m:d>
                      </m:e>
                      <m:sub>
                        <m:r>
                          <a:rPr lang="en-US" sz="2133" i="1">
                            <a:latin typeface="Cambria Math" panose="02040503050406030204" pitchFamily="18" charset="0"/>
                          </a:rPr>
                          <m:t>𝑖𝑗</m:t>
                        </m:r>
                      </m:sub>
                    </m:sSub>
                    <m:r>
                      <a:rPr lang="en-US" sz="2133" i="1">
                        <a:latin typeface="Cambria Math" panose="02040503050406030204" pitchFamily="18" charset="0"/>
                      </a:rPr>
                      <m:t>=</m:t>
                    </m:r>
                    <m:sSub>
                      <m:sSubPr>
                        <m:ctrlPr>
                          <a:rPr lang="en-US" sz="2133" i="1">
                            <a:latin typeface="Cambria Math" panose="02040503050406030204" pitchFamily="18" charset="0"/>
                          </a:rPr>
                        </m:ctrlPr>
                      </m:sSubPr>
                      <m:e>
                        <m:r>
                          <a:rPr lang="en-US" sz="2133" i="1">
                            <a:latin typeface="Cambria Math" panose="02040503050406030204" pitchFamily="18" charset="0"/>
                          </a:rPr>
                          <m:t>𝑎</m:t>
                        </m:r>
                      </m:e>
                      <m:sub>
                        <m:r>
                          <a:rPr lang="en-US" sz="2133" i="1">
                            <a:latin typeface="Cambria Math" panose="02040503050406030204" pitchFamily="18" charset="0"/>
                          </a:rPr>
                          <m:t>𝑖𝑗</m:t>
                        </m:r>
                      </m:sub>
                    </m:sSub>
                  </m:oMath>
                </a14:m>
                <a:r>
                  <a:rPr lang="en-US" sz="2133" dirty="0"/>
                  <a:t>,…, and let </a:t>
                </a:r>
                <a14:m>
                  <m:oMath xmlns:m="http://schemas.openxmlformats.org/officeDocument/2006/math">
                    <m:d>
                      <m:dPr>
                        <m:ctrlPr>
                          <a:rPr lang="en-US" sz="2133" i="1">
                            <a:latin typeface="Cambria Math" panose="02040503050406030204" pitchFamily="18" charset="0"/>
                          </a:rPr>
                        </m:ctrlPr>
                      </m:dPr>
                      <m:e>
                        <m:bar>
                          <m:barPr>
                            <m:ctrlPr>
                              <a:rPr lang="en-US" sz="2133" i="1">
                                <a:latin typeface="Cambria Math" panose="02040503050406030204" pitchFamily="18" charset="0"/>
                              </a:rPr>
                            </m:ctrlPr>
                          </m:barPr>
                          <m:e>
                            <m:r>
                              <a:rPr lang="en-US" sz="2133" i="1">
                                <a:latin typeface="Cambria Math" panose="02040503050406030204" pitchFamily="18" charset="0"/>
                              </a:rPr>
                              <m:t>h</m:t>
                            </m:r>
                          </m:e>
                        </m:bar>
                      </m:e>
                    </m:d>
                    <m:r>
                      <a:rPr lang="en-US" sz="2133" i="1">
                        <a:latin typeface="Cambria Math" panose="02040503050406030204" pitchFamily="18" charset="0"/>
                      </a:rPr>
                      <m:t>=</m:t>
                    </m:r>
                    <m:sSub>
                      <m:sSubPr>
                        <m:ctrlPr>
                          <a:rPr lang="en-US" sz="2133" i="1">
                            <a:latin typeface="Cambria Math" panose="02040503050406030204" pitchFamily="18" charset="0"/>
                          </a:rPr>
                        </m:ctrlPr>
                      </m:sSubPr>
                      <m:e>
                        <m:r>
                          <a:rPr lang="en-US" sz="2133" i="1">
                            <a:latin typeface="Cambria Math" panose="02040503050406030204" pitchFamily="18" charset="0"/>
                          </a:rPr>
                          <m:t>h</m:t>
                        </m:r>
                      </m:e>
                      <m:sub>
                        <m:r>
                          <a:rPr lang="en-US" sz="2133" i="1">
                            <a:latin typeface="Cambria Math" panose="02040503050406030204" pitchFamily="18" charset="0"/>
                          </a:rPr>
                          <m:t>𝑗</m:t>
                        </m:r>
                      </m:sub>
                    </m:sSub>
                  </m:oMath>
                </a14:m>
                <a:endParaRPr lang="en-US" sz="2133" dirty="0"/>
              </a:p>
              <a:p>
                <a:pPr marL="380990" indent="-380990">
                  <a:lnSpc>
                    <a:spcPct val="90000"/>
                  </a:lnSpc>
                  <a:buFont typeface="Arial" panose="020B0604020202020204" pitchFamily="34" charset="0"/>
                  <a:buChar char="•"/>
                </a:pPr>
                <a:r>
                  <a:rPr lang="en-US" sz="2133" dirty="0"/>
                  <a:t>The change in the integral between each two zeros </a:t>
                </a:r>
                <a14:m>
                  <m:oMath xmlns:m="http://schemas.openxmlformats.org/officeDocument/2006/math">
                    <m:bar>
                      <m:barPr>
                        <m:ctrlPr>
                          <a:rPr lang="en-US" sz="2133" i="1">
                            <a:latin typeface="Cambria Math" panose="02040503050406030204" pitchFamily="18" charset="0"/>
                          </a:rPr>
                        </m:ctrlPr>
                      </m:barPr>
                      <m:e>
                        <m:r>
                          <m:rPr>
                            <m:sty m:val="p"/>
                          </m:rPr>
                          <a:rPr lang="en-US" sz="2133">
                            <a:latin typeface="Cambria Math" panose="02040503050406030204" pitchFamily="18" charset="0"/>
                          </a:rPr>
                          <m:t>Δ</m:t>
                        </m:r>
                        <m:r>
                          <a:rPr lang="en-US" sz="2133" i="1">
                            <a:latin typeface="Cambria Math" panose="02040503050406030204" pitchFamily="18" charset="0"/>
                          </a:rPr>
                          <m:t>𝑘</m:t>
                        </m:r>
                      </m:e>
                    </m:bar>
                  </m:oMath>
                </a14:m>
                <a:r>
                  <a:rPr lang="en-US" sz="2133" dirty="0"/>
                  <a:t> due to a set of cuts </a:t>
                </a:r>
                <a14:m>
                  <m:oMath xmlns:m="http://schemas.openxmlformats.org/officeDocument/2006/math">
                    <m:bar>
                      <m:barPr>
                        <m:ctrlPr>
                          <a:rPr lang="en-US" sz="2133" i="1">
                            <a:latin typeface="Cambria Math" panose="02040503050406030204" pitchFamily="18" charset="0"/>
                          </a:rPr>
                        </m:ctrlPr>
                      </m:barPr>
                      <m:e>
                        <m:r>
                          <a:rPr lang="en-US" sz="2133" i="1">
                            <a:latin typeface="Cambria Math" panose="02040503050406030204" pitchFamily="18" charset="0"/>
                          </a:rPr>
                          <m:t>h</m:t>
                        </m:r>
                      </m:e>
                    </m:bar>
                  </m:oMath>
                </a14:m>
                <a:r>
                  <a:rPr lang="en-US" sz="2133" dirty="0"/>
                  <a:t> is given by</a:t>
                </a:r>
              </a:p>
              <a:p>
                <a:pPr algn="ctr">
                  <a:lnSpc>
                    <a:spcPct val="90000"/>
                  </a:lnSpc>
                </a:pPr>
                <a14:m>
                  <m:oMathPara xmlns:m="http://schemas.openxmlformats.org/officeDocument/2006/math">
                    <m:oMathParaPr>
                      <m:jc m:val="centerGroup"/>
                    </m:oMathParaPr>
                    <m:oMath xmlns:m="http://schemas.openxmlformats.org/officeDocument/2006/math">
                      <m:bar>
                        <m:barPr>
                          <m:ctrlPr>
                            <a:rPr lang="en-US" sz="2133" i="1">
                              <a:latin typeface="Cambria Math" panose="02040503050406030204" pitchFamily="18" charset="0"/>
                            </a:rPr>
                          </m:ctrlPr>
                        </m:barPr>
                        <m:e>
                          <m:r>
                            <a:rPr lang="en-US" sz="2133" i="1">
                              <a:latin typeface="Cambria Math" panose="02040503050406030204" pitchFamily="18" charset="0"/>
                            </a:rPr>
                            <m:t>𝐴</m:t>
                          </m:r>
                        </m:e>
                      </m:bar>
                      <m:r>
                        <a:rPr lang="en-US" sz="2133" i="1">
                          <a:latin typeface="Cambria Math" panose="02040503050406030204" pitchFamily="18" charset="0"/>
                        </a:rPr>
                        <m:t> </m:t>
                      </m:r>
                      <m:sSup>
                        <m:sSupPr>
                          <m:ctrlPr>
                            <a:rPr lang="en-US" sz="2133" i="1">
                              <a:latin typeface="Cambria Math" panose="02040503050406030204" pitchFamily="18" charset="0"/>
                            </a:rPr>
                          </m:ctrlPr>
                        </m:sSupPr>
                        <m:e>
                          <m:bar>
                            <m:barPr>
                              <m:ctrlPr>
                                <a:rPr lang="en-US" sz="2133" i="1">
                                  <a:latin typeface="Cambria Math" panose="02040503050406030204" pitchFamily="18" charset="0"/>
                                </a:rPr>
                              </m:ctrlPr>
                            </m:barPr>
                            <m:e>
                              <m:r>
                                <a:rPr lang="en-US" sz="2133" i="1">
                                  <a:latin typeface="Cambria Math" panose="02040503050406030204" pitchFamily="18" charset="0"/>
                                </a:rPr>
                                <m:t>h</m:t>
                              </m:r>
                            </m:e>
                          </m:bar>
                        </m:e>
                        <m:sup>
                          <m:r>
                            <a:rPr lang="en-US" sz="2133" i="1">
                              <a:latin typeface="Cambria Math" panose="02040503050406030204" pitchFamily="18" charset="0"/>
                            </a:rPr>
                            <m:t>4</m:t>
                          </m:r>
                        </m:sup>
                      </m:sSup>
                      <m:r>
                        <a:rPr lang="en-US" sz="2133" i="1">
                          <a:latin typeface="Cambria Math" panose="02040503050406030204" pitchFamily="18" charset="0"/>
                        </a:rPr>
                        <m:t>+</m:t>
                      </m:r>
                      <m:bar>
                        <m:barPr>
                          <m:ctrlPr>
                            <a:rPr lang="en-US" sz="2133" i="1">
                              <a:latin typeface="Cambria Math" panose="02040503050406030204" pitchFamily="18" charset="0"/>
                            </a:rPr>
                          </m:ctrlPr>
                        </m:barPr>
                        <m:e>
                          <m:r>
                            <a:rPr lang="en-US" sz="2133" i="1">
                              <a:latin typeface="Cambria Math" panose="02040503050406030204" pitchFamily="18" charset="0"/>
                            </a:rPr>
                            <m:t>𝐵</m:t>
                          </m:r>
                        </m:e>
                      </m:bar>
                      <m:r>
                        <a:rPr lang="en-US" sz="2133" i="1">
                          <a:latin typeface="Cambria Math" panose="02040503050406030204" pitchFamily="18" charset="0"/>
                        </a:rPr>
                        <m:t> </m:t>
                      </m:r>
                      <m:sSup>
                        <m:sSupPr>
                          <m:ctrlPr>
                            <a:rPr lang="en-US" sz="2133" i="1">
                              <a:latin typeface="Cambria Math" panose="02040503050406030204" pitchFamily="18" charset="0"/>
                            </a:rPr>
                          </m:ctrlPr>
                        </m:sSupPr>
                        <m:e>
                          <m:bar>
                            <m:barPr>
                              <m:ctrlPr>
                                <a:rPr lang="en-US" sz="2133" i="1">
                                  <a:latin typeface="Cambria Math" panose="02040503050406030204" pitchFamily="18" charset="0"/>
                                </a:rPr>
                              </m:ctrlPr>
                            </m:barPr>
                            <m:e>
                              <m:r>
                                <a:rPr lang="en-US" sz="2133" i="1">
                                  <a:latin typeface="Cambria Math" panose="02040503050406030204" pitchFamily="18" charset="0"/>
                                </a:rPr>
                                <m:t>h</m:t>
                              </m:r>
                            </m:e>
                          </m:bar>
                        </m:e>
                        <m:sup>
                          <m:r>
                            <a:rPr lang="en-US" sz="2133" i="1">
                              <a:latin typeface="Cambria Math" panose="02040503050406030204" pitchFamily="18" charset="0"/>
                            </a:rPr>
                            <m:t>3</m:t>
                          </m:r>
                        </m:sup>
                      </m:sSup>
                      <m:r>
                        <a:rPr lang="en-US" sz="2133" i="1">
                          <a:latin typeface="Cambria Math" panose="02040503050406030204" pitchFamily="18" charset="0"/>
                        </a:rPr>
                        <m:t>+</m:t>
                      </m:r>
                      <m:bar>
                        <m:barPr>
                          <m:ctrlPr>
                            <a:rPr lang="en-US" sz="2133" i="1">
                              <a:latin typeface="Cambria Math" panose="02040503050406030204" pitchFamily="18" charset="0"/>
                            </a:rPr>
                          </m:ctrlPr>
                        </m:barPr>
                        <m:e>
                          <m:r>
                            <a:rPr lang="en-US" sz="2133" i="1">
                              <a:latin typeface="Cambria Math" panose="02040503050406030204" pitchFamily="18" charset="0"/>
                            </a:rPr>
                            <m:t>𝐶</m:t>
                          </m:r>
                        </m:e>
                      </m:bar>
                      <m:r>
                        <a:rPr lang="en-US" sz="2133" i="1">
                          <a:latin typeface="Cambria Math" panose="02040503050406030204" pitchFamily="18" charset="0"/>
                        </a:rPr>
                        <m:t> </m:t>
                      </m:r>
                      <m:bar>
                        <m:barPr>
                          <m:ctrlPr>
                            <a:rPr lang="en-US" sz="2133" i="1">
                              <a:latin typeface="Cambria Math" panose="02040503050406030204" pitchFamily="18" charset="0"/>
                            </a:rPr>
                          </m:ctrlPr>
                        </m:barPr>
                        <m:e>
                          <m:sSup>
                            <m:sSupPr>
                              <m:ctrlPr>
                                <a:rPr lang="en-US" sz="2133" i="1">
                                  <a:latin typeface="Cambria Math" panose="02040503050406030204" pitchFamily="18" charset="0"/>
                                </a:rPr>
                              </m:ctrlPr>
                            </m:sSupPr>
                            <m:e>
                              <m:r>
                                <a:rPr lang="en-US" sz="2133" i="1">
                                  <a:latin typeface="Cambria Math" panose="02040503050406030204" pitchFamily="18" charset="0"/>
                                </a:rPr>
                                <m:t>h</m:t>
                              </m:r>
                            </m:e>
                            <m:sup>
                              <m:r>
                                <a:rPr lang="en-US" sz="2133" i="1">
                                  <a:latin typeface="Cambria Math" panose="02040503050406030204" pitchFamily="18" charset="0"/>
                                </a:rPr>
                                <m:t>2</m:t>
                              </m:r>
                            </m:sup>
                          </m:sSup>
                        </m:e>
                      </m:bar>
                      <m:r>
                        <a:rPr lang="en-US" sz="2133" i="1">
                          <a:latin typeface="Cambria Math" panose="02040503050406030204" pitchFamily="18" charset="0"/>
                        </a:rPr>
                        <m:t>+</m:t>
                      </m:r>
                      <m:bar>
                        <m:barPr>
                          <m:ctrlPr>
                            <a:rPr lang="en-US" sz="2133" i="1">
                              <a:latin typeface="Cambria Math" panose="02040503050406030204" pitchFamily="18" charset="0"/>
                            </a:rPr>
                          </m:ctrlPr>
                        </m:barPr>
                        <m:e>
                          <m:r>
                            <a:rPr lang="en-US" sz="2133" i="1">
                              <a:latin typeface="Cambria Math" panose="02040503050406030204" pitchFamily="18" charset="0"/>
                            </a:rPr>
                            <m:t>𝐷</m:t>
                          </m:r>
                        </m:e>
                      </m:bar>
                      <m:r>
                        <a:rPr lang="en-US" sz="2133" i="1">
                          <a:latin typeface="Cambria Math" panose="02040503050406030204" pitchFamily="18" charset="0"/>
                        </a:rPr>
                        <m:t> </m:t>
                      </m:r>
                      <m:bar>
                        <m:barPr>
                          <m:ctrlPr>
                            <a:rPr lang="en-US" sz="2133" i="1">
                              <a:latin typeface="Cambria Math" panose="02040503050406030204" pitchFamily="18" charset="0"/>
                            </a:rPr>
                          </m:ctrlPr>
                        </m:barPr>
                        <m:e>
                          <m:r>
                            <a:rPr lang="en-US" sz="2133" i="1">
                              <a:latin typeface="Cambria Math" panose="02040503050406030204" pitchFamily="18" charset="0"/>
                            </a:rPr>
                            <m:t>h</m:t>
                          </m:r>
                        </m:e>
                      </m:bar>
                      <m:r>
                        <a:rPr lang="en-US" sz="2133" i="1">
                          <a:latin typeface="Cambria Math" panose="02040503050406030204" pitchFamily="18" charset="0"/>
                        </a:rPr>
                        <m:t>= </m:t>
                      </m:r>
                      <m:bar>
                        <m:barPr>
                          <m:ctrlPr>
                            <a:rPr lang="en-US" sz="2133" i="1">
                              <a:latin typeface="Cambria Math" panose="02040503050406030204" pitchFamily="18" charset="0"/>
                            </a:rPr>
                          </m:ctrlPr>
                        </m:barPr>
                        <m:e>
                          <m:r>
                            <m:rPr>
                              <m:sty m:val="p"/>
                            </m:rPr>
                            <a:rPr lang="en-US" sz="2133">
                              <a:latin typeface="Cambria Math" panose="02040503050406030204" pitchFamily="18" charset="0"/>
                            </a:rPr>
                            <m:t>Δk</m:t>
                          </m:r>
                        </m:e>
                      </m:bar>
                      <m:r>
                        <a:rPr lang="en-US" sz="2133" i="1">
                          <a:latin typeface="Cambria Math" panose="02040503050406030204" pitchFamily="18" charset="0"/>
                        </a:rPr>
                        <m:t>(</m:t>
                      </m:r>
                      <m:bar>
                        <m:barPr>
                          <m:ctrlPr>
                            <a:rPr lang="en-US" sz="2133" i="1">
                              <a:latin typeface="Cambria Math" panose="02040503050406030204" pitchFamily="18" charset="0"/>
                            </a:rPr>
                          </m:ctrlPr>
                        </m:barPr>
                        <m:e>
                          <m:r>
                            <a:rPr lang="en-US" sz="2133" i="1">
                              <a:latin typeface="Cambria Math" panose="02040503050406030204" pitchFamily="18" charset="0"/>
                            </a:rPr>
                            <m:t>h</m:t>
                          </m:r>
                        </m:e>
                      </m:bar>
                      <m:r>
                        <a:rPr lang="en-US" sz="2133" i="1">
                          <a:latin typeface="Cambria Math" panose="02040503050406030204" pitchFamily="18" charset="0"/>
                        </a:rPr>
                        <m:t>)</m:t>
                      </m:r>
                    </m:oMath>
                  </m:oMathPara>
                </a14:m>
                <a:endParaRPr lang="en-US" sz="2133" dirty="0"/>
              </a:p>
              <a:p>
                <a:r>
                  <a:rPr lang="en-US" sz="2400" dirty="0"/>
                  <a:t> </a:t>
                </a:r>
                <a:endParaRPr lang="en-MT" sz="2400" dirty="0"/>
              </a:p>
            </p:txBody>
          </p:sp>
        </mc:Choice>
        <mc:Fallback xmlns="">
          <p:sp>
            <p:nvSpPr>
              <p:cNvPr id="17" name="TextBox 16">
                <a:extLst>
                  <a:ext uri="{FF2B5EF4-FFF2-40B4-BE49-F238E27FC236}">
                    <a16:creationId xmlns:a16="http://schemas.microsoft.com/office/drawing/2014/main" id="{DC0329F6-96A2-0A4D-B82F-70F7C1B5DFE1}"/>
                  </a:ext>
                </a:extLst>
              </p:cNvPr>
              <p:cNvSpPr txBox="1">
                <a:spLocks noRot="1" noChangeAspect="1" noMove="1" noResize="1" noEditPoints="1" noAdjustHandles="1" noChangeArrowheads="1" noChangeShapeType="1" noTextEdit="1"/>
              </p:cNvSpPr>
              <p:nvPr/>
            </p:nvSpPr>
            <p:spPr>
              <a:xfrm>
                <a:off x="526274" y="834012"/>
                <a:ext cx="10691705" cy="5901160"/>
              </a:xfrm>
              <a:prstGeom prst="rect">
                <a:avLst/>
              </a:prstGeom>
              <a:blipFill>
                <a:blip r:embed="rId3"/>
                <a:stretch>
                  <a:fillRect l="-570" t="-207"/>
                </a:stretch>
              </a:blipFill>
            </p:spPr>
            <p:txBody>
              <a:bodyPr/>
              <a:lstStyle/>
              <a:p>
                <a:r>
                  <a:rPr lang="en-MT">
                    <a:noFill/>
                  </a:rPr>
                  <a:t> </a:t>
                </a:r>
              </a:p>
            </p:txBody>
          </p:sp>
        </mc:Fallback>
      </mc:AlternateContent>
      <p:pic>
        <p:nvPicPr>
          <p:cNvPr id="4" name="Picture 3">
            <a:extLst>
              <a:ext uri="{FF2B5EF4-FFF2-40B4-BE49-F238E27FC236}">
                <a16:creationId xmlns:a16="http://schemas.microsoft.com/office/drawing/2014/main" id="{52B4DB08-765F-BE4A-095D-08DFD37B310F}"/>
              </a:ext>
            </a:extLst>
          </p:cNvPr>
          <p:cNvPicPr>
            <a:picLocks noChangeAspect="1"/>
          </p:cNvPicPr>
          <p:nvPr/>
        </p:nvPicPr>
        <p:blipFill>
          <a:blip r:embed="rId4"/>
          <a:stretch>
            <a:fillRect/>
          </a:stretch>
        </p:blipFill>
        <p:spPr>
          <a:xfrm>
            <a:off x="1230857" y="2320038"/>
            <a:ext cx="9730286" cy="4537962"/>
          </a:xfrm>
          <a:prstGeom prst="rect">
            <a:avLst/>
          </a:prstGeom>
        </p:spPr>
      </p:pic>
      <p:sp>
        <p:nvSpPr>
          <p:cNvPr id="6" name="Slide Number Placeholder 5">
            <a:extLst>
              <a:ext uri="{FF2B5EF4-FFF2-40B4-BE49-F238E27FC236}">
                <a16:creationId xmlns:a16="http://schemas.microsoft.com/office/drawing/2014/main" id="{07D07506-94E1-68E6-C9C1-DC56242C9203}"/>
              </a:ext>
            </a:extLst>
          </p:cNvPr>
          <p:cNvSpPr>
            <a:spLocks noGrp="1"/>
          </p:cNvSpPr>
          <p:nvPr>
            <p:ph type="sldNum" sz="quarter" idx="12"/>
          </p:nvPr>
        </p:nvSpPr>
        <p:spPr>
          <a:xfrm>
            <a:off x="695325" y="6404573"/>
            <a:ext cx="703263" cy="144016"/>
          </a:xfrm>
        </p:spPr>
        <p:txBody>
          <a:bodyPr/>
          <a:lstStyle/>
          <a:p>
            <a:fld id="{442AD375-037F-43D0-B059-5172DA06796A}" type="slidenum">
              <a:rPr lang="de-CH" smtClean="0"/>
              <a:pPr/>
              <a:t>16</a:t>
            </a:fld>
            <a:endParaRPr lang="de-CH" dirty="0"/>
          </a:p>
        </p:txBody>
      </p:sp>
      <p:sp>
        <p:nvSpPr>
          <p:cNvPr id="11" name="Title 5">
            <a:extLst>
              <a:ext uri="{FF2B5EF4-FFF2-40B4-BE49-F238E27FC236}">
                <a16:creationId xmlns:a16="http://schemas.microsoft.com/office/drawing/2014/main" id="{084EEF59-9355-4F88-0A31-EEEA2633BEFC}"/>
              </a:ext>
            </a:extLst>
          </p:cNvPr>
          <p:cNvSpPr>
            <a:spLocks noGrp="1"/>
          </p:cNvSpPr>
          <p:nvPr>
            <p:ph type="title"/>
          </p:nvPr>
        </p:nvSpPr>
        <p:spPr>
          <a:xfrm>
            <a:off x="695325" y="278296"/>
            <a:ext cx="8964613" cy="810444"/>
          </a:xfrm>
        </p:spPr>
        <p:txBody>
          <a:bodyPr/>
          <a:lstStyle/>
          <a:p>
            <a:r>
              <a:rPr lang="en-GB" noProof="0" dirty="0"/>
              <a:t>Ferromagnetic pole shimming</a:t>
            </a:r>
            <a:endParaRPr lang="de-CH" dirty="0"/>
          </a:p>
        </p:txBody>
      </p:sp>
      <p:cxnSp>
        <p:nvCxnSpPr>
          <p:cNvPr id="3" name="Straight Arrow Connector 2">
            <a:extLst>
              <a:ext uri="{FF2B5EF4-FFF2-40B4-BE49-F238E27FC236}">
                <a16:creationId xmlns:a16="http://schemas.microsoft.com/office/drawing/2014/main" id="{1C6994BA-FD5D-D995-A298-6AF7F13A1EBF}"/>
              </a:ext>
            </a:extLst>
          </p:cNvPr>
          <p:cNvCxnSpPr>
            <a:cxnSpLocks/>
          </p:cNvCxnSpPr>
          <p:nvPr/>
        </p:nvCxnSpPr>
        <p:spPr>
          <a:xfrm flipV="1">
            <a:off x="4687241" y="3839665"/>
            <a:ext cx="2632895" cy="18215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EAE984F8-3799-EBBC-8914-A541890B1E42}"/>
              </a:ext>
            </a:extLst>
          </p:cNvPr>
          <p:cNvSpPr txBox="1"/>
          <p:nvPr/>
        </p:nvSpPr>
        <p:spPr>
          <a:xfrm>
            <a:off x="6960096" y="3531888"/>
            <a:ext cx="1728192" cy="307777"/>
          </a:xfrm>
          <a:prstGeom prst="rect">
            <a:avLst/>
          </a:prstGeom>
          <a:noFill/>
        </p:spPr>
        <p:txBody>
          <a:bodyPr wrap="square" lIns="0" tIns="0" rIns="0" bIns="0" rtlCol="0">
            <a:spAutoFit/>
          </a:bodyPr>
          <a:lstStyle/>
          <a:p>
            <a:pPr algn="l"/>
            <a:r>
              <a:rPr lang="en-US" sz="2000" dirty="0"/>
              <a:t>1</a:t>
            </a:r>
            <a:r>
              <a:rPr lang="en-US" sz="2000" baseline="30000" dirty="0"/>
              <a:t>st</a:t>
            </a:r>
            <a:r>
              <a:rPr lang="en-US" sz="2000" dirty="0"/>
              <a:t> Neighbor</a:t>
            </a:r>
            <a:endParaRPr lang="en-MT" sz="2000" dirty="0"/>
          </a:p>
        </p:txBody>
      </p:sp>
    </p:spTree>
    <p:extLst>
      <p:ext uri="{BB962C8B-B14F-4D97-AF65-F5344CB8AC3E}">
        <p14:creationId xmlns:p14="http://schemas.microsoft.com/office/powerpoint/2010/main" val="1440823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7D07506-94E1-68E6-C9C1-DC56242C9203}"/>
              </a:ext>
            </a:extLst>
          </p:cNvPr>
          <p:cNvSpPr>
            <a:spLocks noGrp="1"/>
          </p:cNvSpPr>
          <p:nvPr>
            <p:ph type="sldNum" sz="quarter" idx="12"/>
          </p:nvPr>
        </p:nvSpPr>
        <p:spPr>
          <a:xfrm>
            <a:off x="695325" y="6404573"/>
            <a:ext cx="703263" cy="144016"/>
          </a:xfrm>
        </p:spPr>
        <p:txBody>
          <a:bodyPr/>
          <a:lstStyle/>
          <a:p>
            <a:fld id="{442AD375-037F-43D0-B059-5172DA06796A}" type="slidenum">
              <a:rPr lang="de-CH" smtClean="0"/>
              <a:pPr/>
              <a:t>17</a:t>
            </a:fld>
            <a:endParaRPr lang="de-CH" dirty="0"/>
          </a:p>
        </p:txBody>
      </p:sp>
      <p:sp>
        <p:nvSpPr>
          <p:cNvPr id="4" name="TextBox 3">
            <a:extLst>
              <a:ext uri="{FF2B5EF4-FFF2-40B4-BE49-F238E27FC236}">
                <a16:creationId xmlns:a16="http://schemas.microsoft.com/office/drawing/2014/main" id="{10303164-F6EB-485B-3990-6D4E17974233}"/>
              </a:ext>
            </a:extLst>
          </p:cNvPr>
          <p:cNvSpPr txBox="1"/>
          <p:nvPr/>
        </p:nvSpPr>
        <p:spPr>
          <a:xfrm>
            <a:off x="695325" y="155522"/>
            <a:ext cx="1368152" cy="307777"/>
          </a:xfrm>
          <a:prstGeom prst="rect">
            <a:avLst/>
          </a:prstGeom>
          <a:noFill/>
        </p:spPr>
        <p:txBody>
          <a:bodyPr wrap="square" lIns="0" tIns="0" rIns="0" bIns="0" rtlCol="0">
            <a:spAutoFit/>
          </a:bodyPr>
          <a:lstStyle/>
          <a:p>
            <a:pPr algn="l"/>
            <a:r>
              <a:rPr lang="en-US" sz="2000" dirty="0"/>
              <a:t>Simulation</a:t>
            </a:r>
            <a:endParaRPr lang="en-MT" sz="2000" dirty="0"/>
          </a:p>
        </p:txBody>
      </p:sp>
      <p:pic>
        <p:nvPicPr>
          <p:cNvPr id="9" name="Picture 8" descr="A drawing of a cube&#10;&#10;Description automatically generated">
            <a:extLst>
              <a:ext uri="{FF2B5EF4-FFF2-40B4-BE49-F238E27FC236}">
                <a16:creationId xmlns:a16="http://schemas.microsoft.com/office/drawing/2014/main" id="{A03CBC72-0FC1-9823-C614-75AFD480B1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344" y="463299"/>
            <a:ext cx="2161685" cy="1979211"/>
          </a:xfrm>
          <a:prstGeom prst="rect">
            <a:avLst/>
          </a:prstGeom>
        </p:spPr>
      </p:pic>
      <p:cxnSp>
        <p:nvCxnSpPr>
          <p:cNvPr id="14" name="Straight Arrow Connector 13">
            <a:extLst>
              <a:ext uri="{FF2B5EF4-FFF2-40B4-BE49-F238E27FC236}">
                <a16:creationId xmlns:a16="http://schemas.microsoft.com/office/drawing/2014/main" id="{21E047D6-A49E-470A-4F02-560AA27CD7C9}"/>
              </a:ext>
            </a:extLst>
          </p:cNvPr>
          <p:cNvCxnSpPr>
            <a:cxnSpLocks/>
          </p:cNvCxnSpPr>
          <p:nvPr/>
        </p:nvCxnSpPr>
        <p:spPr>
          <a:xfrm>
            <a:off x="2423592" y="1412776"/>
            <a:ext cx="72008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0C32C76-BF2F-D9F0-6040-AFF2F325DD5D}"/>
                  </a:ext>
                </a:extLst>
              </p:cNvPr>
              <p:cNvSpPr txBox="1"/>
              <p:nvPr/>
            </p:nvSpPr>
            <p:spPr>
              <a:xfrm>
                <a:off x="2958752" y="309410"/>
                <a:ext cx="4024505" cy="603435"/>
              </a:xfrm>
              <a:prstGeom prst="rect">
                <a:avLst/>
              </a:prstGeom>
              <a:noFill/>
            </p:spPr>
            <p:txBody>
              <a:bodyPr wrap="square" lIns="0" tIns="0" rIns="0" bIns="0" rtlCol="0">
                <a:spAutoFit/>
              </a:bodyPr>
              <a:lstStyle/>
              <a:p>
                <a:pPr algn="ctr">
                  <a:lnSpc>
                    <a:spcPct val="90000"/>
                  </a:lnSpc>
                </a:pPr>
                <a14:m>
                  <m:oMathPara xmlns:m="http://schemas.openxmlformats.org/officeDocument/2006/math">
                    <m:oMathParaPr>
                      <m:jc m:val="centerGroup"/>
                    </m:oMathParaPr>
                    <m:oMath xmlns:m="http://schemas.openxmlformats.org/officeDocument/2006/math">
                      <m:bar>
                        <m:barPr>
                          <m:ctrlPr>
                            <a:rPr lang="en-US" sz="2000" i="1">
                              <a:latin typeface="Cambria Math" panose="02040503050406030204" pitchFamily="18" charset="0"/>
                            </a:rPr>
                          </m:ctrlPr>
                        </m:barPr>
                        <m:e>
                          <m:r>
                            <a:rPr lang="en-US" sz="2000" i="1">
                              <a:latin typeface="Cambria Math" panose="02040503050406030204" pitchFamily="18" charset="0"/>
                            </a:rPr>
                            <m:t>𝐴</m:t>
                          </m:r>
                        </m:e>
                      </m:bar>
                      <m:r>
                        <a:rPr lang="en-US" sz="2000" i="1">
                          <a:latin typeface="Cambria Math" panose="02040503050406030204" pitchFamily="18" charset="0"/>
                        </a:rPr>
                        <m:t> </m:t>
                      </m:r>
                      <m:sSup>
                        <m:sSupPr>
                          <m:ctrlPr>
                            <a:rPr lang="en-US" sz="2000" i="1">
                              <a:latin typeface="Cambria Math" panose="02040503050406030204" pitchFamily="18" charset="0"/>
                            </a:rPr>
                          </m:ctrlPr>
                        </m:sSupPr>
                        <m:e>
                          <m:bar>
                            <m:barPr>
                              <m:ctrlPr>
                                <a:rPr lang="en-US" sz="2000" i="1">
                                  <a:latin typeface="Cambria Math" panose="02040503050406030204" pitchFamily="18" charset="0"/>
                                </a:rPr>
                              </m:ctrlPr>
                            </m:barPr>
                            <m:e>
                              <m:r>
                                <a:rPr lang="en-US" sz="2000" i="1">
                                  <a:latin typeface="Cambria Math" panose="02040503050406030204" pitchFamily="18" charset="0"/>
                                </a:rPr>
                                <m:t>h</m:t>
                              </m:r>
                            </m:e>
                          </m:bar>
                        </m:e>
                        <m:sup>
                          <m:r>
                            <a:rPr lang="en-US" sz="2000" i="1">
                              <a:latin typeface="Cambria Math" panose="02040503050406030204" pitchFamily="18" charset="0"/>
                            </a:rPr>
                            <m:t>4</m:t>
                          </m:r>
                        </m:sup>
                      </m:sSup>
                      <m:r>
                        <a:rPr lang="en-US" sz="2000" i="1">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𝐵</m:t>
                          </m:r>
                        </m:e>
                      </m:bar>
                      <m:r>
                        <a:rPr lang="en-US" sz="2000" i="1">
                          <a:latin typeface="Cambria Math" panose="02040503050406030204" pitchFamily="18" charset="0"/>
                        </a:rPr>
                        <m:t> </m:t>
                      </m:r>
                      <m:sSup>
                        <m:sSupPr>
                          <m:ctrlPr>
                            <a:rPr lang="en-US" sz="2000" i="1">
                              <a:latin typeface="Cambria Math" panose="02040503050406030204" pitchFamily="18" charset="0"/>
                            </a:rPr>
                          </m:ctrlPr>
                        </m:sSupPr>
                        <m:e>
                          <m:bar>
                            <m:barPr>
                              <m:ctrlPr>
                                <a:rPr lang="en-US" sz="2000" i="1">
                                  <a:latin typeface="Cambria Math" panose="02040503050406030204" pitchFamily="18" charset="0"/>
                                </a:rPr>
                              </m:ctrlPr>
                            </m:barPr>
                            <m:e>
                              <m:r>
                                <a:rPr lang="en-US" sz="2000" i="1">
                                  <a:latin typeface="Cambria Math" panose="02040503050406030204" pitchFamily="18" charset="0"/>
                                </a:rPr>
                                <m:t>h</m:t>
                              </m:r>
                            </m:e>
                          </m:bar>
                        </m:e>
                        <m:sup>
                          <m:r>
                            <a:rPr lang="en-US" sz="2000" i="1">
                              <a:latin typeface="Cambria Math" panose="02040503050406030204" pitchFamily="18" charset="0"/>
                            </a:rPr>
                            <m:t>3</m:t>
                          </m:r>
                        </m:sup>
                      </m:sSup>
                      <m:r>
                        <a:rPr lang="en-US" sz="2000" i="1">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𝐶</m:t>
                          </m:r>
                        </m:e>
                      </m:bar>
                      <m:r>
                        <a:rPr lang="en-US" sz="2000" i="1">
                          <a:latin typeface="Cambria Math" panose="02040503050406030204" pitchFamily="18" charset="0"/>
                        </a:rPr>
                        <m:t> </m:t>
                      </m:r>
                      <m:bar>
                        <m:barPr>
                          <m:ctrlPr>
                            <a:rPr lang="en-US" sz="2000" i="1">
                              <a:latin typeface="Cambria Math" panose="02040503050406030204" pitchFamily="18" charset="0"/>
                            </a:rPr>
                          </m:ctrlPr>
                        </m:barPr>
                        <m:e>
                          <m:sSup>
                            <m:sSupPr>
                              <m:ctrlPr>
                                <a:rPr lang="en-US" sz="2000" i="1">
                                  <a:latin typeface="Cambria Math" panose="02040503050406030204" pitchFamily="18" charset="0"/>
                                </a:rPr>
                              </m:ctrlPr>
                            </m:sSupPr>
                            <m:e>
                              <m:r>
                                <a:rPr lang="en-US" sz="2000" i="1">
                                  <a:latin typeface="Cambria Math" panose="02040503050406030204" pitchFamily="18" charset="0"/>
                                </a:rPr>
                                <m:t>h</m:t>
                              </m:r>
                            </m:e>
                            <m:sup>
                              <m:r>
                                <a:rPr lang="en-US" sz="2000" i="1">
                                  <a:latin typeface="Cambria Math" panose="02040503050406030204" pitchFamily="18" charset="0"/>
                                </a:rPr>
                                <m:t>2</m:t>
                              </m:r>
                            </m:sup>
                          </m:sSup>
                        </m:e>
                      </m:bar>
                      <m:r>
                        <a:rPr lang="en-US" sz="2000" i="1">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𝐷</m:t>
                          </m:r>
                        </m:e>
                      </m:bar>
                      <m:r>
                        <a:rPr lang="en-US" sz="2000" i="1">
                          <a:latin typeface="Cambria Math" panose="02040503050406030204" pitchFamily="18" charset="0"/>
                        </a:rPr>
                        <m:t> </m:t>
                      </m:r>
                      <m:bar>
                        <m:barPr>
                          <m:ctrlPr>
                            <a:rPr lang="en-US" sz="2000" i="1">
                              <a:latin typeface="Cambria Math" panose="02040503050406030204" pitchFamily="18" charset="0"/>
                            </a:rPr>
                          </m:ctrlPr>
                        </m:barPr>
                        <m:e>
                          <m:r>
                            <a:rPr lang="en-US" sz="2000" i="1">
                              <a:latin typeface="Cambria Math" panose="02040503050406030204" pitchFamily="18" charset="0"/>
                            </a:rPr>
                            <m:t>h</m:t>
                          </m:r>
                        </m:e>
                      </m:bar>
                      <m:r>
                        <a:rPr lang="en-US" sz="2000" i="1">
                          <a:latin typeface="Cambria Math" panose="02040503050406030204" pitchFamily="18" charset="0"/>
                        </a:rPr>
                        <m:t>= </m:t>
                      </m:r>
                      <m:bar>
                        <m:barPr>
                          <m:ctrlPr>
                            <a:rPr lang="en-US" sz="2000" i="1">
                              <a:latin typeface="Cambria Math" panose="02040503050406030204" pitchFamily="18" charset="0"/>
                            </a:rPr>
                          </m:ctrlPr>
                        </m:barPr>
                        <m:e>
                          <m:r>
                            <m:rPr>
                              <m:sty m:val="p"/>
                            </m:rPr>
                            <a:rPr lang="en-US" sz="2000">
                              <a:latin typeface="Cambria Math" panose="02040503050406030204" pitchFamily="18" charset="0"/>
                            </a:rPr>
                            <m:t>Δk</m:t>
                          </m:r>
                        </m:e>
                      </m:bar>
                      <m:r>
                        <a:rPr lang="en-US" sz="2000" i="1">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h</m:t>
                          </m:r>
                        </m:e>
                      </m:bar>
                      <m:r>
                        <a:rPr lang="en-US" sz="2000" i="1">
                          <a:latin typeface="Cambria Math" panose="02040503050406030204" pitchFamily="18" charset="0"/>
                        </a:rPr>
                        <m:t>)</m:t>
                      </m:r>
                    </m:oMath>
                  </m:oMathPara>
                </a14:m>
                <a:endParaRPr lang="en-US" sz="2000" dirty="0"/>
              </a:p>
              <a:p>
                <a:pPr algn="l"/>
                <a:endParaRPr lang="en-MT" sz="2000" dirty="0"/>
              </a:p>
            </p:txBody>
          </p:sp>
        </mc:Choice>
        <mc:Fallback xmlns="">
          <p:sp>
            <p:nvSpPr>
              <p:cNvPr id="15" name="TextBox 14">
                <a:extLst>
                  <a:ext uri="{FF2B5EF4-FFF2-40B4-BE49-F238E27FC236}">
                    <a16:creationId xmlns:a16="http://schemas.microsoft.com/office/drawing/2014/main" id="{20C32C76-BF2F-D9F0-6040-AFF2F325DD5D}"/>
                  </a:ext>
                </a:extLst>
              </p:cNvPr>
              <p:cNvSpPr txBox="1">
                <a:spLocks noRot="1" noChangeAspect="1" noMove="1" noResize="1" noEditPoints="1" noAdjustHandles="1" noChangeArrowheads="1" noChangeShapeType="1" noTextEdit="1"/>
              </p:cNvSpPr>
              <p:nvPr/>
            </p:nvSpPr>
            <p:spPr>
              <a:xfrm>
                <a:off x="2958752" y="309410"/>
                <a:ext cx="4024505" cy="603435"/>
              </a:xfrm>
              <a:prstGeom prst="rect">
                <a:avLst/>
              </a:prstGeom>
              <a:blipFill>
                <a:blip r:embed="rId4"/>
                <a:stretch>
                  <a:fillRect t="-5051"/>
                </a:stretch>
              </a:blipFill>
            </p:spPr>
            <p:txBody>
              <a:bodyPr/>
              <a:lstStyle/>
              <a:p>
                <a:r>
                  <a:rPr lang="en-MT">
                    <a:noFill/>
                  </a:rPr>
                  <a:t> </a:t>
                </a:r>
              </a:p>
            </p:txBody>
          </p:sp>
        </mc:Fallback>
      </mc:AlternateContent>
      <p:pic>
        <p:nvPicPr>
          <p:cNvPr id="18" name="Picture 17">
            <a:extLst>
              <a:ext uri="{FF2B5EF4-FFF2-40B4-BE49-F238E27FC236}">
                <a16:creationId xmlns:a16="http://schemas.microsoft.com/office/drawing/2014/main" id="{8DE6E296-6F91-DB31-4D7D-793DAE76C52B}"/>
              </a:ext>
            </a:extLst>
          </p:cNvPr>
          <p:cNvPicPr>
            <a:picLocks noChangeAspect="1"/>
          </p:cNvPicPr>
          <p:nvPr/>
        </p:nvPicPr>
        <p:blipFill>
          <a:blip r:embed="rId5"/>
          <a:stretch>
            <a:fillRect/>
          </a:stretch>
        </p:blipFill>
        <p:spPr>
          <a:xfrm>
            <a:off x="3143672" y="712266"/>
            <a:ext cx="3630452" cy="1693153"/>
          </a:xfrm>
          <a:prstGeom prst="rect">
            <a:avLst/>
          </a:prstGeom>
        </p:spPr>
      </p:pic>
      <p:sp>
        <p:nvSpPr>
          <p:cNvPr id="19" name="TextBox 18">
            <a:extLst>
              <a:ext uri="{FF2B5EF4-FFF2-40B4-BE49-F238E27FC236}">
                <a16:creationId xmlns:a16="http://schemas.microsoft.com/office/drawing/2014/main" id="{2556FB4B-8DB2-ECA0-8D2F-1D93338556FC}"/>
              </a:ext>
            </a:extLst>
          </p:cNvPr>
          <p:cNvSpPr txBox="1"/>
          <p:nvPr/>
        </p:nvSpPr>
        <p:spPr>
          <a:xfrm>
            <a:off x="450407" y="3983782"/>
            <a:ext cx="1727470" cy="307777"/>
          </a:xfrm>
          <a:prstGeom prst="rect">
            <a:avLst/>
          </a:prstGeom>
          <a:noFill/>
        </p:spPr>
        <p:txBody>
          <a:bodyPr wrap="square" lIns="0" tIns="0" rIns="0" bIns="0" rtlCol="0">
            <a:spAutoFit/>
          </a:bodyPr>
          <a:lstStyle/>
          <a:p>
            <a:pPr algn="l"/>
            <a:r>
              <a:rPr lang="en-US" sz="2000" dirty="0"/>
              <a:t>Experiment</a:t>
            </a:r>
            <a:endParaRPr lang="en-MT" sz="2000" dirty="0"/>
          </a:p>
        </p:txBody>
      </p:sp>
      <p:cxnSp>
        <p:nvCxnSpPr>
          <p:cNvPr id="20" name="Straight Arrow Connector 19">
            <a:extLst>
              <a:ext uri="{FF2B5EF4-FFF2-40B4-BE49-F238E27FC236}">
                <a16:creationId xmlns:a16="http://schemas.microsoft.com/office/drawing/2014/main" id="{9C52ABBB-5E29-0EBD-C3A3-A2480A87AC34}"/>
              </a:ext>
            </a:extLst>
          </p:cNvPr>
          <p:cNvCxnSpPr>
            <a:cxnSpLocks/>
          </p:cNvCxnSpPr>
          <p:nvPr/>
        </p:nvCxnSpPr>
        <p:spPr>
          <a:xfrm>
            <a:off x="2465548" y="4776810"/>
            <a:ext cx="72008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33754B6-4530-618A-2533-4970FBF8641C}"/>
                  </a:ext>
                </a:extLst>
              </p:cNvPr>
              <p:cNvSpPr txBox="1"/>
              <p:nvPr/>
            </p:nvSpPr>
            <p:spPr>
              <a:xfrm>
                <a:off x="3185628" y="4638310"/>
                <a:ext cx="3937453" cy="276999"/>
              </a:xfrm>
              <a:prstGeom prst="rect">
                <a:avLst/>
              </a:prstGeom>
              <a:noFill/>
            </p:spPr>
            <p:txBody>
              <a:bodyPr wrap="square" lIns="0" tIns="0" rIns="0" bIns="0" rtlCol="0">
                <a:spAutoFit/>
              </a:bodyPr>
              <a:lstStyle/>
              <a:p>
                <a:pPr algn="ctr">
                  <a:lnSpc>
                    <a:spcPct val="90000"/>
                  </a:lnSpc>
                </a:pPr>
                <a14:m>
                  <m:oMathPara xmlns:m="http://schemas.openxmlformats.org/officeDocument/2006/math">
                    <m:oMathParaPr>
                      <m:jc m:val="centerGroup"/>
                    </m:oMathParaPr>
                    <m:oMath xmlns:m="http://schemas.openxmlformats.org/officeDocument/2006/math">
                      <m:r>
                        <m:rPr>
                          <m:nor/>
                        </m:rPr>
                        <a:rPr lang="en-US" sz="2000" b="0" i="0" smtClean="0"/>
                        <m:t>F</m:t>
                      </m:r>
                      <m:r>
                        <m:rPr>
                          <m:nor/>
                        </m:rPr>
                        <a:rPr lang="en-US" sz="2000"/>
                        <m:t>irst</m:t>
                      </m:r>
                      <m:r>
                        <m:rPr>
                          <m:nor/>
                        </m:rPr>
                        <a:rPr lang="en-US" sz="2000"/>
                        <m:t> </m:t>
                      </m:r>
                      <m:r>
                        <m:rPr>
                          <m:nor/>
                        </m:rPr>
                        <a:rPr lang="en-US" sz="2000"/>
                        <m:t>field</m:t>
                      </m:r>
                      <m:r>
                        <m:rPr>
                          <m:nor/>
                        </m:rPr>
                        <a:rPr lang="en-US" sz="2000"/>
                        <m:t> </m:t>
                      </m:r>
                      <m:r>
                        <m:rPr>
                          <m:nor/>
                        </m:rPr>
                        <a:rPr lang="en-US" sz="2000"/>
                        <m:t>integral</m:t>
                      </m:r>
                      <m:r>
                        <m:rPr>
                          <m:nor/>
                        </m:rPr>
                        <a:rPr lang="en-US" sz="2000"/>
                        <m:t> </m:t>
                      </m:r>
                      <m:r>
                        <m:rPr>
                          <m:nor/>
                        </m:rPr>
                        <a:rPr lang="en-US" sz="2000"/>
                        <m:t>of</m:t>
                      </m:r>
                      <m:r>
                        <m:rPr>
                          <m:nor/>
                        </m:rPr>
                        <a:rPr lang="en-US" sz="2000"/>
                        <m:t> </m:t>
                      </m:r>
                      <m:r>
                        <m:rPr>
                          <m:nor/>
                        </m:rPr>
                        <a:rPr lang="en-US" sz="2000"/>
                        <m:t>each</m:t>
                      </m:r>
                      <m:r>
                        <m:rPr>
                          <m:nor/>
                        </m:rPr>
                        <a:rPr lang="en-US" sz="2000"/>
                        <m:t> </m:t>
                      </m:r>
                      <m:r>
                        <m:rPr>
                          <m:nor/>
                        </m:rPr>
                        <a:rPr lang="en-US" sz="2000"/>
                        <m:t>peak</m:t>
                      </m:r>
                      <m:r>
                        <m:rPr>
                          <m:nor/>
                        </m:rPr>
                        <a:rPr lang="en-US" sz="2000"/>
                        <m:t>, </m:t>
                      </m:r>
                      <m:sSub>
                        <m:sSubPr>
                          <m:ctrlPr>
                            <a:rPr lang="en-US" sz="2000" i="1">
                              <a:latin typeface="Cambria Math" panose="02040503050406030204" pitchFamily="18" charset="0"/>
                            </a:rPr>
                          </m:ctrlPr>
                        </m:sSubPr>
                        <m:e>
                          <m:r>
                            <a:rPr lang="en-US" sz="2000" i="1">
                              <a:latin typeface="Cambria Math" panose="02040503050406030204" pitchFamily="18" charset="0"/>
                            </a:rPr>
                            <m:t>𝐾</m:t>
                          </m:r>
                        </m:e>
                        <m:sub>
                          <m:r>
                            <a:rPr lang="en-US" sz="2000" i="1">
                              <a:latin typeface="Cambria Math" panose="02040503050406030204" pitchFamily="18" charset="0"/>
                            </a:rPr>
                            <m:t>𝑖</m:t>
                          </m:r>
                        </m:sub>
                      </m:sSub>
                    </m:oMath>
                  </m:oMathPara>
                </a14:m>
                <a:endParaRPr lang="en-MT" sz="2000" dirty="0"/>
              </a:p>
            </p:txBody>
          </p:sp>
        </mc:Choice>
        <mc:Fallback xmlns="">
          <p:sp>
            <p:nvSpPr>
              <p:cNvPr id="21" name="TextBox 20">
                <a:extLst>
                  <a:ext uri="{FF2B5EF4-FFF2-40B4-BE49-F238E27FC236}">
                    <a16:creationId xmlns:a16="http://schemas.microsoft.com/office/drawing/2014/main" id="{633754B6-4530-618A-2533-4970FBF8641C}"/>
                  </a:ext>
                </a:extLst>
              </p:cNvPr>
              <p:cNvSpPr txBox="1">
                <a:spLocks noRot="1" noChangeAspect="1" noMove="1" noResize="1" noEditPoints="1" noAdjustHandles="1" noChangeArrowheads="1" noChangeShapeType="1" noTextEdit="1"/>
              </p:cNvSpPr>
              <p:nvPr/>
            </p:nvSpPr>
            <p:spPr>
              <a:xfrm>
                <a:off x="3185628" y="4638310"/>
                <a:ext cx="3937453" cy="276999"/>
              </a:xfrm>
              <a:prstGeom prst="rect">
                <a:avLst/>
              </a:prstGeom>
              <a:blipFill>
                <a:blip r:embed="rId6"/>
                <a:stretch>
                  <a:fillRect t="-11111" b="-31111"/>
                </a:stretch>
              </a:blipFill>
            </p:spPr>
            <p:txBody>
              <a:bodyPr/>
              <a:lstStyle/>
              <a:p>
                <a:r>
                  <a:rPr lang="en-MT">
                    <a:noFill/>
                  </a:rPr>
                  <a:t> </a:t>
                </a:r>
              </a:p>
            </p:txBody>
          </p:sp>
        </mc:Fallback>
      </mc:AlternateContent>
      <p:cxnSp>
        <p:nvCxnSpPr>
          <p:cNvPr id="23" name="Straight Arrow Connector 22">
            <a:extLst>
              <a:ext uri="{FF2B5EF4-FFF2-40B4-BE49-F238E27FC236}">
                <a16:creationId xmlns:a16="http://schemas.microsoft.com/office/drawing/2014/main" id="{1A838F4B-3545-8092-3851-3ABCD77B3B69}"/>
              </a:ext>
            </a:extLst>
          </p:cNvPr>
          <p:cNvCxnSpPr/>
          <p:nvPr/>
        </p:nvCxnSpPr>
        <p:spPr>
          <a:xfrm>
            <a:off x="9264352" y="3407718"/>
            <a:ext cx="0" cy="57606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D5CD9B7-779E-2607-FF01-AC6EE0FE9836}"/>
                  </a:ext>
                </a:extLst>
              </p:cNvPr>
              <p:cNvSpPr txBox="1"/>
              <p:nvPr/>
            </p:nvSpPr>
            <p:spPr>
              <a:xfrm>
                <a:off x="6240016" y="2808275"/>
                <a:ext cx="6552728" cy="296107"/>
              </a:xfrm>
              <a:prstGeom prst="rect">
                <a:avLst/>
              </a:prstGeom>
              <a:noFill/>
            </p:spPr>
            <p:txBody>
              <a:bodyPr wrap="square" lIns="0" tIns="0" rIns="0" bIns="0" rtlCol="0">
                <a:spAutoFit/>
              </a:bodyPr>
              <a:lstStyle/>
              <a:p>
                <a:pPr algn="ctr">
                  <a:lnSpc>
                    <a:spcPct val="90000"/>
                  </a:lnSpc>
                </a:pPr>
                <a:r>
                  <a:rPr lang="en-US" sz="2000" dirty="0"/>
                  <a:t>Cost Function </a:t>
                </a:r>
                <a14:m>
                  <m:oMath xmlns:m="http://schemas.openxmlformats.org/officeDocument/2006/math">
                    <m:bar>
                      <m:barPr>
                        <m:ctrlPr>
                          <a:rPr lang="en-US" sz="2000" i="1" smtClean="0">
                            <a:latin typeface="Cambria Math" panose="02040503050406030204" pitchFamily="18" charset="0"/>
                          </a:rPr>
                        </m:ctrlPr>
                      </m:barPr>
                      <m:e>
                        <m:r>
                          <a:rPr lang="en-US" sz="2000" i="1" smtClean="0">
                            <a:latin typeface="Cambria Math" panose="02040503050406030204" pitchFamily="18" charset="0"/>
                          </a:rPr>
                          <m:t>𝐾</m:t>
                        </m:r>
                      </m:e>
                    </m:bar>
                    <m:r>
                      <a:rPr lang="en-US" sz="2000" i="1">
                        <a:latin typeface="Cambria Math" panose="02040503050406030204" pitchFamily="18" charset="0"/>
                      </a:rPr>
                      <m:t>−</m:t>
                    </m:r>
                    <m:r>
                      <m:rPr>
                        <m:nor/>
                      </m:rPr>
                      <a:rPr lang="en-US" sz="2000">
                        <a:latin typeface="Cambria Math" panose="02040503050406030204" pitchFamily="18" charset="0"/>
                      </a:rPr>
                      <m:t>avg</m:t>
                    </m:r>
                    <m:r>
                      <m:rPr>
                        <m:nor/>
                      </m:rPr>
                      <a:rPr lang="en-US" sz="2000">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𝐾</m:t>
                        </m:r>
                      </m:e>
                    </m:bar>
                    <m:r>
                      <a:rPr lang="en-US" sz="2000" i="1">
                        <a:latin typeface="Cambria Math" panose="02040503050406030204" pitchFamily="18" charset="0"/>
                      </a:rPr>
                      <m:t>)+</m:t>
                    </m:r>
                    <m:bar>
                      <m:barPr>
                        <m:ctrlPr>
                          <a:rPr lang="en-US" sz="2000" i="1">
                            <a:latin typeface="Cambria Math" panose="02040503050406030204" pitchFamily="18" charset="0"/>
                          </a:rPr>
                        </m:ctrlPr>
                      </m:barPr>
                      <m:e>
                        <m:r>
                          <m:rPr>
                            <m:sty m:val="p"/>
                          </m:rPr>
                          <a:rPr lang="en-US" sz="2000">
                            <a:latin typeface="Cambria Math" panose="02040503050406030204" pitchFamily="18" charset="0"/>
                          </a:rPr>
                          <m:t>Δk</m:t>
                        </m:r>
                      </m:e>
                    </m:bar>
                    <m:r>
                      <a:rPr lang="en-US" sz="2000" i="1">
                        <a:latin typeface="Cambria Math" panose="02040503050406030204" pitchFamily="18" charset="0"/>
                      </a:rPr>
                      <m:t>(</m:t>
                    </m:r>
                    <m:bar>
                      <m:barPr>
                        <m:ctrlPr>
                          <a:rPr lang="en-US" sz="2000" i="1">
                            <a:latin typeface="Cambria Math" panose="02040503050406030204" pitchFamily="18" charset="0"/>
                          </a:rPr>
                        </m:ctrlPr>
                      </m:barPr>
                      <m:e>
                        <m:r>
                          <a:rPr lang="en-US" sz="2000" i="1">
                            <a:latin typeface="Cambria Math" panose="02040503050406030204" pitchFamily="18" charset="0"/>
                          </a:rPr>
                          <m:t>h</m:t>
                        </m:r>
                      </m:e>
                    </m:bar>
                    <m:r>
                      <a:rPr lang="en-US" sz="2000" i="1">
                        <a:latin typeface="Cambria Math" panose="02040503050406030204" pitchFamily="18" charset="0"/>
                      </a:rPr>
                      <m:t>)</m:t>
                    </m:r>
                  </m:oMath>
                </a14:m>
                <a:r>
                  <a:rPr lang="en-US" sz="2000" dirty="0"/>
                  <a:t> </a:t>
                </a:r>
                <a:endParaRPr lang="en-MT" sz="2000" dirty="0"/>
              </a:p>
            </p:txBody>
          </p:sp>
        </mc:Choice>
        <mc:Fallback xmlns="">
          <p:sp>
            <p:nvSpPr>
              <p:cNvPr id="24" name="TextBox 23">
                <a:extLst>
                  <a:ext uri="{FF2B5EF4-FFF2-40B4-BE49-F238E27FC236}">
                    <a16:creationId xmlns:a16="http://schemas.microsoft.com/office/drawing/2014/main" id="{7D5CD9B7-779E-2607-FF01-AC6EE0FE9836}"/>
                  </a:ext>
                </a:extLst>
              </p:cNvPr>
              <p:cNvSpPr txBox="1">
                <a:spLocks noRot="1" noChangeAspect="1" noMove="1" noResize="1" noEditPoints="1" noAdjustHandles="1" noChangeArrowheads="1" noChangeShapeType="1" noTextEdit="1"/>
              </p:cNvSpPr>
              <p:nvPr/>
            </p:nvSpPr>
            <p:spPr>
              <a:xfrm>
                <a:off x="6240016" y="2808275"/>
                <a:ext cx="6552728" cy="296107"/>
              </a:xfrm>
              <a:prstGeom prst="rect">
                <a:avLst/>
              </a:prstGeom>
              <a:blipFill>
                <a:blip r:embed="rId7"/>
                <a:stretch>
                  <a:fillRect t="-33333" b="-50000"/>
                </a:stretch>
              </a:blipFill>
            </p:spPr>
            <p:txBody>
              <a:bodyPr/>
              <a:lstStyle/>
              <a:p>
                <a:r>
                  <a:rPr lang="en-MT">
                    <a:noFill/>
                  </a:rPr>
                  <a:t> </a:t>
                </a:r>
              </a:p>
            </p:txBody>
          </p:sp>
        </mc:Fallback>
      </mc:AlternateContent>
      <p:sp>
        <p:nvSpPr>
          <p:cNvPr id="27" name="TextBox 26">
            <a:extLst>
              <a:ext uri="{FF2B5EF4-FFF2-40B4-BE49-F238E27FC236}">
                <a16:creationId xmlns:a16="http://schemas.microsoft.com/office/drawing/2014/main" id="{74516810-BBEF-4C61-9A4A-96FF71D582C1}"/>
              </a:ext>
            </a:extLst>
          </p:cNvPr>
          <p:cNvSpPr txBox="1"/>
          <p:nvPr/>
        </p:nvSpPr>
        <p:spPr>
          <a:xfrm>
            <a:off x="9548502" y="3445842"/>
            <a:ext cx="2448272" cy="307777"/>
          </a:xfrm>
          <a:prstGeom prst="rect">
            <a:avLst/>
          </a:prstGeom>
          <a:noFill/>
        </p:spPr>
        <p:txBody>
          <a:bodyPr wrap="square" lIns="0" tIns="0" rIns="0" bIns="0" rtlCol="0">
            <a:spAutoFit/>
          </a:bodyPr>
          <a:lstStyle/>
          <a:p>
            <a:pPr algn="l"/>
            <a:r>
              <a:rPr lang="en-US" sz="2000" dirty="0"/>
              <a:t>Minimize</a:t>
            </a:r>
            <a:endParaRPr lang="en-MT" sz="2000"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FD2FE98-2BEC-A0F1-4274-A522C7EFED9B}"/>
                  </a:ext>
                </a:extLst>
              </p:cNvPr>
              <p:cNvSpPr txBox="1"/>
              <p:nvPr/>
            </p:nvSpPr>
            <p:spPr>
              <a:xfrm>
                <a:off x="8933283" y="4280617"/>
                <a:ext cx="2808310" cy="322204"/>
              </a:xfrm>
              <a:prstGeom prst="rect">
                <a:avLst/>
              </a:prstGeom>
              <a:noFill/>
            </p:spPr>
            <p:txBody>
              <a:bodyPr wrap="square" lIns="0" tIns="0" rIns="0" bIns="0" rtlCol="0">
                <a:spAutoFit/>
              </a:bodyPr>
              <a:lstStyle/>
              <a:p>
                <a:pPr algn="l"/>
                <a:r>
                  <a:rPr lang="en-US" sz="2000" dirty="0"/>
                  <a:t>Cuts </a:t>
                </a:r>
                <a14:m>
                  <m:oMath xmlns:m="http://schemas.openxmlformats.org/officeDocument/2006/math">
                    <m:bar>
                      <m:barPr>
                        <m:ctrlPr>
                          <a:rPr lang="en-US" sz="2000" i="1" smtClean="0">
                            <a:latin typeface="Cambria Math" panose="02040503050406030204" pitchFamily="18" charset="0"/>
                          </a:rPr>
                        </m:ctrlPr>
                      </m:barPr>
                      <m:e>
                        <m:r>
                          <a:rPr lang="en-US" sz="2000" i="1">
                            <a:latin typeface="Cambria Math" panose="02040503050406030204" pitchFamily="18" charset="0"/>
                          </a:rPr>
                          <m:t>h</m:t>
                        </m:r>
                      </m:e>
                    </m:bar>
                  </m:oMath>
                </a14:m>
                <a:endParaRPr lang="en-MT" sz="2000" dirty="0"/>
              </a:p>
            </p:txBody>
          </p:sp>
        </mc:Choice>
        <mc:Fallback xmlns="">
          <p:sp>
            <p:nvSpPr>
              <p:cNvPr id="28" name="TextBox 27">
                <a:extLst>
                  <a:ext uri="{FF2B5EF4-FFF2-40B4-BE49-F238E27FC236}">
                    <a16:creationId xmlns:a16="http://schemas.microsoft.com/office/drawing/2014/main" id="{7FD2FE98-2BEC-A0F1-4274-A522C7EFED9B}"/>
                  </a:ext>
                </a:extLst>
              </p:cNvPr>
              <p:cNvSpPr txBox="1">
                <a:spLocks noRot="1" noChangeAspect="1" noMove="1" noResize="1" noEditPoints="1" noAdjustHandles="1" noChangeArrowheads="1" noChangeShapeType="1" noTextEdit="1"/>
              </p:cNvSpPr>
              <p:nvPr/>
            </p:nvSpPr>
            <p:spPr>
              <a:xfrm>
                <a:off x="8933283" y="4280617"/>
                <a:ext cx="2808310" cy="322204"/>
              </a:xfrm>
              <a:prstGeom prst="rect">
                <a:avLst/>
              </a:prstGeom>
              <a:blipFill>
                <a:blip r:embed="rId8"/>
                <a:stretch>
                  <a:fillRect l="-5423" t="-20755" b="-47170"/>
                </a:stretch>
              </a:blipFill>
            </p:spPr>
            <p:txBody>
              <a:bodyPr/>
              <a:lstStyle/>
              <a:p>
                <a:r>
                  <a:rPr lang="en-MT">
                    <a:noFill/>
                  </a:rPr>
                  <a:t> </a:t>
                </a:r>
              </a:p>
            </p:txBody>
          </p:sp>
        </mc:Fallback>
      </mc:AlternateContent>
      <p:pic>
        <p:nvPicPr>
          <p:cNvPr id="29" name="Picture 28">
            <a:extLst>
              <a:ext uri="{FF2B5EF4-FFF2-40B4-BE49-F238E27FC236}">
                <a16:creationId xmlns:a16="http://schemas.microsoft.com/office/drawing/2014/main" id="{A7FF9F91-58E5-7737-E256-596381EED360}"/>
              </a:ext>
            </a:extLst>
          </p:cNvPr>
          <p:cNvPicPr>
            <a:picLocks noChangeAspect="1"/>
          </p:cNvPicPr>
          <p:nvPr/>
        </p:nvPicPr>
        <p:blipFill>
          <a:blip r:embed="rId9"/>
          <a:stretch>
            <a:fillRect/>
          </a:stretch>
        </p:blipFill>
        <p:spPr>
          <a:xfrm>
            <a:off x="60726" y="4291559"/>
            <a:ext cx="2292303" cy="1330458"/>
          </a:xfrm>
          <a:prstGeom prst="rect">
            <a:avLst/>
          </a:prstGeom>
        </p:spPr>
      </p:pic>
      <p:sp>
        <p:nvSpPr>
          <p:cNvPr id="32" name="Right Brace 31">
            <a:extLst>
              <a:ext uri="{FF2B5EF4-FFF2-40B4-BE49-F238E27FC236}">
                <a16:creationId xmlns:a16="http://schemas.microsoft.com/office/drawing/2014/main" id="{A981F997-DFA6-2767-5381-AFE3AC208E0F}"/>
              </a:ext>
            </a:extLst>
          </p:cNvPr>
          <p:cNvSpPr/>
          <p:nvPr/>
        </p:nvSpPr>
        <p:spPr>
          <a:xfrm>
            <a:off x="6896611" y="300394"/>
            <a:ext cx="605486" cy="5342801"/>
          </a:xfrm>
          <a:prstGeom prst="rightBrace">
            <a:avLst>
              <a:gd name="adj1" fmla="val 8333"/>
              <a:gd name="adj2" fmla="val 48847"/>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MT"/>
          </a:p>
        </p:txBody>
      </p:sp>
      <p:cxnSp>
        <p:nvCxnSpPr>
          <p:cNvPr id="7" name="Straight Arrow Connector 6">
            <a:extLst>
              <a:ext uri="{FF2B5EF4-FFF2-40B4-BE49-F238E27FC236}">
                <a16:creationId xmlns:a16="http://schemas.microsoft.com/office/drawing/2014/main" id="{099BAE8D-7B1B-EEDD-8793-E30BFBF33182}"/>
              </a:ext>
            </a:extLst>
          </p:cNvPr>
          <p:cNvCxnSpPr/>
          <p:nvPr/>
        </p:nvCxnSpPr>
        <p:spPr>
          <a:xfrm>
            <a:off x="9264352" y="4776809"/>
            <a:ext cx="0" cy="66841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8205C73-FE50-FA44-84F3-CA2159F6E656}"/>
              </a:ext>
            </a:extLst>
          </p:cNvPr>
          <p:cNvSpPr txBox="1"/>
          <p:nvPr/>
        </p:nvSpPr>
        <p:spPr>
          <a:xfrm>
            <a:off x="8171311" y="5612263"/>
            <a:ext cx="2754381" cy="307777"/>
          </a:xfrm>
          <a:prstGeom prst="rect">
            <a:avLst/>
          </a:prstGeom>
          <a:noFill/>
        </p:spPr>
        <p:txBody>
          <a:bodyPr wrap="square" lIns="0" tIns="0" rIns="0" bIns="0" rtlCol="0">
            <a:spAutoFit/>
          </a:bodyPr>
          <a:lstStyle/>
          <a:p>
            <a:pPr algn="l"/>
            <a:r>
              <a:rPr lang="en-US" sz="2000" dirty="0"/>
              <a:t>Dampen and iterate </a:t>
            </a:r>
            <a:endParaRPr lang="en-MT" sz="2000" dirty="0"/>
          </a:p>
        </p:txBody>
      </p:sp>
      <p:cxnSp>
        <p:nvCxnSpPr>
          <p:cNvPr id="54" name="Straight Connector 53">
            <a:extLst>
              <a:ext uri="{FF2B5EF4-FFF2-40B4-BE49-F238E27FC236}">
                <a16:creationId xmlns:a16="http://schemas.microsoft.com/office/drawing/2014/main" id="{8D49E9F2-2929-B138-067B-900E1C17E3E2}"/>
              </a:ext>
            </a:extLst>
          </p:cNvPr>
          <p:cNvCxnSpPr/>
          <p:nvPr/>
        </p:nvCxnSpPr>
        <p:spPr>
          <a:xfrm>
            <a:off x="9218022" y="5949280"/>
            <a:ext cx="0" cy="4552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DA0D3EB-3BE9-F685-40A2-747B38D8DD5E}"/>
              </a:ext>
            </a:extLst>
          </p:cNvPr>
          <p:cNvCxnSpPr>
            <a:cxnSpLocks/>
          </p:cNvCxnSpPr>
          <p:nvPr/>
        </p:nvCxnSpPr>
        <p:spPr>
          <a:xfrm flipH="1">
            <a:off x="1703512" y="6404573"/>
            <a:ext cx="751451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F66D78AF-80B1-64B6-F309-43290A1A233A}"/>
              </a:ext>
            </a:extLst>
          </p:cNvPr>
          <p:cNvCxnSpPr/>
          <p:nvPr/>
        </p:nvCxnSpPr>
        <p:spPr>
          <a:xfrm flipV="1">
            <a:off x="1711877" y="5753683"/>
            <a:ext cx="0" cy="65089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A818842-5CB7-F0F6-D448-334D0C503B65}"/>
              </a:ext>
            </a:extLst>
          </p:cNvPr>
          <p:cNvSpPr txBox="1"/>
          <p:nvPr/>
        </p:nvSpPr>
        <p:spPr>
          <a:xfrm>
            <a:off x="7374758" y="806257"/>
            <a:ext cx="4622016" cy="1384995"/>
          </a:xfrm>
          <a:prstGeom prst="rect">
            <a:avLst/>
          </a:prstGeom>
          <a:noFill/>
        </p:spPr>
        <p:txBody>
          <a:bodyPr wrap="square" lIns="0" tIns="0" rIns="0" bIns="0" rtlCol="0">
            <a:spAutoFit/>
          </a:bodyPr>
          <a:lstStyle/>
          <a:p>
            <a:r>
              <a:rPr lang="en-US" dirty="0"/>
              <a:t>This model is then combined with the experimentally measured field integral under each peak to build a cost function, which is minimized to obtain a set of cuts which decrease the peak-to-peak variance. </a:t>
            </a:r>
            <a:endParaRPr lang="en-MT" dirty="0"/>
          </a:p>
        </p:txBody>
      </p:sp>
      <p:sp>
        <p:nvSpPr>
          <p:cNvPr id="3" name="TextBox 2">
            <a:extLst>
              <a:ext uri="{FF2B5EF4-FFF2-40B4-BE49-F238E27FC236}">
                <a16:creationId xmlns:a16="http://schemas.microsoft.com/office/drawing/2014/main" id="{A2889CF2-C85B-7769-7C49-3A2B2DDDDCEA}"/>
              </a:ext>
            </a:extLst>
          </p:cNvPr>
          <p:cNvSpPr txBox="1"/>
          <p:nvPr/>
        </p:nvSpPr>
        <p:spPr>
          <a:xfrm>
            <a:off x="9415643" y="4763061"/>
            <a:ext cx="2704451" cy="738664"/>
          </a:xfrm>
          <a:prstGeom prst="rect">
            <a:avLst/>
          </a:prstGeom>
          <a:noFill/>
        </p:spPr>
        <p:txBody>
          <a:bodyPr wrap="square" lIns="0" tIns="0" rIns="0" bIns="0" rtlCol="0">
            <a:spAutoFit/>
          </a:bodyPr>
          <a:lstStyle/>
          <a:p>
            <a:pPr algn="l"/>
            <a:r>
              <a:rPr lang="en-US" sz="1600" dirty="0"/>
              <a:t>To avoid an overshoot these cuts will be damped and an iterative approach it taken</a:t>
            </a:r>
            <a:endParaRPr lang="en-MT" sz="2800" dirty="0"/>
          </a:p>
        </p:txBody>
      </p:sp>
    </p:spTree>
    <p:extLst>
      <p:ext uri="{BB962C8B-B14F-4D97-AF65-F5344CB8AC3E}">
        <p14:creationId xmlns:p14="http://schemas.microsoft.com/office/powerpoint/2010/main" val="3892142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CAC68E-ADD3-82A7-0893-94F7D8BF48B1}"/>
              </a:ext>
            </a:extLst>
          </p:cNvPr>
          <p:cNvSpPr txBox="1"/>
          <p:nvPr/>
        </p:nvSpPr>
        <p:spPr>
          <a:xfrm>
            <a:off x="729967" y="895533"/>
            <a:ext cx="10620972" cy="2520280"/>
          </a:xfrm>
          <a:prstGeom prst="rect">
            <a:avLst/>
          </a:prstGeom>
        </p:spPr>
        <p:txBody>
          <a:bodyPr wrap="square" rtlCol="0">
            <a:normAutofit/>
          </a:bodyPr>
          <a:lstStyle/>
          <a:p>
            <a:pPr marL="380990" indent="-380990">
              <a:lnSpc>
                <a:spcPct val="110000"/>
              </a:lnSpc>
              <a:buFont typeface="Arial" panose="020B0604020202020204" pitchFamily="34" charset="0"/>
              <a:buChar char="•"/>
            </a:pPr>
            <a:r>
              <a:rPr lang="en-US" sz="2133" dirty="0"/>
              <a:t>Tested using simulation where discrepancies were put on purpose to test robustness </a:t>
            </a:r>
          </a:p>
          <a:p>
            <a:pPr marL="380990" indent="-380990">
              <a:lnSpc>
                <a:spcPct val="110000"/>
              </a:lnSpc>
              <a:buFont typeface="Arial" panose="020B0604020202020204" pitchFamily="34" charset="0"/>
              <a:buChar char="•"/>
            </a:pPr>
            <a:r>
              <a:rPr lang="en-US" sz="2133" dirty="0"/>
              <a:t>With 3 iterations, we can reduce the error from 2.4% down to 0.2% by simulation</a:t>
            </a:r>
          </a:p>
          <a:p>
            <a:pPr marL="380990" indent="-380990">
              <a:lnSpc>
                <a:spcPct val="110000"/>
              </a:lnSpc>
              <a:buFont typeface="Arial" panose="020B0604020202020204" pitchFamily="34" charset="0"/>
              <a:buChar char="•"/>
            </a:pPr>
            <a:r>
              <a:rPr lang="en-US" sz="2133" dirty="0"/>
              <a:t>Target: 0.1% (If all parameters between model and simulated field are the same than we can go to 0% barring mesh errors)</a:t>
            </a:r>
          </a:p>
          <a:p>
            <a:pPr marL="380990" indent="-380990">
              <a:lnSpc>
                <a:spcPct val="110000"/>
              </a:lnSpc>
              <a:buFont typeface="Arial" panose="020B0604020202020204" pitchFamily="34" charset="0"/>
              <a:buChar char="•"/>
            </a:pPr>
            <a:endParaRPr lang="en-US" sz="2133" dirty="0"/>
          </a:p>
        </p:txBody>
      </p:sp>
      <p:sp>
        <p:nvSpPr>
          <p:cNvPr id="7" name="Slide Number Placeholder 5">
            <a:extLst>
              <a:ext uri="{FF2B5EF4-FFF2-40B4-BE49-F238E27FC236}">
                <a16:creationId xmlns:a16="http://schemas.microsoft.com/office/drawing/2014/main" id="{3D7D92FE-C1D9-1F39-2D30-EEBBF96D9EA3}"/>
              </a:ext>
            </a:extLst>
          </p:cNvPr>
          <p:cNvSpPr>
            <a:spLocks noGrp="1"/>
          </p:cNvSpPr>
          <p:nvPr>
            <p:ph type="sldNum" sz="quarter" idx="12"/>
          </p:nvPr>
        </p:nvSpPr>
        <p:spPr>
          <a:xfrm>
            <a:off x="695325" y="6404573"/>
            <a:ext cx="703263" cy="144016"/>
          </a:xfrm>
        </p:spPr>
        <p:txBody>
          <a:bodyPr/>
          <a:lstStyle/>
          <a:p>
            <a:fld id="{442AD375-037F-43D0-B059-5172DA06796A}" type="slidenum">
              <a:rPr lang="de-CH" smtClean="0"/>
              <a:pPr/>
              <a:t>18</a:t>
            </a:fld>
            <a:endParaRPr lang="de-CH" dirty="0"/>
          </a:p>
        </p:txBody>
      </p:sp>
      <p:sp>
        <p:nvSpPr>
          <p:cNvPr id="10" name="Title 5">
            <a:extLst>
              <a:ext uri="{FF2B5EF4-FFF2-40B4-BE49-F238E27FC236}">
                <a16:creationId xmlns:a16="http://schemas.microsoft.com/office/drawing/2014/main" id="{0A97650A-D2E3-893B-39CE-CDB80B0A8D9A}"/>
              </a:ext>
            </a:extLst>
          </p:cNvPr>
          <p:cNvSpPr>
            <a:spLocks noGrp="1"/>
          </p:cNvSpPr>
          <p:nvPr>
            <p:ph type="title"/>
          </p:nvPr>
        </p:nvSpPr>
        <p:spPr>
          <a:xfrm>
            <a:off x="695325" y="277813"/>
            <a:ext cx="8964613" cy="811212"/>
          </a:xfrm>
        </p:spPr>
        <p:txBody>
          <a:bodyPr/>
          <a:lstStyle/>
          <a:p>
            <a:r>
              <a:rPr lang="en-GB" noProof="0" dirty="0"/>
              <a:t>Ferromagnetic pole shimming</a:t>
            </a:r>
            <a:endParaRPr lang="de-CH" dirty="0"/>
          </a:p>
        </p:txBody>
      </p:sp>
      <p:pic>
        <p:nvPicPr>
          <p:cNvPr id="2052" name="Picture 4">
            <a:extLst>
              <a:ext uri="{FF2B5EF4-FFF2-40B4-BE49-F238E27FC236}">
                <a16:creationId xmlns:a16="http://schemas.microsoft.com/office/drawing/2014/main" id="{5C219BF8-9B8E-EF15-F926-790D163D04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6907" y="2337724"/>
            <a:ext cx="8682042" cy="4437112"/>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a:extLst>
              <a:ext uri="{FF2B5EF4-FFF2-40B4-BE49-F238E27FC236}">
                <a16:creationId xmlns:a16="http://schemas.microsoft.com/office/drawing/2014/main" id="{F1724DBE-2875-07E6-9EA0-D36BA1AB1ED6}"/>
              </a:ext>
            </a:extLst>
          </p:cNvPr>
          <p:cNvCxnSpPr>
            <a:cxnSpLocks/>
          </p:cNvCxnSpPr>
          <p:nvPr/>
        </p:nvCxnSpPr>
        <p:spPr>
          <a:xfrm flipV="1">
            <a:off x="4727848" y="4221088"/>
            <a:ext cx="2016224" cy="1268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1C020C09-7477-DE2F-6F7D-5904C87FB511}"/>
              </a:ext>
            </a:extLst>
          </p:cNvPr>
          <p:cNvSpPr txBox="1"/>
          <p:nvPr/>
        </p:nvSpPr>
        <p:spPr>
          <a:xfrm>
            <a:off x="6744072" y="4040162"/>
            <a:ext cx="2088232" cy="307777"/>
          </a:xfrm>
          <a:prstGeom prst="rect">
            <a:avLst/>
          </a:prstGeom>
          <a:noFill/>
        </p:spPr>
        <p:txBody>
          <a:bodyPr wrap="square" lIns="0" tIns="0" rIns="0" bIns="0" rtlCol="0">
            <a:spAutoFit/>
          </a:bodyPr>
          <a:lstStyle/>
          <a:p>
            <a:pPr algn="l"/>
            <a:r>
              <a:rPr lang="en-US" sz="2000" dirty="0"/>
              <a:t>0.6*Predicted cut</a:t>
            </a:r>
            <a:endParaRPr lang="en-MT" sz="2000" dirty="0"/>
          </a:p>
        </p:txBody>
      </p:sp>
    </p:spTree>
    <p:extLst>
      <p:ext uri="{BB962C8B-B14F-4D97-AF65-F5344CB8AC3E}">
        <p14:creationId xmlns:p14="http://schemas.microsoft.com/office/powerpoint/2010/main" val="1454396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2474540"/>
            <a:ext cx="8964613" cy="1908211"/>
          </a:xfrm>
        </p:spPr>
        <p:txBody>
          <a:bodyPr/>
          <a:lstStyle/>
          <a:p>
            <a:pPr marL="457200" indent="-457200">
              <a:buAutoNum type="arabicPlain"/>
            </a:pPr>
            <a:r>
              <a:rPr lang="en-GB" noProof="0" dirty="0">
                <a:solidFill>
                  <a:schemeClr val="bg2"/>
                </a:solidFill>
              </a:rPr>
              <a:t>Introduction</a:t>
            </a:r>
          </a:p>
          <a:p>
            <a:pPr marL="457200" indent="-457200">
              <a:buAutoNum type="arabicPlain"/>
            </a:pPr>
            <a:r>
              <a:rPr lang="en-GB" noProof="0" dirty="0">
                <a:solidFill>
                  <a:schemeClr val="bg2"/>
                </a:solidFill>
              </a:rPr>
              <a:t>Modelling framework</a:t>
            </a:r>
          </a:p>
          <a:p>
            <a:pPr marL="457200" indent="-457200">
              <a:buAutoNum type="arabicPlain"/>
            </a:pPr>
            <a:r>
              <a:rPr lang="en-GB" dirty="0">
                <a:solidFill>
                  <a:schemeClr val="bg2"/>
                </a:solidFill>
              </a:rPr>
              <a:t>Ferromagnetic pole optimization</a:t>
            </a:r>
            <a:endParaRPr lang="en-GB" noProof="0" dirty="0">
              <a:solidFill>
                <a:schemeClr val="bg2"/>
              </a:solidFill>
            </a:endParaRPr>
          </a:p>
          <a:p>
            <a:pPr marL="457200" indent="-457200">
              <a:buFont typeface="+mj-lt"/>
              <a:buAutoNum type="arabicPlain"/>
            </a:pPr>
            <a:r>
              <a:rPr lang="en-GB" dirty="0">
                <a:solidFill>
                  <a:schemeClr val="bg2"/>
                </a:solidFill>
              </a:rPr>
              <a:t>Ferromagnetic pole shimming</a:t>
            </a:r>
          </a:p>
          <a:p>
            <a:pPr marL="457200" indent="-457200">
              <a:buFont typeface="+mj-lt"/>
              <a:buAutoNum type="arabicPlain"/>
            </a:pPr>
            <a:r>
              <a:rPr lang="en-GB" noProof="0" dirty="0"/>
              <a:t>End Field Optimization</a:t>
            </a:r>
            <a:endParaRPr lang="en-GB" dirty="0">
              <a:solidFill>
                <a:schemeClr val="bg2"/>
              </a:solidFill>
            </a:endParaRPr>
          </a:p>
          <a:p>
            <a:pPr marL="457200" indent="-457200">
              <a:buAutoNum type="arabicPlain"/>
            </a:pPr>
            <a:r>
              <a:rPr lang="en-GB" dirty="0">
                <a:solidFill>
                  <a:schemeClr val="bg2"/>
                </a:solidFill>
              </a:rPr>
              <a:t>Conclusion</a:t>
            </a:r>
            <a:endParaRPr lang="en-GB" noProof="0" dirty="0">
              <a:solidFill>
                <a:schemeClr val="bg2"/>
              </a:solidFill>
            </a:endParaRPr>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19</a:t>
            </a:fld>
            <a:endParaRPr lang="de-CH" dirty="0"/>
          </a:p>
        </p:txBody>
      </p:sp>
    </p:spTree>
    <p:extLst>
      <p:ext uri="{BB962C8B-B14F-4D97-AF65-F5344CB8AC3E}">
        <p14:creationId xmlns:p14="http://schemas.microsoft.com/office/powerpoint/2010/main" val="2181293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2474540"/>
            <a:ext cx="8964613" cy="1908211"/>
          </a:xfrm>
        </p:spPr>
        <p:txBody>
          <a:bodyPr/>
          <a:lstStyle/>
          <a:p>
            <a:pPr marL="457200" indent="-457200">
              <a:buAutoNum type="arabicPlain"/>
            </a:pPr>
            <a:r>
              <a:rPr lang="en-GB" noProof="0" dirty="0"/>
              <a:t>Introduction</a:t>
            </a:r>
          </a:p>
          <a:p>
            <a:pPr marL="457200" indent="-457200">
              <a:buAutoNum type="arabicPlain"/>
            </a:pPr>
            <a:r>
              <a:rPr lang="en-GB" noProof="0" dirty="0"/>
              <a:t>Modelling framework</a:t>
            </a:r>
          </a:p>
          <a:p>
            <a:pPr marL="457200" indent="-457200">
              <a:buAutoNum type="arabicPlain"/>
            </a:pPr>
            <a:r>
              <a:rPr lang="en-GB" noProof="0" dirty="0"/>
              <a:t>Sorting</a:t>
            </a:r>
          </a:p>
          <a:p>
            <a:pPr marL="457200" indent="-457200">
              <a:buAutoNum type="arabicPlain"/>
            </a:pPr>
            <a:r>
              <a:rPr lang="en-GB" noProof="0" dirty="0"/>
              <a:t>Ferromagnetic pole shimming</a:t>
            </a:r>
          </a:p>
          <a:p>
            <a:pPr marL="457200" indent="-457200">
              <a:buAutoNum type="arabicPlain"/>
            </a:pPr>
            <a:r>
              <a:rPr lang="en-GB" dirty="0"/>
              <a:t>End Field Optimization</a:t>
            </a:r>
            <a:endParaRPr lang="en-GB" noProof="0" dirty="0"/>
          </a:p>
          <a:p>
            <a:pPr marL="457200" indent="-457200">
              <a:buAutoNum type="arabicPlain"/>
            </a:pPr>
            <a:r>
              <a:rPr lang="en-GB" dirty="0"/>
              <a:t>Conclusion</a:t>
            </a:r>
            <a:endParaRPr lang="en-GB" noProof="0"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2</a:t>
            </a:fld>
            <a:endParaRPr lang="de-CH" dirty="0"/>
          </a:p>
        </p:txBody>
      </p:sp>
    </p:spTree>
    <p:extLst>
      <p:ext uri="{BB962C8B-B14F-4D97-AF65-F5344CB8AC3E}">
        <p14:creationId xmlns:p14="http://schemas.microsoft.com/office/powerpoint/2010/main" val="4095108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86478EC-15B6-7ACE-07F8-AD23EAEDFCAE}"/>
                  </a:ext>
                </a:extLst>
              </p:cNvPr>
              <p:cNvSpPr txBox="1"/>
              <p:nvPr/>
            </p:nvSpPr>
            <p:spPr>
              <a:xfrm>
                <a:off x="1119858" y="834013"/>
                <a:ext cx="10545869" cy="5885135"/>
              </a:xfrm>
              <a:prstGeom prst="rect">
                <a:avLst/>
              </a:prstGeom>
            </p:spPr>
            <p:txBody>
              <a:bodyPr wrap="square" rtlCol="0">
                <a:normAutofit/>
              </a:bodyPr>
              <a:lstStyle/>
              <a:p>
                <a:pPr marL="380990" indent="-380990">
                  <a:buFont typeface="Arial" panose="020B0604020202020204" pitchFamily="34" charset="0"/>
                  <a:buChar char="•"/>
                </a:pPr>
                <a:r>
                  <a:rPr lang="en-US" sz="2133" dirty="0"/>
                  <a:t>An undulator should be transparent for the electron beam:</a:t>
                </a:r>
              </a:p>
              <a:p>
                <a:pPr algn="ctr"/>
                <a:r>
                  <a:rPr lang="en-US" sz="2133" dirty="0"/>
                  <a:t> </a:t>
                </a:r>
                <a:r>
                  <a:rPr lang="en-US" sz="2133" b="1" dirty="0"/>
                  <a:t>Zero First and Second Field Integrals</a:t>
                </a:r>
              </a:p>
              <a:p>
                <a:pPr marL="342900" indent="-342900">
                  <a:buFont typeface="Arial" panose="020B0604020202020204" pitchFamily="34" charset="0"/>
                  <a:buChar char="•"/>
                </a:pPr>
                <a:r>
                  <a:rPr lang="en-US" sz="2133" dirty="0"/>
                  <a:t>Symmetric geometry </a:t>
                </a:r>
                <a14:m>
                  <m:oMath xmlns:m="http://schemas.openxmlformats.org/officeDocument/2006/math">
                    <m:r>
                      <a:rPr lang="en-US" sz="2133" i="1" smtClean="0">
                        <a:latin typeface="Cambria Math" panose="02040503050406030204" pitchFamily="18" charset="0"/>
                        <a:ea typeface="Cambria Math" panose="02040503050406030204" pitchFamily="18" charset="0"/>
                      </a:rPr>
                      <m:t>→</m:t>
                    </m:r>
                  </m:oMath>
                </a14:m>
                <a:r>
                  <a:rPr lang="en-US" sz="2133" b="1" dirty="0"/>
                  <a:t> </a:t>
                </a:r>
                <a:r>
                  <a:rPr lang="en-US" sz="2133" dirty="0"/>
                  <a:t>Zero first field integral</a:t>
                </a:r>
              </a:p>
              <a:p>
                <a:pPr marL="342900" indent="-342900">
                  <a:buFont typeface="Arial" panose="020B0604020202020204" pitchFamily="34" charset="0"/>
                  <a:buChar char="•"/>
                </a:pPr>
                <a:r>
                  <a:rPr lang="en-US" sz="2133" dirty="0"/>
                  <a:t>Cut end bulks to correct for </a:t>
                </a:r>
                <a:r>
                  <a:rPr lang="en-US" sz="2133" b="1" dirty="0"/>
                  <a:t>electron trajectory (</a:t>
                </a:r>
                <a14:m>
                  <m:oMath xmlns:m="http://schemas.openxmlformats.org/officeDocument/2006/math">
                    <m:r>
                      <a:rPr lang="en-US" sz="2133" b="1" i="1" smtClean="0">
                        <a:latin typeface="Cambria Math" panose="02040503050406030204" pitchFamily="18" charset="0"/>
                        <a:ea typeface="Cambria Math" panose="02040503050406030204" pitchFamily="18" charset="0"/>
                      </a:rPr>
                      <m:t>∝</m:t>
                    </m:r>
                  </m:oMath>
                </a14:m>
                <a:r>
                  <a:rPr lang="en-US" sz="2133" b="1" dirty="0"/>
                  <a:t> second integral); </a:t>
                </a:r>
                <a:r>
                  <a:rPr lang="en-US" sz="2133" dirty="0"/>
                  <a:t>exit and oscillate on axis</a:t>
                </a:r>
              </a:p>
            </p:txBody>
          </p:sp>
        </mc:Choice>
        <mc:Fallback xmlns="">
          <p:sp>
            <p:nvSpPr>
              <p:cNvPr id="3" name="TextBox 2">
                <a:extLst>
                  <a:ext uri="{FF2B5EF4-FFF2-40B4-BE49-F238E27FC236}">
                    <a16:creationId xmlns:a16="http://schemas.microsoft.com/office/drawing/2014/main" id="{C86478EC-15B6-7ACE-07F8-AD23EAEDFCAE}"/>
                  </a:ext>
                </a:extLst>
              </p:cNvPr>
              <p:cNvSpPr txBox="1">
                <a:spLocks noRot="1" noChangeAspect="1" noMove="1" noResize="1" noEditPoints="1" noAdjustHandles="1" noChangeArrowheads="1" noChangeShapeType="1" noTextEdit="1"/>
              </p:cNvSpPr>
              <p:nvPr/>
            </p:nvSpPr>
            <p:spPr>
              <a:xfrm>
                <a:off x="1119858" y="834013"/>
                <a:ext cx="10545869" cy="5885135"/>
              </a:xfrm>
              <a:prstGeom prst="rect">
                <a:avLst/>
              </a:prstGeom>
              <a:blipFill>
                <a:blip r:embed="rId3"/>
                <a:stretch>
                  <a:fillRect l="-578" t="-622" r="-867"/>
                </a:stretch>
              </a:blipFill>
            </p:spPr>
            <p:txBody>
              <a:bodyPr/>
              <a:lstStyle/>
              <a:p>
                <a:r>
                  <a:rPr lang="en-MT">
                    <a:noFill/>
                  </a:rPr>
                  <a:t> </a:t>
                </a:r>
              </a:p>
            </p:txBody>
          </p:sp>
        </mc:Fallback>
      </mc:AlternateContent>
      <p:sp>
        <p:nvSpPr>
          <p:cNvPr id="12" name="Title 5">
            <a:extLst>
              <a:ext uri="{FF2B5EF4-FFF2-40B4-BE49-F238E27FC236}">
                <a16:creationId xmlns:a16="http://schemas.microsoft.com/office/drawing/2014/main" id="{C648DC06-D600-568B-559B-E682C2DFB1A6}"/>
              </a:ext>
            </a:extLst>
          </p:cNvPr>
          <p:cNvSpPr>
            <a:spLocks noGrp="1"/>
          </p:cNvSpPr>
          <p:nvPr>
            <p:ph type="title"/>
          </p:nvPr>
        </p:nvSpPr>
        <p:spPr>
          <a:xfrm>
            <a:off x="695325" y="278296"/>
            <a:ext cx="8964613" cy="555717"/>
          </a:xfrm>
        </p:spPr>
        <p:txBody>
          <a:bodyPr/>
          <a:lstStyle/>
          <a:p>
            <a:r>
              <a:rPr lang="en-US" dirty="0"/>
              <a:t>End Field Optimization</a:t>
            </a:r>
            <a:endParaRPr lang="de-CH" dirty="0"/>
          </a:p>
        </p:txBody>
      </p:sp>
      <p:pic>
        <p:nvPicPr>
          <p:cNvPr id="1026" name="Picture 2" descr="Bild">
            <a:extLst>
              <a:ext uri="{FF2B5EF4-FFF2-40B4-BE49-F238E27FC236}">
                <a16:creationId xmlns:a16="http://schemas.microsoft.com/office/drawing/2014/main" id="{DAF89420-7638-14D3-A9A6-A7211C43C8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2026" y="2235621"/>
            <a:ext cx="8964614" cy="46223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2225342-BB47-4ECC-5C6D-F4E49B4A2039}"/>
              </a:ext>
            </a:extLst>
          </p:cNvPr>
          <p:cNvSpPr txBox="1"/>
          <p:nvPr/>
        </p:nvSpPr>
        <p:spPr>
          <a:xfrm>
            <a:off x="5177631" y="3611252"/>
            <a:ext cx="720080" cy="307777"/>
          </a:xfrm>
          <a:prstGeom prst="rect">
            <a:avLst/>
          </a:prstGeom>
          <a:solidFill>
            <a:schemeClr val="bg1"/>
          </a:solidFill>
        </p:spPr>
        <p:txBody>
          <a:bodyPr wrap="square" lIns="0" tIns="0" rIns="0" bIns="0" rtlCol="0">
            <a:spAutoFit/>
          </a:bodyPr>
          <a:lstStyle/>
          <a:p>
            <a:pPr algn="l"/>
            <a:r>
              <a:rPr lang="en-US" sz="2000" dirty="0"/>
              <a:t>4 mm</a:t>
            </a:r>
            <a:endParaRPr lang="en-MT" sz="2000" dirty="0"/>
          </a:p>
        </p:txBody>
      </p:sp>
      <p:sp>
        <p:nvSpPr>
          <p:cNvPr id="4" name="TextBox 3">
            <a:extLst>
              <a:ext uri="{FF2B5EF4-FFF2-40B4-BE49-F238E27FC236}">
                <a16:creationId xmlns:a16="http://schemas.microsoft.com/office/drawing/2014/main" id="{976327E2-011A-5016-1CBE-23645222A13D}"/>
              </a:ext>
            </a:extLst>
          </p:cNvPr>
          <p:cNvSpPr txBox="1"/>
          <p:nvPr/>
        </p:nvSpPr>
        <p:spPr>
          <a:xfrm>
            <a:off x="5265450" y="4857423"/>
            <a:ext cx="864096" cy="307777"/>
          </a:xfrm>
          <a:prstGeom prst="rect">
            <a:avLst/>
          </a:prstGeom>
          <a:solidFill>
            <a:schemeClr val="bg1"/>
          </a:solidFill>
        </p:spPr>
        <p:txBody>
          <a:bodyPr wrap="square" lIns="0" tIns="0" rIns="0" bIns="0" rtlCol="0">
            <a:spAutoFit/>
          </a:bodyPr>
          <a:lstStyle/>
          <a:p>
            <a:pPr algn="l"/>
            <a:r>
              <a:rPr lang="en-US" sz="2000" dirty="0"/>
              <a:t>0.3 mm</a:t>
            </a:r>
            <a:endParaRPr lang="en-MT" sz="2000" dirty="0"/>
          </a:p>
        </p:txBody>
      </p:sp>
      <p:sp>
        <p:nvSpPr>
          <p:cNvPr id="5" name="TextBox 4">
            <a:extLst>
              <a:ext uri="{FF2B5EF4-FFF2-40B4-BE49-F238E27FC236}">
                <a16:creationId xmlns:a16="http://schemas.microsoft.com/office/drawing/2014/main" id="{F9D200DA-8FA8-5CFE-3B0B-63808DB695EC}"/>
              </a:ext>
            </a:extLst>
          </p:cNvPr>
          <p:cNvSpPr txBox="1"/>
          <p:nvPr/>
        </p:nvSpPr>
        <p:spPr>
          <a:xfrm>
            <a:off x="695325" y="3416449"/>
            <a:ext cx="2196701" cy="923330"/>
          </a:xfrm>
          <a:prstGeom prst="rect">
            <a:avLst/>
          </a:prstGeom>
          <a:noFill/>
        </p:spPr>
        <p:txBody>
          <a:bodyPr wrap="square" lIns="0" tIns="0" rIns="0" bIns="0" rtlCol="0">
            <a:spAutoFit/>
          </a:bodyPr>
          <a:lstStyle/>
          <a:p>
            <a:pPr algn="l"/>
            <a:r>
              <a:rPr lang="en-US" sz="2000" dirty="0"/>
              <a:t>First and second bulks are cut in 2D simulation </a:t>
            </a:r>
            <a:endParaRPr lang="en-MT" sz="2000" dirty="0"/>
          </a:p>
        </p:txBody>
      </p:sp>
    </p:spTree>
    <p:extLst>
      <p:ext uri="{BB962C8B-B14F-4D97-AF65-F5344CB8AC3E}">
        <p14:creationId xmlns:p14="http://schemas.microsoft.com/office/powerpoint/2010/main" val="1189119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5">
            <a:extLst>
              <a:ext uri="{FF2B5EF4-FFF2-40B4-BE49-F238E27FC236}">
                <a16:creationId xmlns:a16="http://schemas.microsoft.com/office/drawing/2014/main" id="{C648DC06-D600-568B-559B-E682C2DFB1A6}"/>
              </a:ext>
            </a:extLst>
          </p:cNvPr>
          <p:cNvSpPr>
            <a:spLocks noGrp="1"/>
          </p:cNvSpPr>
          <p:nvPr>
            <p:ph type="title"/>
          </p:nvPr>
        </p:nvSpPr>
        <p:spPr>
          <a:xfrm>
            <a:off x="695325" y="278296"/>
            <a:ext cx="8964613" cy="555717"/>
          </a:xfrm>
        </p:spPr>
        <p:txBody>
          <a:bodyPr/>
          <a:lstStyle/>
          <a:p>
            <a:r>
              <a:rPr lang="en-US" dirty="0"/>
              <a:t>End Field Optimization</a:t>
            </a:r>
            <a:endParaRPr lang="de-CH" dirty="0"/>
          </a:p>
        </p:txBody>
      </p:sp>
      <p:pic>
        <p:nvPicPr>
          <p:cNvPr id="6" name="Picture 5">
            <a:extLst>
              <a:ext uri="{FF2B5EF4-FFF2-40B4-BE49-F238E27FC236}">
                <a16:creationId xmlns:a16="http://schemas.microsoft.com/office/drawing/2014/main" id="{8AC52FF1-E9B6-C95D-D034-E1823233C567}"/>
              </a:ext>
            </a:extLst>
          </p:cNvPr>
          <p:cNvPicPr>
            <a:picLocks noChangeAspect="1"/>
          </p:cNvPicPr>
          <p:nvPr/>
        </p:nvPicPr>
        <p:blipFill>
          <a:blip r:embed="rId3"/>
          <a:stretch>
            <a:fillRect/>
          </a:stretch>
        </p:blipFill>
        <p:spPr>
          <a:xfrm>
            <a:off x="0" y="980728"/>
            <a:ext cx="12192000" cy="5743816"/>
          </a:xfrm>
          <a:prstGeom prst="rect">
            <a:avLst/>
          </a:prstGeom>
        </p:spPr>
      </p:pic>
      <p:sp>
        <p:nvSpPr>
          <p:cNvPr id="2" name="TextBox 1">
            <a:extLst>
              <a:ext uri="{FF2B5EF4-FFF2-40B4-BE49-F238E27FC236}">
                <a16:creationId xmlns:a16="http://schemas.microsoft.com/office/drawing/2014/main" id="{A5C11454-44DD-F1D4-2CFD-D8B3C8F3958A}"/>
              </a:ext>
            </a:extLst>
          </p:cNvPr>
          <p:cNvSpPr txBox="1"/>
          <p:nvPr/>
        </p:nvSpPr>
        <p:spPr>
          <a:xfrm>
            <a:off x="2354808" y="980728"/>
            <a:ext cx="9069784" cy="307777"/>
          </a:xfrm>
          <a:prstGeom prst="rect">
            <a:avLst/>
          </a:prstGeom>
          <a:noFill/>
        </p:spPr>
        <p:txBody>
          <a:bodyPr wrap="square" lIns="0" tIns="0" rIns="0" bIns="0" rtlCol="0">
            <a:spAutoFit/>
          </a:bodyPr>
          <a:lstStyle/>
          <a:p>
            <a:pPr algn="l"/>
            <a:r>
              <a:rPr lang="en-US" sz="2000" dirty="0"/>
              <a:t>Simulated second field integral with the first two bulks trimmed in a 2D simulation</a:t>
            </a:r>
            <a:endParaRPr lang="en-MT" sz="2000" dirty="0"/>
          </a:p>
        </p:txBody>
      </p:sp>
      <p:sp>
        <p:nvSpPr>
          <p:cNvPr id="3" name="TextBox 2">
            <a:extLst>
              <a:ext uri="{FF2B5EF4-FFF2-40B4-BE49-F238E27FC236}">
                <a16:creationId xmlns:a16="http://schemas.microsoft.com/office/drawing/2014/main" id="{60A44EE1-1C6B-7EA5-4AD5-0E38396DE812}"/>
              </a:ext>
            </a:extLst>
          </p:cNvPr>
          <p:cNvSpPr txBox="1"/>
          <p:nvPr/>
        </p:nvSpPr>
        <p:spPr>
          <a:xfrm>
            <a:off x="7296014" y="2182420"/>
            <a:ext cx="4727848" cy="615553"/>
          </a:xfrm>
          <a:prstGeom prst="rect">
            <a:avLst/>
          </a:prstGeom>
          <a:noFill/>
        </p:spPr>
        <p:txBody>
          <a:bodyPr wrap="square" lIns="0" tIns="0" rIns="0" bIns="0" rtlCol="0">
            <a:spAutoFit/>
          </a:bodyPr>
          <a:lstStyle/>
          <a:p>
            <a:pPr algn="l"/>
            <a:r>
              <a:rPr lang="en-US" sz="2000" dirty="0"/>
              <a:t>Second field integral over whole undulator is within acceptable tolerance</a:t>
            </a:r>
            <a:endParaRPr lang="en-MT" sz="2000" dirty="0"/>
          </a:p>
        </p:txBody>
      </p:sp>
      <p:cxnSp>
        <p:nvCxnSpPr>
          <p:cNvPr id="5" name="Straight Arrow Connector 4">
            <a:extLst>
              <a:ext uri="{FF2B5EF4-FFF2-40B4-BE49-F238E27FC236}">
                <a16:creationId xmlns:a16="http://schemas.microsoft.com/office/drawing/2014/main" id="{BE0211F8-CE54-BAD7-FC6E-96B6016ED9A5}"/>
              </a:ext>
            </a:extLst>
          </p:cNvPr>
          <p:cNvCxnSpPr>
            <a:cxnSpLocks/>
          </p:cNvCxnSpPr>
          <p:nvPr/>
        </p:nvCxnSpPr>
        <p:spPr>
          <a:xfrm flipH="1" flipV="1">
            <a:off x="10344472" y="2797973"/>
            <a:ext cx="1080120" cy="775043"/>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89521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479376" y="2438890"/>
            <a:ext cx="8964613" cy="1980219"/>
          </a:xfrm>
        </p:spPr>
        <p:txBody>
          <a:bodyPr/>
          <a:lstStyle/>
          <a:p>
            <a:pPr marL="457200" indent="-457200">
              <a:buAutoNum type="arabicPlain"/>
            </a:pPr>
            <a:r>
              <a:rPr lang="en-GB" noProof="0" dirty="0">
                <a:solidFill>
                  <a:schemeClr val="bg2"/>
                </a:solidFill>
              </a:rPr>
              <a:t>Introduction</a:t>
            </a:r>
          </a:p>
          <a:p>
            <a:pPr marL="457200" indent="-457200">
              <a:buAutoNum type="arabicPlain"/>
            </a:pPr>
            <a:r>
              <a:rPr lang="en-GB" noProof="0" dirty="0">
                <a:solidFill>
                  <a:schemeClr val="bg2"/>
                </a:solidFill>
              </a:rPr>
              <a:t>Modelling framework</a:t>
            </a:r>
          </a:p>
          <a:p>
            <a:pPr marL="457200" indent="-457200">
              <a:buAutoNum type="arabicPlain"/>
            </a:pPr>
            <a:r>
              <a:rPr lang="en-GB" dirty="0">
                <a:solidFill>
                  <a:schemeClr val="bg2"/>
                </a:solidFill>
              </a:rPr>
              <a:t>Ferromagnetic pole optimization</a:t>
            </a:r>
          </a:p>
          <a:p>
            <a:pPr marL="457200" indent="-457200">
              <a:buFont typeface="+mj-lt"/>
              <a:buAutoNum type="arabicPlain"/>
            </a:pPr>
            <a:r>
              <a:rPr lang="en-GB" kern="1200" dirty="0">
                <a:solidFill>
                  <a:srgbClr val="B9B9B9"/>
                </a:solidFill>
                <a:effectLst/>
                <a:latin typeface="Aptos" panose="020B0004020202020204" pitchFamily="34" charset="0"/>
                <a:ea typeface="+mn-ea"/>
                <a:cs typeface="+mn-cs"/>
              </a:rPr>
              <a:t>Sorting</a:t>
            </a:r>
            <a:endParaRPr lang="en-MT" dirty="0">
              <a:effectLst/>
            </a:endParaRPr>
          </a:p>
          <a:p>
            <a:pPr marL="457200" indent="-457200">
              <a:buAutoNum type="arabicPlain"/>
            </a:pPr>
            <a:r>
              <a:rPr lang="en-GB" noProof="0" dirty="0">
                <a:solidFill>
                  <a:schemeClr val="bg2"/>
                </a:solidFill>
              </a:rPr>
              <a:t>Ferromagnetic pole shimming</a:t>
            </a:r>
          </a:p>
          <a:p>
            <a:pPr marL="457200" indent="-457200">
              <a:buAutoNum type="arabicPlain"/>
            </a:pPr>
            <a:r>
              <a:rPr lang="en-GB" dirty="0">
                <a:solidFill>
                  <a:schemeClr val="bg2"/>
                </a:solidFill>
              </a:rPr>
              <a:t>End Field Optimization</a:t>
            </a:r>
            <a:endParaRPr lang="en-GB" noProof="0" dirty="0">
              <a:solidFill>
                <a:schemeClr val="bg2"/>
              </a:solidFill>
            </a:endParaRPr>
          </a:p>
          <a:p>
            <a:pPr marL="457200" indent="-457200">
              <a:buAutoNum type="arabicPlain"/>
            </a:pPr>
            <a:r>
              <a:rPr lang="en-GB" dirty="0"/>
              <a:t>Conclusion</a:t>
            </a:r>
            <a:endParaRPr lang="en-GB" noProof="0"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22</a:t>
            </a:fld>
            <a:endParaRPr lang="de-CH" dirty="0"/>
          </a:p>
        </p:txBody>
      </p:sp>
    </p:spTree>
    <p:extLst>
      <p:ext uri="{BB962C8B-B14F-4D97-AF65-F5344CB8AC3E}">
        <p14:creationId xmlns:p14="http://schemas.microsoft.com/office/powerpoint/2010/main" val="530573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E487BA-3D83-EFDC-F501-A56068ABC850}"/>
              </a:ext>
            </a:extLst>
          </p:cNvPr>
          <p:cNvSpPr>
            <a:spLocks noGrp="1"/>
          </p:cNvSpPr>
          <p:nvPr>
            <p:ph idx="1"/>
          </p:nvPr>
        </p:nvSpPr>
        <p:spPr>
          <a:xfrm>
            <a:off x="695325" y="2150858"/>
            <a:ext cx="10297219" cy="2556283"/>
          </a:xfrm>
        </p:spPr>
        <p:txBody>
          <a:bodyPr/>
          <a:lstStyle/>
          <a:p>
            <a:pPr marL="342900" indent="-342900">
              <a:buFont typeface="Arial" panose="020B0604020202020204" pitchFamily="34" charset="0"/>
              <a:buChar char="•"/>
            </a:pPr>
            <a:r>
              <a:rPr lang="en-US" dirty="0"/>
              <a:t>The HTS undulator field is nonuniform due to the different properties of each bulk -&gt; Need to improve the field quality</a:t>
            </a:r>
          </a:p>
          <a:p>
            <a:pPr marL="342900" indent="-342900">
              <a:buFont typeface="Arial" panose="020B0604020202020204" pitchFamily="34" charset="0"/>
              <a:buChar char="•"/>
            </a:pPr>
            <a:r>
              <a:rPr lang="de-CH" dirty="0"/>
              <a:t>Bulks were sorted to decrease field errors from 6% to 3.7%</a:t>
            </a:r>
          </a:p>
          <a:p>
            <a:pPr marL="342900" indent="-342900">
              <a:buFont typeface="Arial" panose="020B0604020202020204" pitchFamily="34" charset="0"/>
              <a:buChar char="•"/>
            </a:pPr>
            <a:r>
              <a:rPr lang="de-CH" dirty="0"/>
              <a:t>Finally, a pole cutting algorithm was developed to predict how much each pole should be cut to improve the field quality. </a:t>
            </a:r>
          </a:p>
          <a:p>
            <a:pPr marL="342900" indent="-342900">
              <a:buFont typeface="Arial" panose="020B0604020202020204" pitchFamily="34" charset="0"/>
              <a:buChar char="•"/>
            </a:pPr>
            <a:r>
              <a:rPr lang="de-CH" dirty="0"/>
              <a:t>The pole shimming gives a more fine-tuned field optimization, where we show that the error can go from 2.4% to 0.2% in three iterations by simulations</a:t>
            </a:r>
          </a:p>
        </p:txBody>
      </p:sp>
      <p:sp>
        <p:nvSpPr>
          <p:cNvPr id="5" name="Slide Number Placeholder 4">
            <a:extLst>
              <a:ext uri="{FF2B5EF4-FFF2-40B4-BE49-F238E27FC236}">
                <a16:creationId xmlns:a16="http://schemas.microsoft.com/office/drawing/2014/main" id="{4C9CAF51-35AC-041C-B424-B0DE34154D0C}"/>
              </a:ext>
            </a:extLst>
          </p:cNvPr>
          <p:cNvSpPr>
            <a:spLocks noGrp="1"/>
          </p:cNvSpPr>
          <p:nvPr>
            <p:ph type="sldNum" sz="quarter" idx="12"/>
          </p:nvPr>
        </p:nvSpPr>
        <p:spPr/>
        <p:txBody>
          <a:bodyPr/>
          <a:lstStyle/>
          <a:p>
            <a:fld id="{442AD375-037F-43D0-B059-5172DA06796A}" type="slidenum">
              <a:rPr lang="en-GB" noProof="0" smtClean="0"/>
              <a:pPr/>
              <a:t>23</a:t>
            </a:fld>
            <a:endParaRPr lang="en-GB" noProof="0" dirty="0"/>
          </a:p>
        </p:txBody>
      </p:sp>
      <p:sp>
        <p:nvSpPr>
          <p:cNvPr id="6" name="Title 5">
            <a:extLst>
              <a:ext uri="{FF2B5EF4-FFF2-40B4-BE49-F238E27FC236}">
                <a16:creationId xmlns:a16="http://schemas.microsoft.com/office/drawing/2014/main" id="{6E9420E1-1EA0-5A9F-4697-6E5634687BBF}"/>
              </a:ext>
            </a:extLst>
          </p:cNvPr>
          <p:cNvSpPr>
            <a:spLocks noGrp="1"/>
          </p:cNvSpPr>
          <p:nvPr>
            <p:ph type="title"/>
          </p:nvPr>
        </p:nvSpPr>
        <p:spPr/>
        <p:txBody>
          <a:bodyPr/>
          <a:lstStyle/>
          <a:p>
            <a:r>
              <a:rPr lang="en-US" dirty="0"/>
              <a:t>Conclusion	</a:t>
            </a:r>
            <a:endParaRPr lang="de-CH" dirty="0"/>
          </a:p>
        </p:txBody>
      </p:sp>
      <p:pic>
        <p:nvPicPr>
          <p:cNvPr id="3" name="Picture 2" descr="Home | LEAPS-INNOV - Open innovation">
            <a:extLst>
              <a:ext uri="{FF2B5EF4-FFF2-40B4-BE49-F238E27FC236}">
                <a16:creationId xmlns:a16="http://schemas.microsoft.com/office/drawing/2014/main" id="{FBC6D6DF-DB90-C5D2-FAFB-D7476CA7B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624" y="4971900"/>
            <a:ext cx="2268314" cy="10711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425CF17-B0C8-3DEB-956D-5CBFBABCB0DE}"/>
              </a:ext>
            </a:extLst>
          </p:cNvPr>
          <p:cNvPicPr>
            <a:picLocks noChangeAspect="1"/>
          </p:cNvPicPr>
          <p:nvPr/>
        </p:nvPicPr>
        <p:blipFill>
          <a:blip r:embed="rId4"/>
          <a:stretch>
            <a:fillRect/>
          </a:stretch>
        </p:blipFill>
        <p:spPr>
          <a:xfrm>
            <a:off x="2532062" y="5097897"/>
            <a:ext cx="1706362" cy="1071147"/>
          </a:xfrm>
          <a:prstGeom prst="rect">
            <a:avLst/>
          </a:prstGeom>
        </p:spPr>
      </p:pic>
    </p:spTree>
    <p:extLst>
      <p:ext uri="{BB962C8B-B14F-4D97-AF65-F5344CB8AC3E}">
        <p14:creationId xmlns:p14="http://schemas.microsoft.com/office/powerpoint/2010/main" val="3218773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8" name="Title 1">
            <a:extLst>
              <a:ext uri="{FF2B5EF4-FFF2-40B4-BE49-F238E27FC236}">
                <a16:creationId xmlns:a16="http://schemas.microsoft.com/office/drawing/2014/main" id="{A79BB0E0-A274-43E2-2C40-0312269CB71F}"/>
              </a:ext>
            </a:extLst>
          </p:cNvPr>
          <p:cNvSpPr txBox="1">
            <a:spLocks/>
          </p:cNvSpPr>
          <p:nvPr/>
        </p:nvSpPr>
        <p:spPr>
          <a:xfrm>
            <a:off x="695325" y="337170"/>
            <a:ext cx="8964613" cy="810444"/>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en-US" dirty="0"/>
              <a:t>Introduction</a:t>
            </a:r>
            <a:endParaRPr lang="en-MT" dirty="0"/>
          </a:p>
        </p:txBody>
      </p:sp>
      <p:grpSp>
        <p:nvGrpSpPr>
          <p:cNvPr id="3" name="Group 2">
            <a:extLst>
              <a:ext uri="{FF2B5EF4-FFF2-40B4-BE49-F238E27FC236}">
                <a16:creationId xmlns:a16="http://schemas.microsoft.com/office/drawing/2014/main" id="{667A9BE7-A476-3DF1-CE26-B8FE978AC5D3}"/>
              </a:ext>
            </a:extLst>
          </p:cNvPr>
          <p:cNvGrpSpPr/>
          <p:nvPr/>
        </p:nvGrpSpPr>
        <p:grpSpPr>
          <a:xfrm>
            <a:off x="5155301" y="1254760"/>
            <a:ext cx="7059234" cy="4388487"/>
            <a:chOff x="5155301" y="1254760"/>
            <a:chExt cx="7059234" cy="4388487"/>
          </a:xfrm>
        </p:grpSpPr>
        <p:pic>
          <p:nvPicPr>
            <p:cNvPr id="29" name="Picture 28">
              <a:extLst>
                <a:ext uri="{FF2B5EF4-FFF2-40B4-BE49-F238E27FC236}">
                  <a16:creationId xmlns:a16="http://schemas.microsoft.com/office/drawing/2014/main" id="{A19A931A-98C9-929C-ADD6-CB5E1138040A}"/>
                </a:ext>
              </a:extLst>
            </p:cNvPr>
            <p:cNvPicPr>
              <a:picLocks noChangeAspect="1"/>
            </p:cNvPicPr>
            <p:nvPr/>
          </p:nvPicPr>
          <p:blipFill>
            <a:blip r:embed="rId3"/>
            <a:stretch>
              <a:fillRect/>
            </a:stretch>
          </p:blipFill>
          <p:spPr>
            <a:xfrm>
              <a:off x="6240016" y="2564904"/>
              <a:ext cx="5762625" cy="1139484"/>
            </a:xfrm>
            <a:prstGeom prst="rect">
              <a:avLst/>
            </a:prstGeom>
          </p:spPr>
        </p:pic>
        <p:grpSp>
          <p:nvGrpSpPr>
            <p:cNvPr id="30" name="Group 29">
              <a:extLst>
                <a:ext uri="{FF2B5EF4-FFF2-40B4-BE49-F238E27FC236}">
                  <a16:creationId xmlns:a16="http://schemas.microsoft.com/office/drawing/2014/main" id="{E972218B-4C40-A104-19A7-976F5DD25168}"/>
                </a:ext>
              </a:extLst>
            </p:cNvPr>
            <p:cNvGrpSpPr/>
            <p:nvPr/>
          </p:nvGrpSpPr>
          <p:grpSpPr>
            <a:xfrm flipH="1">
              <a:off x="7517110" y="1646803"/>
              <a:ext cx="407834" cy="2916323"/>
              <a:chOff x="1659394" y="1412777"/>
              <a:chExt cx="543778" cy="3888430"/>
            </a:xfrm>
          </p:grpSpPr>
          <p:grpSp>
            <p:nvGrpSpPr>
              <p:cNvPr id="31" name="Group 30">
                <a:extLst>
                  <a:ext uri="{FF2B5EF4-FFF2-40B4-BE49-F238E27FC236}">
                    <a16:creationId xmlns:a16="http://schemas.microsoft.com/office/drawing/2014/main" id="{E9C776C9-526A-2FB0-88BE-3D9B56D5A529}"/>
                  </a:ext>
                </a:extLst>
              </p:cNvPr>
              <p:cNvGrpSpPr/>
              <p:nvPr/>
            </p:nvGrpSpPr>
            <p:grpSpPr>
              <a:xfrm>
                <a:off x="1659394" y="1412777"/>
                <a:ext cx="543778" cy="3888430"/>
                <a:chOff x="2123728" y="1412777"/>
                <a:chExt cx="576221" cy="3888430"/>
              </a:xfrm>
            </p:grpSpPr>
            <p:sp>
              <p:nvSpPr>
                <p:cNvPr id="35" name="Rectangle 34">
                  <a:extLst>
                    <a:ext uri="{FF2B5EF4-FFF2-40B4-BE49-F238E27FC236}">
                      <a16:creationId xmlns:a16="http://schemas.microsoft.com/office/drawing/2014/main" id="{B486F3CF-C57E-FCC6-587C-9745F93BF0E4}"/>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36" name="Rectangle 35">
                  <a:extLst>
                    <a:ext uri="{FF2B5EF4-FFF2-40B4-BE49-F238E27FC236}">
                      <a16:creationId xmlns:a16="http://schemas.microsoft.com/office/drawing/2014/main" id="{9B24B3D7-489A-CC29-A300-BC7AB46AEAFC}"/>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32" name="Group 31">
                <a:extLst>
                  <a:ext uri="{FF2B5EF4-FFF2-40B4-BE49-F238E27FC236}">
                    <a16:creationId xmlns:a16="http://schemas.microsoft.com/office/drawing/2014/main" id="{0723717D-7788-1862-9288-4726EB49A747}"/>
                  </a:ext>
                </a:extLst>
              </p:cNvPr>
              <p:cNvGrpSpPr/>
              <p:nvPr/>
            </p:nvGrpSpPr>
            <p:grpSpPr>
              <a:xfrm>
                <a:off x="1756400" y="1927594"/>
                <a:ext cx="367328" cy="2869558"/>
                <a:chOff x="1756400" y="1927594"/>
                <a:chExt cx="367328" cy="2869558"/>
              </a:xfrm>
            </p:grpSpPr>
            <p:cxnSp>
              <p:nvCxnSpPr>
                <p:cNvPr id="33" name="Straight Arrow Connector 32">
                  <a:extLst>
                    <a:ext uri="{FF2B5EF4-FFF2-40B4-BE49-F238E27FC236}">
                      <a16:creationId xmlns:a16="http://schemas.microsoft.com/office/drawing/2014/main" id="{3878836D-555B-E979-0F2D-BDA370E33238}"/>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4" name="Straight Arrow Connector 33">
                  <a:extLst>
                    <a:ext uri="{FF2B5EF4-FFF2-40B4-BE49-F238E27FC236}">
                      <a16:creationId xmlns:a16="http://schemas.microsoft.com/office/drawing/2014/main" id="{BF81F8BC-23DD-5102-BFF6-BE5DDF69A40B}"/>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37" name="Group 36">
              <a:extLst>
                <a:ext uri="{FF2B5EF4-FFF2-40B4-BE49-F238E27FC236}">
                  <a16:creationId xmlns:a16="http://schemas.microsoft.com/office/drawing/2014/main" id="{F66C9929-F0DF-71F8-7CD6-961865A31220}"/>
                </a:ext>
              </a:extLst>
            </p:cNvPr>
            <p:cNvGrpSpPr/>
            <p:nvPr/>
          </p:nvGrpSpPr>
          <p:grpSpPr>
            <a:xfrm>
              <a:off x="8230831" y="1645208"/>
              <a:ext cx="3166655" cy="2916324"/>
              <a:chOff x="3503360" y="1410651"/>
              <a:chExt cx="4222206" cy="3888432"/>
            </a:xfrm>
          </p:grpSpPr>
          <p:grpSp>
            <p:nvGrpSpPr>
              <p:cNvPr id="38" name="Group 37">
                <a:extLst>
                  <a:ext uri="{FF2B5EF4-FFF2-40B4-BE49-F238E27FC236}">
                    <a16:creationId xmlns:a16="http://schemas.microsoft.com/office/drawing/2014/main" id="{59F38BD5-A472-7A0C-CCAE-EE3BEF2EC9AC}"/>
                  </a:ext>
                </a:extLst>
              </p:cNvPr>
              <p:cNvGrpSpPr/>
              <p:nvPr/>
            </p:nvGrpSpPr>
            <p:grpSpPr>
              <a:xfrm>
                <a:off x="3503360" y="1410652"/>
                <a:ext cx="543778" cy="3888430"/>
                <a:chOff x="1659394" y="1412777"/>
                <a:chExt cx="543778" cy="3888430"/>
              </a:xfrm>
            </p:grpSpPr>
            <p:grpSp>
              <p:nvGrpSpPr>
                <p:cNvPr id="67" name="Group 66">
                  <a:extLst>
                    <a:ext uri="{FF2B5EF4-FFF2-40B4-BE49-F238E27FC236}">
                      <a16:creationId xmlns:a16="http://schemas.microsoft.com/office/drawing/2014/main" id="{39207E31-B925-C0B9-0E06-9024C933445C}"/>
                    </a:ext>
                  </a:extLst>
                </p:cNvPr>
                <p:cNvGrpSpPr/>
                <p:nvPr/>
              </p:nvGrpSpPr>
              <p:grpSpPr>
                <a:xfrm>
                  <a:off x="1659394" y="1412777"/>
                  <a:ext cx="543778" cy="3888430"/>
                  <a:chOff x="2123728" y="1412777"/>
                  <a:chExt cx="576221" cy="3888430"/>
                </a:xfrm>
              </p:grpSpPr>
              <p:sp>
                <p:nvSpPr>
                  <p:cNvPr id="71" name="Rectangle 70">
                    <a:extLst>
                      <a:ext uri="{FF2B5EF4-FFF2-40B4-BE49-F238E27FC236}">
                        <a16:creationId xmlns:a16="http://schemas.microsoft.com/office/drawing/2014/main" id="{EBF1AE1F-6792-5862-DD05-E7D3410297F4}"/>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72" name="Rectangle 71">
                    <a:extLst>
                      <a:ext uri="{FF2B5EF4-FFF2-40B4-BE49-F238E27FC236}">
                        <a16:creationId xmlns:a16="http://schemas.microsoft.com/office/drawing/2014/main" id="{AAE09F80-C8E2-D19F-352A-DA0DFD4081AE}"/>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68" name="Group 67">
                  <a:extLst>
                    <a:ext uri="{FF2B5EF4-FFF2-40B4-BE49-F238E27FC236}">
                      <a16:creationId xmlns:a16="http://schemas.microsoft.com/office/drawing/2014/main" id="{02235F94-D690-2BEB-F659-1B96AF33D2B0}"/>
                    </a:ext>
                  </a:extLst>
                </p:cNvPr>
                <p:cNvGrpSpPr/>
                <p:nvPr/>
              </p:nvGrpSpPr>
              <p:grpSpPr>
                <a:xfrm>
                  <a:off x="1756400" y="1927594"/>
                  <a:ext cx="367328" cy="2869558"/>
                  <a:chOff x="1756400" y="1927594"/>
                  <a:chExt cx="367328" cy="2869558"/>
                </a:xfrm>
              </p:grpSpPr>
              <p:cxnSp>
                <p:nvCxnSpPr>
                  <p:cNvPr id="69" name="Straight Arrow Connector 68">
                    <a:extLst>
                      <a:ext uri="{FF2B5EF4-FFF2-40B4-BE49-F238E27FC236}">
                        <a16:creationId xmlns:a16="http://schemas.microsoft.com/office/drawing/2014/main" id="{F9A446B0-D9D2-DCBA-4F85-2ABC5A045B5C}"/>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70" name="Straight Arrow Connector 69">
                    <a:extLst>
                      <a:ext uri="{FF2B5EF4-FFF2-40B4-BE49-F238E27FC236}">
                        <a16:creationId xmlns:a16="http://schemas.microsoft.com/office/drawing/2014/main" id="{EF245295-006A-7F9D-4A36-659D1066FF5A}"/>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39" name="Group 38">
                <a:extLst>
                  <a:ext uri="{FF2B5EF4-FFF2-40B4-BE49-F238E27FC236}">
                    <a16:creationId xmlns:a16="http://schemas.microsoft.com/office/drawing/2014/main" id="{7037BD52-1294-C2F0-EEEA-D9EF883C6EB3}"/>
                  </a:ext>
                </a:extLst>
              </p:cNvPr>
              <p:cNvGrpSpPr/>
              <p:nvPr/>
            </p:nvGrpSpPr>
            <p:grpSpPr>
              <a:xfrm flipH="1">
                <a:off x="4427984" y="1410653"/>
                <a:ext cx="543778" cy="3888430"/>
                <a:chOff x="1659394" y="1412777"/>
                <a:chExt cx="543778" cy="3888430"/>
              </a:xfrm>
            </p:grpSpPr>
            <p:grpSp>
              <p:nvGrpSpPr>
                <p:cNvPr id="61" name="Group 60">
                  <a:extLst>
                    <a:ext uri="{FF2B5EF4-FFF2-40B4-BE49-F238E27FC236}">
                      <a16:creationId xmlns:a16="http://schemas.microsoft.com/office/drawing/2014/main" id="{0FC7C0F0-F293-6E95-FD83-B8A3B82DEA0D}"/>
                    </a:ext>
                  </a:extLst>
                </p:cNvPr>
                <p:cNvGrpSpPr/>
                <p:nvPr/>
              </p:nvGrpSpPr>
              <p:grpSpPr>
                <a:xfrm>
                  <a:off x="1659394" y="1412777"/>
                  <a:ext cx="543778" cy="3888430"/>
                  <a:chOff x="2123728" y="1412777"/>
                  <a:chExt cx="576221" cy="3888430"/>
                </a:xfrm>
              </p:grpSpPr>
              <p:sp>
                <p:nvSpPr>
                  <p:cNvPr id="65" name="Rectangle 64">
                    <a:extLst>
                      <a:ext uri="{FF2B5EF4-FFF2-40B4-BE49-F238E27FC236}">
                        <a16:creationId xmlns:a16="http://schemas.microsoft.com/office/drawing/2014/main" id="{181D058C-2597-8A91-E3CD-95D61DC28D01}"/>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66" name="Rectangle 65">
                    <a:extLst>
                      <a:ext uri="{FF2B5EF4-FFF2-40B4-BE49-F238E27FC236}">
                        <a16:creationId xmlns:a16="http://schemas.microsoft.com/office/drawing/2014/main" id="{EF625E95-F323-A368-E169-858187C8F49D}"/>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62" name="Group 61">
                  <a:extLst>
                    <a:ext uri="{FF2B5EF4-FFF2-40B4-BE49-F238E27FC236}">
                      <a16:creationId xmlns:a16="http://schemas.microsoft.com/office/drawing/2014/main" id="{0FD75CDE-1C2D-4997-1E43-7DC6251B835B}"/>
                    </a:ext>
                  </a:extLst>
                </p:cNvPr>
                <p:cNvGrpSpPr/>
                <p:nvPr/>
              </p:nvGrpSpPr>
              <p:grpSpPr>
                <a:xfrm>
                  <a:off x="1756400" y="1927594"/>
                  <a:ext cx="367328" cy="2869558"/>
                  <a:chOff x="1756400" y="1927594"/>
                  <a:chExt cx="367328" cy="2869558"/>
                </a:xfrm>
              </p:grpSpPr>
              <p:cxnSp>
                <p:nvCxnSpPr>
                  <p:cNvPr id="63" name="Straight Arrow Connector 62">
                    <a:extLst>
                      <a:ext uri="{FF2B5EF4-FFF2-40B4-BE49-F238E27FC236}">
                        <a16:creationId xmlns:a16="http://schemas.microsoft.com/office/drawing/2014/main" id="{2DB3F25E-0578-921D-90BF-307D4A8FF22C}"/>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4" name="Straight Arrow Connector 63">
                    <a:extLst>
                      <a:ext uri="{FF2B5EF4-FFF2-40B4-BE49-F238E27FC236}">
                        <a16:creationId xmlns:a16="http://schemas.microsoft.com/office/drawing/2014/main" id="{105BA454-1457-878A-D6AD-F4970FC938EE}"/>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40" name="Group 39">
                <a:extLst>
                  <a:ext uri="{FF2B5EF4-FFF2-40B4-BE49-F238E27FC236}">
                    <a16:creationId xmlns:a16="http://schemas.microsoft.com/office/drawing/2014/main" id="{303C97A2-8821-4E31-DB34-8C987AB0E084}"/>
                  </a:ext>
                </a:extLst>
              </p:cNvPr>
              <p:cNvGrpSpPr/>
              <p:nvPr/>
            </p:nvGrpSpPr>
            <p:grpSpPr>
              <a:xfrm>
                <a:off x="5354044" y="1410651"/>
                <a:ext cx="543778" cy="3888430"/>
                <a:chOff x="1659394" y="1412777"/>
                <a:chExt cx="543778" cy="3888430"/>
              </a:xfrm>
            </p:grpSpPr>
            <p:grpSp>
              <p:nvGrpSpPr>
                <p:cNvPr id="55" name="Group 54">
                  <a:extLst>
                    <a:ext uri="{FF2B5EF4-FFF2-40B4-BE49-F238E27FC236}">
                      <a16:creationId xmlns:a16="http://schemas.microsoft.com/office/drawing/2014/main" id="{7DF5DB02-CF6A-128D-DB62-5DA52A07262C}"/>
                    </a:ext>
                  </a:extLst>
                </p:cNvPr>
                <p:cNvGrpSpPr/>
                <p:nvPr/>
              </p:nvGrpSpPr>
              <p:grpSpPr>
                <a:xfrm>
                  <a:off x="1659394" y="1412777"/>
                  <a:ext cx="543778" cy="3888430"/>
                  <a:chOff x="2123728" y="1412777"/>
                  <a:chExt cx="576221" cy="3888430"/>
                </a:xfrm>
              </p:grpSpPr>
              <p:sp>
                <p:nvSpPr>
                  <p:cNvPr id="59" name="Rectangle 58">
                    <a:extLst>
                      <a:ext uri="{FF2B5EF4-FFF2-40B4-BE49-F238E27FC236}">
                        <a16:creationId xmlns:a16="http://schemas.microsoft.com/office/drawing/2014/main" id="{7AB4BB78-B421-AF99-7365-FFE81DBCF20D}"/>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60" name="Rectangle 59">
                    <a:extLst>
                      <a:ext uri="{FF2B5EF4-FFF2-40B4-BE49-F238E27FC236}">
                        <a16:creationId xmlns:a16="http://schemas.microsoft.com/office/drawing/2014/main" id="{336450AE-7A61-D0D4-CDE3-8A3A85573C6A}"/>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56" name="Group 55">
                  <a:extLst>
                    <a:ext uri="{FF2B5EF4-FFF2-40B4-BE49-F238E27FC236}">
                      <a16:creationId xmlns:a16="http://schemas.microsoft.com/office/drawing/2014/main" id="{39F8EC31-CAE8-ED3A-1B10-2BECA863ED6F}"/>
                    </a:ext>
                  </a:extLst>
                </p:cNvPr>
                <p:cNvGrpSpPr/>
                <p:nvPr/>
              </p:nvGrpSpPr>
              <p:grpSpPr>
                <a:xfrm>
                  <a:off x="1756400" y="1927594"/>
                  <a:ext cx="367328" cy="2869558"/>
                  <a:chOff x="1756400" y="1927594"/>
                  <a:chExt cx="367328" cy="2869558"/>
                </a:xfrm>
              </p:grpSpPr>
              <p:cxnSp>
                <p:nvCxnSpPr>
                  <p:cNvPr id="57" name="Straight Arrow Connector 56">
                    <a:extLst>
                      <a:ext uri="{FF2B5EF4-FFF2-40B4-BE49-F238E27FC236}">
                        <a16:creationId xmlns:a16="http://schemas.microsoft.com/office/drawing/2014/main" id="{5015DA55-616D-10B2-A53F-EE3FA0FAE795}"/>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8" name="Straight Arrow Connector 57">
                    <a:extLst>
                      <a:ext uri="{FF2B5EF4-FFF2-40B4-BE49-F238E27FC236}">
                        <a16:creationId xmlns:a16="http://schemas.microsoft.com/office/drawing/2014/main" id="{C9485380-E4DA-E543-11BA-22B0F0EA09A0}"/>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41" name="Group 40">
                <a:extLst>
                  <a:ext uri="{FF2B5EF4-FFF2-40B4-BE49-F238E27FC236}">
                    <a16:creationId xmlns:a16="http://schemas.microsoft.com/office/drawing/2014/main" id="{0EE73B9A-384E-D2C5-A124-E42448756934}"/>
                  </a:ext>
                </a:extLst>
              </p:cNvPr>
              <p:cNvGrpSpPr/>
              <p:nvPr/>
            </p:nvGrpSpPr>
            <p:grpSpPr>
              <a:xfrm flipH="1">
                <a:off x="6257144" y="1410652"/>
                <a:ext cx="543778" cy="3888430"/>
                <a:chOff x="1659394" y="1412777"/>
                <a:chExt cx="543778" cy="3888430"/>
              </a:xfrm>
            </p:grpSpPr>
            <p:grpSp>
              <p:nvGrpSpPr>
                <p:cNvPr id="49" name="Group 48">
                  <a:extLst>
                    <a:ext uri="{FF2B5EF4-FFF2-40B4-BE49-F238E27FC236}">
                      <a16:creationId xmlns:a16="http://schemas.microsoft.com/office/drawing/2014/main" id="{81B6FC52-F4DC-41A6-6019-CCFDF2EFC3A2}"/>
                    </a:ext>
                  </a:extLst>
                </p:cNvPr>
                <p:cNvGrpSpPr/>
                <p:nvPr/>
              </p:nvGrpSpPr>
              <p:grpSpPr>
                <a:xfrm>
                  <a:off x="1659394" y="1412777"/>
                  <a:ext cx="543778" cy="3888430"/>
                  <a:chOff x="2123728" y="1412777"/>
                  <a:chExt cx="576221" cy="3888430"/>
                </a:xfrm>
              </p:grpSpPr>
              <p:sp>
                <p:nvSpPr>
                  <p:cNvPr id="53" name="Rectangle 52">
                    <a:extLst>
                      <a:ext uri="{FF2B5EF4-FFF2-40B4-BE49-F238E27FC236}">
                        <a16:creationId xmlns:a16="http://schemas.microsoft.com/office/drawing/2014/main" id="{43BB251F-6BAE-A297-0824-8ACF5BD15E71}"/>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54" name="Rectangle 53">
                    <a:extLst>
                      <a:ext uri="{FF2B5EF4-FFF2-40B4-BE49-F238E27FC236}">
                        <a16:creationId xmlns:a16="http://schemas.microsoft.com/office/drawing/2014/main" id="{714137FD-E537-605E-5DE1-08516EB09235}"/>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50" name="Group 49">
                  <a:extLst>
                    <a:ext uri="{FF2B5EF4-FFF2-40B4-BE49-F238E27FC236}">
                      <a16:creationId xmlns:a16="http://schemas.microsoft.com/office/drawing/2014/main" id="{5442DDBA-8EE6-E880-24B4-BB4371D2A6DB}"/>
                    </a:ext>
                  </a:extLst>
                </p:cNvPr>
                <p:cNvGrpSpPr/>
                <p:nvPr/>
              </p:nvGrpSpPr>
              <p:grpSpPr>
                <a:xfrm>
                  <a:off x="1756400" y="1927594"/>
                  <a:ext cx="367328" cy="2869558"/>
                  <a:chOff x="1756400" y="1927594"/>
                  <a:chExt cx="367328" cy="2869558"/>
                </a:xfrm>
              </p:grpSpPr>
              <p:cxnSp>
                <p:nvCxnSpPr>
                  <p:cNvPr id="51" name="Straight Arrow Connector 50">
                    <a:extLst>
                      <a:ext uri="{FF2B5EF4-FFF2-40B4-BE49-F238E27FC236}">
                        <a16:creationId xmlns:a16="http://schemas.microsoft.com/office/drawing/2014/main" id="{D29FB249-9E03-D12C-9EF9-4FCABC14D644}"/>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2" name="Straight Arrow Connector 51">
                    <a:extLst>
                      <a:ext uri="{FF2B5EF4-FFF2-40B4-BE49-F238E27FC236}">
                        <a16:creationId xmlns:a16="http://schemas.microsoft.com/office/drawing/2014/main" id="{8476E5D2-CC2A-B89C-D211-14953F8211B0}"/>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42" name="Group 41">
                <a:extLst>
                  <a:ext uri="{FF2B5EF4-FFF2-40B4-BE49-F238E27FC236}">
                    <a16:creationId xmlns:a16="http://schemas.microsoft.com/office/drawing/2014/main" id="{0847EAA4-F55E-6136-8197-D813D18E2715}"/>
                  </a:ext>
                </a:extLst>
              </p:cNvPr>
              <p:cNvGrpSpPr/>
              <p:nvPr/>
            </p:nvGrpSpPr>
            <p:grpSpPr>
              <a:xfrm>
                <a:off x="7181788" y="1410651"/>
                <a:ext cx="543778" cy="3888430"/>
                <a:chOff x="1659394" y="1412777"/>
                <a:chExt cx="543778" cy="3888430"/>
              </a:xfrm>
            </p:grpSpPr>
            <p:grpSp>
              <p:nvGrpSpPr>
                <p:cNvPr id="43" name="Group 42">
                  <a:extLst>
                    <a:ext uri="{FF2B5EF4-FFF2-40B4-BE49-F238E27FC236}">
                      <a16:creationId xmlns:a16="http://schemas.microsoft.com/office/drawing/2014/main" id="{CC592DB2-E423-D590-9725-38AB26FBF712}"/>
                    </a:ext>
                  </a:extLst>
                </p:cNvPr>
                <p:cNvGrpSpPr/>
                <p:nvPr/>
              </p:nvGrpSpPr>
              <p:grpSpPr>
                <a:xfrm>
                  <a:off x="1659394" y="1412777"/>
                  <a:ext cx="543778" cy="3888430"/>
                  <a:chOff x="2123728" y="1412777"/>
                  <a:chExt cx="576221" cy="3888430"/>
                </a:xfrm>
              </p:grpSpPr>
              <p:sp>
                <p:nvSpPr>
                  <p:cNvPr id="47" name="Rectangle 46">
                    <a:extLst>
                      <a:ext uri="{FF2B5EF4-FFF2-40B4-BE49-F238E27FC236}">
                        <a16:creationId xmlns:a16="http://schemas.microsoft.com/office/drawing/2014/main" id="{2CBA5982-3CE2-9E9A-CB8A-EC445C269ADB}"/>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48" name="Rectangle 47">
                    <a:extLst>
                      <a:ext uri="{FF2B5EF4-FFF2-40B4-BE49-F238E27FC236}">
                        <a16:creationId xmlns:a16="http://schemas.microsoft.com/office/drawing/2014/main" id="{C86D9BF8-4616-DA27-2393-264D9B352C65}"/>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44" name="Group 43">
                  <a:extLst>
                    <a:ext uri="{FF2B5EF4-FFF2-40B4-BE49-F238E27FC236}">
                      <a16:creationId xmlns:a16="http://schemas.microsoft.com/office/drawing/2014/main" id="{D0C96571-62DF-F793-3C58-E1B4BEF6CB32}"/>
                    </a:ext>
                  </a:extLst>
                </p:cNvPr>
                <p:cNvGrpSpPr/>
                <p:nvPr/>
              </p:nvGrpSpPr>
              <p:grpSpPr>
                <a:xfrm>
                  <a:off x="1756400" y="1927594"/>
                  <a:ext cx="367328" cy="2869558"/>
                  <a:chOff x="1756400" y="1927594"/>
                  <a:chExt cx="367328" cy="2869558"/>
                </a:xfrm>
              </p:grpSpPr>
              <p:cxnSp>
                <p:nvCxnSpPr>
                  <p:cNvPr id="45" name="Straight Arrow Connector 44">
                    <a:extLst>
                      <a:ext uri="{FF2B5EF4-FFF2-40B4-BE49-F238E27FC236}">
                        <a16:creationId xmlns:a16="http://schemas.microsoft.com/office/drawing/2014/main" id="{B6352D44-03CB-0312-9E82-26656A560DF0}"/>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6" name="Straight Arrow Connector 45">
                    <a:extLst>
                      <a:ext uri="{FF2B5EF4-FFF2-40B4-BE49-F238E27FC236}">
                        <a16:creationId xmlns:a16="http://schemas.microsoft.com/office/drawing/2014/main" id="{CCEF047A-0052-D457-0B07-9B6E7D961C75}"/>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grpSp>
        <p:sp>
          <p:nvSpPr>
            <p:cNvPr id="73" name="TextBox 72">
              <a:extLst>
                <a:ext uri="{FF2B5EF4-FFF2-40B4-BE49-F238E27FC236}">
                  <a16:creationId xmlns:a16="http://schemas.microsoft.com/office/drawing/2014/main" id="{478C7B07-5A3C-BF13-1AD1-46615C27E1C9}"/>
                </a:ext>
              </a:extLst>
            </p:cNvPr>
            <p:cNvSpPr txBox="1"/>
            <p:nvPr/>
          </p:nvSpPr>
          <p:spPr>
            <a:xfrm>
              <a:off x="5155301" y="3340232"/>
              <a:ext cx="2238225" cy="486054"/>
            </a:xfrm>
            <a:prstGeom prst="rect">
              <a:avLst/>
            </a:prstGeom>
            <a:noFill/>
          </p:spPr>
          <p:txBody>
            <a:bodyPr wrap="square" lIns="0" tIns="0" rIns="0" bIns="0" rtlCol="0">
              <a:noAutofit/>
            </a:bodyPr>
            <a:lstStyle/>
            <a:p>
              <a:pPr>
                <a:lnSpc>
                  <a:spcPct val="110000"/>
                </a:lnSpc>
                <a:spcBef>
                  <a:spcPts val="0"/>
                </a:spcBef>
              </a:pPr>
              <a:r>
                <a:rPr lang="en-GB" sz="2400" kern="1000" spc="23" dirty="0">
                  <a:solidFill>
                    <a:srgbClr val="FF0000"/>
                  </a:solidFill>
                  <a:latin typeface="Times New Roman"/>
                  <a:cs typeface="Times New Roman"/>
                </a:rPr>
                <a:t>On-axis field </a:t>
              </a:r>
              <a:r>
                <a:rPr lang="en-GB" sz="2400" i="1" kern="1000" spc="23" dirty="0">
                  <a:solidFill>
                    <a:srgbClr val="FF0000"/>
                  </a:solidFill>
                  <a:latin typeface="Times New Roman"/>
                  <a:cs typeface="Times New Roman"/>
                </a:rPr>
                <a:t>B</a:t>
              </a:r>
              <a:r>
                <a:rPr lang="en-GB" sz="2400" i="1" kern="1000" spc="23" baseline="-25000" dirty="0">
                  <a:solidFill>
                    <a:srgbClr val="FF0000"/>
                  </a:solidFill>
                  <a:latin typeface="Times New Roman"/>
                  <a:cs typeface="Times New Roman"/>
                </a:rPr>
                <a:t>y</a:t>
              </a:r>
            </a:p>
          </p:txBody>
        </p:sp>
        <p:grpSp>
          <p:nvGrpSpPr>
            <p:cNvPr id="74" name="Group 73">
              <a:extLst>
                <a:ext uri="{FF2B5EF4-FFF2-40B4-BE49-F238E27FC236}">
                  <a16:creationId xmlns:a16="http://schemas.microsoft.com/office/drawing/2014/main" id="{928DFCF0-9763-3C43-24BA-9FD0BD128138}"/>
                </a:ext>
              </a:extLst>
            </p:cNvPr>
            <p:cNvGrpSpPr/>
            <p:nvPr/>
          </p:nvGrpSpPr>
          <p:grpSpPr>
            <a:xfrm>
              <a:off x="6292239" y="1646803"/>
              <a:ext cx="1682196" cy="3834425"/>
              <a:chOff x="918571" y="1412777"/>
              <a:chExt cx="2242928" cy="5112566"/>
            </a:xfrm>
          </p:grpSpPr>
          <p:grpSp>
            <p:nvGrpSpPr>
              <p:cNvPr id="75" name="Group 74">
                <a:extLst>
                  <a:ext uri="{FF2B5EF4-FFF2-40B4-BE49-F238E27FC236}">
                    <a16:creationId xmlns:a16="http://schemas.microsoft.com/office/drawing/2014/main" id="{B0C95FDA-4CE7-F924-5363-D2898DB312C8}"/>
                  </a:ext>
                </a:extLst>
              </p:cNvPr>
              <p:cNvGrpSpPr/>
              <p:nvPr/>
            </p:nvGrpSpPr>
            <p:grpSpPr>
              <a:xfrm>
                <a:off x="1659394" y="1412777"/>
                <a:ext cx="543778" cy="3888430"/>
                <a:chOff x="1659394" y="1412777"/>
                <a:chExt cx="543778" cy="3888430"/>
              </a:xfrm>
            </p:grpSpPr>
            <p:grpSp>
              <p:nvGrpSpPr>
                <p:cNvPr id="78" name="Group 77">
                  <a:extLst>
                    <a:ext uri="{FF2B5EF4-FFF2-40B4-BE49-F238E27FC236}">
                      <a16:creationId xmlns:a16="http://schemas.microsoft.com/office/drawing/2014/main" id="{FB46FAA2-89B2-F65D-A3BC-49C779498196}"/>
                    </a:ext>
                  </a:extLst>
                </p:cNvPr>
                <p:cNvGrpSpPr/>
                <p:nvPr/>
              </p:nvGrpSpPr>
              <p:grpSpPr>
                <a:xfrm>
                  <a:off x="1659394" y="1412777"/>
                  <a:ext cx="543778" cy="3888430"/>
                  <a:chOff x="2123728" y="1412777"/>
                  <a:chExt cx="576221" cy="3888430"/>
                </a:xfrm>
              </p:grpSpPr>
              <p:sp>
                <p:nvSpPr>
                  <p:cNvPr id="82" name="Rectangle 81">
                    <a:extLst>
                      <a:ext uri="{FF2B5EF4-FFF2-40B4-BE49-F238E27FC236}">
                        <a16:creationId xmlns:a16="http://schemas.microsoft.com/office/drawing/2014/main" id="{B4A1B197-3E7C-0D01-4B23-50F0B4F6A4F5}"/>
                      </a:ext>
                    </a:extLst>
                  </p:cNvPr>
                  <p:cNvSpPr/>
                  <p:nvPr/>
                </p:nvSpPr>
                <p:spPr bwMode="auto">
                  <a:xfrm>
                    <a:off x="2123728" y="4261698"/>
                    <a:ext cx="576064" cy="1039509"/>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83" name="Rectangle 82">
                    <a:extLst>
                      <a:ext uri="{FF2B5EF4-FFF2-40B4-BE49-F238E27FC236}">
                        <a16:creationId xmlns:a16="http://schemas.microsoft.com/office/drawing/2014/main" id="{3E5A30D9-8031-C91B-3585-B62C2F634694}"/>
                      </a:ext>
                    </a:extLst>
                  </p:cNvPr>
                  <p:cNvSpPr/>
                  <p:nvPr/>
                </p:nvSpPr>
                <p:spPr bwMode="auto">
                  <a:xfrm>
                    <a:off x="2123885" y="1412777"/>
                    <a:ext cx="576064" cy="1030168"/>
                  </a:xfrm>
                  <a:prstGeom prst="rect">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79" name="Group 78">
                  <a:extLst>
                    <a:ext uri="{FF2B5EF4-FFF2-40B4-BE49-F238E27FC236}">
                      <a16:creationId xmlns:a16="http://schemas.microsoft.com/office/drawing/2014/main" id="{1101BFCD-806D-C0BB-1B11-E3419AEE58E7}"/>
                    </a:ext>
                  </a:extLst>
                </p:cNvPr>
                <p:cNvGrpSpPr/>
                <p:nvPr/>
              </p:nvGrpSpPr>
              <p:grpSpPr>
                <a:xfrm>
                  <a:off x="1756400" y="1927594"/>
                  <a:ext cx="367328" cy="2869558"/>
                  <a:chOff x="1756400" y="1927594"/>
                  <a:chExt cx="367328" cy="2869558"/>
                </a:xfrm>
              </p:grpSpPr>
              <p:cxnSp>
                <p:nvCxnSpPr>
                  <p:cNvPr id="80" name="Straight Arrow Connector 79">
                    <a:extLst>
                      <a:ext uri="{FF2B5EF4-FFF2-40B4-BE49-F238E27FC236}">
                        <a16:creationId xmlns:a16="http://schemas.microsoft.com/office/drawing/2014/main" id="{37B9E277-0AF3-D282-85F2-72B8F03F7651}"/>
                      </a:ext>
                    </a:extLst>
                  </p:cNvPr>
                  <p:cNvCxnSpPr/>
                  <p:nvPr/>
                </p:nvCxnSpPr>
                <p:spPr bwMode="auto">
                  <a:xfrm>
                    <a:off x="1756400" y="1927594"/>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1" name="Straight Arrow Connector 80">
                    <a:extLst>
                      <a:ext uri="{FF2B5EF4-FFF2-40B4-BE49-F238E27FC236}">
                        <a16:creationId xmlns:a16="http://schemas.microsoft.com/office/drawing/2014/main" id="{84041430-DAE1-DF02-E62B-C930CD77BED5}"/>
                      </a:ext>
                    </a:extLst>
                  </p:cNvPr>
                  <p:cNvCxnSpPr/>
                  <p:nvPr/>
                </p:nvCxnSpPr>
                <p:spPr bwMode="auto">
                  <a:xfrm flipH="1">
                    <a:off x="1756400" y="4797152"/>
                    <a:ext cx="36732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sp>
            <p:nvSpPr>
              <p:cNvPr id="76" name="TextBox 75">
                <a:extLst>
                  <a:ext uri="{FF2B5EF4-FFF2-40B4-BE49-F238E27FC236}">
                    <a16:creationId xmlns:a16="http://schemas.microsoft.com/office/drawing/2014/main" id="{5A09B241-F086-B346-F8BC-E2DA21FEFC58}"/>
                  </a:ext>
                </a:extLst>
              </p:cNvPr>
              <p:cNvSpPr txBox="1"/>
              <p:nvPr/>
            </p:nvSpPr>
            <p:spPr>
              <a:xfrm>
                <a:off x="918571" y="5707996"/>
                <a:ext cx="2242928" cy="817347"/>
              </a:xfrm>
              <a:prstGeom prst="rect">
                <a:avLst/>
              </a:prstGeom>
              <a:noFill/>
            </p:spPr>
            <p:txBody>
              <a:bodyPr wrap="square" lIns="0" tIns="0" rIns="0" bIns="0" rtlCol="0">
                <a:noAutofit/>
              </a:bodyPr>
              <a:lstStyle/>
              <a:p>
                <a:pPr>
                  <a:lnSpc>
                    <a:spcPct val="110000"/>
                  </a:lnSpc>
                  <a:spcBef>
                    <a:spcPts val="0"/>
                  </a:spcBef>
                </a:pPr>
                <a:r>
                  <a:rPr lang="en-GB" sz="1800" kern="1000" spc="23" dirty="0">
                    <a:latin typeface="Arial"/>
                    <a:cs typeface="Arial"/>
                  </a:rPr>
                  <a:t>Permanent magnets</a:t>
                </a:r>
                <a:endParaRPr lang="en-GB" sz="1800" kern="1000" spc="23" baseline="-25000" dirty="0">
                  <a:latin typeface="Arial"/>
                  <a:cs typeface="Arial"/>
                </a:endParaRPr>
              </a:p>
            </p:txBody>
          </p:sp>
          <p:cxnSp>
            <p:nvCxnSpPr>
              <p:cNvPr id="77" name="Straight Arrow Connector 76">
                <a:extLst>
                  <a:ext uri="{FF2B5EF4-FFF2-40B4-BE49-F238E27FC236}">
                    <a16:creationId xmlns:a16="http://schemas.microsoft.com/office/drawing/2014/main" id="{26ED2BAF-954E-7C79-3028-BF3D89B89AE7}"/>
                  </a:ext>
                </a:extLst>
              </p:cNvPr>
              <p:cNvCxnSpPr/>
              <p:nvPr/>
            </p:nvCxnSpPr>
            <p:spPr bwMode="auto">
              <a:xfrm flipV="1">
                <a:off x="1659542" y="5326564"/>
                <a:ext cx="248162" cy="504055"/>
              </a:xfrm>
              <a:prstGeom prst="straightConnector1">
                <a:avLst/>
              </a:prstGeom>
              <a:solidFill>
                <a:schemeClr val="accent1"/>
              </a:solidFill>
              <a:ln w="9525" cap="flat" cmpd="sng" algn="ctr">
                <a:solidFill>
                  <a:schemeClr val="tx1"/>
                </a:solidFill>
                <a:prstDash val="solid"/>
                <a:round/>
                <a:headEnd type="none" w="med" len="med"/>
                <a:tailEnd type="none"/>
              </a:ln>
              <a:effectLst/>
            </p:spPr>
          </p:cxnSp>
        </p:grpSp>
        <p:grpSp>
          <p:nvGrpSpPr>
            <p:cNvPr id="84" name="Group 83">
              <a:extLst>
                <a:ext uri="{FF2B5EF4-FFF2-40B4-BE49-F238E27FC236}">
                  <a16:creationId xmlns:a16="http://schemas.microsoft.com/office/drawing/2014/main" id="{D21A63FA-1CBA-C968-67A2-BDEB1632AA3D}"/>
                </a:ext>
              </a:extLst>
            </p:cNvPr>
            <p:cNvGrpSpPr/>
            <p:nvPr/>
          </p:nvGrpSpPr>
          <p:grpSpPr>
            <a:xfrm>
              <a:off x="5815867" y="1254760"/>
              <a:ext cx="5830452" cy="3308366"/>
              <a:chOff x="283408" y="890053"/>
              <a:chExt cx="7773936" cy="4411155"/>
            </a:xfrm>
          </p:grpSpPr>
          <p:grpSp>
            <p:nvGrpSpPr>
              <p:cNvPr id="85" name="Group 84">
                <a:extLst>
                  <a:ext uri="{FF2B5EF4-FFF2-40B4-BE49-F238E27FC236}">
                    <a16:creationId xmlns:a16="http://schemas.microsoft.com/office/drawing/2014/main" id="{444A4E7C-92FA-A91A-B998-7D21BB0BA0CF}"/>
                  </a:ext>
                </a:extLst>
              </p:cNvPr>
              <p:cNvGrpSpPr/>
              <p:nvPr/>
            </p:nvGrpSpPr>
            <p:grpSpPr>
              <a:xfrm>
                <a:off x="283408" y="890053"/>
                <a:ext cx="7773936" cy="4411155"/>
                <a:chOff x="283408" y="890053"/>
                <a:chExt cx="7773936" cy="4411155"/>
              </a:xfrm>
            </p:grpSpPr>
            <p:grpSp>
              <p:nvGrpSpPr>
                <p:cNvPr id="87" name="Group 86">
                  <a:extLst>
                    <a:ext uri="{FF2B5EF4-FFF2-40B4-BE49-F238E27FC236}">
                      <a16:creationId xmlns:a16="http://schemas.microsoft.com/office/drawing/2014/main" id="{D9555BDB-45B4-76C0-FAD8-C40B7A7AD55A}"/>
                    </a:ext>
                  </a:extLst>
                </p:cNvPr>
                <p:cNvGrpSpPr/>
                <p:nvPr/>
              </p:nvGrpSpPr>
              <p:grpSpPr>
                <a:xfrm>
                  <a:off x="1331640" y="1410653"/>
                  <a:ext cx="6725704" cy="3890555"/>
                  <a:chOff x="1331640" y="1410653"/>
                  <a:chExt cx="6725704" cy="3890555"/>
                </a:xfrm>
                <a:solidFill>
                  <a:schemeClr val="bg1">
                    <a:lumMod val="85000"/>
                  </a:schemeClr>
                </a:solidFill>
              </p:grpSpPr>
              <p:grpSp>
                <p:nvGrpSpPr>
                  <p:cNvPr id="89" name="Group 88">
                    <a:extLst>
                      <a:ext uri="{FF2B5EF4-FFF2-40B4-BE49-F238E27FC236}">
                        <a16:creationId xmlns:a16="http://schemas.microsoft.com/office/drawing/2014/main" id="{FE728084-8AAD-86CD-829A-DE785C79E008}"/>
                      </a:ext>
                    </a:extLst>
                  </p:cNvPr>
                  <p:cNvGrpSpPr/>
                  <p:nvPr/>
                </p:nvGrpSpPr>
                <p:grpSpPr>
                  <a:xfrm>
                    <a:off x="2235456" y="1412776"/>
                    <a:ext cx="288033" cy="3888432"/>
                    <a:chOff x="2123728" y="1412776"/>
                    <a:chExt cx="576224" cy="3888432"/>
                  </a:xfrm>
                  <a:grpFill/>
                </p:grpSpPr>
                <p:sp>
                  <p:nvSpPr>
                    <p:cNvPr id="111" name="Rectangle 110">
                      <a:extLst>
                        <a:ext uri="{FF2B5EF4-FFF2-40B4-BE49-F238E27FC236}">
                          <a16:creationId xmlns:a16="http://schemas.microsoft.com/office/drawing/2014/main" id="{452F394E-58EA-957C-8782-C93872BC8B07}"/>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12" name="Rectangle 111">
                      <a:extLst>
                        <a:ext uri="{FF2B5EF4-FFF2-40B4-BE49-F238E27FC236}">
                          <a16:creationId xmlns:a16="http://schemas.microsoft.com/office/drawing/2014/main" id="{2AB7A502-F12E-A440-F6F8-8CFF7361C83C}"/>
                        </a:ext>
                      </a:extLst>
                    </p:cNvPr>
                    <p:cNvSpPr/>
                    <p:nvPr/>
                  </p:nvSpPr>
                  <p:spPr bwMode="auto">
                    <a:xfrm>
                      <a:off x="2123888"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0" name="Group 89">
                    <a:extLst>
                      <a:ext uri="{FF2B5EF4-FFF2-40B4-BE49-F238E27FC236}">
                        <a16:creationId xmlns:a16="http://schemas.microsoft.com/office/drawing/2014/main" id="{A5498A28-EC7C-A2C5-6A5F-290B7336A2B4}"/>
                      </a:ext>
                    </a:extLst>
                  </p:cNvPr>
                  <p:cNvGrpSpPr/>
                  <p:nvPr/>
                </p:nvGrpSpPr>
                <p:grpSpPr>
                  <a:xfrm>
                    <a:off x="3148260" y="1412776"/>
                    <a:ext cx="288032" cy="3888432"/>
                    <a:chOff x="2123728" y="1412776"/>
                    <a:chExt cx="576221" cy="3888432"/>
                  </a:xfrm>
                  <a:grpFill/>
                </p:grpSpPr>
                <p:sp>
                  <p:nvSpPr>
                    <p:cNvPr id="109" name="Rectangle 108">
                      <a:extLst>
                        <a:ext uri="{FF2B5EF4-FFF2-40B4-BE49-F238E27FC236}">
                          <a16:creationId xmlns:a16="http://schemas.microsoft.com/office/drawing/2014/main" id="{1D614223-50B0-B499-8AA6-F6A1D982A7A6}"/>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10" name="Rectangle 109">
                      <a:extLst>
                        <a:ext uri="{FF2B5EF4-FFF2-40B4-BE49-F238E27FC236}">
                          <a16:creationId xmlns:a16="http://schemas.microsoft.com/office/drawing/2014/main" id="{1B450EF4-8E82-787C-714B-022048F16E50}"/>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1" name="Group 90">
                    <a:extLst>
                      <a:ext uri="{FF2B5EF4-FFF2-40B4-BE49-F238E27FC236}">
                        <a16:creationId xmlns:a16="http://schemas.microsoft.com/office/drawing/2014/main" id="{744ADD31-23D5-9B8A-E326-F22D8DD45248}"/>
                      </a:ext>
                    </a:extLst>
                  </p:cNvPr>
                  <p:cNvGrpSpPr/>
                  <p:nvPr/>
                </p:nvGrpSpPr>
                <p:grpSpPr>
                  <a:xfrm>
                    <a:off x="4096904" y="1410653"/>
                    <a:ext cx="288032" cy="3888432"/>
                    <a:chOff x="2123728" y="1412776"/>
                    <a:chExt cx="576221" cy="3888432"/>
                  </a:xfrm>
                  <a:grpFill/>
                </p:grpSpPr>
                <p:sp>
                  <p:nvSpPr>
                    <p:cNvPr id="107" name="Rectangle 106">
                      <a:extLst>
                        <a:ext uri="{FF2B5EF4-FFF2-40B4-BE49-F238E27FC236}">
                          <a16:creationId xmlns:a16="http://schemas.microsoft.com/office/drawing/2014/main" id="{7EB27EBB-4982-42A0-A520-6B11E8B8B091}"/>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08" name="Rectangle 107">
                      <a:extLst>
                        <a:ext uri="{FF2B5EF4-FFF2-40B4-BE49-F238E27FC236}">
                          <a16:creationId xmlns:a16="http://schemas.microsoft.com/office/drawing/2014/main" id="{F7812065-40AD-9383-681B-278F95A3DB0A}"/>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2" name="Group 91">
                    <a:extLst>
                      <a:ext uri="{FF2B5EF4-FFF2-40B4-BE49-F238E27FC236}">
                        <a16:creationId xmlns:a16="http://schemas.microsoft.com/office/drawing/2014/main" id="{6B33D187-FE95-A24D-C1B2-66043128F4FA}"/>
                      </a:ext>
                    </a:extLst>
                  </p:cNvPr>
                  <p:cNvGrpSpPr/>
                  <p:nvPr/>
                </p:nvGrpSpPr>
                <p:grpSpPr>
                  <a:xfrm>
                    <a:off x="5004048" y="1410653"/>
                    <a:ext cx="288032" cy="3888432"/>
                    <a:chOff x="2123728" y="1412776"/>
                    <a:chExt cx="576221" cy="3888432"/>
                  </a:xfrm>
                  <a:grpFill/>
                </p:grpSpPr>
                <p:sp>
                  <p:nvSpPr>
                    <p:cNvPr id="105" name="Rectangle 104">
                      <a:extLst>
                        <a:ext uri="{FF2B5EF4-FFF2-40B4-BE49-F238E27FC236}">
                          <a16:creationId xmlns:a16="http://schemas.microsoft.com/office/drawing/2014/main" id="{44AD297A-D9E3-94C9-E1A5-4F09D11C864F}"/>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06" name="Rectangle 105">
                      <a:extLst>
                        <a:ext uri="{FF2B5EF4-FFF2-40B4-BE49-F238E27FC236}">
                          <a16:creationId xmlns:a16="http://schemas.microsoft.com/office/drawing/2014/main" id="{CD324209-BD7C-9FA6-82AB-6102AC670CC9}"/>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3" name="Group 92">
                    <a:extLst>
                      <a:ext uri="{FF2B5EF4-FFF2-40B4-BE49-F238E27FC236}">
                        <a16:creationId xmlns:a16="http://schemas.microsoft.com/office/drawing/2014/main" id="{4E0F2EA3-3040-B2D0-9BBF-C6F392537FFF}"/>
                      </a:ext>
                    </a:extLst>
                  </p:cNvPr>
                  <p:cNvGrpSpPr/>
                  <p:nvPr/>
                </p:nvGrpSpPr>
                <p:grpSpPr>
                  <a:xfrm>
                    <a:off x="5936826" y="1410653"/>
                    <a:ext cx="288032" cy="3888432"/>
                    <a:chOff x="2123728" y="1412776"/>
                    <a:chExt cx="576221" cy="3888432"/>
                  </a:xfrm>
                  <a:grpFill/>
                </p:grpSpPr>
                <p:sp>
                  <p:nvSpPr>
                    <p:cNvPr id="103" name="Rectangle 102">
                      <a:extLst>
                        <a:ext uri="{FF2B5EF4-FFF2-40B4-BE49-F238E27FC236}">
                          <a16:creationId xmlns:a16="http://schemas.microsoft.com/office/drawing/2014/main" id="{B1CF3313-243B-05FB-BD3C-23B385296942}"/>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04" name="Rectangle 103">
                      <a:extLst>
                        <a:ext uri="{FF2B5EF4-FFF2-40B4-BE49-F238E27FC236}">
                          <a16:creationId xmlns:a16="http://schemas.microsoft.com/office/drawing/2014/main" id="{3CC7363F-FAC6-2C70-EDB9-F5DA7EEC7DB4}"/>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4" name="Group 93">
                    <a:extLst>
                      <a:ext uri="{FF2B5EF4-FFF2-40B4-BE49-F238E27FC236}">
                        <a16:creationId xmlns:a16="http://schemas.microsoft.com/office/drawing/2014/main" id="{E940417B-B5FB-600E-F16A-0B926092FB6A}"/>
                      </a:ext>
                    </a:extLst>
                  </p:cNvPr>
                  <p:cNvGrpSpPr/>
                  <p:nvPr/>
                </p:nvGrpSpPr>
                <p:grpSpPr>
                  <a:xfrm>
                    <a:off x="1331640" y="1412776"/>
                    <a:ext cx="288032" cy="3888432"/>
                    <a:chOff x="2123728" y="1412776"/>
                    <a:chExt cx="576221" cy="3888432"/>
                  </a:xfrm>
                  <a:grpFill/>
                </p:grpSpPr>
                <p:sp>
                  <p:nvSpPr>
                    <p:cNvPr id="101" name="Rectangle 100">
                      <a:extLst>
                        <a:ext uri="{FF2B5EF4-FFF2-40B4-BE49-F238E27FC236}">
                          <a16:creationId xmlns:a16="http://schemas.microsoft.com/office/drawing/2014/main" id="{3D562632-2621-F564-B3C3-9C09E704B0FC}"/>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02" name="Rectangle 101">
                      <a:extLst>
                        <a:ext uri="{FF2B5EF4-FFF2-40B4-BE49-F238E27FC236}">
                          <a16:creationId xmlns:a16="http://schemas.microsoft.com/office/drawing/2014/main" id="{B6F653DF-33A9-E70D-F6A1-AA4475D7EBE5}"/>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5" name="Group 94">
                    <a:extLst>
                      <a:ext uri="{FF2B5EF4-FFF2-40B4-BE49-F238E27FC236}">
                        <a16:creationId xmlns:a16="http://schemas.microsoft.com/office/drawing/2014/main" id="{F56D9C31-F253-EEF9-4865-9361ECBBF090}"/>
                      </a:ext>
                    </a:extLst>
                  </p:cNvPr>
                  <p:cNvGrpSpPr/>
                  <p:nvPr/>
                </p:nvGrpSpPr>
                <p:grpSpPr>
                  <a:xfrm>
                    <a:off x="6839860" y="1410653"/>
                    <a:ext cx="288032" cy="3888432"/>
                    <a:chOff x="2123728" y="1412776"/>
                    <a:chExt cx="576221" cy="3888432"/>
                  </a:xfrm>
                  <a:grpFill/>
                </p:grpSpPr>
                <p:sp>
                  <p:nvSpPr>
                    <p:cNvPr id="99" name="Rectangle 98">
                      <a:extLst>
                        <a:ext uri="{FF2B5EF4-FFF2-40B4-BE49-F238E27FC236}">
                          <a16:creationId xmlns:a16="http://schemas.microsoft.com/office/drawing/2014/main" id="{11C31C48-4A7D-381C-C349-21F8D2709B04}"/>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100" name="Rectangle 99">
                      <a:extLst>
                        <a:ext uri="{FF2B5EF4-FFF2-40B4-BE49-F238E27FC236}">
                          <a16:creationId xmlns:a16="http://schemas.microsoft.com/office/drawing/2014/main" id="{AAB726E0-048F-8A2B-C3C2-AF4893FDC1B4}"/>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nvGrpSpPr>
                  <p:cNvPr id="96" name="Group 95">
                    <a:extLst>
                      <a:ext uri="{FF2B5EF4-FFF2-40B4-BE49-F238E27FC236}">
                        <a16:creationId xmlns:a16="http://schemas.microsoft.com/office/drawing/2014/main" id="{AFE1D6B0-2B4B-64BC-90DB-756EEDC25A49}"/>
                      </a:ext>
                    </a:extLst>
                  </p:cNvPr>
                  <p:cNvGrpSpPr/>
                  <p:nvPr/>
                </p:nvGrpSpPr>
                <p:grpSpPr>
                  <a:xfrm>
                    <a:off x="7769312" y="1412776"/>
                    <a:ext cx="288032" cy="3888432"/>
                    <a:chOff x="2123728" y="1412776"/>
                    <a:chExt cx="576221" cy="3888432"/>
                  </a:xfrm>
                  <a:grpFill/>
                </p:grpSpPr>
                <p:sp>
                  <p:nvSpPr>
                    <p:cNvPr id="97" name="Rectangle 96">
                      <a:extLst>
                        <a:ext uri="{FF2B5EF4-FFF2-40B4-BE49-F238E27FC236}">
                          <a16:creationId xmlns:a16="http://schemas.microsoft.com/office/drawing/2014/main" id="{094BE40F-8A49-D545-AD73-572E90A37A67}"/>
                        </a:ext>
                      </a:extLst>
                    </p:cNvPr>
                    <p:cNvSpPr/>
                    <p:nvPr/>
                  </p:nvSpPr>
                  <p:spPr bwMode="auto">
                    <a:xfrm>
                      <a:off x="2123728" y="4221088"/>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sp>
                  <p:nvSpPr>
                    <p:cNvPr id="98" name="Rectangle 97">
                      <a:extLst>
                        <a:ext uri="{FF2B5EF4-FFF2-40B4-BE49-F238E27FC236}">
                          <a16:creationId xmlns:a16="http://schemas.microsoft.com/office/drawing/2014/main" id="{68B8F4D2-D528-3F96-8C50-DAC5A3D8D16C}"/>
                        </a:ext>
                      </a:extLst>
                    </p:cNvPr>
                    <p:cNvSpPr/>
                    <p:nvPr/>
                  </p:nvSpPr>
                  <p:spPr bwMode="auto">
                    <a:xfrm>
                      <a:off x="2123885" y="1412776"/>
                      <a:ext cx="576064" cy="1080120"/>
                    </a:xfrm>
                    <a:prstGeom prst="rect">
                      <a:avLst/>
                    </a:prstGeom>
                    <a:grp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a:latin typeface="Times" charset="0"/>
                      </a:endParaRPr>
                    </a:p>
                  </p:txBody>
                </p:sp>
              </p:grpSp>
            </p:grpSp>
            <p:sp>
              <p:nvSpPr>
                <p:cNvPr id="88" name="TextBox 87">
                  <a:extLst>
                    <a:ext uri="{FF2B5EF4-FFF2-40B4-BE49-F238E27FC236}">
                      <a16:creationId xmlns:a16="http://schemas.microsoft.com/office/drawing/2014/main" id="{05E01F0B-C231-9033-A28D-67476818B6B3}"/>
                    </a:ext>
                  </a:extLst>
                </p:cNvPr>
                <p:cNvSpPr txBox="1"/>
                <p:nvPr/>
              </p:nvSpPr>
              <p:spPr>
                <a:xfrm>
                  <a:off x="283408" y="890053"/>
                  <a:ext cx="2896661" cy="648072"/>
                </a:xfrm>
                <a:prstGeom prst="rect">
                  <a:avLst/>
                </a:prstGeom>
                <a:noFill/>
              </p:spPr>
              <p:txBody>
                <a:bodyPr wrap="square" lIns="0" tIns="0" rIns="0" bIns="0" rtlCol="0">
                  <a:noAutofit/>
                </a:bodyPr>
                <a:lstStyle/>
                <a:p>
                  <a:pPr>
                    <a:lnSpc>
                      <a:spcPct val="110000"/>
                    </a:lnSpc>
                    <a:spcBef>
                      <a:spcPts val="0"/>
                    </a:spcBef>
                  </a:pPr>
                  <a:r>
                    <a:rPr lang="en-GB" kern="1000" spc="23" dirty="0">
                      <a:solidFill>
                        <a:schemeClr val="bg1">
                          <a:lumMod val="50000"/>
                        </a:schemeClr>
                      </a:solidFill>
                      <a:latin typeface="Arial"/>
                      <a:cs typeface="Arial"/>
                    </a:rPr>
                    <a:t>Ferromagnetic</a:t>
                  </a:r>
                  <a:r>
                    <a:rPr lang="en-GB" sz="1800" kern="1000" spc="23" dirty="0">
                      <a:solidFill>
                        <a:schemeClr val="bg1">
                          <a:lumMod val="50000"/>
                        </a:schemeClr>
                      </a:solidFill>
                      <a:latin typeface="Arial"/>
                      <a:cs typeface="Arial"/>
                    </a:rPr>
                    <a:t> poles</a:t>
                  </a:r>
                  <a:endParaRPr lang="en-GB" sz="1800" kern="1000" spc="23" baseline="-25000" dirty="0">
                    <a:solidFill>
                      <a:schemeClr val="bg1">
                        <a:lumMod val="50000"/>
                      </a:schemeClr>
                    </a:solidFill>
                    <a:latin typeface="Arial"/>
                    <a:cs typeface="Arial"/>
                  </a:endParaRPr>
                </a:p>
              </p:txBody>
            </p:sp>
          </p:grpSp>
          <p:cxnSp>
            <p:nvCxnSpPr>
              <p:cNvPr id="86" name="Straight Arrow Connector 85">
                <a:extLst>
                  <a:ext uri="{FF2B5EF4-FFF2-40B4-BE49-F238E27FC236}">
                    <a16:creationId xmlns:a16="http://schemas.microsoft.com/office/drawing/2014/main" id="{D0A4FD8C-DE6A-1508-823B-22C8B2F7EA7E}"/>
                  </a:ext>
                </a:extLst>
              </p:cNvPr>
              <p:cNvCxnSpPr/>
              <p:nvPr/>
            </p:nvCxnSpPr>
            <p:spPr bwMode="auto">
              <a:xfrm flipH="1" flipV="1">
                <a:off x="1042652" y="1239447"/>
                <a:ext cx="216980" cy="504054"/>
              </a:xfrm>
              <a:prstGeom prst="straightConnector1">
                <a:avLst/>
              </a:prstGeom>
              <a:solidFill>
                <a:schemeClr val="accent1"/>
              </a:solidFill>
              <a:ln w="9525" cap="flat" cmpd="sng" algn="ctr">
                <a:solidFill>
                  <a:schemeClr val="tx1"/>
                </a:solidFill>
                <a:prstDash val="solid"/>
                <a:round/>
                <a:headEnd type="none" w="med" len="med"/>
                <a:tailEnd type="none"/>
              </a:ln>
              <a:effectLst/>
            </p:spPr>
          </p:cxnSp>
        </p:grpSp>
        <p:grpSp>
          <p:nvGrpSpPr>
            <p:cNvPr id="113" name="Group 112">
              <a:extLst>
                <a:ext uri="{FF2B5EF4-FFF2-40B4-BE49-F238E27FC236}">
                  <a16:creationId xmlns:a16="http://schemas.microsoft.com/office/drawing/2014/main" id="{936893D6-3B6A-34DD-3967-04D9F78F782A}"/>
                </a:ext>
              </a:extLst>
            </p:cNvPr>
            <p:cNvGrpSpPr/>
            <p:nvPr/>
          </p:nvGrpSpPr>
          <p:grpSpPr>
            <a:xfrm>
              <a:off x="8103416" y="4741110"/>
              <a:ext cx="2603081" cy="902137"/>
              <a:chOff x="3333473" y="5538519"/>
              <a:chExt cx="3470775" cy="1202849"/>
            </a:xfrm>
          </p:grpSpPr>
          <p:grpSp>
            <p:nvGrpSpPr>
              <p:cNvPr id="114" name="Group 113">
                <a:extLst>
                  <a:ext uri="{FF2B5EF4-FFF2-40B4-BE49-F238E27FC236}">
                    <a16:creationId xmlns:a16="http://schemas.microsoft.com/office/drawing/2014/main" id="{C0DF8DAB-8D5A-475E-9A6F-CF4A8E1304B0}"/>
                  </a:ext>
                </a:extLst>
              </p:cNvPr>
              <p:cNvGrpSpPr/>
              <p:nvPr/>
            </p:nvGrpSpPr>
            <p:grpSpPr>
              <a:xfrm>
                <a:off x="3333473" y="5538519"/>
                <a:ext cx="1799951" cy="584200"/>
                <a:chOff x="3333473" y="5538519"/>
                <a:chExt cx="1799951" cy="584200"/>
              </a:xfrm>
            </p:grpSpPr>
            <p:cxnSp>
              <p:nvCxnSpPr>
                <p:cNvPr id="116" name="Straight Connector 115">
                  <a:extLst>
                    <a:ext uri="{FF2B5EF4-FFF2-40B4-BE49-F238E27FC236}">
                      <a16:creationId xmlns:a16="http://schemas.microsoft.com/office/drawing/2014/main" id="{143510AB-01E6-BDE8-AE3A-204AE52FF464}"/>
                    </a:ext>
                  </a:extLst>
                </p:cNvPr>
                <p:cNvCxnSpPr>
                  <a:cxnSpLocks/>
                </p:cNvCxnSpPr>
                <p:nvPr/>
              </p:nvCxnSpPr>
              <p:spPr bwMode="auto">
                <a:xfrm flipH="1">
                  <a:off x="3333473" y="5610527"/>
                  <a:ext cx="1799951" cy="0"/>
                </a:xfrm>
                <a:prstGeom prst="line">
                  <a:avLst/>
                </a:prstGeom>
                <a:solidFill>
                  <a:schemeClr val="accent1"/>
                </a:solidFill>
                <a:ln w="9525" cap="flat" cmpd="sng" algn="ctr">
                  <a:solidFill>
                    <a:schemeClr val="tx1"/>
                  </a:solidFill>
                  <a:prstDash val="solid"/>
                  <a:round/>
                  <a:headEnd type="arrow" w="med" len="med"/>
                  <a:tailEnd type="arrow" w="med" len="med"/>
                </a:ln>
                <a:effectLst/>
              </p:spPr>
            </p:cxnSp>
            <p:pic>
              <p:nvPicPr>
                <p:cNvPr id="117" name="Picture 116">
                  <a:extLst>
                    <a:ext uri="{FF2B5EF4-FFF2-40B4-BE49-F238E27FC236}">
                      <a16:creationId xmlns:a16="http://schemas.microsoft.com/office/drawing/2014/main" id="{15CF57EA-6F42-6269-5B09-86E029384344}"/>
                    </a:ext>
                  </a:extLst>
                </p:cNvPr>
                <p:cNvPicPr>
                  <a:picLocks noChangeAspect="1"/>
                </p:cNvPicPr>
                <p:nvPr/>
              </p:nvPicPr>
              <p:blipFill>
                <a:blip r:embed="rId4"/>
                <a:stretch>
                  <a:fillRect/>
                </a:stretch>
              </p:blipFill>
              <p:spPr>
                <a:xfrm>
                  <a:off x="4139952" y="5538519"/>
                  <a:ext cx="431800" cy="584200"/>
                </a:xfrm>
                <a:prstGeom prst="rect">
                  <a:avLst/>
                </a:prstGeom>
              </p:spPr>
            </p:pic>
          </p:grpSp>
          <p:sp>
            <p:nvSpPr>
              <p:cNvPr id="115" name="TextBox 114">
                <a:extLst>
                  <a:ext uri="{FF2B5EF4-FFF2-40B4-BE49-F238E27FC236}">
                    <a16:creationId xmlns:a16="http://schemas.microsoft.com/office/drawing/2014/main" id="{790A1C99-ECDB-BF02-20F2-7CE19DB1AB0D}"/>
                  </a:ext>
                </a:extLst>
              </p:cNvPr>
              <p:cNvSpPr txBox="1"/>
              <p:nvPr/>
            </p:nvSpPr>
            <p:spPr>
              <a:xfrm>
                <a:off x="4561320" y="5924021"/>
                <a:ext cx="2242928" cy="817347"/>
              </a:xfrm>
              <a:prstGeom prst="rect">
                <a:avLst/>
              </a:prstGeom>
              <a:noFill/>
            </p:spPr>
            <p:txBody>
              <a:bodyPr wrap="square" lIns="0" tIns="0" rIns="0" bIns="0" rtlCol="0">
                <a:noAutofit/>
              </a:bodyPr>
              <a:lstStyle/>
              <a:p>
                <a:pPr>
                  <a:lnSpc>
                    <a:spcPct val="110000"/>
                  </a:lnSpc>
                  <a:spcBef>
                    <a:spcPts val="0"/>
                  </a:spcBef>
                </a:pPr>
                <a:r>
                  <a:rPr lang="en-GB" sz="1800" kern="1000" spc="23" dirty="0">
                    <a:latin typeface="Arial"/>
                    <a:cs typeface="Arial"/>
                  </a:rPr>
                  <a:t>Undulator period</a:t>
                </a:r>
                <a:endParaRPr lang="en-GB" sz="1800" kern="1000" spc="23" baseline="-25000" dirty="0">
                  <a:latin typeface="Arial"/>
                  <a:cs typeface="Arial"/>
                </a:endParaRPr>
              </a:p>
            </p:txBody>
          </p:sp>
        </p:grpSp>
        <p:grpSp>
          <p:nvGrpSpPr>
            <p:cNvPr id="118" name="Group 117">
              <a:extLst>
                <a:ext uri="{FF2B5EF4-FFF2-40B4-BE49-F238E27FC236}">
                  <a16:creationId xmlns:a16="http://schemas.microsoft.com/office/drawing/2014/main" id="{4E4E5C29-27DB-99FA-031D-4A351CF2CD61}"/>
                </a:ext>
              </a:extLst>
            </p:cNvPr>
            <p:cNvGrpSpPr/>
            <p:nvPr/>
          </p:nvGrpSpPr>
          <p:grpSpPr>
            <a:xfrm>
              <a:off x="11670474" y="2455300"/>
              <a:ext cx="544061" cy="1296144"/>
              <a:chOff x="13860373" y="3275856"/>
              <a:chExt cx="725415" cy="1728192"/>
            </a:xfrm>
          </p:grpSpPr>
          <p:cxnSp>
            <p:nvCxnSpPr>
              <p:cNvPr id="119" name="Straight Connector 118">
                <a:extLst>
                  <a:ext uri="{FF2B5EF4-FFF2-40B4-BE49-F238E27FC236}">
                    <a16:creationId xmlns:a16="http://schemas.microsoft.com/office/drawing/2014/main" id="{FFDD86B1-0ACC-FA66-2B72-51AC072B024E}"/>
                  </a:ext>
                </a:extLst>
              </p:cNvPr>
              <p:cNvCxnSpPr>
                <a:cxnSpLocks/>
                <a:endCxn id="97" idx="0"/>
              </p:cNvCxnSpPr>
              <p:nvPr/>
            </p:nvCxnSpPr>
            <p:spPr bwMode="auto">
              <a:xfrm>
                <a:off x="13860373" y="3275856"/>
                <a:ext cx="0" cy="1728192"/>
              </a:xfrm>
              <a:prstGeom prst="line">
                <a:avLst/>
              </a:prstGeom>
              <a:solidFill>
                <a:schemeClr val="accent1"/>
              </a:solidFill>
              <a:ln w="9525" cap="flat" cmpd="sng" algn="ctr">
                <a:solidFill>
                  <a:schemeClr val="tx1"/>
                </a:solidFill>
                <a:prstDash val="solid"/>
                <a:round/>
                <a:headEnd type="arrow" w="med" len="med"/>
                <a:tailEnd type="arrow" w="med" len="med"/>
              </a:ln>
              <a:effectLst/>
            </p:spPr>
          </p:cxnSp>
          <p:sp>
            <p:nvSpPr>
              <p:cNvPr id="120" name="TextBox 119">
                <a:extLst>
                  <a:ext uri="{FF2B5EF4-FFF2-40B4-BE49-F238E27FC236}">
                    <a16:creationId xmlns:a16="http://schemas.microsoft.com/office/drawing/2014/main" id="{1910EEEE-095C-E34A-11A4-9FF0496E6E07}"/>
                  </a:ext>
                </a:extLst>
              </p:cNvPr>
              <p:cNvSpPr txBox="1"/>
              <p:nvPr/>
            </p:nvSpPr>
            <p:spPr>
              <a:xfrm>
                <a:off x="13909392" y="3531537"/>
                <a:ext cx="676396" cy="817347"/>
              </a:xfrm>
              <a:prstGeom prst="rect">
                <a:avLst/>
              </a:prstGeom>
              <a:noFill/>
            </p:spPr>
            <p:txBody>
              <a:bodyPr wrap="square" lIns="0" tIns="0" rIns="0" bIns="0" rtlCol="0">
                <a:noAutofit/>
              </a:bodyPr>
              <a:lstStyle/>
              <a:p>
                <a:pPr>
                  <a:lnSpc>
                    <a:spcPct val="110000"/>
                  </a:lnSpc>
                  <a:spcBef>
                    <a:spcPts val="0"/>
                  </a:spcBef>
                </a:pPr>
                <a:r>
                  <a:rPr lang="en-GB" sz="1800" kern="1000" spc="23" dirty="0">
                    <a:latin typeface="Arial"/>
                    <a:cs typeface="Arial"/>
                  </a:rPr>
                  <a:t>gap</a:t>
                </a:r>
                <a:endParaRPr lang="en-GB" sz="1800" kern="1000" spc="23" baseline="-25000" dirty="0">
                  <a:latin typeface="Arial"/>
                  <a:cs typeface="Arial"/>
                </a:endParaRPr>
              </a:p>
            </p:txBody>
          </p:sp>
        </p:grpSp>
        <p:grpSp>
          <p:nvGrpSpPr>
            <p:cNvPr id="121" name="Group 120">
              <a:extLst>
                <a:ext uri="{FF2B5EF4-FFF2-40B4-BE49-F238E27FC236}">
                  <a16:creationId xmlns:a16="http://schemas.microsoft.com/office/drawing/2014/main" id="{FEC6E25A-38B4-0349-754E-3DC4FFEFD0B2}"/>
                </a:ext>
              </a:extLst>
            </p:cNvPr>
            <p:cNvGrpSpPr/>
            <p:nvPr/>
          </p:nvGrpSpPr>
          <p:grpSpPr>
            <a:xfrm>
              <a:off x="5155301" y="2796867"/>
              <a:ext cx="1023202" cy="613010"/>
              <a:chOff x="694990" y="2209647"/>
              <a:chExt cx="1023202" cy="613010"/>
            </a:xfrm>
          </p:grpSpPr>
          <p:cxnSp>
            <p:nvCxnSpPr>
              <p:cNvPr id="122" name="Straight Arrow Connector 121">
                <a:extLst>
                  <a:ext uri="{FF2B5EF4-FFF2-40B4-BE49-F238E27FC236}">
                    <a16:creationId xmlns:a16="http://schemas.microsoft.com/office/drawing/2014/main" id="{F5936C22-E859-66AB-2F28-848946DDE47F}"/>
                  </a:ext>
                </a:extLst>
              </p:cNvPr>
              <p:cNvCxnSpPr>
                <a:cxnSpLocks/>
              </p:cNvCxnSpPr>
              <p:nvPr/>
            </p:nvCxnSpPr>
            <p:spPr bwMode="auto">
              <a:xfrm>
                <a:off x="1115616" y="2571750"/>
                <a:ext cx="432048" cy="0"/>
              </a:xfrm>
              <a:prstGeom prst="straightConnector1">
                <a:avLst/>
              </a:prstGeom>
              <a:solidFill>
                <a:schemeClr val="accent1"/>
              </a:solidFill>
              <a:ln w="9525" cap="flat" cmpd="sng" algn="ctr">
                <a:solidFill>
                  <a:srgbClr val="0070C0"/>
                </a:solidFill>
                <a:prstDash val="solid"/>
                <a:round/>
                <a:headEnd type="none" w="med" len="med"/>
                <a:tailEnd type="triangle"/>
              </a:ln>
              <a:effectLst/>
            </p:spPr>
          </p:cxnSp>
          <p:sp>
            <p:nvSpPr>
              <p:cNvPr id="123" name="TextBox 122">
                <a:extLst>
                  <a:ext uri="{FF2B5EF4-FFF2-40B4-BE49-F238E27FC236}">
                    <a16:creationId xmlns:a16="http://schemas.microsoft.com/office/drawing/2014/main" id="{5AEDAEC1-44AF-600A-833F-9711B7A31C78}"/>
                  </a:ext>
                </a:extLst>
              </p:cNvPr>
              <p:cNvSpPr txBox="1"/>
              <p:nvPr/>
            </p:nvSpPr>
            <p:spPr>
              <a:xfrm>
                <a:off x="694990" y="2209647"/>
                <a:ext cx="1023202" cy="613010"/>
              </a:xfrm>
              <a:prstGeom prst="rect">
                <a:avLst/>
              </a:prstGeom>
              <a:noFill/>
            </p:spPr>
            <p:txBody>
              <a:bodyPr wrap="square" lIns="0" tIns="0" rIns="0" bIns="0" rtlCol="0">
                <a:noAutofit/>
              </a:bodyPr>
              <a:lstStyle/>
              <a:p>
                <a:pPr>
                  <a:lnSpc>
                    <a:spcPct val="110000"/>
                  </a:lnSpc>
                  <a:spcBef>
                    <a:spcPts val="0"/>
                  </a:spcBef>
                </a:pPr>
                <a:r>
                  <a:rPr lang="en-GB" sz="1800" kern="1000" spc="23" dirty="0">
                    <a:solidFill>
                      <a:srgbClr val="0070C0"/>
                    </a:solidFill>
                    <a:latin typeface="Arial"/>
                    <a:cs typeface="Arial"/>
                  </a:rPr>
                  <a:t>Electrons</a:t>
                </a:r>
                <a:endParaRPr lang="en-GB" sz="1800" kern="1000" spc="23" baseline="-25000" dirty="0">
                  <a:solidFill>
                    <a:srgbClr val="0070C0"/>
                  </a:solidFill>
                  <a:latin typeface="Arial"/>
                  <a:cs typeface="Arial"/>
                </a:endParaRPr>
              </a:p>
            </p:txBody>
          </p:sp>
        </p:grpSp>
      </p:grpSp>
      <mc:AlternateContent xmlns:mc="http://schemas.openxmlformats.org/markup-compatibility/2006" xmlns:a14="http://schemas.microsoft.com/office/drawing/2010/main">
        <mc:Choice Requires="a14">
          <p:sp>
            <p:nvSpPr>
              <p:cNvPr id="124" name="Content Placeholder 9">
                <a:extLst>
                  <a:ext uri="{FF2B5EF4-FFF2-40B4-BE49-F238E27FC236}">
                    <a16:creationId xmlns:a16="http://schemas.microsoft.com/office/drawing/2014/main" id="{93E576B5-A66D-B218-41DC-C5F78EDF49B6}"/>
                  </a:ext>
                </a:extLst>
              </p:cNvPr>
              <p:cNvSpPr txBox="1">
                <a:spLocks/>
              </p:cNvSpPr>
              <p:nvPr/>
            </p:nvSpPr>
            <p:spPr>
              <a:xfrm>
                <a:off x="301698" y="1369343"/>
                <a:ext cx="4749296" cy="414361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900" dirty="0"/>
                  <a:t>Synchrotron radiation is the light emitted when relativistic charged particles are accelerated </a:t>
                </a:r>
                <a:r>
                  <a:rPr lang="en-US" sz="1600" dirty="0"/>
                  <a:t>(where </a:t>
                </a:r>
                <a14:m>
                  <m:oMath xmlns:m="http://schemas.openxmlformats.org/officeDocument/2006/math">
                    <m:r>
                      <a:rPr lang="en-US" sz="1600" b="0" i="1" smtClean="0">
                        <a:latin typeface="Cambria Math" panose="02040503050406030204" pitchFamily="18" charset="0"/>
                      </a:rPr>
                      <m:t>𝑎</m:t>
                    </m:r>
                    <m:r>
                      <a:rPr lang="en-US" sz="1600" b="0" i="1" smtClean="0">
                        <a:latin typeface="Cambria Math" panose="02040503050406030204" pitchFamily="18" charset="0"/>
                      </a:rPr>
                      <m:t>⊥</m:t>
                    </m:r>
                    <m:r>
                      <a:rPr lang="en-US" sz="1600" b="0" i="1" smtClean="0">
                        <a:latin typeface="Cambria Math" panose="02040503050406030204" pitchFamily="18" charset="0"/>
                      </a:rPr>
                      <m:t>𝑣</m:t>
                    </m:r>
                  </m:oMath>
                </a14:m>
                <a:r>
                  <a:rPr lang="en-US" sz="1600" dirty="0"/>
                  <a:t>)</a:t>
                </a:r>
                <a:endParaRPr lang="en-US" sz="1800" dirty="0"/>
              </a:p>
              <a:p>
                <a:endParaRPr lang="en-US" sz="1900" dirty="0"/>
              </a:p>
              <a:p>
                <a:r>
                  <a:rPr lang="en-US" sz="1900" dirty="0"/>
                  <a:t>Undulators have been introduced to increase the brightness of the X-ray source by making use of interference effects .</a:t>
                </a:r>
              </a:p>
              <a:p>
                <a:endParaRPr lang="en-US" sz="1800" dirty="0"/>
              </a:p>
              <a:p>
                <a:r>
                  <a:rPr lang="en-US" sz="1900" dirty="0"/>
                  <a:t>Hybrid undulators make use of ferromagnetic poles to </a:t>
                </a:r>
              </a:p>
              <a:p>
                <a:pPr marL="594900" lvl="1" indent="-342900">
                  <a:buFont typeface="Arial" panose="020B0604020202020204" pitchFamily="34" charset="0"/>
                  <a:buChar char="•"/>
                </a:pPr>
                <a:r>
                  <a:rPr lang="en-US" sz="1800" dirty="0"/>
                  <a:t>Increase the peak on-axis field</a:t>
                </a:r>
              </a:p>
              <a:p>
                <a:pPr marL="594900" lvl="1" indent="-342900">
                  <a:buFont typeface="Arial" panose="020B0604020202020204" pitchFamily="34" charset="0"/>
                  <a:buChar char="•"/>
                </a:pPr>
                <a:r>
                  <a:rPr lang="en-US" sz="1800" dirty="0"/>
                  <a:t>Serve as a tool to locally adjust the field</a:t>
                </a:r>
              </a:p>
              <a:p>
                <a:pPr marL="594900" lvl="1" indent="-342900">
                  <a:lnSpc>
                    <a:spcPct val="110000"/>
                  </a:lnSpc>
                  <a:buFont typeface="Arial" panose="020B0604020202020204" pitchFamily="34" charset="0"/>
                  <a:buChar char="•"/>
                </a:pPr>
                <a:endParaRPr lang="en-US" dirty="0"/>
              </a:p>
              <a:p>
                <a:pPr>
                  <a:lnSpc>
                    <a:spcPct val="110000"/>
                  </a:lnSpc>
                </a:pPr>
                <a:endParaRPr lang="en-US" dirty="0"/>
              </a:p>
              <a:p>
                <a:pPr>
                  <a:lnSpc>
                    <a:spcPct val="110000"/>
                  </a:lnSpc>
                </a:pPr>
                <a:endParaRPr lang="en-US" dirty="0"/>
              </a:p>
              <a:p>
                <a:endParaRPr lang="de-CH" dirty="0"/>
              </a:p>
            </p:txBody>
          </p:sp>
        </mc:Choice>
        <mc:Fallback xmlns="">
          <p:sp>
            <p:nvSpPr>
              <p:cNvPr id="124" name="Content Placeholder 9">
                <a:extLst>
                  <a:ext uri="{FF2B5EF4-FFF2-40B4-BE49-F238E27FC236}">
                    <a16:creationId xmlns:a16="http://schemas.microsoft.com/office/drawing/2014/main" id="{93E576B5-A66D-B218-41DC-C5F78EDF49B6}"/>
                  </a:ext>
                </a:extLst>
              </p:cNvPr>
              <p:cNvSpPr txBox="1">
                <a:spLocks noRot="1" noChangeAspect="1" noMove="1" noResize="1" noEditPoints="1" noAdjustHandles="1" noChangeArrowheads="1" noChangeShapeType="1" noTextEdit="1"/>
              </p:cNvSpPr>
              <p:nvPr/>
            </p:nvSpPr>
            <p:spPr>
              <a:xfrm>
                <a:off x="301698" y="1369343"/>
                <a:ext cx="4749296" cy="4143616"/>
              </a:xfrm>
              <a:prstGeom prst="rect">
                <a:avLst/>
              </a:prstGeom>
              <a:blipFill>
                <a:blip r:embed="rId5"/>
                <a:stretch>
                  <a:fillRect l="-3077" t="-1915" r="-2949"/>
                </a:stretch>
              </a:blipFill>
            </p:spPr>
            <p:txBody>
              <a:bodyPr/>
              <a:lstStyle/>
              <a:p>
                <a:r>
                  <a:rPr lang="en-MT">
                    <a:noFill/>
                  </a:rPr>
                  <a:t> </a:t>
                </a:r>
              </a:p>
            </p:txBody>
          </p:sp>
        </mc:Fallback>
      </mc:AlternateContent>
      <p:sp>
        <p:nvSpPr>
          <p:cNvPr id="2" name="TextBox 1">
            <a:extLst>
              <a:ext uri="{FF2B5EF4-FFF2-40B4-BE49-F238E27FC236}">
                <a16:creationId xmlns:a16="http://schemas.microsoft.com/office/drawing/2014/main" id="{92905944-EBCF-C315-11C5-B3097A553223}"/>
              </a:ext>
            </a:extLst>
          </p:cNvPr>
          <p:cNvSpPr txBox="1"/>
          <p:nvPr/>
        </p:nvSpPr>
        <p:spPr>
          <a:xfrm>
            <a:off x="6535319" y="5885845"/>
            <a:ext cx="5448117" cy="307777"/>
          </a:xfrm>
          <a:prstGeom prst="rect">
            <a:avLst/>
          </a:prstGeom>
          <a:noFill/>
        </p:spPr>
        <p:txBody>
          <a:bodyPr wrap="square" lIns="0" tIns="0" rIns="0" bIns="0" rtlCol="0">
            <a:spAutoFit/>
          </a:bodyPr>
          <a:lstStyle/>
          <a:p>
            <a:pPr algn="l"/>
            <a:r>
              <a:rPr lang="en-US" sz="2000" dirty="0"/>
              <a:t>Traditional hybrid permanent magnet undulator</a:t>
            </a:r>
            <a:endParaRPr lang="en-MT" sz="2000" dirty="0"/>
          </a:p>
        </p:txBody>
      </p:sp>
    </p:spTree>
    <p:extLst>
      <p:ext uri="{BB962C8B-B14F-4D97-AF65-F5344CB8AC3E}">
        <p14:creationId xmlns:p14="http://schemas.microsoft.com/office/powerpoint/2010/main" val="4028824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79BB0E0-A274-43E2-2C40-0312269CB71F}"/>
              </a:ext>
            </a:extLst>
          </p:cNvPr>
          <p:cNvSpPr txBox="1">
            <a:spLocks/>
          </p:cNvSpPr>
          <p:nvPr/>
        </p:nvSpPr>
        <p:spPr>
          <a:xfrm>
            <a:off x="695325" y="337170"/>
            <a:ext cx="8964613" cy="810444"/>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en-US" dirty="0"/>
              <a:t>Introduction</a:t>
            </a:r>
            <a:endParaRPr lang="en-MT" dirty="0"/>
          </a:p>
        </p:txBody>
      </p:sp>
      <p:sp>
        <p:nvSpPr>
          <p:cNvPr id="10" name="Content Placeholder 9">
            <a:extLst>
              <a:ext uri="{FF2B5EF4-FFF2-40B4-BE49-F238E27FC236}">
                <a16:creationId xmlns:a16="http://schemas.microsoft.com/office/drawing/2014/main" id="{A4459D06-D385-1FC7-6195-0DCCE64A395C}"/>
              </a:ext>
            </a:extLst>
          </p:cNvPr>
          <p:cNvSpPr txBox="1">
            <a:spLocks/>
          </p:cNvSpPr>
          <p:nvPr/>
        </p:nvSpPr>
        <p:spPr>
          <a:xfrm>
            <a:off x="335360" y="908720"/>
            <a:ext cx="11305256" cy="252028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80990" indent="-380990">
              <a:lnSpc>
                <a:spcPct val="110000"/>
              </a:lnSpc>
              <a:buFont typeface="Arial" panose="020B0604020202020204" pitchFamily="34" charset="0"/>
              <a:buChar char="•"/>
            </a:pPr>
            <a:r>
              <a:rPr lang="en-US" dirty="0"/>
              <a:t>To increase the energy of synchrotron radiation with enough flux; higher magnetic fields and shorter undulator period can be achieved using HTS bulks </a:t>
            </a:r>
            <a:r>
              <a:rPr lang="en-US" sz="1400" dirty="0"/>
              <a:t>[T. </a:t>
            </a:r>
            <a:r>
              <a:rPr lang="en-US" sz="1400" dirty="0" err="1"/>
              <a:t>Kii</a:t>
            </a:r>
            <a:r>
              <a:rPr lang="en-US" sz="1400" dirty="0"/>
              <a:t>, 2006]</a:t>
            </a:r>
          </a:p>
          <a:p>
            <a:pPr marL="380990" indent="-380990">
              <a:lnSpc>
                <a:spcPct val="110000"/>
              </a:lnSpc>
              <a:buFont typeface="Arial" panose="020B0604020202020204" pitchFamily="34" charset="0"/>
              <a:buChar char="•"/>
            </a:pPr>
            <a:r>
              <a:rPr lang="en-US" dirty="0"/>
              <a:t>A record on-axis field of 2.1 T for a 10 mm period undulator has been demonstrated </a:t>
            </a:r>
            <a:r>
              <a:rPr lang="en-US" sz="1400" dirty="0"/>
              <a:t>[K. Zhang, 2023]</a:t>
            </a:r>
          </a:p>
          <a:p>
            <a:endParaRPr lang="de-CH" dirty="0"/>
          </a:p>
        </p:txBody>
      </p:sp>
      <p:grpSp>
        <p:nvGrpSpPr>
          <p:cNvPr id="40" name="Group 39">
            <a:extLst>
              <a:ext uri="{FF2B5EF4-FFF2-40B4-BE49-F238E27FC236}">
                <a16:creationId xmlns:a16="http://schemas.microsoft.com/office/drawing/2014/main" id="{BC7AD8D3-CBE5-4386-3511-C418FD21235F}"/>
              </a:ext>
            </a:extLst>
          </p:cNvPr>
          <p:cNvGrpSpPr/>
          <p:nvPr/>
        </p:nvGrpSpPr>
        <p:grpSpPr>
          <a:xfrm>
            <a:off x="5762244" y="2168860"/>
            <a:ext cx="6429756" cy="4617690"/>
            <a:chOff x="6023992" y="1988840"/>
            <a:chExt cx="4917588" cy="3770150"/>
          </a:xfrm>
        </p:grpSpPr>
        <p:pic>
          <p:nvPicPr>
            <p:cNvPr id="19" name="Picture 18">
              <a:extLst>
                <a:ext uri="{FF2B5EF4-FFF2-40B4-BE49-F238E27FC236}">
                  <a16:creationId xmlns:a16="http://schemas.microsoft.com/office/drawing/2014/main" id="{2762EB9D-E302-6459-FD96-691F449D8CFB}"/>
                </a:ext>
              </a:extLst>
            </p:cNvPr>
            <p:cNvPicPr>
              <a:picLocks noChangeAspect="1"/>
            </p:cNvPicPr>
            <p:nvPr/>
          </p:nvPicPr>
          <p:blipFill>
            <a:blip r:embed="rId3"/>
            <a:stretch>
              <a:fillRect/>
            </a:stretch>
          </p:blipFill>
          <p:spPr>
            <a:xfrm>
              <a:off x="6023992" y="1988840"/>
              <a:ext cx="4917588" cy="3770150"/>
            </a:xfrm>
            <a:prstGeom prst="rect">
              <a:avLst/>
            </a:prstGeom>
          </p:spPr>
        </p:pic>
        <p:sp>
          <p:nvSpPr>
            <p:cNvPr id="20" name="TextBox 19">
              <a:extLst>
                <a:ext uri="{FF2B5EF4-FFF2-40B4-BE49-F238E27FC236}">
                  <a16:creationId xmlns:a16="http://schemas.microsoft.com/office/drawing/2014/main" id="{3AC176D3-CE9E-E599-6E0F-A3B9FA8B1E5C}"/>
                </a:ext>
              </a:extLst>
            </p:cNvPr>
            <p:cNvSpPr txBox="1"/>
            <p:nvPr/>
          </p:nvSpPr>
          <p:spPr>
            <a:xfrm rot="20984107">
              <a:off x="8281501" y="4079910"/>
              <a:ext cx="1620180" cy="280177"/>
            </a:xfrm>
            <a:prstGeom prst="rect">
              <a:avLst/>
            </a:prstGeom>
            <a:noFill/>
          </p:spPr>
          <p:txBody>
            <a:bodyPr wrap="square" lIns="0" tIns="0" rIns="0" bIns="0" rtlCol="0">
              <a:noAutofit/>
            </a:bodyPr>
            <a:lstStyle/>
            <a:p>
              <a:pPr algn="ctr">
                <a:lnSpc>
                  <a:spcPct val="110000"/>
                </a:lnSpc>
                <a:spcBef>
                  <a:spcPts val="0"/>
                </a:spcBef>
              </a:pPr>
              <a:r>
                <a:rPr lang="en-GB" sz="1200" kern="1000" spc="23" dirty="0" err="1">
                  <a:solidFill>
                    <a:srgbClr val="000000"/>
                  </a:solidFill>
                  <a:latin typeface="Arial"/>
                  <a:cs typeface="Arial"/>
                </a:rPr>
                <a:t>SmCo</a:t>
              </a:r>
              <a:r>
                <a:rPr lang="en-GB" sz="1200" kern="1000" spc="23" dirty="0">
                  <a:solidFill>
                    <a:srgbClr val="000000"/>
                  </a:solidFill>
                  <a:latin typeface="Arial"/>
                  <a:cs typeface="Arial"/>
                </a:rPr>
                <a:t> @300K</a:t>
              </a:r>
            </a:p>
          </p:txBody>
        </p:sp>
        <p:sp>
          <p:nvSpPr>
            <p:cNvPr id="21" name="TextBox 20">
              <a:extLst>
                <a:ext uri="{FF2B5EF4-FFF2-40B4-BE49-F238E27FC236}">
                  <a16:creationId xmlns:a16="http://schemas.microsoft.com/office/drawing/2014/main" id="{D302A55F-5083-0B39-3D80-A07A06610E1B}"/>
                </a:ext>
              </a:extLst>
            </p:cNvPr>
            <p:cNvSpPr txBox="1"/>
            <p:nvPr/>
          </p:nvSpPr>
          <p:spPr>
            <a:xfrm rot="19506774">
              <a:off x="7474374" y="2859319"/>
              <a:ext cx="1620180" cy="280177"/>
            </a:xfrm>
            <a:prstGeom prst="rect">
              <a:avLst/>
            </a:prstGeom>
            <a:noFill/>
          </p:spPr>
          <p:txBody>
            <a:bodyPr wrap="square" lIns="0" tIns="0" rIns="0" bIns="0" rtlCol="0">
              <a:noAutofit/>
            </a:bodyPr>
            <a:lstStyle/>
            <a:p>
              <a:pPr algn="ctr">
                <a:lnSpc>
                  <a:spcPct val="110000"/>
                </a:lnSpc>
                <a:spcBef>
                  <a:spcPts val="0"/>
                </a:spcBef>
              </a:pPr>
              <a:r>
                <a:rPr lang="en-GB" sz="1200" kern="1000" spc="23" dirty="0">
                  <a:solidFill>
                    <a:srgbClr val="FF0000"/>
                  </a:solidFill>
                  <a:latin typeface="Arial"/>
                  <a:cs typeface="Arial"/>
                </a:rPr>
                <a:t>Nb</a:t>
              </a:r>
              <a:r>
                <a:rPr lang="en-GB" sz="1200" kern="1000" spc="23" baseline="-25000" dirty="0">
                  <a:solidFill>
                    <a:srgbClr val="FF0000"/>
                  </a:solidFill>
                  <a:latin typeface="Arial"/>
                  <a:cs typeface="Arial"/>
                </a:rPr>
                <a:t>3</a:t>
              </a:r>
              <a:r>
                <a:rPr lang="en-GB" sz="1200" kern="1000" spc="23" dirty="0">
                  <a:solidFill>
                    <a:srgbClr val="FF0000"/>
                  </a:solidFill>
                  <a:latin typeface="Arial"/>
                  <a:cs typeface="Arial"/>
                </a:rPr>
                <a:t>Sn @ 4.2K</a:t>
              </a:r>
            </a:p>
          </p:txBody>
        </p:sp>
        <p:sp>
          <p:nvSpPr>
            <p:cNvPr id="22" name="TextBox 21">
              <a:extLst>
                <a:ext uri="{FF2B5EF4-FFF2-40B4-BE49-F238E27FC236}">
                  <a16:creationId xmlns:a16="http://schemas.microsoft.com/office/drawing/2014/main" id="{6C33B1C6-AB47-7A55-9BEE-129E2F5271D8}"/>
                </a:ext>
              </a:extLst>
            </p:cNvPr>
            <p:cNvSpPr txBox="1"/>
            <p:nvPr/>
          </p:nvSpPr>
          <p:spPr>
            <a:xfrm rot="19961991">
              <a:off x="7761453" y="3237792"/>
              <a:ext cx="1620180" cy="280177"/>
            </a:xfrm>
            <a:prstGeom prst="rect">
              <a:avLst/>
            </a:prstGeom>
            <a:noFill/>
          </p:spPr>
          <p:txBody>
            <a:bodyPr wrap="square" lIns="0" tIns="0" rIns="0" bIns="0" rtlCol="0">
              <a:noAutofit/>
            </a:bodyPr>
            <a:lstStyle/>
            <a:p>
              <a:pPr algn="ctr">
                <a:lnSpc>
                  <a:spcPct val="110000"/>
                </a:lnSpc>
                <a:spcBef>
                  <a:spcPts val="0"/>
                </a:spcBef>
              </a:pPr>
              <a:r>
                <a:rPr lang="en-GB" sz="1200" kern="1000" spc="23" dirty="0" err="1">
                  <a:solidFill>
                    <a:srgbClr val="0000FF"/>
                  </a:solidFill>
                  <a:latin typeface="Arial"/>
                  <a:cs typeface="Arial"/>
                </a:rPr>
                <a:t>NbTi</a:t>
              </a:r>
              <a:r>
                <a:rPr lang="en-GB" sz="1200" kern="1000" spc="23" dirty="0">
                  <a:solidFill>
                    <a:srgbClr val="0000FF"/>
                  </a:solidFill>
                  <a:latin typeface="Arial"/>
                  <a:cs typeface="Arial"/>
                </a:rPr>
                <a:t> @ 4.2K</a:t>
              </a:r>
            </a:p>
          </p:txBody>
        </p:sp>
        <p:sp>
          <p:nvSpPr>
            <p:cNvPr id="23" name="TextBox 22">
              <a:extLst>
                <a:ext uri="{FF2B5EF4-FFF2-40B4-BE49-F238E27FC236}">
                  <a16:creationId xmlns:a16="http://schemas.microsoft.com/office/drawing/2014/main" id="{39AF313A-C914-AB90-BE21-7418811BF36E}"/>
                </a:ext>
              </a:extLst>
            </p:cNvPr>
            <p:cNvSpPr txBox="1"/>
            <p:nvPr/>
          </p:nvSpPr>
          <p:spPr>
            <a:xfrm rot="20865938">
              <a:off x="8058523" y="3678619"/>
              <a:ext cx="1620180" cy="280177"/>
            </a:xfrm>
            <a:prstGeom prst="rect">
              <a:avLst/>
            </a:prstGeom>
            <a:noFill/>
          </p:spPr>
          <p:txBody>
            <a:bodyPr wrap="square" lIns="0" tIns="0" rIns="0" bIns="0" rtlCol="0">
              <a:noAutofit/>
            </a:bodyPr>
            <a:lstStyle/>
            <a:p>
              <a:pPr algn="ctr">
                <a:lnSpc>
                  <a:spcPct val="110000"/>
                </a:lnSpc>
                <a:spcBef>
                  <a:spcPts val="0"/>
                </a:spcBef>
              </a:pPr>
              <a:r>
                <a:rPr lang="en-GB" sz="1200" kern="1000" spc="23" dirty="0" err="1">
                  <a:latin typeface="Arial"/>
                  <a:cs typeface="Arial"/>
                </a:rPr>
                <a:t>PrFeB</a:t>
              </a:r>
              <a:r>
                <a:rPr lang="en-GB" sz="1200" kern="1000" spc="23" dirty="0">
                  <a:latin typeface="Arial"/>
                  <a:cs typeface="Arial"/>
                </a:rPr>
                <a:t> @77K</a:t>
              </a:r>
            </a:p>
          </p:txBody>
        </p:sp>
        <p:grpSp>
          <p:nvGrpSpPr>
            <p:cNvPr id="24" name="Group 23">
              <a:extLst>
                <a:ext uri="{FF2B5EF4-FFF2-40B4-BE49-F238E27FC236}">
                  <a16:creationId xmlns:a16="http://schemas.microsoft.com/office/drawing/2014/main" id="{BB98122C-338C-A90A-E6C3-6376754DBA11}"/>
                </a:ext>
              </a:extLst>
            </p:cNvPr>
            <p:cNvGrpSpPr/>
            <p:nvPr/>
          </p:nvGrpSpPr>
          <p:grpSpPr>
            <a:xfrm>
              <a:off x="6535844" y="3128007"/>
              <a:ext cx="813132" cy="2160240"/>
              <a:chOff x="2085272" y="2766696"/>
              <a:chExt cx="813132" cy="2160240"/>
            </a:xfrm>
            <a:solidFill>
              <a:srgbClr val="00B050"/>
            </a:solidFill>
          </p:grpSpPr>
          <p:sp>
            <p:nvSpPr>
              <p:cNvPr id="25" name="Oval 24">
                <a:extLst>
                  <a:ext uri="{FF2B5EF4-FFF2-40B4-BE49-F238E27FC236}">
                    <a16:creationId xmlns:a16="http://schemas.microsoft.com/office/drawing/2014/main" id="{0C1F594B-7011-C233-63F2-5FAFCE1C17D1}"/>
                  </a:ext>
                </a:extLst>
              </p:cNvPr>
              <p:cNvSpPr/>
              <p:nvPr/>
            </p:nvSpPr>
            <p:spPr bwMode="auto">
              <a:xfrm>
                <a:off x="2610372" y="2766696"/>
                <a:ext cx="288032" cy="276057"/>
              </a:xfrm>
              <a:prstGeom prst="ellipse">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26" name="Straight Connector 25">
                <a:extLst>
                  <a:ext uri="{FF2B5EF4-FFF2-40B4-BE49-F238E27FC236}">
                    <a16:creationId xmlns:a16="http://schemas.microsoft.com/office/drawing/2014/main" id="{1832FCFE-6526-0F12-05F7-6B2C822F3DCF}"/>
                  </a:ext>
                </a:extLst>
              </p:cNvPr>
              <p:cNvCxnSpPr>
                <a:cxnSpLocks/>
              </p:cNvCxnSpPr>
              <p:nvPr/>
            </p:nvCxnSpPr>
            <p:spPr bwMode="auto">
              <a:xfrm>
                <a:off x="2085272" y="2904725"/>
                <a:ext cx="597108" cy="0"/>
              </a:xfrm>
              <a:prstGeom prst="line">
                <a:avLst/>
              </a:prstGeom>
              <a:grpFill/>
              <a:ln w="50800" cap="flat" cmpd="sng" algn="ctr">
                <a:solidFill>
                  <a:srgbClr val="00B050"/>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9D1C0285-E1EE-F03D-B7F7-8F970AD7C3D1}"/>
                  </a:ext>
                </a:extLst>
              </p:cNvPr>
              <p:cNvCxnSpPr>
                <a:cxnSpLocks/>
              </p:cNvCxnSpPr>
              <p:nvPr/>
            </p:nvCxnSpPr>
            <p:spPr bwMode="auto">
              <a:xfrm flipV="1">
                <a:off x="2754388" y="2870022"/>
                <a:ext cx="0" cy="2056914"/>
              </a:xfrm>
              <a:prstGeom prst="line">
                <a:avLst/>
              </a:prstGeom>
              <a:grpFill/>
              <a:ln w="50800" cap="flat" cmpd="sng" algn="ctr">
                <a:solidFill>
                  <a:srgbClr val="00B050"/>
                </a:solidFill>
                <a:prstDash val="solid"/>
                <a:round/>
                <a:headEnd type="none" w="med" len="med"/>
                <a:tailEnd type="none" w="med" len="med"/>
              </a:ln>
              <a:effectLst/>
            </p:spPr>
          </p:cxnSp>
        </p:grpSp>
        <p:sp>
          <p:nvSpPr>
            <p:cNvPr id="28" name="TextBox 27">
              <a:extLst>
                <a:ext uri="{FF2B5EF4-FFF2-40B4-BE49-F238E27FC236}">
                  <a16:creationId xmlns:a16="http://schemas.microsoft.com/office/drawing/2014/main" id="{2F3C816E-769F-A7A3-13A0-07BBF17874E4}"/>
                </a:ext>
              </a:extLst>
            </p:cNvPr>
            <p:cNvSpPr txBox="1"/>
            <p:nvPr/>
          </p:nvSpPr>
          <p:spPr>
            <a:xfrm>
              <a:off x="9004435" y="5004669"/>
              <a:ext cx="1644163"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400" i="1" dirty="0">
                  <a:solidFill>
                    <a:srgbClr val="000000"/>
                  </a:solidFill>
                  <a:latin typeface="Calibri"/>
                </a:rPr>
                <a:t>magnetic gap = 4mm</a:t>
              </a:r>
            </a:p>
          </p:txBody>
        </p:sp>
        <p:sp>
          <p:nvSpPr>
            <p:cNvPr id="2" name="TextBox 1">
              <a:extLst>
                <a:ext uri="{FF2B5EF4-FFF2-40B4-BE49-F238E27FC236}">
                  <a16:creationId xmlns:a16="http://schemas.microsoft.com/office/drawing/2014/main" id="{BF887507-E89B-E46B-D98A-7714ACC8EDFF}"/>
                </a:ext>
              </a:extLst>
            </p:cNvPr>
            <p:cNvSpPr txBox="1"/>
            <p:nvPr/>
          </p:nvSpPr>
          <p:spPr>
            <a:xfrm>
              <a:off x="7006882" y="2854073"/>
              <a:ext cx="446212" cy="307777"/>
            </a:xfrm>
            <a:prstGeom prst="rect">
              <a:avLst/>
            </a:prstGeom>
            <a:noFill/>
          </p:spPr>
          <p:txBody>
            <a:bodyPr wrap="none" lIns="0" tIns="0" rIns="0" bIns="0" rtlCol="0">
              <a:spAutoFit/>
            </a:bodyPr>
            <a:lstStyle/>
            <a:p>
              <a:pPr algn="l"/>
              <a:r>
                <a:rPr lang="en-US" sz="2000" dirty="0"/>
                <a:t>HTS</a:t>
              </a:r>
              <a:endParaRPr lang="de-CH" sz="2000" dirty="0"/>
            </a:p>
          </p:txBody>
        </p:sp>
      </p:grpSp>
      <p:pic>
        <p:nvPicPr>
          <p:cNvPr id="1028" name="Picture 4" descr="Full article: Undulators for the PSI Light Sources">
            <a:extLst>
              <a:ext uri="{FF2B5EF4-FFF2-40B4-BE49-F238E27FC236}">
                <a16:creationId xmlns:a16="http://schemas.microsoft.com/office/drawing/2014/main" id="{047C8B43-7C65-002C-5334-613A1A7D63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883" y="2424162"/>
            <a:ext cx="3952875" cy="31527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60941BA-C7E1-223C-5E2A-B9A5CB870AEB}"/>
              </a:ext>
            </a:extLst>
          </p:cNvPr>
          <p:cNvSpPr txBox="1"/>
          <p:nvPr/>
        </p:nvSpPr>
        <p:spPr>
          <a:xfrm>
            <a:off x="451895" y="5847309"/>
            <a:ext cx="4697337" cy="307777"/>
          </a:xfrm>
          <a:prstGeom prst="rect">
            <a:avLst/>
          </a:prstGeom>
          <a:noFill/>
        </p:spPr>
        <p:txBody>
          <a:bodyPr wrap="square" lIns="0" tIns="0" rIns="0" bIns="0" rtlCol="0">
            <a:spAutoFit/>
          </a:bodyPr>
          <a:lstStyle/>
          <a:p>
            <a:pPr algn="l"/>
            <a:r>
              <a:rPr lang="en-US" sz="2000" dirty="0"/>
              <a:t>Traditional permanent magnet undulator</a:t>
            </a:r>
            <a:endParaRPr lang="en-MT" sz="2000" dirty="0"/>
          </a:p>
        </p:txBody>
      </p:sp>
      <p:cxnSp>
        <p:nvCxnSpPr>
          <p:cNvPr id="6" name="Straight Arrow Connector 5">
            <a:extLst>
              <a:ext uri="{FF2B5EF4-FFF2-40B4-BE49-F238E27FC236}">
                <a16:creationId xmlns:a16="http://schemas.microsoft.com/office/drawing/2014/main" id="{9F3F2E84-24B5-63C5-957F-102247236648}"/>
              </a:ext>
            </a:extLst>
          </p:cNvPr>
          <p:cNvCxnSpPr/>
          <p:nvPr/>
        </p:nvCxnSpPr>
        <p:spPr>
          <a:xfrm flipH="1" flipV="1">
            <a:off x="4368289" y="4508433"/>
            <a:ext cx="4907815" cy="43600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975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5</a:t>
            </a:fld>
            <a:endParaRPr lang="de-CH" dirty="0"/>
          </a:p>
        </p:txBody>
      </p:sp>
      <p:sp>
        <p:nvSpPr>
          <p:cNvPr id="8" name="Title 1">
            <a:extLst>
              <a:ext uri="{FF2B5EF4-FFF2-40B4-BE49-F238E27FC236}">
                <a16:creationId xmlns:a16="http://schemas.microsoft.com/office/drawing/2014/main" id="{A79BB0E0-A274-43E2-2C40-0312269CB71F}"/>
              </a:ext>
            </a:extLst>
          </p:cNvPr>
          <p:cNvSpPr txBox="1">
            <a:spLocks/>
          </p:cNvSpPr>
          <p:nvPr/>
        </p:nvSpPr>
        <p:spPr>
          <a:xfrm>
            <a:off x="695325" y="337170"/>
            <a:ext cx="8964613" cy="810444"/>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en-US" dirty="0"/>
              <a:t>Introduction</a:t>
            </a:r>
            <a:endParaRPr lang="en-MT" dirty="0"/>
          </a:p>
        </p:txBody>
      </p:sp>
      <p:sp>
        <p:nvSpPr>
          <p:cNvPr id="10" name="Content Placeholder 9">
            <a:extLst>
              <a:ext uri="{FF2B5EF4-FFF2-40B4-BE49-F238E27FC236}">
                <a16:creationId xmlns:a16="http://schemas.microsoft.com/office/drawing/2014/main" id="{A4459D06-D385-1FC7-6195-0DCCE64A395C}"/>
              </a:ext>
            </a:extLst>
          </p:cNvPr>
          <p:cNvSpPr txBox="1">
            <a:spLocks/>
          </p:cNvSpPr>
          <p:nvPr/>
        </p:nvSpPr>
        <p:spPr>
          <a:xfrm>
            <a:off x="335360" y="908720"/>
            <a:ext cx="9145016" cy="252028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CH" dirty="0"/>
          </a:p>
        </p:txBody>
      </p:sp>
      <p:pic>
        <p:nvPicPr>
          <p:cNvPr id="4" name="Picture 3" descr="A screen shot of a computer screen&#10;&#10;Description automatically generated">
            <a:extLst>
              <a:ext uri="{FF2B5EF4-FFF2-40B4-BE49-F238E27FC236}">
                <a16:creationId xmlns:a16="http://schemas.microsoft.com/office/drawing/2014/main" id="{275BFA38-E0D0-C799-263E-5554F8A4C3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36764"/>
            <a:ext cx="6384032" cy="4216253"/>
          </a:xfrm>
          <a:prstGeom prst="rect">
            <a:avLst/>
          </a:prstGeom>
        </p:spPr>
      </p:pic>
      <p:pic>
        <p:nvPicPr>
          <p:cNvPr id="31" name="Picture Placeholder 12" descr="A collage of different types of instruments&#10;&#10;Description automatically generated">
            <a:extLst>
              <a:ext uri="{FF2B5EF4-FFF2-40B4-BE49-F238E27FC236}">
                <a16:creationId xmlns:a16="http://schemas.microsoft.com/office/drawing/2014/main" id="{0D78F420-F01E-276D-C23B-60089AC10894}"/>
              </a:ext>
            </a:extLst>
          </p:cNvPr>
          <p:cNvPicPr>
            <a:picLocks noChangeAspect="1"/>
          </p:cNvPicPr>
          <p:nvPr/>
        </p:nvPicPr>
        <p:blipFill rotWithShape="1">
          <a:blip r:embed="rId4">
            <a:extLst>
              <a:ext uri="{28A0092B-C50C-407E-A947-70E740481C1C}">
                <a14:useLocalDpi xmlns:a14="http://schemas.microsoft.com/office/drawing/2010/main" val="0"/>
              </a:ext>
            </a:extLst>
          </a:blip>
          <a:srcRect l="31209" r="2986"/>
          <a:stretch/>
        </p:blipFill>
        <p:spPr>
          <a:xfrm>
            <a:off x="6744072" y="3257600"/>
            <a:ext cx="3929171" cy="3600400"/>
          </a:xfrm>
          <a:prstGeom prst="rect">
            <a:avLst/>
          </a:prstGeom>
          <a:pattFill prst="lgCheck">
            <a:fgClr>
              <a:schemeClr val="bg1">
                <a:lumMod val="85000"/>
              </a:schemeClr>
            </a:fgClr>
            <a:bgClr>
              <a:schemeClr val="bg1"/>
            </a:bgClr>
          </a:pattFill>
        </p:spPr>
      </p:pic>
      <p:cxnSp>
        <p:nvCxnSpPr>
          <p:cNvPr id="41" name="Straight Arrow Connector 40">
            <a:extLst>
              <a:ext uri="{FF2B5EF4-FFF2-40B4-BE49-F238E27FC236}">
                <a16:creationId xmlns:a16="http://schemas.microsoft.com/office/drawing/2014/main" id="{C0216967-0F7E-BEA9-876E-4A306BF18639}"/>
              </a:ext>
            </a:extLst>
          </p:cNvPr>
          <p:cNvCxnSpPr>
            <a:cxnSpLocks/>
          </p:cNvCxnSpPr>
          <p:nvPr/>
        </p:nvCxnSpPr>
        <p:spPr>
          <a:xfrm>
            <a:off x="5231904" y="4409728"/>
            <a:ext cx="4032448" cy="1043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554F388-8696-8C84-B58A-89812A8911D9}"/>
              </a:ext>
            </a:extLst>
          </p:cNvPr>
          <p:cNvCxnSpPr>
            <a:cxnSpLocks/>
          </p:cNvCxnSpPr>
          <p:nvPr/>
        </p:nvCxnSpPr>
        <p:spPr>
          <a:xfrm flipV="1">
            <a:off x="5447929" y="3760762"/>
            <a:ext cx="4392487" cy="17229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47" name="Picture 46">
            <a:extLst>
              <a:ext uri="{FF2B5EF4-FFF2-40B4-BE49-F238E27FC236}">
                <a16:creationId xmlns:a16="http://schemas.microsoft.com/office/drawing/2014/main" id="{A66B6EBB-02E5-6769-C715-0C7DAD7E578F}"/>
              </a:ext>
            </a:extLst>
          </p:cNvPr>
          <p:cNvPicPr>
            <a:picLocks noChangeAspect="1"/>
          </p:cNvPicPr>
          <p:nvPr/>
        </p:nvPicPr>
        <p:blipFill rotWithShape="1">
          <a:blip r:embed="rId5"/>
          <a:srcRect t="11042" b="2325"/>
          <a:stretch/>
        </p:blipFill>
        <p:spPr>
          <a:xfrm>
            <a:off x="8265649" y="21474"/>
            <a:ext cx="1763663" cy="3191502"/>
          </a:xfrm>
          <a:prstGeom prst="rect">
            <a:avLst/>
          </a:prstGeom>
        </p:spPr>
      </p:pic>
      <p:cxnSp>
        <p:nvCxnSpPr>
          <p:cNvPr id="11" name="Straight Arrow Connector 10">
            <a:extLst>
              <a:ext uri="{FF2B5EF4-FFF2-40B4-BE49-F238E27FC236}">
                <a16:creationId xmlns:a16="http://schemas.microsoft.com/office/drawing/2014/main" id="{98BD3116-CAD2-EF48-2A5B-C45E54CE9AA5}"/>
              </a:ext>
            </a:extLst>
          </p:cNvPr>
          <p:cNvCxnSpPr>
            <a:cxnSpLocks/>
          </p:cNvCxnSpPr>
          <p:nvPr/>
        </p:nvCxnSpPr>
        <p:spPr>
          <a:xfrm>
            <a:off x="4079776" y="1475658"/>
            <a:ext cx="4628881" cy="5851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206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8" name="Title 1">
            <a:extLst>
              <a:ext uri="{FF2B5EF4-FFF2-40B4-BE49-F238E27FC236}">
                <a16:creationId xmlns:a16="http://schemas.microsoft.com/office/drawing/2014/main" id="{A79BB0E0-A274-43E2-2C40-0312269CB71F}"/>
              </a:ext>
            </a:extLst>
          </p:cNvPr>
          <p:cNvSpPr txBox="1">
            <a:spLocks/>
          </p:cNvSpPr>
          <p:nvPr/>
        </p:nvSpPr>
        <p:spPr>
          <a:xfrm>
            <a:off x="695325" y="337170"/>
            <a:ext cx="8964613" cy="810444"/>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en-US" dirty="0"/>
              <a:t>Introduction</a:t>
            </a:r>
            <a:endParaRPr lang="en-MT" dirty="0"/>
          </a:p>
        </p:txBody>
      </p:sp>
      <p:sp>
        <p:nvSpPr>
          <p:cNvPr id="10" name="Content Placeholder 9">
            <a:extLst>
              <a:ext uri="{FF2B5EF4-FFF2-40B4-BE49-F238E27FC236}">
                <a16:creationId xmlns:a16="http://schemas.microsoft.com/office/drawing/2014/main" id="{A4459D06-D385-1FC7-6195-0DCCE64A395C}"/>
              </a:ext>
            </a:extLst>
          </p:cNvPr>
          <p:cNvSpPr txBox="1">
            <a:spLocks/>
          </p:cNvSpPr>
          <p:nvPr/>
        </p:nvSpPr>
        <p:spPr>
          <a:xfrm>
            <a:off x="335360" y="908720"/>
            <a:ext cx="10225136" cy="252028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10000"/>
              </a:lnSpc>
              <a:buFont typeface="Arial" panose="020B0604020202020204" pitchFamily="34" charset="0"/>
              <a:buChar char="•"/>
            </a:pPr>
            <a:r>
              <a:rPr lang="en-US" dirty="0"/>
              <a:t>Need to show that periodic field can be achieved; for high harmonics to be usable</a:t>
            </a:r>
          </a:p>
          <a:p>
            <a:pPr marL="342900" indent="-342900">
              <a:lnSpc>
                <a:spcPct val="110000"/>
              </a:lnSpc>
              <a:buFont typeface="Arial" panose="020B0604020202020204" pitchFamily="34" charset="0"/>
              <a:buChar char="•"/>
            </a:pPr>
            <a:r>
              <a:rPr lang="en-US" dirty="0"/>
              <a:t>Due to the growth process, the magnetic properties of HTS bulks can vary, leading to deviations from a periodic on-axis field</a:t>
            </a:r>
          </a:p>
          <a:p>
            <a:pPr marL="342900" indent="-342900">
              <a:lnSpc>
                <a:spcPct val="110000"/>
              </a:lnSpc>
              <a:buFont typeface="Arial" panose="020B0604020202020204" pitchFamily="34" charset="0"/>
              <a:buChar char="•"/>
            </a:pPr>
            <a:r>
              <a:rPr lang="en-US" dirty="0"/>
              <a:t>A periodic field is required to use the high harmonics of the emitted light</a:t>
            </a:r>
          </a:p>
          <a:p>
            <a:endParaRPr lang="de-CH" dirty="0"/>
          </a:p>
        </p:txBody>
      </p:sp>
      <p:pic>
        <p:nvPicPr>
          <p:cNvPr id="12" name="Picture 11">
            <a:extLst>
              <a:ext uri="{FF2B5EF4-FFF2-40B4-BE49-F238E27FC236}">
                <a16:creationId xmlns:a16="http://schemas.microsoft.com/office/drawing/2014/main" id="{B0E4A303-974F-79CC-78D2-44510222582D}"/>
              </a:ext>
            </a:extLst>
          </p:cNvPr>
          <p:cNvPicPr>
            <a:picLocks noChangeAspect="1"/>
          </p:cNvPicPr>
          <p:nvPr/>
        </p:nvPicPr>
        <p:blipFill>
          <a:blip r:embed="rId3"/>
          <a:stretch>
            <a:fillRect/>
          </a:stretch>
        </p:blipFill>
        <p:spPr>
          <a:xfrm>
            <a:off x="6499068" y="2420888"/>
            <a:ext cx="5692932" cy="3304190"/>
          </a:xfrm>
          <a:prstGeom prst="rect">
            <a:avLst/>
          </a:prstGeom>
        </p:spPr>
      </p:pic>
      <p:pic>
        <p:nvPicPr>
          <p:cNvPr id="14" name="Picture 13">
            <a:extLst>
              <a:ext uri="{FF2B5EF4-FFF2-40B4-BE49-F238E27FC236}">
                <a16:creationId xmlns:a16="http://schemas.microsoft.com/office/drawing/2014/main" id="{3BB0F628-4926-776B-3AF2-D237CE02B894}"/>
              </a:ext>
            </a:extLst>
          </p:cNvPr>
          <p:cNvPicPr>
            <a:picLocks noChangeAspect="1"/>
          </p:cNvPicPr>
          <p:nvPr/>
        </p:nvPicPr>
        <p:blipFill>
          <a:blip r:embed="rId4"/>
          <a:stretch>
            <a:fillRect/>
          </a:stretch>
        </p:blipFill>
        <p:spPr>
          <a:xfrm>
            <a:off x="31498" y="2349403"/>
            <a:ext cx="5692932" cy="3258554"/>
          </a:xfrm>
          <a:prstGeom prst="rect">
            <a:avLst/>
          </a:prstGeom>
        </p:spPr>
      </p:pic>
      <p:sp>
        <p:nvSpPr>
          <p:cNvPr id="15" name="TextBox 14">
            <a:extLst>
              <a:ext uri="{FF2B5EF4-FFF2-40B4-BE49-F238E27FC236}">
                <a16:creationId xmlns:a16="http://schemas.microsoft.com/office/drawing/2014/main" id="{91E6C42F-595E-180E-4D9C-353ED89FD190}"/>
              </a:ext>
            </a:extLst>
          </p:cNvPr>
          <p:cNvSpPr txBox="1"/>
          <p:nvPr/>
        </p:nvSpPr>
        <p:spPr>
          <a:xfrm>
            <a:off x="1241128" y="5843191"/>
            <a:ext cx="4464496" cy="615553"/>
          </a:xfrm>
          <a:prstGeom prst="rect">
            <a:avLst/>
          </a:prstGeom>
          <a:noFill/>
        </p:spPr>
        <p:txBody>
          <a:bodyPr wrap="square" lIns="0" tIns="0" rIns="0" bIns="0" rtlCol="0">
            <a:spAutoFit/>
          </a:bodyPr>
          <a:lstStyle/>
          <a:p>
            <a:pPr algn="l"/>
            <a:r>
              <a:rPr lang="en-US" sz="2000" dirty="0"/>
              <a:t>High quality Nippon steel bulks; Expensive, less errors</a:t>
            </a:r>
            <a:endParaRPr lang="en-MT" sz="2000" dirty="0"/>
          </a:p>
        </p:txBody>
      </p:sp>
      <p:sp>
        <p:nvSpPr>
          <p:cNvPr id="16" name="TextBox 15">
            <a:extLst>
              <a:ext uri="{FF2B5EF4-FFF2-40B4-BE49-F238E27FC236}">
                <a16:creationId xmlns:a16="http://schemas.microsoft.com/office/drawing/2014/main" id="{C052BA37-82B6-BD61-61AE-E956A2FE6CB2}"/>
              </a:ext>
            </a:extLst>
          </p:cNvPr>
          <p:cNvSpPr txBox="1"/>
          <p:nvPr/>
        </p:nvSpPr>
        <p:spPr>
          <a:xfrm>
            <a:off x="7248128" y="5843190"/>
            <a:ext cx="4464496" cy="615553"/>
          </a:xfrm>
          <a:prstGeom prst="rect">
            <a:avLst/>
          </a:prstGeom>
          <a:noFill/>
        </p:spPr>
        <p:txBody>
          <a:bodyPr wrap="square" lIns="0" tIns="0" rIns="0" bIns="0" rtlCol="0">
            <a:spAutoFit/>
          </a:bodyPr>
          <a:lstStyle/>
          <a:p>
            <a:pPr algn="l"/>
            <a:r>
              <a:rPr lang="en-US" sz="2000" dirty="0"/>
              <a:t>SDMG bulks; Cheaper, require more correction for periodic field</a:t>
            </a:r>
            <a:endParaRPr lang="en-MT" sz="2000" dirty="0"/>
          </a:p>
        </p:txBody>
      </p:sp>
    </p:spTree>
    <p:extLst>
      <p:ext uri="{BB962C8B-B14F-4D97-AF65-F5344CB8AC3E}">
        <p14:creationId xmlns:p14="http://schemas.microsoft.com/office/powerpoint/2010/main" val="3994348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2402886"/>
            <a:ext cx="8964613" cy="2052227"/>
          </a:xfrm>
        </p:spPr>
        <p:txBody>
          <a:bodyPr/>
          <a:lstStyle/>
          <a:p>
            <a:pPr marL="457200" indent="-457200">
              <a:buAutoNum type="arabicPlain"/>
            </a:pPr>
            <a:r>
              <a:rPr lang="en-GB" noProof="0" dirty="0">
                <a:solidFill>
                  <a:schemeClr val="bg2"/>
                </a:solidFill>
              </a:rPr>
              <a:t>Introduction</a:t>
            </a:r>
          </a:p>
          <a:p>
            <a:pPr marL="457200" indent="-457200">
              <a:buAutoNum type="arabicPlain"/>
            </a:pPr>
            <a:r>
              <a:rPr lang="en-GB" noProof="0" dirty="0"/>
              <a:t>Modelling framework</a:t>
            </a:r>
          </a:p>
          <a:p>
            <a:pPr marL="457200" indent="-457200">
              <a:buFont typeface="+mj-lt"/>
              <a:buAutoNum type="arabicPlain"/>
            </a:pPr>
            <a:r>
              <a:rPr lang="en-GB" dirty="0">
                <a:solidFill>
                  <a:schemeClr val="bg2"/>
                </a:solidFill>
              </a:rPr>
              <a:t>Sorting</a:t>
            </a:r>
            <a:endParaRPr lang="en-GB" noProof="0" dirty="0">
              <a:solidFill>
                <a:schemeClr val="bg2"/>
              </a:solidFill>
            </a:endParaRPr>
          </a:p>
          <a:p>
            <a:pPr marL="457200" indent="-457200">
              <a:buAutoNum type="arabicPlain"/>
            </a:pPr>
            <a:r>
              <a:rPr lang="en-GB" noProof="0" dirty="0">
                <a:solidFill>
                  <a:schemeClr val="bg2"/>
                </a:solidFill>
              </a:rPr>
              <a:t>Ferromagnetic pole shimming</a:t>
            </a:r>
          </a:p>
          <a:p>
            <a:pPr marL="457200" indent="-457200">
              <a:buAutoNum type="arabicPlain"/>
            </a:pPr>
            <a:r>
              <a:rPr lang="en-GB" dirty="0">
                <a:solidFill>
                  <a:schemeClr val="bg2"/>
                </a:solidFill>
              </a:rPr>
              <a:t>End Field Optimization</a:t>
            </a:r>
            <a:endParaRPr lang="en-GB" noProof="0" dirty="0">
              <a:solidFill>
                <a:schemeClr val="bg2"/>
              </a:solidFill>
            </a:endParaRPr>
          </a:p>
          <a:p>
            <a:pPr marL="457200" indent="-457200">
              <a:buAutoNum type="arabicPlain"/>
            </a:pPr>
            <a:r>
              <a:rPr lang="en-GB" dirty="0">
                <a:solidFill>
                  <a:schemeClr val="bg2"/>
                </a:solidFill>
              </a:rPr>
              <a:t>Conclusion</a:t>
            </a:r>
            <a:endParaRPr lang="en-GB" noProof="0" dirty="0">
              <a:solidFill>
                <a:schemeClr val="bg2"/>
              </a:solidFill>
            </a:endParaRPr>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7</a:t>
            </a:fld>
            <a:endParaRPr lang="de-CH" dirty="0"/>
          </a:p>
        </p:txBody>
      </p:sp>
    </p:spTree>
    <p:extLst>
      <p:ext uri="{BB962C8B-B14F-4D97-AF65-F5344CB8AC3E}">
        <p14:creationId xmlns:p14="http://schemas.microsoft.com/office/powerpoint/2010/main" val="194489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D6238FB-0F1D-6315-A36D-2E2F4EA92422}"/>
                  </a:ext>
                </a:extLst>
              </p:cNvPr>
              <p:cNvSpPr txBox="1"/>
              <p:nvPr/>
            </p:nvSpPr>
            <p:spPr>
              <a:xfrm>
                <a:off x="263352" y="918082"/>
                <a:ext cx="11809312" cy="5661621"/>
              </a:xfrm>
              <a:prstGeom prst="rect">
                <a:avLst/>
              </a:prstGeom>
            </p:spPr>
            <p:txBody>
              <a:bodyPr wrap="square" rtlCol="0">
                <a:normAutofit fontScale="62500" lnSpcReduction="20000"/>
              </a:bodyPr>
              <a:lstStyle/>
              <a:p>
                <a:pPr marL="380990" indent="-380990">
                  <a:lnSpc>
                    <a:spcPct val="110000"/>
                  </a:lnSpc>
                  <a:buFont typeface="Arial" panose="020B0604020202020204" pitchFamily="34" charset="0"/>
                  <a:buChar char="•"/>
                </a:pPr>
                <a:r>
                  <a:rPr lang="en-US" sz="3200" dirty="0"/>
                  <a:t>The </a:t>
                </a:r>
                <a:r>
                  <a:rPr lang="en-US" sz="3200" dirty="0" err="1"/>
                  <a:t>magnetodynamic</a:t>
                </a:r>
                <a:r>
                  <a:rPr lang="en-US" sz="3200" dirty="0"/>
                  <a:t> H-</a:t>
                </a:r>
                <a14:m>
                  <m:oMath xmlns:m="http://schemas.openxmlformats.org/officeDocument/2006/math">
                    <m:r>
                      <a:rPr lang="en-US" sz="3200" i="1">
                        <a:latin typeface="Cambria Math" panose="02040503050406030204" pitchFamily="18" charset="0"/>
                      </a:rPr>
                      <m:t>𝜙</m:t>
                    </m:r>
                  </m:oMath>
                </a14:m>
                <a:r>
                  <a:rPr lang="en-US" sz="3200" dirty="0"/>
                  <a:t> formulation was used to simulate the HTSU for efficient computations </a:t>
                </a:r>
                <a:r>
                  <a:rPr lang="en-US" sz="2200" dirty="0"/>
                  <a:t>[A. Arsenault, 2021]</a:t>
                </a:r>
              </a:p>
              <a:p>
                <a:pPr marL="380990" indent="-380990">
                  <a:lnSpc>
                    <a:spcPct val="110000"/>
                  </a:lnSpc>
                  <a:buFont typeface="Arial" panose="020B0604020202020204" pitchFamily="34" charset="0"/>
                  <a:buChar char="•"/>
                </a:pPr>
                <a:r>
                  <a:rPr lang="en-US" sz="3200" dirty="0"/>
                  <a:t>Involves solving the well-known H-formulation, combining Faraday and Ampere’s law: </a:t>
                </a:r>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r>
                  <a:rPr lang="en-US" sz="3200" dirty="0"/>
                  <a:t>And the </a:t>
                </a:r>
                <a14:m>
                  <m:oMath xmlns:m="http://schemas.openxmlformats.org/officeDocument/2006/math">
                    <m:r>
                      <a:rPr lang="en-US" sz="3200" b="0" i="1" smtClean="0">
                        <a:latin typeface="Cambria Math" panose="02040503050406030204" pitchFamily="18" charset="0"/>
                      </a:rPr>
                      <m:t>𝜙</m:t>
                    </m:r>
                  </m:oMath>
                </a14:m>
                <a:r>
                  <a:rPr lang="en-US" sz="3200" dirty="0"/>
                  <a:t>-physics is used in the non-conducting domains, </a:t>
                </a:r>
                <a14:m>
                  <m:oMath xmlns:m="http://schemas.openxmlformats.org/officeDocument/2006/math">
                    <m:r>
                      <a:rPr lang="en-US" sz="3200" b="0" i="1" smtClean="0">
                        <a:latin typeface="Cambria Math" panose="02040503050406030204" pitchFamily="18" charset="0"/>
                      </a:rPr>
                      <m:t>𝐻</m:t>
                    </m:r>
                    <m:r>
                      <a:rPr lang="en-US" sz="3200" b="0" i="1" smtClean="0">
                        <a:latin typeface="Cambria Math" panose="02040503050406030204" pitchFamily="18" charset="0"/>
                      </a:rPr>
                      <m:t>=−</m:t>
                    </m:r>
                    <m:r>
                      <m:rPr>
                        <m:sty m:val="p"/>
                      </m:rPr>
                      <a:rPr lang="en-US" sz="3200" b="0" i="0" smtClean="0">
                        <a:latin typeface="Cambria Math" panose="02040503050406030204" pitchFamily="18" charset="0"/>
                      </a:rPr>
                      <m:t>∇</m:t>
                    </m:r>
                    <m:r>
                      <a:rPr lang="en-US" sz="3200" b="0" i="1" smtClean="0">
                        <a:latin typeface="Cambria Math" panose="02040503050406030204" pitchFamily="18" charset="0"/>
                      </a:rPr>
                      <m:t>𝜙</m:t>
                    </m:r>
                  </m:oMath>
                </a14:m>
                <a:r>
                  <a:rPr lang="en-US" sz="3200" dirty="0"/>
                  <a:t>, which sets the current to zero</a:t>
                </a:r>
              </a:p>
              <a:p>
                <a:pPr marL="380990" indent="-380990">
                  <a:lnSpc>
                    <a:spcPct val="110000"/>
                  </a:lnSpc>
                  <a:buFont typeface="Arial" panose="020B0604020202020204" pitchFamily="34" charset="0"/>
                  <a:buChar char="•"/>
                </a:pPr>
                <a:r>
                  <a:rPr lang="en-US" sz="3200" dirty="0"/>
                  <a:t>The bulk’s properties are modelled with </a:t>
                </a:r>
                <a14:m>
                  <m:oMath xmlns:m="http://schemas.openxmlformats.org/officeDocument/2006/math">
                    <m:r>
                      <a:rPr lang="en-US" sz="3200" b="0" i="1" smtClean="0">
                        <a:latin typeface="Cambria Math" panose="02040503050406030204" pitchFamily="18" charset="0"/>
                      </a:rPr>
                      <m:t>𝐵</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𝜇</m:t>
                        </m:r>
                      </m:e>
                      <m:sub>
                        <m:r>
                          <a:rPr lang="en-US" sz="3200" b="0" i="1" smtClean="0">
                            <a:latin typeface="Cambria Math" panose="02040503050406030204" pitchFamily="18" charset="0"/>
                          </a:rPr>
                          <m:t>0</m:t>
                        </m:r>
                      </m:sub>
                    </m:sSub>
                    <m:r>
                      <a:rPr lang="en-US" sz="3200" b="0" i="1" smtClean="0">
                        <a:latin typeface="Cambria Math" panose="02040503050406030204" pitchFamily="18" charset="0"/>
                      </a:rPr>
                      <m:t>𝐻</m:t>
                    </m:r>
                  </m:oMath>
                </a14:m>
                <a:r>
                  <a:rPr lang="en-US" sz="3200" dirty="0"/>
                  <a:t> and the superconducting power law resistivity:</a:t>
                </a:r>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endParaRPr lang="en-US" sz="3200" dirty="0"/>
              </a:p>
              <a:p>
                <a:pPr marL="380990" indent="-380990">
                  <a:lnSpc>
                    <a:spcPct val="110000"/>
                  </a:lnSpc>
                  <a:buFont typeface="Arial" panose="020B0604020202020204" pitchFamily="34" charset="0"/>
                  <a:buChar char="•"/>
                </a:pPr>
                <a:r>
                  <a:rPr lang="en-US" sz="3200" dirty="0"/>
                  <a:t>The air domains are also modelled using </a:t>
                </a:r>
                <a14:m>
                  <m:oMath xmlns:m="http://schemas.openxmlformats.org/officeDocument/2006/math">
                    <m:r>
                      <a:rPr lang="en-US" sz="3200" b="0" i="1" smtClean="0">
                        <a:latin typeface="Cambria Math" panose="02040503050406030204" pitchFamily="18" charset="0"/>
                      </a:rPr>
                      <m:t>𝐵</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𝜇</m:t>
                        </m:r>
                      </m:e>
                      <m:sub>
                        <m:r>
                          <a:rPr lang="en-US" sz="3200" b="0" i="1" smtClean="0">
                            <a:latin typeface="Cambria Math" panose="02040503050406030204" pitchFamily="18" charset="0"/>
                          </a:rPr>
                          <m:t>0</m:t>
                        </m:r>
                      </m:sub>
                    </m:sSub>
                    <m:r>
                      <a:rPr lang="en-US" sz="3200" b="0" i="1" smtClean="0">
                        <a:latin typeface="Cambria Math" panose="02040503050406030204" pitchFamily="18" charset="0"/>
                      </a:rPr>
                      <m:t>𝐻</m:t>
                    </m:r>
                  </m:oMath>
                </a14:m>
                <a:r>
                  <a:rPr lang="en-US" sz="3200" dirty="0"/>
                  <a:t> </a:t>
                </a:r>
              </a:p>
              <a:p>
                <a:pPr marL="380990" indent="-380990">
                  <a:lnSpc>
                    <a:spcPct val="110000"/>
                  </a:lnSpc>
                  <a:buFont typeface="Arial" panose="020B0604020202020204" pitchFamily="34" charset="0"/>
                  <a:buChar char="•"/>
                </a:pPr>
                <a:r>
                  <a:rPr lang="en-US" sz="3200" dirty="0"/>
                  <a:t>The conductivity of the holmium poles is smaller than that of copper and may be ignored such that the poles are simulated using the </a:t>
                </a:r>
                <a14:m>
                  <m:oMath xmlns:m="http://schemas.openxmlformats.org/officeDocument/2006/math">
                    <m:r>
                      <a:rPr lang="en-US" sz="3200" b="0" i="1" smtClean="0">
                        <a:latin typeface="Cambria Math" panose="02040503050406030204" pitchFamily="18" charset="0"/>
                      </a:rPr>
                      <m:t>𝜙</m:t>
                    </m:r>
                    <m:r>
                      <a:rPr lang="en-US" sz="3200" b="0" i="0" smtClean="0">
                        <a:latin typeface="Cambria Math" panose="02040503050406030204" pitchFamily="18" charset="0"/>
                      </a:rPr>
                      <m:t> </m:t>
                    </m:r>
                  </m:oMath>
                </a14:m>
                <a:r>
                  <a:rPr lang="en-US" sz="3200" dirty="0"/>
                  <a:t>physics as well</a:t>
                </a:r>
              </a:p>
              <a:p>
                <a:pPr marL="380990" indent="-380990">
                  <a:lnSpc>
                    <a:spcPct val="110000"/>
                  </a:lnSpc>
                  <a:buFont typeface="Arial" panose="020B0604020202020204" pitchFamily="34" charset="0"/>
                  <a:buChar char="•"/>
                </a:pPr>
                <a:endParaRPr lang="en-US" dirty="0"/>
              </a:p>
              <a:p>
                <a:pPr>
                  <a:lnSpc>
                    <a:spcPct val="110000"/>
                  </a:lnSpc>
                </a:pPr>
                <a:endParaRPr lang="en-US" dirty="0"/>
              </a:p>
              <a:p>
                <a:pPr marL="380990" indent="-380990">
                  <a:lnSpc>
                    <a:spcPct val="110000"/>
                  </a:lnSpc>
                  <a:buFont typeface="Arial" panose="020B0604020202020204" pitchFamily="34" charset="0"/>
                  <a:buChar char="•"/>
                </a:pPr>
                <a:endParaRPr lang="en-US" dirty="0"/>
              </a:p>
              <a:p>
                <a:pPr marL="380990" indent="-380990">
                  <a:lnSpc>
                    <a:spcPct val="110000"/>
                  </a:lnSpc>
                  <a:buFont typeface="Arial" panose="020B0604020202020204" pitchFamily="34" charset="0"/>
                  <a:buChar char="•"/>
                </a:pPr>
                <a:endParaRPr lang="en-US" dirty="0"/>
              </a:p>
              <a:p>
                <a:pPr marL="380990" indent="-380990">
                  <a:lnSpc>
                    <a:spcPct val="110000"/>
                  </a:lnSpc>
                  <a:buFont typeface="Arial" panose="020B0604020202020204" pitchFamily="34" charset="0"/>
                  <a:buChar char="•"/>
                </a:pPr>
                <a:endParaRPr lang="en-US" sz="2133" dirty="0"/>
              </a:p>
              <a:p>
                <a:pPr marL="380990" indent="-380990">
                  <a:lnSpc>
                    <a:spcPct val="110000"/>
                  </a:lnSpc>
                  <a:buFont typeface="Arial" panose="020B0604020202020204" pitchFamily="34" charset="0"/>
                  <a:buChar char="•"/>
                </a:pPr>
                <a:endParaRPr lang="en-US" sz="2133" dirty="0"/>
              </a:p>
              <a:p>
                <a:pPr>
                  <a:lnSpc>
                    <a:spcPct val="110000"/>
                  </a:lnSpc>
                </a:pPr>
                <a:r>
                  <a:rPr lang="en-US" sz="2133" dirty="0"/>
                  <a:t>	</a:t>
                </a:r>
              </a:p>
              <a:p>
                <a:pPr marL="380990" indent="-380990">
                  <a:buFont typeface="Arial" panose="020B0604020202020204" pitchFamily="34" charset="0"/>
                  <a:buChar char="•"/>
                </a:pPr>
                <a:endParaRPr lang="en-MT" sz="2133" dirty="0"/>
              </a:p>
            </p:txBody>
          </p:sp>
        </mc:Choice>
        <mc:Fallback xmlns="">
          <p:sp>
            <p:nvSpPr>
              <p:cNvPr id="7" name="TextBox 6">
                <a:extLst>
                  <a:ext uri="{FF2B5EF4-FFF2-40B4-BE49-F238E27FC236}">
                    <a16:creationId xmlns:a16="http://schemas.microsoft.com/office/drawing/2014/main" id="{ED6238FB-0F1D-6315-A36D-2E2F4EA92422}"/>
                  </a:ext>
                </a:extLst>
              </p:cNvPr>
              <p:cNvSpPr txBox="1">
                <a:spLocks noRot="1" noChangeAspect="1" noMove="1" noResize="1" noEditPoints="1" noAdjustHandles="1" noChangeArrowheads="1" noChangeShapeType="1" noTextEdit="1"/>
              </p:cNvSpPr>
              <p:nvPr/>
            </p:nvSpPr>
            <p:spPr>
              <a:xfrm>
                <a:off x="263352" y="918082"/>
                <a:ext cx="11809312" cy="5661621"/>
              </a:xfrm>
              <a:prstGeom prst="rect">
                <a:avLst/>
              </a:prstGeom>
              <a:blipFill>
                <a:blip r:embed="rId3"/>
                <a:stretch>
                  <a:fillRect l="-465" t="-1078"/>
                </a:stretch>
              </a:blipFill>
            </p:spPr>
            <p:txBody>
              <a:bodyPr/>
              <a:lstStyle/>
              <a:p>
                <a:r>
                  <a:rPr lang="en-MT">
                    <a:noFill/>
                  </a:rPr>
                  <a:t> </a:t>
                </a:r>
              </a:p>
            </p:txBody>
          </p:sp>
        </mc:Fallback>
      </mc:AlternateContent>
      <p:sp>
        <p:nvSpPr>
          <p:cNvPr id="5" name="Slide Number Placeholder 4">
            <a:extLst>
              <a:ext uri="{FF2B5EF4-FFF2-40B4-BE49-F238E27FC236}">
                <a16:creationId xmlns:a16="http://schemas.microsoft.com/office/drawing/2014/main" id="{C5D3D8EF-BDA1-A77C-D5AF-8A0818BE72DC}"/>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sp>
        <p:nvSpPr>
          <p:cNvPr id="6" name="Title 5">
            <a:extLst>
              <a:ext uri="{FF2B5EF4-FFF2-40B4-BE49-F238E27FC236}">
                <a16:creationId xmlns:a16="http://schemas.microsoft.com/office/drawing/2014/main" id="{82A54331-38A5-9851-459B-F80FDD36C634}"/>
              </a:ext>
            </a:extLst>
          </p:cNvPr>
          <p:cNvSpPr>
            <a:spLocks noGrp="1"/>
          </p:cNvSpPr>
          <p:nvPr>
            <p:ph type="title"/>
          </p:nvPr>
        </p:nvSpPr>
        <p:spPr/>
        <p:txBody>
          <a:bodyPr/>
          <a:lstStyle/>
          <a:p>
            <a:r>
              <a:rPr lang="en-US" dirty="0"/>
              <a:t>Modelling framework</a:t>
            </a:r>
            <a:endParaRPr lang="de-CH" dirty="0"/>
          </a:p>
        </p:txBody>
      </p:sp>
      <p:pic>
        <p:nvPicPr>
          <p:cNvPr id="8" name="Picture 10">
            <a:extLst>
              <a:ext uri="{FF2B5EF4-FFF2-40B4-BE49-F238E27FC236}">
                <a16:creationId xmlns:a16="http://schemas.microsoft.com/office/drawing/2014/main" id="{72B87E4C-74CA-A9C9-37ED-2F04BF945C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6599" y="1957018"/>
            <a:ext cx="3758802" cy="6982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B1305BA-D848-0008-34C8-488FB9405C1F}"/>
              </a:ext>
            </a:extLst>
          </p:cNvPr>
          <p:cNvPicPr>
            <a:picLocks noChangeAspect="1"/>
          </p:cNvPicPr>
          <p:nvPr/>
        </p:nvPicPr>
        <p:blipFill rotWithShape="1">
          <a:blip r:embed="rId5"/>
          <a:srcRect t="9924"/>
          <a:stretch/>
        </p:blipFill>
        <p:spPr>
          <a:xfrm>
            <a:off x="4919662" y="3523546"/>
            <a:ext cx="2352675" cy="892293"/>
          </a:xfrm>
          <a:prstGeom prst="rect">
            <a:avLst/>
          </a:prstGeom>
        </p:spPr>
      </p:pic>
    </p:spTree>
    <p:extLst>
      <p:ext uri="{BB962C8B-B14F-4D97-AF65-F5344CB8AC3E}">
        <p14:creationId xmlns:p14="http://schemas.microsoft.com/office/powerpoint/2010/main" val="3500178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5D3D8EF-BDA1-A77C-D5AF-8A0818BE72DC}"/>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sp>
        <p:nvSpPr>
          <p:cNvPr id="6" name="Title 5">
            <a:extLst>
              <a:ext uri="{FF2B5EF4-FFF2-40B4-BE49-F238E27FC236}">
                <a16:creationId xmlns:a16="http://schemas.microsoft.com/office/drawing/2014/main" id="{82A54331-38A5-9851-459B-F80FDD36C634}"/>
              </a:ext>
            </a:extLst>
          </p:cNvPr>
          <p:cNvSpPr>
            <a:spLocks noGrp="1"/>
          </p:cNvSpPr>
          <p:nvPr>
            <p:ph type="title"/>
          </p:nvPr>
        </p:nvSpPr>
        <p:spPr/>
        <p:txBody>
          <a:bodyPr/>
          <a:lstStyle/>
          <a:p>
            <a:r>
              <a:rPr lang="en-US" dirty="0"/>
              <a:t>Modelling framework</a:t>
            </a:r>
            <a:endParaRPr lang="de-CH" dirty="0"/>
          </a:p>
        </p:txBody>
      </p:sp>
      <p:sp>
        <p:nvSpPr>
          <p:cNvPr id="7" name="TextBox 6">
            <a:extLst>
              <a:ext uri="{FF2B5EF4-FFF2-40B4-BE49-F238E27FC236}">
                <a16:creationId xmlns:a16="http://schemas.microsoft.com/office/drawing/2014/main" id="{ED6238FB-0F1D-6315-A36D-2E2F4EA92422}"/>
              </a:ext>
            </a:extLst>
          </p:cNvPr>
          <p:cNvSpPr txBox="1"/>
          <p:nvPr/>
        </p:nvSpPr>
        <p:spPr>
          <a:xfrm>
            <a:off x="983432" y="1412776"/>
            <a:ext cx="10459227" cy="5686451"/>
          </a:xfrm>
          <a:prstGeom prst="rect">
            <a:avLst/>
          </a:prstGeom>
        </p:spPr>
        <p:txBody>
          <a:bodyPr wrap="square" rtlCol="0">
            <a:normAutofit/>
          </a:bodyPr>
          <a:lstStyle/>
          <a:p>
            <a:pPr>
              <a:lnSpc>
                <a:spcPct val="110000"/>
              </a:lnSpc>
            </a:pPr>
            <a:r>
              <a:rPr lang="en-US" sz="2133" dirty="0"/>
              <a:t>	</a:t>
            </a:r>
          </a:p>
          <a:p>
            <a:endParaRPr lang="en-US" sz="2133" dirty="0"/>
          </a:p>
          <a:p>
            <a:pPr marL="380990" indent="-380990">
              <a:buFont typeface="Arial" panose="020B0604020202020204" pitchFamily="34" charset="0"/>
              <a:buChar char="•"/>
            </a:pPr>
            <a:endParaRPr lang="en-MT" sz="2133" dirty="0"/>
          </a:p>
        </p:txBody>
      </p:sp>
      <p:pic>
        <p:nvPicPr>
          <p:cNvPr id="8" name="Picture 10">
            <a:extLst>
              <a:ext uri="{FF2B5EF4-FFF2-40B4-BE49-F238E27FC236}">
                <a16:creationId xmlns:a16="http://schemas.microsoft.com/office/drawing/2014/main" id="{72B87E4C-74CA-A9C9-37ED-2F04BF945C3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1744" y="733626"/>
            <a:ext cx="4253653" cy="790175"/>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2062FDEB-4260-4D49-0FFA-59F793B26FC7}"/>
              </a:ext>
            </a:extLst>
          </p:cNvPr>
          <p:cNvGrpSpPr/>
          <p:nvPr/>
        </p:nvGrpSpPr>
        <p:grpSpPr>
          <a:xfrm>
            <a:off x="7061656" y="5595238"/>
            <a:ext cx="3393217" cy="1236440"/>
            <a:chOff x="1920586" y="1473201"/>
            <a:chExt cx="5028856" cy="1618085"/>
          </a:xfrm>
        </p:grpSpPr>
        <p:pic>
          <p:nvPicPr>
            <p:cNvPr id="10" name="Picture 2">
              <a:extLst>
                <a:ext uri="{FF2B5EF4-FFF2-40B4-BE49-F238E27FC236}">
                  <a16:creationId xmlns:a16="http://schemas.microsoft.com/office/drawing/2014/main" id="{268C54AB-E4E7-DD0B-0895-19523BBD361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4348" y="1473201"/>
              <a:ext cx="4211280" cy="1011146"/>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a:extLst>
                <a:ext uri="{FF2B5EF4-FFF2-40B4-BE49-F238E27FC236}">
                  <a16:creationId xmlns:a16="http://schemas.microsoft.com/office/drawing/2014/main" id="{60857F20-7D02-10D8-4017-AD001CD01917}"/>
                </a:ext>
              </a:extLst>
            </p:cNvPr>
            <p:cNvCxnSpPr/>
            <p:nvPr/>
          </p:nvCxnSpPr>
          <p:spPr>
            <a:xfrm flipH="1">
              <a:off x="2540000" y="2201333"/>
              <a:ext cx="1070187" cy="283014"/>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248058DF-98B9-954A-722D-019A53A8A7A5}"/>
                </a:ext>
              </a:extLst>
            </p:cNvPr>
            <p:cNvSpPr txBox="1"/>
            <p:nvPr/>
          </p:nvSpPr>
          <p:spPr>
            <a:xfrm>
              <a:off x="1920586" y="2372447"/>
              <a:ext cx="2202717" cy="377386"/>
            </a:xfrm>
            <a:prstGeom prst="rect">
              <a:avLst/>
            </a:prstGeom>
          </p:spPr>
          <p:txBody>
            <a:bodyPr wrap="square" rtlCol="0">
              <a:noAutofit/>
            </a:bodyPr>
            <a:lstStyle/>
            <a:p>
              <a:r>
                <a:rPr lang="en-US" sz="1400" dirty="0"/>
                <a:t>BH-Curve </a:t>
              </a:r>
              <a:endParaRPr lang="en-MT" sz="1400" dirty="0"/>
            </a:p>
          </p:txBody>
        </p:sp>
        <p:sp>
          <p:nvSpPr>
            <p:cNvPr id="13" name="Left Brace 12">
              <a:extLst>
                <a:ext uri="{FF2B5EF4-FFF2-40B4-BE49-F238E27FC236}">
                  <a16:creationId xmlns:a16="http://schemas.microsoft.com/office/drawing/2014/main" id="{C19E4815-D55E-55E8-B5E3-7C0FE3620DB7}"/>
                </a:ext>
              </a:extLst>
            </p:cNvPr>
            <p:cNvSpPr/>
            <p:nvPr/>
          </p:nvSpPr>
          <p:spPr>
            <a:xfrm rot="16200000">
              <a:off x="5649856" y="1941665"/>
              <a:ext cx="296237" cy="1395307"/>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MT"/>
            </a:p>
          </p:txBody>
        </p:sp>
        <p:sp>
          <p:nvSpPr>
            <p:cNvPr id="14" name="TextBox 13">
              <a:extLst>
                <a:ext uri="{FF2B5EF4-FFF2-40B4-BE49-F238E27FC236}">
                  <a16:creationId xmlns:a16="http://schemas.microsoft.com/office/drawing/2014/main" id="{8DA00650-4CC6-38BE-5DC3-FCF443B903FC}"/>
                </a:ext>
              </a:extLst>
            </p:cNvPr>
            <p:cNvSpPr txBox="1"/>
            <p:nvPr/>
          </p:nvSpPr>
          <p:spPr>
            <a:xfrm>
              <a:off x="4741335" y="2713901"/>
              <a:ext cx="2208107" cy="377385"/>
            </a:xfrm>
            <a:prstGeom prst="rect">
              <a:avLst/>
            </a:prstGeom>
          </p:spPr>
          <p:txBody>
            <a:bodyPr wrap="none" rtlCol="0">
              <a:normAutofit fontScale="85000" lnSpcReduction="20000"/>
            </a:bodyPr>
            <a:lstStyle/>
            <a:p>
              <a:r>
                <a:rPr lang="en-US" dirty="0"/>
                <a:t>Get Sign of Magnetic Field</a:t>
              </a:r>
              <a:endParaRPr lang="en-MT" dirty="0"/>
            </a:p>
          </p:txBody>
        </p:sp>
      </p:grpSp>
      <p:sp>
        <p:nvSpPr>
          <p:cNvPr id="15" name="TextBox 14">
            <a:extLst>
              <a:ext uri="{FF2B5EF4-FFF2-40B4-BE49-F238E27FC236}">
                <a16:creationId xmlns:a16="http://schemas.microsoft.com/office/drawing/2014/main" id="{DC7C0D0D-D4F8-0D70-8D0D-DDE670B6CD3F}"/>
              </a:ext>
            </a:extLst>
          </p:cNvPr>
          <p:cNvSpPr txBox="1"/>
          <p:nvPr/>
        </p:nvSpPr>
        <p:spPr>
          <a:xfrm>
            <a:off x="4556309" y="1682055"/>
            <a:ext cx="3313471" cy="307777"/>
          </a:xfrm>
          <a:prstGeom prst="rect">
            <a:avLst/>
          </a:prstGeom>
          <a:noFill/>
        </p:spPr>
        <p:txBody>
          <a:bodyPr wrap="none" lIns="0" tIns="0" rIns="0" bIns="0" rtlCol="0">
            <a:spAutoFit/>
          </a:bodyPr>
          <a:lstStyle/>
          <a:p>
            <a:pPr algn="l"/>
            <a:r>
              <a:rPr lang="en-US" sz="2000" u="sng" dirty="0"/>
              <a:t>Relationship between B and H</a:t>
            </a:r>
            <a:endParaRPr lang="de-CH" sz="2000" u="sng" dirty="0"/>
          </a:p>
        </p:txBody>
      </p:sp>
      <p:sp>
        <p:nvSpPr>
          <p:cNvPr id="16" name="TextBox 15">
            <a:extLst>
              <a:ext uri="{FF2B5EF4-FFF2-40B4-BE49-F238E27FC236}">
                <a16:creationId xmlns:a16="http://schemas.microsoft.com/office/drawing/2014/main" id="{CAC61304-6A87-807B-05D9-75C6B13512B8}"/>
              </a:ext>
            </a:extLst>
          </p:cNvPr>
          <p:cNvSpPr txBox="1"/>
          <p:nvPr/>
        </p:nvSpPr>
        <p:spPr>
          <a:xfrm>
            <a:off x="2999656" y="2275471"/>
            <a:ext cx="1271758" cy="307777"/>
          </a:xfrm>
          <a:prstGeom prst="rect">
            <a:avLst/>
          </a:prstGeom>
          <a:noFill/>
        </p:spPr>
        <p:txBody>
          <a:bodyPr wrap="none" lIns="0" tIns="0" rIns="0" bIns="0" rtlCol="0">
            <a:spAutoFit/>
          </a:bodyPr>
          <a:lstStyle/>
          <a:p>
            <a:pPr algn="l"/>
            <a:r>
              <a:rPr lang="en-US" sz="2000" u="sng" dirty="0"/>
              <a:t>Air and HTS</a:t>
            </a:r>
            <a:endParaRPr lang="de-CH" sz="2000" u="sng" dirty="0"/>
          </a:p>
        </p:txBody>
      </p:sp>
      <p:sp>
        <p:nvSpPr>
          <p:cNvPr id="17" name="TextBox 16">
            <a:extLst>
              <a:ext uri="{FF2B5EF4-FFF2-40B4-BE49-F238E27FC236}">
                <a16:creationId xmlns:a16="http://schemas.microsoft.com/office/drawing/2014/main" id="{218E6C49-A2EB-7D98-ECF1-8781B328EAF4}"/>
              </a:ext>
            </a:extLst>
          </p:cNvPr>
          <p:cNvSpPr txBox="1"/>
          <p:nvPr/>
        </p:nvSpPr>
        <p:spPr>
          <a:xfrm>
            <a:off x="8087039" y="2275472"/>
            <a:ext cx="3156442" cy="307777"/>
          </a:xfrm>
          <a:prstGeom prst="rect">
            <a:avLst/>
          </a:prstGeom>
          <a:noFill/>
        </p:spPr>
        <p:txBody>
          <a:bodyPr wrap="none" lIns="0" tIns="0" rIns="0" bIns="0" rtlCol="0">
            <a:spAutoFit/>
          </a:bodyPr>
          <a:lstStyle/>
          <a:p>
            <a:pPr algn="l"/>
            <a:r>
              <a:rPr lang="en-US" sz="2000" u="sng" dirty="0"/>
              <a:t>Ferromagnet </a:t>
            </a:r>
            <a:r>
              <a:rPr lang="en-US" sz="1400" u="sng" dirty="0"/>
              <a:t>[M. </a:t>
            </a:r>
            <a:r>
              <a:rPr lang="en-US" sz="1400" dirty="0" err="1"/>
              <a:t>Norsworthy</a:t>
            </a:r>
            <a:r>
              <a:rPr lang="en-US" sz="1400" u="sng" dirty="0"/>
              <a:t>, 2010]</a:t>
            </a:r>
            <a:endParaRPr lang="de-CH" sz="2000" u="sng" dirty="0"/>
          </a:p>
        </p:txBody>
      </p:sp>
      <p:pic>
        <p:nvPicPr>
          <p:cNvPr id="1030" name="Picture 6" descr="Solved] The graph shown below represents the B-H curve for ______">
            <a:extLst>
              <a:ext uri="{FF2B5EF4-FFF2-40B4-BE49-F238E27FC236}">
                <a16:creationId xmlns:a16="http://schemas.microsoft.com/office/drawing/2014/main" id="{77150976-A3AA-A435-B53F-7A1184CA0E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268" y="2820555"/>
            <a:ext cx="3072228" cy="262466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08C8544-9DB2-421F-67A6-FD4BEAF91B7B}"/>
                  </a:ext>
                </a:extLst>
              </p:cNvPr>
              <p:cNvSpPr txBox="1"/>
              <p:nvPr/>
            </p:nvSpPr>
            <p:spPr>
              <a:xfrm>
                <a:off x="2215033" y="3735169"/>
                <a:ext cx="2431086" cy="397032"/>
              </a:xfrm>
              <a:prstGeom prst="rect">
                <a:avLst/>
              </a:prstGeom>
              <a:noFill/>
            </p:spPr>
            <p:txBody>
              <a:bodyPr wrap="square">
                <a:spAutoFit/>
              </a:bodyPr>
              <a:lstStyle/>
              <a:p>
                <a:pPr marL="342900" lvl="1">
                  <a:lnSpc>
                    <a:spcPct val="110000"/>
                  </a:lnSpc>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𝐵</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𝜇</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𝐻</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𝜇</m:t>
                          </m:r>
                        </m:e>
                        <m:sub>
                          <m:r>
                            <a:rPr lang="en-US" sz="1800" b="0" i="1" smtClean="0">
                              <a:latin typeface="Cambria Math" panose="02040503050406030204" pitchFamily="18" charset="0"/>
                            </a:rPr>
                            <m:t>0</m:t>
                          </m:r>
                        </m:sub>
                      </m:sSub>
                      <m:r>
                        <m:rPr>
                          <m:sty m:val="p"/>
                        </m:rPr>
                        <a:rPr lang="en-US" sz="1800" b="0" i="0" smtClean="0">
                          <a:latin typeface="Cambria Math" panose="02040503050406030204" pitchFamily="18" charset="0"/>
                        </a:rPr>
                        <m:t>∇</m:t>
                      </m:r>
                      <m:r>
                        <a:rPr lang="en-US" sz="1800" b="0" i="1" smtClean="0">
                          <a:latin typeface="Cambria Math" panose="02040503050406030204" pitchFamily="18" charset="0"/>
                        </a:rPr>
                        <m:t>𝜙</m:t>
                      </m:r>
                    </m:oMath>
                  </m:oMathPara>
                </a14:m>
                <a:endParaRPr lang="en-US" sz="1800" dirty="0"/>
              </a:p>
            </p:txBody>
          </p:sp>
        </mc:Choice>
        <mc:Fallback xmlns="">
          <p:sp>
            <p:nvSpPr>
              <p:cNvPr id="21" name="TextBox 20">
                <a:extLst>
                  <a:ext uri="{FF2B5EF4-FFF2-40B4-BE49-F238E27FC236}">
                    <a16:creationId xmlns:a16="http://schemas.microsoft.com/office/drawing/2014/main" id="{208C8544-9DB2-421F-67A6-FD4BEAF91B7B}"/>
                  </a:ext>
                </a:extLst>
              </p:cNvPr>
              <p:cNvSpPr txBox="1">
                <a:spLocks noRot="1" noChangeAspect="1" noMove="1" noResize="1" noEditPoints="1" noAdjustHandles="1" noChangeArrowheads="1" noChangeShapeType="1" noTextEdit="1"/>
              </p:cNvSpPr>
              <p:nvPr/>
            </p:nvSpPr>
            <p:spPr>
              <a:xfrm>
                <a:off x="2215033" y="3735169"/>
                <a:ext cx="2431086" cy="397032"/>
              </a:xfrm>
              <a:prstGeom prst="rect">
                <a:avLst/>
              </a:prstGeom>
              <a:blipFill>
                <a:blip r:embed="rId6"/>
                <a:stretch>
                  <a:fillRect b="-7692"/>
                </a:stretch>
              </a:blipFill>
            </p:spPr>
            <p:txBody>
              <a:bodyPr/>
              <a:lstStyle/>
              <a:p>
                <a:r>
                  <a:rPr lang="de-CH">
                    <a:noFill/>
                  </a:rPr>
                  <a:t> </a:t>
                </a:r>
              </a:p>
            </p:txBody>
          </p:sp>
        </mc:Fallback>
      </mc:AlternateContent>
      <p:pic>
        <p:nvPicPr>
          <p:cNvPr id="4" name="Picture 3">
            <a:extLst>
              <a:ext uri="{FF2B5EF4-FFF2-40B4-BE49-F238E27FC236}">
                <a16:creationId xmlns:a16="http://schemas.microsoft.com/office/drawing/2014/main" id="{D294CCB0-D65A-DC3A-ED6D-BCF2E64672C0}"/>
              </a:ext>
            </a:extLst>
          </p:cNvPr>
          <p:cNvPicPr>
            <a:picLocks noChangeAspect="1"/>
          </p:cNvPicPr>
          <p:nvPr/>
        </p:nvPicPr>
        <p:blipFill>
          <a:blip r:embed="rId7"/>
          <a:stretch>
            <a:fillRect/>
          </a:stretch>
        </p:blipFill>
        <p:spPr>
          <a:xfrm>
            <a:off x="5918570" y="2583248"/>
            <a:ext cx="6096000" cy="2982116"/>
          </a:xfrm>
          <a:prstGeom prst="rect">
            <a:avLst/>
          </a:prstGeom>
        </p:spPr>
      </p:pic>
    </p:spTree>
    <p:extLst>
      <p:ext uri="{BB962C8B-B14F-4D97-AF65-F5344CB8AC3E}">
        <p14:creationId xmlns:p14="http://schemas.microsoft.com/office/powerpoint/2010/main" val="804715874"/>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PS V8" id="{60DDCA37-A5CA-4154-8A04-26FD2C76E200}" vid="{8247A4F9-EBED-457E-B191-EE93C80CA4F5}"/>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PSI_CPS_Presentation_Content_Slides</Template>
  <TotalTime>13838</TotalTime>
  <Words>2541</Words>
  <Application>Microsoft Office PowerPoint</Application>
  <PresentationFormat>Widescreen</PresentationFormat>
  <Paragraphs>244</Paragraphs>
  <Slides>23</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Aptos</vt:lpstr>
      <vt:lpstr>Arial</vt:lpstr>
      <vt:lpstr>Calibri</vt:lpstr>
      <vt:lpstr>Cambria Math</vt:lpstr>
      <vt:lpstr>Times</vt:lpstr>
      <vt:lpstr>Times New Roman</vt:lpstr>
      <vt:lpstr>Benutzerdefiniertes Design</vt:lpstr>
      <vt:lpstr>Bulk High Temperature Superconducting Undulator</vt:lpstr>
      <vt:lpstr>Agenda</vt:lpstr>
      <vt:lpstr>PowerPoint Presentation</vt:lpstr>
      <vt:lpstr>PowerPoint Presentation</vt:lpstr>
      <vt:lpstr>PowerPoint Presentation</vt:lpstr>
      <vt:lpstr>PowerPoint Presentation</vt:lpstr>
      <vt:lpstr>Agenda</vt:lpstr>
      <vt:lpstr>Modelling framework</vt:lpstr>
      <vt:lpstr>Modelling framework</vt:lpstr>
      <vt:lpstr>Agenda</vt:lpstr>
      <vt:lpstr>Inverse analysis and sorting</vt:lpstr>
      <vt:lpstr>Inverse analysis and sorting</vt:lpstr>
      <vt:lpstr>Agenda</vt:lpstr>
      <vt:lpstr>Ferromagnetic pole shimming</vt:lpstr>
      <vt:lpstr>Ferromagnetic pole shimming</vt:lpstr>
      <vt:lpstr>Ferromagnetic pole shimming</vt:lpstr>
      <vt:lpstr>PowerPoint Presentation</vt:lpstr>
      <vt:lpstr>Ferromagnetic pole shimming</vt:lpstr>
      <vt:lpstr>Agenda</vt:lpstr>
      <vt:lpstr>End Field Optimization</vt:lpstr>
      <vt:lpstr>End Field Optimization</vt:lpstr>
      <vt:lpstr>Agenda</vt:lpstr>
      <vt:lpstr>Conclusion </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the field uniformity of high-temperature superconducting undulators</dc:title>
  <dc:creator>Arsenault Alexandre</dc:creator>
  <dc:description>erstellt durch Vorlagenbauer.ch</dc:description>
  <cp:lastModifiedBy>CARLOS GAFA'</cp:lastModifiedBy>
  <cp:revision>112</cp:revision>
  <dcterms:created xsi:type="dcterms:W3CDTF">2024-05-29T12:36:28Z</dcterms:created>
  <dcterms:modified xsi:type="dcterms:W3CDTF">2024-09-13T10:47:35Z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