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0"/>
  </p:notesMasterIdLst>
  <p:handoutMasterIdLst>
    <p:handoutMasterId r:id="rId21"/>
  </p:handoutMasterIdLst>
  <p:sldIdLst>
    <p:sldId id="385" r:id="rId5"/>
    <p:sldId id="1627" r:id="rId6"/>
    <p:sldId id="1642" r:id="rId7"/>
    <p:sldId id="1648" r:id="rId8"/>
    <p:sldId id="1636" r:id="rId9"/>
    <p:sldId id="259" r:id="rId10"/>
    <p:sldId id="257" r:id="rId11"/>
    <p:sldId id="1641" r:id="rId12"/>
    <p:sldId id="1621" r:id="rId13"/>
    <p:sldId id="1629" r:id="rId14"/>
    <p:sldId id="1640" r:id="rId15"/>
    <p:sldId id="1643" r:id="rId16"/>
    <p:sldId id="1644" r:id="rId17"/>
    <p:sldId id="1645" r:id="rId18"/>
    <p:sldId id="1647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BCCF5"/>
    <a:srgbClr val="F0F0F0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93" autoAdjust="0"/>
  </p:normalViewPr>
  <p:slideViewPr>
    <p:cSldViewPr showGuides="1">
      <p:cViewPr varScale="1">
        <p:scale>
          <a:sx n="121" d="100"/>
          <a:sy n="121" d="100"/>
        </p:scale>
        <p:origin x="296" y="16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13.09.24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13.09.24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jpeg"/><Relationship Id="rId11" Type="http://schemas.openxmlformats.org/officeDocument/2006/relationships/image" Target="../media/image56.pn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1.png"/><Relationship Id="rId7" Type="http://schemas.openxmlformats.org/officeDocument/2006/relationships/image" Target="../media/image63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2.png"/><Relationship Id="rId5" Type="http://schemas.openxmlformats.org/officeDocument/2006/relationships/image" Target="../media/image8.png"/><Relationship Id="rId10" Type="http://schemas.openxmlformats.org/officeDocument/2006/relationships/image" Target="../media/image66.png"/><Relationship Id="rId4" Type="http://schemas.openxmlformats.org/officeDocument/2006/relationships/image" Target="../media/image6.png"/><Relationship Id="rId9" Type="http://schemas.openxmlformats.org/officeDocument/2006/relationships/image" Target="../media/image65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6.png"/><Relationship Id="rId3" Type="http://schemas.openxmlformats.org/officeDocument/2006/relationships/image" Target="../media/image8.png"/><Relationship Id="rId7" Type="http://schemas.openxmlformats.org/officeDocument/2006/relationships/image" Target="../media/image70.png"/><Relationship Id="rId12" Type="http://schemas.openxmlformats.org/officeDocument/2006/relationships/image" Target="../media/image7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13" Type="http://schemas.openxmlformats.org/officeDocument/2006/relationships/image" Target="../media/image86.png"/><Relationship Id="rId3" Type="http://schemas.openxmlformats.org/officeDocument/2006/relationships/image" Target="../media/image6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8.png"/><Relationship Id="rId9" Type="http://schemas.openxmlformats.org/officeDocument/2006/relationships/image" Target="../media/image82.emf"/><Relationship Id="rId14" Type="http://schemas.openxmlformats.org/officeDocument/2006/relationships/image" Target="../media/image8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.png"/><Relationship Id="rId7" Type="http://schemas.openxmlformats.org/officeDocument/2006/relationships/image" Target="../media/image4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5" Type="http://schemas.openxmlformats.org/officeDocument/2006/relationships/image" Target="../media/image57.png"/><Relationship Id="rId10" Type="http://schemas.openxmlformats.org/officeDocument/2006/relationships/image" Target="../media/image16.png"/><Relationship Id="rId4" Type="http://schemas.openxmlformats.org/officeDocument/2006/relationships/image" Target="../media/image28.png"/><Relationship Id="rId9" Type="http://schemas.openxmlformats.org/officeDocument/2006/relationships/image" Target="../media/image8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s://www.psi.ch/en/cas/chart-magdev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g"/><Relationship Id="rId5" Type="http://schemas.openxmlformats.org/officeDocument/2006/relationships/hyperlink" Target="https://indico.cern.ch/event/1298458/timetable/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12" Type="http://schemas.openxmlformats.org/officeDocument/2006/relationships/image" Target="../media/image19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g"/><Relationship Id="rId11" Type="http://schemas.openxmlformats.org/officeDocument/2006/relationships/image" Target="../media/image18.png"/><Relationship Id="rId5" Type="http://schemas.openxmlformats.org/officeDocument/2006/relationships/image" Target="../media/image12.jpg"/><Relationship Id="rId10" Type="http://schemas.openxmlformats.org/officeDocument/2006/relationships/image" Target="../media/image17.png"/><Relationship Id="rId4" Type="http://schemas.openxmlformats.org/officeDocument/2006/relationships/image" Target="../media/image11.emf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6.png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wmf"/><Relationship Id="rId11" Type="http://schemas.openxmlformats.org/officeDocument/2006/relationships/image" Target="../media/image27.png"/><Relationship Id="rId5" Type="http://schemas.openxmlformats.org/officeDocument/2006/relationships/image" Target="../media/image21.emf"/><Relationship Id="rId10" Type="http://schemas.openxmlformats.org/officeDocument/2006/relationships/image" Target="../media/image26.png"/><Relationship Id="rId4" Type="http://schemas.openxmlformats.org/officeDocument/2006/relationships/image" Target="../media/image8.png"/><Relationship Id="rId9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0.png"/><Relationship Id="rId7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2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8.png"/><Relationship Id="rId7" Type="http://schemas.openxmlformats.org/officeDocument/2006/relationships/image" Target="../media/image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36.emf"/><Relationship Id="rId4" Type="http://schemas.openxmlformats.org/officeDocument/2006/relationships/image" Target="../media/image27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8.png"/><Relationship Id="rId7" Type="http://schemas.openxmlformats.org/officeDocument/2006/relationships/image" Target="../media/image43.jpeg"/><Relationship Id="rId12" Type="http://schemas.openxmlformats.org/officeDocument/2006/relationships/image" Target="../media/image4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705BED-3134-B690-34C2-D5D92990F6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High Field Magnet Roadmap at PSI/CHART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62FCA91-D52A-F346-F2E0-C58868C402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3908140"/>
            <a:ext cx="9210675" cy="2340260"/>
          </a:xfrm>
        </p:spPr>
        <p:txBody>
          <a:bodyPr/>
          <a:lstStyle/>
          <a:p>
            <a:r>
              <a:rPr lang="de-CH" dirty="0"/>
              <a:t>Douglas Araujo</a:t>
            </a:r>
            <a:r>
              <a:rPr lang="de-CH" baseline="30000" dirty="0"/>
              <a:t>1</a:t>
            </a:r>
            <a:r>
              <a:rPr lang="de-CH" dirty="0"/>
              <a:t>, Bernhard Auchmann</a:t>
            </a:r>
            <a:r>
              <a:rPr lang="de-CH" baseline="30000" dirty="0"/>
              <a:t>1,2</a:t>
            </a:r>
            <a:r>
              <a:rPr lang="de-CH" dirty="0"/>
              <a:t>, Andre Brem</a:t>
            </a:r>
            <a:r>
              <a:rPr lang="de-CH" baseline="30000" dirty="0"/>
              <a:t>1</a:t>
            </a:r>
            <a:r>
              <a:rPr lang="de-CH" dirty="0"/>
              <a:t>, Michal Duda</a:t>
            </a:r>
            <a:r>
              <a:rPr lang="de-CH" baseline="30000" dirty="0"/>
              <a:t>1</a:t>
            </a:r>
            <a:r>
              <a:rPr lang="de-CH" dirty="0"/>
              <a:t>, Jaap Kosse</a:t>
            </a:r>
            <a:r>
              <a:rPr lang="de-CH" baseline="30000" dirty="0"/>
              <a:t>1</a:t>
            </a:r>
            <a:r>
              <a:rPr lang="de-CH" dirty="0"/>
              <a:t>, Thomas Michlmayr</a:t>
            </a:r>
            <a:r>
              <a:rPr lang="de-CH" baseline="30000" dirty="0"/>
              <a:t>1</a:t>
            </a:r>
            <a:r>
              <a:rPr lang="de-CH" dirty="0"/>
              <a:t>, Colin Müller</a:t>
            </a:r>
            <a:r>
              <a:rPr lang="de-CH" baseline="30000" dirty="0"/>
              <a:t>1</a:t>
            </a:r>
            <a:r>
              <a:rPr lang="de-CH" dirty="0"/>
              <a:t>, Henrique Garcia</a:t>
            </a:r>
            <a:r>
              <a:rPr lang="en-US" baseline="30000" dirty="0"/>
              <a:t>1</a:t>
            </a:r>
            <a:r>
              <a:rPr lang="de-CH" dirty="0"/>
              <a:t>, Dmitry Sotnikov</a:t>
            </a:r>
            <a:r>
              <a:rPr lang="en-US" baseline="30000" dirty="0"/>
              <a:t>1</a:t>
            </a:r>
            <a:r>
              <a:rPr lang="de-CH" dirty="0"/>
              <a:t>, Anna Stampfli</a:t>
            </a:r>
            <a:r>
              <a:rPr lang="en-US" baseline="30000" dirty="0"/>
              <a:t>1</a:t>
            </a:r>
            <a:r>
              <a:rPr lang="en-US" dirty="0"/>
              <a:t>, J. Van den </a:t>
            </a:r>
            <a:r>
              <a:rPr lang="en-US" dirty="0" err="1"/>
              <a:t>Eijnden</a:t>
            </a:r>
            <a:r>
              <a:rPr lang="en-US" baseline="30000" dirty="0"/>
              <a:t> 1</a:t>
            </a:r>
            <a:r>
              <a:rPr lang="en-US" dirty="0"/>
              <a:t>,</a:t>
            </a:r>
            <a:r>
              <a:rPr lang="de-CH" dirty="0"/>
              <a:t> and Ariel Haziot</a:t>
            </a:r>
            <a:r>
              <a:rPr lang="en-US" baseline="30000" dirty="0"/>
              <a:t>2</a:t>
            </a:r>
            <a:r>
              <a:rPr lang="de-CH" dirty="0"/>
              <a:t> </a:t>
            </a:r>
            <a:endParaRPr lang="de-CH" baseline="30000" dirty="0"/>
          </a:p>
          <a:p>
            <a:endParaRPr lang="de-CH" baseline="30000" dirty="0"/>
          </a:p>
          <a:p>
            <a:r>
              <a:rPr lang="en-US" baseline="30000" dirty="0"/>
              <a:t>1</a:t>
            </a:r>
            <a:r>
              <a:rPr lang="en-US" dirty="0"/>
              <a:t>Paul Scherrer Institute	</a:t>
            </a:r>
            <a:r>
              <a:rPr lang="en-US" baseline="30000" dirty="0"/>
              <a:t>2</a:t>
            </a:r>
            <a:r>
              <a:rPr lang="en-US" dirty="0"/>
              <a:t>CERN</a:t>
            </a:r>
          </a:p>
          <a:p>
            <a:r>
              <a:rPr lang="en-US" dirty="0"/>
              <a:t>This work was performed under the auspices and with support from the Swiss Accelerator Research and Technology (CHART) program.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635DB3D-2973-A9D3-FFF7-2FC75A91D9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SPS Annual Meeting, Z</a:t>
            </a:r>
            <a:r>
              <a:rPr lang="fr-FR" dirty="0"/>
              <a:t>ü</a:t>
            </a:r>
            <a:r>
              <a:rPr lang="en-US" dirty="0"/>
              <a:t>rich, September 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972B0A-D1A2-331B-D2DE-D688848802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4" y="3558986"/>
            <a:ext cx="8045451" cy="460108"/>
          </a:xfrm>
        </p:spPr>
        <p:txBody>
          <a:bodyPr/>
          <a:lstStyle/>
          <a:p>
            <a:r>
              <a:rPr lang="en-US" i="1" dirty="0"/>
              <a:t>Roadmap overview and progress report</a:t>
            </a:r>
            <a:endParaRPr lang="en-US" dirty="0"/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C40BEAE9-7224-BC14-809A-EDA23AF00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13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F8423E6-5F12-3B6F-F14C-E6FF0086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GB" noProof="0" dirty="0"/>
              <a:t>Subscale SMCC | Innovations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51123-70AE-6F67-3449-C28DFC84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D7C463-3118-1CA7-A32F-623038A4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BEA1F-289B-6361-E483-3AA8851F1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ED4354E-1E83-84DF-F326-37A338836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sp>
        <p:nvSpPr>
          <p:cNvPr id="32" name="TextBox 36">
            <a:extLst>
              <a:ext uri="{FF2B5EF4-FFF2-40B4-BE49-F238E27FC236}">
                <a16:creationId xmlns:a16="http://schemas.microsoft.com/office/drawing/2014/main" id="{C198D313-8820-515F-FE79-911825FB9275}"/>
              </a:ext>
            </a:extLst>
          </p:cNvPr>
          <p:cNvSpPr txBox="1"/>
          <p:nvPr/>
        </p:nvSpPr>
        <p:spPr>
          <a:xfrm>
            <a:off x="152400" y="1126965"/>
            <a:ext cx="2227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Stress-Management </a:t>
            </a:r>
          </a:p>
          <a:p>
            <a:r>
              <a:rPr lang="en-US" sz="1600" dirty="0"/>
              <a:t>Common-Coils Former</a:t>
            </a:r>
          </a:p>
        </p:txBody>
      </p:sp>
      <p:sp>
        <p:nvSpPr>
          <p:cNvPr id="5" name="TextBox 36">
            <a:extLst>
              <a:ext uri="{FF2B5EF4-FFF2-40B4-BE49-F238E27FC236}">
                <a16:creationId xmlns:a16="http://schemas.microsoft.com/office/drawing/2014/main" id="{3FF86CAC-9A51-6839-BDA7-A9D9D0821892}"/>
              </a:ext>
            </a:extLst>
          </p:cNvPr>
          <p:cNvSpPr txBox="1"/>
          <p:nvPr/>
        </p:nvSpPr>
        <p:spPr>
          <a:xfrm>
            <a:off x="4114800" y="1250075"/>
            <a:ext cx="1845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Winding Technique</a:t>
            </a:r>
          </a:p>
        </p:txBody>
      </p:sp>
      <p:sp>
        <p:nvSpPr>
          <p:cNvPr id="10" name="TextBox 36">
            <a:extLst>
              <a:ext uri="{FF2B5EF4-FFF2-40B4-BE49-F238E27FC236}">
                <a16:creationId xmlns:a16="http://schemas.microsoft.com/office/drawing/2014/main" id="{69666F79-8FE2-E61A-5749-28703D97642D}"/>
              </a:ext>
            </a:extLst>
          </p:cNvPr>
          <p:cNvSpPr txBox="1"/>
          <p:nvPr/>
        </p:nvSpPr>
        <p:spPr>
          <a:xfrm>
            <a:off x="10379822" y="3874654"/>
            <a:ext cx="1557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Former Coating</a:t>
            </a:r>
          </a:p>
        </p:txBody>
      </p:sp>
      <p:sp>
        <p:nvSpPr>
          <p:cNvPr id="11" name="TextBox 36">
            <a:extLst>
              <a:ext uri="{FF2B5EF4-FFF2-40B4-BE49-F238E27FC236}">
                <a16:creationId xmlns:a16="http://schemas.microsoft.com/office/drawing/2014/main" id="{A24DE58F-5BB9-FB63-DA93-3010470A052C}"/>
              </a:ext>
            </a:extLst>
          </p:cNvPr>
          <p:cNvSpPr txBox="1"/>
          <p:nvPr/>
        </p:nvSpPr>
        <p:spPr>
          <a:xfrm>
            <a:off x="9403362" y="1250075"/>
            <a:ext cx="2276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Instrumentation routing</a:t>
            </a:r>
          </a:p>
        </p:txBody>
      </p:sp>
      <p:sp>
        <p:nvSpPr>
          <p:cNvPr id="12" name="TextBox 36">
            <a:extLst>
              <a:ext uri="{FF2B5EF4-FFF2-40B4-BE49-F238E27FC236}">
                <a16:creationId xmlns:a16="http://schemas.microsoft.com/office/drawing/2014/main" id="{13D9B887-AFCE-9C4E-712E-CB89D1D57188}"/>
              </a:ext>
            </a:extLst>
          </p:cNvPr>
          <p:cNvSpPr txBox="1"/>
          <p:nvPr/>
        </p:nvSpPr>
        <p:spPr>
          <a:xfrm>
            <a:off x="369443" y="3890786"/>
            <a:ext cx="3274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First stand alone impregnated with </a:t>
            </a:r>
          </a:p>
          <a:p>
            <a:r>
              <a:rPr lang="en-US" sz="1600" dirty="0"/>
              <a:t>Filled Wax system to be tested</a:t>
            </a:r>
          </a:p>
        </p:txBody>
      </p:sp>
      <p:sp>
        <p:nvSpPr>
          <p:cNvPr id="14" name="TextBox 36">
            <a:extLst>
              <a:ext uri="{FF2B5EF4-FFF2-40B4-BE49-F238E27FC236}">
                <a16:creationId xmlns:a16="http://schemas.microsoft.com/office/drawing/2014/main" id="{389DE764-12F4-4353-1E23-AB71DA40B458}"/>
              </a:ext>
            </a:extLst>
          </p:cNvPr>
          <p:cNvSpPr txBox="1"/>
          <p:nvPr/>
        </p:nvSpPr>
        <p:spPr>
          <a:xfrm>
            <a:off x="4301241" y="3888191"/>
            <a:ext cx="23180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Impregnation Technique</a:t>
            </a:r>
          </a:p>
        </p:txBody>
      </p:sp>
      <p:sp>
        <p:nvSpPr>
          <p:cNvPr id="15" name="TextBox 36">
            <a:extLst>
              <a:ext uri="{FF2B5EF4-FFF2-40B4-BE49-F238E27FC236}">
                <a16:creationId xmlns:a16="http://schemas.microsoft.com/office/drawing/2014/main" id="{C97E3EA4-3CF3-BDB9-68C3-D3A2B0D13F04}"/>
              </a:ext>
            </a:extLst>
          </p:cNvPr>
          <p:cNvSpPr txBox="1"/>
          <p:nvPr/>
        </p:nvSpPr>
        <p:spPr>
          <a:xfrm>
            <a:off x="6963240" y="3888191"/>
            <a:ext cx="3239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Re-use of tooling through winding, </a:t>
            </a:r>
          </a:p>
          <a:p>
            <a:r>
              <a:rPr lang="en-US" sz="1600" dirty="0"/>
              <a:t>reaction and impregnation</a:t>
            </a:r>
          </a:p>
        </p:txBody>
      </p:sp>
      <p:pic>
        <p:nvPicPr>
          <p:cNvPr id="16" name="Picture 15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2070863D-7957-9F80-2F38-1F39BB2047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t="37778" r="31612" b="30320"/>
          <a:stretch/>
        </p:blipFill>
        <p:spPr>
          <a:xfrm>
            <a:off x="7162521" y="1804672"/>
            <a:ext cx="2637115" cy="1800000"/>
          </a:xfrm>
          <a:prstGeom prst="rect">
            <a:avLst/>
          </a:prstGeom>
        </p:spPr>
      </p:pic>
      <p:pic>
        <p:nvPicPr>
          <p:cNvPr id="17" name="Picture 16" descr="A close-up of a machine&#10;&#10;Description automatically generated">
            <a:extLst>
              <a:ext uri="{FF2B5EF4-FFF2-40B4-BE49-F238E27FC236}">
                <a16:creationId xmlns:a16="http://schemas.microsoft.com/office/drawing/2014/main" id="{79D6ED4A-A8A7-26A2-3A5E-53C3CA9543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33"/>
          <a:stretch/>
        </p:blipFill>
        <p:spPr>
          <a:xfrm>
            <a:off x="3895059" y="1804672"/>
            <a:ext cx="3130435" cy="1800000"/>
          </a:xfrm>
          <a:prstGeom prst="rect">
            <a:avLst/>
          </a:prstGeom>
        </p:spPr>
      </p:pic>
      <p:pic>
        <p:nvPicPr>
          <p:cNvPr id="21" name="Picture 20" descr="A person standing in a hole in a concrete floor&#10;&#10;Description automatically generated">
            <a:extLst>
              <a:ext uri="{FF2B5EF4-FFF2-40B4-BE49-F238E27FC236}">
                <a16:creationId xmlns:a16="http://schemas.microsoft.com/office/drawing/2014/main" id="{CA425F71-41A2-4EB9-9A9D-646D76AA1C4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8" b="17783"/>
          <a:stretch/>
        </p:blipFill>
        <p:spPr>
          <a:xfrm>
            <a:off x="7045190" y="4572200"/>
            <a:ext cx="3075448" cy="1404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A8387A6-97EE-0993-E94F-AFC121C945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956" y="1804730"/>
            <a:ext cx="3503076" cy="180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BC66AD4-F756-0A59-C6DA-875A8A0E09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1341" y="4561314"/>
            <a:ext cx="1795207" cy="1404000"/>
          </a:xfrm>
          <a:prstGeom prst="rect">
            <a:avLst/>
          </a:prstGeom>
        </p:spPr>
      </p:pic>
      <p:pic>
        <p:nvPicPr>
          <p:cNvPr id="35" name="Picture 34" descr="A metal object with white lines on it&#10;&#10;Description automatically generated">
            <a:extLst>
              <a:ext uri="{FF2B5EF4-FFF2-40B4-BE49-F238E27FC236}">
                <a16:creationId xmlns:a16="http://schemas.microsoft.com/office/drawing/2014/main" id="{FEB496EB-ED71-45E2-8415-D56F3818CDF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60" b="23333"/>
          <a:stretch/>
        </p:blipFill>
        <p:spPr>
          <a:xfrm>
            <a:off x="254956" y="4572200"/>
            <a:ext cx="3620406" cy="1404000"/>
          </a:xfrm>
          <a:prstGeom prst="rect">
            <a:avLst/>
          </a:prstGeom>
        </p:spPr>
      </p:pic>
      <p:pic>
        <p:nvPicPr>
          <p:cNvPr id="37" name="Picture 36" descr="A close-up of a computer&#10;&#10;Description automatically generated">
            <a:extLst>
              <a:ext uri="{FF2B5EF4-FFF2-40B4-BE49-F238E27FC236}">
                <a16:creationId xmlns:a16="http://schemas.microsoft.com/office/drawing/2014/main" id="{83825F57-1D58-DA37-E98C-CBC454C1164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7" t="4074" r="33324" b="10460"/>
          <a:stretch/>
        </p:blipFill>
        <p:spPr>
          <a:xfrm rot="5400000">
            <a:off x="4758276" y="3823539"/>
            <a:ext cx="1404000" cy="290132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CAB6B7C-F2B2-375B-7748-413A0330D7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08160" y="1804672"/>
            <a:ext cx="2148388" cy="180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9025FC-2C94-3C32-678A-AAC1C488D617}"/>
              </a:ext>
            </a:extLst>
          </p:cNvPr>
          <p:cNvSpPr txBox="1"/>
          <p:nvPr/>
        </p:nvSpPr>
        <p:spPr>
          <a:xfrm>
            <a:off x="4009615" y="6274713"/>
            <a:ext cx="286443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2 coils reacted at CERN, SMT Section</a:t>
            </a:r>
          </a:p>
          <a:p>
            <a:pPr algn="l"/>
            <a:r>
              <a:rPr lang="en-US" sz="1400" dirty="0"/>
              <a:t>2 coils reacted at PSI</a:t>
            </a:r>
          </a:p>
        </p:txBody>
      </p:sp>
      <p:pic>
        <p:nvPicPr>
          <p:cNvPr id="13" name="Picture 12" descr="CERN Logo and symbol, meaning, history, PNG, brand">
            <a:extLst>
              <a:ext uri="{FF2B5EF4-FFF2-40B4-BE49-F238E27FC236}">
                <a16:creationId xmlns:a16="http://schemas.microsoft.com/office/drawing/2014/main" id="{1B21C5CA-9652-D944-699E-3D83820AE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096" y="6215215"/>
            <a:ext cx="609600" cy="57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125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2DF18D0-1C05-C6FD-6283-E4E867CD6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09600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63A8131-3C94-8DA1-B965-7CD5BC74A1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596199"/>
              </p:ext>
            </p:extLst>
          </p:nvPr>
        </p:nvGraphicFramePr>
        <p:xfrm>
          <a:off x="762000" y="5670884"/>
          <a:ext cx="6883399" cy="10310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47846357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83868074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646870069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4220500956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10926999"/>
                    </a:ext>
                  </a:extLst>
                </a:gridCol>
                <a:gridCol w="1320799">
                  <a:extLst>
                    <a:ext uri="{9D8B030D-6E8A-4147-A177-3AD203B41FA5}">
                      <a16:colId xmlns:a16="http://schemas.microsoft.com/office/drawing/2014/main" val="1260907072"/>
                    </a:ext>
                  </a:extLst>
                </a:gridCol>
              </a:tblGrid>
              <a:tr h="343674">
                <a:tc gridSpan="6"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Performance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sz="1400" dirty="0"/>
                        <a:t>22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834104"/>
                  </a:ext>
                </a:extLst>
              </a:tr>
              <a:tr h="343674">
                <a:tc>
                  <a:txBody>
                    <a:bodyPr/>
                    <a:lstStyle/>
                    <a:p>
                      <a:r>
                        <a:rPr lang="en-US" sz="1400" dirty="0"/>
                        <a:t>T = 4.5 K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i</a:t>
                      </a:r>
                      <a:r>
                        <a:rPr lang="en-US" sz="1400" baseline="-25000" dirty="0" err="1"/>
                        <a:t>ss</a:t>
                      </a:r>
                      <a:r>
                        <a:rPr lang="en-US" sz="1400" dirty="0"/>
                        <a:t> = 9.0 kA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err="1"/>
                        <a:t>i</a:t>
                      </a:r>
                      <a:r>
                        <a:rPr lang="de-CH" sz="1400" baseline="-25000" dirty="0" err="1"/>
                        <a:t>max</a:t>
                      </a:r>
                      <a:r>
                        <a:rPr lang="de-CH" sz="1400" dirty="0"/>
                        <a:t> = 8.85 kA</a:t>
                      </a:r>
                      <a:endParaRPr lang="en-US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/>
                        <a:t>B</a:t>
                      </a:r>
                      <a:r>
                        <a:rPr lang="de-CH" sz="1400" baseline="-25000" dirty="0"/>
                        <a:t>0 </a:t>
                      </a:r>
                      <a:r>
                        <a:rPr lang="de-CH" sz="1400" baseline="0" dirty="0"/>
                        <a:t>= 4.9 T</a:t>
                      </a:r>
                      <a:endParaRPr lang="en-US" sz="1400" baseline="-250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err="1"/>
                        <a:t>B</a:t>
                      </a:r>
                      <a:r>
                        <a:rPr lang="de-CH" sz="1400" baseline="-25000" dirty="0" err="1"/>
                        <a:t>peak</a:t>
                      </a:r>
                      <a:r>
                        <a:rPr lang="de-CH" sz="1400" baseline="-25000" dirty="0"/>
                        <a:t> </a:t>
                      </a:r>
                      <a:r>
                        <a:rPr lang="de-CH" sz="1400" baseline="0" dirty="0"/>
                        <a:t>= 6.04 T</a:t>
                      </a:r>
                      <a:endParaRPr lang="en-US" sz="1400" baseline="-250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err="1"/>
                        <a:t>I</a:t>
                      </a:r>
                      <a:r>
                        <a:rPr lang="de-CH" sz="1400" baseline="-25000" dirty="0" err="1"/>
                        <a:t>max</a:t>
                      </a:r>
                      <a:r>
                        <a:rPr lang="de-CH" sz="1400" baseline="0" dirty="0"/>
                        <a:t>/</a:t>
                      </a:r>
                      <a:r>
                        <a:rPr lang="en-US" sz="1400" dirty="0" err="1"/>
                        <a:t>i</a:t>
                      </a:r>
                      <a:r>
                        <a:rPr lang="en-US" sz="1400" baseline="-25000" dirty="0" err="1"/>
                        <a:t>ss</a:t>
                      </a:r>
                      <a:r>
                        <a:rPr lang="en-US" sz="1400" baseline="0" dirty="0"/>
                        <a:t> = 0.98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519324"/>
                  </a:ext>
                </a:extLst>
              </a:tr>
              <a:tr h="343674">
                <a:tc>
                  <a:txBody>
                    <a:bodyPr/>
                    <a:lstStyle/>
                    <a:p>
                      <a:r>
                        <a:rPr lang="en-US" sz="1400" dirty="0"/>
                        <a:t>T = 1.9 K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i</a:t>
                      </a:r>
                      <a:r>
                        <a:rPr lang="en-US" sz="1400" baseline="-25000" dirty="0" err="1"/>
                        <a:t>ss</a:t>
                      </a:r>
                      <a:r>
                        <a:rPr lang="en-US" sz="1400" dirty="0"/>
                        <a:t> = 10.0 kA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err="1"/>
                        <a:t>i</a:t>
                      </a:r>
                      <a:r>
                        <a:rPr lang="de-CH" sz="1400" baseline="-25000" dirty="0" err="1"/>
                        <a:t>max</a:t>
                      </a:r>
                      <a:r>
                        <a:rPr lang="de-CH" sz="1400" dirty="0"/>
                        <a:t> = 9.39 kA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/>
                        <a:t>B</a:t>
                      </a:r>
                      <a:r>
                        <a:rPr lang="de-CH" sz="1400" baseline="-25000" dirty="0"/>
                        <a:t>0 </a:t>
                      </a:r>
                      <a:r>
                        <a:rPr lang="de-CH" sz="1400" baseline="0" dirty="0"/>
                        <a:t>= 5.2 T</a:t>
                      </a:r>
                      <a:endParaRPr lang="en-US" sz="1400" baseline="-25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err="1"/>
                        <a:t>B</a:t>
                      </a:r>
                      <a:r>
                        <a:rPr lang="de-CH" sz="1400" baseline="-25000" dirty="0" err="1"/>
                        <a:t>peak</a:t>
                      </a:r>
                      <a:r>
                        <a:rPr lang="de-CH" sz="1400" baseline="-25000" dirty="0"/>
                        <a:t> </a:t>
                      </a:r>
                      <a:r>
                        <a:rPr lang="de-CH" sz="1400" baseline="0" dirty="0"/>
                        <a:t>= 6.41 T</a:t>
                      </a:r>
                      <a:endParaRPr lang="en-US" sz="1400" baseline="-25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err="1"/>
                        <a:t>I</a:t>
                      </a:r>
                      <a:r>
                        <a:rPr lang="de-CH" sz="1400" baseline="-25000" dirty="0" err="1"/>
                        <a:t>max</a:t>
                      </a:r>
                      <a:r>
                        <a:rPr lang="de-CH" sz="1400" baseline="0" dirty="0"/>
                        <a:t>/</a:t>
                      </a:r>
                      <a:r>
                        <a:rPr lang="en-US" sz="1400" dirty="0" err="1"/>
                        <a:t>i</a:t>
                      </a:r>
                      <a:r>
                        <a:rPr lang="en-US" sz="1400" baseline="-25000" dirty="0" err="1"/>
                        <a:t>ss</a:t>
                      </a:r>
                      <a:r>
                        <a:rPr lang="en-US" sz="1400" baseline="0" dirty="0"/>
                        <a:t> = 0.94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29741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47AF95C-7170-6F60-2F51-3967B57D2F8C}"/>
              </a:ext>
            </a:extLst>
          </p:cNvPr>
          <p:cNvSpPr txBox="1"/>
          <p:nvPr/>
        </p:nvSpPr>
        <p:spPr>
          <a:xfrm>
            <a:off x="9372600" y="5756633"/>
            <a:ext cx="2128660" cy="1077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/>
              <a:t>Quench number</a:t>
            </a:r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Courtesy, G. </a:t>
            </a:r>
            <a:r>
              <a:rPr lang="en-US" sz="1400" dirty="0" err="1"/>
              <a:t>Willering</a:t>
            </a:r>
            <a:r>
              <a:rPr lang="en-US" sz="1400" dirty="0"/>
              <a:t> et al. </a:t>
            </a:r>
          </a:p>
          <a:p>
            <a:pPr algn="l"/>
            <a:endParaRPr lang="en-US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7D6E30-EB44-2E5C-FA92-111ECFCCD9E0}"/>
              </a:ext>
            </a:extLst>
          </p:cNvPr>
          <p:cNvSpPr/>
          <p:nvPr/>
        </p:nvSpPr>
        <p:spPr>
          <a:xfrm>
            <a:off x="5638800" y="5729195"/>
            <a:ext cx="1447800" cy="21440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2" name="Picture 1" descr="CERN Logo and symbol, meaning, history, PNG, brand">
            <a:extLst>
              <a:ext uri="{FF2B5EF4-FFF2-40B4-BE49-F238E27FC236}">
                <a16:creationId xmlns:a16="http://schemas.microsoft.com/office/drawing/2014/main" id="{76866D3D-068B-5DED-5BFF-DB60740F4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1260" y="6260110"/>
            <a:ext cx="609600" cy="57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719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C9CF3A1D-4191-9C46-313B-3F3C8E2472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011" y="1764663"/>
            <a:ext cx="2151982" cy="172158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EAFCA59-C372-09A7-C65A-129D772145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442" y="2450024"/>
            <a:ext cx="877288" cy="701830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8A8F792-498C-CF99-A47E-15A73845C7E7}"/>
              </a:ext>
            </a:extLst>
          </p:cNvPr>
          <p:cNvCxnSpPr>
            <a:cxnSpLocks/>
            <a:stCxn id="31" idx="1"/>
          </p:cNvCxnSpPr>
          <p:nvPr/>
        </p:nvCxnSpPr>
        <p:spPr bwMode="auto">
          <a:xfrm flipH="1">
            <a:off x="8534400" y="2800939"/>
            <a:ext cx="1810042" cy="31560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FADE6892-708D-DB00-1D4E-86DDD5B47847}"/>
              </a:ext>
            </a:extLst>
          </p:cNvPr>
          <p:cNvSpPr/>
          <p:nvPr/>
        </p:nvSpPr>
        <p:spPr bwMode="auto">
          <a:xfrm>
            <a:off x="10316777" y="2436053"/>
            <a:ext cx="892386" cy="715801"/>
          </a:xfrm>
          <a:prstGeom prst="rect">
            <a:avLst/>
          </a:prstGeom>
          <a:noFill/>
          <a:ln w="571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F55D29A9-2CC3-9328-CD71-D7E8C6FD0F19}"/>
              </a:ext>
            </a:extLst>
          </p:cNvPr>
          <p:cNvSpPr/>
          <p:nvPr/>
        </p:nvSpPr>
        <p:spPr>
          <a:xfrm>
            <a:off x="7917626" y="3526287"/>
            <a:ext cx="3669124" cy="279454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B72FA8E9-268C-8756-70A8-4A16C684D841}"/>
              </a:ext>
            </a:extLst>
          </p:cNvPr>
          <p:cNvSpPr/>
          <p:nvPr/>
        </p:nvSpPr>
        <p:spPr>
          <a:xfrm>
            <a:off x="7917626" y="1093892"/>
            <a:ext cx="3669124" cy="2335108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24D5BC7-B1C2-5B23-BBBA-678436A0387D}"/>
              </a:ext>
            </a:extLst>
          </p:cNvPr>
          <p:cNvSpPr/>
          <p:nvPr/>
        </p:nvSpPr>
        <p:spPr>
          <a:xfrm>
            <a:off x="4191000" y="1073303"/>
            <a:ext cx="3421826" cy="524752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F8423E6-5F12-3B6F-F14C-E6FF0086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GB" noProof="0" dirty="0"/>
              <a:t>HTS Challenges and Opportunities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51123-70AE-6F67-3449-C28DFC84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D7C463-3118-1CA7-A32F-623038A4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BEA1F-289B-6361-E483-3AA8851F18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ED4354E-1E83-84DF-F326-37A3388369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4921B7-0736-5B26-4D5B-7F2BEB9E49A1}"/>
              </a:ext>
            </a:extLst>
          </p:cNvPr>
          <p:cNvSpPr txBox="1"/>
          <p:nvPr/>
        </p:nvSpPr>
        <p:spPr>
          <a:xfrm>
            <a:off x="1398588" y="1218801"/>
            <a:ext cx="15489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HTS technology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4361BC-A80F-F06A-4BA9-FB1BD6B68023}"/>
              </a:ext>
            </a:extLst>
          </p:cNvPr>
          <p:cNvSpPr txBox="1"/>
          <p:nvPr/>
        </p:nvSpPr>
        <p:spPr>
          <a:xfrm>
            <a:off x="1099999" y="3200400"/>
            <a:ext cx="2314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HTS coil manufacturing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BC39FC-4140-F710-356E-15DDE6814E75}"/>
              </a:ext>
            </a:extLst>
          </p:cNvPr>
          <p:cNvSpPr txBox="1"/>
          <p:nvPr/>
        </p:nvSpPr>
        <p:spPr>
          <a:xfrm>
            <a:off x="5410200" y="1197176"/>
            <a:ext cx="9730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Modelling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27489A-80EA-9202-0F75-71914D7FFC6D}"/>
              </a:ext>
            </a:extLst>
          </p:cNvPr>
          <p:cNvSpPr txBox="1"/>
          <p:nvPr/>
        </p:nvSpPr>
        <p:spPr>
          <a:xfrm>
            <a:off x="8305800" y="1207827"/>
            <a:ext cx="17949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HTS cable models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565C22-3633-C101-387E-0F7EE5D10BFA}"/>
              </a:ext>
            </a:extLst>
          </p:cNvPr>
          <p:cNvSpPr txBox="1"/>
          <p:nvPr/>
        </p:nvSpPr>
        <p:spPr>
          <a:xfrm>
            <a:off x="8317274" y="3655382"/>
            <a:ext cx="14498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HFM concepts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67D220E-4E3D-C984-0F24-5119382D9FD1}"/>
              </a:ext>
            </a:extLst>
          </p:cNvPr>
          <p:cNvSpPr/>
          <p:nvPr/>
        </p:nvSpPr>
        <p:spPr>
          <a:xfrm>
            <a:off x="685800" y="1088740"/>
            <a:ext cx="3200400" cy="5159660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C18ACB-59F1-48C6-6E55-69D478A41F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38" y="2286000"/>
            <a:ext cx="2685432" cy="6781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AE0B18-AC77-CE4E-0CB4-8EAF567081E3}"/>
              </a:ext>
            </a:extLst>
          </p:cNvPr>
          <p:cNvSpPr txBox="1"/>
          <p:nvPr/>
        </p:nvSpPr>
        <p:spPr>
          <a:xfrm>
            <a:off x="995976" y="1676400"/>
            <a:ext cx="230633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sensitive to mechanical strain</a:t>
            </a:r>
          </a:p>
          <a:p>
            <a:pPr algn="l"/>
            <a:r>
              <a:rPr lang="en-US" sz="1400" dirty="0"/>
              <a:t>sensitive to thermal load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7D7A77-E761-5151-1599-429F64E0EE65}"/>
              </a:ext>
            </a:extLst>
          </p:cNvPr>
          <p:cNvSpPr txBox="1"/>
          <p:nvPr/>
        </p:nvSpPr>
        <p:spPr>
          <a:xfrm>
            <a:off x="972179" y="3581400"/>
            <a:ext cx="2627642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HTS tape operation</a:t>
            </a:r>
          </a:p>
          <a:p>
            <a:pPr algn="l"/>
            <a:r>
              <a:rPr lang="en-US" sz="1400" dirty="0"/>
              <a:t>Noise cancellation and Protection</a:t>
            </a:r>
          </a:p>
          <a:p>
            <a:pPr algn="l"/>
            <a:r>
              <a:rPr lang="en-US" sz="1400" dirty="0"/>
              <a:t>Modelling validation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4F04931-DAFC-5ABD-4954-6B106C9B0AC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473" y="4418529"/>
            <a:ext cx="2173285" cy="16299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4694E69-14FD-3F8F-F89C-B4C44AFE37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09238" y="2344172"/>
            <a:ext cx="2185349" cy="224378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7FBCF2C-2E1E-09C9-F648-6B8699DDB4AA}"/>
              </a:ext>
            </a:extLst>
          </p:cNvPr>
          <p:cNvSpPr txBox="1"/>
          <p:nvPr/>
        </p:nvSpPr>
        <p:spPr>
          <a:xfrm>
            <a:off x="4529201" y="1668957"/>
            <a:ext cx="274542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FEM software for electro-magnetics</a:t>
            </a:r>
          </a:p>
          <a:p>
            <a:pPr algn="l"/>
            <a:r>
              <a:rPr lang="en-US" sz="1400" dirty="0"/>
              <a:t>postprocessing measured data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4099729-4A2C-2B7E-EAD0-7F5B7CCB3C3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496" y="5081824"/>
            <a:ext cx="1633288" cy="122496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BEF7BBB-F4CC-DCF6-4C4B-C2EC5185A8D6}"/>
              </a:ext>
            </a:extLst>
          </p:cNvPr>
          <p:cNvSpPr txBox="1"/>
          <p:nvPr/>
        </p:nvSpPr>
        <p:spPr>
          <a:xfrm>
            <a:off x="5059496" y="4716785"/>
            <a:ext cx="1592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AC losses prediction</a:t>
            </a:r>
            <a:endParaRPr lang="de-CH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8AF5137-D048-DE6A-E878-2DBA487919AB}"/>
              </a:ext>
            </a:extLst>
          </p:cNvPr>
          <p:cNvSpPr txBox="1"/>
          <p:nvPr/>
        </p:nvSpPr>
        <p:spPr>
          <a:xfrm>
            <a:off x="8063730" y="1576609"/>
            <a:ext cx="3237528" cy="319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Soldered stack based - HTS cable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B8E702-F6E8-236D-B678-C8C55138E645}"/>
              </a:ext>
            </a:extLst>
          </p:cNvPr>
          <p:cNvSpPr txBox="1"/>
          <p:nvPr/>
        </p:nvSpPr>
        <p:spPr>
          <a:xfrm>
            <a:off x="8492590" y="4022911"/>
            <a:ext cx="274542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14 T at 20 K</a:t>
            </a:r>
          </a:p>
          <a:p>
            <a:pPr algn="l"/>
            <a:r>
              <a:rPr lang="en-US" sz="1400" dirty="0"/>
              <a:t>16 T at 20 K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F287F0A-2282-E4FF-5F19-517B53B654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66158" y="4446264"/>
            <a:ext cx="3094142" cy="172615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CB5E592-9F15-CD3D-C48F-443A7C177971}"/>
              </a:ext>
            </a:extLst>
          </p:cNvPr>
          <p:cNvSpPr txBox="1"/>
          <p:nvPr/>
        </p:nvSpPr>
        <p:spPr>
          <a:xfrm>
            <a:off x="8192392" y="5717497"/>
            <a:ext cx="1620837" cy="5479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>
                <a:latin typeface="+mn-lt"/>
                <a:cs typeface="Franklin Gothic Book"/>
              </a:rPr>
              <a:t>Illustration from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>
                <a:latin typeface="+mn-lt"/>
                <a:cs typeface="Franklin Gothic Book"/>
              </a:rPr>
              <a:t>Little beast engineering</a:t>
            </a:r>
          </a:p>
        </p:txBody>
      </p:sp>
    </p:spTree>
    <p:extLst>
      <p:ext uri="{BB962C8B-B14F-4D97-AF65-F5344CB8AC3E}">
        <p14:creationId xmlns:p14="http://schemas.microsoft.com/office/powerpoint/2010/main" val="3976636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F8423E6-5F12-3B6F-F14C-E6FF0086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GB" dirty="0"/>
              <a:t>Production and measurements</a:t>
            </a:r>
            <a:r>
              <a:rPr lang="en-GB" noProof="0" dirty="0"/>
              <a:t> 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51123-70AE-6F67-3449-C28DFC84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D7C463-3118-1CA7-A32F-623038A4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BEA1F-289B-6361-E483-3AA8851F1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ED4354E-1E83-84DF-F326-37A338836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sp>
        <p:nvSpPr>
          <p:cNvPr id="32" name="TextBox 36">
            <a:extLst>
              <a:ext uri="{FF2B5EF4-FFF2-40B4-BE49-F238E27FC236}">
                <a16:creationId xmlns:a16="http://schemas.microsoft.com/office/drawing/2014/main" id="{C198D313-8820-515F-FE79-911825FB9275}"/>
              </a:ext>
            </a:extLst>
          </p:cNvPr>
          <p:cNvSpPr txBox="1"/>
          <p:nvPr/>
        </p:nvSpPr>
        <p:spPr>
          <a:xfrm>
            <a:off x="1398588" y="1104520"/>
            <a:ext cx="1285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Single tape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BCBFB4D-8F41-AE9B-943C-4DC4CD8F0853}"/>
              </a:ext>
            </a:extLst>
          </p:cNvPr>
          <p:cNvSpPr/>
          <p:nvPr/>
        </p:nvSpPr>
        <p:spPr>
          <a:xfrm>
            <a:off x="547748" y="1073303"/>
            <a:ext cx="3421826" cy="5247524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300F76A-A071-F1BC-4A01-E005F673AE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126" y="3727244"/>
            <a:ext cx="1641173" cy="99715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910076A-AFC9-5F48-C36D-78BE8A9210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5825" y="3781148"/>
            <a:ext cx="1439400" cy="83874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3524B85-FD24-647E-106F-E65ACED59E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387" y="4826313"/>
            <a:ext cx="2124075" cy="1411726"/>
          </a:xfrm>
          <a:prstGeom prst="rect">
            <a:avLst/>
          </a:prstGeom>
        </p:spPr>
      </p:pic>
      <p:sp>
        <p:nvSpPr>
          <p:cNvPr id="33" name="TextBox 36">
            <a:extLst>
              <a:ext uri="{FF2B5EF4-FFF2-40B4-BE49-F238E27FC236}">
                <a16:creationId xmlns:a16="http://schemas.microsoft.com/office/drawing/2014/main" id="{55021FB9-5563-6D7A-9684-8DA9EEBCF371}"/>
              </a:ext>
            </a:extLst>
          </p:cNvPr>
          <p:cNvSpPr txBox="1"/>
          <p:nvPr/>
        </p:nvSpPr>
        <p:spPr>
          <a:xfrm>
            <a:off x="5221777" y="1098973"/>
            <a:ext cx="1553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Pancake coils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8A5583D-C925-4A64-BEE3-30A6EE51E7B8}"/>
              </a:ext>
            </a:extLst>
          </p:cNvPr>
          <p:cNvSpPr/>
          <p:nvPr/>
        </p:nvSpPr>
        <p:spPr>
          <a:xfrm>
            <a:off x="4354161" y="1067231"/>
            <a:ext cx="3421826" cy="5247524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78CE72CB-B11D-3E84-3D05-B005197B9FB5}"/>
              </a:ext>
            </a:extLst>
          </p:cNvPr>
          <p:cNvSpPr txBox="1"/>
          <p:nvPr/>
        </p:nvSpPr>
        <p:spPr>
          <a:xfrm>
            <a:off x="8518199" y="1095144"/>
            <a:ext cx="2626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Validation (w/ U. Twente)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89181CA-B419-54E2-3046-62D91E820640}"/>
              </a:ext>
            </a:extLst>
          </p:cNvPr>
          <p:cNvSpPr/>
          <p:nvPr/>
        </p:nvSpPr>
        <p:spPr>
          <a:xfrm>
            <a:off x="8160574" y="1069021"/>
            <a:ext cx="3421826" cy="5247524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E6C3641-57F4-59DE-3179-5D4925703F2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675561"/>
            <a:ext cx="1389406" cy="118949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A8D15F3-5BD0-41C1-F745-92DA3464A3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346" y="2599361"/>
            <a:ext cx="1326661" cy="136303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B1A8E49-7244-A301-49FC-4315236BF13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256" y="4164214"/>
            <a:ext cx="1440105" cy="81044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877E03F-4D63-D273-3BB6-999B26CD990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6297" y="4114800"/>
            <a:ext cx="1532157" cy="9906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B7B9AE9-2805-AA9E-3959-22940A4DCC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08744" y="2700857"/>
            <a:ext cx="1143013" cy="12229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7A2843C-B691-5735-AE3D-29EB403FC4D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546" y="2590800"/>
            <a:ext cx="1924044" cy="144303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8C2F944-CAF4-80BB-91F0-9BFE796D462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19026" y="4441072"/>
            <a:ext cx="2626046" cy="1731128"/>
          </a:xfrm>
          <a:prstGeom prst="rect">
            <a:avLst/>
          </a:prstGeom>
        </p:spPr>
      </p:pic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2F42C281-EBCC-BFC4-B058-489DBD9C643D}"/>
              </a:ext>
            </a:extLst>
          </p:cNvPr>
          <p:cNvSpPr txBox="1">
            <a:spLocks/>
          </p:cNvSpPr>
          <p:nvPr/>
        </p:nvSpPr>
        <p:spPr>
          <a:xfrm>
            <a:off x="4612011" y="5252156"/>
            <a:ext cx="3163976" cy="1121890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Results: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48 measurements done in LN2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Co-wound coil works for protection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Signal recorded to 1 </a:t>
            </a:r>
            <a:r>
              <a:rPr lang="en-US" sz="1400" dirty="0" err="1">
                <a:solidFill>
                  <a:srgbClr val="000000"/>
                </a:solidFill>
                <a:cs typeface="Arial" panose="020B0604020202020204" pitchFamily="34" charset="0"/>
              </a:rPr>
              <a:t>uV</a:t>
            </a:r>
            <a:endParaRPr lang="en-US" sz="1400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30D16DDB-34F3-7D2E-77D6-85D57DB96897}"/>
              </a:ext>
            </a:extLst>
          </p:cNvPr>
          <p:cNvSpPr txBox="1">
            <a:spLocks/>
          </p:cNvSpPr>
          <p:nvPr/>
        </p:nvSpPr>
        <p:spPr>
          <a:xfrm>
            <a:off x="4498008" y="1501594"/>
            <a:ext cx="3636431" cy="1165406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Several samples of pancake production: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1 single tape pancake 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2 double-tape stack pancake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1 single tape double pancake</a:t>
            </a:r>
          </a:p>
          <a:p>
            <a:endParaRPr lang="en-GB" dirty="0"/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500713DA-9FB4-9AA4-CEBA-DD9142993780}"/>
              </a:ext>
            </a:extLst>
          </p:cNvPr>
          <p:cNvSpPr txBox="1">
            <a:spLocks/>
          </p:cNvSpPr>
          <p:nvPr/>
        </p:nvSpPr>
        <p:spPr>
          <a:xfrm>
            <a:off x="623316" y="1495603"/>
            <a:ext cx="3231909" cy="2147895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Bending and twisting of tape: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Set of bending experiments showed degradation of HTS tapes 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Twisting on 15-mm former for double pancake with 4-mm twist pitch (tape width)</a:t>
            </a:r>
            <a:endParaRPr lang="en-US" sz="2000" dirty="0">
              <a:solidFill>
                <a:srgbClr val="000000"/>
              </a:solidFill>
              <a:latin typeface="Calibri"/>
            </a:endParaRPr>
          </a:p>
          <a:p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920A489-417B-0CFA-B686-1D289102983B}"/>
              </a:ext>
            </a:extLst>
          </p:cNvPr>
          <p:cNvSpPr txBox="1"/>
          <p:nvPr/>
        </p:nvSpPr>
        <p:spPr>
          <a:xfrm>
            <a:off x="9016894" y="4134002"/>
            <a:ext cx="17091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Coil voltage validation</a:t>
            </a:r>
            <a:endParaRPr lang="de-CH" sz="14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0B9B397-5BCE-5823-A144-1518C532B9DF}"/>
              </a:ext>
            </a:extLst>
          </p:cNvPr>
          <p:cNvSpPr txBox="1"/>
          <p:nvPr/>
        </p:nvSpPr>
        <p:spPr>
          <a:xfrm>
            <a:off x="8213668" y="1462707"/>
            <a:ext cx="6097002" cy="1030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Criteria for validation: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Voltage on coil (done)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AC losses (ongoing)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Magnetic field (ongoing)</a:t>
            </a:r>
          </a:p>
        </p:txBody>
      </p:sp>
    </p:spTree>
    <p:extLst>
      <p:ext uri="{BB962C8B-B14F-4D97-AF65-F5344CB8AC3E}">
        <p14:creationId xmlns:p14="http://schemas.microsoft.com/office/powerpoint/2010/main" val="2182057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181A5AE-EE87-BDA1-AF5D-C6B9A7FA54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23608" y="3434973"/>
            <a:ext cx="1714059" cy="102510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F8423E6-5F12-3B6F-F14C-E6FF0086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GB" dirty="0"/>
              <a:t>Modelling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51123-70AE-6F67-3449-C28DFC84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D7C463-3118-1CA7-A32F-623038A4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BEA1F-289B-6361-E483-3AA8851F18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ED4354E-1E83-84DF-F326-37A3388369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sp>
        <p:nvSpPr>
          <p:cNvPr id="32" name="TextBox 36">
            <a:extLst>
              <a:ext uri="{FF2B5EF4-FFF2-40B4-BE49-F238E27FC236}">
                <a16:creationId xmlns:a16="http://schemas.microsoft.com/office/drawing/2014/main" id="{C198D313-8820-515F-FE79-911825FB9275}"/>
              </a:ext>
            </a:extLst>
          </p:cNvPr>
          <p:cNvSpPr txBox="1"/>
          <p:nvPr/>
        </p:nvSpPr>
        <p:spPr>
          <a:xfrm>
            <a:off x="1571816" y="1107934"/>
            <a:ext cx="1117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HTS</a:t>
            </a:r>
            <a:r>
              <a:rPr lang="en-US" sz="1600" dirty="0"/>
              <a:t> cable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BCBFB4D-8F41-AE9B-943C-4DC4CD8F0853}"/>
              </a:ext>
            </a:extLst>
          </p:cNvPr>
          <p:cNvSpPr/>
          <p:nvPr/>
        </p:nvSpPr>
        <p:spPr>
          <a:xfrm>
            <a:off x="547748" y="1073303"/>
            <a:ext cx="3421826" cy="5247524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33" name="TextBox 36">
            <a:extLst>
              <a:ext uri="{FF2B5EF4-FFF2-40B4-BE49-F238E27FC236}">
                <a16:creationId xmlns:a16="http://schemas.microsoft.com/office/drawing/2014/main" id="{55021FB9-5563-6D7A-9684-8DA9EEBCF371}"/>
              </a:ext>
            </a:extLst>
          </p:cNvPr>
          <p:cNvSpPr txBox="1"/>
          <p:nvPr/>
        </p:nvSpPr>
        <p:spPr>
          <a:xfrm>
            <a:off x="5185727" y="1132765"/>
            <a:ext cx="1535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14 T HTS dipole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8A5583D-C925-4A64-BEE3-30A6EE51E7B8}"/>
              </a:ext>
            </a:extLst>
          </p:cNvPr>
          <p:cNvSpPr/>
          <p:nvPr/>
        </p:nvSpPr>
        <p:spPr>
          <a:xfrm>
            <a:off x="4354161" y="1067231"/>
            <a:ext cx="3421826" cy="5247524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78CE72CB-B11D-3E84-3D05-B005197B9FB5}"/>
              </a:ext>
            </a:extLst>
          </p:cNvPr>
          <p:cNvSpPr txBox="1"/>
          <p:nvPr/>
        </p:nvSpPr>
        <p:spPr>
          <a:xfrm>
            <a:off x="9015500" y="1088740"/>
            <a:ext cx="156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16</a:t>
            </a:r>
            <a:r>
              <a:rPr lang="en-US" sz="1600" dirty="0"/>
              <a:t> T HTS dipole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89181CA-B419-54E2-3046-62D91E820640}"/>
              </a:ext>
            </a:extLst>
          </p:cNvPr>
          <p:cNvSpPr/>
          <p:nvPr/>
        </p:nvSpPr>
        <p:spPr>
          <a:xfrm>
            <a:off x="8160574" y="1069021"/>
            <a:ext cx="3421826" cy="5247524"/>
          </a:xfrm>
          <a:prstGeom prst="round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F4F7BD-8E54-A75A-A50A-4E9F890F70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109" y="3338280"/>
            <a:ext cx="1295400" cy="9278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FEAFCC4-1579-C3E4-1E1C-C03C7EE16B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" y="4729011"/>
            <a:ext cx="1368495" cy="144318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0D2440-2758-1F94-6A03-AC2F3E325F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5237" y="4670023"/>
            <a:ext cx="1086163" cy="15021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5CD2933-C799-AC3B-8E8C-D8D0D2C238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66044" y="3182973"/>
            <a:ext cx="3151408" cy="162305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706E870-C14A-DD8D-F572-8D2453081B5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074" y="5066235"/>
            <a:ext cx="2900436" cy="954834"/>
          </a:xfrm>
          <a:prstGeom prst="rect">
            <a:avLst/>
          </a:prstGeom>
        </p:spPr>
      </p:pic>
      <p:pic>
        <p:nvPicPr>
          <p:cNvPr id="21" name="Picture 2" descr="Little Beast Engineering logo.">
            <a:extLst>
              <a:ext uri="{FF2B5EF4-FFF2-40B4-BE49-F238E27FC236}">
                <a16:creationId xmlns:a16="http://schemas.microsoft.com/office/drawing/2014/main" id="{903E5798-DE47-C3CE-914A-2545C3377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27" y="1881348"/>
            <a:ext cx="1444278" cy="93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6A8E777-48C7-8DFE-84CD-86D448D2E60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835" y="3286887"/>
            <a:ext cx="1606392" cy="128511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B4BDCD3-F66F-159E-22DD-AC51D3ED882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7348" y="4876800"/>
            <a:ext cx="2829107" cy="135632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3AF72EA-D80C-9BA2-0332-785D06BB5E77}"/>
              </a:ext>
            </a:extLst>
          </p:cNvPr>
          <p:cNvSpPr txBox="1"/>
          <p:nvPr/>
        </p:nvSpPr>
        <p:spPr>
          <a:xfrm>
            <a:off x="1131081" y="4508956"/>
            <a:ext cx="61074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/>
              <a:t>Comsol</a:t>
            </a:r>
            <a:endParaRPr lang="de-CH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F6C62C-B08C-8CAB-1D6D-1C48D62CA002}"/>
              </a:ext>
            </a:extLst>
          </p:cNvPr>
          <p:cNvSpPr txBox="1"/>
          <p:nvPr/>
        </p:nvSpPr>
        <p:spPr>
          <a:xfrm>
            <a:off x="2600088" y="4501933"/>
            <a:ext cx="90409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/>
              <a:t>Quanscient</a:t>
            </a:r>
            <a:endParaRPr lang="de-CH" sz="1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FD0247-D8FD-C0D4-5DCC-57C5E2960B4A}"/>
              </a:ext>
            </a:extLst>
          </p:cNvPr>
          <p:cNvSpPr txBox="1"/>
          <p:nvPr/>
        </p:nvSpPr>
        <p:spPr>
          <a:xfrm>
            <a:off x="648672" y="1496460"/>
            <a:ext cx="3237528" cy="1504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HTS straight soldered stack cable has several benefits: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Shape fits to racetrack design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Fits to Block-coil and Common coil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Highest packing factor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Highest oriented critical current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B92ADC8-F7B1-BC23-DA3B-D3A9F0257A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9924" y="3058587"/>
            <a:ext cx="1969125" cy="1390520"/>
          </a:xfrm>
          <a:prstGeom prst="rect">
            <a:avLst/>
          </a:prstGeom>
        </p:spPr>
      </p:pic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F60E5590-AF37-3990-A1B0-F4EA6E4E7E3B}"/>
              </a:ext>
            </a:extLst>
          </p:cNvPr>
          <p:cNvSpPr txBox="1">
            <a:spLocks/>
          </p:cNvSpPr>
          <p:nvPr/>
        </p:nvSpPr>
        <p:spPr>
          <a:xfrm>
            <a:off x="4439662" y="1496460"/>
            <a:ext cx="3027937" cy="1703940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/>
              <a:t>Little Beast </a:t>
            </a:r>
            <a:r>
              <a:rPr lang="en-US" sz="1400" dirty="0"/>
              <a:t>collaboration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Type:                    Block coil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Target field:      14 T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Temperature:   20 K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Goal: comparison with LTS projects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endParaRPr lang="en-GB" sz="1400" dirty="0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09264D61-A84B-39C8-326E-8CF1446F053B}"/>
              </a:ext>
            </a:extLst>
          </p:cNvPr>
          <p:cNvSpPr txBox="1">
            <a:spLocks/>
          </p:cNvSpPr>
          <p:nvPr/>
        </p:nvSpPr>
        <p:spPr>
          <a:xfrm>
            <a:off x="8305799" y="1496460"/>
            <a:ext cx="3231867" cy="1703940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AC losses optimization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Type:                  Block coil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Target field:     16 T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Temperature:  20 K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</a:rPr>
              <a:t>Goal: getting AC losses prediction with different computation software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endParaRPr lang="en-GB" sz="1400" dirty="0"/>
          </a:p>
        </p:txBody>
      </p:sp>
      <p:pic>
        <p:nvPicPr>
          <p:cNvPr id="43" name="Picture 42" descr="NAFEMS - Quanscient.allsolve">
            <a:extLst>
              <a:ext uri="{FF2B5EF4-FFF2-40B4-BE49-F238E27FC236}">
                <a16:creationId xmlns:a16="http://schemas.microsoft.com/office/drawing/2014/main" id="{0FD20971-755F-7396-2DAE-6149F1098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783" y="4610902"/>
            <a:ext cx="1485708" cy="2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1D2FF25-BEF4-2F32-AA7D-144761BB4379}"/>
              </a:ext>
            </a:extLst>
          </p:cNvPr>
          <p:cNvSpPr txBox="1"/>
          <p:nvPr/>
        </p:nvSpPr>
        <p:spPr>
          <a:xfrm>
            <a:off x="5979018" y="4806027"/>
            <a:ext cx="1629726" cy="2354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latin typeface="+mn-lt"/>
                <a:cs typeface="Franklin Gothic Book"/>
              </a:rPr>
              <a:t>Courtesy </a:t>
            </a:r>
            <a:r>
              <a:rPr lang="en-US" sz="1200" kern="1000" spc="30" dirty="0">
                <a:latin typeface="+mn-lt"/>
                <a:cs typeface="Franklin Gothic Book"/>
              </a:rPr>
              <a:t>J. van Nugteren</a:t>
            </a:r>
            <a:endParaRPr lang="en-CH" sz="12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6142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945F03D-48FA-0A67-2124-7FF99ADAD228}"/>
              </a:ext>
            </a:extLst>
          </p:cNvPr>
          <p:cNvSpPr/>
          <p:nvPr/>
        </p:nvSpPr>
        <p:spPr>
          <a:xfrm>
            <a:off x="0" y="5923836"/>
            <a:ext cx="12192000" cy="934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8A389A4-50C8-E237-9D2E-A9D1BB7BA8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452298"/>
            <a:ext cx="11496675" cy="4729302"/>
          </a:xfrm>
        </p:spPr>
        <p:txBody>
          <a:bodyPr/>
          <a:lstStyle/>
          <a:p>
            <a:r>
              <a:rPr lang="en-US" sz="3200" dirty="0"/>
              <a:t>Coming soon…</a:t>
            </a:r>
          </a:p>
          <a:p>
            <a:endParaRPr lang="en-US" sz="1600" dirty="0"/>
          </a:p>
          <a:p>
            <a:endParaRPr lang="en-US" sz="1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LTS and HTS samples for testing new impregnation systems, AC losses study and modelling validation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2024: LTS subSMCC2: testing new protection systems that could be suitable for both LTS and HTS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2025: HTS subSMCC3: insulated </a:t>
            </a:r>
            <a:r>
              <a:rPr lang="en-US" sz="3200" dirty="0" err="1"/>
              <a:t>ReBCO</a:t>
            </a:r>
            <a:r>
              <a:rPr lang="en-US" sz="3200" dirty="0"/>
              <a:t> - based cable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2025: SMACC: 13 T demonstrator with field quality</a:t>
            </a:r>
          </a:p>
          <a:p>
            <a:endParaRPr lang="en-US" sz="1200" dirty="0"/>
          </a:p>
          <a:p>
            <a:pPr lvl="1"/>
            <a:endParaRPr lang="en-US" sz="1600" dirty="0"/>
          </a:p>
        </p:txBody>
      </p:sp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6152CF18-A32D-2C0B-C4F7-0CC859E06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955712"/>
            <a:ext cx="859221" cy="859221"/>
          </a:xfrm>
          <a:prstGeom prst="rect">
            <a:avLst/>
          </a:prstGeom>
        </p:spPr>
      </p:pic>
      <p:pic>
        <p:nvPicPr>
          <p:cNvPr id="4" name="Picture 3" descr="A logo for high field program&#10;&#10;Description automatically generated">
            <a:extLst>
              <a:ext uri="{FF2B5EF4-FFF2-40B4-BE49-F238E27FC236}">
                <a16:creationId xmlns:a16="http://schemas.microsoft.com/office/drawing/2014/main" id="{502431BD-5327-C752-ADC3-8EA398294F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69090"/>
            <a:ext cx="1619113" cy="632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DA8EFB-15B9-C01F-D62D-7075082629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869"/>
          <a:stretch/>
        </p:blipFill>
        <p:spPr>
          <a:xfrm>
            <a:off x="5918553" y="6148116"/>
            <a:ext cx="1168047" cy="553440"/>
          </a:xfrm>
          <a:prstGeom prst="rect">
            <a:avLst/>
          </a:prstGeom>
        </p:spPr>
      </p:pic>
      <p:pic>
        <p:nvPicPr>
          <p:cNvPr id="6" name="Picture 5" descr="CERN Logo and symbol, meaning, history, PNG, brand">
            <a:extLst>
              <a:ext uri="{FF2B5EF4-FFF2-40B4-BE49-F238E27FC236}">
                <a16:creationId xmlns:a16="http://schemas.microsoft.com/office/drawing/2014/main" id="{353C4D8B-DE3F-4884-2A55-E5DF993ED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6127106"/>
            <a:ext cx="609600" cy="57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0B9465-E533-06CC-95BF-3FEA5C9327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9715005" y="6048716"/>
            <a:ext cx="648195" cy="768789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6BBE3588-1B20-C180-ECAC-ECAA09EEB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6096000"/>
            <a:ext cx="691194" cy="65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ermilab | CERN openlab">
            <a:extLst>
              <a:ext uri="{FF2B5EF4-FFF2-40B4-BE49-F238E27FC236}">
                <a16:creationId xmlns:a16="http://schemas.microsoft.com/office/drawing/2014/main" id="{A681FD7D-2AF0-8118-F06C-6CA7A82D11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53" b="40476"/>
          <a:stretch/>
        </p:blipFill>
        <p:spPr bwMode="auto">
          <a:xfrm>
            <a:off x="10591800" y="6225689"/>
            <a:ext cx="1333423" cy="36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US-MDP · (Indico)">
            <a:extLst>
              <a:ext uri="{FF2B5EF4-FFF2-40B4-BE49-F238E27FC236}">
                <a16:creationId xmlns:a16="http://schemas.microsoft.com/office/drawing/2014/main" id="{F6F7AFBC-3665-3BC2-CB54-626989CC4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955712"/>
            <a:ext cx="764707" cy="85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6D4D6D49-BC25-C632-C4DF-6D346890B9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19600" y="6324619"/>
            <a:ext cx="1080135" cy="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49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8A389A4-50C8-E237-9D2E-A9D1BB7BA8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sz="3600" dirty="0"/>
              <a:t>Agenda</a:t>
            </a:r>
          </a:p>
          <a:p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High Field Magnets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Roadmap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Progress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High Temperature </a:t>
            </a:r>
          </a:p>
          <a:p>
            <a:r>
              <a:rPr lang="en-US" sz="3600" dirty="0"/>
              <a:t>      Superconductors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Coming soon…</a:t>
            </a:r>
          </a:p>
          <a:p>
            <a:pPr lvl="1"/>
            <a:endParaRPr lang="en-US" sz="16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4CA7E22-5E9C-EEDA-4DB8-3062D025F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019" y="1218338"/>
            <a:ext cx="5914981" cy="503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73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F8423E6-5F12-3B6F-F14C-E6FF0086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US" dirty="0"/>
              <a:t>High Field Magnets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51123-70AE-6F67-3449-C28DFC84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D7C463-3118-1CA7-A32F-623038A4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BEA1F-289B-6361-E483-3AA8851F1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255" y="274320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ED4354E-1E83-84DF-F326-37A338836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0" y="1893567"/>
            <a:ext cx="1619113" cy="6324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F568B3-985C-277D-5227-6C0879626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93" y="1088740"/>
            <a:ext cx="8879317" cy="50681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ABE027D-23F4-45EC-D81D-A89EFFC8275A}"/>
              </a:ext>
            </a:extLst>
          </p:cNvPr>
          <p:cNvSpPr txBox="1"/>
          <p:nvPr/>
        </p:nvSpPr>
        <p:spPr>
          <a:xfrm>
            <a:off x="5768307" y="6330996"/>
            <a:ext cx="375820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400" dirty="0">
                <a:hlinkClick r:id="rId5"/>
              </a:rPr>
              <a:t>https://indico.cern.ch/event/1298458/timetable/</a:t>
            </a:r>
            <a:endParaRPr lang="en-US" sz="1400" dirty="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F69734FC-C78C-BB0F-DA4F-3B79D9F0EF09}"/>
              </a:ext>
            </a:extLst>
          </p:cNvPr>
          <p:cNvSpPr/>
          <p:nvPr/>
        </p:nvSpPr>
        <p:spPr>
          <a:xfrm>
            <a:off x="6309145" y="2095500"/>
            <a:ext cx="3673056" cy="2286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26" name="Picture 25" descr="A logo with a black circle&#10;&#10;Description automatically generated with medium confidence">
            <a:extLst>
              <a:ext uri="{FF2B5EF4-FFF2-40B4-BE49-F238E27FC236}">
                <a16:creationId xmlns:a16="http://schemas.microsoft.com/office/drawing/2014/main" id="{5F119918-7778-BD03-C6AC-E05FB1F6BE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299" y="4011912"/>
            <a:ext cx="1233488" cy="70485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F0C098F-1BA1-54B5-896B-A736D0BF8F89}"/>
              </a:ext>
            </a:extLst>
          </p:cNvPr>
          <p:cNvSpPr txBox="1"/>
          <p:nvPr/>
        </p:nvSpPr>
        <p:spPr>
          <a:xfrm>
            <a:off x="10613894" y="4953000"/>
            <a:ext cx="1349506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dirty="0" err="1"/>
              <a:t>MagDev</a:t>
            </a:r>
            <a:endParaRPr lang="de-CH" sz="1400" dirty="0"/>
          </a:p>
          <a:p>
            <a:pPr algn="l"/>
            <a:endParaRPr lang="de-CH" sz="1400" dirty="0"/>
          </a:p>
          <a:p>
            <a:pPr algn="l"/>
            <a:r>
              <a:rPr lang="de-CH" sz="1050" dirty="0">
                <a:hlinkClick r:id="rId7"/>
              </a:rPr>
              <a:t>https://www.psi.ch/en/cas/chart-magdev</a:t>
            </a:r>
            <a:endParaRPr lang="de-CH" sz="1050" dirty="0"/>
          </a:p>
          <a:p>
            <a:pPr algn="l"/>
            <a:endParaRPr lang="de-CH" sz="1050" dirty="0"/>
          </a:p>
          <a:p>
            <a:pPr algn="l"/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06411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F8423E6-5F12-3B6F-F14C-E6FF0086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GB" noProof="0" dirty="0"/>
              <a:t>Roadmap | CHART Environment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51123-70AE-6F67-3449-C28DFC84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D7C463-3118-1CA7-A32F-623038A4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BEA1F-289B-6361-E483-3AA8851F1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ED4354E-1E83-84DF-F326-37A338836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0334563-EC6C-7DD0-D889-8B9CE8374EE5}"/>
              </a:ext>
            </a:extLst>
          </p:cNvPr>
          <p:cNvSpPr txBox="1">
            <a:spLocks/>
          </p:cNvSpPr>
          <p:nvPr/>
        </p:nvSpPr>
        <p:spPr>
          <a:xfrm>
            <a:off x="639763" y="1006082"/>
            <a:ext cx="7742237" cy="35099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/>
              <a:t>MagRes</a:t>
            </a:r>
            <a:r>
              <a:rPr lang="en-US" sz="1800" dirty="0"/>
              <a:t>: 	resins </a:t>
            </a:r>
          </a:p>
          <a:p>
            <a:r>
              <a:rPr lang="en-US" sz="1800" dirty="0" err="1"/>
              <a:t>WireChar</a:t>
            </a:r>
            <a:r>
              <a:rPr lang="en-US" sz="1800" dirty="0"/>
              <a:t>: conductor</a:t>
            </a:r>
          </a:p>
          <a:p>
            <a:r>
              <a:rPr lang="en-US" sz="1800" dirty="0" err="1"/>
              <a:t>MagComp</a:t>
            </a:r>
            <a:r>
              <a:rPr lang="en-US" sz="1800" dirty="0"/>
              <a:t>: mechanics</a:t>
            </a:r>
          </a:p>
          <a:p>
            <a:r>
              <a:rPr lang="en-US" sz="1800" dirty="0" err="1"/>
              <a:t>MagAM</a:t>
            </a:r>
            <a:r>
              <a:rPr lang="en-US" sz="1800" dirty="0"/>
              <a:t>: 3D printing</a:t>
            </a:r>
          </a:p>
          <a:p>
            <a:r>
              <a:rPr lang="en-US" sz="1800" dirty="0" err="1"/>
              <a:t>MagNum</a:t>
            </a:r>
            <a:r>
              <a:rPr lang="en-US" sz="1800" dirty="0"/>
              <a:t>: </a:t>
            </a:r>
            <a:r>
              <a:rPr lang="en-US" sz="1800" dirty="0" err="1"/>
              <a:t>numerics</a:t>
            </a:r>
            <a:endParaRPr lang="en-US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C5EBBF-EB8D-F8D7-58D8-033D1636D4B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89" y="2981307"/>
            <a:ext cx="2788602" cy="2352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0C8C94-38AF-5870-6D2A-7551DEA493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8" y="1146008"/>
            <a:ext cx="3334138" cy="1444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7226A0E-4596-46CF-FD97-59805615008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5" t="32222" r="19333" b="5556"/>
          <a:stretch/>
        </p:blipFill>
        <p:spPr>
          <a:xfrm>
            <a:off x="9569954" y="1066800"/>
            <a:ext cx="1964804" cy="128940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CE1B82D-D823-EEED-514B-8C7FEA31923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17" r="64358" b="17806"/>
          <a:stretch/>
        </p:blipFill>
        <p:spPr>
          <a:xfrm>
            <a:off x="9696312" y="2667000"/>
            <a:ext cx="1769854" cy="165521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022C678-2E52-95E6-4BE7-C4AD58BCE16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03" t="8967" b="50683"/>
          <a:stretch/>
        </p:blipFill>
        <p:spPr>
          <a:xfrm>
            <a:off x="9696313" y="4343400"/>
            <a:ext cx="1769854" cy="142746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005B4E3-CB15-45B8-D1FE-A5F4FAD7A4C9}"/>
              </a:ext>
            </a:extLst>
          </p:cNvPr>
          <p:cNvSpPr txBox="1"/>
          <p:nvPr/>
        </p:nvSpPr>
        <p:spPr>
          <a:xfrm>
            <a:off x="9584608" y="2362200"/>
            <a:ext cx="763457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J. </a:t>
            </a:r>
            <a:r>
              <a:rPr lang="en-US" sz="1200" dirty="0" err="1">
                <a:solidFill>
                  <a:schemeClr val="dk1"/>
                </a:solidFill>
                <a:latin typeface="+mj-lt"/>
                <a:ea typeface="+mn-ea"/>
                <a:cs typeface="+mn-cs"/>
              </a:rPr>
              <a:t>Ferchow</a:t>
            </a:r>
            <a:endParaRPr lang="en-US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b="1" dirty="0" err="1">
              <a:solidFill>
                <a:schemeClr val="accent6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55DDC9-7A0F-5ADE-1767-579CA9D9AC36}"/>
              </a:ext>
            </a:extLst>
          </p:cNvPr>
          <p:cNvSpPr txBox="1"/>
          <p:nvPr/>
        </p:nvSpPr>
        <p:spPr>
          <a:xfrm>
            <a:off x="9668150" y="5784764"/>
            <a:ext cx="763457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P. Müller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b="1" dirty="0" err="1">
              <a:solidFill>
                <a:schemeClr val="accent6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B41CF6-18A2-2C9A-AC20-F67BFA1B0319}"/>
              </a:ext>
            </a:extLst>
          </p:cNvPr>
          <p:cNvSpPr txBox="1"/>
          <p:nvPr/>
        </p:nvSpPr>
        <p:spPr>
          <a:xfrm>
            <a:off x="7120073" y="5728375"/>
            <a:ext cx="763457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X. Kong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b="1" dirty="0" err="1">
              <a:solidFill>
                <a:schemeClr val="accent6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0CDF5C-4EB5-3742-4DA2-A7DB37C1B37E}"/>
              </a:ext>
            </a:extLst>
          </p:cNvPr>
          <p:cNvSpPr txBox="1"/>
          <p:nvPr/>
        </p:nvSpPr>
        <p:spPr>
          <a:xfrm>
            <a:off x="4875343" y="6172200"/>
            <a:ext cx="763457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C. </a:t>
            </a:r>
            <a:r>
              <a:rPr lang="en-US" sz="1200" dirty="0" err="1">
                <a:solidFill>
                  <a:schemeClr val="dk1"/>
                </a:solidFill>
                <a:latin typeface="+mj-lt"/>
                <a:ea typeface="+mn-ea"/>
                <a:cs typeface="+mn-cs"/>
              </a:rPr>
              <a:t>Senatore</a:t>
            </a:r>
            <a:endParaRPr lang="en-US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b="1" dirty="0" err="1">
              <a:solidFill>
                <a:schemeClr val="accent6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5B4AFC-46E0-561A-57D7-5F2A87C43F6C}"/>
              </a:ext>
            </a:extLst>
          </p:cNvPr>
          <p:cNvSpPr txBox="1"/>
          <p:nvPr/>
        </p:nvSpPr>
        <p:spPr>
          <a:xfrm>
            <a:off x="6170743" y="762000"/>
            <a:ext cx="763457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A. Brem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b="1" dirty="0" err="1">
              <a:solidFill>
                <a:schemeClr val="accent6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0DADA1-1916-AFF9-5D4F-D4E6B8106A15}"/>
              </a:ext>
            </a:extLst>
          </p:cNvPr>
          <p:cNvSpPr txBox="1"/>
          <p:nvPr/>
        </p:nvSpPr>
        <p:spPr>
          <a:xfrm>
            <a:off x="566254" y="5662669"/>
            <a:ext cx="763457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M. Maciejewski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b="1" dirty="0" err="1">
              <a:solidFill>
                <a:schemeClr val="accent6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30" name="Picture 29" descr="Pink text on a white background&#10;&#10;Description automatically generated">
            <a:extLst>
              <a:ext uri="{FF2B5EF4-FFF2-40B4-BE49-F238E27FC236}">
                <a16:creationId xmlns:a16="http://schemas.microsoft.com/office/drawing/2014/main" id="{FEC4476B-FB45-3F58-0055-B9703BEB49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1021" y="6145495"/>
            <a:ext cx="1136979" cy="331505"/>
          </a:xfrm>
          <a:prstGeom prst="rect">
            <a:avLst/>
          </a:prstGeom>
        </p:spPr>
      </p:pic>
      <p:pic>
        <p:nvPicPr>
          <p:cNvPr id="31" name="Picture 30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90EA8360-C0EA-E61A-925D-BC84006C1F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86201" y="6227642"/>
            <a:ext cx="1080135" cy="17871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1F9E764-DA4E-E7FC-D7FA-8C63535D3854}"/>
              </a:ext>
            </a:extLst>
          </p:cNvPr>
          <p:cNvSpPr txBox="1"/>
          <p:nvPr/>
        </p:nvSpPr>
        <p:spPr>
          <a:xfrm>
            <a:off x="3352800" y="738999"/>
            <a:ext cx="2578754" cy="36086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u="sng" kern="1000" spc="30" dirty="0">
                <a:latin typeface="+mn-lt"/>
                <a:cs typeface="Franklin Gothic Book"/>
              </a:rPr>
              <a:t>https://chart.ch/chart-projects/</a:t>
            </a:r>
            <a:endParaRPr lang="en-CH" sz="1400" u="sng" kern="1000" spc="30" dirty="0">
              <a:latin typeface="+mn-lt"/>
              <a:cs typeface="Franklin Gothic Book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1B19D41-9B20-E1AD-B259-9C0E0438EF5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4" r="44969"/>
          <a:stretch/>
        </p:blipFill>
        <p:spPr>
          <a:xfrm>
            <a:off x="3455737" y="2849083"/>
            <a:ext cx="3248869" cy="31078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FBE1B7B-6E6D-CFF0-9783-D313D3C9140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662" y="1340898"/>
            <a:ext cx="2193756" cy="102130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EE9BBD9-E94A-EE07-0500-DDF21460EB7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665" y="2629597"/>
            <a:ext cx="2199753" cy="2933003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B5AD9951-9234-542F-6345-F296D218A22F}"/>
              </a:ext>
            </a:extLst>
          </p:cNvPr>
          <p:cNvSpPr/>
          <p:nvPr/>
        </p:nvSpPr>
        <p:spPr bwMode="auto">
          <a:xfrm>
            <a:off x="3352800" y="1041221"/>
            <a:ext cx="3496148" cy="158837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53D250-1D02-5E99-DFD1-8811798D744F}"/>
              </a:ext>
            </a:extLst>
          </p:cNvPr>
          <p:cNvSpPr/>
          <p:nvPr/>
        </p:nvSpPr>
        <p:spPr bwMode="auto">
          <a:xfrm>
            <a:off x="6942348" y="1031587"/>
            <a:ext cx="2430252" cy="497461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C4F9A48-3493-F5BE-DBEC-D9BCFEA43126}"/>
              </a:ext>
            </a:extLst>
          </p:cNvPr>
          <p:cNvSpPr/>
          <p:nvPr/>
        </p:nvSpPr>
        <p:spPr bwMode="auto">
          <a:xfrm>
            <a:off x="3376404" y="2819400"/>
            <a:ext cx="3449735" cy="3193964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4FF4836-8D8F-84B2-FEB6-E9C2EDF4B8E6}"/>
              </a:ext>
            </a:extLst>
          </p:cNvPr>
          <p:cNvSpPr/>
          <p:nvPr/>
        </p:nvSpPr>
        <p:spPr bwMode="auto">
          <a:xfrm>
            <a:off x="9448800" y="1020753"/>
            <a:ext cx="2233379" cy="498545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4C85B75-260A-5AB4-835D-9A00A68E889C}"/>
              </a:ext>
            </a:extLst>
          </p:cNvPr>
          <p:cNvSpPr/>
          <p:nvPr/>
        </p:nvSpPr>
        <p:spPr bwMode="auto">
          <a:xfrm>
            <a:off x="397021" y="2849083"/>
            <a:ext cx="2890687" cy="3164281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218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F55D29A9-2CC3-9328-CD71-D7E8C6FD0F19}"/>
              </a:ext>
            </a:extLst>
          </p:cNvPr>
          <p:cNvSpPr/>
          <p:nvPr/>
        </p:nvSpPr>
        <p:spPr>
          <a:xfrm>
            <a:off x="8998774" y="3526287"/>
            <a:ext cx="2587976" cy="279454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B72FA8E9-268C-8756-70A8-4A16C684D841}"/>
              </a:ext>
            </a:extLst>
          </p:cNvPr>
          <p:cNvSpPr/>
          <p:nvPr/>
        </p:nvSpPr>
        <p:spPr>
          <a:xfrm>
            <a:off x="8998774" y="1093892"/>
            <a:ext cx="2587976" cy="233510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24D5BC7-B1C2-5B23-BBBA-678436A0387D}"/>
              </a:ext>
            </a:extLst>
          </p:cNvPr>
          <p:cNvSpPr/>
          <p:nvPr/>
        </p:nvSpPr>
        <p:spPr>
          <a:xfrm>
            <a:off x="5417374" y="1073303"/>
            <a:ext cx="3421826" cy="524752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37BAF493-A8D6-630C-2013-EB943C17197C}"/>
              </a:ext>
            </a:extLst>
          </p:cNvPr>
          <p:cNvSpPr/>
          <p:nvPr/>
        </p:nvSpPr>
        <p:spPr>
          <a:xfrm>
            <a:off x="228600" y="1077076"/>
            <a:ext cx="5029200" cy="524752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9765920-DC7A-B129-7CB9-9C4F767A9435}"/>
              </a:ext>
            </a:extLst>
          </p:cNvPr>
          <p:cNvGrpSpPr/>
          <p:nvPr/>
        </p:nvGrpSpPr>
        <p:grpSpPr>
          <a:xfrm>
            <a:off x="2438400" y="1554105"/>
            <a:ext cx="2639493" cy="4110959"/>
            <a:chOff x="3718876" y="216024"/>
            <a:chExt cx="2062932" cy="3212976"/>
          </a:xfrm>
        </p:grpSpPr>
        <p:pic>
          <p:nvPicPr>
            <p:cNvPr id="52" name="Picture 51" descr="Diagram&#10;&#10;Description automatically generated">
              <a:extLst>
                <a:ext uri="{FF2B5EF4-FFF2-40B4-BE49-F238E27FC236}">
                  <a16:creationId xmlns:a16="http://schemas.microsoft.com/office/drawing/2014/main" id="{F34CA58B-6966-5820-C204-534EEA5051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1856" y="216024"/>
              <a:ext cx="1979952" cy="3212976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E4D1654-1225-AAB9-FE8F-E05B13F40100}"/>
                </a:ext>
              </a:extLst>
            </p:cNvPr>
            <p:cNvSpPr/>
            <p:nvPr/>
          </p:nvSpPr>
          <p:spPr bwMode="auto">
            <a:xfrm>
              <a:off x="3718876" y="500080"/>
              <a:ext cx="725138" cy="49563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189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377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566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754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5943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131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320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509" algn="l" defTabSz="457189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defTabSz="685800">
                <a:spcBef>
                  <a:spcPct val="0"/>
                </a:spcBef>
              </a:pPr>
              <a:endParaRPr lang="en-CH" sz="1800" dirty="0">
                <a:latin typeface="Times" charset="0"/>
              </a:endParaRP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CF8423E6-5F12-3B6F-F14C-E6FF0086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GB" noProof="0" dirty="0"/>
              <a:t>Roadmap | R&amp;D Vehicles small samples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51123-70AE-6F67-3449-C28DFC84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D7C463-3118-1CA7-A32F-623038A4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BEA1F-289B-6361-E483-3AA8851F18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ED4354E-1E83-84DF-F326-37A3388369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5818636-DFBF-394E-A12E-A6C0050491C9}"/>
              </a:ext>
            </a:extLst>
          </p:cNvPr>
          <p:cNvGrpSpPr/>
          <p:nvPr/>
        </p:nvGrpSpPr>
        <p:grpSpPr>
          <a:xfrm>
            <a:off x="550126" y="1300160"/>
            <a:ext cx="2639493" cy="1465860"/>
            <a:chOff x="361946" y="2348880"/>
            <a:chExt cx="5675774" cy="294146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5E524D6-3F20-074B-8BAD-208DA0701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46" y="2348880"/>
              <a:ext cx="5675774" cy="2941462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701AD67-ACC1-214B-9465-31A6ED8048AB}"/>
                </a:ext>
              </a:extLst>
            </p:cNvPr>
            <p:cNvCxnSpPr/>
            <p:nvPr/>
          </p:nvCxnSpPr>
          <p:spPr bwMode="auto">
            <a:xfrm flipH="1">
              <a:off x="2876209" y="3077344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ABD3646-C607-FA43-8BDA-696CCCB20D5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96208" y="3149352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865078C-C39A-5445-9473-394A46960C62}"/>
                </a:ext>
              </a:extLst>
            </p:cNvPr>
            <p:cNvCxnSpPr/>
            <p:nvPr/>
          </p:nvCxnSpPr>
          <p:spPr bwMode="auto">
            <a:xfrm flipH="1">
              <a:off x="3131840" y="3265678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ED2DF03-252B-0547-812C-2F1CE9CDF7E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80294" y="3337686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F1256E2-FF5C-7C44-9B0C-CECED582B3CC}"/>
                </a:ext>
              </a:extLst>
            </p:cNvPr>
            <p:cNvCxnSpPr/>
            <p:nvPr/>
          </p:nvCxnSpPr>
          <p:spPr bwMode="auto">
            <a:xfrm flipH="1">
              <a:off x="3419872" y="3445698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2F2F921-9CD1-504A-8690-D331AE684A7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63888" y="3528203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AC93F03-6699-134A-8E7A-F126C05B2032}"/>
                </a:ext>
              </a:extLst>
            </p:cNvPr>
            <p:cNvCxnSpPr/>
            <p:nvPr/>
          </p:nvCxnSpPr>
          <p:spPr bwMode="auto">
            <a:xfrm flipH="1">
              <a:off x="3707904" y="3622613"/>
              <a:ext cx="216024" cy="7200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B42D3E41-A1F7-263E-D39C-169A250619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174" y="3765403"/>
            <a:ext cx="2207627" cy="1502841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2CA932E8-4DDB-F61E-E12B-AC8D46354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493" y="4276558"/>
            <a:ext cx="2737490" cy="175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0AF8BAC-CCF9-155A-E691-F4DB70AEB37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846" r="4494"/>
          <a:stretch/>
        </p:blipFill>
        <p:spPr>
          <a:xfrm>
            <a:off x="6657005" y="1354642"/>
            <a:ext cx="2075488" cy="2066628"/>
          </a:xfrm>
          <a:prstGeom prst="rect">
            <a:avLst/>
          </a:prstGeom>
        </p:spPr>
      </p:pic>
      <p:pic>
        <p:nvPicPr>
          <p:cNvPr id="59" name="Picture 58" descr="A blue machine with purple and red buttons&#10;&#10;Description automatically generated with medium confidence">
            <a:extLst>
              <a:ext uri="{FF2B5EF4-FFF2-40B4-BE49-F238E27FC236}">
                <a16:creationId xmlns:a16="http://schemas.microsoft.com/office/drawing/2014/main" id="{BDCF8CE2-CA45-1065-5EED-2E72DE03674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4" t="5555" r="7436" b="6611"/>
          <a:stretch/>
        </p:blipFill>
        <p:spPr>
          <a:xfrm>
            <a:off x="9211319" y="1808953"/>
            <a:ext cx="2118722" cy="1446164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C5181E1F-DCCC-F4E0-73F7-BC3EBB29215D}"/>
              </a:ext>
            </a:extLst>
          </p:cNvPr>
          <p:cNvGrpSpPr/>
          <p:nvPr/>
        </p:nvGrpSpPr>
        <p:grpSpPr>
          <a:xfrm>
            <a:off x="9197059" y="3994434"/>
            <a:ext cx="2230915" cy="2232876"/>
            <a:chOff x="140741" y="-1428680"/>
            <a:chExt cx="8927059" cy="8934907"/>
          </a:xfrm>
        </p:grpSpPr>
        <p:pic>
          <p:nvPicPr>
            <p:cNvPr id="61" name="Picture 60" descr="A blue and purple circle with white text&#10;&#10;Description automatically generated">
              <a:extLst>
                <a:ext uri="{FF2B5EF4-FFF2-40B4-BE49-F238E27FC236}">
                  <a16:creationId xmlns:a16="http://schemas.microsoft.com/office/drawing/2014/main" id="{5AAD6D49-47E1-8AEB-EB7B-448A7614A0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0" t="4016" r="28412" b="5035"/>
            <a:stretch/>
          </p:blipFill>
          <p:spPr>
            <a:xfrm>
              <a:off x="4602357" y="-1428679"/>
              <a:ext cx="4462587" cy="4475965"/>
            </a:xfrm>
            <a:prstGeom prst="rect">
              <a:avLst/>
            </a:prstGeom>
          </p:spPr>
        </p:pic>
        <p:pic>
          <p:nvPicPr>
            <p:cNvPr id="62" name="Picture 61" descr="A blue and purple circle with white text&#10;&#10;Description automatically generated">
              <a:extLst>
                <a:ext uri="{FF2B5EF4-FFF2-40B4-BE49-F238E27FC236}">
                  <a16:creationId xmlns:a16="http://schemas.microsoft.com/office/drawing/2014/main" id="{992249B9-D093-1C95-E8CC-BE417817E4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0" t="4016" r="28412" b="5035"/>
            <a:stretch/>
          </p:blipFill>
          <p:spPr>
            <a:xfrm flipH="1">
              <a:off x="152399" y="-1428680"/>
              <a:ext cx="4462587" cy="4475965"/>
            </a:xfrm>
            <a:prstGeom prst="rect">
              <a:avLst/>
            </a:prstGeom>
          </p:spPr>
        </p:pic>
        <p:pic>
          <p:nvPicPr>
            <p:cNvPr id="64" name="Picture 63" descr="A blue and purple circle with white text&#10;&#10;Description automatically generated">
              <a:extLst>
                <a:ext uri="{FF2B5EF4-FFF2-40B4-BE49-F238E27FC236}">
                  <a16:creationId xmlns:a16="http://schemas.microsoft.com/office/drawing/2014/main" id="{85EAB7CC-97DD-6BA0-8329-D7AF7415D8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0" t="4016" r="28412" b="5035"/>
            <a:stretch/>
          </p:blipFill>
          <p:spPr>
            <a:xfrm flipV="1">
              <a:off x="4605213" y="3030262"/>
              <a:ext cx="4462587" cy="4475965"/>
            </a:xfrm>
            <a:prstGeom prst="rect">
              <a:avLst/>
            </a:prstGeom>
          </p:spPr>
        </p:pic>
        <p:pic>
          <p:nvPicPr>
            <p:cNvPr id="65" name="Picture 64" descr="A blue and purple circle with white text&#10;&#10;Description automatically generated">
              <a:extLst>
                <a:ext uri="{FF2B5EF4-FFF2-40B4-BE49-F238E27FC236}">
                  <a16:creationId xmlns:a16="http://schemas.microsoft.com/office/drawing/2014/main" id="{BE9C4D8F-C5A2-998E-2131-C14313453D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0" t="4016" r="28412" b="5035"/>
            <a:stretch/>
          </p:blipFill>
          <p:spPr>
            <a:xfrm flipH="1" flipV="1">
              <a:off x="140741" y="3030261"/>
              <a:ext cx="4462587" cy="4475965"/>
            </a:xfrm>
            <a:prstGeom prst="rect">
              <a:avLst/>
            </a:prstGeom>
          </p:spPr>
        </p:pic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446F7CBD-219A-4E0C-F23E-712AE7C71EEA}"/>
              </a:ext>
            </a:extLst>
          </p:cNvPr>
          <p:cNvSpPr txBox="1"/>
          <p:nvPr/>
        </p:nvSpPr>
        <p:spPr>
          <a:xfrm>
            <a:off x="271901" y="2971800"/>
            <a:ext cx="2267544" cy="430887"/>
          </a:xfrm>
          <a:prstGeom prst="rect">
            <a:avLst/>
          </a:prstGeom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de-CH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BOX and </a:t>
            </a:r>
            <a:r>
              <a:rPr lang="de-CH" sz="28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cBOX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B3FD233-C619-316A-65E0-D05C1E6F1B4C}"/>
              </a:ext>
            </a:extLst>
          </p:cNvPr>
          <p:cNvSpPr txBox="1"/>
          <p:nvPr/>
        </p:nvSpPr>
        <p:spPr>
          <a:xfrm>
            <a:off x="5592689" y="2139315"/>
            <a:ext cx="768865" cy="984885"/>
          </a:xfrm>
          <a:prstGeom prst="rect">
            <a:avLst/>
          </a:prstGeom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de-CH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Big</a:t>
            </a:r>
          </a:p>
          <a:p>
            <a:pPr algn="l"/>
            <a:r>
              <a:rPr lang="de-CH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BOX</a:t>
            </a:r>
            <a:endParaRPr lang="en-US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0B58C4E-4A4E-0ABB-676C-9F88529E13EE}"/>
              </a:ext>
            </a:extLst>
          </p:cNvPr>
          <p:cNvSpPr txBox="1"/>
          <p:nvPr/>
        </p:nvSpPr>
        <p:spPr>
          <a:xfrm>
            <a:off x="9169449" y="1300160"/>
            <a:ext cx="2202462" cy="369332"/>
          </a:xfrm>
          <a:prstGeom prst="rect">
            <a:avLst/>
          </a:prstGeom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de-CH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Sub </a:t>
            </a:r>
            <a:r>
              <a:rPr lang="de-CH" sz="2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scale</a:t>
            </a:r>
            <a:r>
              <a:rPr lang="de-CH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SMCC</a:t>
            </a:r>
            <a:endParaRPr lang="en-US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89246D3-206C-5E61-4A7C-0A7AE0DD2951}"/>
              </a:ext>
            </a:extLst>
          </p:cNvPr>
          <p:cNvSpPr txBox="1"/>
          <p:nvPr/>
        </p:nvSpPr>
        <p:spPr>
          <a:xfrm>
            <a:off x="9460169" y="3583229"/>
            <a:ext cx="1621021" cy="369332"/>
          </a:xfrm>
          <a:prstGeom prst="rect">
            <a:avLst/>
          </a:prstGeom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de-CH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SMACC 13 T</a:t>
            </a:r>
            <a:endParaRPr lang="en-US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5F34E05-68D9-9BCC-83D7-D22100791754}"/>
              </a:ext>
            </a:extLst>
          </p:cNvPr>
          <p:cNvSpPr txBox="1"/>
          <p:nvPr/>
        </p:nvSpPr>
        <p:spPr>
          <a:xfrm>
            <a:off x="545084" y="5515570"/>
            <a:ext cx="3988721" cy="615553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11 T background field</a:t>
            </a:r>
          </a:p>
          <a:p>
            <a:pPr algn="l"/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Assessing training and degradation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A9CCBAD-F078-B788-D03B-1D910B977CB8}"/>
              </a:ext>
            </a:extLst>
          </p:cNvPr>
          <p:cNvSpPr txBox="1"/>
          <p:nvPr/>
        </p:nvSpPr>
        <p:spPr>
          <a:xfrm>
            <a:off x="5553627" y="3214575"/>
            <a:ext cx="3135795" cy="830997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Multi turn</a:t>
            </a:r>
          </a:p>
          <a:p>
            <a:pPr algn="l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 T background field, assessing </a:t>
            </a:r>
          </a:p>
          <a:p>
            <a:pPr algn="l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training and degradation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04966B59-4E46-E3B6-F0D9-FFCCA852A87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5727909" y="1194730"/>
            <a:ext cx="762000" cy="903767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323D06B4-31B9-A2CA-1ABA-5197232A5A7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49869"/>
          <a:stretch/>
        </p:blipFill>
        <p:spPr>
          <a:xfrm>
            <a:off x="2757032" y="1251134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01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478DE-4965-51EB-466D-F7B509581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 BOX – addressing training in Nb</a:t>
            </a:r>
            <a:r>
              <a:rPr lang="en-US" baseline="-25000"/>
              <a:t>3</a:t>
            </a:r>
            <a:r>
              <a:rPr lang="en-US"/>
              <a:t>Sn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CE210B-F16F-4BEC-898E-D3C7E219B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735" y="4503106"/>
            <a:ext cx="5107065" cy="139488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B7CB68A-2BD0-E37E-66D8-89001642F228}"/>
              </a:ext>
            </a:extLst>
          </p:cNvPr>
          <p:cNvGrpSpPr>
            <a:grpSpLocks noChangeAspect="1"/>
          </p:cNvGrpSpPr>
          <p:nvPr/>
        </p:nvGrpSpPr>
        <p:grpSpPr>
          <a:xfrm>
            <a:off x="1780878" y="1272111"/>
            <a:ext cx="4238922" cy="2995089"/>
            <a:chOff x="2325893" y="17530100"/>
            <a:chExt cx="11435110" cy="80796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EEDBBC7-A5C9-6738-0E3B-3B88DFE26EFF}"/>
                </a:ext>
              </a:extLst>
            </p:cNvPr>
            <p:cNvGrpSpPr/>
            <p:nvPr/>
          </p:nvGrpSpPr>
          <p:grpSpPr>
            <a:xfrm>
              <a:off x="2325893" y="17530100"/>
              <a:ext cx="11435110" cy="8079690"/>
              <a:chOff x="2325893" y="17597834"/>
              <a:chExt cx="11435110" cy="8079690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C77C8DEC-8972-2E52-557B-F89A816CA80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325893" y="17597834"/>
                <a:ext cx="5300294" cy="8079690"/>
                <a:chOff x="1509624" y="276642"/>
                <a:chExt cx="3828386" cy="5835935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57E9B92C-8BA3-1385-8332-21C835160B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37262" t="94602" r="204"/>
                <a:stretch/>
              </p:blipFill>
              <p:spPr>
                <a:xfrm>
                  <a:off x="1648325" y="5791200"/>
                  <a:ext cx="3689685" cy="321377"/>
                </a:xfrm>
                <a:prstGeom prst="rect">
                  <a:avLst/>
                </a:prstGeom>
              </p:spPr>
            </p:pic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D4FDDB34-03C5-E73E-C677-474CAC0625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89078" r="85373"/>
                <a:stretch/>
              </p:blipFill>
              <p:spPr>
                <a:xfrm>
                  <a:off x="1509624" y="5041424"/>
                  <a:ext cx="863041" cy="650239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3BD7F0DC-F719-0331-4BF1-EEC8AF0683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46616" r="21097" b="7478"/>
                <a:stretch/>
              </p:blipFill>
              <p:spPr>
                <a:xfrm>
                  <a:off x="2372665" y="276642"/>
                  <a:ext cx="1905000" cy="5508457"/>
                </a:xfrm>
                <a:prstGeom prst="rect">
                  <a:avLst/>
                </a:prstGeom>
              </p:spPr>
            </p:pic>
          </p:grp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7496B478-6249-58E7-1496-43C4F9D38A35}"/>
                  </a:ext>
                </a:extLst>
              </p:cNvPr>
              <p:cNvCxnSpPr/>
              <p:nvPr/>
            </p:nvCxnSpPr>
            <p:spPr bwMode="auto">
              <a:xfrm flipH="1">
                <a:off x="5736410" y="21027780"/>
                <a:ext cx="824300" cy="1439015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A37402-A958-662E-0371-BC6F902AF2B8}"/>
                  </a:ext>
                </a:extLst>
              </p:cNvPr>
              <p:cNvSpPr txBox="1"/>
              <p:nvPr/>
            </p:nvSpPr>
            <p:spPr>
              <a:xfrm>
                <a:off x="6032221" y="20534626"/>
                <a:ext cx="2236936" cy="5206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de-CH" sz="1200" kern="1000" spc="30" dirty="0">
                    <a:latin typeface="+mn-lt"/>
                    <a:cs typeface="Franklin Gothic Book"/>
                  </a:rPr>
                  <a:t>Solenoid 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8F8578EE-19CF-C5EC-BFB3-F54B2956F21B}"/>
                  </a:ext>
                </a:extLst>
              </p:cNvPr>
              <p:cNvCxnSpPr/>
              <p:nvPr/>
            </p:nvCxnSpPr>
            <p:spPr bwMode="auto">
              <a:xfrm flipH="1">
                <a:off x="5276612" y="19177593"/>
                <a:ext cx="755608" cy="495713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D7755C-C41E-0004-EB88-647761A3E97E}"/>
                  </a:ext>
                </a:extLst>
              </p:cNvPr>
              <p:cNvSpPr txBox="1"/>
              <p:nvPr/>
            </p:nvSpPr>
            <p:spPr>
              <a:xfrm>
                <a:off x="6062917" y="18788867"/>
                <a:ext cx="688778" cy="2031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de-CH" sz="1200" kern="1000" spc="30" dirty="0" err="1">
                    <a:latin typeface="+mn-lt"/>
                    <a:cs typeface="Franklin Gothic Book"/>
                  </a:rPr>
                  <a:t>Conductor</a:t>
                </a:r>
                <a:endParaRPr lang="de-CH" sz="1200" kern="1000" spc="30" dirty="0">
                  <a:latin typeface="+mn-lt"/>
                  <a:cs typeface="Franklin Gothic Book"/>
                </a:endParaRP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95EEE2CC-7B59-D46B-D648-97208160456B}"/>
                  </a:ext>
                </a:extLst>
              </p:cNvPr>
              <p:cNvGrpSpPr/>
              <p:nvPr/>
            </p:nvGrpSpPr>
            <p:grpSpPr>
              <a:xfrm>
                <a:off x="9608712" y="18130622"/>
                <a:ext cx="4152291" cy="7488053"/>
                <a:chOff x="9608712" y="17927420"/>
                <a:chExt cx="4152291" cy="7488053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6DCAE3DD-CA27-528C-CB26-81A7067EE2D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9608712" y="17927420"/>
                  <a:ext cx="4152291" cy="7488053"/>
                  <a:chOff x="4547936" y="0"/>
                  <a:chExt cx="3531597" cy="6368717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4E56C586-08A5-4D6C-D04A-F093E05906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32058" t="-1" r="43667" b="8523"/>
                  <a:stretch/>
                </p:blipFill>
                <p:spPr>
                  <a:xfrm>
                    <a:off x="5056409" y="1"/>
                    <a:ext cx="2085474" cy="6007768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3C5A4F27-8350-A4E2-44AA-0644D223B30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r="94645" b="49803"/>
                  <a:stretch/>
                </p:blipFill>
                <p:spPr>
                  <a:xfrm>
                    <a:off x="4547936" y="0"/>
                    <a:ext cx="762000" cy="5460005"/>
                  </a:xfrm>
                  <a:prstGeom prst="rect">
                    <a:avLst/>
                  </a:prstGeom>
                </p:spPr>
              </p:pic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20EB0DD9-9B18-1ACA-694D-D5BFD14048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32058" t="94409" r="28728" b="95"/>
                  <a:stretch/>
                </p:blipFill>
                <p:spPr>
                  <a:xfrm>
                    <a:off x="4710691" y="6007769"/>
                    <a:ext cx="3368842" cy="36094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3" name="Right Arrow 83">
                  <a:extLst>
                    <a:ext uri="{FF2B5EF4-FFF2-40B4-BE49-F238E27FC236}">
                      <a16:creationId xmlns:a16="http://schemas.microsoft.com/office/drawing/2014/main" id="{41530AD3-1F0D-BAA9-74C9-11BDF40BCD48}"/>
                    </a:ext>
                  </a:extLst>
                </p:cNvPr>
                <p:cNvSpPr/>
                <p:nvPr/>
              </p:nvSpPr>
              <p:spPr>
                <a:xfrm rot="5400000">
                  <a:off x="12207788" y="19026009"/>
                  <a:ext cx="1213659" cy="203922"/>
                </a:xfrm>
                <a:prstGeom prst="rightArrow">
                  <a:avLst/>
                </a:prstGeom>
                <a:solidFill>
                  <a:schemeClr val="accent1"/>
                </a:solidFill>
                <a:ln w="6350">
                  <a:solidFill>
                    <a:schemeClr val="accent2"/>
                  </a:solidFill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0ED9302-E95C-9907-BD1E-93478C7D0087}"/>
                    </a:ext>
                  </a:extLst>
                </p:cNvPr>
                <p:cNvSpPr/>
                <p:nvPr/>
              </p:nvSpPr>
              <p:spPr>
                <a:xfrm>
                  <a:off x="12948146" y="18104318"/>
                  <a:ext cx="413506" cy="74724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spAutoFit/>
                </a:bodyPr>
                <a:lstStyle/>
                <a:p>
                  <a:pPr algn="ctr"/>
                  <a:r>
                    <a:rPr lang="en-US" sz="1200" b="1" i="1" cap="none" spc="0" dirty="0">
                      <a:ln w="12700" cmpd="sng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endParaRPr lang="en-US" sz="1200" b="1" i="1" cap="none" spc="0" baseline="-25000" dirty="0">
                    <a:ln w="12700" cmpd="sng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8E1A07B-8AB4-1C1F-4F8C-4EEBB7827E8E}"/>
                </a:ext>
              </a:extLst>
            </p:cNvPr>
            <p:cNvCxnSpPr/>
            <p:nvPr/>
          </p:nvCxnSpPr>
          <p:spPr bwMode="auto">
            <a:xfrm flipH="1">
              <a:off x="11341626" y="20256827"/>
              <a:ext cx="393758" cy="149089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49D6665-7FD0-D728-8D24-8C8AB10C4A24}"/>
                </a:ext>
              </a:extLst>
            </p:cNvPr>
            <p:cNvCxnSpPr/>
            <p:nvPr/>
          </p:nvCxnSpPr>
          <p:spPr bwMode="auto">
            <a:xfrm flipV="1">
              <a:off x="11844192" y="20809159"/>
              <a:ext cx="458525" cy="13171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F58D318-EC5B-9654-0466-7779D94557AB}"/>
                </a:ext>
              </a:extLst>
            </p:cNvPr>
            <p:cNvCxnSpPr/>
            <p:nvPr/>
          </p:nvCxnSpPr>
          <p:spPr bwMode="auto">
            <a:xfrm flipH="1">
              <a:off x="11341626" y="21801472"/>
              <a:ext cx="393758" cy="149089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4E3DB6C-EF0D-746F-D252-F0251AE068F8}"/>
                </a:ext>
              </a:extLst>
            </p:cNvPr>
            <p:cNvCxnSpPr/>
            <p:nvPr/>
          </p:nvCxnSpPr>
          <p:spPr bwMode="auto">
            <a:xfrm flipV="1">
              <a:off x="11844192" y="22353804"/>
              <a:ext cx="458525" cy="13171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76F1835-9924-DA9A-486A-9E39F4DBB398}"/>
                </a:ext>
              </a:extLst>
            </p:cNvPr>
            <p:cNvCxnSpPr/>
            <p:nvPr/>
          </p:nvCxnSpPr>
          <p:spPr bwMode="auto">
            <a:xfrm flipH="1">
              <a:off x="11341626" y="23346117"/>
              <a:ext cx="393758" cy="149089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BE8FDC3-26DB-6E81-103B-E397DDD53D98}"/>
                </a:ext>
              </a:extLst>
            </p:cNvPr>
            <p:cNvCxnSpPr/>
            <p:nvPr/>
          </p:nvCxnSpPr>
          <p:spPr bwMode="auto">
            <a:xfrm flipV="1">
              <a:off x="11844192" y="23898449"/>
              <a:ext cx="458525" cy="13171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D1C9E73-24D2-30D0-D997-F55C677FDCA5}"/>
                </a:ext>
              </a:extLst>
            </p:cNvPr>
            <p:cNvCxnSpPr/>
            <p:nvPr/>
          </p:nvCxnSpPr>
          <p:spPr bwMode="auto">
            <a:xfrm flipH="1">
              <a:off x="11341626" y="24894690"/>
              <a:ext cx="393758" cy="149089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F846786-0261-DB69-0BD0-9D5932A5014E}"/>
                </a:ext>
              </a:extLst>
            </p:cNvPr>
            <p:cNvSpPr txBox="1"/>
            <p:nvPr/>
          </p:nvSpPr>
          <p:spPr>
            <a:xfrm>
              <a:off x="12351043" y="20616380"/>
              <a:ext cx="597102" cy="4642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100" b="1" kern="1000" spc="3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Franklin Gothic Book"/>
                  <a:cs typeface="Franklin Gothic Book"/>
                </a:rPr>
                <a:t>F</a:t>
              </a:r>
              <a:r>
                <a:rPr lang="de-CH" sz="1100" b="1" kern="1000" spc="30" baseline="-250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Franklin Gothic Book"/>
                  <a:cs typeface="Franklin Gothic Book"/>
                </a:rPr>
                <a:t>in</a:t>
              </a:r>
              <a:endParaRPr lang="de-CH" sz="900" b="1" kern="1000" spc="30" baseline="-25000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Book"/>
                <a:cs typeface="Franklin Gothic Book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1090A3-7CB2-DC74-EF71-AEF2028F81E0}"/>
                </a:ext>
              </a:extLst>
            </p:cNvPr>
            <p:cNvSpPr txBox="1"/>
            <p:nvPr/>
          </p:nvSpPr>
          <p:spPr>
            <a:xfrm>
              <a:off x="11570954" y="21819171"/>
              <a:ext cx="1004997" cy="4642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de-CH" sz="1100" b="1" kern="1000" spc="30" dirty="0" err="1">
                  <a:solidFill>
                    <a:srgbClr val="C00000"/>
                  </a:solidFill>
                  <a:latin typeface="Franklin Gothic Book"/>
                  <a:cs typeface="Franklin Gothic Book"/>
                </a:rPr>
                <a:t>F</a:t>
              </a:r>
              <a:r>
                <a:rPr lang="de-CH" sz="1100" b="1" kern="1000" spc="30" baseline="-25000" dirty="0" err="1">
                  <a:solidFill>
                    <a:srgbClr val="C00000"/>
                  </a:solidFill>
                  <a:latin typeface="Franklin Gothic Book"/>
                  <a:cs typeface="Franklin Gothic Book"/>
                </a:rPr>
                <a:t>out</a:t>
              </a:r>
              <a:endParaRPr lang="de-CH" sz="900" b="1" kern="1000" spc="30" baseline="-25000" dirty="0">
                <a:solidFill>
                  <a:srgbClr val="C00000"/>
                </a:solidFill>
                <a:latin typeface="Franklin Gothic Book"/>
                <a:cs typeface="Franklin Gothic Book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666B27F4-A6D5-5BBA-225F-A354395E8D78}"/>
              </a:ext>
            </a:extLst>
          </p:cNvPr>
          <p:cNvSpPr txBox="1"/>
          <p:nvPr/>
        </p:nvSpPr>
        <p:spPr>
          <a:xfrm>
            <a:off x="1649003" y="6055305"/>
            <a:ext cx="3837397" cy="4172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evaluate impregnation systems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08907F9-B611-AEDF-2BFE-B8CFB7F623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7227" y="1088740"/>
            <a:ext cx="5337573" cy="4626260"/>
          </a:xfrm>
          <a:prstGeom prst="rect">
            <a:avLst/>
          </a:prstGeom>
        </p:spPr>
      </p:pic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14E2EB2A-F0AA-790B-BA18-9D098F1FBF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31" name="Picture 30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E33A7FF-DC90-8B9D-8F60-D983EAD8F3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C12FCDB-5B76-F998-899A-6D0AB55C9918}"/>
              </a:ext>
            </a:extLst>
          </p:cNvPr>
          <p:cNvSpPr txBox="1"/>
          <p:nvPr/>
        </p:nvSpPr>
        <p:spPr>
          <a:xfrm>
            <a:off x="6811136" y="6055305"/>
            <a:ext cx="4341638" cy="4172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22 samples tested in the last 3 years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7CD435E-1D20-FB70-6E38-902DB2AAAB5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9869"/>
          <a:stretch/>
        </p:blipFill>
        <p:spPr>
          <a:xfrm>
            <a:off x="150237" y="1342089"/>
            <a:ext cx="1219200" cy="577677"/>
          </a:xfrm>
          <a:prstGeom prst="rect">
            <a:avLst/>
          </a:prstGeom>
        </p:spPr>
      </p:pic>
      <p:sp>
        <p:nvSpPr>
          <p:cNvPr id="41" name="TextBox 74">
            <a:extLst>
              <a:ext uri="{FF2B5EF4-FFF2-40B4-BE49-F238E27FC236}">
                <a16:creationId xmlns:a16="http://schemas.microsoft.com/office/drawing/2014/main" id="{7153FFE9-CAC8-379B-FB29-C6184B791A98}"/>
              </a:ext>
            </a:extLst>
          </p:cNvPr>
          <p:cNvSpPr txBox="1"/>
          <p:nvPr/>
        </p:nvSpPr>
        <p:spPr>
          <a:xfrm>
            <a:off x="91670" y="2063915"/>
            <a:ext cx="2270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Courtesy, S. </a:t>
            </a:r>
            <a:r>
              <a:rPr lang="en-US" sz="1400" dirty="0" err="1"/>
              <a:t>Olten</a:t>
            </a:r>
            <a:r>
              <a:rPr lang="en-US" sz="1400" dirty="0"/>
              <a:t> et al. </a:t>
            </a:r>
          </a:p>
        </p:txBody>
      </p:sp>
    </p:spTree>
    <p:extLst>
      <p:ext uri="{BB962C8B-B14F-4D97-AF65-F5344CB8AC3E}">
        <p14:creationId xmlns:p14="http://schemas.microsoft.com/office/powerpoint/2010/main" val="1158551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AF862-6E41-BAF0-B54E-788F21F2E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Compression BOX – degradation due to stress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5BC06EF-52AB-33C5-C190-D215528E81D2}"/>
              </a:ext>
            </a:extLst>
          </p:cNvPr>
          <p:cNvGrpSpPr/>
          <p:nvPr/>
        </p:nvGrpSpPr>
        <p:grpSpPr>
          <a:xfrm>
            <a:off x="1284923" y="5157559"/>
            <a:ext cx="2093209" cy="976831"/>
            <a:chOff x="3267444" y="4078303"/>
            <a:chExt cx="2093209" cy="97683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82FDD3D-925F-2C59-F688-8AC877E168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266" t="65450" r="7742" b="14735"/>
            <a:stretch/>
          </p:blipFill>
          <p:spPr>
            <a:xfrm>
              <a:off x="3267444" y="4078303"/>
              <a:ext cx="2093209" cy="976831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6A07F11-A502-F503-9EA9-449C3A5342DD}"/>
                </a:ext>
              </a:extLst>
            </p:cNvPr>
            <p:cNvCxnSpPr/>
            <p:nvPr/>
          </p:nvCxnSpPr>
          <p:spPr bwMode="auto">
            <a:xfrm>
              <a:off x="4314048" y="4530958"/>
              <a:ext cx="360040" cy="9326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87C349D-C320-ACBE-A564-294E0D0A47A5}"/>
                </a:ext>
              </a:extLst>
            </p:cNvPr>
            <p:cNvSpPr txBox="1"/>
            <p:nvPr/>
          </p:nvSpPr>
          <p:spPr>
            <a:xfrm>
              <a:off x="4064484" y="4292587"/>
              <a:ext cx="499128" cy="3316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>
                  <a:solidFill>
                    <a:srgbClr val="C50006"/>
                  </a:solidFill>
                  <a:latin typeface="Calibri"/>
                </a:rPr>
                <a:t>9.4 T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C1488229-EF6E-BCFD-F2D3-22AFBAA0B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0860" y="1523764"/>
            <a:ext cx="6010253" cy="381047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EC7780D-E000-9603-E659-26E940481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85" y="1497392"/>
            <a:ext cx="3876986" cy="346127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1929DB0-3920-DDC2-367D-1BF60206DB82}"/>
              </a:ext>
            </a:extLst>
          </p:cNvPr>
          <p:cNvSpPr txBox="1"/>
          <p:nvPr/>
        </p:nvSpPr>
        <p:spPr>
          <a:xfrm>
            <a:off x="4630477" y="5326781"/>
            <a:ext cx="6297621" cy="18022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evaluate impregnation systems  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reversible and irreversible degradation in external field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6 samples tested, 2 currently under testing</a:t>
            </a:r>
          </a:p>
          <a:p>
            <a:pPr algn="l">
              <a:lnSpc>
                <a:spcPct val="150000"/>
              </a:lnSpc>
            </a:pPr>
            <a:endParaRPr lang="en-US" sz="2000" dirty="0"/>
          </a:p>
        </p:txBody>
      </p:sp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63BC3A60-5358-A1A1-9C92-7668A8FBED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4" name="Picture 3" descr="A logo for high field program&#10;&#10;Description automatically generated">
            <a:extLst>
              <a:ext uri="{FF2B5EF4-FFF2-40B4-BE49-F238E27FC236}">
                <a16:creationId xmlns:a16="http://schemas.microsoft.com/office/drawing/2014/main" id="{A814C95F-3D28-25DC-D7DA-7ED38D66B6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442E07-D972-71B9-790A-36D35495FD9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9869"/>
          <a:stretch/>
        </p:blipFill>
        <p:spPr>
          <a:xfrm>
            <a:off x="10613027" y="1491805"/>
            <a:ext cx="1215661" cy="576000"/>
          </a:xfrm>
          <a:prstGeom prst="rect">
            <a:avLst/>
          </a:prstGeom>
        </p:spPr>
      </p:pic>
      <p:sp>
        <p:nvSpPr>
          <p:cNvPr id="8" name="TextBox 74">
            <a:extLst>
              <a:ext uri="{FF2B5EF4-FFF2-40B4-BE49-F238E27FC236}">
                <a16:creationId xmlns:a16="http://schemas.microsoft.com/office/drawing/2014/main" id="{671C640C-41B3-3177-24F2-B46EF6CA1515}"/>
              </a:ext>
            </a:extLst>
          </p:cNvPr>
          <p:cNvSpPr txBox="1"/>
          <p:nvPr/>
        </p:nvSpPr>
        <p:spPr>
          <a:xfrm>
            <a:off x="10231113" y="2195052"/>
            <a:ext cx="2270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Courtesy, S. </a:t>
            </a:r>
            <a:r>
              <a:rPr lang="en-US" sz="1400" dirty="0" err="1"/>
              <a:t>Olten</a:t>
            </a:r>
            <a:r>
              <a:rPr lang="en-US" sz="1400" dirty="0"/>
              <a:t> et al. </a:t>
            </a:r>
          </a:p>
        </p:txBody>
      </p:sp>
    </p:spTree>
    <p:extLst>
      <p:ext uri="{BB962C8B-B14F-4D97-AF65-F5344CB8AC3E}">
        <p14:creationId xmlns:p14="http://schemas.microsoft.com/office/powerpoint/2010/main" val="109228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F8423E6-5F12-3B6F-F14C-E6FF0086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GB" noProof="0" dirty="0" err="1"/>
              <a:t>BigBOX</a:t>
            </a:r>
            <a:r>
              <a:rPr lang="en-GB" noProof="0" dirty="0"/>
              <a:t>: multi turn Nb</a:t>
            </a:r>
            <a:r>
              <a:rPr lang="en-GB" baseline="-25000" noProof="0" dirty="0"/>
              <a:t>3</a:t>
            </a:r>
            <a:r>
              <a:rPr lang="en-GB" noProof="0" dirty="0"/>
              <a:t>Sn coil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51123-70AE-6F67-3449-C28DFC84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D7C463-3118-1CA7-A32F-623038A4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BEA1F-289B-6361-E483-3AA8851F1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ED4354E-1E83-84DF-F326-37A338836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1D7405-015E-BBD0-D42B-C65480A0EC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6956180" y="74076"/>
            <a:ext cx="762000" cy="903767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10B5E47-E2C6-D316-8FA1-EE172A135A29}"/>
              </a:ext>
            </a:extLst>
          </p:cNvPr>
          <p:cNvSpPr txBox="1">
            <a:spLocks/>
          </p:cNvSpPr>
          <p:nvPr/>
        </p:nvSpPr>
        <p:spPr>
          <a:xfrm>
            <a:off x="695325" y="1139144"/>
            <a:ext cx="3899978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600"/>
            </a:lvl1pPr>
          </a:lstStyle>
          <a:p>
            <a:r>
              <a:rPr lang="en-GB" sz="1800" dirty="0"/>
              <a:t>Assessing coil performance</a:t>
            </a:r>
          </a:p>
          <a:p>
            <a:pPr lvl="1"/>
            <a:r>
              <a:rPr lang="en-GB" sz="1600" dirty="0"/>
              <a:t>Superconductor margin</a:t>
            </a:r>
          </a:p>
          <a:p>
            <a:pPr lvl="1"/>
            <a:r>
              <a:rPr lang="en-GB" sz="1600" dirty="0"/>
              <a:t>Conductor degradation</a:t>
            </a:r>
          </a:p>
          <a:p>
            <a:pPr lvl="1"/>
            <a:r>
              <a:rPr lang="en-GB" sz="1600" dirty="0"/>
              <a:t>Coil training behaviour</a:t>
            </a:r>
          </a:p>
          <a:p>
            <a:pPr lvl="1"/>
            <a:endParaRPr lang="en-GB" sz="800" dirty="0"/>
          </a:p>
          <a:p>
            <a:r>
              <a:rPr lang="en-GB" sz="1800" dirty="0"/>
              <a:t>Validating technologies</a:t>
            </a:r>
          </a:p>
          <a:p>
            <a:pPr lvl="1"/>
            <a:r>
              <a:rPr lang="en-US" sz="1600" dirty="0"/>
              <a:t>Preload free coil</a:t>
            </a:r>
          </a:p>
          <a:p>
            <a:pPr lvl="1"/>
            <a:r>
              <a:rPr lang="en-US" sz="1600" dirty="0"/>
              <a:t>Interface conditions </a:t>
            </a:r>
          </a:p>
          <a:p>
            <a:pPr lvl="1"/>
            <a:r>
              <a:rPr lang="en-GB" sz="1600" dirty="0"/>
              <a:t>Wax and filled wax impregnated coils</a:t>
            </a:r>
          </a:p>
          <a:p>
            <a:pPr lvl="1"/>
            <a:r>
              <a:rPr lang="en-GB" sz="1600" dirty="0"/>
              <a:t>Stress-management</a:t>
            </a:r>
          </a:p>
          <a:p>
            <a:pPr lvl="1"/>
            <a:r>
              <a:rPr lang="en-GB" sz="1600" dirty="0"/>
              <a:t>Ceramic Insulation Coating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6CEC6C-C683-9944-F56B-BB7B55CD0B9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4078"/>
          <a:stretch/>
        </p:blipFill>
        <p:spPr>
          <a:xfrm>
            <a:off x="798665" y="4262789"/>
            <a:ext cx="1990384" cy="19423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A2488F-850B-C4C4-7CB5-0CBC3A8D04A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46" r="4494"/>
          <a:stretch/>
        </p:blipFill>
        <p:spPr>
          <a:xfrm>
            <a:off x="4021858" y="4259527"/>
            <a:ext cx="1921742" cy="19135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F96BB9-C20C-39CC-0005-82E118FA5C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8537" y="4056826"/>
            <a:ext cx="2408152" cy="20961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695298F-0F73-F6E0-B889-6007DACF33F1}"/>
              </a:ext>
            </a:extLst>
          </p:cNvPr>
          <p:cNvSpPr txBox="1"/>
          <p:nvPr/>
        </p:nvSpPr>
        <p:spPr>
          <a:xfrm>
            <a:off x="2938604" y="4518217"/>
            <a:ext cx="7164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DCC17 </a:t>
            </a:r>
          </a:p>
          <a:p>
            <a:r>
              <a:rPr lang="en-US" sz="1050" dirty="0"/>
              <a:t>Magnet</a:t>
            </a:r>
            <a:endParaRPr lang="de-CH" sz="10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293B6-5126-8B34-0ACF-AC5589DCB9F5}"/>
              </a:ext>
            </a:extLst>
          </p:cNvPr>
          <p:cNvSpPr txBox="1"/>
          <p:nvPr/>
        </p:nvSpPr>
        <p:spPr>
          <a:xfrm>
            <a:off x="4219924" y="6356706"/>
            <a:ext cx="15256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BigBOX</a:t>
            </a:r>
            <a:r>
              <a:rPr lang="en-US" sz="1050" dirty="0"/>
              <a:t> inside DCC17</a:t>
            </a:r>
            <a:endParaRPr lang="de-CH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C4AE68-3B44-2B2C-3653-7B59770B6EDA}"/>
              </a:ext>
            </a:extLst>
          </p:cNvPr>
          <p:cNvSpPr txBox="1"/>
          <p:nvPr/>
        </p:nvSpPr>
        <p:spPr>
          <a:xfrm>
            <a:off x="6882861" y="6356706"/>
            <a:ext cx="16706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Cross-section illustration</a:t>
            </a:r>
            <a:endParaRPr lang="de-CH" sz="105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24DBBF7-AAE9-8C63-9069-B277357ABDC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0251"/>
          <a:stretch/>
        </p:blipFill>
        <p:spPr>
          <a:xfrm>
            <a:off x="9368688" y="4206925"/>
            <a:ext cx="2442312" cy="1956610"/>
          </a:xfrm>
          <a:prstGeom prst="rect">
            <a:avLst/>
          </a:prstGeom>
        </p:spPr>
      </p:pic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710B976F-1107-9B41-0DA5-38DE9A532B60}"/>
              </a:ext>
            </a:extLst>
          </p:cNvPr>
          <p:cNvSpPr txBox="1">
            <a:spLocks/>
          </p:cNvSpPr>
          <p:nvPr/>
        </p:nvSpPr>
        <p:spPr>
          <a:xfrm>
            <a:off x="9601200" y="1134293"/>
            <a:ext cx="19664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/>
            </a:lvl1pPr>
          </a:lstStyle>
          <a:p>
            <a:r>
              <a:rPr lang="en-US" dirty="0"/>
              <a:t>Test Results: 6 times power-up to short sample limit without training behavior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C125C1B-F552-6948-241D-1B5F94AF31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5800" y="1099676"/>
            <a:ext cx="5024284" cy="29571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06D5B32-BEC3-A650-30FE-91044EA056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2978326" y="5206837"/>
            <a:ext cx="525483" cy="623247"/>
          </a:xfrm>
          <a:prstGeom prst="rect">
            <a:avLst/>
          </a:prstGeom>
        </p:spPr>
      </p:pic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E0DD8ABA-7EAB-9E22-FE32-C126A3EDAE40}"/>
              </a:ext>
            </a:extLst>
          </p:cNvPr>
          <p:cNvSpPr txBox="1">
            <a:spLocks/>
          </p:cNvSpPr>
          <p:nvPr/>
        </p:nvSpPr>
        <p:spPr>
          <a:xfrm>
            <a:off x="9601200" y="2486561"/>
            <a:ext cx="2219401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/>
            </a:lvl1pPr>
          </a:lstStyle>
          <a:p>
            <a:r>
              <a:rPr lang="en-US" dirty="0"/>
              <a:t>BigBOX2 (impregnated with filled-wax )was manufactured, delivered to BNL and it is waiting to be tested</a:t>
            </a:r>
          </a:p>
        </p:txBody>
      </p:sp>
      <p:sp>
        <p:nvSpPr>
          <p:cNvPr id="7" name="TextBox 74">
            <a:extLst>
              <a:ext uri="{FF2B5EF4-FFF2-40B4-BE49-F238E27FC236}">
                <a16:creationId xmlns:a16="http://schemas.microsoft.com/office/drawing/2014/main" id="{3541685C-F461-8EC1-D74A-854DC987E9DA}"/>
              </a:ext>
            </a:extLst>
          </p:cNvPr>
          <p:cNvSpPr txBox="1"/>
          <p:nvPr/>
        </p:nvSpPr>
        <p:spPr>
          <a:xfrm>
            <a:off x="6956180" y="3307181"/>
            <a:ext cx="2270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Courtesy, M. Kumar et al. </a:t>
            </a:r>
          </a:p>
        </p:txBody>
      </p:sp>
    </p:spTree>
    <p:extLst>
      <p:ext uri="{BB962C8B-B14F-4D97-AF65-F5344CB8AC3E}">
        <p14:creationId xmlns:p14="http://schemas.microsoft.com/office/powerpoint/2010/main" val="220971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2" grpId="0"/>
      <p:bldP spid="29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F8423E6-5F12-3B6F-F14C-E6FF0086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GB" noProof="0" dirty="0"/>
              <a:t>Subscale SMCC | Concept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51123-70AE-6F67-3449-C28DFC84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13.09.24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D7C463-3118-1CA7-A32F-623038A4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EBDBEA1F-289B-6361-E483-3AA8851F1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56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ED4354E-1E83-84DF-F326-37A338836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9727"/>
            <a:ext cx="1619113" cy="632466"/>
          </a:xfrm>
          <a:prstGeom prst="rect">
            <a:avLst/>
          </a:prstGeom>
        </p:spPr>
      </p:pic>
      <p:pic>
        <p:nvPicPr>
          <p:cNvPr id="7" name="Picture 6" descr="A purple rectangular object with white circles and orange lines&#10;&#10;Description automatically generated">
            <a:extLst>
              <a:ext uri="{FF2B5EF4-FFF2-40B4-BE49-F238E27FC236}">
                <a16:creationId xmlns:a16="http://schemas.microsoft.com/office/drawing/2014/main" id="{85F21261-9DFD-1EE5-BCB8-EAF10ACA92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0" t="2385" r="32756" b="3761"/>
          <a:stretch/>
        </p:blipFill>
        <p:spPr>
          <a:xfrm>
            <a:off x="152400" y="1237545"/>
            <a:ext cx="568843" cy="2187860"/>
          </a:xfrm>
          <a:prstGeom prst="rect">
            <a:avLst/>
          </a:prstGeom>
        </p:spPr>
      </p:pic>
      <p:pic>
        <p:nvPicPr>
          <p:cNvPr id="13" name="Picture 12" descr="A blueprint of a device&#10;&#10;Description automatically generated">
            <a:extLst>
              <a:ext uri="{FF2B5EF4-FFF2-40B4-BE49-F238E27FC236}">
                <a16:creationId xmlns:a16="http://schemas.microsoft.com/office/drawing/2014/main" id="{596A8C43-F224-60E1-DBE8-D9A24C5B3F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3" t="15817" r="6723" b="15817"/>
          <a:stretch/>
        </p:blipFill>
        <p:spPr>
          <a:xfrm>
            <a:off x="800793" y="1237545"/>
            <a:ext cx="4244149" cy="2187860"/>
          </a:xfrm>
          <a:prstGeom prst="rect">
            <a:avLst/>
          </a:prstGeom>
        </p:spPr>
      </p:pic>
      <p:pic>
        <p:nvPicPr>
          <p:cNvPr id="18" name="Picture 17" descr="A blue and pink machine&#10;&#10;Description automatically generated">
            <a:extLst>
              <a:ext uri="{FF2B5EF4-FFF2-40B4-BE49-F238E27FC236}">
                <a16:creationId xmlns:a16="http://schemas.microsoft.com/office/drawing/2014/main" id="{23865724-C047-7159-2B5A-A59B6C5628C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" t="11111" r="5172" b="11111"/>
          <a:stretch/>
        </p:blipFill>
        <p:spPr>
          <a:xfrm>
            <a:off x="5124492" y="1233642"/>
            <a:ext cx="3663376" cy="2191763"/>
          </a:xfrm>
          <a:prstGeom prst="rect">
            <a:avLst/>
          </a:prstGeom>
        </p:spPr>
      </p:pic>
      <p:pic>
        <p:nvPicPr>
          <p:cNvPr id="20" name="Picture 19" descr="A blue machine with purple and red buttons&#10;&#10;Description automatically generated with medium confidence">
            <a:extLst>
              <a:ext uri="{FF2B5EF4-FFF2-40B4-BE49-F238E27FC236}">
                <a16:creationId xmlns:a16="http://schemas.microsoft.com/office/drawing/2014/main" id="{D7371617-F435-4992-71D5-25341AB2765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4" t="5555" r="7436" b="6611"/>
          <a:stretch/>
        </p:blipFill>
        <p:spPr>
          <a:xfrm>
            <a:off x="8874366" y="1233642"/>
            <a:ext cx="3205352" cy="2187860"/>
          </a:xfrm>
          <a:prstGeom prst="rect">
            <a:avLst/>
          </a:prstGeom>
        </p:spPr>
      </p:pic>
      <p:pic>
        <p:nvPicPr>
          <p:cNvPr id="24" name="Picture 23" descr="A measuring device with a tape measure&#10;&#10;Description automatically generated">
            <a:extLst>
              <a:ext uri="{FF2B5EF4-FFF2-40B4-BE49-F238E27FC236}">
                <a16:creationId xmlns:a16="http://schemas.microsoft.com/office/drawing/2014/main" id="{52EC7482-9354-2EE6-A4DA-2ABFC30EB5B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29564" b="8117"/>
          <a:stretch/>
        </p:blipFill>
        <p:spPr>
          <a:xfrm rot="5400000">
            <a:off x="-229577" y="4491223"/>
            <a:ext cx="2031650" cy="1170704"/>
          </a:xfrm>
          <a:prstGeom prst="rect">
            <a:avLst/>
          </a:prstGeom>
        </p:spPr>
      </p:pic>
      <p:pic>
        <p:nvPicPr>
          <p:cNvPr id="26" name="Picture 25" descr="A metal box with a hole in it&#10;&#10;Description automatically generated">
            <a:extLst>
              <a:ext uri="{FF2B5EF4-FFF2-40B4-BE49-F238E27FC236}">
                <a16:creationId xmlns:a16="http://schemas.microsoft.com/office/drawing/2014/main" id="{2428F1C4-D34D-1B96-7BD0-E28383073B2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477" y="4057150"/>
            <a:ext cx="2718465" cy="2038849"/>
          </a:xfrm>
          <a:prstGeom prst="rect">
            <a:avLst/>
          </a:prstGeom>
        </p:spPr>
      </p:pic>
      <p:pic>
        <p:nvPicPr>
          <p:cNvPr id="28" name="Picture 27" descr="A machine with wires around it&#10;&#10;Description automatically generated">
            <a:extLst>
              <a:ext uri="{FF2B5EF4-FFF2-40B4-BE49-F238E27FC236}">
                <a16:creationId xmlns:a16="http://schemas.microsoft.com/office/drawing/2014/main" id="{AF49F5EA-192B-6474-85EF-C4230573DA8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6" t="2222" r="15372" b="24444"/>
          <a:stretch/>
        </p:blipFill>
        <p:spPr>
          <a:xfrm>
            <a:off x="5447090" y="4047097"/>
            <a:ext cx="2401510" cy="2031653"/>
          </a:xfrm>
          <a:prstGeom prst="rect">
            <a:avLst/>
          </a:prstGeom>
        </p:spPr>
      </p:pic>
      <p:pic>
        <p:nvPicPr>
          <p:cNvPr id="30" name="Picture 29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A7EAA941-DB37-BB39-828F-F3E94DA2D83B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3058" r="24896" b="51486"/>
          <a:stretch/>
        </p:blipFill>
        <p:spPr>
          <a:xfrm>
            <a:off x="8043162" y="4045146"/>
            <a:ext cx="4036556" cy="2035557"/>
          </a:xfrm>
          <a:prstGeom prst="rect">
            <a:avLst/>
          </a:prstGeom>
        </p:spPr>
      </p:pic>
      <p:sp>
        <p:nvSpPr>
          <p:cNvPr id="31" name="TextBox 36">
            <a:extLst>
              <a:ext uri="{FF2B5EF4-FFF2-40B4-BE49-F238E27FC236}">
                <a16:creationId xmlns:a16="http://schemas.microsoft.com/office/drawing/2014/main" id="{087CC9CB-2C34-0D8A-C9EF-32ABAD0ACF3D}"/>
              </a:ext>
            </a:extLst>
          </p:cNvPr>
          <p:cNvSpPr txBox="1"/>
          <p:nvPr/>
        </p:nvSpPr>
        <p:spPr>
          <a:xfrm>
            <a:off x="188493" y="3556612"/>
            <a:ext cx="4989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4 common-coils, coil-pack assembly and splice region</a:t>
            </a:r>
          </a:p>
        </p:txBody>
      </p:sp>
      <p:sp>
        <p:nvSpPr>
          <p:cNvPr id="32" name="TextBox 36">
            <a:extLst>
              <a:ext uri="{FF2B5EF4-FFF2-40B4-BE49-F238E27FC236}">
                <a16:creationId xmlns:a16="http://schemas.microsoft.com/office/drawing/2014/main" id="{C198D313-8820-515F-FE79-911825FB9275}"/>
              </a:ext>
            </a:extLst>
          </p:cNvPr>
          <p:cNvSpPr txBox="1"/>
          <p:nvPr/>
        </p:nvSpPr>
        <p:spPr>
          <a:xfrm>
            <a:off x="6061498" y="3565998"/>
            <a:ext cx="1172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Outer pads</a:t>
            </a:r>
          </a:p>
        </p:txBody>
      </p:sp>
      <p:sp>
        <p:nvSpPr>
          <p:cNvPr id="33" name="TextBox 36">
            <a:extLst>
              <a:ext uri="{FF2B5EF4-FFF2-40B4-BE49-F238E27FC236}">
                <a16:creationId xmlns:a16="http://schemas.microsoft.com/office/drawing/2014/main" id="{5BA9CEB2-5C48-078A-F9AE-16AEA1F2E53C}"/>
              </a:ext>
            </a:extLst>
          </p:cNvPr>
          <p:cNvSpPr txBox="1"/>
          <p:nvPr/>
        </p:nvSpPr>
        <p:spPr>
          <a:xfrm>
            <a:off x="8888747" y="3556612"/>
            <a:ext cx="1008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End pads</a:t>
            </a:r>
          </a:p>
        </p:txBody>
      </p:sp>
      <p:sp>
        <p:nvSpPr>
          <p:cNvPr id="10" name="TextBox 74">
            <a:extLst>
              <a:ext uri="{FF2B5EF4-FFF2-40B4-BE49-F238E27FC236}">
                <a16:creationId xmlns:a16="http://schemas.microsoft.com/office/drawing/2014/main" id="{31171345-CC19-7D83-B9B8-2334AB9520C3}"/>
              </a:ext>
            </a:extLst>
          </p:cNvPr>
          <p:cNvSpPr txBox="1"/>
          <p:nvPr/>
        </p:nvSpPr>
        <p:spPr>
          <a:xfrm>
            <a:off x="5411535" y="6281904"/>
            <a:ext cx="2270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Cable manufactured</a:t>
            </a:r>
          </a:p>
          <a:p>
            <a:r>
              <a:rPr lang="en-US" sz="1400" dirty="0"/>
              <a:t>by LBNL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B2A091DE-545B-9A8A-ABE9-4B3C6A28D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234" y="6247668"/>
            <a:ext cx="609600" cy="57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724401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914</TotalTime>
  <Words>869</Words>
  <Application>Microsoft Macintosh PowerPoint</Application>
  <PresentationFormat>Widescreen</PresentationFormat>
  <Paragraphs>218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Aptos</vt:lpstr>
      <vt:lpstr>Arial</vt:lpstr>
      <vt:lpstr>Calibri</vt:lpstr>
      <vt:lpstr>Franklin Gothic Book</vt:lpstr>
      <vt:lpstr>Times</vt:lpstr>
      <vt:lpstr>Times New Roman</vt:lpstr>
      <vt:lpstr>Wingdings</vt:lpstr>
      <vt:lpstr>Benutzerdefiniertes Design</vt:lpstr>
      <vt:lpstr>High Field Magnet Roadmap at PSI/CHART </vt:lpstr>
      <vt:lpstr>PowerPoint Presentation</vt:lpstr>
      <vt:lpstr>High Field Magnets</vt:lpstr>
      <vt:lpstr>Roadmap | CHART Environment</vt:lpstr>
      <vt:lpstr>Roadmap | R&amp;D Vehicles small samples</vt:lpstr>
      <vt:lpstr>Standard BOX – addressing training in Nb3Sn</vt:lpstr>
      <vt:lpstr>Compression BOX – degradation due to stress </vt:lpstr>
      <vt:lpstr>BigBOX: multi turn Nb3Sn coil</vt:lpstr>
      <vt:lpstr>Subscale SMCC | Concept</vt:lpstr>
      <vt:lpstr>Subscale SMCC | Innovations</vt:lpstr>
      <vt:lpstr>PowerPoint Presentation</vt:lpstr>
      <vt:lpstr>HTS Challenges and Opportunities</vt:lpstr>
      <vt:lpstr>Production and measurements </vt:lpstr>
      <vt:lpstr>Modelling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Brem André</dc:creator>
  <dc:description>erstellt durch Vorlagenbauer.ch</dc:description>
  <cp:lastModifiedBy>Douglas Martins Araujo (s)</cp:lastModifiedBy>
  <cp:revision>340</cp:revision>
  <dcterms:created xsi:type="dcterms:W3CDTF">2024-06-18T06:36:23Z</dcterms:created>
  <dcterms:modified xsi:type="dcterms:W3CDTF">2024-09-13T08:53:03Z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