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4"/>
    <p:sldMasterId id="2147483743" r:id="rId5"/>
  </p:sldMasterIdLst>
  <p:notesMasterIdLst>
    <p:notesMasterId r:id="rId33"/>
  </p:notesMasterIdLst>
  <p:handoutMasterIdLst>
    <p:handoutMasterId r:id="rId34"/>
  </p:handoutMasterIdLst>
  <p:sldIdLst>
    <p:sldId id="256" r:id="rId6"/>
    <p:sldId id="571" r:id="rId7"/>
    <p:sldId id="576" r:id="rId8"/>
    <p:sldId id="263" r:id="rId9"/>
    <p:sldId id="579" r:id="rId10"/>
    <p:sldId id="266" r:id="rId11"/>
    <p:sldId id="265" r:id="rId12"/>
    <p:sldId id="582" r:id="rId13"/>
    <p:sldId id="578" r:id="rId14"/>
    <p:sldId id="580" r:id="rId15"/>
    <p:sldId id="581" r:id="rId16"/>
    <p:sldId id="583" r:id="rId17"/>
    <p:sldId id="336" r:id="rId18"/>
    <p:sldId id="281" r:id="rId19"/>
    <p:sldId id="277" r:id="rId20"/>
    <p:sldId id="260" r:id="rId21"/>
    <p:sldId id="584" r:id="rId22"/>
    <p:sldId id="278" r:id="rId23"/>
    <p:sldId id="1578" r:id="rId24"/>
    <p:sldId id="280" r:id="rId25"/>
    <p:sldId id="585" r:id="rId26"/>
    <p:sldId id="267" r:id="rId27"/>
    <p:sldId id="268" r:id="rId28"/>
    <p:sldId id="269" r:id="rId29"/>
    <p:sldId id="257" r:id="rId30"/>
    <p:sldId id="264" r:id="rId31"/>
    <p:sldId id="261" r:id="rId3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0F0F0"/>
    <a:srgbClr val="CBCCF5"/>
    <a:srgbClr val="E7E7FA"/>
    <a:srgbClr val="EBE7F9"/>
    <a:srgbClr val="D5CCF2"/>
    <a:srgbClr val="FF66FF"/>
    <a:srgbClr val="F5F5F5"/>
    <a:srgbClr val="FFFFFF"/>
    <a:srgbClr val="F1F3F3"/>
    <a:srgbClr val="E5EA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0" autoAdjust="0"/>
    <p:restoredTop sz="94693" autoAdjust="0"/>
  </p:normalViewPr>
  <p:slideViewPr>
    <p:cSldViewPr showGuides="1">
      <p:cViewPr>
        <p:scale>
          <a:sx n="100" d="100"/>
          <a:sy n="100" d="100"/>
        </p:scale>
        <p:origin x="2622" y="1476"/>
      </p:cViewPr>
      <p:guideLst/>
    </p:cSldViewPr>
  </p:slideViewPr>
  <p:outlineViewPr>
    <p:cViewPr>
      <p:scale>
        <a:sx n="33" d="100"/>
        <a:sy n="33" d="100"/>
      </p:scale>
      <p:origin x="0" y="-266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6" d="100"/>
          <a:sy n="96" d="100"/>
        </p:scale>
        <p:origin x="3538" y="5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21" Type="http://schemas.openxmlformats.org/officeDocument/2006/relationships/slide" Target="slides/slide16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presProps" Target="presProps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76672" y="229395"/>
            <a:ext cx="4320480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r>
              <a:rPr lang="de-CH" sz="900"/>
              <a:t>Kopfzeilentext</a:t>
            </a:r>
            <a:endParaRPr lang="de-CH" sz="9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137720" y="229395"/>
            <a:ext cx="1243608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200"/>
            </a:lvl1pPr>
          </a:lstStyle>
          <a:p>
            <a:fld id="{EEC665CA-D682-48EC-95D2-126FD6449D65}" type="datetime1">
              <a:rPr lang="de-CH" sz="900" smtClean="0"/>
              <a:t>13.09.2024</a:t>
            </a:fld>
            <a:endParaRPr lang="de-CH" sz="9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76672" y="8489144"/>
            <a:ext cx="4320480" cy="33133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200"/>
            </a:lvl1pPr>
          </a:lstStyle>
          <a:p>
            <a:r>
              <a:rPr lang="de-CH" sz="900"/>
              <a:t>Fusszeilentext</a:t>
            </a:r>
            <a:endParaRPr lang="de-CH" sz="9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137720" y="8489146"/>
            <a:ext cx="1243608" cy="33132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/>
            </a:lvl1pPr>
          </a:lstStyle>
          <a:p>
            <a:fld id="{2CEDAA2C-602C-494B-9BFF-F0D7FF14E319}" type="slidenum">
              <a:rPr lang="de-CH" sz="900" smtClean="0"/>
              <a:t>‹#›</a:t>
            </a:fld>
            <a:endParaRPr lang="de-CH" sz="900" dirty="0"/>
          </a:p>
        </p:txBody>
      </p:sp>
    </p:spTree>
    <p:extLst>
      <p:ext uri="{BB962C8B-B14F-4D97-AF65-F5344CB8AC3E}">
        <p14:creationId xmlns:p14="http://schemas.microsoft.com/office/powerpoint/2010/main" val="16250026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bildplatzhalter 11"/>
          <p:cNvSpPr>
            <a:spLocks noGrp="1" noRot="1" noChangeAspect="1"/>
          </p:cNvSpPr>
          <p:nvPr>
            <p:ph type="sldImg" idx="2"/>
          </p:nvPr>
        </p:nvSpPr>
        <p:spPr>
          <a:xfrm>
            <a:off x="764704" y="899592"/>
            <a:ext cx="5560412" cy="3127732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4"/>
          </p:nvPr>
        </p:nvSpPr>
        <p:spPr>
          <a:xfrm>
            <a:off x="775244" y="8712000"/>
            <a:ext cx="2230428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900"/>
            </a:lvl1pPr>
          </a:lstStyle>
          <a:p>
            <a:r>
              <a:rPr lang="de-CH" dirty="0"/>
              <a:t>Fusszeilentext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5"/>
          </p:nvPr>
        </p:nvSpPr>
        <p:spPr>
          <a:xfrm>
            <a:off x="5462663" y="8712000"/>
            <a:ext cx="871173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900"/>
            </a:lvl1pPr>
          </a:lstStyle>
          <a:p>
            <a:fld id="{83C81C81-E364-4366-A610-2DB15FF98538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16" name="Notizenplatzhalter 15"/>
          <p:cNvSpPr>
            <a:spLocks noGrp="1"/>
          </p:cNvSpPr>
          <p:nvPr>
            <p:ph type="body" sz="quarter" idx="3"/>
          </p:nvPr>
        </p:nvSpPr>
        <p:spPr>
          <a:xfrm>
            <a:off x="773424" y="4283968"/>
            <a:ext cx="5560412" cy="4248472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idx="1"/>
          </p:nvPr>
        </p:nvSpPr>
        <p:spPr>
          <a:xfrm>
            <a:off x="4229809" y="425838"/>
            <a:ext cx="2095308" cy="185722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900"/>
            </a:lvl1pPr>
          </a:lstStyle>
          <a:p>
            <a:fld id="{A17AAF7D-4283-4014-80F4-26E915FEACF8}" type="datetime1">
              <a:rPr lang="de-CH" smtClean="0"/>
              <a:t>13.09.2024</a:t>
            </a:fld>
            <a:endParaRPr lang="de-CH" dirty="0"/>
          </a:p>
        </p:txBody>
      </p:sp>
      <p:sp>
        <p:nvSpPr>
          <p:cNvPr id="18" name="Kopfzeilenplatzhalter 17"/>
          <p:cNvSpPr>
            <a:spLocks noGrp="1"/>
          </p:cNvSpPr>
          <p:nvPr>
            <p:ph type="hdr" sz="quarter"/>
          </p:nvPr>
        </p:nvSpPr>
        <p:spPr>
          <a:xfrm>
            <a:off x="764704" y="432000"/>
            <a:ext cx="3249080" cy="179560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900"/>
            </a:lvl1pPr>
          </a:lstStyle>
          <a:p>
            <a:r>
              <a:rPr lang="de-CH"/>
              <a:t>Kopfzeilentext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170970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spcAft>
        <a:spcPts val="60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177800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357188" indent="-17938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534988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720725" indent="-18573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1388318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28d90022953_0_3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1138" y="619125"/>
            <a:ext cx="6435725" cy="36210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0" name="Google Shape;150;g28d90022953_0_330:notes"/>
          <p:cNvSpPr txBox="1">
            <a:spLocks noGrp="1"/>
          </p:cNvSpPr>
          <p:nvPr>
            <p:ph type="body" idx="1"/>
          </p:nvPr>
        </p:nvSpPr>
        <p:spPr>
          <a:xfrm>
            <a:off x="210518" y="4572000"/>
            <a:ext cx="6437100" cy="40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" name="Google Shape;151;g28d90022953_0_33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H"/>
              <a:t>25</a:t>
            </a:fld>
            <a:endParaRPr/>
          </a:p>
        </p:txBody>
      </p:sp>
      <p:sp>
        <p:nvSpPr>
          <p:cNvPr id="152" name="Google Shape;152;g28d90022953_0_330:notes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CH"/>
              <a:t>16.09.22</a:t>
            </a:r>
            <a:endParaRPr/>
          </a:p>
        </p:txBody>
      </p:sp>
      <p:sp>
        <p:nvSpPr>
          <p:cNvPr id="153" name="Google Shape;153;g28d90022953_0_330:notes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CH"/>
              <a:t>Speaker</a:t>
            </a:r>
            <a:endParaRPr/>
          </a:p>
        </p:txBody>
      </p:sp>
      <p:sp>
        <p:nvSpPr>
          <p:cNvPr id="154" name="Google Shape;154;g28d90022953_0_330:notes"/>
          <p:cNvSpPr txBox="1">
            <a:spLocks noGrp="1"/>
          </p:cNvSpPr>
          <p:nvPr>
            <p:ph type="hdr" idx="3"/>
          </p:nvPr>
        </p:nvSpPr>
        <p:spPr>
          <a:xfrm>
            <a:off x="0" y="0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CH"/>
              <a:t>NAME EVENT / NAME PRESENTATION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6.emf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6.emf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6.emf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Blue PSI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6" y="1558"/>
            <a:ext cx="12189228" cy="685488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854"/>
            <a:ext cx="8045451" cy="200799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57649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 userDrawn="1">
          <p15:clr>
            <a:srgbClr val="A4A3A4"/>
          </p15:clr>
        </p15:guide>
        <p15:guide id="3" orient="horz" pos="3181" userDrawn="1">
          <p15:clr>
            <a:srgbClr val="A4A3A4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CF64D-4957-4F7C-BD78-A4D83F0A624E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39758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Yellow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802A9-8AB4-4B62-9FE7-C79B93CE721D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531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8964613" cy="4644616"/>
          </a:xfrm>
        </p:spPr>
        <p:txBody>
          <a:bodyPr/>
          <a:lstStyle>
            <a:lvl1pPr defTabSz="984250">
              <a:tabLst>
                <a:tab pos="536575" algn="l"/>
              </a:tabLst>
              <a:defRPr/>
            </a:lvl1pPr>
            <a:lvl2pPr>
              <a:tabLst>
                <a:tab pos="536575" algn="l"/>
              </a:tabLst>
              <a:defRPr/>
            </a:lvl2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C8AD-FACB-42EB-BD47-43AC2A002D15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939BEE7-204C-1008-67F3-C8FC6E64EB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4795704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xtra 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10801349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CDF8E-15EE-4C89-A25F-47FDE8A89584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651099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5291476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62ED3-1367-4CE8-935E-77100ADA2DEE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03327075-DC64-5DAB-E02B-8A18CBF5A994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205201" y="1376773"/>
            <a:ext cx="5291474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87882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5292725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C05D5-C686-4B58-8276-61F5057D6EED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03948" y="1449389"/>
            <a:ext cx="529272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5993912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203950" y="1376773"/>
            <a:ext cx="5292724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B2E83-E6E1-49CF-8B1D-15A02C0E0489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8135738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5" y="1449389"/>
            <a:ext cx="8964613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EB216CB-AE9D-4C01-AD48-4B791587519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E253974-7A2B-43F7-9AAB-82AE61FB7BDA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3E67269-0443-40A6-8D53-CF9C30AE720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D2179C-3288-47A5-A587-1B7255A2C3E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517538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FCD10-FCBE-4A1D-801A-0EE6CE358A47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1529325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09603-F37E-48A7-8BE4-E9FAC5D076F0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7129461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F99B93C7-FD88-F860-2772-AA3BFEC82DB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73706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Dark Blue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55474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 userDrawn="1">
          <p15:clr>
            <a:srgbClr val="A4A3A4"/>
          </p15:clr>
        </p15:guide>
        <p15:guide id="3" orient="horz" pos="3181" userDrawn="1">
          <p15:clr>
            <a:srgbClr val="A4A3A4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2F506-EBC5-4FA6-B2E1-2CAEE530F8EF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345757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C5A45EC1-6C70-C75B-70A0-557B1FE6DA3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724320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D9123-BDD9-4403-A840-EAF8128283BA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C772A35F-591D-5A80-72BC-28B068C3A5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920425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FF420-CEEB-427A-A025-0EEBD06833F6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089D7F61-76FC-5B15-D914-2BB427BF716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138349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9F46A-CD84-4EA9-A8B7-968C8FE43CC2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8CA68BBC-536B-0C49-B239-F2A8A8ACBAA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0008472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w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9520A-F980-4931-A46C-82E8E834FBA6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91598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7AA79-3162-4E10-AA39-D0248AEB6076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747A0213-C397-B258-EE3A-69DBB54DD3B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53982"/>
            <a:ext cx="5291476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E0905A-F588-783E-2408-3EEBCC47B7C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205201" y="4553982"/>
            <a:ext cx="5291474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212682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E5E1-006F-42D4-ABF6-4421AF14DA08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1B3F6C3-759F-AE0A-F24C-FF78D18C5F8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982B28-131F-0EF1-DBEF-7E5426DA6F8C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368801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3A5C3130-D9C4-9998-9902-8B054B641165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040688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2258806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975AC-8901-4370-9802-77EBE44319E7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2B3EE353-935F-47F2-890E-86D599D69C3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9532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2891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021725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4BA9F-7D4C-4421-A451-01E2B7381D3E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5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5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40688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9472543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ght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8BD49-47D3-4F37-877E-B7C0A9080AD4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8300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FF900A0F-DD38-976A-BFC1-92B5ACB7395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95325" y="3852000"/>
            <a:ext cx="2538000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Textplatzhalter 19">
            <a:extLst>
              <a:ext uri="{FF2B5EF4-FFF2-40B4-BE49-F238E27FC236}">
                <a16:creationId xmlns:a16="http://schemas.microsoft.com/office/drawing/2014/main" id="{530B9B83-A2E6-A97A-6B7B-389BCDC2C8C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95325" y="3299877"/>
            <a:ext cx="253682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CD6A5AE7-8194-069E-96C6-A9A19A691F1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2540001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Textplatzhalter 19">
            <a:extLst>
              <a:ext uri="{FF2B5EF4-FFF2-40B4-BE49-F238E27FC236}">
                <a16:creationId xmlns:a16="http://schemas.microsoft.com/office/drawing/2014/main" id="{E33B1E40-AEE0-028C-74FA-4DA2F2785C8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44805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6CF8C6E7-2EBA-0F42-5F97-0B15A298F57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0830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6" name="Textplatzhalter 19">
            <a:extLst>
              <a:ext uri="{FF2B5EF4-FFF2-40B4-BE49-F238E27FC236}">
                <a16:creationId xmlns:a16="http://schemas.microsoft.com/office/drawing/2014/main" id="{A8581B57-63E2-3060-2AF6-9711ABA1492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955617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615C431B-993D-61F7-28CB-6E9C6E916B27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957560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5F9CC3CC-2D09-5169-EE63-2F307DD025AE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4489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05CD9CF5-8030-A2FA-B5F1-BDE8A3AB64FE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62028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331809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39779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lv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A1D8F-7254-47BE-92B2-DBF08CE55EEF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874248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6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6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6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589240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6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04724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875092" y="3204724"/>
            <a:ext cx="1623171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1C50D6C7-B8FE-16E3-A56F-215DF2E7FD0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2532062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Textplatzhalter 19">
            <a:extLst>
              <a:ext uri="{FF2B5EF4-FFF2-40B4-BE49-F238E27FC236}">
                <a16:creationId xmlns:a16="http://schemas.microsoft.com/office/drawing/2014/main" id="{F254DC50-8CC2-CE50-0FB2-B9D82F2F6FB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532062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4356FD2E-817C-6008-A624-C0ED226EC77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202363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B844240D-6410-EAE1-FBFE-02793B43B59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202362" y="3204724"/>
            <a:ext cx="162242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4729A6D7-E881-5FD5-1C1E-FD7A660187BE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040688" y="1449389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86799E5C-45B4-E8EF-0A33-26FADBDA89C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040688" y="3204724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20480596-0358-6167-AD5A-A43149936E4D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2532062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6" name="Textplatzhalter 19">
            <a:extLst>
              <a:ext uri="{FF2B5EF4-FFF2-40B4-BE49-F238E27FC236}">
                <a16:creationId xmlns:a16="http://schemas.microsoft.com/office/drawing/2014/main" id="{99EB327B-0262-FA88-4B41-185878FCDBA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532062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7383DAC6-063E-B185-1200-CBEAF6F1917B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203950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8" name="Textplatzhalter 19">
            <a:extLst>
              <a:ext uri="{FF2B5EF4-FFF2-40B4-BE49-F238E27FC236}">
                <a16:creationId xmlns:a16="http://schemas.microsoft.com/office/drawing/2014/main" id="{814D2A83-C214-5D3D-33E5-499378F10FD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203950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9" name="Bildplatzhalter 4">
            <a:extLst>
              <a:ext uri="{FF2B5EF4-FFF2-40B4-BE49-F238E27FC236}">
                <a16:creationId xmlns:a16="http://schemas.microsoft.com/office/drawing/2014/main" id="{0C7EA178-EA7E-CEB6-BCCA-A6C695A390C4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9873502" y="3852000"/>
            <a:ext cx="1623171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0" name="Textplatzhalter 19">
            <a:extLst>
              <a:ext uri="{FF2B5EF4-FFF2-40B4-BE49-F238E27FC236}">
                <a16:creationId xmlns:a16="http://schemas.microsoft.com/office/drawing/2014/main" id="{67FC58FF-0434-E3CF-0015-FA751A6F2C4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874346" y="5589240"/>
            <a:ext cx="162391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0221216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iz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39548-6E31-475E-9523-67EEEB11B520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68479264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full siz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95CE6-B1C1-4A01-9B59-7F69D83EEB48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0"/>
            <a:ext cx="5988052" cy="685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598805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413140799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46EAAB-E9CC-4FBB-A777-DFD68618E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1A95A-0331-42E2-B52D-EB8D369B2C5F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490A60D-3123-4534-B4E1-1B214E402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A66DD1-3165-483D-99FB-202ADC04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8379844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84E75BB-61FF-4F7E-9CDB-A5E34775C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67066-FCF1-45A3-9A8A-400034F861F3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909AB7D-DBAB-4FFF-BA65-85B952116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9B7570-0B3E-4F91-B744-978CA7BDE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0544614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_Content_Image1">
  <p:cSld name="Title_Content_Image1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3"/>
          <p:cNvSpPr txBox="1">
            <a:spLocks noGrp="1"/>
          </p:cNvSpPr>
          <p:nvPr>
            <p:ph type="body" idx="1"/>
          </p:nvPr>
        </p:nvSpPr>
        <p:spPr>
          <a:xfrm>
            <a:off x="1206501" y="2084917"/>
            <a:ext cx="6108700" cy="45156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0" tIns="45700" rIns="91425" bIns="45700" anchor="t" anchorCtr="0">
            <a:normAutofit/>
          </a:bodyPr>
          <a:lstStyle>
            <a:lvl1pPr marL="609585" lvl="0" indent="-441949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620"/>
              <a:buChar char="▪"/>
              <a:defRPr/>
            </a:lvl1pPr>
            <a:lvl2pPr marL="1219170" lvl="1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828754" lvl="2" indent="-44194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▪"/>
              <a:defRPr/>
            </a:lvl3pPr>
            <a:lvl4pPr marL="2438339" lvl="3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3047924" lvl="4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3657509" lvl="5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4267093" lvl="6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876678" lvl="7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5486263" lvl="8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7" name="Google Shape;27;p3"/>
          <p:cNvSpPr>
            <a:spLocks noGrp="1"/>
          </p:cNvSpPr>
          <p:nvPr>
            <p:ph type="pic" idx="2"/>
          </p:nvPr>
        </p:nvSpPr>
        <p:spPr>
          <a:xfrm>
            <a:off x="7315200" y="0"/>
            <a:ext cx="4193117" cy="6858000"/>
          </a:xfrm>
          <a:prstGeom prst="rect">
            <a:avLst/>
          </a:prstGeom>
          <a:noFill/>
          <a:ln>
            <a:noFill/>
          </a:ln>
        </p:spPr>
      </p:sp>
      <p:sp>
        <p:nvSpPr>
          <p:cNvPr id="28" name="Google Shape;28;p3"/>
          <p:cNvSpPr txBox="1">
            <a:spLocks noGrp="1"/>
          </p:cNvSpPr>
          <p:nvPr>
            <p:ph type="title"/>
          </p:nvPr>
        </p:nvSpPr>
        <p:spPr>
          <a:xfrm>
            <a:off x="1206501" y="239404"/>
            <a:ext cx="4889500" cy="1430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0" tIns="0" rIns="72000" bIns="46800" anchor="t" anchorCtr="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3"/>
          <p:cNvSpPr txBox="1">
            <a:spLocks noGrp="1"/>
          </p:cNvSpPr>
          <p:nvPr>
            <p:ph type="dt" idx="10"/>
          </p:nvPr>
        </p:nvSpPr>
        <p:spPr>
          <a:xfrm rot="-5400000">
            <a:off x="-1628551" y="3704603"/>
            <a:ext cx="4454736" cy="12153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3"/>
          <p:cNvSpPr txBox="1">
            <a:spLocks noGrp="1"/>
          </p:cNvSpPr>
          <p:nvPr>
            <p:ph type="ftr" idx="11"/>
          </p:nvPr>
        </p:nvSpPr>
        <p:spPr>
          <a:xfrm rot="-5400000">
            <a:off x="9487985" y="2498752"/>
            <a:ext cx="4724347" cy="6836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3"/>
          <p:cNvSpPr txBox="1">
            <a:spLocks noGrp="1"/>
          </p:cNvSpPr>
          <p:nvPr>
            <p:ph type="sldNum" idx="12"/>
          </p:nvPr>
        </p:nvSpPr>
        <p:spPr>
          <a:xfrm>
            <a:off x="11508317" y="260351"/>
            <a:ext cx="683683" cy="218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0" rIns="90000" bIns="0" anchor="t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fr-CH" smtClean="0"/>
              <a:pPr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793430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237050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2267">
                <a:latin typeface="+mn-lt"/>
              </a:defRPr>
            </a:lvl1pPr>
            <a:lvl2pPr marL="474097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2pPr>
            <a:lvl3pPr marL="719614" marR="0" indent="-245517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3pPr>
            <a:lvl4pPr marL="956663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4pPr>
            <a:lvl5pPr marL="1193711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5pPr>
            <a:lvl6pPr marL="1432878" indent="-239167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2000"/>
            </a:lvl6pPr>
            <a:lvl7pPr marL="1676275" indent="-243399">
              <a:lnSpc>
                <a:spcPct val="110000"/>
              </a:lnSpc>
              <a:buFont typeface="Symbol" panose="05050102010706020507" pitchFamily="18" charset="2"/>
              <a:buChar char="-"/>
              <a:defRPr sz="2000"/>
            </a:lvl7pPr>
            <a:lvl8pPr marL="1915440" indent="-239167">
              <a:lnSpc>
                <a:spcPct val="110000"/>
              </a:lnSpc>
              <a:buFont typeface="Symbol" panose="05050102010706020507" pitchFamily="18" charset="2"/>
              <a:buChar char="-"/>
              <a:defRPr sz="2000"/>
            </a:lvl8pPr>
            <a:lvl9pPr marL="2152490" indent="-237050">
              <a:lnSpc>
                <a:spcPct val="110000"/>
              </a:lnSpc>
              <a:buFont typeface="Symbol" panose="05050102010706020507" pitchFamily="18" charset="2"/>
              <a:buChar char="-"/>
              <a:defRPr sz="20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2769615" y="288001"/>
            <a:ext cx="8944033" cy="50850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GB" noProof="0" dirty="0">
                <a:effectLst/>
              </a:rPr>
              <a:t>Enter slide title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16</a:t>
            </a:r>
          </a:p>
        </p:txBody>
      </p:sp>
    </p:spTree>
    <p:extLst>
      <p:ext uri="{BB962C8B-B14F-4D97-AF65-F5344CB8AC3E}">
        <p14:creationId xmlns:p14="http://schemas.microsoft.com/office/powerpoint/2010/main" val="2722628016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4DA2638D-B38B-003C-CEF8-94606F0C04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86" y="1558"/>
            <a:ext cx="12189228" cy="6854883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AB1FE6A2-0C6A-9BEE-D675-F84989D3C0D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854"/>
            <a:ext cx="8045451" cy="200799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19A7B534-9AA2-7BDC-83B8-A11FF9792B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2"/>
          <a:stretch/>
        </p:blipFill>
        <p:spPr>
          <a:xfrm>
            <a:off x="2532062" y="536705"/>
            <a:ext cx="2162109" cy="40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34521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Dark Blue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6E0B8465-E746-9D70-F459-A9E689DBA5B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8045451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28DCFFAF-CE03-EAAE-EF7B-2D9CE7DA647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2"/>
          <a:stretch/>
        </p:blipFill>
        <p:spPr>
          <a:xfrm>
            <a:off x="2532062" y="536705"/>
            <a:ext cx="2162109" cy="40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75971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F590BA4F-2B46-0F93-906A-902CA5CD3C2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8045451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8EA9535A-62CA-463C-3EC2-C8F0DB0BA10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2"/>
          <a:stretch/>
        </p:blipFill>
        <p:spPr>
          <a:xfrm>
            <a:off x="2532062" y="536705"/>
            <a:ext cx="2162109" cy="40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23149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8918866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 userDrawn="1">
          <p15:clr>
            <a:srgbClr val="A4A3A4"/>
          </p15:clr>
        </p15:guide>
        <p15:guide id="2" pos="7106" userDrawn="1">
          <p15:clr>
            <a:srgbClr val="A4A3A4"/>
          </p15:clr>
        </p15:guide>
        <p15:guide id="3" orient="horz" pos="3181" userDrawn="1">
          <p15:clr>
            <a:srgbClr val="A4A3A4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4DFD2566-A3FD-67ED-A874-3763AC327B5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9819600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96870C5F-11D5-8460-287C-2F6348198F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56370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EA8AE9AD-12B1-0B9A-D618-19C2B2C188F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51477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Pink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C182E6CA-D243-3684-56BE-12FABE3FF35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85055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4E84F3-2080-4163-B18A-D9792ECF084C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901189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60BA4C1-9D90-413F-BC8E-FC708948DF54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130087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EA707-816F-4DBF-9FC1-48440001C7D7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9012187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Yellow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B385C-7712-4F59-90E0-BF5F17A76AFF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0178940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8964613" cy="4644616"/>
          </a:xfrm>
        </p:spPr>
        <p:txBody>
          <a:bodyPr/>
          <a:lstStyle>
            <a:lvl1pPr defTabSz="984250">
              <a:tabLst>
                <a:tab pos="536575" algn="l"/>
              </a:tabLst>
              <a:defRPr/>
            </a:lvl1pPr>
            <a:lvl2pPr>
              <a:tabLst>
                <a:tab pos="536575" algn="l"/>
              </a:tabLst>
              <a:defRPr/>
            </a:lvl2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939BEE7-204C-1008-67F3-C8FC6E64EB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50513376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xtra 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10801349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63D4-5156-42CD-86D2-F9C48C35F25C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5150088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0798493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5291476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008EA-072D-4E88-A4E3-7561DD02B0D9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03327075-DC64-5DAB-E02B-8A18CBF5A994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205201" y="1376773"/>
            <a:ext cx="5291474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4545033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5292725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872E-A9CB-4516-A020-A04A2928C07F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03948" y="1449389"/>
            <a:ext cx="529272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34907831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203950" y="1376773"/>
            <a:ext cx="5292724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FD1A0-E3CA-4CD4-9E05-451A1800B6F9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62862908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5" y="1449389"/>
            <a:ext cx="8964613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EB216CB-AE9D-4C01-AD48-4B791587519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62EE5DD-8223-4F0C-9C85-5070DE4DBF46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3E67269-0443-40A6-8D53-CF9C30AE720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D2179C-3288-47A5-A587-1B7255A2C3E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97494224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115EF-DBE8-4715-8E4D-3572642C6FC2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93254757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54A55-A700-485F-B5C2-827481B42513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7129461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F99B93C7-FD88-F860-2772-AA3BFEC82DB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1219765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1C9E-DE46-47F4-999C-A6440E82C6E8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345757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C5A45EC1-6C70-C75B-70A0-557B1FE6DA3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8194795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02DA9-A50D-40A4-A931-BC275A2EBFA0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C772A35F-591D-5A80-72BC-28B068C3A5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55112780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39A11-DEB0-4E52-A890-5DCCA2942D1F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089D7F61-76FC-5B15-D914-2BB427BF716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90160957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3221E-9575-4F07-B839-745025E02771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8CA68BBC-536B-0C49-B239-F2A8A8ACBAA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417625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9066755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w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EB00C-1486-4C07-A8B7-272553D42C76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59637652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4DF8B-CF50-41FC-A12B-AAA89A0E8E51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747A0213-C397-B258-EE3A-69DBB54DD3B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53982"/>
            <a:ext cx="5291476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E0905A-F588-783E-2408-3EEBCC47B7C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205201" y="4553982"/>
            <a:ext cx="5291474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58248393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B2750-6DAD-4BB3-A314-C78FD87B7140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1B3F6C3-759F-AE0A-F24C-FF78D18C5F8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982B28-131F-0EF1-DBEF-7E5426DA6F8C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368801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3A5C3130-D9C4-9998-9902-8B054B641165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040688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91667220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6C5A0-2FE0-40AF-833F-851850EA9092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2B3EE353-935F-47F2-890E-86D599D69C3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9532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2891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88241331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CB552-B1A6-488D-8881-5C09CE5975F9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5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5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40688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84194315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ght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776C6-FBF2-400C-840B-70F64F70310D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8300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FF900A0F-DD38-976A-BFC1-92B5ACB7395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95325" y="3852000"/>
            <a:ext cx="2538000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Textplatzhalter 19">
            <a:extLst>
              <a:ext uri="{FF2B5EF4-FFF2-40B4-BE49-F238E27FC236}">
                <a16:creationId xmlns:a16="http://schemas.microsoft.com/office/drawing/2014/main" id="{530B9B83-A2E6-A97A-6B7B-389BCDC2C8C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95325" y="3299877"/>
            <a:ext cx="253682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CD6A5AE7-8194-069E-96C6-A9A19A691F1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2540001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Textplatzhalter 19">
            <a:extLst>
              <a:ext uri="{FF2B5EF4-FFF2-40B4-BE49-F238E27FC236}">
                <a16:creationId xmlns:a16="http://schemas.microsoft.com/office/drawing/2014/main" id="{E33B1E40-AEE0-028C-74FA-4DA2F2785C8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44805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6CF8C6E7-2EBA-0F42-5F97-0B15A298F57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0830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6" name="Textplatzhalter 19">
            <a:extLst>
              <a:ext uri="{FF2B5EF4-FFF2-40B4-BE49-F238E27FC236}">
                <a16:creationId xmlns:a16="http://schemas.microsoft.com/office/drawing/2014/main" id="{A8581B57-63E2-3060-2AF6-9711ABA1492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955617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615C431B-993D-61F7-28CB-6E9C6E916B27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957560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5F9CC3CC-2D09-5169-EE63-2F307DD025AE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4489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05CD9CF5-8030-A2FA-B5F1-BDE8A3AB64FE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62028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74986560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lv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F10AD-AB05-42A8-9D28-23EA7315BF70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874248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6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6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6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589240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6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04724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875092" y="3204724"/>
            <a:ext cx="1623171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1C50D6C7-B8FE-16E3-A56F-215DF2E7FD0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2532062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Textplatzhalter 19">
            <a:extLst>
              <a:ext uri="{FF2B5EF4-FFF2-40B4-BE49-F238E27FC236}">
                <a16:creationId xmlns:a16="http://schemas.microsoft.com/office/drawing/2014/main" id="{F254DC50-8CC2-CE50-0FB2-B9D82F2F6FB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532062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4356FD2E-817C-6008-A624-C0ED226EC77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202363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B844240D-6410-EAE1-FBFE-02793B43B59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202362" y="3204724"/>
            <a:ext cx="162242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4729A6D7-E881-5FD5-1C1E-FD7A660187BE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040688" y="1449389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86799E5C-45B4-E8EF-0A33-26FADBDA89C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040688" y="3204724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20480596-0358-6167-AD5A-A43149936E4D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2532062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6" name="Textplatzhalter 19">
            <a:extLst>
              <a:ext uri="{FF2B5EF4-FFF2-40B4-BE49-F238E27FC236}">
                <a16:creationId xmlns:a16="http://schemas.microsoft.com/office/drawing/2014/main" id="{99EB327B-0262-FA88-4B41-185878FCDBA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532062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7383DAC6-063E-B185-1200-CBEAF6F1917B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203950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8" name="Textplatzhalter 19">
            <a:extLst>
              <a:ext uri="{FF2B5EF4-FFF2-40B4-BE49-F238E27FC236}">
                <a16:creationId xmlns:a16="http://schemas.microsoft.com/office/drawing/2014/main" id="{814D2A83-C214-5D3D-33E5-499378F10FD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203950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9" name="Bildplatzhalter 4">
            <a:extLst>
              <a:ext uri="{FF2B5EF4-FFF2-40B4-BE49-F238E27FC236}">
                <a16:creationId xmlns:a16="http://schemas.microsoft.com/office/drawing/2014/main" id="{0C7EA178-EA7E-CEB6-BCCA-A6C695A390C4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9873502" y="3852000"/>
            <a:ext cx="1623171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0" name="Textplatzhalter 19">
            <a:extLst>
              <a:ext uri="{FF2B5EF4-FFF2-40B4-BE49-F238E27FC236}">
                <a16:creationId xmlns:a16="http://schemas.microsoft.com/office/drawing/2014/main" id="{67FC58FF-0434-E3CF-0015-FA751A6F2C4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874346" y="5589240"/>
            <a:ext cx="162391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084574638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full siz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BE162-503C-4BD8-8879-ABE2B492B94E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0"/>
            <a:ext cx="5988052" cy="685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598805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926560794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iz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52956-A07D-4142-998D-643983E6B7D7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04475385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46EAAB-E9CC-4FBB-A777-DFD68618E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0EAF5-CD0C-4FC0-AC99-7554DE12F6ED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490A60D-3123-4534-B4E1-1B214E402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A66DD1-3165-483D-99FB-202ADC04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624928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Pink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569151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84E75BB-61FF-4F7E-9CDB-A5E34775C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A9B5A-1447-4E67-A1F3-6BAF62A33A60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909AB7D-DBAB-4FFF-BA65-85B952116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9B7570-0B3E-4F91-B744-978CA7BDE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659189665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23745862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E280026-4D3D-4BB6-870B-30FF1976DEAA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755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B1A1C21-6E2E-43CB-A499-6F26BA3D2867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642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49.xml"/><Relationship Id="rId18" Type="http://schemas.openxmlformats.org/officeDocument/2006/relationships/slideLayout" Target="../slideLayouts/slideLayout54.xml"/><Relationship Id="rId26" Type="http://schemas.openxmlformats.org/officeDocument/2006/relationships/slideLayout" Target="../slideLayouts/slideLayout62.xml"/><Relationship Id="rId21" Type="http://schemas.openxmlformats.org/officeDocument/2006/relationships/slideLayout" Target="../slideLayouts/slideLayout57.xml"/><Relationship Id="rId34" Type="http://schemas.openxmlformats.org/officeDocument/2006/relationships/slideLayout" Target="../slideLayouts/slideLayout70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17" Type="http://schemas.openxmlformats.org/officeDocument/2006/relationships/slideLayout" Target="../slideLayouts/slideLayout53.xml"/><Relationship Id="rId25" Type="http://schemas.openxmlformats.org/officeDocument/2006/relationships/slideLayout" Target="../slideLayouts/slideLayout61.xml"/><Relationship Id="rId33" Type="http://schemas.openxmlformats.org/officeDocument/2006/relationships/slideLayout" Target="../slideLayouts/slideLayout69.xml"/><Relationship Id="rId2" Type="http://schemas.openxmlformats.org/officeDocument/2006/relationships/slideLayout" Target="../slideLayouts/slideLayout38.xml"/><Relationship Id="rId16" Type="http://schemas.openxmlformats.org/officeDocument/2006/relationships/slideLayout" Target="../slideLayouts/slideLayout52.xml"/><Relationship Id="rId20" Type="http://schemas.openxmlformats.org/officeDocument/2006/relationships/slideLayout" Target="../slideLayouts/slideLayout56.xml"/><Relationship Id="rId29" Type="http://schemas.openxmlformats.org/officeDocument/2006/relationships/slideLayout" Target="../slideLayouts/slideLayout65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24" Type="http://schemas.openxmlformats.org/officeDocument/2006/relationships/slideLayout" Target="../slideLayouts/slideLayout60.xml"/><Relationship Id="rId32" Type="http://schemas.openxmlformats.org/officeDocument/2006/relationships/slideLayout" Target="../slideLayouts/slideLayout68.xml"/><Relationship Id="rId37" Type="http://schemas.openxmlformats.org/officeDocument/2006/relationships/image" Target="../media/image1.emf"/><Relationship Id="rId5" Type="http://schemas.openxmlformats.org/officeDocument/2006/relationships/slideLayout" Target="../slideLayouts/slideLayout41.xml"/><Relationship Id="rId15" Type="http://schemas.openxmlformats.org/officeDocument/2006/relationships/slideLayout" Target="../slideLayouts/slideLayout51.xml"/><Relationship Id="rId23" Type="http://schemas.openxmlformats.org/officeDocument/2006/relationships/slideLayout" Target="../slideLayouts/slideLayout59.xml"/><Relationship Id="rId28" Type="http://schemas.openxmlformats.org/officeDocument/2006/relationships/slideLayout" Target="../slideLayouts/slideLayout64.xml"/><Relationship Id="rId36" Type="http://schemas.openxmlformats.org/officeDocument/2006/relationships/theme" Target="../theme/theme2.xml"/><Relationship Id="rId10" Type="http://schemas.openxmlformats.org/officeDocument/2006/relationships/slideLayout" Target="../slideLayouts/slideLayout46.xml"/><Relationship Id="rId19" Type="http://schemas.openxmlformats.org/officeDocument/2006/relationships/slideLayout" Target="../slideLayouts/slideLayout55.xml"/><Relationship Id="rId31" Type="http://schemas.openxmlformats.org/officeDocument/2006/relationships/slideLayout" Target="../slideLayouts/slideLayout67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slideLayout" Target="../slideLayouts/slideLayout50.xml"/><Relationship Id="rId22" Type="http://schemas.openxmlformats.org/officeDocument/2006/relationships/slideLayout" Target="../slideLayouts/slideLayout58.xml"/><Relationship Id="rId27" Type="http://schemas.openxmlformats.org/officeDocument/2006/relationships/slideLayout" Target="../slideLayouts/slideLayout63.xml"/><Relationship Id="rId30" Type="http://schemas.openxmlformats.org/officeDocument/2006/relationships/slideLayout" Target="../slideLayouts/slideLayout66.xml"/><Relationship Id="rId35" Type="http://schemas.openxmlformats.org/officeDocument/2006/relationships/slideLayout" Target="../slideLayouts/slideLayout71.xml"/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Add Title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95325" y="1376364"/>
            <a:ext cx="10801275" cy="4645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F261762-898A-474B-BAD7-AB4911CF5591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14487" y="6404573"/>
            <a:ext cx="8045451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EC2031EC-4715-FBAB-E65E-0A3E5D91D8E4}"/>
              </a:ext>
            </a:extLst>
          </p:cNvPr>
          <p:cNvPicPr>
            <a:picLocks noChangeAspect="1"/>
          </p:cNvPicPr>
          <p:nvPr userDrawn="1"/>
        </p:nvPicPr>
        <p:blipFill>
          <a:blip r:embed="rId3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133" y="305378"/>
            <a:ext cx="881467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66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90" r:id="rId2"/>
    <p:sldLayoutId id="2147483691" r:id="rId3"/>
    <p:sldLayoutId id="2147483658" r:id="rId4"/>
    <p:sldLayoutId id="2147483738" r:id="rId5"/>
    <p:sldLayoutId id="2147483739" r:id="rId6"/>
    <p:sldLayoutId id="2147483740" r:id="rId7"/>
    <p:sldLayoutId id="2147483694" r:id="rId8"/>
    <p:sldLayoutId id="2147483737" r:id="rId9"/>
    <p:sldLayoutId id="2147483692" r:id="rId10"/>
    <p:sldLayoutId id="2147483693" r:id="rId11"/>
    <p:sldLayoutId id="2147483659" r:id="rId12"/>
    <p:sldLayoutId id="2147483666" r:id="rId13"/>
    <p:sldLayoutId id="2147483667" r:id="rId14"/>
    <p:sldLayoutId id="2147483668" r:id="rId15"/>
    <p:sldLayoutId id="2147483669" r:id="rId16"/>
    <p:sldLayoutId id="2147483665" r:id="rId17"/>
    <p:sldLayoutId id="2147483670" r:id="rId18"/>
    <p:sldLayoutId id="2147483671" r:id="rId19"/>
    <p:sldLayoutId id="2147483672" r:id="rId20"/>
    <p:sldLayoutId id="2147483673" r:id="rId21"/>
    <p:sldLayoutId id="2147483674" r:id="rId22"/>
    <p:sldLayoutId id="2147483675" r:id="rId23"/>
    <p:sldLayoutId id="2147483676" r:id="rId24"/>
    <p:sldLayoutId id="2147483695" r:id="rId25"/>
    <p:sldLayoutId id="2147483677" r:id="rId26"/>
    <p:sldLayoutId id="2147483679" r:id="rId27"/>
    <p:sldLayoutId id="2147483678" r:id="rId28"/>
    <p:sldLayoutId id="2147483680" r:id="rId29"/>
    <p:sldLayoutId id="2147483681" r:id="rId30"/>
    <p:sldLayoutId id="2147483683" r:id="rId31"/>
    <p:sldLayoutId id="2147483682" r:id="rId32"/>
    <p:sldLayoutId id="2147483663" r:id="rId33"/>
    <p:sldLayoutId id="2147483664" r:id="rId34"/>
    <p:sldLayoutId id="2147483741" r:id="rId35"/>
    <p:sldLayoutId id="2147483742" r:id="rId36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buFont typeface="+mj-lt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04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56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8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 userDrawn="1">
          <p15:clr>
            <a:srgbClr val="A4A3A4"/>
          </p15:clr>
        </p15:guide>
        <p15:guide id="2" pos="7242" userDrawn="1">
          <p15:clr>
            <a:srgbClr val="A4A3A4"/>
          </p15:clr>
        </p15:guide>
        <p15:guide id="3" orient="horz" pos="4110" userDrawn="1">
          <p15:clr>
            <a:srgbClr val="A4A3A4"/>
          </p15:clr>
        </p15:guide>
        <p15:guide id="4" orient="horz" pos="913" userDrawn="1">
          <p15:clr>
            <a:srgbClr val="A4A3A4"/>
          </p15:clr>
        </p15:guide>
        <p15:guide id="5" pos="3772" userDrawn="1">
          <p15:clr>
            <a:srgbClr val="A4A3A4"/>
          </p15:clr>
        </p15:guide>
        <p15:guide id="6" pos="3908" userDrawn="1">
          <p15:clr>
            <a:srgbClr val="A4A3A4"/>
          </p15:clr>
        </p15:guide>
        <p15:guide id="7" pos="2751" userDrawn="1">
          <p15:clr>
            <a:srgbClr val="A4A3A4"/>
          </p15:clr>
        </p15:guide>
        <p15:guide id="8" pos="2615" userDrawn="1">
          <p15:clr>
            <a:srgbClr val="A4A3A4"/>
          </p15:clr>
        </p15:guide>
        <p15:guide id="9" pos="1595" userDrawn="1">
          <p15:clr>
            <a:srgbClr val="A4A3A4"/>
          </p15:clr>
        </p15:guide>
        <p15:guide id="10" pos="1459" userDrawn="1">
          <p15:clr>
            <a:srgbClr val="A4A3A4"/>
          </p15:clr>
        </p15:guide>
        <p15:guide id="11" pos="4929" userDrawn="1">
          <p15:clr>
            <a:srgbClr val="A4A3A4"/>
          </p15:clr>
        </p15:guide>
        <p15:guide id="12" pos="5065" userDrawn="1">
          <p15:clr>
            <a:srgbClr val="A4A3A4"/>
          </p15:clr>
        </p15:guide>
        <p15:guide id="13" pos="6085" userDrawn="1">
          <p15:clr>
            <a:srgbClr val="A4A3A4"/>
          </p15:clr>
        </p15:guide>
        <p15:guide id="14" pos="6221" userDrawn="1">
          <p15:clr>
            <a:srgbClr val="A4A3A4"/>
          </p15:clr>
        </p15:guide>
        <p15:guide id="15" pos="2172" userDrawn="1">
          <p15:clr>
            <a:srgbClr val="A4A3A4"/>
          </p15:clr>
        </p15:guide>
        <p15:guide id="16" pos="2036" userDrawn="1">
          <p15:clr>
            <a:srgbClr val="A4A3A4"/>
          </p15:clr>
        </p15:guide>
        <p15:guide id="17" pos="3194" userDrawn="1">
          <p15:clr>
            <a:srgbClr val="A4A3A4"/>
          </p15:clr>
        </p15:guide>
        <p15:guide id="18" pos="3330" userDrawn="1">
          <p15:clr>
            <a:srgbClr val="A4A3A4"/>
          </p15:clr>
        </p15:guide>
        <p15:guide id="19" pos="881" userDrawn="1">
          <p15:clr>
            <a:srgbClr val="A4A3A4"/>
          </p15:clr>
        </p15:guide>
        <p15:guide id="20" pos="1017" userDrawn="1">
          <p15:clr>
            <a:srgbClr val="A4A3A4"/>
          </p15:clr>
        </p15:guide>
        <p15:guide id="21" pos="4351" userDrawn="1">
          <p15:clr>
            <a:srgbClr val="A4A3A4"/>
          </p15:clr>
        </p15:guide>
        <p15:guide id="22" pos="4487" userDrawn="1">
          <p15:clr>
            <a:srgbClr val="A4A3A4"/>
          </p15:clr>
        </p15:guide>
        <p15:guide id="23" pos="5508" userDrawn="1">
          <p15:clr>
            <a:srgbClr val="A4A3A4"/>
          </p15:clr>
        </p15:guide>
        <p15:guide id="24" pos="5642" userDrawn="1">
          <p15:clr>
            <a:srgbClr val="A4A3A4"/>
          </p15:clr>
        </p15:guide>
        <p15:guide id="25" pos="6663" userDrawn="1">
          <p15:clr>
            <a:srgbClr val="A4A3A4"/>
          </p15:clr>
        </p15:guide>
        <p15:guide id="26" pos="6799" userDrawn="1">
          <p15:clr>
            <a:srgbClr val="A4A3A4"/>
          </p15:clr>
        </p15:guide>
        <p15:guide id="27" orient="horz" pos="229" userDrawn="1">
          <p15:clr>
            <a:srgbClr val="A4A3A4"/>
          </p15:clr>
        </p15:guide>
        <p15:guide id="28" orient="horz" pos="867" userDrawn="1">
          <p15:clr>
            <a:srgbClr val="A4A3A4"/>
          </p15:clr>
        </p15:guide>
        <p15:guide id="29" orient="horz" pos="3793" userDrawn="1">
          <p15:clr>
            <a:srgbClr val="A4A3A4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Add Title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95325" y="1376364"/>
            <a:ext cx="10801275" cy="4645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719FEF2-6262-442A-8B9E-C58A73299CFD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14487" y="6404573"/>
            <a:ext cx="8045451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EC2031EC-4715-FBAB-E65E-0A3E5D91D8E4}"/>
              </a:ext>
            </a:extLst>
          </p:cNvPr>
          <p:cNvPicPr>
            <a:picLocks noChangeAspect="1"/>
          </p:cNvPicPr>
          <p:nvPr userDrawn="1"/>
        </p:nvPicPr>
        <p:blipFill>
          <a:blip r:embed="rId3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133" y="305378"/>
            <a:ext cx="881467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075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  <p:sldLayoutId id="2147483757" r:id="rId14"/>
    <p:sldLayoutId id="2147483758" r:id="rId15"/>
    <p:sldLayoutId id="2147483759" r:id="rId16"/>
    <p:sldLayoutId id="2147483760" r:id="rId17"/>
    <p:sldLayoutId id="2147483761" r:id="rId18"/>
    <p:sldLayoutId id="2147483762" r:id="rId19"/>
    <p:sldLayoutId id="2147483763" r:id="rId20"/>
    <p:sldLayoutId id="2147483764" r:id="rId21"/>
    <p:sldLayoutId id="2147483765" r:id="rId22"/>
    <p:sldLayoutId id="2147483766" r:id="rId23"/>
    <p:sldLayoutId id="2147483767" r:id="rId24"/>
    <p:sldLayoutId id="2147483768" r:id="rId25"/>
    <p:sldLayoutId id="2147483769" r:id="rId26"/>
    <p:sldLayoutId id="2147483770" r:id="rId27"/>
    <p:sldLayoutId id="2147483771" r:id="rId28"/>
    <p:sldLayoutId id="2147483772" r:id="rId29"/>
    <p:sldLayoutId id="2147483773" r:id="rId30"/>
    <p:sldLayoutId id="2147483774" r:id="rId31"/>
    <p:sldLayoutId id="2147483775" r:id="rId32"/>
    <p:sldLayoutId id="2147483776" r:id="rId33"/>
    <p:sldLayoutId id="2147483777" r:id="rId34"/>
    <p:sldLayoutId id="2147483778" r:id="rId35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buFont typeface="+mj-lt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04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56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8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>
          <p15:clr>
            <a:srgbClr val="A4A3A4"/>
          </p15:clr>
        </p15:guide>
        <p15:guide id="2" pos="7242">
          <p15:clr>
            <a:srgbClr val="A4A3A4"/>
          </p15:clr>
        </p15:guide>
        <p15:guide id="3" orient="horz" pos="4110">
          <p15:clr>
            <a:srgbClr val="A4A3A4"/>
          </p15:clr>
        </p15:guide>
        <p15:guide id="4" orient="horz" pos="913">
          <p15:clr>
            <a:srgbClr val="A4A3A4"/>
          </p15:clr>
        </p15:guide>
        <p15:guide id="5" pos="3772">
          <p15:clr>
            <a:srgbClr val="A4A3A4"/>
          </p15:clr>
        </p15:guide>
        <p15:guide id="6" pos="3908">
          <p15:clr>
            <a:srgbClr val="A4A3A4"/>
          </p15:clr>
        </p15:guide>
        <p15:guide id="7" pos="2751">
          <p15:clr>
            <a:srgbClr val="A4A3A4"/>
          </p15:clr>
        </p15:guide>
        <p15:guide id="8" pos="2615">
          <p15:clr>
            <a:srgbClr val="A4A3A4"/>
          </p15:clr>
        </p15:guide>
        <p15:guide id="9" pos="1595">
          <p15:clr>
            <a:srgbClr val="A4A3A4"/>
          </p15:clr>
        </p15:guide>
        <p15:guide id="10" pos="1459">
          <p15:clr>
            <a:srgbClr val="A4A3A4"/>
          </p15:clr>
        </p15:guide>
        <p15:guide id="11" pos="4929">
          <p15:clr>
            <a:srgbClr val="A4A3A4"/>
          </p15:clr>
        </p15:guide>
        <p15:guide id="12" pos="5065">
          <p15:clr>
            <a:srgbClr val="A4A3A4"/>
          </p15:clr>
        </p15:guide>
        <p15:guide id="13" pos="6085">
          <p15:clr>
            <a:srgbClr val="A4A3A4"/>
          </p15:clr>
        </p15:guide>
        <p15:guide id="14" pos="6221">
          <p15:clr>
            <a:srgbClr val="A4A3A4"/>
          </p15:clr>
        </p15:guide>
        <p15:guide id="15" pos="2172">
          <p15:clr>
            <a:srgbClr val="A4A3A4"/>
          </p15:clr>
        </p15:guide>
        <p15:guide id="16" pos="2036">
          <p15:clr>
            <a:srgbClr val="A4A3A4"/>
          </p15:clr>
        </p15:guide>
        <p15:guide id="17" pos="3194">
          <p15:clr>
            <a:srgbClr val="A4A3A4"/>
          </p15:clr>
        </p15:guide>
        <p15:guide id="18" pos="3330">
          <p15:clr>
            <a:srgbClr val="A4A3A4"/>
          </p15:clr>
        </p15:guide>
        <p15:guide id="19" pos="881">
          <p15:clr>
            <a:srgbClr val="A4A3A4"/>
          </p15:clr>
        </p15:guide>
        <p15:guide id="20" pos="1017">
          <p15:clr>
            <a:srgbClr val="A4A3A4"/>
          </p15:clr>
        </p15:guide>
        <p15:guide id="21" pos="4351">
          <p15:clr>
            <a:srgbClr val="A4A3A4"/>
          </p15:clr>
        </p15:guide>
        <p15:guide id="22" pos="4487">
          <p15:clr>
            <a:srgbClr val="A4A3A4"/>
          </p15:clr>
        </p15:guide>
        <p15:guide id="23" pos="5508">
          <p15:clr>
            <a:srgbClr val="A4A3A4"/>
          </p15:clr>
        </p15:guide>
        <p15:guide id="24" pos="5642">
          <p15:clr>
            <a:srgbClr val="A4A3A4"/>
          </p15:clr>
        </p15:guide>
        <p15:guide id="25" pos="6663">
          <p15:clr>
            <a:srgbClr val="A4A3A4"/>
          </p15:clr>
        </p15:guide>
        <p15:guide id="26" pos="6799">
          <p15:clr>
            <a:srgbClr val="A4A3A4"/>
          </p15:clr>
        </p15:guide>
        <p15:guide id="27" orient="horz" pos="229">
          <p15:clr>
            <a:srgbClr val="A4A3A4"/>
          </p15:clr>
        </p15:guide>
        <p15:guide id="28" orient="horz" pos="867">
          <p15:clr>
            <a:srgbClr val="A4A3A4"/>
          </p15:clr>
        </p15:guide>
        <p15:guide id="29" orient="horz" pos="3793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tif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9.xml"/><Relationship Id="rId6" Type="http://schemas.openxmlformats.org/officeDocument/2006/relationships/image" Target="../media/image14.png"/><Relationship Id="rId5" Type="http://schemas.openxmlformats.org/officeDocument/2006/relationships/image" Target="../media/image27.png"/><Relationship Id="rId4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0.png"/><Relationship Id="rId5" Type="http://schemas.openxmlformats.org/officeDocument/2006/relationships/image" Target="../media/image140.png"/><Relationship Id="rId4" Type="http://schemas.openxmlformats.org/officeDocument/2006/relationships/image" Target="../media/image130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0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0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mp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60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F81866-5A17-30AF-8717-71BDF39B6E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5325" y="1445464"/>
            <a:ext cx="9744075" cy="2008384"/>
          </a:xfrm>
        </p:spPr>
        <p:txBody>
          <a:bodyPr/>
          <a:lstStyle/>
          <a:p>
            <a:r>
              <a:rPr lang="en-US" dirty="0"/>
              <a:t>HTS4</a:t>
            </a:r>
            <a:br>
              <a:rPr lang="en-US" dirty="0"/>
            </a:br>
            <a:r>
              <a:rPr lang="en-US" sz="3600" i="1" dirty="0"/>
              <a:t>Towards an energy-efficient FCC-</a:t>
            </a:r>
            <a:r>
              <a:rPr lang="en-US" sz="3600" i="1" dirty="0" err="1"/>
              <a:t>ee</a:t>
            </a:r>
            <a:endParaRPr lang="en-US" i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C8E6CC7-76C8-AE60-4A58-A7CC6399BC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5325" y="4251514"/>
            <a:ext cx="8045451" cy="1080120"/>
          </a:xfrm>
        </p:spPr>
        <p:txBody>
          <a:bodyPr/>
          <a:lstStyle/>
          <a:p>
            <a:r>
              <a:rPr lang="en-US" sz="2400" b="0" dirty="0"/>
              <a:t>J. Kosse, J. Schmidt, B. Auchmann, A. Brem,</a:t>
            </a:r>
          </a:p>
          <a:p>
            <a:r>
              <a:rPr lang="en-US" sz="2400" b="0" dirty="0"/>
              <a:t>A. Thabuis, M. Koratzinos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C1A4143-EC0A-550A-60E2-A5BEB3467A6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5060" b="46059"/>
          <a:stretch/>
        </p:blipFill>
        <p:spPr>
          <a:xfrm>
            <a:off x="2895600" y="6925"/>
            <a:ext cx="1524000" cy="1438539"/>
          </a:xfrm>
          <a:prstGeom prst="rect">
            <a:avLst/>
          </a:prstGeom>
        </p:spPr>
      </p:pic>
      <p:sp>
        <p:nvSpPr>
          <p:cNvPr id="8" name="Textplatzhalter 5">
            <a:extLst>
              <a:ext uri="{FF2B5EF4-FFF2-40B4-BE49-F238E27FC236}">
                <a16:creationId xmlns:a16="http://schemas.microsoft.com/office/drawing/2014/main" id="{A79BE9F6-4B40-A88E-4F59-9DD389ACD076}"/>
              </a:ext>
            </a:extLst>
          </p:cNvPr>
          <p:cNvSpPr txBox="1">
            <a:spLocks/>
          </p:cNvSpPr>
          <p:nvPr/>
        </p:nvSpPr>
        <p:spPr>
          <a:xfrm>
            <a:off x="695324" y="5349343"/>
            <a:ext cx="5292725" cy="25202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SPS2024</a:t>
            </a:r>
            <a:endParaRPr lang="en-GB" dirty="0"/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EC2BE449-77A5-FA3A-5288-918DE7B9EF0F}"/>
              </a:ext>
            </a:extLst>
          </p:cNvPr>
          <p:cNvSpPr txBox="1">
            <a:spLocks/>
          </p:cNvSpPr>
          <p:nvPr/>
        </p:nvSpPr>
        <p:spPr>
          <a:xfrm>
            <a:off x="695324" y="6374826"/>
            <a:ext cx="7686676" cy="393663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i="1" dirty="0"/>
              <a:t>This work was performed under the auspices of and with support from the Swiss Accelerator Research and Technology (CHART) program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14290074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FE7344F-57A4-B190-A2B8-262AE57A27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C8AD-FACB-42EB-BD47-43AC2A002D15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AA0C08F-FF2A-8C1E-4B3E-95199CF757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13A0C6-71E4-0430-27C4-9592789ABB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10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5B001679-25F1-AC5B-C163-F5AF9DBEA3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HTS4 hardware plans (2)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19144CD-CEDA-A8F7-2E05-A6098020FB78}"/>
              </a:ext>
            </a:extLst>
          </p:cNvPr>
          <p:cNvSpPr txBox="1"/>
          <p:nvPr/>
        </p:nvSpPr>
        <p:spPr>
          <a:xfrm>
            <a:off x="609600" y="912524"/>
            <a:ext cx="6934200" cy="21544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Sextupole demonstrator, canted-cosine-theta type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Insulated conductor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Wax impregnated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b="1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3BAFA5D-A52D-75DC-FF23-438E3131460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929" t="5507" r="9615" b="1687"/>
          <a:stretch/>
        </p:blipFill>
        <p:spPr>
          <a:xfrm flipH="1">
            <a:off x="6753236" y="1928767"/>
            <a:ext cx="4637015" cy="3879147"/>
          </a:xfrm>
          <a:prstGeom prst="rect">
            <a:avLst/>
          </a:prstGeom>
        </p:spPr>
      </p:pic>
      <p:pic>
        <p:nvPicPr>
          <p:cNvPr id="7" name="20240607_194851">
            <a:hlinkClick r:id="" action="ppaction://media"/>
            <a:extLst>
              <a:ext uri="{FF2B5EF4-FFF2-40B4-BE49-F238E27FC236}">
                <a16:creationId xmlns:a16="http://schemas.microsoft.com/office/drawing/2014/main" id="{8FA50AFD-44BC-3F4F-51CD-B7013135FC94}"/>
              </a:ext>
            </a:extLst>
          </p:cNvPr>
          <p:cNvPicPr>
            <a:picLocks noGrp="1" noChangeAspect="1"/>
          </p:cNvPicPr>
          <p:nvPr/>
        </p:nvPicPr>
        <p:blipFill rotWithShape="1">
          <a:blip r:embed="rId3"/>
          <a:srcRect l="19899" t="5346" r="6902" b="23663"/>
          <a:stretch/>
        </p:blipFill>
        <p:spPr>
          <a:xfrm>
            <a:off x="457200" y="2133599"/>
            <a:ext cx="6175386" cy="3393935"/>
          </a:xfrm>
          <a:prstGeom prst="rect">
            <a:avLst/>
          </a:prstGeom>
          <a:ln w="38100">
            <a:solidFill>
              <a:srgbClr val="FFFFFF"/>
            </a:solidFill>
          </a:ln>
        </p:spPr>
      </p:pic>
    </p:spTree>
    <p:extLst>
      <p:ext uri="{BB962C8B-B14F-4D97-AF65-F5344CB8AC3E}">
        <p14:creationId xmlns:p14="http://schemas.microsoft.com/office/powerpoint/2010/main" val="29361135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FE7344F-57A4-B190-A2B8-262AE57A27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C8AD-FACB-42EB-BD47-43AC2A002D15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AA0C08F-FF2A-8C1E-4B3E-95199CF757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13A0C6-71E4-0430-27C4-9592789ABB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11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5B001679-25F1-AC5B-C163-F5AF9DBEA3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HTS4 hardware plans (3)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19144CD-CEDA-A8F7-2E05-A6098020FB78}"/>
              </a:ext>
            </a:extLst>
          </p:cNvPr>
          <p:cNvSpPr txBox="1"/>
          <p:nvPr/>
        </p:nvSpPr>
        <p:spPr>
          <a:xfrm>
            <a:off x="663575" y="2743200"/>
            <a:ext cx="9144000" cy="15388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1-m prototype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Technology choices to be based on lessons from the 2 demonstrators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b="1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9995814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5D87545-D5BC-20BE-874B-F10A4A162E9C}"/>
              </a:ext>
            </a:extLst>
          </p:cNvPr>
          <p:cNvSpPr/>
          <p:nvPr/>
        </p:nvSpPr>
        <p:spPr>
          <a:xfrm>
            <a:off x="609600" y="3048000"/>
            <a:ext cx="6248400" cy="6096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4BFEAAD-DF92-024A-957A-9A46339C84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FBCDF5-627B-5FA8-0893-508F44889B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HTS project goals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Hardware demonstrators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Cryogenic cooling &amp; operating temperature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Powering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1EE5D7-9B0A-6942-93DC-5455F85A4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1451D4-5B3A-08F3-A7A9-069D47B410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12</a:t>
            </a:fld>
            <a:endParaRPr lang="en-GB" noProof="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02677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21"/>
    </mc:Choice>
    <mc:Fallback xmlns="">
      <p:transition spd="slow" advTm="2221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8240" y="79126"/>
            <a:ext cx="6643761" cy="6643761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13</a:t>
            </a:fld>
            <a:endParaRPr lang="de-DE" dirty="0"/>
          </a:p>
        </p:txBody>
      </p:sp>
      <p:sp>
        <p:nvSpPr>
          <p:cNvPr id="19" name="TextBox 18"/>
          <p:cNvSpPr txBox="1"/>
          <p:nvPr/>
        </p:nvSpPr>
        <p:spPr>
          <a:xfrm>
            <a:off x="914400" y="1573740"/>
            <a:ext cx="1219200" cy="12192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en-US" sz="2400" dirty="0"/>
              <a:t>The </a:t>
            </a:r>
            <a:r>
              <a:rPr lang="en-US" sz="2400" b="1" dirty="0"/>
              <a:t>optimum operating temperature</a:t>
            </a:r>
            <a:r>
              <a:rPr lang="en-US" sz="2400" dirty="0"/>
              <a:t> </a:t>
            </a:r>
          </a:p>
          <a:p>
            <a:r>
              <a:rPr lang="en-US" sz="2400" dirty="0"/>
              <a:t>depends on the price of 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US" sz="2400" dirty="0"/>
              <a:t>electricity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US" sz="2400" dirty="0"/>
              <a:t>HTS conductor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endParaRPr lang="en-US" sz="2400" dirty="0"/>
          </a:p>
          <a:p>
            <a:r>
              <a:rPr lang="en-US" sz="2400" dirty="0"/>
              <a:t>The sweet spot is around </a:t>
            </a:r>
            <a:r>
              <a:rPr lang="en-US" sz="2400" b="1" dirty="0"/>
              <a:t>40 K</a:t>
            </a:r>
            <a:r>
              <a:rPr lang="en-US" sz="2400" dirty="0"/>
              <a:t> </a:t>
            </a:r>
          </a:p>
          <a:p>
            <a:r>
              <a:rPr lang="en-US" sz="2400" dirty="0"/>
              <a:t>across a wide range of costs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2400" dirty="0" err="1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27" name="Straight Arrow Connector 26"/>
          <p:cNvCxnSpPr>
            <a:cxnSpLocks/>
          </p:cNvCxnSpPr>
          <p:nvPr/>
        </p:nvCxnSpPr>
        <p:spPr bwMode="auto">
          <a:xfrm>
            <a:off x="3276600" y="2514600"/>
            <a:ext cx="2271640" cy="71532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9" name="Straight Arrow Connector 28"/>
          <p:cNvCxnSpPr>
            <a:cxnSpLocks/>
          </p:cNvCxnSpPr>
          <p:nvPr/>
        </p:nvCxnSpPr>
        <p:spPr bwMode="auto">
          <a:xfrm>
            <a:off x="3276600" y="2895600"/>
            <a:ext cx="4876800" cy="3652989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1" name="TextBox 30"/>
          <p:cNvSpPr txBox="1"/>
          <p:nvPr/>
        </p:nvSpPr>
        <p:spPr>
          <a:xfrm>
            <a:off x="304800" y="685800"/>
            <a:ext cx="1219200" cy="12192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2400" dirty="0" err="1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9873844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BE6BC49C-D9EA-D23B-F8FF-2ED3BEC8EB6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95324" y="838200"/>
                <a:ext cx="8964613" cy="4644616"/>
              </a:xfrm>
            </p:spPr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Δcosts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costs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electricty</m:t>
                          </m:r>
                        </m:sub>
                      </m:sSub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costs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capital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BE6BC49C-D9EA-D23B-F8FF-2ED3BEC8EB6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95324" y="838200"/>
                <a:ext cx="8964613" cy="4644616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A89913-98A8-6515-2543-BD25638A30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C8AD-FACB-42EB-BD47-43AC2A002D15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DD94A83-3F0A-5DB2-CB50-59929AA8E3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5CCAC7-1064-3652-C00A-D2351BF0A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14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51103D4-CB82-66CF-B057-B2EFF9B7A8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HTS vs NC option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6072849-F138-3FE0-E706-C3D0C4F6E0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9200" y="1160736"/>
            <a:ext cx="7916258" cy="370652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30CB7B2-704E-E626-AEE1-31F869BF0791}"/>
              </a:ext>
            </a:extLst>
          </p:cNvPr>
          <p:cNvSpPr txBox="1"/>
          <p:nvPr/>
        </p:nvSpPr>
        <p:spPr>
          <a:xfrm>
            <a:off x="9144000" y="3352800"/>
            <a:ext cx="2633478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2023 estimate for CERN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9513588-AFAE-E1C2-408C-E41D15048A65}"/>
              </a:ext>
            </a:extLst>
          </p:cNvPr>
          <p:cNvCxnSpPr>
            <a:cxnSpLocks/>
          </p:cNvCxnSpPr>
          <p:nvPr/>
        </p:nvCxnSpPr>
        <p:spPr>
          <a:xfrm>
            <a:off x="1981200" y="3505200"/>
            <a:ext cx="7154258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EA9BD097-55DD-AFA4-04AC-FBE81C15A5F4}"/>
              </a:ext>
            </a:extLst>
          </p:cNvPr>
          <p:cNvSpPr txBox="1"/>
          <p:nvPr/>
        </p:nvSpPr>
        <p:spPr>
          <a:xfrm>
            <a:off x="533400" y="5723199"/>
            <a:ext cx="7379136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Cryocooler-based HTS SSS more expensive than room-temp option</a:t>
            </a:r>
          </a:p>
          <a:p>
            <a:pPr algn="l"/>
            <a:r>
              <a:rPr lang="en-US" sz="2000" dirty="0"/>
              <a:t>… for now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CA0AB04-B2D1-EB05-1A0A-BED102A1D51B}"/>
              </a:ext>
            </a:extLst>
          </p:cNvPr>
          <p:cNvSpPr txBox="1"/>
          <p:nvPr/>
        </p:nvSpPr>
        <p:spPr>
          <a:xfrm>
            <a:off x="5334000" y="6476581"/>
            <a:ext cx="4787529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*RF hardware saving not taken into account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4C7B7CA-BCB8-373D-056F-DFF0499EC833}"/>
              </a:ext>
            </a:extLst>
          </p:cNvPr>
          <p:cNvCxnSpPr>
            <a:cxnSpLocks/>
          </p:cNvCxnSpPr>
          <p:nvPr/>
        </p:nvCxnSpPr>
        <p:spPr>
          <a:xfrm>
            <a:off x="5791200" y="1676400"/>
            <a:ext cx="0" cy="3190863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8862CD2D-E2E6-F11F-0194-3A6F125692A4}"/>
              </a:ext>
            </a:extLst>
          </p:cNvPr>
          <p:cNvSpPr txBox="1"/>
          <p:nvPr/>
        </p:nvSpPr>
        <p:spPr>
          <a:xfrm>
            <a:off x="5284976" y="4896067"/>
            <a:ext cx="1622047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2024 estimate</a:t>
            </a:r>
          </a:p>
        </p:txBody>
      </p:sp>
    </p:spTree>
    <p:extLst>
      <p:ext uri="{BB962C8B-B14F-4D97-AF65-F5344CB8AC3E}">
        <p14:creationId xmlns:p14="http://schemas.microsoft.com/office/powerpoint/2010/main" val="1741835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641C6BC-DACA-2455-1FDE-AFCF5BD71F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Route 1)			Centralized cooling plant with distribution line</a:t>
            </a:r>
          </a:p>
          <a:p>
            <a:r>
              <a:rPr lang="en-US" dirty="0"/>
              <a:t>					+Thermal switch to connect to each SSS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Route 2)			Individual cooling of each magnet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CAFA748-E513-964B-4552-2A6D4FD800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C8AD-FACB-42EB-BD47-43AC2A002D15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3C310E-8F8D-B52B-2B2D-7F669A5A54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BD05E6-DF07-E9DD-36CB-EEFDE42B6F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15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FFECA83-0514-E0E9-931F-F0326705E6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Cooling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64092D1-ACC8-84CB-2206-57C9F7B58FC5}"/>
              </a:ext>
            </a:extLst>
          </p:cNvPr>
          <p:cNvSpPr txBox="1"/>
          <p:nvPr/>
        </p:nvSpPr>
        <p:spPr>
          <a:xfrm>
            <a:off x="3562956" y="4191000"/>
            <a:ext cx="60969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Unknown: radiation aspects</a:t>
            </a:r>
          </a:p>
        </p:txBody>
      </p:sp>
    </p:spTree>
    <p:extLst>
      <p:ext uri="{BB962C8B-B14F-4D97-AF65-F5344CB8AC3E}">
        <p14:creationId xmlns:p14="http://schemas.microsoft.com/office/powerpoint/2010/main" val="31026511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E8C78C3-E227-99F1-9C16-8B8926FCDA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4" y="1371600"/>
            <a:ext cx="8964613" cy="4644616"/>
          </a:xfrm>
        </p:spPr>
        <p:txBody>
          <a:bodyPr/>
          <a:lstStyle/>
          <a:p>
            <a:r>
              <a:rPr lang="en-US" dirty="0"/>
              <a:t>Individual cooling of each magnets, via high-reliability</a:t>
            </a:r>
          </a:p>
          <a:p>
            <a:r>
              <a:rPr lang="en-US" dirty="0"/>
              <a:t> single-stage </a:t>
            </a:r>
            <a:r>
              <a:rPr lang="en-US" dirty="0" err="1"/>
              <a:t>coolers+redundancy</a:t>
            </a:r>
            <a:endParaRPr lang="en-US" dirty="0"/>
          </a:p>
          <a:p>
            <a:endParaRPr lang="en-US" dirty="0"/>
          </a:p>
          <a:p>
            <a:r>
              <a:rPr lang="en-US" dirty="0"/>
              <a:t>Variable frequency operation</a:t>
            </a:r>
          </a:p>
          <a:p>
            <a:endParaRPr lang="en-US" dirty="0"/>
          </a:p>
          <a:p>
            <a:r>
              <a:rPr lang="en-US" dirty="0"/>
              <a:t>Cooling system (2900 magnets, 8700 </a:t>
            </a:r>
            <a:r>
              <a:rPr lang="en-US" dirty="0" err="1"/>
              <a:t>coldheads</a:t>
            </a:r>
            <a:r>
              <a:rPr lang="en-US" dirty="0"/>
              <a:t>) </a:t>
            </a:r>
          </a:p>
          <a:p>
            <a:r>
              <a:rPr lang="en-US" dirty="0"/>
              <a:t>Reliability  	(1 year)	</a:t>
            </a:r>
            <a:r>
              <a:rPr lang="en-US" dirty="0">
                <a:solidFill>
                  <a:srgbClr val="00B050"/>
                </a:solidFill>
              </a:rPr>
              <a:t>0.9939</a:t>
            </a:r>
          </a:p>
          <a:p>
            <a:r>
              <a:rPr lang="en-US" dirty="0"/>
              <a:t>Availability	(1 year)	</a:t>
            </a:r>
            <a:r>
              <a:rPr lang="en-US" dirty="0">
                <a:solidFill>
                  <a:srgbClr val="00B050"/>
                </a:solidFill>
              </a:rPr>
              <a:t>0.9995</a:t>
            </a:r>
          </a:p>
          <a:p>
            <a:r>
              <a:rPr lang="en-US" dirty="0"/>
              <a:t>In-tunnel maintenance 300 FTE-days/year</a:t>
            </a:r>
          </a:p>
          <a:p>
            <a:endParaRPr lang="en-US" dirty="0"/>
          </a:p>
          <a:p>
            <a:r>
              <a:rPr lang="en-US" dirty="0"/>
              <a:t>Unknown: radiation aspects</a:t>
            </a:r>
          </a:p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3A34C2C-BE48-F0CC-2A72-F1A1C13F9A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C8AD-FACB-42EB-BD47-43AC2A002D15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138F90-BAD9-60BD-734C-405DDF8E22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2BCCB9-75F7-ECAF-2112-D1F45820E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16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7A7A9FD8-3328-362F-47C7-315B13FA39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Cryocooler based option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861B10DE-B64D-9CCC-B3BD-F844C3B3AC5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29" t="5555"/>
          <a:stretch/>
        </p:blipFill>
        <p:spPr bwMode="auto">
          <a:xfrm>
            <a:off x="6858000" y="1088740"/>
            <a:ext cx="4845051" cy="3900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927722D-7C42-093B-F7D5-EDE584465BCF}"/>
              </a:ext>
            </a:extLst>
          </p:cNvPr>
          <p:cNvSpPr txBox="1"/>
          <p:nvPr/>
        </p:nvSpPr>
        <p:spPr>
          <a:xfrm>
            <a:off x="695324" y="5991299"/>
            <a:ext cx="3202223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10.1109/TASC.2023.3346847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67B2F49-25E4-3C23-C6A0-F49394A8B6C3}"/>
              </a:ext>
            </a:extLst>
          </p:cNvPr>
          <p:cNvSpPr txBox="1"/>
          <p:nvPr/>
        </p:nvSpPr>
        <p:spPr>
          <a:xfrm>
            <a:off x="5486400" y="5943600"/>
            <a:ext cx="4171078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Alternative: cryogenic distribution line</a:t>
            </a:r>
          </a:p>
        </p:txBody>
      </p:sp>
    </p:spTree>
    <p:extLst>
      <p:ext uri="{BB962C8B-B14F-4D97-AF65-F5344CB8AC3E}">
        <p14:creationId xmlns:p14="http://schemas.microsoft.com/office/powerpoint/2010/main" val="2805792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5D87545-D5BC-20BE-874B-F10A4A162E9C}"/>
              </a:ext>
            </a:extLst>
          </p:cNvPr>
          <p:cNvSpPr/>
          <p:nvPr/>
        </p:nvSpPr>
        <p:spPr>
          <a:xfrm>
            <a:off x="609600" y="3886200"/>
            <a:ext cx="5105400" cy="6096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4BFEAAD-DF92-024A-957A-9A46339C84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FBCDF5-627B-5FA8-0893-508F44889B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HTS project goals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Hardware demonstrators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Cryogenic cooling &amp; operating temperature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Powering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1EE5D7-9B0A-6942-93DC-5455F85A4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1451D4-5B3A-08F3-A7A9-069D47B410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17</a:t>
            </a:fld>
            <a:endParaRPr lang="en-GB" noProof="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47900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21"/>
    </mc:Choice>
    <mc:Fallback xmlns="">
      <p:transition spd="slow" advTm="2221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7CAD7B5-D701-D839-BE74-32ABA2B2DD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High current conduction-cooled leads result </a:t>
            </a:r>
          </a:p>
          <a:p>
            <a:r>
              <a:rPr lang="en-US" dirty="0"/>
              <a:t>in a big heat load</a:t>
            </a:r>
          </a:p>
          <a:p>
            <a:endParaRPr lang="en-US" dirty="0"/>
          </a:p>
          <a:p>
            <a:r>
              <a:rPr lang="en-US" dirty="0"/>
              <a:t>E.g. 2 kA leads in PSI test stand need dedicated cryocooler </a:t>
            </a:r>
          </a:p>
          <a:p>
            <a:r>
              <a:rPr lang="en-US" dirty="0"/>
              <a:t>(7 kW power draw)</a:t>
            </a:r>
          </a:p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E7AFD0F-F714-26C9-29B1-01AE611AD4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C8AD-FACB-42EB-BD47-43AC2A002D15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E4349F2-5546-F0E5-E6E8-024DB7081C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B875C7-4352-E73F-50B6-450199989D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18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7DF5A51-9926-87E2-D6BF-91917CF2EB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leads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4DCE34B-EEAD-DAA5-9A40-44E6B9D4C4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2800" y="836611"/>
            <a:ext cx="4224878" cy="447923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E41E87E-6681-F71E-36BA-38E7895BDFD8}"/>
              </a:ext>
            </a:extLst>
          </p:cNvPr>
          <p:cNvSpPr txBox="1"/>
          <p:nvPr/>
        </p:nvSpPr>
        <p:spPr>
          <a:xfrm>
            <a:off x="6324600" y="5360842"/>
            <a:ext cx="2157642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Conduction-cooled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837735A-1F2C-80EB-E31F-17BF91AE2948}"/>
              </a:ext>
            </a:extLst>
          </p:cNvPr>
          <p:cNvSpPr txBox="1"/>
          <p:nvPr/>
        </p:nvSpPr>
        <p:spPr>
          <a:xfrm>
            <a:off x="8915400" y="1981200"/>
            <a:ext cx="1093248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M. Wilson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9C68E8D-0C7C-E262-5A60-EF66E3FCFCCC}"/>
              </a:ext>
            </a:extLst>
          </p:cNvPr>
          <p:cNvSpPr txBox="1"/>
          <p:nvPr/>
        </p:nvSpPr>
        <p:spPr>
          <a:xfrm>
            <a:off x="10397078" y="5403659"/>
            <a:ext cx="990600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/>
              <a:t>Gas-cooled</a:t>
            </a:r>
          </a:p>
        </p:txBody>
      </p:sp>
      <p:sp>
        <p:nvSpPr>
          <p:cNvPr id="13" name="Arrow: Up 12">
            <a:extLst>
              <a:ext uri="{FF2B5EF4-FFF2-40B4-BE49-F238E27FC236}">
                <a16:creationId xmlns:a16="http://schemas.microsoft.com/office/drawing/2014/main" id="{E8454D21-B947-A3BF-E352-3FE312AE4C60}"/>
              </a:ext>
            </a:extLst>
          </p:cNvPr>
          <p:cNvSpPr/>
          <p:nvPr/>
        </p:nvSpPr>
        <p:spPr>
          <a:xfrm>
            <a:off x="7696200" y="5073066"/>
            <a:ext cx="204558" cy="338192"/>
          </a:xfrm>
          <a:prstGeom prst="up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sp>
        <p:nvSpPr>
          <p:cNvPr id="14" name="Arrow: Up 13">
            <a:extLst>
              <a:ext uri="{FF2B5EF4-FFF2-40B4-BE49-F238E27FC236}">
                <a16:creationId xmlns:a16="http://schemas.microsoft.com/office/drawing/2014/main" id="{768B5AAD-2CF0-22AD-073F-89D6A649B2F8}"/>
              </a:ext>
            </a:extLst>
          </p:cNvPr>
          <p:cNvSpPr/>
          <p:nvPr/>
        </p:nvSpPr>
        <p:spPr>
          <a:xfrm>
            <a:off x="10686255" y="5024200"/>
            <a:ext cx="204558" cy="338192"/>
          </a:xfrm>
          <a:prstGeom prst="up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</p:spTree>
    <p:extLst>
      <p:ext uri="{BB962C8B-B14F-4D97-AF65-F5344CB8AC3E}">
        <p14:creationId xmlns:p14="http://schemas.microsoft.com/office/powerpoint/2010/main" val="14533178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56242C1-3F84-C1CB-056C-6A099FA7CE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0" tIns="0" rIns="0" bIns="0" rtlCol="0" anchor="t">
            <a:noAutofit/>
          </a:bodyPr>
          <a:lstStyle/>
          <a:p>
            <a:r>
              <a:rPr lang="en-CH"/>
              <a:t>Cryogenic Power </a:t>
            </a:r>
            <a:r>
              <a:rPr lang="en-US" dirty="0"/>
              <a:t>Electronic System</a:t>
            </a:r>
            <a:endParaRPr lang="en-CH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56B0547-508A-42C2-715A-CC7A34E996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376772"/>
            <a:ext cx="10801349" cy="548122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en-US" sz="700" dirty="0">
              <a:solidFill>
                <a:srgbClr val="000000"/>
              </a:solidFill>
            </a:endParaRPr>
          </a:p>
          <a:p>
            <a:r>
              <a:rPr lang="en-CH" dirty="0">
                <a:solidFill>
                  <a:srgbClr val="000000"/>
                </a:solidFill>
              </a:rPr>
              <a:t>In support of FCCee HTS4,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CH" dirty="0">
                <a:solidFill>
                  <a:srgbClr val="000000"/>
                </a:solidFill>
              </a:rPr>
              <a:t>CPES 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CH" dirty="0">
                <a:solidFill>
                  <a:srgbClr val="000000"/>
                </a:solidFill>
              </a:rPr>
              <a:t>develops a cryogenic power supply 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CH" dirty="0">
                <a:solidFill>
                  <a:srgbClr val="000000"/>
                </a:solidFill>
              </a:rPr>
              <a:t>which, in its first iteration, may </a:t>
            </a:r>
            <a:r>
              <a:rPr lang="en-CH" dirty="0">
                <a:solidFill>
                  <a:srgbClr val="EB5B00"/>
                </a:solidFill>
              </a:rPr>
              <a:t>reduce </a:t>
            </a:r>
            <a:br>
              <a:rPr lang="en-US" dirty="0">
                <a:solidFill>
                  <a:srgbClr val="EB5B00"/>
                </a:solidFill>
              </a:rPr>
            </a:br>
            <a:r>
              <a:rPr lang="en-CH" dirty="0">
                <a:solidFill>
                  <a:srgbClr val="EB5B00"/>
                </a:solidFill>
              </a:rPr>
              <a:t>heat load to </a:t>
            </a:r>
            <a:r>
              <a:rPr lang="en-US" dirty="0">
                <a:solidFill>
                  <a:srgbClr val="EB5B00"/>
                </a:solidFill>
              </a:rPr>
              <a:t>cold source </a:t>
            </a:r>
            <a:r>
              <a:rPr lang="en-CH" dirty="0">
                <a:solidFill>
                  <a:srgbClr val="EB5B00"/>
                </a:solidFill>
              </a:rPr>
              <a:t>by </a:t>
            </a:r>
            <a:r>
              <a:rPr lang="en-US" dirty="0">
                <a:solidFill>
                  <a:srgbClr val="EB5B00"/>
                </a:solidFill>
              </a:rPr>
              <a:t>70</a:t>
            </a:r>
            <a:r>
              <a:rPr lang="en-CH" dirty="0">
                <a:solidFill>
                  <a:srgbClr val="EB5B00"/>
                </a:solidFill>
              </a:rPr>
              <a:t>%</a:t>
            </a:r>
            <a:r>
              <a:rPr lang="en-CH" dirty="0"/>
              <a:t>.</a:t>
            </a:r>
          </a:p>
          <a:p>
            <a:endParaRPr lang="en-CH" sz="700" dirty="0"/>
          </a:p>
          <a:p>
            <a:r>
              <a:rPr lang="en-US" dirty="0">
                <a:solidFill>
                  <a:srgbClr val="000000"/>
                </a:solidFill>
              </a:rPr>
              <a:t>First 5-phase 100-A demonstrator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successfully tested in LN2.</a:t>
            </a:r>
          </a:p>
          <a:p>
            <a:r>
              <a:rPr lang="en-US" dirty="0">
                <a:solidFill>
                  <a:srgbClr val="000000"/>
                </a:solidFill>
              </a:rPr>
              <a:t>Next steps: </a:t>
            </a:r>
          </a:p>
          <a:p>
            <a:pPr lvl="1"/>
            <a:r>
              <a:rPr lang="en-US" sz="1600" dirty="0">
                <a:solidFill>
                  <a:srgbClr val="000000"/>
                </a:solidFill>
              </a:rPr>
              <a:t>low-temperature testing</a:t>
            </a:r>
          </a:p>
          <a:p>
            <a:pPr lvl="1"/>
            <a:r>
              <a:rPr lang="en-US" sz="1600" dirty="0">
                <a:solidFill>
                  <a:srgbClr val="000000"/>
                </a:solidFill>
              </a:rPr>
              <a:t>Reliability engineering</a:t>
            </a:r>
          </a:p>
          <a:p>
            <a:pPr lvl="1"/>
            <a:r>
              <a:rPr lang="en-US" sz="1600" dirty="0">
                <a:solidFill>
                  <a:srgbClr val="000000"/>
                </a:solidFill>
              </a:rPr>
              <a:t>Scale-up of </a:t>
            </a:r>
            <a:r>
              <a:rPr lang="en-US" sz="1600" i="1" dirty="0" err="1">
                <a:solidFill>
                  <a:srgbClr val="000000"/>
                </a:solidFill>
              </a:rPr>
              <a:t>I</a:t>
            </a:r>
            <a:r>
              <a:rPr lang="en-US" sz="1600" baseline="-25000" dirty="0" err="1">
                <a:solidFill>
                  <a:srgbClr val="000000"/>
                </a:solidFill>
              </a:rPr>
              <a:t>op</a:t>
            </a:r>
            <a:endParaRPr lang="en-US" sz="1600" baseline="-25000" dirty="0">
              <a:solidFill>
                <a:srgbClr val="000000"/>
              </a:solidFill>
            </a:endParaRPr>
          </a:p>
          <a:p>
            <a:pPr lvl="1"/>
            <a:endParaRPr lang="en-US" sz="1600" baseline="-25000" dirty="0">
              <a:solidFill>
                <a:srgbClr val="000000"/>
              </a:solidFill>
            </a:endParaRPr>
          </a:p>
          <a:p>
            <a:pPr marL="0" lvl="1" indent="0">
              <a:buNone/>
            </a:pPr>
            <a:r>
              <a:rPr lang="en-US" dirty="0">
                <a:solidFill>
                  <a:srgbClr val="000000"/>
                </a:solidFill>
              </a:rPr>
              <a:t>Societal Impact: </a:t>
            </a:r>
          </a:p>
          <a:p>
            <a:pPr marL="0" lvl="1" indent="0">
              <a:buNone/>
            </a:pPr>
            <a:r>
              <a:rPr lang="en-US" dirty="0">
                <a:solidFill>
                  <a:srgbClr val="000000"/>
                </a:solidFill>
              </a:rPr>
              <a:t>Interest by Airbus in CPES collaboration.</a:t>
            </a:r>
          </a:p>
          <a:p>
            <a:pPr marL="0" lvl="1" indent="0">
              <a:buNone/>
            </a:pPr>
            <a:endParaRPr lang="en-US" dirty="0">
              <a:solidFill>
                <a:srgbClr val="000000"/>
              </a:solidFill>
            </a:endParaRPr>
          </a:p>
          <a:p>
            <a:pPr marL="0" lvl="1" indent="0">
              <a:buNone/>
            </a:pPr>
            <a:r>
              <a:rPr lang="en-US" dirty="0">
                <a:solidFill>
                  <a:srgbClr val="000000"/>
                </a:solidFill>
              </a:rPr>
              <a:t>Follow-up projects should tackle:</a:t>
            </a:r>
          </a:p>
          <a:p>
            <a:pPr marL="0" lvl="1" indent="0">
              <a:buNone/>
            </a:pPr>
            <a:r>
              <a:rPr lang="en-US" dirty="0">
                <a:solidFill>
                  <a:srgbClr val="000000"/>
                </a:solidFill>
              </a:rPr>
              <a:t>Availability + Maintainability = Dependability and</a:t>
            </a:r>
          </a:p>
          <a:p>
            <a:pPr marL="0" lvl="1" indent="0">
              <a:buNone/>
            </a:pPr>
            <a:r>
              <a:rPr lang="en-US" dirty="0">
                <a:solidFill>
                  <a:srgbClr val="000000"/>
                </a:solidFill>
              </a:rPr>
              <a:t>Radiation hardness  for FCC-</a:t>
            </a:r>
            <a:r>
              <a:rPr lang="en-US" dirty="0" err="1">
                <a:solidFill>
                  <a:srgbClr val="000000"/>
                </a:solidFill>
              </a:rPr>
              <a:t>ee</a:t>
            </a:r>
            <a:endParaRPr lang="en-US" dirty="0">
              <a:solidFill>
                <a:srgbClr val="000000"/>
              </a:solidFill>
            </a:endParaRPr>
          </a:p>
          <a:p>
            <a:pPr marL="0" lvl="1" indent="0">
              <a:buNone/>
            </a:pPr>
            <a:r>
              <a:rPr lang="en-US" dirty="0">
                <a:solidFill>
                  <a:srgbClr val="000000"/>
                </a:solidFill>
              </a:rPr>
              <a:t>and scaling to higher currents (10-20 kA range) for HFM</a:t>
            </a:r>
          </a:p>
          <a:p>
            <a:endParaRPr lang="en-US" sz="700" dirty="0">
              <a:solidFill>
                <a:srgbClr val="000000"/>
              </a:solidFill>
            </a:endParaRPr>
          </a:p>
          <a:p>
            <a:pPr marL="0" indent="0">
              <a:buNone/>
            </a:pPr>
            <a:br>
              <a:rPr lang="en-CH" dirty="0"/>
            </a:br>
            <a:endParaRPr lang="en-CH" dirty="0"/>
          </a:p>
        </p:txBody>
      </p:sp>
      <p:pic>
        <p:nvPicPr>
          <p:cNvPr id="9" name="Content Placeholder 5">
            <a:extLst>
              <a:ext uri="{FF2B5EF4-FFF2-40B4-BE49-F238E27FC236}">
                <a16:creationId xmlns:a16="http://schemas.microsoft.com/office/drawing/2014/main" id="{ABBD5450-C37A-F009-0C5C-0CAD526C7A1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7554" y="1106883"/>
            <a:ext cx="3239120" cy="313115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F496623F-D88B-8B65-4D80-EFCE04B13E9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00924" y="329353"/>
            <a:ext cx="1540507" cy="347047"/>
          </a:xfrm>
          <a:prstGeom prst="rect">
            <a:avLst/>
          </a:prstGeom>
        </p:spPr>
      </p:pic>
      <p:pic>
        <p:nvPicPr>
          <p:cNvPr id="7" name="Picture 6" descr="A close-up of a circuit board&#10;&#10;Description automatically generated">
            <a:extLst>
              <a:ext uri="{FF2B5EF4-FFF2-40B4-BE49-F238E27FC236}">
                <a16:creationId xmlns:a16="http://schemas.microsoft.com/office/drawing/2014/main" id="{265986A8-8027-E31C-C549-1CD8E1EAD7F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4968" y="2319193"/>
            <a:ext cx="3033470" cy="2219613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56A50F68-2A6B-C244-D23B-6DEA0DF20E91}"/>
              </a:ext>
            </a:extLst>
          </p:cNvPr>
          <p:cNvGrpSpPr/>
          <p:nvPr/>
        </p:nvGrpSpPr>
        <p:grpSpPr>
          <a:xfrm>
            <a:off x="8440961" y="4178003"/>
            <a:ext cx="2920074" cy="2081057"/>
            <a:chOff x="7312318" y="1461001"/>
            <a:chExt cx="3222793" cy="2296796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D43FAEA2-9631-DD58-47DD-B4568867E91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312318" y="1461001"/>
              <a:ext cx="3222793" cy="2296796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6729557-3DD4-63B9-A96A-01A1168A8C9E}"/>
                </a:ext>
              </a:extLst>
            </p:cNvPr>
            <p:cNvSpPr txBox="1"/>
            <p:nvPr/>
          </p:nvSpPr>
          <p:spPr>
            <a:xfrm>
              <a:off x="9791703" y="2364105"/>
              <a:ext cx="567688" cy="40029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 anchor="t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/>
                  <a:ea typeface="+mn-ea"/>
                  <a:cs typeface="Arial"/>
                </a:rPr>
                <a:t>20 A: </a:t>
              </a:r>
              <a:br>
                <a:rPr kumimoji="0" lang="en-US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F050FA"/>
                  </a:solidFill>
                  <a:effectLst/>
                  <a:uLnTx/>
                  <a:uFillTx/>
                  <a:latin typeface="Aptos"/>
                  <a:ea typeface="+mn-ea"/>
                  <a:cs typeface="Arial"/>
                </a:rPr>
              </a:br>
              <a:r>
                <a:rPr kumimoji="0" lang="en-US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F050FA"/>
                  </a:solidFill>
                  <a:effectLst/>
                  <a:uLnTx/>
                  <a:uFillTx/>
                  <a:latin typeface="Aptos"/>
                  <a:ea typeface="+mn-ea"/>
                  <a:cs typeface="Arial"/>
                </a:rPr>
                <a:t>347 </a:t>
              </a:r>
              <a:r>
                <a:rPr kumimoji="0" lang="en-US" sz="11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F050FA"/>
                  </a:solidFill>
                  <a:effectLst/>
                  <a:uLnTx/>
                  <a:uFillTx/>
                  <a:latin typeface="Aptos"/>
                  <a:ea typeface="+mn-ea"/>
                  <a:cs typeface="Arial"/>
                </a:rPr>
                <a:t>mW</a:t>
              </a:r>
              <a:br>
                <a:rPr kumimoji="0" lang="en-US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F050FA"/>
                  </a:solidFill>
                  <a:effectLst/>
                  <a:uLnTx/>
                  <a:uFillTx/>
                  <a:latin typeface="Aptos"/>
                  <a:ea typeface="+mn-ea"/>
                  <a:cs typeface="Arial"/>
                </a:rPr>
              </a:br>
              <a:r>
                <a:rPr kumimoji="0" lang="en-US" sz="11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/>
                  <a:ea typeface="+mn-ea"/>
                  <a:cs typeface="Arial"/>
                </a:rPr>
                <a:t>± 4.2 </a:t>
              </a:r>
              <a:r>
                <a:rPr kumimoji="0" lang="en-US" sz="11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/>
                  <a:ea typeface="+mn-ea"/>
                  <a:cs typeface="Arial"/>
                </a:rPr>
                <a:t>mW</a:t>
              </a: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+mn-cs"/>
              </a:endParaRP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D1F671CE-2516-F915-68EB-43DC257B6821}"/>
                </a:ext>
              </a:extLst>
            </p:cNvPr>
            <p:cNvCxnSpPr>
              <a:cxnSpLocks/>
            </p:cNvCxnSpPr>
            <p:nvPr/>
          </p:nvCxnSpPr>
          <p:spPr>
            <a:xfrm>
              <a:off x="9615983" y="2578212"/>
              <a:ext cx="141427" cy="2675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Star: 5 Points 13">
              <a:extLst>
                <a:ext uri="{FF2B5EF4-FFF2-40B4-BE49-F238E27FC236}">
                  <a16:creationId xmlns:a16="http://schemas.microsoft.com/office/drawing/2014/main" id="{9E25CBE6-020C-1F7E-BB13-D294B2C2AD4D}"/>
                </a:ext>
              </a:extLst>
            </p:cNvPr>
            <p:cNvSpPr/>
            <p:nvPr/>
          </p:nvSpPr>
          <p:spPr>
            <a:xfrm>
              <a:off x="9416421" y="2430787"/>
              <a:ext cx="216000" cy="216000"/>
            </a:xfrm>
            <a:prstGeom prst="star5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+mn-cs"/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18AD09D3-3C04-2BE7-F628-268C79C2EEF9}"/>
              </a:ext>
            </a:extLst>
          </p:cNvPr>
          <p:cNvSpPr txBox="1"/>
          <p:nvPr/>
        </p:nvSpPr>
        <p:spPr>
          <a:xfrm>
            <a:off x="4627663" y="6476581"/>
            <a:ext cx="1009549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4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ptos"/>
                <a:ea typeface="+mn-ea"/>
                <a:cs typeface="Franklin Gothic Book"/>
              </a:rPr>
              <a:t>Courtesy J. Huber</a:t>
            </a:r>
            <a:r>
              <a:rPr kumimoji="0" lang="en-US" sz="14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ptos"/>
                <a:ea typeface="+mn-ea"/>
                <a:cs typeface="Franklin Gothic Book"/>
              </a:rPr>
              <a:t>, D. Zang. ETHZ</a:t>
            </a:r>
            <a:endParaRPr kumimoji="0" lang="en-CH" sz="1400" b="0" i="0" u="none" strike="noStrike" kern="1000" cap="none" spc="3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ptos"/>
              <a:ea typeface="+mn-ea"/>
              <a:cs typeface="Franklin Gothic Book"/>
            </a:endParaRPr>
          </a:p>
        </p:txBody>
      </p:sp>
      <p:sp>
        <p:nvSpPr>
          <p:cNvPr id="13" name="Date Placeholder 2">
            <a:extLst>
              <a:ext uri="{FF2B5EF4-FFF2-40B4-BE49-F238E27FC236}">
                <a16:creationId xmlns:a16="http://schemas.microsoft.com/office/drawing/2014/main" id="{2C33D758-BCE7-E472-0F55-78ACDCE275D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19C8AD-FACB-42EB-BD47-43AC2A002D15}" type="datetime1">
              <a:rPr kumimoji="0" lang="de-CH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13.09.2024</a:t>
            </a:fld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20" name="Slide Number Placeholder 4">
            <a:extLst>
              <a:ext uri="{FF2B5EF4-FFF2-40B4-BE49-F238E27FC236}">
                <a16:creationId xmlns:a16="http://schemas.microsoft.com/office/drawing/2014/main" id="{4DECFC68-17FF-D594-8EC9-12C1BD2B75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325" y="6404573"/>
            <a:ext cx="703263" cy="144016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2AD375-037F-43D0-B059-5172DA06796A}" type="slidenum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pic>
        <p:nvPicPr>
          <p:cNvPr id="4" name="Picture 3" descr="A red and black map with white text&#10;&#10;Description automatically generated">
            <a:extLst>
              <a:ext uri="{FF2B5EF4-FFF2-40B4-BE49-F238E27FC236}">
                <a16:creationId xmlns:a16="http://schemas.microsoft.com/office/drawing/2014/main" id="{AB5E1E82-5058-F2A3-78AD-085D2706A9F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2957" y="98363"/>
            <a:ext cx="1278409" cy="1278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3355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5D87545-D5BC-20BE-874B-F10A4A162E9C}"/>
              </a:ext>
            </a:extLst>
          </p:cNvPr>
          <p:cNvSpPr/>
          <p:nvPr/>
        </p:nvSpPr>
        <p:spPr>
          <a:xfrm>
            <a:off x="609600" y="1295400"/>
            <a:ext cx="5105400" cy="6096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4BFEAAD-DF92-024A-957A-9A46339C84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FBCDF5-627B-5FA8-0893-508F44889B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HTS4 project goals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Hardware demonstrators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Cryogenic cooling &amp; operating temperature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Powering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1EE5D7-9B0A-6942-93DC-5455F85A4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1451D4-5B3A-08F3-A7A9-069D47B410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</a:t>
            </a:fld>
            <a:endParaRPr lang="en-GB" noProof="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61563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21"/>
    </mc:Choice>
    <mc:Fallback xmlns="">
      <p:transition spd="slow" advTm="222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1C5931F-9844-87CF-D9C7-FC24B6263F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Moving from room-temp to HTS magnets can reduce FCC-</a:t>
            </a:r>
            <a:r>
              <a:rPr lang="en-US" dirty="0" err="1"/>
              <a:t>ee</a:t>
            </a:r>
            <a:r>
              <a:rPr lang="en-US" dirty="0"/>
              <a:t> power consumption significantly (~20%)</a:t>
            </a:r>
          </a:p>
          <a:p>
            <a:endParaRPr lang="en-US" dirty="0"/>
          </a:p>
          <a:p>
            <a:r>
              <a:rPr lang="en-US" dirty="0"/>
              <a:t>Demonstrators are under constructions</a:t>
            </a:r>
          </a:p>
          <a:p>
            <a:endParaRPr lang="en-US" dirty="0"/>
          </a:p>
          <a:p>
            <a:r>
              <a:rPr lang="en-US" dirty="0"/>
              <a:t>Cryocooler-based HTS short straight sections might be cost-effective in the future</a:t>
            </a:r>
          </a:p>
          <a:p>
            <a:r>
              <a:rPr lang="en-US" dirty="0"/>
              <a:t>	But radiation might be a show-stopper</a:t>
            </a:r>
          </a:p>
          <a:p>
            <a:endParaRPr lang="en-US" dirty="0"/>
          </a:p>
          <a:p>
            <a:r>
              <a:rPr lang="en-US" dirty="0"/>
              <a:t>Cryogenic dc/dc convertor might make conduction-cooled systems much more energy efficient</a:t>
            </a:r>
          </a:p>
          <a:p>
            <a:endParaRPr lang="en-US" dirty="0"/>
          </a:p>
          <a:p>
            <a:r>
              <a:rPr lang="en-US" dirty="0"/>
              <a:t>Distributed cooling line is under investigation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9C7FDAB-7CE4-646A-8B7B-24AC7503E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C8AD-FACB-42EB-BD47-43AC2A002D15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72E42F1-6B5C-E333-DB8E-84A357DD04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5B66D8-09AC-17F1-F578-27312900CC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20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7A092B4D-0E28-8AC7-BA13-1894FEE308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3282211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E8A980D5-41AD-BEFE-289A-743AE95D08F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95325" y="1376773"/>
                <a:ext cx="10125075" cy="4644616"/>
              </a:xfrm>
            </p:spPr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2900 SSS, double aperture, </a:t>
                </a:r>
              </a:p>
              <a:p>
                <a:r>
                  <a:rPr lang="en-US" dirty="0"/>
                  <a:t>spaced ~ 30 m from each other along 90 km tunnel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r>
                  <a:rPr lang="en-US" dirty="0"/>
                  <a:t>Optics requirements </a:t>
                </a:r>
              </a:p>
              <a:p>
                <a:r>
                  <a:rPr lang="en-US" dirty="0"/>
                  <a:t>dipole, </a:t>
                </a:r>
                <a:r>
                  <a:rPr lang="en-US" dirty="0" err="1"/>
                  <a:t>sextupole</a:t>
                </a:r>
                <a:r>
                  <a:rPr lang="en-US" dirty="0"/>
                  <a:t>, quadrupole independent</a:t>
                </a:r>
              </a:p>
              <a:p>
                <a:pPr marL="2800350" lvl="5" indent="-285750"/>
                <a:endParaRPr lang="en-US" dirty="0"/>
              </a:p>
              <a:p>
                <a:r>
                  <a:rPr lang="en-US" dirty="0"/>
                  <a:t>Synchrotron radiation intercepted at discrete locations</a:t>
                </a:r>
              </a:p>
              <a:p>
                <a:r>
                  <a:rPr lang="en-US" dirty="0"/>
                  <a:t>Longer magnet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longer distance between stoppers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larger bore</a:t>
                </a:r>
              </a:p>
              <a:p>
                <a:pPr marL="2800350" lvl="5" indent="-285750"/>
                <a:endParaRPr lang="en-US" dirty="0"/>
              </a:p>
              <a:p>
                <a:pPr marL="285750" indent="-285750"/>
                <a:r>
                  <a:rPr lang="en-US" dirty="0"/>
                  <a:t>Quadrupole can not be shorter than 2.9 m</a:t>
                </a:r>
              </a:p>
              <a:p>
                <a:pPr marL="285750" indent="-285750"/>
                <a:r>
                  <a:rPr lang="en-US" dirty="0"/>
                  <a:t>Dipole filling factor as high as possible</a:t>
                </a:r>
              </a:p>
              <a:p>
                <a:pPr marL="285750" indent="-285750"/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E8A980D5-41AD-BEFE-289A-743AE95D08F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95325" y="1376773"/>
                <a:ext cx="10125075" cy="4644616"/>
              </a:xfrm>
              <a:blipFill>
                <a:blip r:embed="rId2"/>
                <a:stretch>
                  <a:fillRect l="-1505" t="-1706"/>
                </a:stretch>
              </a:blipFill>
            </p:spPr>
            <p:txBody>
              <a:bodyPr/>
              <a:lstStyle/>
              <a:p>
                <a:r>
                  <a:rPr lang="en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F95E731-D553-6F34-CA5C-AE1177015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C8AD-FACB-42EB-BD47-43AC2A002D15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B53F78-70F2-3BA5-A07A-E5D423D4B7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BDD208-E312-BE0E-C10D-FD96E4B8ED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21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A96FD95-98F7-42D6-C1F7-F6B1751E47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Requirements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10EE5C5-F6AC-038D-9DBB-BB42DC8CD426}"/>
              </a:ext>
            </a:extLst>
          </p:cNvPr>
          <p:cNvSpPr txBox="1"/>
          <p:nvPr/>
        </p:nvSpPr>
        <p:spPr>
          <a:xfrm>
            <a:off x="7994650" y="2776448"/>
            <a:ext cx="3253904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Individual power supply (=6x) </a:t>
            </a:r>
          </a:p>
          <a:p>
            <a:pPr algn="l"/>
            <a:r>
              <a:rPr lang="en-US" sz="2000" dirty="0"/>
              <a:t>OR </a:t>
            </a:r>
            <a:r>
              <a:rPr lang="en-US" sz="2000" dirty="0" err="1"/>
              <a:t>shared+trim</a:t>
            </a:r>
            <a:endParaRPr lang="en-US" sz="20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D71EB8B-A47B-3E48-73F3-D4C320E6F66A}"/>
              </a:ext>
            </a:extLst>
          </p:cNvPr>
          <p:cNvSpPr txBox="1"/>
          <p:nvPr/>
        </p:nvSpPr>
        <p:spPr>
          <a:xfrm>
            <a:off x="8001000" y="2356282"/>
            <a:ext cx="3386120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Combined function won’t work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75832B6-BE4C-E64E-39A4-48054925021A}"/>
              </a:ext>
            </a:extLst>
          </p:cNvPr>
          <p:cNvSpPr txBox="1"/>
          <p:nvPr/>
        </p:nvSpPr>
        <p:spPr>
          <a:xfrm>
            <a:off x="8001000" y="3699081"/>
            <a:ext cx="4148828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Make the magnet as short as possible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D3DCFAE-DD8C-2F9F-B67F-F84FA5C49E6D}"/>
              </a:ext>
            </a:extLst>
          </p:cNvPr>
          <p:cNvSpPr txBox="1"/>
          <p:nvPr/>
        </p:nvSpPr>
        <p:spPr>
          <a:xfrm>
            <a:off x="7994650" y="4791676"/>
            <a:ext cx="4063741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Dipole, quadrupole, </a:t>
            </a:r>
            <a:r>
              <a:rPr lang="en-US" sz="2000" dirty="0" err="1"/>
              <a:t>sextupole</a:t>
            </a:r>
            <a:endParaRPr lang="en-US" sz="2000" dirty="0"/>
          </a:p>
          <a:p>
            <a:pPr algn="l"/>
            <a:r>
              <a:rPr lang="en-US" sz="2000" dirty="0"/>
              <a:t> share the same axial space (nested) </a:t>
            </a:r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537CACA0-94D3-26B3-A8C5-94336274A34A}"/>
              </a:ext>
            </a:extLst>
          </p:cNvPr>
          <p:cNvSpPr/>
          <p:nvPr/>
        </p:nvSpPr>
        <p:spPr>
          <a:xfrm>
            <a:off x="6991609" y="2362200"/>
            <a:ext cx="609600" cy="452744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5D00AE21-D5F5-2DB4-28F7-7CA84F471EB5}"/>
              </a:ext>
            </a:extLst>
          </p:cNvPr>
          <p:cNvSpPr/>
          <p:nvPr/>
        </p:nvSpPr>
        <p:spPr>
          <a:xfrm>
            <a:off x="6991609" y="2876605"/>
            <a:ext cx="609600" cy="452744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2E5A9B5A-AA97-2BF2-B90D-44065BA37754}"/>
              </a:ext>
            </a:extLst>
          </p:cNvPr>
          <p:cNvSpPr/>
          <p:nvPr/>
        </p:nvSpPr>
        <p:spPr>
          <a:xfrm>
            <a:off x="6991609" y="3590313"/>
            <a:ext cx="609600" cy="452744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ABF88858-910D-15AB-8960-5310E7AA84BD}"/>
              </a:ext>
            </a:extLst>
          </p:cNvPr>
          <p:cNvSpPr/>
          <p:nvPr/>
        </p:nvSpPr>
        <p:spPr>
          <a:xfrm>
            <a:off x="6991609" y="4830652"/>
            <a:ext cx="609600" cy="452744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</p:spTree>
    <p:extLst>
      <p:ext uri="{BB962C8B-B14F-4D97-AF65-F5344CB8AC3E}">
        <p14:creationId xmlns:p14="http://schemas.microsoft.com/office/powerpoint/2010/main" val="1023979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 animBg="1"/>
      <p:bldP spid="16" grpId="0" animBg="1"/>
      <p:bldP spid="17" grpId="0" animBg="1"/>
      <p:bldP spid="1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8B2886-528E-27F1-7BE8-581917EB59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Requirements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19FA07-8DDB-088C-8834-4F47468837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12683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/>
              <a:t>Via EPFL (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Leon Van Riesen-Haupt , Cristobal Garcia)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207E99-F5CA-1E96-5523-DEE6621470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91B7F-09E3-4151-B51E-7962521D757F}" type="slidenum">
              <a:rPr lang="en-US" smtClean="0"/>
              <a:t>22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3D49EBD-5047-094B-D8F6-960CC262CB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213" y="4326459"/>
            <a:ext cx="7321516" cy="239501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993FDBE-2145-36D5-652A-9E8947A63F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9866" y="2092782"/>
            <a:ext cx="7256863" cy="239626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093D360-475A-3CA5-A9E1-8E754FABAADF}"/>
                  </a:ext>
                </a:extLst>
              </p:cNvPr>
              <p:cNvSpPr txBox="1"/>
              <p:nvPr/>
            </p:nvSpPr>
            <p:spPr>
              <a:xfrm>
                <a:off x="309878" y="2923406"/>
                <a:ext cx="386067" cy="3786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61" i="1">
                          <a:latin typeface="Cambria Math" panose="02040503050406030204" pitchFamily="18" charset="0"/>
                        </a:rPr>
                        <m:t>𝑍</m:t>
                      </m:r>
                    </m:oMath>
                  </m:oMathPara>
                </a14:m>
                <a:endParaRPr lang="en-US" sz="1861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093D360-475A-3CA5-A9E1-8E754FABAA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878" y="2923406"/>
                <a:ext cx="386067" cy="37869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F5F3B87-351E-C91E-1B7F-19F073D2DF26}"/>
                  </a:ext>
                </a:extLst>
              </p:cNvPr>
              <p:cNvSpPr txBox="1"/>
              <p:nvPr/>
            </p:nvSpPr>
            <p:spPr>
              <a:xfrm>
                <a:off x="309874" y="5440767"/>
                <a:ext cx="439992" cy="3786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61" i="1">
                          <a:latin typeface="Cambria Math" panose="02040503050406030204" pitchFamily="18" charset="0"/>
                        </a:rPr>
                        <m:t>𝑡</m:t>
                      </m:r>
                      <m:acc>
                        <m:accPr>
                          <m:chr m:val="̅"/>
                          <m:ctrlPr>
                            <a:rPr lang="en-US" sz="1861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861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acc>
                    </m:oMath>
                  </m:oMathPara>
                </a14:m>
                <a:endParaRPr lang="en-US" sz="1861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F5F3B87-351E-C91E-1B7F-19F073D2DF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874" y="5440767"/>
                <a:ext cx="439992" cy="378693"/>
              </a:xfrm>
              <a:prstGeom prst="rect">
                <a:avLst/>
              </a:prstGeom>
              <a:blipFill>
                <a:blip r:embed="rId5"/>
                <a:stretch>
                  <a:fillRect r="-36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>
            <a:extLst>
              <a:ext uri="{FF2B5EF4-FFF2-40B4-BE49-F238E27FC236}">
                <a16:creationId xmlns:a16="http://schemas.microsoft.com/office/drawing/2014/main" id="{DA2A4084-BB95-7EB6-184B-A88F7E6891F3}"/>
              </a:ext>
            </a:extLst>
          </p:cNvPr>
          <p:cNvSpPr/>
          <p:nvPr/>
        </p:nvSpPr>
        <p:spPr>
          <a:xfrm>
            <a:off x="5747000" y="3605790"/>
            <a:ext cx="891795" cy="31857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8C35D70-0C28-5707-71F4-03F352E6BF83}"/>
              </a:ext>
            </a:extLst>
          </p:cNvPr>
          <p:cNvSpPr/>
          <p:nvPr/>
        </p:nvSpPr>
        <p:spPr>
          <a:xfrm>
            <a:off x="5742760" y="5841609"/>
            <a:ext cx="891795" cy="31857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Arrow: Up-Down 21">
            <a:extLst>
              <a:ext uri="{FF2B5EF4-FFF2-40B4-BE49-F238E27FC236}">
                <a16:creationId xmlns:a16="http://schemas.microsoft.com/office/drawing/2014/main" id="{0F2D10B1-0E73-46B8-2157-BFBDF85F0BE9}"/>
              </a:ext>
            </a:extLst>
          </p:cNvPr>
          <p:cNvSpPr/>
          <p:nvPr/>
        </p:nvSpPr>
        <p:spPr>
          <a:xfrm>
            <a:off x="8087858" y="4045907"/>
            <a:ext cx="444674" cy="1039660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132109A-EAA0-EC77-67A2-6E45306E04DF}"/>
              </a:ext>
            </a:extLst>
          </p:cNvPr>
          <p:cNvSpPr txBox="1"/>
          <p:nvPr/>
        </p:nvSpPr>
        <p:spPr>
          <a:xfrm>
            <a:off x="8620866" y="4165879"/>
            <a:ext cx="11144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Dipole x 4</a:t>
            </a:r>
          </a:p>
          <a:p>
            <a:r>
              <a:rPr lang="en-US" dirty="0"/>
              <a:t>Quad x 8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7CE53CA6-3B91-8822-6EA0-1246A745A22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28351" y="198059"/>
            <a:ext cx="4390751" cy="2267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887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 animBg="1"/>
      <p:bldP spid="12" grpId="0" animBg="1"/>
      <p:bldP spid="22" grpId="0" animBg="1"/>
      <p:bldP spid="2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8B2886-528E-27F1-7BE8-581917EB59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about the </a:t>
            </a:r>
            <a:r>
              <a:rPr lang="en-US" dirty="0" err="1"/>
              <a:t>sextupole</a:t>
            </a:r>
            <a:r>
              <a:rPr lang="en-US" dirty="0"/>
              <a:t>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207E99-F5CA-1E96-5523-DEE6621470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91B7F-09E3-4151-B51E-7962521D757F}" type="slidenum">
              <a:rPr lang="en-US" smtClean="0"/>
              <a:t>23</a:t>
            </a:fld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7950CE38-8658-9CF0-23F3-C7EADC543D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596" y="1577287"/>
            <a:ext cx="7717965" cy="5280713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31F3F0CF-B5D2-7B52-3AAD-CA33E810EFA2}"/>
              </a:ext>
            </a:extLst>
          </p:cNvPr>
          <p:cNvSpPr txBox="1"/>
          <p:nvPr/>
        </p:nvSpPr>
        <p:spPr>
          <a:xfrm>
            <a:off x="8520225" y="2929148"/>
            <a:ext cx="347043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Many different </a:t>
            </a:r>
            <a:r>
              <a:rPr lang="en-US" dirty="0" err="1"/>
              <a:t>sextupole</a:t>
            </a:r>
            <a:r>
              <a:rPr lang="en-US" dirty="0"/>
              <a:t> strengths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Configurations with less families </a:t>
            </a:r>
          </a:p>
          <a:p>
            <a:r>
              <a:rPr lang="en-US" dirty="0"/>
              <a:t>NOT actively studied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BFAB31A-3A72-D960-9AB9-AEE57035739C}"/>
              </a:ext>
            </a:extLst>
          </p:cNvPr>
          <p:cNvSpPr txBox="1"/>
          <p:nvPr/>
        </p:nvSpPr>
        <p:spPr>
          <a:xfrm>
            <a:off x="2708149" y="3429000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Via EPFL (</a:t>
            </a: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Leon Van Riesen-Haupt,</a:t>
            </a:r>
          </a:p>
          <a:p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Cristobal Garcia)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70733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8B2886-528E-27F1-7BE8-581917EB59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Requirements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19FA07-8DDB-088C-8834-4F47468837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12683"/>
            <a:ext cx="10515600" cy="4351338"/>
          </a:xfrm>
        </p:spPr>
        <p:txBody>
          <a:bodyPr/>
          <a:lstStyle/>
          <a:p>
            <a:r>
              <a:rPr lang="en-US" dirty="0"/>
              <a:t>Via EPFL/CERN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207E99-F5CA-1E96-5523-DEE6621470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91B7F-09E3-4151-B51E-7962521D757F}" type="slidenum">
              <a:rPr lang="en-US" smtClean="0"/>
              <a:t>24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302502C-0587-198B-0D3E-EA878BBE8CE8}"/>
              </a:ext>
            </a:extLst>
          </p:cNvPr>
          <p:cNvSpPr txBox="1"/>
          <p:nvPr/>
        </p:nvSpPr>
        <p:spPr>
          <a:xfrm>
            <a:off x="1186744" y="4014728"/>
            <a:ext cx="92912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Quadrupole can not be made shorter (quadrupole synchrotron radiation)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C9D2FDF9-B819-78F7-E89C-3A942F9E838E}"/>
                  </a:ext>
                </a:extLst>
              </p:cNvPr>
              <p:cNvSpPr txBox="1"/>
              <p:nvPr/>
            </p:nvSpPr>
            <p:spPr>
              <a:xfrm>
                <a:off x="1186744" y="4614476"/>
                <a:ext cx="752340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400" dirty="0"/>
                  <a:t>bad news for short but powerful independent harmonics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C9D2FDF9-B819-78F7-E89C-3A942F9E83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6744" y="4614476"/>
                <a:ext cx="7523406" cy="461665"/>
              </a:xfrm>
              <a:prstGeom prst="rect">
                <a:avLst/>
              </a:prstGeom>
              <a:blipFill>
                <a:blip r:embed="rId3"/>
                <a:stretch>
                  <a:fillRect t="-10526" r="-162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ctangle 13">
            <a:extLst>
              <a:ext uri="{FF2B5EF4-FFF2-40B4-BE49-F238E27FC236}">
                <a16:creationId xmlns:a16="http://schemas.microsoft.com/office/drawing/2014/main" id="{2E281547-11D6-495F-C21A-2FBA4EF61583}"/>
              </a:ext>
            </a:extLst>
          </p:cNvPr>
          <p:cNvSpPr/>
          <p:nvPr/>
        </p:nvSpPr>
        <p:spPr>
          <a:xfrm>
            <a:off x="3876805" y="3325660"/>
            <a:ext cx="432148" cy="2066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991C10E-1674-A3A8-1C96-F98EABD055EF}"/>
              </a:ext>
            </a:extLst>
          </p:cNvPr>
          <p:cNvSpPr/>
          <p:nvPr/>
        </p:nvSpPr>
        <p:spPr>
          <a:xfrm>
            <a:off x="5663852" y="3325660"/>
            <a:ext cx="711896" cy="2066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1EAAE0A-13B3-2EA2-4232-5624337A59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53536" y="2038545"/>
            <a:ext cx="5105400" cy="2066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83876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1"/>
          <p:cNvSpPr txBox="1">
            <a:spLocks noGrp="1"/>
          </p:cNvSpPr>
          <p:nvPr>
            <p:ph type="body" idx="1"/>
          </p:nvPr>
        </p:nvSpPr>
        <p:spPr>
          <a:xfrm>
            <a:off x="728400" y="1380500"/>
            <a:ext cx="6206000" cy="44548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240000" tIns="60933" rIns="121900" bIns="60933" rtlCol="0" anchor="t" anchorCtr="0">
            <a:noAutofit/>
          </a:bodyPr>
          <a:lstStyle/>
          <a:p>
            <a:pPr marL="0" indent="0" algn="just">
              <a:lnSpc>
                <a:spcPct val="115000"/>
              </a:lnSpc>
              <a:spcBef>
                <a:spcPts val="0"/>
              </a:spcBef>
              <a:buNone/>
            </a:pPr>
            <a:r>
              <a:rPr lang="fr-CH" sz="1867">
                <a:latin typeface="Libre Franklin"/>
                <a:ea typeface="Libre Franklin"/>
                <a:cs typeface="Libre Franklin"/>
                <a:sym typeface="Libre Franklin"/>
              </a:rPr>
              <a:t>When CFMs are introduced into the lattice, the Damping Partition change due to the </a:t>
            </a:r>
            <a:r>
              <a:rPr lang="fr-CH" sz="1867" b="1">
                <a:latin typeface="Libre Franklin"/>
                <a:ea typeface="Libre Franklin"/>
                <a:cs typeface="Libre Franklin"/>
                <a:sym typeface="Libre Franklin"/>
              </a:rPr>
              <a:t>introduction of a dipolar component</a:t>
            </a:r>
            <a:r>
              <a:rPr lang="fr-CH" sz="1867">
                <a:latin typeface="Libre Franklin"/>
                <a:ea typeface="Libre Franklin"/>
                <a:cs typeface="Libre Franklin"/>
                <a:sym typeface="Libre Franklin"/>
              </a:rPr>
              <a:t> in the quadrupoles.</a:t>
            </a:r>
            <a:endParaRPr sz="1867">
              <a:latin typeface="Libre Franklin"/>
              <a:ea typeface="Libre Franklin"/>
              <a:cs typeface="Libre Franklin"/>
              <a:sym typeface="Libre Franklin"/>
            </a:endParaRPr>
          </a:p>
          <a:p>
            <a:pPr marL="0" indent="0" algn="just">
              <a:lnSpc>
                <a:spcPct val="115000"/>
              </a:lnSpc>
              <a:spcBef>
                <a:spcPts val="0"/>
              </a:spcBef>
              <a:buNone/>
            </a:pPr>
            <a:r>
              <a:rPr lang="fr-CH" sz="1867">
                <a:latin typeface="Libre Franklin"/>
                <a:ea typeface="Libre Franklin"/>
                <a:cs typeface="Libre Franklin"/>
                <a:sym typeface="Libre Franklin"/>
              </a:rPr>
              <a:t>The  problem comes from the radiation integral I4, that depends on the sign of K1.</a:t>
            </a:r>
            <a:endParaRPr sz="1867">
              <a:latin typeface="Libre Franklin"/>
              <a:ea typeface="Libre Franklin"/>
              <a:cs typeface="Libre Franklin"/>
              <a:sym typeface="Libre Franklin"/>
            </a:endParaRPr>
          </a:p>
          <a:p>
            <a:pPr marL="0" indent="0" algn="just">
              <a:lnSpc>
                <a:spcPct val="115000"/>
              </a:lnSpc>
              <a:spcBef>
                <a:spcPts val="0"/>
              </a:spcBef>
              <a:buNone/>
            </a:pPr>
            <a:endParaRPr sz="1867">
              <a:latin typeface="Libre Franklin"/>
              <a:ea typeface="Libre Franklin"/>
              <a:cs typeface="Libre Franklin"/>
              <a:sym typeface="Libre Franklin"/>
            </a:endParaRPr>
          </a:p>
          <a:p>
            <a:pPr marL="0" indent="0" algn="just">
              <a:lnSpc>
                <a:spcPct val="115000"/>
              </a:lnSpc>
              <a:spcBef>
                <a:spcPts val="0"/>
              </a:spcBef>
              <a:buNone/>
            </a:pPr>
            <a:endParaRPr sz="1867">
              <a:latin typeface="Libre Franklin"/>
              <a:ea typeface="Libre Franklin"/>
              <a:cs typeface="Libre Franklin"/>
              <a:sym typeface="Libre Franklin"/>
            </a:endParaRPr>
          </a:p>
          <a:p>
            <a:pPr marL="0" indent="0" algn="just">
              <a:lnSpc>
                <a:spcPct val="115000"/>
              </a:lnSpc>
              <a:spcBef>
                <a:spcPts val="0"/>
              </a:spcBef>
              <a:buNone/>
            </a:pPr>
            <a:endParaRPr sz="1867">
              <a:latin typeface="Libre Franklin"/>
              <a:ea typeface="Libre Franklin"/>
              <a:cs typeface="Libre Franklin"/>
              <a:sym typeface="Libre Franklin"/>
            </a:endParaRPr>
          </a:p>
          <a:p>
            <a:pPr marL="0" indent="0" algn="just">
              <a:lnSpc>
                <a:spcPct val="115000"/>
              </a:lnSpc>
              <a:spcBef>
                <a:spcPts val="0"/>
              </a:spcBef>
              <a:buNone/>
            </a:pPr>
            <a:endParaRPr sz="1867">
              <a:latin typeface="Libre Franklin"/>
              <a:ea typeface="Libre Franklin"/>
              <a:cs typeface="Libre Franklin"/>
              <a:sym typeface="Libre Franklin"/>
            </a:endParaRPr>
          </a:p>
          <a:p>
            <a:pPr marL="0" indent="0" algn="just">
              <a:lnSpc>
                <a:spcPct val="115000"/>
              </a:lnSpc>
              <a:spcBef>
                <a:spcPts val="0"/>
              </a:spcBef>
              <a:buNone/>
            </a:pPr>
            <a:endParaRPr sz="1867">
              <a:latin typeface="Libre Franklin"/>
              <a:ea typeface="Libre Franklin"/>
              <a:cs typeface="Libre Franklin"/>
              <a:sym typeface="Libre Franklin"/>
            </a:endParaRPr>
          </a:p>
          <a:p>
            <a:pPr marL="0" indent="0" algn="just">
              <a:lnSpc>
                <a:spcPct val="115000"/>
              </a:lnSpc>
              <a:spcBef>
                <a:spcPts val="0"/>
              </a:spcBef>
              <a:buNone/>
            </a:pPr>
            <a:endParaRPr sz="1867">
              <a:latin typeface="Libre Franklin"/>
              <a:ea typeface="Libre Franklin"/>
              <a:cs typeface="Libre Franklin"/>
              <a:sym typeface="Libre Franklin"/>
            </a:endParaRPr>
          </a:p>
          <a:p>
            <a:pPr marL="0" indent="0" algn="just">
              <a:lnSpc>
                <a:spcPct val="115000"/>
              </a:lnSpc>
              <a:spcBef>
                <a:spcPts val="0"/>
              </a:spcBef>
              <a:buNone/>
            </a:pPr>
            <a:endParaRPr sz="1867">
              <a:latin typeface="Libre Franklin"/>
              <a:ea typeface="Libre Franklin"/>
              <a:cs typeface="Libre Franklin"/>
              <a:sym typeface="Libre Franklin"/>
            </a:endParaRPr>
          </a:p>
          <a:p>
            <a:pPr marL="0" indent="0" algn="just">
              <a:lnSpc>
                <a:spcPct val="115000"/>
              </a:lnSpc>
              <a:spcBef>
                <a:spcPts val="0"/>
              </a:spcBef>
              <a:buNone/>
            </a:pPr>
            <a:r>
              <a:rPr lang="fr-CH" sz="1867">
                <a:latin typeface="Libre Franklin"/>
                <a:ea typeface="Libre Franklin"/>
                <a:cs typeface="Libre Franklin"/>
                <a:sym typeface="Libre Franklin"/>
              </a:rPr>
              <a:t>We studied different ratios of bending angles in QF and QD CFMs</a:t>
            </a:r>
            <a:endParaRPr sz="1867">
              <a:latin typeface="Libre Franklin"/>
              <a:ea typeface="Libre Franklin"/>
              <a:cs typeface="Libre Franklin"/>
              <a:sym typeface="Libre Franklin"/>
            </a:endParaRPr>
          </a:p>
          <a:p>
            <a:pPr marL="0" indent="0" algn="just">
              <a:lnSpc>
                <a:spcPct val="115000"/>
              </a:lnSpc>
              <a:spcBef>
                <a:spcPts val="0"/>
              </a:spcBef>
              <a:buNone/>
            </a:pPr>
            <a:r>
              <a:rPr lang="fr-CH" sz="1867" b="1">
                <a:latin typeface="Libre Franklin"/>
                <a:ea typeface="Libre Franklin"/>
                <a:cs typeface="Libre Franklin"/>
                <a:sym typeface="Libre Franklin"/>
              </a:rPr>
              <a:t>→ The ratio of fields (or bending angles) must be 0.53 to achieve the nominal emittance.</a:t>
            </a:r>
            <a:endParaRPr sz="2133" b="1"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157" name="Google Shape;157;p21"/>
          <p:cNvSpPr txBox="1">
            <a:spLocks noGrp="1"/>
          </p:cNvSpPr>
          <p:nvPr>
            <p:ph type="dt" idx="10"/>
          </p:nvPr>
        </p:nvSpPr>
        <p:spPr>
          <a:xfrm rot="-5400000">
            <a:off x="-1628665" y="3704653"/>
            <a:ext cx="4454800" cy="12152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60933" rIns="121900" bIns="60933" rtlCol="0" anchor="ctr" anchorCtr="0">
            <a:noAutofit/>
          </a:bodyPr>
          <a:lstStyle/>
          <a:p>
            <a:r>
              <a:rPr lang="fr-CH"/>
              <a:t>FCC WEEK 2023</a:t>
            </a:r>
            <a:endParaRPr/>
          </a:p>
        </p:txBody>
      </p:sp>
      <p:sp>
        <p:nvSpPr>
          <p:cNvPr id="158" name="Google Shape;158;p21"/>
          <p:cNvSpPr txBox="1">
            <a:spLocks noGrp="1"/>
          </p:cNvSpPr>
          <p:nvPr>
            <p:ph type="ftr" idx="11"/>
          </p:nvPr>
        </p:nvSpPr>
        <p:spPr>
          <a:xfrm rot="-5400000">
            <a:off x="9487917" y="2498767"/>
            <a:ext cx="4724400" cy="6836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60933" rIns="121900" bIns="60933" rtlCol="0" anchor="ctr" anchorCtr="0">
            <a:noAutofit/>
          </a:bodyPr>
          <a:lstStyle/>
          <a:p>
            <a:r>
              <a:rPr lang="fr-CH"/>
              <a:t>Cristóbal García-Jaimes</a:t>
            </a:r>
            <a:endParaRPr/>
          </a:p>
        </p:txBody>
      </p:sp>
      <p:sp>
        <p:nvSpPr>
          <p:cNvPr id="159" name="Google Shape;159;p21"/>
          <p:cNvSpPr txBox="1">
            <a:spLocks noGrp="1"/>
          </p:cNvSpPr>
          <p:nvPr>
            <p:ph type="sldNum" idx="12"/>
          </p:nvPr>
        </p:nvSpPr>
        <p:spPr>
          <a:xfrm>
            <a:off x="11508317" y="260351"/>
            <a:ext cx="683600" cy="2180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0000" tIns="0" rIns="120000" bIns="0" rtlCol="0" anchor="t" anchorCtr="0">
            <a:noAutofit/>
          </a:bodyPr>
          <a:lstStyle/>
          <a:p>
            <a:pPr>
              <a:buClr>
                <a:srgbClr val="000000"/>
              </a:buClr>
            </a:pPr>
            <a:fld id="{00000000-1234-1234-1234-123412341234}" type="slidenum">
              <a:rPr lang="fr-CH"/>
              <a:pPr>
                <a:buClr>
                  <a:srgbClr val="000000"/>
                </a:buClr>
              </a:pPr>
              <a:t>25</a:t>
            </a:fld>
            <a:endParaRPr/>
          </a:p>
        </p:txBody>
      </p:sp>
      <p:pic>
        <p:nvPicPr>
          <p:cNvPr id="160" name="Google Shape;160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65867" y="1434201"/>
            <a:ext cx="4212763" cy="28127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Google Shape;161;p21"/>
          <p:cNvPicPr preferRelativeResize="0"/>
          <p:nvPr/>
        </p:nvPicPr>
        <p:blipFill rotWithShape="1">
          <a:blip r:embed="rId4">
            <a:alphaModFix/>
          </a:blip>
          <a:srcRect t="641" b="641"/>
          <a:stretch/>
        </p:blipFill>
        <p:spPr>
          <a:xfrm>
            <a:off x="7335700" y="4064634"/>
            <a:ext cx="4042933" cy="26993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2" name="Google Shape;162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387918" y="3327565"/>
            <a:ext cx="4986767" cy="1828467"/>
          </a:xfrm>
          <a:prstGeom prst="rect">
            <a:avLst/>
          </a:prstGeom>
          <a:noFill/>
          <a:ln>
            <a:noFill/>
          </a:ln>
        </p:spPr>
      </p:pic>
      <p:sp>
        <p:nvSpPr>
          <p:cNvPr id="163" name="Google Shape;163;p21"/>
          <p:cNvSpPr txBox="1"/>
          <p:nvPr/>
        </p:nvSpPr>
        <p:spPr>
          <a:xfrm>
            <a:off x="10142467" y="1137434"/>
            <a:ext cx="1215200" cy="6155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fr-CH" sz="2400" b="1"/>
              <a:t>Z-mode</a:t>
            </a:r>
            <a:endParaRPr sz="2400" b="1"/>
          </a:p>
        </p:txBody>
      </p:sp>
      <p:sp>
        <p:nvSpPr>
          <p:cNvPr id="164" name="Google Shape;164;p21"/>
          <p:cNvSpPr txBox="1"/>
          <p:nvPr/>
        </p:nvSpPr>
        <p:spPr>
          <a:xfrm>
            <a:off x="10142467" y="3713334"/>
            <a:ext cx="1215200" cy="984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fr-CH" sz="2400" b="1"/>
              <a:t>tt-mode</a:t>
            </a:r>
            <a:endParaRPr sz="2400" b="1"/>
          </a:p>
        </p:txBody>
      </p:sp>
      <p:sp>
        <p:nvSpPr>
          <p:cNvPr id="165" name="Google Shape;165;p21"/>
          <p:cNvSpPr txBox="1">
            <a:spLocks noGrp="1"/>
          </p:cNvSpPr>
          <p:nvPr>
            <p:ph type="title"/>
          </p:nvPr>
        </p:nvSpPr>
        <p:spPr>
          <a:xfrm>
            <a:off x="1206333" y="478367"/>
            <a:ext cx="10302000" cy="5840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240000" tIns="0" rIns="96000" bIns="62400" rtlCol="0" anchor="t" anchorCtr="0">
            <a:normAutofit/>
          </a:bodyPr>
          <a:lstStyle/>
          <a:p>
            <a:pPr>
              <a:buSzPts val="3200"/>
            </a:pPr>
            <a:r>
              <a:rPr lang="fr-CH"/>
              <a:t>State of art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7" descr="A map of land with white circles&#10;&#10;Description automatically generated">
            <a:extLst>
              <a:ext uri="{FF2B5EF4-FFF2-40B4-BE49-F238E27FC236}">
                <a16:creationId xmlns:a16="http://schemas.microsoft.com/office/drawing/2014/main" id="{E09828BE-119C-DCF3-9661-C3924CE6E27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0" y="1219199"/>
            <a:ext cx="5459382" cy="4645025"/>
          </a:xfrm>
          <a:prstGeom prst="rect">
            <a:avLst/>
          </a:prstGeom>
        </p:spPr>
      </p:pic>
      <p:sp>
        <p:nvSpPr>
          <p:cNvPr id="66" name="Rectangle 65">
            <a:extLst>
              <a:ext uri="{FF2B5EF4-FFF2-40B4-BE49-F238E27FC236}">
                <a16:creationId xmlns:a16="http://schemas.microsoft.com/office/drawing/2014/main" id="{A217E458-04BB-1D4A-61E7-837F3C3B585C}"/>
              </a:ext>
            </a:extLst>
          </p:cNvPr>
          <p:cNvSpPr/>
          <p:nvPr/>
        </p:nvSpPr>
        <p:spPr>
          <a:xfrm rot="19198768">
            <a:off x="10092673" y="2799930"/>
            <a:ext cx="751584" cy="3056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D76E589-8996-D06D-BC38-2A38AEE3EC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C8AD-FACB-42EB-BD47-43AC2A002D15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25149D-4CFD-7512-1199-5279F20A1C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5F00B7-D193-15EE-38EF-32B2A8F711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26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5D362C9C-4548-5019-4A8C-7B1B18338B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Proposal: HTS nested </a:t>
            </a:r>
            <a:r>
              <a:rPr lang="en-US" dirty="0" err="1"/>
              <a:t>dip+sext+quad</a:t>
            </a:r>
            <a:br>
              <a:rPr lang="en-US" dirty="0"/>
            </a:br>
            <a:r>
              <a:rPr lang="en-US" dirty="0">
                <a:solidFill>
                  <a:srgbClr val="FF0000"/>
                </a:solidFill>
              </a:rPr>
              <a:t>HTS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s</a:t>
            </a:r>
            <a:r>
              <a:rPr lang="en-US" dirty="0"/>
              <a:t>hort </a:t>
            </a:r>
            <a:r>
              <a:rPr lang="en-US" dirty="0">
                <a:solidFill>
                  <a:srgbClr val="FF0000"/>
                </a:solidFill>
              </a:rPr>
              <a:t>s</a:t>
            </a:r>
            <a:r>
              <a:rPr lang="en-US" dirty="0"/>
              <a:t>traight </a:t>
            </a:r>
            <a:r>
              <a:rPr lang="en-US" dirty="0">
                <a:solidFill>
                  <a:srgbClr val="FF0000"/>
                </a:solidFill>
              </a:rPr>
              <a:t>s</a:t>
            </a:r>
            <a:r>
              <a:rPr lang="en-US" dirty="0"/>
              <a:t>ection: </a:t>
            </a:r>
            <a:r>
              <a:rPr lang="en-US" dirty="0">
                <a:solidFill>
                  <a:srgbClr val="FF0000"/>
                </a:solidFill>
              </a:rPr>
              <a:t>HTS4</a:t>
            </a:r>
          </a:p>
        </p:txBody>
      </p:sp>
      <p:pic>
        <p:nvPicPr>
          <p:cNvPr id="9" name="Content Placeholder 7" descr="A map of land with white circles&#10;&#10;Description automatically generated">
            <a:extLst>
              <a:ext uri="{FF2B5EF4-FFF2-40B4-BE49-F238E27FC236}">
                <a16:creationId xmlns:a16="http://schemas.microsoft.com/office/drawing/2014/main" id="{746C255B-BA6D-3E4B-CBA5-9D42F9A385E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219199"/>
            <a:ext cx="5459382" cy="4645025"/>
          </a:xfrm>
        </p:spPr>
      </p:pic>
      <p:grpSp>
        <p:nvGrpSpPr>
          <p:cNvPr id="32" name="Group 31">
            <a:extLst>
              <a:ext uri="{FF2B5EF4-FFF2-40B4-BE49-F238E27FC236}">
                <a16:creationId xmlns:a16="http://schemas.microsoft.com/office/drawing/2014/main" id="{8D10079E-11F9-20ED-8D69-8D9BA6EDCD73}"/>
              </a:ext>
            </a:extLst>
          </p:cNvPr>
          <p:cNvGrpSpPr/>
          <p:nvPr/>
        </p:nvGrpSpPr>
        <p:grpSpPr>
          <a:xfrm>
            <a:off x="3577903" y="2670198"/>
            <a:ext cx="743439" cy="482786"/>
            <a:chOff x="4122176" y="2670198"/>
            <a:chExt cx="743439" cy="482786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74FFCD3A-6B9F-4E03-9841-D7F60F5CFA69}"/>
                </a:ext>
              </a:extLst>
            </p:cNvPr>
            <p:cNvSpPr/>
            <p:nvPr/>
          </p:nvSpPr>
          <p:spPr>
            <a:xfrm rot="17890589">
              <a:off x="4274576" y="2517798"/>
              <a:ext cx="152400" cy="457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/>
                <a:t>D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C9432DB0-469A-018E-1F07-F8CA4FC2991D}"/>
                </a:ext>
              </a:extLst>
            </p:cNvPr>
            <p:cNvSpPr/>
            <p:nvPr/>
          </p:nvSpPr>
          <p:spPr>
            <a:xfrm rot="19225746">
              <a:off x="4594616" y="2859032"/>
              <a:ext cx="152400" cy="187936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>
                  <a:solidFill>
                    <a:schemeClr val="tx1"/>
                  </a:solidFill>
                </a:rPr>
                <a:t>S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04D8E86C-B704-9DD3-2D29-FFA886CFDCBC}"/>
                </a:ext>
              </a:extLst>
            </p:cNvPr>
            <p:cNvSpPr/>
            <p:nvPr/>
          </p:nvSpPr>
          <p:spPr>
            <a:xfrm rot="19225746">
              <a:off x="4713215" y="3038222"/>
              <a:ext cx="152400" cy="114762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>
                  <a:solidFill>
                    <a:schemeClr val="tx1"/>
                  </a:solidFill>
                </a:rPr>
                <a:t>Q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D7696DC3-8D33-881F-6B98-DBF0E78C028E}"/>
              </a:ext>
            </a:extLst>
          </p:cNvPr>
          <p:cNvGrpSpPr/>
          <p:nvPr/>
        </p:nvGrpSpPr>
        <p:grpSpPr>
          <a:xfrm rot="2414053">
            <a:off x="4111968" y="3394502"/>
            <a:ext cx="743439" cy="482786"/>
            <a:chOff x="4122176" y="2670198"/>
            <a:chExt cx="743439" cy="482786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87D145F6-8EF2-93AF-E21F-F574C1E3396A}"/>
                </a:ext>
              </a:extLst>
            </p:cNvPr>
            <p:cNvSpPr/>
            <p:nvPr/>
          </p:nvSpPr>
          <p:spPr>
            <a:xfrm rot="17890589">
              <a:off x="4274576" y="2517798"/>
              <a:ext cx="152400" cy="457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/>
                <a:t>D</a:t>
              </a: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27AFA52E-1B45-68E1-DCEC-4D8E5AE3DB34}"/>
                </a:ext>
              </a:extLst>
            </p:cNvPr>
            <p:cNvSpPr/>
            <p:nvPr/>
          </p:nvSpPr>
          <p:spPr>
            <a:xfrm rot="19225746">
              <a:off x="4594616" y="2859032"/>
              <a:ext cx="152400" cy="187936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>
                  <a:solidFill>
                    <a:schemeClr val="tx1"/>
                  </a:solidFill>
                </a:rPr>
                <a:t>S</a:t>
              </a: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D80E82F8-0751-D65D-B748-663BA04F01CE}"/>
                </a:ext>
              </a:extLst>
            </p:cNvPr>
            <p:cNvSpPr/>
            <p:nvPr/>
          </p:nvSpPr>
          <p:spPr>
            <a:xfrm rot="19225746">
              <a:off x="4713215" y="3038222"/>
              <a:ext cx="152400" cy="114762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>
                  <a:solidFill>
                    <a:schemeClr val="tx1"/>
                  </a:solidFill>
                </a:rPr>
                <a:t>Q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66A534FC-2FAF-FC7E-A70F-D40229BAAD36}"/>
              </a:ext>
            </a:extLst>
          </p:cNvPr>
          <p:cNvGrpSpPr/>
          <p:nvPr/>
        </p:nvGrpSpPr>
        <p:grpSpPr>
          <a:xfrm rot="4913059">
            <a:off x="4015149" y="4299337"/>
            <a:ext cx="743439" cy="482786"/>
            <a:chOff x="4122176" y="2670198"/>
            <a:chExt cx="743439" cy="482786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3AB7B376-2FAB-DD5D-3F90-0EEDAD381703}"/>
                </a:ext>
              </a:extLst>
            </p:cNvPr>
            <p:cNvSpPr/>
            <p:nvPr/>
          </p:nvSpPr>
          <p:spPr>
            <a:xfrm rot="17890589">
              <a:off x="4274576" y="2517798"/>
              <a:ext cx="152400" cy="457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/>
                <a:t>D</a:t>
              </a: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ED32C0EB-D3E6-AD15-F162-5E06D16245F8}"/>
                </a:ext>
              </a:extLst>
            </p:cNvPr>
            <p:cNvSpPr/>
            <p:nvPr/>
          </p:nvSpPr>
          <p:spPr>
            <a:xfrm rot="19225746">
              <a:off x="4594616" y="2859032"/>
              <a:ext cx="152400" cy="187936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>
                  <a:solidFill>
                    <a:schemeClr val="tx1"/>
                  </a:solidFill>
                </a:rPr>
                <a:t>S</a:t>
              </a: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6B15A5F6-4DDD-6B4E-201C-34293BAE1399}"/>
                </a:ext>
              </a:extLst>
            </p:cNvPr>
            <p:cNvSpPr/>
            <p:nvPr/>
          </p:nvSpPr>
          <p:spPr>
            <a:xfrm rot="19225746">
              <a:off x="4713215" y="3038222"/>
              <a:ext cx="152400" cy="114762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>
                  <a:solidFill>
                    <a:schemeClr val="tx1"/>
                  </a:solidFill>
                </a:rPr>
                <a:t>Q</a:t>
              </a: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D48000B0-E9BD-CCE6-3324-EC0749DCBA84}"/>
              </a:ext>
            </a:extLst>
          </p:cNvPr>
          <p:cNvGrpSpPr/>
          <p:nvPr/>
        </p:nvGrpSpPr>
        <p:grpSpPr>
          <a:xfrm>
            <a:off x="9902503" y="2633241"/>
            <a:ext cx="898501" cy="578651"/>
            <a:chOff x="9902503" y="2633241"/>
            <a:chExt cx="898501" cy="578651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78F7EBA4-17BD-072D-4688-BACC2D39B93A}"/>
                </a:ext>
              </a:extLst>
            </p:cNvPr>
            <p:cNvSpPr/>
            <p:nvPr/>
          </p:nvSpPr>
          <p:spPr>
            <a:xfrm rot="19225746">
              <a:off x="10130926" y="2850741"/>
              <a:ext cx="670078" cy="18793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>
                  <a:solidFill>
                    <a:schemeClr val="tx1"/>
                  </a:solidFill>
                </a:rPr>
                <a:t>S</a:t>
              </a: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DBFBF761-574A-E3D8-36AF-73CC0585B825}"/>
                </a:ext>
              </a:extLst>
            </p:cNvPr>
            <p:cNvSpPr/>
            <p:nvPr/>
          </p:nvSpPr>
          <p:spPr>
            <a:xfrm rot="19225746">
              <a:off x="10264940" y="2858777"/>
              <a:ext cx="392013" cy="187936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>
                  <a:solidFill>
                    <a:schemeClr val="tx1"/>
                  </a:solidFill>
                </a:rPr>
                <a:t>S</a:t>
              </a:r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25422EA6-FC9B-1963-BBF6-9921FDF7FA00}"/>
                </a:ext>
              </a:extLst>
            </p:cNvPr>
            <p:cNvGrpSpPr/>
            <p:nvPr/>
          </p:nvGrpSpPr>
          <p:grpSpPr>
            <a:xfrm>
              <a:off x="9902503" y="2670198"/>
              <a:ext cx="624840" cy="376770"/>
              <a:chOff x="4122176" y="2670198"/>
              <a:chExt cx="624840" cy="376770"/>
            </a:xfrm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42954128-3E21-6180-58F4-1CB63322E832}"/>
                  </a:ext>
                </a:extLst>
              </p:cNvPr>
              <p:cNvSpPr/>
              <p:nvPr/>
            </p:nvSpPr>
            <p:spPr>
              <a:xfrm rot="17890589">
                <a:off x="4274576" y="2517798"/>
                <a:ext cx="152400" cy="4572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/>
                  <a:t>D</a:t>
                </a: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54D684BC-D7D3-E8D7-09B8-63D00B1D00E7}"/>
                  </a:ext>
                </a:extLst>
              </p:cNvPr>
              <p:cNvSpPr/>
              <p:nvPr/>
            </p:nvSpPr>
            <p:spPr>
              <a:xfrm rot="19225746">
                <a:off x="4594616" y="2859032"/>
                <a:ext cx="152400" cy="187936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>
                    <a:solidFill>
                      <a:schemeClr val="tx1"/>
                    </a:solidFill>
                  </a:rPr>
                  <a:t>S</a:t>
                </a:r>
              </a:p>
            </p:txBody>
          </p:sp>
        </p:grp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F4966ABA-5078-DFE9-A307-31CDE157593C}"/>
                </a:ext>
              </a:extLst>
            </p:cNvPr>
            <p:cNvSpPr txBox="1"/>
            <p:nvPr/>
          </p:nvSpPr>
          <p:spPr>
            <a:xfrm rot="19336938">
              <a:off x="10258146" y="2904115"/>
              <a:ext cx="187552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2000" dirty="0">
                  <a:solidFill>
                    <a:schemeClr val="bg1"/>
                  </a:solidFill>
                </a:rPr>
                <a:t>Q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2BA930F0-6771-9722-7B52-3C373259760E}"/>
                </a:ext>
              </a:extLst>
            </p:cNvPr>
            <p:cNvSpPr txBox="1"/>
            <p:nvPr/>
          </p:nvSpPr>
          <p:spPr>
            <a:xfrm rot="19336938">
              <a:off x="10557932" y="2633241"/>
              <a:ext cx="176330" cy="3077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2000" dirty="0">
                  <a:solidFill>
                    <a:schemeClr val="bg1"/>
                  </a:solidFill>
                </a:rPr>
                <a:t>D</a:t>
              </a: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1349B383-118E-A20E-668B-BBFC1BDCD6E3}"/>
              </a:ext>
            </a:extLst>
          </p:cNvPr>
          <p:cNvGrpSpPr/>
          <p:nvPr/>
        </p:nvGrpSpPr>
        <p:grpSpPr>
          <a:xfrm rot="1793063">
            <a:off x="10371422" y="3274580"/>
            <a:ext cx="898501" cy="578651"/>
            <a:chOff x="9902503" y="2633241"/>
            <a:chExt cx="898501" cy="578651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87D9E347-97C8-9408-304D-2F2EE42C116A}"/>
                </a:ext>
              </a:extLst>
            </p:cNvPr>
            <p:cNvSpPr/>
            <p:nvPr/>
          </p:nvSpPr>
          <p:spPr>
            <a:xfrm rot="19225746">
              <a:off x="10130926" y="2850741"/>
              <a:ext cx="670078" cy="18793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>
                  <a:solidFill>
                    <a:schemeClr val="tx1"/>
                  </a:solidFill>
                </a:rPr>
                <a:t>S</a:t>
              </a: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68911A5C-9F4C-BB00-68B8-82AF0E263848}"/>
                </a:ext>
              </a:extLst>
            </p:cNvPr>
            <p:cNvSpPr/>
            <p:nvPr/>
          </p:nvSpPr>
          <p:spPr>
            <a:xfrm rot="19225746">
              <a:off x="10264940" y="2858777"/>
              <a:ext cx="392013" cy="187936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>
                  <a:solidFill>
                    <a:schemeClr val="tx1"/>
                  </a:solidFill>
                </a:rPr>
                <a:t>S</a:t>
              </a:r>
            </a:p>
          </p:txBody>
        </p: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1AF8BCE3-3B31-4CCF-2391-F6FF79B4E0EF}"/>
                </a:ext>
              </a:extLst>
            </p:cNvPr>
            <p:cNvGrpSpPr/>
            <p:nvPr/>
          </p:nvGrpSpPr>
          <p:grpSpPr>
            <a:xfrm>
              <a:off x="9902503" y="2670198"/>
              <a:ext cx="624840" cy="376770"/>
              <a:chOff x="4122176" y="2670198"/>
              <a:chExt cx="624840" cy="376770"/>
            </a:xfrm>
          </p:grpSpPr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id="{74B6CDD2-DD34-E56B-4FF8-90A31572846D}"/>
                  </a:ext>
                </a:extLst>
              </p:cNvPr>
              <p:cNvSpPr/>
              <p:nvPr/>
            </p:nvSpPr>
            <p:spPr>
              <a:xfrm rot="17890589">
                <a:off x="4274576" y="2517798"/>
                <a:ext cx="152400" cy="4572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/>
                  <a:t>D</a:t>
                </a:r>
              </a:p>
            </p:txBody>
          </p:sp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D4C799D9-2013-DA08-149F-DB0472425EA3}"/>
                  </a:ext>
                </a:extLst>
              </p:cNvPr>
              <p:cNvSpPr/>
              <p:nvPr/>
            </p:nvSpPr>
            <p:spPr>
              <a:xfrm rot="19225746">
                <a:off x="4594616" y="2859032"/>
                <a:ext cx="152400" cy="187936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>
                    <a:solidFill>
                      <a:schemeClr val="tx1"/>
                    </a:solidFill>
                  </a:rPr>
                  <a:t>S</a:t>
                </a:r>
              </a:p>
            </p:txBody>
          </p:sp>
        </p:grp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42F99535-A89C-8EE9-AD92-917FC3C7BF17}"/>
                </a:ext>
              </a:extLst>
            </p:cNvPr>
            <p:cNvSpPr txBox="1"/>
            <p:nvPr/>
          </p:nvSpPr>
          <p:spPr>
            <a:xfrm rot="19336938">
              <a:off x="10258146" y="2904115"/>
              <a:ext cx="187552" cy="3077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2000" dirty="0">
                  <a:solidFill>
                    <a:schemeClr val="bg1"/>
                  </a:solidFill>
                </a:rPr>
                <a:t>Q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B0FA6466-D8D9-5BC8-ACEA-25F0E1C81A31}"/>
                </a:ext>
              </a:extLst>
            </p:cNvPr>
            <p:cNvSpPr txBox="1"/>
            <p:nvPr/>
          </p:nvSpPr>
          <p:spPr>
            <a:xfrm rot="19336938">
              <a:off x="10557932" y="2633241"/>
              <a:ext cx="176330" cy="3077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2000" dirty="0">
                  <a:solidFill>
                    <a:schemeClr val="bg1"/>
                  </a:solidFill>
                </a:rPr>
                <a:t>D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BC7AD818-D3F8-7ED2-38EF-6448FEA1CE65}"/>
              </a:ext>
            </a:extLst>
          </p:cNvPr>
          <p:cNvGrpSpPr/>
          <p:nvPr/>
        </p:nvGrpSpPr>
        <p:grpSpPr>
          <a:xfrm rot="3929235">
            <a:off x="10417961" y="4016927"/>
            <a:ext cx="898501" cy="578651"/>
            <a:chOff x="9902503" y="2633241"/>
            <a:chExt cx="898501" cy="578651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595A57B1-0BD7-4195-1BFF-C7A13D34EAEA}"/>
                </a:ext>
              </a:extLst>
            </p:cNvPr>
            <p:cNvSpPr/>
            <p:nvPr/>
          </p:nvSpPr>
          <p:spPr>
            <a:xfrm rot="19225746">
              <a:off x="10130926" y="2850741"/>
              <a:ext cx="670078" cy="18793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>
                  <a:solidFill>
                    <a:schemeClr val="tx1"/>
                  </a:solidFill>
                </a:rPr>
                <a:t>S</a:t>
              </a: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BBC9B00-C75F-E3B4-836B-F56D08A055E5}"/>
                </a:ext>
              </a:extLst>
            </p:cNvPr>
            <p:cNvSpPr/>
            <p:nvPr/>
          </p:nvSpPr>
          <p:spPr>
            <a:xfrm rot="19225746">
              <a:off x="10264940" y="2858777"/>
              <a:ext cx="392013" cy="187936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>
                  <a:solidFill>
                    <a:schemeClr val="tx1"/>
                  </a:solidFill>
                </a:rPr>
                <a:t>S</a:t>
              </a:r>
            </a:p>
          </p:txBody>
        </p: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9347257C-ED17-E284-6BF0-6B35D45FC7E7}"/>
                </a:ext>
              </a:extLst>
            </p:cNvPr>
            <p:cNvGrpSpPr/>
            <p:nvPr/>
          </p:nvGrpSpPr>
          <p:grpSpPr>
            <a:xfrm>
              <a:off x="9902503" y="2670198"/>
              <a:ext cx="624840" cy="376770"/>
              <a:chOff x="4122176" y="2670198"/>
              <a:chExt cx="624840" cy="376770"/>
            </a:xfrm>
          </p:grpSpPr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0B8D6BB2-D9A2-E49D-C358-D37A2A42AB04}"/>
                  </a:ext>
                </a:extLst>
              </p:cNvPr>
              <p:cNvSpPr/>
              <p:nvPr/>
            </p:nvSpPr>
            <p:spPr>
              <a:xfrm rot="17890589">
                <a:off x="4274576" y="2517798"/>
                <a:ext cx="152400" cy="4572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/>
                  <a:t>D</a:t>
                </a:r>
              </a:p>
            </p:txBody>
          </p:sp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EEDE9E17-003A-E5A0-128D-9AB802A465F0}"/>
                  </a:ext>
                </a:extLst>
              </p:cNvPr>
              <p:cNvSpPr/>
              <p:nvPr/>
            </p:nvSpPr>
            <p:spPr>
              <a:xfrm rot="19225746">
                <a:off x="4594616" y="2859032"/>
                <a:ext cx="152400" cy="187936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>
                    <a:solidFill>
                      <a:schemeClr val="tx1"/>
                    </a:solidFill>
                  </a:rPr>
                  <a:t>S</a:t>
                </a:r>
              </a:p>
            </p:txBody>
          </p:sp>
        </p:grp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0F51F9BA-2A5F-B6A6-2A6A-016580FBF1DF}"/>
                </a:ext>
              </a:extLst>
            </p:cNvPr>
            <p:cNvSpPr txBox="1"/>
            <p:nvPr/>
          </p:nvSpPr>
          <p:spPr>
            <a:xfrm rot="19336938">
              <a:off x="10258146" y="2904115"/>
              <a:ext cx="187552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2000" dirty="0">
                  <a:solidFill>
                    <a:schemeClr val="bg1"/>
                  </a:solidFill>
                </a:rPr>
                <a:t>Q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8C47FD09-0A02-9A9C-0FCB-DB0D7EC78382}"/>
                </a:ext>
              </a:extLst>
            </p:cNvPr>
            <p:cNvSpPr txBox="1"/>
            <p:nvPr/>
          </p:nvSpPr>
          <p:spPr>
            <a:xfrm rot="19336938">
              <a:off x="10557932" y="2633241"/>
              <a:ext cx="176330" cy="3077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2000" dirty="0">
                  <a:solidFill>
                    <a:schemeClr val="bg1"/>
                  </a:solidFill>
                </a:rPr>
                <a:t>D</a:t>
              </a:r>
            </a:p>
          </p:txBody>
        </p:sp>
      </p:grpSp>
      <p:sp>
        <p:nvSpPr>
          <p:cNvPr id="64" name="TextBox 63">
            <a:extLst>
              <a:ext uri="{FF2B5EF4-FFF2-40B4-BE49-F238E27FC236}">
                <a16:creationId xmlns:a16="http://schemas.microsoft.com/office/drawing/2014/main" id="{0D17AC25-1DE1-E886-13D4-6901055E570C}"/>
              </a:ext>
            </a:extLst>
          </p:cNvPr>
          <p:cNvSpPr txBox="1"/>
          <p:nvPr/>
        </p:nvSpPr>
        <p:spPr>
          <a:xfrm>
            <a:off x="3733800" y="5913417"/>
            <a:ext cx="4064126" cy="92333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000" dirty="0"/>
              <a:t>Save 2.8 </a:t>
            </a:r>
            <a:r>
              <a:rPr lang="en-US" sz="2000" dirty="0" err="1"/>
              <a:t>TWh</a:t>
            </a:r>
            <a:r>
              <a:rPr lang="en-US" sz="2000" dirty="0"/>
              <a:t> on joule heating in S+Q</a:t>
            </a:r>
          </a:p>
          <a:p>
            <a:pPr algn="l"/>
            <a:r>
              <a:rPr lang="en-US" sz="2000" dirty="0"/>
              <a:t>Save 2 </a:t>
            </a:r>
            <a:r>
              <a:rPr lang="en-US" sz="2000" dirty="0" err="1"/>
              <a:t>TWh</a:t>
            </a:r>
            <a:r>
              <a:rPr lang="en-US" sz="2000" dirty="0"/>
              <a:t> on SR radiation</a:t>
            </a:r>
          </a:p>
          <a:p>
            <a:pPr algn="l"/>
            <a:r>
              <a:rPr lang="en-US" sz="2000" dirty="0"/>
              <a:t>Pay ~ 1 </a:t>
            </a:r>
            <a:r>
              <a:rPr lang="en-US" sz="2000" dirty="0" err="1"/>
              <a:t>TWh</a:t>
            </a:r>
            <a:r>
              <a:rPr lang="en-US" sz="2000" dirty="0"/>
              <a:t> for cryocooling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CB0594D9-87E7-218C-2BD2-2546AF391F13}"/>
              </a:ext>
            </a:extLst>
          </p:cNvPr>
          <p:cNvSpPr txBox="1"/>
          <p:nvPr/>
        </p:nvSpPr>
        <p:spPr>
          <a:xfrm>
            <a:off x="8458200" y="6153118"/>
            <a:ext cx="3204019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~20% reduction</a:t>
            </a:r>
          </a:p>
          <a:p>
            <a:pPr algn="l"/>
            <a:r>
              <a:rPr lang="en-US" sz="2000" dirty="0"/>
              <a:t>of total FCC-</a:t>
            </a:r>
            <a:r>
              <a:rPr lang="en-US" sz="2000" dirty="0" err="1"/>
              <a:t>ee</a:t>
            </a:r>
            <a:r>
              <a:rPr lang="en-US" sz="2000" dirty="0"/>
              <a:t> consumption</a:t>
            </a:r>
          </a:p>
        </p:txBody>
      </p:sp>
    </p:spTree>
    <p:extLst>
      <p:ext uri="{BB962C8B-B14F-4D97-AF65-F5344CB8AC3E}">
        <p14:creationId xmlns:p14="http://schemas.microsoft.com/office/powerpoint/2010/main" val="2787303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  <p:bldP spid="6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73F908A-EFA0-B76F-6C86-4D6941A1AD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C0B7A58-23F2-08F4-5ED5-D6744AD2CF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C8AD-FACB-42EB-BD47-43AC2A002D15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8CF396C-C1F3-B2CD-1A0F-86B5CA546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319B58-1064-513A-BAC0-88C25D972C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27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36CCCFE2-B75C-3560-487C-2BFD0575DB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Cryogenic dc/dc convertor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0F69A4-F7F2-8E31-1C81-560E4EF204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531" y="1167876"/>
            <a:ext cx="9220200" cy="504510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C323CEE-4F0A-3A63-1782-FBA07DF939C3}"/>
              </a:ext>
            </a:extLst>
          </p:cNvPr>
          <p:cNvSpPr txBox="1"/>
          <p:nvPr/>
        </p:nvSpPr>
        <p:spPr>
          <a:xfrm>
            <a:off x="4197983" y="6052740"/>
            <a:ext cx="2604880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Jonas Huber et al, ETHZ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C8C2283-1411-D09E-CB58-0E517F8D3822}"/>
              </a:ext>
            </a:extLst>
          </p:cNvPr>
          <p:cNvSpPr txBox="1"/>
          <p:nvPr/>
        </p:nvSpPr>
        <p:spPr>
          <a:xfrm>
            <a:off x="695325" y="766231"/>
            <a:ext cx="4805098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5-10x more efficient than high-current leads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F76ADBF-2149-4B82-9DB7-EBC8D89D2309}"/>
              </a:ext>
            </a:extLst>
          </p:cNvPr>
          <p:cNvSpPr txBox="1"/>
          <p:nvPr/>
        </p:nvSpPr>
        <p:spPr>
          <a:xfrm>
            <a:off x="578362" y="6020438"/>
            <a:ext cx="609698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Unknown: radiation aspects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48DF901-2B2D-FE9C-E301-4436CF9F2F6C}"/>
              </a:ext>
            </a:extLst>
          </p:cNvPr>
          <p:cNvSpPr txBox="1"/>
          <p:nvPr/>
        </p:nvSpPr>
        <p:spPr>
          <a:xfrm>
            <a:off x="3772466" y="6373222"/>
            <a:ext cx="630243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dirty="0"/>
              <a:t>CHART project FCC-</a:t>
            </a:r>
            <a:r>
              <a:rPr lang="en-US" dirty="0" err="1"/>
              <a:t>ee</a:t>
            </a:r>
            <a:r>
              <a:rPr lang="en-US" dirty="0"/>
              <a:t> cryogenic power converter (CPES), ETHZ</a:t>
            </a:r>
          </a:p>
        </p:txBody>
      </p:sp>
    </p:spTree>
    <p:extLst>
      <p:ext uri="{BB962C8B-B14F-4D97-AF65-F5344CB8AC3E}">
        <p14:creationId xmlns:p14="http://schemas.microsoft.com/office/powerpoint/2010/main" val="16465249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1393CBB-F75D-AC60-75C7-7B0FAAA6D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Paul Scherrer Institute PSI</a:t>
            </a:r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B4EFBB-F6B1-55F8-32B4-9879099FDE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3</a:t>
            </a:fld>
            <a:endParaRPr lang="en-GB" noProof="0" dirty="0"/>
          </a:p>
        </p:txBody>
      </p:sp>
      <p:sp>
        <p:nvSpPr>
          <p:cNvPr id="6" name="Right Triangle 5">
            <a:extLst>
              <a:ext uri="{FF2B5EF4-FFF2-40B4-BE49-F238E27FC236}">
                <a16:creationId xmlns:a16="http://schemas.microsoft.com/office/drawing/2014/main" id="{12B766DC-B7E8-466B-6071-105202A0C7B4}"/>
              </a:ext>
            </a:extLst>
          </p:cNvPr>
          <p:cNvSpPr/>
          <p:nvPr/>
        </p:nvSpPr>
        <p:spPr bwMode="auto">
          <a:xfrm>
            <a:off x="8305800" y="2748094"/>
            <a:ext cx="2061244" cy="1745664"/>
          </a:xfrm>
          <a:prstGeom prst="rtTriangle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4E810970-503B-03D6-0F53-DD5B1DBEF5EF}"/>
              </a:ext>
            </a:extLst>
          </p:cNvPr>
          <p:cNvSpPr txBox="1">
            <a:spLocks/>
          </p:cNvSpPr>
          <p:nvPr/>
        </p:nvSpPr>
        <p:spPr>
          <a:xfrm>
            <a:off x="2221698" y="1718024"/>
            <a:ext cx="7742237" cy="350996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  <a:p>
            <a:endParaRPr lang="en-US"/>
          </a:p>
          <a:p>
            <a:endParaRPr lang="en-US"/>
          </a:p>
          <a:p>
            <a:endParaRPr lang="de-CH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EF9FDDDB-2241-051E-B6CD-B9C26A3F3FC7}"/>
              </a:ext>
            </a:extLst>
          </p:cNvPr>
          <p:cNvSpPr txBox="1">
            <a:spLocks/>
          </p:cNvSpPr>
          <p:nvPr/>
        </p:nvSpPr>
        <p:spPr>
          <a:xfrm>
            <a:off x="664845" y="378980"/>
            <a:ext cx="6708025" cy="381375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High temperature superconductors (HTS)</a:t>
            </a:r>
            <a:endParaRPr lang="de-CH" dirty="0"/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ED41EB0C-C591-6171-1EA6-ADDF507E3812}"/>
              </a:ext>
            </a:extLst>
          </p:cNvPr>
          <p:cNvSpPr txBox="1">
            <a:spLocks/>
          </p:cNvSpPr>
          <p:nvPr/>
        </p:nvSpPr>
        <p:spPr>
          <a:xfrm>
            <a:off x="741592" y="1360646"/>
            <a:ext cx="7742237" cy="3509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sz="2400" dirty="0"/>
              <a:t>Superconducting devices </a:t>
            </a:r>
            <a:r>
              <a:rPr lang="en-US" sz="2400" i="1" dirty="0"/>
              <a:t>can*</a:t>
            </a:r>
          </a:p>
          <a:p>
            <a:endParaRPr lang="en-US" sz="2400" dirty="0"/>
          </a:p>
          <a:p>
            <a:pPr lvl="1"/>
            <a:r>
              <a:rPr lang="en-US" sz="2400" dirty="0"/>
              <a:t>Provide otherwise not achievable functionality</a:t>
            </a:r>
          </a:p>
          <a:p>
            <a:pPr lvl="1"/>
            <a:endParaRPr lang="en-US" sz="2400" dirty="0"/>
          </a:p>
          <a:p>
            <a:pPr lvl="1"/>
            <a:r>
              <a:rPr lang="en-US" sz="2400" dirty="0"/>
              <a:t>Increase </a:t>
            </a:r>
            <a:r>
              <a:rPr lang="en-US" sz="2400" dirty="0" err="1"/>
              <a:t>availibility</a:t>
            </a:r>
            <a:endParaRPr lang="en-US" sz="2400" dirty="0"/>
          </a:p>
          <a:p>
            <a:pPr lvl="1"/>
            <a:endParaRPr lang="en-US" sz="2400" dirty="0"/>
          </a:p>
          <a:p>
            <a:pPr lvl="1"/>
            <a:r>
              <a:rPr lang="en-US" sz="2400" dirty="0"/>
              <a:t>Make operation more energy efficient</a:t>
            </a:r>
          </a:p>
          <a:p>
            <a:pPr lvl="1"/>
            <a:endParaRPr lang="en-US" sz="2400" dirty="0"/>
          </a:p>
          <a:p>
            <a:r>
              <a:rPr lang="en-US" sz="2400" dirty="0"/>
              <a:t>HTS compared to LTS opens up the design space,</a:t>
            </a:r>
          </a:p>
          <a:p>
            <a:pPr marL="0" indent="0">
              <a:buNone/>
            </a:pPr>
            <a:r>
              <a:rPr lang="en-US" sz="2400" dirty="0"/>
              <a:t>	both in terms of field and temperature</a:t>
            </a:r>
            <a:endParaRPr lang="de-CH" sz="2400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7887996-BDFF-9DFC-6FD1-774385CD0832}"/>
              </a:ext>
            </a:extLst>
          </p:cNvPr>
          <p:cNvCxnSpPr>
            <a:cxnSpLocks/>
          </p:cNvCxnSpPr>
          <p:nvPr/>
        </p:nvCxnSpPr>
        <p:spPr bwMode="auto">
          <a:xfrm>
            <a:off x="8238987" y="4557856"/>
            <a:ext cx="2776105" cy="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7FCD749-085B-D6E1-F5D7-4208F8732CE9}"/>
              </a:ext>
            </a:extLst>
          </p:cNvPr>
          <p:cNvCxnSpPr>
            <a:cxnSpLocks/>
          </p:cNvCxnSpPr>
          <p:nvPr/>
        </p:nvCxnSpPr>
        <p:spPr bwMode="auto">
          <a:xfrm flipV="1">
            <a:off x="8243404" y="2920470"/>
            <a:ext cx="0" cy="157533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FA640031-F766-AF09-0D58-92CF0CA39801}"/>
              </a:ext>
            </a:extLst>
          </p:cNvPr>
          <p:cNvSpPr txBox="1"/>
          <p:nvPr/>
        </p:nvSpPr>
        <p:spPr>
          <a:xfrm rot="16200000">
            <a:off x="7832586" y="3291897"/>
            <a:ext cx="1189759" cy="1189759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Magnetic field</a:t>
            </a:r>
            <a:endParaRPr lang="de-CH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A9C7270-2A9E-BF49-442A-940C2561EF03}"/>
              </a:ext>
            </a:extLst>
          </p:cNvPr>
          <p:cNvSpPr txBox="1"/>
          <p:nvPr/>
        </p:nvSpPr>
        <p:spPr>
          <a:xfrm>
            <a:off x="8733735" y="4574145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Temperature</a:t>
            </a:r>
            <a:endParaRPr lang="de-CH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" name="Right Triangle 13">
            <a:extLst>
              <a:ext uri="{FF2B5EF4-FFF2-40B4-BE49-F238E27FC236}">
                <a16:creationId xmlns:a16="http://schemas.microsoft.com/office/drawing/2014/main" id="{3C54A281-CED7-6293-1ED4-C31C26319051}"/>
              </a:ext>
            </a:extLst>
          </p:cNvPr>
          <p:cNvSpPr/>
          <p:nvPr/>
        </p:nvSpPr>
        <p:spPr bwMode="auto">
          <a:xfrm>
            <a:off x="8305800" y="3486961"/>
            <a:ext cx="574045" cy="1005416"/>
          </a:xfrm>
          <a:prstGeom prst="rtTriangle">
            <a:avLst/>
          </a:prstGeom>
          <a:solidFill>
            <a:srgbClr val="FEDE7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07BF682-5EC6-EF64-A2BF-8C19AA6323E2}"/>
              </a:ext>
            </a:extLst>
          </p:cNvPr>
          <p:cNvSpPr txBox="1"/>
          <p:nvPr/>
        </p:nvSpPr>
        <p:spPr>
          <a:xfrm>
            <a:off x="8671479" y="3588553"/>
            <a:ext cx="1189759" cy="1189759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HTS</a:t>
            </a:r>
            <a:endParaRPr lang="de-CH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B32896A-AF42-C8BD-9567-250253841B13}"/>
              </a:ext>
            </a:extLst>
          </p:cNvPr>
          <p:cNvSpPr txBox="1"/>
          <p:nvPr/>
        </p:nvSpPr>
        <p:spPr>
          <a:xfrm>
            <a:off x="8320915" y="4187576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LTS</a:t>
            </a:r>
            <a:endParaRPr lang="de-CH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6E1B222-A950-0307-3226-3EE162B99335}"/>
              </a:ext>
            </a:extLst>
          </p:cNvPr>
          <p:cNvSpPr txBox="1"/>
          <p:nvPr/>
        </p:nvSpPr>
        <p:spPr>
          <a:xfrm>
            <a:off x="941388" y="5947373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600" dirty="0">
                <a:solidFill>
                  <a:srgbClr val="000000"/>
                </a:solidFill>
                <a:latin typeface="Calibri"/>
              </a:rPr>
              <a:t>*Not always…</a:t>
            </a:r>
            <a:endParaRPr lang="de-CH" sz="16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529C650-56A5-8AF6-CE32-119B09A0B07D}"/>
              </a:ext>
            </a:extLst>
          </p:cNvPr>
          <p:cNvSpPr txBox="1"/>
          <p:nvPr/>
        </p:nvSpPr>
        <p:spPr>
          <a:xfrm>
            <a:off x="8561582" y="1775936"/>
            <a:ext cx="154106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400" dirty="0"/>
              <a:t>This project</a:t>
            </a:r>
          </a:p>
          <a:p>
            <a:pPr algn="l"/>
            <a:r>
              <a:rPr lang="en-US" sz="2400" dirty="0"/>
              <a:t>2 T, 40 K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1A31D4D2-CFA1-9F37-0937-EC2F401A912A}"/>
              </a:ext>
            </a:extLst>
          </p:cNvPr>
          <p:cNvSpPr/>
          <p:nvPr/>
        </p:nvSpPr>
        <p:spPr>
          <a:xfrm>
            <a:off x="9116946" y="4112781"/>
            <a:ext cx="298221" cy="29822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AED090CF-2E69-3265-3389-B5F59DD29A3D}"/>
              </a:ext>
            </a:extLst>
          </p:cNvPr>
          <p:cNvCxnSpPr>
            <a:stCxn id="5" idx="0"/>
          </p:cNvCxnSpPr>
          <p:nvPr/>
        </p:nvCxnSpPr>
        <p:spPr>
          <a:xfrm flipH="1" flipV="1">
            <a:off x="9266056" y="2590800"/>
            <a:ext cx="1" cy="1521981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1054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2" grpId="0"/>
      <p:bldP spid="13" grpId="0"/>
      <p:bldP spid="14" grpId="0" animBg="1"/>
      <p:bldP spid="15" grpId="0"/>
      <p:bldP spid="16" grpId="0"/>
      <p:bldP spid="2" grpId="0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D76E589-8996-D06D-BC38-2A38AEE3EC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C8AD-FACB-42EB-BD47-43AC2A002D15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25149D-4CFD-7512-1199-5279F20A1C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5F00B7-D193-15EE-38EF-32B2A8F711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4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5D362C9C-4548-5019-4A8C-7B1B18338B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FCC-</a:t>
            </a:r>
            <a:r>
              <a:rPr lang="en-US" dirty="0" err="1"/>
              <a:t>ee</a:t>
            </a:r>
            <a:r>
              <a:rPr lang="en-US" dirty="0"/>
              <a:t> conceptual design</a:t>
            </a:r>
          </a:p>
        </p:txBody>
      </p:sp>
      <p:pic>
        <p:nvPicPr>
          <p:cNvPr id="9" name="Content Placeholder 7" descr="A map of land with white circles&#10;&#10;Description automatically generated">
            <a:extLst>
              <a:ext uri="{FF2B5EF4-FFF2-40B4-BE49-F238E27FC236}">
                <a16:creationId xmlns:a16="http://schemas.microsoft.com/office/drawing/2014/main" id="{746C255B-BA6D-3E4B-CBA5-9D42F9A385E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219199"/>
            <a:ext cx="5459382" cy="4645025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AD3BF29-8322-5524-D36C-CA86220B567C}"/>
              </a:ext>
            </a:extLst>
          </p:cNvPr>
          <p:cNvSpPr txBox="1"/>
          <p:nvPr/>
        </p:nvSpPr>
        <p:spPr>
          <a:xfrm>
            <a:off x="6553200" y="780963"/>
            <a:ext cx="5293629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90-100 km ring with normal-conducting magnets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640CD33-0916-EDD1-3907-44E24768B4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7094" y="1591407"/>
            <a:ext cx="4639580" cy="128160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CCD63C2-A9EB-ECE3-F00B-DE75C6754D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57157" y="3222195"/>
            <a:ext cx="2588809" cy="264202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C78635F-9397-B0F5-E81D-3A37855700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03632" y="3222195"/>
            <a:ext cx="2662004" cy="2587624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C1AA177E-122B-2299-CC98-47F12D71EAB9}"/>
              </a:ext>
            </a:extLst>
          </p:cNvPr>
          <p:cNvSpPr txBox="1"/>
          <p:nvPr/>
        </p:nvSpPr>
        <p:spPr>
          <a:xfrm>
            <a:off x="7670346" y="1529605"/>
            <a:ext cx="1506538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/>
              <a:t>0.8 </a:t>
            </a:r>
            <a:r>
              <a:rPr lang="en-US" sz="2000" dirty="0" err="1"/>
              <a:t>TWh</a:t>
            </a:r>
            <a:endParaRPr lang="en-US" sz="2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CE69857-54FB-5C85-CF4B-500CD3300AAE}"/>
              </a:ext>
            </a:extLst>
          </p:cNvPr>
          <p:cNvSpPr txBox="1"/>
          <p:nvPr/>
        </p:nvSpPr>
        <p:spPr>
          <a:xfrm>
            <a:off x="7315200" y="3141498"/>
            <a:ext cx="1506538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/>
              <a:t>1.4 </a:t>
            </a:r>
            <a:r>
              <a:rPr lang="en-US" sz="2000" dirty="0" err="1"/>
              <a:t>TWh</a:t>
            </a:r>
            <a:endParaRPr lang="en-US" sz="20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EF80D87-AD6E-1743-CCF0-44992E7A692F}"/>
              </a:ext>
            </a:extLst>
          </p:cNvPr>
          <p:cNvSpPr txBox="1"/>
          <p:nvPr/>
        </p:nvSpPr>
        <p:spPr>
          <a:xfrm>
            <a:off x="9453676" y="3144292"/>
            <a:ext cx="1506538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/>
              <a:t>1.3 </a:t>
            </a:r>
            <a:r>
              <a:rPr lang="en-US" sz="2000" dirty="0" err="1"/>
              <a:t>TWh</a:t>
            </a:r>
            <a:endParaRPr lang="en-US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AC7B9A64-98F4-B413-5DEB-6802C5B15351}"/>
                  </a:ext>
                </a:extLst>
              </p:cNvPr>
              <p:cNvSpPr txBox="1"/>
              <p:nvPr/>
            </p:nvSpPr>
            <p:spPr>
              <a:xfrm>
                <a:off x="1269554" y="5867994"/>
                <a:ext cx="4280467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US" sz="2000" dirty="0"/>
                  <a:t>Synchrotron radiation loss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 11.9 </a:t>
                </a:r>
                <a:r>
                  <a:rPr lang="en-US" sz="2000" dirty="0" err="1"/>
                  <a:t>TWh</a:t>
                </a:r>
                <a:endParaRPr lang="en-US" sz="2000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AC7B9A64-98F4-B413-5DEB-6802C5B153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9554" y="5867994"/>
                <a:ext cx="4280467" cy="307777"/>
              </a:xfrm>
              <a:prstGeom prst="rect">
                <a:avLst/>
              </a:prstGeom>
              <a:blipFill>
                <a:blip r:embed="rId6"/>
                <a:stretch>
                  <a:fillRect l="-3561" t="-24000" r="-3276" b="-5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>
            <a:extLst>
              <a:ext uri="{FF2B5EF4-FFF2-40B4-BE49-F238E27FC236}">
                <a16:creationId xmlns:a16="http://schemas.microsoft.com/office/drawing/2014/main" id="{FF554752-AE57-0F48-2E24-62F41E430E44}"/>
              </a:ext>
            </a:extLst>
          </p:cNvPr>
          <p:cNvSpPr txBox="1"/>
          <p:nvPr/>
        </p:nvSpPr>
        <p:spPr>
          <a:xfrm>
            <a:off x="7699058" y="2105870"/>
            <a:ext cx="1598451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b="1" dirty="0"/>
              <a:t>D</a:t>
            </a:r>
            <a:r>
              <a:rPr lang="en-US" sz="2000" dirty="0"/>
              <a:t>ipole, L~25m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CFC2C2C-7E52-2CE6-D55E-922A0E4E62E7}"/>
              </a:ext>
            </a:extLst>
          </p:cNvPr>
          <p:cNvSpPr txBox="1"/>
          <p:nvPr/>
        </p:nvSpPr>
        <p:spPr>
          <a:xfrm>
            <a:off x="7187918" y="4389320"/>
            <a:ext cx="1327286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b="1" dirty="0"/>
              <a:t>Q</a:t>
            </a:r>
            <a:r>
              <a:rPr lang="en-US" sz="2000" dirty="0"/>
              <a:t>uadrupole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2E341FA-00D8-7937-1122-0666CD608D20}"/>
              </a:ext>
            </a:extLst>
          </p:cNvPr>
          <p:cNvSpPr txBox="1"/>
          <p:nvPr/>
        </p:nvSpPr>
        <p:spPr>
          <a:xfrm>
            <a:off x="10137610" y="4362118"/>
            <a:ext cx="1103764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b="1" dirty="0"/>
              <a:t>S</a:t>
            </a:r>
            <a:r>
              <a:rPr lang="en-US" sz="2000" dirty="0"/>
              <a:t>extupole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8D10079E-11F9-20ED-8D69-8D9BA6EDCD73}"/>
              </a:ext>
            </a:extLst>
          </p:cNvPr>
          <p:cNvGrpSpPr/>
          <p:nvPr/>
        </p:nvGrpSpPr>
        <p:grpSpPr>
          <a:xfrm>
            <a:off x="3577903" y="2670198"/>
            <a:ext cx="743439" cy="482786"/>
            <a:chOff x="4122176" y="2670198"/>
            <a:chExt cx="743439" cy="482786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74FFCD3A-6B9F-4E03-9841-D7F60F5CFA69}"/>
                </a:ext>
              </a:extLst>
            </p:cNvPr>
            <p:cNvSpPr/>
            <p:nvPr/>
          </p:nvSpPr>
          <p:spPr>
            <a:xfrm rot="17890589">
              <a:off x="4274576" y="2517798"/>
              <a:ext cx="152400" cy="457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/>
                <a:t>D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C9432DB0-469A-018E-1F07-F8CA4FC2991D}"/>
                </a:ext>
              </a:extLst>
            </p:cNvPr>
            <p:cNvSpPr/>
            <p:nvPr/>
          </p:nvSpPr>
          <p:spPr>
            <a:xfrm rot="19225746">
              <a:off x="4594616" y="2859032"/>
              <a:ext cx="152400" cy="187936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>
                  <a:solidFill>
                    <a:schemeClr val="tx1"/>
                  </a:solidFill>
                </a:rPr>
                <a:t>S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04D8E86C-B704-9DD3-2D29-FFA886CFDCBC}"/>
                </a:ext>
              </a:extLst>
            </p:cNvPr>
            <p:cNvSpPr/>
            <p:nvPr/>
          </p:nvSpPr>
          <p:spPr>
            <a:xfrm rot="19225746">
              <a:off x="4713215" y="3038222"/>
              <a:ext cx="152400" cy="114762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>
                  <a:solidFill>
                    <a:schemeClr val="tx1"/>
                  </a:solidFill>
                </a:rPr>
                <a:t>Q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D7696DC3-8D33-881F-6B98-DBF0E78C028E}"/>
              </a:ext>
            </a:extLst>
          </p:cNvPr>
          <p:cNvGrpSpPr/>
          <p:nvPr/>
        </p:nvGrpSpPr>
        <p:grpSpPr>
          <a:xfrm rot="2414053">
            <a:off x="4111968" y="3394502"/>
            <a:ext cx="743439" cy="482786"/>
            <a:chOff x="4122176" y="2670198"/>
            <a:chExt cx="743439" cy="482786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87D145F6-8EF2-93AF-E21F-F574C1E3396A}"/>
                </a:ext>
              </a:extLst>
            </p:cNvPr>
            <p:cNvSpPr/>
            <p:nvPr/>
          </p:nvSpPr>
          <p:spPr>
            <a:xfrm rot="17890589">
              <a:off x="4274576" y="2517798"/>
              <a:ext cx="152400" cy="457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/>
                <a:t>D</a:t>
              </a: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27AFA52E-1B45-68E1-DCEC-4D8E5AE3DB34}"/>
                </a:ext>
              </a:extLst>
            </p:cNvPr>
            <p:cNvSpPr/>
            <p:nvPr/>
          </p:nvSpPr>
          <p:spPr>
            <a:xfrm rot="19225746">
              <a:off x="4594616" y="2859032"/>
              <a:ext cx="152400" cy="187936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>
                  <a:solidFill>
                    <a:schemeClr val="tx1"/>
                  </a:solidFill>
                </a:rPr>
                <a:t>S</a:t>
              </a: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D80E82F8-0751-D65D-B748-663BA04F01CE}"/>
                </a:ext>
              </a:extLst>
            </p:cNvPr>
            <p:cNvSpPr/>
            <p:nvPr/>
          </p:nvSpPr>
          <p:spPr>
            <a:xfrm rot="19225746">
              <a:off x="4713215" y="3038222"/>
              <a:ext cx="152400" cy="114762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>
                  <a:solidFill>
                    <a:schemeClr val="tx1"/>
                  </a:solidFill>
                </a:rPr>
                <a:t>Q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66A534FC-2FAF-FC7E-A70F-D40229BAAD36}"/>
              </a:ext>
            </a:extLst>
          </p:cNvPr>
          <p:cNvGrpSpPr/>
          <p:nvPr/>
        </p:nvGrpSpPr>
        <p:grpSpPr>
          <a:xfrm rot="4913059">
            <a:off x="4015149" y="4299337"/>
            <a:ext cx="743439" cy="482786"/>
            <a:chOff x="4122176" y="2670198"/>
            <a:chExt cx="743439" cy="482786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3AB7B376-2FAB-DD5D-3F90-0EEDAD381703}"/>
                </a:ext>
              </a:extLst>
            </p:cNvPr>
            <p:cNvSpPr/>
            <p:nvPr/>
          </p:nvSpPr>
          <p:spPr>
            <a:xfrm rot="17890589">
              <a:off x="4274576" y="2517798"/>
              <a:ext cx="152400" cy="457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/>
                <a:t>D</a:t>
              </a: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ED32C0EB-D3E6-AD15-F162-5E06D16245F8}"/>
                </a:ext>
              </a:extLst>
            </p:cNvPr>
            <p:cNvSpPr/>
            <p:nvPr/>
          </p:nvSpPr>
          <p:spPr>
            <a:xfrm rot="19225746">
              <a:off x="4594616" y="2859032"/>
              <a:ext cx="152400" cy="187936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>
                  <a:solidFill>
                    <a:schemeClr val="tx1"/>
                  </a:solidFill>
                </a:rPr>
                <a:t>S</a:t>
              </a: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6B15A5F6-4DDD-6B4E-201C-34293BAE1399}"/>
                </a:ext>
              </a:extLst>
            </p:cNvPr>
            <p:cNvSpPr/>
            <p:nvPr/>
          </p:nvSpPr>
          <p:spPr>
            <a:xfrm rot="19225746">
              <a:off x="4713215" y="3038222"/>
              <a:ext cx="152400" cy="114762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>
                  <a:solidFill>
                    <a:schemeClr val="tx1"/>
                  </a:solidFill>
                </a:rPr>
                <a:t>Q</a:t>
              </a:r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DF7A6C0A-F876-FE0B-6B99-70D5895281F6}"/>
              </a:ext>
            </a:extLst>
          </p:cNvPr>
          <p:cNvSpPr txBox="1"/>
          <p:nvPr/>
        </p:nvSpPr>
        <p:spPr>
          <a:xfrm>
            <a:off x="7415679" y="5931717"/>
            <a:ext cx="4586577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Q+S=</a:t>
            </a:r>
            <a:r>
              <a:rPr lang="en-US" sz="2000" i="1" dirty="0"/>
              <a:t>short straight section (SSS), L~3-6 m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25A5513-0F9E-9A54-1A92-B830846B30C8}"/>
              </a:ext>
            </a:extLst>
          </p:cNvPr>
          <p:cNvSpPr txBox="1"/>
          <p:nvPr/>
        </p:nvSpPr>
        <p:spPr>
          <a:xfrm>
            <a:off x="6400800" y="6404573"/>
            <a:ext cx="4366260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 err="1"/>
              <a:t>Jeremie</a:t>
            </a:r>
            <a:r>
              <a:rPr lang="en-US" sz="2000" dirty="0"/>
              <a:t> </a:t>
            </a:r>
            <a:r>
              <a:rPr lang="en-US" sz="2000" dirty="0" err="1"/>
              <a:t>Bauche</a:t>
            </a:r>
            <a:r>
              <a:rPr lang="en-US" sz="2000" dirty="0"/>
              <a:t>, CERN, FCC week 2024</a:t>
            </a:r>
          </a:p>
        </p:txBody>
      </p:sp>
    </p:spTree>
    <p:extLst>
      <p:ext uri="{BB962C8B-B14F-4D97-AF65-F5344CB8AC3E}">
        <p14:creationId xmlns:p14="http://schemas.microsoft.com/office/powerpoint/2010/main" val="3598631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  <p:bldP spid="23" grpId="0"/>
      <p:bldP spid="24" grpId="0"/>
      <p:bldP spid="25" grpId="0"/>
      <p:bldP spid="41" grpId="0"/>
      <p:bldP spid="4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D76E589-8996-D06D-BC38-2A38AEE3EC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C8AD-FACB-42EB-BD47-43AC2A002D15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25149D-4CFD-7512-1199-5279F20A1C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5F00B7-D193-15EE-38EF-32B2A8F711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5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5D362C9C-4548-5019-4A8C-7B1B18338B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Proposal: HTS nested </a:t>
            </a:r>
            <a:r>
              <a:rPr lang="en-US" dirty="0" err="1"/>
              <a:t>dip+sext+quad</a:t>
            </a:r>
            <a:br>
              <a:rPr lang="en-US" dirty="0"/>
            </a:br>
            <a:r>
              <a:rPr lang="en-US" dirty="0">
                <a:solidFill>
                  <a:srgbClr val="FF0000"/>
                </a:solidFill>
              </a:rPr>
              <a:t>HTS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s</a:t>
            </a:r>
            <a:r>
              <a:rPr lang="en-US" dirty="0"/>
              <a:t>hort </a:t>
            </a:r>
            <a:r>
              <a:rPr lang="en-US" dirty="0">
                <a:solidFill>
                  <a:srgbClr val="FF0000"/>
                </a:solidFill>
              </a:rPr>
              <a:t>s</a:t>
            </a:r>
            <a:r>
              <a:rPr lang="en-US" dirty="0"/>
              <a:t>traight </a:t>
            </a:r>
            <a:r>
              <a:rPr lang="en-US" dirty="0">
                <a:solidFill>
                  <a:srgbClr val="FF0000"/>
                </a:solidFill>
              </a:rPr>
              <a:t>s</a:t>
            </a:r>
            <a:r>
              <a:rPr lang="en-US" dirty="0"/>
              <a:t>ection: </a:t>
            </a:r>
            <a:r>
              <a:rPr lang="en-US" dirty="0">
                <a:solidFill>
                  <a:srgbClr val="FF0000"/>
                </a:solidFill>
              </a:rPr>
              <a:t>HTS4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D17AC25-1DE1-E886-13D4-6901055E570C}"/>
              </a:ext>
            </a:extLst>
          </p:cNvPr>
          <p:cNvSpPr txBox="1"/>
          <p:nvPr/>
        </p:nvSpPr>
        <p:spPr>
          <a:xfrm>
            <a:off x="6618135" y="1748624"/>
            <a:ext cx="4410375" cy="30777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Save 2.8 </a:t>
            </a:r>
            <a:r>
              <a:rPr lang="en-US" sz="2000" dirty="0" err="1"/>
              <a:t>TWh</a:t>
            </a:r>
            <a:r>
              <a:rPr lang="en-US" sz="2000" dirty="0"/>
              <a:t> on joule heating in S+Q</a:t>
            </a:r>
          </a:p>
          <a:p>
            <a:pPr algn="l"/>
            <a:r>
              <a:rPr lang="en-US" sz="2000" dirty="0"/>
              <a:t>       Save 2 </a:t>
            </a:r>
            <a:r>
              <a:rPr lang="en-US" sz="2000" dirty="0" err="1"/>
              <a:t>TWh</a:t>
            </a:r>
            <a:r>
              <a:rPr lang="en-US" sz="2000" dirty="0"/>
              <a:t> on SR radiation</a:t>
            </a:r>
          </a:p>
          <a:p>
            <a:pPr algn="l"/>
            <a:r>
              <a:rPr lang="en-US" sz="2000" dirty="0"/>
              <a:t>       Pay ~ 1 </a:t>
            </a:r>
            <a:r>
              <a:rPr lang="en-US" sz="2000" dirty="0" err="1"/>
              <a:t>TWh</a:t>
            </a:r>
            <a:r>
              <a:rPr lang="en-US" sz="2000" dirty="0"/>
              <a:t> for cryocooling</a:t>
            </a:r>
          </a:p>
          <a:p>
            <a:pPr algn="l"/>
            <a:endParaRPr lang="en-US" sz="2000" dirty="0"/>
          </a:p>
          <a:p>
            <a:r>
              <a:rPr lang="en-US" sz="2000" dirty="0"/>
              <a:t>~20% reduction</a:t>
            </a:r>
          </a:p>
          <a:p>
            <a:r>
              <a:rPr lang="en-US" sz="2000" dirty="0"/>
              <a:t>of total FCC-</a:t>
            </a:r>
            <a:r>
              <a:rPr lang="en-US" sz="2000" dirty="0" err="1"/>
              <a:t>ee</a:t>
            </a:r>
            <a:r>
              <a:rPr lang="en-US" sz="2000" dirty="0"/>
              <a:t> consumption</a:t>
            </a:r>
          </a:p>
          <a:p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Gain optics flexibility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Cost competitive (?)</a:t>
            </a:r>
          </a:p>
        </p:txBody>
      </p:sp>
      <p:pic>
        <p:nvPicPr>
          <p:cNvPr id="13" name="pg333">
            <a:extLst>
              <a:ext uri="{FF2B5EF4-FFF2-40B4-BE49-F238E27FC236}">
                <a16:creationId xmlns:a16="http://schemas.microsoft.com/office/drawing/2014/main" id="{A8526B64-80DF-F776-E537-9A7402C0A30A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3"/>
          <a:srcRect l="16065" t="4963" r="15944" b="5561"/>
          <a:stretch/>
        </p:blipFill>
        <p:spPr>
          <a:xfrm>
            <a:off x="30475" y="1291087"/>
            <a:ext cx="5549692" cy="547758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DD0C1DB-94EF-5D31-5D10-C23C595960D5}"/>
              </a:ext>
            </a:extLst>
          </p:cNvPr>
          <p:cNvSpPr txBox="1"/>
          <p:nvPr/>
        </p:nvSpPr>
        <p:spPr>
          <a:xfrm>
            <a:off x="4344861" y="6038083"/>
            <a:ext cx="12353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92D050"/>
                </a:solidFill>
              </a:rPr>
              <a:t>20 mm</a:t>
            </a:r>
            <a:endParaRPr lang="de-CH" sz="2000" b="1" dirty="0">
              <a:solidFill>
                <a:srgbClr val="92D05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12483EF-CA8D-EEBA-12E1-46F101488ECE}"/>
              </a:ext>
            </a:extLst>
          </p:cNvPr>
          <p:cNvSpPr txBox="1"/>
          <p:nvPr/>
        </p:nvSpPr>
        <p:spPr>
          <a:xfrm>
            <a:off x="2057399" y="4008199"/>
            <a:ext cx="16794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92D050"/>
                </a:solidFill>
              </a:rPr>
              <a:t>Sextupole</a:t>
            </a:r>
            <a:endParaRPr lang="de-CH" sz="2000" b="1" dirty="0">
              <a:solidFill>
                <a:srgbClr val="92D05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9605BB5-1F9B-6DCD-A13C-2FEAD062A1B9}"/>
              </a:ext>
            </a:extLst>
          </p:cNvPr>
          <p:cNvSpPr txBox="1"/>
          <p:nvPr/>
        </p:nvSpPr>
        <p:spPr>
          <a:xfrm>
            <a:off x="3239530" y="1994026"/>
            <a:ext cx="20303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92D050"/>
                </a:solidFill>
              </a:rPr>
              <a:t>Quadrupole</a:t>
            </a:r>
            <a:endParaRPr lang="de-CH" sz="2000" b="1" dirty="0">
              <a:solidFill>
                <a:srgbClr val="92D05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33EFB03-E594-142E-92B8-450D9D08B27F}"/>
              </a:ext>
            </a:extLst>
          </p:cNvPr>
          <p:cNvSpPr txBox="1"/>
          <p:nvPr/>
        </p:nvSpPr>
        <p:spPr>
          <a:xfrm>
            <a:off x="1179311" y="2003563"/>
            <a:ext cx="9113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92D050"/>
                </a:solidFill>
              </a:rPr>
              <a:t>Iron</a:t>
            </a:r>
            <a:endParaRPr lang="de-CH" sz="2000" b="1" dirty="0">
              <a:solidFill>
                <a:srgbClr val="92D050"/>
              </a:solidFill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337DB1CD-89AA-BB64-10BD-270F216E330E}"/>
              </a:ext>
            </a:extLst>
          </p:cNvPr>
          <p:cNvCxnSpPr>
            <a:cxnSpLocks/>
          </p:cNvCxnSpPr>
          <p:nvPr/>
        </p:nvCxnSpPr>
        <p:spPr>
          <a:xfrm flipH="1" flipV="1">
            <a:off x="1549927" y="4052234"/>
            <a:ext cx="507473" cy="246796"/>
          </a:xfrm>
          <a:prstGeom prst="straightConnector1">
            <a:avLst/>
          </a:prstGeom>
          <a:ln w="38100">
            <a:solidFill>
              <a:srgbClr val="92D05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761D919-2D81-FA38-2638-4AC20814D366}"/>
              </a:ext>
            </a:extLst>
          </p:cNvPr>
          <p:cNvCxnSpPr>
            <a:cxnSpLocks/>
          </p:cNvCxnSpPr>
          <p:nvPr/>
        </p:nvCxnSpPr>
        <p:spPr>
          <a:xfrm flipH="1">
            <a:off x="2057399" y="4380682"/>
            <a:ext cx="1" cy="679339"/>
          </a:xfrm>
          <a:prstGeom prst="straightConnector1">
            <a:avLst/>
          </a:prstGeom>
          <a:ln w="38100">
            <a:solidFill>
              <a:srgbClr val="92D05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00AFA2F4-BD96-7348-304E-23F1BA76CFF6}"/>
              </a:ext>
            </a:extLst>
          </p:cNvPr>
          <p:cNvCxnSpPr>
            <a:cxnSpLocks/>
          </p:cNvCxnSpPr>
          <p:nvPr/>
        </p:nvCxnSpPr>
        <p:spPr>
          <a:xfrm>
            <a:off x="4172980" y="2428479"/>
            <a:ext cx="0" cy="1226897"/>
          </a:xfrm>
          <a:prstGeom prst="straightConnector1">
            <a:avLst/>
          </a:prstGeom>
          <a:ln w="38100">
            <a:solidFill>
              <a:srgbClr val="92D05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F33B2CD0-94ED-CA4E-B7D1-4E9200B99BB4}"/>
              </a:ext>
            </a:extLst>
          </p:cNvPr>
          <p:cNvCxnSpPr>
            <a:cxnSpLocks/>
          </p:cNvCxnSpPr>
          <p:nvPr/>
        </p:nvCxnSpPr>
        <p:spPr>
          <a:xfrm flipH="1">
            <a:off x="3200400" y="2384576"/>
            <a:ext cx="152400" cy="262338"/>
          </a:xfrm>
          <a:prstGeom prst="straightConnector1">
            <a:avLst/>
          </a:prstGeom>
          <a:ln w="38100">
            <a:solidFill>
              <a:srgbClr val="92D05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FC4C70A3-601F-3C17-554C-018AF78C26BD}"/>
              </a:ext>
            </a:extLst>
          </p:cNvPr>
          <p:cNvCxnSpPr>
            <a:cxnSpLocks/>
          </p:cNvCxnSpPr>
          <p:nvPr/>
        </p:nvCxnSpPr>
        <p:spPr>
          <a:xfrm flipV="1">
            <a:off x="4607360" y="6033923"/>
            <a:ext cx="503994" cy="1"/>
          </a:xfrm>
          <a:prstGeom prst="line">
            <a:avLst/>
          </a:prstGeom>
          <a:ln w="127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278B3F5E-D9F5-D63A-7050-6AB84DB9B924}"/>
              </a:ext>
            </a:extLst>
          </p:cNvPr>
          <p:cNvSpPr txBox="1"/>
          <p:nvPr/>
        </p:nvSpPr>
        <p:spPr>
          <a:xfrm>
            <a:off x="4344861" y="5124753"/>
            <a:ext cx="15329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92D050"/>
                </a:solidFill>
              </a:rPr>
              <a:t>Dipole</a:t>
            </a:r>
            <a:endParaRPr lang="de-CH" sz="2000" b="1" dirty="0">
              <a:solidFill>
                <a:srgbClr val="92D050"/>
              </a:solidFill>
            </a:endParaRP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8BD22DC3-FE9C-03A5-EE21-BF9E7317D0BA}"/>
              </a:ext>
            </a:extLst>
          </p:cNvPr>
          <p:cNvCxnSpPr>
            <a:cxnSpLocks/>
            <a:stCxn id="23" idx="1"/>
          </p:cNvCxnSpPr>
          <p:nvPr/>
        </p:nvCxnSpPr>
        <p:spPr>
          <a:xfrm flipH="1" flipV="1">
            <a:off x="4024502" y="5111373"/>
            <a:ext cx="320359" cy="213435"/>
          </a:xfrm>
          <a:prstGeom prst="straightConnector1">
            <a:avLst/>
          </a:prstGeom>
          <a:ln w="38100">
            <a:solidFill>
              <a:srgbClr val="92D05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1459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309914-88AE-857A-5E16-2B88C1F056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Three related CHART projects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17B4A5-764F-B055-741B-5BAD7A5D4C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FCC-</a:t>
            </a:r>
            <a:r>
              <a:rPr lang="en-US" dirty="0" err="1"/>
              <a:t>ee</a:t>
            </a:r>
            <a:r>
              <a:rPr lang="en-US" dirty="0"/>
              <a:t> beam dynamics, EPFL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FCC-</a:t>
            </a:r>
            <a:r>
              <a:rPr lang="en-US" dirty="0" err="1"/>
              <a:t>ee</a:t>
            </a:r>
            <a:r>
              <a:rPr lang="en-US" dirty="0"/>
              <a:t> HTS short straight sections (HTS4), CERN/PSI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FCC-</a:t>
            </a:r>
            <a:r>
              <a:rPr lang="en-US" dirty="0" err="1"/>
              <a:t>ee</a:t>
            </a:r>
            <a:r>
              <a:rPr lang="en-US" dirty="0"/>
              <a:t> cryogenic power converter (CPES), ETHZ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E3BA45-DB91-8207-343A-A1F23FDFE3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91B7F-09E3-4151-B51E-7962521D757F}" type="slidenum">
              <a:rPr lang="en-US" smtClean="0"/>
              <a:t>6</a:t>
            </a:fld>
            <a:endParaRPr lang="en-US"/>
          </a:p>
        </p:txBody>
      </p:sp>
      <p:pic>
        <p:nvPicPr>
          <p:cNvPr id="5" name="Picture 4" descr="A red and black map with white text&#10;&#10;Description automatically generated">
            <a:extLst>
              <a:ext uri="{FF2B5EF4-FFF2-40B4-BE49-F238E27FC236}">
                <a16:creationId xmlns:a16="http://schemas.microsoft.com/office/drawing/2014/main" id="{39CFA597-0B9E-90F9-CDF8-306F0E3B05B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3186" y="5101104"/>
            <a:ext cx="1391771" cy="1391771"/>
          </a:xfrm>
          <a:prstGeom prst="rect">
            <a:avLst/>
          </a:prstGeom>
        </p:spPr>
      </p:pic>
      <p:sp>
        <p:nvSpPr>
          <p:cNvPr id="6" name="Arrow: Up-Down 5">
            <a:extLst>
              <a:ext uri="{FF2B5EF4-FFF2-40B4-BE49-F238E27FC236}">
                <a16:creationId xmlns:a16="http://schemas.microsoft.com/office/drawing/2014/main" id="{316444BC-6CED-B439-676B-3DD077F52160}"/>
              </a:ext>
            </a:extLst>
          </p:cNvPr>
          <p:cNvSpPr/>
          <p:nvPr/>
        </p:nvSpPr>
        <p:spPr>
          <a:xfrm>
            <a:off x="3449103" y="1717388"/>
            <a:ext cx="275572" cy="674165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rrow: Up-Down 6">
            <a:extLst>
              <a:ext uri="{FF2B5EF4-FFF2-40B4-BE49-F238E27FC236}">
                <a16:creationId xmlns:a16="http://schemas.microsoft.com/office/drawing/2014/main" id="{C1763048-E9EB-0A5D-9DB8-D3611D733DBF}"/>
              </a:ext>
            </a:extLst>
          </p:cNvPr>
          <p:cNvSpPr/>
          <p:nvPr/>
        </p:nvSpPr>
        <p:spPr>
          <a:xfrm>
            <a:off x="3449103" y="3027770"/>
            <a:ext cx="275572" cy="674165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5858F07-0189-7019-9FFB-022FAEF0E703}"/>
              </a:ext>
            </a:extLst>
          </p:cNvPr>
          <p:cNvSpPr/>
          <p:nvPr/>
        </p:nvSpPr>
        <p:spPr>
          <a:xfrm>
            <a:off x="609600" y="2437655"/>
            <a:ext cx="9840238" cy="59011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9325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8A980D5-41AD-BEFE-289A-743AE95D08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376773"/>
            <a:ext cx="10125075" cy="464461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2900 SSS, double aperture, </a:t>
            </a:r>
          </a:p>
          <a:p>
            <a:r>
              <a:rPr lang="en-US" dirty="0"/>
              <a:t>spaced ~ 30 m from each other along 90 km tunnel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/>
              <a:t>Optics requirements </a:t>
            </a:r>
          </a:p>
          <a:p>
            <a:r>
              <a:rPr lang="en-US" dirty="0"/>
              <a:t>dipole, </a:t>
            </a:r>
            <a:r>
              <a:rPr lang="en-US" dirty="0" err="1"/>
              <a:t>sextupole</a:t>
            </a:r>
            <a:r>
              <a:rPr lang="en-US" dirty="0"/>
              <a:t>, quadrupole independent</a:t>
            </a:r>
          </a:p>
          <a:p>
            <a:pPr marL="285750" indent="-285750"/>
            <a:endParaRPr lang="en-US" dirty="0"/>
          </a:p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F95E731-D553-6F34-CA5C-AE1177015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C8AD-FACB-42EB-BD47-43AC2A002D15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B53F78-70F2-3BA5-A07A-E5D423D4B7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BDD208-E312-BE0E-C10D-FD96E4B8ED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7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A96FD95-98F7-42D6-C1F7-F6B1751E47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Requirements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D71EB8B-A47B-3E48-73F3-D4C320E6F66A}"/>
              </a:ext>
            </a:extLst>
          </p:cNvPr>
          <p:cNvSpPr txBox="1"/>
          <p:nvPr/>
        </p:nvSpPr>
        <p:spPr>
          <a:xfrm>
            <a:off x="7848600" y="2580390"/>
            <a:ext cx="3386120" cy="92333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Combined function won’t work</a:t>
            </a:r>
          </a:p>
          <a:p>
            <a:pPr algn="l"/>
            <a:endParaRPr lang="en-US" sz="2000" dirty="0"/>
          </a:p>
          <a:p>
            <a:pPr algn="l"/>
            <a:r>
              <a:rPr lang="en-US" sz="2000" dirty="0"/>
              <a:t>Can’t rely on iron</a:t>
            </a:r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537CACA0-94D3-26B3-A8C5-94336274A34A}"/>
              </a:ext>
            </a:extLst>
          </p:cNvPr>
          <p:cNvSpPr/>
          <p:nvPr/>
        </p:nvSpPr>
        <p:spPr>
          <a:xfrm>
            <a:off x="6400800" y="2815683"/>
            <a:ext cx="609600" cy="452744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</p:spTree>
    <p:extLst>
      <p:ext uri="{BB962C8B-B14F-4D97-AF65-F5344CB8AC3E}">
        <p14:creationId xmlns:p14="http://schemas.microsoft.com/office/powerpoint/2010/main" val="2950194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5D87545-D5BC-20BE-874B-F10A4A162E9C}"/>
              </a:ext>
            </a:extLst>
          </p:cNvPr>
          <p:cNvSpPr/>
          <p:nvPr/>
        </p:nvSpPr>
        <p:spPr>
          <a:xfrm>
            <a:off x="609600" y="2133600"/>
            <a:ext cx="5105400" cy="6096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4BFEAAD-DF92-024A-957A-9A46339C84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FBCDF5-627B-5FA8-0893-508F44889B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HTS project goals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Hardware demonstrators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Cryogenic cooling &amp; operating temperature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Powering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1EE5D7-9B0A-6942-93DC-5455F85A4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1451D4-5B3A-08F3-A7A9-069D47B410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8</a:t>
            </a:fld>
            <a:endParaRPr lang="en-GB" noProof="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82987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21"/>
    </mc:Choice>
    <mc:Fallback xmlns="">
      <p:transition spd="slow" advTm="2221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FE7344F-57A4-B190-A2B8-262AE57A27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C8AD-FACB-42EB-BD47-43AC2A002D15}" type="datetime1">
              <a:rPr lang="de-CH" noProof="0" smtClean="0"/>
              <a:t>13.09.2024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AA0C08F-FF2A-8C1E-4B3E-95199CF757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13A0C6-71E4-0430-27C4-9592789ABB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9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5B001679-25F1-AC5B-C163-F5AF9DBEA3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HTS4 hardware plans (1)</a:t>
            </a:r>
          </a:p>
        </p:txBody>
      </p:sp>
      <p:pic>
        <p:nvPicPr>
          <p:cNvPr id="11" name="Picture 6">
            <a:extLst>
              <a:ext uri="{FF2B5EF4-FFF2-40B4-BE49-F238E27FC236}">
                <a16:creationId xmlns:a16="http://schemas.microsoft.com/office/drawing/2014/main" id="{4819329A-09B1-7DDA-55BC-A2C7DFD44F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467" y="3168433"/>
            <a:ext cx="4402058" cy="2777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7EC15D2-F923-BD7E-D88F-070367610C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769770" y="3429571"/>
            <a:ext cx="3422138" cy="2068771"/>
          </a:xfrm>
          <a:prstGeom prst="rect">
            <a:avLst/>
          </a:prstGeom>
        </p:spPr>
      </p:pic>
      <p:pic>
        <p:nvPicPr>
          <p:cNvPr id="14" name="Picture 13" descr="A machine with red lights&#10;&#10;Description automatically generated">
            <a:extLst>
              <a:ext uri="{FF2B5EF4-FFF2-40B4-BE49-F238E27FC236}">
                <a16:creationId xmlns:a16="http://schemas.microsoft.com/office/drawing/2014/main" id="{D56319C3-CC15-DEE6-271C-92901F795A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26245" y="2971800"/>
            <a:ext cx="3666403" cy="2750271"/>
          </a:xfrm>
          <a:prstGeom prst="rect">
            <a:avLst/>
          </a:prstGeom>
          <a:ln w="38100">
            <a:solidFill>
              <a:srgbClr val="FFFFFF"/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F19144CD-CEDA-A8F7-2E05-A6098020FB78}"/>
                  </a:ext>
                </a:extLst>
              </p:cNvPr>
              <p:cNvSpPr txBox="1"/>
              <p:nvPr/>
            </p:nvSpPr>
            <p:spPr>
              <a:xfrm>
                <a:off x="609600" y="912524"/>
                <a:ext cx="6934200" cy="276998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Sextupole demonstrator, cosine-theta type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b="1" dirty="0">
                    <a:solidFill>
                      <a:schemeClr val="tx1"/>
                    </a:solidFill>
                  </a:rPr>
                  <a:t>Self-bonding coating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chemeClr val="tx1"/>
                    </a:solidFill>
                  </a:rPr>
                  <a:t>Allows coil curing after winding. </a:t>
                </a:r>
                <a:r>
                  <a:rPr lang="en-US" sz="2000" dirty="0" err="1">
                    <a:solidFill>
                      <a:schemeClr val="tx1"/>
                    </a:solidFill>
                  </a:rPr>
                  <a:t>Polyvinylbutyral</a:t>
                </a:r>
                <a:r>
                  <a:rPr lang="en-US" sz="2000" dirty="0">
                    <a:solidFill>
                      <a:schemeClr val="tx1"/>
                    </a:solidFill>
                  </a:rPr>
                  <a:t> with silver powder and graphite powder.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chemeClr val="tx1"/>
                    </a:solidFill>
                  </a:rPr>
                  <a:t>Coating provides partial-insulation with </a:t>
                </a:r>
                <a:r>
                  <a:rPr lang="en-US" sz="2000" b="1" dirty="0">
                    <a:solidFill>
                      <a:schemeClr val="tx1"/>
                    </a:solidFill>
                  </a:rPr>
                  <a:t>controlled resistance</a:t>
                </a:r>
                <a:r>
                  <a:rPr lang="en-US" sz="2000" dirty="0">
                    <a:solidFill>
                      <a:schemeClr val="tx1"/>
                    </a:solidFill>
                  </a:rPr>
                  <a:t>, targeting 100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mΩ</m:t>
                    </m:r>
                    <m:r>
                      <a:rPr lang="en-US" sz="20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⋅</m:t>
                    </m:r>
                    <m:r>
                      <m:rPr>
                        <m:sty m:val="p"/>
                      </m:rPr>
                      <a:rPr lang="en-US" sz="20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c</m:t>
                    </m:r>
                    <m:sSup>
                      <m:sSupPr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US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000" dirty="0">
                  <a:solidFill>
                    <a:schemeClr val="tx1"/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000" b="1" dirty="0">
                  <a:solidFill>
                    <a:schemeClr val="tx1"/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0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000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F19144CD-CEDA-A8F7-2E05-A6098020FB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912524"/>
                <a:ext cx="6934200" cy="2769989"/>
              </a:xfrm>
              <a:prstGeom prst="rect">
                <a:avLst/>
              </a:prstGeom>
              <a:blipFill>
                <a:blip r:embed="rId5"/>
                <a:stretch>
                  <a:fillRect l="-2109" t="-2863"/>
                </a:stretch>
              </a:blipFill>
            </p:spPr>
            <p:txBody>
              <a:bodyPr/>
              <a:lstStyle/>
              <a:p>
                <a:r>
                  <a:rPr lang="en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9913676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2.0.x&quot; formatVersion=&quot;2.0.0.0&quot; version=&quot;6.2.0.415&quot;&gt;&#10;  &lt;VersionInformation&gt;&#10;    &lt;Version&gt;1&lt;/Version&gt;&#10;  &lt;/VersionInformation&gt;&#10;  &lt;Entity&gt;/result/feature/pg333&lt;/Entity&gt;&#10;  &lt;Tag&gt;pg333&lt;/Tag&gt;&#10;  &lt;Node&gt;Results &amp;gt; Group 23 {grp23} &amp;gt; nice plot 1 {pg333}&lt;/Node&gt;&#10;  &lt;LinkType&gt;Image&lt;/LinkType&gt;&#10;  &lt;ModelLink directoryType=&quot;none&quot;&gt;dbmodel:///?databaseKey=a6cffd31-161c-4539-8010-986b6d58756d&amp;amp;databaseLabel=Local%20Database%20JK&amp;amp;modelKey=504427a9-2a53-493f-8d6f-161f2365d3ae&amp;amp;originModelKey=62287bed-d0f2-43fa-bc41-e0f8b6175a18&amp;amp;branchKey=a6b53f9e-a710-4980-80fb-795d3760b087&amp;amp;commitKey=4f4664c0-e893-4ea0-a013-e3209978c375&amp;amp;modelVersionKey=69b68089-d0e8-4fad-bdcc-bd67450b097a&amp;amp;modelSaveTypeId=1&amp;amp;modelVersionTypeId=201&amp;amp;modelVersionTitle=HTS4%203D%20v8h&amp;amp;saved=1723648769080&amp;amp;savedBy=kosse_j-adm&amp;amp;owner=kosse_j-adm&lt;/ModelLink&gt;&#10;  &lt;LocalPath&gt;&lt;/LocalPath&gt;&#10;  &lt;SDim&gt;2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size&quot; type=&quot;string&quot; value=&quot;presentation&quot; /&gt;&#10;    &lt;Property name=&quot;hiddensize&quot; type=&quot;group&quot; value=&quot;manual&quot; /&gt;&#10;    &lt;Property name=&quot;unit&quot; type=&quot;group&quot; value=&quot;px&quot; /&gt;&#10;    &lt;Property name=&quot;lockratio&quot; type=&quot;bool&quot; value=&quot;off&quot; /&gt;&#10;    &lt;Property name=&quot;aspectratio&quot; type=&quot;real&quot; value=&quot;1&quot; /&gt;&#10;    &lt;Property name=&quot;width&quot; type=&quot;real&quot; value=&quot;4000&quot; /&gt;&#10;    &lt;Property name=&quot;height&quot; type=&quot;real&quot; value=&quot;3000&quot; /&gt;&#10;    &lt;Property name=&quot;resolution&quot; type=&quot;integer&quot; value=&quot;300&quot; /&gt;&#10;    &lt;Property name=&quot;sizedesc&quot; type=&quot;string&quot; value=&quot;339 x 254 mm&quot; /&gt;&#10;    &lt;Property name=&quot;widthpx&quot; type=&quot;integer&quot; value=&quot;0&quot; /&gt;&#10;    &lt;Property name=&quot;heightpx&quot; type=&quot;integer&quot; value=&quot;0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005 x 815 px&quot; /&gt;&#10;    &lt;Property name=&quot;zoomextents&quot; type=&quot;bool&quot; value=&quot;off&quot; /&gt;&#10;    &lt;Property name=&quot;antialias&quot; type=&quot;bool&quot; value=&quot;on&quot; /&gt;&#10;    &lt;Property name=&quot;screenwidthpx&quot; type=&quot;integer&quot; value=&quot;1005&quot; /&gt;&#10;    &lt;Property name=&quot;screenheightpx&quot; type=&quot;integer&quot; value=&quot;815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Group 23 {grp23} &amp;gt; nice plot 1 {pg333} &amp;gt; Streamline 1 {str1}&quot; /&gt;&#10;    &lt;Property name=&quot;lockview&quot; type=&quot;bool&quot; value=&quot;off&quot; /&gt;&#10;    &lt;Property name=&quot;linkedinfo&quot; type=&quot;string&quot; value=&quot;&quot; /&gt;&#10;    &lt;Property name=&quot;alloweps&quot; type=&quot;bool&quot; value=&quot;off&quot; /&gt;&#10;    &lt;Property name=&quot;allowgltf&quot; type=&quot;bool&quot; value=&quot;off&quot; /&gt;&#10;    &lt;Property name=&quot;lastwrittenfile&quot; type=&quot;string&quot; value=&quot;&quot; /&gt;&#10;    &lt;Property name=&quot;lastfiletype&quot; type=&quot;string&quot; value=&quot;png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2&quot; /&gt;&#10;    &lt;Property name=&quot;options2d&quot; type=&quot;group&quot; value=&quot;on&quot; /&gt;&#10;    &lt;Property name=&quot;title2d&quot; type=&quot;bool&quot; value=&quot;off&quot; /&gt;&#10;    &lt;Property name=&quot;legend2d&quot; type=&quot;bool&quot; value=&quot;off&quot; /&gt;&#10;    &lt;Property name=&quot;axes2d&quot; type=&quot;bool&quot; value=&quot;off&quot; /&gt;&#10;    &lt;Property name=&quot;logo2d&quot; type=&quot;bool&quot; value=&quot;off&quot; /&gt;&#10;    &lt;Property name=&quot;fontsize&quot; type=&quot;integer&quot; value=&quot;18&quot; /&gt;&#10;    &lt;Property name=&quot;colortheme&quot; type=&quot;string&quot; value=&quot;globaltheme&quot; /&gt;&#10;    &lt;Property name=&quot;background&quot; type=&quot;group&quot; value=&quot;transparent&quot; /&gt;&#10;  &lt;/PropSet&gt;&#10;  &lt;PropSet id=&quot;view&quot;&gt;&#10;    &lt;Property name=&quot;showlabels&quot; type=&quot;bool&quot; value=&quot;off&quot; /&gt;&#10;    &lt;Property name=&quot;showDirections&quot; type=&quot;bool&quot; value=&quot;off&quot; /&gt;&#10;    &lt;Property name=&quot;showgrid&quot; type=&quot;bool&quot; value=&quot;on&quot; /&gt;&#10;    &lt;Property name=&quot;rendermesh&quot; type=&quot;bool&quot; value=&quot;on&quot; /&gt;&#10;    &lt;Property name=&quot;showunits&quot; type=&quot;bool&quot; value=&quot;on&quot; /&gt;&#10;    &lt;Property name=&quot;plotgroupunits&quot; type=&quot;stringarray&quot; value=&quot;, &quot; /&gt;&#10;    &lt;Property name=&quot;locked&quot; type=&quot;bool&quot; value=&quot;off&quot; /&gt;&#10;    &lt;Property name=&quot;istemporary&quot; type=&quot;bool&quot; value=&quot;off&quot; /&gt;&#10;    &lt;Property name=&quot;isx&quot; type=&quot;bool&quot; value=&quot;off&quot; /&gt;&#10;    &lt;Property name=&quot;showselection&quot; type=&quot;bool&quot; value=&quot;on&quot; /&gt;&#10;    &lt;Property name=&quot;showmaterial&quot; type=&quot;bool&quot; value=&quot;off&quot; /&gt;&#10;    &lt;Property name=&quot;hidestatus&quot; type=&quot;string&quot; value=&quot;hide&quot; /&gt;&#10;    &lt;Property name=&quot;isnew&quot; type=&quot;bool&quot; value=&quot;off&quot; /&gt;&#10;    &lt;Property name=&quot;postviewkey&quot; type=&quot;string&quot; value=&quot;&quot; /&gt;&#10;    &lt;Property name=&quot;workplaneclip&quot; type=&quot;bool&quot; value=&quot;off&quot; /&gt;&#10;    &lt;Property name=&quot;offscreenoverride&quot; type=&quot;bool&quot; value=&quot;off&quot; /&gt;&#10;  &lt;/PropSet&gt;&#10;  &lt;PropSet id=&quot;camera&quot; /&gt;&#10;  &lt;PropSet id=&quot;axis&quot;&gt;&#10;    &lt;Property name=&quot;xmin&quot; type=&quot;real&quot; value=&quot;-0.13075046241283417&quot; /&gt;&#10;    &lt;Property name=&quot;xmax&quot; type=&quot;real&quot; value=&quot;0.1328773945569992&quot; /&gt;&#10;    &lt;Property name=&quot;ymin&quot; type=&quot;real&quot; value=&quot;-0.12485489994287491&quot; /&gt;&#10;    &lt;Property name=&quot;ymax&quot; type=&quot;real&quot; value=&quot;0.12108862400054932&quot; /&gt;&#10;    &lt;Property name=&quot;xminhidden&quot; type=&quot;real&quot; value=&quot;-0.13075046241283417&quot; /&gt;&#10;    &lt;Property name=&quot;xmaxhidden&quot; type=&quot;real&quot; value=&quot;0.1328773945569992&quot; /&gt;&#10;    &lt;Property name=&quot;yminhidden&quot; type=&quot;real&quot; value=&quot;-0.12485489994287491&quot; /&gt;&#10;    &lt;Property name=&quot;ymaxhidden&quot; type=&quot;real&quot; value=&quot;0.12108862400054932&quot; /&gt;&#10;    &lt;Property name=&quot;forcenoviewscaling&quot; type=&quot;bool&quot; value=&quot;off&quot; /&gt;&#10;    &lt;Property name=&quot;viewscaletype&quot; type=&quot;group&quot; value=&quot;none&quot; /&gt;&#10;    &lt;Property name=&quot;autocontext&quot; type=&quot;group&quot; value=&quot;autofit&quot; /&gt;&#10;    &lt;Property name=&quot;xweight&quot; type=&quot;real&quot; value=&quot;1&quot; /&gt;&#10;    &lt;Property name=&quot;yweight&quot; type=&quot;real&quot; value=&quot;1&quot; /&gt;&#10;    &lt;Property name=&quot;xscale&quot; type=&quot;real&quot; value=&quot;1&quot; /&gt;&#10;    &lt;Property name=&quot;yscale&quot; type=&quot;real&quot; value=&quot;1&quot; /&gt;&#10;    &lt;Property name=&quot;abstractviewsetting&quot; type=&quot;group&quot; value=&quot;on&quot; /&gt;&#10;    &lt;Property name=&quot;abstractviewlratio&quot; type=&quot;real&quot; value=&quot;0.20283985137939453&quot; /&gt;&#10;    &lt;Property name=&quot;abstractviewrratio&quot; type=&quot;real&quot; value=&quot;-0.19800591468811035&quot; /&gt;&#10;    &lt;Property name=&quot;abstractviewbratio&quot; type=&quot;real&quot; value=&quot;0.2162388563156128&quot; /&gt;&#10;    &lt;Property name=&quot;abstractviewtratio&quot; type=&quot;real&quot; value=&quot;-0.22479857504367828&quot; /&gt;&#10;    &lt;Property name=&quot;abstractviewxscale&quot; type=&quot;real&quot; value=&quot;3.274880291428417E-4&quot; /&gt;&#10;    &lt;Property name=&quot;abstractviewyscale&quot; type=&quot;real&quot; value=&quot;3.274880291428417E-4&quot; /&gt;&#10;    &lt;Property name=&quot;manualgrid&quot; type=&quot;group&quot; value=&quot;off&quot; /&gt;&#10;    &lt;Property name=&quot;xspacing&quot; type=&quot;real&quot; value=&quot;1&quot; /&gt;&#10;    &lt;Property name=&quot;y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  &lt;Property name=&quot;canvassizedip&quot; type=&quot;realarray&quot; value=&quot;1005, 815&quot; /&gt;&#10;    &lt;Property name=&quot;renderareasizedip&quot; type=&quot;realarray&quot; value=&quot;805, 751&quot; /&gt;&#10;  &lt;/PropSet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638596635892100256&lt;/UpdateTimeStamp&gt;&#10;&lt;/Root&gt;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"/>
</p:tagLst>
</file>

<file path=ppt/theme/theme1.xml><?xml version="1.0" encoding="utf-8"?>
<a:theme xmlns:a="http://schemas.openxmlformats.org/drawingml/2006/main" name="Benutzerdefiniertes Design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VO-9722-769_0_PSI Presentation Content Slide (EN).potx" id="{60F05D29-F0E1-4775-A1D9-44CFFE9A6041}" vid="{70BBF5D4-9FC1-489D-BCE3-525EF893855A}"/>
    </a:ext>
  </a:extLst>
</a:theme>
</file>

<file path=ppt/theme/theme2.xml><?xml version="1.0" encoding="utf-8"?>
<a:theme xmlns:a="http://schemas.openxmlformats.org/drawingml/2006/main" name="1_Benutzerdefiniertes Design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 PSI CAS V8" id="{064E1F69-F7DB-4A09-94E4-8C427170E7EA}" vid="{7643CE5B-6D02-48B3-BE19-E2325451F8F3}"/>
    </a:ext>
  </a:extLst>
</a:theme>
</file>

<file path=ppt/theme/theme3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c24777f-78b6-4f3c-a73a-d5fa08e4d537" xsi:nil="true"/>
    <lcf76f155ced4ddcb4097134ff3c332f xmlns="c9077d15-72ed-4fec-bcfe-3472729e9195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E594130A2AF244FBF3F304D904ED593" ma:contentTypeVersion="18" ma:contentTypeDescription="Ein neues Dokument erstellen." ma:contentTypeScope="" ma:versionID="9c227ad3ab8d826471e210bb857ebfda">
  <xsd:schema xmlns:xsd="http://www.w3.org/2001/XMLSchema" xmlns:xs="http://www.w3.org/2001/XMLSchema" xmlns:p="http://schemas.microsoft.com/office/2006/metadata/properties" xmlns:ns2="c9077d15-72ed-4fec-bcfe-3472729e9195" xmlns:ns3="bc24777f-78b6-4f3c-a73a-d5fa08e4d537" targetNamespace="http://schemas.microsoft.com/office/2006/metadata/properties" ma:root="true" ma:fieldsID="2a0acd45fe6cc66a06723547185abeb0" ns2:_="" ns3:_="">
    <xsd:import namespace="c9077d15-72ed-4fec-bcfe-3472729e9195"/>
    <xsd:import namespace="bc24777f-78b6-4f3c-a73a-d5fa08e4d53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077d15-72ed-4fec-bcfe-3472729e91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7fbe3b91-0d7a-4fca-85de-75d49bc052c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24777f-78b6-4f3c-a73a-d5fa08e4d537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523888c3-3691-4ee2-9093-74875a1c94d8}" ma:internalName="TaxCatchAll" ma:showField="CatchAllData" ma:web="bc24777f-78b6-4f3c-a73a-d5fa08e4d53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626B806-0237-4942-A1FD-5C97285908C2}">
  <ds:schemaRefs>
    <ds:schemaRef ds:uri="http://schemas.microsoft.com/office/2006/documentManagement/types"/>
    <ds:schemaRef ds:uri="http://purl.org/dc/elements/1.1/"/>
    <ds:schemaRef ds:uri="http://www.w3.org/XML/1998/namespace"/>
    <ds:schemaRef ds:uri="bc24777f-78b6-4f3c-a73a-d5fa08e4d537"/>
    <ds:schemaRef ds:uri="http://purl.org/dc/terms/"/>
    <ds:schemaRef ds:uri="http://purl.org/dc/dcmitype/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c9077d15-72ed-4fec-bcfe-3472729e9195"/>
  </ds:schemaRefs>
</ds:datastoreItem>
</file>

<file path=customXml/itemProps2.xml><?xml version="1.0" encoding="utf-8"?>
<ds:datastoreItem xmlns:ds="http://schemas.openxmlformats.org/officeDocument/2006/customXml" ds:itemID="{7B9C8326-17BB-45BD-9C1C-A05512924E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077d15-72ed-4fec-bcfe-3472729e9195"/>
    <ds:schemaRef ds:uri="bc24777f-78b6-4f3c-a73a-d5fa08e4d53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B6B7BE2-63AD-4C37-AC44-F0E4FC348E2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240614_HTS4_status</Template>
  <TotalTime>0</TotalTime>
  <Words>1262</Words>
  <Application>Microsoft Office PowerPoint</Application>
  <PresentationFormat>Widescreen</PresentationFormat>
  <Paragraphs>364</Paragraphs>
  <Slides>27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37" baseType="lpstr">
      <vt:lpstr>Aptos</vt:lpstr>
      <vt:lpstr>Arial</vt:lpstr>
      <vt:lpstr>Calibri</vt:lpstr>
      <vt:lpstr>Cambria Math</vt:lpstr>
      <vt:lpstr>Libre Franklin</vt:lpstr>
      <vt:lpstr>Rockwell</vt:lpstr>
      <vt:lpstr>Symbol</vt:lpstr>
      <vt:lpstr>Times</vt:lpstr>
      <vt:lpstr>Benutzerdefiniertes Design</vt:lpstr>
      <vt:lpstr>1_Benutzerdefiniertes Design</vt:lpstr>
      <vt:lpstr>HTS4 Towards an energy-efficient FCC-ee</vt:lpstr>
      <vt:lpstr>Contents</vt:lpstr>
      <vt:lpstr>PowerPoint Presentation</vt:lpstr>
      <vt:lpstr>FCC-ee conceptual design</vt:lpstr>
      <vt:lpstr>Proposal: HTS nested dip+sext+quad HTS short straight section: HTS4</vt:lpstr>
      <vt:lpstr>Three related CHART projects</vt:lpstr>
      <vt:lpstr>Requirements</vt:lpstr>
      <vt:lpstr>Contents</vt:lpstr>
      <vt:lpstr>HTS4 hardware plans (1)</vt:lpstr>
      <vt:lpstr>HTS4 hardware plans (2)</vt:lpstr>
      <vt:lpstr>HTS4 hardware plans (3)</vt:lpstr>
      <vt:lpstr>Contents</vt:lpstr>
      <vt:lpstr>PowerPoint Presentation</vt:lpstr>
      <vt:lpstr>HTS vs NC option</vt:lpstr>
      <vt:lpstr>Cooling</vt:lpstr>
      <vt:lpstr>Cryocooler based option</vt:lpstr>
      <vt:lpstr>Contents</vt:lpstr>
      <vt:lpstr>Current leads</vt:lpstr>
      <vt:lpstr>Cryogenic Power Electronic System</vt:lpstr>
      <vt:lpstr>Conclusions</vt:lpstr>
      <vt:lpstr>Requirements</vt:lpstr>
      <vt:lpstr>Requirements </vt:lpstr>
      <vt:lpstr>How about the sextupole?</vt:lpstr>
      <vt:lpstr>Requirements</vt:lpstr>
      <vt:lpstr>State of art</vt:lpstr>
      <vt:lpstr>Proposal: HTS nested dip+sext+quad HTS short straight section: HTS4</vt:lpstr>
      <vt:lpstr>Cryogenic dc/dc convertor</vt:lpstr>
    </vt:vector>
  </TitlesOfParts>
  <Company>Paul Scherrer Institut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FCC-ee HTS SSS</dc:title>
  <dc:creator>Kosse Jaap</dc:creator>
  <dc:description>erstellt durch Vorlagenbauer.ch</dc:description>
  <cp:lastModifiedBy>Kosse Jaap</cp:lastModifiedBy>
  <cp:revision>20</cp:revision>
  <dcterms:created xsi:type="dcterms:W3CDTF">2024-06-14T13:53:09Z</dcterms:created>
  <dcterms:modified xsi:type="dcterms:W3CDTF">2024-09-13T08:43:26Z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0x0101000E594130A2AF244FBF3F304D904ED593</vt:lpwstr>
  </property>
  <property fmtid="{D5CDD505-2E9C-101B-9397-08002B2CF9AE}" pid="3" name="MediaServiceImageTags">
    <vt:lpwstr/>
  </property>
</Properties>
</file>