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68" r:id="rId4"/>
    <p:sldId id="269" r:id="rId5"/>
    <p:sldId id="270" r:id="rId6"/>
    <p:sldId id="295" r:id="rId7"/>
    <p:sldId id="296" r:id="rId8"/>
    <p:sldId id="272" r:id="rId9"/>
    <p:sldId id="297" r:id="rId10"/>
    <p:sldId id="276" r:id="rId11"/>
    <p:sldId id="286" r:id="rId12"/>
    <p:sldId id="302" r:id="rId13"/>
    <p:sldId id="298" r:id="rId14"/>
    <p:sldId id="299" r:id="rId15"/>
    <p:sldId id="300" r:id="rId16"/>
    <p:sldId id="301" r:id="rId17"/>
    <p:sldId id="294" r:id="rId18"/>
  </p:sldIdLst>
  <p:sldSz cx="9144000" cy="6858000" type="screen4x3"/>
  <p:notesSz cx="6400800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91" autoAdjust="0"/>
    <p:restoredTop sz="94660"/>
  </p:normalViewPr>
  <p:slideViewPr>
    <p:cSldViewPr snapToObjects="1">
      <p:cViewPr varScale="1">
        <p:scale>
          <a:sx n="95" d="100"/>
          <a:sy n="95" d="100"/>
        </p:scale>
        <p:origin x="122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0E9259D0-2DDA-98CB-FA98-1439A6478BB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7BC448FF-19C3-B5B0-43D5-EF58CD47AB6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endParaRPr lang="de-CH" altLang="en-US"/>
          </a:p>
        </p:txBody>
      </p:sp>
      <p:sp>
        <p:nvSpPr>
          <p:cNvPr id="5124" name="Rectangle 4">
            <a:extLst>
              <a:ext uri="{FF2B5EF4-FFF2-40B4-BE49-F238E27FC236}">
                <a16:creationId xmlns:a16="http://schemas.microsoft.com/office/drawing/2014/main" id="{C9D07F49-32CB-CA45-91CD-F198E46E50B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652463"/>
            <a:ext cx="4341812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130CA4D-9AC4-FB91-6DF2-A184E1F4A6B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en-US"/>
              <a:t>Textmasterformate durch Klicken bearbeiten</a:t>
            </a:r>
          </a:p>
          <a:p>
            <a:pPr lvl="1"/>
            <a:r>
              <a:rPr lang="de-CH" altLang="en-US"/>
              <a:t>Zweite Ebene</a:t>
            </a:r>
          </a:p>
          <a:p>
            <a:pPr lvl="2"/>
            <a:r>
              <a:rPr lang="de-CH" altLang="en-US"/>
              <a:t>Dritte Ebene</a:t>
            </a:r>
          </a:p>
          <a:p>
            <a:pPr lvl="3"/>
            <a:r>
              <a:rPr lang="de-CH" altLang="en-US"/>
              <a:t>Vierte Ebene</a:t>
            </a:r>
          </a:p>
          <a:p>
            <a:pPr lvl="4"/>
            <a:r>
              <a:rPr lang="de-CH" altLang="en-US"/>
              <a:t>Fünfte Ebene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45893C4-F419-CDB5-CBAC-148BEE7FCF9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 altLang="en-US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1779CFBB-AD52-A27F-63D6-2BB2BC5A10C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fld id="{6CC6E55E-9600-408B-9C3E-606A073B3676}" type="slidenum">
              <a:rPr lang="de-CH" altLang="en-US"/>
              <a:pPr/>
              <a:t>‹#›</a:t>
            </a:fld>
            <a:endParaRPr lang="de-CH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1" name="Picture 15">
            <a:extLst>
              <a:ext uri="{FF2B5EF4-FFF2-40B4-BE49-F238E27FC236}">
                <a16:creationId xmlns:a16="http://schemas.microsoft.com/office/drawing/2014/main" id="{FE8A0E2D-A02B-4469-CCFE-E85B79A45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2027238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>
            <a:extLst>
              <a:ext uri="{FF2B5EF4-FFF2-40B4-BE49-F238E27FC236}">
                <a16:creationId xmlns:a16="http://schemas.microsoft.com/office/drawing/2014/main" id="{690EB60F-611F-D84B-511F-9572D4C108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5D7FDCA-A418-3BED-6DE0-84564503581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8A072262-AC2F-F747-E60D-CADBF7086DA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477930D5-C26F-1C1D-95B6-AC52A2719D9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3971330B-6DD8-4A79-88B4-D189BAA57E5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104" name="Line 8">
            <a:extLst>
              <a:ext uri="{FF2B5EF4-FFF2-40B4-BE49-F238E27FC236}">
                <a16:creationId xmlns:a16="http://schemas.microsoft.com/office/drawing/2014/main" id="{2DB36B0D-0201-B569-E2E1-15B88C093BF8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5" name="Text Box 9">
            <a:extLst>
              <a:ext uri="{FF2B5EF4-FFF2-40B4-BE49-F238E27FC236}">
                <a16:creationId xmlns:a16="http://schemas.microsoft.com/office/drawing/2014/main" id="{3A5159AE-D9A8-06CE-F15E-E4B3D420D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en-US" altLang="en-US" sz="1400" b="1" dirty="0" err="1"/>
              <a:t>Physik-Institut</a:t>
            </a:r>
            <a:r>
              <a:rPr lang="en-US" altLang="en-US" sz="1400" b="1" dirty="0"/>
              <a:t> </a:t>
            </a:r>
          </a:p>
        </p:txBody>
      </p:sp>
      <p:pic>
        <p:nvPicPr>
          <p:cNvPr id="3" name="Picture 2" descr="A logo with a red circle and blue lines&#10;&#10;Description automatically generated">
            <a:extLst>
              <a:ext uri="{FF2B5EF4-FFF2-40B4-BE49-F238E27FC236}">
                <a16:creationId xmlns:a16="http://schemas.microsoft.com/office/drawing/2014/main" id="{5C3FDC20-E626-DC25-8178-9755C97413D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504" y="0"/>
            <a:ext cx="1079495" cy="107949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12D31-8542-59AA-9BA0-139C97810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E995F-689B-CAD6-5EB2-3F36979F7A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8F37B2-04BF-088A-0EBE-0B795D166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67A3C-FBC7-DB67-E190-F44268FE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132142-CEE9-4CF6-76D9-D520457B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853B9C0E-90AD-4069-9A78-4F54DE2687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4149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988899-E6F3-3DB0-9310-07F69E694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408738" y="1268413"/>
            <a:ext cx="1835150" cy="48244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D6A597-E33B-59E8-71BA-DEDD37EE45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00113" y="1268413"/>
            <a:ext cx="5356225" cy="48244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34925-2443-848F-F5ED-6AA1D7631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DF8E5-F719-A451-F7A2-CAEFA50DC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07621-CF14-D7BB-C1F4-4F38B4F29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DF8FFAC1-D875-4663-AC1A-5C5B30F8E9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1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9EBA6-1285-707F-81DF-C461A5621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3E9B2-7E16-E9EF-207E-D929D29CB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1DA7B-31C7-8F2D-307B-2A3C02870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59B91-1B02-9030-780D-5EB6D4555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E11FE-15DC-A522-E93A-78452290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55D1D16C-8795-4468-A188-E42854EF80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380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6AD06-E337-9840-D67F-0CB5DBB3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27BF5-9830-E081-8BBA-97A911A7EB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5E3DB-48C9-EFB4-A481-59A8348B4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0DECD-CF4C-B67C-4872-898A5DA51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8F9A9-FA18-5551-AE7F-291BB3D7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3CB91EBA-D543-4CB7-8500-515D072C09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9598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64B76-EFC3-5F55-613D-2FDCA0CDD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D8F08-29D1-4EBF-1337-590549F921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00113" y="2205038"/>
            <a:ext cx="3595687" cy="3887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A9C720-382E-E878-04EB-1E29B1CBC8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205038"/>
            <a:ext cx="3595688" cy="3887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C2E78-66CD-A03A-333F-A176247E8A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87F93-4D65-6888-6323-74CF1A4CB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92F7F2-1E2C-9925-5C55-7D0B96FAF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173B533D-7D20-4B98-9795-A10E538AE1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444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79B10-F817-C460-16F9-BE2C8712E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FFB3CD-8F4E-8F3C-94EA-CC05E36F2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D7EC-DE2A-28CC-B73B-4F36F340D1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D2B5D9-5FFC-CAD4-E872-EF01E49E7E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A2753F-21EF-23FA-D96E-DB041C5C6B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E95DB6-4702-B995-EFC2-FC772B04F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75FE22-DC56-04BC-2AE4-D525CC671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41AF43-19D9-62C5-593F-C3E9BAFFB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4B75CD5C-E82D-4A5D-BA4B-17785A8621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443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59137-D259-EFF8-8357-5E269DC36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F0E001-6B9C-B593-4CB0-69254B3F2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83542C-A3C5-2157-F5E6-ECF08ED59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9EA487-BC04-470F-E9B9-A1C932F3D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D3BFC798-2607-47E3-9366-2C7E9951A0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471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50AB7A-8F78-3810-9898-890EC8F00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1C10D4-D2EB-07ED-74EC-0C8FEFE74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115492-5856-4271-99B7-7C2197700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99631281-74F4-45FB-80D8-E2DCB40FE4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0063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28617-8639-9511-AA66-EAD1A6C58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41A16-590F-E8F5-A094-A2DD6F842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B24CF9-5315-4EF0-BE35-966A87279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96AD12-21D0-2578-44DA-72AAF0EE3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6AB253-7DA3-9E88-7D19-132291544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3F054-811B-6547-B54E-7FD924A93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BCD6446E-BE28-4612-9CE7-C5937F2C62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134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76347-A03A-D3EA-CFFF-8BFB34AC5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B46D5D-0BEB-4D0D-E58E-E03BAB6FBD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929B45-FB0F-3DC4-A7D0-AAA11D98ED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3D9E7A-DE68-3153-C01E-6950DA91F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19738-D2BE-2AAB-8021-24D3CE4EC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61F682-EB76-26FE-3225-43EE99E5E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786E3CB9-E1F7-4103-87C5-063AAE43D6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393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A6AC955-A2FE-BCDD-F506-C43812571E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B065C93-7663-DA60-7088-EECBCFF98A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Textmasterformate durch Klicken bearbeiten</a:t>
            </a:r>
          </a:p>
          <a:p>
            <a:pPr lvl="1"/>
            <a:r>
              <a:rPr lang="en-US" altLang="en-US"/>
              <a:t>Zweite Ebene</a:t>
            </a:r>
          </a:p>
          <a:p>
            <a:pPr lvl="2"/>
            <a:r>
              <a:rPr lang="en-US" altLang="en-US"/>
              <a:t>Dritte Ebene</a:t>
            </a:r>
          </a:p>
          <a:p>
            <a:pPr lvl="3"/>
            <a:r>
              <a:rPr lang="en-US" altLang="en-US"/>
              <a:t>Vierte Ebene</a:t>
            </a:r>
          </a:p>
          <a:p>
            <a:pPr lvl="4"/>
            <a:r>
              <a:rPr lang="en-US" altLang="en-US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AB630CB-28DA-E645-97F4-3AC008824BA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de-DE" altLang="en-US"/>
              <a:t>10.09.2024</a:t>
            </a:r>
            <a:endParaRPr lang="en-US" altLang="en-US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56FA13A2-CC38-1312-E2FD-A90EF2CE28C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4ADC6A9-53B1-563B-894B-109262D40FB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en-US" altLang="en-US"/>
              <a:t>Page </a:t>
            </a:r>
            <a:fld id="{B96D3A63-7B52-4C81-B924-1EF33AAB332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" name="Line 10">
            <a:extLst>
              <a:ext uri="{FF2B5EF4-FFF2-40B4-BE49-F238E27FC236}">
                <a16:creationId xmlns:a16="http://schemas.microsoft.com/office/drawing/2014/main" id="{CE3A3974-D509-6EB1-FE77-2DF009D09C76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7" name="Picture 13">
            <a:extLst>
              <a:ext uri="{FF2B5EF4-FFF2-40B4-BE49-F238E27FC236}">
                <a16:creationId xmlns:a16="http://schemas.microsoft.com/office/drawing/2014/main" id="{8EEC1F56-0ED7-E763-C539-708B397D5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2027238" cy="68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" name="Text Box 14">
            <a:extLst>
              <a:ext uri="{FF2B5EF4-FFF2-40B4-BE49-F238E27FC236}">
                <a16:creationId xmlns:a16="http://schemas.microsoft.com/office/drawing/2014/main" id="{DC1F87E3-1933-95F7-1798-916BE65684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en-US" altLang="en-US" sz="1400" b="1"/>
              <a:t>Physik-Institut</a:t>
            </a:r>
          </a:p>
        </p:txBody>
      </p:sp>
      <p:pic>
        <p:nvPicPr>
          <p:cNvPr id="2" name="Picture 1" descr="A logo with a red circle and blue lines&#10;&#10;Description automatically generated">
            <a:extLst>
              <a:ext uri="{FF2B5EF4-FFF2-40B4-BE49-F238E27FC236}">
                <a16:creationId xmlns:a16="http://schemas.microsoft.com/office/drawing/2014/main" id="{747E4631-0151-26B0-5A2C-AEA77C02DB87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504" y="0"/>
            <a:ext cx="1079495" cy="10794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344488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714375" indent="-366713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069975" indent="-354013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366713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82917/contributions/6028564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doi.org/10.1016/0550-3213(88)90462-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E96F376-705C-EF16-3CE5-1C0A1BF4E1A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02033" y="1989138"/>
            <a:ext cx="7343775" cy="1295400"/>
          </a:xfrm>
        </p:spPr>
        <p:txBody>
          <a:bodyPr/>
          <a:lstStyle/>
          <a:p>
            <a:pPr algn="ctr"/>
            <a:r>
              <a:rPr lang="en-US" dirty="0"/>
              <a:t>Production and Qualification of the Mu3e Vertex Detector</a:t>
            </a:r>
            <a:endParaRPr lang="en-US" altLang="en-US" dirty="0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6E24C853-FE11-EA41-D527-F6BFE93FA00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00112" y="5636840"/>
            <a:ext cx="7343775" cy="1752600"/>
          </a:xfrm>
        </p:spPr>
        <p:txBody>
          <a:bodyPr/>
          <a:lstStyle/>
          <a:p>
            <a:pPr algn="ctr"/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Thomas Christian Senger</a:t>
            </a:r>
          </a:p>
          <a:p>
            <a:pPr algn="ctr"/>
            <a:r>
              <a:rPr lang="en-US" alt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behalf of the Mu3e collaboration</a:t>
            </a:r>
          </a:p>
        </p:txBody>
      </p:sp>
      <p:pic>
        <p:nvPicPr>
          <p:cNvPr id="3" name="Picture 2" descr="A close up of a piece of metal&#10;&#10;Description automatically generated">
            <a:extLst>
              <a:ext uri="{FF2B5EF4-FFF2-40B4-BE49-F238E27FC236}">
                <a16:creationId xmlns:a16="http://schemas.microsoft.com/office/drawing/2014/main" id="{BE922AA7-64C2-B80D-D7D6-BF2120F619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7948" y="3415257"/>
            <a:ext cx="5508104" cy="195795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2E686-CEA0-C339-B41F-D11777D83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µTP </a:t>
            </a:r>
            <a:r>
              <a:rPr lang="de-DE" dirty="0" err="1"/>
              <a:t>cables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895551-29B4-9715-D315-8DB9C9E9A8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5537" y="2205038"/>
                <a:ext cx="4536503" cy="388778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Need to use µTP cables due to space limitations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Successfully used by CMS pixel detector, at a lower a data readout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Measured significant variation in impedance, increased signal loss, and differential pair distances compared to spool used by CMS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Signal loss up to </a:t>
                </a:r>
                <a14:m>
                  <m:oMath xmlns:m="http://schemas.openxmlformats.org/officeDocument/2006/math"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de-DE" sz="1200" b="0" i="0" smtClean="0">
                        <a:latin typeface="Cambria Math" panose="02040503050406030204" pitchFamily="18" charset="0"/>
                      </a:rPr>
                      <m:t>70%</m:t>
                    </m:r>
                  </m:oMath>
                </a14:m>
                <a:r>
                  <a:rPr lang="en-US" sz="1200" dirty="0"/>
                  <a:t> at 1.25Gbit/s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QC for </a:t>
                </a:r>
                <a:r>
                  <a:rPr lang="de-DE" sz="1200" dirty="0"/>
                  <a:t>µTP </a:t>
                </a:r>
                <a:r>
                  <a:rPr lang="de-DE" sz="1200" dirty="0" err="1"/>
                  <a:t>cable</a:t>
                </a:r>
                <a:r>
                  <a:rPr lang="de-DE" sz="1200" dirty="0"/>
                  <a:t> 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de-DE" sz="1200" dirty="0"/>
                  <a:t>Measurement </a:t>
                </a:r>
                <a:r>
                  <a:rPr lang="de-DE" sz="1200" dirty="0" err="1"/>
                  <a:t>of</a:t>
                </a:r>
                <a:r>
                  <a:rPr lang="de-DE" sz="1200" dirty="0"/>
                  <a:t> </a:t>
                </a:r>
                <a:r>
                  <a:rPr lang="en-US" sz="1200" dirty="0"/>
                  <a:t>insertion loss, differential impedance and cross talk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895551-29B4-9715-D315-8DB9C9E9A8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7" y="2205038"/>
                <a:ext cx="4536503" cy="3887787"/>
              </a:xfrm>
              <a:blipFill>
                <a:blip r:embed="rId2"/>
                <a:stretch>
                  <a:fillRect l="-2016" t="-1413" r="-2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9D258-757B-7C46-C3C7-115AE3ED6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BB099-5A5F-D9A5-66FF-74668F5A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</a:p>
        </p:txBody>
      </p:sp>
      <p:pic>
        <p:nvPicPr>
          <p:cNvPr id="7" name="Picture 8" descr="A diagram of a cable&#10;&#10;Description automatically generated with medium confidence">
            <a:extLst>
              <a:ext uri="{FF2B5EF4-FFF2-40B4-BE49-F238E27FC236}">
                <a16:creationId xmlns:a16="http://schemas.microsoft.com/office/drawing/2014/main" id="{41F89E5E-643F-9FFE-4A7E-2D900353F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1600383"/>
            <a:ext cx="3384002" cy="184391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Grafik 6" descr="Ein Bild, das Text, Screenshot, Licht enthält.&#10;&#10;Automatisch generierte Beschreibung">
            <a:extLst>
              <a:ext uri="{FF2B5EF4-FFF2-40B4-BE49-F238E27FC236}">
                <a16:creationId xmlns:a16="http://schemas.microsoft.com/office/drawing/2014/main" id="{785E96B0-42D7-F6B1-7E8E-1FA3F03D2A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3729975"/>
            <a:ext cx="2799781" cy="224007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5AD4BF-FDE4-146E-87B1-8556AD298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0834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2E686-CEA0-C339-B41F-D11777D83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µTP </a:t>
            </a:r>
            <a:r>
              <a:rPr lang="de-DE" dirty="0" err="1"/>
              <a:t>cables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895551-29B4-9715-D315-8DB9C9E9A8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5537" y="2205038"/>
                <a:ext cx="4536503" cy="388778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Need to use µTP cables due to space limitations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Successfully used by CMS pixel detector, at a lower a data readout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Measured significant variation in impedance, increased signal loss, and differential pair distances compared to spool used by CMS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Signal loss up to </a:t>
                </a:r>
                <a14:m>
                  <m:oMath xmlns:m="http://schemas.openxmlformats.org/officeDocument/2006/math">
                    <m:r>
                      <a:rPr lang="de-DE" sz="1200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de-DE" sz="1200" b="0" i="0" smtClean="0">
                        <a:latin typeface="Cambria Math" panose="02040503050406030204" pitchFamily="18" charset="0"/>
                      </a:rPr>
                      <m:t>70%</m:t>
                    </m:r>
                  </m:oMath>
                </a14:m>
                <a:r>
                  <a:rPr lang="en-US" sz="1200" dirty="0"/>
                  <a:t> at 1.25Gbit/s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QC for </a:t>
                </a:r>
                <a:r>
                  <a:rPr lang="de-DE" sz="1200" dirty="0"/>
                  <a:t>µTP </a:t>
                </a:r>
                <a:r>
                  <a:rPr lang="de-DE" sz="1200" dirty="0" err="1"/>
                  <a:t>cable</a:t>
                </a:r>
                <a:r>
                  <a:rPr lang="de-DE" sz="1200" dirty="0"/>
                  <a:t> 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de-DE" sz="1200" dirty="0"/>
                  <a:t>Measurement </a:t>
                </a:r>
                <a:r>
                  <a:rPr lang="de-DE" sz="1200" dirty="0" err="1"/>
                  <a:t>of</a:t>
                </a:r>
                <a:r>
                  <a:rPr lang="de-DE" sz="1200" dirty="0"/>
                  <a:t> </a:t>
                </a:r>
                <a:r>
                  <a:rPr lang="en-US" sz="1200" dirty="0"/>
                  <a:t>insertion loss, differential impedance and cross talk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0895551-29B4-9715-D315-8DB9C9E9A8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7" y="2205038"/>
                <a:ext cx="4536503" cy="3887787"/>
              </a:xfrm>
              <a:blipFill>
                <a:blip r:embed="rId2"/>
                <a:stretch>
                  <a:fillRect l="-2016" t="-1413" r="-2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9D258-757B-7C46-C3C7-115AE3ED6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BB099-5A5F-D9A5-66FF-74668F5A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2AF9E2-3BF5-B987-E3C1-078D1494E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11</a:t>
            </a:fld>
            <a:endParaRPr lang="en-US" altLang="en-US"/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07C9CA96-720B-E6D4-8139-391725E0DA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7633" y="3991973"/>
            <a:ext cx="2710830" cy="2348880"/>
          </a:xfrm>
          <a:prstGeom prst="rect">
            <a:avLst/>
          </a:prstGeom>
        </p:spPr>
      </p:pic>
      <p:pic>
        <p:nvPicPr>
          <p:cNvPr id="12" name="Picture 11" descr="A graph with a line graph&#10;&#10;Description automatically generated">
            <a:extLst>
              <a:ext uri="{FF2B5EF4-FFF2-40B4-BE49-F238E27FC236}">
                <a16:creationId xmlns:a16="http://schemas.microsoft.com/office/drawing/2014/main" id="{AD193894-85DD-6D74-2E24-5FF7514543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265151"/>
            <a:ext cx="2150191" cy="263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95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2E686-CEA0-C339-B41F-D11777D83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Ladder</a:t>
            </a:r>
            <a:r>
              <a:rPr lang="de-DE" dirty="0"/>
              <a:t> QC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95551-29B4-9715-D315-8DB9C9E9A8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2205038"/>
            <a:ext cx="4536503" cy="3887787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Ladder</a:t>
            </a:r>
            <a:r>
              <a:rPr lang="de-DE" sz="1200" dirty="0"/>
              <a:t> </a:t>
            </a:r>
            <a:r>
              <a:rPr lang="de-DE" sz="1200" dirty="0" err="1"/>
              <a:t>placed</a:t>
            </a:r>
            <a:r>
              <a:rPr lang="de-DE" sz="1200" dirty="0"/>
              <a:t> a 3D printed box</a:t>
            </a:r>
          </a:p>
          <a:p>
            <a:pPr marL="517525" lvl="1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Cooled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two</a:t>
            </a:r>
            <a:r>
              <a:rPr lang="de-DE" sz="1200" dirty="0"/>
              <a:t> </a:t>
            </a:r>
            <a:r>
              <a:rPr lang="de-DE" sz="1200" dirty="0" err="1"/>
              <a:t>fans</a:t>
            </a:r>
            <a:endParaRPr lang="de-DE" sz="1200" dirty="0"/>
          </a:p>
          <a:p>
            <a:pPr marL="517525" lvl="1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Shielded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aluminum</a:t>
            </a:r>
            <a:r>
              <a:rPr lang="de-DE" sz="1200" dirty="0"/>
              <a:t> </a:t>
            </a:r>
            <a:r>
              <a:rPr lang="de-DE" sz="1200" dirty="0" err="1"/>
              <a:t>foil</a:t>
            </a:r>
            <a:r>
              <a:rPr lang="de-DE" sz="1200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Ladder</a:t>
            </a:r>
            <a:r>
              <a:rPr lang="de-DE" sz="1200" dirty="0"/>
              <a:t> </a:t>
            </a:r>
            <a:r>
              <a:rPr lang="de-DE" sz="1200" dirty="0" err="1"/>
              <a:t>is</a:t>
            </a:r>
            <a:r>
              <a:rPr lang="de-DE" sz="1200" dirty="0"/>
              <a:t> </a:t>
            </a:r>
            <a:r>
              <a:rPr lang="de-DE" sz="1200" dirty="0" err="1"/>
              <a:t>connected</a:t>
            </a:r>
            <a:r>
              <a:rPr lang="de-DE" sz="1200" dirty="0"/>
              <a:t> via µTP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FPGA </a:t>
            </a:r>
          </a:p>
          <a:p>
            <a:pPr marL="517525" lvl="1" indent="-171450">
              <a:buFont typeface="Arial" panose="020B0604020202020204" pitchFamily="34" charset="0"/>
              <a:buChar char="•"/>
            </a:pPr>
            <a:r>
              <a:rPr lang="de-DE" sz="1200" dirty="0"/>
              <a:t>All </a:t>
            </a:r>
            <a:r>
              <a:rPr lang="de-DE" sz="1200" dirty="0" err="1"/>
              <a:t>connections</a:t>
            </a:r>
            <a:r>
              <a:rPr lang="de-DE" sz="1200" dirty="0"/>
              <a:t> </a:t>
            </a:r>
            <a:r>
              <a:rPr lang="de-DE" sz="1200" dirty="0" err="1"/>
              <a:t>placed</a:t>
            </a:r>
            <a:r>
              <a:rPr lang="de-DE" sz="1200" dirty="0"/>
              <a:t> </a:t>
            </a:r>
            <a:r>
              <a:rPr lang="de-DE" sz="1200" dirty="0" err="1"/>
              <a:t>as</a:t>
            </a:r>
            <a:r>
              <a:rPr lang="de-DE" sz="1200" dirty="0"/>
              <a:t> in </a:t>
            </a:r>
            <a:r>
              <a:rPr lang="de-DE" sz="1200" dirty="0" err="1"/>
              <a:t>the</a:t>
            </a:r>
            <a:r>
              <a:rPr lang="de-DE" sz="1200" dirty="0"/>
              <a:t> final </a:t>
            </a:r>
            <a:r>
              <a:rPr lang="de-DE" sz="1200" dirty="0" err="1"/>
              <a:t>detector</a:t>
            </a:r>
            <a:r>
              <a:rPr lang="de-DE" sz="1200" dirty="0"/>
              <a:t> </a:t>
            </a:r>
          </a:p>
          <a:p>
            <a:pPr marL="517525" lvl="1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Only</a:t>
            </a:r>
            <a:r>
              <a:rPr lang="de-DE" sz="1200" dirty="0"/>
              <a:t> DC-DC-</a:t>
            </a:r>
            <a:r>
              <a:rPr lang="de-DE" sz="1200" dirty="0" err="1"/>
              <a:t>converter</a:t>
            </a:r>
            <a:r>
              <a:rPr lang="de-DE" sz="1200" dirty="0"/>
              <a:t> and HV </a:t>
            </a:r>
            <a:r>
              <a:rPr lang="de-DE" sz="1200" dirty="0" err="1"/>
              <a:t>boxes</a:t>
            </a:r>
            <a:r>
              <a:rPr lang="de-DE" sz="1200" dirty="0"/>
              <a:t> </a:t>
            </a:r>
            <a:r>
              <a:rPr lang="de-DE" sz="1200" dirty="0" err="1"/>
              <a:t>are</a:t>
            </a:r>
            <a:r>
              <a:rPr lang="de-DE" sz="1200" dirty="0"/>
              <a:t> </a:t>
            </a:r>
            <a:r>
              <a:rPr lang="de-DE" sz="1200" dirty="0" err="1"/>
              <a:t>replaced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comericial</a:t>
            </a:r>
            <a:r>
              <a:rPr lang="de-DE" sz="1200" dirty="0"/>
              <a:t> power </a:t>
            </a:r>
            <a:r>
              <a:rPr lang="de-DE" sz="1200" dirty="0" err="1"/>
              <a:t>supplies</a:t>
            </a:r>
            <a:r>
              <a:rPr lang="de-DE" sz="1200" dirty="0"/>
              <a:t> (</a:t>
            </a:r>
            <a:r>
              <a:rPr lang="de-DE" sz="1200" dirty="0" err="1"/>
              <a:t>Hamegs</a:t>
            </a:r>
            <a:r>
              <a:rPr lang="de-DE" sz="1200" dirty="0"/>
              <a:t> + </a:t>
            </a:r>
            <a:r>
              <a:rPr lang="de-DE" sz="1200" dirty="0" err="1"/>
              <a:t>Keithleys</a:t>
            </a:r>
            <a:r>
              <a:rPr lang="de-DE" sz="1200" dirty="0"/>
              <a:t>)</a:t>
            </a:r>
          </a:p>
          <a:p>
            <a:pPr marL="517525" lvl="1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Temperature</a:t>
            </a:r>
            <a:r>
              <a:rPr lang="de-DE" sz="1200" dirty="0"/>
              <a:t> </a:t>
            </a:r>
            <a:r>
              <a:rPr lang="de-DE" sz="1200" dirty="0" err="1"/>
              <a:t>readout</a:t>
            </a:r>
            <a:r>
              <a:rPr lang="de-DE" sz="1200" dirty="0"/>
              <a:t> </a:t>
            </a:r>
            <a:r>
              <a:rPr lang="de-DE" sz="1200" dirty="0" err="1"/>
              <a:t>through</a:t>
            </a:r>
            <a:r>
              <a:rPr lang="de-DE" sz="1200" dirty="0"/>
              <a:t> on </a:t>
            </a:r>
            <a:r>
              <a:rPr lang="de-DE" sz="1200" dirty="0" err="1"/>
              <a:t>chip</a:t>
            </a:r>
            <a:r>
              <a:rPr lang="de-DE" sz="1200" dirty="0"/>
              <a:t> </a:t>
            </a:r>
            <a:r>
              <a:rPr lang="de-DE" sz="1200" dirty="0" err="1"/>
              <a:t>temperature</a:t>
            </a:r>
            <a:r>
              <a:rPr lang="de-DE" sz="1200" dirty="0"/>
              <a:t> </a:t>
            </a:r>
            <a:r>
              <a:rPr lang="de-DE" sz="1200" dirty="0" err="1"/>
              <a:t>diode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 err="1"/>
              <a:t>Similar</a:t>
            </a:r>
            <a:r>
              <a:rPr lang="de-DE" sz="1200" dirty="0"/>
              <a:t> QC </a:t>
            </a:r>
            <a:r>
              <a:rPr lang="de-DE" sz="1200" dirty="0" err="1"/>
              <a:t>test</a:t>
            </a:r>
            <a:r>
              <a:rPr lang="de-DE" sz="1200" dirty="0"/>
              <a:t> </a:t>
            </a:r>
            <a:r>
              <a:rPr lang="de-DE" sz="1200" dirty="0" err="1"/>
              <a:t>procedure</a:t>
            </a:r>
            <a:r>
              <a:rPr lang="de-DE" sz="1200" dirty="0"/>
              <a:t> </a:t>
            </a:r>
            <a:r>
              <a:rPr lang="de-DE" sz="1200" dirty="0" err="1"/>
              <a:t>as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single</a:t>
            </a:r>
            <a:r>
              <a:rPr lang="de-DE" sz="1200" dirty="0"/>
              <a:t> </a:t>
            </a:r>
            <a:r>
              <a:rPr lang="de-DE" sz="1200" dirty="0" err="1"/>
              <a:t>chip</a:t>
            </a:r>
            <a:r>
              <a:rPr lang="de-DE" sz="1200" dirty="0"/>
              <a:t> </a:t>
            </a:r>
          </a:p>
          <a:p>
            <a:pPr marL="517525" lvl="1" indent="-171450">
              <a:buFont typeface="Arial" panose="020B0604020202020204" pitchFamily="34" charset="0"/>
              <a:buChar char="•"/>
            </a:pPr>
            <a:r>
              <a:rPr lang="de-DE" sz="1200" dirty="0"/>
              <a:t>Additional </a:t>
            </a:r>
            <a:r>
              <a:rPr lang="de-DE" sz="1200" dirty="0" err="1"/>
              <a:t>signal</a:t>
            </a:r>
            <a:r>
              <a:rPr lang="de-DE" sz="1200" dirty="0"/>
              <a:t> </a:t>
            </a:r>
            <a:r>
              <a:rPr lang="de-DE" sz="1200" dirty="0" err="1"/>
              <a:t>transmission</a:t>
            </a:r>
            <a:r>
              <a:rPr lang="de-DE" sz="1200" dirty="0"/>
              <a:t> </a:t>
            </a:r>
            <a:r>
              <a:rPr lang="de-DE" sz="1200" dirty="0" err="1"/>
              <a:t>test</a:t>
            </a:r>
            <a:endParaRPr lang="de-DE" sz="1200" dirty="0"/>
          </a:p>
          <a:p>
            <a:pPr marL="517525" lvl="1" indent="-171450">
              <a:buFont typeface="Arial" panose="020B0604020202020204" pitchFamily="34" charset="0"/>
              <a:buChar char="•"/>
            </a:pPr>
            <a:r>
              <a:rPr lang="de-DE" sz="1200" dirty="0"/>
              <a:t>Final source </a:t>
            </a:r>
            <a:r>
              <a:rPr lang="de-DE" sz="1200" dirty="0" err="1"/>
              <a:t>scan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applied</a:t>
            </a:r>
            <a:r>
              <a:rPr lang="de-DE" sz="1200" dirty="0"/>
              <a:t> </a:t>
            </a:r>
            <a:r>
              <a:rPr lang="de-DE" sz="1200" dirty="0" err="1"/>
              <a:t>noise</a:t>
            </a:r>
            <a:r>
              <a:rPr lang="de-DE" sz="1200" dirty="0"/>
              <a:t> </a:t>
            </a:r>
            <a:r>
              <a:rPr lang="de-DE" sz="1200" dirty="0" err="1"/>
              <a:t>masking</a:t>
            </a:r>
            <a:r>
              <a:rPr lang="de-DE" sz="1200" dirty="0"/>
              <a:t> at a </a:t>
            </a:r>
            <a:r>
              <a:rPr lang="de-DE" sz="1200" dirty="0" err="1"/>
              <a:t>low</a:t>
            </a:r>
            <a:r>
              <a:rPr lang="de-DE" sz="1200" dirty="0"/>
              <a:t> </a:t>
            </a:r>
            <a:r>
              <a:rPr lang="de-DE" sz="1200" dirty="0" err="1"/>
              <a:t>threshold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Takes ~6h per </a:t>
            </a:r>
            <a:r>
              <a:rPr lang="de-DE" sz="1200" dirty="0" err="1"/>
              <a:t>ladder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Goal </a:t>
            </a:r>
            <a:r>
              <a:rPr lang="de-DE" sz="1200" dirty="0" err="1"/>
              <a:t>is</a:t>
            </a:r>
            <a:r>
              <a:rPr lang="de-DE" sz="1200" dirty="0"/>
              <a:t> </a:t>
            </a:r>
            <a:r>
              <a:rPr lang="de-DE" sz="1200" dirty="0" err="1"/>
              <a:t>to</a:t>
            </a:r>
            <a:r>
              <a:rPr lang="de-DE" sz="1200" dirty="0"/>
              <a:t> find 18 </a:t>
            </a:r>
            <a:r>
              <a:rPr lang="de-DE" sz="1200" dirty="0" err="1"/>
              <a:t>good</a:t>
            </a:r>
            <a:r>
              <a:rPr lang="de-DE" sz="1200" dirty="0"/>
              <a:t> </a:t>
            </a:r>
            <a:r>
              <a:rPr lang="de-DE" sz="1200" dirty="0" err="1"/>
              <a:t>working</a:t>
            </a:r>
            <a:r>
              <a:rPr lang="de-DE" sz="1200" dirty="0"/>
              <a:t> </a:t>
            </a:r>
            <a:r>
              <a:rPr lang="de-DE" sz="1200" dirty="0" err="1"/>
              <a:t>ladders</a:t>
            </a:r>
            <a:r>
              <a:rPr lang="de-DE" sz="1200" dirty="0"/>
              <a:t> + </a:t>
            </a:r>
            <a:r>
              <a:rPr lang="de-DE" sz="1200" dirty="0" err="1"/>
              <a:t>spares</a:t>
            </a:r>
            <a:endParaRPr lang="de-DE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A9D258-757B-7C46-C3C7-115AE3ED6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BB099-5A5F-D9A5-66FF-74668F5A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2AF9E2-3BF5-B987-E3C1-078D1494E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12</a:t>
            </a:fld>
            <a:endParaRPr lang="en-US" altLang="en-US"/>
          </a:p>
        </p:txBody>
      </p:sp>
      <p:pic>
        <p:nvPicPr>
          <p:cNvPr id="14" name="Picture 13" descr="A black object with foil on it&#10;&#10;Description automatically generated">
            <a:extLst>
              <a:ext uri="{FF2B5EF4-FFF2-40B4-BE49-F238E27FC236}">
                <a16:creationId xmlns:a16="http://schemas.microsoft.com/office/drawing/2014/main" id="{5CB54448-D435-0B9F-220B-D835F3CFF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412776"/>
            <a:ext cx="2766847" cy="2382478"/>
          </a:xfrm>
          <a:prstGeom prst="rect">
            <a:avLst/>
          </a:prstGeom>
        </p:spPr>
      </p:pic>
      <p:pic>
        <p:nvPicPr>
          <p:cNvPr id="6" name="Picture 5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0EB9AF90-93CE-ED5B-1F8F-7DAE2A6717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152349"/>
            <a:ext cx="3339879" cy="183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2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FCB92-01D3-3185-C106-1EC97C420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Signal </a:t>
            </a:r>
            <a:r>
              <a:rPr lang="de-DE" dirty="0" err="1"/>
              <a:t>transmission</a:t>
            </a:r>
            <a:r>
              <a:rPr lang="de-DE" dirty="0"/>
              <a:t> </a:t>
            </a:r>
            <a:r>
              <a:rPr lang="de-DE" dirty="0" err="1"/>
              <a:t>test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46AB7-31DA-8549-B609-2ABBB1354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205038"/>
            <a:ext cx="3887911" cy="38877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Challenge of errorfree links on a ladder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8b10b encoding &amp; disparity errors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Crucial for a precision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Different causes compared to single chip QC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Light + Heat </a:t>
            </a:r>
            <a:r>
              <a:rPr lang="en-US" sz="1200" dirty="0">
                <a:sym typeface="Wingdings" panose="05000000000000000000" pitchFamily="2" charset="2"/>
              </a:rPr>
              <a:t></a:t>
            </a:r>
            <a:r>
              <a:rPr lang="en-US" sz="1200" dirty="0"/>
              <a:t> high leakage current </a:t>
            </a:r>
            <a:r>
              <a:rPr lang="en-US" sz="1200" dirty="0">
                <a:sym typeface="Wingdings" panose="05000000000000000000" pitchFamily="2" charset="2"/>
              </a:rPr>
              <a:t></a:t>
            </a:r>
            <a:r>
              <a:rPr lang="en-US" sz="1200" dirty="0"/>
              <a:t>noise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Connections of various detector components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Different voltage drops over a ladder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No specific ladder DAC optimization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200" dirty="0"/>
              <a:t>High </a:t>
            </a:r>
            <a:r>
              <a:rPr lang="de-DE" sz="1200" dirty="0" err="1"/>
              <a:t>signal</a:t>
            </a:r>
            <a:r>
              <a:rPr lang="de-DE" sz="1200" dirty="0"/>
              <a:t> </a:t>
            </a:r>
            <a:r>
              <a:rPr lang="de-DE" sz="1200" dirty="0" err="1"/>
              <a:t>loss</a:t>
            </a:r>
            <a:r>
              <a:rPr lang="de-DE" sz="1200" dirty="0"/>
              <a:t> due </a:t>
            </a:r>
            <a:r>
              <a:rPr lang="de-DE" sz="1200" dirty="0" err="1"/>
              <a:t>to</a:t>
            </a:r>
            <a:r>
              <a:rPr lang="de-DE" sz="1200" dirty="0"/>
              <a:t> </a:t>
            </a:r>
            <a:r>
              <a:rPr lang="de-DE" sz="1200" dirty="0" err="1"/>
              <a:t>transmission</a:t>
            </a:r>
            <a:r>
              <a:rPr lang="de-DE" sz="1200" dirty="0"/>
              <a:t> </a:t>
            </a:r>
            <a:r>
              <a:rPr lang="de-DE" sz="1200" dirty="0" err="1"/>
              <a:t>through</a:t>
            </a:r>
            <a:r>
              <a:rPr lang="de-DE" sz="1200" dirty="0"/>
              <a:t> µTP </a:t>
            </a:r>
            <a:r>
              <a:rPr lang="de-DE" sz="1200" dirty="0" err="1"/>
              <a:t>cables</a:t>
            </a:r>
            <a:endParaRPr lang="de-DE" sz="1200" dirty="0"/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only</a:t>
            </a:r>
            <a:r>
              <a:rPr lang="de-DE" sz="1200" dirty="0"/>
              <a:t> </a:t>
            </a:r>
            <a:r>
              <a:rPr lang="de-DE" sz="1200" dirty="0" err="1"/>
              <a:t>short</a:t>
            </a:r>
            <a:r>
              <a:rPr lang="de-DE" sz="1200" dirty="0"/>
              <a:t> </a:t>
            </a:r>
            <a:r>
              <a:rPr lang="de-DE" sz="1200" dirty="0" err="1"/>
              <a:t>connections</a:t>
            </a:r>
            <a:r>
              <a:rPr lang="de-DE" sz="1200" dirty="0"/>
              <a:t> </a:t>
            </a:r>
            <a:r>
              <a:rPr lang="de-DE" sz="1200" dirty="0" err="1"/>
              <a:t>used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</a:t>
            </a:r>
            <a:r>
              <a:rPr lang="de-DE" sz="1200" dirty="0" err="1"/>
              <a:t>single</a:t>
            </a:r>
            <a:r>
              <a:rPr lang="de-DE" sz="1200" dirty="0"/>
              <a:t> </a:t>
            </a:r>
            <a:r>
              <a:rPr lang="de-DE" sz="1200" dirty="0" err="1"/>
              <a:t>chips</a:t>
            </a: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60099-A163-A709-9388-A5224045D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209256A-C660-B6CD-027A-5C421A755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18-Mar-24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C58C21CE-5D12-6453-02CF-AC864156E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Quality Control of the Mu3e Vertex Detector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6785A5A-9128-C042-23E6-9B2D3695E0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7" t="18085" r="-661" b="13970"/>
          <a:stretch/>
        </p:blipFill>
        <p:spPr>
          <a:xfrm>
            <a:off x="5580113" y="3068960"/>
            <a:ext cx="2866012" cy="120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46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62FBD-B1E0-2FF2-1A4D-C1F0513C8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Signal </a:t>
            </a:r>
            <a:r>
              <a:rPr lang="de-DE" dirty="0" err="1"/>
              <a:t>transmission</a:t>
            </a:r>
            <a:r>
              <a:rPr lang="de-DE" dirty="0"/>
              <a:t> </a:t>
            </a:r>
            <a:r>
              <a:rPr lang="de-DE" dirty="0" err="1"/>
              <a:t>test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4847F-62CF-9C86-AF52-61F6B74F64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2205038"/>
            <a:ext cx="3167831" cy="3887787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Chip internal </a:t>
            </a:r>
            <a:r>
              <a:rPr lang="en-US" sz="1200" dirty="0" err="1"/>
              <a:t>peremphasis</a:t>
            </a:r>
            <a:r>
              <a:rPr lang="en-US" sz="1200" dirty="0"/>
              <a:t> + signal </a:t>
            </a:r>
            <a:r>
              <a:rPr lang="en-US" sz="1200" dirty="0" err="1"/>
              <a:t>amplication</a:t>
            </a:r>
            <a:r>
              <a:rPr lang="en-US" sz="1200" dirty="0"/>
              <a:t> can recover the eye opening of transmitted chip data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Design of additional QC test</a:t>
            </a:r>
          </a:p>
          <a:p>
            <a:pPr marL="517525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µTP signal transmission studies show optimal transmission at </a:t>
            </a:r>
            <a:r>
              <a:rPr lang="en-US" sz="1200" dirty="0" err="1"/>
              <a:t>preemphasis</a:t>
            </a:r>
            <a:r>
              <a:rPr lang="en-US" sz="1200" dirty="0"/>
              <a:t> ~ 30% signal amplitude</a:t>
            </a:r>
          </a:p>
          <a:p>
            <a:endParaRPr lang="en-US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Found plateau where error free transmission is possible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With increase of </a:t>
            </a:r>
            <a:r>
              <a:rPr lang="en-US" sz="1200" dirty="0" err="1"/>
              <a:t>preemphasis</a:t>
            </a:r>
            <a:r>
              <a:rPr lang="en-US" sz="1200" dirty="0"/>
              <a:t> eye opening factor increases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Signal amplitude </a:t>
            </a:r>
            <a:r>
              <a:rPr lang="en-US" sz="1200" dirty="0" err="1"/>
              <a:t>dereases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3 dimensional scan in „plateau region“ for each chip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Additional scan of another DAC for the regulation of the differential current logic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C852A-9209-3828-7716-D224F7C1B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6AACF-388F-CF84-7746-B8570C09E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7DE7D-B5ED-D6C1-851F-F4EEFECB3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14</a:t>
            </a:fld>
            <a:endParaRPr lang="en-US" altLang="en-US"/>
          </a:p>
        </p:txBody>
      </p:sp>
      <p:pic>
        <p:nvPicPr>
          <p:cNvPr id="10" name="Nicht benannt">
            <a:hlinkClick r:id="" action="ppaction://media"/>
            <a:extLst>
              <a:ext uri="{FF2B5EF4-FFF2-40B4-BE49-F238E27FC236}">
                <a16:creationId xmlns:a16="http://schemas.microsoft.com/office/drawing/2014/main" id="{3055F32B-033B-6CBB-5476-878665C0253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38441" y="1796650"/>
            <a:ext cx="3167831" cy="1781905"/>
          </a:xfrm>
          <a:prstGeom prst="rect">
            <a:avLst/>
          </a:prstGeom>
        </p:spPr>
      </p:pic>
      <p:pic>
        <p:nvPicPr>
          <p:cNvPr id="8" name="Picture 7" descr="A blue and white graph with a blue background&#10;&#10;Description automatically generated with medium confidence">
            <a:extLst>
              <a:ext uri="{FF2B5EF4-FFF2-40B4-BE49-F238E27FC236}">
                <a16:creationId xmlns:a16="http://schemas.microsoft.com/office/drawing/2014/main" id="{143E95B1-DD69-5BAA-EF86-CF14CCB6CA4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89040"/>
            <a:ext cx="3491880" cy="260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18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32DFD-9CA3-63DD-9AD7-97B388BEF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Current</a:t>
            </a:r>
            <a:r>
              <a:rPr lang="de-DE" dirty="0"/>
              <a:t> time </a:t>
            </a:r>
            <a:r>
              <a:rPr lang="de-DE" dirty="0" err="1"/>
              <a:t>line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2ECCCC-EE8F-7EF7-C1F0-78635FA25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8C991-5CD3-59D4-4EE0-B7ED21DF6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9DF24-9258-DC59-8764-5ED09F4ED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3AD5FE6-673C-C943-9353-39B982536F4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49" r="-7137" b="7794"/>
          <a:stretch/>
        </p:blipFill>
        <p:spPr bwMode="auto">
          <a:xfrm>
            <a:off x="683568" y="4869160"/>
            <a:ext cx="8421821" cy="1943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AFCB7E-C88D-9737-4D41-15FAB133BD90}"/>
              </a:ext>
            </a:extLst>
          </p:cNvPr>
          <p:cNvSpPr txBox="1"/>
          <p:nvPr/>
        </p:nvSpPr>
        <p:spPr>
          <a:xfrm>
            <a:off x="611560" y="1916832"/>
            <a:ext cx="76323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Cosmic</a:t>
            </a:r>
            <a:r>
              <a:rPr lang="de-DE" sz="1200" dirty="0"/>
              <a:t> </a:t>
            </a:r>
            <a:r>
              <a:rPr lang="de-DE" sz="1200" dirty="0" err="1"/>
              <a:t>run</a:t>
            </a:r>
            <a:r>
              <a:rPr lang="de-DE" sz="1200" dirty="0"/>
              <a:t> </a:t>
            </a:r>
            <a:r>
              <a:rPr lang="de-DE" sz="1200" dirty="0" err="1"/>
              <a:t>with</a:t>
            </a:r>
            <a:r>
              <a:rPr lang="de-DE" sz="1200" dirty="0"/>
              <a:t> all </a:t>
            </a:r>
            <a:r>
              <a:rPr lang="de-DE" sz="1200" dirty="0" err="1"/>
              <a:t>services</a:t>
            </a:r>
            <a:r>
              <a:rPr lang="de-DE" sz="1200" dirty="0"/>
              <a:t> </a:t>
            </a:r>
            <a:r>
              <a:rPr lang="de-DE" sz="1200" dirty="0" err="1"/>
              <a:t>installed</a:t>
            </a:r>
            <a:r>
              <a:rPr lang="de-DE" sz="1200" dirty="0"/>
              <a:t> in November/</a:t>
            </a:r>
            <a:r>
              <a:rPr lang="de-DE" sz="1200" dirty="0" err="1"/>
              <a:t>December</a:t>
            </a:r>
            <a:endParaRPr lang="de-DE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Development of calibration, monitoring and data taking routines</a:t>
            </a:r>
          </a:p>
          <a:p>
            <a:pPr lvl="1"/>
            <a:endParaRPr lang="de-DE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Tested</a:t>
            </a:r>
            <a:r>
              <a:rPr lang="de-DE" sz="1200" dirty="0"/>
              <a:t> </a:t>
            </a:r>
            <a:r>
              <a:rPr lang="de-DE" sz="1200" dirty="0" err="1"/>
              <a:t>seven</a:t>
            </a:r>
            <a:r>
              <a:rPr lang="de-DE" sz="1200" dirty="0"/>
              <a:t> </a:t>
            </a:r>
            <a:r>
              <a:rPr lang="de-DE" sz="1200" dirty="0" err="1"/>
              <a:t>wafers</a:t>
            </a:r>
            <a:r>
              <a:rPr lang="de-DE" sz="1200" dirty="0"/>
              <a:t> </a:t>
            </a:r>
            <a:r>
              <a:rPr lang="de-DE" sz="1200" dirty="0" err="1"/>
              <a:t>for</a:t>
            </a:r>
            <a:r>
              <a:rPr lang="de-DE" sz="1200" dirty="0"/>
              <a:t> </a:t>
            </a:r>
            <a:r>
              <a:rPr lang="de-DE" sz="1200" dirty="0" err="1"/>
              <a:t>production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Ladders are currently constructed and qualified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Current ladder yield of &lt;50% (preliminary)</a:t>
            </a:r>
          </a:p>
          <a:p>
            <a:pPr lvl="1"/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Module construction in the first week of October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Module QC (basic tests)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Services/Cooling and DAQ are currently being installed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Also other Detector components are installed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/>
              <a:t>Yifeng</a:t>
            </a:r>
            <a:r>
              <a:rPr lang="en-US" sz="1200" dirty="0"/>
              <a:t> will give an overview in the </a:t>
            </a:r>
            <a:r>
              <a:rPr lang="en-US" sz="1200" dirty="0">
                <a:hlinkClick r:id="rId3"/>
              </a:rPr>
              <a:t>next talk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First beam data next year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28013946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5FCE54-E862-7B94-88A7-33C5D167C5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Backup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F517DFE2-8630-F99F-510F-B732A97CFD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8775D-6587-566D-E07F-49FE1E0867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FEDCC-046E-BDB6-7435-4F48D90811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DC25D-9056-5448-8159-3318ED2A470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524625"/>
            <a:ext cx="5256213" cy="215900"/>
          </a:xfrm>
        </p:spPr>
        <p:txBody>
          <a:bodyPr/>
          <a:lstStyle/>
          <a:p>
            <a:r>
              <a:rPr lang="en-US" altLang="en-US"/>
              <a:t>Construction and Qualification of the Mu3e Vertex Detector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646836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F28EA-2D16-D974-052B-E601FC2C62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Testbeam</a:t>
            </a:r>
            <a:r>
              <a:rPr lang="de-DE" dirty="0"/>
              <a:t> at </a:t>
            </a:r>
            <a:r>
              <a:rPr lang="de-DE" dirty="0" err="1"/>
              <a:t>Desy</a:t>
            </a:r>
            <a:r>
              <a:rPr lang="de-DE" dirty="0"/>
              <a:t> in May and PSI in </a:t>
            </a:r>
            <a:r>
              <a:rPr lang="de-DE" dirty="0" err="1"/>
              <a:t>October</a:t>
            </a:r>
            <a:r>
              <a:rPr lang="de-DE" dirty="0"/>
              <a:t> 2023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5E7E8-1F43-3F19-0E24-751D72FF6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243" y="2205038"/>
            <a:ext cx="3271629" cy="38877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200" dirty="0"/>
              <a:t>50µm &amp; 70µm </a:t>
            </a:r>
            <a:r>
              <a:rPr lang="de-DE" sz="1200" dirty="0" err="1"/>
              <a:t>single</a:t>
            </a:r>
            <a:r>
              <a:rPr lang="de-DE" sz="1200" dirty="0"/>
              <a:t> </a:t>
            </a:r>
            <a:r>
              <a:rPr lang="de-DE" sz="1200" dirty="0" err="1"/>
              <a:t>chip</a:t>
            </a:r>
            <a:r>
              <a:rPr lang="de-DE" sz="1200" dirty="0"/>
              <a:t> </a:t>
            </a:r>
            <a:r>
              <a:rPr lang="de-DE" sz="1200" dirty="0" err="1"/>
              <a:t>testbeam</a:t>
            </a:r>
            <a:r>
              <a:rPr lang="de-DE" sz="1200" dirty="0"/>
              <a:t> at </a:t>
            </a:r>
            <a:r>
              <a:rPr lang="de-DE" sz="1200" dirty="0" err="1"/>
              <a:t>Desy</a:t>
            </a:r>
            <a:r>
              <a:rPr lang="de-DE" sz="1200" dirty="0"/>
              <a:t> 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de-DE" sz="1200" dirty="0" err="1"/>
              <a:t>Demonstrated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capability</a:t>
            </a:r>
            <a:r>
              <a:rPr lang="de-DE" sz="1200" dirty="0"/>
              <a:t>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masking</a:t>
            </a:r>
            <a:endParaRPr lang="de-DE" sz="1200" dirty="0"/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Efficiency studies showed </a:t>
            </a:r>
            <a:r>
              <a:rPr lang="en-US" sz="1200" dirty="0" err="1"/>
              <a:t>capapility</a:t>
            </a:r>
            <a:r>
              <a:rPr lang="en-US" sz="1200" dirty="0"/>
              <a:t> to go to efficiency of 99%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First </a:t>
            </a:r>
            <a:r>
              <a:rPr lang="en-US" sz="1200" dirty="0" err="1"/>
              <a:t>testbeam</a:t>
            </a:r>
            <a:r>
              <a:rPr lang="en-US" sz="1200" dirty="0"/>
              <a:t> with 2 operational ladders at PSI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Beam clearly visible on ladder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Correlation studies with 2 quad modules + </a:t>
            </a:r>
            <a:r>
              <a:rPr lang="en-US" sz="1200" dirty="0" err="1"/>
              <a:t>scifi</a:t>
            </a:r>
            <a:r>
              <a:rPr lang="en-US" sz="12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0184A-1311-45FD-F4B9-5193165D4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0520D-2EA2-FB5A-D5B8-1C2952126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  <a:endParaRPr lang="en-US" altLang="en-US" dirty="0"/>
          </a:p>
        </p:txBody>
      </p:sp>
      <p:pic>
        <p:nvPicPr>
          <p:cNvPr id="6" name="Inhaltsplatzhalter 6" descr="Ein Bild, das Farbigkeit, Rechteck enthält.&#10;&#10;Automatisch generierte Beschreibung">
            <a:extLst>
              <a:ext uri="{FF2B5EF4-FFF2-40B4-BE49-F238E27FC236}">
                <a16:creationId xmlns:a16="http://schemas.microsoft.com/office/drawing/2014/main" id="{F3389893-04FA-163D-C073-FF669AC64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98433" y="3861048"/>
            <a:ext cx="416200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1D23058-8963-8C8D-727D-7D45805DD9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5" t="2335" r="25141" b="1"/>
          <a:stretch/>
        </p:blipFill>
        <p:spPr bwMode="auto">
          <a:xfrm>
            <a:off x="755575" y="3393981"/>
            <a:ext cx="2664297" cy="129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0CFEDE9-1D7D-9F0D-CB74-257E17A7E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013" y="1994175"/>
            <a:ext cx="2393691" cy="179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1C7A3DFE-9215-8A2E-A475-F7BF321B3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5036" y="2060848"/>
            <a:ext cx="2040576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202607-3413-5DC9-E78B-0C3B79178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4725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6E383-E9A5-3221-941D-8DEFF5E53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Probing the standard model with Mu3e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70F89-1820-C96B-9D0D-94563D8899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5537" y="2205038"/>
                <a:ext cx="4824535" cy="388778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Mu3e is a high-precision experiment at Paul Scherrer </a:t>
                </a:r>
                <a:r>
                  <a:rPr lang="en-US" sz="14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Institut</a:t>
                </a: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(PSI) in Switzerland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Search for the Charged LFV decay 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𝑒𝑒𝑒</m:t>
                    </m:r>
                  </m:oMath>
                </a14:m>
                <a:endPara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Highly suppressed in the SM BR(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de-DE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−54</m:t>
                        </m:r>
                      </m:sup>
                    </m:sSup>
                  </m:oMath>
                </a14:m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</a:p>
              <a:p>
                <a:pPr marL="1000125" lvl="2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Via neutrino mixing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Best current upper limit 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𝑒𝑒𝑒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de-DE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@90%C.L. from </a:t>
                </a: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hlinkClick r:id="rId2"/>
                  </a:rPr>
                  <a:t>SINDRUM</a:t>
                </a: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 1988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Goal of Mu3e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Improve limit by 3 to 4 orders of magnitude 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BR(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𝑒𝑒𝑒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de-DE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in phase I (2025+2026)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BR(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𝑒𝑒𝑒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de-DE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−16</m:t>
                        </m:r>
                      </m:sup>
                    </m:sSup>
                  </m:oMath>
                </a14:m>
                <a:r>
                  <a:rPr lang="en-US" sz="14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in phase II (2029+)</a:t>
                </a:r>
              </a:p>
              <a:p>
                <a:endPara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70F89-1820-C96B-9D0D-94563D8899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7" y="2205038"/>
                <a:ext cx="4824535" cy="3887787"/>
              </a:xfrm>
              <a:blipFill>
                <a:blip r:embed="rId3"/>
                <a:stretch>
                  <a:fillRect l="-2149" t="-1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5D375-75F3-257B-5514-466813DC7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ADA01-DE31-00C5-3715-D0853AA50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  <a:endParaRPr lang="en-US" altLang="en-US" dirty="0"/>
          </a:p>
        </p:txBody>
      </p:sp>
      <p:pic>
        <p:nvPicPr>
          <p:cNvPr id="7" name="Picture 8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DF0D7625-5AC3-03D6-B245-1C1F7CDFC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0795" y="1782608"/>
            <a:ext cx="2753093" cy="176099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Picture 8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289CAC7A-ADD2-CB5D-142E-7FC6A84206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310" y="4149080"/>
            <a:ext cx="4226864" cy="2365031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6A20165-1DF5-EA81-6616-73424F203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5D804A-7236-00E8-1267-11FD335F7252}"/>
              </a:ext>
            </a:extLst>
          </p:cNvPr>
          <p:cNvSpPr txBox="1"/>
          <p:nvPr/>
        </p:nvSpPr>
        <p:spPr>
          <a:xfrm>
            <a:off x="5724128" y="3543606"/>
            <a:ext cx="25197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Standard </a:t>
            </a:r>
            <a:r>
              <a:rPr lang="de-DE" sz="1050" dirty="0" err="1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model</a:t>
            </a:r>
            <a:r>
              <a:rPr lang="de-DE" sz="105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050" dirty="0" err="1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decay</a:t>
            </a:r>
            <a:r>
              <a:rPr lang="de-DE" sz="105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via </a:t>
            </a:r>
            <a:r>
              <a:rPr lang="de-DE" sz="1050" dirty="0" err="1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neutrino</a:t>
            </a:r>
            <a:r>
              <a:rPr lang="de-DE" sz="1050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050" dirty="0" err="1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mixing</a:t>
            </a:r>
            <a:endParaRPr lang="en-US" sz="1050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026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E3B9B-D1B4-A4A4-B47E-A90E981F4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challenges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67102F-063E-BB8A-3ECC-43461CC1C3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5537" y="2205038"/>
                <a:ext cx="5256212" cy="388778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Low momentum particles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Muons decay at rest</a:t>
                </a:r>
              </a:p>
              <a:p>
                <a:pPr lvl="1" indent="0">
                  <a:buNone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	 </a:t>
                </a: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Electron/Positron momenta &lt; 53MeV/c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Momentum resolution limited by multiple Coulomb scattering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Accidental background in signal region must be minimized</a:t>
                </a:r>
              </a:p>
              <a:p>
                <a:endParaRPr lang="en-US" sz="1400" dirty="0"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Low material budget</a:t>
                </a:r>
                <a:endParaRPr lang="en-US" sz="1400" dirty="0"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H</a:t>
                </a: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igh granularity and fast processing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E</a:t>
                </a: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xcellent momentum resolution</a:t>
                </a: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  <a:sym typeface="Wingdings" panose="05000000000000000000" pitchFamily="2" charset="2"/>
                  </a:rPr>
                  <a:t>G</a:t>
                </a: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ood timing (order of 100 </a:t>
                </a:r>
                <a:r>
                  <a:rPr lang="en-US" sz="1400" dirty="0" err="1">
                    <a:ea typeface="Calibri" panose="020F0502020204030204" pitchFamily="34" charset="0"/>
                    <a:cs typeface="Calibri" panose="020F0502020204030204" pitchFamily="34" charset="0"/>
                  </a:rPr>
                  <a:t>ps</a:t>
                </a: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) and vertex resolution (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≈ </m:t>
                    </m:r>
                  </m:oMath>
                </a14:m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0.5 mm)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400" dirty="0"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67102F-063E-BB8A-3ECC-43461CC1C3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7" y="2205038"/>
                <a:ext cx="5256212" cy="3887787"/>
              </a:xfrm>
              <a:blipFill>
                <a:blip r:embed="rId2"/>
                <a:stretch>
                  <a:fillRect l="-1972" t="-1570" r="-1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25C56-1C45-A8D8-0048-1225DBE4D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B6369-467B-98F1-C62B-13F5D411C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</a:p>
        </p:txBody>
      </p:sp>
      <p:pic>
        <p:nvPicPr>
          <p:cNvPr id="7" name="Picture 4" descr="A close-up of a clock&#10;&#10;Description automatically generated">
            <a:extLst>
              <a:ext uri="{FF2B5EF4-FFF2-40B4-BE49-F238E27FC236}">
                <a16:creationId xmlns:a16="http://schemas.microsoft.com/office/drawing/2014/main" id="{1CBA396E-2273-7B2D-0513-66D14F8F1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3116" y="2066843"/>
            <a:ext cx="3002543" cy="157054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Picture 6" descr="A close-up of a football game&#10;&#10;Description automatically generated">
            <a:extLst>
              <a:ext uri="{FF2B5EF4-FFF2-40B4-BE49-F238E27FC236}">
                <a16:creationId xmlns:a16="http://schemas.microsoft.com/office/drawing/2014/main" id="{A09B4ACD-E442-BD69-872A-6283308E03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4149080"/>
            <a:ext cx="3170452" cy="191805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6B7348-658D-0FFB-2AB0-51384EAEE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343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65DEA-F5AB-E2A9-AEDC-021363D14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Mu3e detector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0A0E3C-5AC9-1332-0C0F-0397F6805A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5537" y="2205038"/>
                <a:ext cx="3672407" cy="388778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Hollow double cone stopping target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Homogeneous solenoidal magnetic field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4 layers of pixel sensors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Inner two layers for vertexing</a:t>
                </a:r>
              </a:p>
              <a:p>
                <a:pPr marL="631825" lvl="1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Pixel </a:t>
                </a:r>
                <a:r>
                  <a:rPr lang="en-US" sz="1400" dirty="0" err="1">
                    <a:ea typeface="Calibri" panose="020F0502020204030204" pitchFamily="34" charset="0"/>
                    <a:cs typeface="Calibri" panose="020F0502020204030204" pitchFamily="34" charset="0"/>
                  </a:rPr>
                  <a:t>recurl</a:t>
                </a: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 stations for optimal momentum resolution and acceptance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Scintillating </a:t>
                </a:r>
                <a:r>
                  <a:rPr lang="en-US" sz="1400" dirty="0" err="1">
                    <a:ea typeface="Calibri" panose="020F0502020204030204" pitchFamily="34" charset="0"/>
                    <a:cs typeface="Calibri" panose="020F0502020204030204" pitchFamily="34" charset="0"/>
                  </a:rPr>
                  <a:t>fibres</a:t>
                </a: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 and tiles for precise timing measurements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High rates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 muon decays per second)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400" dirty="0">
                    <a:ea typeface="Calibri" panose="020F0502020204030204" pitchFamily="34" charset="0"/>
                    <a:cs typeface="Calibri" panose="020F0502020204030204" pitchFamily="34" charset="0"/>
                  </a:rPr>
                  <a:t>Expected data rate of up to 100GBit/s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10A0E3C-5AC9-1332-0C0F-0397F6805A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7" y="2205038"/>
                <a:ext cx="3672407" cy="3887787"/>
              </a:xfrm>
              <a:blipFill>
                <a:blip r:embed="rId2"/>
                <a:stretch>
                  <a:fillRect l="-2824" t="-1570" r="-2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AE053-ED4D-DD52-F879-16CB4C555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342CC-5F7C-B263-C9D6-2A3C5D670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</a:p>
        </p:txBody>
      </p:sp>
      <p:pic>
        <p:nvPicPr>
          <p:cNvPr id="7" name="Picture 7" descr="A diagram of a pipe&#10;&#10;Description automatically generated">
            <a:extLst>
              <a:ext uri="{FF2B5EF4-FFF2-40B4-BE49-F238E27FC236}">
                <a16:creationId xmlns:a16="http://schemas.microsoft.com/office/drawing/2014/main" id="{3D5911FC-B07A-ED0F-0FB7-65DEB54458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2204864"/>
            <a:ext cx="5072041" cy="237626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2BE5B2A-6A8E-FCDB-CAEA-A5E9A5407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6295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9C9DF-4022-1B26-FB3F-A63068CC1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Mu3e Vertex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CE4AB-B63D-4E1F-A1E4-E7C4E6A59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205038"/>
            <a:ext cx="4104455" cy="38877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Two layers of 50µm thin </a:t>
            </a:r>
            <a:r>
              <a:rPr lang="en-US" sz="1200" dirty="0" err="1">
                <a:ea typeface="Calibri" panose="020F0502020204030204" pitchFamily="34" charset="0"/>
                <a:cs typeface="Calibri" panose="020F0502020204030204" pitchFamily="34" charset="0"/>
              </a:rPr>
              <a:t>Mupix</a:t>
            </a: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 11 pixel sensors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High-Voltage Monolithic Active Pixel Sensor (HV-MAPS)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Detection and Readout combined in one chip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Fully digital 1.25Gbit/s LVDS output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99% efficiency with less than 20ns time resolution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en-US" sz="1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Mechanical support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Aluminized Kapton foils HDI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Sensors glued on foils </a:t>
            </a:r>
            <a:r>
              <a:rPr lang="de-DE" sz="1200" dirty="0">
                <a:ea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de-DE" sz="1200" dirty="0" err="1">
                <a:ea typeface="Calibri" panose="020F0502020204030204" pitchFamily="34" charset="0"/>
                <a:cs typeface="Calibri" panose="020F0502020204030204" pitchFamily="34" charset="0"/>
              </a:rPr>
              <a:t>spTAB</a:t>
            </a:r>
            <a:r>
              <a:rPr lang="de-DE" sz="12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ea typeface="Calibri" panose="020F0502020204030204" pitchFamily="34" charset="0"/>
                <a:cs typeface="Calibri" panose="020F0502020204030204" pitchFamily="34" charset="0"/>
              </a:rPr>
              <a:t>for</a:t>
            </a:r>
            <a:r>
              <a:rPr lang="de-DE" sz="12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ea typeface="Calibri" panose="020F0502020204030204" pitchFamily="34" charset="0"/>
                <a:cs typeface="Calibri" panose="020F0502020204030204" pitchFamily="34" charset="0"/>
              </a:rPr>
              <a:t>electrical</a:t>
            </a:r>
            <a:r>
              <a:rPr lang="de-DE" sz="12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200" dirty="0" err="1">
                <a:ea typeface="Calibri" panose="020F0502020204030204" pitchFamily="34" charset="0"/>
                <a:cs typeface="Calibri" panose="020F0502020204030204" pitchFamily="34" charset="0"/>
              </a:rPr>
              <a:t>connection</a:t>
            </a:r>
            <a:endParaRPr lang="en-US" sz="1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DAQ to sensor connection via micro-twisted pair cables </a:t>
            </a:r>
            <a:r>
              <a:rPr lang="en-US" sz="12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and other flexes produced with standard processes</a:t>
            </a:r>
            <a:endParaRPr lang="en-US" sz="1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ea typeface="Calibri" panose="020F0502020204030204" pitchFamily="34" charset="0"/>
                <a:cs typeface="Calibri" panose="020F0502020204030204" pitchFamily="34" charset="0"/>
              </a:rPr>
              <a:t>Cooled by gaseous helium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B68B2-8B23-0DF5-9401-9CC7FF417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92A11-8542-B6A5-8AAD-D9FCB36B4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</a:p>
        </p:txBody>
      </p:sp>
      <p:pic>
        <p:nvPicPr>
          <p:cNvPr id="9" name="Picture 8" descr="A diagram of a gas distribution device&#10;&#10;Description automatically generated">
            <a:extLst>
              <a:ext uri="{FF2B5EF4-FFF2-40B4-BE49-F238E27FC236}">
                <a16:creationId xmlns:a16="http://schemas.microsoft.com/office/drawing/2014/main" id="{0C56AFDC-DA05-421A-C8E4-5EDAF97937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222" y="1707127"/>
            <a:ext cx="4364282" cy="2513961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045E31-F781-F02C-46F7-E3F0644CC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FB2BCE0-C275-1041-90D1-31F943026B7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5317127" y="4653136"/>
            <a:ext cx="3422936" cy="1439986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666119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8E7D3-C2DC-870E-ACF7-4BD3760D6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/>
              <a:t>Construction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Vertex </a:t>
            </a:r>
            <a:r>
              <a:rPr lang="de-DE" dirty="0" err="1"/>
              <a:t>Detector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FE395-E53C-35C9-004C-D8B477FD6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 dirty="0"/>
              <a:t>10.09.2024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CF4F50-B3B3-95FE-2288-C65A3A27A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61872A-7D91-B594-E39C-05CA9EB83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37CD610-F9DB-14C4-E312-851161FB01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7504" y="2348879"/>
            <a:ext cx="2136972" cy="186122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8E72E23-AB62-6C90-C681-9A3EA95845D9}"/>
              </a:ext>
            </a:extLst>
          </p:cNvPr>
          <p:cNvSpPr txBox="1"/>
          <p:nvPr/>
        </p:nvSpPr>
        <p:spPr>
          <a:xfrm>
            <a:off x="205149" y="4777407"/>
            <a:ext cx="20329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/>
              <a:t>Single Chip QC</a:t>
            </a:r>
            <a:endParaRPr lang="en-US" sz="1400" dirty="0"/>
          </a:p>
        </p:txBody>
      </p:sp>
      <p:pic>
        <p:nvPicPr>
          <p:cNvPr id="11" name="Picture 10" descr="A person holding a test tube&#10;&#10;Description automatically generated">
            <a:extLst>
              <a:ext uri="{FF2B5EF4-FFF2-40B4-BE49-F238E27FC236}">
                <a16:creationId xmlns:a16="http://schemas.microsoft.com/office/drawing/2014/main" id="{933316E2-3A38-D4C3-5823-A69C00E022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8421" r="-7143" b="34236"/>
          <a:stretch/>
        </p:blipFill>
        <p:spPr>
          <a:xfrm>
            <a:off x="2419924" y="2276872"/>
            <a:ext cx="2368100" cy="22102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8017E7-20F0-A353-F1F5-25015866E16E}"/>
              </a:ext>
            </a:extLst>
          </p:cNvPr>
          <p:cNvSpPr txBox="1"/>
          <p:nvPr/>
        </p:nvSpPr>
        <p:spPr>
          <a:xfrm rot="10800000" flipV="1">
            <a:off x="2575219" y="4790269"/>
            <a:ext cx="19476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 err="1"/>
              <a:t>Ladder</a:t>
            </a:r>
            <a:r>
              <a:rPr lang="de-DE" sz="1200" dirty="0"/>
              <a:t> </a:t>
            </a:r>
            <a:r>
              <a:rPr lang="de-DE" sz="1200" dirty="0" err="1"/>
              <a:t>Production</a:t>
            </a:r>
            <a:endParaRPr lang="en-US" sz="1200" dirty="0"/>
          </a:p>
        </p:txBody>
      </p:sp>
      <p:pic>
        <p:nvPicPr>
          <p:cNvPr id="14" name="Picture 13" descr="A machine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7CBC2304-61C7-D13F-6C6C-E01F5663D3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6" b="11846"/>
          <a:stretch/>
        </p:blipFill>
        <p:spPr>
          <a:xfrm>
            <a:off x="4843327" y="2255691"/>
            <a:ext cx="2032929" cy="2231409"/>
          </a:xfrm>
          <a:prstGeom prst="rect">
            <a:avLst/>
          </a:prstGeom>
        </p:spPr>
      </p:pic>
      <p:pic>
        <p:nvPicPr>
          <p:cNvPr id="17" name="Picture 16" descr="A hand in blue glove holding a yellow plastic object&#10;&#10;Description automatically generated">
            <a:extLst>
              <a:ext uri="{FF2B5EF4-FFF2-40B4-BE49-F238E27FC236}">
                <a16:creationId xmlns:a16="http://schemas.microsoft.com/office/drawing/2014/main" id="{C4CE368F-0B42-F9EC-55EE-19F203DEF2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242558"/>
            <a:ext cx="1779662" cy="237288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55B0B7F-653B-ABBC-7287-D5F4F088749C}"/>
              </a:ext>
            </a:extLst>
          </p:cNvPr>
          <p:cNvSpPr txBox="1"/>
          <p:nvPr/>
        </p:nvSpPr>
        <p:spPr>
          <a:xfrm rot="10800000" flipV="1">
            <a:off x="4860033" y="4797152"/>
            <a:ext cx="19476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QC of Ladders and Services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B82BAF2-9586-D5A5-4840-AF3089FFA5C1}"/>
              </a:ext>
            </a:extLst>
          </p:cNvPr>
          <p:cNvSpPr txBox="1"/>
          <p:nvPr/>
        </p:nvSpPr>
        <p:spPr>
          <a:xfrm rot="10800000" flipV="1">
            <a:off x="7084953" y="4808185"/>
            <a:ext cx="19476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200" dirty="0"/>
              <a:t>Module </a:t>
            </a:r>
            <a:r>
              <a:rPr lang="de-DE" sz="1200" dirty="0" err="1"/>
              <a:t>assembly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46594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C73AD-18F8-3727-2AAA-0D3150AB5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Manual Single Chip QC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9394F-FC34-6C1F-9768-DBFB2F0E9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2205038"/>
            <a:ext cx="3672407" cy="38877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Press down mechanism with contact needles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Single chip QC consisting of 8 electrical tests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Basic electrical tests (IV, on chip voltage regulation, power consumption)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LVDS link stability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Noise scan 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QC takes 30min per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Based on a grading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Current chip yield of 50-60 % after single chip QC</a:t>
            </a:r>
          </a:p>
          <a:p>
            <a:endParaRPr lang="en-US" sz="1200" dirty="0"/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877A7-3130-AF33-328C-A217FF406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297BF-1A48-7535-B160-1E08E4743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CA71282-1195-FCC8-FEE4-B35EB0B30C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012160" y="1530148"/>
            <a:ext cx="2520096" cy="219490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9335F1-7B44-EF99-1CAF-DFCDBD2E3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9" name="Picture 8" descr="A diagram of a sensor&#10;&#10;Description automatically generated">
            <a:extLst>
              <a:ext uri="{FF2B5EF4-FFF2-40B4-BE49-F238E27FC236}">
                <a16:creationId xmlns:a16="http://schemas.microsoft.com/office/drawing/2014/main" id="{F47E7F4F-5051-4D7A-DF21-56D1D296CC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698" y="4067589"/>
            <a:ext cx="2520096" cy="1909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002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square with white text&#10;&#10;Description automatically generated">
            <a:extLst>
              <a:ext uri="{FF2B5EF4-FFF2-40B4-BE49-F238E27FC236}">
                <a16:creationId xmlns:a16="http://schemas.microsoft.com/office/drawing/2014/main" id="{FDB588A9-B98F-8A19-948F-B6FFF1A64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396" y="1412776"/>
            <a:ext cx="3263735" cy="24478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2C73AD-18F8-3727-2AAA-0D3150AB5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Manual Single Chip QC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9394F-FC34-6C1F-9768-DBFB2F0E9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7" y="2205038"/>
            <a:ext cx="3744415" cy="388778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Press down mechanism with contact needles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Single chip QC consisting of 8 electrical tests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Basic electrical tests (IV, on chip voltage regulation, power consumption)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LVDS link stability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Noise scan  </a:t>
            </a:r>
          </a:p>
          <a:p>
            <a:pPr marL="631825" lvl="1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QC takes 30min per chip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Based on a grading scheme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Current chip yield of 50-60 % after single chip QC</a:t>
            </a:r>
          </a:p>
          <a:p>
            <a:endParaRPr lang="en-US" sz="1200" dirty="0"/>
          </a:p>
          <a:p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877A7-3130-AF33-328C-A217FF406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297BF-1A48-7535-B160-1E08E4743B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9335F1-7B44-EF99-1CAF-DFCDBD2E3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11" name="Picture 10" descr="A graph of lines with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FDA84451-346E-02AF-0B9D-E2D0CC6B1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625285"/>
            <a:ext cx="2552496" cy="2146825"/>
          </a:xfrm>
          <a:prstGeom prst="rect">
            <a:avLst/>
          </a:prstGeom>
        </p:spPr>
      </p:pic>
      <p:pic>
        <p:nvPicPr>
          <p:cNvPr id="15" name="Picture 14" descr="A diagram of a number of colored squares&#10;&#10;Description automatically generated">
            <a:extLst>
              <a:ext uri="{FF2B5EF4-FFF2-40B4-BE49-F238E27FC236}">
                <a16:creationId xmlns:a16="http://schemas.microsoft.com/office/drawing/2014/main" id="{A9B3579E-5DD6-87E2-8ABF-B15F9B41A6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213328"/>
            <a:ext cx="2552496" cy="21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198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EEBCC-654D-B4F5-AD2F-65364A891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Ladder</a:t>
            </a:r>
            <a:r>
              <a:rPr lang="de-DE" dirty="0"/>
              <a:t> </a:t>
            </a:r>
            <a:r>
              <a:rPr lang="de-DE" dirty="0" err="1"/>
              <a:t>Production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7F84DD-2C71-26C7-6A4B-6BC8E4286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en-US"/>
              <a:t>10.09.2024</a:t>
            </a:r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50AD5-C991-4211-9527-7B75A5B2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Construction and Qualification of the Mu3e Vertex Detector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48C684-7537-4B35-62FC-E2420D2BF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55D1D16C-8795-4468-A188-E42854EF80D3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03379570-1932-FF3F-F994-28B98E377E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7" b="30050"/>
          <a:stretch/>
        </p:blipFill>
        <p:spPr>
          <a:xfrm>
            <a:off x="323528" y="2080283"/>
            <a:ext cx="2303313" cy="2932893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DCB537A0-18FE-10A7-5586-D6224B645E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276872"/>
            <a:ext cx="2726604" cy="21507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33B94A9-E4A2-DA0D-9C1C-9D970E6F8BFB}"/>
              </a:ext>
            </a:extLst>
          </p:cNvPr>
          <p:cNvSpPr txBox="1"/>
          <p:nvPr/>
        </p:nvSpPr>
        <p:spPr>
          <a:xfrm>
            <a:off x="323528" y="5229200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Manual </a:t>
            </a:r>
            <a:r>
              <a:rPr lang="de-DE" sz="1200" dirty="0" err="1"/>
              <a:t>chip</a:t>
            </a:r>
            <a:r>
              <a:rPr lang="de-DE" sz="1200" dirty="0"/>
              <a:t> </a:t>
            </a:r>
            <a:r>
              <a:rPr lang="de-DE" sz="1200" dirty="0" err="1"/>
              <a:t>placement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E4E77B-3805-0277-8E66-7388B08D9085}"/>
              </a:ext>
            </a:extLst>
          </p:cNvPr>
          <p:cNvSpPr txBox="1"/>
          <p:nvPr/>
        </p:nvSpPr>
        <p:spPr>
          <a:xfrm>
            <a:off x="3059832" y="5209455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/>
              <a:t>Distribution </a:t>
            </a:r>
            <a:r>
              <a:rPr lang="de-DE" sz="1200" dirty="0" err="1"/>
              <a:t>of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glue</a:t>
            </a:r>
            <a:r>
              <a:rPr lang="de-DE" sz="1200" dirty="0"/>
              <a:t> on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de-DE" sz="1200" dirty="0" err="1"/>
              <a:t>Mupix</a:t>
            </a:r>
            <a:r>
              <a:rPr lang="de-DE" sz="1200" dirty="0"/>
              <a:t> </a:t>
            </a:r>
            <a:r>
              <a:rPr lang="de-DE" sz="1200" dirty="0" err="1"/>
              <a:t>sensors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2CC8F8-8D1C-4198-E3D9-889A49AF5F88}"/>
              </a:ext>
            </a:extLst>
          </p:cNvPr>
          <p:cNvSpPr txBox="1"/>
          <p:nvPr/>
        </p:nvSpPr>
        <p:spPr>
          <a:xfrm>
            <a:off x="6516216" y="5209455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spTAB</a:t>
            </a:r>
            <a:r>
              <a:rPr lang="en-US" sz="1200" dirty="0"/>
              <a:t> connections from HDI to the </a:t>
            </a:r>
            <a:r>
              <a:rPr lang="en-US" sz="1200" dirty="0" err="1"/>
              <a:t>MuPix</a:t>
            </a:r>
            <a:r>
              <a:rPr lang="en-US" sz="1200" dirty="0"/>
              <a:t> chips</a:t>
            </a:r>
          </a:p>
        </p:txBody>
      </p:sp>
      <p:pic>
        <p:nvPicPr>
          <p:cNvPr id="18" name="Picture 17" descr="A close-up of a computer chip&#10;&#10;Description automatically generated">
            <a:extLst>
              <a:ext uri="{FF2B5EF4-FFF2-40B4-BE49-F238E27FC236}">
                <a16:creationId xmlns:a16="http://schemas.microsoft.com/office/drawing/2014/main" id="{5C2F8D57-8D52-C0CB-BC26-0D88593C41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705" y="2276872"/>
            <a:ext cx="2921783" cy="215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29155"/>
      </p:ext>
    </p:extLst>
  </p:cSld>
  <p:clrMapOvr>
    <a:masterClrMapping/>
  </p:clrMapOvr>
</p:sld>
</file>

<file path=ppt/theme/theme1.xml><?xml version="1.0" encoding="utf-8"?>
<a:theme xmlns:a="http://schemas.openxmlformats.org/drawingml/2006/main" name="uzh_praesentation_e">
  <a:themeElements>
    <a:clrScheme name="uzh_praesentation_e 1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FFFFFF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uzh_praesentation_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uzh_praesentation_e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uzh_praesentation_e</Template>
  <TotalTime>0</TotalTime>
  <Words>1168</Words>
  <Application>Microsoft Office PowerPoint</Application>
  <PresentationFormat>On-screen Show (4:3)</PresentationFormat>
  <Paragraphs>219</Paragraphs>
  <Slides>17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Cambria Math</vt:lpstr>
      <vt:lpstr>Wingdings</vt:lpstr>
      <vt:lpstr>uzh_praesentation_e</vt:lpstr>
      <vt:lpstr>Production and Qualification of the Mu3e Vertex Detector</vt:lpstr>
      <vt:lpstr>Probing the standard model with Mu3e</vt:lpstr>
      <vt:lpstr>Experimental challenges</vt:lpstr>
      <vt:lpstr>The Mu3e detector</vt:lpstr>
      <vt:lpstr>Mu3e Vertex Detector</vt:lpstr>
      <vt:lpstr>Construction of the Vertex Detector</vt:lpstr>
      <vt:lpstr>Manual Single Chip QC</vt:lpstr>
      <vt:lpstr>Manual Single Chip QC</vt:lpstr>
      <vt:lpstr>Ladder Production</vt:lpstr>
      <vt:lpstr>µTP cables</vt:lpstr>
      <vt:lpstr>µTP cables</vt:lpstr>
      <vt:lpstr>Ladder QC</vt:lpstr>
      <vt:lpstr>Signal transmission test</vt:lpstr>
      <vt:lpstr>Signal transmission test</vt:lpstr>
      <vt:lpstr>Current time line</vt:lpstr>
      <vt:lpstr>Backup</vt:lpstr>
      <vt:lpstr>Testbeam at Desy in May and PSI in October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Enter the title of the presentation here</dc:title>
  <dc:creator>Thomas Senger</dc:creator>
  <dc:description>Vorlage uzh_praesentation_e MSO2003 v1 7.5.2010</dc:description>
  <cp:lastModifiedBy>Thomas Senger</cp:lastModifiedBy>
  <cp:revision>43</cp:revision>
  <dcterms:created xsi:type="dcterms:W3CDTF">2023-11-29T08:02:51Z</dcterms:created>
  <dcterms:modified xsi:type="dcterms:W3CDTF">2024-09-10T11:35:43Z</dcterms:modified>
</cp:coreProperties>
</file>