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handoutMasterIdLst>
    <p:handoutMasterId r:id="rId16"/>
  </p:handoutMasterIdLst>
  <p:sldIdLst>
    <p:sldId id="492" r:id="rId3"/>
    <p:sldId id="493" r:id="rId4"/>
    <p:sldId id="494" r:id="rId5"/>
    <p:sldId id="507" r:id="rId6"/>
    <p:sldId id="499" r:id="rId7"/>
    <p:sldId id="496" r:id="rId8"/>
    <p:sldId id="500" r:id="rId9"/>
    <p:sldId id="501" r:id="rId10"/>
    <p:sldId id="497" r:id="rId11"/>
    <p:sldId id="502" r:id="rId12"/>
    <p:sldId id="503" r:id="rId13"/>
    <p:sldId id="506" r:id="rId15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E"/>
    <a:srgbClr val="767500"/>
    <a:srgbClr val="32321E"/>
    <a:srgbClr val="00A200"/>
    <a:srgbClr val="A80000"/>
    <a:srgbClr val="000064"/>
    <a:srgbClr val="006400"/>
    <a:srgbClr val="640000"/>
    <a:srgbClr val="8C4C0D"/>
    <a:srgbClr val="0074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" y="96"/>
      </p:cViewPr>
      <p:guideLst>
        <p:guide orient="horz" pos="2429"/>
        <p:guide pos="378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>
                <a:sym typeface="+mn-ea"/>
              </a:rPr>
              <a:t>Click to edit Master title style</a:t>
            </a:r>
            <a:endParaRPr lang="zh-CN" altLang="en-US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Click to edit Master subtitle style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8088" cy="811530"/>
          </a:xfrm>
        </p:spPr>
        <p:txBody>
          <a:bodyPr anchor="b">
            <a:normAutofit/>
          </a:bodyPr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2400" b="1" i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Click to edit Master title style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800" b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>
                <a:sym typeface="+mn-ea"/>
              </a:rPr>
              <a:t>Click to edit Master title style</a:t>
            </a:r>
            <a:endParaRPr lang="zh-CN" altLang="en-US" dirty="0">
              <a:sym typeface="+mn-ea"/>
            </a:endParaRP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Click to edit Master text styles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cxnSp>
        <p:nvCxnSpPr>
          <p:cNvPr id="8" name="直接连接符 7" hidden="1"/>
          <p:cNvCxnSpPr/>
          <p:nvPr userDrawn="1"/>
        </p:nvCxnSpPr>
        <p:spPr>
          <a:xfrm>
            <a:off x="742950" y="434340"/>
            <a:ext cx="0" cy="13912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Click to edit Master title style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>
                <a:sym typeface="+mn-ea"/>
              </a:rPr>
              <a:t>Click to edit Master text styles</a:t>
            </a:r>
            <a:endParaRPr lang="zh-CN" altLang="en-US" dirty="0">
              <a:sym typeface="+mn-ea"/>
            </a:endParaRPr>
          </a:p>
          <a:p>
            <a:pPr lvl="1"/>
            <a:r>
              <a:rPr lang="zh-CN" altLang="en-US" dirty="0"/>
              <a:t>Second level</a:t>
            </a:r>
            <a:endParaRPr lang="zh-CN" altLang="en-US" dirty="0"/>
          </a:p>
          <a:p>
            <a:pPr lvl="2"/>
            <a:r>
              <a:rPr lang="zh-CN" altLang="en-US" dirty="0"/>
              <a:t>Third level</a:t>
            </a:r>
            <a:endParaRPr lang="zh-CN" altLang="en-US" dirty="0"/>
          </a:p>
          <a:p>
            <a:pPr lvl="3"/>
            <a:r>
              <a:rPr lang="zh-CN" altLang="en-US" dirty="0"/>
              <a:t>Fourth level</a:t>
            </a:r>
            <a:endParaRPr lang="zh-CN" altLang="en-US" dirty="0"/>
          </a:p>
          <a:p>
            <a:pPr lvl="4"/>
            <a:r>
              <a:rPr lang="zh-CN" altLang="en-US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30395" y="394335"/>
            <a:ext cx="2738755" cy="1646555"/>
          </a:xfrm>
          <a:prstGeom prst="rect">
            <a:avLst/>
          </a:prstGeom>
        </p:spPr>
      </p:pic>
      <p:sp>
        <p:nvSpPr>
          <p:cNvPr id="10" name="Text Box 9"/>
          <p:cNvSpPr txBox="1"/>
          <p:nvPr/>
        </p:nvSpPr>
        <p:spPr>
          <a:xfrm>
            <a:off x="3953193" y="5020310"/>
            <a:ext cx="4406900" cy="72199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00" b="1">
                <a:solidFill>
                  <a:schemeClr val="tx1"/>
                </a:solidFill>
                <a:effectLst>
                  <a:glow rad="25400">
                    <a:srgbClr val="00B0F0">
                      <a:alpha val="15000"/>
                    </a:srgbClr>
                  </a:glow>
                </a:effectLst>
                <a:sym typeface="+mn-ea"/>
              </a:rPr>
              <a:t>Shideh Davarpanah</a:t>
            </a:r>
            <a:endParaRPr lang="en-US" sz="2100" b="1">
              <a:solidFill>
                <a:schemeClr val="tx1"/>
              </a:solidFill>
              <a:effectLst>
                <a:glow rad="25400">
                  <a:srgbClr val="00B0F0">
                    <a:alpha val="15000"/>
                  </a:srgbClr>
                </a:glow>
              </a:effectLst>
              <a:sym typeface="+mn-ea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000">
                <a:sym typeface="+mn-ea"/>
              </a:rPr>
              <a:t>Supervisor:</a:t>
            </a:r>
            <a:r>
              <a:rPr lang="en-US" altLang="en-US" sz="2000" b="1">
                <a:sym typeface="+mn-ea"/>
              </a:rPr>
              <a:t> </a:t>
            </a:r>
            <a:r>
              <a:rPr lang="en-US" sz="2000">
                <a:sym typeface="+mn-ea"/>
              </a:rPr>
              <a:t>Prof. Dr. Teresa Montaruli</a:t>
            </a:r>
            <a:endParaRPr lang="en-US" altLang="en-US" sz="2000" b="1">
              <a:sym typeface="+mn-ea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982345" y="2329180"/>
            <a:ext cx="1034923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en-US" sz="3200" b="1">
                <a:blipFill>
                  <a:blip r:embed="rId2"/>
                  <a:stretch>
                    <a:fillRect/>
                  </a:stretch>
                </a:blipFill>
                <a:latin typeface="Open Sans Extrabold" panose="020B0906030804020204" charset="0"/>
                <a:cs typeface="Open Sans Extrabold" panose="020B0906030804020204" charset="0"/>
              </a:rPr>
              <a:t>Radiation Hardness and Annealing Strategies </a:t>
            </a:r>
            <a:endParaRPr lang="en-US" altLang="en-US" sz="3200" b="1">
              <a:blipFill>
                <a:blip r:embed="rId2"/>
                <a:stretch>
                  <a:fillRect/>
                </a:stretch>
              </a:blipFill>
              <a:latin typeface="Open Sans Extrabold" panose="020B0906030804020204" charset="0"/>
              <a:cs typeface="Open Sans Extrabold" panose="020B0906030804020204" charset="0"/>
            </a:endParaRPr>
          </a:p>
          <a:p>
            <a:pPr algn="ctr"/>
            <a:r>
              <a:rPr lang="en-US" altLang="en-US" sz="3200" b="1">
                <a:blipFill>
                  <a:blip r:embed="rId2"/>
                  <a:stretch>
                    <a:fillRect/>
                  </a:stretch>
                </a:blipFill>
                <a:latin typeface="Open Sans Extrabold" panose="020B0906030804020204" charset="0"/>
                <a:cs typeface="Open Sans Extrabold" panose="020B0906030804020204" charset="0"/>
              </a:rPr>
              <a:t>for SiP</a:t>
            </a:r>
            <a:r>
              <a:rPr lang="en-US" altLang="en-US" sz="3200" b="1">
                <a:blipFill>
                  <a:blip r:embed="rId2"/>
                  <a:stretch>
                    <a:fillRect/>
                  </a:stretch>
                </a:blipFill>
                <a:latin typeface="Open Sans Extrabold" panose="020B0906030804020204" charset="0"/>
                <a:cs typeface="Open Sans Extrabold" panose="020B0906030804020204" charset="0"/>
              </a:rPr>
              <a:t>Ms of</a:t>
            </a:r>
            <a:r>
              <a:rPr lang="en-US" altLang="en-US" sz="3200" b="1">
                <a:blipFill>
                  <a:blip r:embed="rId2"/>
                  <a:stretch>
                    <a:fillRect/>
                  </a:stretch>
                </a:blipFill>
                <a:latin typeface="Open Sans Extrabold" panose="020B0906030804020204" charset="0"/>
                <a:cs typeface="Open Sans Extrabold" panose="020B0906030804020204" charset="0"/>
              </a:rPr>
              <a:t> the Terzina Telescope </a:t>
            </a:r>
            <a:endParaRPr lang="en-US" altLang="en-US" sz="3200" b="1">
              <a:blipFill>
                <a:blip r:embed="rId2"/>
                <a:stretch>
                  <a:fillRect/>
                </a:stretch>
              </a:blipFill>
              <a:latin typeface="Open Sans Extrabold" panose="020B0906030804020204" charset="0"/>
              <a:cs typeface="Open Sans Extrabold" panose="020B0906030804020204" charset="0"/>
            </a:endParaRPr>
          </a:p>
          <a:p>
            <a:pPr algn="ctr"/>
            <a:r>
              <a:rPr lang="en-US" altLang="en-US" sz="3200" b="1">
                <a:blipFill>
                  <a:blip r:embed="rId2"/>
                  <a:stretch>
                    <a:fillRect/>
                  </a:stretch>
                </a:blipFill>
                <a:latin typeface="Open Sans Extrabold" panose="020B0906030804020204" charset="0"/>
                <a:cs typeface="Open Sans Extrabold" panose="020B0906030804020204" charset="0"/>
              </a:rPr>
              <a:t>on board the NUSES space mission</a:t>
            </a:r>
            <a:endParaRPr lang="en-US" altLang="en-US" sz="3200" b="1">
              <a:blipFill>
                <a:blip r:embed="rId2"/>
                <a:stretch>
                  <a:fillRect/>
                </a:stretch>
              </a:blipFill>
              <a:latin typeface="Open Sans Extrabold" panose="020B0906030804020204" charset="0"/>
              <a:cs typeface="Open Sans Extrabold" panose="020B0906030804020204" charset="0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4297680" y="4161155"/>
            <a:ext cx="37185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000" b="1"/>
              <a:t>Swiss Physical Society</a:t>
            </a:r>
            <a:endParaRPr lang="en-US" altLang="en-US" sz="2000" b="1"/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000" b="1"/>
              <a:t>Annual Meeting 2024</a:t>
            </a:r>
            <a:endParaRPr lang="en-US" sz="2000"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8"/>
          <p:cNvSpPr txBox="1"/>
          <p:nvPr/>
        </p:nvSpPr>
        <p:spPr>
          <a:xfrm>
            <a:off x="217805" y="162560"/>
            <a:ext cx="10281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en-US" sz="3200" b="1">
                <a:gradFill>
                  <a:gsLst>
                    <a:gs pos="54000">
                      <a:srgbClr val="00A200"/>
                    </a:gs>
                    <a:gs pos="98000">
                      <a:srgbClr val="0000CE"/>
                    </a:gs>
                    <a:gs pos="5000">
                      <a:srgbClr val="A80000"/>
                    </a:gs>
                  </a:gsLst>
                  <a:lin ang="6660000" scaled="0"/>
                </a:gradFill>
                <a:latin typeface="Arial Black" panose="020B0A04020102020204" charset="0"/>
                <a:cs typeface="Arial Black" panose="020B0A04020102020204" charset="0"/>
              </a:rPr>
              <a:t>S</a:t>
            </a:r>
            <a:r>
              <a:rPr lang="en-US" altLang="en-US" sz="2800" b="1">
                <a:gradFill>
                  <a:gsLst>
                    <a:gs pos="54000">
                      <a:srgbClr val="00A200"/>
                    </a:gs>
                    <a:gs pos="98000">
                      <a:srgbClr val="0000CE"/>
                    </a:gs>
                    <a:gs pos="5000">
                      <a:srgbClr val="A80000"/>
                    </a:gs>
                  </a:gsLst>
                  <a:lin ang="6660000" scaled="0"/>
                </a:gradFill>
                <a:latin typeface="Arial Black" panose="020B0A04020102020204" charset="0"/>
                <a:cs typeface="Arial Black" panose="020B0A04020102020204" charset="0"/>
              </a:rPr>
              <a:t>UMMARY AND CONCLUSION</a:t>
            </a:r>
            <a:endParaRPr lang="en-US" altLang="en-US" sz="2800" b="1">
              <a:gradFill>
                <a:gsLst>
                  <a:gs pos="54000">
                    <a:srgbClr val="00A200"/>
                  </a:gs>
                  <a:gs pos="98000">
                    <a:srgbClr val="0000CE"/>
                  </a:gs>
                  <a:gs pos="5000">
                    <a:srgbClr val="A80000"/>
                  </a:gs>
                </a:gsLst>
                <a:lin ang="666000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17" name="Text Box 16"/>
          <p:cNvSpPr txBox="1"/>
          <p:nvPr/>
        </p:nvSpPr>
        <p:spPr>
          <a:xfrm>
            <a:off x="-7620" y="652081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S. 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Davarpanah</a:t>
            </a:r>
            <a:endParaRPr lang="en-US" alt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775970" y="1131570"/>
            <a:ext cx="7338060" cy="25844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marL="285750" indent="-285750" algn="l">
              <a:lnSpc>
                <a:spcPct val="100000"/>
              </a:lnSpc>
              <a:buClr>
                <a:srgbClr val="320032"/>
              </a:buClr>
              <a:buSzPct val="130000"/>
              <a:buFont typeface="Wingdings" panose="05000000000000000000" charset="0"/>
              <a:buChar char=""/>
            </a:pPr>
            <a:r>
              <a:rPr lang="en-US" altLang="en-US"/>
              <a:t>Terzina at LEO of 535 km</a:t>
            </a:r>
            <a:endParaRPr lang="en-US" altLang="en-US"/>
          </a:p>
          <a:p>
            <a:pPr indent="0" algn="l">
              <a:lnSpc>
                <a:spcPct val="100000"/>
              </a:lnSpc>
              <a:buClr>
                <a:srgbClr val="006400"/>
              </a:buClr>
              <a:buSzPct val="130000"/>
              <a:buFont typeface="Wingdings" panose="05000000000000000000" charset="0"/>
              <a:buNone/>
            </a:pPr>
            <a:endParaRPr lang="en-US" altLang="en-US"/>
          </a:p>
          <a:p>
            <a:pPr marL="285750" indent="-285750" algn="l">
              <a:lnSpc>
                <a:spcPct val="100000"/>
              </a:lnSpc>
              <a:buClr>
                <a:srgbClr val="320032"/>
              </a:buClr>
              <a:buSzPct val="130000"/>
              <a:buFont typeface="Wingdings" panose="05000000000000000000" charset="0"/>
              <a:buChar char=""/>
            </a:pPr>
            <a:r>
              <a:rPr lang="en-US" altLang="en-US">
                <a:sym typeface="+mn-ea"/>
              </a:rPr>
              <a:t>Irradiation of SiPMs and radiation damage</a:t>
            </a:r>
            <a:endParaRPr lang="en-US" altLang="en-US">
              <a:sym typeface="+mn-ea"/>
            </a:endParaRPr>
          </a:p>
          <a:p>
            <a:pPr marL="285750" indent="-285750" algn="l">
              <a:lnSpc>
                <a:spcPct val="100000"/>
              </a:lnSpc>
              <a:buClr>
                <a:srgbClr val="320032"/>
              </a:buClr>
              <a:buSzPct val="130000"/>
              <a:buFont typeface="Wingdings" panose="05000000000000000000" charset="0"/>
              <a:buChar char=""/>
            </a:pPr>
            <a:endParaRPr lang="en-US" altLang="en-US">
              <a:sym typeface="+mn-ea"/>
            </a:endParaRPr>
          </a:p>
          <a:p>
            <a:pPr marL="285750" indent="-285750" algn="l">
              <a:lnSpc>
                <a:spcPct val="100000"/>
              </a:lnSpc>
              <a:buClr>
                <a:srgbClr val="320032"/>
              </a:buClr>
              <a:buSzPct val="130000"/>
              <a:buFont typeface="Wingdings" panose="05000000000000000000" charset="0"/>
              <a:buChar char=""/>
            </a:pPr>
            <a:r>
              <a:rPr lang="en-US" altLang="en-US">
                <a:sym typeface="+mn-ea"/>
              </a:rPr>
              <a:t>H</a:t>
            </a:r>
            <a:r>
              <a:rPr lang="en-US">
                <a:sym typeface="+mn-ea"/>
              </a:rPr>
              <a:t>igher fluence of trapped electrons, especially low-energy electrons</a:t>
            </a:r>
            <a:endParaRPr lang="en-US" altLang="en-US">
              <a:sym typeface="+mn-ea"/>
            </a:endParaRPr>
          </a:p>
          <a:p>
            <a:pPr marL="285750" indent="-285750" algn="l">
              <a:lnSpc>
                <a:spcPct val="100000"/>
              </a:lnSpc>
              <a:buClr>
                <a:srgbClr val="320032"/>
              </a:buClr>
              <a:buSzPct val="130000"/>
              <a:buFont typeface="Wingdings" panose="05000000000000000000" charset="0"/>
              <a:buChar char=""/>
            </a:pPr>
            <a:endParaRPr lang="en-US" altLang="en-US">
              <a:sym typeface="+mn-ea"/>
            </a:endParaRPr>
          </a:p>
          <a:p>
            <a:pPr marL="285750" indent="-285750" algn="l">
              <a:lnSpc>
                <a:spcPct val="100000"/>
              </a:lnSpc>
              <a:buClr>
                <a:srgbClr val="320032"/>
              </a:buClr>
              <a:buSzPct val="130000"/>
              <a:buFont typeface="Wingdings" panose="05000000000000000000" charset="0"/>
              <a:buChar char=""/>
            </a:pPr>
            <a:r>
              <a:rPr lang="en-US" altLang="en-US">
                <a:sym typeface="+mn-ea"/>
              </a:rPr>
              <a:t>Protons c</a:t>
            </a:r>
            <a:r>
              <a:rPr lang="en-US">
                <a:sym typeface="+mn-ea"/>
              </a:rPr>
              <a:t>ause at </a:t>
            </a:r>
            <a:r>
              <a:rPr lang="en-US" altLang="en-US">
                <a:sym typeface="+mn-ea"/>
              </a:rPr>
              <a:t>more </a:t>
            </a:r>
            <a:r>
              <a:rPr lang="en-US">
                <a:sym typeface="+mn-ea"/>
              </a:rPr>
              <a:t>change in the DCR compared to </a:t>
            </a:r>
            <a:r>
              <a:rPr lang="en-US" altLang="en-US">
                <a:sym typeface="+mn-ea"/>
              </a:rPr>
              <a:t>electrons</a:t>
            </a:r>
            <a:endParaRPr lang="en-US">
              <a:sym typeface="+mn-ea"/>
            </a:endParaRPr>
          </a:p>
          <a:p>
            <a:pPr indent="0" algn="l">
              <a:lnSpc>
                <a:spcPct val="100000"/>
              </a:lnSpc>
              <a:buClr>
                <a:srgbClr val="320032"/>
              </a:buClr>
              <a:buSzPct val="130000"/>
              <a:buFont typeface="Wingdings" panose="05000000000000000000" charset="0"/>
              <a:buNone/>
            </a:pPr>
            <a:endParaRPr lang="en-US" altLang="en-US">
              <a:sym typeface="+mn-ea"/>
            </a:endParaRPr>
          </a:p>
          <a:p>
            <a:pPr marL="285750" indent="-285750" algn="l">
              <a:lnSpc>
                <a:spcPct val="100000"/>
              </a:lnSpc>
              <a:buClr>
                <a:srgbClr val="320032"/>
              </a:buClr>
              <a:buSzPct val="130000"/>
              <a:buFont typeface="Wingdings" panose="05000000000000000000" charset="0"/>
              <a:buChar char=""/>
            </a:pPr>
            <a:r>
              <a:rPr lang="en-US" altLang="en-US"/>
              <a:t>Annealing model</a:t>
            </a:r>
            <a:endParaRPr lang="en-US" altLang="en-US"/>
          </a:p>
        </p:txBody>
      </p:sp>
      <p:sp>
        <p:nvSpPr>
          <p:cNvPr id="4" name="Text Box 3"/>
          <p:cNvSpPr txBox="1"/>
          <p:nvPr/>
        </p:nvSpPr>
        <p:spPr>
          <a:xfrm>
            <a:off x="1150620" y="4070985"/>
            <a:ext cx="10017760" cy="1353185"/>
          </a:xfrm>
          <a:prstGeom prst="rect">
            <a:avLst/>
          </a:prstGeom>
          <a:noFill/>
          <a:ln w="25400" cmpd="dbl">
            <a:solidFill>
              <a:srgbClr val="0000CE"/>
            </a:solidFill>
          </a:ln>
        </p:spPr>
        <p:txBody>
          <a:bodyPr wrap="square" rtlCol="0" anchor="t">
            <a:spAutoFit/>
          </a:bodyPr>
          <a:p>
            <a:pPr algn="ctr"/>
            <a:r>
              <a:rPr lang="en-US" sz="1200"/>
              <a:t>   </a:t>
            </a:r>
            <a:endParaRPr lang="en-US" sz="2000"/>
          </a:p>
          <a:p>
            <a:pPr algn="ctr"/>
            <a:r>
              <a:rPr lang="en-US" sz="2000"/>
              <a:t>This information allows us to adjust the trigger energy threshold throughout the 3-year mission to optimize the observation of Cherenkov signals, ensuring the best signal-to-noise ratio.</a:t>
            </a:r>
            <a:endParaRPr lang="en-US" sz="2000"/>
          </a:p>
          <a:p>
            <a:pPr algn="ctr"/>
            <a:r>
              <a:rPr lang="en-US" sz="1000"/>
              <a:t>  </a:t>
            </a:r>
            <a:endParaRPr lang="en-US" sz="1000"/>
          </a:p>
        </p:txBody>
      </p:sp>
      <p:sp>
        <p:nvSpPr>
          <p:cNvPr id="7" name="Text Box 6"/>
          <p:cNvSpPr txBox="1"/>
          <p:nvPr/>
        </p:nvSpPr>
        <p:spPr>
          <a:xfrm>
            <a:off x="11257280" y="6274435"/>
            <a:ext cx="9347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3200" b="1">
                <a:latin typeface="Dyuthi" panose="02000603000000000000" charset="0"/>
                <a:cs typeface="Dyuthi" panose="02000603000000000000" charset="0"/>
              </a:rPr>
              <a:t>9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  <a:sym typeface="+mn-ea"/>
              </a:rPr>
              <a:t>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8"/>
          <p:cNvSpPr txBox="1"/>
          <p:nvPr/>
        </p:nvSpPr>
        <p:spPr>
          <a:xfrm>
            <a:off x="217805" y="162560"/>
            <a:ext cx="10281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en-US" sz="3200" b="1">
                <a:gradFill>
                  <a:gsLst>
                    <a:gs pos="95000">
                      <a:srgbClr val="007473"/>
                    </a:gs>
                    <a:gs pos="5000">
                      <a:srgbClr val="767500"/>
                    </a:gs>
                    <a:gs pos="53000">
                      <a:srgbClr val="7030A0"/>
                    </a:gs>
                  </a:gsLst>
                  <a:lin ang="6660000" scaled="0"/>
                </a:gradFill>
                <a:latin typeface="Arial Black" panose="020B0A04020102020204" charset="0"/>
                <a:cs typeface="Arial Black" panose="020B0A04020102020204" charset="0"/>
              </a:rPr>
              <a:t>A</a:t>
            </a:r>
            <a:r>
              <a:rPr lang="en-US" altLang="en-US" sz="2800" b="1">
                <a:gradFill>
                  <a:gsLst>
                    <a:gs pos="95000">
                      <a:srgbClr val="007473"/>
                    </a:gs>
                    <a:gs pos="5000">
                      <a:srgbClr val="767500"/>
                    </a:gs>
                    <a:gs pos="53000">
                      <a:srgbClr val="7030A0"/>
                    </a:gs>
                  </a:gsLst>
                  <a:lin ang="6660000" scaled="0"/>
                </a:gradFill>
                <a:latin typeface="Arial Black" panose="020B0A04020102020204" charset="0"/>
                <a:cs typeface="Arial Black" panose="020B0A04020102020204" charset="0"/>
              </a:rPr>
              <a:t>CKNOWLEDGMENT</a:t>
            </a:r>
            <a:endParaRPr lang="en-US" altLang="en-US" sz="2800" b="1">
              <a:gradFill>
                <a:gsLst>
                  <a:gs pos="95000">
                    <a:srgbClr val="007473"/>
                  </a:gs>
                  <a:gs pos="5000">
                    <a:srgbClr val="767500"/>
                  </a:gs>
                  <a:gs pos="53000">
                    <a:srgbClr val="7030A0"/>
                  </a:gs>
                </a:gsLst>
                <a:lin ang="666000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6991985" y="1412240"/>
            <a:ext cx="331597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/>
              <a:t>Prof. Dr. Teresa Montaruli</a:t>
            </a:r>
            <a:endParaRPr lang="en-US"/>
          </a:p>
        </p:txBody>
      </p:sp>
      <p:sp>
        <p:nvSpPr>
          <p:cNvPr id="6" name="Text Box 5"/>
          <p:cNvSpPr txBox="1"/>
          <p:nvPr/>
        </p:nvSpPr>
        <p:spPr>
          <a:xfrm>
            <a:off x="7112000" y="233108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/>
              <a:t>Dr. Matthieu Heller</a:t>
            </a:r>
            <a:endParaRPr lang="en-US"/>
          </a:p>
        </p:txBody>
      </p:sp>
      <p:sp>
        <p:nvSpPr>
          <p:cNvPr id="8" name="Text Box 7"/>
          <p:cNvSpPr txBox="1"/>
          <p:nvPr/>
        </p:nvSpPr>
        <p:spPr>
          <a:xfrm>
            <a:off x="7112000" y="333629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/>
              <a:t>Dr. Leonid Burmistrov</a:t>
            </a:r>
            <a:endParaRPr lang="en-US"/>
          </a:p>
        </p:txBody>
      </p:sp>
      <p:sp>
        <p:nvSpPr>
          <p:cNvPr id="11" name="Text Box 10"/>
          <p:cNvSpPr txBox="1"/>
          <p:nvPr/>
        </p:nvSpPr>
        <p:spPr>
          <a:xfrm>
            <a:off x="7112000" y="440563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/>
              <a:t>Dr. Caterina Trimarelli</a:t>
            </a:r>
            <a:endParaRPr lang="en-US"/>
          </a:p>
        </p:txBody>
      </p:sp>
      <p:sp>
        <p:nvSpPr>
          <p:cNvPr id="12" name="Text Box 11"/>
          <p:cNvSpPr txBox="1"/>
          <p:nvPr/>
        </p:nvSpPr>
        <p:spPr>
          <a:xfrm>
            <a:off x="9652000" y="559435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/>
              <a:t>Dr. Christoph Toennis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982835" y="927735"/>
            <a:ext cx="1634490" cy="204343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64115" y="3782060"/>
            <a:ext cx="1670050" cy="2225675"/>
          </a:xfrm>
          <a:prstGeom prst="rect">
            <a:avLst/>
          </a:prstGeom>
        </p:spPr>
      </p:pic>
      <p:sp>
        <p:nvSpPr>
          <p:cNvPr id="15" name="Text Box 14"/>
          <p:cNvSpPr txBox="1"/>
          <p:nvPr/>
        </p:nvSpPr>
        <p:spPr>
          <a:xfrm>
            <a:off x="10064115" y="3413760"/>
            <a:ext cx="17551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/>
              <a:t>Martina D'Arco</a:t>
            </a:r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rcRect l="12300" r="28744"/>
          <a:stretch>
            <a:fillRect/>
          </a:stretch>
        </p:blipFill>
        <p:spPr>
          <a:xfrm>
            <a:off x="248285" y="1001395"/>
            <a:ext cx="6583680" cy="502539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4018280" y="2503805"/>
            <a:ext cx="162560" cy="172720"/>
          </a:xfrm>
          <a:prstGeom prst="ellipse">
            <a:avLst/>
          </a:prstGeom>
          <a:solidFill>
            <a:srgbClr val="0000CE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112000" y="4171950"/>
            <a:ext cx="162560" cy="172720"/>
          </a:xfrm>
          <a:prstGeom prst="ellipse">
            <a:avLst/>
          </a:prstGeom>
          <a:solidFill>
            <a:srgbClr val="0000CE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718560" y="1388110"/>
            <a:ext cx="162560" cy="1727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7112000" y="1239520"/>
            <a:ext cx="162560" cy="17272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2595880" y="1117600"/>
            <a:ext cx="162560" cy="1727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7112000" y="2158365"/>
            <a:ext cx="162560" cy="17272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>
              <a:ln>
                <a:solidFill>
                  <a:srgbClr val="FF0000"/>
                </a:solidFill>
              </a:ln>
              <a:solidFill>
                <a:srgbClr val="00B05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2016760" y="1215390"/>
            <a:ext cx="162560" cy="17272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7112000" y="3163570"/>
            <a:ext cx="162560" cy="172720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6" name="Text Box 25"/>
          <p:cNvSpPr txBox="1"/>
          <p:nvPr/>
        </p:nvSpPr>
        <p:spPr>
          <a:xfrm>
            <a:off x="11266805" y="6274435"/>
            <a:ext cx="925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3200" b="1">
                <a:latin typeface="Dyuthi" panose="02000603000000000000" charset="0"/>
                <a:cs typeface="Dyuthi" panose="02000603000000000000" charset="0"/>
              </a:rPr>
              <a:t>10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-7620" y="652081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S. 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Davarpanah</a:t>
            </a:r>
            <a:endParaRPr lang="en-US" alt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8"/>
          <p:cNvSpPr txBox="1"/>
          <p:nvPr/>
        </p:nvSpPr>
        <p:spPr>
          <a:xfrm>
            <a:off x="1929448" y="2299335"/>
            <a:ext cx="8331835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en-US" sz="3600" cap="all">
                <a:blipFill>
                  <a:blip r:embed="rId1"/>
                  <a:stretch>
                    <a:fillRect/>
                  </a:stretch>
                </a:blipFill>
                <a:latin typeface="Open Sans Extrabold" panose="020B0906030804020204" charset="0"/>
                <a:cs typeface="Open Sans Extrabold" panose="020B0906030804020204" charset="0"/>
              </a:rPr>
              <a:t>thank you for your attention</a:t>
            </a:r>
            <a:r>
              <a:rPr lang="en-US" altLang="en-US" sz="3600" cap="all">
                <a:blipFill>
                  <a:blip r:embed="rId1"/>
                  <a:stretch>
                    <a:fillRect/>
                  </a:stretch>
                </a:blipFill>
                <a:latin typeface="Open Sans Extrabold" panose="020B0906030804020204" charset="0"/>
                <a:cs typeface="Open Sans Extrabold" panose="020B0906030804020204" charset="0"/>
              </a:rPr>
              <a:t>!</a:t>
            </a:r>
            <a:endParaRPr lang="en-US" altLang="en-US" sz="3600" cap="all">
              <a:blipFill>
                <a:blip r:embed="rId1"/>
                <a:stretch>
                  <a:fillRect/>
                </a:stretch>
              </a:blipFill>
              <a:latin typeface="Open Sans Extrabold" panose="020B0906030804020204" charset="0"/>
              <a:cs typeface="Open Sans Extrabold" panose="020B090603080402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14280" y="142875"/>
            <a:ext cx="1899920" cy="1142365"/>
          </a:xfrm>
          <a:prstGeom prst="rect">
            <a:avLst/>
          </a:prstGeom>
        </p:spPr>
      </p:pic>
      <p:sp>
        <p:nvSpPr>
          <p:cNvPr id="14" name="Text Box 13"/>
          <p:cNvSpPr txBox="1"/>
          <p:nvPr/>
        </p:nvSpPr>
        <p:spPr>
          <a:xfrm>
            <a:off x="5398770" y="3466465"/>
            <a:ext cx="63055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4400" b="1">
                <a:solidFill>
                  <a:schemeClr val="bg1"/>
                </a:solidFill>
                <a:latin typeface="Open Sans Extrabold" panose="020B0906030804020204" charset="0"/>
                <a:cs typeface="Open Sans Extrabold" panose="020B0906030804020204" charset="0"/>
              </a:rPr>
              <a:t>S</a:t>
            </a:r>
            <a:endParaRPr lang="en-US" sz="4400" b="1">
              <a:solidFill>
                <a:schemeClr val="bg1"/>
              </a:solidFill>
              <a:latin typeface="Open Sans Extrabold" panose="020B0906030804020204" charset="0"/>
              <a:cs typeface="Open Sans Extrabold" panose="020B0906030804020204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4236085" y="3466465"/>
            <a:ext cx="37185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000" b="1"/>
              <a:t>Swiss Physical Society</a:t>
            </a:r>
            <a:endParaRPr lang="en-US" altLang="en-US" sz="2000" b="1"/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000" b="1"/>
              <a:t>Annual Meeting 2024</a:t>
            </a:r>
            <a:endParaRPr lang="en-US" sz="2000" b="1"/>
          </a:p>
        </p:txBody>
      </p:sp>
      <p:sp>
        <p:nvSpPr>
          <p:cNvPr id="4" name="Text Box 3"/>
          <p:cNvSpPr txBox="1"/>
          <p:nvPr/>
        </p:nvSpPr>
        <p:spPr>
          <a:xfrm>
            <a:off x="3892233" y="4395470"/>
            <a:ext cx="4406900" cy="72199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100" b="1">
                <a:solidFill>
                  <a:schemeClr val="tx1"/>
                </a:solidFill>
                <a:effectLst>
                  <a:glow rad="25400">
                    <a:srgbClr val="00B0F0">
                      <a:alpha val="15000"/>
                    </a:srgbClr>
                  </a:glow>
                </a:effectLst>
                <a:sym typeface="+mn-ea"/>
              </a:rPr>
              <a:t>Shideh Davarpanah</a:t>
            </a:r>
            <a:endParaRPr lang="en-US" sz="2100" b="1">
              <a:solidFill>
                <a:schemeClr val="tx1"/>
              </a:solidFill>
              <a:effectLst>
                <a:glow rad="25400">
                  <a:srgbClr val="00B0F0">
                    <a:alpha val="15000"/>
                  </a:srgbClr>
                </a:glow>
              </a:effectLst>
              <a:sym typeface="+mn-ea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en-US" sz="2000">
                <a:sym typeface="+mn-ea"/>
              </a:rPr>
              <a:t>Supervisor:</a:t>
            </a:r>
            <a:r>
              <a:rPr lang="en-US" altLang="en-US" sz="2000" b="1">
                <a:sym typeface="+mn-ea"/>
              </a:rPr>
              <a:t> </a:t>
            </a:r>
            <a:r>
              <a:rPr lang="en-US" sz="2000">
                <a:sym typeface="+mn-ea"/>
              </a:rPr>
              <a:t>Prof. Dr. Teresa Montaruli</a:t>
            </a:r>
            <a:endParaRPr lang="en-US" altLang="en-US" sz="2000" b="1"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Picture 4" descr="1000_F_67112989_fdOBsGR8xld6T1bmFk5veVblQlevfIu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86405" y="4199890"/>
            <a:ext cx="3448685" cy="3452495"/>
          </a:xfrm>
          <a:prstGeom prst="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219075" y="246380"/>
            <a:ext cx="64230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sz="3200" b="1">
                <a:gradFill>
                  <a:gsLst>
                    <a:gs pos="100000">
                      <a:srgbClr val="00B050"/>
                    </a:gs>
                    <a:gs pos="0">
                      <a:srgbClr val="0B6E38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T</a:t>
            </a:r>
            <a:r>
              <a:rPr lang="en-US" sz="2800" b="1">
                <a:gradFill>
                  <a:gsLst>
                    <a:gs pos="100000">
                      <a:srgbClr val="00B050"/>
                    </a:gs>
                    <a:gs pos="0">
                      <a:srgbClr val="0B6E38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HE NUSES SPACE MISSION</a:t>
            </a:r>
            <a:endParaRPr lang="en-US" sz="2800" b="1">
              <a:gradFill>
                <a:gsLst>
                  <a:gs pos="100000">
                    <a:srgbClr val="00B050"/>
                  </a:gs>
                  <a:gs pos="0">
                    <a:srgbClr val="0B6E38"/>
                  </a:gs>
                </a:gsLst>
                <a:lin ang="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11435080" y="6274435"/>
            <a:ext cx="756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200" b="1">
                <a:latin typeface="Dyuthi" panose="02000603000000000000" charset="0"/>
                <a:cs typeface="Dyuthi" panose="02000603000000000000" charset="0"/>
              </a:rPr>
              <a:t>1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  <a:sym typeface="+mn-ea"/>
              </a:rPr>
              <a:t>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239395" y="699643"/>
            <a:ext cx="8051800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 anchor="t">
            <a:spAutoFit/>
          </a:bodyPr>
          <a:p>
            <a:pPr lvl="0" algn="l">
              <a:buClrTx/>
              <a:buSzTx/>
              <a:buFontTx/>
            </a:pPr>
            <a:r>
              <a:rPr lang="en-US" altLang="en-US" sz="2400" b="1">
                <a:solidFill>
                  <a:schemeClr val="tx1"/>
                </a:solidFill>
                <a:cs typeface="+mn-lt"/>
                <a:sym typeface="+mn-ea"/>
              </a:rPr>
              <a:t>N</a:t>
            </a:r>
            <a:r>
              <a:rPr lang="en-US" sz="2400" b="1">
                <a:solidFill>
                  <a:schemeClr val="tx1"/>
                </a:solidFill>
                <a:cs typeface="+mn-lt"/>
                <a:sym typeface="+mn-ea"/>
              </a:rPr>
              <a:t>e</a:t>
            </a:r>
            <a:r>
              <a:rPr lang="en-US" altLang="en-US" sz="2400" b="1">
                <a:solidFill>
                  <a:schemeClr val="tx1"/>
                </a:solidFill>
                <a:cs typeface="+mn-lt"/>
                <a:sym typeface="+mn-ea"/>
              </a:rPr>
              <a:t>u</a:t>
            </a:r>
            <a:r>
              <a:rPr lang="en-US" sz="2400" b="1">
                <a:solidFill>
                  <a:schemeClr val="tx1"/>
                </a:solidFill>
                <a:cs typeface="+mn-lt"/>
                <a:sym typeface="+mn-ea"/>
              </a:rPr>
              <a:t>trino and </a:t>
            </a:r>
            <a:r>
              <a:rPr lang="en-US" altLang="en-US" sz="2400" b="1">
                <a:solidFill>
                  <a:schemeClr val="tx1"/>
                </a:solidFill>
                <a:cs typeface="+mn-lt"/>
                <a:sym typeface="+mn-ea"/>
              </a:rPr>
              <a:t>S</a:t>
            </a:r>
            <a:r>
              <a:rPr lang="en-US" sz="2400" b="1">
                <a:solidFill>
                  <a:schemeClr val="tx1"/>
                </a:solidFill>
                <a:cs typeface="+mn-lt"/>
                <a:sym typeface="+mn-ea"/>
              </a:rPr>
              <a:t>eismic </a:t>
            </a:r>
            <a:r>
              <a:rPr lang="en-US" altLang="en-US" sz="2400" b="1">
                <a:solidFill>
                  <a:schemeClr val="tx1"/>
                </a:solidFill>
                <a:cs typeface="+mn-lt"/>
                <a:sym typeface="+mn-ea"/>
              </a:rPr>
              <a:t>E</a:t>
            </a:r>
            <a:r>
              <a:rPr lang="en-US" sz="2400" b="1">
                <a:solidFill>
                  <a:schemeClr val="tx1"/>
                </a:solidFill>
                <a:cs typeface="+mn-lt"/>
                <a:sym typeface="+mn-ea"/>
              </a:rPr>
              <a:t>lectromagnetic </a:t>
            </a:r>
            <a:r>
              <a:rPr lang="en-US" altLang="en-US" sz="2400" b="1">
                <a:solidFill>
                  <a:schemeClr val="tx1"/>
                </a:solidFill>
                <a:cs typeface="+mn-lt"/>
                <a:sym typeface="+mn-ea"/>
              </a:rPr>
              <a:t>S</a:t>
            </a:r>
            <a:r>
              <a:rPr lang="en-US" sz="2400" b="1">
                <a:solidFill>
                  <a:schemeClr val="tx1"/>
                </a:solidFill>
                <a:cs typeface="+mn-lt"/>
                <a:sym typeface="+mn-ea"/>
              </a:rPr>
              <a:t>ignals</a:t>
            </a:r>
            <a:endParaRPr lang="en-US" sz="2400" b="1">
              <a:solidFill>
                <a:schemeClr val="tx1"/>
              </a:solidFill>
              <a:cs typeface="+mn-lt"/>
              <a:sym typeface="+mn-ea"/>
            </a:endParaRPr>
          </a:p>
        </p:txBody>
      </p:sp>
      <p:pic>
        <p:nvPicPr>
          <p:cNvPr id="23" name="Picture 22" descr="/home/shideh/Downloads/images__1_-removebg-preview.pngimages__1_-removebg-preview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9375" y="2562860"/>
            <a:ext cx="1303655" cy="1303655"/>
          </a:xfrm>
          <a:prstGeom prst="rect">
            <a:avLst/>
          </a:prstGeom>
        </p:spPr>
      </p:pic>
      <p:pic>
        <p:nvPicPr>
          <p:cNvPr id="22" name="Picture 21" descr="/home/shideh/Downloads/Left-panel-Schematic-view-of-the-NUSES-mission-satellite-The-Terzina-optical-telescope-removebg-preview.pngLeft-panel-Schematic-view-of-the-NUSES-mission-satellite-The-Terzina-optical-telescope-removebg-preview"/>
          <p:cNvPicPr>
            <a:picLocks noChangeAspect="1"/>
          </p:cNvPicPr>
          <p:nvPr/>
        </p:nvPicPr>
        <p:blipFill>
          <a:blip r:embed="rId3"/>
          <a:srcRect l="29348" r="5551"/>
          <a:stretch>
            <a:fillRect/>
          </a:stretch>
        </p:blipFill>
        <p:spPr>
          <a:xfrm rot="480000" flipH="1">
            <a:off x="1370330" y="1671320"/>
            <a:ext cx="2620645" cy="3087370"/>
          </a:xfrm>
          <a:prstGeom prst="rect">
            <a:avLst/>
          </a:prstGeom>
          <a:noFill/>
          <a:ln w="38100">
            <a:noFill/>
          </a:ln>
        </p:spPr>
      </p:pic>
      <p:grpSp>
        <p:nvGrpSpPr>
          <p:cNvPr id="27" name="Group 26"/>
          <p:cNvGrpSpPr/>
          <p:nvPr/>
        </p:nvGrpSpPr>
        <p:grpSpPr>
          <a:xfrm>
            <a:off x="4084320" y="3713480"/>
            <a:ext cx="1066800" cy="665480"/>
            <a:chOff x="3425" y="6543"/>
            <a:chExt cx="1680" cy="1048"/>
          </a:xfrm>
        </p:grpSpPr>
        <p:cxnSp>
          <p:nvCxnSpPr>
            <p:cNvPr id="24" name="Straight Arrow Connector 23"/>
            <p:cNvCxnSpPr/>
            <p:nvPr/>
          </p:nvCxnSpPr>
          <p:spPr>
            <a:xfrm>
              <a:off x="3425" y="6784"/>
              <a:ext cx="1533" cy="807"/>
            </a:xfrm>
            <a:prstGeom prst="straightConnector1">
              <a:avLst/>
            </a:prstGeom>
            <a:ln w="34925"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 Box 24"/>
            <p:cNvSpPr txBox="1"/>
            <p:nvPr/>
          </p:nvSpPr>
          <p:spPr>
            <a:xfrm rot="1800000">
              <a:off x="3720" y="6543"/>
              <a:ext cx="1385" cy="5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/>
                <a:t>to limb</a:t>
              </a:r>
              <a:endParaRPr lang="en-US" b="1"/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844800" y="1786890"/>
            <a:ext cx="2623185" cy="1324610"/>
            <a:chOff x="8171" y="-2202"/>
            <a:chExt cx="4131" cy="2086"/>
          </a:xfrm>
        </p:grpSpPr>
        <p:sp>
          <p:nvSpPr>
            <p:cNvPr id="31" name="Text Box 30"/>
            <p:cNvSpPr txBox="1"/>
            <p:nvPr/>
          </p:nvSpPr>
          <p:spPr>
            <a:xfrm>
              <a:off x="8171" y="-2202"/>
              <a:ext cx="1172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b="1"/>
                <a:t>ZIRÈ</a:t>
              </a:r>
              <a:endParaRPr lang="en-US" b="1"/>
            </a:p>
          </p:txBody>
        </p:sp>
        <p:sp>
          <p:nvSpPr>
            <p:cNvPr id="33" name="Text Box 32"/>
            <p:cNvSpPr txBox="1"/>
            <p:nvPr/>
          </p:nvSpPr>
          <p:spPr>
            <a:xfrm>
              <a:off x="10367" y="-1777"/>
              <a:ext cx="1935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l"/>
              <a:r>
                <a:rPr lang="en-US" b="1"/>
                <a:t>TERZINA</a:t>
              </a:r>
              <a:endParaRPr lang="en-US" b="1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H="1">
              <a:off x="8636" y="-1553"/>
              <a:ext cx="2" cy="1117"/>
            </a:xfrm>
            <a:prstGeom prst="straightConnector1">
              <a:avLst/>
            </a:prstGeom>
            <a:ln w="31750">
              <a:solidFill>
                <a:srgbClr val="131B0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9701" y="-889"/>
              <a:ext cx="593" cy="773"/>
            </a:xfrm>
            <a:prstGeom prst="straightConnector1">
              <a:avLst/>
            </a:prstGeom>
            <a:ln w="31750">
              <a:solidFill>
                <a:srgbClr val="131B0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 Box 3"/>
          <p:cNvSpPr txBox="1"/>
          <p:nvPr/>
        </p:nvSpPr>
        <p:spPr>
          <a:xfrm>
            <a:off x="-5080" y="653605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.</a:t>
            </a:r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 Davarpanah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7317105" y="1317625"/>
            <a:ext cx="4699000" cy="50774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285750" indent="-285750" algn="l">
              <a:buClrTx/>
              <a:buSzTx/>
              <a:buFont typeface="Wingdings" panose="05000000000000000000" charset="0"/>
              <a:buChar char=""/>
            </a:pPr>
            <a:r>
              <a:rPr lang="en-US" altLang="en-US">
                <a:sym typeface="+mn-ea"/>
              </a:rPr>
              <a:t>3 years mission</a:t>
            </a:r>
            <a:endParaRPr lang="en-US" altLang="en-US">
              <a:sym typeface="+mn-ea"/>
            </a:endParaRPr>
          </a:p>
          <a:p>
            <a:pPr indent="0" algn="l">
              <a:buClrTx/>
              <a:buSzTx/>
              <a:buFont typeface="Wingdings" panose="05000000000000000000" charset="0"/>
              <a:buNone/>
            </a:pPr>
            <a:r>
              <a:rPr lang="en-US">
                <a:sym typeface="+mn-ea"/>
              </a:rPr>
              <a:t>     launch </a:t>
            </a:r>
            <a:r>
              <a:rPr lang="en-US" altLang="en-US">
                <a:sym typeface="+mn-ea"/>
              </a:rPr>
              <a:t>in mid-2026</a:t>
            </a:r>
            <a:endParaRPr lang="en-US" altLang="en-US">
              <a:sym typeface="+mn-ea"/>
            </a:endParaRPr>
          </a:p>
          <a:p>
            <a:pPr indent="0" algn="l">
              <a:buClrTx/>
              <a:buSzTx/>
              <a:buFont typeface="Wingdings" panose="05000000000000000000" charset="0"/>
              <a:buNone/>
            </a:pPr>
            <a:r>
              <a:rPr lang="en-US">
                <a:sym typeface="+mn-ea"/>
              </a:rPr>
              <a:t>     </a:t>
            </a:r>
            <a:r>
              <a:rPr lang="en-US" altLang="en-US">
                <a:sym typeface="+mn-ea"/>
              </a:rPr>
              <a:t>Low Earth Orbit - 535 km</a:t>
            </a:r>
            <a:endParaRPr lang="en-US" altLang="en-US">
              <a:sym typeface="+mn-ea"/>
            </a:endParaRPr>
          </a:p>
          <a:p>
            <a:pPr indent="0" algn="l">
              <a:buClrTx/>
              <a:buSzTx/>
              <a:buFont typeface="Wingdings" panose="05000000000000000000" charset="0"/>
              <a:buNone/>
            </a:pPr>
            <a:r>
              <a:rPr lang="en-US" altLang="en-US">
                <a:sym typeface="+mn-ea"/>
              </a:rPr>
              <a:t>     sun-synchronous</a:t>
            </a:r>
            <a:endParaRPr lang="en-US" altLang="en-US">
              <a:sym typeface="+mn-ea"/>
            </a:endParaRPr>
          </a:p>
          <a:p>
            <a:pPr indent="0" algn="l">
              <a:buClrTx/>
              <a:buSzTx/>
              <a:buFont typeface="Wingdings" panose="05000000000000000000" charset="0"/>
              <a:buNone/>
            </a:pPr>
            <a:endParaRPr lang="en-US" altLang="en-US">
              <a:sym typeface="+mn-ea"/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"/>
            </a:pPr>
            <a:r>
              <a:rPr lang="en-US">
                <a:sym typeface="+mn-ea"/>
              </a:rPr>
              <a:t>Technology pathfinder for New processing, Low power, High speed electronics of novel silicon photosensors </a:t>
            </a:r>
            <a:r>
              <a:rPr lang="en-US" altLang="en-US">
                <a:sym typeface="+mn-ea"/>
              </a:rPr>
              <a:t>and </a:t>
            </a:r>
            <a:r>
              <a:rPr lang="en-US">
                <a:sym typeface="+mn-ea"/>
              </a:rPr>
              <a:t>radiation hardness</a:t>
            </a:r>
            <a:endParaRPr lang="en-US">
              <a:sym typeface="+mn-ea"/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"/>
            </a:pPr>
            <a:endParaRPr lang="en-US" b="1">
              <a:sym typeface="+mn-ea"/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"/>
            </a:pPr>
            <a:r>
              <a:rPr lang="en-US" b="1">
                <a:sym typeface="+mn-ea"/>
              </a:rPr>
              <a:t>ZIRÈ</a:t>
            </a:r>
            <a:endParaRPr lang="en-US" b="1">
              <a:sym typeface="+mn-ea"/>
            </a:endParaRPr>
          </a:p>
          <a:p>
            <a:pPr indent="0" algn="l">
              <a:buClrTx/>
              <a:buSzTx/>
              <a:buFont typeface="Wingdings" panose="05000000000000000000" charset="0"/>
              <a:buNone/>
            </a:pPr>
            <a:r>
              <a:rPr lang="en-US">
                <a:sym typeface="+mn-ea"/>
              </a:rPr>
              <a:t>    Calorimeter - Low Energy fluxes</a:t>
            </a:r>
            <a:endParaRPr lang="en-US">
              <a:sym typeface="+mn-ea"/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"/>
            </a:pPr>
            <a:endParaRPr lang="en-US" b="1">
              <a:sym typeface="+mn-ea"/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"/>
            </a:pPr>
            <a:r>
              <a:rPr lang="en-US" b="1">
                <a:sym typeface="+mn-ea"/>
              </a:rPr>
              <a:t>TERZINA</a:t>
            </a:r>
            <a:endParaRPr lang="en-US">
              <a:sym typeface="+mn-ea"/>
            </a:endParaRPr>
          </a:p>
          <a:p>
            <a:pPr lvl="0" algn="l"/>
            <a:r>
              <a:rPr lang="en-US" altLang="en-US">
                <a:sym typeface="+mn-ea"/>
              </a:rPr>
              <a:t>     1st observation of Cherenkov light </a:t>
            </a:r>
            <a:endParaRPr lang="en-US" altLang="en-US">
              <a:sym typeface="+mn-ea"/>
            </a:endParaRPr>
          </a:p>
          <a:p>
            <a:pPr lvl="0" algn="l"/>
            <a:r>
              <a:rPr lang="en-US" altLang="en-US">
                <a:sym typeface="+mn-ea"/>
              </a:rPr>
              <a:t>     emitted by atmospheric showers from</a:t>
            </a:r>
            <a:endParaRPr lang="en-US" altLang="en-US">
              <a:sym typeface="+mn-ea"/>
            </a:endParaRPr>
          </a:p>
          <a:p>
            <a:pPr lvl="0" algn="l"/>
            <a:r>
              <a:rPr lang="en-US" altLang="en-US">
                <a:sym typeface="+mn-ea"/>
              </a:rPr>
              <a:t>     space!</a:t>
            </a:r>
            <a:endParaRPr lang="en-US" altLang="en-US">
              <a:sym typeface="+mn-ea"/>
            </a:endParaRPr>
          </a:p>
          <a:p>
            <a:pPr marL="285750" indent="-285750" algn="l">
              <a:buClrTx/>
              <a:buSzTx/>
              <a:buFont typeface="Wingdings" panose="05000000000000000000" charset="0"/>
              <a:buChar char=""/>
            </a:pPr>
            <a:endParaRPr lang="en-US"/>
          </a:p>
        </p:txBody>
      </p:sp>
      <p:sp>
        <p:nvSpPr>
          <p:cNvPr id="2" name="Text Box 1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8"/>
          <p:cNvSpPr txBox="1"/>
          <p:nvPr/>
        </p:nvSpPr>
        <p:spPr>
          <a:xfrm>
            <a:off x="217805" y="162560"/>
            <a:ext cx="10281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en-US" sz="3200" b="1">
                <a:gradFill>
                  <a:gsLst>
                    <a:gs pos="100000">
                      <a:srgbClr val="FF0000"/>
                    </a:gs>
                    <a:gs pos="0">
                      <a:srgbClr val="8A0000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T</a:t>
            </a:r>
            <a:r>
              <a:rPr lang="en-US" altLang="en-US" sz="2800" b="1">
                <a:gradFill>
                  <a:gsLst>
                    <a:gs pos="100000">
                      <a:srgbClr val="FF0000"/>
                    </a:gs>
                    <a:gs pos="0">
                      <a:srgbClr val="8A0000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ERZINA DETECTOR</a:t>
            </a:r>
            <a:endParaRPr lang="en-US" altLang="en-US" sz="2800" b="1"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297180" y="675005"/>
            <a:ext cx="474980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sz="2400" b="1">
                <a:cs typeface="+mn-lt"/>
                <a:sym typeface="+mn-ea"/>
              </a:rPr>
              <a:t>Schmidt–Cassegrain </a:t>
            </a:r>
            <a:r>
              <a:rPr lang="en-US" altLang="en-US" sz="2400" b="1">
                <a:cs typeface="+mn-lt"/>
                <a:sym typeface="+mn-ea"/>
              </a:rPr>
              <a:t>Telescope</a:t>
            </a:r>
            <a:endParaRPr lang="en-US" altLang="en-US" sz="2400" b="1">
              <a:cs typeface="+mn-lt"/>
              <a:sym typeface="+mn-ea"/>
            </a:endParaRPr>
          </a:p>
        </p:txBody>
      </p:sp>
      <p:pic>
        <p:nvPicPr>
          <p:cNvPr id="65" name="Picture 64" descr="Screenshot from 2024-02-05 17-32-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9500" y="2947035"/>
            <a:ext cx="3566795" cy="3327400"/>
          </a:xfrm>
          <a:prstGeom prst="rect">
            <a:avLst/>
          </a:prstGeom>
        </p:spPr>
      </p:pic>
      <p:grpSp>
        <p:nvGrpSpPr>
          <p:cNvPr id="67" name="Group 66"/>
          <p:cNvGrpSpPr/>
          <p:nvPr/>
        </p:nvGrpSpPr>
        <p:grpSpPr>
          <a:xfrm>
            <a:off x="5173980" y="2812415"/>
            <a:ext cx="6393815" cy="2541905"/>
            <a:chOff x="13297" y="26619"/>
            <a:chExt cx="16926" cy="7412"/>
          </a:xfrm>
        </p:grpSpPr>
        <p:pic>
          <p:nvPicPr>
            <p:cNvPr id="64" name="Picture 63" descr="/home/shideh/Downloads/Picture2 (1).pngPicture2 (1)"/>
            <p:cNvPicPr>
              <a:picLocks noChangeAspect="1"/>
            </p:cNvPicPr>
            <p:nvPr/>
          </p:nvPicPr>
          <p:blipFill>
            <a:blip r:embed="rId2"/>
            <a:srcRect l="91" b="545"/>
            <a:stretch>
              <a:fillRect/>
            </a:stretch>
          </p:blipFill>
          <p:spPr>
            <a:xfrm>
              <a:off x="13389" y="26619"/>
              <a:ext cx="16664" cy="7213"/>
            </a:xfrm>
            <a:prstGeom prst="rect">
              <a:avLst/>
            </a:prstGeom>
          </p:spPr>
        </p:pic>
        <p:sp>
          <p:nvSpPr>
            <p:cNvPr id="61" name="Rectangle 60"/>
            <p:cNvSpPr/>
            <p:nvPr/>
          </p:nvSpPr>
          <p:spPr>
            <a:xfrm>
              <a:off x="13297" y="31893"/>
              <a:ext cx="453" cy="12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9807" y="33293"/>
              <a:ext cx="416" cy="7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9807" y="26619"/>
              <a:ext cx="416" cy="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  <p:sp>
        <p:nvSpPr>
          <p:cNvPr id="59" name="Text Box 58"/>
          <p:cNvSpPr txBox="1"/>
          <p:nvPr/>
        </p:nvSpPr>
        <p:spPr>
          <a:xfrm>
            <a:off x="521970" y="1252220"/>
            <a:ext cx="5676900" cy="15297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en-US" altLang="en-US"/>
              <a:t>2 x 5 = 10 tiles (</a:t>
            </a:r>
            <a:r>
              <a:rPr lang="" altLang="en-US"/>
              <a:t>each tile: </a:t>
            </a:r>
            <a:r>
              <a:rPr lang="en-US" altLang="en-US"/>
              <a:t>24.9 x 24.9 mm</a:t>
            </a:r>
            <a:r>
              <a:rPr lang="en-US" altLang="en-US" baseline="30000"/>
              <a:t>2</a:t>
            </a:r>
            <a:r>
              <a:rPr lang="en-US" altLang="en-US"/>
              <a:t>)</a:t>
            </a:r>
            <a:endParaRPr lang="en-US" altLang="en-US"/>
          </a:p>
          <a:p>
            <a:pPr marL="457200" indent="-4572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en-US" altLang="en-US"/>
              <a:t>each 8 x 8 pixels (</a:t>
            </a:r>
            <a:r>
              <a:rPr lang="" altLang="en-US"/>
              <a:t>each pixel: </a:t>
            </a:r>
            <a:r>
              <a:rPr lang="en-US" altLang="en-US"/>
              <a:t>3 x 3 </a:t>
            </a:r>
            <a:r>
              <a:rPr lang="en-US" altLang="en-US">
                <a:sym typeface="+mn-ea"/>
              </a:rPr>
              <a:t>mm</a:t>
            </a:r>
            <a:r>
              <a:rPr lang="en-US" altLang="en-US" baseline="30000">
                <a:sym typeface="+mn-ea"/>
              </a:rPr>
              <a:t>2</a:t>
            </a:r>
            <a:r>
              <a:rPr lang="en-US" altLang="en-US"/>
              <a:t>)</a:t>
            </a:r>
            <a:endParaRPr lang="en-US" altLang="en-US"/>
          </a:p>
          <a:p>
            <a:pPr marL="457200" indent="-4572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en-US" altLang="en-US"/>
              <a:t>sensitive area for each pixel = 6.58 mm</a:t>
            </a:r>
            <a:r>
              <a:rPr lang="en-US" altLang="en-US" baseline="30000"/>
              <a:t>2</a:t>
            </a:r>
            <a:endParaRPr lang="en-US" altLang="en-US" baseline="30000"/>
          </a:p>
          <a:p>
            <a:pPr marL="457200" indent="-457200">
              <a:lnSpc>
                <a:spcPct val="130000"/>
              </a:lnSpc>
              <a:buFont typeface="Wingdings" panose="05000000000000000000" charset="0"/>
              <a:buChar char=""/>
            </a:pPr>
            <a:r>
              <a:rPr lang="" altLang="en-US"/>
              <a:t>full camera size : 120 x 48 mm</a:t>
            </a:r>
            <a:r>
              <a:rPr lang="en-US" altLang="en-US" baseline="30000">
                <a:sym typeface="+mn-ea"/>
              </a:rPr>
              <a:t>2</a:t>
            </a:r>
            <a:endParaRPr lang="en-US" altLang="en-US"/>
          </a:p>
        </p:txBody>
      </p:sp>
      <p:sp>
        <p:nvSpPr>
          <p:cNvPr id="17" name="Text Box 16"/>
          <p:cNvSpPr txBox="1"/>
          <p:nvPr/>
        </p:nvSpPr>
        <p:spPr>
          <a:xfrm>
            <a:off x="-7620" y="652081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S. 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Davarpanah</a:t>
            </a:r>
            <a:endParaRPr lang="en-US" alt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655" y="330835"/>
            <a:ext cx="3573145" cy="2481580"/>
          </a:xfrm>
          <a:prstGeom prst="rect">
            <a:avLst/>
          </a:prstGeom>
        </p:spPr>
      </p:pic>
      <p:sp>
        <p:nvSpPr>
          <p:cNvPr id="3" name="Text Box 2"/>
          <p:cNvSpPr txBox="1"/>
          <p:nvPr/>
        </p:nvSpPr>
        <p:spPr>
          <a:xfrm>
            <a:off x="11435080" y="6274435"/>
            <a:ext cx="756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3200" b="1">
                <a:latin typeface="Dyuthi" panose="02000603000000000000" charset="0"/>
                <a:cs typeface="Dyuthi" panose="02000603000000000000" charset="0"/>
              </a:rPr>
              <a:t>2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  <a:sym typeface="+mn-ea"/>
              </a:rPr>
              <a:t>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5387975" y="5354320"/>
            <a:ext cx="6157595" cy="922020"/>
          </a:xfrm>
          <a:prstGeom prst="rect">
            <a:avLst/>
          </a:prstGeom>
          <a:noFill/>
          <a:ln w="34925">
            <a:gradFill>
              <a:gsLst>
                <a:gs pos="100000">
                  <a:srgbClr val="FF0000"/>
                </a:gs>
                <a:gs pos="37000">
                  <a:srgbClr val="640000"/>
                </a:gs>
              </a:gsLst>
              <a:lin ang="1920000" scaled="1"/>
            </a:gradFill>
          </a:ln>
        </p:spPr>
        <p:txBody>
          <a:bodyPr wrap="square" rtlCol="0" anchor="t">
            <a:spAutoFit/>
          </a:bodyPr>
          <a:p>
            <a:pPr algn="ctr"/>
            <a:r>
              <a:rPr lang="en-US" b="1">
                <a:sym typeface="+mn-ea"/>
              </a:rPr>
              <a:t>Martina D’Arco </a:t>
            </a:r>
            <a:r>
              <a:rPr lang="en-US" altLang="en-US" b="1">
                <a:sym typeface="+mn-ea"/>
              </a:rPr>
              <a:t>(talk on Friday)</a:t>
            </a:r>
            <a:endParaRPr lang="en-US">
              <a:sym typeface="+mn-ea"/>
            </a:endParaRPr>
          </a:p>
          <a:p>
            <a:pPr algn="ctr"/>
            <a:r>
              <a:rPr lang="en-US"/>
              <a:t>Terzina Telescope: Pioneering the Detection of Cherenkov Light from Extensive Air Showers in Space</a:t>
            </a:r>
            <a:endParaRPr lang="en-US"/>
          </a:p>
        </p:txBody>
      </p:sp>
      <p:sp>
        <p:nvSpPr>
          <p:cNvPr id="6" name="Text Box 5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2359025" y="6333490"/>
            <a:ext cx="120523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" altLang="en-US">
                <a:solidFill>
                  <a:srgbClr val="0000CE"/>
                </a:solidFill>
                <a:sym typeface="+mn-ea"/>
              </a:rPr>
              <a:t>~ </a:t>
            </a:r>
            <a:r>
              <a:rPr lang="en-US">
                <a:solidFill>
                  <a:srgbClr val="0000CE"/>
                </a:solidFill>
                <a:sym typeface="+mn-ea"/>
              </a:rPr>
              <a:t>430 mm</a:t>
            </a:r>
            <a:endParaRPr lang="en-US">
              <a:solidFill>
                <a:srgbClr val="0000CE"/>
              </a:solidFill>
              <a:sym typeface="+mn-ea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409700" y="6333490"/>
            <a:ext cx="2896235" cy="0"/>
          </a:xfrm>
          <a:prstGeom prst="straightConnector1">
            <a:avLst/>
          </a:prstGeom>
          <a:ln w="38100">
            <a:solidFill>
              <a:srgbClr val="0000CE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85190" y="3161665"/>
            <a:ext cx="0" cy="3021330"/>
          </a:xfrm>
          <a:prstGeom prst="straightConnector1">
            <a:avLst/>
          </a:prstGeom>
          <a:ln w="38100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10"/>
          <p:cNvSpPr txBox="1"/>
          <p:nvPr/>
        </p:nvSpPr>
        <p:spPr>
          <a:xfrm rot="16200000">
            <a:off x="74930" y="4488180"/>
            <a:ext cx="120523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en-US">
                <a:solidFill>
                  <a:srgbClr val="7030A0"/>
                </a:solidFill>
                <a:sym typeface="+mn-ea"/>
              </a:rPr>
              <a:t>~ </a:t>
            </a:r>
            <a:r>
              <a:rPr lang="" altLang="en-US">
                <a:solidFill>
                  <a:srgbClr val="7030A0"/>
                </a:solidFill>
                <a:sym typeface="+mn-ea"/>
              </a:rPr>
              <a:t>450</a:t>
            </a:r>
            <a:r>
              <a:rPr lang="en-US">
                <a:solidFill>
                  <a:srgbClr val="7030A0"/>
                </a:solidFill>
                <a:sym typeface="+mn-ea"/>
              </a:rPr>
              <a:t> mm</a:t>
            </a:r>
            <a:endParaRPr lang="en-US">
              <a:solidFill>
                <a:srgbClr val="7030A0"/>
              </a:solidFill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8"/>
          <p:cNvSpPr txBox="1"/>
          <p:nvPr/>
        </p:nvSpPr>
        <p:spPr>
          <a:xfrm>
            <a:off x="217805" y="162560"/>
            <a:ext cx="10281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en-US" sz="3200" b="1">
                <a:gradFill>
                  <a:gsLst>
                    <a:gs pos="100000">
                      <a:srgbClr val="FF0000"/>
                    </a:gs>
                    <a:gs pos="0">
                      <a:srgbClr val="8A0000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S</a:t>
            </a:r>
            <a:r>
              <a:rPr lang="en-US" altLang="en-US" sz="2800" b="1">
                <a:gradFill>
                  <a:gsLst>
                    <a:gs pos="100000">
                      <a:srgbClr val="FF0000"/>
                    </a:gs>
                    <a:gs pos="0">
                      <a:srgbClr val="8A0000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iPM SPECIFICATION</a:t>
            </a:r>
            <a:endParaRPr lang="en-US" altLang="en-US" sz="2800" b="1"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17" name="Text Box 16"/>
          <p:cNvSpPr txBox="1"/>
          <p:nvPr/>
        </p:nvSpPr>
        <p:spPr>
          <a:xfrm>
            <a:off x="-7620" y="652081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S. 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Davarpanah</a:t>
            </a:r>
            <a:endParaRPr lang="en-US" alt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11435080" y="6274435"/>
            <a:ext cx="756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3200" b="1">
                <a:latin typeface="Dyuthi" panose="02000603000000000000" charset="0"/>
                <a:cs typeface="Dyuthi" panose="02000603000000000000" charset="0"/>
              </a:rPr>
              <a:t>3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  <a:sym typeface="+mn-ea"/>
              </a:rPr>
              <a:t>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297180" y="675005"/>
            <a:ext cx="55930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en-US" altLang="en-US" sz="2400" b="1">
                <a:cs typeface="+mn-lt"/>
                <a:sym typeface="+mn-ea"/>
              </a:rPr>
              <a:t>FBK SiPM, 30 µ</a:t>
            </a:r>
            <a:r>
              <a:rPr lang="en-US" altLang="en-US" sz="2400" b="1">
                <a:latin typeface="DejaVu Math TeX Gyre" panose="02000503000000000000" charset="0"/>
                <a:cs typeface="DejaVu Math TeX Gyre" panose="02000503000000000000" charset="0"/>
                <a:sym typeface="+mn-ea"/>
              </a:rPr>
              <a:t>m cell size, 3x3 mm</a:t>
            </a:r>
            <a:r>
              <a:rPr lang="en-US" altLang="en-US" sz="2400" b="1" baseline="30000">
                <a:latin typeface="DejaVu Math TeX Gyre" panose="02000503000000000000" charset="0"/>
                <a:cs typeface="DejaVu Math TeX Gyre" panose="02000503000000000000" charset="0"/>
                <a:sym typeface="+mn-ea"/>
              </a:rPr>
              <a:t>2</a:t>
            </a:r>
            <a:endParaRPr lang="en-US" altLang="en-US" sz="2400" b="1" baseline="30000">
              <a:latin typeface="DejaVu Math TeX Gyre" panose="02000503000000000000" charset="0"/>
              <a:cs typeface="DejaVu Math TeX Gyre" panose="02000503000000000000" charset="0"/>
              <a:sym typeface="+mn-e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8470" y="6141085"/>
            <a:ext cx="847725" cy="716915"/>
          </a:xfrm>
          <a:prstGeom prst="rect">
            <a:avLst/>
          </a:prstGeom>
        </p:spPr>
      </p:pic>
      <p:pic>
        <p:nvPicPr>
          <p:cNvPr id="8" name="Picture 7" descr="unnamed"/>
          <p:cNvPicPr>
            <a:picLocks noChangeAspect="1"/>
          </p:cNvPicPr>
          <p:nvPr/>
        </p:nvPicPr>
        <p:blipFill>
          <a:blip r:embed="rId2"/>
          <a:srcRect l="6791" t="33877" r="43014" b="53116"/>
          <a:stretch>
            <a:fillRect/>
          </a:stretch>
        </p:blipFill>
        <p:spPr>
          <a:xfrm>
            <a:off x="5078095" y="2064385"/>
            <a:ext cx="7007860" cy="3230245"/>
          </a:xfrm>
          <a:prstGeom prst="rect">
            <a:avLst/>
          </a:prstGeom>
        </p:spPr>
      </p:pic>
      <p:sp>
        <p:nvSpPr>
          <p:cNvPr id="4" name="Text Box 3"/>
          <p:cNvSpPr txBox="1"/>
          <p:nvPr/>
        </p:nvSpPr>
        <p:spPr>
          <a:xfrm>
            <a:off x="539750" y="1419225"/>
            <a:ext cx="37566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" altLang="en-US"/>
              <a:t>P</a:t>
            </a:r>
            <a:r>
              <a:rPr lang="en-US"/>
              <a:t>hoton </a:t>
            </a:r>
            <a:r>
              <a:rPr lang="" altLang="en-US"/>
              <a:t>D</a:t>
            </a:r>
            <a:r>
              <a:rPr lang="en-US"/>
              <a:t>etection </a:t>
            </a:r>
            <a:r>
              <a:rPr lang="" altLang="en-US"/>
              <a:t>E</a:t>
            </a:r>
            <a:r>
              <a:rPr lang="en-US"/>
              <a:t>fficiency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95" y="1787525"/>
            <a:ext cx="5003800" cy="3966845"/>
          </a:xfrm>
          <a:prstGeom prst="rect">
            <a:avLst/>
          </a:prstGeom>
        </p:spPr>
      </p:pic>
      <p:sp>
        <p:nvSpPr>
          <p:cNvPr id="12" name="Text Box 11"/>
          <p:cNvSpPr txBox="1"/>
          <p:nvPr/>
        </p:nvSpPr>
        <p:spPr>
          <a:xfrm>
            <a:off x="5078095" y="1696085"/>
            <a:ext cx="469582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" altLang="en-US"/>
              <a:t>Waveform sample for different bias voltages</a:t>
            </a:r>
            <a:endParaRPr lang="" altLang="en-US"/>
          </a:p>
        </p:txBody>
      </p:sp>
      <p:sp>
        <p:nvSpPr>
          <p:cNvPr id="13" name="Text Box 12"/>
          <p:cNvSpPr txBox="1"/>
          <p:nvPr/>
        </p:nvSpPr>
        <p:spPr>
          <a:xfrm>
            <a:off x="5078095" y="5386070"/>
            <a:ext cx="70078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" altLang="en-US"/>
              <a:t>Clear separation between amplitudes corresponding to the different number of photoelectrons</a:t>
            </a:r>
            <a:endParaRPr lang="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Text Box 9"/>
          <p:cNvSpPr txBox="1"/>
          <p:nvPr/>
        </p:nvSpPr>
        <p:spPr>
          <a:xfrm>
            <a:off x="263652" y="696341"/>
            <a:ext cx="34505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2400" b="1">
                <a:cs typeface="+mn-lt"/>
              </a:rPr>
              <a:t>No atmospheric shield</a:t>
            </a:r>
            <a:endParaRPr lang="en-US" sz="2400" b="1">
              <a:cs typeface="+mn-lt"/>
            </a:endParaRPr>
          </a:p>
        </p:txBody>
      </p:sp>
      <p:pic>
        <p:nvPicPr>
          <p:cNvPr id="15" name="Picture 14" descr="/home/shideh/Downloads/When-solar-wind-collides-with-Earths-magnetic-field_National-Geophysical-Data-Cantre-1.jpegWhen-solar-wind-collides-with-Earths-magnetic-field_National-Geophysical-Data-Cantre-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019810" y="2536825"/>
            <a:ext cx="3947795" cy="2550160"/>
          </a:xfrm>
          <a:prstGeom prst="rect">
            <a:avLst/>
          </a:prstGeom>
        </p:spPr>
      </p:pic>
      <p:sp>
        <p:nvSpPr>
          <p:cNvPr id="17" name="Text Box 16"/>
          <p:cNvSpPr txBox="1"/>
          <p:nvPr/>
        </p:nvSpPr>
        <p:spPr>
          <a:xfrm>
            <a:off x="-7620" y="652081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S. 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Davarpanah</a:t>
            </a:r>
            <a:endParaRPr lang="en-US" alt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Text Box 20"/>
          <p:cNvSpPr txBox="1"/>
          <p:nvPr/>
        </p:nvSpPr>
        <p:spPr>
          <a:xfrm>
            <a:off x="339725" y="1442085"/>
            <a:ext cx="27082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000"/>
              <a:t>Background radiation</a:t>
            </a:r>
            <a:endParaRPr lang="en-US" sz="2000"/>
          </a:p>
        </p:txBody>
      </p:sp>
      <p:sp>
        <p:nvSpPr>
          <p:cNvPr id="23" name="Oval 22"/>
          <p:cNvSpPr/>
          <p:nvPr/>
        </p:nvSpPr>
        <p:spPr>
          <a:xfrm>
            <a:off x="10173970" y="561340"/>
            <a:ext cx="457200" cy="457200"/>
          </a:xfrm>
          <a:prstGeom prst="ellipse">
            <a:avLst/>
          </a:prstGeom>
          <a:gradFill>
            <a:gsLst>
              <a:gs pos="4300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71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500000" scaled="0"/>
          </a:gra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ctr"/>
            <a:r>
              <a:rPr lang="en-US" sz="3200" b="1">
                <a:solidFill>
                  <a:srgbClr val="131B0C"/>
                </a:solidFill>
              </a:rPr>
              <a:t>e</a:t>
            </a:r>
            <a:endParaRPr lang="en-US" sz="3200" b="1">
              <a:solidFill>
                <a:srgbClr val="131B0C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11195050" y="1217930"/>
            <a:ext cx="548640" cy="490220"/>
          </a:xfrm>
          <a:prstGeom prst="ellipse">
            <a:avLst/>
          </a:prstGeom>
          <a:gradFill>
            <a:gsLst>
              <a:gs pos="43000">
                <a:schemeClr val="accent1">
                  <a:lumMod val="5000"/>
                  <a:lumOff val="95000"/>
                </a:schemeClr>
              </a:gs>
              <a:gs pos="0">
                <a:srgbClr val="FF4F4F"/>
              </a:gs>
              <a:gs pos="71000">
                <a:srgbClr val="FF8585"/>
              </a:gs>
              <a:gs pos="100000">
                <a:srgbClr val="FF4F4F"/>
              </a:gs>
            </a:gsLst>
            <a:lin ang="10500000" scaled="0"/>
          </a:gradFill>
          <a:ln>
            <a:solidFill>
              <a:srgbClr val="FF85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ctr">
              <a:lnSpc>
                <a:spcPct val="90000"/>
              </a:lnSpc>
            </a:pPr>
            <a:r>
              <a:rPr lang="en-US" sz="3200" b="1">
                <a:solidFill>
                  <a:srgbClr val="131B0C"/>
                </a:solidFill>
              </a:rPr>
              <a:t>p</a:t>
            </a:r>
            <a:endParaRPr lang="en-US" sz="3200" b="1">
              <a:solidFill>
                <a:srgbClr val="131B0C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10437495" y="1566545"/>
            <a:ext cx="687705" cy="447040"/>
          </a:xfrm>
          <a:prstGeom prst="line">
            <a:avLst/>
          </a:prstGeom>
          <a:ln w="41275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10162540" y="1130935"/>
            <a:ext cx="183515" cy="584200"/>
          </a:xfrm>
          <a:prstGeom prst="line">
            <a:avLst/>
          </a:prstGeom>
          <a:ln w="41275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>
            <a:off x="6186170" y="1156970"/>
            <a:ext cx="5546725" cy="5309870"/>
            <a:chOff x="1605" y="2096"/>
            <a:chExt cx="8735" cy="8362"/>
          </a:xfrm>
        </p:grpSpPr>
        <p:pic>
          <p:nvPicPr>
            <p:cNvPr id="20" name="Picture 19" descr="man-holding-shield-covering-from-cyber-or-virus-vector-44040368-removebg-preview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0" y="2096"/>
              <a:ext cx="7750" cy="8362"/>
            </a:xfrm>
            <a:prstGeom prst="rect">
              <a:avLst/>
            </a:prstGeom>
          </p:spPr>
        </p:pic>
        <p:pic>
          <p:nvPicPr>
            <p:cNvPr id="41" name="Picture 40" descr="istockphoto-172177355-612x612-removebg-preview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05" y="5795"/>
              <a:ext cx="3329" cy="3329"/>
            </a:xfrm>
            <a:prstGeom prst="rect">
              <a:avLst/>
            </a:prstGeom>
          </p:spPr>
        </p:pic>
        <p:pic>
          <p:nvPicPr>
            <p:cNvPr id="45" name="Picture 44" descr="ur_pin_large_front_square_1000x1000-Photoroom-removebg-preview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440000">
              <a:off x="2603" y="5665"/>
              <a:ext cx="1778" cy="1778"/>
            </a:xfrm>
            <a:prstGeom prst="rect">
              <a:avLst/>
            </a:prstGeom>
          </p:spPr>
        </p:pic>
      </p:grpSp>
      <p:pic>
        <p:nvPicPr>
          <p:cNvPr id="48" name="Picture 47" descr="Left-panel-Schematic-view-of-the-NUSES-mission-satellite-The-Terzina-optical-telescope-removebg-preview"/>
          <p:cNvPicPr>
            <a:picLocks noChangeAspect="1"/>
          </p:cNvPicPr>
          <p:nvPr/>
        </p:nvPicPr>
        <p:blipFill>
          <a:blip r:embed="rId5">
            <a:lum bright="-100000"/>
          </a:blip>
          <a:stretch>
            <a:fillRect/>
          </a:stretch>
        </p:blipFill>
        <p:spPr>
          <a:xfrm>
            <a:off x="8157845" y="1708150"/>
            <a:ext cx="2228850" cy="1703705"/>
          </a:xfrm>
          <a:prstGeom prst="rect">
            <a:avLst/>
          </a:prstGeom>
        </p:spPr>
      </p:pic>
      <p:sp>
        <p:nvSpPr>
          <p:cNvPr id="44" name="Text Box 43"/>
          <p:cNvSpPr txBox="1"/>
          <p:nvPr/>
        </p:nvSpPr>
        <p:spPr>
          <a:xfrm>
            <a:off x="5509895" y="2423795"/>
            <a:ext cx="27082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en-US"/>
              <a:t>Energy loss</a:t>
            </a:r>
            <a:endParaRPr lang="en-US"/>
          </a:p>
          <a:p>
            <a:pPr algn="r"/>
            <a:r>
              <a:rPr lang="en-US"/>
              <a:t>Absorption</a:t>
            </a:r>
            <a:endParaRPr lang="en-US"/>
          </a:p>
          <a:p>
            <a:pPr algn="r"/>
            <a:r>
              <a:rPr lang="en-US"/>
              <a:t>Multiple Scattering</a:t>
            </a:r>
            <a:endParaRPr lang="en-US"/>
          </a:p>
        </p:txBody>
      </p:sp>
      <p:sp>
        <p:nvSpPr>
          <p:cNvPr id="50" name="Text Box 49"/>
          <p:cNvSpPr txBox="1"/>
          <p:nvPr/>
        </p:nvSpPr>
        <p:spPr>
          <a:xfrm>
            <a:off x="9387840" y="3844925"/>
            <a:ext cx="27082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000"/>
              <a:t>Radiation damage</a:t>
            </a:r>
            <a:endParaRPr lang="en-US" sz="2000"/>
          </a:p>
        </p:txBody>
      </p:sp>
      <p:grpSp>
        <p:nvGrpSpPr>
          <p:cNvPr id="60" name="Group 59"/>
          <p:cNvGrpSpPr/>
          <p:nvPr/>
        </p:nvGrpSpPr>
        <p:grpSpPr>
          <a:xfrm>
            <a:off x="9380855" y="4267835"/>
            <a:ext cx="2708275" cy="1014730"/>
            <a:chOff x="13819" y="2217"/>
            <a:chExt cx="4265" cy="1598"/>
          </a:xfrm>
        </p:grpSpPr>
        <p:sp>
          <p:nvSpPr>
            <p:cNvPr id="51" name="Text Box 50"/>
            <p:cNvSpPr txBox="1"/>
            <p:nvPr/>
          </p:nvSpPr>
          <p:spPr>
            <a:xfrm>
              <a:off x="13819" y="2217"/>
              <a:ext cx="4265" cy="15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000"/>
                <a:t>Sensor noise</a:t>
              </a:r>
              <a:endParaRPr lang="en-US" sz="2000"/>
            </a:p>
            <a:p>
              <a:r>
                <a:rPr lang="en-US" sz="2000"/>
                <a:t>Image quality</a:t>
              </a:r>
              <a:endParaRPr lang="en-US" sz="2000"/>
            </a:p>
            <a:p>
              <a:r>
                <a:rPr lang="en-US" sz="2000"/>
                <a:t>Energy threshold</a:t>
              </a:r>
              <a:endParaRPr lang="en-US" sz="2000"/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V="1">
              <a:off x="16405" y="2348"/>
              <a:ext cx="330" cy="354"/>
            </a:xfrm>
            <a:prstGeom prst="straightConnector1">
              <a:avLst/>
            </a:prstGeom>
            <a:ln w="25400">
              <a:solidFill>
                <a:srgbClr val="131B0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17021" y="3361"/>
              <a:ext cx="330" cy="354"/>
            </a:xfrm>
            <a:prstGeom prst="straightConnector1">
              <a:avLst/>
            </a:prstGeom>
            <a:ln w="25400">
              <a:solidFill>
                <a:srgbClr val="131B0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H="1">
              <a:off x="16493" y="2857"/>
              <a:ext cx="330" cy="318"/>
            </a:xfrm>
            <a:prstGeom prst="straightConnector1">
              <a:avLst/>
            </a:prstGeom>
            <a:ln w="25400">
              <a:solidFill>
                <a:srgbClr val="131B0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Box 13"/>
          <p:cNvSpPr txBox="1"/>
          <p:nvPr/>
        </p:nvSpPr>
        <p:spPr>
          <a:xfrm>
            <a:off x="1812925" y="5587365"/>
            <a:ext cx="23615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en-US" altLang="en-US">
                <a:solidFill>
                  <a:schemeClr val="tx1"/>
                </a:solidFill>
                <a:sym typeface="+mn-ea"/>
              </a:rPr>
              <a:t>Flux from SPENVIS</a:t>
            </a:r>
            <a:endParaRPr lang="en-US" altLang="en-US">
              <a:solidFill>
                <a:schemeClr val="tx1"/>
              </a:solidFill>
              <a:sym typeface="+mn-ea"/>
            </a:endParaRPr>
          </a:p>
        </p:txBody>
      </p:sp>
      <p:sp>
        <p:nvSpPr>
          <p:cNvPr id="16" name="Text Box 15"/>
          <p:cNvSpPr txBox="1"/>
          <p:nvPr/>
        </p:nvSpPr>
        <p:spPr>
          <a:xfrm>
            <a:off x="339725" y="5219065"/>
            <a:ext cx="548005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en-US" altLang="en-US">
                <a:solidFill>
                  <a:schemeClr val="tx1"/>
                </a:solidFill>
                <a:sym typeface="+mn-ea"/>
              </a:rPr>
              <a:t>trapped electrons, trapped protons, solar protons</a:t>
            </a:r>
            <a:endParaRPr lang="en-US" altLang="en-US">
              <a:solidFill>
                <a:schemeClr val="tx1"/>
              </a:solidFill>
              <a:sym typeface="+mn-ea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217805" y="162560"/>
            <a:ext cx="10281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en-US" sz="3200" b="1">
                <a:gradFill>
                  <a:gsLst>
                    <a:gs pos="100000">
                      <a:srgbClr val="0070C0"/>
                    </a:gs>
                    <a:gs pos="0">
                      <a:srgbClr val="002060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R</a:t>
            </a:r>
            <a:r>
              <a:rPr lang="en-US" altLang="en-US" sz="2800" b="1">
                <a:gradFill>
                  <a:gsLst>
                    <a:gs pos="100000">
                      <a:srgbClr val="0070C0"/>
                    </a:gs>
                    <a:gs pos="0">
                      <a:srgbClr val="002060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ADIATION BACKGROUND AT THE NUSES ORBIT</a:t>
            </a:r>
            <a:endParaRPr lang="en-US" altLang="en-US" sz="2800" b="1">
              <a:gradFill>
                <a:gsLst>
                  <a:gs pos="100000">
                    <a:srgbClr val="0070C0"/>
                  </a:gs>
                  <a:gs pos="0">
                    <a:srgbClr val="002060"/>
                  </a:gs>
                </a:gsLst>
                <a:lin ang="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1435080" y="6274435"/>
            <a:ext cx="756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3200" b="1">
                <a:latin typeface="Dyuthi" panose="02000603000000000000" charset="0"/>
                <a:cs typeface="Dyuthi" panose="02000603000000000000" charset="0"/>
              </a:rPr>
              <a:t>4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  <a:sym typeface="+mn-ea"/>
              </a:rPr>
              <a:t>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49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0978125 0.0811111 " pathEditMode="relative" rAng="0" ptsTypes="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" y="5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1"/>
      <p:bldP spid="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9" name="Picture 1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87030" y="5833745"/>
            <a:ext cx="2428875" cy="721360"/>
          </a:xfrm>
          <a:prstGeom prst="rect">
            <a:avLst/>
          </a:prstGeom>
        </p:spPr>
      </p:pic>
      <p:pic>
        <p:nvPicPr>
          <p:cNvPr id="94" name="Picture 93" descr="SiLattice_displacement"/>
          <p:cNvPicPr>
            <a:picLocks noChangeAspect="1"/>
          </p:cNvPicPr>
          <p:nvPr/>
        </p:nvPicPr>
        <p:blipFill>
          <a:blip r:embed="rId2"/>
          <a:srcRect l="14609" t="13836" r="17620" b="18354"/>
          <a:stretch>
            <a:fillRect/>
          </a:stretch>
        </p:blipFill>
        <p:spPr>
          <a:xfrm>
            <a:off x="4089400" y="1459230"/>
            <a:ext cx="2164080" cy="2165350"/>
          </a:xfrm>
          <a:prstGeom prst="rect">
            <a:avLst/>
          </a:prstGeom>
        </p:spPr>
      </p:pic>
      <p:pic>
        <p:nvPicPr>
          <p:cNvPr id="93" name="Picture 92" descr="SiLattice"/>
          <p:cNvPicPr>
            <a:picLocks noChangeAspect="1"/>
          </p:cNvPicPr>
          <p:nvPr/>
        </p:nvPicPr>
        <p:blipFill>
          <a:blip r:embed="rId3"/>
          <a:srcRect l="16389" t="18802" r="15755" b="15104"/>
          <a:stretch>
            <a:fillRect/>
          </a:stretch>
        </p:blipFill>
        <p:spPr>
          <a:xfrm>
            <a:off x="461645" y="1591310"/>
            <a:ext cx="2223770" cy="2167255"/>
          </a:xfrm>
          <a:prstGeom prst="rect">
            <a:avLst/>
          </a:prstGeom>
        </p:spPr>
      </p:pic>
      <p:pic>
        <p:nvPicPr>
          <p:cNvPr id="95" name="Picture 94" descr="SiLattice_hardenning"/>
          <p:cNvPicPr>
            <a:picLocks noChangeAspect="1"/>
          </p:cNvPicPr>
          <p:nvPr/>
        </p:nvPicPr>
        <p:blipFill>
          <a:blip r:embed="rId4"/>
          <a:srcRect l="17856" t="16788" r="15538" b="15382"/>
          <a:stretch>
            <a:fillRect/>
          </a:stretch>
        </p:blipFill>
        <p:spPr>
          <a:xfrm>
            <a:off x="483870" y="4382770"/>
            <a:ext cx="2209165" cy="2249805"/>
          </a:xfrm>
          <a:prstGeom prst="rect">
            <a:avLst/>
          </a:prstGeom>
        </p:spPr>
      </p:pic>
      <p:pic>
        <p:nvPicPr>
          <p:cNvPr id="97" name="Picture 96" descr="SiLattice_annealing"/>
          <p:cNvPicPr>
            <a:picLocks noChangeAspect="1"/>
          </p:cNvPicPr>
          <p:nvPr/>
        </p:nvPicPr>
        <p:blipFill>
          <a:blip r:embed="rId5"/>
          <a:srcRect l="19349" t="16615" r="15955" b="16233"/>
          <a:stretch>
            <a:fillRect/>
          </a:stretch>
        </p:blipFill>
        <p:spPr>
          <a:xfrm>
            <a:off x="4190365" y="4429125"/>
            <a:ext cx="1977390" cy="2052955"/>
          </a:xfrm>
          <a:prstGeom prst="rect">
            <a:avLst/>
          </a:prstGeom>
        </p:spPr>
      </p:pic>
      <p:sp>
        <p:nvSpPr>
          <p:cNvPr id="98" name="Text Box 97"/>
          <p:cNvSpPr txBox="1"/>
          <p:nvPr/>
        </p:nvSpPr>
        <p:spPr>
          <a:xfrm>
            <a:off x="217805" y="814070"/>
            <a:ext cx="28594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>
              <a:buAutoNum type="arabicPeriod"/>
            </a:pPr>
            <a:r>
              <a:rPr lang="en-US" altLang="en-US"/>
              <a:t>Silicon lattice before irradiation</a:t>
            </a:r>
            <a:endParaRPr lang="en-US" altLang="en-US"/>
          </a:p>
        </p:txBody>
      </p:sp>
      <p:sp>
        <p:nvSpPr>
          <p:cNvPr id="113" name="Text Box 112"/>
          <p:cNvSpPr txBox="1"/>
          <p:nvPr/>
        </p:nvSpPr>
        <p:spPr>
          <a:xfrm>
            <a:off x="2929890" y="806450"/>
            <a:ext cx="39820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>
              <a:buFont typeface="+mj-lt"/>
              <a:buAutoNum type="arabicPeriod" startAt="2"/>
            </a:pPr>
            <a:r>
              <a:rPr lang="en-US" altLang="en-US"/>
              <a:t>Radiation damage (displacement, non-ionizing dose)</a:t>
            </a:r>
            <a:endParaRPr lang="en-US" altLang="en-US"/>
          </a:p>
        </p:txBody>
      </p:sp>
      <p:sp>
        <p:nvSpPr>
          <p:cNvPr id="114" name="Text Box 113"/>
          <p:cNvSpPr txBox="1"/>
          <p:nvPr/>
        </p:nvSpPr>
        <p:spPr>
          <a:xfrm>
            <a:off x="217805" y="3776345"/>
            <a:ext cx="352298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>
              <a:buFont typeface="+mj-lt"/>
              <a:buAutoNum type="arabicPeriod" startAt="3"/>
            </a:pPr>
            <a:r>
              <a:rPr lang="en-US" altLang="en-US">
                <a:sym typeface="+mn-ea"/>
              </a:rPr>
              <a:t>Silicon lattice after irradiation (radiation hardness)</a:t>
            </a:r>
            <a:endParaRPr lang="en-US" altLang="en-US">
              <a:sym typeface="+mn-ea"/>
            </a:endParaRPr>
          </a:p>
        </p:txBody>
      </p:sp>
      <p:sp>
        <p:nvSpPr>
          <p:cNvPr id="115" name="Text Box 114"/>
          <p:cNvSpPr txBox="1"/>
          <p:nvPr/>
        </p:nvSpPr>
        <p:spPr>
          <a:xfrm>
            <a:off x="3996690" y="3768725"/>
            <a:ext cx="33572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342900" indent="-342900" algn="l">
              <a:buFont typeface="+mj-lt"/>
              <a:buAutoNum type="arabicPeriod" startAt="4"/>
            </a:pPr>
            <a:r>
              <a:rPr lang="en-US" altLang="en-US">
                <a:sym typeface="+mn-ea"/>
              </a:rPr>
              <a:t>Silicon lattice after annealing</a:t>
            </a:r>
            <a:endParaRPr lang="en-US" altLang="en-US">
              <a:sym typeface="+mn-ea"/>
            </a:endParaRPr>
          </a:p>
        </p:txBody>
      </p:sp>
      <p:pic>
        <p:nvPicPr>
          <p:cNvPr id="5" name="Picture 4" descr="all_flux_spenvis-1"/>
          <p:cNvPicPr>
            <a:picLocks noChangeAspect="1"/>
          </p:cNvPicPr>
          <p:nvPr/>
        </p:nvPicPr>
        <p:blipFill>
          <a:blip r:embed="rId6"/>
          <a:srcRect t="8427" r="7667"/>
          <a:stretch>
            <a:fillRect/>
          </a:stretch>
        </p:blipFill>
        <p:spPr>
          <a:xfrm>
            <a:off x="7026275" y="742315"/>
            <a:ext cx="4351020" cy="3390265"/>
          </a:xfrm>
          <a:prstGeom prst="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217805" y="170180"/>
            <a:ext cx="10281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en-US" sz="3200" b="1">
                <a:gradFill>
                  <a:gsLst>
                    <a:gs pos="100000">
                      <a:srgbClr val="B8B600"/>
                    </a:gs>
                    <a:gs pos="0">
                      <a:srgbClr val="646300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R</a:t>
            </a:r>
            <a:r>
              <a:rPr lang="en-US" altLang="en-US" sz="2800" b="1">
                <a:gradFill>
                  <a:gsLst>
                    <a:gs pos="100000">
                      <a:srgbClr val="B8B600"/>
                    </a:gs>
                    <a:gs pos="0">
                      <a:srgbClr val="646300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ADIATION DAMAGE AND ANNEALING</a:t>
            </a:r>
            <a:endParaRPr lang="en-US" altLang="en-US" sz="2800" b="1">
              <a:gradFill>
                <a:gsLst>
                  <a:gs pos="100000">
                    <a:srgbClr val="B8B600"/>
                  </a:gs>
                  <a:gs pos="0">
                    <a:srgbClr val="646300"/>
                  </a:gs>
                </a:gsLst>
                <a:lin ang="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6861810" y="4109085"/>
            <a:ext cx="499300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457200" indent="-457200">
              <a:buFont typeface="Wingdings" panose="05000000000000000000" charset="0"/>
              <a:buChar char=""/>
            </a:pPr>
            <a:r>
              <a:rPr lang="en-US" altLang="en-US"/>
              <a:t>Radiation damage increase the Dark Count Rate</a:t>
            </a:r>
            <a:endParaRPr lang="en-US" altLang="en-US"/>
          </a:p>
          <a:p>
            <a:pPr indent="0">
              <a:buFont typeface="Wingdings" panose="05000000000000000000" charset="0"/>
              <a:buNone/>
            </a:pPr>
            <a:endParaRPr lang="en-US" altLang="en-US"/>
          </a:p>
          <a:p>
            <a:pPr marL="457200" indent="-457200">
              <a:buFont typeface="Wingdings" panose="05000000000000000000" charset="0"/>
              <a:buChar char=""/>
            </a:pPr>
            <a:r>
              <a:rPr lang="en-US" altLang="en-US">
                <a:sym typeface="+mn-ea"/>
              </a:rPr>
              <a:t>Mitigation: by </a:t>
            </a:r>
            <a:r>
              <a:rPr lang="en-US" altLang="en-US"/>
              <a:t>heating them; measuring efficiency of treatment at temperature comparable to the power consumption</a:t>
            </a:r>
            <a:endParaRPr lang="en-US" altLang="en-US"/>
          </a:p>
        </p:txBody>
      </p:sp>
      <p:cxnSp>
        <p:nvCxnSpPr>
          <p:cNvPr id="3" name="Straight Connector 2"/>
          <p:cNvCxnSpPr/>
          <p:nvPr/>
        </p:nvCxnSpPr>
        <p:spPr>
          <a:xfrm>
            <a:off x="316230" y="3737610"/>
            <a:ext cx="61798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316230" y="1451610"/>
            <a:ext cx="61798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16230" y="806450"/>
            <a:ext cx="61798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16230" y="4382770"/>
            <a:ext cx="617982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16"/>
          <p:cNvSpPr txBox="1"/>
          <p:nvPr/>
        </p:nvSpPr>
        <p:spPr>
          <a:xfrm>
            <a:off x="-7620" y="652081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S. 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Davarpanah</a:t>
            </a:r>
            <a:endParaRPr lang="en-US" alt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7705090" y="3369310"/>
            <a:ext cx="3307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altLang="en-US"/>
              <a:t>expected radiation background</a:t>
            </a:r>
            <a:endParaRPr lang="en-US" altLang="en-US"/>
          </a:p>
        </p:txBody>
      </p:sp>
      <p:sp>
        <p:nvSpPr>
          <p:cNvPr id="11" name="Text Box 10"/>
          <p:cNvSpPr txBox="1"/>
          <p:nvPr/>
        </p:nvSpPr>
        <p:spPr>
          <a:xfrm>
            <a:off x="11435080" y="6274435"/>
            <a:ext cx="756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3200" b="1">
                <a:latin typeface="Dyuthi" panose="02000603000000000000" charset="0"/>
                <a:cs typeface="Dyuthi" panose="02000603000000000000" charset="0"/>
              </a:rPr>
              <a:t>5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  <a:sym typeface="+mn-ea"/>
              </a:rPr>
              <a:t>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Picture 5" descr="Picture5"/>
          <p:cNvPicPr>
            <a:picLocks noChangeAspect="1"/>
          </p:cNvPicPr>
          <p:nvPr/>
        </p:nvPicPr>
        <p:blipFill>
          <a:blip r:embed="rId1"/>
          <a:srcRect r="43505"/>
          <a:stretch>
            <a:fillRect/>
          </a:stretch>
        </p:blipFill>
        <p:spPr>
          <a:xfrm>
            <a:off x="2136140" y="863600"/>
            <a:ext cx="5201920" cy="2524760"/>
          </a:xfrm>
          <a:prstGeom prst="rect">
            <a:avLst/>
          </a:prstGeom>
        </p:spPr>
      </p:pic>
      <p:sp>
        <p:nvSpPr>
          <p:cNvPr id="9" name="Text Box 8"/>
          <p:cNvSpPr txBox="1"/>
          <p:nvPr/>
        </p:nvSpPr>
        <p:spPr>
          <a:xfrm>
            <a:off x="217805" y="162560"/>
            <a:ext cx="10281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en-US" sz="3200" b="1">
                <a:gradFill>
                  <a:gsLst>
                    <a:gs pos="100000">
                      <a:srgbClr val="B200B4"/>
                    </a:gs>
                    <a:gs pos="0">
                      <a:srgbClr val="320032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E</a:t>
            </a:r>
            <a:r>
              <a:rPr lang="en-US" altLang="en-US" sz="2800" b="1">
                <a:gradFill>
                  <a:gsLst>
                    <a:gs pos="100000">
                      <a:srgbClr val="B200B4"/>
                    </a:gs>
                    <a:gs pos="0">
                      <a:srgbClr val="320032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LECTRON AND PROTON IRRADIATION CAMPAIGN </a:t>
            </a:r>
            <a:endParaRPr lang="en-US" altLang="en-US" sz="2800" b="1">
              <a:gradFill>
                <a:gsLst>
                  <a:gs pos="100000">
                    <a:srgbClr val="B200B4"/>
                  </a:gs>
                  <a:gs pos="0">
                    <a:srgbClr val="320032"/>
                  </a:gs>
                </a:gsLst>
                <a:lin ang="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pic>
        <p:nvPicPr>
          <p:cNvPr id="8" name="Picture 7" descr="Picture5"/>
          <p:cNvPicPr>
            <a:picLocks noChangeAspect="1"/>
          </p:cNvPicPr>
          <p:nvPr/>
        </p:nvPicPr>
        <p:blipFill>
          <a:blip r:embed="rId1"/>
          <a:srcRect l="56675"/>
          <a:stretch>
            <a:fillRect/>
          </a:stretch>
        </p:blipFill>
        <p:spPr>
          <a:xfrm>
            <a:off x="7404735" y="746125"/>
            <a:ext cx="4357370" cy="2759075"/>
          </a:xfrm>
          <a:prstGeom prst="rect">
            <a:avLst/>
          </a:prstGeom>
        </p:spPr>
      </p:pic>
      <p:sp>
        <p:nvSpPr>
          <p:cNvPr id="21" name="Text Box 20"/>
          <p:cNvSpPr txBox="1"/>
          <p:nvPr/>
        </p:nvSpPr>
        <p:spPr>
          <a:xfrm>
            <a:off x="469265" y="3779520"/>
            <a:ext cx="891286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0070C0"/>
                </a:solidFill>
                <a:sym typeface="+mn-ea"/>
              </a:rPr>
              <a:t>Proton irradiation</a:t>
            </a:r>
            <a:r>
              <a:rPr lang="en-US" altLang="en-US">
                <a:sym typeface="+mn-ea"/>
              </a:rPr>
              <a:t>: </a:t>
            </a:r>
            <a:r>
              <a:rPr lang="en-US">
                <a:sym typeface="+mn-ea"/>
              </a:rPr>
              <a:t>50MeV </a:t>
            </a:r>
            <a:r>
              <a:rPr lang="en-US">
                <a:solidFill>
                  <a:schemeClr val="tx1"/>
                </a:solidFill>
                <a:sym typeface="+mn-ea"/>
              </a:rPr>
              <a:t>proton </a:t>
            </a:r>
            <a:r>
              <a:rPr lang="en-US" altLang="en-US">
                <a:solidFill>
                  <a:schemeClr val="tx1"/>
                </a:solidFill>
                <a:sym typeface="+mn-ea"/>
              </a:rPr>
              <a:t>beam </a:t>
            </a:r>
            <a:endParaRPr lang="en-US">
              <a:sym typeface="+mn-ea"/>
            </a:endParaRPr>
          </a:p>
          <a:p>
            <a:pPr indent="0">
              <a:buFont typeface="Arial" panose="020B0604020202020204" pitchFamily="34" charset="0"/>
              <a:buNone/>
            </a:pPr>
            <a:r>
              <a:rPr lang="en-US" altLang="en-US">
                <a:solidFill>
                  <a:srgbClr val="FF0000"/>
                </a:solidFill>
              </a:rPr>
              <a:t>Electron irradiation</a:t>
            </a:r>
            <a:r>
              <a:rPr lang="en-US" altLang="en-US"/>
              <a:t>: β-source strontium-90, up to 2.2MeV</a:t>
            </a:r>
            <a:endParaRPr lang="en-US" altLang="en-US">
              <a:sym typeface="+mn-ea"/>
            </a:endParaRPr>
          </a:p>
        </p:txBody>
      </p:sp>
      <p:sp>
        <p:nvSpPr>
          <p:cNvPr id="23" name="Text Box 22"/>
          <p:cNvSpPr txBox="1"/>
          <p:nvPr/>
        </p:nvSpPr>
        <p:spPr>
          <a:xfrm>
            <a:off x="408432" y="3250946"/>
            <a:ext cx="5847715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altLang="en-US" sz="2000">
                <a:latin typeface="C059" charset="0"/>
                <a:cs typeface="C059" charset="0"/>
              </a:rPr>
              <a:t>FBK NUV-HD_MT  ( 3x3 mm</a:t>
            </a:r>
            <a:r>
              <a:rPr lang="en-US" altLang="en-US" sz="2000" baseline="30000">
                <a:latin typeface="C059" charset="0"/>
                <a:cs typeface="C059" charset="0"/>
              </a:rPr>
              <a:t>2</a:t>
            </a:r>
            <a:r>
              <a:rPr lang="en-US" altLang="en-US" sz="2000">
                <a:latin typeface="C059" charset="0"/>
                <a:cs typeface="C059" charset="0"/>
              </a:rPr>
              <a:t>,   30um cell size )</a:t>
            </a:r>
            <a:endParaRPr lang="en-US" altLang="en-US" sz="2000">
              <a:latin typeface="C059" charset="0"/>
              <a:cs typeface="C059" charset="0"/>
            </a:endParaRPr>
          </a:p>
        </p:txBody>
      </p:sp>
      <p:cxnSp>
        <p:nvCxnSpPr>
          <p:cNvPr id="2" name="Straight Arrow Connector 1"/>
          <p:cNvCxnSpPr/>
          <p:nvPr/>
        </p:nvCxnSpPr>
        <p:spPr>
          <a:xfrm>
            <a:off x="6915150" y="4102100"/>
            <a:ext cx="1266825" cy="0"/>
          </a:xfrm>
          <a:prstGeom prst="straightConnector1">
            <a:avLst/>
          </a:prstGeom>
          <a:ln w="34925"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 Box 10"/>
          <p:cNvSpPr txBox="1"/>
          <p:nvPr/>
        </p:nvSpPr>
        <p:spPr>
          <a:xfrm>
            <a:off x="8326755" y="3779520"/>
            <a:ext cx="343535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en-US" altLang="en-US">
                <a:solidFill>
                  <a:schemeClr val="tx1"/>
                </a:solidFill>
                <a:sym typeface="+mn-ea"/>
              </a:rPr>
              <a:t>Realistic simulation with Geant4 gives us Non-ionizing dose</a:t>
            </a:r>
            <a:endParaRPr lang="en-US" altLang="en-US">
              <a:sym typeface="+mn-ea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7338060" y="5367655"/>
            <a:ext cx="40894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en-US" altLang="en-US" sz="2400">
                <a:sym typeface="+mn-ea"/>
              </a:rPr>
              <a:t>Dark Count Rate</a:t>
            </a:r>
            <a:endParaRPr lang="en-US" altLang="en-US" sz="2400">
              <a:sym typeface="+mn-ea"/>
            </a:endParaRPr>
          </a:p>
        </p:txBody>
      </p:sp>
      <p:sp>
        <p:nvSpPr>
          <p:cNvPr id="15" name="Text Box 14"/>
          <p:cNvSpPr txBox="1"/>
          <p:nvPr/>
        </p:nvSpPr>
        <p:spPr>
          <a:xfrm>
            <a:off x="1520825" y="4860290"/>
            <a:ext cx="3925570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>
              <a:buFont typeface="Arial" panose="020B0604020202020204" pitchFamily="34" charset="0"/>
              <a:buNone/>
            </a:pPr>
            <a:r>
              <a:rPr lang="en-US" altLang="en-US">
                <a:sym typeface="+mn-ea"/>
              </a:rPr>
              <a:t>SiPM response to the irradiation</a:t>
            </a:r>
            <a:endParaRPr lang="en-US" altLang="en-US">
              <a:sym typeface="+mn-ea"/>
            </a:endParaRPr>
          </a:p>
          <a:p>
            <a:pPr indent="0" algn="ctr">
              <a:buFont typeface="Arial" panose="020B0604020202020204" pitchFamily="34" charset="0"/>
              <a:buNone/>
            </a:pPr>
            <a:r>
              <a:rPr lang="en-US" altLang="en-US">
                <a:sym typeface="+mn-ea"/>
              </a:rPr>
              <a:t>+</a:t>
            </a:r>
            <a:endParaRPr lang="en-US" altLang="en-US">
              <a:sym typeface="+mn-ea"/>
            </a:endParaRPr>
          </a:p>
          <a:p>
            <a:pPr indent="0" algn="ctr">
              <a:buFont typeface="Arial" panose="020B0604020202020204" pitchFamily="34" charset="0"/>
              <a:buNone/>
            </a:pPr>
            <a:r>
              <a:rPr lang="en-US" altLang="en-US">
                <a:sym typeface="+mn-ea"/>
              </a:rPr>
              <a:t>non-ionizing dose</a:t>
            </a:r>
            <a:endParaRPr lang="en-US" altLang="en-US">
              <a:sym typeface="+mn-ea"/>
            </a:endParaRPr>
          </a:p>
          <a:p>
            <a:pPr indent="0" algn="ctr">
              <a:buFont typeface="Arial" panose="020B0604020202020204" pitchFamily="34" charset="0"/>
              <a:buNone/>
            </a:pPr>
            <a:r>
              <a:rPr lang="en-US" altLang="en-US">
                <a:sym typeface="+mn-ea"/>
              </a:rPr>
              <a:t>+</a:t>
            </a:r>
            <a:endParaRPr lang="en-US" altLang="en-US">
              <a:sym typeface="+mn-ea"/>
            </a:endParaRPr>
          </a:p>
          <a:p>
            <a:pPr indent="0" algn="ctr">
              <a:buFont typeface="Arial" panose="020B0604020202020204" pitchFamily="34" charset="0"/>
              <a:buNone/>
            </a:pPr>
            <a:r>
              <a:rPr lang="en-US" altLang="en-US">
                <a:sym typeface="+mn-ea"/>
              </a:rPr>
              <a:t> SiPM specification</a:t>
            </a:r>
            <a:endParaRPr lang="en-US" altLang="en-US">
              <a:sym typeface="+mn-ea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792470" y="5598160"/>
            <a:ext cx="1266825" cy="0"/>
          </a:xfrm>
          <a:prstGeom prst="straightConnector1">
            <a:avLst/>
          </a:prstGeom>
          <a:ln w="34925"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 Box 16"/>
          <p:cNvSpPr txBox="1"/>
          <p:nvPr/>
        </p:nvSpPr>
        <p:spPr>
          <a:xfrm>
            <a:off x="-7620" y="652081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S. 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Davarpanah</a:t>
            </a:r>
            <a:endParaRPr lang="en-US" alt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172085" y="605790"/>
            <a:ext cx="522795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en-US" sz="2400" b="1">
                <a:sym typeface="+mn-ea"/>
              </a:rPr>
              <a:t> IV measurement during irradiation</a:t>
            </a:r>
            <a:endParaRPr lang="en-US" altLang="en-US" sz="2400" b="1">
              <a:sym typeface="+mn-ea"/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5206365" y="4946650"/>
            <a:ext cx="304800" cy="1303020"/>
          </a:xfrm>
          <a:prstGeom prst="rightBrace">
            <a:avLst>
              <a:gd name="adj1" fmla="val 40833"/>
              <a:gd name="adj2" fmla="val 50000"/>
            </a:avLst>
          </a:prstGeom>
          <a:ln w="254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7" name="Text Box 6"/>
          <p:cNvSpPr txBox="1"/>
          <p:nvPr/>
        </p:nvSpPr>
        <p:spPr>
          <a:xfrm>
            <a:off x="11435080" y="6274435"/>
            <a:ext cx="756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3200" b="1">
                <a:latin typeface="Dyuthi" panose="02000603000000000000" charset="0"/>
                <a:cs typeface="Dyuthi" panose="02000603000000000000" charset="0"/>
              </a:rPr>
              <a:t>6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  <a:sym typeface="+mn-ea"/>
              </a:rPr>
              <a:t>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8"/>
          <p:cNvSpPr txBox="1"/>
          <p:nvPr/>
        </p:nvSpPr>
        <p:spPr>
          <a:xfrm>
            <a:off x="217805" y="162560"/>
            <a:ext cx="10281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en-US" sz="3200" b="1">
                <a:gradFill>
                  <a:gsLst>
                    <a:gs pos="100000">
                      <a:srgbClr val="007473"/>
                    </a:gs>
                    <a:gs pos="0">
                      <a:srgbClr val="003232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B</a:t>
            </a:r>
            <a:r>
              <a:rPr lang="en-US" altLang="en-US" sz="2800" b="1">
                <a:gradFill>
                  <a:gsLst>
                    <a:gs pos="100000">
                      <a:srgbClr val="007473"/>
                    </a:gs>
                    <a:gs pos="0">
                      <a:srgbClr val="003232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ACKGROUND MEASURMENT RESULTS</a:t>
            </a:r>
            <a:endParaRPr lang="en-US" altLang="en-US" sz="2800" b="1">
              <a:gradFill>
                <a:gsLst>
                  <a:gs pos="100000">
                    <a:srgbClr val="007473"/>
                  </a:gs>
                  <a:gs pos="0">
                    <a:srgbClr val="003232"/>
                  </a:gs>
                </a:gsLst>
                <a:lin ang="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pic>
        <p:nvPicPr>
          <p:cNvPr id="4" name="Picture 3" descr="/home/shideh/Downloads/DCR_proton_electron.pngDCR_proton_electron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826260" y="2177415"/>
            <a:ext cx="8249920" cy="3555365"/>
          </a:xfrm>
          <a:prstGeom prst="rect">
            <a:avLst/>
          </a:prstGeom>
        </p:spPr>
      </p:pic>
      <p:sp>
        <p:nvSpPr>
          <p:cNvPr id="17" name="Text Box 16"/>
          <p:cNvSpPr txBox="1"/>
          <p:nvPr/>
        </p:nvSpPr>
        <p:spPr>
          <a:xfrm>
            <a:off x="-7620" y="652081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S. 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Davarpanah</a:t>
            </a:r>
            <a:endParaRPr lang="en-US" alt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" name="Text Box 22"/>
          <p:cNvSpPr txBox="1"/>
          <p:nvPr/>
        </p:nvSpPr>
        <p:spPr>
          <a:xfrm>
            <a:off x="266700" y="669925"/>
            <a:ext cx="117716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2000" b="1"/>
              <a:t>Inferred DCR per pixel for Terzina SiPMs sensitive area from IV measurement during the irradiation</a:t>
            </a:r>
            <a:endParaRPr lang="en-US" altLang="en-US" sz="2000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 Box 25"/>
              <p:cNvSpPr txBox="1"/>
              <p:nvPr/>
            </p:nvSpPr>
            <p:spPr>
              <a:xfrm>
                <a:off x="546989" y="1416303"/>
                <a:ext cx="6198235" cy="69532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DCR</m:t>
                      </m:r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(</m:t>
                      </m:r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10</m:t>
                      </m:r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 </m:t>
                      </m:r>
                      <m:r>
                        <m:rPr>
                          <m:sty m:val="p"/>
                        </m:rPr>
                        <a:rPr lang="en-US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ov</m:t>
                      </m:r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, </m:t>
                      </m:r>
                      <m:r>
                        <m:rPr>
                          <m:sty m:val="p"/>
                        </m:rPr>
                        <a:rPr lang="en-US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dose</m:t>
                      </m:r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)∝</m:t>
                      </m:r>
                      <m:f>
                        <m:fPr>
                          <m:ctrlP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𝐼</m:t>
                          </m:r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(</m:t>
                          </m:r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10</m:t>
                          </m:r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 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ov</m:t>
                          </m:r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, 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dose</m:t>
                          </m:r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Gain</m:t>
                          </m:r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.</m:t>
                          </m:r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𝑞</m:t>
                          </m:r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 . </m:t>
                          </m:r>
                          <m:sSup>
                            <m:sSupPr>
                              <m:ctrlP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𝑠</m:t>
                              </m:r>
                            </m:e>
                            <m:sup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*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∙</m:t>
                      </m:r>
                      <m:f>
                        <m:fPr>
                          <m:ctrlP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Sensitive</m:t>
                          </m:r>
                          <m:r>
                            <a:rPr lang="en-US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 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area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factor</m:t>
                              </m:r>
                            </m:sub>
                          </m:sSub>
                        </m:den>
                      </m:f>
                      <m:r>
                        <a:rPr lang="en-US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,</m:t>
                      </m:r>
                    </m:oMath>
                  </m:oMathPara>
                </a14:m>
                <a:endParaRPr lang="en-US" i="1">
                  <a:latin typeface="DejaVu Math TeX Gyre" panose="02000503000000000000" charset="0"/>
                  <a:cs typeface="DejaVu Math TeX Gyre" panose="02000503000000000000" charset="0"/>
                </a:endParaRPr>
              </a:p>
            </p:txBody>
          </p:sp>
        </mc:Choice>
        <mc:Fallback>
          <p:sp>
            <p:nvSpPr>
              <p:cNvPr id="26" name="Text 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89" y="1416303"/>
                <a:ext cx="6198235" cy="695325"/>
              </a:xfrm>
              <a:prstGeom prst="rect">
                <a:avLst/>
              </a:prstGeom>
              <a:blipFill rotWithShape="1">
                <a:blip r:embed="rId2"/>
                <a:stretch>
                  <a:fillRect l="-4" t="-36" r="4" b="36"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 Box 1"/>
              <p:cNvSpPr txBox="1"/>
              <p:nvPr/>
            </p:nvSpPr>
            <p:spPr>
              <a:xfrm>
                <a:off x="6968490" y="1456690"/>
                <a:ext cx="3638550" cy="61404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  <m:t>*</m:t>
                          </m:r>
                        </m:sup>
                      </m:sSup>
                      <m:r>
                        <a:rPr lang="en-US" i="1">
                          <a:latin typeface="DejaVu Math TeX Gyre" panose="02000503000000000000" charset="0"/>
                          <a:cs typeface="DejaVu Math TeX Gyre" panose="02000503000000000000" charset="0"/>
                        </a:rPr>
                        <m:t> = </m:t>
                      </m:r>
                      <m:d>
                        <m:dPr>
                          <m:begChr m:val="{"/>
                          <m:endChr m:val=""/>
                          <m:ctrlPr>
                            <a:rPr lang="en-US" i="1">
                              <a:latin typeface="DejaVu Math TeX Gyre" panose="02000503000000000000" charset="0"/>
                              <a:cs typeface="DejaVu Math TeX Gyre" panose="02000503000000000000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 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   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for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 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×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1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 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SiPM</m:t>
                              </m:r>
                            </m:e>
                            <m:e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9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 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mm</m:t>
                                  </m:r>
                                </m:e>
                                <m:sup>
                                  <m:r>
                                    <a:rPr lang="en-US" i="1">
                                      <a:latin typeface="DejaVu Math TeX Gyre" panose="02000503000000000000" charset="0"/>
                                      <a:cs typeface="DejaVu Math TeX Gyre" panose="02000503000000000000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   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for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 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3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×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3</m:t>
                              </m:r>
                              <m:r>
                                <a:rPr lang="en-US" i="1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 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DejaVu Math TeX Gyre" panose="02000503000000000000" charset="0"/>
                                  <a:cs typeface="DejaVu Math TeX Gyre" panose="02000503000000000000" charset="0"/>
                                </a:rPr>
                                <m:t>SiPM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/>
              </a:p>
            </p:txBody>
          </p:sp>
        </mc:Choice>
        <mc:Fallback>
          <p:sp>
            <p:nvSpPr>
              <p:cNvPr id="2" name="Text 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8490" y="1456690"/>
                <a:ext cx="3638550" cy="61404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Box 2"/>
          <p:cNvSpPr txBox="1"/>
          <p:nvPr/>
        </p:nvSpPr>
        <p:spPr>
          <a:xfrm>
            <a:off x="353060" y="5732780"/>
            <a:ext cx="1119695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en-US" altLang="en-US">
                <a:sym typeface="+mn-ea"/>
              </a:rPr>
              <a:t>E</a:t>
            </a:r>
            <a:r>
              <a:rPr lang="en-US">
                <a:sym typeface="+mn-ea"/>
              </a:rPr>
              <a:t>lectrons cause at least two orders of magnitude smaller change in the DCR compared to protons, despite the much higher fluence of trapped electrons</a:t>
            </a:r>
            <a:endParaRPr lang="en-US"/>
          </a:p>
        </p:txBody>
      </p:sp>
      <p:sp>
        <p:nvSpPr>
          <p:cNvPr id="7" name="Text Box 6"/>
          <p:cNvSpPr txBox="1"/>
          <p:nvPr/>
        </p:nvSpPr>
        <p:spPr>
          <a:xfrm>
            <a:off x="11435080" y="6274435"/>
            <a:ext cx="756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3200" b="1">
                <a:latin typeface="Dyuthi" panose="02000603000000000000" charset="0"/>
                <a:cs typeface="Dyuthi" panose="02000603000000000000" charset="0"/>
              </a:rPr>
              <a:t>7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  <a:sym typeface="+mn-ea"/>
              </a:rPr>
              <a:t>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Picture 2"/>
          <p:cNvPicPr>
            <a:picLocks noChangeAspect="1"/>
          </p:cNvPicPr>
          <p:nvPr/>
        </p:nvPicPr>
        <p:blipFill>
          <a:blip r:embed="rId1"/>
          <a:srcRect l="227" t="714"/>
          <a:stretch>
            <a:fillRect/>
          </a:stretch>
        </p:blipFill>
        <p:spPr>
          <a:xfrm>
            <a:off x="5514975" y="3121660"/>
            <a:ext cx="5385435" cy="3399155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255905" y="638175"/>
            <a:ext cx="369189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>
              <a:buFont typeface="Arial" panose="020B0604020202020204" pitchFamily="34" charset="0"/>
              <a:buNone/>
            </a:pPr>
            <a:r>
              <a:rPr lang="en-US" altLang="en-US" sz="2400" b="1">
                <a:sym typeface="+mn-ea"/>
              </a:rPr>
              <a:t>Annealing model</a:t>
            </a:r>
            <a:endParaRPr lang="en-US" altLang="en-US" sz="2400" b="1">
              <a:sym typeface="+mn-ea"/>
            </a:endParaRPr>
          </a:p>
        </p:txBody>
      </p:sp>
      <p:sp>
        <p:nvSpPr>
          <p:cNvPr id="20" name="Text Box 19"/>
          <p:cNvSpPr txBox="1"/>
          <p:nvPr/>
        </p:nvSpPr>
        <p:spPr>
          <a:xfrm>
            <a:off x="1042035" y="4763135"/>
            <a:ext cx="3533775" cy="1198880"/>
          </a:xfrm>
          <a:prstGeom prst="rect">
            <a:avLst/>
          </a:prstGeom>
          <a:noFill/>
          <a:ln w="25400" cmpd="dbl">
            <a:solidFill>
              <a:schemeClr val="accent2">
                <a:lumMod val="75000"/>
              </a:schemeClr>
            </a:solidFill>
          </a:ln>
        </p:spPr>
        <p:txBody>
          <a:bodyPr wrap="square" rtlCol="0" anchor="t">
            <a:spAutoFit/>
          </a:bodyPr>
          <a:p>
            <a:r>
              <a:rPr lang="en-US" altLang="en-US" b="1"/>
              <a:t>Conclusion</a:t>
            </a:r>
            <a:r>
              <a:rPr lang="en-US" altLang="en-US"/>
              <a:t>:</a:t>
            </a:r>
            <a:endParaRPr lang="en-US" altLang="en-US"/>
          </a:p>
          <a:p>
            <a:pPr lvl="1"/>
            <a:r>
              <a:rPr lang="en-US"/>
              <a:t>at </a:t>
            </a:r>
            <a:r>
              <a:rPr lang="en-US" altLang="en-US"/>
              <a:t>T</a:t>
            </a:r>
            <a:r>
              <a:rPr lang="en-US"/>
              <a:t> </a:t>
            </a:r>
            <a:r>
              <a:rPr lang="en-US" altLang="en-US"/>
              <a:t>&gt;</a:t>
            </a:r>
            <a:r>
              <a:rPr lang="en-US"/>
              <a:t> </a:t>
            </a:r>
            <a:r>
              <a:rPr lang="en-US" altLang="en-US"/>
              <a:t>50</a:t>
            </a:r>
            <a:r>
              <a:rPr>
                <a:sym typeface="+mn-ea"/>
              </a:rPr>
              <a:t>°C</a:t>
            </a:r>
            <a:endParaRPr lang="en-US"/>
          </a:p>
          <a:p>
            <a:pPr lvl="1"/>
            <a:r>
              <a:rPr lang="en-US"/>
              <a:t>annealing cycle </a:t>
            </a:r>
            <a:r>
              <a:rPr lang="en-US">
                <a:sym typeface="+mn-ea"/>
              </a:rPr>
              <a:t>~ </a:t>
            </a:r>
            <a:r>
              <a:rPr lang="en-US"/>
              <a:t>84 hours </a:t>
            </a:r>
            <a:endParaRPr lang="en-US"/>
          </a:p>
          <a:p>
            <a:pPr lvl="1"/>
            <a:r>
              <a:rPr lang="en-US" altLang="en-US"/>
              <a:t>recovery up to</a:t>
            </a:r>
            <a:r>
              <a:rPr lang="en-US"/>
              <a:t> 40% </a:t>
            </a:r>
            <a:endParaRPr lang="en-US"/>
          </a:p>
        </p:txBody>
      </p:sp>
      <p:sp>
        <p:nvSpPr>
          <p:cNvPr id="9" name="Text Box 8"/>
          <p:cNvSpPr txBox="1"/>
          <p:nvPr/>
        </p:nvSpPr>
        <p:spPr>
          <a:xfrm>
            <a:off x="217805" y="162560"/>
            <a:ext cx="10281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en-US" altLang="en-US" sz="3200" b="1">
                <a:gradFill>
                  <a:gsLst>
                    <a:gs pos="100000">
                      <a:schemeClr val="accent2"/>
                    </a:gs>
                    <a:gs pos="0">
                      <a:srgbClr val="8C4C0D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A</a:t>
            </a:r>
            <a:r>
              <a:rPr lang="en-US" altLang="en-US" sz="2800" b="1">
                <a:gradFill>
                  <a:gsLst>
                    <a:gs pos="100000">
                      <a:schemeClr val="accent2"/>
                    </a:gs>
                    <a:gs pos="0">
                      <a:srgbClr val="8C4C0D"/>
                    </a:gs>
                  </a:gsLst>
                  <a:lin ang="0" scaled="0"/>
                </a:gradFill>
                <a:latin typeface="Arial Black" panose="020B0A04020102020204" charset="0"/>
                <a:cs typeface="Arial Black" panose="020B0A04020102020204" charset="0"/>
              </a:rPr>
              <a:t>NNEALING CYCLE</a:t>
            </a:r>
            <a:endParaRPr lang="en-US" altLang="en-US" sz="2800" b="1">
              <a:gradFill>
                <a:gsLst>
                  <a:gs pos="100000">
                    <a:schemeClr val="accent2"/>
                  </a:gs>
                  <a:gs pos="0">
                    <a:srgbClr val="8C4C0D"/>
                  </a:gs>
                </a:gsLst>
                <a:lin ang="0" scaled="0"/>
              </a:gradFill>
              <a:latin typeface="Arial Black" panose="020B0A04020102020204" charset="0"/>
              <a:cs typeface="Arial Black" panose="020B0A04020102020204" charset="0"/>
            </a:endParaRPr>
          </a:p>
        </p:txBody>
      </p:sp>
      <p:sp>
        <p:nvSpPr>
          <p:cNvPr id="17" name="Text Box 16"/>
          <p:cNvSpPr txBox="1"/>
          <p:nvPr/>
        </p:nvSpPr>
        <p:spPr>
          <a:xfrm>
            <a:off x="-7620" y="6520815"/>
            <a:ext cx="159385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S. </a:t>
            </a:r>
            <a:r>
              <a:rPr lang="en-US" altLang="en-US" sz="1600" b="1">
                <a:solidFill>
                  <a:schemeClr val="bg2">
                    <a:lumMod val="75000"/>
                  </a:schemeClr>
                </a:solidFill>
              </a:rPr>
              <a:t>Davarpanah</a:t>
            </a:r>
            <a:endParaRPr lang="en-US" alt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5545" y="241935"/>
            <a:ext cx="2094865" cy="27209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875" y="746125"/>
            <a:ext cx="2995930" cy="1837055"/>
          </a:xfrm>
          <a:prstGeom prst="rect">
            <a:avLst/>
          </a:prstGeom>
        </p:spPr>
      </p:pic>
      <p:sp>
        <p:nvSpPr>
          <p:cNvPr id="6" name="Text Box 5"/>
          <p:cNvSpPr txBox="1"/>
          <p:nvPr/>
        </p:nvSpPr>
        <p:spPr>
          <a:xfrm>
            <a:off x="360680" y="1197610"/>
            <a:ext cx="47872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en-US">
                <a:sym typeface="+mn-ea"/>
              </a:rPr>
              <a:t>P</a:t>
            </a:r>
            <a:r>
              <a:rPr lang="en-US">
                <a:sym typeface="+mn-ea"/>
              </a:rPr>
              <a:t>lacing the devices in a climatic chamber</a:t>
            </a:r>
            <a:endParaRPr lang="en-US">
              <a:sym typeface="+mn-ea"/>
            </a:endParaRPr>
          </a:p>
          <a:p>
            <a:r>
              <a:rPr lang="en-US" altLang="en-US">
                <a:sym typeface="+mn-ea"/>
              </a:rPr>
              <a:t>at </a:t>
            </a:r>
            <a:r>
              <a:rPr lang="en-US">
                <a:sym typeface="+mn-ea"/>
              </a:rPr>
              <a:t>fixed temperature for a set period </a:t>
            </a:r>
            <a:r>
              <a:rPr lang="en-US" altLang="en-US">
                <a:sym typeface="+mn-ea"/>
              </a:rPr>
              <a:t>of time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1360" y="1978025"/>
            <a:ext cx="3915410" cy="2626995"/>
          </a:xfrm>
          <a:prstGeom prst="rect">
            <a:avLst/>
          </a:prstGeom>
        </p:spPr>
      </p:pic>
      <p:sp>
        <p:nvSpPr>
          <p:cNvPr id="2" name="Text Box 1"/>
          <p:cNvSpPr txBox="1"/>
          <p:nvPr/>
        </p:nvSpPr>
        <p:spPr>
          <a:xfrm>
            <a:off x="11435080" y="6274435"/>
            <a:ext cx="7569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en-US" sz="3200" b="1">
                <a:latin typeface="Dyuthi" panose="02000603000000000000" charset="0"/>
                <a:cs typeface="Dyuthi" panose="02000603000000000000" charset="0"/>
              </a:rPr>
              <a:t>8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</a:rPr>
              <a:t>/</a:t>
            </a:r>
            <a:r>
              <a:rPr lang="en-US" altLang="en-US" sz="3200" baseline="-25000">
                <a:latin typeface="Dyuthi" panose="02000603000000000000" charset="0"/>
                <a:cs typeface="Dyuthi" panose="02000603000000000000" charset="0"/>
                <a:sym typeface="+mn-ea"/>
              </a:rPr>
              <a:t>10</a:t>
            </a:r>
            <a:endParaRPr lang="en-US" altLang="en-US" sz="3200" baseline="-25000">
              <a:latin typeface="Dyuthi" panose="02000603000000000000" charset="0"/>
              <a:cs typeface="Dyuthi" panose="02000603000000000000" charset="0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9005570" y="6536055"/>
            <a:ext cx="2540000" cy="337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sz="1600" b="1">
                <a:solidFill>
                  <a:schemeClr val="bg2">
                    <a:lumMod val="75000"/>
                  </a:schemeClr>
                </a:solidFill>
              </a:rPr>
              <a:t>Université de Genève</a:t>
            </a:r>
            <a:endParaRPr lang="en-US" sz="1600" b="1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宋体"/>
        <a:font script="Hant" typeface="新細明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3849</Words>
  <Application>WPS Presentation</Application>
  <PresentationFormat>宽屏</PresentationFormat>
  <Paragraphs>243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SimSun</vt:lpstr>
      <vt:lpstr>Wingdings</vt:lpstr>
      <vt:lpstr>Open Sans Extrabold</vt:lpstr>
      <vt:lpstr>Arial Black</vt:lpstr>
      <vt:lpstr>Dyuthi</vt:lpstr>
      <vt:lpstr>Wingdings</vt:lpstr>
      <vt:lpstr>DejaVu Math TeX Gyre</vt:lpstr>
      <vt:lpstr>C059</vt:lpstr>
      <vt:lpstr>微软雅黑</vt:lpstr>
      <vt:lpstr>Arial Unicode MS</vt:lpstr>
      <vt:lpstr>宋体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shideh</cp:lastModifiedBy>
  <cp:revision>1748</cp:revision>
  <dcterms:created xsi:type="dcterms:W3CDTF">2024-09-09T12:15:33Z</dcterms:created>
  <dcterms:modified xsi:type="dcterms:W3CDTF">2024-09-09T12:15:33Z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1033-11.1.0.9505</vt:lpwstr>
  </property>
  <property fmtid="{D5CDD505-2E9C-101B-9397-08002B2CF9AE}" pid="3" name="ICV">
    <vt:lpwstr/>
  </property>
</Properties>
</file>