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6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embeddedFontLst>
    <p:embeddedFont>
      <p:font typeface="Libre Franklin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1DA95FC5-5D9A-4F26-AAF5-E4D209F0E356}">
  <a:tblStyle styleId="{1DA95FC5-5D9A-4F26-AAF5-E4D209F0E35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LibreFranklin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LibreFranklin-italic.fntdata"/><Relationship Id="rId30" Type="http://schemas.openxmlformats.org/officeDocument/2006/relationships/font" Target="fonts/LibreFranklin-bold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32" Type="http://schemas.openxmlformats.org/officeDocument/2006/relationships/font" Target="fonts/LibreFranklin-bold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fr-FR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2e4decca492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2e4decca492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g2e4decca492_0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2e514dfeb86_1_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Google Shape;278;g2e514dfeb86_1_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g2e514dfeb86_1_5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e24cd11370_0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1" name="Google Shape;291;g2e24cd11370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2" name="Google Shape;292;g2e24cd11370_0_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2e4641b3f85_0_2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4" name="Google Shape;304;g2e4641b3f85_0_2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5" name="Google Shape;305;g2e4641b3f85_0_2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2e4641b3f85_0_1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2e4641b3f85_0_1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6" name="Google Shape;316;g2e4641b3f85_0_11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0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g2e4decca492_0_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Google Shape;322;g2e4decca492_0_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g2e4decca492_0_3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2e514dfeb86_1_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5" name="Google Shape;335;g2e514dfeb86_1_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6" name="Google Shape;336;g2e514dfeb86_1_4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27e4cb9df94_0_28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7" name="Google Shape;347;g27e4cb9df94_0_28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8" name="Google Shape;348;g27e4cb9df94_0_28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2e57e8aae4b_0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7" name="Google Shape;357;g2e57e8aae4b_0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g2e57e8aae4b_0_2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g2b498cd8f13_1_9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4" name="Google Shape;364;g2b498cd8f13_1_9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5" name="Google Shape;365;g2b498cd8f13_1_9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b498cd8f13_1_4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b498cd8f13_1_4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g2b498cd8f13_1_4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2e52e6b765b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2e52e6b765b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g2e52e6b765b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2e4decca492_0_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2e4decca492_0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4" name="Google Shape;384;g2e4decca492_0_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2e52e6b765b_0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2" name="Google Shape;392;g2e52e6b765b_0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g2e52e6b765b_0_2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2b498cd8f13_1_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2b498cd8f13_1_5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2b498cd8f13_1_5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2fe74ef6169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2fe74ef6169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2fe74ef6169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ff647e341e_0_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2ff647e341e_0_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2ff647e341e_0_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b4da23e12a_0_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b4da23e12a_0_3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2b4da23e12a_0_3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27e4cb9df94_0_16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g27e4cb9df94_0_16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e4641b3f85_0_2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2e4641b3f85_0_24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g2e4641b3f85_0_24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e4decca492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e4decca492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g2e4decca492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6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"/>
          <p:cNvSpPr/>
          <p:nvPr>
            <p:ph idx="2" type="pic"/>
          </p:nvPr>
        </p:nvSpPr>
        <p:spPr>
          <a:xfrm>
            <a:off x="1331913" y="0"/>
            <a:ext cx="7812087" cy="4948238"/>
          </a:xfrm>
          <a:prstGeom prst="rect">
            <a:avLst/>
          </a:prstGeom>
          <a:noFill/>
          <a:ln>
            <a:noFill/>
          </a:ln>
        </p:spPr>
      </p:sp>
      <p:sp>
        <p:nvSpPr>
          <p:cNvPr id="19" name="Google Shape;19;p2"/>
          <p:cNvSpPr txBox="1"/>
          <p:nvPr>
            <p:ph type="ctrTitle"/>
          </p:nvPr>
        </p:nvSpPr>
        <p:spPr>
          <a:xfrm>
            <a:off x="6405563" y="786535"/>
            <a:ext cx="2738437" cy="23383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6800" lIns="216000" spcFirstLastPara="1" rIns="7200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ibre Franklin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4576763" y="3124922"/>
            <a:ext cx="1828800" cy="156845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0000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080"/>
              <a:buNone/>
              <a:defRPr sz="12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15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id="21" name="Google Shape;21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47" y="80283"/>
            <a:ext cx="1175301" cy="50865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2"/>
          <p:cNvSpPr txBox="1"/>
          <p:nvPr>
            <p:ph idx="3" type="body"/>
          </p:nvPr>
        </p:nvSpPr>
        <p:spPr>
          <a:xfrm>
            <a:off x="6400800" y="4683125"/>
            <a:ext cx="1828800" cy="46037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0000" spcFirstLastPara="1" rIns="91425" wrap="square" tIns="457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990"/>
              <a:buNone/>
              <a:defRPr sz="1100"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31469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2"/>
          <p:cNvSpPr txBox="1"/>
          <p:nvPr>
            <p:ph idx="4" type="body"/>
          </p:nvPr>
        </p:nvSpPr>
        <p:spPr>
          <a:xfrm>
            <a:off x="82550" y="4440264"/>
            <a:ext cx="698500" cy="507975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indent="-268605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630"/>
              <a:buFont typeface="Arial"/>
              <a:buChar char="•"/>
              <a:defRPr sz="7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31469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  <p15:guide id="3" pos="126">
          <p15:clr>
            <a:srgbClr val="FBAE40"/>
          </p15:clr>
        </p15:guide>
        <p15:guide id="4" orient="horz" pos="123">
          <p15:clr>
            <a:srgbClr val="FBAE40"/>
          </p15:clr>
        </p15:guide>
        <p15:guide id="5" orient="horz" pos="3117">
          <p15:clr>
            <a:srgbClr val="FBAE40"/>
          </p15:clr>
        </p15:guide>
        <p15:guide id="6" pos="839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>
  <p:cSld name="Deux contenus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1"/>
          <p:cNvSpPr txBox="1"/>
          <p:nvPr>
            <p:ph idx="1" type="body"/>
          </p:nvPr>
        </p:nvSpPr>
        <p:spPr>
          <a:xfrm>
            <a:off x="904875" y="1563688"/>
            <a:ext cx="3671466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33147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31469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4" name="Google Shape;84;p11"/>
          <p:cNvSpPr txBox="1"/>
          <p:nvPr>
            <p:ph idx="2" type="body"/>
          </p:nvPr>
        </p:nvSpPr>
        <p:spPr>
          <a:xfrm>
            <a:off x="4959772" y="1563688"/>
            <a:ext cx="3671466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33147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31469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1"/>
          <p:cNvSpPr txBox="1"/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180000" spcFirstLastPara="1" rIns="7200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1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1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1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seul">
  <p:cSld name="Titre seul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2"/>
          <p:cNvSpPr txBox="1"/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180000" spcFirstLastPara="1" rIns="7200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12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2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12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seul">
  <p:cSld name="1_Titre seul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3"/>
          <p:cNvSpPr/>
          <p:nvPr>
            <p:ph idx="2" type="pic"/>
          </p:nvPr>
        </p:nvSpPr>
        <p:spPr>
          <a:xfrm>
            <a:off x="904875" y="0"/>
            <a:ext cx="8239125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96" name="Google Shape;96;p13"/>
          <p:cNvSpPr txBox="1"/>
          <p:nvPr>
            <p:ph type="title"/>
          </p:nvPr>
        </p:nvSpPr>
        <p:spPr>
          <a:xfrm>
            <a:off x="6405563" y="2571750"/>
            <a:ext cx="2738437" cy="21113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6800" lIns="180000" spcFirstLastPara="1" rIns="7200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13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13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13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re seul">
  <p:cSld name="2_Titre seul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4"/>
          <p:cNvSpPr/>
          <p:nvPr>
            <p:ph idx="2" type="pic"/>
          </p:nvPr>
        </p:nvSpPr>
        <p:spPr>
          <a:xfrm>
            <a:off x="904875" y="0"/>
            <a:ext cx="7726363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102" name="Google Shape;102;p14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14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4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re seul">
  <p:cSld name="3_Titre seul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5"/>
          <p:cNvSpPr/>
          <p:nvPr>
            <p:ph idx="2" type="pic"/>
          </p:nvPr>
        </p:nvSpPr>
        <p:spPr>
          <a:xfrm>
            <a:off x="904875" y="3114674"/>
            <a:ext cx="8239125" cy="2028825"/>
          </a:xfrm>
          <a:prstGeom prst="rect">
            <a:avLst/>
          </a:prstGeom>
          <a:noFill/>
          <a:ln>
            <a:noFill/>
          </a:ln>
        </p:spPr>
      </p:sp>
      <p:sp>
        <p:nvSpPr>
          <p:cNvPr id="107" name="Google Shape;107;p15"/>
          <p:cNvSpPr txBox="1"/>
          <p:nvPr>
            <p:ph idx="1" type="body"/>
          </p:nvPr>
        </p:nvSpPr>
        <p:spPr>
          <a:xfrm>
            <a:off x="904875" y="1563688"/>
            <a:ext cx="7646988" cy="14366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33147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31469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indent="-314325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4pPr>
            <a:lvl5pPr indent="-314325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8" name="Google Shape;108;p15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15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15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11" name="Google Shape;111;p15"/>
          <p:cNvSpPr txBox="1"/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180000" spcFirstLastPara="1" rIns="7200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6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16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16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de section">
  <p:cSld name="Titre de section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3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3"/>
          <p:cNvSpPr txBox="1"/>
          <p:nvPr>
            <p:ph type="title"/>
          </p:nvPr>
        </p:nvSpPr>
        <p:spPr>
          <a:xfrm>
            <a:off x="4572000" y="777875"/>
            <a:ext cx="4058920" cy="17938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180000" spcFirstLastPara="1" rIns="7200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"/>
              <a:buNone/>
              <a:defRPr sz="3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"/>
          <p:cNvSpPr txBox="1"/>
          <p:nvPr>
            <p:ph idx="1" type="body"/>
          </p:nvPr>
        </p:nvSpPr>
        <p:spPr>
          <a:xfrm>
            <a:off x="4572000" y="2571750"/>
            <a:ext cx="4058920" cy="21565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918F8F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15"/>
              <a:buNone/>
              <a:defRPr sz="1350">
                <a:solidFill>
                  <a:srgbClr val="918F8F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9pPr>
          </a:lstStyle>
          <a:p/>
        </p:txBody>
      </p:sp>
      <p:sp>
        <p:nvSpPr>
          <p:cNvPr id="28" name="Google Shape;28;p3"/>
          <p:cNvSpPr/>
          <p:nvPr>
            <p:ph idx="2" type="pic"/>
          </p:nvPr>
        </p:nvSpPr>
        <p:spPr>
          <a:xfrm>
            <a:off x="904875" y="0"/>
            <a:ext cx="3667125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29" name="Google Shape;29;p3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3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3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re de section">
  <p:cSld name="2_Titre de section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" name="Google Shape;34;p4"/>
          <p:cNvSpPr txBox="1"/>
          <p:nvPr>
            <p:ph type="title"/>
          </p:nvPr>
        </p:nvSpPr>
        <p:spPr>
          <a:xfrm>
            <a:off x="4572000" y="777875"/>
            <a:ext cx="4058920" cy="17938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180000" spcFirstLastPara="1" rIns="7200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"/>
              <a:buNone/>
              <a:defRPr sz="3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" type="body"/>
          </p:nvPr>
        </p:nvSpPr>
        <p:spPr>
          <a:xfrm>
            <a:off x="4572000" y="2571750"/>
            <a:ext cx="4058920" cy="21565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918F8F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15"/>
              <a:buNone/>
              <a:defRPr sz="1350">
                <a:solidFill>
                  <a:srgbClr val="918F8F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9pPr>
          </a:lstStyle>
          <a:p/>
        </p:txBody>
      </p:sp>
      <p:sp>
        <p:nvSpPr>
          <p:cNvPr id="36" name="Google Shape;36;p4"/>
          <p:cNvSpPr/>
          <p:nvPr>
            <p:ph idx="2" type="pic"/>
          </p:nvPr>
        </p:nvSpPr>
        <p:spPr>
          <a:xfrm>
            <a:off x="904875" y="0"/>
            <a:ext cx="3667125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37" name="Google Shape;37;p4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4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4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de section">
  <p:cSld name="1_Titre de secti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5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p5"/>
          <p:cNvSpPr txBox="1"/>
          <p:nvPr>
            <p:ph type="title"/>
          </p:nvPr>
        </p:nvSpPr>
        <p:spPr>
          <a:xfrm>
            <a:off x="4572000" y="777875"/>
            <a:ext cx="4058920" cy="17938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6800" lIns="180000" spcFirstLastPara="1" rIns="7200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ibre Franklin"/>
              <a:buNone/>
              <a:defRPr sz="3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5"/>
          <p:cNvSpPr txBox="1"/>
          <p:nvPr>
            <p:ph idx="1" type="body"/>
          </p:nvPr>
        </p:nvSpPr>
        <p:spPr>
          <a:xfrm>
            <a:off x="4572000" y="2571750"/>
            <a:ext cx="4058920" cy="21565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500"/>
              <a:buNone/>
              <a:defRPr sz="1500">
                <a:solidFill>
                  <a:srgbClr val="918F8F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15"/>
              <a:buNone/>
              <a:defRPr sz="1350">
                <a:solidFill>
                  <a:srgbClr val="918F8F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918F8F"/>
              </a:buClr>
              <a:buSzPts val="1200"/>
              <a:buNone/>
              <a:defRPr sz="1200">
                <a:solidFill>
                  <a:srgbClr val="918F8F"/>
                </a:solidFill>
              </a:defRPr>
            </a:lvl9pPr>
          </a:lstStyle>
          <a:p/>
        </p:txBody>
      </p:sp>
      <p:sp>
        <p:nvSpPr>
          <p:cNvPr id="44" name="Google Shape;44;p5"/>
          <p:cNvSpPr/>
          <p:nvPr>
            <p:ph idx="2" type="pic"/>
          </p:nvPr>
        </p:nvSpPr>
        <p:spPr>
          <a:xfrm>
            <a:off x="904875" y="0"/>
            <a:ext cx="3667125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45" name="Google Shape;45;p5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5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5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>
  <p:cSld name="Titre et contenu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6"/>
          <p:cNvSpPr txBox="1"/>
          <p:nvPr>
            <p:ph idx="1" type="body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33147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31469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0" name="Google Shape;50;p6"/>
          <p:cNvSpPr txBox="1"/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180000" spcFirstLastPara="1" rIns="7200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6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6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6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>
  <p:cSld name="1_Titre et contenu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7"/>
          <p:cNvSpPr txBox="1"/>
          <p:nvPr>
            <p:ph idx="1" type="body"/>
          </p:nvPr>
        </p:nvSpPr>
        <p:spPr>
          <a:xfrm>
            <a:off x="904875" y="1563688"/>
            <a:ext cx="4581525" cy="3386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33147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31469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7"/>
          <p:cNvSpPr/>
          <p:nvPr>
            <p:ph idx="2" type="pic"/>
          </p:nvPr>
        </p:nvSpPr>
        <p:spPr>
          <a:xfrm>
            <a:off x="5486400" y="0"/>
            <a:ext cx="3144838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57" name="Google Shape;57;p7"/>
          <p:cNvSpPr txBox="1"/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180000" spcFirstLastPara="1" rIns="7200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7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7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7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re et contenu">
  <p:cSld name="2_Titre et contenu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8"/>
          <p:cNvSpPr/>
          <p:nvPr>
            <p:ph idx="2" type="pic"/>
          </p:nvPr>
        </p:nvSpPr>
        <p:spPr>
          <a:xfrm>
            <a:off x="904875" y="0"/>
            <a:ext cx="3144838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Google Shape;63;p8"/>
          <p:cNvSpPr txBox="1"/>
          <p:nvPr>
            <p:ph idx="1" type="body"/>
          </p:nvPr>
        </p:nvSpPr>
        <p:spPr>
          <a:xfrm>
            <a:off x="4049395" y="1563688"/>
            <a:ext cx="4581525" cy="3386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33147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31469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8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8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8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67" name="Google Shape;67;p8"/>
          <p:cNvSpPr txBox="1"/>
          <p:nvPr>
            <p:ph type="title"/>
          </p:nvPr>
        </p:nvSpPr>
        <p:spPr>
          <a:xfrm>
            <a:off x="904876" y="131032"/>
            <a:ext cx="3144520" cy="1072753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180000" spcFirstLastPara="1" rIns="7200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re et contenu">
  <p:cSld name="4_Titre et contenu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9"/>
          <p:cNvSpPr/>
          <p:nvPr>
            <p:ph idx="2" type="pic"/>
          </p:nvPr>
        </p:nvSpPr>
        <p:spPr>
          <a:xfrm>
            <a:off x="904875" y="0"/>
            <a:ext cx="3144838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70" name="Google Shape;70;p9"/>
          <p:cNvSpPr txBox="1"/>
          <p:nvPr>
            <p:ph idx="1" type="body"/>
          </p:nvPr>
        </p:nvSpPr>
        <p:spPr>
          <a:xfrm>
            <a:off x="4049395" y="1563688"/>
            <a:ext cx="4581525" cy="3386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33147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31469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9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9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9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74" name="Google Shape;74;p9"/>
          <p:cNvSpPr txBox="1"/>
          <p:nvPr>
            <p:ph type="title"/>
          </p:nvPr>
        </p:nvSpPr>
        <p:spPr>
          <a:xfrm>
            <a:off x="4049395" y="131032"/>
            <a:ext cx="3144520" cy="1072753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180000" spcFirstLastPara="1" rIns="7200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re et contenu">
  <p:cSld name="3_Titre et contenu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0"/>
          <p:cNvSpPr/>
          <p:nvPr>
            <p:ph idx="2" type="pic"/>
          </p:nvPr>
        </p:nvSpPr>
        <p:spPr>
          <a:xfrm>
            <a:off x="904875" y="1563688"/>
            <a:ext cx="3144838" cy="3579812"/>
          </a:xfrm>
          <a:prstGeom prst="rect">
            <a:avLst/>
          </a:prstGeom>
          <a:noFill/>
          <a:ln>
            <a:noFill/>
          </a:ln>
        </p:spPr>
      </p:sp>
      <p:sp>
        <p:nvSpPr>
          <p:cNvPr id="77" name="Google Shape;77;p10"/>
          <p:cNvSpPr txBox="1"/>
          <p:nvPr>
            <p:ph idx="1" type="body"/>
          </p:nvPr>
        </p:nvSpPr>
        <p:spPr>
          <a:xfrm>
            <a:off x="4049395" y="1563688"/>
            <a:ext cx="4581525" cy="3386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33147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SzPts val="1620"/>
              <a:buChar char="▪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SzPts val="1800"/>
              <a:buChar char="•"/>
              <a:defRPr/>
            </a:lvl2pPr>
            <a:lvl3pPr indent="-331469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620"/>
              <a:buChar char="▪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10"/>
          <p:cNvSpPr txBox="1"/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180000" spcFirstLastPara="1" rIns="72000" wrap="square" tIns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0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0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0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algn="ctr">
              <a:spcBef>
                <a:spcPts val="0"/>
              </a:spcBef>
              <a:buNone/>
              <a:defRPr/>
            </a:lvl1pPr>
            <a:lvl2pPr indent="0" lvl="1" marL="0" algn="ctr">
              <a:spcBef>
                <a:spcPts val="0"/>
              </a:spcBef>
              <a:buNone/>
              <a:defRPr/>
            </a:lvl2pPr>
            <a:lvl3pPr indent="0" lvl="2" marL="0" algn="ctr">
              <a:spcBef>
                <a:spcPts val="0"/>
              </a:spcBef>
              <a:buNone/>
              <a:defRPr/>
            </a:lvl3pPr>
            <a:lvl4pPr indent="0" lvl="3" marL="0" algn="ctr">
              <a:spcBef>
                <a:spcPts val="0"/>
              </a:spcBef>
              <a:buNone/>
              <a:defRPr/>
            </a:lvl4pPr>
            <a:lvl5pPr indent="0" lvl="4" marL="0" algn="ctr">
              <a:spcBef>
                <a:spcPts val="0"/>
              </a:spcBef>
              <a:buNone/>
              <a:defRPr/>
            </a:lvl5pPr>
            <a:lvl6pPr indent="0" lvl="5" marL="0" algn="ctr">
              <a:spcBef>
                <a:spcPts val="0"/>
              </a:spcBef>
              <a:buNone/>
              <a:defRPr/>
            </a:lvl6pPr>
            <a:lvl7pPr indent="0" lvl="6" marL="0" algn="ctr">
              <a:spcBef>
                <a:spcPts val="0"/>
              </a:spcBef>
              <a:buNone/>
              <a:defRPr/>
            </a:lvl7pPr>
            <a:lvl8pPr indent="0" lvl="7" marL="0" algn="ctr">
              <a:spcBef>
                <a:spcPts val="0"/>
              </a:spcBef>
              <a:buNone/>
              <a:defRPr/>
            </a:lvl8pPr>
            <a:lvl9pPr indent="0" lvl="8" marL="0" algn="ctr">
              <a:spcBef>
                <a:spcPts val="0"/>
              </a:spcBef>
              <a:buNone/>
              <a:defRPr/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904875" y="131032"/>
            <a:ext cx="3667125" cy="1072753"/>
          </a:xfrm>
          <a:prstGeom prst="rect">
            <a:avLst/>
          </a:prstGeom>
          <a:noFill/>
          <a:ln>
            <a:noFill/>
          </a:ln>
        </p:spPr>
        <p:txBody>
          <a:bodyPr anchorCtr="0" anchor="t" bIns="46800" lIns="180000" spcFirstLastPara="1" rIns="72000" wrap="square" tIns="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ibre Franklin"/>
              <a:buNone/>
              <a:defRPr b="1" i="0" sz="32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904875" y="1563688"/>
            <a:ext cx="7726363" cy="3386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180000" spcFirstLastPara="1" rIns="91425" wrap="square" tIns="45700">
            <a:normAutofit/>
          </a:bodyPr>
          <a:lstStyle>
            <a:lvl1pPr indent="-33147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accent1"/>
              </a:buClr>
              <a:buSzPts val="1620"/>
              <a:buFont typeface="Noto Sans Symbols"/>
              <a:buChar char="▪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302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4325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Noto Sans Symbols"/>
              <a:buChar char="▪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 rot="-5400000">
            <a:off x="-1221413" y="2778452"/>
            <a:ext cx="3341052" cy="911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 rot="-5400000">
            <a:off x="7115989" y="1874064"/>
            <a:ext cx="3543260" cy="5127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35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31238" y="195263"/>
            <a:ext cx="512762" cy="16355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>
            <a:lvl1pPr indent="0" lvl="0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indent="0" lvl="1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indent="0" lvl="2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indent="0" lvl="3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indent="0" lvl="4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indent="0" lvl="5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indent="0" lvl="6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indent="0" lvl="7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indent="0" lvl="8" marL="0" marR="0" rtl="0" algn="ctr">
              <a:spcBef>
                <a:spcPts val="0"/>
              </a:spcBef>
              <a:buNone/>
              <a:defRPr b="1" i="0" sz="7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15" name="Google Shape;15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30273" y="132334"/>
            <a:ext cx="653952" cy="283022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1"/>
          <p:cNvSpPr/>
          <p:nvPr/>
        </p:nvSpPr>
        <p:spPr>
          <a:xfrm rot="-5400000">
            <a:off x="430003" y="4897709"/>
            <a:ext cx="45719" cy="5978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35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1620">
          <p15:clr>
            <a:srgbClr val="F26B43"/>
          </p15:clr>
        </p15:guide>
        <p15:guide id="2" pos="126">
          <p15:clr>
            <a:srgbClr val="F26B43"/>
          </p15:clr>
        </p15:guide>
        <p15:guide id="3" pos="5602">
          <p15:clr>
            <a:srgbClr val="F26B43"/>
          </p15:clr>
        </p15:guide>
        <p15:guide id="4" pos="2880">
          <p15:clr>
            <a:srgbClr val="F26B43"/>
          </p15:clr>
        </p15:guide>
        <p15:guide id="5" orient="horz" pos="123">
          <p15:clr>
            <a:srgbClr val="F26B43"/>
          </p15:clr>
        </p15:guide>
        <p15:guide id="6" orient="horz" pos="3117">
          <p15:clr>
            <a:srgbClr val="F26B43"/>
          </p15:clr>
        </p15:guide>
        <p15:guide id="7" pos="570">
          <p15:clr>
            <a:srgbClr val="F26B43"/>
          </p15:clr>
        </p15:guide>
        <p15:guide id="8" pos="1155">
          <p15:clr>
            <a:srgbClr val="F26B43"/>
          </p15:clr>
        </p15:guide>
        <p15:guide id="9" pos="1728">
          <p15:clr>
            <a:srgbClr val="F26B43"/>
          </p15:clr>
        </p15:guide>
        <p15:guide id="10" pos="2304">
          <p15:clr>
            <a:srgbClr val="F26B43"/>
          </p15:clr>
        </p15:guide>
        <p15:guide id="11" pos="3456">
          <p15:clr>
            <a:srgbClr val="F26B43"/>
          </p15:clr>
        </p15:guide>
        <p15:guide id="12" pos="4035">
          <p15:clr>
            <a:srgbClr val="F26B43"/>
          </p15:clr>
        </p15:guide>
        <p15:guide id="13" pos="4608">
          <p15:clr>
            <a:srgbClr val="F26B43"/>
          </p15:clr>
        </p15:guide>
        <p15:guide id="14" pos="5180">
          <p15:clr>
            <a:srgbClr val="F26B43"/>
          </p15:clr>
        </p15:guide>
        <p15:guide id="15" orient="horz" pos="490">
          <p15:clr>
            <a:srgbClr val="F26B43"/>
          </p15:clr>
        </p15:guide>
        <p15:guide id="16" orient="horz" pos="985">
          <p15:clr>
            <a:srgbClr val="F26B43"/>
          </p15:clr>
        </p15:guide>
        <p15:guide id="17" orient="horz" pos="1475">
          <p15:clr>
            <a:srgbClr val="F26B43"/>
          </p15:clr>
        </p15:guide>
        <p15:guide id="18" orient="horz" pos="1962">
          <p15:clr>
            <a:srgbClr val="F26B43"/>
          </p15:clr>
        </p15:guide>
        <p15:guide id="19" orient="horz" pos="2458">
          <p15:clr>
            <a:srgbClr val="F26B43"/>
          </p15:clr>
        </p15:guide>
        <p15:guide id="20" orient="horz" pos="2950">
          <p15:clr>
            <a:srgbClr val="F26B43"/>
          </p15:clr>
        </p15:guide>
        <p15:guide id="21" pos="5437">
          <p15:clr>
            <a:srgbClr val="F26B43"/>
          </p15:clr>
        </p15:guide>
        <p15:guide id="22" orient="horz">
          <p15:clr>
            <a:srgbClr val="F26B43"/>
          </p15:clr>
        </p15:guide>
        <p15:guide id="23" pos="5760">
          <p15:clr>
            <a:srgbClr val="F26B43"/>
          </p15:clr>
        </p15:guide>
        <p15:guide id="24" orient="horz" pos="3240">
          <p15:clr>
            <a:srgbClr val="F26B43"/>
          </p15:clr>
        </p15:guide>
        <p15:guide id="2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Relationship Id="rId4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png"/><Relationship Id="rId4" Type="http://schemas.openxmlformats.org/officeDocument/2006/relationships/image" Target="../media/image2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0.png"/><Relationship Id="rId4" Type="http://schemas.openxmlformats.org/officeDocument/2006/relationships/image" Target="../media/image1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9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2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/>
          <p:nvPr>
            <p:ph idx="2" type="pic"/>
          </p:nvPr>
        </p:nvSpPr>
        <p:spPr>
          <a:xfrm>
            <a:off x="2123475" y="0"/>
            <a:ext cx="7020600" cy="4948200"/>
          </a:xfrm>
          <a:prstGeom prst="rect">
            <a:avLst/>
          </a:prstGeom>
          <a:noFill/>
          <a:ln>
            <a:noFill/>
          </a:ln>
        </p:spPr>
      </p:sp>
      <p:sp>
        <p:nvSpPr>
          <p:cNvPr id="121" name="Google Shape;121;p17"/>
          <p:cNvSpPr txBox="1"/>
          <p:nvPr>
            <p:ph type="ctrTitle"/>
          </p:nvPr>
        </p:nvSpPr>
        <p:spPr>
          <a:xfrm>
            <a:off x="3408300" y="925950"/>
            <a:ext cx="5735700" cy="164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46800" lIns="216000" spcFirstLastPara="1" rIns="72000" wrap="square" tIns="0">
            <a:norm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Libre Franklin"/>
              <a:buNone/>
            </a:pPr>
            <a:r>
              <a:rPr lang="fr-FR" sz="2100"/>
              <a:t>FCC-ee Orbit Correction and Polarization</a:t>
            </a:r>
            <a:endParaRPr sz="2100"/>
          </a:p>
        </p:txBody>
      </p:sp>
      <p:sp>
        <p:nvSpPr>
          <p:cNvPr id="122" name="Google Shape;122;p17"/>
          <p:cNvSpPr txBox="1"/>
          <p:nvPr>
            <p:ph idx="1" type="subTitle"/>
          </p:nvPr>
        </p:nvSpPr>
        <p:spPr>
          <a:xfrm>
            <a:off x="4659400" y="2571750"/>
            <a:ext cx="4235700" cy="14076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45700" lIns="90000" spcFirstLastPara="1" rIns="91425" wrap="square" tIns="45700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080"/>
              <a:buNone/>
            </a:pPr>
            <a:r>
              <a:rPr lang="fr-FR"/>
              <a:t>Yi Wu, Léon Van Riesen-Haupt, </a:t>
            </a:r>
            <a:r>
              <a:rPr lang="fr-FR"/>
              <a:t>Michael Hofer, Felix Carlier, Tatiana Pieloni, Mike Seidel</a:t>
            </a:r>
            <a:r>
              <a:rPr lang="fr-FR"/>
              <a:t> </a:t>
            </a:r>
            <a:endParaRPr/>
          </a:p>
          <a:p>
            <a:pPr indent="0" lvl="0" marL="0" rtl="0" algn="ctr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080"/>
              <a:buNone/>
            </a:pPr>
            <a:r>
              <a:rPr lang="fr-FR" sz="1000"/>
              <a:t>Acknowledgements to Desmond Barber, David Sagan, J</a:t>
            </a:r>
            <a:r>
              <a:rPr lang="fr-FR" sz="1000"/>
              <a:t>org Wenninger, </a:t>
            </a:r>
            <a:r>
              <a:rPr lang="fr-FR" sz="1000"/>
              <a:t> Werner Herr, Tobias Persson, Christian Carli, F</a:t>
            </a:r>
            <a:r>
              <a:rPr lang="fr-FR" sz="1000"/>
              <a:t>rank Zimmermann</a:t>
            </a:r>
            <a:endParaRPr sz="1000"/>
          </a:p>
        </p:txBody>
      </p:sp>
      <p:pic>
        <p:nvPicPr>
          <p:cNvPr id="123" name="Google Shape;12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125" y="3371725"/>
            <a:ext cx="1993325" cy="685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17"/>
          <p:cNvSpPr txBox="1"/>
          <p:nvPr/>
        </p:nvSpPr>
        <p:spPr>
          <a:xfrm>
            <a:off x="5063650" y="4683125"/>
            <a:ext cx="4235700" cy="24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>
                <a:solidFill>
                  <a:schemeClr val="dk1"/>
                </a:solidFill>
              </a:rPr>
              <a:t>Work supported by the Swiss Accelerator Research and Technology (CHART)</a:t>
            </a:r>
            <a:endParaRPr sz="900">
              <a:solidFill>
                <a:schemeClr val="dk1"/>
              </a:solidFill>
            </a:endParaRPr>
          </a:p>
        </p:txBody>
      </p:sp>
      <p:pic>
        <p:nvPicPr>
          <p:cNvPr id="125" name="Google Shape;12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1575" y="4240150"/>
            <a:ext cx="1826877" cy="617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26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269" name="Google Shape;26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560" y="1395262"/>
            <a:ext cx="4771215" cy="2982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38300" y="1415744"/>
            <a:ext cx="4705649" cy="2941056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26"/>
          <p:cNvSpPr txBox="1"/>
          <p:nvPr/>
        </p:nvSpPr>
        <p:spPr>
          <a:xfrm>
            <a:off x="7214975" y="642675"/>
            <a:ext cx="16782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chemeClr val="dk1"/>
                </a:solidFill>
              </a:rPr>
              <a:t>all survived seeds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72" name="Google Shape;272;p26"/>
          <p:cNvSpPr txBox="1"/>
          <p:nvPr>
            <p:ph type="title"/>
          </p:nvPr>
        </p:nvSpPr>
        <p:spPr>
          <a:xfrm>
            <a:off x="909600" y="358775"/>
            <a:ext cx="4989900" cy="5940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600"/>
              <a:t>Misalignments in arc &amp; IR</a:t>
            </a:r>
            <a:endParaRPr sz="2600"/>
          </a:p>
        </p:txBody>
      </p:sp>
      <p:sp>
        <p:nvSpPr>
          <p:cNvPr id="273" name="Google Shape;273;p26"/>
          <p:cNvSpPr txBox="1"/>
          <p:nvPr/>
        </p:nvSpPr>
        <p:spPr>
          <a:xfrm>
            <a:off x="1002700" y="4467000"/>
            <a:ext cx="75246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Arc misalignment level dominates the influence to final orbit and polarization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274" name="Google Shape;274;p26"/>
          <p:cNvSpPr txBox="1"/>
          <p:nvPr/>
        </p:nvSpPr>
        <p:spPr>
          <a:xfrm>
            <a:off x="1330650" y="1194400"/>
            <a:ext cx="1874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average y</a:t>
            </a:r>
            <a:r>
              <a:rPr baseline="-25000" lang="fr-FR" sz="1600">
                <a:solidFill>
                  <a:schemeClr val="dk1"/>
                </a:solidFill>
              </a:rPr>
              <a:t>rms</a:t>
            </a:r>
            <a:r>
              <a:rPr lang="fr-FR" sz="1600">
                <a:solidFill>
                  <a:schemeClr val="dk1"/>
                </a:solidFill>
              </a:rPr>
              <a:t>  (µm)</a:t>
            </a:r>
            <a:endParaRPr baseline="-25000" sz="1600">
              <a:solidFill>
                <a:schemeClr val="dk1"/>
              </a:solidFill>
            </a:endParaRPr>
          </a:p>
        </p:txBody>
      </p:sp>
      <p:sp>
        <p:nvSpPr>
          <p:cNvPr id="275" name="Google Shape;275;p26"/>
          <p:cNvSpPr txBox="1"/>
          <p:nvPr/>
        </p:nvSpPr>
        <p:spPr>
          <a:xfrm>
            <a:off x="5591575" y="1194400"/>
            <a:ext cx="1874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average P</a:t>
            </a:r>
            <a:r>
              <a:rPr baseline="-25000" lang="fr-FR" sz="1600">
                <a:solidFill>
                  <a:schemeClr val="dk1"/>
                </a:solidFill>
              </a:rPr>
              <a:t>eq</a:t>
            </a:r>
            <a:r>
              <a:rPr lang="fr-FR" sz="1600">
                <a:solidFill>
                  <a:schemeClr val="dk1"/>
                </a:solidFill>
              </a:rPr>
              <a:t>  (%)</a:t>
            </a:r>
            <a:endParaRPr baseline="-25000"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Google Shape;28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1100" y="1045900"/>
            <a:ext cx="5759877" cy="3599926"/>
          </a:xfrm>
          <a:prstGeom prst="rect">
            <a:avLst/>
          </a:prstGeom>
          <a:noFill/>
          <a:ln>
            <a:noFill/>
          </a:ln>
        </p:spPr>
      </p:pic>
      <p:sp>
        <p:nvSpPr>
          <p:cNvPr id="282" name="Google Shape;282;p27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83" name="Google Shape;283;p27"/>
          <p:cNvSpPr txBox="1"/>
          <p:nvPr>
            <p:ph type="title"/>
          </p:nvPr>
        </p:nvSpPr>
        <p:spPr>
          <a:xfrm>
            <a:off x="904875" y="358775"/>
            <a:ext cx="6405600" cy="5178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600"/>
              <a:t>BPM scaling </a:t>
            </a:r>
            <a:r>
              <a:rPr lang="fr-FR" sz="2600"/>
              <a:t>error</a:t>
            </a:r>
            <a:r>
              <a:rPr lang="fr-FR" sz="2600"/>
              <a:t> and resolution</a:t>
            </a:r>
            <a:endParaRPr sz="2600"/>
          </a:p>
        </p:txBody>
      </p:sp>
      <p:sp>
        <p:nvSpPr>
          <p:cNvPr id="284" name="Google Shape;284;p27"/>
          <p:cNvSpPr txBox="1"/>
          <p:nvPr/>
        </p:nvSpPr>
        <p:spPr>
          <a:xfrm>
            <a:off x="95750" y="1896975"/>
            <a:ext cx="2356500" cy="88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+ 30µm misalign. in arc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+ 10µm misalign. in IR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285" name="Google Shape;285;p27"/>
          <p:cNvSpPr txBox="1"/>
          <p:nvPr/>
        </p:nvSpPr>
        <p:spPr>
          <a:xfrm>
            <a:off x="2163525" y="705175"/>
            <a:ext cx="196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chemeClr val="accent6"/>
                </a:solidFill>
              </a:rPr>
              <a:t>u</a:t>
            </a:r>
            <a:r>
              <a:rPr baseline="-25000" lang="fr-FR" sz="1200">
                <a:solidFill>
                  <a:schemeClr val="accent6"/>
                </a:solidFill>
              </a:rPr>
              <a:t>read</a:t>
            </a:r>
            <a:r>
              <a:rPr lang="fr-FR" sz="1200">
                <a:solidFill>
                  <a:schemeClr val="accent6"/>
                </a:solidFill>
              </a:rPr>
              <a:t>=(1+0.01)u</a:t>
            </a:r>
            <a:r>
              <a:rPr baseline="-25000" lang="fr-FR" sz="1200">
                <a:solidFill>
                  <a:schemeClr val="accent6"/>
                </a:solidFill>
              </a:rPr>
              <a:t>real</a:t>
            </a:r>
            <a:r>
              <a:rPr lang="fr-FR" sz="1200">
                <a:solidFill>
                  <a:schemeClr val="accent6"/>
                </a:solidFill>
              </a:rPr>
              <a:t>  u=x,y</a:t>
            </a:r>
            <a:endParaRPr baseline="-25000" sz="1200">
              <a:solidFill>
                <a:schemeClr val="accent6"/>
              </a:solidFill>
            </a:endParaRPr>
          </a:p>
        </p:txBody>
      </p:sp>
      <p:sp>
        <p:nvSpPr>
          <p:cNvPr id="286" name="Google Shape;286;p27"/>
          <p:cNvSpPr txBox="1"/>
          <p:nvPr/>
        </p:nvSpPr>
        <p:spPr>
          <a:xfrm>
            <a:off x="4918875" y="705175"/>
            <a:ext cx="1353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>
                <a:solidFill>
                  <a:schemeClr val="accent6"/>
                </a:solidFill>
              </a:rPr>
              <a:t>read error</a:t>
            </a:r>
            <a:endParaRPr baseline="-25000" sz="1200">
              <a:solidFill>
                <a:schemeClr val="accent6"/>
              </a:solidFill>
            </a:endParaRPr>
          </a:p>
        </p:txBody>
      </p:sp>
      <p:sp>
        <p:nvSpPr>
          <p:cNvPr id="287" name="Google Shape;287;p27"/>
          <p:cNvSpPr txBox="1"/>
          <p:nvPr/>
        </p:nvSpPr>
        <p:spPr>
          <a:xfrm>
            <a:off x="2565200" y="1045900"/>
            <a:ext cx="5231700" cy="51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same 5</a:t>
            </a:r>
            <a:r>
              <a:rPr lang="fr-FR" sz="1600">
                <a:solidFill>
                  <a:schemeClr val="dk1"/>
                </a:solidFill>
              </a:rPr>
              <a:t>0 initial seeds for each square on the colormap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288" name="Google Shape;288;p27"/>
          <p:cNvSpPr txBox="1"/>
          <p:nvPr/>
        </p:nvSpPr>
        <p:spPr>
          <a:xfrm>
            <a:off x="2301038" y="4625700"/>
            <a:ext cx="5760000" cy="51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Scaling error dominates the impact for closed orbit searching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8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295" name="Google Shape;295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081650"/>
            <a:ext cx="4825800" cy="3016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96" name="Google Shape;296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18200" y="1081650"/>
            <a:ext cx="4825800" cy="3016093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28"/>
          <p:cNvSpPr txBox="1"/>
          <p:nvPr>
            <p:ph type="title"/>
          </p:nvPr>
        </p:nvSpPr>
        <p:spPr>
          <a:xfrm>
            <a:off x="909600" y="358775"/>
            <a:ext cx="6405600" cy="5940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600"/>
              <a:t>BPM scaling error and resolution</a:t>
            </a:r>
            <a:endParaRPr sz="2600"/>
          </a:p>
        </p:txBody>
      </p:sp>
      <p:sp>
        <p:nvSpPr>
          <p:cNvPr id="298" name="Google Shape;298;p28"/>
          <p:cNvSpPr txBox="1"/>
          <p:nvPr/>
        </p:nvSpPr>
        <p:spPr>
          <a:xfrm>
            <a:off x="1316950" y="952775"/>
            <a:ext cx="1874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average y</a:t>
            </a:r>
            <a:r>
              <a:rPr baseline="-25000" lang="fr-FR" sz="1600">
                <a:solidFill>
                  <a:schemeClr val="dk1"/>
                </a:solidFill>
              </a:rPr>
              <a:t>rms</a:t>
            </a:r>
            <a:r>
              <a:rPr lang="fr-FR" sz="1600">
                <a:solidFill>
                  <a:schemeClr val="dk1"/>
                </a:solidFill>
              </a:rPr>
              <a:t>  (µm)</a:t>
            </a:r>
            <a:endParaRPr baseline="-25000" sz="1600">
              <a:solidFill>
                <a:schemeClr val="dk1"/>
              </a:solidFill>
            </a:endParaRPr>
          </a:p>
        </p:txBody>
      </p:sp>
      <p:sp>
        <p:nvSpPr>
          <p:cNvPr id="299" name="Google Shape;299;p28"/>
          <p:cNvSpPr txBox="1"/>
          <p:nvPr/>
        </p:nvSpPr>
        <p:spPr>
          <a:xfrm>
            <a:off x="5687325" y="952775"/>
            <a:ext cx="1874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average P</a:t>
            </a:r>
            <a:r>
              <a:rPr baseline="-25000" lang="fr-FR" sz="1600">
                <a:solidFill>
                  <a:schemeClr val="dk1"/>
                </a:solidFill>
              </a:rPr>
              <a:t>eq</a:t>
            </a:r>
            <a:r>
              <a:rPr lang="fr-FR" sz="1600">
                <a:solidFill>
                  <a:schemeClr val="dk1"/>
                </a:solidFill>
              </a:rPr>
              <a:t>  (%)</a:t>
            </a:r>
            <a:endParaRPr baseline="-25000" sz="1600">
              <a:solidFill>
                <a:schemeClr val="dk1"/>
              </a:solidFill>
            </a:endParaRPr>
          </a:p>
        </p:txBody>
      </p:sp>
      <p:sp>
        <p:nvSpPr>
          <p:cNvPr id="300" name="Google Shape;300;p28"/>
          <p:cNvSpPr txBox="1"/>
          <p:nvPr/>
        </p:nvSpPr>
        <p:spPr>
          <a:xfrm>
            <a:off x="392100" y="4226625"/>
            <a:ext cx="3926100" cy="47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Resolution dominates the impact on orbit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301" name="Google Shape;301;p28"/>
          <p:cNvSpPr txBox="1"/>
          <p:nvPr/>
        </p:nvSpPr>
        <p:spPr>
          <a:xfrm>
            <a:off x="5464875" y="4226625"/>
            <a:ext cx="2319000" cy="47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Random impact on P</a:t>
            </a:r>
            <a:r>
              <a:rPr baseline="-25000" lang="fr-FR" sz="1600">
                <a:solidFill>
                  <a:schemeClr val="dk1"/>
                </a:solidFill>
              </a:rPr>
              <a:t>eq</a:t>
            </a:r>
            <a:endParaRPr baseline="-25000"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29"/>
          <p:cNvSpPr txBox="1"/>
          <p:nvPr>
            <p:ph type="title"/>
          </p:nvPr>
        </p:nvSpPr>
        <p:spPr>
          <a:xfrm>
            <a:off x="959600" y="471475"/>
            <a:ext cx="4293600" cy="4038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100"/>
              <a:t>Closed Orbit Searching Result</a:t>
            </a:r>
            <a:endParaRPr sz="2100"/>
          </a:p>
        </p:txBody>
      </p:sp>
      <p:sp>
        <p:nvSpPr>
          <p:cNvPr id="308" name="Google Shape;308;p29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graphicFrame>
        <p:nvGraphicFramePr>
          <p:cNvPr id="309" name="Google Shape;309;p29"/>
          <p:cNvGraphicFramePr/>
          <p:nvPr/>
        </p:nvGraphicFramePr>
        <p:xfrm>
          <a:off x="1315963" y="12314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{1DA95FC5-5D9A-4F26-AAF5-E4D209F0E356}</a:tableStyleId>
              </a:tblPr>
              <a:tblGrid>
                <a:gridCol w="1207725"/>
                <a:gridCol w="1423275"/>
                <a:gridCol w="1423275"/>
                <a:gridCol w="2457800"/>
              </a:tblGrid>
              <a:tr h="426700">
                <a:tc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Case</a:t>
                      </a:r>
                      <a:endParaRPr/>
                    </a:p>
                  </a:txBody>
                  <a:tcPr marT="91425" marB="91425" marR="91425" marL="91425" anchor="ctr"/>
                </a:tc>
                <a:tc grid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Misalignments </a:t>
                      </a:r>
                      <a:r>
                        <a:rPr lang="fr-FR"/>
                        <a:t>(µm)</a:t>
                      </a:r>
                      <a:endParaRPr/>
                    </a:p>
                  </a:txBody>
                  <a:tcPr marT="91425" marB="91425" marR="91425" marL="91425" anchor="ctr"/>
                </a:tc>
                <a:tc hMerge="1"/>
                <a:tc rowSpan="2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Failed percentage (%)</a:t>
                      </a:r>
                      <a:endParaRPr/>
                    </a:p>
                  </a:txBody>
                  <a:tcPr marT="91425" marB="91425" marR="91425" marL="91425" anchor="ctr"/>
                </a:tc>
              </a:tr>
              <a:tr h="426700">
                <a:tc vMerge="1"/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arc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IR</a:t>
                      </a:r>
                      <a:endParaRPr/>
                    </a:p>
                  </a:txBody>
                  <a:tcPr marT="91425" marB="91425" marR="91425" marL="91425" anchor="ctr"/>
                </a:tc>
                <a:tc vMerge="1"/>
              </a:tr>
              <a:tr h="426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1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40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10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13.5</a:t>
                      </a:r>
                      <a:endParaRPr/>
                    </a:p>
                  </a:txBody>
                  <a:tcPr marT="91425" marB="91425" marR="91425" marL="91425" anchor="ctr"/>
                </a:tc>
              </a:tr>
              <a:tr h="426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2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40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20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36</a:t>
                      </a:r>
                      <a:endParaRPr/>
                    </a:p>
                  </a:txBody>
                  <a:tcPr marT="91425" marB="91425" marR="91425" marL="91425" anchor="ctr"/>
                </a:tc>
              </a:tr>
              <a:tr h="426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3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50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10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19</a:t>
                      </a:r>
                      <a:endParaRPr/>
                    </a:p>
                  </a:txBody>
                  <a:tcPr marT="91425" marB="91425" marR="91425" marL="91425" anchor="ctr"/>
                </a:tc>
              </a:tr>
              <a:tr h="426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4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50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20</a:t>
                      </a:r>
                      <a:endParaRPr/>
                    </a:p>
                  </a:txBody>
                  <a:tcPr marT="91425" marB="91425" marR="91425" marL="91425" anchor="ctr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fr-FR"/>
                        <a:t>40</a:t>
                      </a:r>
                      <a:endParaRPr/>
                    </a:p>
                  </a:txBody>
                  <a:tcPr marT="91425" marB="91425" marR="91425" marL="91425" anchor="ctr"/>
                </a:tc>
              </a:tr>
            </a:tbl>
          </a:graphicData>
        </a:graphic>
      </p:graphicFrame>
      <p:sp>
        <p:nvSpPr>
          <p:cNvPr id="310" name="Google Shape;310;p29"/>
          <p:cNvSpPr txBox="1"/>
          <p:nvPr/>
        </p:nvSpPr>
        <p:spPr>
          <a:xfrm>
            <a:off x="959600" y="3791638"/>
            <a:ext cx="7726500" cy="6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chemeClr val="dk1"/>
                </a:solidFill>
              </a:rPr>
              <a:t>+100</a:t>
            </a:r>
            <a:r>
              <a:rPr lang="fr-FR"/>
              <a:t>µrad arc dipole rolls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+ 1% random BPM scaling error + 1µm random BPM resolution + 5% random BPM missing</a:t>
            </a:r>
            <a:endParaRPr/>
          </a:p>
        </p:txBody>
      </p:sp>
      <p:sp>
        <p:nvSpPr>
          <p:cNvPr id="311" name="Google Shape;311;p29"/>
          <p:cNvSpPr txBox="1"/>
          <p:nvPr/>
        </p:nvSpPr>
        <p:spPr>
          <a:xfrm>
            <a:off x="1315963" y="777863"/>
            <a:ext cx="21663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200 seeds each case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312" name="Google Shape;312;p29"/>
          <p:cNvSpPr txBox="1"/>
          <p:nvPr/>
        </p:nvSpPr>
        <p:spPr>
          <a:xfrm>
            <a:off x="2153075" y="4548975"/>
            <a:ext cx="4993500" cy="5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need a more stringent alignment procedure for IR 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8" name="Google Shape;31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69375" y="195275"/>
            <a:ext cx="6005251" cy="4503938"/>
          </a:xfrm>
          <a:prstGeom prst="rect">
            <a:avLst/>
          </a:prstGeom>
          <a:noFill/>
          <a:ln>
            <a:noFill/>
          </a:ln>
        </p:spPr>
      </p:pic>
      <p:sp>
        <p:nvSpPr>
          <p:cNvPr id="319" name="Google Shape;319;p30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31"/>
          <p:cNvSpPr txBox="1"/>
          <p:nvPr>
            <p:ph type="title"/>
          </p:nvPr>
        </p:nvSpPr>
        <p:spPr>
          <a:xfrm>
            <a:off x="796150" y="195275"/>
            <a:ext cx="5268900" cy="5877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600"/>
              <a:t>BPM misalignments</a:t>
            </a:r>
            <a:endParaRPr sz="2600"/>
          </a:p>
        </p:txBody>
      </p:sp>
      <p:sp>
        <p:nvSpPr>
          <p:cNvPr id="326" name="Google Shape;326;p31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27" name="Google Shape;327;p31"/>
          <p:cNvSpPr txBox="1"/>
          <p:nvPr/>
        </p:nvSpPr>
        <p:spPr>
          <a:xfrm>
            <a:off x="443825" y="718725"/>
            <a:ext cx="8598000" cy="151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13C3A"/>
              </a:buClr>
              <a:buSzPts val="1400"/>
              <a:buChar char="+"/>
            </a:pPr>
            <a:r>
              <a:rPr lang="fr-FR">
                <a:solidFill>
                  <a:srgbClr val="413C3A"/>
                </a:solidFill>
              </a:rPr>
              <a:t>40</a:t>
            </a:r>
            <a:r>
              <a:rPr lang="fr-FR">
                <a:solidFill>
                  <a:schemeClr val="dk1"/>
                </a:solidFill>
              </a:rPr>
              <a:t>µm arc misalignment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+"/>
            </a:pPr>
            <a:r>
              <a:rPr lang="fr-FR">
                <a:solidFill>
                  <a:schemeClr val="dk1"/>
                </a:solidFill>
              </a:rPr>
              <a:t>10µm IR misalignment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13C3A"/>
              </a:buClr>
              <a:buSzPts val="1400"/>
              <a:buChar char="+"/>
            </a:pPr>
            <a:r>
              <a:rPr lang="fr-FR">
                <a:solidFill>
                  <a:srgbClr val="413C3A"/>
                </a:solidFill>
              </a:rPr>
              <a:t>100µrad non IR dipole roll (DPSI)</a:t>
            </a:r>
            <a:endParaRPr>
              <a:solidFill>
                <a:srgbClr val="413C3A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413C3A"/>
              </a:buClr>
              <a:buSzPts val="1400"/>
              <a:buChar char="+"/>
            </a:pPr>
            <a:r>
              <a:rPr lang="fr-FR">
                <a:solidFill>
                  <a:srgbClr val="413C3A"/>
                </a:solidFill>
              </a:rPr>
              <a:t>5% random BPM missing + 1% BPM random scaling errors + 1µm BPM </a:t>
            </a:r>
            <a:r>
              <a:rPr lang="fr-FR">
                <a:solidFill>
                  <a:srgbClr val="413C3A"/>
                </a:solidFill>
              </a:rPr>
              <a:t>random</a:t>
            </a:r>
            <a:r>
              <a:rPr lang="fr-FR">
                <a:solidFill>
                  <a:srgbClr val="413C3A"/>
                </a:solidFill>
              </a:rPr>
              <a:t> resolution</a:t>
            </a:r>
            <a:endParaRPr>
              <a:solidFill>
                <a:srgbClr val="413C3A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413C3A"/>
              </a:solidFill>
            </a:endParaRPr>
          </a:p>
        </p:txBody>
      </p:sp>
      <p:pic>
        <p:nvPicPr>
          <p:cNvPr id="328" name="Google Shape;328;p31" title="Points scor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025" y="2341575"/>
            <a:ext cx="3973401" cy="2717374"/>
          </a:xfrm>
          <a:prstGeom prst="rect">
            <a:avLst/>
          </a:prstGeom>
          <a:noFill/>
          <a:ln>
            <a:noFill/>
          </a:ln>
        </p:spPr>
      </p:pic>
      <p:sp>
        <p:nvSpPr>
          <p:cNvPr id="329" name="Google Shape;329;p31"/>
          <p:cNvSpPr txBox="1"/>
          <p:nvPr/>
        </p:nvSpPr>
        <p:spPr>
          <a:xfrm>
            <a:off x="1299175" y="2117475"/>
            <a:ext cx="1775100" cy="4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chemeClr val="dk1"/>
                </a:solidFill>
              </a:rPr>
              <a:t>BPM not misaligned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330" name="Google Shape;330;p31" title="Points scored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0375" y="2341575"/>
            <a:ext cx="3298500" cy="2762466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31"/>
          <p:cNvSpPr txBox="1"/>
          <p:nvPr/>
        </p:nvSpPr>
        <p:spPr>
          <a:xfrm>
            <a:off x="5241500" y="2117475"/>
            <a:ext cx="3298500" cy="44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chemeClr val="dk1"/>
                </a:solidFill>
              </a:rPr>
              <a:t>BPM misaligned </a:t>
            </a:r>
            <a:r>
              <a:rPr b="1" lang="fr-FR">
                <a:solidFill>
                  <a:schemeClr val="dk1"/>
                </a:solidFill>
              </a:rPr>
              <a:t>together with quads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332" name="Google Shape;332;p31"/>
          <p:cNvSpPr txBox="1"/>
          <p:nvPr/>
        </p:nvSpPr>
        <p:spPr>
          <a:xfrm>
            <a:off x="3572950" y="2661450"/>
            <a:ext cx="2161200" cy="58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fr-FR" sz="1600">
                <a:solidFill>
                  <a:schemeClr val="dk1"/>
                </a:solidFill>
              </a:rPr>
              <a:t>200 same seeds</a:t>
            </a:r>
            <a:endParaRPr b="1" sz="16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" name="Google Shape;33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40663" y="757100"/>
            <a:ext cx="5075074" cy="3806302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p32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cxnSp>
        <p:nvCxnSpPr>
          <p:cNvPr id="340" name="Google Shape;340;p32"/>
          <p:cNvCxnSpPr/>
          <p:nvPr/>
        </p:nvCxnSpPr>
        <p:spPr>
          <a:xfrm flipH="1">
            <a:off x="2889388" y="930650"/>
            <a:ext cx="495000" cy="3762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1" name="Google Shape;341;p32"/>
          <p:cNvSpPr txBox="1"/>
          <p:nvPr/>
        </p:nvSpPr>
        <p:spPr>
          <a:xfrm>
            <a:off x="3480313" y="580100"/>
            <a:ext cx="1869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500">
                <a:solidFill>
                  <a:schemeClr val="dk1"/>
                </a:solidFill>
              </a:rPr>
              <a:t>same 93</a:t>
            </a:r>
            <a:r>
              <a:rPr lang="fr-FR" sz="1500">
                <a:solidFill>
                  <a:schemeClr val="dk1"/>
                </a:solidFill>
              </a:rPr>
              <a:t> seeds</a:t>
            </a:r>
            <a:endParaRPr sz="1500">
              <a:solidFill>
                <a:schemeClr val="dk1"/>
              </a:solidFill>
            </a:endParaRPr>
          </a:p>
        </p:txBody>
      </p:sp>
      <p:cxnSp>
        <p:nvCxnSpPr>
          <p:cNvPr id="342" name="Google Shape;342;p32"/>
          <p:cNvCxnSpPr/>
          <p:nvPr/>
        </p:nvCxnSpPr>
        <p:spPr>
          <a:xfrm>
            <a:off x="4843263" y="934100"/>
            <a:ext cx="725100" cy="3693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3" name="Google Shape;343;p32"/>
          <p:cNvSpPr txBox="1"/>
          <p:nvPr>
            <p:ph type="title"/>
          </p:nvPr>
        </p:nvSpPr>
        <p:spPr>
          <a:xfrm>
            <a:off x="796150" y="195275"/>
            <a:ext cx="5268900" cy="5877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600"/>
              <a:t>BPM misalignments</a:t>
            </a:r>
            <a:endParaRPr sz="2600"/>
          </a:p>
        </p:txBody>
      </p:sp>
      <p:sp>
        <p:nvSpPr>
          <p:cNvPr id="344" name="Google Shape;344;p32"/>
          <p:cNvSpPr txBox="1"/>
          <p:nvPr/>
        </p:nvSpPr>
        <p:spPr>
          <a:xfrm>
            <a:off x="1601325" y="4563400"/>
            <a:ext cx="6282600" cy="4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Big difference in residual orbits, l</a:t>
            </a:r>
            <a:r>
              <a:rPr lang="fr-FR" sz="1600">
                <a:solidFill>
                  <a:schemeClr val="dk1"/>
                </a:solidFill>
              </a:rPr>
              <a:t>arger variance in polarization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33"/>
          <p:cNvSpPr txBox="1"/>
          <p:nvPr>
            <p:ph type="title"/>
          </p:nvPr>
        </p:nvSpPr>
        <p:spPr>
          <a:xfrm>
            <a:off x="904875" y="649426"/>
            <a:ext cx="2122200" cy="4269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600"/>
              <a:t>Conclusion </a:t>
            </a:r>
            <a:endParaRPr sz="2600"/>
          </a:p>
        </p:txBody>
      </p:sp>
      <p:sp>
        <p:nvSpPr>
          <p:cNvPr id="351" name="Google Shape;351;p33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52" name="Google Shape;352;p33"/>
          <p:cNvSpPr txBox="1"/>
          <p:nvPr/>
        </p:nvSpPr>
        <p:spPr>
          <a:xfrm>
            <a:off x="129750" y="1076325"/>
            <a:ext cx="8884500" cy="21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600">
                <a:solidFill>
                  <a:schemeClr val="dk1"/>
                </a:solidFill>
              </a:rPr>
              <a:t>Orbit and equilibrium polarization are primarily affected by misalignments in arc.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600">
                <a:solidFill>
                  <a:schemeClr val="dk1"/>
                </a:solidFill>
              </a:rPr>
              <a:t>Closed orbit searching is</a:t>
            </a:r>
            <a:r>
              <a:rPr lang="fr-FR" sz="1600">
                <a:solidFill>
                  <a:schemeClr val="dk1"/>
                </a:solidFill>
              </a:rPr>
              <a:t> main affected by misalignments in IR.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600">
                <a:solidFill>
                  <a:schemeClr val="dk1"/>
                </a:solidFill>
              </a:rPr>
              <a:t>Influence of BPM errors has been investigated, among which the BPM misalignments have the most substantial impact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600">
                <a:solidFill>
                  <a:schemeClr val="dk1"/>
                </a:solidFill>
              </a:rPr>
              <a:t>High polarization at Z energy can be achieved as long as tight alignment can be made.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353" name="Google Shape;353;p33"/>
          <p:cNvSpPr txBox="1"/>
          <p:nvPr>
            <p:ph type="title"/>
          </p:nvPr>
        </p:nvSpPr>
        <p:spPr>
          <a:xfrm>
            <a:off x="1101850" y="3294051"/>
            <a:ext cx="2122200" cy="4269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600"/>
              <a:t>Outlook</a:t>
            </a:r>
            <a:endParaRPr sz="2600"/>
          </a:p>
        </p:txBody>
      </p:sp>
      <p:sp>
        <p:nvSpPr>
          <p:cNvPr id="354" name="Google Shape;354;p33"/>
          <p:cNvSpPr txBox="1"/>
          <p:nvPr/>
        </p:nvSpPr>
        <p:spPr>
          <a:xfrm>
            <a:off x="129750" y="3721325"/>
            <a:ext cx="8510700" cy="961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600">
                <a:solidFill>
                  <a:schemeClr val="dk1"/>
                </a:solidFill>
              </a:rPr>
              <a:t>Refine correction methods to also correct the optics and chromatic effects</a:t>
            </a:r>
            <a:endParaRPr sz="1600">
              <a:solidFill>
                <a:schemeClr val="dk1"/>
              </a:solidFill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fr-FR" sz="1600">
                <a:solidFill>
                  <a:schemeClr val="dk1"/>
                </a:solidFill>
              </a:rPr>
              <a:t>Investigate realistic alignment models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4"/>
          <p:cNvSpPr txBox="1"/>
          <p:nvPr>
            <p:ph type="title"/>
          </p:nvPr>
        </p:nvSpPr>
        <p:spPr>
          <a:xfrm>
            <a:off x="3347100" y="2018175"/>
            <a:ext cx="2449800" cy="6468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Thank you!</a:t>
            </a:r>
            <a:endParaRPr/>
          </a:p>
        </p:txBody>
      </p:sp>
      <p:sp>
        <p:nvSpPr>
          <p:cNvPr id="361" name="Google Shape;361;p34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5"/>
          <p:cNvSpPr txBox="1"/>
          <p:nvPr>
            <p:ph type="title"/>
          </p:nvPr>
        </p:nvSpPr>
        <p:spPr>
          <a:xfrm>
            <a:off x="3347100" y="2018175"/>
            <a:ext cx="2449800" cy="6468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Appendix</a:t>
            </a:r>
            <a:endParaRPr/>
          </a:p>
        </p:txBody>
      </p:sp>
      <p:sp>
        <p:nvSpPr>
          <p:cNvPr id="368" name="Google Shape;368;p35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8"/>
          <p:cNvSpPr txBox="1"/>
          <p:nvPr>
            <p:ph idx="1" type="body"/>
          </p:nvPr>
        </p:nvSpPr>
        <p:spPr>
          <a:xfrm>
            <a:off x="0" y="1351825"/>
            <a:ext cx="4790400" cy="2787900"/>
          </a:xfrm>
          <a:prstGeom prst="rect">
            <a:avLst/>
          </a:prstGeom>
        </p:spPr>
        <p:txBody>
          <a:bodyPr anchorCtr="0" anchor="t" bIns="45700" lIns="180000" spcFirstLastPara="1" rIns="91425" wrap="square" tIns="45700">
            <a:normAutofit/>
          </a:bodyPr>
          <a:lstStyle/>
          <a:p>
            <a:pPr indent="-331470" lvl="0" marL="457200" rtl="0" algn="l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buSzPts val="1620"/>
              <a:buChar char="●"/>
            </a:pPr>
            <a:r>
              <a:rPr b="1" lang="fr-FR" sz="1600"/>
              <a:t>Four operation center-of-mass energies</a:t>
            </a:r>
            <a:endParaRPr b="1" sz="1600"/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/>
              <a:t>Z bosons (91 GeV) to top quark pairs (350-365 GeV)</a:t>
            </a:r>
            <a:endParaRPr sz="1300"/>
          </a:p>
          <a:p>
            <a:pPr indent="-330200" lvl="0" marL="457200" rtl="0" algn="l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buSzPts val="1600"/>
              <a:buChar char="●"/>
            </a:pPr>
            <a:r>
              <a:rPr b="1" lang="fr-FR" sz="1600"/>
              <a:t>High precision COM</a:t>
            </a:r>
            <a:r>
              <a:rPr b="1" lang="fr-FR" sz="1600"/>
              <a:t> energy calibration</a:t>
            </a:r>
            <a:endParaRPr b="1" sz="16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fr-FR" sz="1600"/>
              <a:t>The current precision targets</a:t>
            </a:r>
            <a:endParaRPr b="1" sz="1600"/>
          </a:p>
          <a:p>
            <a:pPr indent="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/>
              <a:t>4 keV at Z mass (1e-8) and 100 keV at W mass (1e-6)</a:t>
            </a:r>
            <a:endParaRPr sz="1300"/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b="1" lang="fr-FR" sz="1600"/>
              <a:t>Resonant depolarization is the only way to achieve this target</a:t>
            </a:r>
            <a:endParaRPr b="1" sz="1600"/>
          </a:p>
        </p:txBody>
      </p:sp>
      <p:sp>
        <p:nvSpPr>
          <p:cNvPr id="132" name="Google Shape;132;p18"/>
          <p:cNvSpPr txBox="1"/>
          <p:nvPr>
            <p:ph type="title"/>
          </p:nvPr>
        </p:nvSpPr>
        <p:spPr>
          <a:xfrm>
            <a:off x="849125" y="451700"/>
            <a:ext cx="4902900" cy="5382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200"/>
              <a:t>Energy calibration in the FCC-ee</a:t>
            </a:r>
            <a:endParaRPr sz="2200"/>
          </a:p>
        </p:txBody>
      </p:sp>
      <p:sp>
        <p:nvSpPr>
          <p:cNvPr id="133" name="Google Shape;133;p18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134" name="Google Shape;13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0475" y="774575"/>
            <a:ext cx="4375199" cy="38011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4" name="Google Shape;374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725" y="1110563"/>
            <a:ext cx="4989901" cy="3118717"/>
          </a:xfrm>
          <a:prstGeom prst="rect">
            <a:avLst/>
          </a:prstGeom>
          <a:noFill/>
          <a:ln>
            <a:noFill/>
          </a:ln>
        </p:spPr>
      </p:pic>
      <p:sp>
        <p:nvSpPr>
          <p:cNvPr id="375" name="Google Shape;375;p36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76" name="Google Shape;376;p36"/>
          <p:cNvSpPr txBox="1"/>
          <p:nvPr>
            <p:ph type="title"/>
          </p:nvPr>
        </p:nvSpPr>
        <p:spPr>
          <a:xfrm>
            <a:off x="909600" y="358775"/>
            <a:ext cx="4989900" cy="5940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600"/>
              <a:t>Misalignments in arc &amp; IR</a:t>
            </a:r>
            <a:endParaRPr sz="2600"/>
          </a:p>
        </p:txBody>
      </p:sp>
      <p:pic>
        <p:nvPicPr>
          <p:cNvPr id="377" name="Google Shape;377;p36"/>
          <p:cNvPicPr preferRelativeResize="0"/>
          <p:nvPr/>
        </p:nvPicPr>
        <p:blipFill rotWithShape="1">
          <a:blip r:embed="rId4">
            <a:alphaModFix/>
          </a:blip>
          <a:srcRect b="0" l="0" r="8792" t="0"/>
          <a:stretch/>
        </p:blipFill>
        <p:spPr>
          <a:xfrm>
            <a:off x="4446775" y="1146475"/>
            <a:ext cx="4446403" cy="3046899"/>
          </a:xfrm>
          <a:prstGeom prst="rect">
            <a:avLst/>
          </a:prstGeom>
          <a:noFill/>
          <a:ln>
            <a:noFill/>
          </a:ln>
        </p:spPr>
      </p:pic>
      <p:sp>
        <p:nvSpPr>
          <p:cNvPr id="378" name="Google Shape;378;p36"/>
          <p:cNvSpPr txBox="1"/>
          <p:nvPr/>
        </p:nvSpPr>
        <p:spPr>
          <a:xfrm>
            <a:off x="909600" y="952775"/>
            <a:ext cx="2982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standard deviation</a:t>
            </a:r>
            <a:r>
              <a:rPr lang="fr-FR" sz="1600">
                <a:solidFill>
                  <a:schemeClr val="dk1"/>
                </a:solidFill>
              </a:rPr>
              <a:t> of y</a:t>
            </a:r>
            <a:r>
              <a:rPr baseline="-25000" lang="fr-FR" sz="1600">
                <a:solidFill>
                  <a:schemeClr val="dk1"/>
                </a:solidFill>
              </a:rPr>
              <a:t>rms</a:t>
            </a:r>
            <a:r>
              <a:rPr lang="fr-FR" sz="1600">
                <a:solidFill>
                  <a:schemeClr val="dk1"/>
                </a:solidFill>
              </a:rPr>
              <a:t> (µm)</a:t>
            </a:r>
            <a:endParaRPr baseline="-25000" sz="1600">
              <a:solidFill>
                <a:schemeClr val="dk1"/>
              </a:solidFill>
            </a:endParaRPr>
          </a:p>
        </p:txBody>
      </p:sp>
      <p:sp>
        <p:nvSpPr>
          <p:cNvPr id="379" name="Google Shape;379;p36"/>
          <p:cNvSpPr txBox="1"/>
          <p:nvPr/>
        </p:nvSpPr>
        <p:spPr>
          <a:xfrm>
            <a:off x="5140375" y="952775"/>
            <a:ext cx="2982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standard deviation of P</a:t>
            </a:r>
            <a:r>
              <a:rPr baseline="-25000" lang="fr-FR" sz="1600">
                <a:solidFill>
                  <a:schemeClr val="dk1"/>
                </a:solidFill>
              </a:rPr>
              <a:t>eq</a:t>
            </a:r>
            <a:r>
              <a:rPr lang="fr-FR" sz="1600">
                <a:solidFill>
                  <a:schemeClr val="dk1"/>
                </a:solidFill>
              </a:rPr>
              <a:t> (%)</a:t>
            </a:r>
            <a:endParaRPr baseline="-25000" sz="1600">
              <a:solidFill>
                <a:schemeClr val="dk1"/>
              </a:solidFill>
            </a:endParaRPr>
          </a:p>
        </p:txBody>
      </p:sp>
      <p:sp>
        <p:nvSpPr>
          <p:cNvPr id="380" name="Google Shape;380;p36"/>
          <p:cNvSpPr txBox="1"/>
          <p:nvPr/>
        </p:nvSpPr>
        <p:spPr>
          <a:xfrm>
            <a:off x="2212200" y="4387075"/>
            <a:ext cx="4719600" cy="6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Small variance in final orbits, large variance in P</a:t>
            </a:r>
            <a:r>
              <a:rPr baseline="-25000" lang="fr-FR" sz="1600">
                <a:solidFill>
                  <a:schemeClr val="dk1"/>
                </a:solidFill>
              </a:rPr>
              <a:t>eq</a:t>
            </a:r>
            <a:r>
              <a:rPr lang="fr-FR" sz="1600">
                <a:solidFill>
                  <a:schemeClr val="dk1"/>
                </a:solidFill>
              </a:rPr>
              <a:t>  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37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387" name="Google Shape;387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72525" y="731149"/>
            <a:ext cx="5889951" cy="3681200"/>
          </a:xfrm>
          <a:prstGeom prst="rect">
            <a:avLst/>
          </a:prstGeom>
          <a:noFill/>
          <a:ln>
            <a:noFill/>
          </a:ln>
        </p:spPr>
      </p:pic>
      <p:sp>
        <p:nvSpPr>
          <p:cNvPr id="388" name="Google Shape;388;p37"/>
          <p:cNvSpPr txBox="1"/>
          <p:nvPr>
            <p:ph type="title"/>
          </p:nvPr>
        </p:nvSpPr>
        <p:spPr>
          <a:xfrm>
            <a:off x="909600" y="358775"/>
            <a:ext cx="4989900" cy="5940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600"/>
              <a:t>Misalignments in arc &amp; IR</a:t>
            </a:r>
            <a:endParaRPr sz="2600"/>
          </a:p>
        </p:txBody>
      </p:sp>
      <p:sp>
        <p:nvSpPr>
          <p:cNvPr id="389" name="Google Shape;389;p37"/>
          <p:cNvSpPr txBox="1"/>
          <p:nvPr/>
        </p:nvSpPr>
        <p:spPr>
          <a:xfrm>
            <a:off x="2397000" y="4469675"/>
            <a:ext cx="4350000" cy="42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Using the</a:t>
            </a:r>
            <a:r>
              <a:rPr lang="fr-FR" sz="1600">
                <a:solidFill>
                  <a:schemeClr val="dk1"/>
                </a:solidFill>
              </a:rPr>
              <a:t> seeds that survived in all scenarios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5" name="Google Shape;395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178050"/>
            <a:ext cx="4914488" cy="3071549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38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397" name="Google Shape;397;p38"/>
          <p:cNvSpPr txBox="1"/>
          <p:nvPr>
            <p:ph type="title"/>
          </p:nvPr>
        </p:nvSpPr>
        <p:spPr>
          <a:xfrm>
            <a:off x="909600" y="358775"/>
            <a:ext cx="6405600" cy="5940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600"/>
              <a:t>BPM scaling error and resolution</a:t>
            </a:r>
            <a:endParaRPr sz="2600"/>
          </a:p>
        </p:txBody>
      </p:sp>
      <p:pic>
        <p:nvPicPr>
          <p:cNvPr id="398" name="Google Shape;398;p38"/>
          <p:cNvPicPr preferRelativeResize="0"/>
          <p:nvPr/>
        </p:nvPicPr>
        <p:blipFill rotWithShape="1">
          <a:blip r:embed="rId4">
            <a:alphaModFix/>
          </a:blip>
          <a:srcRect b="0" l="0" r="8256" t="0"/>
          <a:stretch/>
        </p:blipFill>
        <p:spPr>
          <a:xfrm>
            <a:off x="4503625" y="1218600"/>
            <a:ext cx="4389550" cy="2990451"/>
          </a:xfrm>
          <a:prstGeom prst="rect">
            <a:avLst/>
          </a:prstGeom>
          <a:noFill/>
          <a:ln>
            <a:noFill/>
          </a:ln>
        </p:spPr>
      </p:pic>
      <p:sp>
        <p:nvSpPr>
          <p:cNvPr id="399" name="Google Shape;399;p38"/>
          <p:cNvSpPr txBox="1"/>
          <p:nvPr/>
        </p:nvSpPr>
        <p:spPr>
          <a:xfrm>
            <a:off x="795425" y="1034850"/>
            <a:ext cx="2982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standard deviation of y</a:t>
            </a:r>
            <a:r>
              <a:rPr baseline="-25000" lang="fr-FR" sz="1600">
                <a:solidFill>
                  <a:schemeClr val="dk1"/>
                </a:solidFill>
              </a:rPr>
              <a:t>rms</a:t>
            </a:r>
            <a:r>
              <a:rPr lang="fr-FR" sz="1600">
                <a:solidFill>
                  <a:schemeClr val="dk1"/>
                </a:solidFill>
              </a:rPr>
              <a:t> (µm)</a:t>
            </a:r>
            <a:endParaRPr baseline="-25000" sz="1600">
              <a:solidFill>
                <a:schemeClr val="dk1"/>
              </a:solidFill>
            </a:endParaRPr>
          </a:p>
        </p:txBody>
      </p:sp>
      <p:sp>
        <p:nvSpPr>
          <p:cNvPr id="400" name="Google Shape;400;p38"/>
          <p:cNvSpPr txBox="1"/>
          <p:nvPr/>
        </p:nvSpPr>
        <p:spPr>
          <a:xfrm>
            <a:off x="5240950" y="1034850"/>
            <a:ext cx="2982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standard deviation of P</a:t>
            </a:r>
            <a:r>
              <a:rPr baseline="-25000" lang="fr-FR" sz="1600">
                <a:solidFill>
                  <a:schemeClr val="dk1"/>
                </a:solidFill>
              </a:rPr>
              <a:t>eq</a:t>
            </a:r>
            <a:r>
              <a:rPr lang="fr-FR" sz="1600">
                <a:solidFill>
                  <a:schemeClr val="dk1"/>
                </a:solidFill>
              </a:rPr>
              <a:t> (%)</a:t>
            </a:r>
            <a:endParaRPr baseline="-25000"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9"/>
          <p:cNvSpPr txBox="1"/>
          <p:nvPr>
            <p:ph type="title"/>
          </p:nvPr>
        </p:nvSpPr>
        <p:spPr>
          <a:xfrm>
            <a:off x="909600" y="291125"/>
            <a:ext cx="4223700" cy="5289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300"/>
              <a:t>Resonant Depolarization</a:t>
            </a:r>
            <a:endParaRPr sz="2300"/>
          </a:p>
        </p:txBody>
      </p:sp>
      <p:sp>
        <p:nvSpPr>
          <p:cNvPr id="141" name="Google Shape;141;p19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142" name="Google Shape;14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40950" y="1153638"/>
            <a:ext cx="1566751" cy="9340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01977" y="1314349"/>
            <a:ext cx="1829197" cy="612639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19"/>
          <p:cNvSpPr txBox="1"/>
          <p:nvPr/>
        </p:nvSpPr>
        <p:spPr>
          <a:xfrm>
            <a:off x="1156100" y="868488"/>
            <a:ext cx="2519100" cy="3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Thomas-BMT equation</a:t>
            </a:r>
            <a:endParaRPr sz="1600">
              <a:solidFill>
                <a:schemeClr val="dk1"/>
              </a:solidFill>
            </a:endParaRPr>
          </a:p>
        </p:txBody>
      </p:sp>
      <p:pic>
        <p:nvPicPr>
          <p:cNvPr id="145" name="Google Shape;145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41788" y="863262"/>
            <a:ext cx="1210775" cy="1400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0414" y="2309388"/>
            <a:ext cx="5115974" cy="2105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085425" y="2174725"/>
            <a:ext cx="2213694" cy="237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9"/>
          <p:cNvSpPr txBox="1"/>
          <p:nvPr/>
        </p:nvSpPr>
        <p:spPr>
          <a:xfrm>
            <a:off x="4308026" y="4459925"/>
            <a:ext cx="10167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700">
                <a:solidFill>
                  <a:schemeClr val="dk1"/>
                </a:solidFill>
              </a:rPr>
              <a:t>𝜈</a:t>
            </a:r>
            <a:r>
              <a:rPr baseline="-25000" lang="fr-FR" sz="1700">
                <a:solidFill>
                  <a:schemeClr val="dk1"/>
                </a:solidFill>
              </a:rPr>
              <a:t>0</a:t>
            </a:r>
            <a:r>
              <a:rPr lang="fr-FR" sz="1700">
                <a:solidFill>
                  <a:schemeClr val="dk1"/>
                </a:solidFill>
              </a:rPr>
              <a:t>≅</a:t>
            </a:r>
            <a:r>
              <a:rPr lang="fr-FR" sz="1700">
                <a:solidFill>
                  <a:schemeClr val="dk1"/>
                </a:solidFill>
              </a:rPr>
              <a:t> a𝛾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149" name="Google Shape;149;p19"/>
          <p:cNvSpPr txBox="1"/>
          <p:nvPr/>
        </p:nvSpPr>
        <p:spPr>
          <a:xfrm>
            <a:off x="3343100" y="4459925"/>
            <a:ext cx="10710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700">
                <a:solidFill>
                  <a:schemeClr val="dk1"/>
                </a:solidFill>
              </a:rPr>
              <a:t>spin tune </a:t>
            </a:r>
            <a:endParaRPr/>
          </a:p>
        </p:txBody>
      </p:sp>
      <p:sp>
        <p:nvSpPr>
          <p:cNvPr id="150" name="Google Shape;150;p19"/>
          <p:cNvSpPr txBox="1"/>
          <p:nvPr/>
        </p:nvSpPr>
        <p:spPr>
          <a:xfrm>
            <a:off x="1301975" y="4459925"/>
            <a:ext cx="17388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700">
                <a:solidFill>
                  <a:schemeClr val="dk1"/>
                </a:solidFill>
              </a:rPr>
              <a:t>resonance freq.</a:t>
            </a:r>
            <a:endParaRPr/>
          </a:p>
        </p:txBody>
      </p:sp>
      <p:sp>
        <p:nvSpPr>
          <p:cNvPr id="151" name="Google Shape;151;p19"/>
          <p:cNvSpPr txBox="1"/>
          <p:nvPr/>
        </p:nvSpPr>
        <p:spPr>
          <a:xfrm>
            <a:off x="5486400" y="4459925"/>
            <a:ext cx="17388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700">
                <a:solidFill>
                  <a:schemeClr val="dk1"/>
                </a:solidFill>
              </a:rPr>
              <a:t>beam energy</a:t>
            </a:r>
            <a:endParaRPr/>
          </a:p>
        </p:txBody>
      </p:sp>
      <p:sp>
        <p:nvSpPr>
          <p:cNvPr id="152" name="Google Shape;152;p19"/>
          <p:cNvSpPr/>
          <p:nvPr/>
        </p:nvSpPr>
        <p:spPr>
          <a:xfrm>
            <a:off x="3040775" y="4601375"/>
            <a:ext cx="294300" cy="1635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9"/>
          <p:cNvSpPr/>
          <p:nvPr/>
        </p:nvSpPr>
        <p:spPr>
          <a:xfrm>
            <a:off x="5133250" y="4601375"/>
            <a:ext cx="294300" cy="1635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0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160" name="Google Shape;16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850" y="2751500"/>
            <a:ext cx="1566751" cy="934074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0"/>
          <p:cNvSpPr/>
          <p:nvPr/>
        </p:nvSpPr>
        <p:spPr>
          <a:xfrm rot="-997704">
            <a:off x="1857391" y="2445926"/>
            <a:ext cx="1092383" cy="163444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41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0"/>
          <p:cNvSpPr txBox="1"/>
          <p:nvPr/>
        </p:nvSpPr>
        <p:spPr>
          <a:xfrm rot="-990074">
            <a:off x="1640075" y="2056034"/>
            <a:ext cx="1363560" cy="40550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rgbClr val="CC4125"/>
                </a:solidFill>
              </a:rPr>
              <a:t>perfect flat ring </a:t>
            </a:r>
            <a:endParaRPr>
              <a:solidFill>
                <a:srgbClr val="CC4125"/>
              </a:solidFill>
            </a:endParaRPr>
          </a:p>
        </p:txBody>
      </p:sp>
      <p:sp>
        <p:nvSpPr>
          <p:cNvPr id="163" name="Google Shape;163;p20"/>
          <p:cNvSpPr/>
          <p:nvPr/>
        </p:nvSpPr>
        <p:spPr>
          <a:xfrm rot="1000418">
            <a:off x="1803078" y="3842095"/>
            <a:ext cx="1092640" cy="163329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C412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20"/>
          <p:cNvSpPr txBox="1"/>
          <p:nvPr/>
        </p:nvSpPr>
        <p:spPr>
          <a:xfrm rot="960152">
            <a:off x="1611886" y="3946127"/>
            <a:ext cx="1363538" cy="40507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rgbClr val="CC4125"/>
                </a:solidFill>
              </a:rPr>
              <a:t>real machine </a:t>
            </a:r>
            <a:endParaRPr>
              <a:solidFill>
                <a:srgbClr val="CC4125"/>
              </a:solidFill>
            </a:endParaRPr>
          </a:p>
        </p:txBody>
      </p:sp>
      <p:sp>
        <p:nvSpPr>
          <p:cNvPr id="165" name="Google Shape;165;p20"/>
          <p:cNvSpPr txBox="1"/>
          <p:nvPr/>
        </p:nvSpPr>
        <p:spPr>
          <a:xfrm>
            <a:off x="3033150" y="1957963"/>
            <a:ext cx="1188900" cy="52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700">
                <a:solidFill>
                  <a:schemeClr val="dk1"/>
                </a:solidFill>
              </a:rPr>
              <a:t>P ≈ 92.4% 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166" name="Google Shape;166;p20"/>
          <p:cNvSpPr txBox="1"/>
          <p:nvPr/>
        </p:nvSpPr>
        <p:spPr>
          <a:xfrm>
            <a:off x="2997001" y="3907288"/>
            <a:ext cx="12612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700">
                <a:solidFill>
                  <a:schemeClr val="dk1"/>
                </a:solidFill>
              </a:rPr>
              <a:t>P &lt; 92.4%  </a:t>
            </a:r>
            <a:endParaRPr sz="17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67" name="Google Shape;167;p20"/>
          <p:cNvSpPr txBox="1"/>
          <p:nvPr/>
        </p:nvSpPr>
        <p:spPr>
          <a:xfrm>
            <a:off x="2950650" y="4507600"/>
            <a:ext cx="1353900" cy="34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700">
                <a:solidFill>
                  <a:srgbClr val="CC4125"/>
                </a:solidFill>
              </a:rPr>
              <a:t>How much?</a:t>
            </a:r>
            <a:endParaRPr sz="1700">
              <a:solidFill>
                <a:srgbClr val="CC4125"/>
              </a:solidFill>
            </a:endParaRPr>
          </a:p>
        </p:txBody>
      </p:sp>
      <p:sp>
        <p:nvSpPr>
          <p:cNvPr id="168" name="Google Shape;168;p20"/>
          <p:cNvSpPr txBox="1"/>
          <p:nvPr>
            <p:ph type="title"/>
          </p:nvPr>
        </p:nvSpPr>
        <p:spPr>
          <a:xfrm>
            <a:off x="909600" y="291129"/>
            <a:ext cx="3667200" cy="5289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300"/>
              <a:t>Spin Polarization</a:t>
            </a:r>
            <a:endParaRPr sz="2300"/>
          </a:p>
        </p:txBody>
      </p:sp>
      <p:cxnSp>
        <p:nvCxnSpPr>
          <p:cNvPr id="169" name="Google Shape;169;p20"/>
          <p:cNvCxnSpPr/>
          <p:nvPr/>
        </p:nvCxnSpPr>
        <p:spPr>
          <a:xfrm>
            <a:off x="4319600" y="2216750"/>
            <a:ext cx="2977800" cy="11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0" name="Google Shape;170;p20"/>
          <p:cNvSpPr/>
          <p:nvPr/>
        </p:nvSpPr>
        <p:spPr>
          <a:xfrm>
            <a:off x="5651100" y="1870738"/>
            <a:ext cx="270600" cy="694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20"/>
          <p:cNvSpPr/>
          <p:nvPr/>
        </p:nvSpPr>
        <p:spPr>
          <a:xfrm>
            <a:off x="6650200" y="1881238"/>
            <a:ext cx="270600" cy="694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20"/>
          <p:cNvSpPr/>
          <p:nvPr/>
        </p:nvSpPr>
        <p:spPr>
          <a:xfrm>
            <a:off x="4651988" y="1870738"/>
            <a:ext cx="270600" cy="694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0"/>
          <p:cNvSpPr txBox="1"/>
          <p:nvPr/>
        </p:nvSpPr>
        <p:spPr>
          <a:xfrm>
            <a:off x="4404800" y="1381250"/>
            <a:ext cx="7650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chemeClr val="dk1"/>
                </a:solidFill>
              </a:rPr>
              <a:t>magnet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174" name="Google Shape;174;p20"/>
          <p:cNvSpPr txBox="1"/>
          <p:nvPr/>
        </p:nvSpPr>
        <p:spPr>
          <a:xfrm>
            <a:off x="5426000" y="1381250"/>
            <a:ext cx="7650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chemeClr val="dk1"/>
                </a:solidFill>
              </a:rPr>
              <a:t>magnet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175" name="Google Shape;175;p20"/>
          <p:cNvSpPr txBox="1"/>
          <p:nvPr/>
        </p:nvSpPr>
        <p:spPr>
          <a:xfrm>
            <a:off x="6403000" y="1381250"/>
            <a:ext cx="7650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chemeClr val="dk1"/>
                </a:solidFill>
              </a:rPr>
              <a:t>magnet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176" name="Google Shape;176;p20"/>
          <p:cNvSpPr txBox="1"/>
          <p:nvPr/>
        </p:nvSpPr>
        <p:spPr>
          <a:xfrm>
            <a:off x="7539275" y="2004700"/>
            <a:ext cx="13539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chemeClr val="dk1"/>
                </a:solidFill>
              </a:rPr>
              <a:t>0 closed orbit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177" name="Google Shape;177;p20"/>
          <p:cNvSpPr txBox="1"/>
          <p:nvPr/>
        </p:nvSpPr>
        <p:spPr>
          <a:xfrm>
            <a:off x="4404800" y="3015750"/>
            <a:ext cx="7650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chemeClr val="dk1"/>
                </a:solidFill>
              </a:rPr>
              <a:t>magnet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178" name="Google Shape;178;p20"/>
          <p:cNvSpPr txBox="1"/>
          <p:nvPr/>
        </p:nvSpPr>
        <p:spPr>
          <a:xfrm>
            <a:off x="5426000" y="3015750"/>
            <a:ext cx="7650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chemeClr val="dk1"/>
                </a:solidFill>
              </a:rPr>
              <a:t>magnet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179" name="Google Shape;179;p20"/>
          <p:cNvSpPr txBox="1"/>
          <p:nvPr/>
        </p:nvSpPr>
        <p:spPr>
          <a:xfrm>
            <a:off x="6403000" y="3015750"/>
            <a:ext cx="765000" cy="426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chemeClr val="dk1"/>
                </a:solidFill>
              </a:rPr>
              <a:t>magnet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180" name="Google Shape;180;p20"/>
          <p:cNvSpPr txBox="1"/>
          <p:nvPr/>
        </p:nvSpPr>
        <p:spPr>
          <a:xfrm>
            <a:off x="7443900" y="3791675"/>
            <a:ext cx="1700100" cy="34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>
                <a:solidFill>
                  <a:schemeClr val="dk1"/>
                </a:solidFill>
              </a:rPr>
              <a:t>non </a:t>
            </a:r>
            <a:r>
              <a:rPr lang="fr-FR" sz="1300">
                <a:solidFill>
                  <a:schemeClr val="dk1"/>
                </a:solidFill>
              </a:rPr>
              <a:t>0 closed orbit</a:t>
            </a:r>
            <a:endParaRPr sz="1300">
              <a:solidFill>
                <a:schemeClr val="dk1"/>
              </a:solidFill>
            </a:endParaRPr>
          </a:p>
        </p:txBody>
      </p:sp>
      <p:cxnSp>
        <p:nvCxnSpPr>
          <p:cNvPr id="181" name="Google Shape;181;p20"/>
          <p:cNvCxnSpPr/>
          <p:nvPr/>
        </p:nvCxnSpPr>
        <p:spPr>
          <a:xfrm flipH="1" rot="10800000">
            <a:off x="4209150" y="4102900"/>
            <a:ext cx="576600" cy="35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2" name="Google Shape;182;p20"/>
          <p:cNvCxnSpPr/>
          <p:nvPr/>
        </p:nvCxnSpPr>
        <p:spPr>
          <a:xfrm flipH="1" rot="10800000">
            <a:off x="4785750" y="3714400"/>
            <a:ext cx="1000500" cy="388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3" name="Google Shape;183;p20"/>
          <p:cNvCxnSpPr/>
          <p:nvPr/>
        </p:nvCxnSpPr>
        <p:spPr>
          <a:xfrm>
            <a:off x="5798100" y="3714575"/>
            <a:ext cx="1000500" cy="282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84" name="Google Shape;184;p20"/>
          <p:cNvCxnSpPr/>
          <p:nvPr/>
        </p:nvCxnSpPr>
        <p:spPr>
          <a:xfrm flipH="1" rot="10800000">
            <a:off x="6810450" y="3926675"/>
            <a:ext cx="553200" cy="70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5" name="Google Shape;185;p20"/>
          <p:cNvSpPr/>
          <p:nvPr/>
        </p:nvSpPr>
        <p:spPr>
          <a:xfrm>
            <a:off x="4657513" y="3705888"/>
            <a:ext cx="270600" cy="694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20"/>
          <p:cNvSpPr/>
          <p:nvPr/>
        </p:nvSpPr>
        <p:spPr>
          <a:xfrm>
            <a:off x="5651100" y="3370188"/>
            <a:ext cx="270600" cy="694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20"/>
          <p:cNvSpPr/>
          <p:nvPr/>
        </p:nvSpPr>
        <p:spPr>
          <a:xfrm>
            <a:off x="6644675" y="3612988"/>
            <a:ext cx="270600" cy="694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20"/>
          <p:cNvSpPr txBox="1"/>
          <p:nvPr/>
        </p:nvSpPr>
        <p:spPr>
          <a:xfrm>
            <a:off x="1239250" y="866038"/>
            <a:ext cx="7392000" cy="46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Resonant depolarization requires</a:t>
            </a:r>
            <a:r>
              <a:rPr lang="fr-FR" sz="1600">
                <a:solidFill>
                  <a:schemeClr val="dk1"/>
                </a:solidFill>
              </a:rPr>
              <a:t> a sufficient transverse spin polarization level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1"/>
          <p:cNvSpPr txBox="1"/>
          <p:nvPr>
            <p:ph idx="1" type="body"/>
          </p:nvPr>
        </p:nvSpPr>
        <p:spPr>
          <a:xfrm>
            <a:off x="707900" y="1169725"/>
            <a:ext cx="6296100" cy="3386700"/>
          </a:xfrm>
          <a:prstGeom prst="rect">
            <a:avLst/>
          </a:prstGeom>
        </p:spPr>
        <p:txBody>
          <a:bodyPr anchorCtr="0" anchor="t" bIns="45700" lIns="180000" spcFirstLastPara="1" rIns="91425" wrap="square" tIns="45700">
            <a:normAutofit/>
          </a:bodyPr>
          <a:lstStyle/>
          <a:p>
            <a:pPr indent="-331470" lvl="0" marL="457200" rtl="0" algn="l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buSzPts val="1620"/>
              <a:buChar char="▪"/>
            </a:pPr>
            <a:r>
              <a:rPr lang="fr-FR"/>
              <a:t>Sources of errors that give non-zero orbit</a:t>
            </a:r>
            <a:endParaRPr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magnet misalignments, etc</a:t>
            </a:r>
            <a:endParaRPr/>
          </a:p>
          <a:p>
            <a:pPr indent="-33147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20"/>
              <a:buChar char="▪"/>
            </a:pPr>
            <a:r>
              <a:rPr lang="fr-FR"/>
              <a:t>Correction using </a:t>
            </a:r>
            <a:endParaRPr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small dipole correctors</a:t>
            </a:r>
            <a:endParaRPr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data from beam position monitors (BPM)</a:t>
            </a:r>
            <a:endParaRPr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linear matrices (SVD </a:t>
            </a:r>
            <a:r>
              <a:rPr lang="fr-FR"/>
              <a:t>algorithm</a:t>
            </a:r>
            <a:r>
              <a:rPr lang="fr-FR"/>
              <a:t>)</a:t>
            </a:r>
            <a:endParaRPr/>
          </a:p>
          <a:p>
            <a:pPr indent="-33147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20"/>
              <a:buChar char="▪"/>
            </a:pPr>
            <a:r>
              <a:rPr lang="fr-FR"/>
              <a:t>Corrections influenced by</a:t>
            </a:r>
            <a:endParaRPr/>
          </a:p>
          <a:p>
            <a:pPr indent="-342900" lvl="1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</a:pPr>
            <a:r>
              <a:rPr lang="fr-FR"/>
              <a:t>BPM errors, etc</a:t>
            </a:r>
            <a:endParaRPr/>
          </a:p>
        </p:txBody>
      </p:sp>
      <p:sp>
        <p:nvSpPr>
          <p:cNvPr id="195" name="Google Shape;195;p21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196" name="Google Shape;196;p21"/>
          <p:cNvSpPr txBox="1"/>
          <p:nvPr>
            <p:ph type="title"/>
          </p:nvPr>
        </p:nvSpPr>
        <p:spPr>
          <a:xfrm>
            <a:off x="904875" y="536675"/>
            <a:ext cx="3275700" cy="4824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500"/>
              <a:t>Orbit Correction</a:t>
            </a:r>
            <a:endParaRPr sz="25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2"/>
          <p:cNvSpPr txBox="1"/>
          <p:nvPr>
            <p:ph idx="1" type="body"/>
          </p:nvPr>
        </p:nvSpPr>
        <p:spPr>
          <a:xfrm>
            <a:off x="-70025" y="1501475"/>
            <a:ext cx="5252400" cy="2669400"/>
          </a:xfrm>
          <a:prstGeom prst="rect">
            <a:avLst/>
          </a:prstGeom>
        </p:spPr>
        <p:txBody>
          <a:bodyPr anchorCtr="0" anchor="t" bIns="45700" lIns="180000" spcFirstLastPara="1" rIns="91425" wrap="square" tIns="45700">
            <a:normAutofit/>
          </a:bodyPr>
          <a:lstStyle/>
          <a:p>
            <a:pPr indent="-312420" lvl="0" marL="457200" rtl="0" algn="l">
              <a:lnSpc>
                <a:spcPct val="130000"/>
              </a:lnSpc>
              <a:spcBef>
                <a:spcPts val="750"/>
              </a:spcBef>
              <a:spcAft>
                <a:spcPts val="0"/>
              </a:spcAft>
              <a:buSzPts val="1320"/>
              <a:buChar char="●"/>
            </a:pPr>
            <a:r>
              <a:rPr lang="fr-FR" sz="1500"/>
              <a:t>Based on FCC-ee </a:t>
            </a:r>
            <a:r>
              <a:rPr lang="fr-FR" sz="1500"/>
              <a:t>Z lattice (at 45.6 GeV)</a:t>
            </a:r>
            <a:endParaRPr sz="1500"/>
          </a:p>
          <a:p>
            <a:pPr indent="-312419" lvl="1" marL="9144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320"/>
              <a:buChar char="○"/>
            </a:pPr>
            <a:r>
              <a:rPr lang="fr-FR" sz="1500"/>
              <a:t>1856 quadrupoles</a:t>
            </a:r>
            <a:endParaRPr sz="1500"/>
          </a:p>
          <a:p>
            <a:pPr indent="-323850" lvl="1" marL="9144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500"/>
              <a:buChar char="○"/>
            </a:pPr>
            <a:r>
              <a:rPr lang="fr-FR" sz="1500"/>
              <a:t>4 insertion regions with stronger magnets</a:t>
            </a:r>
            <a:endParaRPr sz="1500"/>
          </a:p>
          <a:p>
            <a:pPr indent="-312420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320"/>
              <a:buChar char="●"/>
            </a:pPr>
            <a:r>
              <a:rPr lang="fr-FR" sz="1500"/>
              <a:t>Modified by adding </a:t>
            </a:r>
            <a:endParaRPr sz="1500"/>
          </a:p>
          <a:p>
            <a:pPr indent="-312419" lvl="1" marL="9144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320"/>
              <a:buChar char="○"/>
            </a:pPr>
            <a:r>
              <a:rPr lang="fr-FR" sz="1500"/>
              <a:t>1 BPM &amp; 1 corrector next to each quad</a:t>
            </a:r>
            <a:endParaRPr sz="1500"/>
          </a:p>
          <a:p>
            <a:pPr indent="457200" lvl="0" marL="4572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/>
              <a:t>928 Ver. corrector + 928 Hor. corrector</a:t>
            </a:r>
            <a:endParaRPr sz="1300"/>
          </a:p>
          <a:p>
            <a:pPr indent="-312419" lvl="1" marL="914400" rtl="0"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1320"/>
              <a:buChar char="○"/>
            </a:pPr>
            <a:r>
              <a:rPr lang="fr-FR" sz="1500"/>
              <a:t>sextupole knob to control all sextupole strengths proportionally</a:t>
            </a:r>
            <a:endParaRPr sz="1500"/>
          </a:p>
        </p:txBody>
      </p:sp>
      <p:sp>
        <p:nvSpPr>
          <p:cNvPr id="203" name="Google Shape;203;p22"/>
          <p:cNvSpPr txBox="1"/>
          <p:nvPr>
            <p:ph type="title"/>
          </p:nvPr>
        </p:nvSpPr>
        <p:spPr>
          <a:xfrm>
            <a:off x="904875" y="536679"/>
            <a:ext cx="1985100" cy="4824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700"/>
              <a:t>Lattice</a:t>
            </a:r>
            <a:endParaRPr sz="2700"/>
          </a:p>
        </p:txBody>
      </p:sp>
      <p:sp>
        <p:nvSpPr>
          <p:cNvPr id="204" name="Google Shape;204;p22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205" name="Google Shape;20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0475" y="774575"/>
            <a:ext cx="4375199" cy="38011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3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11" name="Google Shape;211;p23"/>
          <p:cNvSpPr/>
          <p:nvPr/>
        </p:nvSpPr>
        <p:spPr>
          <a:xfrm>
            <a:off x="2675502" y="239125"/>
            <a:ext cx="1875900" cy="4248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952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/>
              <a:t>sextupoles &amp; rad off</a:t>
            </a:r>
            <a:endParaRPr sz="1300"/>
          </a:p>
        </p:txBody>
      </p:sp>
      <p:sp>
        <p:nvSpPr>
          <p:cNvPr id="212" name="Google Shape;212;p23"/>
          <p:cNvSpPr/>
          <p:nvPr/>
        </p:nvSpPr>
        <p:spPr>
          <a:xfrm>
            <a:off x="3083800" y="2908225"/>
            <a:ext cx="1059300" cy="4248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952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/>
              <a:t>rad on</a:t>
            </a:r>
            <a:endParaRPr sz="1300"/>
          </a:p>
        </p:txBody>
      </p:sp>
      <p:sp>
        <p:nvSpPr>
          <p:cNvPr id="213" name="Google Shape;213;p23"/>
          <p:cNvSpPr/>
          <p:nvPr/>
        </p:nvSpPr>
        <p:spPr>
          <a:xfrm>
            <a:off x="2959296" y="1573708"/>
            <a:ext cx="1308300" cy="4248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952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/>
              <a:t>correction</a:t>
            </a:r>
            <a:endParaRPr sz="1300"/>
          </a:p>
        </p:txBody>
      </p:sp>
      <p:sp>
        <p:nvSpPr>
          <p:cNvPr id="214" name="Google Shape;214;p23"/>
          <p:cNvSpPr/>
          <p:nvPr/>
        </p:nvSpPr>
        <p:spPr>
          <a:xfrm>
            <a:off x="2794525" y="2240975"/>
            <a:ext cx="1586100" cy="4248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952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/>
              <a:t>recover sextupole strength by 5%</a:t>
            </a:r>
            <a:endParaRPr sz="1300"/>
          </a:p>
        </p:txBody>
      </p:sp>
      <p:sp>
        <p:nvSpPr>
          <p:cNvPr id="215" name="Google Shape;215;p23"/>
          <p:cNvSpPr/>
          <p:nvPr/>
        </p:nvSpPr>
        <p:spPr>
          <a:xfrm>
            <a:off x="2959296" y="906459"/>
            <a:ext cx="1308300" cy="4248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952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/>
              <a:t>add errors</a:t>
            </a:r>
            <a:endParaRPr sz="1300"/>
          </a:p>
        </p:txBody>
      </p:sp>
      <p:sp>
        <p:nvSpPr>
          <p:cNvPr id="216" name="Google Shape;216;p23"/>
          <p:cNvSpPr/>
          <p:nvPr/>
        </p:nvSpPr>
        <p:spPr>
          <a:xfrm>
            <a:off x="3546557" y="712728"/>
            <a:ext cx="133800" cy="1449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17" name="Google Shape;217;p23"/>
          <p:cNvSpPr/>
          <p:nvPr/>
        </p:nvSpPr>
        <p:spPr>
          <a:xfrm>
            <a:off x="3546557" y="1380016"/>
            <a:ext cx="133800" cy="1449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18" name="Google Shape;218;p23"/>
          <p:cNvSpPr/>
          <p:nvPr/>
        </p:nvSpPr>
        <p:spPr>
          <a:xfrm>
            <a:off x="3546557" y="2047276"/>
            <a:ext cx="133800" cy="1449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19" name="Google Shape;219;p23"/>
          <p:cNvSpPr/>
          <p:nvPr/>
        </p:nvSpPr>
        <p:spPr>
          <a:xfrm>
            <a:off x="3546557" y="2714551"/>
            <a:ext cx="133800" cy="1449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20" name="Google Shape;220;p23"/>
          <p:cNvSpPr/>
          <p:nvPr/>
        </p:nvSpPr>
        <p:spPr>
          <a:xfrm>
            <a:off x="3546557" y="3381838"/>
            <a:ext cx="133800" cy="144900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21" name="Google Shape;221;p23"/>
          <p:cNvSpPr/>
          <p:nvPr/>
        </p:nvSpPr>
        <p:spPr>
          <a:xfrm rot="10800000">
            <a:off x="4452950" y="1730511"/>
            <a:ext cx="451200" cy="778500"/>
          </a:xfrm>
          <a:prstGeom prst="curvedRightArrow">
            <a:avLst>
              <a:gd fmla="val 25000" name="adj1"/>
              <a:gd fmla="val 41858" name="adj2"/>
              <a:gd fmla="val 25000" name="adj3"/>
            </a:avLst>
          </a:prstGeom>
          <a:solidFill>
            <a:srgbClr val="66666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/>
          </a:p>
        </p:txBody>
      </p:sp>
      <p:sp>
        <p:nvSpPr>
          <p:cNvPr id="222" name="Google Shape;222;p23"/>
          <p:cNvSpPr/>
          <p:nvPr/>
        </p:nvSpPr>
        <p:spPr>
          <a:xfrm>
            <a:off x="2935750" y="3571749"/>
            <a:ext cx="1355400" cy="4839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952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/>
              <a:t>final correction</a:t>
            </a:r>
            <a:endParaRPr sz="1300"/>
          </a:p>
        </p:txBody>
      </p:sp>
      <p:sp>
        <p:nvSpPr>
          <p:cNvPr id="223" name="Google Shape;223;p23"/>
          <p:cNvSpPr/>
          <p:nvPr/>
        </p:nvSpPr>
        <p:spPr>
          <a:xfrm>
            <a:off x="4950600" y="1816250"/>
            <a:ext cx="1586100" cy="586800"/>
          </a:xfrm>
          <a:prstGeom prst="roundRect">
            <a:avLst>
              <a:gd fmla="val 16667" name="adj"/>
            </a:avLst>
          </a:prstGeom>
          <a:solidFill>
            <a:srgbClr val="9FC5E8"/>
          </a:solidFill>
          <a:ln cap="flat" cmpd="sng" w="9525">
            <a:solidFill>
              <a:srgbClr val="3C78D8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200"/>
              <a:t>Qx/y matching at n</a:t>
            </a:r>
            <a:r>
              <a:rPr baseline="-25000" lang="fr-FR" sz="1200"/>
              <a:t>th</a:t>
            </a:r>
            <a:r>
              <a:rPr lang="fr-FR" sz="1200"/>
              <a:t>, m</a:t>
            </a:r>
            <a:r>
              <a:rPr baseline="-25000" lang="fr-FR" sz="1200"/>
              <a:t>th</a:t>
            </a:r>
            <a:r>
              <a:rPr lang="fr-FR" sz="1200"/>
              <a:t>, l</a:t>
            </a:r>
            <a:r>
              <a:rPr baseline="-25000" lang="fr-FR" sz="1200"/>
              <a:t>th</a:t>
            </a:r>
            <a:r>
              <a:rPr lang="fr-FR" sz="1200"/>
              <a:t>…iteration</a:t>
            </a:r>
            <a:endParaRPr sz="1200"/>
          </a:p>
        </p:txBody>
      </p:sp>
      <p:sp>
        <p:nvSpPr>
          <p:cNvPr id="224" name="Google Shape;224;p23"/>
          <p:cNvSpPr/>
          <p:nvPr/>
        </p:nvSpPr>
        <p:spPr>
          <a:xfrm>
            <a:off x="2266600" y="1037100"/>
            <a:ext cx="408900" cy="1635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3"/>
          <p:cNvSpPr txBox="1"/>
          <p:nvPr/>
        </p:nvSpPr>
        <p:spPr>
          <a:xfrm>
            <a:off x="1107650" y="925650"/>
            <a:ext cx="1149300" cy="3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/>
              <a:t>arc, IR, BPM</a:t>
            </a:r>
            <a:endParaRPr sz="1300"/>
          </a:p>
        </p:txBody>
      </p:sp>
      <p:sp>
        <p:nvSpPr>
          <p:cNvPr id="226" name="Google Shape;226;p23"/>
          <p:cNvSpPr/>
          <p:nvPr/>
        </p:nvSpPr>
        <p:spPr>
          <a:xfrm>
            <a:off x="2266600" y="1704350"/>
            <a:ext cx="408900" cy="1635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23"/>
          <p:cNvSpPr txBox="1"/>
          <p:nvPr/>
        </p:nvSpPr>
        <p:spPr>
          <a:xfrm>
            <a:off x="1629350" y="1585559"/>
            <a:ext cx="582600" cy="3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/>
              <a:t>SVD</a:t>
            </a:r>
            <a:endParaRPr sz="1300"/>
          </a:p>
        </p:txBody>
      </p:sp>
      <p:sp>
        <p:nvSpPr>
          <p:cNvPr id="228" name="Google Shape;228;p23"/>
          <p:cNvSpPr/>
          <p:nvPr/>
        </p:nvSpPr>
        <p:spPr>
          <a:xfrm>
            <a:off x="2266600" y="2371600"/>
            <a:ext cx="408900" cy="163500"/>
          </a:xfrm>
          <a:prstGeom prst="lef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23"/>
          <p:cNvSpPr txBox="1"/>
          <p:nvPr/>
        </p:nvSpPr>
        <p:spPr>
          <a:xfrm>
            <a:off x="703775" y="2159975"/>
            <a:ext cx="1586100" cy="5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/>
              <a:t>feed-down of strong sextupoles</a:t>
            </a:r>
            <a:endParaRPr sz="1300"/>
          </a:p>
        </p:txBody>
      </p:sp>
      <p:sp>
        <p:nvSpPr>
          <p:cNvPr id="230" name="Google Shape;230;p23"/>
          <p:cNvSpPr/>
          <p:nvPr/>
        </p:nvSpPr>
        <p:spPr>
          <a:xfrm>
            <a:off x="6700025" y="1997925"/>
            <a:ext cx="451200" cy="194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23"/>
          <p:cNvSpPr txBox="1"/>
          <p:nvPr/>
        </p:nvSpPr>
        <p:spPr>
          <a:xfrm>
            <a:off x="7219700" y="1754775"/>
            <a:ext cx="1771800" cy="5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/>
              <a:t>in case it hits resonance conditions</a:t>
            </a:r>
            <a:endParaRPr sz="1300"/>
          </a:p>
        </p:txBody>
      </p:sp>
      <p:sp>
        <p:nvSpPr>
          <p:cNvPr id="232" name="Google Shape;232;p23"/>
          <p:cNvSpPr/>
          <p:nvPr/>
        </p:nvSpPr>
        <p:spPr>
          <a:xfrm>
            <a:off x="4703575" y="354325"/>
            <a:ext cx="451200" cy="1944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p23"/>
          <p:cNvSpPr txBox="1"/>
          <p:nvPr/>
        </p:nvSpPr>
        <p:spPr>
          <a:xfrm>
            <a:off x="5306950" y="62250"/>
            <a:ext cx="1947300" cy="8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/>
              <a:t>disregard the influence of sextupole feed-down and radiation</a:t>
            </a:r>
            <a:endParaRPr sz="1300"/>
          </a:p>
        </p:txBody>
      </p:sp>
      <p:sp>
        <p:nvSpPr>
          <p:cNvPr id="234" name="Google Shape;234;p23"/>
          <p:cNvSpPr txBox="1"/>
          <p:nvPr/>
        </p:nvSpPr>
        <p:spPr>
          <a:xfrm>
            <a:off x="1152650" y="239125"/>
            <a:ext cx="1059300" cy="4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in MadX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35" name="Google Shape;235;p23"/>
          <p:cNvSpPr txBox="1"/>
          <p:nvPr/>
        </p:nvSpPr>
        <p:spPr>
          <a:xfrm>
            <a:off x="4852150" y="3571725"/>
            <a:ext cx="1771800" cy="6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chemeClr val="dk1"/>
                </a:solidFill>
              </a:rPr>
              <a:t>Tao (Bmad)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236" name="Google Shape;236;p23"/>
          <p:cNvSpPr/>
          <p:nvPr/>
        </p:nvSpPr>
        <p:spPr>
          <a:xfrm>
            <a:off x="4452950" y="3741225"/>
            <a:ext cx="451200" cy="1449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23"/>
          <p:cNvSpPr txBox="1"/>
          <p:nvPr/>
        </p:nvSpPr>
        <p:spPr>
          <a:xfrm>
            <a:off x="6175950" y="3391575"/>
            <a:ext cx="2960700" cy="8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300"/>
              <a:t>First order equilibrium polarization calculation based on linearized spin-orbit motion</a:t>
            </a:r>
            <a:endParaRPr sz="1300"/>
          </a:p>
        </p:txBody>
      </p:sp>
      <p:sp>
        <p:nvSpPr>
          <p:cNvPr id="238" name="Google Shape;238;p23"/>
          <p:cNvSpPr txBox="1"/>
          <p:nvPr/>
        </p:nvSpPr>
        <p:spPr>
          <a:xfrm>
            <a:off x="701375" y="4767925"/>
            <a:ext cx="6021000" cy="3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900">
                <a:solidFill>
                  <a:schemeClr val="dk1"/>
                </a:solidFill>
              </a:rPr>
              <a:t>[*] Bmad Home Page https://www.classe.cornell.edu/bmad/</a:t>
            </a:r>
            <a:endParaRPr sz="900">
              <a:solidFill>
                <a:schemeClr val="dk1"/>
              </a:solidFill>
            </a:endParaRPr>
          </a:p>
        </p:txBody>
      </p:sp>
      <p:sp>
        <p:nvSpPr>
          <p:cNvPr id="239" name="Google Shape;239;p23"/>
          <p:cNvSpPr txBox="1"/>
          <p:nvPr/>
        </p:nvSpPr>
        <p:spPr>
          <a:xfrm>
            <a:off x="806675" y="4301750"/>
            <a:ext cx="8086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25454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fr-FR"/>
              <a:t>This procedure works for most error seeds, but may not find a stable solution for some of them.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p24"/>
          <p:cNvPicPr preferRelativeResize="0"/>
          <p:nvPr/>
        </p:nvPicPr>
        <p:blipFill rotWithShape="1">
          <a:blip r:embed="rId3">
            <a:alphaModFix/>
          </a:blip>
          <a:srcRect b="-7550" l="0" r="-5196" t="0"/>
          <a:stretch/>
        </p:blipFill>
        <p:spPr>
          <a:xfrm>
            <a:off x="2118225" y="974975"/>
            <a:ext cx="5436600" cy="4168526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24"/>
          <p:cNvSpPr txBox="1"/>
          <p:nvPr>
            <p:ph type="title"/>
          </p:nvPr>
        </p:nvSpPr>
        <p:spPr>
          <a:xfrm>
            <a:off x="909600" y="358775"/>
            <a:ext cx="4989900" cy="10728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600"/>
              <a:t>Misalignments in arc</a:t>
            </a:r>
            <a:endParaRPr sz="2600"/>
          </a:p>
        </p:txBody>
      </p:sp>
      <p:sp>
        <p:nvSpPr>
          <p:cNvPr id="247" name="Google Shape;247;p24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48" name="Google Shape;248;p24"/>
          <p:cNvSpPr txBox="1"/>
          <p:nvPr/>
        </p:nvSpPr>
        <p:spPr>
          <a:xfrm>
            <a:off x="2509500" y="910300"/>
            <a:ext cx="4703400" cy="6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50 seeds with 50µm random misalignment in arc</a:t>
            </a:r>
            <a:endParaRPr sz="1600">
              <a:solidFill>
                <a:schemeClr val="dk1"/>
              </a:solidFill>
            </a:endParaRPr>
          </a:p>
        </p:txBody>
      </p:sp>
      <p:cxnSp>
        <p:nvCxnSpPr>
          <p:cNvPr id="249" name="Google Shape;249;p24"/>
          <p:cNvCxnSpPr/>
          <p:nvPr/>
        </p:nvCxnSpPr>
        <p:spPr>
          <a:xfrm flipH="1">
            <a:off x="6474575" y="1668875"/>
            <a:ext cx="849900" cy="804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0" name="Google Shape;250;p24"/>
          <p:cNvSpPr txBox="1"/>
          <p:nvPr/>
        </p:nvSpPr>
        <p:spPr>
          <a:xfrm>
            <a:off x="7324475" y="1431575"/>
            <a:ext cx="102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50 seeds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oogle Shape;25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33564" y="856287"/>
            <a:ext cx="5777710" cy="3611075"/>
          </a:xfrm>
          <a:prstGeom prst="rect">
            <a:avLst/>
          </a:prstGeom>
          <a:noFill/>
          <a:ln>
            <a:noFill/>
          </a:ln>
        </p:spPr>
      </p:pic>
      <p:sp>
        <p:nvSpPr>
          <p:cNvPr id="257" name="Google Shape;257;p25"/>
          <p:cNvSpPr txBox="1"/>
          <p:nvPr>
            <p:ph idx="12" type="sldNum"/>
          </p:nvPr>
        </p:nvSpPr>
        <p:spPr>
          <a:xfrm>
            <a:off x="8631238" y="195263"/>
            <a:ext cx="512700" cy="163500"/>
          </a:xfrm>
          <a:prstGeom prst="rect">
            <a:avLst/>
          </a:prstGeom>
        </p:spPr>
        <p:txBody>
          <a:bodyPr anchorCtr="0" anchor="t" bIns="0" lIns="90000" spcFirstLastPara="1" rIns="90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58" name="Google Shape;258;p25"/>
          <p:cNvSpPr txBox="1"/>
          <p:nvPr>
            <p:ph type="title"/>
          </p:nvPr>
        </p:nvSpPr>
        <p:spPr>
          <a:xfrm>
            <a:off x="909600" y="358775"/>
            <a:ext cx="4989900" cy="594000"/>
          </a:xfrm>
          <a:prstGeom prst="rect">
            <a:avLst/>
          </a:prstGeom>
        </p:spPr>
        <p:txBody>
          <a:bodyPr anchorCtr="0" anchor="t" bIns="46800" lIns="180000" spcFirstLastPara="1" rIns="72000" wrap="square" tIns="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600"/>
              <a:t>Misalignments in arc &amp; IR</a:t>
            </a:r>
            <a:endParaRPr sz="2600"/>
          </a:p>
        </p:txBody>
      </p:sp>
      <p:sp>
        <p:nvSpPr>
          <p:cNvPr id="259" name="Google Shape;259;p25"/>
          <p:cNvSpPr txBox="1"/>
          <p:nvPr/>
        </p:nvSpPr>
        <p:spPr>
          <a:xfrm>
            <a:off x="1844100" y="856263"/>
            <a:ext cx="5455800" cy="51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same </a:t>
            </a:r>
            <a:r>
              <a:rPr lang="fr-FR" sz="1600">
                <a:solidFill>
                  <a:schemeClr val="dk1"/>
                </a:solidFill>
              </a:rPr>
              <a:t>100 initial seeds for each square on the colormap</a:t>
            </a:r>
            <a:endParaRPr sz="1600">
              <a:solidFill>
                <a:schemeClr val="dk1"/>
              </a:solidFill>
            </a:endParaRPr>
          </a:p>
        </p:txBody>
      </p:sp>
      <p:cxnSp>
        <p:nvCxnSpPr>
          <p:cNvPr id="260" name="Google Shape;260;p25"/>
          <p:cNvCxnSpPr/>
          <p:nvPr/>
        </p:nvCxnSpPr>
        <p:spPr>
          <a:xfrm flipH="1">
            <a:off x="6214625" y="1193938"/>
            <a:ext cx="738300" cy="17790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1" name="Google Shape;261;p25"/>
          <p:cNvSpPr txBox="1"/>
          <p:nvPr/>
        </p:nvSpPr>
        <p:spPr>
          <a:xfrm>
            <a:off x="7021175" y="856288"/>
            <a:ext cx="1872000" cy="6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can be further improved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262" name="Google Shape;262;p25"/>
          <p:cNvSpPr txBox="1"/>
          <p:nvPr/>
        </p:nvSpPr>
        <p:spPr>
          <a:xfrm>
            <a:off x="1181300" y="4467375"/>
            <a:ext cx="7524600" cy="59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600">
                <a:solidFill>
                  <a:schemeClr val="dk1"/>
                </a:solidFill>
              </a:rPr>
              <a:t>In general, IR misalignments have a bigger impact on closed orbit searching.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EPFL - New Colors 2019">
      <a:dk1>
        <a:srgbClr val="413C3A"/>
      </a:dk1>
      <a:lt1>
        <a:srgbClr val="FFFFFF"/>
      </a:lt1>
      <a:dk2>
        <a:srgbClr val="413C3A"/>
      </a:dk2>
      <a:lt2>
        <a:srgbClr val="CAC7C7"/>
      </a:lt2>
      <a:accent1>
        <a:srgbClr val="E30613"/>
      </a:accent1>
      <a:accent2>
        <a:srgbClr val="00A79F"/>
      </a:accent2>
      <a:accent3>
        <a:srgbClr val="413C3A"/>
      </a:accent3>
      <a:accent4>
        <a:srgbClr val="007480"/>
      </a:accent4>
      <a:accent5>
        <a:srgbClr val="F39869"/>
      </a:accent5>
      <a:accent6>
        <a:srgbClr val="B51F1F"/>
      </a:accent6>
      <a:hlink>
        <a:srgbClr val="ED6E9C"/>
      </a:hlink>
      <a:folHlink>
        <a:srgbClr val="4F8F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