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1"/>
  </p:notesMasterIdLst>
  <p:handoutMasterIdLst>
    <p:handoutMasterId r:id="rId42"/>
  </p:handoutMasterIdLst>
  <p:sldIdLst>
    <p:sldId id="453" r:id="rId2"/>
    <p:sldId id="636" r:id="rId3"/>
    <p:sldId id="638" r:id="rId4"/>
    <p:sldId id="634" r:id="rId5"/>
    <p:sldId id="637" r:id="rId6"/>
    <p:sldId id="658" r:id="rId7"/>
    <p:sldId id="659" r:id="rId8"/>
    <p:sldId id="660" r:id="rId9"/>
    <p:sldId id="661" r:id="rId10"/>
    <p:sldId id="643" r:id="rId11"/>
    <p:sldId id="645" r:id="rId12"/>
    <p:sldId id="651" r:id="rId13"/>
    <p:sldId id="646" r:id="rId14"/>
    <p:sldId id="647" r:id="rId15"/>
    <p:sldId id="648" r:id="rId16"/>
    <p:sldId id="642" r:id="rId17"/>
    <p:sldId id="652" r:id="rId18"/>
    <p:sldId id="654" r:id="rId19"/>
    <p:sldId id="653" r:id="rId20"/>
    <p:sldId id="602" r:id="rId21"/>
    <p:sldId id="625" r:id="rId22"/>
    <p:sldId id="618" r:id="rId23"/>
    <p:sldId id="649" r:id="rId24"/>
    <p:sldId id="619" r:id="rId25"/>
    <p:sldId id="616" r:id="rId26"/>
    <p:sldId id="655" r:id="rId27"/>
    <p:sldId id="650" r:id="rId28"/>
    <p:sldId id="656" r:id="rId29"/>
    <p:sldId id="603" r:id="rId30"/>
    <p:sldId id="627" r:id="rId31"/>
    <p:sldId id="605" r:id="rId32"/>
    <p:sldId id="601" r:id="rId33"/>
    <p:sldId id="628" r:id="rId34"/>
    <p:sldId id="629" r:id="rId35"/>
    <p:sldId id="630" r:id="rId36"/>
    <p:sldId id="631" r:id="rId37"/>
    <p:sldId id="633" r:id="rId38"/>
    <p:sldId id="632" r:id="rId39"/>
    <p:sldId id="259" r:id="rId40"/>
  </p:sldIdLst>
  <p:sldSz cx="9144000" cy="6858000" type="screen4x3"/>
  <p:notesSz cx="6858000" cy="9144000"/>
  <p:defaultTextStyle>
    <a:defPPr>
      <a:defRPr lang="nl-NL"/>
    </a:defPPr>
    <a:lvl1pPr algn="ctr" rtl="0" fontAlgn="base">
      <a:spcBef>
        <a:spcPct val="0"/>
      </a:spcBef>
      <a:spcAft>
        <a:spcPct val="0"/>
      </a:spcAft>
      <a:defRPr sz="2500" kern="1200">
        <a:solidFill>
          <a:schemeClr val="tx1"/>
        </a:solidFill>
        <a:latin typeface="Georgia" pitchFamily="18" charset="0"/>
        <a:ea typeface="ＭＳ Ｐゴシック" pitchFamily="34" charset="-128"/>
        <a:cs typeface="+mn-cs"/>
      </a:defRPr>
    </a:lvl1pPr>
    <a:lvl2pPr marL="457200" algn="ctr" rtl="0" fontAlgn="base">
      <a:spcBef>
        <a:spcPct val="0"/>
      </a:spcBef>
      <a:spcAft>
        <a:spcPct val="0"/>
      </a:spcAft>
      <a:defRPr sz="2500" kern="1200">
        <a:solidFill>
          <a:schemeClr val="tx1"/>
        </a:solidFill>
        <a:latin typeface="Georgia" pitchFamily="18" charset="0"/>
        <a:ea typeface="ＭＳ Ｐゴシック" pitchFamily="34" charset="-128"/>
        <a:cs typeface="+mn-cs"/>
      </a:defRPr>
    </a:lvl2pPr>
    <a:lvl3pPr marL="914400" algn="ctr" rtl="0" fontAlgn="base">
      <a:spcBef>
        <a:spcPct val="0"/>
      </a:spcBef>
      <a:spcAft>
        <a:spcPct val="0"/>
      </a:spcAft>
      <a:defRPr sz="2500" kern="1200">
        <a:solidFill>
          <a:schemeClr val="tx1"/>
        </a:solidFill>
        <a:latin typeface="Georgia" pitchFamily="18" charset="0"/>
        <a:ea typeface="ＭＳ Ｐゴシック" pitchFamily="34" charset="-128"/>
        <a:cs typeface="+mn-cs"/>
      </a:defRPr>
    </a:lvl3pPr>
    <a:lvl4pPr marL="1371600" algn="ctr" rtl="0" fontAlgn="base">
      <a:spcBef>
        <a:spcPct val="0"/>
      </a:spcBef>
      <a:spcAft>
        <a:spcPct val="0"/>
      </a:spcAft>
      <a:defRPr sz="2500" kern="1200">
        <a:solidFill>
          <a:schemeClr val="tx1"/>
        </a:solidFill>
        <a:latin typeface="Georgia" pitchFamily="18" charset="0"/>
        <a:ea typeface="ＭＳ Ｐゴシック" pitchFamily="34" charset="-128"/>
        <a:cs typeface="+mn-cs"/>
      </a:defRPr>
    </a:lvl4pPr>
    <a:lvl5pPr marL="1828800" algn="ctr" rtl="0" fontAlgn="base">
      <a:spcBef>
        <a:spcPct val="0"/>
      </a:spcBef>
      <a:spcAft>
        <a:spcPct val="0"/>
      </a:spcAft>
      <a:defRPr sz="2500" kern="1200">
        <a:solidFill>
          <a:schemeClr val="tx1"/>
        </a:solidFill>
        <a:latin typeface="Georgia" pitchFamily="18" charset="0"/>
        <a:ea typeface="ＭＳ Ｐゴシック" pitchFamily="34" charset="-128"/>
        <a:cs typeface="+mn-cs"/>
      </a:defRPr>
    </a:lvl5pPr>
    <a:lvl6pPr marL="2286000" algn="l" defTabSz="914400" rtl="0" eaLnBrk="1" latinLnBrk="0" hangingPunct="1">
      <a:defRPr sz="2500" kern="1200">
        <a:solidFill>
          <a:schemeClr val="tx1"/>
        </a:solidFill>
        <a:latin typeface="Georgia" pitchFamily="18" charset="0"/>
        <a:ea typeface="ＭＳ Ｐゴシック" pitchFamily="34" charset="-128"/>
        <a:cs typeface="+mn-cs"/>
      </a:defRPr>
    </a:lvl6pPr>
    <a:lvl7pPr marL="2743200" algn="l" defTabSz="914400" rtl="0" eaLnBrk="1" latinLnBrk="0" hangingPunct="1">
      <a:defRPr sz="2500" kern="1200">
        <a:solidFill>
          <a:schemeClr val="tx1"/>
        </a:solidFill>
        <a:latin typeface="Georgia" pitchFamily="18" charset="0"/>
        <a:ea typeface="ＭＳ Ｐゴシック" pitchFamily="34" charset="-128"/>
        <a:cs typeface="+mn-cs"/>
      </a:defRPr>
    </a:lvl7pPr>
    <a:lvl8pPr marL="3200400" algn="l" defTabSz="914400" rtl="0" eaLnBrk="1" latinLnBrk="0" hangingPunct="1">
      <a:defRPr sz="2500" kern="1200">
        <a:solidFill>
          <a:schemeClr val="tx1"/>
        </a:solidFill>
        <a:latin typeface="Georgia" pitchFamily="18" charset="0"/>
        <a:ea typeface="ＭＳ Ｐゴシック" pitchFamily="34" charset="-128"/>
        <a:cs typeface="+mn-cs"/>
      </a:defRPr>
    </a:lvl8pPr>
    <a:lvl9pPr marL="3657600" algn="l" defTabSz="914400" rtl="0" eaLnBrk="1" latinLnBrk="0" hangingPunct="1">
      <a:defRPr sz="2500" kern="1200">
        <a:solidFill>
          <a:schemeClr val="tx1"/>
        </a:solidFill>
        <a:latin typeface="Georgia"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1253">
          <p15:clr>
            <a:srgbClr val="A4A3A4"/>
          </p15:clr>
        </p15:guide>
        <p15:guide id="2" pos="51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0EE2"/>
    <a:srgbClr val="008000"/>
    <a:srgbClr val="66FFC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26" autoAdjust="0"/>
    <p:restoredTop sz="86751" autoAdjust="0"/>
  </p:normalViewPr>
  <p:slideViewPr>
    <p:cSldViewPr>
      <p:cViewPr varScale="1">
        <p:scale>
          <a:sx n="99" d="100"/>
          <a:sy n="99" d="100"/>
        </p:scale>
        <p:origin x="1448" y="184"/>
      </p:cViewPr>
      <p:guideLst>
        <p:guide orient="horz" pos="1253"/>
        <p:guide pos="5193"/>
      </p:guideLst>
    </p:cSldViewPr>
  </p:slideViewPr>
  <p:notesTextViewPr>
    <p:cViewPr>
      <p:scale>
        <a:sx n="100" d="100"/>
        <a:sy n="100" d="100"/>
      </p:scale>
      <p:origin x="0" y="0"/>
    </p:cViewPr>
  </p:notesTextViewPr>
  <p:sorterViewPr>
    <p:cViewPr varScale="1">
      <p:scale>
        <a:sx n="1" d="1"/>
        <a:sy n="1" d="1"/>
      </p:scale>
      <p:origin x="0" y="40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Arial" pitchFamily="34" charset="0"/>
                <a:ea typeface="+mn-ea"/>
              </a:defRPr>
            </a:lvl1pPr>
          </a:lstStyle>
          <a:p>
            <a:pPr>
              <a:defRPr/>
            </a:pPr>
            <a:endParaRPr lang="en-US"/>
          </a:p>
        </p:txBody>
      </p:sp>
      <p:sp>
        <p:nvSpPr>
          <p:cNvPr id="15872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ea typeface="+mn-ea"/>
              </a:defRPr>
            </a:lvl1pPr>
          </a:lstStyle>
          <a:p>
            <a:pPr>
              <a:defRPr/>
            </a:pPr>
            <a:endParaRPr lang="en-US"/>
          </a:p>
        </p:txBody>
      </p:sp>
      <p:sp>
        <p:nvSpPr>
          <p:cNvPr id="15872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Arial" pitchFamily="34" charset="0"/>
                <a:ea typeface="+mn-ea"/>
              </a:defRPr>
            </a:lvl1pPr>
          </a:lstStyle>
          <a:p>
            <a:pPr>
              <a:defRPr/>
            </a:pPr>
            <a:endParaRPr lang="en-US"/>
          </a:p>
        </p:txBody>
      </p:sp>
      <p:sp>
        <p:nvSpPr>
          <p:cNvPr id="15872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ea typeface="+mn-ea"/>
              </a:defRPr>
            </a:lvl1pPr>
          </a:lstStyle>
          <a:p>
            <a:pPr>
              <a:defRPr/>
            </a:pPr>
            <a:fld id="{0765595A-FFFD-4361-BCDA-1C723000F916}" type="slidenum">
              <a:rPr lang="en-US"/>
              <a:pPr>
                <a:defRPr/>
              </a:pPr>
              <a:t>‹#›</a:t>
            </a:fld>
            <a:endParaRPr lang="en-US"/>
          </a:p>
        </p:txBody>
      </p:sp>
    </p:spTree>
    <p:extLst>
      <p:ext uri="{BB962C8B-B14F-4D97-AF65-F5344CB8AC3E}">
        <p14:creationId xmlns:p14="http://schemas.microsoft.com/office/powerpoint/2010/main" val="29069354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Arial" pitchFamily="34" charset="0"/>
                <a:ea typeface="+mn-ea"/>
              </a:defRPr>
            </a:lvl1pPr>
          </a:lstStyle>
          <a:p>
            <a:pPr>
              <a:defRPr/>
            </a:pPr>
            <a:endParaRPr lang="nl-NL"/>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ea typeface="+mn-ea"/>
              </a:defRPr>
            </a:lvl1pPr>
          </a:lstStyle>
          <a:p>
            <a:pPr>
              <a:defRPr/>
            </a:pPr>
            <a:endParaRPr lang="nl-NL"/>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a:t>Click to edit Master text styles</a:t>
            </a:r>
          </a:p>
          <a:p>
            <a:pPr lvl="1"/>
            <a:r>
              <a:rPr lang="nl-NL" noProof="0"/>
              <a:t>Second level</a:t>
            </a:r>
          </a:p>
          <a:p>
            <a:pPr lvl="2"/>
            <a:r>
              <a:rPr lang="nl-NL" noProof="0"/>
              <a:t>Third level</a:t>
            </a:r>
          </a:p>
          <a:p>
            <a:pPr lvl="3"/>
            <a:r>
              <a:rPr lang="nl-NL" noProof="0"/>
              <a:t>Fourth level</a:t>
            </a:r>
          </a:p>
          <a:p>
            <a:pPr lvl="4"/>
            <a:r>
              <a:rPr lang="nl-NL" noProof="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Arial" pitchFamily="34" charset="0"/>
                <a:ea typeface="+mn-ea"/>
              </a:defRPr>
            </a:lvl1pPr>
          </a:lstStyle>
          <a:p>
            <a:pPr>
              <a:defRPr/>
            </a:pPr>
            <a:endParaRPr lang="nl-NL"/>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ea typeface="+mn-ea"/>
              </a:defRPr>
            </a:lvl1pPr>
          </a:lstStyle>
          <a:p>
            <a:pPr>
              <a:defRPr/>
            </a:pPr>
            <a:fld id="{0B4ABE36-3A63-4177-969B-3304571CC6F1}" type="slidenum">
              <a:rPr lang="nl-NL"/>
              <a:pPr>
                <a:defRPr/>
              </a:pPr>
              <a:t>‹#›</a:t>
            </a:fld>
            <a:endParaRPr lang="nl-NL"/>
          </a:p>
        </p:txBody>
      </p:sp>
    </p:spTree>
    <p:extLst>
      <p:ext uri="{BB962C8B-B14F-4D97-AF65-F5344CB8AC3E}">
        <p14:creationId xmlns:p14="http://schemas.microsoft.com/office/powerpoint/2010/main" val="4752252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2500">
                <a:solidFill>
                  <a:schemeClr val="tx1"/>
                </a:solidFill>
                <a:latin typeface="Georgia" pitchFamily="18" charset="0"/>
                <a:ea typeface="ＭＳ Ｐゴシック" pitchFamily="34" charset="-128"/>
              </a:defRPr>
            </a:lvl1pPr>
            <a:lvl2pPr marL="742950" indent="-285750" eaLnBrk="0" hangingPunct="0">
              <a:defRPr sz="2500">
                <a:solidFill>
                  <a:schemeClr val="tx1"/>
                </a:solidFill>
                <a:latin typeface="Georgia" pitchFamily="18" charset="0"/>
                <a:ea typeface="ＭＳ Ｐゴシック" pitchFamily="34" charset="-128"/>
              </a:defRPr>
            </a:lvl2pPr>
            <a:lvl3pPr marL="1143000" indent="-228600" eaLnBrk="0" hangingPunct="0">
              <a:defRPr sz="2500">
                <a:solidFill>
                  <a:schemeClr val="tx1"/>
                </a:solidFill>
                <a:latin typeface="Georgia" pitchFamily="18" charset="0"/>
                <a:ea typeface="ＭＳ Ｐゴシック" pitchFamily="34" charset="-128"/>
              </a:defRPr>
            </a:lvl3pPr>
            <a:lvl4pPr marL="1600200" indent="-228600" eaLnBrk="0" hangingPunct="0">
              <a:defRPr sz="2500">
                <a:solidFill>
                  <a:schemeClr val="tx1"/>
                </a:solidFill>
                <a:latin typeface="Georgia" pitchFamily="18" charset="0"/>
                <a:ea typeface="ＭＳ Ｐゴシック" pitchFamily="34" charset="-128"/>
              </a:defRPr>
            </a:lvl4pPr>
            <a:lvl5pPr marL="2057400" indent="-228600" eaLnBrk="0" hangingPunct="0">
              <a:defRPr sz="2500">
                <a:solidFill>
                  <a:schemeClr val="tx1"/>
                </a:solidFill>
                <a:latin typeface="Georgia" pitchFamily="18" charset="0"/>
                <a:ea typeface="ＭＳ Ｐゴシック" pitchFamily="34" charset="-128"/>
              </a:defRPr>
            </a:lvl5pPr>
            <a:lvl6pPr marL="25146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pPr eaLnBrk="1" hangingPunct="1"/>
            <a:fld id="{1FC37361-96D1-4011-BFED-8843259DBEEA}" type="slidenum">
              <a:rPr lang="nl-NL" sz="1200" smtClean="0">
                <a:latin typeface="Arial" charset="0"/>
              </a:rPr>
              <a:pPr eaLnBrk="1" hangingPunct="1"/>
              <a:t>1</a:t>
            </a:fld>
            <a:endParaRPr lang="nl-NL" sz="120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14400" y="4343400"/>
            <a:ext cx="5029200" cy="4114800"/>
          </a:xfrm>
          <a:noFill/>
        </p:spPr>
        <p:txBody>
          <a:bodyPr/>
          <a:lstStyle/>
          <a:p>
            <a:pPr eaLnBrk="1" hangingPunct="1">
              <a:buFontTx/>
              <a:buChar char="-"/>
            </a:pPr>
            <a:endParaRPr lang="en-US" b="1">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Then you are in the place and</a:t>
            </a:r>
            <a:r>
              <a:rPr lang="en-US" baseline="0" dirty="0"/>
              <a:t> you do your research – you will be happy but you should also make sure that your supervisor gives you what you need in addition to scientific guidance. He or she has to help you further improve your competences. Here is a list of things that you should get from your supervisor and that you need to grow during your postdoc. So if you don’t get them from your supervisor – ask for them and if you still don’t get them find someone else who helps you: a mentor or different mentors.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16</a:t>
            </a:fld>
            <a:endParaRPr lang="nl-NL"/>
          </a:p>
        </p:txBody>
      </p:sp>
    </p:spTree>
    <p:extLst>
      <p:ext uri="{BB962C8B-B14F-4D97-AF65-F5344CB8AC3E}">
        <p14:creationId xmlns:p14="http://schemas.microsoft.com/office/powerpoint/2010/main" val="2534305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The tab “What I am particularly proud of” should contain results you would like to present at a conference as an invited talk or things you would like to get a prize/award for.</a:t>
            </a:r>
          </a:p>
        </p:txBody>
      </p:sp>
      <p:sp>
        <p:nvSpPr>
          <p:cNvPr id="4" name="Slide Number Placeholder 3"/>
          <p:cNvSpPr>
            <a:spLocks noGrp="1"/>
          </p:cNvSpPr>
          <p:nvPr>
            <p:ph type="sldNum" sz="quarter" idx="5"/>
          </p:nvPr>
        </p:nvSpPr>
        <p:spPr/>
        <p:txBody>
          <a:bodyPr/>
          <a:lstStyle/>
          <a:p>
            <a:pPr>
              <a:defRPr/>
            </a:pPr>
            <a:fld id="{0B4ABE36-3A63-4177-969B-3304571CC6F1}" type="slidenum">
              <a:rPr lang="nl-NL" smtClean="0"/>
              <a:pPr>
                <a:defRPr/>
              </a:pPr>
              <a:t>18</a:t>
            </a:fld>
            <a:endParaRPr lang="nl-NL"/>
          </a:p>
        </p:txBody>
      </p:sp>
    </p:spTree>
    <p:extLst>
      <p:ext uri="{BB962C8B-B14F-4D97-AF65-F5344CB8AC3E}">
        <p14:creationId xmlns:p14="http://schemas.microsoft.com/office/powerpoint/2010/main" val="3028231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apply for postdoc the only thing which is considered is whether you fit the project, for TT a much broader profile is required</a:t>
            </a:r>
          </a:p>
          <a:p>
            <a:r>
              <a:rPr lang="en-US" dirty="0"/>
              <a:t>A</a:t>
            </a:r>
            <a:r>
              <a:rPr lang="en-US" baseline="0" dirty="0"/>
              <a:t> university professor does research, teaching and service to the community &amp; society, a postdoc only needs to bring the project he she is hired on to success.</a:t>
            </a:r>
          </a:p>
          <a:p>
            <a:r>
              <a:rPr lang="en-US" baseline="0" dirty="0"/>
              <a:t>You postdoc “boss” has the success of his/her project as first priority, not necessarily this coincides with what is best for YOUR career.</a:t>
            </a:r>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20</a:t>
            </a:fld>
            <a:endParaRPr lang="nl-NL"/>
          </a:p>
        </p:txBody>
      </p:sp>
    </p:spTree>
    <p:extLst>
      <p:ext uri="{BB962C8B-B14F-4D97-AF65-F5344CB8AC3E}">
        <p14:creationId xmlns:p14="http://schemas.microsoft.com/office/powerpoint/2010/main" val="394396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Publications</a:t>
            </a:r>
            <a:r>
              <a:rPr lang="en-US" baseline="0" dirty="0"/>
              <a:t> are crucial – they show that you are good and not only the group you work in. Being productive in different environments is a very important criterion for your future employer.</a:t>
            </a:r>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21</a:t>
            </a:fld>
            <a:endParaRPr lang="nl-NL"/>
          </a:p>
        </p:txBody>
      </p:sp>
    </p:spTree>
    <p:extLst>
      <p:ext uri="{BB962C8B-B14F-4D97-AF65-F5344CB8AC3E}">
        <p14:creationId xmlns:p14="http://schemas.microsoft.com/office/powerpoint/2010/main" val="2013391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But other competences are required as well. Studies show that men and women have a different </a:t>
            </a:r>
            <a:r>
              <a:rPr lang="en-US" dirty="0" err="1"/>
              <a:t>behaviour</a:t>
            </a:r>
            <a:r>
              <a:rPr lang="en-US" dirty="0"/>
              <a:t> when they apply: Women typically apply only when they satisfy ALL criteria of a job announcement,</a:t>
            </a:r>
            <a:r>
              <a:rPr lang="en-US" baseline="0" dirty="0"/>
              <a:t> men typically apply when they satisfy at least 50% of the criteria – don’t wait until you satisfy 100% of the criteria, you might be considered too old!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22</a:t>
            </a:fld>
            <a:endParaRPr lang="nl-NL"/>
          </a:p>
        </p:txBody>
      </p:sp>
    </p:spTree>
    <p:extLst>
      <p:ext uri="{BB962C8B-B14F-4D97-AF65-F5344CB8AC3E}">
        <p14:creationId xmlns:p14="http://schemas.microsoft.com/office/powerpoint/2010/main" val="12352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at a national lab where there are no students, try to attract summer interns </a:t>
            </a:r>
          </a:p>
          <a:p>
            <a:r>
              <a:rPr lang="en-US" dirty="0"/>
              <a:t>Concerning prizes and awards: look on the websites of people who are older than you, what they got. Don’t think “I’m not good enough” – the other people nominated are also at the very beginning of their career! Remember: people who are in selection committees are the same people who suggest invited speakers for conferences, so if you do not get the prize you might still get an invitation to speak at a conference!</a:t>
            </a:r>
          </a:p>
          <a:p>
            <a:r>
              <a:rPr lang="en-US" dirty="0"/>
              <a:t>This is quite a shopping list. Don’t forget that your research and most of all writing papers</a:t>
            </a:r>
            <a:r>
              <a:rPr lang="en-US" baseline="0" dirty="0"/>
              <a:t> is your first priority but make a little time for as many of these bullet points as you can. If you apply and a competing candidate is as good as you as far as research is concerned, scoring on these points will  make the difference.</a:t>
            </a:r>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23</a:t>
            </a:fld>
            <a:endParaRPr lang="nl-NL"/>
          </a:p>
        </p:txBody>
      </p:sp>
    </p:spTree>
    <p:extLst>
      <p:ext uri="{BB962C8B-B14F-4D97-AF65-F5344CB8AC3E}">
        <p14:creationId xmlns:p14="http://schemas.microsoft.com/office/powerpoint/2010/main" val="3595727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tasks of an assistant professor are quite varied – let’s look at the job announcement again. </a:t>
            </a:r>
          </a:p>
          <a:p>
            <a:r>
              <a:rPr lang="en-US" dirty="0"/>
              <a:t>For the NL: </a:t>
            </a:r>
            <a:r>
              <a:rPr lang="en-US" dirty="0" err="1"/>
              <a:t>Structuurrapport</a:t>
            </a:r>
            <a:r>
              <a:rPr lang="en-US" dirty="0"/>
              <a:t>/profile report gives you useful info on how the position is embedded in the institute and what is exactly expected from the candidate – ask for it from the institution where you apply.</a:t>
            </a:r>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24</a:t>
            </a:fld>
            <a:endParaRPr lang="nl-NL"/>
          </a:p>
        </p:txBody>
      </p:sp>
    </p:spTree>
    <p:extLst>
      <p:ext uri="{BB962C8B-B14F-4D97-AF65-F5344CB8AC3E}">
        <p14:creationId xmlns:p14="http://schemas.microsoft.com/office/powerpoint/2010/main" val="3292491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27</a:t>
            </a:fld>
            <a:endParaRPr lang="nl-NL"/>
          </a:p>
        </p:txBody>
      </p:sp>
    </p:spTree>
    <p:extLst>
      <p:ext uri="{BB962C8B-B14F-4D97-AF65-F5344CB8AC3E}">
        <p14:creationId xmlns:p14="http://schemas.microsoft.com/office/powerpoint/2010/main" val="3091667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28</a:t>
            </a:fld>
            <a:endParaRPr lang="nl-NL"/>
          </a:p>
        </p:txBody>
      </p:sp>
    </p:spTree>
    <p:extLst>
      <p:ext uri="{BB962C8B-B14F-4D97-AF65-F5344CB8AC3E}">
        <p14:creationId xmlns:p14="http://schemas.microsoft.com/office/powerpoint/2010/main" val="309166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lecture is also a way</a:t>
            </a:r>
            <a:r>
              <a:rPr lang="en-US" baseline="0" dirty="0"/>
              <a:t> to check whether you can teach. Make it didactic, use different means – be interactive with your public, use the blackboard to explain something extra to show that you have flexible teaching techniques, do a poll,…</a:t>
            </a:r>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29</a:t>
            </a:fld>
            <a:endParaRPr lang="nl-NL"/>
          </a:p>
        </p:txBody>
      </p:sp>
    </p:spTree>
    <p:extLst>
      <p:ext uri="{BB962C8B-B14F-4D97-AF65-F5344CB8AC3E}">
        <p14:creationId xmlns:p14="http://schemas.microsoft.com/office/powerpoint/2010/main" val="1101361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Don’t be afraid to go for an academic career if you have been very successful in your PhD and you are decided that university is your future. </a:t>
            </a:r>
          </a:p>
          <a:p>
            <a:r>
              <a:rPr lang="en-US" dirty="0"/>
              <a:t>If you are good at research and you have publications, your supervisor will think it is obvious that you can do an academic career. </a:t>
            </a:r>
          </a:p>
        </p:txBody>
      </p:sp>
      <p:sp>
        <p:nvSpPr>
          <p:cNvPr id="4" name="Slide Number Placeholder 3"/>
          <p:cNvSpPr>
            <a:spLocks noGrp="1"/>
          </p:cNvSpPr>
          <p:nvPr>
            <p:ph type="sldNum" sz="quarter" idx="10"/>
          </p:nvPr>
        </p:nvSpPr>
        <p:spPr/>
        <p:txBody>
          <a:bodyPr/>
          <a:lstStyle/>
          <a:p>
            <a:pPr>
              <a:defRPr/>
            </a:pPr>
            <a:fld id="{2F688D2E-1C57-CB4D-A887-A9D79D1EFEC3}" type="slidenum">
              <a:rPr lang="nl-NL" smtClean="0"/>
              <a:pPr>
                <a:defRPr/>
              </a:pPr>
              <a:t>8</a:t>
            </a:fld>
            <a:endParaRPr lang="nl-NL"/>
          </a:p>
        </p:txBody>
      </p:sp>
    </p:spTree>
    <p:extLst>
      <p:ext uri="{BB962C8B-B14F-4D97-AF65-F5344CB8AC3E}">
        <p14:creationId xmlns:p14="http://schemas.microsoft.com/office/powerpoint/2010/main" val="16644814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Try out an interview with your supervisor/ mentor – they will explain to you how certain answers are interpreted by a selection committee. </a:t>
            </a:r>
          </a:p>
        </p:txBody>
      </p:sp>
      <p:sp>
        <p:nvSpPr>
          <p:cNvPr id="4" name="Slide Number Placeholder 3"/>
          <p:cNvSpPr>
            <a:spLocks noGrp="1"/>
          </p:cNvSpPr>
          <p:nvPr>
            <p:ph type="sldNum" sz="quarter" idx="5"/>
          </p:nvPr>
        </p:nvSpPr>
        <p:spPr/>
        <p:txBody>
          <a:bodyPr/>
          <a:lstStyle/>
          <a:p>
            <a:pPr>
              <a:defRPr/>
            </a:pPr>
            <a:fld id="{0B4ABE36-3A63-4177-969B-3304571CC6F1}" type="slidenum">
              <a:rPr lang="nl-NL" smtClean="0"/>
              <a:pPr>
                <a:defRPr/>
              </a:pPr>
              <a:t>30</a:t>
            </a:fld>
            <a:endParaRPr lang="nl-NL"/>
          </a:p>
        </p:txBody>
      </p:sp>
    </p:spTree>
    <p:extLst>
      <p:ext uri="{BB962C8B-B14F-4D97-AF65-F5344CB8AC3E}">
        <p14:creationId xmlns:p14="http://schemas.microsoft.com/office/powerpoint/2010/main" val="855017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also body language: even if only one person asks you the question, look at other committee members when you answer to keep them involved and to fix their attention on you.</a:t>
            </a:r>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31</a:t>
            </a:fld>
            <a:endParaRPr lang="nl-NL"/>
          </a:p>
        </p:txBody>
      </p:sp>
    </p:spTree>
    <p:extLst>
      <p:ext uri="{BB962C8B-B14F-4D97-AF65-F5344CB8AC3E}">
        <p14:creationId xmlns:p14="http://schemas.microsoft.com/office/powerpoint/2010/main" val="42476378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solidFill>
                  <a:srgbClr val="000000"/>
                </a:solidFill>
              </a:rPr>
              <a:t>For the SWOT analysis, I came up with answers like "I tend to be a perfectionist, which obviously can slow down the scientific production but it also makes sure that my data are 100% reliable and papers are very comprehensive, which are two qualities which helped to establish my reputation.”</a:t>
            </a:r>
          </a:p>
          <a:p>
            <a:endParaRPr lang="en-US" dirty="0"/>
          </a:p>
          <a:p>
            <a:r>
              <a:rPr lang="en-US" dirty="0"/>
              <a:t>Try to think of a challenge which does not reflect negatively on your commitment to the new job: nice answers</a:t>
            </a:r>
            <a:r>
              <a:rPr lang="en-US" baseline="0" dirty="0"/>
              <a:t> I have heard were “adapting to the Dutch weather”, or “getting used to the flat countryside” or “learning to use a bike as main means of transport”</a:t>
            </a:r>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33</a:t>
            </a:fld>
            <a:endParaRPr lang="nl-NL"/>
          </a:p>
        </p:txBody>
      </p:sp>
    </p:spTree>
    <p:extLst>
      <p:ext uri="{BB962C8B-B14F-4D97-AF65-F5344CB8AC3E}">
        <p14:creationId xmlns:p14="http://schemas.microsoft.com/office/powerpoint/2010/main" val="40030684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solidFill>
                  <a:srgbClr val="000000"/>
                </a:solidFill>
              </a:rPr>
              <a:t>Obviously the best is if you also know something about the institution where you apply from a person who has worked there or you know things typical for the country. So try to talk to someone who works in the country where you are applying, or ask questions to the person indicated in the announcement, for ex. about what % of your time you are expected to teach because this can vary greatly: in Belgium I had 300 contact hours with students per year, here it max 2 courses for an assistant professor in my faculty. On the other hand, in Belgium it was left to your own ambition how many PhD students you had while in Groningen in the natural sciences: you are expected to “deliver” about 1 PhD student every two years to cover the cost of your salary as associate professor, 1 PhD student/year as full professor, so you need to have a group of a corresponding size… </a:t>
            </a:r>
          </a:p>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34</a:t>
            </a:fld>
            <a:endParaRPr lang="nl-NL"/>
          </a:p>
        </p:txBody>
      </p:sp>
    </p:spTree>
    <p:extLst>
      <p:ext uri="{BB962C8B-B14F-4D97-AF65-F5344CB8AC3E}">
        <p14:creationId xmlns:p14="http://schemas.microsoft.com/office/powerpoint/2010/main" val="1398867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if you don’t ask you don’t get… Make</a:t>
            </a:r>
            <a:r>
              <a:rPr lang="en-US" baseline="0" dirty="0"/>
              <a:t> your startup last as long as possible: ask for completely furnished offices (including computer) for your students, ask for language courses, moving expenses, housing paid from the university for the first 6 months so that you do not have to pay for two households yourself, special rules for taxes…</a:t>
            </a:r>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35</a:t>
            </a:fld>
            <a:endParaRPr lang="nl-NL"/>
          </a:p>
        </p:txBody>
      </p:sp>
    </p:spTree>
    <p:extLst>
      <p:ext uri="{BB962C8B-B14F-4D97-AF65-F5344CB8AC3E}">
        <p14:creationId xmlns:p14="http://schemas.microsoft.com/office/powerpoint/2010/main" val="42355299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learn the local language fast (it does not have to be perfect but you have to be able to understand both in meetings and from letters &amp; email) this will have a very positive effect on your career!!! </a:t>
            </a:r>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36</a:t>
            </a:fld>
            <a:endParaRPr lang="nl-NL"/>
          </a:p>
        </p:txBody>
      </p:sp>
    </p:spTree>
    <p:extLst>
      <p:ext uri="{BB962C8B-B14F-4D97-AF65-F5344CB8AC3E}">
        <p14:creationId xmlns:p14="http://schemas.microsoft.com/office/powerpoint/2010/main" val="3896580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Student numbers have doubled in the last 20 years and this trend continues, so there are many openings for jobs – don’t believe people who tell you that getting into academia is very hard. What is true is that you have to do the right things during your postdoc to be an attractive candidate and of course if you have no publications from your postdoc it will be difficult to convince people to believe in your research capabilities.</a:t>
            </a:r>
          </a:p>
        </p:txBody>
      </p:sp>
      <p:sp>
        <p:nvSpPr>
          <p:cNvPr id="4" name="Slide Number Placeholder 3"/>
          <p:cNvSpPr>
            <a:spLocks noGrp="1"/>
          </p:cNvSpPr>
          <p:nvPr>
            <p:ph type="sldNum" sz="quarter" idx="5"/>
          </p:nvPr>
        </p:nvSpPr>
        <p:spPr/>
        <p:txBody>
          <a:bodyPr/>
          <a:lstStyle/>
          <a:p>
            <a:pPr>
              <a:defRPr/>
            </a:pPr>
            <a:fld id="{0B4ABE36-3A63-4177-969B-3304571CC6F1}" type="slidenum">
              <a:rPr lang="nl-NL" smtClean="0"/>
              <a:pPr>
                <a:defRPr/>
              </a:pPr>
              <a:t>38</a:t>
            </a:fld>
            <a:endParaRPr lang="nl-NL"/>
          </a:p>
        </p:txBody>
      </p:sp>
    </p:spTree>
    <p:extLst>
      <p:ext uri="{BB962C8B-B14F-4D97-AF65-F5344CB8AC3E}">
        <p14:creationId xmlns:p14="http://schemas.microsoft.com/office/powerpoint/2010/main" val="23475144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sz="2500">
                <a:solidFill>
                  <a:schemeClr val="tx1"/>
                </a:solidFill>
                <a:latin typeface="Georgia" pitchFamily="18" charset="0"/>
                <a:ea typeface="ＭＳ Ｐゴシック" pitchFamily="34" charset="-128"/>
              </a:defRPr>
            </a:lvl1pPr>
            <a:lvl2pPr marL="742950" indent="-285750" eaLnBrk="0" hangingPunct="0">
              <a:defRPr sz="2500">
                <a:solidFill>
                  <a:schemeClr val="tx1"/>
                </a:solidFill>
                <a:latin typeface="Georgia" pitchFamily="18" charset="0"/>
                <a:ea typeface="ＭＳ Ｐゴシック" pitchFamily="34" charset="-128"/>
              </a:defRPr>
            </a:lvl2pPr>
            <a:lvl3pPr marL="1143000" indent="-228600" eaLnBrk="0" hangingPunct="0">
              <a:defRPr sz="2500">
                <a:solidFill>
                  <a:schemeClr val="tx1"/>
                </a:solidFill>
                <a:latin typeface="Georgia" pitchFamily="18" charset="0"/>
                <a:ea typeface="ＭＳ Ｐゴシック" pitchFamily="34" charset="-128"/>
              </a:defRPr>
            </a:lvl3pPr>
            <a:lvl4pPr marL="1600200" indent="-228600" eaLnBrk="0" hangingPunct="0">
              <a:defRPr sz="2500">
                <a:solidFill>
                  <a:schemeClr val="tx1"/>
                </a:solidFill>
                <a:latin typeface="Georgia" pitchFamily="18" charset="0"/>
                <a:ea typeface="ＭＳ Ｐゴシック" pitchFamily="34" charset="-128"/>
              </a:defRPr>
            </a:lvl4pPr>
            <a:lvl5pPr marL="2057400" indent="-228600" eaLnBrk="0" hangingPunct="0">
              <a:defRPr sz="2500">
                <a:solidFill>
                  <a:schemeClr val="tx1"/>
                </a:solidFill>
                <a:latin typeface="Georgia" pitchFamily="18" charset="0"/>
                <a:ea typeface="ＭＳ Ｐゴシック" pitchFamily="34" charset="-128"/>
              </a:defRPr>
            </a:lvl5pPr>
            <a:lvl6pPr marL="25146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pPr eaLnBrk="1" hangingPunct="1"/>
            <a:fld id="{D238ACEE-4920-4CFB-9B5F-DA416A913DED}" type="slidenum">
              <a:rPr lang="nl-NL" sz="1200" smtClean="0">
                <a:latin typeface="Arial" charset="0"/>
              </a:rPr>
              <a:pPr eaLnBrk="1" hangingPunct="1"/>
              <a:t>39</a:t>
            </a:fld>
            <a:endParaRPr lang="nl-NL" sz="120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914400" y="4343400"/>
            <a:ext cx="5029200" cy="4114800"/>
          </a:xfrm>
          <a:noFill/>
        </p:spPr>
        <p:txBody>
          <a:bodyPr/>
          <a:lstStyle/>
          <a:p>
            <a:pPr eaLnBrk="1" hangingPunct="1"/>
            <a:endParaRPr 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29698" name="Notes Placeholder 2"/>
          <p:cNvSpPr>
            <a:spLocks noGrp="1"/>
          </p:cNvSpPr>
          <p:nvPr>
            <p:ph type="body" idx="1"/>
          </p:nvPr>
        </p:nvSpPr>
        <p:spPr>
          <a:noFill/>
        </p:spPr>
        <p:txBody>
          <a:bodyPr/>
          <a:lstStyle/>
          <a:p>
            <a:endParaRPr lang="en-US" dirty="0">
              <a:latin typeface="Arial" charset="0"/>
            </a:endParaRPr>
          </a:p>
        </p:txBody>
      </p:sp>
      <p:sp>
        <p:nvSpPr>
          <p:cNvPr id="29699" name="Slide Number Placeholder 3"/>
          <p:cNvSpPr>
            <a:spLocks noGrp="1"/>
          </p:cNvSpPr>
          <p:nvPr>
            <p:ph type="sldNum" sz="quarter" idx="5"/>
          </p:nvPr>
        </p:nvSpPr>
        <p:spPr>
          <a:noFill/>
        </p:spPr>
        <p:txBody>
          <a:bodyPr/>
          <a:lstStyle>
            <a:lvl1pPr eaLnBrk="0" hangingPunct="0">
              <a:defRPr sz="3300" b="1">
                <a:solidFill>
                  <a:schemeClr val="tx1"/>
                </a:solidFill>
                <a:latin typeface="Georgia" charset="0"/>
                <a:ea typeface="ＭＳ Ｐゴシック" charset="0"/>
                <a:cs typeface="ＭＳ Ｐゴシック" charset="0"/>
              </a:defRPr>
            </a:lvl1pPr>
            <a:lvl2pPr marL="742950" indent="-285750" eaLnBrk="0" hangingPunct="0">
              <a:defRPr sz="3300" b="1">
                <a:solidFill>
                  <a:schemeClr val="tx1"/>
                </a:solidFill>
                <a:latin typeface="Georgia" charset="0"/>
                <a:ea typeface="ＭＳ Ｐゴシック" charset="0"/>
              </a:defRPr>
            </a:lvl2pPr>
            <a:lvl3pPr marL="1143000" indent="-228600" eaLnBrk="0" hangingPunct="0">
              <a:defRPr sz="3300" b="1">
                <a:solidFill>
                  <a:schemeClr val="tx1"/>
                </a:solidFill>
                <a:latin typeface="Georgia" charset="0"/>
                <a:ea typeface="ＭＳ Ｐゴシック" charset="0"/>
              </a:defRPr>
            </a:lvl3pPr>
            <a:lvl4pPr marL="1600200" indent="-228600" eaLnBrk="0" hangingPunct="0">
              <a:defRPr sz="3300" b="1">
                <a:solidFill>
                  <a:schemeClr val="tx1"/>
                </a:solidFill>
                <a:latin typeface="Georgia" charset="0"/>
                <a:ea typeface="ＭＳ Ｐゴシック" charset="0"/>
              </a:defRPr>
            </a:lvl4pPr>
            <a:lvl5pPr marL="2057400" indent="-228600" eaLnBrk="0" hangingPunct="0">
              <a:defRPr sz="3300" b="1">
                <a:solidFill>
                  <a:schemeClr val="tx1"/>
                </a:solidFill>
                <a:latin typeface="Georgia" charset="0"/>
                <a:ea typeface="ＭＳ Ｐゴシック" charset="0"/>
              </a:defRPr>
            </a:lvl5pPr>
            <a:lvl6pPr marL="2514600" indent="-228600" eaLnBrk="0" fontAlgn="base" hangingPunct="0">
              <a:spcBef>
                <a:spcPct val="0"/>
              </a:spcBef>
              <a:spcAft>
                <a:spcPct val="0"/>
              </a:spcAft>
              <a:defRPr sz="3300" b="1">
                <a:solidFill>
                  <a:schemeClr val="tx1"/>
                </a:solidFill>
                <a:latin typeface="Georgia" charset="0"/>
                <a:ea typeface="ＭＳ Ｐゴシック" charset="0"/>
              </a:defRPr>
            </a:lvl6pPr>
            <a:lvl7pPr marL="2971800" indent="-228600" eaLnBrk="0" fontAlgn="base" hangingPunct="0">
              <a:spcBef>
                <a:spcPct val="0"/>
              </a:spcBef>
              <a:spcAft>
                <a:spcPct val="0"/>
              </a:spcAft>
              <a:defRPr sz="3300" b="1">
                <a:solidFill>
                  <a:schemeClr val="tx1"/>
                </a:solidFill>
                <a:latin typeface="Georgia" charset="0"/>
                <a:ea typeface="ＭＳ Ｐゴシック" charset="0"/>
              </a:defRPr>
            </a:lvl7pPr>
            <a:lvl8pPr marL="3429000" indent="-228600" eaLnBrk="0" fontAlgn="base" hangingPunct="0">
              <a:spcBef>
                <a:spcPct val="0"/>
              </a:spcBef>
              <a:spcAft>
                <a:spcPct val="0"/>
              </a:spcAft>
              <a:defRPr sz="3300" b="1">
                <a:solidFill>
                  <a:schemeClr val="tx1"/>
                </a:solidFill>
                <a:latin typeface="Georgia" charset="0"/>
                <a:ea typeface="ＭＳ Ｐゴシック" charset="0"/>
              </a:defRPr>
            </a:lvl8pPr>
            <a:lvl9pPr marL="3886200" indent="-228600" eaLnBrk="0" fontAlgn="base" hangingPunct="0">
              <a:spcBef>
                <a:spcPct val="0"/>
              </a:spcBef>
              <a:spcAft>
                <a:spcPct val="0"/>
              </a:spcAft>
              <a:defRPr sz="3300" b="1">
                <a:solidFill>
                  <a:schemeClr val="tx1"/>
                </a:solidFill>
                <a:latin typeface="Georgia" charset="0"/>
                <a:ea typeface="ＭＳ Ｐゴシック" charset="0"/>
              </a:defRPr>
            </a:lvl9pPr>
          </a:lstStyle>
          <a:p>
            <a:pPr eaLnBrk="1" hangingPunct="1"/>
            <a:fld id="{D6F96151-F308-9F4D-9172-EE0228899323}" type="slidenum">
              <a:rPr lang="nl-NL" sz="1200" b="0">
                <a:latin typeface="Arial" charset="0"/>
              </a:rPr>
              <a:pPr eaLnBrk="1" hangingPunct="1"/>
              <a:t>9</a:t>
            </a:fld>
            <a:endParaRPr lang="nl-NL" sz="1200" b="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10</a:t>
            </a:fld>
            <a:endParaRPr lang="nl-NL"/>
          </a:p>
        </p:txBody>
      </p:sp>
    </p:spTree>
    <p:extLst>
      <p:ext uri="{BB962C8B-B14F-4D97-AF65-F5344CB8AC3E}">
        <p14:creationId xmlns:p14="http://schemas.microsoft.com/office/powerpoint/2010/main" val="1606842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What do you need to get out – experience with a different environment and if you are successful there, you have shown that it is you who is good and not just the group where you did your PhD. Theme of your postdoc research: you need to be productive and deliver in terms of publications so don’t change too much with respect to your PhD – stay with same theme but use new techniques/methods or stay with the same techniques but change theme. Don’t change both otherwise you have to learn too much to be productive.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11</a:t>
            </a:fld>
            <a:endParaRPr lang="nl-NL"/>
          </a:p>
        </p:txBody>
      </p:sp>
    </p:spTree>
    <p:extLst>
      <p:ext uri="{BB962C8B-B14F-4D97-AF65-F5344CB8AC3E}">
        <p14:creationId xmlns:p14="http://schemas.microsoft.com/office/powerpoint/2010/main" val="3974646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what are the most important criteria based on which to chose the postdoc? Go to work for a well known but not too famous person – if you work for a star, people will too easily assume that all the work you did is coming from his/her ideas and not your own. Working for a very young “boss” can be problematic because he/she needs visibility him/herself so the person will go to a conference to tell about your results instead of sending you to talk about it – make agreements to gain visibility! Go to a place where you meet lots of bright people because the ones you play tennis with or you have a beer with will be your collaborators for the next 20 years. This is why places like Ivy league universities in the USA or Cambridge/Oxford are good places to go – the research is no different since scientists cook with water there as well, but you meet lots of bright colleagues. </a:t>
            </a:r>
          </a:p>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12</a:t>
            </a:fld>
            <a:endParaRPr lang="nl-NL"/>
          </a:p>
        </p:txBody>
      </p:sp>
    </p:spTree>
    <p:extLst>
      <p:ext uri="{BB962C8B-B14F-4D97-AF65-F5344CB8AC3E}">
        <p14:creationId xmlns:p14="http://schemas.microsoft.com/office/powerpoint/2010/main" val="540932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more postdoc positions than good candidates right now, so check the </a:t>
            </a:r>
            <a:r>
              <a:rPr lang="en-US" dirty="0" err="1"/>
              <a:t>Euraxess</a:t>
            </a:r>
            <a:r>
              <a:rPr lang="en-US" dirty="0"/>
              <a:t> website, the websites of learned societies in your field, Academic Transfer if you want to work in the NL,  Once you have found</a:t>
            </a:r>
            <a:r>
              <a:rPr lang="en-US" baseline="0" dirty="0"/>
              <a:t> an announcement you like, check out the website of the potential supervisor and the institute to get a good idea of the environment. Contact former PhD students/postdocs to ask about the place, the atmosphere in the group. To get selected you will have to write a motivation letter: make it specific, say why you exactly fit the advertised profile. Prepare for the interview by reading about the field and the group where you want to go.</a:t>
            </a:r>
          </a:p>
          <a:p>
            <a:r>
              <a:rPr lang="en-US" baseline="0" dirty="0"/>
              <a:t>Alternatively you can also try to find your own funding – then you have the liberty to go where YOU want and to do what YOU want – of course in discussion with the potential supervisor.</a:t>
            </a:r>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13</a:t>
            </a:fld>
            <a:endParaRPr lang="nl-NL"/>
          </a:p>
        </p:txBody>
      </p:sp>
    </p:spTree>
    <p:extLst>
      <p:ext uri="{BB962C8B-B14F-4D97-AF65-F5344CB8AC3E}">
        <p14:creationId xmlns:p14="http://schemas.microsoft.com/office/powerpoint/2010/main" val="4256415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Also for applying for your own funding there are many possibilities:</a:t>
            </a:r>
            <a:r>
              <a:rPr lang="en-US" baseline="0" dirty="0"/>
              <a:t> the EU Marie Curie Individual Fellowships, where you can apply once per year, or the FWO/FNRS postdoctoral fellowships for junior and senior researchers. There are also many national research funds that offer similar 2 or 3 year fellowships and I just listed a few examples. Also individual universities or research institutes can have open calls where you can propose a project, again I give only some examples. In general: you should first think where you want to go and then search for the right funding. Even if you don’t get the fellowship the envisioned supervisor might hire you anyway because during the discussions of your proposal s/he has learnt to appreciate you.</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14</a:t>
            </a:fld>
            <a:endParaRPr lang="nl-NL"/>
          </a:p>
        </p:txBody>
      </p:sp>
    </p:spTree>
    <p:extLst>
      <p:ext uri="{BB962C8B-B14F-4D97-AF65-F5344CB8AC3E}">
        <p14:creationId xmlns:p14="http://schemas.microsoft.com/office/powerpoint/2010/main" val="2871690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Probably writing a research </a:t>
            </a:r>
            <a:r>
              <a:rPr lang="en-US" dirty="0" err="1"/>
              <a:t>programme</a:t>
            </a:r>
            <a:r>
              <a:rPr lang="en-US" dirty="0"/>
              <a:t> if you want to apply for your own funding will be the first time you apply for a grant. My</a:t>
            </a:r>
            <a:r>
              <a:rPr lang="en-US" baseline="0" dirty="0"/>
              <a:t> first advice is to read carefully the instructions given by the fellowship granting body and follow them scrupulously. Good guidance on how to write a grant proposal can be found for free on the webpage of Human Frontiers, that grants fellowships for interdisciplinary projects that involve Life Sciences. The Guideline are called “The Art of </a:t>
            </a:r>
            <a:r>
              <a:rPr lang="en-US" baseline="0" dirty="0" err="1"/>
              <a:t>Grantmanship</a:t>
            </a:r>
            <a:r>
              <a:rPr lang="en-US" baseline="0" dirty="0"/>
              <a:t>” and you can download them from the website indicated here. Very important in the writing is that you have some idea who will be judging because if the committee comprises members of different disciplines who will have to write an introduction that convinces each of them that your proposal is exciting and worthwhile doing. Also be sure that you can get feedback on your proposal, so be sure to have finished writing it well before the deadline and ask people with similar profiles as those who will be in the committee to shoot on your proposal. If there is enough time, others can help you and you have time to improve. Don’t be afraid to ask for help. Remember: older people like to help younger people.</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0B4ABE36-3A63-4177-969B-3304571CC6F1}" type="slidenum">
              <a:rPr lang="nl-NL" smtClean="0"/>
              <a:pPr>
                <a:defRPr/>
              </a:pPr>
              <a:t>15</a:t>
            </a:fld>
            <a:endParaRPr lang="nl-NL"/>
          </a:p>
        </p:txBody>
      </p:sp>
    </p:spTree>
    <p:extLst>
      <p:ext uri="{BB962C8B-B14F-4D97-AF65-F5344CB8AC3E}">
        <p14:creationId xmlns:p14="http://schemas.microsoft.com/office/powerpoint/2010/main" val="39068548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268413"/>
            <a:ext cx="9140825" cy="2454275"/>
          </a:xfrm>
          <a:prstGeom prst="rect">
            <a:avLst/>
          </a:prstGeom>
          <a:solidFill>
            <a:schemeClr val="accent2"/>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sp>
        <p:nvSpPr>
          <p:cNvPr id="5" name="Rectangle 3" descr="Light upward diagonal"/>
          <p:cNvSpPr>
            <a:spLocks noChangeArrowheads="1"/>
          </p:cNvSpPr>
          <p:nvPr/>
        </p:nvSpPr>
        <p:spPr bwMode="auto">
          <a:xfrm>
            <a:off x="0" y="1009650"/>
            <a:ext cx="9144000" cy="261938"/>
          </a:xfrm>
          <a:prstGeom prst="rect">
            <a:avLst/>
          </a:prstGeom>
          <a:pattFill prst="ltUpDiag">
            <a:fgClr>
              <a:schemeClr val="accent1"/>
            </a:fgClr>
            <a:bgClr>
              <a:schemeClr val="bg1"/>
            </a:bgClr>
          </a:patt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sp>
        <p:nvSpPr>
          <p:cNvPr id="6" name="Rectangle 4" descr="Light upward diagonal"/>
          <p:cNvSpPr>
            <a:spLocks noChangeArrowheads="1"/>
          </p:cNvSpPr>
          <p:nvPr/>
        </p:nvSpPr>
        <p:spPr bwMode="auto">
          <a:xfrm>
            <a:off x="0" y="6218238"/>
            <a:ext cx="9144000" cy="635000"/>
          </a:xfrm>
          <a:prstGeom prst="rect">
            <a:avLst/>
          </a:prstGeom>
          <a:pattFill prst="ltUpDiag">
            <a:fgClr>
              <a:schemeClr val="accent1"/>
            </a:fgClr>
            <a:bgClr>
              <a:schemeClr val="bg1"/>
            </a:bgClr>
          </a:patt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pic>
        <p:nvPicPr>
          <p:cNvPr id="7" name="Picture 9" descr="RUGR_logoEN_rood_RG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50813"/>
            <a:ext cx="2393950" cy="658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01" name="Rectangle 5"/>
          <p:cNvSpPr>
            <a:spLocks noGrp="1" noChangeArrowheads="1"/>
          </p:cNvSpPr>
          <p:nvPr>
            <p:ph type="ctrTitle"/>
          </p:nvPr>
        </p:nvSpPr>
        <p:spPr>
          <a:xfrm>
            <a:off x="755650" y="1484313"/>
            <a:ext cx="7935913" cy="657225"/>
          </a:xfrm>
        </p:spPr>
        <p:txBody>
          <a:bodyPr/>
          <a:lstStyle>
            <a:lvl1pPr>
              <a:defRPr sz="4200">
                <a:solidFill>
                  <a:schemeClr val="bg1"/>
                </a:solidFill>
              </a:defRPr>
            </a:lvl1pPr>
          </a:lstStyle>
          <a:p>
            <a:pPr lvl="0"/>
            <a:r>
              <a:rPr lang="en-US" noProof="0"/>
              <a:t>Click to edit Master title style</a:t>
            </a:r>
          </a:p>
        </p:txBody>
      </p:sp>
      <p:sp>
        <p:nvSpPr>
          <p:cNvPr id="4102" name="Rectangle 6"/>
          <p:cNvSpPr>
            <a:spLocks noGrp="1" noChangeArrowheads="1"/>
          </p:cNvSpPr>
          <p:nvPr>
            <p:ph type="subTitle" idx="1"/>
          </p:nvPr>
        </p:nvSpPr>
        <p:spPr>
          <a:xfrm>
            <a:off x="755650" y="2209800"/>
            <a:ext cx="7935913" cy="1363663"/>
          </a:xfrm>
        </p:spPr>
        <p:txBody>
          <a:bodyPr/>
          <a:lstStyle>
            <a:lvl1pPr marL="0" indent="0">
              <a:buFontTx/>
              <a:buNone/>
              <a:defRPr sz="3400">
                <a:solidFill>
                  <a:schemeClr val="bg1"/>
                </a:solidFill>
              </a:defRPr>
            </a:lvl1pPr>
          </a:lstStyle>
          <a:p>
            <a:pPr lvl="0"/>
            <a:r>
              <a:rPr lang="en-US" noProof="0"/>
              <a:t>Click to edit Master subtitle style</a:t>
            </a:r>
          </a:p>
        </p:txBody>
      </p:sp>
      <p:sp>
        <p:nvSpPr>
          <p:cNvPr id="8" name="Rectangle 7"/>
          <p:cNvSpPr>
            <a:spLocks noGrp="1" noChangeArrowheads="1"/>
          </p:cNvSpPr>
          <p:nvPr>
            <p:ph type="dt" sz="half" idx="10"/>
          </p:nvPr>
        </p:nvSpPr>
        <p:spPr/>
        <p:txBody>
          <a:bodyPr/>
          <a:lstStyle>
            <a:lvl1pPr>
              <a:defRPr/>
            </a:lvl1pPr>
          </a:lstStyle>
          <a:p>
            <a:pPr>
              <a:defRPr/>
            </a:pPr>
            <a:fld id="{1FA42C1F-04AA-4221-94A4-7BB744DA6E4F}" type="datetime1">
              <a:rPr lang="en-US"/>
              <a:pPr>
                <a:defRPr/>
              </a:pPr>
              <a:t>9/10/24</a:t>
            </a:fld>
            <a:endParaRPr lang="en-US"/>
          </a:p>
        </p:txBody>
      </p:sp>
      <p:sp>
        <p:nvSpPr>
          <p:cNvPr id="9" name="Rectangle 8"/>
          <p:cNvSpPr>
            <a:spLocks noGrp="1" noChangeArrowheads="1"/>
          </p:cNvSpPr>
          <p:nvPr>
            <p:ph type="sldNum" sz="quarter" idx="11"/>
          </p:nvPr>
        </p:nvSpPr>
        <p:spPr/>
        <p:txBody>
          <a:bodyPr/>
          <a:lstStyle>
            <a:lvl1pPr>
              <a:defRPr/>
            </a:lvl1pPr>
          </a:lstStyle>
          <a:p>
            <a:pPr>
              <a:defRPr/>
            </a:pPr>
            <a:r>
              <a:rPr lang="en-US"/>
              <a:t> | </a:t>
            </a:r>
            <a:fld id="{6546724B-5CE8-495F-8F5F-A92573BCD4F8}" type="slidenum">
              <a:rPr lang="en-US"/>
              <a:pPr>
                <a:defRPr/>
              </a:pPr>
              <a:t>‹#›</a:t>
            </a:fld>
            <a:endParaRPr lang="en-US"/>
          </a:p>
        </p:txBody>
      </p:sp>
    </p:spTree>
    <p:extLst>
      <p:ext uri="{BB962C8B-B14F-4D97-AF65-F5344CB8AC3E}">
        <p14:creationId xmlns:p14="http://schemas.microsoft.com/office/powerpoint/2010/main" val="3306991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fld id="{88EC0435-70DD-451C-ABC9-4299F9E4A9BE}" type="datetime1">
              <a:rPr lang="en-US"/>
              <a:pPr>
                <a:defRPr/>
              </a:pPr>
              <a:t>9/10/24</a:t>
            </a:fld>
            <a:endParaRPr lang="en-US"/>
          </a:p>
        </p:txBody>
      </p:sp>
      <p:sp>
        <p:nvSpPr>
          <p:cNvPr id="5" name="Rectangle 7"/>
          <p:cNvSpPr>
            <a:spLocks noGrp="1" noChangeArrowheads="1"/>
          </p:cNvSpPr>
          <p:nvPr>
            <p:ph type="sldNum" sz="quarter" idx="11"/>
          </p:nvPr>
        </p:nvSpPr>
        <p:spPr>
          <a:ln/>
        </p:spPr>
        <p:txBody>
          <a:bodyPr/>
          <a:lstStyle>
            <a:lvl1pPr>
              <a:defRPr/>
            </a:lvl1pPr>
          </a:lstStyle>
          <a:p>
            <a:pPr>
              <a:defRPr/>
            </a:pPr>
            <a:r>
              <a:rPr lang="en-US"/>
              <a:t> | </a:t>
            </a:r>
            <a:fld id="{E9DAC2D4-8184-4440-82BC-885D9CC6107B}" type="slidenum">
              <a:rPr lang="en-US"/>
              <a:pPr>
                <a:defRPr/>
              </a:pPr>
              <a:t>‹#›</a:t>
            </a:fld>
            <a:endParaRPr lang="en-US"/>
          </a:p>
        </p:txBody>
      </p:sp>
    </p:spTree>
    <p:extLst>
      <p:ext uri="{BB962C8B-B14F-4D97-AF65-F5344CB8AC3E}">
        <p14:creationId xmlns:p14="http://schemas.microsoft.com/office/powerpoint/2010/main" val="628698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7188" y="1468438"/>
            <a:ext cx="1982787" cy="462438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55650" y="1468438"/>
            <a:ext cx="5799138" cy="46243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fld id="{AFB98F49-9010-4046-97CB-B1ADB233E895}" type="datetime1">
              <a:rPr lang="en-US"/>
              <a:pPr>
                <a:defRPr/>
              </a:pPr>
              <a:t>9/10/24</a:t>
            </a:fld>
            <a:endParaRPr lang="en-US"/>
          </a:p>
        </p:txBody>
      </p:sp>
      <p:sp>
        <p:nvSpPr>
          <p:cNvPr id="5" name="Rectangle 7"/>
          <p:cNvSpPr>
            <a:spLocks noGrp="1" noChangeArrowheads="1"/>
          </p:cNvSpPr>
          <p:nvPr>
            <p:ph type="sldNum" sz="quarter" idx="11"/>
          </p:nvPr>
        </p:nvSpPr>
        <p:spPr>
          <a:ln/>
        </p:spPr>
        <p:txBody>
          <a:bodyPr/>
          <a:lstStyle>
            <a:lvl1pPr>
              <a:defRPr/>
            </a:lvl1pPr>
          </a:lstStyle>
          <a:p>
            <a:pPr>
              <a:defRPr/>
            </a:pPr>
            <a:r>
              <a:rPr lang="en-US"/>
              <a:t> | </a:t>
            </a:r>
            <a:fld id="{26CE275E-D6B9-4FE3-A500-5A05FB477A0B}" type="slidenum">
              <a:rPr lang="en-US"/>
              <a:pPr>
                <a:defRPr/>
              </a:pPr>
              <a:t>‹#›</a:t>
            </a:fld>
            <a:endParaRPr lang="en-US"/>
          </a:p>
        </p:txBody>
      </p:sp>
    </p:spTree>
    <p:extLst>
      <p:ext uri="{BB962C8B-B14F-4D97-AF65-F5344CB8AC3E}">
        <p14:creationId xmlns:p14="http://schemas.microsoft.com/office/powerpoint/2010/main" val="1339406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fld id="{CC543DB3-1CF6-4935-A6F3-C985E7B8D512}" type="datetime1">
              <a:rPr lang="en-US"/>
              <a:pPr>
                <a:defRPr/>
              </a:pPr>
              <a:t>9/10/24</a:t>
            </a:fld>
            <a:endParaRPr lang="en-US"/>
          </a:p>
        </p:txBody>
      </p:sp>
      <p:sp>
        <p:nvSpPr>
          <p:cNvPr id="5" name="Rectangle 7"/>
          <p:cNvSpPr>
            <a:spLocks noGrp="1" noChangeArrowheads="1"/>
          </p:cNvSpPr>
          <p:nvPr>
            <p:ph type="sldNum" sz="quarter" idx="11"/>
          </p:nvPr>
        </p:nvSpPr>
        <p:spPr>
          <a:ln/>
        </p:spPr>
        <p:txBody>
          <a:bodyPr/>
          <a:lstStyle>
            <a:lvl1pPr>
              <a:defRPr/>
            </a:lvl1pPr>
          </a:lstStyle>
          <a:p>
            <a:pPr>
              <a:defRPr/>
            </a:pPr>
            <a:r>
              <a:rPr lang="en-US"/>
              <a:t> | </a:t>
            </a:r>
            <a:fld id="{B75CAC5B-8372-4F48-96D0-1674C49736D0}" type="slidenum">
              <a:rPr lang="en-US"/>
              <a:pPr>
                <a:defRPr/>
              </a:pPr>
              <a:t>‹#›</a:t>
            </a:fld>
            <a:endParaRPr lang="en-US"/>
          </a:p>
        </p:txBody>
      </p:sp>
    </p:spTree>
    <p:extLst>
      <p:ext uri="{BB962C8B-B14F-4D97-AF65-F5344CB8AC3E}">
        <p14:creationId xmlns:p14="http://schemas.microsoft.com/office/powerpoint/2010/main" val="1688124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fld id="{32964A88-CC04-47E8-A047-63C5371BAE91}" type="datetime1">
              <a:rPr lang="en-US"/>
              <a:pPr>
                <a:defRPr/>
              </a:pPr>
              <a:t>9/10/24</a:t>
            </a:fld>
            <a:endParaRPr lang="en-US"/>
          </a:p>
        </p:txBody>
      </p:sp>
      <p:sp>
        <p:nvSpPr>
          <p:cNvPr id="5" name="Rectangle 7"/>
          <p:cNvSpPr>
            <a:spLocks noGrp="1" noChangeArrowheads="1"/>
          </p:cNvSpPr>
          <p:nvPr>
            <p:ph type="sldNum" sz="quarter" idx="11"/>
          </p:nvPr>
        </p:nvSpPr>
        <p:spPr>
          <a:ln/>
        </p:spPr>
        <p:txBody>
          <a:bodyPr/>
          <a:lstStyle>
            <a:lvl1pPr>
              <a:defRPr/>
            </a:lvl1pPr>
          </a:lstStyle>
          <a:p>
            <a:pPr>
              <a:defRPr/>
            </a:pPr>
            <a:r>
              <a:rPr lang="en-US"/>
              <a:t> | </a:t>
            </a:r>
            <a:fld id="{A37D0FA4-EF5D-488F-8DA1-E3ED0F7BA2BD}" type="slidenum">
              <a:rPr lang="en-US"/>
              <a:pPr>
                <a:defRPr/>
              </a:pPr>
              <a:t>‹#›</a:t>
            </a:fld>
            <a:endParaRPr lang="en-US"/>
          </a:p>
        </p:txBody>
      </p:sp>
    </p:spTree>
    <p:extLst>
      <p:ext uri="{BB962C8B-B14F-4D97-AF65-F5344CB8AC3E}">
        <p14:creationId xmlns:p14="http://schemas.microsoft.com/office/powerpoint/2010/main" val="309506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55650" y="2205038"/>
            <a:ext cx="3890963"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99013" y="2205038"/>
            <a:ext cx="3890962" cy="3887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fld id="{6E272A57-B255-49D0-BFDF-E6AAE889A91C}" type="datetime1">
              <a:rPr lang="en-US"/>
              <a:pPr>
                <a:defRPr/>
              </a:pPr>
              <a:t>9/10/24</a:t>
            </a:fld>
            <a:endParaRPr lang="en-US"/>
          </a:p>
        </p:txBody>
      </p:sp>
      <p:sp>
        <p:nvSpPr>
          <p:cNvPr id="6" name="Rectangle 7"/>
          <p:cNvSpPr>
            <a:spLocks noGrp="1" noChangeArrowheads="1"/>
          </p:cNvSpPr>
          <p:nvPr>
            <p:ph type="sldNum" sz="quarter" idx="11"/>
          </p:nvPr>
        </p:nvSpPr>
        <p:spPr>
          <a:ln/>
        </p:spPr>
        <p:txBody>
          <a:bodyPr/>
          <a:lstStyle>
            <a:lvl1pPr>
              <a:defRPr/>
            </a:lvl1pPr>
          </a:lstStyle>
          <a:p>
            <a:pPr>
              <a:defRPr/>
            </a:pPr>
            <a:r>
              <a:rPr lang="en-US"/>
              <a:t> | </a:t>
            </a:r>
            <a:fld id="{2BE454A7-A9A2-4CD1-97BE-9FE08ED5C736}" type="slidenum">
              <a:rPr lang="en-US"/>
              <a:pPr>
                <a:defRPr/>
              </a:pPr>
              <a:t>‹#›</a:t>
            </a:fld>
            <a:endParaRPr lang="en-US"/>
          </a:p>
        </p:txBody>
      </p:sp>
    </p:spTree>
    <p:extLst>
      <p:ext uri="{BB962C8B-B14F-4D97-AF65-F5344CB8AC3E}">
        <p14:creationId xmlns:p14="http://schemas.microsoft.com/office/powerpoint/2010/main" val="616924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p:cNvSpPr>
            <a:spLocks noGrp="1" noChangeArrowheads="1"/>
          </p:cNvSpPr>
          <p:nvPr>
            <p:ph type="dt" sz="half" idx="10"/>
          </p:nvPr>
        </p:nvSpPr>
        <p:spPr>
          <a:ln/>
        </p:spPr>
        <p:txBody>
          <a:bodyPr/>
          <a:lstStyle>
            <a:lvl1pPr>
              <a:defRPr/>
            </a:lvl1pPr>
          </a:lstStyle>
          <a:p>
            <a:pPr>
              <a:defRPr/>
            </a:pPr>
            <a:fld id="{ADB29A12-8FE3-4D9C-A118-5EC957363948}" type="datetime1">
              <a:rPr lang="en-US"/>
              <a:pPr>
                <a:defRPr/>
              </a:pPr>
              <a:t>9/10/24</a:t>
            </a:fld>
            <a:endParaRPr lang="en-US"/>
          </a:p>
        </p:txBody>
      </p:sp>
      <p:sp>
        <p:nvSpPr>
          <p:cNvPr id="8" name="Rectangle 7"/>
          <p:cNvSpPr>
            <a:spLocks noGrp="1" noChangeArrowheads="1"/>
          </p:cNvSpPr>
          <p:nvPr>
            <p:ph type="sldNum" sz="quarter" idx="11"/>
          </p:nvPr>
        </p:nvSpPr>
        <p:spPr>
          <a:ln/>
        </p:spPr>
        <p:txBody>
          <a:bodyPr/>
          <a:lstStyle>
            <a:lvl1pPr>
              <a:defRPr/>
            </a:lvl1pPr>
          </a:lstStyle>
          <a:p>
            <a:pPr>
              <a:defRPr/>
            </a:pPr>
            <a:r>
              <a:rPr lang="en-US"/>
              <a:t> | </a:t>
            </a:r>
            <a:fld id="{1BC38BC8-97EF-4BA2-AEBC-02C40FF9582C}" type="slidenum">
              <a:rPr lang="en-US"/>
              <a:pPr>
                <a:defRPr/>
              </a:pPr>
              <a:t>‹#›</a:t>
            </a:fld>
            <a:endParaRPr lang="en-US"/>
          </a:p>
        </p:txBody>
      </p:sp>
    </p:spTree>
    <p:extLst>
      <p:ext uri="{BB962C8B-B14F-4D97-AF65-F5344CB8AC3E}">
        <p14:creationId xmlns:p14="http://schemas.microsoft.com/office/powerpoint/2010/main" val="3390287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6"/>
          <p:cNvSpPr>
            <a:spLocks noGrp="1" noChangeArrowheads="1"/>
          </p:cNvSpPr>
          <p:nvPr>
            <p:ph type="dt" sz="half" idx="10"/>
          </p:nvPr>
        </p:nvSpPr>
        <p:spPr>
          <a:ln/>
        </p:spPr>
        <p:txBody>
          <a:bodyPr/>
          <a:lstStyle>
            <a:lvl1pPr>
              <a:defRPr/>
            </a:lvl1pPr>
          </a:lstStyle>
          <a:p>
            <a:pPr>
              <a:defRPr/>
            </a:pPr>
            <a:fld id="{F757B146-2A5E-4422-A23E-7A6CF262ED1D}" type="datetime1">
              <a:rPr lang="en-US"/>
              <a:pPr>
                <a:defRPr/>
              </a:pPr>
              <a:t>9/10/24</a:t>
            </a:fld>
            <a:endParaRPr lang="en-US"/>
          </a:p>
        </p:txBody>
      </p:sp>
      <p:sp>
        <p:nvSpPr>
          <p:cNvPr id="4" name="Rectangle 7"/>
          <p:cNvSpPr>
            <a:spLocks noGrp="1" noChangeArrowheads="1"/>
          </p:cNvSpPr>
          <p:nvPr>
            <p:ph type="sldNum" sz="quarter" idx="11"/>
          </p:nvPr>
        </p:nvSpPr>
        <p:spPr>
          <a:ln/>
        </p:spPr>
        <p:txBody>
          <a:bodyPr/>
          <a:lstStyle>
            <a:lvl1pPr>
              <a:defRPr/>
            </a:lvl1pPr>
          </a:lstStyle>
          <a:p>
            <a:pPr>
              <a:defRPr/>
            </a:pPr>
            <a:r>
              <a:rPr lang="en-US"/>
              <a:t> | </a:t>
            </a:r>
            <a:fld id="{1F325AA5-E2DC-4460-8FEF-B3CA34DF3630}" type="slidenum">
              <a:rPr lang="en-US"/>
              <a:pPr>
                <a:defRPr/>
              </a:pPr>
              <a:t>‹#›</a:t>
            </a:fld>
            <a:endParaRPr lang="en-US"/>
          </a:p>
        </p:txBody>
      </p:sp>
    </p:spTree>
    <p:extLst>
      <p:ext uri="{BB962C8B-B14F-4D97-AF65-F5344CB8AC3E}">
        <p14:creationId xmlns:p14="http://schemas.microsoft.com/office/powerpoint/2010/main" val="3828397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93FA93D3-9FCB-4F63-9042-32D987592935}" type="datetime1">
              <a:rPr lang="en-US"/>
              <a:pPr>
                <a:defRPr/>
              </a:pPr>
              <a:t>9/10/24</a:t>
            </a:fld>
            <a:endParaRPr lang="en-US"/>
          </a:p>
        </p:txBody>
      </p:sp>
      <p:sp>
        <p:nvSpPr>
          <p:cNvPr id="3" name="Rectangle 7"/>
          <p:cNvSpPr>
            <a:spLocks noGrp="1" noChangeArrowheads="1"/>
          </p:cNvSpPr>
          <p:nvPr>
            <p:ph type="sldNum" sz="quarter" idx="11"/>
          </p:nvPr>
        </p:nvSpPr>
        <p:spPr>
          <a:ln/>
        </p:spPr>
        <p:txBody>
          <a:bodyPr/>
          <a:lstStyle>
            <a:lvl1pPr>
              <a:defRPr/>
            </a:lvl1pPr>
          </a:lstStyle>
          <a:p>
            <a:pPr>
              <a:defRPr/>
            </a:pPr>
            <a:r>
              <a:rPr lang="en-US"/>
              <a:t> | </a:t>
            </a:r>
            <a:fld id="{2D907F7D-5400-4C11-A59D-B1EC8824BB72}" type="slidenum">
              <a:rPr lang="en-US"/>
              <a:pPr>
                <a:defRPr/>
              </a:pPr>
              <a:t>‹#›</a:t>
            </a:fld>
            <a:endParaRPr lang="en-US"/>
          </a:p>
        </p:txBody>
      </p:sp>
    </p:spTree>
    <p:extLst>
      <p:ext uri="{BB962C8B-B14F-4D97-AF65-F5344CB8AC3E}">
        <p14:creationId xmlns:p14="http://schemas.microsoft.com/office/powerpoint/2010/main" val="329628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7AF8F7C0-1C57-41F1-ADCA-2F79E36CF715}" type="datetime1">
              <a:rPr lang="en-US"/>
              <a:pPr>
                <a:defRPr/>
              </a:pPr>
              <a:t>9/10/24</a:t>
            </a:fld>
            <a:endParaRPr lang="en-US"/>
          </a:p>
        </p:txBody>
      </p:sp>
      <p:sp>
        <p:nvSpPr>
          <p:cNvPr id="6" name="Rectangle 7"/>
          <p:cNvSpPr>
            <a:spLocks noGrp="1" noChangeArrowheads="1"/>
          </p:cNvSpPr>
          <p:nvPr>
            <p:ph type="sldNum" sz="quarter" idx="11"/>
          </p:nvPr>
        </p:nvSpPr>
        <p:spPr>
          <a:ln/>
        </p:spPr>
        <p:txBody>
          <a:bodyPr/>
          <a:lstStyle>
            <a:lvl1pPr>
              <a:defRPr/>
            </a:lvl1pPr>
          </a:lstStyle>
          <a:p>
            <a:pPr>
              <a:defRPr/>
            </a:pPr>
            <a:r>
              <a:rPr lang="en-US"/>
              <a:t> | </a:t>
            </a:r>
            <a:fld id="{6F6EC2F7-07C0-4DF7-A9BA-DEA971E65FA8}" type="slidenum">
              <a:rPr lang="en-US"/>
              <a:pPr>
                <a:defRPr/>
              </a:pPr>
              <a:t>‹#›</a:t>
            </a:fld>
            <a:endParaRPr lang="en-US"/>
          </a:p>
        </p:txBody>
      </p:sp>
    </p:spTree>
    <p:extLst>
      <p:ext uri="{BB962C8B-B14F-4D97-AF65-F5344CB8AC3E}">
        <p14:creationId xmlns:p14="http://schemas.microsoft.com/office/powerpoint/2010/main" val="3892965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8A2BC361-2461-4953-ACA9-598367350831}" type="datetime1">
              <a:rPr lang="en-US"/>
              <a:pPr>
                <a:defRPr/>
              </a:pPr>
              <a:t>9/10/24</a:t>
            </a:fld>
            <a:endParaRPr lang="en-US"/>
          </a:p>
        </p:txBody>
      </p:sp>
      <p:sp>
        <p:nvSpPr>
          <p:cNvPr id="6" name="Rectangle 7"/>
          <p:cNvSpPr>
            <a:spLocks noGrp="1" noChangeArrowheads="1"/>
          </p:cNvSpPr>
          <p:nvPr>
            <p:ph type="sldNum" sz="quarter" idx="11"/>
          </p:nvPr>
        </p:nvSpPr>
        <p:spPr>
          <a:ln/>
        </p:spPr>
        <p:txBody>
          <a:bodyPr/>
          <a:lstStyle>
            <a:lvl1pPr>
              <a:defRPr/>
            </a:lvl1pPr>
          </a:lstStyle>
          <a:p>
            <a:pPr>
              <a:defRPr/>
            </a:pPr>
            <a:r>
              <a:rPr lang="en-US"/>
              <a:t> | </a:t>
            </a:r>
            <a:fld id="{C4FC246B-C86E-403E-9A84-2C1E87948D06}" type="slidenum">
              <a:rPr lang="en-US"/>
              <a:pPr>
                <a:defRPr/>
              </a:pPr>
              <a:t>‹#›</a:t>
            </a:fld>
            <a:endParaRPr lang="en-US"/>
          </a:p>
        </p:txBody>
      </p:sp>
    </p:spTree>
    <p:extLst>
      <p:ext uri="{BB962C8B-B14F-4D97-AF65-F5344CB8AC3E}">
        <p14:creationId xmlns:p14="http://schemas.microsoft.com/office/powerpoint/2010/main" val="4167543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descr="Light upward diagonal"/>
          <p:cNvSpPr>
            <a:spLocks noChangeArrowheads="1"/>
          </p:cNvSpPr>
          <p:nvPr/>
        </p:nvSpPr>
        <p:spPr bwMode="auto">
          <a:xfrm>
            <a:off x="0" y="765175"/>
            <a:ext cx="9144000" cy="619125"/>
          </a:xfrm>
          <a:prstGeom prst="rect">
            <a:avLst/>
          </a:prstGeom>
          <a:pattFill prst="ltUpDiag">
            <a:fgClr>
              <a:schemeClr val="accent1"/>
            </a:fgClr>
            <a:bgClr>
              <a:schemeClr val="bg1"/>
            </a:bgClr>
          </a:patt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sp>
        <p:nvSpPr>
          <p:cNvPr id="1027" name="Rectangle 3"/>
          <p:cNvSpPr>
            <a:spLocks noGrp="1" noChangeArrowheads="1"/>
          </p:cNvSpPr>
          <p:nvPr>
            <p:ph type="title"/>
          </p:nvPr>
        </p:nvSpPr>
        <p:spPr bwMode="auto">
          <a:xfrm>
            <a:off x="755650" y="1468438"/>
            <a:ext cx="7934325" cy="6572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755650" y="2205038"/>
            <a:ext cx="7934325" cy="38877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descr="Light upward diagonal"/>
          <p:cNvSpPr>
            <a:spLocks noChangeArrowheads="1"/>
          </p:cNvSpPr>
          <p:nvPr/>
        </p:nvSpPr>
        <p:spPr bwMode="auto">
          <a:xfrm>
            <a:off x="0" y="6524625"/>
            <a:ext cx="9144000" cy="328613"/>
          </a:xfrm>
          <a:prstGeom prst="rect">
            <a:avLst/>
          </a:prstGeom>
          <a:pattFill prst="ltUpDiag">
            <a:fgClr>
              <a:schemeClr val="accent1"/>
            </a:fgClr>
            <a:bgClr>
              <a:schemeClr val="bg1"/>
            </a:bgClr>
          </a:patt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en-GB"/>
          </a:p>
        </p:txBody>
      </p:sp>
      <p:sp>
        <p:nvSpPr>
          <p:cNvPr id="3078" name="Rectangle 6"/>
          <p:cNvSpPr>
            <a:spLocks noGrp="1" noChangeArrowheads="1"/>
          </p:cNvSpPr>
          <p:nvPr>
            <p:ph type="dt" sz="half" idx="2"/>
          </p:nvPr>
        </p:nvSpPr>
        <p:spPr bwMode="auto">
          <a:xfrm>
            <a:off x="6589713" y="1009650"/>
            <a:ext cx="1905000" cy="2619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lvl1pPr algn="r" eaLnBrk="0" hangingPunct="0">
              <a:defRPr sz="1000">
                <a:latin typeface="Verdana" pitchFamily="34" charset="0"/>
                <a:ea typeface="+mn-ea"/>
              </a:defRPr>
            </a:lvl1pPr>
          </a:lstStyle>
          <a:p>
            <a:pPr>
              <a:defRPr/>
            </a:pPr>
            <a:fld id="{23943FF6-8FFD-4F8C-A5F3-0962366CB5CD}" type="datetime1">
              <a:rPr lang="en-US"/>
              <a:pPr>
                <a:defRPr/>
              </a:pPr>
              <a:t>9/10/24</a:t>
            </a:fld>
            <a:endParaRPr lang="en-US"/>
          </a:p>
        </p:txBody>
      </p:sp>
      <p:sp>
        <p:nvSpPr>
          <p:cNvPr id="3079" name="Rectangle 7"/>
          <p:cNvSpPr>
            <a:spLocks noGrp="1" noChangeArrowheads="1"/>
          </p:cNvSpPr>
          <p:nvPr>
            <p:ph type="sldNum" sz="quarter" idx="4"/>
          </p:nvPr>
        </p:nvSpPr>
        <p:spPr bwMode="auto">
          <a:xfrm>
            <a:off x="8496300" y="1009650"/>
            <a:ext cx="647700" cy="2619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lvl1pPr algn="l" eaLnBrk="0" hangingPunct="0">
              <a:defRPr sz="1000">
                <a:latin typeface="Verdana" pitchFamily="34" charset="0"/>
                <a:ea typeface="+mn-ea"/>
              </a:defRPr>
            </a:lvl1pPr>
          </a:lstStyle>
          <a:p>
            <a:pPr>
              <a:defRPr/>
            </a:pPr>
            <a:r>
              <a:rPr lang="en-US"/>
              <a:t> | </a:t>
            </a:r>
            <a:fld id="{E2B04D29-4A6D-4165-BA62-5EAF04D2F350}" type="slidenum">
              <a:rPr lang="en-US"/>
              <a:pPr>
                <a:defRPr/>
              </a:pPr>
              <a:t>‹#›</a:t>
            </a:fld>
            <a:endParaRPr lang="en-US"/>
          </a:p>
        </p:txBody>
      </p:sp>
      <p:pic>
        <p:nvPicPr>
          <p:cNvPr id="1032" name="Picture 8" descr="RUGR_logoEN_rood_RGB"/>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5650" y="44450"/>
            <a:ext cx="2393950" cy="658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5"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hf hdr="0" ftr="0"/>
  <p:txStyles>
    <p:title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2pPr>
      <a:lvl3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3pPr>
      <a:lvl4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4pPr>
      <a:lvl5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5pPr>
      <a:lvl6pPr marL="457200" algn="l" rtl="0" fontAlgn="base">
        <a:spcBef>
          <a:spcPct val="0"/>
        </a:spcBef>
        <a:spcAft>
          <a:spcPct val="0"/>
        </a:spcAft>
        <a:defRPr sz="3200">
          <a:solidFill>
            <a:schemeClr val="bg2"/>
          </a:solidFill>
          <a:latin typeface="Georgia" pitchFamily="18" charset="0"/>
          <a:ea typeface="ＭＳ Ｐゴシック" pitchFamily="34" charset="-128"/>
        </a:defRPr>
      </a:lvl6pPr>
      <a:lvl7pPr marL="914400" algn="l" rtl="0" fontAlgn="base">
        <a:spcBef>
          <a:spcPct val="0"/>
        </a:spcBef>
        <a:spcAft>
          <a:spcPct val="0"/>
        </a:spcAft>
        <a:defRPr sz="3200">
          <a:solidFill>
            <a:schemeClr val="bg2"/>
          </a:solidFill>
          <a:latin typeface="Georgia" pitchFamily="18" charset="0"/>
          <a:ea typeface="ＭＳ Ｐゴシック" pitchFamily="34" charset="-128"/>
        </a:defRPr>
      </a:lvl7pPr>
      <a:lvl8pPr marL="1371600" algn="l" rtl="0" fontAlgn="base">
        <a:spcBef>
          <a:spcPct val="0"/>
        </a:spcBef>
        <a:spcAft>
          <a:spcPct val="0"/>
        </a:spcAft>
        <a:defRPr sz="3200">
          <a:solidFill>
            <a:schemeClr val="bg2"/>
          </a:solidFill>
          <a:latin typeface="Georgia" pitchFamily="18" charset="0"/>
          <a:ea typeface="ＭＳ Ｐゴシック" pitchFamily="34" charset="-128"/>
        </a:defRPr>
      </a:lvl8pPr>
      <a:lvl9pPr marL="1828800" algn="l" rtl="0" fontAlgn="base">
        <a:spcBef>
          <a:spcPct val="0"/>
        </a:spcBef>
        <a:spcAft>
          <a:spcPct val="0"/>
        </a:spcAft>
        <a:defRPr sz="3200">
          <a:solidFill>
            <a:schemeClr val="bg2"/>
          </a:solidFill>
          <a:latin typeface="Georgia" pitchFamily="18" charset="0"/>
          <a:ea typeface="ＭＳ Ｐゴシック" pitchFamily="34" charset="-128"/>
        </a:defRPr>
      </a:lvl9pPr>
    </p:titleStyle>
    <p:bodyStyle>
      <a:lvl1pPr marL="342900" indent="-342900" algn="l" rtl="0" eaLnBrk="0" fontAlgn="base" hangingPunct="0">
        <a:spcBef>
          <a:spcPct val="20000"/>
        </a:spcBef>
        <a:spcAft>
          <a:spcPct val="0"/>
        </a:spcAft>
        <a:buChar char="›"/>
        <a:defRPr sz="2500">
          <a:solidFill>
            <a:schemeClr val="bg2"/>
          </a:solidFill>
          <a:latin typeface="+mn-lt"/>
          <a:ea typeface="+mn-ea"/>
          <a:cs typeface="+mn-cs"/>
        </a:defRPr>
      </a:lvl1pPr>
      <a:lvl2pPr marL="742950" indent="-285750" algn="l" rtl="0" eaLnBrk="0" fontAlgn="base" hangingPunct="0">
        <a:spcBef>
          <a:spcPct val="20000"/>
        </a:spcBef>
        <a:spcAft>
          <a:spcPct val="0"/>
        </a:spcAft>
        <a:buFont typeface="Times" pitchFamily="18" charset="0"/>
        <a:buChar char="•"/>
        <a:defRPr sz="2500">
          <a:solidFill>
            <a:schemeClr val="bg2"/>
          </a:solidFill>
          <a:latin typeface="+mn-lt"/>
          <a:ea typeface="+mn-ea"/>
        </a:defRPr>
      </a:lvl2pPr>
      <a:lvl3pPr marL="1143000" indent="-228600" algn="l" rtl="0" eaLnBrk="0" fontAlgn="base" hangingPunct="0">
        <a:spcBef>
          <a:spcPct val="20000"/>
        </a:spcBef>
        <a:spcAft>
          <a:spcPct val="0"/>
        </a:spcAft>
        <a:buChar char="•"/>
        <a:defRPr sz="2500">
          <a:solidFill>
            <a:schemeClr val="bg2"/>
          </a:solidFill>
          <a:latin typeface="+mn-lt"/>
          <a:ea typeface="+mn-ea"/>
        </a:defRPr>
      </a:lvl3pPr>
      <a:lvl4pPr marL="1600200" indent="-228600" algn="l" rtl="0" eaLnBrk="0" fontAlgn="base" hangingPunct="0">
        <a:spcBef>
          <a:spcPct val="20000"/>
        </a:spcBef>
        <a:spcAft>
          <a:spcPct val="0"/>
        </a:spcAft>
        <a:buFont typeface="Times" pitchFamily="18" charset="0"/>
        <a:buChar char="•"/>
        <a:defRPr sz="2500">
          <a:solidFill>
            <a:schemeClr val="bg2"/>
          </a:solidFill>
          <a:latin typeface="+mn-lt"/>
          <a:ea typeface="+mn-ea"/>
        </a:defRPr>
      </a:lvl4pPr>
      <a:lvl5pPr marL="2057400" indent="-228600" algn="l" rtl="0" eaLnBrk="0" fontAlgn="base" hangingPunct="0">
        <a:spcBef>
          <a:spcPct val="20000"/>
        </a:spcBef>
        <a:spcAft>
          <a:spcPct val="0"/>
        </a:spcAft>
        <a:buFont typeface="Times" pitchFamily="18" charset="0"/>
        <a:buChar char="•"/>
        <a:defRPr sz="2500">
          <a:solidFill>
            <a:schemeClr val="bg2"/>
          </a:solidFill>
          <a:latin typeface="+mn-lt"/>
          <a:ea typeface="+mn-ea"/>
        </a:defRPr>
      </a:lvl5pPr>
      <a:lvl6pPr marL="2514600" indent="-228600" algn="l" rtl="0" fontAlgn="base">
        <a:spcBef>
          <a:spcPct val="20000"/>
        </a:spcBef>
        <a:spcAft>
          <a:spcPct val="0"/>
        </a:spcAft>
        <a:buFont typeface="Times" pitchFamily="18" charset="0"/>
        <a:buChar char="•"/>
        <a:defRPr sz="2500">
          <a:solidFill>
            <a:schemeClr val="bg2"/>
          </a:solidFill>
          <a:latin typeface="+mn-lt"/>
          <a:ea typeface="+mn-ea"/>
        </a:defRPr>
      </a:lvl6pPr>
      <a:lvl7pPr marL="2971800" indent="-228600" algn="l" rtl="0" fontAlgn="base">
        <a:spcBef>
          <a:spcPct val="20000"/>
        </a:spcBef>
        <a:spcAft>
          <a:spcPct val="0"/>
        </a:spcAft>
        <a:buFont typeface="Times" pitchFamily="18" charset="0"/>
        <a:buChar char="•"/>
        <a:defRPr sz="2500">
          <a:solidFill>
            <a:schemeClr val="bg2"/>
          </a:solidFill>
          <a:latin typeface="+mn-lt"/>
          <a:ea typeface="+mn-ea"/>
        </a:defRPr>
      </a:lvl7pPr>
      <a:lvl8pPr marL="3429000" indent="-228600" algn="l" rtl="0" fontAlgn="base">
        <a:spcBef>
          <a:spcPct val="20000"/>
        </a:spcBef>
        <a:spcAft>
          <a:spcPct val="0"/>
        </a:spcAft>
        <a:buFont typeface="Times" pitchFamily="18" charset="0"/>
        <a:buChar char="•"/>
        <a:defRPr sz="2500">
          <a:solidFill>
            <a:schemeClr val="bg2"/>
          </a:solidFill>
          <a:latin typeface="+mn-lt"/>
          <a:ea typeface="+mn-ea"/>
        </a:defRPr>
      </a:lvl8pPr>
      <a:lvl9pPr marL="3886200" indent="-228600" algn="l" rtl="0" fontAlgn="base">
        <a:spcBef>
          <a:spcPct val="20000"/>
        </a:spcBef>
        <a:spcAft>
          <a:spcPct val="0"/>
        </a:spcAft>
        <a:buFont typeface="Times" pitchFamily="18" charset="0"/>
        <a:buChar char="•"/>
        <a:defRPr sz="2500">
          <a:solidFill>
            <a:schemeClr val="bg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rudolf@rug.n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otivationletter.net/motivation-letter-for-postdoc/"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hwpi.harvard.edu/files/ocs/files/gsas-cvs-and-cover-letters.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nature.com/articles/d41586-021-01101-z"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www.evalantsoght.com/2022/02/phd-talk-for-academictransfer-how-to-write-a-research-statement.html" TargetMode="External"/><Relationship Id="rId4" Type="http://schemas.openxmlformats.org/officeDocument/2006/relationships/hyperlink" Target="https://grad.ncsu.edu/news/2020/04/how-to-construct-a-compelling-research-statement/"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ft.vanderbilt.edu/guides-sub-pages/teaching-statement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evalantsoght.com/2022/04/phd-talk-for-academictransfer-how-to-write-a-teaching-statement.html"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www.lnvh.nl"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science.org/content/article/should-i-do-postdoc-former-postdocs-share-their-stories"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dt" sz="quarter" idx="10"/>
          </p:nvPr>
        </p:nvSpPr>
        <p:spPr>
          <a:noFill/>
        </p:spPr>
        <p:txBody>
          <a:bodyPr/>
          <a:lstStyle>
            <a:lvl1pPr eaLnBrk="0" hangingPunct="0">
              <a:defRPr sz="2500">
                <a:solidFill>
                  <a:schemeClr val="tx1"/>
                </a:solidFill>
                <a:latin typeface="Georgia" pitchFamily="18" charset="0"/>
                <a:ea typeface="ＭＳ Ｐゴシック" pitchFamily="34" charset="-128"/>
              </a:defRPr>
            </a:lvl1pPr>
            <a:lvl2pPr marL="742950" indent="-285750" eaLnBrk="0" hangingPunct="0">
              <a:defRPr sz="2500">
                <a:solidFill>
                  <a:schemeClr val="tx1"/>
                </a:solidFill>
                <a:latin typeface="Georgia" pitchFamily="18" charset="0"/>
                <a:ea typeface="ＭＳ Ｐゴシック" pitchFamily="34" charset="-128"/>
              </a:defRPr>
            </a:lvl2pPr>
            <a:lvl3pPr marL="1143000" indent="-228600" eaLnBrk="0" hangingPunct="0">
              <a:defRPr sz="2500">
                <a:solidFill>
                  <a:schemeClr val="tx1"/>
                </a:solidFill>
                <a:latin typeface="Georgia" pitchFamily="18" charset="0"/>
                <a:ea typeface="ＭＳ Ｐゴシック" pitchFamily="34" charset="-128"/>
              </a:defRPr>
            </a:lvl3pPr>
            <a:lvl4pPr marL="1600200" indent="-228600" eaLnBrk="0" hangingPunct="0">
              <a:defRPr sz="2500">
                <a:solidFill>
                  <a:schemeClr val="tx1"/>
                </a:solidFill>
                <a:latin typeface="Georgia" pitchFamily="18" charset="0"/>
                <a:ea typeface="ＭＳ Ｐゴシック" pitchFamily="34" charset="-128"/>
              </a:defRPr>
            </a:lvl4pPr>
            <a:lvl5pPr marL="2057400" indent="-228600" eaLnBrk="0" hangingPunct="0">
              <a:defRPr sz="2500">
                <a:solidFill>
                  <a:schemeClr val="tx1"/>
                </a:solidFill>
                <a:latin typeface="Georgia" pitchFamily="18" charset="0"/>
                <a:ea typeface="ＭＳ Ｐゴシック" pitchFamily="34" charset="-128"/>
              </a:defRPr>
            </a:lvl5pPr>
            <a:lvl6pPr marL="25146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fld id="{22F9DC79-D9D5-45C1-B41D-B6B63C1BA388}" type="datetime1">
              <a:rPr lang="en-US" sz="1000" smtClean="0">
                <a:latin typeface="Verdana" pitchFamily="34" charset="0"/>
              </a:rPr>
              <a:pPr/>
              <a:t>9/10/24</a:t>
            </a:fld>
            <a:endParaRPr lang="en-US" sz="1000">
              <a:latin typeface="Verdana" pitchFamily="34" charset="0"/>
            </a:endParaRPr>
          </a:p>
        </p:txBody>
      </p:sp>
      <p:sp>
        <p:nvSpPr>
          <p:cNvPr id="4099" name="Rectangle 8"/>
          <p:cNvSpPr>
            <a:spLocks noGrp="1" noChangeArrowheads="1"/>
          </p:cNvSpPr>
          <p:nvPr>
            <p:ph type="sldNum" sz="quarter" idx="11"/>
          </p:nvPr>
        </p:nvSpPr>
        <p:spPr>
          <a:noFill/>
        </p:spPr>
        <p:txBody>
          <a:bodyPr/>
          <a:lstStyle>
            <a:lvl1pPr eaLnBrk="0" hangingPunct="0">
              <a:defRPr sz="2500">
                <a:solidFill>
                  <a:schemeClr val="tx1"/>
                </a:solidFill>
                <a:latin typeface="Georgia" pitchFamily="18" charset="0"/>
                <a:ea typeface="ＭＳ Ｐゴシック" pitchFamily="34" charset="-128"/>
              </a:defRPr>
            </a:lvl1pPr>
            <a:lvl2pPr marL="742950" indent="-285750" eaLnBrk="0" hangingPunct="0">
              <a:defRPr sz="2500">
                <a:solidFill>
                  <a:schemeClr val="tx1"/>
                </a:solidFill>
                <a:latin typeface="Georgia" pitchFamily="18" charset="0"/>
                <a:ea typeface="ＭＳ Ｐゴシック" pitchFamily="34" charset="-128"/>
              </a:defRPr>
            </a:lvl2pPr>
            <a:lvl3pPr marL="1143000" indent="-228600" eaLnBrk="0" hangingPunct="0">
              <a:defRPr sz="2500">
                <a:solidFill>
                  <a:schemeClr val="tx1"/>
                </a:solidFill>
                <a:latin typeface="Georgia" pitchFamily="18" charset="0"/>
                <a:ea typeface="ＭＳ Ｐゴシック" pitchFamily="34" charset="-128"/>
              </a:defRPr>
            </a:lvl3pPr>
            <a:lvl4pPr marL="1600200" indent="-228600" eaLnBrk="0" hangingPunct="0">
              <a:defRPr sz="2500">
                <a:solidFill>
                  <a:schemeClr val="tx1"/>
                </a:solidFill>
                <a:latin typeface="Georgia" pitchFamily="18" charset="0"/>
                <a:ea typeface="ＭＳ Ｐゴシック" pitchFamily="34" charset="-128"/>
              </a:defRPr>
            </a:lvl4pPr>
            <a:lvl5pPr marL="2057400" indent="-228600" eaLnBrk="0" hangingPunct="0">
              <a:defRPr sz="2500">
                <a:solidFill>
                  <a:schemeClr val="tx1"/>
                </a:solidFill>
                <a:latin typeface="Georgia" pitchFamily="18" charset="0"/>
                <a:ea typeface="ＭＳ Ｐゴシック" pitchFamily="34" charset="-128"/>
              </a:defRPr>
            </a:lvl5pPr>
            <a:lvl6pPr marL="25146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r>
              <a:rPr lang="en-US" sz="1000">
                <a:latin typeface="Verdana" pitchFamily="34" charset="0"/>
              </a:rPr>
              <a:t> | </a:t>
            </a:r>
            <a:fld id="{B05D4FFC-AA49-48B3-9FDB-3B1A4AD5834A}" type="slidenum">
              <a:rPr lang="en-US" sz="1000" smtClean="0">
                <a:latin typeface="Verdana" pitchFamily="34" charset="0"/>
              </a:rPr>
              <a:pPr/>
              <a:t>1</a:t>
            </a:fld>
            <a:endParaRPr lang="en-US" sz="1000">
              <a:latin typeface="Verdana" pitchFamily="34" charset="0"/>
            </a:endParaRPr>
          </a:p>
        </p:txBody>
      </p:sp>
      <p:sp>
        <p:nvSpPr>
          <p:cNvPr id="4100" name="Text Box 2"/>
          <p:cNvSpPr txBox="1">
            <a:spLocks noChangeArrowheads="1"/>
          </p:cNvSpPr>
          <p:nvPr/>
        </p:nvSpPr>
        <p:spPr bwMode="auto">
          <a:xfrm>
            <a:off x="755650" y="3861048"/>
            <a:ext cx="7935913" cy="381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lIns="0" tIns="0" rIns="0" bIns="0"/>
          <a:lstStyle>
            <a:lvl1pPr marL="174625" indent="-174625" eaLnBrk="0" hangingPunct="0">
              <a:defRPr sz="2500">
                <a:solidFill>
                  <a:schemeClr val="tx1"/>
                </a:solidFill>
                <a:latin typeface="Georgia" pitchFamily="18" charset="0"/>
                <a:ea typeface="ＭＳ Ｐゴシック" pitchFamily="34" charset="-128"/>
              </a:defRPr>
            </a:lvl1pPr>
            <a:lvl2pPr marL="742950" indent="-285750" eaLnBrk="0" hangingPunct="0">
              <a:defRPr sz="2500">
                <a:solidFill>
                  <a:schemeClr val="tx1"/>
                </a:solidFill>
                <a:latin typeface="Georgia" pitchFamily="18" charset="0"/>
                <a:ea typeface="ＭＳ Ｐゴシック" pitchFamily="34" charset="-128"/>
              </a:defRPr>
            </a:lvl2pPr>
            <a:lvl3pPr marL="1143000" indent="-228600" eaLnBrk="0" hangingPunct="0">
              <a:defRPr sz="2500">
                <a:solidFill>
                  <a:schemeClr val="tx1"/>
                </a:solidFill>
                <a:latin typeface="Georgia" pitchFamily="18" charset="0"/>
                <a:ea typeface="ＭＳ Ｐゴシック" pitchFamily="34" charset="-128"/>
              </a:defRPr>
            </a:lvl3pPr>
            <a:lvl4pPr marL="1600200" indent="-228600" eaLnBrk="0" hangingPunct="0">
              <a:defRPr sz="2500">
                <a:solidFill>
                  <a:schemeClr val="tx1"/>
                </a:solidFill>
                <a:latin typeface="Georgia" pitchFamily="18" charset="0"/>
                <a:ea typeface="ＭＳ Ｐゴシック" pitchFamily="34" charset="-128"/>
              </a:defRPr>
            </a:lvl4pPr>
            <a:lvl5pPr marL="2057400" indent="-228600" eaLnBrk="0" hangingPunct="0">
              <a:defRPr sz="2500">
                <a:solidFill>
                  <a:schemeClr val="tx1"/>
                </a:solidFill>
                <a:latin typeface="Georgia" pitchFamily="18" charset="0"/>
                <a:ea typeface="ＭＳ Ｐゴシック" pitchFamily="34" charset="-128"/>
              </a:defRPr>
            </a:lvl5pPr>
            <a:lvl6pPr marL="25146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pPr algn="l">
              <a:spcBef>
                <a:spcPct val="50000"/>
              </a:spcBef>
              <a:buFont typeface="Arial" charset="0"/>
              <a:buNone/>
            </a:pPr>
            <a:r>
              <a:rPr lang="en-US" sz="2800" b="1" dirty="0">
                <a:solidFill>
                  <a:schemeClr val="bg2"/>
                </a:solidFill>
              </a:rPr>
              <a:t>Petra Rudolf</a:t>
            </a:r>
          </a:p>
          <a:p>
            <a:pPr algn="l">
              <a:spcBef>
                <a:spcPct val="50000"/>
              </a:spcBef>
              <a:buFont typeface="Arial" charset="0"/>
              <a:buNone/>
            </a:pPr>
            <a:r>
              <a:rPr lang="en-US" dirty="0">
                <a:solidFill>
                  <a:schemeClr val="bg2"/>
                </a:solidFill>
              </a:rPr>
              <a:t>Zernike Institute for Advanced Materials </a:t>
            </a:r>
            <a:r>
              <a:rPr lang="en-US" dirty="0">
                <a:solidFill>
                  <a:schemeClr val="bg2"/>
                </a:solidFill>
                <a:hlinkClick r:id="rId3"/>
              </a:rPr>
              <a:t>p.rudolf@rug.nl</a:t>
            </a:r>
            <a:endParaRPr lang="en-US" dirty="0">
              <a:solidFill>
                <a:schemeClr val="bg2"/>
              </a:solidFill>
            </a:endParaRPr>
          </a:p>
          <a:p>
            <a:pPr algn="l">
              <a:spcBef>
                <a:spcPct val="50000"/>
              </a:spcBef>
              <a:buFont typeface="Arial" charset="0"/>
              <a:buChar char="›"/>
            </a:pPr>
            <a:endParaRPr lang="en-US" dirty="0">
              <a:solidFill>
                <a:schemeClr val="bg2"/>
              </a:solidFill>
            </a:endParaRPr>
          </a:p>
        </p:txBody>
      </p:sp>
      <p:sp>
        <p:nvSpPr>
          <p:cNvPr id="4101" name="Rectangle 3"/>
          <p:cNvSpPr>
            <a:spLocks noGrp="1" noChangeArrowheads="1"/>
          </p:cNvSpPr>
          <p:nvPr>
            <p:ph type="ctrTitle"/>
          </p:nvPr>
        </p:nvSpPr>
        <p:spPr>
          <a:xfrm>
            <a:off x="34925" y="1331913"/>
            <a:ext cx="9109075" cy="657225"/>
          </a:xfrm>
        </p:spPr>
        <p:txBody>
          <a:bodyPr/>
          <a:lstStyle/>
          <a:p>
            <a:pPr eaLnBrk="1" hangingPunct="1"/>
            <a:r>
              <a:rPr lang="en-GB" sz="3600" b="1" dirty="0"/>
              <a:t> </a:t>
            </a:r>
            <a:br>
              <a:rPr lang="en-GB" sz="3600" b="1" dirty="0"/>
            </a:br>
            <a:r>
              <a:rPr lang="en-GB" sz="3600" b="1" dirty="0"/>
              <a:t>A PhD is not enough... How to prepare for a </a:t>
            </a:r>
            <a:r>
              <a:rPr lang="en-GB" sz="3600" b="1"/>
              <a:t>career in </a:t>
            </a:r>
            <a:r>
              <a:rPr lang="en-GB" sz="3600" b="1" dirty="0"/>
              <a:t>academia</a:t>
            </a:r>
            <a:br>
              <a:rPr lang="en-GB" sz="3600" b="1" dirty="0"/>
            </a:br>
            <a:endParaRPr lang="fr-FR" sz="36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10</a:t>
            </a:fld>
            <a:endParaRPr lang="en-US"/>
          </a:p>
        </p:txBody>
      </p:sp>
      <p:pic>
        <p:nvPicPr>
          <p:cNvPr id="6" name="Picture 5"/>
          <p:cNvPicPr>
            <a:picLocks noChangeAspect="1"/>
          </p:cNvPicPr>
          <p:nvPr/>
        </p:nvPicPr>
        <p:blipFill>
          <a:blip r:embed="rId3"/>
          <a:stretch>
            <a:fillRect/>
          </a:stretch>
        </p:blipFill>
        <p:spPr>
          <a:xfrm>
            <a:off x="611560" y="1399857"/>
            <a:ext cx="6768752" cy="5089763"/>
          </a:xfrm>
          <a:prstGeom prst="rect">
            <a:avLst/>
          </a:prstGeom>
        </p:spPr>
      </p:pic>
      <p:sp>
        <p:nvSpPr>
          <p:cNvPr id="7" name="Rectangle 2"/>
          <p:cNvSpPr txBox="1">
            <a:spLocks noChangeArrowheads="1"/>
          </p:cNvSpPr>
          <p:nvPr/>
        </p:nvSpPr>
        <p:spPr>
          <a:xfrm>
            <a:off x="251520" y="701824"/>
            <a:ext cx="8229600" cy="1143000"/>
          </a:xfrm>
          <a:prstGeom prst="rect">
            <a:avLst/>
          </a:prstGeom>
        </p:spPr>
        <p:txBody>
          <a:bodyPr>
            <a:normAutofit/>
          </a:bodyPr>
          <a:lst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2pPr>
            <a:lvl3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3pPr>
            <a:lvl4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4pPr>
            <a:lvl5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5pPr>
            <a:lvl6pPr marL="457200" algn="l" rtl="0" fontAlgn="base">
              <a:spcBef>
                <a:spcPct val="0"/>
              </a:spcBef>
              <a:spcAft>
                <a:spcPct val="0"/>
              </a:spcAft>
              <a:defRPr sz="3200">
                <a:solidFill>
                  <a:schemeClr val="bg2"/>
                </a:solidFill>
                <a:latin typeface="Georgia" pitchFamily="18" charset="0"/>
                <a:ea typeface="ＭＳ Ｐゴシック" pitchFamily="34" charset="-128"/>
              </a:defRPr>
            </a:lvl6pPr>
            <a:lvl7pPr marL="914400" algn="l" rtl="0" fontAlgn="base">
              <a:spcBef>
                <a:spcPct val="0"/>
              </a:spcBef>
              <a:spcAft>
                <a:spcPct val="0"/>
              </a:spcAft>
              <a:defRPr sz="3200">
                <a:solidFill>
                  <a:schemeClr val="bg2"/>
                </a:solidFill>
                <a:latin typeface="Georgia" pitchFamily="18" charset="0"/>
                <a:ea typeface="ＭＳ Ｐゴシック" pitchFamily="34" charset="-128"/>
              </a:defRPr>
            </a:lvl7pPr>
            <a:lvl8pPr marL="1371600" algn="l" rtl="0" fontAlgn="base">
              <a:spcBef>
                <a:spcPct val="0"/>
              </a:spcBef>
              <a:spcAft>
                <a:spcPct val="0"/>
              </a:spcAft>
              <a:defRPr sz="3200">
                <a:solidFill>
                  <a:schemeClr val="bg2"/>
                </a:solidFill>
                <a:latin typeface="Georgia" pitchFamily="18" charset="0"/>
                <a:ea typeface="ＭＳ Ｐゴシック" pitchFamily="34" charset="-128"/>
              </a:defRPr>
            </a:lvl8pPr>
            <a:lvl9pPr marL="1828800" algn="l" rtl="0" fontAlgn="base">
              <a:spcBef>
                <a:spcPct val="0"/>
              </a:spcBef>
              <a:spcAft>
                <a:spcPct val="0"/>
              </a:spcAft>
              <a:defRPr sz="3200">
                <a:solidFill>
                  <a:schemeClr val="bg2"/>
                </a:solidFill>
                <a:latin typeface="Georgia" pitchFamily="18" charset="0"/>
                <a:ea typeface="ＭＳ Ｐゴシック" pitchFamily="34" charset="-128"/>
              </a:defRPr>
            </a:lvl9pPr>
          </a:lstStyle>
          <a:p>
            <a:pPr eaLnBrk="1" hangingPunct="1"/>
            <a:r>
              <a:rPr lang="en-US" b="1" kern="0" dirty="0">
                <a:solidFill>
                  <a:srgbClr val="B90000"/>
                </a:solidFill>
                <a:latin typeface="Times New Roman" pitchFamily="18" charset="0"/>
                <a:cs typeface="Times New Roman" pitchFamily="18" charset="0"/>
              </a:rPr>
              <a:t>After PhD – go for a postdoc ?</a:t>
            </a:r>
            <a:endParaRPr lang="el-GR" b="1" kern="0" dirty="0">
              <a:solidFill>
                <a:srgbClr val="B90000"/>
              </a:solidFill>
              <a:latin typeface="Times New Roman" pitchFamily="18" charset="0"/>
              <a:cs typeface="Times New Roman" pitchFamily="18" charset="0"/>
            </a:endParaRPr>
          </a:p>
        </p:txBody>
      </p:sp>
      <p:cxnSp>
        <p:nvCxnSpPr>
          <p:cNvPr id="9" name="Straight Connector 8"/>
          <p:cNvCxnSpPr/>
          <p:nvPr/>
        </p:nvCxnSpPr>
        <p:spPr bwMode="auto">
          <a:xfrm flipV="1">
            <a:off x="611560" y="1412776"/>
            <a:ext cx="72008" cy="504056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0" name="Straight Connector 9"/>
          <p:cNvCxnSpPr/>
          <p:nvPr/>
        </p:nvCxnSpPr>
        <p:spPr bwMode="auto">
          <a:xfrm flipH="1">
            <a:off x="683568" y="1412776"/>
            <a:ext cx="6696744"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8" name="Rectangle 7"/>
          <p:cNvSpPr/>
          <p:nvPr/>
        </p:nvSpPr>
        <p:spPr>
          <a:xfrm>
            <a:off x="107504" y="6516052"/>
            <a:ext cx="9036496" cy="369332"/>
          </a:xfrm>
          <a:prstGeom prst="rect">
            <a:avLst/>
          </a:prstGeom>
        </p:spPr>
        <p:txBody>
          <a:bodyPr wrap="square">
            <a:spAutoFit/>
          </a:bodyPr>
          <a:lstStyle/>
          <a:p>
            <a:pPr algn="l"/>
            <a:r>
              <a:rPr lang="en-US" sz="1800" dirty="0">
                <a:solidFill>
                  <a:srgbClr val="000000"/>
                </a:solidFill>
              </a:rPr>
              <a:t>http://</a:t>
            </a:r>
            <a:r>
              <a:rPr lang="en-US" sz="1800" dirty="0" err="1">
                <a:solidFill>
                  <a:srgbClr val="000000"/>
                </a:solidFill>
              </a:rPr>
              <a:t>blogs.nature.com</a:t>
            </a:r>
            <a:r>
              <a:rPr lang="en-US" sz="1800" dirty="0">
                <a:solidFill>
                  <a:srgbClr val="000000"/>
                </a:solidFill>
              </a:rPr>
              <a:t>/</a:t>
            </a:r>
            <a:r>
              <a:rPr lang="en-US" sz="1800" dirty="0" err="1">
                <a:solidFill>
                  <a:srgbClr val="000000"/>
                </a:solidFill>
              </a:rPr>
              <a:t>naturejobs</a:t>
            </a:r>
            <a:r>
              <a:rPr lang="en-US" sz="1800" dirty="0">
                <a:solidFill>
                  <a:srgbClr val="000000"/>
                </a:solidFill>
              </a:rPr>
              <a:t>/2018/03/26/the-autopilot-postdoc/</a:t>
            </a:r>
          </a:p>
        </p:txBody>
      </p:sp>
    </p:spTree>
    <p:extLst>
      <p:ext uri="{BB962C8B-B14F-4D97-AF65-F5344CB8AC3E}">
        <p14:creationId xmlns:p14="http://schemas.microsoft.com/office/powerpoint/2010/main" val="3710785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11</a:t>
            </a:fld>
            <a:endParaRPr lang="en-US"/>
          </a:p>
        </p:txBody>
      </p:sp>
      <p:sp>
        <p:nvSpPr>
          <p:cNvPr id="6" name="Rectangle 2"/>
          <p:cNvSpPr txBox="1">
            <a:spLocks noChangeArrowheads="1"/>
          </p:cNvSpPr>
          <p:nvPr/>
        </p:nvSpPr>
        <p:spPr>
          <a:xfrm>
            <a:off x="251520" y="701824"/>
            <a:ext cx="8229600" cy="1143000"/>
          </a:xfrm>
          <a:prstGeom prst="rect">
            <a:avLst/>
          </a:prstGeom>
        </p:spPr>
        <p:txBody>
          <a:bodyPr>
            <a:normAutofit/>
          </a:bodyPr>
          <a:lst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2pPr>
            <a:lvl3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3pPr>
            <a:lvl4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4pPr>
            <a:lvl5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5pPr>
            <a:lvl6pPr marL="457200" algn="l" rtl="0" fontAlgn="base">
              <a:spcBef>
                <a:spcPct val="0"/>
              </a:spcBef>
              <a:spcAft>
                <a:spcPct val="0"/>
              </a:spcAft>
              <a:defRPr sz="3200">
                <a:solidFill>
                  <a:schemeClr val="bg2"/>
                </a:solidFill>
                <a:latin typeface="Georgia" pitchFamily="18" charset="0"/>
                <a:ea typeface="ＭＳ Ｐゴシック" pitchFamily="34" charset="-128"/>
              </a:defRPr>
            </a:lvl6pPr>
            <a:lvl7pPr marL="914400" algn="l" rtl="0" fontAlgn="base">
              <a:spcBef>
                <a:spcPct val="0"/>
              </a:spcBef>
              <a:spcAft>
                <a:spcPct val="0"/>
              </a:spcAft>
              <a:defRPr sz="3200">
                <a:solidFill>
                  <a:schemeClr val="bg2"/>
                </a:solidFill>
                <a:latin typeface="Georgia" pitchFamily="18" charset="0"/>
                <a:ea typeface="ＭＳ Ｐゴシック" pitchFamily="34" charset="-128"/>
              </a:defRPr>
            </a:lvl7pPr>
            <a:lvl8pPr marL="1371600" algn="l" rtl="0" fontAlgn="base">
              <a:spcBef>
                <a:spcPct val="0"/>
              </a:spcBef>
              <a:spcAft>
                <a:spcPct val="0"/>
              </a:spcAft>
              <a:defRPr sz="3200">
                <a:solidFill>
                  <a:schemeClr val="bg2"/>
                </a:solidFill>
                <a:latin typeface="Georgia" pitchFamily="18" charset="0"/>
                <a:ea typeface="ＭＳ Ｐゴシック" pitchFamily="34" charset="-128"/>
              </a:defRPr>
            </a:lvl8pPr>
            <a:lvl9pPr marL="1828800" algn="l" rtl="0" fontAlgn="base">
              <a:spcBef>
                <a:spcPct val="0"/>
              </a:spcBef>
              <a:spcAft>
                <a:spcPct val="0"/>
              </a:spcAft>
              <a:defRPr sz="3200">
                <a:solidFill>
                  <a:schemeClr val="bg2"/>
                </a:solidFill>
                <a:latin typeface="Georgia" pitchFamily="18" charset="0"/>
                <a:ea typeface="ＭＳ Ｐゴシック" pitchFamily="34" charset="-128"/>
              </a:defRPr>
            </a:lvl9pPr>
          </a:lstStyle>
          <a:p>
            <a:pPr eaLnBrk="1" hangingPunct="1"/>
            <a:r>
              <a:rPr lang="en-US" b="1" kern="0" dirty="0">
                <a:solidFill>
                  <a:schemeClr val="accent6"/>
                </a:solidFill>
                <a:latin typeface="Times New Roman" pitchFamily="18" charset="0"/>
                <a:cs typeface="Times New Roman" pitchFamily="18" charset="0"/>
              </a:rPr>
              <a:t>Academic career: After PhD – go for a postdoc !</a:t>
            </a:r>
            <a:endParaRPr lang="el-GR" b="1" kern="0" dirty="0">
              <a:solidFill>
                <a:schemeClr val="accent6"/>
              </a:solidFill>
              <a:latin typeface="Times New Roman" pitchFamily="18" charset="0"/>
              <a:cs typeface="Times New Roman" pitchFamily="18" charset="0"/>
            </a:endParaRPr>
          </a:p>
        </p:txBody>
      </p:sp>
      <p:sp>
        <p:nvSpPr>
          <p:cNvPr id="7" name="TextBox 6"/>
          <p:cNvSpPr txBox="1"/>
          <p:nvPr/>
        </p:nvSpPr>
        <p:spPr>
          <a:xfrm>
            <a:off x="323528" y="1772816"/>
            <a:ext cx="8424936" cy="3570208"/>
          </a:xfrm>
          <a:prstGeom prst="rect">
            <a:avLst/>
          </a:prstGeom>
          <a:noFill/>
        </p:spPr>
        <p:txBody>
          <a:bodyPr wrap="square" rtlCol="0">
            <a:spAutoFit/>
          </a:bodyPr>
          <a:lstStyle/>
          <a:p>
            <a:pPr algn="l"/>
            <a:endParaRPr lang="en-US" sz="2400" dirty="0">
              <a:solidFill>
                <a:schemeClr val="bg2"/>
              </a:solidFill>
            </a:endParaRPr>
          </a:p>
          <a:p>
            <a:pPr marL="342900" indent="-342900" algn="l">
              <a:buFont typeface="Arial"/>
              <a:buChar char="•"/>
            </a:pPr>
            <a:r>
              <a:rPr lang="en-US" sz="2400" dirty="0">
                <a:solidFill>
                  <a:schemeClr val="bg2"/>
                </a:solidFill>
              </a:rPr>
              <a:t>You will be selected on the basis of your research competence</a:t>
            </a:r>
          </a:p>
          <a:p>
            <a:pPr marL="342900" indent="-342900" algn="l">
              <a:buFont typeface="Arial"/>
              <a:buChar char="•"/>
            </a:pPr>
            <a:endParaRPr lang="en-US" sz="1000" dirty="0">
              <a:solidFill>
                <a:schemeClr val="bg2"/>
              </a:solidFill>
            </a:endParaRPr>
          </a:p>
          <a:p>
            <a:pPr marL="342900" indent="-342900" algn="l">
              <a:buFont typeface="Arial"/>
              <a:buChar char="•"/>
            </a:pPr>
            <a:r>
              <a:rPr lang="en-US" sz="2400" b="1" dirty="0">
                <a:solidFill>
                  <a:schemeClr val="bg2"/>
                </a:solidFill>
              </a:rPr>
              <a:t>What do you need to get out?</a:t>
            </a:r>
          </a:p>
          <a:p>
            <a:pPr marL="457200" indent="-457200" algn="l">
              <a:buFontTx/>
              <a:buChar char="-"/>
            </a:pPr>
            <a:r>
              <a:rPr lang="en-US" sz="2400" dirty="0">
                <a:solidFill>
                  <a:schemeClr val="bg2"/>
                </a:solidFill>
              </a:rPr>
              <a:t>Experience with different research environment</a:t>
            </a:r>
          </a:p>
          <a:p>
            <a:pPr marL="457200" indent="-457200" algn="l">
              <a:buFontTx/>
              <a:buChar char="-"/>
            </a:pPr>
            <a:r>
              <a:rPr lang="en-US" sz="2400" dirty="0">
                <a:solidFill>
                  <a:schemeClr val="bg2"/>
                </a:solidFill>
              </a:rPr>
              <a:t>Experience with new techniques/new research topic</a:t>
            </a:r>
          </a:p>
          <a:p>
            <a:pPr marL="457200" indent="-457200" algn="l">
              <a:buFontTx/>
              <a:buChar char="-"/>
            </a:pPr>
            <a:r>
              <a:rPr lang="en-US" sz="2400" dirty="0">
                <a:solidFill>
                  <a:schemeClr val="bg2"/>
                </a:solidFill>
              </a:rPr>
              <a:t>Recognition of your ideas</a:t>
            </a:r>
          </a:p>
          <a:p>
            <a:pPr marL="457200" indent="-457200" algn="l">
              <a:buFontTx/>
              <a:buChar char="-"/>
            </a:pPr>
            <a:r>
              <a:rPr lang="en-US" sz="2400" dirty="0">
                <a:solidFill>
                  <a:schemeClr val="bg2"/>
                </a:solidFill>
              </a:rPr>
              <a:t>Network of future collaborators</a:t>
            </a:r>
          </a:p>
          <a:p>
            <a:pPr marL="457200" indent="-457200" algn="l">
              <a:buFontTx/>
              <a:buChar char="-"/>
            </a:pPr>
            <a:endParaRPr lang="en-US" sz="2400" dirty="0">
              <a:solidFill>
                <a:schemeClr val="bg2"/>
              </a:solidFill>
            </a:endParaRPr>
          </a:p>
        </p:txBody>
      </p:sp>
    </p:spTree>
    <p:extLst>
      <p:ext uri="{BB962C8B-B14F-4D97-AF65-F5344CB8AC3E}">
        <p14:creationId xmlns:p14="http://schemas.microsoft.com/office/powerpoint/2010/main" val="231462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12</a:t>
            </a:fld>
            <a:endParaRPr lang="en-US"/>
          </a:p>
        </p:txBody>
      </p:sp>
      <p:sp>
        <p:nvSpPr>
          <p:cNvPr id="6" name="TextBox 5"/>
          <p:cNvSpPr txBox="1"/>
          <p:nvPr/>
        </p:nvSpPr>
        <p:spPr>
          <a:xfrm>
            <a:off x="179512" y="863714"/>
            <a:ext cx="6552728" cy="477054"/>
          </a:xfrm>
          <a:prstGeom prst="rect">
            <a:avLst/>
          </a:prstGeom>
          <a:noFill/>
        </p:spPr>
        <p:txBody>
          <a:bodyPr wrap="square" rtlCol="0">
            <a:spAutoFit/>
          </a:bodyPr>
          <a:lstStyle/>
          <a:p>
            <a:r>
              <a:rPr lang="en-US" b="1" dirty="0">
                <a:solidFill>
                  <a:schemeClr val="accent6"/>
                </a:solidFill>
              </a:rPr>
              <a:t>Which supervisor? Which place?</a:t>
            </a:r>
          </a:p>
        </p:txBody>
      </p:sp>
      <p:sp>
        <p:nvSpPr>
          <p:cNvPr id="7" name="Rectangle 6"/>
          <p:cNvSpPr/>
          <p:nvPr/>
        </p:nvSpPr>
        <p:spPr>
          <a:xfrm>
            <a:off x="179512" y="1484784"/>
            <a:ext cx="8712968" cy="4678203"/>
          </a:xfrm>
          <a:prstGeom prst="rect">
            <a:avLst/>
          </a:prstGeom>
        </p:spPr>
        <p:txBody>
          <a:bodyPr wrap="square">
            <a:spAutoFit/>
          </a:bodyPr>
          <a:lstStyle/>
          <a:p>
            <a:pPr marL="457200" indent="-457200" algn="l">
              <a:buFontTx/>
              <a:buChar char="-"/>
            </a:pPr>
            <a:r>
              <a:rPr lang="en-US" sz="2400" dirty="0">
                <a:solidFill>
                  <a:schemeClr val="bg2"/>
                </a:solidFill>
              </a:rPr>
              <a:t>Experience with different research environment – many universities require postdoc abroad for tenure track assistant professor candidates</a:t>
            </a:r>
          </a:p>
          <a:p>
            <a:pPr marL="457200" indent="-457200" algn="l">
              <a:buFontTx/>
              <a:buChar char="-"/>
            </a:pPr>
            <a:endParaRPr lang="en-US" sz="1400" dirty="0">
              <a:solidFill>
                <a:schemeClr val="bg2"/>
              </a:solidFill>
            </a:endParaRPr>
          </a:p>
          <a:p>
            <a:pPr marL="457200" indent="-457200" algn="l">
              <a:buFontTx/>
              <a:buChar char="-"/>
            </a:pPr>
            <a:r>
              <a:rPr lang="en-US" sz="2400" dirty="0">
                <a:solidFill>
                  <a:schemeClr val="bg2"/>
                </a:solidFill>
              </a:rPr>
              <a:t>Experience with new techniques/new research topic – going to work with a “hot shot” has advantages and disadvantages…</a:t>
            </a:r>
          </a:p>
          <a:p>
            <a:pPr marL="457200" indent="-457200" algn="l">
              <a:buFontTx/>
              <a:buChar char="-"/>
            </a:pPr>
            <a:endParaRPr lang="en-US" sz="2000" dirty="0">
              <a:solidFill>
                <a:schemeClr val="bg2"/>
              </a:solidFill>
            </a:endParaRPr>
          </a:p>
          <a:p>
            <a:pPr marL="457200" indent="-457200" algn="l">
              <a:buFontTx/>
              <a:buChar char="-"/>
            </a:pPr>
            <a:r>
              <a:rPr lang="en-US" sz="2400" dirty="0">
                <a:solidFill>
                  <a:schemeClr val="bg2"/>
                </a:solidFill>
              </a:rPr>
              <a:t>Recognition of your ideas/topic – going to work with a junior professor has advantages and disadvantages…</a:t>
            </a:r>
          </a:p>
          <a:p>
            <a:pPr marL="457200" indent="-457200" algn="l">
              <a:buFontTx/>
              <a:buChar char="-"/>
            </a:pPr>
            <a:endParaRPr lang="en-US" sz="2000" dirty="0">
              <a:solidFill>
                <a:schemeClr val="bg2"/>
              </a:solidFill>
            </a:endParaRPr>
          </a:p>
          <a:p>
            <a:pPr marL="457200" indent="-457200" algn="l">
              <a:buFontTx/>
              <a:buChar char="-"/>
            </a:pPr>
            <a:r>
              <a:rPr lang="en-US" sz="2400" dirty="0">
                <a:solidFill>
                  <a:schemeClr val="bg2"/>
                </a:solidFill>
              </a:rPr>
              <a:t>Network of future collaborators – you meet more people in “famous places”</a:t>
            </a:r>
          </a:p>
        </p:txBody>
      </p:sp>
    </p:spTree>
    <p:extLst>
      <p:ext uri="{BB962C8B-B14F-4D97-AF65-F5344CB8AC3E}">
        <p14:creationId xmlns:p14="http://schemas.microsoft.com/office/powerpoint/2010/main" val="121873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13</a:t>
            </a:fld>
            <a:endParaRPr lang="en-US"/>
          </a:p>
        </p:txBody>
      </p:sp>
      <p:sp>
        <p:nvSpPr>
          <p:cNvPr id="6" name="Title 1"/>
          <p:cNvSpPr>
            <a:spLocks noGrp="1"/>
          </p:cNvSpPr>
          <p:nvPr>
            <p:ph type="title"/>
          </p:nvPr>
        </p:nvSpPr>
        <p:spPr>
          <a:xfrm>
            <a:off x="685800" y="845840"/>
            <a:ext cx="7772400" cy="1143000"/>
          </a:xfrm>
        </p:spPr>
        <p:txBody>
          <a:bodyPr/>
          <a:lstStyle/>
          <a:p>
            <a:r>
              <a:rPr lang="en-US" b="1" dirty="0">
                <a:solidFill>
                  <a:schemeClr val="accent6"/>
                </a:solidFill>
              </a:rPr>
              <a:t>How to apply</a:t>
            </a:r>
          </a:p>
        </p:txBody>
      </p:sp>
      <p:sp>
        <p:nvSpPr>
          <p:cNvPr id="7" name="Content Placeholder 2"/>
          <p:cNvSpPr>
            <a:spLocks noGrp="1"/>
          </p:cNvSpPr>
          <p:nvPr>
            <p:ph idx="1"/>
          </p:nvPr>
        </p:nvSpPr>
        <p:spPr>
          <a:xfrm>
            <a:off x="327992" y="1474440"/>
            <a:ext cx="7772400" cy="4114800"/>
          </a:xfrm>
        </p:spPr>
        <p:txBody>
          <a:bodyPr/>
          <a:lstStyle/>
          <a:p>
            <a:r>
              <a:rPr lang="en-US" sz="2800" dirty="0"/>
              <a:t>There are more postdoc positions than good applicants: check websites of Learned Societies and https:/</a:t>
            </a:r>
            <a:r>
              <a:rPr lang="en-US" sz="2800" dirty="0" err="1"/>
              <a:t>euraxess.ec.europa.eu</a:t>
            </a:r>
            <a:r>
              <a:rPr lang="en-US" sz="2800" dirty="0"/>
              <a:t>/</a:t>
            </a:r>
          </a:p>
          <a:p>
            <a:r>
              <a:rPr lang="en-US" sz="2800" dirty="0"/>
              <a:t>Check website of potential supervisor, institute</a:t>
            </a:r>
          </a:p>
          <a:p>
            <a:r>
              <a:rPr lang="en-US" sz="2800" dirty="0"/>
              <a:t>Contact former PhD students/postdocs</a:t>
            </a:r>
          </a:p>
          <a:p>
            <a:r>
              <a:rPr lang="en-US" sz="2800" dirty="0"/>
              <a:t>To get selected: Motivation letter (see </a:t>
            </a:r>
            <a:r>
              <a:rPr lang="en-US" sz="2800" dirty="0">
                <a:hlinkClick r:id="rId3"/>
              </a:rPr>
              <a:t>https://motivationletter.net/motivation-letter-for-postdoc/</a:t>
            </a:r>
            <a:r>
              <a:rPr lang="en-US" sz="2800" dirty="0"/>
              <a:t>), interview</a:t>
            </a:r>
          </a:p>
          <a:p>
            <a:endParaRPr lang="en-US" sz="2800" dirty="0"/>
          </a:p>
        </p:txBody>
      </p:sp>
      <p:sp>
        <p:nvSpPr>
          <p:cNvPr id="8" name="Title 1"/>
          <p:cNvSpPr txBox="1">
            <a:spLocks/>
          </p:cNvSpPr>
          <p:nvPr/>
        </p:nvSpPr>
        <p:spPr bwMode="auto">
          <a:xfrm>
            <a:off x="683568" y="5742384"/>
            <a:ext cx="7772400" cy="1143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2pPr>
            <a:lvl3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3pPr>
            <a:lvl4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4pPr>
            <a:lvl5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5pPr>
            <a:lvl6pPr marL="457200" algn="l" rtl="0" fontAlgn="base">
              <a:spcBef>
                <a:spcPct val="0"/>
              </a:spcBef>
              <a:spcAft>
                <a:spcPct val="0"/>
              </a:spcAft>
              <a:defRPr sz="3200">
                <a:solidFill>
                  <a:schemeClr val="bg2"/>
                </a:solidFill>
                <a:latin typeface="Georgia" pitchFamily="18" charset="0"/>
                <a:ea typeface="ＭＳ Ｐゴシック" pitchFamily="34" charset="-128"/>
              </a:defRPr>
            </a:lvl6pPr>
            <a:lvl7pPr marL="914400" algn="l" rtl="0" fontAlgn="base">
              <a:spcBef>
                <a:spcPct val="0"/>
              </a:spcBef>
              <a:spcAft>
                <a:spcPct val="0"/>
              </a:spcAft>
              <a:defRPr sz="3200">
                <a:solidFill>
                  <a:schemeClr val="bg2"/>
                </a:solidFill>
                <a:latin typeface="Georgia" pitchFamily="18" charset="0"/>
                <a:ea typeface="ＭＳ Ｐゴシック" pitchFamily="34" charset="-128"/>
              </a:defRPr>
            </a:lvl7pPr>
            <a:lvl8pPr marL="1371600" algn="l" rtl="0" fontAlgn="base">
              <a:spcBef>
                <a:spcPct val="0"/>
              </a:spcBef>
              <a:spcAft>
                <a:spcPct val="0"/>
              </a:spcAft>
              <a:defRPr sz="3200">
                <a:solidFill>
                  <a:schemeClr val="bg2"/>
                </a:solidFill>
                <a:latin typeface="Georgia" pitchFamily="18" charset="0"/>
                <a:ea typeface="ＭＳ Ｐゴシック" pitchFamily="34" charset="-128"/>
              </a:defRPr>
            </a:lvl8pPr>
            <a:lvl9pPr marL="1828800" algn="l" rtl="0" fontAlgn="base">
              <a:spcBef>
                <a:spcPct val="0"/>
              </a:spcBef>
              <a:spcAft>
                <a:spcPct val="0"/>
              </a:spcAft>
              <a:defRPr sz="3200">
                <a:solidFill>
                  <a:schemeClr val="bg2"/>
                </a:solidFill>
                <a:latin typeface="Georgia" pitchFamily="18" charset="0"/>
                <a:ea typeface="ＭＳ Ｐゴシック" pitchFamily="34" charset="-128"/>
              </a:defRPr>
            </a:lvl9pPr>
          </a:lstStyle>
          <a:p>
            <a:r>
              <a:rPr lang="en-US" b="1" dirty="0">
                <a:solidFill>
                  <a:schemeClr val="accent6"/>
                </a:solidFill>
              </a:rPr>
              <a:t>Or get your own funding …</a:t>
            </a:r>
          </a:p>
        </p:txBody>
      </p:sp>
    </p:spTree>
    <p:extLst>
      <p:ext uri="{BB962C8B-B14F-4D97-AF65-F5344CB8AC3E}">
        <p14:creationId xmlns:p14="http://schemas.microsoft.com/office/powerpoint/2010/main" val="294322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59" y="899567"/>
            <a:ext cx="7934325" cy="657225"/>
          </a:xfrm>
        </p:spPr>
        <p:txBody>
          <a:bodyPr/>
          <a:lstStyle/>
          <a:p>
            <a:r>
              <a:rPr lang="en-US" sz="2800" b="1" dirty="0">
                <a:solidFill>
                  <a:srgbClr val="B90000"/>
                </a:solidFill>
              </a:rPr>
              <a:t>Many possibilities for applying for funding</a:t>
            </a:r>
          </a:p>
        </p:txBody>
      </p:sp>
      <p:sp>
        <p:nvSpPr>
          <p:cNvPr id="3" name="Content Placeholder 2"/>
          <p:cNvSpPr>
            <a:spLocks noGrp="1"/>
          </p:cNvSpPr>
          <p:nvPr>
            <p:ph idx="1"/>
          </p:nvPr>
        </p:nvSpPr>
        <p:spPr>
          <a:xfrm>
            <a:off x="395536" y="1772816"/>
            <a:ext cx="8568952" cy="3887787"/>
          </a:xfrm>
        </p:spPr>
        <p:txBody>
          <a:bodyPr/>
          <a:lstStyle/>
          <a:p>
            <a:r>
              <a:rPr lang="en-US" dirty="0"/>
              <a:t>EU Marie Curie Individual Fellowships</a:t>
            </a:r>
          </a:p>
          <a:p>
            <a:r>
              <a:rPr lang="en-US" dirty="0"/>
              <a:t>(National) Foundations: USA-Fulbright program, UK-Newton International Fellowships, </a:t>
            </a:r>
            <a:r>
              <a:rPr lang="en-US" sz="2400" dirty="0"/>
              <a:t>NL-VENI, Germany-Humboldt Fellowship, SNSF-Postdoctoral Fellowship, Switzerland, ….</a:t>
            </a:r>
          </a:p>
          <a:p>
            <a:r>
              <a:rPr lang="en-US" dirty="0"/>
              <a:t>Individual </a:t>
            </a:r>
            <a:r>
              <a:rPr lang="en-US" sz="2400" dirty="0"/>
              <a:t>Universities/research institutions: Harvard, MIT, Stanford, Cornell, ETH Zürich, Trinity College Dublin, Max Planck Society, Univ. of Münster, Germany…</a:t>
            </a:r>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14</a:t>
            </a:fld>
            <a:endParaRPr lang="en-US"/>
          </a:p>
        </p:txBody>
      </p:sp>
      <p:sp>
        <p:nvSpPr>
          <p:cNvPr id="6" name="Rectangle 5"/>
          <p:cNvSpPr/>
          <p:nvPr/>
        </p:nvSpPr>
        <p:spPr>
          <a:xfrm>
            <a:off x="4479667" y="3190473"/>
            <a:ext cx="184666" cy="477054"/>
          </a:xfrm>
          <a:prstGeom prst="rect">
            <a:avLst/>
          </a:prstGeom>
        </p:spPr>
        <p:txBody>
          <a:bodyPr wrap="none">
            <a:spAutoFit/>
          </a:bodyPr>
          <a:lstStyle/>
          <a:p>
            <a:r>
              <a:rPr lang="en-US" dirty="0"/>
              <a:t> </a:t>
            </a:r>
          </a:p>
        </p:txBody>
      </p:sp>
      <p:sp>
        <p:nvSpPr>
          <p:cNvPr id="7" name="Title 1"/>
          <p:cNvSpPr txBox="1">
            <a:spLocks/>
          </p:cNvSpPr>
          <p:nvPr/>
        </p:nvSpPr>
        <p:spPr bwMode="auto">
          <a:xfrm>
            <a:off x="238075" y="4941168"/>
            <a:ext cx="8654405" cy="6572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2pPr>
            <a:lvl3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3pPr>
            <a:lvl4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4pPr>
            <a:lvl5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5pPr>
            <a:lvl6pPr marL="457200" algn="l" rtl="0" fontAlgn="base">
              <a:spcBef>
                <a:spcPct val="0"/>
              </a:spcBef>
              <a:spcAft>
                <a:spcPct val="0"/>
              </a:spcAft>
              <a:defRPr sz="3200">
                <a:solidFill>
                  <a:schemeClr val="bg2"/>
                </a:solidFill>
                <a:latin typeface="Georgia" pitchFamily="18" charset="0"/>
                <a:ea typeface="ＭＳ Ｐゴシック" pitchFamily="34" charset="-128"/>
              </a:defRPr>
            </a:lvl6pPr>
            <a:lvl7pPr marL="914400" algn="l" rtl="0" fontAlgn="base">
              <a:spcBef>
                <a:spcPct val="0"/>
              </a:spcBef>
              <a:spcAft>
                <a:spcPct val="0"/>
              </a:spcAft>
              <a:defRPr sz="3200">
                <a:solidFill>
                  <a:schemeClr val="bg2"/>
                </a:solidFill>
                <a:latin typeface="Georgia" pitchFamily="18" charset="0"/>
                <a:ea typeface="ＭＳ Ｐゴシック" pitchFamily="34" charset="-128"/>
              </a:defRPr>
            </a:lvl7pPr>
            <a:lvl8pPr marL="1371600" algn="l" rtl="0" fontAlgn="base">
              <a:spcBef>
                <a:spcPct val="0"/>
              </a:spcBef>
              <a:spcAft>
                <a:spcPct val="0"/>
              </a:spcAft>
              <a:defRPr sz="3200">
                <a:solidFill>
                  <a:schemeClr val="bg2"/>
                </a:solidFill>
                <a:latin typeface="Georgia" pitchFamily="18" charset="0"/>
                <a:ea typeface="ＭＳ Ｐゴシック" pitchFamily="34" charset="-128"/>
              </a:defRPr>
            </a:lvl8pPr>
            <a:lvl9pPr marL="1828800" algn="l" rtl="0" fontAlgn="base">
              <a:spcBef>
                <a:spcPct val="0"/>
              </a:spcBef>
              <a:spcAft>
                <a:spcPct val="0"/>
              </a:spcAft>
              <a:defRPr sz="3200">
                <a:solidFill>
                  <a:schemeClr val="bg2"/>
                </a:solidFill>
                <a:latin typeface="Georgia" pitchFamily="18" charset="0"/>
                <a:ea typeface="ＭＳ Ｐゴシック" pitchFamily="34" charset="-128"/>
              </a:defRPr>
            </a:lvl9pPr>
          </a:lstStyle>
          <a:p>
            <a:r>
              <a:rPr lang="en-US" sz="2800" dirty="0">
                <a:solidFill>
                  <a:srgbClr val="B90000"/>
                </a:solidFill>
              </a:rPr>
              <a:t>First think of where you want to go, then search for the right funding…</a:t>
            </a:r>
          </a:p>
        </p:txBody>
      </p:sp>
    </p:spTree>
    <p:extLst>
      <p:ext uri="{BB962C8B-B14F-4D97-AF65-F5344CB8AC3E}">
        <p14:creationId xmlns:p14="http://schemas.microsoft.com/office/powerpoint/2010/main" val="1975889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15</a:t>
            </a:fld>
            <a:endParaRPr lang="en-US"/>
          </a:p>
        </p:txBody>
      </p:sp>
      <p:sp>
        <p:nvSpPr>
          <p:cNvPr id="6" name="TextBox 5"/>
          <p:cNvSpPr txBox="1"/>
          <p:nvPr/>
        </p:nvSpPr>
        <p:spPr>
          <a:xfrm>
            <a:off x="539552" y="692696"/>
            <a:ext cx="7488832" cy="584776"/>
          </a:xfrm>
          <a:prstGeom prst="rect">
            <a:avLst/>
          </a:prstGeom>
          <a:noFill/>
        </p:spPr>
        <p:txBody>
          <a:bodyPr wrap="square" rtlCol="0">
            <a:spAutoFit/>
          </a:bodyPr>
          <a:lstStyle/>
          <a:p>
            <a:pPr algn="l"/>
            <a:r>
              <a:rPr lang="en-US" sz="3200" b="1" dirty="0">
                <a:solidFill>
                  <a:schemeClr val="accent6"/>
                </a:solidFill>
              </a:rPr>
              <a:t>Apply for a grant </a:t>
            </a:r>
          </a:p>
        </p:txBody>
      </p:sp>
      <p:sp>
        <p:nvSpPr>
          <p:cNvPr id="7" name="TextBox 6"/>
          <p:cNvSpPr txBox="1"/>
          <p:nvPr/>
        </p:nvSpPr>
        <p:spPr>
          <a:xfrm>
            <a:off x="467544" y="1412776"/>
            <a:ext cx="7632848" cy="3170099"/>
          </a:xfrm>
          <a:prstGeom prst="rect">
            <a:avLst/>
          </a:prstGeom>
          <a:noFill/>
        </p:spPr>
        <p:txBody>
          <a:bodyPr wrap="square" rtlCol="0">
            <a:spAutoFit/>
          </a:bodyPr>
          <a:lstStyle/>
          <a:p>
            <a:pPr algn="l"/>
            <a:endParaRPr lang="en-US" sz="2400" dirty="0">
              <a:solidFill>
                <a:schemeClr val="bg2"/>
              </a:solidFill>
            </a:endParaRPr>
          </a:p>
          <a:p>
            <a:pPr marL="342900" indent="-342900" algn="l">
              <a:buFontTx/>
              <a:buChar char="-"/>
            </a:pPr>
            <a:r>
              <a:rPr lang="en-US" sz="2400" dirty="0">
                <a:solidFill>
                  <a:schemeClr val="bg2"/>
                </a:solidFill>
              </a:rPr>
              <a:t>Read the instructions and follow them carefully</a:t>
            </a:r>
          </a:p>
          <a:p>
            <a:pPr marL="342900" indent="-342900" algn="l">
              <a:buFontTx/>
              <a:buChar char="-"/>
            </a:pPr>
            <a:endParaRPr lang="en-US" sz="800" dirty="0">
              <a:solidFill>
                <a:schemeClr val="bg2"/>
              </a:solidFill>
            </a:endParaRPr>
          </a:p>
          <a:p>
            <a:pPr marL="342900" indent="-342900" algn="l">
              <a:buFontTx/>
              <a:buChar char="-"/>
            </a:pPr>
            <a:r>
              <a:rPr lang="en-US" sz="2400" dirty="0">
                <a:solidFill>
                  <a:schemeClr val="bg2"/>
                </a:solidFill>
              </a:rPr>
              <a:t>Learn how to write a Grant proposal (free) https://www.hfsp.org/node/5761 The Art of </a:t>
            </a:r>
            <a:r>
              <a:rPr lang="en-US" sz="2400" dirty="0" err="1">
                <a:solidFill>
                  <a:schemeClr val="bg2"/>
                </a:solidFill>
              </a:rPr>
              <a:t>Grantmanship</a:t>
            </a:r>
            <a:endParaRPr lang="en-US" sz="2400" dirty="0">
              <a:solidFill>
                <a:schemeClr val="bg2"/>
              </a:solidFill>
            </a:endParaRPr>
          </a:p>
          <a:p>
            <a:pPr marL="342900" indent="-342900" algn="l">
              <a:buFontTx/>
              <a:buChar char="-"/>
            </a:pPr>
            <a:endParaRPr lang="en-US" sz="800" dirty="0">
              <a:solidFill>
                <a:schemeClr val="bg2"/>
              </a:solidFill>
            </a:endParaRPr>
          </a:p>
          <a:p>
            <a:pPr marL="342900" indent="-342900" algn="l">
              <a:buFontTx/>
              <a:buChar char="-"/>
            </a:pPr>
            <a:r>
              <a:rPr lang="en-US" sz="2400" dirty="0">
                <a:solidFill>
                  <a:schemeClr val="bg2"/>
                </a:solidFill>
              </a:rPr>
              <a:t>Be sure to be ready 1-1.5 months before deadline</a:t>
            </a:r>
          </a:p>
          <a:p>
            <a:pPr marL="342900" indent="-342900" algn="l">
              <a:buFontTx/>
              <a:buChar char="-"/>
            </a:pPr>
            <a:endParaRPr lang="en-US" sz="800" dirty="0">
              <a:solidFill>
                <a:schemeClr val="bg2"/>
              </a:solidFill>
            </a:endParaRPr>
          </a:p>
          <a:p>
            <a:pPr marL="342900" indent="-342900" algn="l">
              <a:buFontTx/>
              <a:buChar char="-"/>
            </a:pPr>
            <a:r>
              <a:rPr lang="en-US" sz="2400" dirty="0">
                <a:solidFill>
                  <a:schemeClr val="bg2"/>
                </a:solidFill>
              </a:rPr>
              <a:t>Establish a mock committee for feedback</a:t>
            </a:r>
          </a:p>
          <a:p>
            <a:pPr marL="342900" indent="-342900" algn="l">
              <a:buFontTx/>
              <a:buChar char="-"/>
            </a:pPr>
            <a:endParaRPr lang="en-US" sz="800" dirty="0">
              <a:solidFill>
                <a:schemeClr val="bg2"/>
              </a:solidFill>
            </a:endParaRPr>
          </a:p>
          <a:p>
            <a:pPr marL="342900" indent="-342900" algn="l">
              <a:buFontTx/>
              <a:buChar char="-"/>
            </a:pPr>
            <a:r>
              <a:rPr lang="en-US" sz="2400" dirty="0">
                <a:solidFill>
                  <a:schemeClr val="bg2"/>
                </a:solidFill>
              </a:rPr>
              <a:t>Think of who will be judging … </a:t>
            </a:r>
          </a:p>
        </p:txBody>
      </p:sp>
      <p:sp>
        <p:nvSpPr>
          <p:cNvPr id="8" name="TextBox 7"/>
          <p:cNvSpPr txBox="1"/>
          <p:nvPr/>
        </p:nvSpPr>
        <p:spPr>
          <a:xfrm>
            <a:off x="139446" y="5085184"/>
            <a:ext cx="8897050" cy="861774"/>
          </a:xfrm>
          <a:prstGeom prst="rect">
            <a:avLst/>
          </a:prstGeom>
          <a:noFill/>
        </p:spPr>
        <p:txBody>
          <a:bodyPr wrap="square" rtlCol="0">
            <a:spAutoFit/>
          </a:bodyPr>
          <a:lstStyle/>
          <a:p>
            <a:r>
              <a:rPr lang="en-US" dirty="0">
                <a:solidFill>
                  <a:srgbClr val="B90000"/>
                </a:solidFill>
              </a:rPr>
              <a:t>Remember: older people like to help young people, so don’t be afraid to ask for help</a:t>
            </a:r>
          </a:p>
        </p:txBody>
      </p:sp>
    </p:spTree>
    <p:extLst>
      <p:ext uri="{BB962C8B-B14F-4D97-AF65-F5344CB8AC3E}">
        <p14:creationId xmlns:p14="http://schemas.microsoft.com/office/powerpoint/2010/main" val="892432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16</a:t>
            </a:fld>
            <a:endParaRPr lang="en-US"/>
          </a:p>
        </p:txBody>
      </p:sp>
      <p:sp>
        <p:nvSpPr>
          <p:cNvPr id="6" name="Text Box 3"/>
          <p:cNvSpPr txBox="1">
            <a:spLocks noChangeArrowheads="1"/>
          </p:cNvSpPr>
          <p:nvPr/>
        </p:nvSpPr>
        <p:spPr bwMode="auto">
          <a:xfrm>
            <a:off x="179388" y="677014"/>
            <a:ext cx="8001000" cy="579437"/>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rgbClr val="FF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500" b="1">
                <a:solidFill>
                  <a:schemeClr val="tx1"/>
                </a:solidFill>
                <a:latin typeface="Georgia" charset="0"/>
                <a:ea typeface="ＭＳ Ｐゴシック" charset="0"/>
                <a:cs typeface="ＭＳ Ｐゴシック" charset="0"/>
              </a:defRPr>
            </a:lvl1pPr>
            <a:lvl2pPr marL="742950" indent="-285750" eaLnBrk="0" hangingPunct="0">
              <a:defRPr sz="2500" b="1">
                <a:solidFill>
                  <a:schemeClr val="tx1"/>
                </a:solidFill>
                <a:latin typeface="Georgia" charset="0"/>
                <a:ea typeface="ＭＳ Ｐゴシック" charset="0"/>
              </a:defRPr>
            </a:lvl2pPr>
            <a:lvl3pPr marL="1143000" indent="-228600" eaLnBrk="0" hangingPunct="0">
              <a:defRPr sz="2500" b="1">
                <a:solidFill>
                  <a:schemeClr val="tx1"/>
                </a:solidFill>
                <a:latin typeface="Georgia" charset="0"/>
                <a:ea typeface="ＭＳ Ｐゴシック" charset="0"/>
              </a:defRPr>
            </a:lvl3pPr>
            <a:lvl4pPr marL="1600200" indent="-228600" eaLnBrk="0" hangingPunct="0">
              <a:defRPr sz="2500" b="1">
                <a:solidFill>
                  <a:schemeClr val="tx1"/>
                </a:solidFill>
                <a:latin typeface="Georgia" charset="0"/>
                <a:ea typeface="ＭＳ Ｐゴシック" charset="0"/>
              </a:defRPr>
            </a:lvl4pPr>
            <a:lvl5pPr marL="2057400" indent="-228600" eaLnBrk="0" hangingPunct="0">
              <a:defRPr sz="2500" b="1">
                <a:solidFill>
                  <a:schemeClr val="tx1"/>
                </a:solidFill>
                <a:latin typeface="Georgia" charset="0"/>
                <a:ea typeface="ＭＳ Ｐゴシック" charset="0"/>
              </a:defRPr>
            </a:lvl5pPr>
            <a:lvl6pPr marL="2514600" indent="-228600" eaLnBrk="0" fontAlgn="base" hangingPunct="0">
              <a:spcBef>
                <a:spcPct val="0"/>
              </a:spcBef>
              <a:spcAft>
                <a:spcPct val="0"/>
              </a:spcAft>
              <a:defRPr sz="2500" b="1">
                <a:solidFill>
                  <a:schemeClr val="tx1"/>
                </a:solidFill>
                <a:latin typeface="Georgia" charset="0"/>
                <a:ea typeface="ＭＳ Ｐゴシック" charset="0"/>
              </a:defRPr>
            </a:lvl6pPr>
            <a:lvl7pPr marL="2971800" indent="-228600" eaLnBrk="0" fontAlgn="base" hangingPunct="0">
              <a:spcBef>
                <a:spcPct val="0"/>
              </a:spcBef>
              <a:spcAft>
                <a:spcPct val="0"/>
              </a:spcAft>
              <a:defRPr sz="2500" b="1">
                <a:solidFill>
                  <a:schemeClr val="tx1"/>
                </a:solidFill>
                <a:latin typeface="Georgia" charset="0"/>
                <a:ea typeface="ＭＳ Ｐゴシック" charset="0"/>
              </a:defRPr>
            </a:lvl7pPr>
            <a:lvl8pPr marL="3429000" indent="-228600" eaLnBrk="0" fontAlgn="base" hangingPunct="0">
              <a:spcBef>
                <a:spcPct val="0"/>
              </a:spcBef>
              <a:spcAft>
                <a:spcPct val="0"/>
              </a:spcAft>
              <a:defRPr sz="2500" b="1">
                <a:solidFill>
                  <a:schemeClr val="tx1"/>
                </a:solidFill>
                <a:latin typeface="Georgia" charset="0"/>
                <a:ea typeface="ＭＳ Ｐゴシック" charset="0"/>
              </a:defRPr>
            </a:lvl8pPr>
            <a:lvl9pPr marL="3886200" indent="-228600" eaLnBrk="0" fontAlgn="base" hangingPunct="0">
              <a:spcBef>
                <a:spcPct val="0"/>
              </a:spcBef>
              <a:spcAft>
                <a:spcPct val="0"/>
              </a:spcAft>
              <a:defRPr sz="2500" b="1">
                <a:solidFill>
                  <a:schemeClr val="tx1"/>
                </a:solidFill>
                <a:latin typeface="Georgia" charset="0"/>
                <a:ea typeface="ＭＳ Ｐゴシック" charset="0"/>
              </a:defRPr>
            </a:lvl9pPr>
          </a:lstStyle>
          <a:p>
            <a:pPr>
              <a:defRPr/>
            </a:pPr>
            <a:r>
              <a:rPr lang="en-GB" sz="3200" dirty="0">
                <a:solidFill>
                  <a:schemeClr val="accent6"/>
                </a:solidFill>
              </a:rPr>
              <a:t>Find a good mentor/supervisor !</a:t>
            </a:r>
          </a:p>
        </p:txBody>
      </p:sp>
      <p:sp>
        <p:nvSpPr>
          <p:cNvPr id="7" name="Text Box 4"/>
          <p:cNvSpPr txBox="1">
            <a:spLocks noChangeArrowheads="1"/>
          </p:cNvSpPr>
          <p:nvPr/>
        </p:nvSpPr>
        <p:spPr bwMode="auto">
          <a:xfrm>
            <a:off x="107950" y="5469032"/>
            <a:ext cx="8784530" cy="120032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rgbClr val="FF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500" b="1">
                <a:solidFill>
                  <a:schemeClr val="tx1"/>
                </a:solidFill>
                <a:latin typeface="Georgia" charset="0"/>
                <a:ea typeface="ＭＳ Ｐゴシック" charset="0"/>
                <a:cs typeface="ＭＳ Ｐゴシック" charset="0"/>
              </a:defRPr>
            </a:lvl1pPr>
            <a:lvl2pPr marL="742950" indent="-285750" eaLnBrk="0" hangingPunct="0">
              <a:defRPr sz="2500" b="1">
                <a:solidFill>
                  <a:schemeClr val="tx1"/>
                </a:solidFill>
                <a:latin typeface="Georgia" charset="0"/>
                <a:ea typeface="ＭＳ Ｐゴシック" charset="0"/>
              </a:defRPr>
            </a:lvl2pPr>
            <a:lvl3pPr marL="1143000" indent="-228600" eaLnBrk="0" hangingPunct="0">
              <a:defRPr sz="2500" b="1">
                <a:solidFill>
                  <a:schemeClr val="tx1"/>
                </a:solidFill>
                <a:latin typeface="Georgia" charset="0"/>
                <a:ea typeface="ＭＳ Ｐゴシック" charset="0"/>
              </a:defRPr>
            </a:lvl3pPr>
            <a:lvl4pPr marL="1600200" indent="-228600" eaLnBrk="0" hangingPunct="0">
              <a:defRPr sz="2500" b="1">
                <a:solidFill>
                  <a:schemeClr val="tx1"/>
                </a:solidFill>
                <a:latin typeface="Georgia" charset="0"/>
                <a:ea typeface="ＭＳ Ｐゴシック" charset="0"/>
              </a:defRPr>
            </a:lvl4pPr>
            <a:lvl5pPr marL="2057400" indent="-228600" eaLnBrk="0" hangingPunct="0">
              <a:defRPr sz="2500" b="1">
                <a:solidFill>
                  <a:schemeClr val="tx1"/>
                </a:solidFill>
                <a:latin typeface="Georgia" charset="0"/>
                <a:ea typeface="ＭＳ Ｐゴシック" charset="0"/>
              </a:defRPr>
            </a:lvl5pPr>
            <a:lvl6pPr marL="2514600" indent="-228600" eaLnBrk="0" fontAlgn="base" hangingPunct="0">
              <a:spcBef>
                <a:spcPct val="0"/>
              </a:spcBef>
              <a:spcAft>
                <a:spcPct val="0"/>
              </a:spcAft>
              <a:defRPr sz="2500" b="1">
                <a:solidFill>
                  <a:schemeClr val="tx1"/>
                </a:solidFill>
                <a:latin typeface="Georgia" charset="0"/>
                <a:ea typeface="ＭＳ Ｐゴシック" charset="0"/>
              </a:defRPr>
            </a:lvl6pPr>
            <a:lvl7pPr marL="2971800" indent="-228600" eaLnBrk="0" fontAlgn="base" hangingPunct="0">
              <a:spcBef>
                <a:spcPct val="0"/>
              </a:spcBef>
              <a:spcAft>
                <a:spcPct val="0"/>
              </a:spcAft>
              <a:defRPr sz="2500" b="1">
                <a:solidFill>
                  <a:schemeClr val="tx1"/>
                </a:solidFill>
                <a:latin typeface="Georgia" charset="0"/>
                <a:ea typeface="ＭＳ Ｐゴシック" charset="0"/>
              </a:defRPr>
            </a:lvl7pPr>
            <a:lvl8pPr marL="3429000" indent="-228600" eaLnBrk="0" fontAlgn="base" hangingPunct="0">
              <a:spcBef>
                <a:spcPct val="0"/>
              </a:spcBef>
              <a:spcAft>
                <a:spcPct val="0"/>
              </a:spcAft>
              <a:defRPr sz="2500" b="1">
                <a:solidFill>
                  <a:schemeClr val="tx1"/>
                </a:solidFill>
                <a:latin typeface="Georgia" charset="0"/>
                <a:ea typeface="ＭＳ Ｐゴシック" charset="0"/>
              </a:defRPr>
            </a:lvl8pPr>
            <a:lvl9pPr marL="3886200" indent="-228600" eaLnBrk="0" fontAlgn="base" hangingPunct="0">
              <a:spcBef>
                <a:spcPct val="0"/>
              </a:spcBef>
              <a:spcAft>
                <a:spcPct val="0"/>
              </a:spcAft>
              <a:defRPr sz="2500" b="1">
                <a:solidFill>
                  <a:schemeClr val="tx1"/>
                </a:solidFill>
                <a:latin typeface="Georgia" charset="0"/>
                <a:ea typeface="ＭＳ Ｐゴシック" charset="0"/>
              </a:defRPr>
            </a:lvl9pPr>
          </a:lstStyle>
          <a:p>
            <a:pPr algn="l" eaLnBrk="1" hangingPunct="1">
              <a:defRPr/>
            </a:pPr>
            <a:r>
              <a:rPr lang="en-GB" sz="2400" i="1" dirty="0">
                <a:solidFill>
                  <a:srgbClr val="B90000"/>
                </a:solidFill>
              </a:rPr>
              <a:t>If you don’t get these things from your supervisor/ mentor, ask for them. If you still don’t get them, try someone/somewhere else.</a:t>
            </a:r>
          </a:p>
        </p:txBody>
      </p:sp>
      <p:sp>
        <p:nvSpPr>
          <p:cNvPr id="8" name="Rectangle 2"/>
          <p:cNvSpPr>
            <a:spLocks noChangeArrowheads="1"/>
          </p:cNvSpPr>
          <p:nvPr/>
        </p:nvSpPr>
        <p:spPr bwMode="auto">
          <a:xfrm>
            <a:off x="250825" y="1397094"/>
            <a:ext cx="8569325" cy="4154983"/>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rgbClr val="FFFF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spAutoFit/>
          </a:bodyPr>
          <a:lstStyle/>
          <a:p>
            <a:pPr algn="l">
              <a:defRPr/>
            </a:pPr>
            <a:r>
              <a:rPr lang="en-GB" sz="2400" dirty="0">
                <a:solidFill>
                  <a:schemeClr val="bg2"/>
                </a:solidFill>
              </a:rPr>
              <a:t>Apart from giving scientific guidance, s/he should</a:t>
            </a:r>
          </a:p>
          <a:p>
            <a:pPr algn="l">
              <a:buFontTx/>
              <a:buChar char="•"/>
              <a:defRPr/>
            </a:pPr>
            <a:r>
              <a:rPr lang="en-GB" sz="2400" dirty="0">
                <a:solidFill>
                  <a:schemeClr val="bg2"/>
                </a:solidFill>
              </a:rPr>
              <a:t> provide training in presentation of results, paper writing </a:t>
            </a:r>
          </a:p>
          <a:p>
            <a:pPr algn="l">
              <a:buFontTx/>
              <a:buChar char="•"/>
              <a:defRPr/>
            </a:pPr>
            <a:r>
              <a:rPr lang="en-GB" sz="2400" dirty="0">
                <a:solidFill>
                  <a:schemeClr val="bg2"/>
                </a:solidFill>
              </a:rPr>
              <a:t> find funding / help you find funding</a:t>
            </a:r>
          </a:p>
          <a:p>
            <a:pPr algn="l">
              <a:buFontTx/>
              <a:buChar char="•"/>
              <a:defRPr/>
            </a:pPr>
            <a:r>
              <a:rPr lang="en-GB" sz="2400" dirty="0">
                <a:solidFill>
                  <a:schemeClr val="bg2"/>
                </a:solidFill>
              </a:rPr>
              <a:t> teach you how to write successful proposals </a:t>
            </a:r>
          </a:p>
          <a:p>
            <a:pPr algn="l">
              <a:buFontTx/>
              <a:buChar char="•"/>
              <a:defRPr/>
            </a:pPr>
            <a:r>
              <a:rPr lang="en-GB" sz="2400" dirty="0">
                <a:solidFill>
                  <a:schemeClr val="bg2"/>
                </a:solidFill>
              </a:rPr>
              <a:t> teach you the « rules of the game » and how to change it </a:t>
            </a:r>
          </a:p>
          <a:p>
            <a:pPr algn="l">
              <a:buFontTx/>
              <a:buChar char="•"/>
              <a:defRPr/>
            </a:pPr>
            <a:r>
              <a:rPr lang="en-GB" sz="2400" dirty="0">
                <a:solidFill>
                  <a:schemeClr val="bg2"/>
                </a:solidFill>
              </a:rPr>
              <a:t> introduce you to important professional contacts </a:t>
            </a:r>
          </a:p>
          <a:p>
            <a:pPr algn="l">
              <a:buFontTx/>
              <a:buChar char="•"/>
              <a:defRPr/>
            </a:pPr>
            <a:r>
              <a:rPr lang="en-GB" sz="2400" dirty="0">
                <a:solidFill>
                  <a:schemeClr val="bg2"/>
                </a:solidFill>
              </a:rPr>
              <a:t> give you challenging assignments and opportunities </a:t>
            </a:r>
          </a:p>
          <a:p>
            <a:pPr algn="l">
              <a:buFontTx/>
              <a:buChar char="•"/>
              <a:defRPr/>
            </a:pPr>
            <a:r>
              <a:rPr lang="en-GB" sz="2400" dirty="0">
                <a:solidFill>
                  <a:schemeClr val="bg2"/>
                </a:solidFill>
              </a:rPr>
              <a:t> provide constructive feedback on unsuccessful proposals or   interviews </a:t>
            </a:r>
          </a:p>
          <a:p>
            <a:pPr algn="l">
              <a:buFontTx/>
              <a:buChar char="•"/>
              <a:defRPr/>
            </a:pPr>
            <a:r>
              <a:rPr lang="en-GB" sz="2400" dirty="0">
                <a:solidFill>
                  <a:schemeClr val="bg2"/>
                </a:solidFill>
              </a:rPr>
              <a:t> give you credit, and advocate you in the academic community</a:t>
            </a:r>
          </a:p>
        </p:txBody>
      </p:sp>
    </p:spTree>
    <p:extLst>
      <p:ext uri="{BB962C8B-B14F-4D97-AF65-F5344CB8AC3E}">
        <p14:creationId xmlns:p14="http://schemas.microsoft.com/office/powerpoint/2010/main" val="591777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7934325" cy="657225"/>
          </a:xfrm>
        </p:spPr>
        <p:txBody>
          <a:bodyPr/>
          <a:lstStyle/>
          <a:p>
            <a:r>
              <a:rPr lang="en-US" b="1" dirty="0">
                <a:solidFill>
                  <a:srgbClr val="B90000"/>
                </a:solidFill>
              </a:rPr>
              <a:t>Make publicity for yourself</a:t>
            </a:r>
          </a:p>
        </p:txBody>
      </p:sp>
      <p:sp>
        <p:nvSpPr>
          <p:cNvPr id="3" name="Content Placeholder 2"/>
          <p:cNvSpPr>
            <a:spLocks noGrp="1"/>
          </p:cNvSpPr>
          <p:nvPr>
            <p:ph idx="1"/>
          </p:nvPr>
        </p:nvSpPr>
        <p:spPr>
          <a:xfrm>
            <a:off x="179512" y="980728"/>
            <a:ext cx="8712968" cy="3887787"/>
          </a:xfrm>
        </p:spPr>
        <p:txBody>
          <a:bodyPr/>
          <a:lstStyle/>
          <a:p>
            <a:endParaRPr lang="en-US" dirty="0"/>
          </a:p>
          <a:p>
            <a:pPr marL="0" indent="0">
              <a:buNone/>
            </a:pPr>
            <a:r>
              <a:rPr lang="en-US" dirty="0"/>
              <a:t>Future employers, people who nominate you for prizes, organizers of conferences have to find you</a:t>
            </a:r>
          </a:p>
          <a:p>
            <a:pPr marL="0" indent="0">
              <a:buNone/>
            </a:pPr>
            <a:endParaRPr lang="en-US" sz="900" dirty="0"/>
          </a:p>
          <a:p>
            <a:r>
              <a:rPr lang="en-US" dirty="0"/>
              <a:t>Setup your profile on ORCID (with </a:t>
            </a:r>
            <a:r>
              <a:rPr lang="en-US" dirty="0" err="1"/>
              <a:t>miniCV</a:t>
            </a:r>
            <a:r>
              <a:rPr lang="en-US" dirty="0"/>
              <a:t> </a:t>
            </a:r>
            <a:r>
              <a:rPr lang="en-US" dirty="0" err="1"/>
              <a:t>etc</a:t>
            </a:r>
            <a:r>
              <a:rPr lang="en-US" dirty="0"/>
              <a:t>) and make it public</a:t>
            </a:r>
          </a:p>
          <a:p>
            <a:r>
              <a:rPr lang="en-US" dirty="0"/>
              <a:t>Be on </a:t>
            </a:r>
            <a:r>
              <a:rPr lang="en-US" dirty="0" err="1"/>
              <a:t>googlescholar</a:t>
            </a:r>
            <a:r>
              <a:rPr lang="en-US" dirty="0"/>
              <a:t>, </a:t>
            </a:r>
            <a:r>
              <a:rPr lang="en-US" dirty="0" err="1"/>
              <a:t>publons</a:t>
            </a:r>
            <a:r>
              <a:rPr lang="en-US" dirty="0"/>
              <a:t>, </a:t>
            </a:r>
            <a:r>
              <a:rPr lang="en-US" dirty="0" err="1"/>
              <a:t>researchgate</a:t>
            </a:r>
            <a:r>
              <a:rPr lang="en-US" dirty="0"/>
              <a:t>,…</a:t>
            </a:r>
          </a:p>
          <a:p>
            <a:r>
              <a:rPr lang="en-US" dirty="0"/>
              <a:t>Even better: have your own website </a:t>
            </a:r>
          </a:p>
        </p:txBody>
      </p:sp>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17</a:t>
            </a:fld>
            <a:endParaRPr lang="en-US"/>
          </a:p>
        </p:txBody>
      </p:sp>
    </p:spTree>
    <p:extLst>
      <p:ext uri="{BB962C8B-B14F-4D97-AF65-F5344CB8AC3E}">
        <p14:creationId xmlns:p14="http://schemas.microsoft.com/office/powerpoint/2010/main" val="33883328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18</a:t>
            </a:fld>
            <a:endParaRPr lang="en-US"/>
          </a:p>
        </p:txBody>
      </p:sp>
      <p:pic>
        <p:nvPicPr>
          <p:cNvPr id="6" name="Picture 5"/>
          <p:cNvPicPr>
            <a:picLocks noChangeAspect="1"/>
          </p:cNvPicPr>
          <p:nvPr/>
        </p:nvPicPr>
        <p:blipFill>
          <a:blip r:embed="rId3"/>
          <a:stretch>
            <a:fillRect/>
          </a:stretch>
        </p:blipFill>
        <p:spPr>
          <a:xfrm>
            <a:off x="0" y="836712"/>
            <a:ext cx="9144000" cy="4503534"/>
          </a:xfrm>
          <a:prstGeom prst="rect">
            <a:avLst/>
          </a:prstGeom>
        </p:spPr>
      </p:pic>
      <p:sp>
        <p:nvSpPr>
          <p:cNvPr id="7" name="TextBox 6"/>
          <p:cNvSpPr txBox="1"/>
          <p:nvPr/>
        </p:nvSpPr>
        <p:spPr>
          <a:xfrm>
            <a:off x="323528" y="5949280"/>
            <a:ext cx="7560840" cy="477054"/>
          </a:xfrm>
          <a:prstGeom prst="rect">
            <a:avLst/>
          </a:prstGeom>
          <a:noFill/>
        </p:spPr>
        <p:txBody>
          <a:bodyPr wrap="square" rtlCol="0">
            <a:spAutoFit/>
          </a:bodyPr>
          <a:lstStyle/>
          <a:p>
            <a:pPr algn="l"/>
            <a:r>
              <a:rPr lang="en-US" dirty="0">
                <a:solidFill>
                  <a:srgbClr val="B90000"/>
                </a:solidFill>
              </a:rPr>
              <a:t>Missing: what I am particularly proud of</a:t>
            </a:r>
          </a:p>
        </p:txBody>
      </p:sp>
    </p:spTree>
    <p:extLst>
      <p:ext uri="{BB962C8B-B14F-4D97-AF65-F5344CB8AC3E}">
        <p14:creationId xmlns:p14="http://schemas.microsoft.com/office/powerpoint/2010/main" val="3169454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7934325" cy="657225"/>
          </a:xfrm>
        </p:spPr>
        <p:txBody>
          <a:bodyPr/>
          <a:lstStyle/>
          <a:p>
            <a:r>
              <a:rPr lang="en-US" b="1" dirty="0">
                <a:solidFill>
                  <a:srgbClr val="B90000"/>
                </a:solidFill>
              </a:rPr>
              <a:t>Make publicity for yourself</a:t>
            </a:r>
          </a:p>
        </p:txBody>
      </p:sp>
      <p:sp>
        <p:nvSpPr>
          <p:cNvPr id="3" name="Content Placeholder 2"/>
          <p:cNvSpPr>
            <a:spLocks noGrp="1"/>
          </p:cNvSpPr>
          <p:nvPr>
            <p:ph idx="1"/>
          </p:nvPr>
        </p:nvSpPr>
        <p:spPr>
          <a:xfrm>
            <a:off x="179512" y="980728"/>
            <a:ext cx="8712968" cy="3887787"/>
          </a:xfrm>
        </p:spPr>
        <p:txBody>
          <a:bodyPr/>
          <a:lstStyle/>
          <a:p>
            <a:endParaRPr lang="en-US" dirty="0"/>
          </a:p>
          <a:p>
            <a:pPr marL="0" indent="0">
              <a:buNone/>
            </a:pPr>
            <a:r>
              <a:rPr lang="en-US" dirty="0"/>
              <a:t>Future employers, people who nominate you for prizes, organizers of conferences have to find you</a:t>
            </a:r>
          </a:p>
          <a:p>
            <a:pPr marL="0" indent="0">
              <a:buNone/>
            </a:pPr>
            <a:endParaRPr lang="en-US" sz="900" dirty="0"/>
          </a:p>
          <a:p>
            <a:r>
              <a:rPr lang="en-US" dirty="0"/>
              <a:t>Setup your profile on ORCID (with </a:t>
            </a:r>
            <a:r>
              <a:rPr lang="en-US" dirty="0" err="1"/>
              <a:t>miniCV</a:t>
            </a:r>
            <a:r>
              <a:rPr lang="en-US" dirty="0"/>
              <a:t> </a:t>
            </a:r>
            <a:r>
              <a:rPr lang="en-US" dirty="0" err="1"/>
              <a:t>etc</a:t>
            </a:r>
            <a:r>
              <a:rPr lang="en-US" dirty="0"/>
              <a:t>) and make it public</a:t>
            </a:r>
          </a:p>
          <a:p>
            <a:r>
              <a:rPr lang="en-US" dirty="0"/>
              <a:t>Be on </a:t>
            </a:r>
            <a:r>
              <a:rPr lang="en-US" dirty="0" err="1"/>
              <a:t>googlescholar</a:t>
            </a:r>
            <a:r>
              <a:rPr lang="en-US" dirty="0"/>
              <a:t>, </a:t>
            </a:r>
            <a:r>
              <a:rPr lang="en-US" dirty="0" err="1"/>
              <a:t>publons</a:t>
            </a:r>
            <a:r>
              <a:rPr lang="en-US" dirty="0"/>
              <a:t>, </a:t>
            </a:r>
            <a:r>
              <a:rPr lang="en-US" dirty="0" err="1"/>
              <a:t>researchgate</a:t>
            </a:r>
            <a:r>
              <a:rPr lang="en-US" dirty="0"/>
              <a:t>,…</a:t>
            </a:r>
          </a:p>
          <a:p>
            <a:r>
              <a:rPr lang="en-US" dirty="0"/>
              <a:t>Even better: have your own website </a:t>
            </a:r>
          </a:p>
          <a:p>
            <a:r>
              <a:rPr lang="en-US" dirty="0"/>
              <a:t>But also: </a:t>
            </a:r>
            <a:r>
              <a:rPr lang="en-US" b="1" dirty="0"/>
              <a:t>Google thyself.</a:t>
            </a:r>
            <a:r>
              <a:rPr lang="en-US" dirty="0"/>
              <a:t> Want to see what your prospective employer can see? Follow tips on https://</a:t>
            </a:r>
            <a:r>
              <a:rPr lang="en-US" dirty="0" err="1"/>
              <a:t>www.sciencemag.org</a:t>
            </a:r>
            <a:r>
              <a:rPr lang="en-US" dirty="0"/>
              <a:t>/careers/2020/01/applying-your-dream-science-job-</a:t>
            </a:r>
            <a:r>
              <a:rPr lang="en-US" dirty="0" err="1"/>
              <a:t>google</a:t>
            </a:r>
            <a:r>
              <a:rPr lang="en-US" dirty="0"/>
              <a:t>-thyself</a:t>
            </a:r>
          </a:p>
        </p:txBody>
      </p:sp>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19</a:t>
            </a:fld>
            <a:endParaRPr lang="en-US"/>
          </a:p>
        </p:txBody>
      </p:sp>
    </p:spTree>
    <p:extLst>
      <p:ext uri="{BB962C8B-B14F-4D97-AF65-F5344CB8AC3E}">
        <p14:creationId xmlns:p14="http://schemas.microsoft.com/office/powerpoint/2010/main" val="907087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2</a:t>
            </a:fld>
            <a:endParaRPr lang="en-US"/>
          </a:p>
        </p:txBody>
      </p:sp>
      <p:pic>
        <p:nvPicPr>
          <p:cNvPr id="6" name="Picture 5"/>
          <p:cNvPicPr>
            <a:picLocks noChangeAspect="1"/>
          </p:cNvPicPr>
          <p:nvPr/>
        </p:nvPicPr>
        <p:blipFill>
          <a:blip r:embed="rId2"/>
          <a:stretch>
            <a:fillRect/>
          </a:stretch>
        </p:blipFill>
        <p:spPr>
          <a:xfrm>
            <a:off x="3275856" y="1052736"/>
            <a:ext cx="4226209" cy="5693832"/>
          </a:xfrm>
          <a:prstGeom prst="rect">
            <a:avLst/>
          </a:prstGeom>
        </p:spPr>
      </p:pic>
      <p:sp>
        <p:nvSpPr>
          <p:cNvPr id="7" name="TextBox 6"/>
          <p:cNvSpPr txBox="1"/>
          <p:nvPr/>
        </p:nvSpPr>
        <p:spPr>
          <a:xfrm>
            <a:off x="251520" y="1465620"/>
            <a:ext cx="2952328" cy="523220"/>
          </a:xfrm>
          <a:prstGeom prst="rect">
            <a:avLst/>
          </a:prstGeom>
          <a:noFill/>
        </p:spPr>
        <p:txBody>
          <a:bodyPr wrap="square" rtlCol="0">
            <a:spAutoFit/>
          </a:bodyPr>
          <a:lstStyle/>
          <a:p>
            <a:r>
              <a:rPr lang="en-US" sz="2800" dirty="0">
                <a:solidFill>
                  <a:srgbClr val="000000"/>
                </a:solidFill>
              </a:rPr>
              <a:t>Title inspired by </a:t>
            </a:r>
          </a:p>
        </p:txBody>
      </p:sp>
    </p:spTree>
    <p:extLst>
      <p:ext uri="{BB962C8B-B14F-4D97-AF65-F5344CB8AC3E}">
        <p14:creationId xmlns:p14="http://schemas.microsoft.com/office/powerpoint/2010/main" val="27424685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20</a:t>
            </a:fld>
            <a:endParaRPr lang="en-US"/>
          </a:p>
        </p:txBody>
      </p:sp>
      <p:sp>
        <p:nvSpPr>
          <p:cNvPr id="4" name="Rectangle 2"/>
          <p:cNvSpPr txBox="1">
            <a:spLocks noChangeArrowheads="1"/>
          </p:cNvSpPr>
          <p:nvPr/>
        </p:nvSpPr>
        <p:spPr>
          <a:xfrm>
            <a:off x="107504" y="773832"/>
            <a:ext cx="8229600" cy="1143000"/>
          </a:xfrm>
          <a:prstGeom prst="rect">
            <a:avLst/>
          </a:prstGeom>
        </p:spPr>
        <p:txBody>
          <a:bodyPr>
            <a:normAutofit/>
          </a:bodyPr>
          <a:lst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2pPr>
            <a:lvl3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3pPr>
            <a:lvl4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4pPr>
            <a:lvl5pPr algn="l" rtl="0" eaLnBrk="0" fontAlgn="base" hangingPunct="0">
              <a:spcBef>
                <a:spcPct val="0"/>
              </a:spcBef>
              <a:spcAft>
                <a:spcPct val="0"/>
              </a:spcAft>
              <a:defRPr sz="3200">
                <a:solidFill>
                  <a:schemeClr val="bg2"/>
                </a:solidFill>
                <a:latin typeface="Georgia" pitchFamily="18" charset="0"/>
                <a:ea typeface="ＭＳ Ｐゴシック" pitchFamily="34" charset="-128"/>
              </a:defRPr>
            </a:lvl5pPr>
            <a:lvl6pPr marL="457200" algn="l" rtl="0" fontAlgn="base">
              <a:spcBef>
                <a:spcPct val="0"/>
              </a:spcBef>
              <a:spcAft>
                <a:spcPct val="0"/>
              </a:spcAft>
              <a:defRPr sz="3200">
                <a:solidFill>
                  <a:schemeClr val="bg2"/>
                </a:solidFill>
                <a:latin typeface="Georgia" pitchFamily="18" charset="0"/>
                <a:ea typeface="ＭＳ Ｐゴシック" pitchFamily="34" charset="-128"/>
              </a:defRPr>
            </a:lvl6pPr>
            <a:lvl7pPr marL="914400" algn="l" rtl="0" fontAlgn="base">
              <a:spcBef>
                <a:spcPct val="0"/>
              </a:spcBef>
              <a:spcAft>
                <a:spcPct val="0"/>
              </a:spcAft>
              <a:defRPr sz="3200">
                <a:solidFill>
                  <a:schemeClr val="bg2"/>
                </a:solidFill>
                <a:latin typeface="Georgia" pitchFamily="18" charset="0"/>
                <a:ea typeface="ＭＳ Ｐゴシック" pitchFamily="34" charset="-128"/>
              </a:defRPr>
            </a:lvl7pPr>
            <a:lvl8pPr marL="1371600" algn="l" rtl="0" fontAlgn="base">
              <a:spcBef>
                <a:spcPct val="0"/>
              </a:spcBef>
              <a:spcAft>
                <a:spcPct val="0"/>
              </a:spcAft>
              <a:defRPr sz="3200">
                <a:solidFill>
                  <a:schemeClr val="bg2"/>
                </a:solidFill>
                <a:latin typeface="Georgia" pitchFamily="18" charset="0"/>
                <a:ea typeface="ＭＳ Ｐゴシック" pitchFamily="34" charset="-128"/>
              </a:defRPr>
            </a:lvl8pPr>
            <a:lvl9pPr marL="1828800" algn="l" rtl="0" fontAlgn="base">
              <a:spcBef>
                <a:spcPct val="0"/>
              </a:spcBef>
              <a:spcAft>
                <a:spcPct val="0"/>
              </a:spcAft>
              <a:defRPr sz="3200">
                <a:solidFill>
                  <a:schemeClr val="bg2"/>
                </a:solidFill>
                <a:latin typeface="Georgia" pitchFamily="18" charset="0"/>
                <a:ea typeface="ＭＳ Ｐゴシック" pitchFamily="34" charset="-128"/>
              </a:defRPr>
            </a:lvl9pPr>
          </a:lstStyle>
          <a:p>
            <a:pPr eaLnBrk="1" hangingPunct="1"/>
            <a:r>
              <a:rPr lang="en-US" b="1" kern="0" dirty="0">
                <a:solidFill>
                  <a:srgbClr val="C00000"/>
                </a:solidFill>
                <a:latin typeface="Times New Roman" pitchFamily="18" charset="0"/>
                <a:cs typeface="Times New Roman" pitchFamily="18" charset="0"/>
              </a:rPr>
              <a:t>Next step tenure track assistant professor…</a:t>
            </a:r>
            <a:endParaRPr lang="el-GR" b="1" kern="0" dirty="0">
              <a:solidFill>
                <a:srgbClr val="C00000"/>
              </a:solidFill>
              <a:latin typeface="Times New Roman" pitchFamily="18" charset="0"/>
              <a:cs typeface="Times New Roman" pitchFamily="18" charset="0"/>
            </a:endParaRPr>
          </a:p>
        </p:txBody>
      </p:sp>
      <p:sp>
        <p:nvSpPr>
          <p:cNvPr id="10" name="Date Placeholder 1"/>
          <p:cNvSpPr>
            <a:spLocks noGrp="1"/>
          </p:cNvSpPr>
          <p:nvPr>
            <p:ph type="dt" sz="half" idx="10"/>
          </p:nvPr>
        </p:nvSpPr>
        <p:spPr>
          <a:xfrm>
            <a:off x="6589713" y="1009650"/>
            <a:ext cx="1905000" cy="261938"/>
          </a:xfrm>
        </p:spPr>
        <p:txBody>
          <a:bodyPr/>
          <a:lstStyle/>
          <a:p>
            <a:pPr>
              <a:defRPr/>
            </a:pPr>
            <a:fld id="{93FA93D3-9FCB-4F63-9042-32D987592935}" type="datetime1">
              <a:rPr lang="en-US" smtClean="0"/>
              <a:pPr>
                <a:defRPr/>
              </a:pPr>
              <a:t>9/10/24</a:t>
            </a:fld>
            <a:endParaRPr lang="en-US" dirty="0"/>
          </a:p>
        </p:txBody>
      </p:sp>
      <p:sp>
        <p:nvSpPr>
          <p:cNvPr id="11" name="TextBox 10"/>
          <p:cNvSpPr txBox="1"/>
          <p:nvPr/>
        </p:nvSpPr>
        <p:spPr>
          <a:xfrm>
            <a:off x="4644008" y="1484784"/>
            <a:ext cx="4320480" cy="4185762"/>
          </a:xfrm>
          <a:prstGeom prst="rect">
            <a:avLst/>
          </a:prstGeom>
          <a:noFill/>
        </p:spPr>
        <p:txBody>
          <a:bodyPr wrap="square" rtlCol="0">
            <a:spAutoFit/>
          </a:bodyPr>
          <a:lstStyle/>
          <a:p>
            <a:pPr algn="l"/>
            <a:r>
              <a:rPr lang="en-US" dirty="0">
                <a:solidFill>
                  <a:schemeClr val="bg2"/>
                </a:solidFill>
              </a:rPr>
              <a:t>postdoctoral researcher </a:t>
            </a:r>
            <a:r>
              <a:rPr lang="en-US" dirty="0" err="1">
                <a:solidFill>
                  <a:schemeClr val="bg2"/>
                </a:solidFill>
              </a:rPr>
              <a:t>vs</a:t>
            </a:r>
            <a:r>
              <a:rPr lang="en-US" dirty="0">
                <a:solidFill>
                  <a:schemeClr val="bg2"/>
                </a:solidFill>
              </a:rPr>
              <a:t> tenure track assistant professor</a:t>
            </a:r>
          </a:p>
          <a:p>
            <a:pPr algn="l"/>
            <a:endParaRPr lang="en-US" dirty="0">
              <a:solidFill>
                <a:schemeClr val="bg2"/>
              </a:solidFill>
            </a:endParaRPr>
          </a:p>
          <a:p>
            <a:pPr marL="342900" indent="-342900" algn="l">
              <a:buFont typeface="Arial"/>
              <a:buChar char="•"/>
            </a:pPr>
            <a:r>
              <a:rPr lang="en-US" dirty="0">
                <a:solidFill>
                  <a:schemeClr val="bg2"/>
                </a:solidFill>
              </a:rPr>
              <a:t>Differences in capabilities demonstrated by your CV</a:t>
            </a:r>
          </a:p>
          <a:p>
            <a:pPr marL="342900" indent="-342900" algn="l">
              <a:buFont typeface="Arial"/>
              <a:buChar char="•"/>
            </a:pPr>
            <a:endParaRPr lang="en-US" sz="800" dirty="0">
              <a:solidFill>
                <a:schemeClr val="bg2"/>
              </a:solidFill>
            </a:endParaRPr>
          </a:p>
          <a:p>
            <a:pPr marL="342900" indent="-342900" algn="l">
              <a:buFont typeface="Arial"/>
              <a:buChar char="•"/>
            </a:pPr>
            <a:r>
              <a:rPr lang="en-US" dirty="0">
                <a:solidFill>
                  <a:schemeClr val="bg2"/>
                </a:solidFill>
              </a:rPr>
              <a:t>Differences in tasks</a:t>
            </a:r>
          </a:p>
          <a:p>
            <a:pPr marL="342900" indent="-342900" algn="l">
              <a:buFont typeface="Arial"/>
              <a:buChar char="•"/>
            </a:pPr>
            <a:endParaRPr lang="en-US" sz="800" dirty="0">
              <a:solidFill>
                <a:schemeClr val="bg2"/>
              </a:solidFill>
            </a:endParaRPr>
          </a:p>
          <a:p>
            <a:pPr marL="342900" indent="-342900" algn="l">
              <a:buFont typeface="Arial"/>
              <a:buChar char="•"/>
            </a:pPr>
            <a:r>
              <a:rPr lang="en-US" dirty="0">
                <a:solidFill>
                  <a:schemeClr val="bg2"/>
                </a:solidFill>
              </a:rPr>
              <a:t>Differences in how your “boss” cares about YOUR career</a:t>
            </a:r>
          </a:p>
        </p:txBody>
      </p:sp>
      <p:grpSp>
        <p:nvGrpSpPr>
          <p:cNvPr id="6" name="Google Shape;470;p77"/>
          <p:cNvGrpSpPr/>
          <p:nvPr/>
        </p:nvGrpSpPr>
        <p:grpSpPr>
          <a:xfrm>
            <a:off x="438150" y="1678583"/>
            <a:ext cx="3095625" cy="4630737"/>
            <a:chOff x="2654025" y="1331494"/>
            <a:chExt cx="3510833" cy="5121693"/>
          </a:xfrm>
        </p:grpSpPr>
        <p:pic>
          <p:nvPicPr>
            <p:cNvPr id="7" name="Google Shape;471;p77"/>
            <p:cNvPicPr preferRelativeResize="0"/>
            <p:nvPr/>
          </p:nvPicPr>
          <p:blipFill rotWithShape="1">
            <a:blip r:embed="rId3">
              <a:alphaModFix/>
            </a:blip>
            <a:srcRect t="10081"/>
            <a:stretch/>
          </p:blipFill>
          <p:spPr>
            <a:xfrm>
              <a:off x="2843808" y="1331494"/>
              <a:ext cx="3321050" cy="5121693"/>
            </a:xfrm>
            <a:prstGeom prst="rect">
              <a:avLst/>
            </a:prstGeom>
            <a:noFill/>
            <a:ln>
              <a:noFill/>
            </a:ln>
          </p:spPr>
        </p:pic>
        <p:sp>
          <p:nvSpPr>
            <p:cNvPr id="8" name="Google Shape;472;p77"/>
            <p:cNvSpPr/>
            <p:nvPr/>
          </p:nvSpPr>
          <p:spPr>
            <a:xfrm>
              <a:off x="2654025" y="4407671"/>
              <a:ext cx="1224290" cy="503917"/>
            </a:xfrm>
            <a:prstGeom prst="ellipse">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000"/>
                <a:buFont typeface="Calibri"/>
                <a:buNone/>
              </a:pPr>
              <a:r>
                <a:rPr lang="en-US" sz="1000" b="0" i="0" u="none">
                  <a:solidFill>
                    <a:srgbClr val="000000"/>
                  </a:solidFill>
                  <a:latin typeface="Calibri"/>
                  <a:ea typeface="Calibri"/>
                  <a:cs typeface="Calibri"/>
                  <a:sym typeface="Calibri"/>
                </a:rPr>
                <a:t>Undergrad</a:t>
              </a:r>
              <a:endParaRPr/>
            </a:p>
            <a:p>
              <a:pPr marL="0" marR="0" lvl="0" indent="0" algn="ctr" rtl="0">
                <a:lnSpc>
                  <a:spcPct val="100000"/>
                </a:lnSpc>
                <a:spcBef>
                  <a:spcPts val="0"/>
                </a:spcBef>
                <a:spcAft>
                  <a:spcPts val="0"/>
                </a:spcAft>
                <a:buClr>
                  <a:srgbClr val="000000"/>
                </a:buClr>
                <a:buSzPts val="1000"/>
                <a:buFont typeface="Calibri"/>
                <a:buNone/>
              </a:pPr>
              <a:r>
                <a:rPr lang="en-US" sz="1000" b="0" i="0" u="none">
                  <a:solidFill>
                    <a:srgbClr val="000000"/>
                  </a:solidFill>
                  <a:latin typeface="Calibri"/>
                  <a:ea typeface="Calibri"/>
                  <a:cs typeface="Calibri"/>
                  <a:sym typeface="Calibri"/>
                </a:rPr>
                <a:t>student</a:t>
              </a:r>
              <a:endParaRPr/>
            </a:p>
            <a:p>
              <a:pPr marL="0" marR="0" lvl="0" indent="0" algn="l" rtl="0">
                <a:lnSpc>
                  <a:spcPct val="100000"/>
                </a:lnSpc>
                <a:spcBef>
                  <a:spcPts val="0"/>
                </a:spcBef>
                <a:spcAft>
                  <a:spcPts val="0"/>
                </a:spcAft>
                <a:buNone/>
              </a:pPr>
              <a:endParaRPr sz="1000" b="0" i="0" u="none">
                <a:solidFill>
                  <a:srgbClr val="000000"/>
                </a:solidFill>
                <a:latin typeface="Calibri"/>
                <a:ea typeface="Calibri"/>
                <a:cs typeface="Calibri"/>
                <a:sym typeface="Calibri"/>
              </a:endParaRPr>
            </a:p>
          </p:txBody>
        </p:sp>
      </p:grpSp>
    </p:spTree>
    <p:extLst>
      <p:ext uri="{BB962C8B-B14F-4D97-AF65-F5344CB8AC3E}">
        <p14:creationId xmlns:p14="http://schemas.microsoft.com/office/powerpoint/2010/main" val="2608966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21</a:t>
            </a:fld>
            <a:endParaRPr lang="en-US"/>
          </a:p>
        </p:txBody>
      </p:sp>
      <p:sp>
        <p:nvSpPr>
          <p:cNvPr id="6" name="TextBox 5"/>
          <p:cNvSpPr txBox="1"/>
          <p:nvPr/>
        </p:nvSpPr>
        <p:spPr>
          <a:xfrm>
            <a:off x="323528" y="836712"/>
            <a:ext cx="6912768" cy="477054"/>
          </a:xfrm>
          <a:prstGeom prst="rect">
            <a:avLst/>
          </a:prstGeom>
          <a:noFill/>
        </p:spPr>
        <p:txBody>
          <a:bodyPr wrap="square" rtlCol="0">
            <a:spAutoFit/>
          </a:bodyPr>
          <a:lstStyle/>
          <a:p>
            <a:pPr algn="l"/>
            <a:r>
              <a:rPr lang="en-US" b="1" dirty="0">
                <a:solidFill>
                  <a:schemeClr val="accent6"/>
                </a:solidFill>
              </a:rPr>
              <a:t>Your CV</a:t>
            </a:r>
          </a:p>
        </p:txBody>
      </p:sp>
      <p:sp>
        <p:nvSpPr>
          <p:cNvPr id="7" name="TextBox 6"/>
          <p:cNvSpPr txBox="1"/>
          <p:nvPr/>
        </p:nvSpPr>
        <p:spPr>
          <a:xfrm>
            <a:off x="539552" y="1628800"/>
            <a:ext cx="8136904" cy="861774"/>
          </a:xfrm>
          <a:prstGeom prst="rect">
            <a:avLst/>
          </a:prstGeom>
          <a:noFill/>
        </p:spPr>
        <p:txBody>
          <a:bodyPr wrap="square" rtlCol="0">
            <a:spAutoFit/>
          </a:bodyPr>
          <a:lstStyle/>
          <a:p>
            <a:pPr algn="l"/>
            <a:r>
              <a:rPr lang="en-US" dirty="0">
                <a:solidFill>
                  <a:srgbClr val="000000"/>
                </a:solidFill>
              </a:rPr>
              <a:t>Good publications – expectations vary per field (physics about 2-3/year as PI)</a:t>
            </a:r>
          </a:p>
        </p:txBody>
      </p:sp>
      <p:sp>
        <p:nvSpPr>
          <p:cNvPr id="8" name="TextBox 7"/>
          <p:cNvSpPr txBox="1"/>
          <p:nvPr/>
        </p:nvSpPr>
        <p:spPr>
          <a:xfrm>
            <a:off x="683568" y="2708920"/>
            <a:ext cx="6120680" cy="477054"/>
          </a:xfrm>
          <a:prstGeom prst="rect">
            <a:avLst/>
          </a:prstGeom>
          <a:noFill/>
        </p:spPr>
        <p:txBody>
          <a:bodyPr wrap="square" rtlCol="0">
            <a:spAutoFit/>
          </a:bodyPr>
          <a:lstStyle/>
          <a:p>
            <a:pPr algn="l"/>
            <a:r>
              <a:rPr lang="en-US" dirty="0">
                <a:solidFill>
                  <a:srgbClr val="000000"/>
                </a:solidFill>
              </a:rPr>
              <a:t>What else?</a:t>
            </a:r>
          </a:p>
        </p:txBody>
      </p:sp>
    </p:spTree>
    <p:extLst>
      <p:ext uri="{BB962C8B-B14F-4D97-AF65-F5344CB8AC3E}">
        <p14:creationId xmlns:p14="http://schemas.microsoft.com/office/powerpoint/2010/main" val="3986031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22</a:t>
            </a:fld>
            <a:endParaRPr lang="en-US"/>
          </a:p>
        </p:txBody>
      </p:sp>
      <p:sp>
        <p:nvSpPr>
          <p:cNvPr id="6" name="TextBox 5"/>
          <p:cNvSpPr txBox="1"/>
          <p:nvPr/>
        </p:nvSpPr>
        <p:spPr>
          <a:xfrm>
            <a:off x="323528" y="836712"/>
            <a:ext cx="8712968" cy="477054"/>
          </a:xfrm>
          <a:prstGeom prst="rect">
            <a:avLst/>
          </a:prstGeom>
          <a:noFill/>
        </p:spPr>
        <p:txBody>
          <a:bodyPr wrap="square" rtlCol="0">
            <a:spAutoFit/>
          </a:bodyPr>
          <a:lstStyle/>
          <a:p>
            <a:pPr algn="l"/>
            <a:r>
              <a:rPr lang="en-US" b="1" dirty="0">
                <a:solidFill>
                  <a:schemeClr val="accent6"/>
                </a:solidFill>
              </a:rPr>
              <a:t>Your CV</a:t>
            </a:r>
          </a:p>
        </p:txBody>
      </p:sp>
      <p:sp>
        <p:nvSpPr>
          <p:cNvPr id="7" name="TextBox 6"/>
          <p:cNvSpPr txBox="1"/>
          <p:nvPr/>
        </p:nvSpPr>
        <p:spPr>
          <a:xfrm>
            <a:off x="395536" y="1340768"/>
            <a:ext cx="8748464" cy="4555093"/>
          </a:xfrm>
          <a:prstGeom prst="rect">
            <a:avLst/>
          </a:prstGeom>
          <a:noFill/>
        </p:spPr>
        <p:txBody>
          <a:bodyPr wrap="square" rtlCol="0">
            <a:spAutoFit/>
          </a:bodyPr>
          <a:lstStyle/>
          <a:p>
            <a:pPr algn="l"/>
            <a:r>
              <a:rPr lang="nl-NL" sz="2200" dirty="0" err="1">
                <a:solidFill>
                  <a:schemeClr val="bg2"/>
                </a:solidFill>
              </a:rPr>
              <a:t>From</a:t>
            </a:r>
            <a:r>
              <a:rPr lang="nl-NL" sz="2200" dirty="0">
                <a:solidFill>
                  <a:schemeClr val="bg2"/>
                </a:solidFill>
              </a:rPr>
              <a:t> </a:t>
            </a:r>
            <a:r>
              <a:rPr lang="nl-NL" sz="2200" dirty="0" err="1">
                <a:solidFill>
                  <a:schemeClr val="bg2"/>
                </a:solidFill>
              </a:rPr>
              <a:t>an</a:t>
            </a:r>
            <a:r>
              <a:rPr lang="nl-NL" sz="2200" dirty="0">
                <a:solidFill>
                  <a:schemeClr val="bg2"/>
                </a:solidFill>
              </a:rPr>
              <a:t> advertisement: APPLICANTS MUST HAVE:</a:t>
            </a:r>
            <a:br>
              <a:rPr lang="nl-NL" sz="2200" dirty="0">
                <a:solidFill>
                  <a:schemeClr val="bg2"/>
                </a:solidFill>
              </a:rPr>
            </a:br>
            <a:r>
              <a:rPr lang="nl-NL" sz="2200" dirty="0">
                <a:solidFill>
                  <a:schemeClr val="bg2"/>
                </a:solidFill>
              </a:rPr>
              <a:t>- a </a:t>
            </a:r>
            <a:r>
              <a:rPr lang="nl-NL" sz="2200" dirty="0" err="1">
                <a:solidFill>
                  <a:schemeClr val="bg2"/>
                </a:solidFill>
              </a:rPr>
              <a:t>Ph.D</a:t>
            </a:r>
            <a:r>
              <a:rPr lang="nl-NL" sz="2200" dirty="0">
                <a:solidFill>
                  <a:schemeClr val="bg2"/>
                </a:solidFill>
              </a:rPr>
              <a:t> </a:t>
            </a:r>
            <a:r>
              <a:rPr lang="nl-NL" sz="2200" dirty="0" err="1">
                <a:solidFill>
                  <a:schemeClr val="bg2"/>
                </a:solidFill>
              </a:rPr>
              <a:t>and</a:t>
            </a:r>
            <a:r>
              <a:rPr lang="nl-NL" sz="2200" dirty="0">
                <a:solidFill>
                  <a:schemeClr val="bg2"/>
                </a:solidFill>
              </a:rPr>
              <a:t> post-</a:t>
            </a:r>
            <a:r>
              <a:rPr lang="nl-NL" sz="2200" dirty="0" err="1">
                <a:solidFill>
                  <a:schemeClr val="bg2"/>
                </a:solidFill>
              </a:rPr>
              <a:t>doctoral</a:t>
            </a:r>
            <a:r>
              <a:rPr lang="nl-NL" sz="2200" dirty="0">
                <a:solidFill>
                  <a:schemeClr val="bg2"/>
                </a:solidFill>
              </a:rPr>
              <a:t> </a:t>
            </a:r>
            <a:r>
              <a:rPr lang="nl-NL" sz="2200" dirty="0" err="1">
                <a:solidFill>
                  <a:schemeClr val="bg2"/>
                </a:solidFill>
              </a:rPr>
              <a:t>experience</a:t>
            </a:r>
            <a:r>
              <a:rPr lang="nl-NL" sz="2200" dirty="0">
                <a:solidFill>
                  <a:schemeClr val="bg2"/>
                </a:solidFill>
              </a:rPr>
              <a:t>, </a:t>
            </a:r>
            <a:r>
              <a:rPr lang="nl-NL" sz="2200" dirty="0" err="1">
                <a:solidFill>
                  <a:schemeClr val="bg2"/>
                </a:solidFill>
              </a:rPr>
              <a:t>preferably</a:t>
            </a:r>
            <a:r>
              <a:rPr lang="nl-NL" sz="2200" dirty="0">
                <a:solidFill>
                  <a:schemeClr val="bg2"/>
                </a:solidFill>
              </a:rPr>
              <a:t> in different research </a:t>
            </a:r>
            <a:r>
              <a:rPr lang="nl-NL" sz="2200" dirty="0" err="1">
                <a:solidFill>
                  <a:schemeClr val="bg2"/>
                </a:solidFill>
              </a:rPr>
              <a:t>institutions</a:t>
            </a:r>
            <a:r>
              <a:rPr lang="nl-NL" sz="2200" dirty="0">
                <a:solidFill>
                  <a:schemeClr val="bg2"/>
                </a:solidFill>
              </a:rPr>
              <a:t> (Dutch </a:t>
            </a:r>
            <a:r>
              <a:rPr lang="nl-NL" sz="2200" dirty="0" err="1">
                <a:solidFill>
                  <a:schemeClr val="bg2"/>
                </a:solidFill>
              </a:rPr>
              <a:t>applicants</a:t>
            </a:r>
            <a:r>
              <a:rPr lang="nl-NL" sz="2200" dirty="0">
                <a:solidFill>
                  <a:schemeClr val="bg2"/>
                </a:solidFill>
              </a:rPr>
              <a:t> </a:t>
            </a:r>
            <a:r>
              <a:rPr lang="nl-NL" sz="2200" dirty="0" err="1">
                <a:solidFill>
                  <a:schemeClr val="bg2"/>
                </a:solidFill>
              </a:rPr>
              <a:t>should</a:t>
            </a:r>
            <a:r>
              <a:rPr lang="nl-NL" sz="2200" dirty="0">
                <a:solidFill>
                  <a:schemeClr val="bg2"/>
                </a:solidFill>
              </a:rPr>
              <a:t> have </a:t>
            </a:r>
            <a:r>
              <a:rPr lang="nl-NL" sz="2200" dirty="0" err="1">
                <a:solidFill>
                  <a:schemeClr val="bg2"/>
                </a:solidFill>
              </a:rPr>
              <a:t>minimally</a:t>
            </a:r>
            <a:r>
              <a:rPr lang="nl-NL" sz="2200" dirty="0">
                <a:solidFill>
                  <a:schemeClr val="bg2"/>
                </a:solidFill>
              </a:rPr>
              <a:t> 2 </a:t>
            </a:r>
            <a:r>
              <a:rPr lang="nl-NL" sz="2200" dirty="0" err="1">
                <a:solidFill>
                  <a:schemeClr val="bg2"/>
                </a:solidFill>
              </a:rPr>
              <a:t>years</a:t>
            </a:r>
            <a:r>
              <a:rPr lang="nl-NL" sz="2200" dirty="0">
                <a:solidFill>
                  <a:schemeClr val="bg2"/>
                </a:solidFill>
              </a:rPr>
              <a:t> post-</a:t>
            </a:r>
            <a:r>
              <a:rPr lang="nl-NL" sz="2200" dirty="0" err="1">
                <a:solidFill>
                  <a:schemeClr val="bg2"/>
                </a:solidFill>
              </a:rPr>
              <a:t>doctoral</a:t>
            </a:r>
            <a:r>
              <a:rPr lang="nl-NL" sz="2200" dirty="0">
                <a:solidFill>
                  <a:schemeClr val="bg2"/>
                </a:solidFill>
              </a:rPr>
              <a:t> </a:t>
            </a:r>
            <a:r>
              <a:rPr lang="nl-NL" sz="2200" dirty="0" err="1">
                <a:solidFill>
                  <a:schemeClr val="bg2"/>
                </a:solidFill>
              </a:rPr>
              <a:t>experience</a:t>
            </a:r>
            <a:r>
              <a:rPr lang="nl-NL" sz="2200" dirty="0">
                <a:solidFill>
                  <a:schemeClr val="bg2"/>
                </a:solidFill>
              </a:rPr>
              <a:t> </a:t>
            </a:r>
            <a:r>
              <a:rPr lang="nl-NL" sz="2200" dirty="0" err="1">
                <a:solidFill>
                  <a:schemeClr val="bg2"/>
                </a:solidFill>
              </a:rPr>
              <a:t>outside</a:t>
            </a:r>
            <a:r>
              <a:rPr lang="nl-NL" sz="2200" dirty="0">
                <a:solidFill>
                  <a:schemeClr val="bg2"/>
                </a:solidFill>
              </a:rPr>
              <a:t> the Netherlands).</a:t>
            </a:r>
            <a:br>
              <a:rPr lang="nl-NL" sz="2200" dirty="0">
                <a:solidFill>
                  <a:schemeClr val="bg2"/>
                </a:solidFill>
              </a:rPr>
            </a:br>
            <a:r>
              <a:rPr lang="nl-NL" sz="2200" dirty="0">
                <a:solidFill>
                  <a:schemeClr val="bg2"/>
                </a:solidFill>
              </a:rPr>
              <a:t>- </a:t>
            </a:r>
            <a:r>
              <a:rPr lang="nl-NL" sz="2200" dirty="0" err="1">
                <a:solidFill>
                  <a:schemeClr val="bg2"/>
                </a:solidFill>
              </a:rPr>
              <a:t>publications</a:t>
            </a:r>
            <a:r>
              <a:rPr lang="nl-NL" sz="2200" dirty="0">
                <a:solidFill>
                  <a:schemeClr val="bg2"/>
                </a:solidFill>
              </a:rPr>
              <a:t> in first </a:t>
            </a:r>
            <a:r>
              <a:rPr lang="nl-NL" sz="2200" dirty="0" err="1">
                <a:solidFill>
                  <a:schemeClr val="bg2"/>
                </a:solidFill>
              </a:rPr>
              <a:t>rate</a:t>
            </a:r>
            <a:r>
              <a:rPr lang="nl-NL" sz="2200" dirty="0">
                <a:solidFill>
                  <a:schemeClr val="bg2"/>
                </a:solidFill>
              </a:rPr>
              <a:t> </a:t>
            </a:r>
            <a:r>
              <a:rPr lang="nl-NL" sz="2200" dirty="0" err="1">
                <a:solidFill>
                  <a:schemeClr val="bg2"/>
                </a:solidFill>
              </a:rPr>
              <a:t>international</a:t>
            </a:r>
            <a:r>
              <a:rPr lang="nl-NL" sz="2200" dirty="0">
                <a:solidFill>
                  <a:schemeClr val="bg2"/>
                </a:solidFill>
              </a:rPr>
              <a:t> </a:t>
            </a:r>
            <a:r>
              <a:rPr lang="nl-NL" sz="2200" dirty="0" err="1">
                <a:solidFill>
                  <a:schemeClr val="bg2"/>
                </a:solidFill>
              </a:rPr>
              <a:t>scientific</a:t>
            </a:r>
            <a:r>
              <a:rPr lang="nl-NL" sz="2200" dirty="0">
                <a:solidFill>
                  <a:schemeClr val="bg2"/>
                </a:solidFill>
              </a:rPr>
              <a:t> </a:t>
            </a:r>
            <a:r>
              <a:rPr lang="nl-NL" sz="2200" dirty="0" err="1">
                <a:solidFill>
                  <a:schemeClr val="bg2"/>
                </a:solidFill>
              </a:rPr>
              <a:t>journals</a:t>
            </a:r>
            <a:br>
              <a:rPr lang="nl-NL" sz="2200" dirty="0">
                <a:solidFill>
                  <a:schemeClr val="bg2"/>
                </a:solidFill>
              </a:rPr>
            </a:br>
            <a:r>
              <a:rPr lang="nl-NL" sz="2200" dirty="0">
                <a:solidFill>
                  <a:schemeClr val="bg2"/>
                </a:solidFill>
              </a:rPr>
              <a:t>- </a:t>
            </a:r>
            <a:r>
              <a:rPr lang="nl-NL" sz="2200" dirty="0" err="1">
                <a:solidFill>
                  <a:srgbClr val="B90000"/>
                </a:solidFill>
              </a:rPr>
              <a:t>experience</a:t>
            </a:r>
            <a:r>
              <a:rPr lang="nl-NL" sz="2200" dirty="0">
                <a:solidFill>
                  <a:srgbClr val="B90000"/>
                </a:solidFill>
              </a:rPr>
              <a:t> in </a:t>
            </a:r>
            <a:r>
              <a:rPr lang="nl-NL" sz="2200" dirty="0" err="1">
                <a:solidFill>
                  <a:srgbClr val="B90000"/>
                </a:solidFill>
              </a:rPr>
              <a:t>supervising</a:t>
            </a:r>
            <a:r>
              <a:rPr lang="nl-NL" sz="2200" dirty="0">
                <a:solidFill>
                  <a:srgbClr val="B90000"/>
                </a:solidFill>
              </a:rPr>
              <a:t> research </a:t>
            </a:r>
            <a:r>
              <a:rPr lang="nl-NL" sz="2200" dirty="0" err="1">
                <a:solidFill>
                  <a:srgbClr val="B90000"/>
                </a:solidFill>
              </a:rPr>
              <a:t>projects</a:t>
            </a:r>
            <a:br>
              <a:rPr lang="nl-NL" sz="2200" dirty="0">
                <a:solidFill>
                  <a:srgbClr val="B90000"/>
                </a:solidFill>
              </a:rPr>
            </a:br>
            <a:r>
              <a:rPr lang="nl-NL" sz="2200" dirty="0">
                <a:solidFill>
                  <a:srgbClr val="B90000"/>
                </a:solidFill>
              </a:rPr>
              <a:t>- the </a:t>
            </a:r>
            <a:r>
              <a:rPr lang="nl-NL" sz="2200" dirty="0" err="1">
                <a:solidFill>
                  <a:srgbClr val="B90000"/>
                </a:solidFill>
              </a:rPr>
              <a:t>ability</a:t>
            </a:r>
            <a:r>
              <a:rPr lang="nl-NL" sz="2200" dirty="0">
                <a:solidFill>
                  <a:srgbClr val="B90000"/>
                </a:solidFill>
              </a:rPr>
              <a:t> </a:t>
            </a:r>
            <a:r>
              <a:rPr lang="nl-NL" sz="2200" dirty="0" err="1">
                <a:solidFill>
                  <a:srgbClr val="B90000"/>
                </a:solidFill>
              </a:rPr>
              <a:t>to</a:t>
            </a:r>
            <a:r>
              <a:rPr lang="nl-NL" sz="2200" dirty="0">
                <a:solidFill>
                  <a:srgbClr val="B90000"/>
                </a:solidFill>
              </a:rPr>
              <a:t> </a:t>
            </a:r>
            <a:r>
              <a:rPr lang="nl-NL" sz="2200" dirty="0" err="1">
                <a:solidFill>
                  <a:srgbClr val="B90000"/>
                </a:solidFill>
              </a:rPr>
              <a:t>successfully</a:t>
            </a:r>
            <a:r>
              <a:rPr lang="nl-NL" sz="2200" dirty="0">
                <a:solidFill>
                  <a:srgbClr val="B90000"/>
                </a:solidFill>
              </a:rPr>
              <a:t> </a:t>
            </a:r>
            <a:r>
              <a:rPr lang="nl-NL" sz="2200" dirty="0" err="1">
                <a:solidFill>
                  <a:srgbClr val="B90000"/>
                </a:solidFill>
              </a:rPr>
              <a:t>compete</a:t>
            </a:r>
            <a:r>
              <a:rPr lang="nl-NL" sz="2200" dirty="0">
                <a:solidFill>
                  <a:srgbClr val="B90000"/>
                </a:solidFill>
              </a:rPr>
              <a:t> </a:t>
            </a:r>
            <a:r>
              <a:rPr lang="nl-NL" sz="2200" dirty="0" err="1">
                <a:solidFill>
                  <a:srgbClr val="B90000"/>
                </a:solidFill>
              </a:rPr>
              <a:t>for</a:t>
            </a:r>
            <a:r>
              <a:rPr lang="nl-NL" sz="2200" dirty="0">
                <a:solidFill>
                  <a:srgbClr val="B90000"/>
                </a:solidFill>
              </a:rPr>
              <a:t> </a:t>
            </a:r>
            <a:r>
              <a:rPr lang="nl-NL" sz="2200" dirty="0" err="1">
                <a:solidFill>
                  <a:srgbClr val="B90000"/>
                </a:solidFill>
              </a:rPr>
              <a:t>external</a:t>
            </a:r>
            <a:r>
              <a:rPr lang="nl-NL" sz="2200" dirty="0">
                <a:solidFill>
                  <a:srgbClr val="B90000"/>
                </a:solidFill>
              </a:rPr>
              <a:t> research </a:t>
            </a:r>
            <a:r>
              <a:rPr lang="nl-NL" sz="2200" dirty="0" err="1">
                <a:solidFill>
                  <a:srgbClr val="B90000"/>
                </a:solidFill>
              </a:rPr>
              <a:t>funding</a:t>
            </a:r>
            <a:br>
              <a:rPr lang="nl-NL" sz="2200" dirty="0">
                <a:solidFill>
                  <a:srgbClr val="B90000"/>
                </a:solidFill>
              </a:rPr>
            </a:br>
            <a:r>
              <a:rPr lang="nl-NL" sz="2200" dirty="0">
                <a:solidFill>
                  <a:srgbClr val="B90000"/>
                </a:solidFill>
              </a:rPr>
              <a:t>- </a:t>
            </a:r>
            <a:r>
              <a:rPr lang="nl-NL" sz="2200" dirty="0" err="1">
                <a:solidFill>
                  <a:srgbClr val="B90000"/>
                </a:solidFill>
              </a:rPr>
              <a:t>affinity</a:t>
            </a:r>
            <a:r>
              <a:rPr lang="nl-NL" sz="2200" dirty="0">
                <a:solidFill>
                  <a:srgbClr val="B90000"/>
                </a:solidFill>
              </a:rPr>
              <a:t> </a:t>
            </a:r>
            <a:r>
              <a:rPr lang="nl-NL" sz="2200" dirty="0" err="1">
                <a:solidFill>
                  <a:srgbClr val="B90000"/>
                </a:solidFill>
              </a:rPr>
              <a:t>to</a:t>
            </a:r>
            <a:r>
              <a:rPr lang="nl-NL" sz="2200" dirty="0">
                <a:solidFill>
                  <a:srgbClr val="B90000"/>
                </a:solidFill>
              </a:rPr>
              <a:t> teaching</a:t>
            </a:r>
            <a:br>
              <a:rPr lang="nl-NL" sz="2200" dirty="0">
                <a:solidFill>
                  <a:srgbClr val="B90000"/>
                </a:solidFill>
              </a:rPr>
            </a:br>
            <a:r>
              <a:rPr lang="nl-NL" sz="2200" dirty="0">
                <a:solidFill>
                  <a:srgbClr val="B90000"/>
                </a:solidFill>
              </a:rPr>
              <a:t>- </a:t>
            </a:r>
            <a:r>
              <a:rPr lang="nl-NL" sz="2200" dirty="0" err="1">
                <a:solidFill>
                  <a:srgbClr val="B90000"/>
                </a:solidFill>
              </a:rPr>
              <a:t>evidence</a:t>
            </a:r>
            <a:r>
              <a:rPr lang="nl-NL" sz="2200" dirty="0">
                <a:solidFill>
                  <a:srgbClr val="B90000"/>
                </a:solidFill>
              </a:rPr>
              <a:t> of </a:t>
            </a:r>
            <a:r>
              <a:rPr lang="nl-NL" sz="2200" dirty="0" err="1">
                <a:solidFill>
                  <a:srgbClr val="B90000"/>
                </a:solidFill>
              </a:rPr>
              <a:t>international</a:t>
            </a:r>
            <a:r>
              <a:rPr lang="nl-NL" sz="2200" dirty="0">
                <a:solidFill>
                  <a:srgbClr val="B90000"/>
                </a:solidFill>
              </a:rPr>
              <a:t> </a:t>
            </a:r>
            <a:r>
              <a:rPr lang="nl-NL" sz="2200" dirty="0" err="1">
                <a:solidFill>
                  <a:srgbClr val="B90000"/>
                </a:solidFill>
              </a:rPr>
              <a:t>recognition</a:t>
            </a:r>
            <a:endParaRPr lang="nl-NL" sz="2200" dirty="0">
              <a:solidFill>
                <a:srgbClr val="B90000"/>
              </a:solidFill>
            </a:endParaRPr>
          </a:p>
          <a:p>
            <a:pPr algn="l"/>
            <a:endParaRPr lang="en-US" sz="2200" dirty="0">
              <a:solidFill>
                <a:srgbClr val="000000"/>
              </a:solidFill>
            </a:endParaRPr>
          </a:p>
          <a:p>
            <a:pPr algn="l"/>
            <a:r>
              <a:rPr lang="en-US" sz="2400" dirty="0">
                <a:solidFill>
                  <a:srgbClr val="000000"/>
                </a:solidFill>
              </a:rPr>
              <a:t>When deciding on application: Difference in </a:t>
            </a:r>
            <a:r>
              <a:rPr lang="en-US" sz="2400" dirty="0" err="1">
                <a:solidFill>
                  <a:srgbClr val="000000"/>
                </a:solidFill>
              </a:rPr>
              <a:t>behaviour</a:t>
            </a:r>
            <a:r>
              <a:rPr lang="en-US" sz="2400" dirty="0">
                <a:solidFill>
                  <a:srgbClr val="000000"/>
                </a:solidFill>
              </a:rPr>
              <a:t> men/women!</a:t>
            </a:r>
          </a:p>
          <a:p>
            <a:pPr algn="l"/>
            <a:endParaRPr lang="en-US" sz="2200" dirty="0">
              <a:solidFill>
                <a:srgbClr val="000000"/>
              </a:solidFill>
            </a:endParaRPr>
          </a:p>
        </p:txBody>
      </p:sp>
    </p:spTree>
    <p:extLst>
      <p:ext uri="{BB962C8B-B14F-4D97-AF65-F5344CB8AC3E}">
        <p14:creationId xmlns:p14="http://schemas.microsoft.com/office/powerpoint/2010/main" val="407016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23</a:t>
            </a:fld>
            <a:endParaRPr lang="en-US"/>
          </a:p>
        </p:txBody>
      </p:sp>
      <p:sp>
        <p:nvSpPr>
          <p:cNvPr id="4" name="Rectangle 3"/>
          <p:cNvSpPr/>
          <p:nvPr/>
        </p:nvSpPr>
        <p:spPr>
          <a:xfrm>
            <a:off x="179512" y="1412776"/>
            <a:ext cx="8892480" cy="4708981"/>
          </a:xfrm>
          <a:prstGeom prst="rect">
            <a:avLst/>
          </a:prstGeom>
        </p:spPr>
        <p:txBody>
          <a:bodyPr wrap="square">
            <a:spAutoFit/>
          </a:bodyPr>
          <a:lstStyle/>
          <a:p>
            <a:pPr marL="342900" indent="-342900" algn="l">
              <a:buFont typeface="Arial"/>
              <a:buChar char="•"/>
            </a:pPr>
            <a:r>
              <a:rPr lang="en-US" dirty="0">
                <a:solidFill>
                  <a:schemeClr val="bg2"/>
                </a:solidFill>
              </a:rPr>
              <a:t>help </a:t>
            </a:r>
            <a:r>
              <a:rPr lang="en-US" dirty="0">
                <a:solidFill>
                  <a:schemeClr val="accent6"/>
                </a:solidFill>
              </a:rPr>
              <a:t>supervising</a:t>
            </a:r>
            <a:r>
              <a:rPr lang="en-US" dirty="0">
                <a:solidFill>
                  <a:schemeClr val="bg2"/>
                </a:solidFill>
              </a:rPr>
              <a:t> bachelor, master and PhD students</a:t>
            </a:r>
          </a:p>
          <a:p>
            <a:pPr marL="342900" indent="-342900" algn="l">
              <a:buFont typeface="Arial"/>
              <a:buChar char="•"/>
            </a:pPr>
            <a:r>
              <a:rPr lang="en-US" dirty="0">
                <a:solidFill>
                  <a:schemeClr val="bg2"/>
                </a:solidFill>
              </a:rPr>
              <a:t>show </a:t>
            </a:r>
            <a:r>
              <a:rPr lang="en-US" dirty="0">
                <a:solidFill>
                  <a:srgbClr val="B90000"/>
                </a:solidFill>
              </a:rPr>
              <a:t>leadership</a:t>
            </a:r>
            <a:r>
              <a:rPr lang="en-US" dirty="0">
                <a:solidFill>
                  <a:schemeClr val="bg2"/>
                </a:solidFill>
              </a:rPr>
              <a:t>: start a journal club, organize a workshop</a:t>
            </a:r>
          </a:p>
          <a:p>
            <a:pPr marL="342900" indent="-342900" algn="l">
              <a:buFont typeface="Arial"/>
              <a:buChar char="•"/>
            </a:pPr>
            <a:r>
              <a:rPr lang="en-US" dirty="0">
                <a:solidFill>
                  <a:schemeClr val="bg2"/>
                </a:solidFill>
              </a:rPr>
              <a:t>do </a:t>
            </a:r>
            <a:r>
              <a:rPr lang="en-US" dirty="0">
                <a:solidFill>
                  <a:srgbClr val="B90000"/>
                </a:solidFill>
              </a:rPr>
              <a:t>outreach</a:t>
            </a:r>
            <a:r>
              <a:rPr lang="en-US" dirty="0">
                <a:solidFill>
                  <a:schemeClr val="bg2"/>
                </a:solidFill>
              </a:rPr>
              <a:t> in schools, participate in open days </a:t>
            </a:r>
          </a:p>
          <a:p>
            <a:pPr marL="342900" indent="-342900" algn="l">
              <a:buFont typeface="Arial"/>
              <a:buChar char="•"/>
            </a:pPr>
            <a:r>
              <a:rPr lang="en-US" dirty="0">
                <a:solidFill>
                  <a:schemeClr val="bg2"/>
                </a:solidFill>
              </a:rPr>
              <a:t>participate in </a:t>
            </a:r>
            <a:r>
              <a:rPr lang="en-US" dirty="0">
                <a:solidFill>
                  <a:srgbClr val="B90000"/>
                </a:solidFill>
              </a:rPr>
              <a:t>competitions</a:t>
            </a:r>
            <a:r>
              <a:rPr lang="en-US" dirty="0">
                <a:solidFill>
                  <a:schemeClr val="bg2"/>
                </a:solidFill>
              </a:rPr>
              <a:t> (3Minutesthesis, </a:t>
            </a:r>
            <a:r>
              <a:rPr lang="en-US" dirty="0" err="1">
                <a:solidFill>
                  <a:schemeClr val="bg2"/>
                </a:solidFill>
              </a:rPr>
              <a:t>Famelab</a:t>
            </a:r>
            <a:r>
              <a:rPr lang="en-US" dirty="0">
                <a:solidFill>
                  <a:schemeClr val="bg2"/>
                </a:solidFill>
              </a:rPr>
              <a:t>, Dance your PhD, young speakers contest…) – you will learn speaking techniques and a better talk makes you attractive as invited speaker later and improves your teaching</a:t>
            </a:r>
          </a:p>
          <a:p>
            <a:pPr marL="342900" indent="-342900" algn="l">
              <a:buFont typeface="Arial"/>
              <a:buChar char="•"/>
            </a:pPr>
            <a:r>
              <a:rPr lang="en-US" dirty="0">
                <a:solidFill>
                  <a:schemeClr val="bg2"/>
                </a:solidFill>
              </a:rPr>
              <a:t>apply/ask to be nominated for </a:t>
            </a:r>
            <a:r>
              <a:rPr lang="en-US" dirty="0">
                <a:solidFill>
                  <a:srgbClr val="B90000"/>
                </a:solidFill>
              </a:rPr>
              <a:t>prizes/awards</a:t>
            </a:r>
          </a:p>
          <a:p>
            <a:pPr marL="342900" indent="-342900" algn="l">
              <a:buFont typeface="Arial"/>
              <a:buChar char="•"/>
            </a:pPr>
            <a:r>
              <a:rPr lang="en-US" dirty="0">
                <a:solidFill>
                  <a:srgbClr val="B90000"/>
                </a:solidFill>
              </a:rPr>
              <a:t>apply for </a:t>
            </a:r>
            <a:r>
              <a:rPr lang="en-US" dirty="0">
                <a:solidFill>
                  <a:schemeClr val="bg2"/>
                </a:solidFill>
              </a:rPr>
              <a:t>any type of </a:t>
            </a:r>
            <a:r>
              <a:rPr lang="en-US" dirty="0">
                <a:solidFill>
                  <a:srgbClr val="B90000"/>
                </a:solidFill>
              </a:rPr>
              <a:t>money</a:t>
            </a:r>
            <a:r>
              <a:rPr lang="en-US" dirty="0">
                <a:solidFill>
                  <a:schemeClr val="bg2"/>
                </a:solidFill>
              </a:rPr>
              <a:t> you can: access to large facilities or computer time, travel grants for conferences, …</a:t>
            </a:r>
          </a:p>
          <a:p>
            <a:pPr marL="342900" indent="-342900" algn="l">
              <a:buFont typeface="Arial"/>
              <a:buChar char="•"/>
            </a:pPr>
            <a:r>
              <a:rPr lang="en-US" dirty="0">
                <a:solidFill>
                  <a:schemeClr val="bg2"/>
                </a:solidFill>
              </a:rPr>
              <a:t>do some </a:t>
            </a:r>
            <a:r>
              <a:rPr lang="en-US" dirty="0">
                <a:solidFill>
                  <a:srgbClr val="B90000"/>
                </a:solidFill>
              </a:rPr>
              <a:t>teaching</a:t>
            </a:r>
            <a:r>
              <a:rPr lang="en-US" dirty="0">
                <a:solidFill>
                  <a:schemeClr val="bg2"/>
                </a:solidFill>
              </a:rPr>
              <a:t> during your postdoc and if possible also some </a:t>
            </a:r>
            <a:r>
              <a:rPr lang="en-US" dirty="0">
                <a:solidFill>
                  <a:srgbClr val="B90000"/>
                </a:solidFill>
              </a:rPr>
              <a:t>teaching training</a:t>
            </a:r>
          </a:p>
        </p:txBody>
      </p:sp>
      <p:sp>
        <p:nvSpPr>
          <p:cNvPr id="5" name="Rectangle 4"/>
          <p:cNvSpPr/>
          <p:nvPr/>
        </p:nvSpPr>
        <p:spPr>
          <a:xfrm>
            <a:off x="251520" y="908720"/>
            <a:ext cx="7560840" cy="477054"/>
          </a:xfrm>
          <a:prstGeom prst="rect">
            <a:avLst/>
          </a:prstGeom>
        </p:spPr>
        <p:txBody>
          <a:bodyPr wrap="square">
            <a:spAutoFit/>
          </a:bodyPr>
          <a:lstStyle/>
          <a:p>
            <a:pPr algn="l"/>
            <a:r>
              <a:rPr lang="en-US" b="1" dirty="0">
                <a:solidFill>
                  <a:srgbClr val="B90000"/>
                </a:solidFill>
              </a:rPr>
              <a:t>During your postdoc</a:t>
            </a:r>
          </a:p>
        </p:txBody>
      </p:sp>
    </p:spTree>
    <p:extLst>
      <p:ext uri="{BB962C8B-B14F-4D97-AF65-F5344CB8AC3E}">
        <p14:creationId xmlns:p14="http://schemas.microsoft.com/office/powerpoint/2010/main" val="366680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24</a:t>
            </a:fld>
            <a:endParaRPr lang="en-US"/>
          </a:p>
        </p:txBody>
      </p:sp>
      <p:sp>
        <p:nvSpPr>
          <p:cNvPr id="6" name="TextBox 5"/>
          <p:cNvSpPr txBox="1"/>
          <p:nvPr/>
        </p:nvSpPr>
        <p:spPr>
          <a:xfrm>
            <a:off x="683568" y="764704"/>
            <a:ext cx="6912768" cy="477054"/>
          </a:xfrm>
          <a:prstGeom prst="rect">
            <a:avLst/>
          </a:prstGeom>
          <a:noFill/>
        </p:spPr>
        <p:txBody>
          <a:bodyPr wrap="square" rtlCol="0">
            <a:spAutoFit/>
          </a:bodyPr>
          <a:lstStyle/>
          <a:p>
            <a:pPr algn="l"/>
            <a:r>
              <a:rPr lang="en-US" b="1" dirty="0">
                <a:solidFill>
                  <a:schemeClr val="accent6"/>
                </a:solidFill>
              </a:rPr>
              <a:t>The announcement</a:t>
            </a:r>
          </a:p>
        </p:txBody>
      </p:sp>
      <p:sp>
        <p:nvSpPr>
          <p:cNvPr id="4" name="Rectangle 3"/>
          <p:cNvSpPr/>
          <p:nvPr/>
        </p:nvSpPr>
        <p:spPr>
          <a:xfrm>
            <a:off x="179512" y="1268760"/>
            <a:ext cx="8964488" cy="5539977"/>
          </a:xfrm>
          <a:prstGeom prst="rect">
            <a:avLst/>
          </a:prstGeom>
        </p:spPr>
        <p:txBody>
          <a:bodyPr wrap="square">
            <a:spAutoFit/>
          </a:bodyPr>
          <a:lstStyle/>
          <a:p>
            <a:pPr algn="l"/>
            <a:r>
              <a:rPr lang="en-US" sz="2400" dirty="0">
                <a:solidFill>
                  <a:srgbClr val="3366FF"/>
                </a:solidFill>
              </a:rPr>
              <a:t>https://</a:t>
            </a:r>
            <a:r>
              <a:rPr lang="en-US" sz="2400" dirty="0" err="1">
                <a:solidFill>
                  <a:srgbClr val="3366FF"/>
                </a:solidFill>
              </a:rPr>
              <a:t>www.academictransfer.com</a:t>
            </a:r>
            <a:r>
              <a:rPr lang="en-US" sz="2400" dirty="0">
                <a:solidFill>
                  <a:srgbClr val="3366FF"/>
                </a:solidFill>
              </a:rPr>
              <a:t>/en/296980/tenure-track-assistant-professor-experimental-nanophysics-10-fte/</a:t>
            </a:r>
          </a:p>
          <a:p>
            <a:pPr algn="l"/>
            <a:r>
              <a:rPr lang="en-US" sz="2400" i="1" dirty="0">
                <a:solidFill>
                  <a:srgbClr val="000000"/>
                </a:solidFill>
              </a:rPr>
              <a:t>First details about research qualification, then: </a:t>
            </a:r>
          </a:p>
          <a:p>
            <a:pPr algn="l"/>
            <a:endParaRPr lang="en-US" sz="900" i="1" dirty="0">
              <a:solidFill>
                <a:srgbClr val="000000"/>
              </a:solidFill>
            </a:endParaRPr>
          </a:p>
          <a:p>
            <a:pPr algn="l"/>
            <a:r>
              <a:rPr lang="en-US" sz="2200" dirty="0">
                <a:solidFill>
                  <a:schemeClr val="bg2"/>
                </a:solidFill>
              </a:rPr>
              <a:t>As an Assistant Professor you will:</a:t>
            </a:r>
            <a:br>
              <a:rPr lang="en-US" sz="2200" dirty="0">
                <a:solidFill>
                  <a:schemeClr val="bg2"/>
                </a:solidFill>
              </a:rPr>
            </a:br>
            <a:r>
              <a:rPr lang="en-US" sz="2200" dirty="0">
                <a:solidFill>
                  <a:schemeClr val="bg2"/>
                </a:solidFill>
              </a:rPr>
              <a:t>• set up and develop your own research line and research group</a:t>
            </a:r>
            <a:br>
              <a:rPr lang="en-US" sz="2200" dirty="0">
                <a:solidFill>
                  <a:schemeClr val="bg2"/>
                </a:solidFill>
              </a:rPr>
            </a:br>
            <a:r>
              <a:rPr lang="en-US" sz="2200" dirty="0">
                <a:solidFill>
                  <a:schemeClr val="bg2"/>
                </a:solidFill>
              </a:rPr>
              <a:t>• supervise PhD students</a:t>
            </a:r>
            <a:br>
              <a:rPr lang="en-US" sz="2200" dirty="0">
                <a:solidFill>
                  <a:schemeClr val="bg2"/>
                </a:solidFill>
              </a:rPr>
            </a:br>
            <a:r>
              <a:rPr lang="en-US" sz="2200" dirty="0">
                <a:solidFill>
                  <a:schemeClr val="bg2"/>
                </a:solidFill>
              </a:rPr>
              <a:t>• acquire external funding</a:t>
            </a:r>
            <a:br>
              <a:rPr lang="en-US" sz="2200" dirty="0">
                <a:solidFill>
                  <a:schemeClr val="bg2"/>
                </a:solidFill>
              </a:rPr>
            </a:br>
            <a:r>
              <a:rPr lang="en-US" sz="2200" dirty="0">
                <a:solidFill>
                  <a:schemeClr val="bg2"/>
                </a:solidFill>
              </a:rPr>
              <a:t>• promote the societal relevance of your research</a:t>
            </a:r>
            <a:br>
              <a:rPr lang="en-US" sz="2200" dirty="0">
                <a:solidFill>
                  <a:schemeClr val="bg2"/>
                </a:solidFill>
              </a:rPr>
            </a:br>
            <a:r>
              <a:rPr lang="en-US" sz="2200" dirty="0">
                <a:solidFill>
                  <a:schemeClr val="bg2"/>
                </a:solidFill>
              </a:rPr>
              <a:t>• teach in and contribute to the development of the degree </a:t>
            </a:r>
            <a:r>
              <a:rPr lang="en-US" sz="2200" dirty="0" err="1">
                <a:solidFill>
                  <a:schemeClr val="bg2"/>
                </a:solidFill>
              </a:rPr>
              <a:t>programmes</a:t>
            </a:r>
            <a:r>
              <a:rPr lang="en-US" sz="2200" dirty="0">
                <a:solidFill>
                  <a:schemeClr val="bg2"/>
                </a:solidFill>
              </a:rPr>
              <a:t> of the School of Science and Engineering, especially courses with Physics and Applied Physics content</a:t>
            </a:r>
            <a:br>
              <a:rPr lang="en-US" sz="2200" dirty="0">
                <a:solidFill>
                  <a:schemeClr val="bg2"/>
                </a:solidFill>
              </a:rPr>
            </a:br>
            <a:r>
              <a:rPr lang="en-US" sz="2200" dirty="0">
                <a:solidFill>
                  <a:schemeClr val="bg2"/>
                </a:solidFill>
              </a:rPr>
              <a:t>• contribute to the </a:t>
            </a:r>
            <a:r>
              <a:rPr lang="en-US" sz="2200" dirty="0" err="1">
                <a:solidFill>
                  <a:schemeClr val="bg2"/>
                </a:solidFill>
              </a:rPr>
              <a:t>organisation</a:t>
            </a:r>
            <a:r>
              <a:rPr lang="en-US" sz="2200" dirty="0">
                <a:solidFill>
                  <a:schemeClr val="bg2"/>
                </a:solidFill>
              </a:rPr>
              <a:t> of the faculty, for example by participating in working groups and committees, in the domains of teaching, research and management.</a:t>
            </a:r>
          </a:p>
          <a:p>
            <a:pPr algn="l"/>
            <a:endParaRPr lang="en-US" sz="2000" dirty="0">
              <a:solidFill>
                <a:srgbClr val="000000"/>
              </a:solidFill>
            </a:endParaRPr>
          </a:p>
        </p:txBody>
      </p:sp>
    </p:spTree>
    <p:extLst>
      <p:ext uri="{BB962C8B-B14F-4D97-AF65-F5344CB8AC3E}">
        <p14:creationId xmlns:p14="http://schemas.microsoft.com/office/powerpoint/2010/main" val="2616918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Τίτλος 1"/>
          <p:cNvSpPr txBox="1">
            <a:spLocks/>
          </p:cNvSpPr>
          <p:nvPr/>
        </p:nvSpPr>
        <p:spPr bwMode="auto">
          <a:xfrm>
            <a:off x="323528" y="716883"/>
            <a:ext cx="6634480" cy="695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chemeClr val="accent2"/>
                </a:solidFill>
                <a:latin typeface="+mj-lt"/>
                <a:ea typeface="+mj-ea"/>
                <a:cs typeface="+mj-cs"/>
              </a:defRPr>
            </a:lvl1pPr>
            <a:lvl2pPr algn="ctr" rtl="0" eaLnBrk="0" fontAlgn="base" hangingPunct="0">
              <a:spcBef>
                <a:spcPct val="0"/>
              </a:spcBef>
              <a:spcAft>
                <a:spcPct val="0"/>
              </a:spcAft>
              <a:defRPr sz="3600" b="1">
                <a:solidFill>
                  <a:schemeClr val="accent2"/>
                </a:solidFill>
                <a:latin typeface="Times New Roman" pitchFamily="18" charset="0"/>
              </a:defRPr>
            </a:lvl2pPr>
            <a:lvl3pPr algn="ctr" rtl="0" eaLnBrk="0" fontAlgn="base" hangingPunct="0">
              <a:spcBef>
                <a:spcPct val="0"/>
              </a:spcBef>
              <a:spcAft>
                <a:spcPct val="0"/>
              </a:spcAft>
              <a:defRPr sz="3600" b="1">
                <a:solidFill>
                  <a:schemeClr val="accent2"/>
                </a:solidFill>
                <a:latin typeface="Times New Roman" pitchFamily="18" charset="0"/>
              </a:defRPr>
            </a:lvl3pPr>
            <a:lvl4pPr algn="ctr" rtl="0" eaLnBrk="0" fontAlgn="base" hangingPunct="0">
              <a:spcBef>
                <a:spcPct val="0"/>
              </a:spcBef>
              <a:spcAft>
                <a:spcPct val="0"/>
              </a:spcAft>
              <a:defRPr sz="3600" b="1">
                <a:solidFill>
                  <a:schemeClr val="accent2"/>
                </a:solidFill>
                <a:latin typeface="Times New Roman" pitchFamily="18" charset="0"/>
              </a:defRPr>
            </a:lvl4pPr>
            <a:lvl5pPr algn="ctr" rtl="0" eaLnBrk="0" fontAlgn="base" hangingPunct="0">
              <a:spcBef>
                <a:spcPct val="0"/>
              </a:spcBef>
              <a:spcAft>
                <a:spcPct val="0"/>
              </a:spcAft>
              <a:defRPr sz="3600" b="1">
                <a:solidFill>
                  <a:schemeClr val="accent2"/>
                </a:solidFill>
                <a:latin typeface="Times New Roman" pitchFamily="18" charset="0"/>
              </a:defRPr>
            </a:lvl5pPr>
            <a:lvl6pPr marL="457200" algn="ctr" rtl="0" fontAlgn="base">
              <a:spcBef>
                <a:spcPct val="0"/>
              </a:spcBef>
              <a:spcAft>
                <a:spcPct val="0"/>
              </a:spcAft>
              <a:defRPr sz="3600" b="1">
                <a:solidFill>
                  <a:schemeClr val="accent2"/>
                </a:solidFill>
                <a:latin typeface="Times New Roman" pitchFamily="18" charset="0"/>
              </a:defRPr>
            </a:lvl6pPr>
            <a:lvl7pPr marL="914400" algn="ctr" rtl="0" fontAlgn="base">
              <a:spcBef>
                <a:spcPct val="0"/>
              </a:spcBef>
              <a:spcAft>
                <a:spcPct val="0"/>
              </a:spcAft>
              <a:defRPr sz="3600" b="1">
                <a:solidFill>
                  <a:schemeClr val="accent2"/>
                </a:solidFill>
                <a:latin typeface="Times New Roman" pitchFamily="18" charset="0"/>
              </a:defRPr>
            </a:lvl7pPr>
            <a:lvl8pPr marL="1371600" algn="ctr" rtl="0" fontAlgn="base">
              <a:spcBef>
                <a:spcPct val="0"/>
              </a:spcBef>
              <a:spcAft>
                <a:spcPct val="0"/>
              </a:spcAft>
              <a:defRPr sz="3600" b="1">
                <a:solidFill>
                  <a:schemeClr val="accent2"/>
                </a:solidFill>
                <a:latin typeface="Times New Roman" pitchFamily="18" charset="0"/>
              </a:defRPr>
            </a:lvl8pPr>
            <a:lvl9pPr marL="1828800" algn="ctr" rtl="0" fontAlgn="base">
              <a:spcBef>
                <a:spcPct val="0"/>
              </a:spcBef>
              <a:spcAft>
                <a:spcPct val="0"/>
              </a:spcAft>
              <a:defRPr sz="3600" b="1">
                <a:solidFill>
                  <a:schemeClr val="accent2"/>
                </a:solidFill>
                <a:latin typeface="Times New Roman" pitchFamily="18" charset="0"/>
              </a:defRPr>
            </a:lvl9pPr>
          </a:lstStyle>
          <a:p>
            <a:pPr algn="l"/>
            <a:r>
              <a:rPr lang="en-US" sz="2800" kern="0" dirty="0">
                <a:solidFill>
                  <a:schemeClr val="accent6"/>
                </a:solidFill>
                <a:latin typeface="+mn-lt"/>
                <a:ea typeface="Helvetica" charset="0"/>
                <a:cs typeface="Helvetica" charset="0"/>
              </a:rPr>
              <a:t>The motivation letter</a:t>
            </a:r>
            <a:endParaRPr lang="el-GR" sz="2800" kern="0" dirty="0">
              <a:solidFill>
                <a:schemeClr val="accent6"/>
              </a:solidFill>
              <a:latin typeface="+mn-lt"/>
              <a:ea typeface="Helvetica" charset="0"/>
              <a:cs typeface="Helvetica" charset="0"/>
            </a:endParaRPr>
          </a:p>
        </p:txBody>
      </p:sp>
      <p:sp>
        <p:nvSpPr>
          <p:cNvPr id="2" name="TextBox 1"/>
          <p:cNvSpPr txBox="1"/>
          <p:nvPr/>
        </p:nvSpPr>
        <p:spPr>
          <a:xfrm>
            <a:off x="323528" y="1484784"/>
            <a:ext cx="8136904" cy="4570482"/>
          </a:xfrm>
          <a:prstGeom prst="rect">
            <a:avLst/>
          </a:prstGeom>
          <a:noFill/>
        </p:spPr>
        <p:txBody>
          <a:bodyPr wrap="square" rtlCol="0">
            <a:spAutoFit/>
          </a:bodyPr>
          <a:lstStyle/>
          <a:p>
            <a:pPr marL="342900" indent="-342900" algn="l">
              <a:buFont typeface="Arial"/>
              <a:buChar char="•"/>
            </a:pPr>
            <a:r>
              <a:rPr lang="en-US" dirty="0">
                <a:solidFill>
                  <a:srgbClr val="000000"/>
                </a:solidFill>
              </a:rPr>
              <a:t>Not longer than 2 pages</a:t>
            </a:r>
          </a:p>
          <a:p>
            <a:pPr marL="171450" indent="-171450" algn="l">
              <a:buFont typeface="Arial"/>
              <a:buChar char="•"/>
            </a:pPr>
            <a:endParaRPr lang="en-US" sz="800" dirty="0">
              <a:solidFill>
                <a:srgbClr val="000000"/>
              </a:solidFill>
            </a:endParaRPr>
          </a:p>
          <a:p>
            <a:pPr marL="342900" indent="-342900" algn="l">
              <a:buFont typeface="Arial"/>
              <a:buChar char="•"/>
            </a:pPr>
            <a:r>
              <a:rPr lang="en-US" dirty="0">
                <a:solidFill>
                  <a:srgbClr val="000000"/>
                </a:solidFill>
              </a:rPr>
              <a:t>Demonstrate that you tick many of the boxes</a:t>
            </a:r>
          </a:p>
          <a:p>
            <a:pPr marL="342900" indent="-342900" algn="l">
              <a:buFont typeface="Arial"/>
              <a:buChar char="•"/>
            </a:pPr>
            <a:endParaRPr lang="en-US" sz="800" dirty="0">
              <a:solidFill>
                <a:srgbClr val="000000"/>
              </a:solidFill>
            </a:endParaRPr>
          </a:p>
          <a:p>
            <a:pPr marL="342900" indent="-342900" algn="l">
              <a:buFont typeface="Arial"/>
              <a:buChar char="•"/>
            </a:pPr>
            <a:r>
              <a:rPr lang="en-US" dirty="0">
                <a:solidFill>
                  <a:srgbClr val="000000"/>
                </a:solidFill>
              </a:rPr>
              <a:t>Extra plusses if they hire you?</a:t>
            </a:r>
          </a:p>
          <a:p>
            <a:pPr marL="342900" indent="-342900" algn="l">
              <a:buFont typeface="Arial"/>
              <a:buChar char="•"/>
            </a:pPr>
            <a:endParaRPr lang="en-US" dirty="0">
              <a:solidFill>
                <a:srgbClr val="000000"/>
              </a:solidFill>
            </a:endParaRPr>
          </a:p>
          <a:p>
            <a:pPr algn="l"/>
            <a:r>
              <a:rPr lang="en-US" dirty="0">
                <a:solidFill>
                  <a:srgbClr val="000000"/>
                </a:solidFill>
              </a:rPr>
              <a:t>Show that you have checked the website of University XX, talk to the person indicated for information, know the country…</a:t>
            </a:r>
          </a:p>
          <a:p>
            <a:pPr algn="l"/>
            <a:endParaRPr lang="en-US" dirty="0">
              <a:solidFill>
                <a:srgbClr val="000000"/>
              </a:solidFill>
            </a:endParaRPr>
          </a:p>
          <a:p>
            <a:pPr algn="l"/>
            <a:r>
              <a:rPr lang="en-US" dirty="0">
                <a:solidFill>
                  <a:srgbClr val="B90000"/>
                </a:solidFill>
              </a:rPr>
              <a:t>Once more: apply even if you don’t tick ALL the boxes!</a:t>
            </a:r>
          </a:p>
          <a:p>
            <a:pPr algn="l"/>
            <a:endParaRPr lang="en-US" dirty="0">
              <a:solidFill>
                <a:srgbClr val="000000"/>
              </a:solidFill>
            </a:endParaRPr>
          </a:p>
          <a:p>
            <a:pPr algn="l"/>
            <a:endParaRPr lang="en-US" dirty="0">
              <a:solidFill>
                <a:srgbClr val="000000"/>
              </a:solidFill>
            </a:endParaRPr>
          </a:p>
        </p:txBody>
      </p:sp>
    </p:spTree>
    <p:extLst>
      <p:ext uri="{BB962C8B-B14F-4D97-AF65-F5344CB8AC3E}">
        <p14:creationId xmlns:p14="http://schemas.microsoft.com/office/powerpoint/2010/main" val="22141491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26</a:t>
            </a:fld>
            <a:endParaRPr lang="en-US"/>
          </a:p>
        </p:txBody>
      </p:sp>
      <p:sp>
        <p:nvSpPr>
          <p:cNvPr id="6" name="Content Placeholder 2"/>
          <p:cNvSpPr>
            <a:spLocks noGrp="1"/>
          </p:cNvSpPr>
          <p:nvPr>
            <p:ph idx="1"/>
          </p:nvPr>
        </p:nvSpPr>
        <p:spPr>
          <a:xfrm>
            <a:off x="619944" y="1421160"/>
            <a:ext cx="8352928" cy="3887787"/>
          </a:xfrm>
        </p:spPr>
        <p:txBody>
          <a:bodyPr/>
          <a:lstStyle/>
          <a:p>
            <a:r>
              <a:rPr lang="en-US" sz="2400" dirty="0"/>
              <a:t>See for ex.  </a:t>
            </a:r>
            <a:r>
              <a:rPr lang="en-US" sz="2400" dirty="0">
                <a:hlinkClick r:id="rId2"/>
              </a:rPr>
              <a:t>https://hwpi.harvard.edu/files/ocs/files/gsas-cvs-and-cover-letters.pdf</a:t>
            </a:r>
            <a:r>
              <a:rPr lang="en-US" sz="2400" dirty="0"/>
              <a:t> </a:t>
            </a:r>
          </a:p>
          <a:p>
            <a:r>
              <a:rPr lang="en-US" sz="2400" dirty="0"/>
              <a:t>Three parts: 1) </a:t>
            </a:r>
            <a:r>
              <a:rPr lang="en-US" sz="2400" b="1" dirty="0"/>
              <a:t>Why are you writing</a:t>
            </a:r>
            <a:r>
              <a:rPr lang="en-US" sz="2400" dirty="0"/>
              <a:t>? </a:t>
            </a:r>
          </a:p>
          <a:p>
            <a:pPr marL="0" indent="0">
              <a:buNone/>
            </a:pPr>
            <a:r>
              <a:rPr lang="en-US" sz="2400" dirty="0"/>
              <a:t>2) </a:t>
            </a:r>
            <a:r>
              <a:rPr lang="en-US" sz="2400" b="1" dirty="0"/>
              <a:t>Why do you fit the job description</a:t>
            </a:r>
            <a:r>
              <a:rPr lang="en-US" sz="2400" dirty="0"/>
              <a:t>? </a:t>
            </a:r>
            <a:r>
              <a:rPr lang="nl-NL" sz="2400" dirty="0"/>
              <a:t>these </a:t>
            </a:r>
            <a:r>
              <a:rPr lang="nl-NL" sz="2400" dirty="0" err="1"/>
              <a:t>include</a:t>
            </a:r>
            <a:r>
              <a:rPr lang="nl-NL" sz="2400" dirty="0"/>
              <a:t> a</a:t>
            </a:r>
            <a:r>
              <a:rPr lang="en-US" sz="2400" dirty="0"/>
              <a:t> </a:t>
            </a:r>
            <a:r>
              <a:rPr lang="nl-NL" sz="2400" dirty="0" err="1"/>
              <a:t>paragraph</a:t>
            </a:r>
            <a:r>
              <a:rPr lang="nl-NL" sz="2400" dirty="0"/>
              <a:t> </a:t>
            </a:r>
            <a:r>
              <a:rPr lang="nl-NL" sz="2400" dirty="0" err="1"/>
              <a:t>about</a:t>
            </a:r>
            <a:r>
              <a:rPr lang="nl-NL" sz="2400" dirty="0"/>
              <a:t> </a:t>
            </a:r>
            <a:r>
              <a:rPr lang="nl-NL" sz="2400" dirty="0" err="1"/>
              <a:t>your</a:t>
            </a:r>
            <a:r>
              <a:rPr lang="nl-NL" sz="2400" dirty="0"/>
              <a:t> </a:t>
            </a:r>
            <a:r>
              <a:rPr lang="nl-NL" sz="2400" dirty="0" err="1"/>
              <a:t>dissertation</a:t>
            </a:r>
            <a:r>
              <a:rPr lang="nl-NL" sz="2400" dirty="0"/>
              <a:t>/</a:t>
            </a:r>
            <a:r>
              <a:rPr lang="nl-NL" sz="2400" dirty="0" err="1"/>
              <a:t>current</a:t>
            </a:r>
            <a:r>
              <a:rPr lang="nl-NL" sz="2400" dirty="0"/>
              <a:t> research, </a:t>
            </a:r>
            <a:r>
              <a:rPr lang="nl-NL" sz="2400" dirty="0" err="1"/>
              <a:t>one</a:t>
            </a:r>
            <a:r>
              <a:rPr lang="nl-NL" sz="2400" dirty="0"/>
              <a:t> </a:t>
            </a:r>
            <a:r>
              <a:rPr lang="nl-NL" sz="2400" dirty="0" err="1"/>
              <a:t>about</a:t>
            </a:r>
            <a:r>
              <a:rPr lang="nl-NL" sz="2400" dirty="0"/>
              <a:t> </a:t>
            </a:r>
            <a:r>
              <a:rPr lang="nl-NL" sz="2400" dirty="0" err="1"/>
              <a:t>your</a:t>
            </a:r>
            <a:r>
              <a:rPr lang="nl-NL" sz="2400" dirty="0"/>
              <a:t> </a:t>
            </a:r>
            <a:r>
              <a:rPr lang="nl-NL" sz="2400" dirty="0" err="1"/>
              <a:t>future</a:t>
            </a:r>
            <a:r>
              <a:rPr lang="nl-NL" sz="2400" dirty="0"/>
              <a:t> research </a:t>
            </a:r>
            <a:r>
              <a:rPr lang="nl-NL" sz="2400" dirty="0" err="1"/>
              <a:t>plans</a:t>
            </a:r>
            <a:r>
              <a:rPr lang="nl-NL" sz="2400" dirty="0"/>
              <a:t>, </a:t>
            </a:r>
            <a:r>
              <a:rPr lang="nl-NL" sz="2400" dirty="0" err="1"/>
              <a:t>and</a:t>
            </a:r>
            <a:r>
              <a:rPr lang="nl-NL" sz="2400" dirty="0"/>
              <a:t> </a:t>
            </a:r>
            <a:r>
              <a:rPr lang="nl-NL" sz="2400" dirty="0" err="1"/>
              <a:t>one</a:t>
            </a:r>
            <a:r>
              <a:rPr lang="nl-NL" sz="2400" dirty="0"/>
              <a:t> or </a:t>
            </a:r>
            <a:r>
              <a:rPr lang="nl-NL" sz="2400" dirty="0" err="1"/>
              <a:t>two</a:t>
            </a:r>
            <a:r>
              <a:rPr lang="en-US" sz="2400" dirty="0"/>
              <a:t> </a:t>
            </a:r>
            <a:r>
              <a:rPr lang="nl-NL" sz="2400" dirty="0" err="1"/>
              <a:t>about</a:t>
            </a:r>
            <a:r>
              <a:rPr lang="nl-NL" sz="2400" dirty="0"/>
              <a:t> </a:t>
            </a:r>
            <a:r>
              <a:rPr lang="nl-NL" sz="2400" dirty="0" err="1"/>
              <a:t>your</a:t>
            </a:r>
            <a:r>
              <a:rPr lang="nl-NL" sz="2400" dirty="0"/>
              <a:t> teaching </a:t>
            </a:r>
            <a:r>
              <a:rPr lang="nl-NL" sz="2400" dirty="0" err="1"/>
              <a:t>experience</a:t>
            </a:r>
            <a:r>
              <a:rPr lang="nl-NL" sz="2400" dirty="0"/>
              <a:t>/</a:t>
            </a:r>
            <a:r>
              <a:rPr lang="nl-NL" sz="2400" dirty="0" err="1"/>
              <a:t>interests</a:t>
            </a:r>
            <a:r>
              <a:rPr lang="nl-NL" sz="2400" dirty="0"/>
              <a:t>/approach/courses </a:t>
            </a:r>
            <a:r>
              <a:rPr lang="nl-NL" sz="2400" dirty="0" err="1"/>
              <a:t>you</a:t>
            </a:r>
            <a:r>
              <a:rPr lang="nl-NL" sz="2400" dirty="0"/>
              <a:t> </a:t>
            </a:r>
            <a:r>
              <a:rPr lang="nl-NL" sz="2400" dirty="0" err="1"/>
              <a:t>could</a:t>
            </a:r>
            <a:r>
              <a:rPr lang="nl-NL" sz="2400" dirty="0"/>
              <a:t> offer.</a:t>
            </a:r>
            <a:endParaRPr lang="en-US" sz="2400" dirty="0"/>
          </a:p>
          <a:p>
            <a:pPr marL="0" indent="0">
              <a:buNone/>
            </a:pPr>
            <a:r>
              <a:rPr lang="en-US" sz="2400" dirty="0"/>
              <a:t>3) </a:t>
            </a:r>
            <a:r>
              <a:rPr lang="en-US" sz="2400" b="1" dirty="0"/>
              <a:t>Say what you attach</a:t>
            </a:r>
            <a:r>
              <a:rPr lang="en-US" sz="2400" dirty="0"/>
              <a:t>, that you would appreciate </a:t>
            </a:r>
            <a:r>
              <a:rPr lang="en-US" sz="2400" b="1" dirty="0"/>
              <a:t>explaining personally </a:t>
            </a:r>
            <a:r>
              <a:rPr lang="en-US" sz="2400" dirty="0"/>
              <a:t>&amp; </a:t>
            </a:r>
            <a:r>
              <a:rPr lang="en-US" sz="2400" b="1" dirty="0"/>
              <a:t>thank</a:t>
            </a:r>
            <a:r>
              <a:rPr lang="en-US" sz="2400" dirty="0"/>
              <a:t> for time and consideration </a:t>
            </a:r>
          </a:p>
        </p:txBody>
      </p:sp>
      <p:sp>
        <p:nvSpPr>
          <p:cNvPr id="8" name="Τίτλος 1"/>
          <p:cNvSpPr txBox="1">
            <a:spLocks/>
          </p:cNvSpPr>
          <p:nvPr/>
        </p:nvSpPr>
        <p:spPr bwMode="auto">
          <a:xfrm>
            <a:off x="323528" y="716883"/>
            <a:ext cx="6634480" cy="695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b="1">
                <a:solidFill>
                  <a:schemeClr val="accent2"/>
                </a:solidFill>
                <a:latin typeface="+mj-lt"/>
                <a:ea typeface="+mj-ea"/>
                <a:cs typeface="+mj-cs"/>
              </a:defRPr>
            </a:lvl1pPr>
            <a:lvl2pPr algn="ctr" rtl="0" eaLnBrk="0" fontAlgn="base" hangingPunct="0">
              <a:spcBef>
                <a:spcPct val="0"/>
              </a:spcBef>
              <a:spcAft>
                <a:spcPct val="0"/>
              </a:spcAft>
              <a:defRPr sz="3600" b="1">
                <a:solidFill>
                  <a:schemeClr val="accent2"/>
                </a:solidFill>
                <a:latin typeface="Times New Roman" pitchFamily="18" charset="0"/>
              </a:defRPr>
            </a:lvl2pPr>
            <a:lvl3pPr algn="ctr" rtl="0" eaLnBrk="0" fontAlgn="base" hangingPunct="0">
              <a:spcBef>
                <a:spcPct val="0"/>
              </a:spcBef>
              <a:spcAft>
                <a:spcPct val="0"/>
              </a:spcAft>
              <a:defRPr sz="3600" b="1">
                <a:solidFill>
                  <a:schemeClr val="accent2"/>
                </a:solidFill>
                <a:latin typeface="Times New Roman" pitchFamily="18" charset="0"/>
              </a:defRPr>
            </a:lvl3pPr>
            <a:lvl4pPr algn="ctr" rtl="0" eaLnBrk="0" fontAlgn="base" hangingPunct="0">
              <a:spcBef>
                <a:spcPct val="0"/>
              </a:spcBef>
              <a:spcAft>
                <a:spcPct val="0"/>
              </a:spcAft>
              <a:defRPr sz="3600" b="1">
                <a:solidFill>
                  <a:schemeClr val="accent2"/>
                </a:solidFill>
                <a:latin typeface="Times New Roman" pitchFamily="18" charset="0"/>
              </a:defRPr>
            </a:lvl4pPr>
            <a:lvl5pPr algn="ctr" rtl="0" eaLnBrk="0" fontAlgn="base" hangingPunct="0">
              <a:spcBef>
                <a:spcPct val="0"/>
              </a:spcBef>
              <a:spcAft>
                <a:spcPct val="0"/>
              </a:spcAft>
              <a:defRPr sz="3600" b="1">
                <a:solidFill>
                  <a:schemeClr val="accent2"/>
                </a:solidFill>
                <a:latin typeface="Times New Roman" pitchFamily="18" charset="0"/>
              </a:defRPr>
            </a:lvl5pPr>
            <a:lvl6pPr marL="457200" algn="ctr" rtl="0" fontAlgn="base">
              <a:spcBef>
                <a:spcPct val="0"/>
              </a:spcBef>
              <a:spcAft>
                <a:spcPct val="0"/>
              </a:spcAft>
              <a:defRPr sz="3600" b="1">
                <a:solidFill>
                  <a:schemeClr val="accent2"/>
                </a:solidFill>
                <a:latin typeface="Times New Roman" pitchFamily="18" charset="0"/>
              </a:defRPr>
            </a:lvl6pPr>
            <a:lvl7pPr marL="914400" algn="ctr" rtl="0" fontAlgn="base">
              <a:spcBef>
                <a:spcPct val="0"/>
              </a:spcBef>
              <a:spcAft>
                <a:spcPct val="0"/>
              </a:spcAft>
              <a:defRPr sz="3600" b="1">
                <a:solidFill>
                  <a:schemeClr val="accent2"/>
                </a:solidFill>
                <a:latin typeface="Times New Roman" pitchFamily="18" charset="0"/>
              </a:defRPr>
            </a:lvl7pPr>
            <a:lvl8pPr marL="1371600" algn="ctr" rtl="0" fontAlgn="base">
              <a:spcBef>
                <a:spcPct val="0"/>
              </a:spcBef>
              <a:spcAft>
                <a:spcPct val="0"/>
              </a:spcAft>
              <a:defRPr sz="3600" b="1">
                <a:solidFill>
                  <a:schemeClr val="accent2"/>
                </a:solidFill>
                <a:latin typeface="Times New Roman" pitchFamily="18" charset="0"/>
              </a:defRPr>
            </a:lvl8pPr>
            <a:lvl9pPr marL="1828800" algn="ctr" rtl="0" fontAlgn="base">
              <a:spcBef>
                <a:spcPct val="0"/>
              </a:spcBef>
              <a:spcAft>
                <a:spcPct val="0"/>
              </a:spcAft>
              <a:defRPr sz="3600" b="1">
                <a:solidFill>
                  <a:schemeClr val="accent2"/>
                </a:solidFill>
                <a:latin typeface="Times New Roman" pitchFamily="18" charset="0"/>
              </a:defRPr>
            </a:lvl9pPr>
          </a:lstStyle>
          <a:p>
            <a:pPr algn="l"/>
            <a:r>
              <a:rPr lang="en-US" sz="2800" kern="0" dirty="0">
                <a:solidFill>
                  <a:schemeClr val="accent6"/>
                </a:solidFill>
                <a:latin typeface="+mn-lt"/>
                <a:ea typeface="Helvetica" charset="0"/>
                <a:cs typeface="Helvetica" charset="0"/>
              </a:rPr>
              <a:t>CV and motivation letter</a:t>
            </a:r>
            <a:endParaRPr lang="el-GR" sz="2800" kern="0" dirty="0">
              <a:solidFill>
                <a:schemeClr val="accent6"/>
              </a:solidFill>
              <a:latin typeface="+mn-lt"/>
              <a:ea typeface="Helvetica" charset="0"/>
              <a:cs typeface="Helvetica" charset="0"/>
            </a:endParaRPr>
          </a:p>
        </p:txBody>
      </p:sp>
    </p:spTree>
    <p:extLst>
      <p:ext uri="{BB962C8B-B14F-4D97-AF65-F5344CB8AC3E}">
        <p14:creationId xmlns:p14="http://schemas.microsoft.com/office/powerpoint/2010/main" val="16186865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899567"/>
            <a:ext cx="7934325" cy="657225"/>
          </a:xfrm>
        </p:spPr>
        <p:txBody>
          <a:bodyPr/>
          <a:lstStyle/>
          <a:p>
            <a:r>
              <a:rPr lang="en-US" sz="2800" b="1" dirty="0">
                <a:solidFill>
                  <a:schemeClr val="accent6"/>
                </a:solidFill>
              </a:rPr>
              <a:t>Research statement</a:t>
            </a:r>
          </a:p>
        </p:txBody>
      </p:sp>
      <p:sp>
        <p:nvSpPr>
          <p:cNvPr id="3" name="Content Placeholder 2"/>
          <p:cNvSpPr>
            <a:spLocks noGrp="1"/>
          </p:cNvSpPr>
          <p:nvPr>
            <p:ph idx="1"/>
          </p:nvPr>
        </p:nvSpPr>
        <p:spPr>
          <a:xfrm>
            <a:off x="251520" y="1340768"/>
            <a:ext cx="8712968" cy="3887787"/>
          </a:xfrm>
        </p:spPr>
        <p:txBody>
          <a:bodyPr/>
          <a:lstStyle/>
          <a:p>
            <a:r>
              <a:rPr lang="en-US" sz="2400" dirty="0">
                <a:solidFill>
                  <a:srgbClr val="000000"/>
                </a:solidFill>
              </a:rPr>
              <a:t>Have a good research </a:t>
            </a:r>
            <a:r>
              <a:rPr lang="en-US" sz="2400" dirty="0" err="1">
                <a:solidFill>
                  <a:srgbClr val="000000"/>
                </a:solidFill>
              </a:rPr>
              <a:t>programme</a:t>
            </a:r>
            <a:r>
              <a:rPr lang="en-US" sz="2400" dirty="0">
                <a:solidFill>
                  <a:srgbClr val="000000"/>
                </a:solidFill>
              </a:rPr>
              <a:t>, well thought through, innovative, visionary. Concrete for the first 5 years, general outlook for later. With whom are you planning to collaborate at XX, in the country, Europe-wide, worldwide?</a:t>
            </a:r>
          </a:p>
          <a:p>
            <a:pPr marL="0" indent="0">
              <a:buNone/>
            </a:pPr>
            <a:r>
              <a:rPr lang="en-US" sz="2400" dirty="0">
                <a:solidFill>
                  <a:srgbClr val="000000"/>
                </a:solidFill>
              </a:rPr>
              <a:t>For tips see: “</a:t>
            </a:r>
            <a:r>
              <a:rPr lang="en-US" sz="2400" b="1" dirty="0"/>
              <a:t>Sell yourself and your science in a compelling personal statement” Nature </a:t>
            </a:r>
            <a:r>
              <a:rPr lang="en-US" sz="2400" dirty="0"/>
              <a:t>| </a:t>
            </a:r>
            <a:r>
              <a:rPr lang="en-US" sz="2400" dirty="0" err="1"/>
              <a:t>Vol</a:t>
            </a:r>
            <a:r>
              <a:rPr lang="en-US" sz="2400" dirty="0"/>
              <a:t> 593 | 6 May 2021 | 153  </a:t>
            </a:r>
            <a:r>
              <a:rPr lang="en-US" sz="2400" dirty="0">
                <a:hlinkClick r:id="rId3"/>
              </a:rPr>
              <a:t>https://www.nature.com/articles/d41586-021-01101-z</a:t>
            </a:r>
            <a:endParaRPr lang="en-US" sz="2400" dirty="0"/>
          </a:p>
          <a:p>
            <a:pPr marL="0" indent="0">
              <a:buNone/>
            </a:pPr>
            <a:r>
              <a:rPr lang="en-US" sz="2400" dirty="0">
                <a:hlinkClick r:id="rId4"/>
              </a:rPr>
              <a:t>https://grad.ncsu.edu/news/2020/04/how-to-construct-a-compelling-research-statement/</a:t>
            </a:r>
            <a:endParaRPr lang="en-US" sz="2400" dirty="0"/>
          </a:p>
          <a:p>
            <a:pPr marL="0" indent="0">
              <a:buNone/>
            </a:pPr>
            <a:r>
              <a:rPr lang="en-US" sz="2400" dirty="0">
                <a:hlinkClick r:id="rId5"/>
              </a:rPr>
              <a:t>https://www.evalantsoght.com/2022/02/phd-talk-for-academictransfer-how-to-write-a-research-statement.html</a:t>
            </a:r>
            <a:endParaRPr lang="en-US" sz="2400" dirty="0"/>
          </a:p>
          <a:p>
            <a:pPr marL="0" indent="0">
              <a:buNone/>
            </a:pPr>
            <a:endParaRPr lang="en-US" sz="2400" dirty="0"/>
          </a:p>
        </p:txBody>
      </p:sp>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27</a:t>
            </a:fld>
            <a:endParaRPr lang="en-US"/>
          </a:p>
        </p:txBody>
      </p:sp>
    </p:spTree>
    <p:extLst>
      <p:ext uri="{BB962C8B-B14F-4D97-AF65-F5344CB8AC3E}">
        <p14:creationId xmlns:p14="http://schemas.microsoft.com/office/powerpoint/2010/main" val="3202363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899567"/>
            <a:ext cx="7934325" cy="657225"/>
          </a:xfrm>
        </p:spPr>
        <p:txBody>
          <a:bodyPr/>
          <a:lstStyle/>
          <a:p>
            <a:r>
              <a:rPr lang="en-US" sz="2800" b="1" dirty="0">
                <a:solidFill>
                  <a:schemeClr val="accent6"/>
                </a:solidFill>
              </a:rPr>
              <a:t>Teaching statement</a:t>
            </a:r>
          </a:p>
        </p:txBody>
      </p:sp>
      <p:sp>
        <p:nvSpPr>
          <p:cNvPr id="3" name="Content Placeholder 2"/>
          <p:cNvSpPr>
            <a:spLocks noGrp="1"/>
          </p:cNvSpPr>
          <p:nvPr>
            <p:ph idx="1"/>
          </p:nvPr>
        </p:nvSpPr>
        <p:spPr>
          <a:xfrm>
            <a:off x="251520" y="1340768"/>
            <a:ext cx="8712968" cy="3887787"/>
          </a:xfrm>
        </p:spPr>
        <p:txBody>
          <a:bodyPr/>
          <a:lstStyle/>
          <a:p>
            <a:r>
              <a:rPr lang="en-US" sz="2600" dirty="0">
                <a:solidFill>
                  <a:srgbClr val="000000"/>
                </a:solidFill>
              </a:rPr>
              <a:t>Try to be non trivial when explaining your teaching philosophy. Also: What would you like to teach (look at </a:t>
            </a:r>
            <a:r>
              <a:rPr lang="en-US" sz="2600" dirty="0" err="1">
                <a:solidFill>
                  <a:srgbClr val="000000"/>
                </a:solidFill>
              </a:rPr>
              <a:t>programmes</a:t>
            </a:r>
            <a:r>
              <a:rPr lang="en-US" sz="2600" dirty="0">
                <a:solidFill>
                  <a:srgbClr val="000000"/>
                </a:solidFill>
              </a:rPr>
              <a:t> of university where you apply)? How would you organize your course? How do you think you can make your course particularly attractive? Mention your experience. Don’t forget supervision of bachelor and master students during their final projects.</a:t>
            </a:r>
          </a:p>
          <a:p>
            <a:r>
              <a:rPr lang="en-US" sz="2600" dirty="0"/>
              <a:t>Guide about teaching </a:t>
            </a:r>
            <a:r>
              <a:rPr lang="en-US" sz="2800" dirty="0"/>
              <a:t>statements </a:t>
            </a:r>
            <a:r>
              <a:rPr lang="en-US" sz="2400" dirty="0">
                <a:hlinkClick r:id="rId3"/>
              </a:rPr>
              <a:t>https://cft.vanderbilt.edu/guides-sub-pages/teaching-statements/</a:t>
            </a:r>
            <a:endParaRPr lang="en-US" sz="2400" dirty="0">
              <a:solidFill>
                <a:srgbClr val="000000"/>
              </a:solidFill>
            </a:endParaRPr>
          </a:p>
          <a:p>
            <a:r>
              <a:rPr lang="en-US" sz="2400" dirty="0">
                <a:hlinkClick r:id="rId4"/>
              </a:rPr>
              <a:t>https://www.evalantsoght.com/2022/04/phd-talk-for-academictransfer-how-to-write-a-teaching-statement.html</a:t>
            </a:r>
            <a:endParaRPr lang="en-US" sz="2400" dirty="0"/>
          </a:p>
          <a:p>
            <a:endParaRPr lang="en-US" sz="2600" dirty="0"/>
          </a:p>
        </p:txBody>
      </p:sp>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28</a:t>
            </a:fld>
            <a:endParaRPr lang="en-US"/>
          </a:p>
        </p:txBody>
      </p:sp>
    </p:spTree>
    <p:extLst>
      <p:ext uri="{BB962C8B-B14F-4D97-AF65-F5344CB8AC3E}">
        <p14:creationId xmlns:p14="http://schemas.microsoft.com/office/powerpoint/2010/main" val="12955258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29</a:t>
            </a:fld>
            <a:endParaRPr lang="en-US"/>
          </a:p>
        </p:txBody>
      </p:sp>
      <p:sp>
        <p:nvSpPr>
          <p:cNvPr id="4" name="Date Placeholder 1"/>
          <p:cNvSpPr>
            <a:spLocks noGrp="1"/>
          </p:cNvSpPr>
          <p:nvPr>
            <p:ph type="dt" sz="half" idx="10"/>
          </p:nvPr>
        </p:nvSpPr>
        <p:spPr>
          <a:xfrm>
            <a:off x="6589713" y="1009650"/>
            <a:ext cx="1905000" cy="261938"/>
          </a:xfrm>
        </p:spPr>
        <p:txBody>
          <a:bodyPr/>
          <a:lstStyle/>
          <a:p>
            <a:pPr>
              <a:defRPr/>
            </a:pPr>
            <a:fld id="{93FA93D3-9FCB-4F63-9042-32D987592935}" type="datetime1">
              <a:rPr lang="en-US" smtClean="0"/>
              <a:pPr>
                <a:defRPr/>
              </a:pPr>
              <a:t>9/10/24</a:t>
            </a:fld>
            <a:endParaRPr lang="en-US" dirty="0"/>
          </a:p>
        </p:txBody>
      </p:sp>
      <p:sp>
        <p:nvSpPr>
          <p:cNvPr id="10" name="TextBox 9"/>
          <p:cNvSpPr txBox="1"/>
          <p:nvPr/>
        </p:nvSpPr>
        <p:spPr>
          <a:xfrm>
            <a:off x="107504" y="836712"/>
            <a:ext cx="7200800" cy="477054"/>
          </a:xfrm>
          <a:prstGeom prst="rect">
            <a:avLst/>
          </a:prstGeom>
          <a:noFill/>
        </p:spPr>
        <p:txBody>
          <a:bodyPr wrap="square" rtlCol="0">
            <a:spAutoFit/>
          </a:bodyPr>
          <a:lstStyle/>
          <a:p>
            <a:pPr algn="l"/>
            <a:r>
              <a:rPr lang="en-US" b="1" dirty="0">
                <a:solidFill>
                  <a:schemeClr val="accent6"/>
                </a:solidFill>
              </a:rPr>
              <a:t>The interview with the committee</a:t>
            </a:r>
          </a:p>
        </p:txBody>
      </p:sp>
      <p:sp>
        <p:nvSpPr>
          <p:cNvPr id="2" name="Rectangle 1"/>
          <p:cNvSpPr/>
          <p:nvPr/>
        </p:nvSpPr>
        <p:spPr>
          <a:xfrm>
            <a:off x="36512" y="1746389"/>
            <a:ext cx="9144000" cy="4708981"/>
          </a:xfrm>
          <a:prstGeom prst="rect">
            <a:avLst/>
          </a:prstGeom>
        </p:spPr>
        <p:txBody>
          <a:bodyPr wrap="square">
            <a:spAutoFit/>
          </a:bodyPr>
          <a:lstStyle/>
          <a:p>
            <a:pPr marL="342900" indent="-342900" algn="l">
              <a:buFont typeface="Arial"/>
              <a:buChar char="•"/>
            </a:pPr>
            <a:r>
              <a:rPr lang="en-US" dirty="0">
                <a:solidFill>
                  <a:schemeClr val="bg2"/>
                </a:solidFill>
              </a:rPr>
              <a:t>prepare your lecture well and try it out in front of a critical public;</a:t>
            </a:r>
          </a:p>
          <a:p>
            <a:pPr marL="342900" indent="-342900" algn="l">
              <a:buFont typeface="Arial"/>
              <a:buChar char="•"/>
            </a:pPr>
            <a:r>
              <a:rPr lang="en-US" dirty="0">
                <a:solidFill>
                  <a:schemeClr val="bg2"/>
                </a:solidFill>
              </a:rPr>
              <a:t>If you give it online make sure </a:t>
            </a:r>
            <a:r>
              <a:rPr lang="en-US" u="sng" dirty="0">
                <a:solidFill>
                  <a:schemeClr val="bg2"/>
                </a:solidFill>
              </a:rPr>
              <a:t>before </a:t>
            </a:r>
            <a:r>
              <a:rPr lang="en-US" dirty="0">
                <a:solidFill>
                  <a:schemeClr val="bg2"/>
                </a:solidFill>
              </a:rPr>
              <a:t>that there are no technical problems;</a:t>
            </a:r>
            <a:endParaRPr lang="en-US" u="sng" dirty="0">
              <a:solidFill>
                <a:schemeClr val="bg2"/>
              </a:solidFill>
            </a:endParaRPr>
          </a:p>
          <a:p>
            <a:pPr marL="342900" indent="-342900" algn="l">
              <a:buFont typeface="Arial"/>
              <a:buChar char="•"/>
            </a:pPr>
            <a:r>
              <a:rPr lang="en-US" dirty="0">
                <a:solidFill>
                  <a:schemeClr val="bg2"/>
                </a:solidFill>
              </a:rPr>
              <a:t>think of who will be in the audience and tailor your presentation for it; </a:t>
            </a:r>
          </a:p>
          <a:p>
            <a:pPr marL="342900" indent="-342900" algn="l">
              <a:buFont typeface="Arial"/>
              <a:buChar char="•"/>
            </a:pPr>
            <a:r>
              <a:rPr lang="en-US" dirty="0">
                <a:solidFill>
                  <a:schemeClr val="bg2"/>
                </a:solidFill>
              </a:rPr>
              <a:t>prepare for possible questions from committee members. </a:t>
            </a:r>
          </a:p>
          <a:p>
            <a:pPr marL="342900" indent="-342900" algn="l">
              <a:buFont typeface="Arial"/>
              <a:buChar char="•"/>
            </a:pPr>
            <a:endParaRPr lang="en-US" dirty="0">
              <a:solidFill>
                <a:schemeClr val="bg2"/>
              </a:solidFill>
            </a:endParaRPr>
          </a:p>
          <a:p>
            <a:pPr algn="l"/>
            <a:r>
              <a:rPr lang="en-US" dirty="0">
                <a:solidFill>
                  <a:srgbClr val="B90000"/>
                </a:solidFill>
              </a:rPr>
              <a:t>This is not a conference presentation </a:t>
            </a:r>
            <a:r>
              <a:rPr lang="en-US" dirty="0">
                <a:solidFill>
                  <a:schemeClr val="bg2"/>
                </a:solidFill>
              </a:rPr>
              <a:t>so results are less important than packaging and leaving the right impression. </a:t>
            </a:r>
          </a:p>
          <a:p>
            <a:pPr algn="l"/>
            <a:endParaRPr lang="en-US" dirty="0">
              <a:solidFill>
                <a:schemeClr val="bg2"/>
              </a:solidFill>
            </a:endParaRPr>
          </a:p>
          <a:p>
            <a:pPr algn="l"/>
            <a:r>
              <a:rPr lang="en-US" b="1" dirty="0">
                <a:solidFill>
                  <a:schemeClr val="accent6"/>
                </a:solidFill>
              </a:rPr>
              <a:t>Do not talk longer then you are allowed to talk</a:t>
            </a:r>
            <a:r>
              <a:rPr lang="en-US" dirty="0">
                <a:solidFill>
                  <a:schemeClr val="bg2"/>
                </a:solidFill>
              </a:rPr>
              <a:t>.</a:t>
            </a:r>
          </a:p>
        </p:txBody>
      </p:sp>
    </p:spTree>
    <p:extLst>
      <p:ext uri="{BB962C8B-B14F-4D97-AF65-F5344CB8AC3E}">
        <p14:creationId xmlns:p14="http://schemas.microsoft.com/office/powerpoint/2010/main" val="4233622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3</a:t>
            </a:fld>
            <a:endParaRPr lang="en-US"/>
          </a:p>
        </p:txBody>
      </p:sp>
      <p:sp>
        <p:nvSpPr>
          <p:cNvPr id="6" name="TextBox 5"/>
          <p:cNvSpPr txBox="1"/>
          <p:nvPr/>
        </p:nvSpPr>
        <p:spPr>
          <a:xfrm>
            <a:off x="395536" y="1320649"/>
            <a:ext cx="2952328" cy="1384995"/>
          </a:xfrm>
          <a:prstGeom prst="rect">
            <a:avLst/>
          </a:prstGeom>
          <a:noFill/>
        </p:spPr>
        <p:txBody>
          <a:bodyPr wrap="square" rtlCol="0">
            <a:spAutoFit/>
          </a:bodyPr>
          <a:lstStyle/>
          <a:p>
            <a:r>
              <a:rPr lang="en-US" sz="2800" dirty="0">
                <a:solidFill>
                  <a:srgbClr val="000000"/>
                </a:solidFill>
              </a:rPr>
              <a:t>Similar book more relating to Europe</a:t>
            </a:r>
          </a:p>
        </p:txBody>
      </p:sp>
      <p:pic>
        <p:nvPicPr>
          <p:cNvPr id="7" name="Picture 6"/>
          <p:cNvPicPr>
            <a:picLocks noChangeAspect="1"/>
          </p:cNvPicPr>
          <p:nvPr/>
        </p:nvPicPr>
        <p:blipFill>
          <a:blip r:embed="rId2"/>
          <a:stretch>
            <a:fillRect/>
          </a:stretch>
        </p:blipFill>
        <p:spPr>
          <a:xfrm>
            <a:off x="3419872" y="936104"/>
            <a:ext cx="4239918" cy="6093296"/>
          </a:xfrm>
          <a:prstGeom prst="rect">
            <a:avLst/>
          </a:prstGeom>
        </p:spPr>
      </p:pic>
    </p:spTree>
    <p:extLst>
      <p:ext uri="{BB962C8B-B14F-4D97-AF65-F5344CB8AC3E}">
        <p14:creationId xmlns:p14="http://schemas.microsoft.com/office/powerpoint/2010/main" val="16269761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nl-NL">
                <a:latin typeface="Verdana" pitchFamily="34" charset="0"/>
                <a:ea typeface="+mn-ea"/>
                <a:cs typeface="+mn-cs"/>
              </a:rPr>
              <a:t>mm-dd-yy</a:t>
            </a:r>
            <a:endParaRPr lang="en-US">
              <a:latin typeface="Verdana" pitchFamily="34" charset="0"/>
              <a:ea typeface="+mn-ea"/>
              <a:cs typeface="+mn-cs"/>
            </a:endParaRPr>
          </a:p>
        </p:txBody>
      </p:sp>
      <p:sp>
        <p:nvSpPr>
          <p:cNvPr id="6" name="Slide Number Placeholder 4"/>
          <p:cNvSpPr>
            <a:spLocks noGrp="1"/>
          </p:cNvSpPr>
          <p:nvPr>
            <p:ph type="sldNum" sz="quarter" idx="11"/>
          </p:nvPr>
        </p:nvSpPr>
        <p:spPr/>
        <p:txBody>
          <a:bodyPr/>
          <a:lstStyle>
            <a:lvl1pPr eaLnBrk="0" hangingPunct="0">
              <a:defRPr sz="2500">
                <a:solidFill>
                  <a:schemeClr val="tx1"/>
                </a:solidFill>
                <a:latin typeface="Georgia" charset="0"/>
                <a:ea typeface="ＭＳ Ｐゴシック" charset="0"/>
                <a:cs typeface="ＭＳ Ｐゴシック" charset="0"/>
              </a:defRPr>
            </a:lvl1pPr>
            <a:lvl2pPr marL="742950" indent="-285750" eaLnBrk="0" hangingPunct="0">
              <a:defRPr sz="2500">
                <a:solidFill>
                  <a:schemeClr val="tx1"/>
                </a:solidFill>
                <a:latin typeface="Georgia" charset="0"/>
                <a:ea typeface="ＭＳ Ｐゴシック" charset="0"/>
              </a:defRPr>
            </a:lvl2pPr>
            <a:lvl3pPr marL="1143000" indent="-228600" eaLnBrk="0" hangingPunct="0">
              <a:defRPr sz="2500">
                <a:solidFill>
                  <a:schemeClr val="tx1"/>
                </a:solidFill>
                <a:latin typeface="Georgia" charset="0"/>
                <a:ea typeface="ＭＳ Ｐゴシック" charset="0"/>
              </a:defRPr>
            </a:lvl3pPr>
            <a:lvl4pPr marL="1600200" indent="-228600" eaLnBrk="0" hangingPunct="0">
              <a:defRPr sz="2500">
                <a:solidFill>
                  <a:schemeClr val="tx1"/>
                </a:solidFill>
                <a:latin typeface="Georgia" charset="0"/>
                <a:ea typeface="ＭＳ Ｐゴシック" charset="0"/>
              </a:defRPr>
            </a:lvl4pPr>
            <a:lvl5pPr marL="2057400" indent="-228600" eaLnBrk="0" hangingPunct="0">
              <a:defRPr sz="2500">
                <a:solidFill>
                  <a:schemeClr val="tx1"/>
                </a:solidFill>
                <a:latin typeface="Georgia" charset="0"/>
                <a:ea typeface="ＭＳ Ｐゴシック" charset="0"/>
              </a:defRPr>
            </a:lvl5pPr>
            <a:lvl6pPr marL="2514600" indent="-228600" algn="ctr" eaLnBrk="0" fontAlgn="base" hangingPunct="0">
              <a:spcBef>
                <a:spcPct val="0"/>
              </a:spcBef>
              <a:spcAft>
                <a:spcPct val="0"/>
              </a:spcAft>
              <a:defRPr sz="2500">
                <a:solidFill>
                  <a:schemeClr val="tx1"/>
                </a:solidFill>
                <a:latin typeface="Georgia" charset="0"/>
                <a:ea typeface="ＭＳ Ｐゴシック" charset="0"/>
              </a:defRPr>
            </a:lvl6pPr>
            <a:lvl7pPr marL="2971800" indent="-228600" algn="ctr" eaLnBrk="0" fontAlgn="base" hangingPunct="0">
              <a:spcBef>
                <a:spcPct val="0"/>
              </a:spcBef>
              <a:spcAft>
                <a:spcPct val="0"/>
              </a:spcAft>
              <a:defRPr sz="2500">
                <a:solidFill>
                  <a:schemeClr val="tx1"/>
                </a:solidFill>
                <a:latin typeface="Georgia" charset="0"/>
                <a:ea typeface="ＭＳ Ｐゴシック" charset="0"/>
              </a:defRPr>
            </a:lvl7pPr>
            <a:lvl8pPr marL="3429000" indent="-228600" algn="ctr" eaLnBrk="0" fontAlgn="base" hangingPunct="0">
              <a:spcBef>
                <a:spcPct val="0"/>
              </a:spcBef>
              <a:spcAft>
                <a:spcPct val="0"/>
              </a:spcAft>
              <a:defRPr sz="2500">
                <a:solidFill>
                  <a:schemeClr val="tx1"/>
                </a:solidFill>
                <a:latin typeface="Georgia" charset="0"/>
                <a:ea typeface="ＭＳ Ｐゴシック" charset="0"/>
              </a:defRPr>
            </a:lvl8pPr>
            <a:lvl9pPr marL="3886200" indent="-228600" algn="ctr" eaLnBrk="0" fontAlgn="base" hangingPunct="0">
              <a:spcBef>
                <a:spcPct val="0"/>
              </a:spcBef>
              <a:spcAft>
                <a:spcPct val="0"/>
              </a:spcAft>
              <a:defRPr sz="2500">
                <a:solidFill>
                  <a:schemeClr val="tx1"/>
                </a:solidFill>
                <a:latin typeface="Georgia" charset="0"/>
                <a:ea typeface="ＭＳ Ｐゴシック" charset="0"/>
              </a:defRPr>
            </a:lvl9pPr>
          </a:lstStyle>
          <a:p>
            <a:r>
              <a:rPr lang="en-US" sz="1000">
                <a:latin typeface="Verdana" charset="0"/>
              </a:rPr>
              <a:t> | </a:t>
            </a:r>
            <a:fld id="{D2277941-DF83-D546-A015-DEB5345139AE}" type="slidenum">
              <a:rPr lang="en-US" sz="1000">
                <a:latin typeface="Verdana" charset="0"/>
              </a:rPr>
              <a:pPr/>
              <a:t>30</a:t>
            </a:fld>
            <a:endParaRPr lang="en-US" sz="1000">
              <a:latin typeface="Verdana" charset="0"/>
            </a:endParaRPr>
          </a:p>
        </p:txBody>
      </p:sp>
      <p:sp>
        <p:nvSpPr>
          <p:cNvPr id="8" name="TextBox 7"/>
          <p:cNvSpPr txBox="1"/>
          <p:nvPr/>
        </p:nvSpPr>
        <p:spPr>
          <a:xfrm>
            <a:off x="251520" y="836712"/>
            <a:ext cx="6984776" cy="477054"/>
          </a:xfrm>
          <a:prstGeom prst="rect">
            <a:avLst/>
          </a:prstGeom>
          <a:noFill/>
        </p:spPr>
        <p:txBody>
          <a:bodyPr wrap="square" rtlCol="0">
            <a:spAutoFit/>
          </a:bodyPr>
          <a:lstStyle/>
          <a:p>
            <a:pPr algn="l"/>
            <a:r>
              <a:rPr lang="en-US" b="1" dirty="0">
                <a:solidFill>
                  <a:schemeClr val="accent6"/>
                </a:solidFill>
              </a:rPr>
              <a:t>The interview</a:t>
            </a:r>
          </a:p>
        </p:txBody>
      </p:sp>
      <p:sp>
        <p:nvSpPr>
          <p:cNvPr id="2" name="Rectangle 1"/>
          <p:cNvSpPr/>
          <p:nvPr/>
        </p:nvSpPr>
        <p:spPr>
          <a:xfrm>
            <a:off x="0" y="1411029"/>
            <a:ext cx="9144000" cy="2785378"/>
          </a:xfrm>
          <a:prstGeom prst="rect">
            <a:avLst/>
          </a:prstGeom>
        </p:spPr>
        <p:txBody>
          <a:bodyPr wrap="square">
            <a:spAutoFit/>
          </a:bodyPr>
          <a:lstStyle/>
          <a:p>
            <a:pPr algn="l"/>
            <a:r>
              <a:rPr lang="en-US" dirty="0">
                <a:solidFill>
                  <a:srgbClr val="000000"/>
                </a:solidFill>
              </a:rPr>
              <a:t>Do your homework, </a:t>
            </a:r>
            <a:r>
              <a:rPr lang="en-US" i="1" dirty="0">
                <a:solidFill>
                  <a:srgbClr val="000000"/>
                </a:solidFill>
              </a:rPr>
              <a:t>i.e</a:t>
            </a:r>
            <a:r>
              <a:rPr lang="en-US" dirty="0">
                <a:solidFill>
                  <a:srgbClr val="000000"/>
                </a:solidFill>
              </a:rPr>
              <a:t>. know the answers to the following questions:</a:t>
            </a:r>
          </a:p>
          <a:p>
            <a:pPr marL="342900" indent="-342900" algn="l">
              <a:buFontTx/>
              <a:buChar char="-"/>
            </a:pPr>
            <a:r>
              <a:rPr lang="en-US" dirty="0">
                <a:solidFill>
                  <a:srgbClr val="000000"/>
                </a:solidFill>
              </a:rPr>
              <a:t>Why do you apply for this position?</a:t>
            </a:r>
          </a:p>
          <a:p>
            <a:pPr marL="342900" indent="-342900" algn="l">
              <a:buFontTx/>
              <a:buChar char="-"/>
            </a:pPr>
            <a:r>
              <a:rPr lang="en-US" dirty="0">
                <a:solidFill>
                  <a:srgbClr val="000000"/>
                </a:solidFill>
              </a:rPr>
              <a:t>Why do you think you are the ideal candidate for this position?</a:t>
            </a:r>
          </a:p>
          <a:p>
            <a:pPr marL="342900" indent="-342900" algn="l">
              <a:buFontTx/>
              <a:buChar char="-"/>
            </a:pPr>
            <a:r>
              <a:rPr lang="en-US" dirty="0">
                <a:solidFill>
                  <a:srgbClr val="000000"/>
                </a:solidFill>
              </a:rPr>
              <a:t>Why XX and not Cambridge or who knows what?</a:t>
            </a:r>
          </a:p>
          <a:p>
            <a:pPr marL="342900" indent="-342900" algn="l">
              <a:buFontTx/>
              <a:buChar char="-"/>
            </a:pPr>
            <a:endParaRPr lang="en-US" dirty="0">
              <a:solidFill>
                <a:srgbClr val="000000"/>
              </a:solidFill>
            </a:endParaRPr>
          </a:p>
        </p:txBody>
      </p:sp>
    </p:spTree>
    <p:extLst>
      <p:ext uri="{BB962C8B-B14F-4D97-AF65-F5344CB8AC3E}">
        <p14:creationId xmlns:p14="http://schemas.microsoft.com/office/powerpoint/2010/main" val="3694779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31</a:t>
            </a:fld>
            <a:endParaRPr lang="en-US"/>
          </a:p>
        </p:txBody>
      </p:sp>
      <p:sp>
        <p:nvSpPr>
          <p:cNvPr id="8" name="Rectangle 7"/>
          <p:cNvSpPr/>
          <p:nvPr/>
        </p:nvSpPr>
        <p:spPr bwMode="auto">
          <a:xfrm>
            <a:off x="1187624" y="2132856"/>
            <a:ext cx="216024" cy="36004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a:ln>
                <a:noFill/>
              </a:ln>
              <a:solidFill>
                <a:schemeClr val="tx1"/>
              </a:solidFill>
              <a:effectLst/>
              <a:latin typeface="Georgia" pitchFamily="18" charset="0"/>
            </a:endParaRPr>
          </a:p>
        </p:txBody>
      </p:sp>
      <p:sp>
        <p:nvSpPr>
          <p:cNvPr id="9" name="TextBox 8"/>
          <p:cNvSpPr txBox="1"/>
          <p:nvPr/>
        </p:nvSpPr>
        <p:spPr>
          <a:xfrm>
            <a:off x="251520" y="836712"/>
            <a:ext cx="6984776" cy="477054"/>
          </a:xfrm>
          <a:prstGeom prst="rect">
            <a:avLst/>
          </a:prstGeom>
          <a:noFill/>
        </p:spPr>
        <p:txBody>
          <a:bodyPr wrap="square" rtlCol="0">
            <a:spAutoFit/>
          </a:bodyPr>
          <a:lstStyle/>
          <a:p>
            <a:pPr algn="l"/>
            <a:r>
              <a:rPr lang="en-US" b="1" dirty="0">
                <a:solidFill>
                  <a:schemeClr val="accent6"/>
                </a:solidFill>
              </a:rPr>
              <a:t>The interview</a:t>
            </a:r>
          </a:p>
        </p:txBody>
      </p:sp>
      <p:sp>
        <p:nvSpPr>
          <p:cNvPr id="11" name="Rectangle 10"/>
          <p:cNvSpPr/>
          <p:nvPr/>
        </p:nvSpPr>
        <p:spPr>
          <a:xfrm>
            <a:off x="36512" y="1268760"/>
            <a:ext cx="9144000" cy="5293757"/>
          </a:xfrm>
          <a:prstGeom prst="rect">
            <a:avLst/>
          </a:prstGeom>
        </p:spPr>
        <p:txBody>
          <a:bodyPr wrap="square">
            <a:spAutoFit/>
          </a:bodyPr>
          <a:lstStyle/>
          <a:p>
            <a:pPr algn="l"/>
            <a:r>
              <a:rPr lang="en-US" dirty="0">
                <a:solidFill>
                  <a:schemeClr val="accent6"/>
                </a:solidFill>
              </a:rPr>
              <a:t>Be prepared to answer:</a:t>
            </a:r>
          </a:p>
          <a:p>
            <a:pPr marL="342900" indent="-342900" algn="l">
              <a:buFontTx/>
              <a:buChar char="-"/>
            </a:pPr>
            <a:r>
              <a:rPr lang="en-US" sz="2400" dirty="0">
                <a:solidFill>
                  <a:srgbClr val="000000"/>
                </a:solidFill>
              </a:rPr>
              <a:t>Why should we pursue this research at XX (name of univ.)? </a:t>
            </a:r>
          </a:p>
          <a:p>
            <a:pPr marL="342900" indent="-342900" algn="l">
              <a:buFontTx/>
              <a:buChar char="-"/>
            </a:pPr>
            <a:r>
              <a:rPr lang="en-US" sz="2400" dirty="0">
                <a:solidFill>
                  <a:srgbClr val="000000"/>
                </a:solidFill>
              </a:rPr>
              <a:t>Who are your competitors worldwide on this subject?</a:t>
            </a:r>
          </a:p>
          <a:p>
            <a:pPr marL="342900" indent="-342900" algn="l">
              <a:buFontTx/>
              <a:buChar char="-"/>
            </a:pPr>
            <a:r>
              <a:rPr lang="en-US" sz="2400" dirty="0">
                <a:solidFill>
                  <a:srgbClr val="000000"/>
                </a:solidFill>
              </a:rPr>
              <a:t>Why do you think you have a competitive edge? What are the risks involved in this research and what is your plan B for each risk?</a:t>
            </a:r>
          </a:p>
          <a:p>
            <a:pPr marL="342900" indent="-342900" algn="l">
              <a:buFontTx/>
              <a:buChar char="-"/>
            </a:pPr>
            <a:r>
              <a:rPr lang="en-US" sz="2400" dirty="0">
                <a:solidFill>
                  <a:srgbClr val="000000"/>
                </a:solidFill>
              </a:rPr>
              <a:t>How many people do you need to carry out this </a:t>
            </a:r>
            <a:r>
              <a:rPr lang="en-US" sz="2400" dirty="0" err="1">
                <a:solidFill>
                  <a:srgbClr val="000000"/>
                </a:solidFill>
              </a:rPr>
              <a:t>programme</a:t>
            </a:r>
            <a:r>
              <a:rPr lang="en-US" sz="2400" dirty="0">
                <a:solidFill>
                  <a:srgbClr val="000000"/>
                </a:solidFill>
              </a:rPr>
              <a:t>? </a:t>
            </a:r>
          </a:p>
          <a:p>
            <a:pPr marL="342900" indent="-342900" algn="l">
              <a:buFontTx/>
              <a:buChar char="-"/>
            </a:pPr>
            <a:r>
              <a:rPr lang="en-US" sz="2400" dirty="0">
                <a:solidFill>
                  <a:srgbClr val="000000"/>
                </a:solidFill>
              </a:rPr>
              <a:t>What sort of funding do you plan to apply for to get these people?</a:t>
            </a:r>
          </a:p>
          <a:p>
            <a:pPr marL="342900" indent="-342900" algn="l">
              <a:buFontTx/>
              <a:buChar char="-"/>
            </a:pPr>
            <a:r>
              <a:rPr lang="en-US" sz="2400" dirty="0">
                <a:solidFill>
                  <a:srgbClr val="000000"/>
                </a:solidFill>
              </a:rPr>
              <a:t>What facilities/instrumentation do you need to carry out this </a:t>
            </a:r>
            <a:r>
              <a:rPr lang="en-US" sz="2400" dirty="0" err="1">
                <a:solidFill>
                  <a:srgbClr val="000000"/>
                </a:solidFill>
              </a:rPr>
              <a:t>programme</a:t>
            </a:r>
            <a:r>
              <a:rPr lang="en-US" sz="2400" dirty="0">
                <a:solidFill>
                  <a:srgbClr val="000000"/>
                </a:solidFill>
              </a:rPr>
              <a:t>? What sort of funding do you plan to apply for to get these facilities/instrumentation? </a:t>
            </a:r>
          </a:p>
          <a:p>
            <a:pPr marL="342900" indent="-342900" algn="l">
              <a:buFontTx/>
              <a:buChar char="-"/>
            </a:pPr>
            <a:r>
              <a:rPr lang="en-US" sz="2400" dirty="0">
                <a:solidFill>
                  <a:srgbClr val="000000"/>
                </a:solidFill>
              </a:rPr>
              <a:t>What will be the title of your first grant proposal?</a:t>
            </a:r>
          </a:p>
          <a:p>
            <a:pPr algn="l"/>
            <a:endParaRPr lang="en-US" dirty="0">
              <a:solidFill>
                <a:srgbClr val="000000"/>
              </a:solidFill>
            </a:endParaRPr>
          </a:p>
        </p:txBody>
      </p:sp>
    </p:spTree>
    <p:extLst>
      <p:ext uri="{BB962C8B-B14F-4D97-AF65-F5344CB8AC3E}">
        <p14:creationId xmlns:p14="http://schemas.microsoft.com/office/powerpoint/2010/main" val="862256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lvl1pPr eaLnBrk="0" hangingPunct="0">
              <a:defRPr sz="2500">
                <a:solidFill>
                  <a:schemeClr val="tx1"/>
                </a:solidFill>
                <a:latin typeface="Georgia" charset="0"/>
                <a:ea typeface="ＭＳ Ｐゴシック" charset="0"/>
                <a:cs typeface="ＭＳ Ｐゴシック" charset="0"/>
              </a:defRPr>
            </a:lvl1pPr>
            <a:lvl2pPr marL="742950" indent="-285750" eaLnBrk="0" hangingPunct="0">
              <a:defRPr sz="2500">
                <a:solidFill>
                  <a:schemeClr val="tx1"/>
                </a:solidFill>
                <a:latin typeface="Georgia" charset="0"/>
                <a:ea typeface="ＭＳ Ｐゴシック" charset="0"/>
              </a:defRPr>
            </a:lvl2pPr>
            <a:lvl3pPr marL="1143000" indent="-228600" eaLnBrk="0" hangingPunct="0">
              <a:defRPr sz="2500">
                <a:solidFill>
                  <a:schemeClr val="tx1"/>
                </a:solidFill>
                <a:latin typeface="Georgia" charset="0"/>
                <a:ea typeface="ＭＳ Ｐゴシック" charset="0"/>
              </a:defRPr>
            </a:lvl3pPr>
            <a:lvl4pPr marL="1600200" indent="-228600" eaLnBrk="0" hangingPunct="0">
              <a:defRPr sz="2500">
                <a:solidFill>
                  <a:schemeClr val="tx1"/>
                </a:solidFill>
                <a:latin typeface="Georgia" charset="0"/>
                <a:ea typeface="ＭＳ Ｐゴシック" charset="0"/>
              </a:defRPr>
            </a:lvl4pPr>
            <a:lvl5pPr marL="2057400" indent="-228600" eaLnBrk="0" hangingPunct="0">
              <a:defRPr sz="2500">
                <a:solidFill>
                  <a:schemeClr val="tx1"/>
                </a:solidFill>
                <a:latin typeface="Georgia" charset="0"/>
                <a:ea typeface="ＭＳ Ｐゴシック" charset="0"/>
              </a:defRPr>
            </a:lvl5pPr>
            <a:lvl6pPr marL="2514600" indent="-228600" algn="ctr" eaLnBrk="0" fontAlgn="base" hangingPunct="0">
              <a:spcBef>
                <a:spcPct val="0"/>
              </a:spcBef>
              <a:spcAft>
                <a:spcPct val="0"/>
              </a:spcAft>
              <a:defRPr sz="2500">
                <a:solidFill>
                  <a:schemeClr val="tx1"/>
                </a:solidFill>
                <a:latin typeface="Georgia" charset="0"/>
                <a:ea typeface="ＭＳ Ｐゴシック" charset="0"/>
              </a:defRPr>
            </a:lvl6pPr>
            <a:lvl7pPr marL="2971800" indent="-228600" algn="ctr" eaLnBrk="0" fontAlgn="base" hangingPunct="0">
              <a:spcBef>
                <a:spcPct val="0"/>
              </a:spcBef>
              <a:spcAft>
                <a:spcPct val="0"/>
              </a:spcAft>
              <a:defRPr sz="2500">
                <a:solidFill>
                  <a:schemeClr val="tx1"/>
                </a:solidFill>
                <a:latin typeface="Georgia" charset="0"/>
                <a:ea typeface="ＭＳ Ｐゴシック" charset="0"/>
              </a:defRPr>
            </a:lvl7pPr>
            <a:lvl8pPr marL="3429000" indent="-228600" algn="ctr" eaLnBrk="0" fontAlgn="base" hangingPunct="0">
              <a:spcBef>
                <a:spcPct val="0"/>
              </a:spcBef>
              <a:spcAft>
                <a:spcPct val="0"/>
              </a:spcAft>
              <a:defRPr sz="2500">
                <a:solidFill>
                  <a:schemeClr val="tx1"/>
                </a:solidFill>
                <a:latin typeface="Georgia" charset="0"/>
                <a:ea typeface="ＭＳ Ｐゴシック" charset="0"/>
              </a:defRPr>
            </a:lvl8pPr>
            <a:lvl9pPr marL="3886200" indent="-228600" algn="ctr" eaLnBrk="0" fontAlgn="base" hangingPunct="0">
              <a:spcBef>
                <a:spcPct val="0"/>
              </a:spcBef>
              <a:spcAft>
                <a:spcPct val="0"/>
              </a:spcAft>
              <a:defRPr sz="2500">
                <a:solidFill>
                  <a:schemeClr val="tx1"/>
                </a:solidFill>
                <a:latin typeface="Georgia" charset="0"/>
                <a:ea typeface="ＭＳ Ｐゴシック" charset="0"/>
              </a:defRPr>
            </a:lvl9pPr>
          </a:lstStyle>
          <a:p>
            <a:r>
              <a:rPr lang="en-US" sz="1000">
                <a:latin typeface="Verdana" charset="0"/>
              </a:rPr>
              <a:t> | </a:t>
            </a:r>
            <a:fld id="{D2277941-DF83-D546-A015-DEB5345139AE}" type="slidenum">
              <a:rPr lang="en-US" sz="1000">
                <a:latin typeface="Verdana" charset="0"/>
              </a:rPr>
              <a:pPr/>
              <a:t>32</a:t>
            </a:fld>
            <a:endParaRPr lang="en-US" sz="1000">
              <a:latin typeface="Verdana" charset="0"/>
            </a:endParaRPr>
          </a:p>
        </p:txBody>
      </p:sp>
      <p:sp>
        <p:nvSpPr>
          <p:cNvPr id="8" name="TextBox 7"/>
          <p:cNvSpPr txBox="1"/>
          <p:nvPr/>
        </p:nvSpPr>
        <p:spPr>
          <a:xfrm>
            <a:off x="251520" y="836712"/>
            <a:ext cx="6984776" cy="477054"/>
          </a:xfrm>
          <a:prstGeom prst="rect">
            <a:avLst/>
          </a:prstGeom>
          <a:noFill/>
        </p:spPr>
        <p:txBody>
          <a:bodyPr wrap="square" rtlCol="0">
            <a:spAutoFit/>
          </a:bodyPr>
          <a:lstStyle/>
          <a:p>
            <a:pPr algn="l"/>
            <a:r>
              <a:rPr lang="en-US" b="1" dirty="0">
                <a:solidFill>
                  <a:schemeClr val="accent6"/>
                </a:solidFill>
              </a:rPr>
              <a:t>The interview</a:t>
            </a:r>
          </a:p>
        </p:txBody>
      </p:sp>
      <p:sp>
        <p:nvSpPr>
          <p:cNvPr id="3" name="Rectangle 2"/>
          <p:cNvSpPr/>
          <p:nvPr/>
        </p:nvSpPr>
        <p:spPr>
          <a:xfrm>
            <a:off x="0" y="1334953"/>
            <a:ext cx="9144000" cy="4708981"/>
          </a:xfrm>
          <a:prstGeom prst="rect">
            <a:avLst/>
          </a:prstGeom>
        </p:spPr>
        <p:txBody>
          <a:bodyPr wrap="square">
            <a:spAutoFit/>
          </a:bodyPr>
          <a:lstStyle/>
          <a:p>
            <a:pPr algn="l"/>
            <a:r>
              <a:rPr lang="en-US" dirty="0">
                <a:solidFill>
                  <a:srgbClr val="B90000"/>
                </a:solidFill>
              </a:rPr>
              <a:t>Show that you have a vision for your future development</a:t>
            </a:r>
            <a:r>
              <a:rPr lang="en-US" dirty="0">
                <a:solidFill>
                  <a:srgbClr val="000000"/>
                </a:solidFill>
              </a:rPr>
              <a:t>:</a:t>
            </a:r>
          </a:p>
          <a:p>
            <a:pPr algn="l"/>
            <a:r>
              <a:rPr lang="en-US" dirty="0">
                <a:solidFill>
                  <a:srgbClr val="000000"/>
                </a:solidFill>
              </a:rPr>
              <a:t>Be prepared to answer:</a:t>
            </a:r>
          </a:p>
          <a:p>
            <a:pPr marL="342900" indent="-342900" algn="l">
              <a:buFontTx/>
              <a:buChar char="-"/>
            </a:pPr>
            <a:r>
              <a:rPr lang="en-US" dirty="0">
                <a:solidFill>
                  <a:srgbClr val="000000"/>
                </a:solidFill>
              </a:rPr>
              <a:t>How big do you want your group to be in 5 and in 10 years? Why this size?</a:t>
            </a:r>
          </a:p>
          <a:p>
            <a:pPr marL="342900" indent="-342900" algn="l">
              <a:buFontTx/>
              <a:buChar char="-"/>
            </a:pPr>
            <a:r>
              <a:rPr lang="en-US" dirty="0">
                <a:solidFill>
                  <a:srgbClr val="000000"/>
                </a:solidFill>
              </a:rPr>
              <a:t>How do you plan to organize the supervision of your PhDs and postdocs?</a:t>
            </a:r>
          </a:p>
          <a:p>
            <a:pPr marL="342900" indent="-342900" algn="l">
              <a:buFontTx/>
              <a:buChar char="-"/>
            </a:pPr>
            <a:r>
              <a:rPr lang="en-US" dirty="0">
                <a:solidFill>
                  <a:srgbClr val="000000"/>
                </a:solidFill>
              </a:rPr>
              <a:t>If you realize that your PhD student is not up to the task you have assigned to him/her, what do you do?</a:t>
            </a:r>
          </a:p>
          <a:p>
            <a:pPr marL="342900" indent="-342900" algn="l">
              <a:buFontTx/>
              <a:buChar char="-"/>
            </a:pPr>
            <a:r>
              <a:rPr lang="en-US" dirty="0">
                <a:solidFill>
                  <a:srgbClr val="000000"/>
                </a:solidFill>
              </a:rPr>
              <a:t>If you realize that your PhD student is not doing the task you have assigned to him/her, but pursues other issues which are however giving very good results, what do you do?</a:t>
            </a:r>
          </a:p>
          <a:p>
            <a:pPr marL="342900" indent="-342900" algn="l">
              <a:buFontTx/>
              <a:buChar char="-"/>
            </a:pPr>
            <a:endParaRPr lang="en-US" dirty="0">
              <a:solidFill>
                <a:srgbClr val="000000"/>
              </a:solidFill>
            </a:endParaRPr>
          </a:p>
        </p:txBody>
      </p:sp>
    </p:spTree>
    <p:extLst>
      <p:ext uri="{BB962C8B-B14F-4D97-AF65-F5344CB8AC3E}">
        <p14:creationId xmlns:p14="http://schemas.microsoft.com/office/powerpoint/2010/main" val="1234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nl-NL">
                <a:latin typeface="Verdana" pitchFamily="34" charset="0"/>
                <a:ea typeface="+mn-ea"/>
                <a:cs typeface="+mn-cs"/>
              </a:rPr>
              <a:t>mm-dd-yy</a:t>
            </a:r>
            <a:endParaRPr lang="en-US">
              <a:latin typeface="Verdana" pitchFamily="34" charset="0"/>
              <a:ea typeface="+mn-ea"/>
              <a:cs typeface="+mn-cs"/>
            </a:endParaRPr>
          </a:p>
        </p:txBody>
      </p:sp>
      <p:sp>
        <p:nvSpPr>
          <p:cNvPr id="6" name="Slide Number Placeholder 4"/>
          <p:cNvSpPr>
            <a:spLocks noGrp="1"/>
          </p:cNvSpPr>
          <p:nvPr>
            <p:ph type="sldNum" sz="quarter" idx="11"/>
          </p:nvPr>
        </p:nvSpPr>
        <p:spPr/>
        <p:txBody>
          <a:bodyPr/>
          <a:lstStyle>
            <a:lvl1pPr eaLnBrk="0" hangingPunct="0">
              <a:defRPr sz="2500">
                <a:solidFill>
                  <a:schemeClr val="tx1"/>
                </a:solidFill>
                <a:latin typeface="Georgia" charset="0"/>
                <a:ea typeface="ＭＳ Ｐゴシック" charset="0"/>
                <a:cs typeface="ＭＳ Ｐゴシック" charset="0"/>
              </a:defRPr>
            </a:lvl1pPr>
            <a:lvl2pPr marL="742950" indent="-285750" eaLnBrk="0" hangingPunct="0">
              <a:defRPr sz="2500">
                <a:solidFill>
                  <a:schemeClr val="tx1"/>
                </a:solidFill>
                <a:latin typeface="Georgia" charset="0"/>
                <a:ea typeface="ＭＳ Ｐゴシック" charset="0"/>
              </a:defRPr>
            </a:lvl2pPr>
            <a:lvl3pPr marL="1143000" indent="-228600" eaLnBrk="0" hangingPunct="0">
              <a:defRPr sz="2500">
                <a:solidFill>
                  <a:schemeClr val="tx1"/>
                </a:solidFill>
                <a:latin typeface="Georgia" charset="0"/>
                <a:ea typeface="ＭＳ Ｐゴシック" charset="0"/>
              </a:defRPr>
            </a:lvl3pPr>
            <a:lvl4pPr marL="1600200" indent="-228600" eaLnBrk="0" hangingPunct="0">
              <a:defRPr sz="2500">
                <a:solidFill>
                  <a:schemeClr val="tx1"/>
                </a:solidFill>
                <a:latin typeface="Georgia" charset="0"/>
                <a:ea typeface="ＭＳ Ｐゴシック" charset="0"/>
              </a:defRPr>
            </a:lvl4pPr>
            <a:lvl5pPr marL="2057400" indent="-228600" eaLnBrk="0" hangingPunct="0">
              <a:defRPr sz="2500">
                <a:solidFill>
                  <a:schemeClr val="tx1"/>
                </a:solidFill>
                <a:latin typeface="Georgia" charset="0"/>
                <a:ea typeface="ＭＳ Ｐゴシック" charset="0"/>
              </a:defRPr>
            </a:lvl5pPr>
            <a:lvl6pPr marL="2514600" indent="-228600" algn="ctr" eaLnBrk="0" fontAlgn="base" hangingPunct="0">
              <a:spcBef>
                <a:spcPct val="0"/>
              </a:spcBef>
              <a:spcAft>
                <a:spcPct val="0"/>
              </a:spcAft>
              <a:defRPr sz="2500">
                <a:solidFill>
                  <a:schemeClr val="tx1"/>
                </a:solidFill>
                <a:latin typeface="Georgia" charset="0"/>
                <a:ea typeface="ＭＳ Ｐゴシック" charset="0"/>
              </a:defRPr>
            </a:lvl6pPr>
            <a:lvl7pPr marL="2971800" indent="-228600" algn="ctr" eaLnBrk="0" fontAlgn="base" hangingPunct="0">
              <a:spcBef>
                <a:spcPct val="0"/>
              </a:spcBef>
              <a:spcAft>
                <a:spcPct val="0"/>
              </a:spcAft>
              <a:defRPr sz="2500">
                <a:solidFill>
                  <a:schemeClr val="tx1"/>
                </a:solidFill>
                <a:latin typeface="Georgia" charset="0"/>
                <a:ea typeface="ＭＳ Ｐゴシック" charset="0"/>
              </a:defRPr>
            </a:lvl7pPr>
            <a:lvl8pPr marL="3429000" indent="-228600" algn="ctr" eaLnBrk="0" fontAlgn="base" hangingPunct="0">
              <a:spcBef>
                <a:spcPct val="0"/>
              </a:spcBef>
              <a:spcAft>
                <a:spcPct val="0"/>
              </a:spcAft>
              <a:defRPr sz="2500">
                <a:solidFill>
                  <a:schemeClr val="tx1"/>
                </a:solidFill>
                <a:latin typeface="Georgia" charset="0"/>
                <a:ea typeface="ＭＳ Ｐゴシック" charset="0"/>
              </a:defRPr>
            </a:lvl8pPr>
            <a:lvl9pPr marL="3886200" indent="-228600" algn="ctr" eaLnBrk="0" fontAlgn="base" hangingPunct="0">
              <a:spcBef>
                <a:spcPct val="0"/>
              </a:spcBef>
              <a:spcAft>
                <a:spcPct val="0"/>
              </a:spcAft>
              <a:defRPr sz="2500">
                <a:solidFill>
                  <a:schemeClr val="tx1"/>
                </a:solidFill>
                <a:latin typeface="Georgia" charset="0"/>
                <a:ea typeface="ＭＳ Ｐゴシック" charset="0"/>
              </a:defRPr>
            </a:lvl9pPr>
          </a:lstStyle>
          <a:p>
            <a:r>
              <a:rPr lang="en-US" sz="1000">
                <a:latin typeface="Verdana" charset="0"/>
              </a:rPr>
              <a:t> | </a:t>
            </a:r>
            <a:fld id="{D2277941-DF83-D546-A015-DEB5345139AE}" type="slidenum">
              <a:rPr lang="en-US" sz="1000">
                <a:latin typeface="Verdana" charset="0"/>
              </a:rPr>
              <a:pPr/>
              <a:t>33</a:t>
            </a:fld>
            <a:endParaRPr lang="en-US" sz="1000">
              <a:latin typeface="Verdana" charset="0"/>
            </a:endParaRPr>
          </a:p>
        </p:txBody>
      </p:sp>
      <p:sp>
        <p:nvSpPr>
          <p:cNvPr id="8" name="TextBox 7"/>
          <p:cNvSpPr txBox="1"/>
          <p:nvPr/>
        </p:nvSpPr>
        <p:spPr>
          <a:xfrm>
            <a:off x="251520" y="836712"/>
            <a:ext cx="6984776" cy="477054"/>
          </a:xfrm>
          <a:prstGeom prst="rect">
            <a:avLst/>
          </a:prstGeom>
          <a:noFill/>
        </p:spPr>
        <p:txBody>
          <a:bodyPr wrap="square" rtlCol="0">
            <a:spAutoFit/>
          </a:bodyPr>
          <a:lstStyle/>
          <a:p>
            <a:pPr algn="l"/>
            <a:r>
              <a:rPr lang="en-US" b="1" dirty="0">
                <a:solidFill>
                  <a:schemeClr val="accent6"/>
                </a:solidFill>
              </a:rPr>
              <a:t>The interview</a:t>
            </a:r>
          </a:p>
        </p:txBody>
      </p:sp>
      <p:sp>
        <p:nvSpPr>
          <p:cNvPr id="2" name="Rectangle 1"/>
          <p:cNvSpPr/>
          <p:nvPr/>
        </p:nvSpPr>
        <p:spPr>
          <a:xfrm>
            <a:off x="0" y="1411029"/>
            <a:ext cx="9144000" cy="4478149"/>
          </a:xfrm>
          <a:prstGeom prst="rect">
            <a:avLst/>
          </a:prstGeom>
        </p:spPr>
        <p:txBody>
          <a:bodyPr wrap="square">
            <a:spAutoFit/>
          </a:bodyPr>
          <a:lstStyle/>
          <a:p>
            <a:pPr algn="l"/>
            <a:r>
              <a:rPr lang="en-US" dirty="0">
                <a:solidFill>
                  <a:schemeClr val="accent6"/>
                </a:solidFill>
              </a:rPr>
              <a:t>About you as a person: </a:t>
            </a:r>
          </a:p>
          <a:p>
            <a:pPr marL="342900" indent="-342900" algn="l">
              <a:buFontTx/>
              <a:buChar char="-"/>
            </a:pPr>
            <a:r>
              <a:rPr lang="en-US" dirty="0">
                <a:solidFill>
                  <a:srgbClr val="000000"/>
                </a:solidFill>
              </a:rPr>
              <a:t>“How would a close colleague of yours describe you?”</a:t>
            </a:r>
          </a:p>
          <a:p>
            <a:pPr marL="342900" indent="-342900" algn="l">
              <a:buFontTx/>
              <a:buChar char="-"/>
            </a:pPr>
            <a:r>
              <a:rPr lang="en-US" dirty="0">
                <a:solidFill>
                  <a:srgbClr val="000000"/>
                </a:solidFill>
              </a:rPr>
              <a:t>What will be the biggest challenge in coming to XX?</a:t>
            </a:r>
          </a:p>
          <a:p>
            <a:pPr algn="l"/>
            <a:endParaRPr lang="en-US" dirty="0">
              <a:solidFill>
                <a:srgbClr val="000000"/>
              </a:solidFill>
            </a:endParaRPr>
          </a:p>
          <a:p>
            <a:pPr algn="l"/>
            <a:r>
              <a:rPr lang="en-US" dirty="0">
                <a:solidFill>
                  <a:srgbClr val="000000"/>
                </a:solidFill>
              </a:rPr>
              <a:t>- You can be invited to do a SWOT analysis or to name your strongest and your weakest points.</a:t>
            </a:r>
          </a:p>
          <a:p>
            <a:pPr algn="l"/>
            <a:endParaRPr lang="en-US" sz="1000" dirty="0">
              <a:solidFill>
                <a:srgbClr val="000000"/>
              </a:solidFill>
            </a:endParaRPr>
          </a:p>
          <a:p>
            <a:pPr algn="l"/>
            <a:r>
              <a:rPr lang="en-US" dirty="0">
                <a:solidFill>
                  <a:srgbClr val="000000"/>
                </a:solidFill>
              </a:rPr>
              <a:t>Note: Obviously you should present your weak point as a strength as well!</a:t>
            </a:r>
          </a:p>
          <a:p>
            <a:pPr algn="l"/>
            <a:endParaRPr lang="en-US" dirty="0">
              <a:solidFill>
                <a:srgbClr val="000000"/>
              </a:solidFill>
            </a:endParaRPr>
          </a:p>
          <a:p>
            <a:pPr algn="l"/>
            <a:r>
              <a:rPr lang="en-US" dirty="0">
                <a:solidFill>
                  <a:srgbClr val="000000"/>
                </a:solidFill>
              </a:rPr>
              <a:t>- What will be your biggest challenge if you come here?</a:t>
            </a:r>
          </a:p>
          <a:p>
            <a:pPr algn="l"/>
            <a:r>
              <a:rPr lang="en-US" dirty="0">
                <a:solidFill>
                  <a:srgbClr val="000000"/>
                </a:solidFill>
              </a:rPr>
              <a:t> </a:t>
            </a:r>
          </a:p>
        </p:txBody>
      </p:sp>
    </p:spTree>
    <p:extLst>
      <p:ext uri="{BB962C8B-B14F-4D97-AF65-F5344CB8AC3E}">
        <p14:creationId xmlns:p14="http://schemas.microsoft.com/office/powerpoint/2010/main" val="15187834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34</a:t>
            </a:fld>
            <a:endParaRPr lang="en-US"/>
          </a:p>
        </p:txBody>
      </p:sp>
      <p:sp>
        <p:nvSpPr>
          <p:cNvPr id="8" name="Rectangle 7"/>
          <p:cNvSpPr/>
          <p:nvPr/>
        </p:nvSpPr>
        <p:spPr bwMode="auto">
          <a:xfrm>
            <a:off x="1187624" y="2132856"/>
            <a:ext cx="216024" cy="36004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a:ln>
                <a:noFill/>
              </a:ln>
              <a:solidFill>
                <a:schemeClr val="tx1"/>
              </a:solidFill>
              <a:effectLst/>
              <a:latin typeface="Georgia" pitchFamily="18" charset="0"/>
            </a:endParaRPr>
          </a:p>
        </p:txBody>
      </p:sp>
      <p:sp>
        <p:nvSpPr>
          <p:cNvPr id="9" name="TextBox 8"/>
          <p:cNvSpPr txBox="1"/>
          <p:nvPr/>
        </p:nvSpPr>
        <p:spPr>
          <a:xfrm>
            <a:off x="251520" y="836712"/>
            <a:ext cx="8136904" cy="477054"/>
          </a:xfrm>
          <a:prstGeom prst="rect">
            <a:avLst/>
          </a:prstGeom>
          <a:noFill/>
        </p:spPr>
        <p:txBody>
          <a:bodyPr wrap="square" rtlCol="0">
            <a:spAutoFit/>
          </a:bodyPr>
          <a:lstStyle/>
          <a:p>
            <a:pPr algn="l"/>
            <a:r>
              <a:rPr lang="en-US" b="1" dirty="0">
                <a:solidFill>
                  <a:schemeClr val="accent6"/>
                </a:solidFill>
              </a:rPr>
              <a:t>Interviews with individual committee members</a:t>
            </a:r>
          </a:p>
        </p:txBody>
      </p:sp>
      <p:sp>
        <p:nvSpPr>
          <p:cNvPr id="11" name="Rectangle 10"/>
          <p:cNvSpPr/>
          <p:nvPr/>
        </p:nvSpPr>
        <p:spPr>
          <a:xfrm>
            <a:off x="252536" y="1503362"/>
            <a:ext cx="8495928" cy="3077766"/>
          </a:xfrm>
          <a:prstGeom prst="rect">
            <a:avLst/>
          </a:prstGeom>
        </p:spPr>
        <p:txBody>
          <a:bodyPr wrap="square">
            <a:spAutoFit/>
          </a:bodyPr>
          <a:lstStyle/>
          <a:p>
            <a:pPr algn="l"/>
            <a:r>
              <a:rPr lang="en-US" sz="2400" dirty="0">
                <a:solidFill>
                  <a:srgbClr val="000000"/>
                </a:solidFill>
              </a:rPr>
              <a:t>Do your homework….</a:t>
            </a:r>
          </a:p>
          <a:p>
            <a:pPr algn="l"/>
            <a:endParaRPr lang="en-US" sz="2400" dirty="0">
              <a:solidFill>
                <a:srgbClr val="000000"/>
              </a:solidFill>
            </a:endParaRPr>
          </a:p>
          <a:p>
            <a:pPr algn="l"/>
            <a:r>
              <a:rPr lang="en-US" sz="2400" dirty="0">
                <a:solidFill>
                  <a:srgbClr val="000000"/>
                </a:solidFill>
              </a:rPr>
              <a:t>Make the interviewer aware that you have done your homework… </a:t>
            </a:r>
          </a:p>
          <a:p>
            <a:pPr algn="l"/>
            <a:endParaRPr lang="en-US" sz="2400" dirty="0">
              <a:solidFill>
                <a:srgbClr val="000000"/>
              </a:solidFill>
            </a:endParaRPr>
          </a:p>
          <a:p>
            <a:pPr algn="l"/>
            <a:r>
              <a:rPr lang="en-US" sz="2400" dirty="0">
                <a:solidFill>
                  <a:srgbClr val="000000"/>
                </a:solidFill>
              </a:rPr>
              <a:t>Ask questions…</a:t>
            </a:r>
          </a:p>
          <a:p>
            <a:pPr algn="l"/>
            <a:endParaRPr lang="en-US" dirty="0">
              <a:solidFill>
                <a:srgbClr val="000000"/>
              </a:solidFill>
            </a:endParaRPr>
          </a:p>
          <a:p>
            <a:pPr algn="l"/>
            <a:endParaRPr lang="en-US" dirty="0">
              <a:solidFill>
                <a:srgbClr val="000000"/>
              </a:solidFill>
            </a:endParaRPr>
          </a:p>
        </p:txBody>
      </p:sp>
    </p:spTree>
    <p:extLst>
      <p:ext uri="{BB962C8B-B14F-4D97-AF65-F5344CB8AC3E}">
        <p14:creationId xmlns:p14="http://schemas.microsoft.com/office/powerpoint/2010/main" val="33348654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35</a:t>
            </a:fld>
            <a:endParaRPr lang="en-US"/>
          </a:p>
        </p:txBody>
      </p:sp>
      <p:sp>
        <p:nvSpPr>
          <p:cNvPr id="4" name="TextBox 3"/>
          <p:cNvSpPr txBox="1"/>
          <p:nvPr/>
        </p:nvSpPr>
        <p:spPr>
          <a:xfrm>
            <a:off x="178220" y="836712"/>
            <a:ext cx="3601692" cy="477054"/>
          </a:xfrm>
          <a:prstGeom prst="rect">
            <a:avLst/>
          </a:prstGeom>
          <a:noFill/>
        </p:spPr>
        <p:txBody>
          <a:bodyPr wrap="none" rtlCol="0">
            <a:spAutoFit/>
          </a:bodyPr>
          <a:lstStyle/>
          <a:p>
            <a:r>
              <a:rPr lang="en-US" b="1" dirty="0">
                <a:solidFill>
                  <a:srgbClr val="B90000"/>
                </a:solidFill>
              </a:rPr>
              <a:t>Negotiating the offer</a:t>
            </a:r>
          </a:p>
        </p:txBody>
      </p:sp>
      <p:sp>
        <p:nvSpPr>
          <p:cNvPr id="5" name="TextBox 4"/>
          <p:cNvSpPr txBox="1"/>
          <p:nvPr/>
        </p:nvSpPr>
        <p:spPr>
          <a:xfrm>
            <a:off x="251520" y="1340768"/>
            <a:ext cx="8640960" cy="5324535"/>
          </a:xfrm>
          <a:prstGeom prst="rect">
            <a:avLst/>
          </a:prstGeom>
          <a:noFill/>
        </p:spPr>
        <p:txBody>
          <a:bodyPr wrap="square" rtlCol="0">
            <a:spAutoFit/>
          </a:bodyPr>
          <a:lstStyle/>
          <a:p>
            <a:pPr algn="l"/>
            <a:r>
              <a:rPr lang="en-US" dirty="0">
                <a:solidFill>
                  <a:schemeClr val="bg2"/>
                </a:solidFill>
              </a:rPr>
              <a:t>Wage gap: in the NL – see LNVH report</a:t>
            </a:r>
          </a:p>
          <a:p>
            <a:pPr algn="l"/>
            <a:r>
              <a:rPr lang="en-US" dirty="0">
                <a:solidFill>
                  <a:schemeClr val="accent6"/>
                </a:solidFill>
              </a:rPr>
              <a:t>Female scientists at the 14 Dutch universities earn on average €799 per month less (before tax) than their male colleagues, </a:t>
            </a:r>
            <a:r>
              <a:rPr lang="en-US" i="1" dirty="0">
                <a:solidFill>
                  <a:schemeClr val="accent6"/>
                </a:solidFill>
              </a:rPr>
              <a:t>i.e.</a:t>
            </a:r>
            <a:r>
              <a:rPr lang="en-US" dirty="0">
                <a:solidFill>
                  <a:schemeClr val="accent6"/>
                </a:solidFill>
              </a:rPr>
              <a:t> 13,7%. </a:t>
            </a:r>
          </a:p>
          <a:p>
            <a:pPr algn="l"/>
            <a:endParaRPr lang="en-US" sz="800" dirty="0">
              <a:solidFill>
                <a:schemeClr val="accent6"/>
              </a:solidFill>
            </a:endParaRPr>
          </a:p>
          <a:p>
            <a:pPr algn="l"/>
            <a:r>
              <a:rPr lang="en-US" dirty="0">
                <a:solidFill>
                  <a:srgbClr val="000000"/>
                </a:solidFill>
              </a:rPr>
              <a:t>You will be told that you cannot negotiate – not true!</a:t>
            </a:r>
          </a:p>
          <a:p>
            <a:pPr algn="l"/>
            <a:endParaRPr lang="en-US" sz="800" dirty="0">
              <a:solidFill>
                <a:srgbClr val="000000"/>
              </a:solidFill>
            </a:endParaRPr>
          </a:p>
          <a:p>
            <a:pPr algn="l"/>
            <a:r>
              <a:rPr lang="en-US" dirty="0">
                <a:solidFill>
                  <a:srgbClr val="000000"/>
                </a:solidFill>
              </a:rPr>
              <a:t>Get training in negotiation or train with your mentor</a:t>
            </a:r>
          </a:p>
          <a:p>
            <a:pPr algn="l"/>
            <a:endParaRPr lang="en-US" sz="800" dirty="0">
              <a:solidFill>
                <a:srgbClr val="000000"/>
              </a:solidFill>
            </a:endParaRPr>
          </a:p>
          <a:p>
            <a:pPr algn="l"/>
            <a:r>
              <a:rPr lang="en-US" dirty="0">
                <a:solidFill>
                  <a:srgbClr val="000000"/>
                </a:solidFill>
              </a:rPr>
              <a:t>Talk to colleagues, find out what others get…</a:t>
            </a:r>
          </a:p>
          <a:p>
            <a:pPr algn="l"/>
            <a:endParaRPr lang="en-US" sz="800" dirty="0">
              <a:solidFill>
                <a:srgbClr val="000000"/>
              </a:solidFill>
            </a:endParaRPr>
          </a:p>
          <a:p>
            <a:pPr algn="l"/>
            <a:r>
              <a:rPr lang="en-US" dirty="0">
                <a:solidFill>
                  <a:srgbClr val="000000"/>
                </a:solidFill>
              </a:rPr>
              <a:t>Ask </a:t>
            </a:r>
            <a:r>
              <a:rPr lang="en-US" dirty="0" err="1">
                <a:solidFill>
                  <a:srgbClr val="000000"/>
                </a:solidFill>
              </a:rPr>
              <a:t>nat.l</a:t>
            </a:r>
            <a:r>
              <a:rPr lang="en-US" dirty="0">
                <a:solidFill>
                  <a:srgbClr val="000000"/>
                </a:solidFill>
              </a:rPr>
              <a:t> network of female professors (LNVH) for help:  </a:t>
            </a:r>
            <a:r>
              <a:rPr lang="en-US" dirty="0">
                <a:solidFill>
                  <a:srgbClr val="000000"/>
                </a:solidFill>
                <a:hlinkClick r:id="rId3"/>
              </a:rPr>
              <a:t>www.lnvh.nl</a:t>
            </a:r>
            <a:endParaRPr lang="en-US" dirty="0">
              <a:solidFill>
                <a:srgbClr val="000000"/>
              </a:solidFill>
            </a:endParaRPr>
          </a:p>
          <a:p>
            <a:pPr algn="l"/>
            <a:endParaRPr lang="en-US" sz="800" dirty="0">
              <a:solidFill>
                <a:srgbClr val="000000"/>
              </a:solidFill>
            </a:endParaRPr>
          </a:p>
          <a:p>
            <a:pPr algn="l"/>
            <a:r>
              <a:rPr lang="en-US" b="1" dirty="0">
                <a:solidFill>
                  <a:srgbClr val="B90000"/>
                </a:solidFill>
              </a:rPr>
              <a:t>Make sure that the conditions for promotion and when it will happen are crystal clear and written in your contract!</a:t>
            </a:r>
          </a:p>
        </p:txBody>
      </p:sp>
    </p:spTree>
    <p:extLst>
      <p:ext uri="{BB962C8B-B14F-4D97-AF65-F5344CB8AC3E}">
        <p14:creationId xmlns:p14="http://schemas.microsoft.com/office/powerpoint/2010/main" val="24942364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36</a:t>
            </a:fld>
            <a:endParaRPr lang="en-US"/>
          </a:p>
        </p:txBody>
      </p:sp>
      <p:sp>
        <p:nvSpPr>
          <p:cNvPr id="4" name="TextBox 3"/>
          <p:cNvSpPr txBox="1"/>
          <p:nvPr/>
        </p:nvSpPr>
        <p:spPr>
          <a:xfrm>
            <a:off x="539552" y="836712"/>
            <a:ext cx="6912768" cy="477054"/>
          </a:xfrm>
          <a:prstGeom prst="rect">
            <a:avLst/>
          </a:prstGeom>
          <a:noFill/>
        </p:spPr>
        <p:txBody>
          <a:bodyPr wrap="square" rtlCol="0">
            <a:spAutoFit/>
          </a:bodyPr>
          <a:lstStyle/>
          <a:p>
            <a:pPr algn="l"/>
            <a:r>
              <a:rPr lang="en-US" b="1" dirty="0">
                <a:solidFill>
                  <a:schemeClr val="accent6"/>
                </a:solidFill>
              </a:rPr>
              <a:t>Starting…</a:t>
            </a:r>
          </a:p>
        </p:txBody>
      </p:sp>
      <p:sp>
        <p:nvSpPr>
          <p:cNvPr id="5" name="TextBox 4"/>
          <p:cNvSpPr txBox="1"/>
          <p:nvPr/>
        </p:nvSpPr>
        <p:spPr>
          <a:xfrm>
            <a:off x="323528" y="1412776"/>
            <a:ext cx="7920880" cy="4955203"/>
          </a:xfrm>
          <a:prstGeom prst="rect">
            <a:avLst/>
          </a:prstGeom>
          <a:noFill/>
        </p:spPr>
        <p:txBody>
          <a:bodyPr wrap="square" rtlCol="0">
            <a:spAutoFit/>
          </a:bodyPr>
          <a:lstStyle/>
          <a:p>
            <a:pPr algn="l"/>
            <a:r>
              <a:rPr lang="en-US" dirty="0">
                <a:solidFill>
                  <a:schemeClr val="bg2"/>
                </a:solidFill>
              </a:rPr>
              <a:t>The first 6 months determine your image for the next 20 years to come.</a:t>
            </a:r>
          </a:p>
          <a:p>
            <a:pPr algn="l"/>
            <a:endParaRPr lang="en-US" sz="800" dirty="0">
              <a:solidFill>
                <a:schemeClr val="bg2"/>
              </a:solidFill>
            </a:endParaRPr>
          </a:p>
          <a:p>
            <a:pPr algn="l"/>
            <a:r>
              <a:rPr lang="en-US" dirty="0">
                <a:solidFill>
                  <a:schemeClr val="bg2"/>
                </a:solidFill>
              </a:rPr>
              <a:t>Find a mentor who teaches you the ropes of that faculty, that university…</a:t>
            </a:r>
          </a:p>
          <a:p>
            <a:pPr algn="l"/>
            <a:endParaRPr lang="en-US" sz="800" dirty="0">
              <a:solidFill>
                <a:schemeClr val="bg2"/>
              </a:solidFill>
            </a:endParaRPr>
          </a:p>
          <a:p>
            <a:pPr algn="l"/>
            <a:r>
              <a:rPr lang="en-US" dirty="0">
                <a:solidFill>
                  <a:schemeClr val="bg2"/>
                </a:solidFill>
              </a:rPr>
              <a:t>Find a guardian angle who becomes your advocate in the community and makes sure you get invitations to national events and to give colloquia/seminars at other universities.</a:t>
            </a:r>
          </a:p>
          <a:p>
            <a:pPr algn="l"/>
            <a:endParaRPr lang="en-US" dirty="0">
              <a:solidFill>
                <a:schemeClr val="bg2"/>
              </a:solidFill>
            </a:endParaRPr>
          </a:p>
          <a:p>
            <a:pPr algn="l"/>
            <a:r>
              <a:rPr lang="en-US" dirty="0">
                <a:solidFill>
                  <a:schemeClr val="bg2"/>
                </a:solidFill>
              </a:rPr>
              <a:t>Be pro-active, learn the local language (politics is done in the local language).</a:t>
            </a:r>
          </a:p>
          <a:p>
            <a:pPr algn="l"/>
            <a:endParaRPr lang="en-US" dirty="0">
              <a:solidFill>
                <a:schemeClr val="bg2"/>
              </a:solidFill>
            </a:endParaRPr>
          </a:p>
        </p:txBody>
      </p:sp>
    </p:spTree>
    <p:extLst>
      <p:ext uri="{BB962C8B-B14F-4D97-AF65-F5344CB8AC3E}">
        <p14:creationId xmlns:p14="http://schemas.microsoft.com/office/powerpoint/2010/main" val="28001045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93FA93D3-9FCB-4F63-9042-32D987592935}" type="datetime1">
              <a:rPr lang="en-US" smtClean="0"/>
              <a:pPr>
                <a:defRPr/>
              </a:pPr>
              <a:t>9/10/24</a:t>
            </a:fld>
            <a:endParaRPr lang="en-US"/>
          </a:p>
        </p:txBody>
      </p:sp>
      <p:sp>
        <p:nvSpPr>
          <p:cNvPr id="3" name="Slide Number Placeholder 2"/>
          <p:cNvSpPr>
            <a:spLocks noGrp="1"/>
          </p:cNvSpPr>
          <p:nvPr>
            <p:ph type="sldNum" sz="quarter" idx="11"/>
          </p:nvPr>
        </p:nvSpPr>
        <p:spPr/>
        <p:txBody>
          <a:bodyPr/>
          <a:lstStyle/>
          <a:p>
            <a:pPr>
              <a:defRPr/>
            </a:pPr>
            <a:r>
              <a:rPr lang="en-US"/>
              <a:t> | </a:t>
            </a:r>
            <a:fld id="{2D907F7D-5400-4C11-A59D-B1EC8824BB72}" type="slidenum">
              <a:rPr lang="en-US" smtClean="0"/>
              <a:pPr>
                <a:defRPr/>
              </a:pPr>
              <a:t>37</a:t>
            </a:fld>
            <a:endParaRPr lang="en-US"/>
          </a:p>
        </p:txBody>
      </p:sp>
      <p:pic>
        <p:nvPicPr>
          <p:cNvPr id="4" name="Picture 3"/>
          <p:cNvPicPr>
            <a:picLocks noChangeAspect="1"/>
          </p:cNvPicPr>
          <p:nvPr/>
        </p:nvPicPr>
        <p:blipFill>
          <a:blip r:embed="rId2"/>
          <a:stretch>
            <a:fillRect/>
          </a:stretch>
        </p:blipFill>
        <p:spPr>
          <a:xfrm>
            <a:off x="395536" y="1412776"/>
            <a:ext cx="5796136" cy="3243231"/>
          </a:xfrm>
          <a:prstGeom prst="rect">
            <a:avLst/>
          </a:prstGeom>
        </p:spPr>
      </p:pic>
      <p:sp>
        <p:nvSpPr>
          <p:cNvPr id="5" name="TextBox 4"/>
          <p:cNvSpPr txBox="1"/>
          <p:nvPr/>
        </p:nvSpPr>
        <p:spPr>
          <a:xfrm>
            <a:off x="-5034" y="836712"/>
            <a:ext cx="7529362" cy="477054"/>
          </a:xfrm>
          <a:prstGeom prst="rect">
            <a:avLst/>
          </a:prstGeom>
          <a:noFill/>
        </p:spPr>
        <p:txBody>
          <a:bodyPr wrap="none" rtlCol="0">
            <a:spAutoFit/>
          </a:bodyPr>
          <a:lstStyle/>
          <a:p>
            <a:r>
              <a:rPr lang="en-US" b="1" dirty="0">
                <a:solidFill>
                  <a:schemeClr val="accent6"/>
                </a:solidFill>
              </a:rPr>
              <a:t>Don’t isolate yourself but reach out to others</a:t>
            </a:r>
          </a:p>
        </p:txBody>
      </p:sp>
      <p:sp>
        <p:nvSpPr>
          <p:cNvPr id="6" name="TextBox 5"/>
          <p:cNvSpPr txBox="1"/>
          <p:nvPr/>
        </p:nvSpPr>
        <p:spPr>
          <a:xfrm>
            <a:off x="-1" y="4869160"/>
            <a:ext cx="8316417" cy="1200328"/>
          </a:xfrm>
          <a:prstGeom prst="rect">
            <a:avLst/>
          </a:prstGeom>
          <a:noFill/>
        </p:spPr>
        <p:txBody>
          <a:bodyPr wrap="square" rtlCol="0">
            <a:spAutoFit/>
          </a:bodyPr>
          <a:lstStyle/>
          <a:p>
            <a:r>
              <a:rPr lang="en-US" sz="2400" dirty="0">
                <a:solidFill>
                  <a:schemeClr val="bg2"/>
                </a:solidFill>
              </a:rPr>
              <a:t>"Getting into the practice of saying no saves space for smarter yesses. Your time is your most valuable asset. Don’t spend it doing someone else’s job." Elaine </a:t>
            </a:r>
            <a:r>
              <a:rPr lang="en-US" sz="2400" dirty="0" err="1">
                <a:solidFill>
                  <a:schemeClr val="bg2"/>
                </a:solidFill>
              </a:rPr>
              <a:t>Welteroth</a:t>
            </a:r>
            <a:endParaRPr lang="en-US" sz="2400" dirty="0">
              <a:solidFill>
                <a:schemeClr val="bg2"/>
              </a:solidFill>
            </a:endParaRPr>
          </a:p>
        </p:txBody>
      </p:sp>
    </p:spTree>
    <p:extLst>
      <p:ext uri="{BB962C8B-B14F-4D97-AF65-F5344CB8AC3E}">
        <p14:creationId xmlns:p14="http://schemas.microsoft.com/office/powerpoint/2010/main" val="11723618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p:spPr>
        <p:txBody>
          <a:bodyPr/>
          <a:lstStyle>
            <a:lvl1pPr>
              <a:defRPr sz="2500">
                <a:solidFill>
                  <a:schemeClr val="tx1"/>
                </a:solidFill>
                <a:latin typeface="Georgia" charset="0"/>
                <a:ea typeface="ＭＳ Ｐゴシック" charset="0"/>
                <a:cs typeface="ＭＳ Ｐゴシック" charset="0"/>
              </a:defRPr>
            </a:lvl1pPr>
            <a:lvl2pPr>
              <a:defRPr sz="2500">
                <a:solidFill>
                  <a:schemeClr val="tx1"/>
                </a:solidFill>
                <a:latin typeface="Georgia" charset="0"/>
                <a:ea typeface="ＭＳ Ｐゴシック" charset="0"/>
              </a:defRPr>
            </a:lvl2pPr>
            <a:lvl3pPr>
              <a:defRPr sz="2500">
                <a:solidFill>
                  <a:schemeClr val="tx1"/>
                </a:solidFill>
                <a:latin typeface="Georgia" charset="0"/>
                <a:ea typeface="ＭＳ Ｐゴシック" charset="0"/>
              </a:defRPr>
            </a:lvl3pPr>
            <a:lvl4pPr>
              <a:defRPr sz="2500">
                <a:solidFill>
                  <a:schemeClr val="tx1"/>
                </a:solidFill>
                <a:latin typeface="Georgia" charset="0"/>
                <a:ea typeface="ＭＳ Ｐゴシック" charset="0"/>
              </a:defRPr>
            </a:lvl4pPr>
            <a:lvl5pPr>
              <a:defRPr sz="2500">
                <a:solidFill>
                  <a:schemeClr val="tx1"/>
                </a:solidFill>
                <a:latin typeface="Georgia" charset="0"/>
                <a:ea typeface="ＭＳ Ｐゴシック" charset="0"/>
              </a:defRPr>
            </a:lvl5pPr>
            <a:lvl6pPr eaLnBrk="0" hangingPunct="0">
              <a:buFont typeface="Times" charset="0"/>
              <a:defRPr sz="2500">
                <a:solidFill>
                  <a:schemeClr val="tx1"/>
                </a:solidFill>
                <a:latin typeface="Georgia" charset="0"/>
                <a:ea typeface="ＭＳ Ｐゴシック" charset="0"/>
              </a:defRPr>
            </a:lvl6pPr>
            <a:lvl7pPr eaLnBrk="0" hangingPunct="0">
              <a:buFont typeface="Times" charset="0"/>
              <a:defRPr sz="2500">
                <a:solidFill>
                  <a:schemeClr val="tx1"/>
                </a:solidFill>
                <a:latin typeface="Georgia" charset="0"/>
                <a:ea typeface="ＭＳ Ｐゴシック" charset="0"/>
              </a:defRPr>
            </a:lvl7pPr>
            <a:lvl8pPr eaLnBrk="0" hangingPunct="0">
              <a:buFont typeface="Times" charset="0"/>
              <a:defRPr sz="2500">
                <a:solidFill>
                  <a:schemeClr val="tx1"/>
                </a:solidFill>
                <a:latin typeface="Georgia" charset="0"/>
                <a:ea typeface="ＭＳ Ｐゴシック" charset="0"/>
              </a:defRPr>
            </a:lvl8pPr>
            <a:lvl9pPr eaLnBrk="0" hangingPunct="0">
              <a:buFont typeface="Times" charset="0"/>
              <a:defRPr sz="2500">
                <a:solidFill>
                  <a:schemeClr val="tx1"/>
                </a:solidFill>
                <a:latin typeface="Georgia" charset="0"/>
                <a:ea typeface="ＭＳ Ｐゴシック" charset="0"/>
              </a:defRPr>
            </a:lvl9pPr>
          </a:lstStyle>
          <a:p>
            <a:fld id="{DAB9EAD8-B8A0-464A-8C24-7E91084A759E}" type="datetime1">
              <a:rPr lang="nl-NL" sz="1000">
                <a:latin typeface="Verdana" charset="0"/>
              </a:rPr>
              <a:pPr/>
              <a:t>10-09-2024</a:t>
            </a:fld>
            <a:endParaRPr lang="en-US" sz="1000">
              <a:latin typeface="Verdana" charset="0"/>
            </a:endParaRPr>
          </a:p>
        </p:txBody>
      </p:sp>
      <p:sp>
        <p:nvSpPr>
          <p:cNvPr id="34819" name="Slide Number Placeholder 4"/>
          <p:cNvSpPr>
            <a:spLocks noGrp="1"/>
          </p:cNvSpPr>
          <p:nvPr>
            <p:ph type="sldNum" sz="quarter" idx="11"/>
          </p:nvPr>
        </p:nvSpPr>
        <p:spPr>
          <a:noFill/>
        </p:spPr>
        <p:txBody>
          <a:bodyPr/>
          <a:lstStyle>
            <a:lvl1pPr>
              <a:defRPr sz="2500">
                <a:solidFill>
                  <a:schemeClr val="tx1"/>
                </a:solidFill>
                <a:latin typeface="Georgia" charset="0"/>
                <a:ea typeface="ＭＳ Ｐゴシック" charset="0"/>
                <a:cs typeface="ＭＳ Ｐゴシック" charset="0"/>
              </a:defRPr>
            </a:lvl1pPr>
            <a:lvl2pPr>
              <a:defRPr sz="2500">
                <a:solidFill>
                  <a:schemeClr val="tx1"/>
                </a:solidFill>
                <a:latin typeface="Georgia" charset="0"/>
                <a:ea typeface="ＭＳ Ｐゴシック" charset="0"/>
              </a:defRPr>
            </a:lvl2pPr>
            <a:lvl3pPr>
              <a:defRPr sz="2500">
                <a:solidFill>
                  <a:schemeClr val="tx1"/>
                </a:solidFill>
                <a:latin typeface="Georgia" charset="0"/>
                <a:ea typeface="ＭＳ Ｐゴシック" charset="0"/>
              </a:defRPr>
            </a:lvl3pPr>
            <a:lvl4pPr>
              <a:defRPr sz="2500">
                <a:solidFill>
                  <a:schemeClr val="tx1"/>
                </a:solidFill>
                <a:latin typeface="Georgia" charset="0"/>
                <a:ea typeface="ＭＳ Ｐゴシック" charset="0"/>
              </a:defRPr>
            </a:lvl4pPr>
            <a:lvl5pPr>
              <a:defRPr sz="2500">
                <a:solidFill>
                  <a:schemeClr val="tx1"/>
                </a:solidFill>
                <a:latin typeface="Georgia" charset="0"/>
                <a:ea typeface="ＭＳ Ｐゴシック" charset="0"/>
              </a:defRPr>
            </a:lvl5pPr>
            <a:lvl6pPr eaLnBrk="0" hangingPunct="0">
              <a:buFont typeface="Times" charset="0"/>
              <a:defRPr sz="2500">
                <a:solidFill>
                  <a:schemeClr val="tx1"/>
                </a:solidFill>
                <a:latin typeface="Georgia" charset="0"/>
                <a:ea typeface="ＭＳ Ｐゴシック" charset="0"/>
              </a:defRPr>
            </a:lvl6pPr>
            <a:lvl7pPr eaLnBrk="0" hangingPunct="0">
              <a:buFont typeface="Times" charset="0"/>
              <a:defRPr sz="2500">
                <a:solidFill>
                  <a:schemeClr val="tx1"/>
                </a:solidFill>
                <a:latin typeface="Georgia" charset="0"/>
                <a:ea typeface="ＭＳ Ｐゴシック" charset="0"/>
              </a:defRPr>
            </a:lvl7pPr>
            <a:lvl8pPr eaLnBrk="0" hangingPunct="0">
              <a:buFont typeface="Times" charset="0"/>
              <a:defRPr sz="2500">
                <a:solidFill>
                  <a:schemeClr val="tx1"/>
                </a:solidFill>
                <a:latin typeface="Georgia" charset="0"/>
                <a:ea typeface="ＭＳ Ｐゴシック" charset="0"/>
              </a:defRPr>
            </a:lvl8pPr>
            <a:lvl9pPr eaLnBrk="0" hangingPunct="0">
              <a:buFont typeface="Times" charset="0"/>
              <a:defRPr sz="2500">
                <a:solidFill>
                  <a:schemeClr val="tx1"/>
                </a:solidFill>
                <a:latin typeface="Georgia" charset="0"/>
                <a:ea typeface="ＭＳ Ｐゴシック" charset="0"/>
              </a:defRPr>
            </a:lvl9pPr>
          </a:lstStyle>
          <a:p>
            <a:r>
              <a:rPr lang="en-US" sz="1000">
                <a:latin typeface="Verdana" charset="0"/>
              </a:rPr>
              <a:t> | </a:t>
            </a:r>
            <a:fld id="{ED21F891-CE90-A142-88B0-79A4E8696EA8}" type="slidenum">
              <a:rPr lang="en-US" sz="1000">
                <a:latin typeface="Verdana" charset="0"/>
              </a:rPr>
              <a:pPr/>
              <a:t>38</a:t>
            </a:fld>
            <a:endParaRPr lang="en-US" sz="1000">
              <a:latin typeface="Verdana" charset="0"/>
            </a:endParaRPr>
          </a:p>
        </p:txBody>
      </p:sp>
      <p:pic>
        <p:nvPicPr>
          <p:cNvPr id="348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3663" y="1609725"/>
            <a:ext cx="3876675" cy="4238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4821" name="Text Box 3"/>
          <p:cNvSpPr txBox="1">
            <a:spLocks noChangeArrowheads="1"/>
          </p:cNvSpPr>
          <p:nvPr/>
        </p:nvSpPr>
        <p:spPr bwMode="auto">
          <a:xfrm>
            <a:off x="1619250" y="5084763"/>
            <a:ext cx="6553200" cy="1190625"/>
          </a:xfrm>
          <a:prstGeom prst="rect">
            <a:avLst/>
          </a:prstGeom>
          <a:solidFill>
            <a:schemeClr val="bg1"/>
          </a:solidFill>
          <a:ln>
            <a:noFill/>
          </a:ln>
          <a:effectLst/>
          <a:extLst>
            <a:ext uri="{91240B29-F687-4f45-9708-019B960494DF}">
              <a14:hiddenLine xmlns:a14="http://schemas.microsoft.com/office/drawing/2010/main" xmlns="" w="9525">
                <a:solidFill>
                  <a:srgbClr val="FF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500">
                <a:solidFill>
                  <a:schemeClr val="tx1"/>
                </a:solidFill>
                <a:latin typeface="Georgia" charset="0"/>
                <a:ea typeface="ＭＳ Ｐゴシック" charset="0"/>
                <a:cs typeface="ＭＳ Ｐゴシック" charset="0"/>
              </a:defRPr>
            </a:lvl1pPr>
            <a:lvl2pPr>
              <a:defRPr sz="2500">
                <a:solidFill>
                  <a:schemeClr val="tx1"/>
                </a:solidFill>
                <a:latin typeface="Georgia" charset="0"/>
                <a:ea typeface="ＭＳ Ｐゴシック" charset="0"/>
              </a:defRPr>
            </a:lvl2pPr>
            <a:lvl3pPr>
              <a:defRPr sz="2500">
                <a:solidFill>
                  <a:schemeClr val="tx1"/>
                </a:solidFill>
                <a:latin typeface="Georgia" charset="0"/>
                <a:ea typeface="ＭＳ Ｐゴシック" charset="0"/>
              </a:defRPr>
            </a:lvl3pPr>
            <a:lvl4pPr>
              <a:defRPr sz="2500">
                <a:solidFill>
                  <a:schemeClr val="tx1"/>
                </a:solidFill>
                <a:latin typeface="Georgia" charset="0"/>
                <a:ea typeface="ＭＳ Ｐゴシック" charset="0"/>
              </a:defRPr>
            </a:lvl4pPr>
            <a:lvl5pPr>
              <a:defRPr sz="2500">
                <a:solidFill>
                  <a:schemeClr val="tx1"/>
                </a:solidFill>
                <a:latin typeface="Georgia" charset="0"/>
                <a:ea typeface="ＭＳ Ｐゴシック" charset="0"/>
              </a:defRPr>
            </a:lvl5pPr>
            <a:lvl6pPr eaLnBrk="0" hangingPunct="0">
              <a:buFont typeface="Times" charset="0"/>
              <a:defRPr sz="2500">
                <a:solidFill>
                  <a:schemeClr val="tx1"/>
                </a:solidFill>
                <a:latin typeface="Georgia" charset="0"/>
                <a:ea typeface="ＭＳ Ｐゴシック" charset="0"/>
              </a:defRPr>
            </a:lvl6pPr>
            <a:lvl7pPr eaLnBrk="0" hangingPunct="0">
              <a:buFont typeface="Times" charset="0"/>
              <a:defRPr sz="2500">
                <a:solidFill>
                  <a:schemeClr val="tx1"/>
                </a:solidFill>
                <a:latin typeface="Georgia" charset="0"/>
                <a:ea typeface="ＭＳ Ｐゴシック" charset="0"/>
              </a:defRPr>
            </a:lvl7pPr>
            <a:lvl8pPr eaLnBrk="0" hangingPunct="0">
              <a:buFont typeface="Times" charset="0"/>
              <a:defRPr sz="2500">
                <a:solidFill>
                  <a:schemeClr val="tx1"/>
                </a:solidFill>
                <a:latin typeface="Georgia" charset="0"/>
                <a:ea typeface="ＭＳ Ｐゴシック" charset="0"/>
              </a:defRPr>
            </a:lvl8pPr>
            <a:lvl9pPr eaLnBrk="0" hangingPunct="0">
              <a:buFont typeface="Times" charset="0"/>
              <a:defRPr sz="2500">
                <a:solidFill>
                  <a:schemeClr val="tx1"/>
                </a:solidFill>
                <a:latin typeface="Georgia" charset="0"/>
                <a:ea typeface="ＭＳ Ｐゴシック" charset="0"/>
              </a:defRPr>
            </a:lvl9pPr>
          </a:lstStyle>
          <a:p>
            <a:pPr eaLnBrk="0" hangingPunct="0">
              <a:spcBef>
                <a:spcPct val="50000"/>
              </a:spcBef>
            </a:pPr>
            <a:r>
              <a:rPr lang="en-GB" sz="3600" i="1" dirty="0">
                <a:solidFill>
                  <a:schemeClr val="accent2"/>
                </a:solidFill>
              </a:rPr>
              <a:t>The future is bright for </a:t>
            </a:r>
            <a:r>
              <a:rPr lang="en-GB" sz="3600" i="1">
                <a:solidFill>
                  <a:schemeClr val="accent2"/>
                </a:solidFill>
              </a:rPr>
              <a:t>women (and men) </a:t>
            </a:r>
            <a:r>
              <a:rPr lang="en-GB" sz="3600" i="1" dirty="0">
                <a:solidFill>
                  <a:schemeClr val="accent2"/>
                </a:solidFill>
              </a:rPr>
              <a:t>in Science! </a:t>
            </a:r>
          </a:p>
        </p:txBody>
      </p:sp>
      <p:sp>
        <p:nvSpPr>
          <p:cNvPr id="34822" name="Text Box 4"/>
          <p:cNvSpPr txBox="1">
            <a:spLocks noChangeArrowheads="1"/>
          </p:cNvSpPr>
          <p:nvPr/>
        </p:nvSpPr>
        <p:spPr bwMode="auto">
          <a:xfrm>
            <a:off x="2530475" y="796925"/>
            <a:ext cx="4010025" cy="64135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rgbClr val="FF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500">
                <a:solidFill>
                  <a:schemeClr val="tx1"/>
                </a:solidFill>
                <a:latin typeface="Georgia" charset="0"/>
                <a:ea typeface="ＭＳ Ｐゴシック" charset="0"/>
                <a:cs typeface="ＭＳ Ｐゴシック" charset="0"/>
              </a:defRPr>
            </a:lvl1pPr>
            <a:lvl2pPr>
              <a:defRPr sz="2500">
                <a:solidFill>
                  <a:schemeClr val="tx1"/>
                </a:solidFill>
                <a:latin typeface="Georgia" charset="0"/>
                <a:ea typeface="ＭＳ Ｐゴシック" charset="0"/>
              </a:defRPr>
            </a:lvl2pPr>
            <a:lvl3pPr>
              <a:defRPr sz="2500">
                <a:solidFill>
                  <a:schemeClr val="tx1"/>
                </a:solidFill>
                <a:latin typeface="Georgia" charset="0"/>
                <a:ea typeface="ＭＳ Ｐゴシック" charset="0"/>
              </a:defRPr>
            </a:lvl3pPr>
            <a:lvl4pPr>
              <a:defRPr sz="2500">
                <a:solidFill>
                  <a:schemeClr val="tx1"/>
                </a:solidFill>
                <a:latin typeface="Georgia" charset="0"/>
                <a:ea typeface="ＭＳ Ｐゴシック" charset="0"/>
              </a:defRPr>
            </a:lvl4pPr>
            <a:lvl5pPr>
              <a:defRPr sz="2500">
                <a:solidFill>
                  <a:schemeClr val="tx1"/>
                </a:solidFill>
                <a:latin typeface="Georgia" charset="0"/>
                <a:ea typeface="ＭＳ Ｐゴシック" charset="0"/>
              </a:defRPr>
            </a:lvl5pPr>
            <a:lvl6pPr eaLnBrk="0" hangingPunct="0">
              <a:buFont typeface="Times" charset="0"/>
              <a:defRPr sz="2500">
                <a:solidFill>
                  <a:schemeClr val="tx1"/>
                </a:solidFill>
                <a:latin typeface="Georgia" charset="0"/>
                <a:ea typeface="ＭＳ Ｐゴシック" charset="0"/>
              </a:defRPr>
            </a:lvl6pPr>
            <a:lvl7pPr eaLnBrk="0" hangingPunct="0">
              <a:buFont typeface="Times" charset="0"/>
              <a:defRPr sz="2500">
                <a:solidFill>
                  <a:schemeClr val="tx1"/>
                </a:solidFill>
                <a:latin typeface="Georgia" charset="0"/>
                <a:ea typeface="ＭＳ Ｐゴシック" charset="0"/>
              </a:defRPr>
            </a:lvl7pPr>
            <a:lvl8pPr eaLnBrk="0" hangingPunct="0">
              <a:buFont typeface="Times" charset="0"/>
              <a:defRPr sz="2500">
                <a:solidFill>
                  <a:schemeClr val="tx1"/>
                </a:solidFill>
                <a:latin typeface="Georgia" charset="0"/>
                <a:ea typeface="ＭＳ Ｐゴシック" charset="0"/>
              </a:defRPr>
            </a:lvl8pPr>
            <a:lvl9pPr eaLnBrk="0" hangingPunct="0">
              <a:buFont typeface="Times" charset="0"/>
              <a:defRPr sz="2500">
                <a:solidFill>
                  <a:schemeClr val="tx1"/>
                </a:solidFill>
                <a:latin typeface="Georgia" charset="0"/>
                <a:ea typeface="ＭＳ Ｐゴシック" charset="0"/>
              </a:defRPr>
            </a:lvl9pPr>
          </a:lstStyle>
          <a:p>
            <a:pPr eaLnBrk="0" hangingPunct="0">
              <a:spcBef>
                <a:spcPct val="50000"/>
              </a:spcBef>
            </a:pPr>
            <a:r>
              <a:rPr lang="en-GB" sz="3600" i="1" dirty="0">
                <a:solidFill>
                  <a:schemeClr val="accent2"/>
                </a:solidFill>
              </a:rPr>
              <a:t>Good luck!</a:t>
            </a:r>
          </a:p>
        </p:txBody>
      </p:sp>
    </p:spTree>
    <p:extLst>
      <p:ext uri="{BB962C8B-B14F-4D97-AF65-F5344CB8AC3E}">
        <p14:creationId xmlns:p14="http://schemas.microsoft.com/office/powerpoint/2010/main" val="2218718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dt" sz="quarter" idx="10"/>
          </p:nvPr>
        </p:nvSpPr>
        <p:spPr>
          <a:noFill/>
        </p:spPr>
        <p:txBody>
          <a:bodyPr/>
          <a:lstStyle>
            <a:lvl1pPr eaLnBrk="0" hangingPunct="0">
              <a:defRPr sz="2500">
                <a:solidFill>
                  <a:schemeClr val="tx1"/>
                </a:solidFill>
                <a:latin typeface="Georgia" pitchFamily="18" charset="0"/>
                <a:ea typeface="ＭＳ Ｐゴシック" pitchFamily="34" charset="-128"/>
              </a:defRPr>
            </a:lvl1pPr>
            <a:lvl2pPr marL="742950" indent="-285750" eaLnBrk="0" hangingPunct="0">
              <a:defRPr sz="2500">
                <a:solidFill>
                  <a:schemeClr val="tx1"/>
                </a:solidFill>
                <a:latin typeface="Georgia" pitchFamily="18" charset="0"/>
                <a:ea typeface="ＭＳ Ｐゴシック" pitchFamily="34" charset="-128"/>
              </a:defRPr>
            </a:lvl2pPr>
            <a:lvl3pPr marL="1143000" indent="-228600" eaLnBrk="0" hangingPunct="0">
              <a:defRPr sz="2500">
                <a:solidFill>
                  <a:schemeClr val="tx1"/>
                </a:solidFill>
                <a:latin typeface="Georgia" pitchFamily="18" charset="0"/>
                <a:ea typeface="ＭＳ Ｐゴシック" pitchFamily="34" charset="-128"/>
              </a:defRPr>
            </a:lvl3pPr>
            <a:lvl4pPr marL="1600200" indent="-228600" eaLnBrk="0" hangingPunct="0">
              <a:defRPr sz="2500">
                <a:solidFill>
                  <a:schemeClr val="tx1"/>
                </a:solidFill>
                <a:latin typeface="Georgia" pitchFamily="18" charset="0"/>
                <a:ea typeface="ＭＳ Ｐゴシック" pitchFamily="34" charset="-128"/>
              </a:defRPr>
            </a:lvl4pPr>
            <a:lvl5pPr marL="2057400" indent="-228600" eaLnBrk="0" hangingPunct="0">
              <a:defRPr sz="2500">
                <a:solidFill>
                  <a:schemeClr val="tx1"/>
                </a:solidFill>
                <a:latin typeface="Georgia" pitchFamily="18" charset="0"/>
                <a:ea typeface="ＭＳ Ｐゴシック" pitchFamily="34" charset="-128"/>
              </a:defRPr>
            </a:lvl5pPr>
            <a:lvl6pPr marL="25146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fld id="{627933E1-FBC9-4F4B-B6FF-A46C2BD80C05}" type="datetime1">
              <a:rPr lang="en-US" sz="1000" smtClean="0">
                <a:latin typeface="Verdana" pitchFamily="34" charset="0"/>
              </a:rPr>
              <a:pPr/>
              <a:t>9/10/24</a:t>
            </a:fld>
            <a:endParaRPr lang="en-US" sz="1000">
              <a:latin typeface="Verdana" pitchFamily="34" charset="0"/>
            </a:endParaRPr>
          </a:p>
        </p:txBody>
      </p:sp>
      <p:sp>
        <p:nvSpPr>
          <p:cNvPr id="57347" name="Rectangle 8"/>
          <p:cNvSpPr>
            <a:spLocks noGrp="1" noChangeArrowheads="1"/>
          </p:cNvSpPr>
          <p:nvPr>
            <p:ph type="sldNum" sz="quarter" idx="11"/>
          </p:nvPr>
        </p:nvSpPr>
        <p:spPr>
          <a:noFill/>
        </p:spPr>
        <p:txBody>
          <a:bodyPr/>
          <a:lstStyle>
            <a:lvl1pPr eaLnBrk="0" hangingPunct="0">
              <a:defRPr sz="2500">
                <a:solidFill>
                  <a:schemeClr val="tx1"/>
                </a:solidFill>
                <a:latin typeface="Georgia" pitchFamily="18" charset="0"/>
                <a:ea typeface="ＭＳ Ｐゴシック" pitchFamily="34" charset="-128"/>
              </a:defRPr>
            </a:lvl1pPr>
            <a:lvl2pPr marL="742950" indent="-285750" eaLnBrk="0" hangingPunct="0">
              <a:defRPr sz="2500">
                <a:solidFill>
                  <a:schemeClr val="tx1"/>
                </a:solidFill>
                <a:latin typeface="Georgia" pitchFamily="18" charset="0"/>
                <a:ea typeface="ＭＳ Ｐゴシック" pitchFamily="34" charset="-128"/>
              </a:defRPr>
            </a:lvl2pPr>
            <a:lvl3pPr marL="1143000" indent="-228600" eaLnBrk="0" hangingPunct="0">
              <a:defRPr sz="2500">
                <a:solidFill>
                  <a:schemeClr val="tx1"/>
                </a:solidFill>
                <a:latin typeface="Georgia" pitchFamily="18" charset="0"/>
                <a:ea typeface="ＭＳ Ｐゴシック" pitchFamily="34" charset="-128"/>
              </a:defRPr>
            </a:lvl3pPr>
            <a:lvl4pPr marL="1600200" indent="-228600" eaLnBrk="0" hangingPunct="0">
              <a:defRPr sz="2500">
                <a:solidFill>
                  <a:schemeClr val="tx1"/>
                </a:solidFill>
                <a:latin typeface="Georgia" pitchFamily="18" charset="0"/>
                <a:ea typeface="ＭＳ Ｐゴシック" pitchFamily="34" charset="-128"/>
              </a:defRPr>
            </a:lvl4pPr>
            <a:lvl5pPr marL="2057400" indent="-228600" eaLnBrk="0" hangingPunct="0">
              <a:defRPr sz="2500">
                <a:solidFill>
                  <a:schemeClr val="tx1"/>
                </a:solidFill>
                <a:latin typeface="Georgia" pitchFamily="18" charset="0"/>
                <a:ea typeface="ＭＳ Ｐゴシック" pitchFamily="34" charset="-128"/>
              </a:defRPr>
            </a:lvl5pPr>
            <a:lvl6pPr marL="25146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6pPr>
            <a:lvl7pPr marL="29718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7pPr>
            <a:lvl8pPr marL="34290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8pPr>
            <a:lvl9pPr marL="3886200" indent="-228600" algn="ctr" eaLnBrk="0" fontAlgn="base" hangingPunct="0">
              <a:spcBef>
                <a:spcPct val="0"/>
              </a:spcBef>
              <a:spcAft>
                <a:spcPct val="0"/>
              </a:spcAft>
              <a:defRPr sz="2500">
                <a:solidFill>
                  <a:schemeClr val="tx1"/>
                </a:solidFill>
                <a:latin typeface="Georgia" pitchFamily="18" charset="0"/>
                <a:ea typeface="ＭＳ Ｐゴシック" pitchFamily="34" charset="-128"/>
              </a:defRPr>
            </a:lvl9pPr>
          </a:lstStyle>
          <a:p>
            <a:r>
              <a:rPr lang="en-US" sz="1000">
                <a:latin typeface="Verdana" pitchFamily="34" charset="0"/>
              </a:rPr>
              <a:t> | </a:t>
            </a:r>
            <a:fld id="{EFD32B8F-1E44-4F15-8D9B-024F9C3F6041}" type="slidenum">
              <a:rPr lang="en-US" sz="1000" smtClean="0">
                <a:latin typeface="Verdana" pitchFamily="34" charset="0"/>
              </a:rPr>
              <a:pPr/>
              <a:t>39</a:t>
            </a:fld>
            <a:endParaRPr lang="en-US" sz="1000">
              <a:latin typeface="Verdana" pitchFamily="34" charset="0"/>
            </a:endParaRPr>
          </a:p>
        </p:txBody>
      </p:sp>
      <p:sp>
        <p:nvSpPr>
          <p:cNvPr id="57348" name="Rectangle 2"/>
          <p:cNvSpPr>
            <a:spLocks noGrp="1" noChangeArrowheads="1"/>
          </p:cNvSpPr>
          <p:nvPr>
            <p:ph type="ctrTitle"/>
          </p:nvPr>
        </p:nvSpPr>
        <p:spPr/>
        <p:txBody>
          <a:bodyPr/>
          <a:lstStyle/>
          <a:p>
            <a:pPr eaLnBrk="1" hangingPunct="1"/>
            <a:r>
              <a:rPr lang="en-US" sz="3800"/>
              <a:t>Thank you for your attention</a:t>
            </a:r>
          </a:p>
        </p:txBody>
      </p:sp>
      <p:sp>
        <p:nvSpPr>
          <p:cNvPr id="2" name="TextBox 1"/>
          <p:cNvSpPr txBox="1"/>
          <p:nvPr/>
        </p:nvSpPr>
        <p:spPr>
          <a:xfrm>
            <a:off x="539552" y="4005064"/>
            <a:ext cx="7488832" cy="2785378"/>
          </a:xfrm>
          <a:prstGeom prst="rect">
            <a:avLst/>
          </a:prstGeom>
          <a:noFill/>
        </p:spPr>
        <p:txBody>
          <a:bodyPr wrap="square" rtlCol="0">
            <a:spAutoFit/>
          </a:bodyPr>
          <a:lstStyle/>
          <a:p>
            <a:pPr algn="l"/>
            <a:r>
              <a:rPr lang="en-US" b="1" dirty="0">
                <a:solidFill>
                  <a:srgbClr val="000000"/>
                </a:solidFill>
              </a:rPr>
              <a:t>Book advice: </a:t>
            </a:r>
          </a:p>
          <a:p>
            <a:pPr marL="342900" indent="-342900" algn="l">
              <a:buFont typeface="Arial"/>
              <a:buChar char="•"/>
            </a:pPr>
            <a:r>
              <a:rPr lang="en-US" dirty="0">
                <a:solidFill>
                  <a:srgbClr val="000000"/>
                </a:solidFill>
              </a:rPr>
              <a:t>Federico </a:t>
            </a:r>
            <a:r>
              <a:rPr lang="en-US" dirty="0" err="1">
                <a:solidFill>
                  <a:srgbClr val="000000"/>
                </a:solidFill>
              </a:rPr>
              <a:t>Rosei</a:t>
            </a:r>
            <a:r>
              <a:rPr lang="en-US" dirty="0">
                <a:solidFill>
                  <a:srgbClr val="000000"/>
                </a:solidFill>
              </a:rPr>
              <a:t> and Tudor Johnston, </a:t>
            </a:r>
            <a:r>
              <a:rPr lang="en-US" b="1" dirty="0">
                <a:solidFill>
                  <a:srgbClr val="000000"/>
                </a:solidFill>
              </a:rPr>
              <a:t>Survival Skills for Scientists</a:t>
            </a:r>
            <a:r>
              <a:rPr lang="en-US" dirty="0">
                <a:solidFill>
                  <a:srgbClr val="000000"/>
                </a:solidFill>
              </a:rPr>
              <a:t>, World Scientific;</a:t>
            </a:r>
          </a:p>
          <a:p>
            <a:pPr marL="342900" indent="-342900" algn="l">
              <a:buFont typeface="Arial"/>
              <a:buChar char="•"/>
            </a:pPr>
            <a:r>
              <a:rPr lang="en-US" dirty="0">
                <a:solidFill>
                  <a:srgbClr val="000000"/>
                </a:solidFill>
              </a:rPr>
              <a:t>Peter J. </a:t>
            </a:r>
            <a:r>
              <a:rPr lang="en-US" dirty="0" err="1">
                <a:solidFill>
                  <a:srgbClr val="000000"/>
                </a:solidFill>
              </a:rPr>
              <a:t>Feibelman</a:t>
            </a:r>
            <a:r>
              <a:rPr lang="en-US" dirty="0">
                <a:solidFill>
                  <a:srgbClr val="000000"/>
                </a:solidFill>
              </a:rPr>
              <a:t>, </a:t>
            </a:r>
            <a:r>
              <a:rPr lang="en-US" b="1" dirty="0">
                <a:solidFill>
                  <a:srgbClr val="000000"/>
                </a:solidFill>
              </a:rPr>
              <a:t>A PhD is not enough: a guide to survival in science</a:t>
            </a:r>
            <a:r>
              <a:rPr lang="en-US" dirty="0">
                <a:solidFill>
                  <a:srgbClr val="000000"/>
                </a:solidFill>
              </a:rPr>
              <a:t>, Basic Books</a:t>
            </a:r>
          </a:p>
          <a:p>
            <a:pPr marL="342900" indent="-342900" algn="l">
              <a:buFont typeface="Arial"/>
              <a:buChar char="•"/>
            </a:pPr>
            <a:r>
              <a:rPr lang="en-US" dirty="0" err="1">
                <a:solidFill>
                  <a:srgbClr val="000000"/>
                </a:solidFill>
              </a:rPr>
              <a:t>Ritsert</a:t>
            </a:r>
            <a:r>
              <a:rPr lang="en-US" dirty="0">
                <a:solidFill>
                  <a:srgbClr val="000000"/>
                </a:solidFill>
              </a:rPr>
              <a:t> Jansen, </a:t>
            </a:r>
            <a:r>
              <a:rPr lang="en-US" b="1" dirty="0">
                <a:solidFill>
                  <a:srgbClr val="000000"/>
                </a:solidFill>
              </a:rPr>
              <a:t>Funding Your Career in Science </a:t>
            </a:r>
            <a:r>
              <a:rPr lang="en-US" dirty="0">
                <a:solidFill>
                  <a:srgbClr val="000000"/>
                </a:solidFill>
              </a:rPr>
              <a:t>Cambridge University Press</a:t>
            </a:r>
          </a:p>
        </p:txBody>
      </p:sp>
      <p:sp>
        <p:nvSpPr>
          <p:cNvPr id="4" name="TextBox 3">
            <a:extLst>
              <a:ext uri="{FF2B5EF4-FFF2-40B4-BE49-F238E27FC236}">
                <a16:creationId xmlns:a16="http://schemas.microsoft.com/office/drawing/2014/main" id="{D9C26F5E-4CC9-A932-4CF2-8939B620FC7A}"/>
              </a:ext>
            </a:extLst>
          </p:cNvPr>
          <p:cNvSpPr txBox="1"/>
          <p:nvPr/>
        </p:nvSpPr>
        <p:spPr>
          <a:xfrm>
            <a:off x="179512" y="2492896"/>
            <a:ext cx="8964488" cy="1246495"/>
          </a:xfrm>
          <a:prstGeom prst="rect">
            <a:avLst/>
          </a:prstGeom>
          <a:noFill/>
        </p:spPr>
        <p:txBody>
          <a:bodyPr wrap="square">
            <a:spAutoFit/>
          </a:bodyPr>
          <a:lstStyle/>
          <a:p>
            <a:pPr algn="l"/>
            <a:r>
              <a:rPr lang="en-GB" dirty="0">
                <a:solidFill>
                  <a:schemeClr val="bg1"/>
                </a:solidFill>
                <a:hlinkClick r:id="rId3">
                  <a:extLst>
                    <a:ext uri="{A12FA001-AC4F-418D-AE19-62706E023703}">
                      <ahyp:hlinkClr xmlns:ahyp="http://schemas.microsoft.com/office/drawing/2018/hyperlinkcolor" val="tx"/>
                    </a:ext>
                  </a:extLst>
                </a:hlinkClick>
              </a:rPr>
              <a:t>More reading: https://www.science.org/content/article/should-i-do-postdoc-former-postdocs-share-their-stories</a:t>
            </a:r>
            <a:endParaRPr lang="en-GB"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6" name="Google Shape;461;p76"/>
          <p:cNvSpPr txBox="1"/>
          <p:nvPr/>
        </p:nvSpPr>
        <p:spPr>
          <a:xfrm>
            <a:off x="107504" y="836712"/>
            <a:ext cx="9036496" cy="65722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CC0000"/>
              </a:buClr>
              <a:buSzPts val="2800"/>
              <a:buFont typeface="Century Gothic"/>
              <a:buNone/>
            </a:pPr>
            <a:r>
              <a:rPr lang="en-US" sz="2800" b="1" i="0" u="none" dirty="0">
                <a:solidFill>
                  <a:srgbClr val="CC0000"/>
                </a:solidFill>
                <a:ea typeface="Century Gothic"/>
                <a:sym typeface="Century Gothic"/>
              </a:rPr>
              <a:t>After your PhD, there are many career options</a:t>
            </a:r>
            <a:endParaRPr b="1" dirty="0"/>
          </a:p>
        </p:txBody>
      </p:sp>
      <p:pic>
        <p:nvPicPr>
          <p:cNvPr id="10" name="Picture 9"/>
          <p:cNvPicPr>
            <a:picLocks noChangeAspect="1"/>
          </p:cNvPicPr>
          <p:nvPr/>
        </p:nvPicPr>
        <p:blipFill>
          <a:blip r:embed="rId2"/>
          <a:stretch>
            <a:fillRect/>
          </a:stretch>
        </p:blipFill>
        <p:spPr>
          <a:xfrm>
            <a:off x="0" y="1268761"/>
            <a:ext cx="7525722" cy="5538082"/>
          </a:xfrm>
          <a:prstGeom prst="rect">
            <a:avLst/>
          </a:prstGeom>
        </p:spPr>
      </p:pic>
      <p:sp>
        <p:nvSpPr>
          <p:cNvPr id="11" name="TextBox 10"/>
          <p:cNvSpPr txBox="1"/>
          <p:nvPr/>
        </p:nvSpPr>
        <p:spPr>
          <a:xfrm>
            <a:off x="7380311" y="5157192"/>
            <a:ext cx="1763689" cy="923330"/>
          </a:xfrm>
          <a:prstGeom prst="rect">
            <a:avLst/>
          </a:prstGeom>
          <a:noFill/>
        </p:spPr>
        <p:txBody>
          <a:bodyPr wrap="square" rtlCol="0">
            <a:spAutoFit/>
          </a:bodyPr>
          <a:lstStyle/>
          <a:p>
            <a:r>
              <a:rPr lang="en-US" sz="1800" dirty="0"/>
              <a:t>Image from U.K. Diamond Light Source</a:t>
            </a:r>
          </a:p>
        </p:txBody>
      </p:sp>
    </p:spTree>
    <p:extLst>
      <p:ext uri="{BB962C8B-B14F-4D97-AF65-F5344CB8AC3E}">
        <p14:creationId xmlns:p14="http://schemas.microsoft.com/office/powerpoint/2010/main" val="2069672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C543DB3-1CF6-4935-A6F3-C985E7B8D512}" type="datetime1">
              <a:rPr lang="en-US" smtClean="0"/>
              <a:pPr>
                <a:defRPr/>
              </a:pPr>
              <a:t>9/10/24</a:t>
            </a:fld>
            <a:endParaRPr lang="en-US"/>
          </a:p>
        </p:txBody>
      </p:sp>
      <p:sp>
        <p:nvSpPr>
          <p:cNvPr id="5" name="Slide Number Placeholder 4"/>
          <p:cNvSpPr>
            <a:spLocks noGrp="1"/>
          </p:cNvSpPr>
          <p:nvPr>
            <p:ph type="sldNum" sz="quarter" idx="11"/>
          </p:nvPr>
        </p:nvSpPr>
        <p:spPr/>
        <p:txBody>
          <a:bodyPr/>
          <a:lstStyle/>
          <a:p>
            <a:pPr>
              <a:defRPr/>
            </a:pPr>
            <a:r>
              <a:rPr lang="en-US"/>
              <a:t> | </a:t>
            </a:r>
            <a:fld id="{B75CAC5B-8372-4F48-96D0-1674C49736D0}" type="slidenum">
              <a:rPr lang="en-US" smtClean="0"/>
              <a:pPr>
                <a:defRPr/>
              </a:pPr>
              <a:t>5</a:t>
            </a:fld>
            <a:endParaRPr lang="en-US"/>
          </a:p>
        </p:txBody>
      </p:sp>
      <p:sp>
        <p:nvSpPr>
          <p:cNvPr id="7" name="Google Shape;402;p69"/>
          <p:cNvSpPr txBox="1"/>
          <p:nvPr/>
        </p:nvSpPr>
        <p:spPr>
          <a:xfrm>
            <a:off x="269259" y="1114970"/>
            <a:ext cx="8205900" cy="3735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2"/>
              </a:buClr>
              <a:buSzPts val="2800"/>
              <a:buFont typeface="Century Gothic"/>
              <a:buNone/>
            </a:pPr>
            <a:r>
              <a:rPr lang="en-US" sz="2800" b="1" dirty="0">
                <a:solidFill>
                  <a:schemeClr val="accent6"/>
                </a:solidFill>
              </a:rPr>
              <a:t>What percentage of PhD graduates (on average) continue in academia?</a:t>
            </a:r>
            <a:r>
              <a:rPr lang="en-US" sz="2800" b="1" u="none" dirty="0">
                <a:solidFill>
                  <a:schemeClr val="accent6"/>
                </a:solidFill>
              </a:rPr>
              <a:t> </a:t>
            </a:r>
            <a:endParaRPr sz="2800" b="1" u="none" dirty="0">
              <a:solidFill>
                <a:schemeClr val="accent6"/>
              </a:solidFill>
            </a:endParaRPr>
          </a:p>
          <a:p>
            <a:pPr marL="0" marR="0" lvl="0" indent="0" algn="l" rtl="0">
              <a:lnSpc>
                <a:spcPct val="100000"/>
              </a:lnSpc>
              <a:spcBef>
                <a:spcPts val="0"/>
              </a:spcBef>
              <a:spcAft>
                <a:spcPts val="0"/>
              </a:spcAft>
              <a:buClr>
                <a:schemeClr val="lt2"/>
              </a:buClr>
              <a:buSzPts val="2800"/>
              <a:buFont typeface="Century Gothic"/>
              <a:buNone/>
            </a:pPr>
            <a:endParaRPr sz="2800" i="1" dirty="0">
              <a:solidFill>
                <a:schemeClr val="lt2"/>
              </a:solidFill>
            </a:endParaRPr>
          </a:p>
        </p:txBody>
      </p:sp>
      <p:sp>
        <p:nvSpPr>
          <p:cNvPr id="8" name="Google Shape;403;p69"/>
          <p:cNvSpPr txBox="1"/>
          <p:nvPr/>
        </p:nvSpPr>
        <p:spPr>
          <a:xfrm>
            <a:off x="4482465" y="2132856"/>
            <a:ext cx="3880210" cy="378165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a:solidFill>
                  <a:schemeClr val="bg2"/>
                </a:solidFill>
              </a:rPr>
              <a:t>Netherlands:</a:t>
            </a:r>
            <a:endParaRPr sz="2400" b="1" dirty="0">
              <a:solidFill>
                <a:schemeClr val="bg2"/>
              </a:solidFill>
            </a:endParaRPr>
          </a:p>
          <a:p>
            <a:pPr marL="457200" lvl="0" indent="-349250" algn="l" rtl="0">
              <a:spcBef>
                <a:spcPts val="0"/>
              </a:spcBef>
              <a:spcAft>
                <a:spcPts val="0"/>
              </a:spcAft>
              <a:buSzPts val="1900"/>
              <a:buChar char="●"/>
            </a:pPr>
            <a:r>
              <a:rPr lang="en-US" sz="2400" dirty="0">
                <a:solidFill>
                  <a:schemeClr val="bg2"/>
                </a:solidFill>
              </a:rPr>
              <a:t>70% PhD graduates work outside academia</a:t>
            </a:r>
            <a:endParaRPr sz="2400" dirty="0">
              <a:solidFill>
                <a:schemeClr val="bg2"/>
              </a:solidFill>
            </a:endParaRPr>
          </a:p>
          <a:p>
            <a:pPr marL="457200" lvl="0" indent="-349250" algn="l" rtl="0">
              <a:spcBef>
                <a:spcPts val="0"/>
              </a:spcBef>
              <a:spcAft>
                <a:spcPts val="0"/>
              </a:spcAft>
              <a:buSzPts val="1900"/>
              <a:buChar char="●"/>
            </a:pPr>
            <a:r>
              <a:rPr lang="en-US" sz="2400" b="1" dirty="0">
                <a:solidFill>
                  <a:schemeClr val="bg2"/>
                </a:solidFill>
              </a:rPr>
              <a:t>28%</a:t>
            </a:r>
            <a:r>
              <a:rPr lang="en-US" sz="2400" dirty="0">
                <a:solidFill>
                  <a:schemeClr val="bg2"/>
                </a:solidFill>
              </a:rPr>
              <a:t> inside academia</a:t>
            </a:r>
            <a:endParaRPr sz="2400" dirty="0">
              <a:solidFill>
                <a:schemeClr val="bg2"/>
              </a:solidFill>
            </a:endParaRPr>
          </a:p>
          <a:p>
            <a:pPr marL="457200" lvl="0" indent="-349250" algn="l" rtl="0">
              <a:spcBef>
                <a:spcPts val="0"/>
              </a:spcBef>
              <a:spcAft>
                <a:spcPts val="0"/>
              </a:spcAft>
              <a:buSzPts val="1900"/>
              <a:buChar char="●"/>
            </a:pPr>
            <a:r>
              <a:rPr lang="en-US" sz="2400" dirty="0">
                <a:solidFill>
                  <a:schemeClr val="bg2"/>
                </a:solidFill>
              </a:rPr>
              <a:t>only 2% unemployment</a:t>
            </a:r>
            <a:endParaRPr sz="2400" dirty="0">
              <a:solidFill>
                <a:schemeClr val="bg2"/>
              </a:solidFill>
            </a:endParaRPr>
          </a:p>
          <a:p>
            <a:pPr marL="457200" lvl="0" indent="-349250" algn="l" rtl="0">
              <a:spcBef>
                <a:spcPts val="0"/>
              </a:spcBef>
              <a:spcAft>
                <a:spcPts val="0"/>
              </a:spcAft>
              <a:buSzPts val="1900"/>
              <a:buChar char="●"/>
            </a:pPr>
            <a:r>
              <a:rPr lang="en-US" sz="2400" dirty="0">
                <a:solidFill>
                  <a:schemeClr val="bg2"/>
                </a:solidFill>
              </a:rPr>
              <a:t>(source 2018 </a:t>
            </a:r>
            <a:r>
              <a:rPr lang="en-US" sz="2400" dirty="0" err="1">
                <a:solidFill>
                  <a:schemeClr val="bg2"/>
                </a:solidFill>
              </a:rPr>
              <a:t>Rathenau</a:t>
            </a:r>
            <a:r>
              <a:rPr lang="en-US" sz="2400" dirty="0">
                <a:solidFill>
                  <a:schemeClr val="bg2"/>
                </a:solidFill>
              </a:rPr>
              <a:t> Institute - The Impact of a PhD)</a:t>
            </a:r>
            <a:endParaRPr sz="2400" dirty="0">
              <a:solidFill>
                <a:schemeClr val="bg2"/>
              </a:solidFill>
            </a:endParaRPr>
          </a:p>
        </p:txBody>
      </p:sp>
      <p:pic>
        <p:nvPicPr>
          <p:cNvPr id="9" name="Google Shape;404;p69"/>
          <p:cNvPicPr preferRelativeResize="0"/>
          <p:nvPr/>
        </p:nvPicPr>
        <p:blipFill>
          <a:blip r:embed="rId2">
            <a:alphaModFix/>
          </a:blip>
          <a:stretch>
            <a:fillRect/>
          </a:stretch>
        </p:blipFill>
        <p:spPr>
          <a:xfrm>
            <a:off x="823765" y="2208794"/>
            <a:ext cx="3243405" cy="4649206"/>
          </a:xfrm>
          <a:prstGeom prst="rect">
            <a:avLst/>
          </a:prstGeom>
          <a:noFill/>
          <a:ln>
            <a:noFill/>
          </a:ln>
        </p:spPr>
      </p:pic>
    </p:spTree>
    <p:extLst>
      <p:ext uri="{BB962C8B-B14F-4D97-AF65-F5344CB8AC3E}">
        <p14:creationId xmlns:p14="http://schemas.microsoft.com/office/powerpoint/2010/main" val="261958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90500" y="622429"/>
            <a:ext cx="7981900" cy="646331"/>
          </a:xfrm>
          <a:prstGeom prst="rect">
            <a:avLst/>
          </a:prstGeom>
          <a:noFill/>
        </p:spPr>
        <p:txBody>
          <a:bodyPr wrap="square">
            <a:spAutoFit/>
          </a:bodyPr>
          <a:lstStyle/>
          <a:p>
            <a:pPr>
              <a:defRPr/>
            </a:pPr>
            <a:r>
              <a:rPr lang="en-US" sz="3600" b="1" dirty="0">
                <a:solidFill>
                  <a:schemeClr val="accent6"/>
                </a:solidFill>
              </a:rPr>
              <a:t>How to choose?</a:t>
            </a:r>
          </a:p>
        </p:txBody>
      </p:sp>
      <p:pic>
        <p:nvPicPr>
          <p:cNvPr id="8" name="Picture 7"/>
          <p:cNvPicPr>
            <a:picLocks noChangeAspect="1"/>
          </p:cNvPicPr>
          <p:nvPr/>
        </p:nvPicPr>
        <p:blipFill>
          <a:blip r:embed="rId2"/>
          <a:stretch>
            <a:fillRect/>
          </a:stretch>
        </p:blipFill>
        <p:spPr>
          <a:xfrm>
            <a:off x="0" y="1196752"/>
            <a:ext cx="9144000" cy="5130800"/>
          </a:xfrm>
          <a:prstGeom prst="rect">
            <a:avLst/>
          </a:prstGeom>
        </p:spPr>
      </p:pic>
    </p:spTree>
    <p:extLst>
      <p:ext uri="{BB962C8B-B14F-4D97-AF65-F5344CB8AC3E}">
        <p14:creationId xmlns:p14="http://schemas.microsoft.com/office/powerpoint/2010/main" val="2860615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090" y="1340768"/>
            <a:ext cx="9141910" cy="5188652"/>
          </a:xfrm>
          <a:prstGeom prst="rect">
            <a:avLst/>
          </a:prstGeom>
        </p:spPr>
      </p:pic>
      <p:sp>
        <p:nvSpPr>
          <p:cNvPr id="8" name="TextBox 7"/>
          <p:cNvSpPr txBox="1"/>
          <p:nvPr/>
        </p:nvSpPr>
        <p:spPr>
          <a:xfrm>
            <a:off x="190500" y="694437"/>
            <a:ext cx="7765876" cy="646331"/>
          </a:xfrm>
          <a:prstGeom prst="rect">
            <a:avLst/>
          </a:prstGeom>
          <a:noFill/>
        </p:spPr>
        <p:txBody>
          <a:bodyPr wrap="square">
            <a:spAutoFit/>
          </a:bodyPr>
          <a:lstStyle/>
          <a:p>
            <a:pPr>
              <a:defRPr/>
            </a:pPr>
            <a:r>
              <a:rPr lang="en-US" sz="3600" b="1" dirty="0">
                <a:solidFill>
                  <a:srgbClr val="B90000"/>
                </a:solidFill>
              </a:rPr>
              <a:t>How to choose?</a:t>
            </a:r>
          </a:p>
        </p:txBody>
      </p:sp>
    </p:spTree>
    <p:extLst>
      <p:ext uri="{BB962C8B-B14F-4D97-AF65-F5344CB8AC3E}">
        <p14:creationId xmlns:p14="http://schemas.microsoft.com/office/powerpoint/2010/main" val="1136046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836712"/>
            <a:ext cx="9144000" cy="584776"/>
          </a:xfrm>
          <a:prstGeom prst="rect">
            <a:avLst/>
          </a:prstGeom>
          <a:noFill/>
        </p:spPr>
        <p:txBody>
          <a:bodyPr wrap="square" rtlCol="0">
            <a:spAutoFit/>
          </a:bodyPr>
          <a:lstStyle/>
          <a:p>
            <a:r>
              <a:rPr lang="en-US" sz="3200" b="1" dirty="0">
                <a:solidFill>
                  <a:schemeClr val="accent6"/>
                </a:solidFill>
              </a:rPr>
              <a:t>Do not decide against academia because</a:t>
            </a:r>
          </a:p>
        </p:txBody>
      </p:sp>
      <p:sp>
        <p:nvSpPr>
          <p:cNvPr id="5" name="TextBox 4"/>
          <p:cNvSpPr txBox="1"/>
          <p:nvPr/>
        </p:nvSpPr>
        <p:spPr>
          <a:xfrm>
            <a:off x="251520" y="1960964"/>
            <a:ext cx="8136904" cy="1077218"/>
          </a:xfrm>
          <a:prstGeom prst="rect">
            <a:avLst/>
          </a:prstGeom>
          <a:noFill/>
        </p:spPr>
        <p:txBody>
          <a:bodyPr wrap="square" rtlCol="0">
            <a:spAutoFit/>
          </a:bodyPr>
          <a:lstStyle/>
          <a:p>
            <a:r>
              <a:rPr lang="en-US" sz="3200" b="0" dirty="0">
                <a:solidFill>
                  <a:schemeClr val="bg2"/>
                </a:solidFill>
              </a:rPr>
              <a:t>Your supervisor has not explicitly encouraged you to go for it.</a:t>
            </a:r>
          </a:p>
        </p:txBody>
      </p:sp>
      <p:sp>
        <p:nvSpPr>
          <p:cNvPr id="6" name="Rectangle 5"/>
          <p:cNvSpPr/>
          <p:nvPr/>
        </p:nvSpPr>
        <p:spPr>
          <a:xfrm>
            <a:off x="251520" y="3429000"/>
            <a:ext cx="8568952" cy="1569660"/>
          </a:xfrm>
          <a:prstGeom prst="rect">
            <a:avLst/>
          </a:prstGeom>
        </p:spPr>
        <p:txBody>
          <a:bodyPr wrap="square">
            <a:spAutoFit/>
          </a:bodyPr>
          <a:lstStyle/>
          <a:p>
            <a:pPr marL="0" indent="0" algn="l">
              <a:buNone/>
            </a:pPr>
            <a:r>
              <a:rPr lang="en-US" sz="2400" b="0" i="1" dirty="0">
                <a:solidFill>
                  <a:schemeClr val="bg2"/>
                </a:solidFill>
              </a:rPr>
              <a:t>“I don’t think you need to be extra smart for an academic career. Much more important is that you love research and teaching, how much time and effort want put into it and that you are not afraid to be alone.”</a:t>
            </a:r>
            <a:r>
              <a:rPr lang="en-US" sz="2400" b="0" dirty="0">
                <a:solidFill>
                  <a:schemeClr val="bg2"/>
                </a:solidFill>
              </a:rPr>
              <a:t> </a:t>
            </a:r>
          </a:p>
        </p:txBody>
      </p:sp>
    </p:spTree>
    <p:extLst>
      <p:ext uri="{BB962C8B-B14F-4D97-AF65-F5344CB8AC3E}">
        <p14:creationId xmlns:p14="http://schemas.microsoft.com/office/powerpoint/2010/main" val="3088037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0" y="836712"/>
            <a:ext cx="9144000" cy="584776"/>
          </a:xfrm>
          <a:prstGeom prst="rect">
            <a:avLst/>
          </a:prstGeom>
          <a:noFill/>
        </p:spPr>
        <p:txBody>
          <a:bodyPr wrap="square" rtlCol="0">
            <a:spAutoFit/>
          </a:bodyPr>
          <a:lstStyle/>
          <a:p>
            <a:r>
              <a:rPr lang="en-US" sz="3200" b="1" dirty="0">
                <a:solidFill>
                  <a:schemeClr val="accent6"/>
                </a:solidFill>
              </a:rPr>
              <a:t>Do not decide against academia because</a:t>
            </a:r>
          </a:p>
        </p:txBody>
      </p:sp>
      <p:sp>
        <p:nvSpPr>
          <p:cNvPr id="17" name="TextBox 16"/>
          <p:cNvSpPr txBox="1"/>
          <p:nvPr/>
        </p:nvSpPr>
        <p:spPr>
          <a:xfrm>
            <a:off x="251520" y="1960964"/>
            <a:ext cx="8892480" cy="954107"/>
          </a:xfrm>
          <a:prstGeom prst="rect">
            <a:avLst/>
          </a:prstGeom>
          <a:noFill/>
        </p:spPr>
        <p:txBody>
          <a:bodyPr wrap="square" rtlCol="0">
            <a:spAutoFit/>
          </a:bodyPr>
          <a:lstStyle/>
          <a:p>
            <a:r>
              <a:rPr lang="en-US" sz="2800" b="0" dirty="0">
                <a:solidFill>
                  <a:schemeClr val="bg2"/>
                </a:solidFill>
              </a:rPr>
              <a:t>You think that a family and an academic career are incompatible.</a:t>
            </a:r>
          </a:p>
        </p:txBody>
      </p:sp>
      <p:sp>
        <p:nvSpPr>
          <p:cNvPr id="3" name="TextBox 2"/>
          <p:cNvSpPr txBox="1"/>
          <p:nvPr/>
        </p:nvSpPr>
        <p:spPr>
          <a:xfrm>
            <a:off x="323528" y="3501008"/>
            <a:ext cx="8568952" cy="2477601"/>
          </a:xfrm>
          <a:prstGeom prst="rect">
            <a:avLst/>
          </a:prstGeom>
          <a:noFill/>
        </p:spPr>
        <p:txBody>
          <a:bodyPr wrap="square" rtlCol="0">
            <a:spAutoFit/>
          </a:bodyPr>
          <a:lstStyle/>
          <a:p>
            <a:r>
              <a:rPr lang="en-US" sz="2800" b="0" i="1" dirty="0">
                <a:solidFill>
                  <a:schemeClr val="bg2"/>
                </a:solidFill>
              </a:rPr>
              <a:t>Have a look at “Mothers in Science – 64 ways to have it all”</a:t>
            </a:r>
            <a:r>
              <a:rPr lang="en-US" sz="4800" b="0" dirty="0">
                <a:solidFill>
                  <a:schemeClr val="bg2"/>
                </a:solidFill>
              </a:rPr>
              <a:t> </a:t>
            </a:r>
          </a:p>
          <a:p>
            <a:endParaRPr lang="en-US" sz="600" b="0" dirty="0">
              <a:solidFill>
                <a:schemeClr val="bg2"/>
              </a:solidFill>
            </a:endParaRPr>
          </a:p>
          <a:p>
            <a:r>
              <a:rPr lang="en-US" sz="2400" b="0" dirty="0">
                <a:solidFill>
                  <a:schemeClr val="bg2"/>
                </a:solidFill>
              </a:rPr>
              <a:t>https://</a:t>
            </a:r>
            <a:r>
              <a:rPr lang="en-US" sz="2400" b="0" dirty="0" err="1">
                <a:solidFill>
                  <a:schemeClr val="bg2"/>
                </a:solidFill>
              </a:rPr>
              <a:t>royalsociety.org</a:t>
            </a:r>
            <a:r>
              <a:rPr lang="en-US" sz="2400" b="0" dirty="0">
                <a:solidFill>
                  <a:schemeClr val="bg2"/>
                </a:solidFill>
              </a:rPr>
              <a:t>/~/media/</a:t>
            </a:r>
            <a:r>
              <a:rPr lang="en-US" sz="2400" b="0" dirty="0" err="1">
                <a:solidFill>
                  <a:schemeClr val="bg2"/>
                </a:solidFill>
              </a:rPr>
              <a:t>Royal_Society_Content</a:t>
            </a:r>
            <a:r>
              <a:rPr lang="en-US" sz="2400" b="0" dirty="0">
                <a:solidFill>
                  <a:schemeClr val="bg2"/>
                </a:solidFill>
              </a:rPr>
              <a:t>/about-us/equality/2011-06-15-Mothers-in-Science.pdf</a:t>
            </a:r>
          </a:p>
          <a:p>
            <a:endParaRPr lang="en-US" b="0" i="1" dirty="0">
              <a:solidFill>
                <a:schemeClr val="bg2"/>
              </a:solidFill>
            </a:endParaRPr>
          </a:p>
        </p:txBody>
      </p:sp>
    </p:spTree>
    <p:extLst>
      <p:ext uri="{BB962C8B-B14F-4D97-AF65-F5344CB8AC3E}">
        <p14:creationId xmlns:p14="http://schemas.microsoft.com/office/powerpoint/2010/main" val="2614111151"/>
      </p:ext>
    </p:extLst>
  </p:cSld>
  <p:clrMapOvr>
    <a:masterClrMapping/>
  </p:clrMapOvr>
</p:sld>
</file>

<file path=ppt/theme/theme1.xml><?xml version="1.0" encoding="utf-8"?>
<a:theme xmlns:a="http://schemas.openxmlformats.org/drawingml/2006/main" name="RUG template basic NL">
  <a:themeElements>
    <a:clrScheme name="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fontScheme name="RUG template basic NL">
      <a:majorFont>
        <a:latin typeface="Georgia"/>
        <a:ea typeface="ＭＳ Ｐゴシック"/>
        <a:cs typeface=""/>
      </a:majorFont>
      <a:minorFont>
        <a:latin typeface="Georgi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2500" b="0" i="0" u="none" strike="noStrike" cap="none" normalizeH="0" baseline="0" smtClean="0">
            <a:ln>
              <a:noFill/>
            </a:ln>
            <a:solidFill>
              <a:schemeClr val="tx1"/>
            </a:solidFill>
            <a:effectLst/>
            <a:latin typeface="Georgia"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2500" b="0" i="0" u="none" strike="noStrike" cap="none" normalizeH="0" baseline="0" smtClean="0">
            <a:ln>
              <a:noFill/>
            </a:ln>
            <a:solidFill>
              <a:schemeClr val="tx1"/>
            </a:solidFill>
            <a:effectLst/>
            <a:latin typeface="Georgia" pitchFamily="18" charset="0"/>
          </a:defRPr>
        </a:defPPr>
      </a:lstStyle>
    </a:lnDef>
  </a:objectDefaults>
  <a:extraClrSchemeLst>
    <a:extraClrScheme>
      <a:clrScheme name="RUG template basic NL 1">
        <a:dk1>
          <a:srgbClr val="707070"/>
        </a:dk1>
        <a:lt1>
          <a:srgbClr val="FFFFFF"/>
        </a:lt1>
        <a:dk2>
          <a:srgbClr val="707070"/>
        </a:dk2>
        <a:lt2>
          <a:srgbClr val="000000"/>
        </a:lt2>
        <a:accent1>
          <a:srgbClr val="C8C8C8"/>
        </a:accent1>
        <a:accent2>
          <a:srgbClr val="CC0000"/>
        </a:accent2>
        <a:accent3>
          <a:srgbClr val="FFFFFF"/>
        </a:accent3>
        <a:accent4>
          <a:srgbClr val="5F5F5F"/>
        </a:accent4>
        <a:accent5>
          <a:srgbClr val="E0E0E0"/>
        </a:accent5>
        <a:accent6>
          <a:srgbClr val="B90000"/>
        </a:accent6>
        <a:hlink>
          <a:srgbClr val="009CEF"/>
        </a:hlink>
        <a:folHlink>
          <a:srgbClr val="772DE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37214</TotalTime>
  <Words>4566</Words>
  <Application>Microsoft Macintosh PowerPoint</Application>
  <PresentationFormat>On-screen Show (4:3)</PresentationFormat>
  <Paragraphs>346</Paragraphs>
  <Slides>39</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Century Gothic</vt:lpstr>
      <vt:lpstr>Georgia</vt:lpstr>
      <vt:lpstr>Times</vt:lpstr>
      <vt:lpstr>Times New Roman</vt:lpstr>
      <vt:lpstr>Verdana</vt:lpstr>
      <vt:lpstr>RUG template basic NL</vt:lpstr>
      <vt:lpstr>  A PhD is not enough... How to prepare for a career in academia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to apply</vt:lpstr>
      <vt:lpstr>Many possibilities for applying for funding</vt:lpstr>
      <vt:lpstr>PowerPoint Presentation</vt:lpstr>
      <vt:lpstr>PowerPoint Presentation</vt:lpstr>
      <vt:lpstr>Make publicity for yourself</vt:lpstr>
      <vt:lpstr>PowerPoint Presentation</vt:lpstr>
      <vt:lpstr>Make publicity for yourself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Research statement</vt:lpstr>
      <vt:lpstr>Teaching statement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vector>
  </TitlesOfParts>
  <Company>G2K designers / Orange Pepper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RUG - Template basic ENG</dc:title>
  <dc:creator>Petra Rudolf</dc:creator>
  <cp:lastModifiedBy>P. Rudolf</cp:lastModifiedBy>
  <cp:revision>561</cp:revision>
  <dcterms:created xsi:type="dcterms:W3CDTF">2007-09-18T11:53:23Z</dcterms:created>
  <dcterms:modified xsi:type="dcterms:W3CDTF">2024-09-10T13:55:10Z</dcterms:modified>
</cp:coreProperties>
</file>