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529" r:id="rId2"/>
    <p:sldId id="555" r:id="rId3"/>
    <p:sldId id="411" r:id="rId4"/>
    <p:sldId id="547" r:id="rId5"/>
    <p:sldId id="410" r:id="rId6"/>
    <p:sldId id="549" r:id="rId7"/>
    <p:sldId id="548" r:id="rId8"/>
    <p:sldId id="397" r:id="rId9"/>
    <p:sldId id="398" r:id="rId10"/>
    <p:sldId id="412" r:id="rId11"/>
    <p:sldId id="527" r:id="rId12"/>
    <p:sldId id="277" r:id="rId13"/>
    <p:sldId id="466" r:id="rId14"/>
    <p:sldId id="423" r:id="rId15"/>
    <p:sldId id="425" r:id="rId16"/>
    <p:sldId id="556" r:id="rId17"/>
    <p:sldId id="552" r:id="rId18"/>
    <p:sldId id="477" r:id="rId19"/>
    <p:sldId id="539" r:id="rId20"/>
    <p:sldId id="500" r:id="rId21"/>
    <p:sldId id="536" r:id="rId22"/>
    <p:sldId id="512" r:id="rId23"/>
    <p:sldId id="537" r:id="rId24"/>
    <p:sldId id="558" r:id="rId25"/>
    <p:sldId id="557" r:id="rId26"/>
    <p:sldId id="464" r:id="rId27"/>
    <p:sldId id="490" r:id="rId28"/>
    <p:sldId id="518" r:id="rId29"/>
    <p:sldId id="521" r:id="rId30"/>
    <p:sldId id="526" r:id="rId31"/>
    <p:sldId id="55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b PC" initials="LP" lastIdx="19" clrIdx="0">
    <p:extLst>
      <p:ext uri="{19B8F6BF-5375-455C-9EA6-DF929625EA0E}">
        <p15:presenceInfo xmlns:p15="http://schemas.microsoft.com/office/powerpoint/2012/main" userId="Lab 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7CE"/>
    <a:srgbClr val="CE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7" autoAdjust="0"/>
    <p:restoredTop sz="91642" autoAdjust="0"/>
  </p:normalViewPr>
  <p:slideViewPr>
    <p:cSldViewPr snapToGrid="0">
      <p:cViewPr>
        <p:scale>
          <a:sx n="128" d="100"/>
          <a:sy n="128" d="100"/>
        </p:scale>
        <p:origin x="-1560" y="-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666B8-56D3-4A4F-9875-7E5F0EC78BB0}" type="datetimeFigureOut">
              <a:rPr lang="en-US" smtClean="0"/>
              <a:t>9/12/24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2714E-FCEB-484E-B37D-56AD9C9E3D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1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8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Qualche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probe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69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Rivedere</a:t>
            </a:r>
            <a:r>
              <a:rPr lang="en-US" dirty="0"/>
              <a:t> </a:t>
            </a:r>
            <a:r>
              <a:rPr lang="en-US" dirty="0" err="1"/>
              <a:t>animazioni</a:t>
            </a:r>
            <a:r>
              <a:rPr lang="en-US" dirty="0"/>
              <a:t> line Fp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2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Logo nuovo PSI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11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Aggiungere</a:t>
            </a:r>
            <a:r>
              <a:rPr lang="en-US" dirty="0"/>
              <a:t> una slide di summary </a:t>
            </a:r>
            <a:r>
              <a:rPr lang="en-US" dirty="0" err="1"/>
              <a:t>su</a:t>
            </a:r>
            <a:r>
              <a:rPr lang="en-US" dirty="0"/>
              <a:t> XAS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12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 non ci </a:t>
            </a:r>
            <a:r>
              <a:rPr lang="en-US" dirty="0" err="1"/>
              <a:t>sto</a:t>
            </a:r>
            <a:r>
              <a:rPr lang="en-US" dirty="0"/>
              <a:t> con I tempi </a:t>
            </a:r>
            <a:r>
              <a:rPr lang="en-US" dirty="0" err="1"/>
              <a:t>taglio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56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Scrivere</a:t>
            </a:r>
            <a:r>
              <a:rPr lang="en-US" dirty="0"/>
              <a:t> del fit </a:t>
            </a:r>
            <a:r>
              <a:rPr lang="en-US" dirty="0" err="1"/>
              <a:t>usato</a:t>
            </a:r>
            <a:r>
              <a:rPr lang="en-US" dirty="0"/>
              <a:t> con formula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23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96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Cambiare</a:t>
            </a:r>
            <a:r>
              <a:rPr lang="en-US" dirty="0"/>
              <a:t> </a:t>
            </a:r>
            <a:r>
              <a:rPr lang="en-US" dirty="0" err="1"/>
              <a:t>spiegazione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639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Mettere</a:t>
            </a:r>
            <a:r>
              <a:rPr lang="en-US" dirty="0"/>
              <a:t> le </a:t>
            </a:r>
            <a:r>
              <a:rPr lang="en-US" dirty="0" err="1"/>
              <a:t>istereresi</a:t>
            </a:r>
            <a:r>
              <a:rPr lang="en-US" dirty="0"/>
              <a:t> per far capire </a:t>
            </a:r>
            <a:r>
              <a:rPr lang="en-US" dirty="0" err="1"/>
              <a:t>meglio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discorso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378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Mettere</a:t>
            </a:r>
            <a:r>
              <a:rPr lang="en-US" dirty="0"/>
              <a:t> le </a:t>
            </a:r>
            <a:r>
              <a:rPr lang="en-US" dirty="0" err="1"/>
              <a:t>istereresi</a:t>
            </a:r>
            <a:r>
              <a:rPr lang="en-US" dirty="0"/>
              <a:t> per far capire </a:t>
            </a:r>
            <a:r>
              <a:rPr lang="en-US" dirty="0" err="1"/>
              <a:t>meglio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discorso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06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Cambia imagine tape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625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4099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02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193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2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LTS dominates applications… </a:t>
            </a:r>
            <a:r>
              <a:rPr lang="en-US" dirty="0" err="1"/>
              <a:t>menzionare</a:t>
            </a:r>
            <a:r>
              <a:rPr lang="en-US" dirty="0"/>
              <a:t> </a:t>
            </a:r>
            <a:r>
              <a:rPr lang="en-US" dirty="0" err="1"/>
              <a:t>duttile</a:t>
            </a:r>
            <a:r>
              <a:rPr lang="en-US" dirty="0"/>
              <a:t> e brittle</a:t>
            </a:r>
          </a:p>
          <a:p>
            <a:r>
              <a:rPr lang="en-US" dirty="0" err="1"/>
              <a:t>Grafico</a:t>
            </a:r>
            <a:r>
              <a:rPr lang="en-US" dirty="0"/>
              <a:t> performance </a:t>
            </a:r>
            <a:r>
              <a:rPr lang="en-US" dirty="0" err="1"/>
              <a:t>NbTi</a:t>
            </a:r>
            <a:r>
              <a:rPr lang="en-US" dirty="0"/>
              <a:t> – Nb3Sn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30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Ripensare</a:t>
            </a:r>
            <a:r>
              <a:rPr lang="en-US" dirty="0"/>
              <a:t> un po a </a:t>
            </a:r>
            <a:r>
              <a:rPr lang="en-US" dirty="0" err="1"/>
              <a:t>sta</a:t>
            </a:r>
            <a:r>
              <a:rPr lang="en-US"/>
              <a:t> slide…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40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87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17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0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Qualche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probe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5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0061B-7012-4BD8-903D-08746EE57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D4C034-2E3C-4C0C-B94D-D5F53F48E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A202B-95A2-4241-8B27-BF371CAD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80C98-3334-4EE0-B54D-A6129C9B6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B188E-FCB8-444C-BCAA-6E1CB3353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51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5325C-8B9C-4BDA-A9E6-8A905256F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5D8A2-82C8-4F77-B9C7-73CC9D279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42210-A40C-4C9D-B3E6-857A24078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2B69F-029F-4994-BE2F-702576DFE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3D587-C7EB-4E2B-97A6-C1B752CF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7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47433D-B3C8-4C7D-9594-50E1639ED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102AB8-FC43-45D4-8B7A-4437B1F49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C4BE7-6C91-40E5-B4A9-EB1819F12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68017-53DC-49C3-96A6-896F832D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C2ED1-2ECA-4B8A-AED8-D66BE06CB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8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4B52-D4F1-43BE-8CF2-3CBCE269A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BC628-5081-42C7-A9F9-170A6A626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03BC1-9998-4802-98E8-A0479BFE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8C0BE-3027-4F4E-8AC8-FC2B0AD9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9E8AB-D335-402F-86E7-04800901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6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BC2C9-1DD2-43C3-B432-0483BF20F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5281C-6FB5-4393-93C5-A842EE443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FEE04-9A9E-4275-BE2C-016FA14B0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0402B-87F5-453F-84FA-0670843DF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40AA8-0446-401C-B05A-6A1A6CBD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7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C6D01-0C4E-479E-B50C-86880EF55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E0CAA-009F-4F79-9925-4DCCA67B3E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9EF881-B1CE-43E0-8483-9B0C4FBEE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88CC8-3644-464A-93F2-53806E35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62525-5229-4FAB-9978-CA2ECFFC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6A679-9962-45B1-AEF4-B5502E8B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69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8B72B-0841-435D-B3B7-43DE66707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8AEBC-4DF1-4331-B80C-BE11170E2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6892DC-8E9E-4D8F-8605-C1AE23017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1CA215-F232-4D14-AFA0-0ED5E174B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7DC591-7CF2-418B-9045-B4512A405C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4C11BD-CCCF-4BF5-8021-87B511893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9BA33A-9C2B-452D-B3A5-91CF8FAEA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762F0B-E555-4220-971F-ADC4BAE10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C62E1-5189-450A-A4DC-429B43A99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FB23C8-74FB-4822-A119-A61BEBFF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2F873-A0F7-4D49-B40E-C2537959C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6DE42-3C89-4ABD-96B0-6831169F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6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15321F-FE68-4375-95DC-63FAE9EE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64D2CD-BA1B-4433-BE9E-B2AEBCF97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896E2-6F1E-4289-AFF1-6CDD4831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9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D910D-AF6D-49E9-AD9A-0F1C24853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BD918-C901-44D3-8C0B-2A6337C2C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9586E-F06F-4157-A52B-3433B0171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05D6F-A274-4A18-88BF-E2E0D209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7EDFE-552A-429E-B853-46C59883D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C9ABE9-5D18-44BD-A004-6E809587D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8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A458-0AB5-4DA6-95AC-6BFB666F7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94B784-3033-44C3-A5CB-C8171FA69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350A3-1AAD-4A68-A19F-F5362595D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0B9FA2-7DEC-42D5-8B0D-294AE8DE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07510-9FB5-4732-BB60-0DDDC5F23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E8B0A-10FE-4EAA-A939-BF44882C5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4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726B91-A519-4B56-8FAA-5EA0D340E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B9D516-57A1-4480-8741-624B300C2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CAE85-C2B7-4ED2-A888-553442DBB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65534-A92E-4E2D-84E3-C27E48906A31}" type="datetimeFigureOut">
              <a:rPr lang="en-US" smtClean="0"/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163C2-CCB1-44C4-B60F-1689305D84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424E9-7F33-43D2-97DD-90A913625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EE666-8BD7-4C0E-966A-13D16CED41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3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eg"/><Relationship Id="rId10" Type="http://schemas.openxmlformats.org/officeDocument/2006/relationships/hyperlink" Target="https://indico.psi.ch/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3.JP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10" Type="http://schemas.openxmlformats.org/officeDocument/2006/relationships/image" Target="../media/image9.jpeg"/><Relationship Id="rId4" Type="http://schemas.openxmlformats.org/officeDocument/2006/relationships/image" Target="../media/image35.JP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jpeg"/><Relationship Id="rId7" Type="http://schemas.microsoft.com/office/2007/relationships/hdphoto" Target="../media/hdphoto2.wdp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microsoft.com/office/2007/relationships/hdphoto" Target="../media/hdphoto4.wdp"/><Relationship Id="rId5" Type="http://schemas.openxmlformats.org/officeDocument/2006/relationships/image" Target="../media/image41.jpeg"/><Relationship Id="rId10" Type="http://schemas.openxmlformats.org/officeDocument/2006/relationships/image" Target="../media/image44.png"/><Relationship Id="rId4" Type="http://schemas.openxmlformats.org/officeDocument/2006/relationships/image" Target="cid:28b7f0ce-0d89-4637-8a85-263c045409e0@unige.ch" TargetMode="External"/><Relationship Id="rId9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wmf"/><Relationship Id="rId12" Type="http://schemas.openxmlformats.org/officeDocument/2006/relationships/image" Target="../media/image9.jpe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4.jpeg"/><Relationship Id="rId5" Type="http://schemas.openxmlformats.org/officeDocument/2006/relationships/image" Target="../media/image49.wmf"/><Relationship Id="rId10" Type="http://schemas.openxmlformats.org/officeDocument/2006/relationships/image" Target="../media/image53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5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0.png"/><Relationship Id="rId10" Type="http://schemas.openxmlformats.org/officeDocument/2006/relationships/image" Target="../media/image9.jpeg"/><Relationship Id="rId4" Type="http://schemas.openxmlformats.org/officeDocument/2006/relationships/image" Target="../media/image55.wmf"/><Relationship Id="rId9" Type="http://schemas.openxmlformats.org/officeDocument/2006/relationships/image" Target="../media/image5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61.emf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9.jpeg"/><Relationship Id="rId21" Type="http://schemas.openxmlformats.org/officeDocument/2006/relationships/image" Target="../media/image65.emf"/><Relationship Id="rId7" Type="http://schemas.openxmlformats.org/officeDocument/2006/relationships/image" Target="../media/image58.e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63.emf"/><Relationship Id="rId25" Type="http://schemas.openxmlformats.org/officeDocument/2006/relationships/image" Target="../media/image69.png"/><Relationship Id="rId2" Type="http://schemas.openxmlformats.org/officeDocument/2006/relationships/notesSlide" Target="../notesSlides/notesSlide10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60.emf"/><Relationship Id="rId24" Type="http://schemas.openxmlformats.org/officeDocument/2006/relationships/image" Target="../media/image68.png"/><Relationship Id="rId5" Type="http://schemas.openxmlformats.org/officeDocument/2006/relationships/image" Target="../media/image67.png"/><Relationship Id="rId15" Type="http://schemas.openxmlformats.org/officeDocument/2006/relationships/image" Target="../media/image62.emf"/><Relationship Id="rId23" Type="http://schemas.openxmlformats.org/officeDocument/2006/relationships/image" Target="../media/image66.e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64.emf"/><Relationship Id="rId9" Type="http://schemas.openxmlformats.org/officeDocument/2006/relationships/image" Target="../media/image59.e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0.bin"/><Relationship Id="rId7" Type="http://schemas.openxmlformats.org/officeDocument/2006/relationships/image" Target="../media/image67.emf"/><Relationship Id="rId12" Type="http://schemas.microsoft.com/office/2007/relationships/hdphoto" Target="../media/hdphoto5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70.png"/><Relationship Id="rId5" Type="http://schemas.openxmlformats.org/officeDocument/2006/relationships/image" Target="../media/image190.png"/><Relationship Id="rId15" Type="http://schemas.openxmlformats.org/officeDocument/2006/relationships/image" Target="../media/image9.jpeg"/><Relationship Id="rId10" Type="http://schemas.openxmlformats.org/officeDocument/2006/relationships/image" Target="../media/image69.tif"/><Relationship Id="rId9" Type="http://schemas.openxmlformats.org/officeDocument/2006/relationships/image" Target="../media/image68.emf"/><Relationship Id="rId14" Type="http://schemas.openxmlformats.org/officeDocument/2006/relationships/image" Target="../media/image5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79.wmf"/><Relationship Id="rId26" Type="http://schemas.openxmlformats.org/officeDocument/2006/relationships/hyperlink" Target="https://indico.psi.ch/" TargetMode="External"/><Relationship Id="rId3" Type="http://schemas.openxmlformats.org/officeDocument/2006/relationships/oleObject" Target="../embeddings/oleObject21.bin"/><Relationship Id="rId21" Type="http://schemas.openxmlformats.org/officeDocument/2006/relationships/image" Target="../media/image81.JPG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76.wmf"/><Relationship Id="rId17" Type="http://schemas.openxmlformats.org/officeDocument/2006/relationships/oleObject" Target="../embeddings/oleObject27.bin"/><Relationship Id="rId25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78.wmf"/><Relationship Id="rId20" Type="http://schemas.openxmlformats.org/officeDocument/2006/relationships/image" Target="../media/image8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oleObject" Target="../embeddings/oleObject24.bin"/><Relationship Id="rId24" Type="http://schemas.openxmlformats.org/officeDocument/2006/relationships/image" Target="../media/image84.jpg"/><Relationship Id="rId5" Type="http://schemas.openxmlformats.org/officeDocument/2006/relationships/image" Target="../media/image72.tif"/><Relationship Id="rId15" Type="http://schemas.openxmlformats.org/officeDocument/2006/relationships/oleObject" Target="../embeddings/oleObject26.bin"/><Relationship Id="rId23" Type="http://schemas.openxmlformats.org/officeDocument/2006/relationships/image" Target="../media/image83.jpg"/><Relationship Id="rId10" Type="http://schemas.openxmlformats.org/officeDocument/2006/relationships/image" Target="../media/image75.wmf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71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77.wmf"/><Relationship Id="rId22" Type="http://schemas.openxmlformats.org/officeDocument/2006/relationships/image" Target="../media/image82.jpg"/><Relationship Id="rId27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2.tif"/><Relationship Id="rId7" Type="http://schemas.openxmlformats.org/officeDocument/2006/relationships/image" Target="../media/image8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85.emf"/><Relationship Id="rId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6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g"/><Relationship Id="rId5" Type="http://schemas.openxmlformats.org/officeDocument/2006/relationships/image" Target="../media/image90.jpg"/><Relationship Id="rId4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g"/><Relationship Id="rId3" Type="http://schemas.openxmlformats.org/officeDocument/2006/relationships/image" Target="../media/image88.tiff"/><Relationship Id="rId7" Type="http://schemas.openxmlformats.org/officeDocument/2006/relationships/image" Target="../media/image9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g"/><Relationship Id="rId11" Type="http://schemas.openxmlformats.org/officeDocument/2006/relationships/image" Target="../media/image9.jpeg"/><Relationship Id="rId5" Type="http://schemas.openxmlformats.org/officeDocument/2006/relationships/image" Target="../media/image90.jpg"/><Relationship Id="rId10" Type="http://schemas.openxmlformats.org/officeDocument/2006/relationships/image" Target="../media/image69.tif"/><Relationship Id="rId4" Type="http://schemas.openxmlformats.org/officeDocument/2006/relationships/image" Target="../media/image89.png"/><Relationship Id="rId9" Type="http://schemas.openxmlformats.org/officeDocument/2006/relationships/image" Target="../media/image94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emf"/><Relationship Id="rId11" Type="http://schemas.openxmlformats.org/officeDocument/2006/relationships/image" Target="../media/image9.jpeg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98.wmf"/><Relationship Id="rId4" Type="http://schemas.openxmlformats.org/officeDocument/2006/relationships/image" Target="../media/image95.emf"/><Relationship Id="rId9" Type="http://schemas.openxmlformats.org/officeDocument/2006/relationships/oleObject" Target="../embeddings/oleObject3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emf"/><Relationship Id="rId4" Type="http://schemas.openxmlformats.org/officeDocument/2006/relationships/oleObject" Target="../embeddings/oleObject3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36.bin"/><Relationship Id="rId7" Type="http://schemas.openxmlformats.org/officeDocument/2006/relationships/image" Target="../media/image6.png"/><Relationship Id="rId12" Type="http://schemas.openxmlformats.org/officeDocument/2006/relationships/image" Target="../media/image10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e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103.png"/><Relationship Id="rId4" Type="http://schemas.openxmlformats.org/officeDocument/2006/relationships/image" Target="../media/image100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9.jpeg"/><Relationship Id="rId7" Type="http://schemas.openxmlformats.org/officeDocument/2006/relationships/image" Target="../media/image440.png"/><Relationship Id="rId12" Type="http://schemas.microsoft.com/office/2007/relationships/hdphoto" Target="../media/hdphoto5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70.png"/><Relationship Id="rId10" Type="http://schemas.openxmlformats.org/officeDocument/2006/relationships/image" Target="../media/image69.tif"/><Relationship Id="rId4" Type="http://schemas.openxmlformats.org/officeDocument/2006/relationships/image" Target="../media/image420.png"/><Relationship Id="rId9" Type="http://schemas.openxmlformats.org/officeDocument/2006/relationships/image" Target="../media/image105.jp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e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e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106.emf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10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9.jpeg"/><Relationship Id="rId5" Type="http://schemas.openxmlformats.org/officeDocument/2006/relationships/image" Target="../media/image15.JPG"/><Relationship Id="rId10" Type="http://schemas.openxmlformats.org/officeDocument/2006/relationships/image" Target="../media/image19.png"/><Relationship Id="rId4" Type="http://schemas.openxmlformats.org/officeDocument/2006/relationships/image" Target="../media/image14.JP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9.jpeg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9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9.jpe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>
            <a:extLst>
              <a:ext uri="{FF2B5EF4-FFF2-40B4-BE49-F238E27FC236}">
                <a16:creationId xmlns:a16="http://schemas.microsoft.com/office/drawing/2014/main" id="{47FBC062-816B-4D69-8B4E-A348C55F2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9217" y="2787949"/>
            <a:ext cx="2219722" cy="21468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9C4C41-EAD1-4165-8F89-F0C81F06F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379" y="1594579"/>
            <a:ext cx="9025413" cy="2082583"/>
          </a:xfrm>
        </p:spPr>
        <p:txBody>
          <a:bodyPr>
            <a:noAutofit/>
          </a:bodyPr>
          <a:lstStyle/>
          <a:p>
            <a:r>
              <a:rPr lang="en-US" sz="4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Influence of Oxygen Source on the High Magnetic Field Behavior of Nb</a:t>
            </a:r>
            <a:r>
              <a:rPr lang="en-US" sz="4400" b="1" i="1" baseline="-25000" dirty="0">
                <a:solidFill>
                  <a:srgbClr val="007E63"/>
                </a:solidFill>
                <a:latin typeface="Gill Sans MT" panose="020B0502020104020203" pitchFamily="34" charset="77"/>
              </a:rPr>
              <a:t>3</a:t>
            </a:r>
            <a:r>
              <a:rPr lang="en-US" sz="4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Sn Wires Manufactured via Internal Oxidation</a:t>
            </a:r>
          </a:p>
        </p:txBody>
      </p:sp>
      <p:pic>
        <p:nvPicPr>
          <p:cNvPr id="15" name="Picture 62" descr="sciences70">
            <a:extLst>
              <a:ext uri="{FF2B5EF4-FFF2-40B4-BE49-F238E27FC236}">
                <a16:creationId xmlns:a16="http://schemas.microsoft.com/office/drawing/2014/main" id="{BD4FFE46-6547-419E-AF7D-E1D5DCB40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12" y="142593"/>
            <a:ext cx="2500173" cy="98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">
            <a:extLst>
              <a:ext uri="{FF2B5EF4-FFF2-40B4-BE49-F238E27FC236}">
                <a16:creationId xmlns:a16="http://schemas.microsoft.com/office/drawing/2014/main" id="{0DC4B9C6-79AC-4CE9-ACC9-05B9B4AF8F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84" y="1283244"/>
            <a:ext cx="1306530" cy="127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C9933F-2274-4CA2-88E5-01476C7B25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949" y="5392285"/>
            <a:ext cx="4620259" cy="10500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98C35C-B209-492B-8EC4-CE73B27FED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892" y="4978318"/>
            <a:ext cx="1308047" cy="1656155"/>
          </a:xfrm>
          <a:prstGeom prst="rect">
            <a:avLst/>
          </a:prstGeom>
        </p:spPr>
      </p:pic>
      <p:sp>
        <p:nvSpPr>
          <p:cNvPr id="12" name="Rectangle 70">
            <a:extLst>
              <a:ext uri="{FF2B5EF4-FFF2-40B4-BE49-F238E27FC236}">
                <a16:creationId xmlns:a16="http://schemas.microsoft.com/office/drawing/2014/main" id="{8327A8D0-93C5-4A85-82C5-4DFFE556C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69" y="4259089"/>
            <a:ext cx="77153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200" eaLnBrk="1" hangingPunct="1"/>
            <a:r>
              <a:rPr lang="en-US" altLang="fr-FR" sz="1600" dirty="0">
                <a:latin typeface="Gill Sans MT" panose="020B0502020104020203" pitchFamily="34" charset="0"/>
              </a:rPr>
              <a:t>Department of Quantum Matter Physics, University of Geneva, Switzerland</a:t>
            </a:r>
          </a:p>
          <a:p>
            <a:pPr defTabSz="457200" eaLnBrk="1" hangingPunct="1"/>
            <a:r>
              <a:rPr lang="en-US" altLang="fr-FR" sz="1600" dirty="0">
                <a:latin typeface="Gill Sans MT" panose="020B0502020104020203" pitchFamily="34" charset="0"/>
              </a:rPr>
              <a:t>Department of Nuclear and Particle Physics, University of Geneva, Switzerland</a:t>
            </a:r>
            <a:endParaRPr lang="it-IT" altLang="fr-FR" sz="1600" dirty="0">
              <a:latin typeface="Gill Sans MT" panose="020B0502020104020203" pitchFamily="34" charset="0"/>
            </a:endParaRPr>
          </a:p>
        </p:txBody>
      </p:sp>
      <p:sp>
        <p:nvSpPr>
          <p:cNvPr id="13" name="Rectangle 72">
            <a:extLst>
              <a:ext uri="{FF2B5EF4-FFF2-40B4-BE49-F238E27FC236}">
                <a16:creationId xmlns:a16="http://schemas.microsoft.com/office/drawing/2014/main" id="{DF2FF2F0-24E6-4767-8414-99CD4F3FE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367" y="3615171"/>
            <a:ext cx="8921361" cy="76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4000"/>
              </a:lnSpc>
            </a:pPr>
            <a:r>
              <a:rPr lang="it-IT" altLang="fr-FR" sz="2000" b="1" i="1" u="sng" dirty="0">
                <a:latin typeface="Gill Sans MT" panose="020B0502020104020203" pitchFamily="34" charset="0"/>
              </a:rPr>
              <a:t>Gianmarco BOVONE</a:t>
            </a:r>
            <a:r>
              <a:rPr lang="it-IT" altLang="fr-FR" sz="2000" b="1" i="1" dirty="0">
                <a:latin typeface="Gill Sans MT" panose="020B0502020104020203" pitchFamily="34" charset="0"/>
              </a:rPr>
              <a:t>, Florin BUTA, Francesco LONARDO, Marco BONURA, and Carmine SENATORE</a:t>
            </a:r>
          </a:p>
        </p:txBody>
      </p:sp>
      <p:sp>
        <p:nvSpPr>
          <p:cNvPr id="14" name="Rectangle 72">
            <a:extLst>
              <a:ext uri="{FF2B5EF4-FFF2-40B4-BE49-F238E27FC236}">
                <a16:creationId xmlns:a16="http://schemas.microsoft.com/office/drawing/2014/main" id="{F58FFECC-000F-4C59-A01D-D8729155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212" y="6122713"/>
            <a:ext cx="79641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fr-FR" sz="2000" b="1" i="1" dirty="0">
                <a:latin typeface="Gill Sans MT" panose="020B0502020104020203" pitchFamily="34" charset="0"/>
              </a:rPr>
              <a:t>Simon C. HOPKINS and Thierry BOUTBOUL </a:t>
            </a: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009ABC27-FE3B-4FD4-9102-223D6B241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69" y="6431309"/>
            <a:ext cx="20425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b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CERN, </a:t>
            </a:r>
            <a:r>
              <a:rPr kumimoji="0" lang="en-US" altLang="fr-FR" b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Switzerland </a:t>
            </a:r>
          </a:p>
        </p:txBody>
      </p:sp>
      <p:sp>
        <p:nvSpPr>
          <p:cNvPr id="21" name="Rectangle 72">
            <a:extLst>
              <a:ext uri="{FF2B5EF4-FFF2-40B4-BE49-F238E27FC236}">
                <a16:creationId xmlns:a16="http://schemas.microsoft.com/office/drawing/2014/main" id="{128AD321-1215-4016-90C9-02765C368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212" y="5460378"/>
            <a:ext cx="79641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fr-FR" sz="2000" b="1" i="1" dirty="0">
                <a:latin typeface="Gill Sans MT" panose="020B0502020104020203" pitchFamily="34" charset="0"/>
              </a:rPr>
              <a:t>Camelia N. BORCA and Thomas Huthwelker </a:t>
            </a: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83972858-081D-46B5-B11D-8367FF676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69" y="5799752"/>
            <a:ext cx="3437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b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PSI, Phoenix Beamline, Switzerland</a:t>
            </a:r>
            <a:endParaRPr kumimoji="0" lang="en-US" altLang="fr-FR" b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20" name="Rectangle 72">
            <a:extLst>
              <a:ext uri="{FF2B5EF4-FFF2-40B4-BE49-F238E27FC236}">
                <a16:creationId xmlns:a16="http://schemas.microsoft.com/office/drawing/2014/main" id="{FA491A6C-E085-4473-B78F-7666CD169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68" y="4823501"/>
            <a:ext cx="79641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fr-FR" sz="2000" b="1" i="1" dirty="0">
                <a:latin typeface="Gill Sans MT" panose="020B0502020104020203" pitchFamily="34" charset="0"/>
              </a:rPr>
              <a:t>David LeBoeuf and Xavier Chaud</a:t>
            </a:r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85C22284-F153-4C61-BE06-6782860F5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69" y="5146392"/>
            <a:ext cx="33682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b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CNRS - LNCMI Grenoble, France</a:t>
            </a:r>
            <a:endParaRPr kumimoji="0" lang="en-US" altLang="fr-FR" b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Gill Sans MT" panose="020B0502020104020203" pitchFamily="34" charset="0"/>
            </a:endParaRPr>
          </a:p>
        </p:txBody>
      </p:sp>
      <p:pic>
        <p:nvPicPr>
          <p:cNvPr id="25" name="Image 9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F9D1DAAA-2183-4F40-905D-F1C2F926A5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816" y="286710"/>
            <a:ext cx="3036104" cy="822278"/>
          </a:xfrm>
          <a:prstGeom prst="rect">
            <a:avLst/>
          </a:prstGeom>
        </p:spPr>
      </p:pic>
      <p:pic>
        <p:nvPicPr>
          <p:cNvPr id="26" name="Image 27" descr="Une image contenant Graphique, graphisme, clipart, logo&#10;&#10;Description générée automatiquement">
            <a:extLst>
              <a:ext uri="{FF2B5EF4-FFF2-40B4-BE49-F238E27FC236}">
                <a16:creationId xmlns:a16="http://schemas.microsoft.com/office/drawing/2014/main" id="{1FBC7FA9-5675-4176-BE0C-9FD343BE24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06" y="225229"/>
            <a:ext cx="891510" cy="950944"/>
          </a:xfrm>
          <a:prstGeom prst="rect">
            <a:avLst/>
          </a:prstGeom>
        </p:spPr>
      </p:pic>
      <p:pic>
        <p:nvPicPr>
          <p:cNvPr id="1026" name="Picture 2" descr="Home · Indico">
            <a:hlinkClick r:id="rId10"/>
            <a:extLst>
              <a:ext uri="{FF2B5EF4-FFF2-40B4-BE49-F238E27FC236}">
                <a16:creationId xmlns:a16="http://schemas.microsoft.com/office/drawing/2014/main" id="{67E75F17-EC09-48B0-9CD6-D70D49E38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84" y="2635870"/>
            <a:ext cx="1348012" cy="8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475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>
            <a:extLst>
              <a:ext uri="{FF2B5EF4-FFF2-40B4-BE49-F238E27FC236}">
                <a16:creationId xmlns:a16="http://schemas.microsoft.com/office/drawing/2014/main" id="{E8ED19C0-AD1C-416F-9D25-D2B2AFBC817D}"/>
              </a:ext>
            </a:extLst>
          </p:cNvPr>
          <p:cNvSpPr/>
          <p:nvPr/>
        </p:nvSpPr>
        <p:spPr>
          <a:xfrm>
            <a:off x="1876000" y="2720280"/>
            <a:ext cx="184499" cy="16379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7DBA23C9-6676-41CE-BC37-B13295D9EE6C}"/>
              </a:ext>
            </a:extLst>
          </p:cNvPr>
          <p:cNvSpPr txBox="1">
            <a:spLocks/>
          </p:cNvSpPr>
          <p:nvPr/>
        </p:nvSpPr>
        <p:spPr>
          <a:xfrm>
            <a:off x="482600" y="3656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Internal oxidation process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B5B251-8C0B-47D6-8A72-2446393BE503}"/>
              </a:ext>
            </a:extLst>
          </p:cNvPr>
          <p:cNvSpPr txBox="1"/>
          <p:nvPr/>
        </p:nvSpPr>
        <p:spPr>
          <a:xfrm>
            <a:off x="4147408" y="4653092"/>
            <a:ext cx="36777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ill Sans MT" panose="020B0502020104020203" pitchFamily="34" charset="77"/>
              </a:rPr>
              <a:t>First proposed in 1968 for tape samples due to the easier introduction of oxygen. It was “impossible” to implement in round conductors: oxygen in alloy is detrimental to wire deformation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53D984-E90E-4738-A422-D0A0EF5D464E}"/>
              </a:ext>
            </a:extLst>
          </p:cNvPr>
          <p:cNvSpPr txBox="1"/>
          <p:nvPr/>
        </p:nvSpPr>
        <p:spPr>
          <a:xfrm>
            <a:off x="60982" y="4338675"/>
            <a:ext cx="3740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>
                <a:latin typeface="Gill Sans MT" panose="020B0502020104020203" pitchFamily="34" charset="77"/>
              </a:rPr>
              <a:t>Oxygen reacts with the third element (with a higher affinity for oxidation)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51EC9C0-BA6E-4C52-AC98-0CE7C84017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1493" r="9823" b="15835"/>
          <a:stretch/>
        </p:blipFill>
        <p:spPr>
          <a:xfrm>
            <a:off x="8521324" y="1271917"/>
            <a:ext cx="3145099" cy="20504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BD479FF-7D5E-48BC-BC9A-448C588D5368}"/>
              </a:ext>
            </a:extLst>
          </p:cNvPr>
          <p:cNvSpPr txBox="1"/>
          <p:nvPr/>
        </p:nvSpPr>
        <p:spPr>
          <a:xfrm>
            <a:off x="8126324" y="333799"/>
            <a:ext cx="3765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ill Sans MT" panose="020B0502020104020203" pitchFamily="34" charset="77"/>
              </a:rPr>
              <a:t>The first wire with internal oxidation was fabricated in 2014, using a separate oxygen source to allow wire deformation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16575F-D9EF-4C4A-823A-030C9AAF4D3A}"/>
              </a:ext>
            </a:extLst>
          </p:cNvPr>
          <p:cNvSpPr/>
          <p:nvPr/>
        </p:nvSpPr>
        <p:spPr>
          <a:xfrm>
            <a:off x="1419225" y="1212819"/>
            <a:ext cx="304800" cy="20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00616-2203-44D2-9CA6-A619ABCCFE8F}"/>
              </a:ext>
            </a:extLst>
          </p:cNvPr>
          <p:cNvSpPr txBox="1"/>
          <p:nvPr/>
        </p:nvSpPr>
        <p:spPr>
          <a:xfrm>
            <a:off x="577912" y="5147891"/>
            <a:ext cx="3271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Gill Sans MT" panose="020B0502020104020203" pitchFamily="34" charset="77"/>
              </a:rPr>
              <a:t>ZrO</a:t>
            </a:r>
            <a:r>
              <a:rPr lang="en-US" i="1" dirty="0">
                <a:latin typeface="Gill Sans MT" panose="020B0502020104020203" pitchFamily="34" charset="77"/>
              </a:rPr>
              <a:t>₂ (or </a:t>
            </a:r>
            <a:r>
              <a:rPr lang="en-US" i="1" dirty="0" err="1">
                <a:latin typeface="Gill Sans MT" panose="020B0502020104020203" pitchFamily="34" charset="77"/>
              </a:rPr>
              <a:t>HfO</a:t>
            </a:r>
            <a:r>
              <a:rPr lang="en-US" i="1" dirty="0">
                <a:latin typeface="Gill Sans MT" panose="020B0502020104020203" pitchFamily="34" charset="77"/>
              </a:rPr>
              <a:t>₂) nanoparticles prevent grains from joining together, keeping the grain size small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15B55E7-CCC4-4AA6-BF03-E02A80850026}"/>
              </a:ext>
            </a:extLst>
          </p:cNvPr>
          <p:cNvSpPr txBox="1"/>
          <p:nvPr/>
        </p:nvSpPr>
        <p:spPr>
          <a:xfrm>
            <a:off x="7905343" y="5728361"/>
            <a:ext cx="4163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- Benz M. G. </a:t>
            </a:r>
            <a:r>
              <a:rPr lang="en-US" sz="1200" i="1" dirty="0"/>
              <a:t>Transaction of the Metal. Soc. of AIME</a:t>
            </a:r>
            <a:r>
              <a:rPr lang="en-US" sz="1200" dirty="0"/>
              <a:t> 242 (1968)</a:t>
            </a:r>
          </a:p>
          <a:p>
            <a:r>
              <a:rPr lang="en-US" sz="1200" dirty="0"/>
              <a:t>- Xu X. et al. </a:t>
            </a:r>
            <a:r>
              <a:rPr lang="en-US" sz="1200" i="1" dirty="0"/>
              <a:t>Applied Physics Letters</a:t>
            </a:r>
            <a:r>
              <a:rPr lang="en-US" sz="1200" dirty="0"/>
              <a:t> 104.8 (2014): 082602)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0DAD9A9-8231-4C3C-8302-7DA062336F2B}"/>
              </a:ext>
            </a:extLst>
          </p:cNvPr>
          <p:cNvSpPr/>
          <p:nvPr/>
        </p:nvSpPr>
        <p:spPr>
          <a:xfrm>
            <a:off x="572247" y="3005350"/>
            <a:ext cx="1237184" cy="116098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AEC945-97A4-4AD0-A8F2-3E6B73EBC5C1}"/>
              </a:ext>
            </a:extLst>
          </p:cNvPr>
          <p:cNvSpPr/>
          <p:nvPr/>
        </p:nvSpPr>
        <p:spPr>
          <a:xfrm>
            <a:off x="2137466" y="3005350"/>
            <a:ext cx="1237184" cy="116098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C52FFB6-6899-4EB1-8598-B64E4B51D8A7}"/>
              </a:ext>
            </a:extLst>
          </p:cNvPr>
          <p:cNvGrpSpPr/>
          <p:nvPr/>
        </p:nvGrpSpPr>
        <p:grpSpPr>
          <a:xfrm>
            <a:off x="308385" y="1239520"/>
            <a:ext cx="3770710" cy="1285275"/>
            <a:chOff x="357153" y="1117600"/>
            <a:chExt cx="3770710" cy="128527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FE050D7-FD23-4E45-A10B-7FFF07CFF8DD}"/>
                </a:ext>
              </a:extLst>
            </p:cNvPr>
            <p:cNvGrpSpPr/>
            <p:nvPr/>
          </p:nvGrpSpPr>
          <p:grpSpPr>
            <a:xfrm>
              <a:off x="357153" y="1126524"/>
              <a:ext cx="2471772" cy="1276351"/>
              <a:chOff x="357153" y="1126524"/>
              <a:chExt cx="2471772" cy="1276351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F558363F-ECC2-42F5-8BE5-CECE1D0788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53574" r="34611"/>
              <a:stretch/>
            </p:blipFill>
            <p:spPr>
              <a:xfrm>
                <a:off x="357153" y="1126524"/>
                <a:ext cx="2459865" cy="1276351"/>
              </a:xfrm>
              <a:prstGeom prst="rect">
                <a:avLst/>
              </a:prstGeom>
            </p:spPr>
          </p:pic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47ADDDBE-5BC0-43D7-8183-3753AEC77330}"/>
                  </a:ext>
                </a:extLst>
              </p:cNvPr>
              <p:cNvSpPr/>
              <p:nvPr/>
            </p:nvSpPr>
            <p:spPr>
              <a:xfrm>
                <a:off x="2771775" y="2062163"/>
                <a:ext cx="57150" cy="3333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71B72F57-A03F-47D2-8B10-F7A3A9D325C2}"/>
                  </a:ext>
                </a:extLst>
              </p:cNvPr>
              <p:cNvSpPr/>
              <p:nvPr/>
            </p:nvSpPr>
            <p:spPr>
              <a:xfrm>
                <a:off x="2765822" y="1315993"/>
                <a:ext cx="57150" cy="3333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9FAFABF-3CD6-40DB-9268-DF13C433D22B}"/>
                </a:ext>
              </a:extLst>
            </p:cNvPr>
            <p:cNvSpPr txBox="1"/>
            <p:nvPr/>
          </p:nvSpPr>
          <p:spPr>
            <a:xfrm>
              <a:off x="2569082" y="1956812"/>
              <a:ext cx="13233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err="1">
                  <a:latin typeface="Gill Sans MT" panose="020B0502020104020203" pitchFamily="34" charset="77"/>
                </a:rPr>
                <a:t>Nb</a:t>
              </a:r>
              <a:r>
                <a:rPr lang="en-GB" sz="1200" i="1" dirty="0">
                  <a:latin typeface="Gill Sans MT" panose="020B0502020104020203" pitchFamily="34" charset="77"/>
                </a:rPr>
                <a:t> or Ta barrier</a:t>
              </a:r>
              <a:endParaRPr lang="en-GB" sz="1200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8DAD9BD-946F-478F-B7A1-99C437B17C26}"/>
                </a:ext>
              </a:extLst>
            </p:cNvPr>
            <p:cNvSpPr txBox="1"/>
            <p:nvPr/>
          </p:nvSpPr>
          <p:spPr>
            <a:xfrm>
              <a:off x="2765823" y="1582889"/>
              <a:ext cx="1362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err="1">
                  <a:latin typeface="Gill Sans MT" panose="020B0502020104020203" pitchFamily="34" charset="77"/>
                </a:rPr>
                <a:t>NbTa</a:t>
              </a:r>
              <a:r>
                <a:rPr lang="en-GB" sz="1200" i="1" dirty="0">
                  <a:latin typeface="Gill Sans MT" panose="020B0502020104020203" pitchFamily="34" charset="77"/>
                </a:rPr>
                <a:t> with </a:t>
              </a:r>
              <a:r>
                <a:rPr lang="en-GB" sz="1200" b="1" i="1" dirty="0">
                  <a:latin typeface="Gill Sans MT" panose="020B0502020104020203" pitchFamily="34" charset="77"/>
                </a:rPr>
                <a:t>ternary</a:t>
              </a:r>
              <a:r>
                <a:rPr lang="en-GB" sz="1200" i="1" dirty="0">
                  <a:latin typeface="Gill Sans MT" panose="020B0502020104020203" pitchFamily="34" charset="77"/>
                </a:rPr>
                <a:t> element (</a:t>
              </a:r>
              <a:r>
                <a:rPr lang="en-GB" sz="1200" i="1" dirty="0" err="1">
                  <a:latin typeface="Gill Sans MT" panose="020B0502020104020203" pitchFamily="34" charset="77"/>
                </a:rPr>
                <a:t>Zr</a:t>
              </a:r>
              <a:r>
                <a:rPr lang="en-GB" sz="1200" i="1" dirty="0">
                  <a:latin typeface="Gill Sans MT" panose="020B0502020104020203" pitchFamily="34" charset="77"/>
                </a:rPr>
                <a:t> or Hf)</a:t>
              </a:r>
              <a:endParaRPr lang="en-GB" sz="1200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481CACB-15E0-4672-8592-009D498B51FA}"/>
                </a:ext>
              </a:extLst>
            </p:cNvPr>
            <p:cNvSpPr txBox="1"/>
            <p:nvPr/>
          </p:nvSpPr>
          <p:spPr>
            <a:xfrm>
              <a:off x="2660398" y="1328128"/>
              <a:ext cx="375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latin typeface="Gill Sans MT" panose="020B0502020104020203" pitchFamily="34" charset="77"/>
                </a:rPr>
                <a:t>Cu</a:t>
              </a:r>
              <a:endParaRPr lang="en-GB" sz="1200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16342E4-8EAA-48DC-86C0-CD65644CC362}"/>
                </a:ext>
              </a:extLst>
            </p:cNvPr>
            <p:cNvSpPr/>
            <p:nvPr/>
          </p:nvSpPr>
          <p:spPr>
            <a:xfrm>
              <a:off x="389367" y="1117600"/>
              <a:ext cx="188483" cy="210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7A6DAF4E-9321-4183-9279-44CF5AD73E20}"/>
              </a:ext>
            </a:extLst>
          </p:cNvPr>
          <p:cNvSpPr>
            <a:spLocks noChangeAspect="1"/>
          </p:cNvSpPr>
          <p:nvPr/>
        </p:nvSpPr>
        <p:spPr>
          <a:xfrm>
            <a:off x="1804178" y="3429000"/>
            <a:ext cx="321096" cy="323759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8">
            <a:extLst>
              <a:ext uri="{FF2B5EF4-FFF2-40B4-BE49-F238E27FC236}">
                <a16:creationId xmlns:a16="http://schemas.microsoft.com/office/drawing/2014/main" id="{CC80E8A5-F7F9-4009-B674-082366CF5BF2}"/>
              </a:ext>
            </a:extLst>
          </p:cNvPr>
          <p:cNvSpPr txBox="1"/>
          <p:nvPr/>
        </p:nvSpPr>
        <p:spPr>
          <a:xfrm>
            <a:off x="1128529" y="929168"/>
            <a:ext cx="7112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Gill Sans MT" panose="020B0502020104020203" pitchFamily="34" charset="77"/>
              </a:rPr>
              <a:t>What happens during heat treatment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15A4BD-3445-403A-BD48-941ABC7BB366}"/>
              </a:ext>
            </a:extLst>
          </p:cNvPr>
          <p:cNvSpPr txBox="1"/>
          <p:nvPr/>
        </p:nvSpPr>
        <p:spPr>
          <a:xfrm>
            <a:off x="2050762" y="2647744"/>
            <a:ext cx="729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latin typeface="Gill Sans MT" panose="020B0502020104020203" pitchFamily="34" charset="77"/>
              </a:rPr>
              <a:t>Oxygen</a:t>
            </a:r>
            <a:endParaRPr lang="en-GB" sz="1200" b="1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4D360C-33F2-4397-85D4-A51F8E41B22A}"/>
              </a:ext>
            </a:extLst>
          </p:cNvPr>
          <p:cNvSpPr txBox="1"/>
          <p:nvPr/>
        </p:nvSpPr>
        <p:spPr>
          <a:xfrm>
            <a:off x="2113949" y="2647743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Gill Sans MT" panose="020B0502020104020203" pitchFamily="34" charset="0"/>
              </a:rPr>
              <a:t>Oxide</a:t>
            </a:r>
          </a:p>
        </p:txBody>
      </p:sp>
      <p:pic>
        <p:nvPicPr>
          <p:cNvPr id="59" name="Image 8">
            <a:extLst>
              <a:ext uri="{FF2B5EF4-FFF2-40B4-BE49-F238E27FC236}">
                <a16:creationId xmlns:a16="http://schemas.microsoft.com/office/drawing/2014/main" id="{4DC60F0C-C55F-4370-A18A-C6059BFC9A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117" y="3336546"/>
            <a:ext cx="3413549" cy="2405403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E8B41A35-612B-4962-B83A-79AFA0C9C8AE}"/>
              </a:ext>
            </a:extLst>
          </p:cNvPr>
          <p:cNvSpPr txBox="1"/>
          <p:nvPr/>
        </p:nvSpPr>
        <p:spPr>
          <a:xfrm>
            <a:off x="10191728" y="3395463"/>
            <a:ext cx="175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Gill Sans MT" panose="020B0502020104020203" pitchFamily="34" charset="77"/>
              </a:rPr>
              <a:t>Low performances at high field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88EA29-286B-4CCE-A1AA-686C44FBC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395" y="1421126"/>
            <a:ext cx="2971775" cy="3117035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A34B3BE3-C639-450D-A653-E49974C80B4C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4CBDE1D-6445-4D87-AA48-DB0528D97569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D5A96A2D-1CA1-4036-A3F6-C2C48DCEC8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1" name="ZoneTexte 4">
                <a:extLst>
                  <a:ext uri="{FF2B5EF4-FFF2-40B4-BE49-F238E27FC236}">
                    <a16:creationId xmlns:a16="http://schemas.microsoft.com/office/drawing/2014/main" id="{91688A18-23A7-4351-9655-2D3DE4E5C57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4A421C1-5D08-43D8-BAFC-323E9F7B1D85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8B49E1A0-CC6E-4ACD-BF1F-364576D05D36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ADD3BC44-1810-4AE1-88EB-8BE5C46748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9" name="ZoneTexte 4">
                <a:extLst>
                  <a:ext uri="{FF2B5EF4-FFF2-40B4-BE49-F238E27FC236}">
                    <a16:creationId xmlns:a16="http://schemas.microsoft.com/office/drawing/2014/main" id="{F15891D0-B614-438D-8ACC-E9FE185C384B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208AB30-3837-4FC2-9B3F-BD23B8154E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7BB2B2F-475C-4600-A1B6-D0068754F3EE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927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0013 0.11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583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 L 0.00586 0.115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5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0.00378 0.1150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7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18" grpId="0" build="allAtOnce"/>
      <p:bldP spid="20" grpId="0"/>
      <p:bldP spid="15" grpId="0" uiExpand="1"/>
      <p:bldP spid="38" grpId="0"/>
      <p:bldP spid="39" grpId="0" uiExpand="1" build="p"/>
      <p:bldP spid="40" grpId="0" animBg="1"/>
      <p:bldP spid="41" grpId="0" animBg="1"/>
      <p:bldP spid="26" grpId="0" animBg="1"/>
      <p:bldP spid="37" grpId="0"/>
      <p:bldP spid="37" grpId="1"/>
      <p:bldP spid="37" grpId="2"/>
      <p:bldP spid="4" grpId="0"/>
      <p:bldP spid="4" grpId="1"/>
      <p:bldP spid="61" grpId="0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670F235-4BD8-4FE1-9007-597BDC9B1E29}"/>
              </a:ext>
            </a:extLst>
          </p:cNvPr>
          <p:cNvSpPr txBox="1">
            <a:spLocks/>
          </p:cNvSpPr>
          <p:nvPr/>
        </p:nvSpPr>
        <p:spPr>
          <a:xfrm>
            <a:off x="482600" y="1370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Evolution of layer </a:t>
            </a:r>
            <a:r>
              <a:rPr lang="en-US" b="1" i="1" dirty="0" err="1">
                <a:solidFill>
                  <a:srgbClr val="007E63"/>
                </a:solidFill>
                <a:latin typeface="Gill Sans MT" panose="020B0502020104020203" pitchFamily="34" charset="77"/>
              </a:rPr>
              <a:t>J</a:t>
            </a:r>
            <a:r>
              <a:rPr lang="en-US" b="1" i="1" baseline="-25000" dirty="0" err="1">
                <a:solidFill>
                  <a:srgbClr val="007E63"/>
                </a:solidFill>
                <a:latin typeface="Gill Sans MT" panose="020B0502020104020203" pitchFamily="34" charset="77"/>
              </a:rPr>
              <a:t>c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 at high magnetic field</a:t>
            </a:r>
          </a:p>
        </p:txBody>
      </p:sp>
      <p:pic>
        <p:nvPicPr>
          <p:cNvPr id="9" name="Image 8" descr="Une image contenant texte, ligne, Tracé, diagramme">
            <a:extLst>
              <a:ext uri="{FF2B5EF4-FFF2-40B4-BE49-F238E27FC236}">
                <a16:creationId xmlns:a16="http://schemas.microsoft.com/office/drawing/2014/main" id="{1B8DDA4E-1276-CE0F-36BD-3633296077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2469" y="1078844"/>
            <a:ext cx="3522509" cy="2482183"/>
          </a:xfrm>
          <a:prstGeom prst="rect">
            <a:avLst/>
          </a:prstGeom>
        </p:spPr>
      </p:pic>
      <p:pic>
        <p:nvPicPr>
          <p:cNvPr id="8" name="Image 7" descr="Une image contenant texte, ligne, capture d’écran, Police">
            <a:extLst>
              <a:ext uri="{FF2B5EF4-FFF2-40B4-BE49-F238E27FC236}">
                <a16:creationId xmlns:a16="http://schemas.microsoft.com/office/drawing/2014/main" id="{C71D2BB2-0791-D30F-ADFE-60C1A2D86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978" y="1154336"/>
            <a:ext cx="3019898" cy="2482183"/>
          </a:xfrm>
          <a:prstGeom prst="rect">
            <a:avLst/>
          </a:prstGeom>
        </p:spPr>
      </p:pic>
      <p:pic>
        <p:nvPicPr>
          <p:cNvPr id="17" name="Image 16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CA951BEB-DF7E-11F9-D485-1232FD068E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7"/>
          <a:stretch/>
        </p:blipFill>
        <p:spPr>
          <a:xfrm>
            <a:off x="5542469" y="3752136"/>
            <a:ext cx="3019898" cy="2344049"/>
          </a:xfrm>
          <a:prstGeom prst="rect">
            <a:avLst/>
          </a:prstGeom>
        </p:spPr>
      </p:pic>
      <p:pic>
        <p:nvPicPr>
          <p:cNvPr id="19" name="Image 18" descr="Une image contenant texte, ligne, Police, Tracé&#10;&#10;Description générée automatiquement">
            <a:extLst>
              <a:ext uri="{FF2B5EF4-FFF2-40B4-BE49-F238E27FC236}">
                <a16:creationId xmlns:a16="http://schemas.microsoft.com/office/drawing/2014/main" id="{DBF46291-E4DD-2BD6-764C-801291572C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752" y="3636519"/>
            <a:ext cx="2924124" cy="2459666"/>
          </a:xfrm>
          <a:prstGeom prst="rect">
            <a:avLst/>
          </a:prstGeom>
        </p:spPr>
      </p:pic>
      <p:pic>
        <p:nvPicPr>
          <p:cNvPr id="21" name="Image 20" descr="Une image contenant capture d’écran, cercle, carte&#10;&#10;Description générée automatiquement">
            <a:extLst>
              <a:ext uri="{FF2B5EF4-FFF2-40B4-BE49-F238E27FC236}">
                <a16:creationId xmlns:a16="http://schemas.microsoft.com/office/drawing/2014/main" id="{6E7C2EB8-D9C9-EF95-68FE-F113627483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231" y="3551875"/>
            <a:ext cx="2311802" cy="2307432"/>
          </a:xfrm>
          <a:prstGeom prst="rect">
            <a:avLst/>
          </a:prstGeom>
        </p:spPr>
      </p:pic>
      <p:pic>
        <p:nvPicPr>
          <p:cNvPr id="25" name="Picture 4">
            <a:extLst>
              <a:ext uri="{FF2B5EF4-FFF2-40B4-BE49-F238E27FC236}">
                <a16:creationId xmlns:a16="http://schemas.microsoft.com/office/drawing/2014/main" id="{AC730C35-0FB3-EA79-7212-524143F7CBC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1493" r="9823" b="15835"/>
          <a:stretch/>
        </p:blipFill>
        <p:spPr>
          <a:xfrm>
            <a:off x="327720" y="1318948"/>
            <a:ext cx="2567707" cy="1673979"/>
          </a:xfrm>
          <a:prstGeom prst="rect">
            <a:avLst/>
          </a:prstGeom>
        </p:spPr>
      </p:pic>
      <p:pic>
        <p:nvPicPr>
          <p:cNvPr id="30" name="Image 29" descr="Une image contenant capture d’écran, cercle, motif, art&#10;&#10;Description générée automatiquement">
            <a:extLst>
              <a:ext uri="{FF2B5EF4-FFF2-40B4-BE49-F238E27FC236}">
                <a16:creationId xmlns:a16="http://schemas.microsoft.com/office/drawing/2014/main" id="{F9C6A607-AE03-3ED1-4454-E45F0347DA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523" y="1371248"/>
            <a:ext cx="1982849" cy="1934877"/>
          </a:xfrm>
          <a:prstGeom prst="rect">
            <a:avLst/>
          </a:prstGeom>
        </p:spPr>
      </p:pic>
      <p:sp>
        <p:nvSpPr>
          <p:cNvPr id="15" name="TextBox 8">
            <a:extLst>
              <a:ext uri="{FF2B5EF4-FFF2-40B4-BE49-F238E27FC236}">
                <a16:creationId xmlns:a16="http://schemas.microsoft.com/office/drawing/2014/main" id="{E9D15513-76A9-4162-9181-90854239662C}"/>
              </a:ext>
            </a:extLst>
          </p:cNvPr>
          <p:cNvSpPr txBox="1"/>
          <p:nvPr/>
        </p:nvSpPr>
        <p:spPr>
          <a:xfrm>
            <a:off x="145474" y="3551875"/>
            <a:ext cx="27951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1" dirty="0">
                <a:latin typeface="Gill Sans MT" panose="020B0502020104020203" pitchFamily="34" charset="77"/>
              </a:rPr>
              <a:t>New wires designs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1" dirty="0">
                <a:latin typeface="Gill Sans MT" panose="020B0502020104020203" pitchFamily="34" charset="77"/>
              </a:rPr>
              <a:t>Multifilamentary wires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1" dirty="0">
                <a:latin typeface="Gill Sans MT" panose="020B0502020104020203" pitchFamily="34" charset="77"/>
              </a:rPr>
              <a:t>Introduction of Ta in </a:t>
            </a:r>
            <a:r>
              <a:rPr lang="en-GB" sz="2000" b="1" i="1" dirty="0" err="1">
                <a:latin typeface="Gill Sans MT" panose="020B0502020104020203" pitchFamily="34" charset="77"/>
              </a:rPr>
              <a:t>Nb</a:t>
            </a:r>
            <a:r>
              <a:rPr lang="en-GB" sz="2000" b="1" i="1" dirty="0">
                <a:latin typeface="Gill Sans MT" panose="020B0502020104020203" pitchFamily="34" charset="77"/>
              </a:rPr>
              <a:t> alloy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1" dirty="0">
                <a:latin typeface="Gill Sans MT" panose="020B0502020104020203" pitchFamily="34" charset="77"/>
              </a:rPr>
              <a:t>Enhancement of </a:t>
            </a:r>
            <a:r>
              <a:rPr lang="en-GB" sz="2000" b="1" i="1" dirty="0" err="1">
                <a:latin typeface="Gill Sans MT" panose="020B0502020104020203" pitchFamily="34" charset="77"/>
              </a:rPr>
              <a:t>J</a:t>
            </a:r>
            <a:r>
              <a:rPr lang="en-GB" sz="2000" b="1" i="1" baseline="-25000" dirty="0" err="1">
                <a:latin typeface="Gill Sans MT" panose="020B0502020104020203" pitchFamily="34" charset="77"/>
              </a:rPr>
              <a:t>c</a:t>
            </a:r>
            <a:r>
              <a:rPr lang="en-GB" sz="2000" b="1" i="1" dirty="0">
                <a:latin typeface="Gill Sans MT" panose="020B0502020104020203" pitchFamily="34" charset="77"/>
              </a:rPr>
              <a:t>, F</a:t>
            </a:r>
            <a:r>
              <a:rPr lang="en-GB" sz="2000" b="1" i="1" baseline="-25000" dirty="0">
                <a:latin typeface="Gill Sans MT" panose="020B0502020104020203" pitchFamily="34" charset="77"/>
              </a:rPr>
              <a:t>p</a:t>
            </a:r>
            <a:r>
              <a:rPr lang="en-GB" sz="2000" b="1" i="1" dirty="0">
                <a:latin typeface="Gill Sans MT" panose="020B0502020104020203" pitchFamily="34" charset="77"/>
              </a:rPr>
              <a:t> (max) and B</a:t>
            </a:r>
            <a:r>
              <a:rPr lang="en-GB" sz="2000" b="1" i="1" baseline="-25000" dirty="0">
                <a:latin typeface="Gill Sans MT" panose="020B0502020104020203" pitchFamily="34" charset="77"/>
              </a:rPr>
              <a:t>c2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341CFA7-C5D0-45F2-B775-C44DA9C5FE38}"/>
              </a:ext>
            </a:extLst>
          </p:cNvPr>
          <p:cNvSpPr/>
          <p:nvPr/>
        </p:nvSpPr>
        <p:spPr>
          <a:xfrm rot="18279981">
            <a:off x="9773707" y="2461636"/>
            <a:ext cx="754464" cy="153872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7851E07-700B-410B-9307-E0A9D4E9E1C7}"/>
              </a:ext>
            </a:extLst>
          </p:cNvPr>
          <p:cNvSpPr/>
          <p:nvPr/>
        </p:nvSpPr>
        <p:spPr>
          <a:xfrm rot="16200000">
            <a:off x="6211928" y="4323884"/>
            <a:ext cx="754464" cy="153872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6528C669-78E7-4A14-AA6E-48A219176FFE}"/>
              </a:ext>
            </a:extLst>
          </p:cNvPr>
          <p:cNvSpPr/>
          <p:nvPr/>
        </p:nvSpPr>
        <p:spPr>
          <a:xfrm>
            <a:off x="10090441" y="4892171"/>
            <a:ext cx="1039521" cy="153872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F496BF-D41B-4652-897A-5E3AC018D772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115E25B-CCE2-49BA-9F01-BC170A148E3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71AFCFCA-B9BD-42C0-B974-08A44ADE64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7" name="ZoneTexte 4">
                <a:extLst>
                  <a:ext uri="{FF2B5EF4-FFF2-40B4-BE49-F238E27FC236}">
                    <a16:creationId xmlns:a16="http://schemas.microsoft.com/office/drawing/2014/main" id="{9B727265-9FCF-4CF5-8C83-8B4A25F51018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BE9198F-921F-4DD1-B11B-AD730C66EFE2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1C1F3BB-EC7F-4A26-949C-596A45F5F876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515131-F0EB-4030-9C2D-455A6DE746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5" name="ZoneTexte 4">
                <a:extLst>
                  <a:ext uri="{FF2B5EF4-FFF2-40B4-BE49-F238E27FC236}">
                    <a16:creationId xmlns:a16="http://schemas.microsoft.com/office/drawing/2014/main" id="{CC8E7A26-CD09-4C5C-BF0E-8C216EB05238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2352162-1191-4677-8A30-80891DB42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09E50DC-B5DF-42C5-9E83-7F725C2E7497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490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4"/>
      <p:bldP spid="16" grpId="0" animBg="1"/>
      <p:bldP spid="18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8">
            <a:extLst>
              <a:ext uri="{FF2B5EF4-FFF2-40B4-BE49-F238E27FC236}">
                <a16:creationId xmlns:a16="http://schemas.microsoft.com/office/drawing/2014/main" id="{DD429042-C137-4625-8B0A-D15C48EE657B}"/>
              </a:ext>
            </a:extLst>
          </p:cNvPr>
          <p:cNvGrpSpPr>
            <a:grpSpLocks noChangeAspect="1"/>
          </p:cNvGrpSpPr>
          <p:nvPr/>
        </p:nvGrpSpPr>
        <p:grpSpPr>
          <a:xfrm>
            <a:off x="417273" y="1625743"/>
            <a:ext cx="4160202" cy="4247876"/>
            <a:chOff x="7851997" y="3137828"/>
            <a:chExt cx="2876314" cy="2876313"/>
          </a:xfrm>
        </p:grpSpPr>
        <p:sp>
          <p:nvSpPr>
            <p:cNvPr id="67" name="Oval 24">
              <a:extLst>
                <a:ext uri="{FF2B5EF4-FFF2-40B4-BE49-F238E27FC236}">
                  <a16:creationId xmlns:a16="http://schemas.microsoft.com/office/drawing/2014/main" id="{F3E7BCFA-150A-47BF-B7C9-F93260D7CB44}"/>
                </a:ext>
              </a:extLst>
            </p:cNvPr>
            <p:cNvSpPr/>
            <p:nvPr/>
          </p:nvSpPr>
          <p:spPr>
            <a:xfrm>
              <a:off x="7851997" y="3137828"/>
              <a:ext cx="2876314" cy="287631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Oval 25">
              <a:extLst>
                <a:ext uri="{FF2B5EF4-FFF2-40B4-BE49-F238E27FC236}">
                  <a16:creationId xmlns:a16="http://schemas.microsoft.com/office/drawing/2014/main" id="{B193F97A-0BF1-4C3D-A9F2-1FC15400B6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30200" y="3703127"/>
              <a:ext cx="1719907" cy="174571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26">
              <a:extLst>
                <a:ext uri="{FF2B5EF4-FFF2-40B4-BE49-F238E27FC236}">
                  <a16:creationId xmlns:a16="http://schemas.microsoft.com/office/drawing/2014/main" id="{649815AF-7D72-40C8-8404-4CB2923D42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39251" y="3813816"/>
              <a:ext cx="1501803" cy="15243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27">
              <a:extLst>
                <a:ext uri="{FF2B5EF4-FFF2-40B4-BE49-F238E27FC236}">
                  <a16:creationId xmlns:a16="http://schemas.microsoft.com/office/drawing/2014/main" id="{42EB6383-DB0A-4732-8CE3-CC851F14EA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64946" y="4441693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28">
              <a:extLst>
                <a:ext uri="{FF2B5EF4-FFF2-40B4-BE49-F238E27FC236}">
                  <a16:creationId xmlns:a16="http://schemas.microsoft.com/office/drawing/2014/main" id="{8B732677-CC30-412A-91FD-887735940B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52852" y="3841680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Oval 29">
              <a:extLst>
                <a:ext uri="{FF2B5EF4-FFF2-40B4-BE49-F238E27FC236}">
                  <a16:creationId xmlns:a16="http://schemas.microsoft.com/office/drawing/2014/main" id="{2D3358DD-1629-428F-8938-6175A12255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48651" y="4141210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30">
              <a:extLst>
                <a:ext uri="{FF2B5EF4-FFF2-40B4-BE49-F238E27FC236}">
                  <a16:creationId xmlns:a16="http://schemas.microsoft.com/office/drawing/2014/main" id="{675A564B-AA36-4A1A-8E84-505145E135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68588" y="4131692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31">
              <a:extLst>
                <a:ext uri="{FF2B5EF4-FFF2-40B4-BE49-F238E27FC236}">
                  <a16:creationId xmlns:a16="http://schemas.microsoft.com/office/drawing/2014/main" id="{E487D1A5-93BB-4D2B-8F62-A0D96A52FD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49558" y="3920842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Oval 32">
              <a:extLst>
                <a:ext uri="{FF2B5EF4-FFF2-40B4-BE49-F238E27FC236}">
                  <a16:creationId xmlns:a16="http://schemas.microsoft.com/office/drawing/2014/main" id="{ED26F6F2-79F3-41B0-BCF4-8BC059BCEA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71530" y="4733310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33">
              <a:extLst>
                <a:ext uri="{FF2B5EF4-FFF2-40B4-BE49-F238E27FC236}">
                  <a16:creationId xmlns:a16="http://schemas.microsoft.com/office/drawing/2014/main" id="{9CDFBA46-2593-42B5-8465-0080F3C15C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60132" y="4956818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34">
              <a:extLst>
                <a:ext uri="{FF2B5EF4-FFF2-40B4-BE49-F238E27FC236}">
                  <a16:creationId xmlns:a16="http://schemas.microsoft.com/office/drawing/2014/main" id="{644EB42D-F23C-4524-9CA3-C3782DD082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45306" y="4441693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35">
              <a:extLst>
                <a:ext uri="{FF2B5EF4-FFF2-40B4-BE49-F238E27FC236}">
                  <a16:creationId xmlns:a16="http://schemas.microsoft.com/office/drawing/2014/main" id="{C469B6E3-7BF5-40ED-813E-0B57E4A4F7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60090" y="5033675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36">
              <a:extLst>
                <a:ext uri="{FF2B5EF4-FFF2-40B4-BE49-F238E27FC236}">
                  <a16:creationId xmlns:a16="http://schemas.microsoft.com/office/drawing/2014/main" id="{8D7AA577-7B38-4B25-ACC7-A123FC5E63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6146" y="4956818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37">
              <a:extLst>
                <a:ext uri="{FF2B5EF4-FFF2-40B4-BE49-F238E27FC236}">
                  <a16:creationId xmlns:a16="http://schemas.microsoft.com/office/drawing/2014/main" id="{A1A2D13E-0D8E-4610-880E-9F1C12E20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61688" y="4139749"/>
              <a:ext cx="863876" cy="86299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38">
              <a:extLst>
                <a:ext uri="{FF2B5EF4-FFF2-40B4-BE49-F238E27FC236}">
                  <a16:creationId xmlns:a16="http://schemas.microsoft.com/office/drawing/2014/main" id="{C8D86D77-5984-4A79-9A45-EFC077AE50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9094" y="4730151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39">
              <a:extLst>
                <a:ext uri="{FF2B5EF4-FFF2-40B4-BE49-F238E27FC236}">
                  <a16:creationId xmlns:a16="http://schemas.microsoft.com/office/drawing/2014/main" id="{75FD27AF-4E37-44F4-AC38-CBA1DBBB60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6146" y="3921367"/>
              <a:ext cx="274599" cy="2743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itle 1">
            <a:extLst>
              <a:ext uri="{FF2B5EF4-FFF2-40B4-BE49-F238E27FC236}">
                <a16:creationId xmlns:a16="http://schemas.microsoft.com/office/drawing/2014/main" id="{962A93C1-E58A-4EF4-A97F-2ACC14F6369B}"/>
              </a:ext>
            </a:extLst>
          </p:cNvPr>
          <p:cNvSpPr txBox="1">
            <a:spLocks/>
          </p:cNvSpPr>
          <p:nvPr/>
        </p:nvSpPr>
        <p:spPr>
          <a:xfrm>
            <a:off x="427217" y="183794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Simplified multifilamentary wires layout and fabrication process</a:t>
            </a:r>
          </a:p>
        </p:txBody>
      </p:sp>
      <p:pic>
        <p:nvPicPr>
          <p:cNvPr id="85" name="Picture 1" descr="cid:28b7f0ce-0d89-4637-8a85-263c045409e0@unige.ch">
            <a:extLst>
              <a:ext uri="{FF2B5EF4-FFF2-40B4-BE49-F238E27FC236}">
                <a16:creationId xmlns:a16="http://schemas.microsoft.com/office/drawing/2014/main" id="{CCCEFBF5-C90B-4CA5-96DE-68E6D38372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3" t="10990" r="30927" b="28613"/>
          <a:stretch>
            <a:fillRect/>
          </a:stretch>
        </p:blipFill>
        <p:spPr bwMode="auto">
          <a:xfrm>
            <a:off x="5693567" y="1044594"/>
            <a:ext cx="2763892" cy="194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C408A722-358E-4AE5-BF90-9108E699CE47}"/>
              </a:ext>
            </a:extLst>
          </p:cNvPr>
          <p:cNvGrpSpPr>
            <a:grpSpLocks noChangeAspect="1"/>
          </p:cNvGrpSpPr>
          <p:nvPr/>
        </p:nvGrpSpPr>
        <p:grpSpPr>
          <a:xfrm>
            <a:off x="7006748" y="3520320"/>
            <a:ext cx="1850064" cy="1850063"/>
            <a:chOff x="1453662" y="1893137"/>
            <a:chExt cx="2876314" cy="2876313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B486958-F074-4653-B6F6-4E419CD38936}"/>
                </a:ext>
              </a:extLst>
            </p:cNvPr>
            <p:cNvGrpSpPr/>
            <p:nvPr/>
          </p:nvGrpSpPr>
          <p:grpSpPr>
            <a:xfrm>
              <a:off x="1453662" y="1893137"/>
              <a:ext cx="2876314" cy="2876313"/>
              <a:chOff x="7851997" y="3137828"/>
              <a:chExt cx="2876314" cy="2876313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F66D88C9-53C8-408B-B8C0-B52AD87FA89E}"/>
                  </a:ext>
                </a:extLst>
              </p:cNvPr>
              <p:cNvSpPr/>
              <p:nvPr/>
            </p:nvSpPr>
            <p:spPr>
              <a:xfrm>
                <a:off x="7851997" y="3137828"/>
                <a:ext cx="2876314" cy="287631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E04A6F6F-ED74-43B1-ABCE-77F3AA6061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430200" y="3703127"/>
                <a:ext cx="1719907" cy="174571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608E430D-A7E1-4EA4-B6A1-62E173D69B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39251" y="3813816"/>
                <a:ext cx="1501803" cy="15243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2987B24-8015-4409-999A-212349C277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64946" y="4432501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547C73F6-E673-4A91-ACC4-1647E62556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2852" y="3841680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F4CDFF21-3D4F-4F11-BB5B-B13DA32802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48651" y="4141210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CBC62591-1138-447D-A1DA-209CD6BFD3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68588" y="4131692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D72BF9FB-3DD3-4B16-A883-B761D5799E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49558" y="3920842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47D306B-E197-45B5-AE17-F33141E70D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71530" y="4733310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CBA7C308-3100-4C81-B220-B740B320A2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60132" y="4956818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BE89F168-06F7-4396-AF4E-C809132367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745306" y="4432501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C4C4A25-121B-4FC3-92F3-08B736A0D4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60090" y="5033675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5931C772-DDF1-469D-BC4C-E523E4FFFA0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56146" y="4956818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820C00BF-6B0C-420B-AA8C-578446D624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61688" y="4139749"/>
                <a:ext cx="863876" cy="8629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7C1D05BC-D1DE-492B-AC95-B1B1B29C84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39094" y="4730151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FD6CF30A-3203-4182-83D9-73AFE64505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56146" y="3921367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53433F56-C90D-4CD8-A400-D1A78D5A402B}"/>
                </a:ext>
              </a:extLst>
            </p:cNvPr>
            <p:cNvSpPr/>
            <p:nvPr/>
          </p:nvSpPr>
          <p:spPr>
            <a:xfrm>
              <a:off x="2365486" y="301081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E20E79E-9172-4A05-96FB-97C453EBE8E1}"/>
                </a:ext>
              </a:extLst>
            </p:cNvPr>
            <p:cNvSpPr/>
            <p:nvPr/>
          </p:nvSpPr>
          <p:spPr>
            <a:xfrm>
              <a:off x="2572251" y="278873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D943C8B6-D71C-493E-9D03-018F8A5F8B26}"/>
                </a:ext>
              </a:extLst>
            </p:cNvPr>
            <p:cNvSpPr/>
            <p:nvPr/>
          </p:nvSpPr>
          <p:spPr>
            <a:xfrm>
              <a:off x="2871862" y="270923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EBC1E270-88B0-42E1-B777-C8DB8E8CECC5}"/>
                </a:ext>
              </a:extLst>
            </p:cNvPr>
            <p:cNvSpPr/>
            <p:nvPr/>
          </p:nvSpPr>
          <p:spPr>
            <a:xfrm>
              <a:off x="3173313" y="278437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71DFD906-BA96-437C-8F2B-3BEFF4604FF7}"/>
                </a:ext>
              </a:extLst>
            </p:cNvPr>
            <p:cNvSpPr/>
            <p:nvPr/>
          </p:nvSpPr>
          <p:spPr>
            <a:xfrm>
              <a:off x="2283478" y="33021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D73F8E6-5F1F-4FBA-9DE0-ED3F083FAC3E}"/>
                </a:ext>
              </a:extLst>
            </p:cNvPr>
            <p:cNvSpPr/>
            <p:nvPr/>
          </p:nvSpPr>
          <p:spPr>
            <a:xfrm>
              <a:off x="2355198" y="359897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E86BCDE0-16EC-48CC-92A6-0B24338F82B8}"/>
                </a:ext>
              </a:extLst>
            </p:cNvPr>
            <p:cNvSpPr/>
            <p:nvPr/>
          </p:nvSpPr>
          <p:spPr>
            <a:xfrm>
              <a:off x="3389411" y="300130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8FA8613F-C51A-4808-93AE-33ABE0A22156}"/>
                </a:ext>
              </a:extLst>
            </p:cNvPr>
            <p:cNvSpPr/>
            <p:nvPr/>
          </p:nvSpPr>
          <p:spPr>
            <a:xfrm>
              <a:off x="3465977" y="330172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4C56EE70-4FA4-46CD-8116-766734AE48B2}"/>
                </a:ext>
              </a:extLst>
            </p:cNvPr>
            <p:cNvSpPr/>
            <p:nvPr/>
          </p:nvSpPr>
          <p:spPr>
            <a:xfrm>
              <a:off x="3391792" y="359620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9187465B-F715-47E9-A632-BC12D539498A}"/>
                </a:ext>
              </a:extLst>
            </p:cNvPr>
            <p:cNvSpPr/>
            <p:nvPr/>
          </p:nvSpPr>
          <p:spPr>
            <a:xfrm>
              <a:off x="3173313" y="382642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4714D10-8A7E-4B0F-9269-8B002DC0E061}"/>
                </a:ext>
              </a:extLst>
            </p:cNvPr>
            <p:cNvSpPr/>
            <p:nvPr/>
          </p:nvSpPr>
          <p:spPr>
            <a:xfrm>
              <a:off x="2876194" y="390250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DB0F4E0B-9796-4B5F-B0DB-D264DEB33A6D}"/>
                </a:ext>
              </a:extLst>
            </p:cNvPr>
            <p:cNvSpPr/>
            <p:nvPr/>
          </p:nvSpPr>
          <p:spPr>
            <a:xfrm>
              <a:off x="2572249" y="382195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C279181-8C2A-43CC-87F0-824D0E638AE9}"/>
              </a:ext>
            </a:extLst>
          </p:cNvPr>
          <p:cNvGrpSpPr>
            <a:grpSpLocks noChangeAspect="1"/>
          </p:cNvGrpSpPr>
          <p:nvPr/>
        </p:nvGrpSpPr>
        <p:grpSpPr>
          <a:xfrm>
            <a:off x="4895355" y="3520320"/>
            <a:ext cx="1850063" cy="1850063"/>
            <a:chOff x="6171969" y="1577731"/>
            <a:chExt cx="2743200" cy="2743200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CB458485-952D-4F60-852C-384E0B4CD4C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71969" y="1577731"/>
              <a:ext cx="2743200" cy="2743200"/>
              <a:chOff x="7851997" y="3137828"/>
              <a:chExt cx="2876314" cy="2876313"/>
            </a:xfrm>
          </p:grpSpPr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55B1E882-8C43-4AF4-88B1-AAD5A4F6354F}"/>
                  </a:ext>
                </a:extLst>
              </p:cNvPr>
              <p:cNvSpPr/>
              <p:nvPr/>
            </p:nvSpPr>
            <p:spPr>
              <a:xfrm>
                <a:off x="7851997" y="3137828"/>
                <a:ext cx="2876314" cy="2876313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096022B3-F691-4322-9362-A518D27A633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430200" y="3703127"/>
                <a:ext cx="1719907" cy="174571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BE252A7A-0F10-4571-BEBB-4B300B7687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39251" y="3813816"/>
                <a:ext cx="1501803" cy="15243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32719328-FD13-406B-92A9-9E337542CF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64946" y="4432501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5F8419D0-8F80-452E-887A-D3E269F2F6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52852" y="3841680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211FC812-3EDC-40AD-A71C-160A7A7DA4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48651" y="4141210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235FEF75-67D2-4707-BB13-AE3029DF55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68588" y="4131692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E737C36B-524D-4672-8D0A-7A8457FF1E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49558" y="3920842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539FA48E-4F94-4612-8EC7-42909DC73C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71530" y="4733310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EBB04CF3-B265-47F9-BEDD-496FB2AE0B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60132" y="4956818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E0C3FD76-5C0A-42A1-9A59-F811155A34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745306" y="4432501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C18BECE4-C204-46E0-89BE-717193C10D3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60090" y="5033675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CBB934CF-D040-4698-B7F1-36B5273AE1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56146" y="4956818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80714365-8D7B-4B18-8004-304FA8C0D1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61688" y="4139749"/>
                <a:ext cx="863876" cy="8629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D4E25142-5153-4B52-8EC8-9D74482B87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39094" y="4730151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2A1C41AE-0E8A-427B-BEBE-5A38CFDE78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56146" y="3921367"/>
                <a:ext cx="274599" cy="2743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21112DDE-8D90-4DE1-85E2-9E2CF6B3D5BD}"/>
                </a:ext>
              </a:extLst>
            </p:cNvPr>
            <p:cNvGrpSpPr/>
            <p:nvPr/>
          </p:nvGrpSpPr>
          <p:grpSpPr>
            <a:xfrm>
              <a:off x="7429150" y="2262406"/>
              <a:ext cx="228832" cy="228600"/>
              <a:chOff x="8346502" y="2313420"/>
              <a:chExt cx="228832" cy="228600"/>
            </a:xfrm>
          </p:grpSpPr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EA5321A9-8807-43AE-A8BD-0D2EB2F552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5B5F1C1E-ADFB-4B03-8199-AE98A37B4D4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7A87231E-6ED9-4D87-8E3C-AB234BA515C4}"/>
                </a:ext>
              </a:extLst>
            </p:cNvPr>
            <p:cNvGrpSpPr/>
            <p:nvPr/>
          </p:nvGrpSpPr>
          <p:grpSpPr>
            <a:xfrm>
              <a:off x="7712125" y="2343779"/>
              <a:ext cx="228832" cy="228600"/>
              <a:chOff x="8346502" y="2313420"/>
              <a:chExt cx="228832" cy="228600"/>
            </a:xfrm>
          </p:grpSpPr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9CB2BD99-B45B-43BA-8B78-69E00147B9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516F8B2A-B623-4810-9B30-40D23BABFC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8336C20-221D-44A0-B391-E47D7F08274E}"/>
                </a:ext>
              </a:extLst>
            </p:cNvPr>
            <p:cNvGrpSpPr/>
            <p:nvPr/>
          </p:nvGrpSpPr>
          <p:grpSpPr>
            <a:xfrm>
              <a:off x="7921772" y="2544752"/>
              <a:ext cx="228832" cy="228600"/>
              <a:chOff x="8346502" y="2313420"/>
              <a:chExt cx="228832" cy="228600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299FAFC5-B84E-4817-8F8B-88C9AA8272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EE3603F8-67A1-41C1-96FA-13E83E9807F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AF17241F-6871-4DFB-9BAF-209355F673CF}"/>
                </a:ext>
              </a:extLst>
            </p:cNvPr>
            <p:cNvGrpSpPr/>
            <p:nvPr/>
          </p:nvGrpSpPr>
          <p:grpSpPr>
            <a:xfrm>
              <a:off x="7145881" y="2336898"/>
              <a:ext cx="228832" cy="228600"/>
              <a:chOff x="8346502" y="2313420"/>
              <a:chExt cx="228832" cy="228600"/>
            </a:xfrm>
          </p:grpSpPr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B074B209-5ACB-444C-A5DF-F4EAEE499E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13C5628E-F636-43C0-8CCF-6E7F1E3E69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28D3B999-B248-43F5-8C93-03A7C419E0E3}"/>
                </a:ext>
              </a:extLst>
            </p:cNvPr>
            <p:cNvGrpSpPr/>
            <p:nvPr/>
          </p:nvGrpSpPr>
          <p:grpSpPr>
            <a:xfrm>
              <a:off x="6946285" y="2551189"/>
              <a:ext cx="228832" cy="228600"/>
              <a:chOff x="8346502" y="2313420"/>
              <a:chExt cx="228832" cy="228600"/>
            </a:xfrm>
          </p:grpSpPr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60F0B2EF-148C-476A-BAAB-009E200FBC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E266E586-5399-4D70-A8AD-0EFFFDC6F8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F929B886-1931-47C1-B5DB-A15A24D441F5}"/>
                </a:ext>
              </a:extLst>
            </p:cNvPr>
            <p:cNvGrpSpPr/>
            <p:nvPr/>
          </p:nvGrpSpPr>
          <p:grpSpPr>
            <a:xfrm>
              <a:off x="7994186" y="2825400"/>
              <a:ext cx="228832" cy="228600"/>
              <a:chOff x="8346502" y="2313420"/>
              <a:chExt cx="228832" cy="228600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EB9162CE-22AF-482C-9B6F-DD92368A16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E857E97F-33D2-4325-954E-68E34C6C09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5612DB08-5804-4485-B2B3-3C72961DD6D2}"/>
                </a:ext>
              </a:extLst>
            </p:cNvPr>
            <p:cNvGrpSpPr/>
            <p:nvPr/>
          </p:nvGrpSpPr>
          <p:grpSpPr>
            <a:xfrm>
              <a:off x="7925885" y="3113748"/>
              <a:ext cx="228832" cy="228600"/>
              <a:chOff x="8346502" y="2313420"/>
              <a:chExt cx="228832" cy="228600"/>
            </a:xfrm>
          </p:grpSpPr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4C8B9F9B-1B3C-43F6-B2B3-0D79559750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88604A24-8366-4037-9773-0D568E187A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58B63F2-6CAC-455A-865A-CD5BCEE18B40}"/>
                </a:ext>
              </a:extLst>
            </p:cNvPr>
            <p:cNvGrpSpPr/>
            <p:nvPr/>
          </p:nvGrpSpPr>
          <p:grpSpPr>
            <a:xfrm>
              <a:off x="7723318" y="3328812"/>
              <a:ext cx="228832" cy="228600"/>
              <a:chOff x="8346502" y="2313420"/>
              <a:chExt cx="228832" cy="228600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90F8E198-42A2-45DB-8A63-FA5593DBFD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00613479-C03E-4144-9CC7-E6333686C4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5FFD73D2-34E2-4465-9883-8883B3E8DCA3}"/>
                </a:ext>
              </a:extLst>
            </p:cNvPr>
            <p:cNvGrpSpPr/>
            <p:nvPr/>
          </p:nvGrpSpPr>
          <p:grpSpPr>
            <a:xfrm>
              <a:off x="6868452" y="2825400"/>
              <a:ext cx="228832" cy="228600"/>
              <a:chOff x="8346502" y="2313420"/>
              <a:chExt cx="228832" cy="228600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503A8B60-74EE-4794-839D-3FCA4EB035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D6EE1A0-079D-4F47-88D4-0B690F35E3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136B4B5A-0BFD-4538-BD5E-4027ADC0730D}"/>
                </a:ext>
              </a:extLst>
            </p:cNvPr>
            <p:cNvGrpSpPr/>
            <p:nvPr/>
          </p:nvGrpSpPr>
          <p:grpSpPr>
            <a:xfrm>
              <a:off x="6937135" y="3110753"/>
              <a:ext cx="228832" cy="228600"/>
              <a:chOff x="8346502" y="2313420"/>
              <a:chExt cx="228832" cy="228600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905061C0-D9AB-479D-9493-02FDE156D1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2020A97-9F54-4750-BE61-AE69A8AF4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D65B3141-BA7C-4C40-8B70-6F6C6284A920}"/>
                </a:ext>
              </a:extLst>
            </p:cNvPr>
            <p:cNvGrpSpPr/>
            <p:nvPr/>
          </p:nvGrpSpPr>
          <p:grpSpPr>
            <a:xfrm>
              <a:off x="7148668" y="3329352"/>
              <a:ext cx="228832" cy="228600"/>
              <a:chOff x="8346502" y="2313420"/>
              <a:chExt cx="228832" cy="228600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FD2AD4A2-CB72-4BDF-A016-75B6137C5C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E77B9E5C-1C34-41D9-BE2F-BE5395361F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0BF09A59-1D01-480F-8DAB-2F07109FB010}"/>
                </a:ext>
              </a:extLst>
            </p:cNvPr>
            <p:cNvGrpSpPr/>
            <p:nvPr/>
          </p:nvGrpSpPr>
          <p:grpSpPr>
            <a:xfrm>
              <a:off x="7434738" y="3401982"/>
              <a:ext cx="228832" cy="228600"/>
              <a:chOff x="8346502" y="2313420"/>
              <a:chExt cx="228832" cy="228600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CB10C1F3-4992-47EF-908F-A5E4B20AB4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46502" y="2313420"/>
                <a:ext cx="228832" cy="2286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28B92D7B-F217-4076-BD3F-7E2BF42213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69145" y="2338753"/>
                <a:ext cx="182880" cy="18269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8559198D-8736-427E-91E2-3A9156EBFB01}"/>
              </a:ext>
            </a:extLst>
          </p:cNvPr>
          <p:cNvSpPr txBox="1"/>
          <p:nvPr/>
        </p:nvSpPr>
        <p:spPr>
          <a:xfrm>
            <a:off x="6991777" y="5418098"/>
            <a:ext cx="1880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latin typeface="Gill Sans MT" panose="020B0502020104020203" pitchFamily="34" charset="77"/>
              </a:rPr>
              <a:t>Oxide powder inside the </a:t>
            </a:r>
            <a:r>
              <a:rPr lang="en-GB" sz="1400" i="1" dirty="0" err="1">
                <a:latin typeface="Gill Sans MT" panose="020B0502020104020203" pitchFamily="34" charset="77"/>
              </a:rPr>
              <a:t>Nb</a:t>
            </a:r>
            <a:r>
              <a:rPr lang="en-GB" sz="1400" i="1" dirty="0">
                <a:latin typeface="Gill Sans MT" panose="020B0502020104020203" pitchFamily="34" charset="77"/>
              </a:rPr>
              <a:t>-alloy filaments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1E6E6194-4397-4296-B57C-583D319FFFBA}"/>
              </a:ext>
            </a:extLst>
          </p:cNvPr>
          <p:cNvSpPr txBox="1"/>
          <p:nvPr/>
        </p:nvSpPr>
        <p:spPr>
          <a:xfrm>
            <a:off x="4728866" y="5421285"/>
            <a:ext cx="21733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latin typeface="Gill Sans MT" panose="020B0502020104020203" pitchFamily="34" charset="77"/>
              </a:rPr>
              <a:t>Oxide powder between the </a:t>
            </a:r>
            <a:r>
              <a:rPr lang="en-GB" sz="1400" i="1" dirty="0" err="1">
                <a:latin typeface="Gill Sans MT" panose="020B0502020104020203" pitchFamily="34" charset="77"/>
              </a:rPr>
              <a:t>Nb</a:t>
            </a:r>
            <a:r>
              <a:rPr lang="en-GB" sz="1400" i="1" dirty="0">
                <a:latin typeface="Gill Sans MT" panose="020B0502020104020203" pitchFamily="34" charset="77"/>
              </a:rPr>
              <a:t>-alloy filament and the copper jacket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8FE4E80-60F8-4395-854F-68D8D6598467}"/>
              </a:ext>
            </a:extLst>
          </p:cNvPr>
          <p:cNvSpPr txBox="1"/>
          <p:nvPr/>
        </p:nvSpPr>
        <p:spPr>
          <a:xfrm>
            <a:off x="5069903" y="3183067"/>
            <a:ext cx="1485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err="1">
                <a:latin typeface="Gill Sans MT" panose="020B0502020104020203" pitchFamily="34" charset="77"/>
              </a:rPr>
              <a:t>AnnularOS</a:t>
            </a:r>
            <a:endParaRPr lang="en-GB" sz="1600" b="1" i="1" dirty="0">
              <a:latin typeface="Gill Sans MT" panose="020B0502020104020203" pitchFamily="34" charset="77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13D69A0-97D3-4311-9537-A075237F755A}"/>
              </a:ext>
            </a:extLst>
          </p:cNvPr>
          <p:cNvSpPr txBox="1"/>
          <p:nvPr/>
        </p:nvSpPr>
        <p:spPr>
          <a:xfrm>
            <a:off x="7190058" y="3217855"/>
            <a:ext cx="1485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latin typeface="Gill Sans MT" panose="020B0502020104020203" pitchFamily="34" charset="77"/>
              </a:rPr>
              <a:t>CoreOS</a:t>
            </a:r>
          </a:p>
        </p:txBody>
      </p:sp>
      <p:pic>
        <p:nvPicPr>
          <p:cNvPr id="176" name="Picture 175">
            <a:extLst>
              <a:ext uri="{FF2B5EF4-FFF2-40B4-BE49-F238E27FC236}">
                <a16:creationId xmlns:a16="http://schemas.microsoft.com/office/drawing/2014/main" id="{60BB5A30-B51B-4158-A8A7-BC4A7BCA3A6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6" t="2119" r="6608" b="24022"/>
          <a:stretch/>
        </p:blipFill>
        <p:spPr>
          <a:xfrm rot="5400000">
            <a:off x="8104401" y="2188570"/>
            <a:ext cx="4912796" cy="2619169"/>
          </a:xfrm>
          <a:prstGeom prst="rect">
            <a:avLst/>
          </a:prstGeom>
        </p:spPr>
      </p:pic>
      <p:pic>
        <p:nvPicPr>
          <p:cNvPr id="177" name="Image 59" descr="Une image contenant texte, roue, matériel&#10;&#10;Description générée automatiquement">
            <a:extLst>
              <a:ext uri="{FF2B5EF4-FFF2-40B4-BE49-F238E27FC236}">
                <a16:creationId xmlns:a16="http://schemas.microsoft.com/office/drawing/2014/main" id="{9E0AB47F-8D6A-4FE5-98B0-E62D064ED03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311" b="90176" l="2848" r="95843">
                        <a14:foregroundMark x1="20015" y1="22772" x2="45420" y2="9499"/>
                        <a14:foregroundMark x1="45420" y1="9499" x2="71824" y2="18087"/>
                        <a14:foregroundMark x1="71824" y1="18087" x2="91686" y2="35459"/>
                        <a14:foregroundMark x1="91686" y1="35459" x2="90993" y2="59727"/>
                        <a14:foregroundMark x1="90993" y1="59727" x2="75443" y2="81327"/>
                        <a14:foregroundMark x1="75443" y1="81327" x2="46497" y2="85882"/>
                        <a14:foregroundMark x1="46497" y1="85882" x2="18245" y2="77098"/>
                        <a14:foregroundMark x1="18245" y1="77098" x2="3849" y2="54717"/>
                        <a14:foregroundMark x1="3849" y1="54717" x2="5620" y2="30904"/>
                        <a14:foregroundMark x1="5620" y1="30904" x2="27945" y2="14899"/>
                        <a14:foregroundMark x1="27945" y1="14899" x2="29561" y2="14249"/>
                        <a14:foregroundMark x1="44188" y1="9044" x2="37028" y2="10475"/>
                        <a14:foregroundMark x1="40801" y1="6311" x2="40570" y2="6311"/>
                        <a14:foregroundMark x1="4850" y1="35589" x2="4311" y2="59466"/>
                        <a14:foregroundMark x1="3387" y1="49057" x2="4311" y2="42225"/>
                        <a14:foregroundMark x1="29176" y1="82238" x2="55966" y2="86662"/>
                        <a14:foregroundMark x1="57660" y1="83995" x2="33102" y2="86858"/>
                        <a14:foregroundMark x1="50346" y1="85556" x2="58968" y2="87508"/>
                        <a14:foregroundMark x1="60970" y1="90176" x2="60970" y2="90176"/>
                        <a14:foregroundMark x1="92610" y1="40208" x2="90993" y2="63761"/>
                        <a14:foregroundMark x1="91686" y1="61874" x2="92841" y2="52700"/>
                        <a14:foregroundMark x1="95843" y1="43201" x2="95843" y2="43201"/>
                        <a14:foregroundMark x1="40570" y1="69291" x2="30870" y2="53286"/>
                        <a14:foregroundMark x1="21478" y1="44763" x2="45651" y2="61874"/>
                        <a14:foregroundMark x1="45651" y1="61874" x2="72825" y2="51139"/>
                        <a14:foregroundMark x1="72825" y1="51139" x2="72594" y2="47755"/>
                        <a14:foregroundMark x1="31024" y1="58881" x2="33102" y2="588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558"/>
          <a:stretch/>
        </p:blipFill>
        <p:spPr>
          <a:xfrm>
            <a:off x="1063818" y="1948678"/>
            <a:ext cx="3128330" cy="3421705"/>
          </a:xfrm>
          <a:prstGeom prst="rect">
            <a:avLst/>
          </a:prstGeom>
        </p:spPr>
      </p:pic>
      <p:sp>
        <p:nvSpPr>
          <p:cNvPr id="64" name="Oval Callout 3">
            <a:extLst>
              <a:ext uri="{FF2B5EF4-FFF2-40B4-BE49-F238E27FC236}">
                <a16:creationId xmlns:a16="http://schemas.microsoft.com/office/drawing/2014/main" id="{E32ADED7-5D63-4B70-8A6B-FFE8A9EBC21C}"/>
              </a:ext>
            </a:extLst>
          </p:cNvPr>
          <p:cNvSpPr/>
          <p:nvPr/>
        </p:nvSpPr>
        <p:spPr>
          <a:xfrm>
            <a:off x="3446154" y="2037013"/>
            <a:ext cx="1222666" cy="462734"/>
          </a:xfrm>
          <a:prstGeom prst="wedgeEllipseCallout">
            <a:avLst>
              <a:gd name="adj1" fmla="val -65241"/>
              <a:gd name="adj2" fmla="val 12061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Ta B</a:t>
            </a:r>
            <a:r>
              <a:rPr lang="en-US" sz="1400" b="1" i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arrier</a:t>
            </a:r>
            <a:endParaRPr lang="en-US" sz="1400" b="1" i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65" name="Oval Callout 3">
            <a:extLst>
              <a:ext uri="{FF2B5EF4-FFF2-40B4-BE49-F238E27FC236}">
                <a16:creationId xmlns:a16="http://schemas.microsoft.com/office/drawing/2014/main" id="{47A364EF-1A3B-4804-BE0D-4274A98EF9CD}"/>
              </a:ext>
            </a:extLst>
          </p:cNvPr>
          <p:cNvSpPr/>
          <p:nvPr/>
        </p:nvSpPr>
        <p:spPr>
          <a:xfrm>
            <a:off x="2408107" y="1629100"/>
            <a:ext cx="1133925" cy="440526"/>
          </a:xfrm>
          <a:prstGeom prst="wedgeEllipseCallout">
            <a:avLst>
              <a:gd name="adj1" fmla="val -41620"/>
              <a:gd name="adj2" fmla="val 9634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Cu OFE</a:t>
            </a:r>
          </a:p>
        </p:txBody>
      </p:sp>
      <p:sp>
        <p:nvSpPr>
          <p:cNvPr id="66" name="Oval Callout 3">
            <a:extLst>
              <a:ext uri="{FF2B5EF4-FFF2-40B4-BE49-F238E27FC236}">
                <a16:creationId xmlns:a16="http://schemas.microsoft.com/office/drawing/2014/main" id="{07E3FE14-77E9-4152-A5C2-351724031F6E}"/>
              </a:ext>
            </a:extLst>
          </p:cNvPr>
          <p:cNvSpPr/>
          <p:nvPr/>
        </p:nvSpPr>
        <p:spPr>
          <a:xfrm>
            <a:off x="325929" y="2131050"/>
            <a:ext cx="1799760" cy="656507"/>
          </a:xfrm>
          <a:prstGeom prst="wedgeEllipseCallout">
            <a:avLst>
              <a:gd name="adj1" fmla="val 39951"/>
              <a:gd name="adj2" fmla="val 6665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Nb filaments in Cu jacket</a:t>
            </a:r>
            <a:endParaRPr lang="en-GB" sz="14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62" name="Oval Callout 3">
            <a:extLst>
              <a:ext uri="{FF2B5EF4-FFF2-40B4-BE49-F238E27FC236}">
                <a16:creationId xmlns:a16="http://schemas.microsoft.com/office/drawing/2014/main" id="{E1E87082-D28F-4403-AFFE-E887D06903B9}"/>
              </a:ext>
            </a:extLst>
          </p:cNvPr>
          <p:cNvSpPr/>
          <p:nvPr/>
        </p:nvSpPr>
        <p:spPr>
          <a:xfrm>
            <a:off x="3681341" y="2810599"/>
            <a:ext cx="1435148" cy="641761"/>
          </a:xfrm>
          <a:prstGeom prst="wedgeEllipseCallout">
            <a:avLst>
              <a:gd name="adj1" fmla="val -118422"/>
              <a:gd name="adj2" fmla="val 9216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Sn </a:t>
            </a:r>
            <a:r>
              <a:rPr lang="fr-CH" sz="1400" b="1" i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core</a:t>
            </a:r>
            <a:r>
              <a:rPr lang="fr-CH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 in Cu jacket</a:t>
            </a:r>
            <a:endParaRPr lang="en-US" sz="1400" b="1" i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FE19540-CC6E-44B9-83BC-511C35630A05}"/>
              </a:ext>
            </a:extLst>
          </p:cNvPr>
          <p:cNvSpPr txBox="1"/>
          <p:nvPr/>
        </p:nvSpPr>
        <p:spPr>
          <a:xfrm>
            <a:off x="396511" y="4797617"/>
            <a:ext cx="245490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Alloys:</a:t>
            </a:r>
          </a:p>
          <a:p>
            <a:r>
              <a:rPr lang="en-GB" dirty="0" err="1">
                <a:latin typeface="Gill Sans MT" panose="020B0502020104020203" pitchFamily="34" charset="77"/>
              </a:rPr>
              <a:t>Nb</a:t>
            </a:r>
            <a:r>
              <a:rPr lang="en-GB" dirty="0">
                <a:latin typeface="Gill Sans MT" panose="020B0502020104020203" pitchFamily="34" charset="77"/>
              </a:rPr>
              <a:t>, 7.5%</a:t>
            </a:r>
            <a:r>
              <a:rPr lang="en-GB" baseline="30000" dirty="0">
                <a:latin typeface="Gill Sans MT" panose="020B0502020104020203" pitchFamily="34" charset="77"/>
              </a:rPr>
              <a:t>wt</a:t>
            </a:r>
            <a:r>
              <a:rPr lang="en-GB" dirty="0">
                <a:latin typeface="Gill Sans MT" panose="020B0502020104020203" pitchFamily="34" charset="77"/>
              </a:rPr>
              <a:t> Ta</a:t>
            </a:r>
          </a:p>
          <a:p>
            <a:r>
              <a:rPr lang="en-GB" dirty="0" err="1">
                <a:latin typeface="Gill Sans MT" panose="020B0502020104020203" pitchFamily="34" charset="77"/>
              </a:rPr>
              <a:t>Nb</a:t>
            </a:r>
            <a:r>
              <a:rPr lang="en-GB" dirty="0">
                <a:latin typeface="Gill Sans MT" panose="020B0502020104020203" pitchFamily="34" charset="77"/>
              </a:rPr>
              <a:t>, 7.5%</a:t>
            </a:r>
            <a:r>
              <a:rPr lang="en-GB" baseline="30000" dirty="0">
                <a:latin typeface="Gill Sans MT" panose="020B0502020104020203" pitchFamily="34" charset="77"/>
              </a:rPr>
              <a:t> </a:t>
            </a:r>
            <a:r>
              <a:rPr lang="en-GB" baseline="30000" dirty="0" err="1">
                <a:latin typeface="Gill Sans MT" panose="020B0502020104020203" pitchFamily="34" charset="77"/>
              </a:rPr>
              <a:t>wt</a:t>
            </a:r>
            <a:r>
              <a:rPr lang="en-GB" dirty="0">
                <a:latin typeface="Gill Sans MT" panose="020B0502020104020203" pitchFamily="34" charset="77"/>
              </a:rPr>
              <a:t> Ta, 1%</a:t>
            </a:r>
            <a:r>
              <a:rPr lang="en-GB" baseline="30000" dirty="0">
                <a:latin typeface="Gill Sans MT" panose="020B0502020104020203" pitchFamily="34" charset="77"/>
              </a:rPr>
              <a:t> </a:t>
            </a:r>
            <a:r>
              <a:rPr lang="en-GB" baseline="30000" dirty="0" err="1">
                <a:latin typeface="Gill Sans MT" panose="020B0502020104020203" pitchFamily="34" charset="77"/>
              </a:rPr>
              <a:t>wt</a:t>
            </a:r>
            <a:r>
              <a:rPr lang="en-GB" dirty="0">
                <a:latin typeface="Gill Sans MT" panose="020B0502020104020203" pitchFamily="34" charset="77"/>
              </a:rPr>
              <a:t> </a:t>
            </a:r>
            <a:r>
              <a:rPr lang="en-GB" b="1" i="1" dirty="0" err="1">
                <a:latin typeface="Gill Sans MT" panose="020B0502020104020203" pitchFamily="34" charset="77"/>
              </a:rPr>
              <a:t>Zr</a:t>
            </a:r>
            <a:endParaRPr lang="en-GB" b="1" i="1" dirty="0">
              <a:latin typeface="Gill Sans MT" panose="020B0502020104020203" pitchFamily="34" charset="77"/>
            </a:endParaRPr>
          </a:p>
          <a:p>
            <a:r>
              <a:rPr lang="en-GB" dirty="0" err="1">
                <a:latin typeface="Gill Sans MT" panose="020B0502020104020203" pitchFamily="34" charset="77"/>
              </a:rPr>
              <a:t>Nb</a:t>
            </a:r>
            <a:r>
              <a:rPr lang="en-GB" dirty="0">
                <a:latin typeface="Gill Sans MT" panose="020B0502020104020203" pitchFamily="34" charset="77"/>
              </a:rPr>
              <a:t>, 7.5%</a:t>
            </a:r>
            <a:r>
              <a:rPr lang="en-GB" baseline="30000" dirty="0">
                <a:latin typeface="Gill Sans MT" panose="020B0502020104020203" pitchFamily="34" charset="77"/>
              </a:rPr>
              <a:t> </a:t>
            </a:r>
            <a:r>
              <a:rPr lang="en-GB" baseline="30000" dirty="0" err="1">
                <a:latin typeface="Gill Sans MT" panose="020B0502020104020203" pitchFamily="34" charset="77"/>
              </a:rPr>
              <a:t>wt</a:t>
            </a:r>
            <a:r>
              <a:rPr lang="en-GB" dirty="0">
                <a:latin typeface="Gill Sans MT" panose="020B0502020104020203" pitchFamily="34" charset="77"/>
              </a:rPr>
              <a:t> Ta, 2%</a:t>
            </a:r>
            <a:r>
              <a:rPr lang="en-GB" baseline="30000" dirty="0">
                <a:latin typeface="Gill Sans MT" panose="020B0502020104020203" pitchFamily="34" charset="77"/>
              </a:rPr>
              <a:t> </a:t>
            </a:r>
            <a:r>
              <a:rPr lang="en-GB" baseline="30000" dirty="0" err="1">
                <a:latin typeface="Gill Sans MT" panose="020B0502020104020203" pitchFamily="34" charset="77"/>
              </a:rPr>
              <a:t>wt</a:t>
            </a:r>
            <a:r>
              <a:rPr lang="en-GB" dirty="0">
                <a:latin typeface="Gill Sans MT" panose="020B0502020104020203" pitchFamily="34" charset="77"/>
              </a:rPr>
              <a:t> </a:t>
            </a:r>
            <a:r>
              <a:rPr lang="en-GB" b="1" i="1" dirty="0">
                <a:latin typeface="Gill Sans MT" panose="020B0502020104020203" pitchFamily="34" charset="77"/>
              </a:rPr>
              <a:t>Hf</a:t>
            </a:r>
          </a:p>
        </p:txBody>
      </p:sp>
      <p:pic>
        <p:nvPicPr>
          <p:cNvPr id="181" name="Image 11" descr="Une image contenant texte, roue, matériel, transport&#10;&#10;Description générée automatiquement">
            <a:extLst>
              <a:ext uri="{FF2B5EF4-FFF2-40B4-BE49-F238E27FC236}">
                <a16:creationId xmlns:a16="http://schemas.microsoft.com/office/drawing/2014/main" id="{FA377908-2254-4F95-8C98-1C151F8FADD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586" b="91339" l="1843" r="92704">
                        <a14:foregroundMark x1="29800" y1="9377" x2="55530" y2="11310"/>
                        <a14:foregroundMark x1="55530" y1="11310" x2="77112" y2="22548"/>
                        <a14:foregroundMark x1="77112" y1="22548" x2="88479" y2="43808"/>
                        <a14:foregroundMark x1="88479" y1="43808" x2="84946" y2="66428"/>
                        <a14:foregroundMark x1="84946" y1="66428" x2="66206" y2="82963"/>
                        <a14:foregroundMark x1="66206" y1="82963" x2="40476" y2="85254"/>
                        <a14:foregroundMark x1="40476" y1="85254" x2="19432" y2="72799"/>
                        <a14:foregroundMark x1="19432" y1="72799" x2="8756" y2="51825"/>
                        <a14:foregroundMark x1="8756" y1="51825" x2="14363" y2="28776"/>
                        <a14:foregroundMark x1="14363" y1="28776" x2="29109" y2="11739"/>
                        <a14:foregroundMark x1="41398" y1="11739" x2="47542" y2="9950"/>
                        <a14:foregroundMark x1="52381" y1="8447" x2="43318" y2="9019"/>
                        <a14:foregroundMark x1="44624" y1="9019" x2="63748" y2="10880"/>
                        <a14:foregroundMark x1="54685" y1="8733" x2="49155" y2="6657"/>
                        <a14:foregroundMark x1="62442" y1="12097" x2="73425" y2="15963"/>
                        <a14:foregroundMark x1="75038" y1="16607" x2="89401" y2="35791"/>
                        <a14:foregroundMark x1="89401" y1="35791" x2="91244" y2="54545"/>
                        <a14:foregroundMark x1="91551" y1="53400" x2="88018" y2="59413"/>
                        <a14:foregroundMark x1="91551" y1="53400" x2="92857" y2="54903"/>
                        <a14:foregroundMark x1="65975" y1="84109" x2="41398" y2="87831"/>
                        <a14:foregroundMark x1="41398" y1="87831" x2="22350" y2="77523"/>
                        <a14:foregroundMark x1="6144" y1="48533" x2="7143" y2="38583"/>
                        <a14:foregroundMark x1="1920" y1="42233" x2="1920" y2="42233"/>
                        <a14:foregroundMark x1="20737" y1="54903" x2="60829" y2="28919"/>
                        <a14:foregroundMark x1="28802" y1="32570" x2="55300" y2="49177"/>
                        <a14:foregroundMark x1="47542" y1="62133" x2="60522" y2="35004"/>
                        <a14:foregroundMark x1="57911" y1="49177" x2="40783" y2="62706"/>
                        <a14:foregroundMark x1="46928" y1="91339" x2="46928" y2="913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813"/>
          <a:stretch/>
        </p:blipFill>
        <p:spPr>
          <a:xfrm>
            <a:off x="7186389" y="3677168"/>
            <a:ext cx="1550304" cy="1566728"/>
          </a:xfrm>
          <a:prstGeom prst="rect">
            <a:avLst/>
          </a:prstGeom>
        </p:spPr>
      </p:pic>
      <p:pic>
        <p:nvPicPr>
          <p:cNvPr id="186" name="Picture 185">
            <a:extLst>
              <a:ext uri="{FF2B5EF4-FFF2-40B4-BE49-F238E27FC236}">
                <a16:creationId xmlns:a16="http://schemas.microsoft.com/office/drawing/2014/main" id="{CD71A6FF-2FB5-410C-9AB5-541F6D171A7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211" b="91579" l="2058" r="97531">
                        <a14:foregroundMark x1="32922" y1="9123" x2="60082" y2="8070"/>
                        <a14:foregroundMark x1="60082" y1="8070" x2="84774" y2="20000"/>
                        <a14:foregroundMark x1="84774" y1="20000" x2="96296" y2="40000"/>
                        <a14:foregroundMark x1="96296" y1="40000" x2="93416" y2="64912"/>
                        <a14:foregroundMark x1="93416" y1="64912" x2="74486" y2="82807"/>
                        <a14:foregroundMark x1="74486" y1="82807" x2="47737" y2="86316"/>
                        <a14:foregroundMark x1="47737" y1="86316" x2="23457" y2="78246"/>
                        <a14:foregroundMark x1="23457" y1="78246" x2="4938" y2="60702"/>
                        <a14:foregroundMark x1="4938" y1="60702" x2="6584" y2="37895"/>
                        <a14:foregroundMark x1="6584" y1="37895" x2="19753" y2="16842"/>
                        <a14:foregroundMark x1="19753" y1="16842" x2="34568" y2="8070"/>
                        <a14:foregroundMark x1="5761" y1="30526" x2="5761" y2="30526"/>
                        <a14:foregroundMark x1="9877" y1="28070" x2="5350" y2="34386"/>
                        <a14:foregroundMark x1="3704" y1="42807" x2="4938" y2="33333"/>
                        <a14:foregroundMark x1="38272" y1="8772" x2="45679" y2="5263"/>
                        <a14:foregroundMark x1="49794" y1="5965" x2="55144" y2="5965"/>
                        <a14:foregroundMark x1="68724" y1="7719" x2="68724" y2="7368"/>
                        <a14:foregroundMark x1="76955" y1="14386" x2="88889" y2="22105"/>
                        <a14:foregroundMark x1="91358" y1="26316" x2="95473" y2="48772"/>
                        <a14:foregroundMark x1="95473" y1="48772" x2="91770" y2="54737"/>
                        <a14:foregroundMark x1="92593" y1="66667" x2="95473" y2="56842"/>
                        <a14:foregroundMark x1="96296" y1="48421" x2="96296" y2="48421"/>
                        <a14:foregroundMark x1="96296" y1="45965" x2="96296" y2="53684"/>
                        <a14:foregroundMark x1="94239" y1="60702" x2="96708" y2="42807"/>
                        <a14:foregroundMark x1="96708" y1="40000" x2="96708" y2="38596"/>
                        <a14:foregroundMark x1="97531" y1="38596" x2="97119" y2="40351"/>
                        <a14:foregroundMark x1="18107" y1="15789" x2="5350" y2="25263"/>
                        <a14:foregroundMark x1="28807" y1="8421" x2="38272" y2="4912"/>
                        <a14:foregroundMark x1="2469" y1="32632" x2="2469" y2="32632"/>
                        <a14:foregroundMark x1="4115" y1="46667" x2="4115" y2="46667"/>
                        <a14:foregroundMark x1="3704" y1="43158" x2="3292" y2="47719"/>
                        <a14:foregroundMark x1="7407" y1="67368" x2="12346" y2="73333"/>
                        <a14:foregroundMark x1="24691" y1="80702" x2="31276" y2="83860"/>
                        <a14:foregroundMark x1="31687" y1="87719" x2="30453" y2="87018"/>
                        <a14:foregroundMark x1="53086" y1="89474" x2="51852" y2="87368"/>
                        <a14:foregroundMark x1="50206" y1="91579" x2="50206" y2="91579"/>
                      </a14:backgroundRemoval>
                    </a14:imgEffect>
                    <a14:imgEffect>
                      <a14:brightnessContrast bright="-21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6" b="6951"/>
          <a:stretch/>
        </p:blipFill>
        <p:spPr bwMode="auto">
          <a:xfrm>
            <a:off x="5202410" y="3749677"/>
            <a:ext cx="1309202" cy="141661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roup 177">
            <a:extLst>
              <a:ext uri="{FF2B5EF4-FFF2-40B4-BE49-F238E27FC236}">
                <a16:creationId xmlns:a16="http://schemas.microsoft.com/office/drawing/2014/main" id="{2206947B-FAF8-4A6F-96D9-CE9DC5CF8FE6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0F5BEF32-5705-4B3B-8C49-4A0133443F23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88" name="Picture 187">
                <a:extLst>
                  <a:ext uri="{FF2B5EF4-FFF2-40B4-BE49-F238E27FC236}">
                    <a16:creationId xmlns:a16="http://schemas.microsoft.com/office/drawing/2014/main" id="{4E5DEE2F-4CDC-4C9E-B3D2-71F56ABEAB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89" name="ZoneTexte 4">
                <a:extLst>
                  <a:ext uri="{FF2B5EF4-FFF2-40B4-BE49-F238E27FC236}">
                    <a16:creationId xmlns:a16="http://schemas.microsoft.com/office/drawing/2014/main" id="{E93B778D-94E7-48A7-A4C7-D0DA0949F1ED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D96FC7B6-9AE0-4816-9A65-22F211BAD00B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A9BC4BA4-D3EE-4B18-9D26-B5F58640ED2C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85" name="Picture 184">
                <a:extLst>
                  <a:ext uri="{FF2B5EF4-FFF2-40B4-BE49-F238E27FC236}">
                    <a16:creationId xmlns:a16="http://schemas.microsoft.com/office/drawing/2014/main" id="{CE83F28A-9C36-47EC-B39D-BFC293FC1C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87" name="ZoneTexte 4">
                <a:extLst>
                  <a:ext uri="{FF2B5EF4-FFF2-40B4-BE49-F238E27FC236}">
                    <a16:creationId xmlns:a16="http://schemas.microsoft.com/office/drawing/2014/main" id="{E942E64F-666C-4D9D-89E6-2C5D309F654D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3B5B73BC-E786-42B7-8ADD-B17F1DE73C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6B5F496E-163D-4CD2-A7DC-2DD67BDF542D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457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50157EA0-A849-4194-AA50-B34D8AA7DC08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Effects of the internal oxidation on the  superconducting properties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B64476C-F3E3-489F-A67D-9A82BC2F7D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5968198"/>
              </p:ext>
            </p:extLst>
          </p:nvPr>
        </p:nvGraphicFramePr>
        <p:xfrm>
          <a:off x="2103607" y="782617"/>
          <a:ext cx="7078662" cy="551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B64476C-F3E3-489F-A67D-9A82BC2F7D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607" y="782617"/>
                        <a:ext cx="7078662" cy="5516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799B22E-2D5E-43BD-8633-1FF1958C34C1}"/>
              </a:ext>
            </a:extLst>
          </p:cNvPr>
          <p:cNvSpPr txBox="1"/>
          <p:nvPr/>
        </p:nvSpPr>
        <p:spPr>
          <a:xfrm>
            <a:off x="7184571" y="5943129"/>
            <a:ext cx="4915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100" dirty="0"/>
              <a:t>Bovone G. et al.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36.9 (2023): 095018.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65A11B2A-7DCD-4B89-B761-A162B554EB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44150"/>
              </p:ext>
            </p:extLst>
          </p:nvPr>
        </p:nvGraphicFramePr>
        <p:xfrm>
          <a:off x="2103438" y="778883"/>
          <a:ext cx="7078662" cy="551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65A11B2A-7DCD-4B89-B761-A162B554EB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438" y="778883"/>
                        <a:ext cx="7078662" cy="5516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AA1476-1C6B-4386-BA85-94FF689F8AC7}"/>
              </a:ext>
            </a:extLst>
          </p:cNvPr>
          <p:cNvCxnSpPr>
            <a:cxnSpLocks/>
          </p:cNvCxnSpPr>
          <p:nvPr/>
        </p:nvCxnSpPr>
        <p:spPr>
          <a:xfrm flipH="1">
            <a:off x="5763852" y="1418431"/>
            <a:ext cx="2311" cy="40094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F54ED23-64F2-4607-BC35-ED0B5FEEF775}"/>
              </a:ext>
            </a:extLst>
          </p:cNvPr>
          <p:cNvCxnSpPr>
            <a:cxnSpLocks/>
          </p:cNvCxnSpPr>
          <p:nvPr/>
        </p:nvCxnSpPr>
        <p:spPr>
          <a:xfrm>
            <a:off x="3350350" y="3397248"/>
            <a:ext cx="483162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BFFE8ED5-262C-477F-9A95-F655295239CE}"/>
              </a:ext>
            </a:extLst>
          </p:cNvPr>
          <p:cNvSpPr/>
          <p:nvPr/>
        </p:nvSpPr>
        <p:spPr>
          <a:xfrm>
            <a:off x="5604826" y="3224816"/>
            <a:ext cx="318052" cy="312123"/>
          </a:xfrm>
          <a:prstGeom prst="star5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89E24D9-265B-46DF-96D2-B3023ADBDCB2}"/>
              </a:ext>
            </a:extLst>
          </p:cNvPr>
          <p:cNvSpPr/>
          <p:nvPr/>
        </p:nvSpPr>
        <p:spPr>
          <a:xfrm rot="18326292">
            <a:off x="5019632" y="3687932"/>
            <a:ext cx="1754609" cy="244338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78A03BDD-B683-441D-ABDE-4D9F31A315D3}"/>
              </a:ext>
            </a:extLst>
          </p:cNvPr>
          <p:cNvSpPr txBox="1"/>
          <p:nvPr/>
        </p:nvSpPr>
        <p:spPr>
          <a:xfrm>
            <a:off x="327720" y="4961111"/>
            <a:ext cx="2244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u="sng" dirty="0">
                <a:latin typeface="Gill Sans MT" panose="020B0502020104020203" pitchFamily="34" charset="77"/>
              </a:rPr>
              <a:t>Layer </a:t>
            </a:r>
            <a:r>
              <a:rPr lang="en-GB" sz="1600" b="1" i="1" u="sng" dirty="0" err="1">
                <a:latin typeface="Gill Sans MT" panose="020B0502020104020203" pitchFamily="34" charset="77"/>
              </a:rPr>
              <a:t>J</a:t>
            </a:r>
            <a:r>
              <a:rPr lang="en-GB" sz="1600" b="1" i="1" u="sng" baseline="-25000" dirty="0" err="1">
                <a:latin typeface="Gill Sans MT" panose="020B0502020104020203" pitchFamily="34" charset="77"/>
              </a:rPr>
              <a:t>c</a:t>
            </a:r>
            <a:r>
              <a:rPr lang="en-GB" sz="1600" b="1" i="1" u="sng" dirty="0">
                <a:latin typeface="Gill Sans MT" panose="020B0502020104020203" pitchFamily="34" charset="77"/>
              </a:rPr>
              <a:t> </a:t>
            </a:r>
            <a:r>
              <a:rPr lang="en-GB" sz="1600" i="1" dirty="0">
                <a:latin typeface="Gill Sans MT" panose="020B0502020104020203" pitchFamily="34" charset="77"/>
              </a:rPr>
              <a:t>above </a:t>
            </a:r>
            <a:r>
              <a:rPr lang="en-GB" sz="1600" b="1" i="1" u="sng" dirty="0">
                <a:latin typeface="Gill Sans MT" panose="020B0502020104020203" pitchFamily="34" charset="77"/>
              </a:rPr>
              <a:t>FCC target</a:t>
            </a:r>
            <a:r>
              <a:rPr lang="en-GB" sz="1600" i="1" dirty="0">
                <a:latin typeface="Gill Sans MT" panose="020B0502020104020203" pitchFamily="34" charset="77"/>
              </a:rPr>
              <a:t> of </a:t>
            </a:r>
            <a:r>
              <a:rPr lang="en-GB" sz="1600" b="1" i="1" u="sng" dirty="0">
                <a:latin typeface="Gill Sans MT" panose="020B0502020104020203" pitchFamily="34" charset="77"/>
              </a:rPr>
              <a:t>2500 A/mm</a:t>
            </a:r>
            <a:r>
              <a:rPr lang="en-GB" sz="1600" b="1" i="1" u="sng" baseline="30000" dirty="0">
                <a:latin typeface="Gill Sans MT" panose="020B0502020104020203" pitchFamily="34" charset="77"/>
              </a:rPr>
              <a:t>2</a:t>
            </a:r>
            <a:r>
              <a:rPr lang="en-GB" sz="1600" i="1" dirty="0">
                <a:latin typeface="Gill Sans MT" panose="020B0502020104020203" pitchFamily="34" charset="77"/>
              </a:rPr>
              <a:t>, at 4.2 K and 16 T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16C54A7-5949-44F5-B839-4BDB6550795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1" t="5628" r="14282" b="17203"/>
          <a:stretch/>
        </p:blipFill>
        <p:spPr>
          <a:xfrm>
            <a:off x="9208724" y="1487807"/>
            <a:ext cx="2241567" cy="221780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3" name="CasellaDiTesto 18">
            <a:extLst>
              <a:ext uri="{FF2B5EF4-FFF2-40B4-BE49-F238E27FC236}">
                <a16:creationId xmlns:a16="http://schemas.microsoft.com/office/drawing/2014/main" id="{78F6B922-FC9A-45AF-8C8C-164AB4995CBA}"/>
              </a:ext>
            </a:extLst>
          </p:cNvPr>
          <p:cNvSpPr txBox="1"/>
          <p:nvPr/>
        </p:nvSpPr>
        <p:spPr>
          <a:xfrm>
            <a:off x="9080562" y="3857050"/>
            <a:ext cx="24978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77"/>
              </a:rPr>
              <a:t>The FCC target for layer </a:t>
            </a:r>
            <a:r>
              <a:rPr lang="en-US" dirty="0" err="1">
                <a:latin typeface="Gill Sans MT" panose="020B0502020104020203" pitchFamily="34" charset="77"/>
              </a:rPr>
              <a:t>J</a:t>
            </a:r>
            <a:r>
              <a:rPr lang="en-US" baseline="-25000" dirty="0" err="1">
                <a:latin typeface="Gill Sans MT" panose="020B0502020104020203" pitchFamily="34" charset="77"/>
              </a:rPr>
              <a:t>c</a:t>
            </a:r>
            <a:r>
              <a:rPr lang="en-US" dirty="0">
                <a:latin typeface="Gill Sans MT" panose="020B0502020104020203" pitchFamily="34" charset="77"/>
              </a:rPr>
              <a:t> is calculated based on the area fraction of reacted </a:t>
            </a:r>
            <a:r>
              <a:rPr lang="en-US" dirty="0" err="1">
                <a:latin typeface="Gill Sans MT" panose="020B0502020104020203" pitchFamily="34" charset="77"/>
              </a:rPr>
              <a:t>Nb₃Sn</a:t>
            </a:r>
            <a:r>
              <a:rPr lang="en-US" dirty="0">
                <a:latin typeface="Gill Sans MT" panose="020B0502020104020203" pitchFamily="34" charset="77"/>
              </a:rPr>
              <a:t> in a typical rod-type wire</a:t>
            </a:r>
            <a:endParaRPr lang="en-GB" dirty="0">
              <a:latin typeface="Gill Sans MT" panose="020B0502020104020203" pitchFamily="34" charset="77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85C329D-EF0C-4763-8827-BF8B7E0B9D31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4D6E0C2-52F3-4B92-8FB4-E8EAB586520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429BFD92-52E9-4A62-86C5-D2F4DEBAE0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8" name="ZoneTexte 4">
                <a:extLst>
                  <a:ext uri="{FF2B5EF4-FFF2-40B4-BE49-F238E27FC236}">
                    <a16:creationId xmlns:a16="http://schemas.microsoft.com/office/drawing/2014/main" id="{92891A30-D748-4A81-B2FC-32FDC953E27F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4A7C44E-40B1-4F45-BD8F-B405028ED7DF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1E1C597-0DFE-458C-BAFF-12F963DAEDDF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4593F7F7-6D2B-42E4-BFBF-507C1DC6AB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6" name="ZoneTexte 4">
                <a:extLst>
                  <a:ext uri="{FF2B5EF4-FFF2-40B4-BE49-F238E27FC236}">
                    <a16:creationId xmlns:a16="http://schemas.microsoft.com/office/drawing/2014/main" id="{81ED02CC-C974-407C-8F99-48BD68EDED1A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7F821739-2BC3-42AE-8A9A-665D1216F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F9A01B2-B2E6-4FB1-82AD-27E91E83F7BC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170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A85D8E-AD4D-44B6-BEBF-C4B79B201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927774"/>
              </p:ext>
            </p:extLst>
          </p:nvPr>
        </p:nvGraphicFramePr>
        <p:xfrm>
          <a:off x="1820471" y="406998"/>
          <a:ext cx="7951053" cy="6084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50.Graph">
                  <p:embed/>
                </p:oleObj>
              </mc:Choice>
              <mc:Fallback>
                <p:oleObj name="Graph" r:id="rId2" imgW="3920760" imgH="3000960" progId="Origin50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BA85D8E-AD4D-44B6-BEBF-C4B79B201D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0471" y="406998"/>
                        <a:ext cx="7951053" cy="6084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4C0F26F9-47E5-433A-836D-2A4C89F1A3FA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High magnetic field measurements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429C5C0-95BD-4B6C-BDA3-CD7B283B21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192611"/>
              </p:ext>
            </p:extLst>
          </p:nvPr>
        </p:nvGraphicFramePr>
        <p:xfrm>
          <a:off x="1818438" y="397459"/>
          <a:ext cx="7951053" cy="6084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A429C5C0-95BD-4B6C-BDA3-CD7B283B21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18438" y="397459"/>
                        <a:ext cx="7951053" cy="6084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Picture 2">
            <a:extLst>
              <a:ext uri="{FF2B5EF4-FFF2-40B4-BE49-F238E27FC236}">
                <a16:creationId xmlns:a16="http://schemas.microsoft.com/office/drawing/2014/main" id="{F962E12E-A726-45D6-9B9B-7B408FA788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913" y="3308470"/>
            <a:ext cx="928508" cy="987595"/>
          </a:xfrm>
          <a:prstGeom prst="rect">
            <a:avLst/>
          </a:prstGeom>
        </p:spPr>
      </p:pic>
      <p:sp>
        <p:nvSpPr>
          <p:cNvPr id="38" name="Rettangolo 3">
            <a:extLst>
              <a:ext uri="{FF2B5EF4-FFF2-40B4-BE49-F238E27FC236}">
                <a16:creationId xmlns:a16="http://schemas.microsoft.com/office/drawing/2014/main" id="{F15C84D5-6FD2-4E67-9F7D-1A4320C7CAA4}"/>
              </a:ext>
            </a:extLst>
          </p:cNvPr>
          <p:cNvSpPr/>
          <p:nvPr/>
        </p:nvSpPr>
        <p:spPr>
          <a:xfrm>
            <a:off x="157996" y="1122341"/>
            <a:ext cx="26112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Gill Sans MT" panose="020B0502020104020203" pitchFamily="34" charset="0"/>
              </a:rPr>
              <a:t>High-field measurements were performed at the </a:t>
            </a:r>
            <a:r>
              <a:rPr lang="en-US" sz="1600" b="1" i="1" u="sng" dirty="0" err="1">
                <a:latin typeface="Gill Sans MT" panose="020B0502020104020203" pitchFamily="34" charset="0"/>
              </a:rPr>
              <a:t>Laboratoire</a:t>
            </a:r>
            <a:r>
              <a:rPr lang="en-US" sz="1600" b="1" i="1" u="sng" dirty="0">
                <a:latin typeface="Gill Sans MT" panose="020B0502020104020203" pitchFamily="34" charset="0"/>
              </a:rPr>
              <a:t> National des Champs </a:t>
            </a:r>
            <a:r>
              <a:rPr lang="en-US" sz="1600" b="1" i="1" u="sng" dirty="0" err="1">
                <a:latin typeface="Gill Sans MT" panose="020B0502020104020203" pitchFamily="34" charset="0"/>
              </a:rPr>
              <a:t>Magnétiques</a:t>
            </a:r>
            <a:r>
              <a:rPr lang="en-US" sz="1600" b="1" i="1" u="sng" dirty="0">
                <a:latin typeface="Gill Sans MT" panose="020B0502020104020203" pitchFamily="34" charset="0"/>
              </a:rPr>
              <a:t> </a:t>
            </a:r>
            <a:r>
              <a:rPr lang="en-US" sz="1600" b="1" i="1" u="sng" dirty="0" err="1">
                <a:latin typeface="Gill Sans MT" panose="020B0502020104020203" pitchFamily="34" charset="0"/>
              </a:rPr>
              <a:t>Intenses</a:t>
            </a:r>
            <a:r>
              <a:rPr lang="en-US" sz="1600" i="1" dirty="0">
                <a:latin typeface="Gill Sans MT" panose="020B0502020104020203" pitchFamily="34" charset="0"/>
              </a:rPr>
              <a:t> (LNCMI) in Grenoble</a:t>
            </a:r>
            <a:endParaRPr lang="fr-CH" sz="1600" dirty="0">
              <a:latin typeface="Gill Sans MT" panose="020B0502020104020203" pitchFamily="34" charset="0"/>
            </a:endParaRPr>
          </a:p>
        </p:txBody>
      </p:sp>
      <p:sp>
        <p:nvSpPr>
          <p:cNvPr id="41" name="CasellaDiTesto 18">
            <a:extLst>
              <a:ext uri="{FF2B5EF4-FFF2-40B4-BE49-F238E27FC236}">
                <a16:creationId xmlns:a16="http://schemas.microsoft.com/office/drawing/2014/main" id="{77BD5464-F80B-4FDE-A308-6C74290F7FC3}"/>
              </a:ext>
            </a:extLst>
          </p:cNvPr>
          <p:cNvSpPr txBox="1"/>
          <p:nvPr/>
        </p:nvSpPr>
        <p:spPr>
          <a:xfrm>
            <a:off x="8727484" y="4969282"/>
            <a:ext cx="3223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>
                <a:latin typeface="Gill Sans MT" panose="020B0502020104020203" pitchFamily="34" charset="77"/>
              </a:rPr>
              <a:t>Bc₂ results at low magnetic fields overlap with measurements in Geneva, but high-field results are higher than extrapolated values</a:t>
            </a:r>
            <a:endParaRPr lang="en-GB" i="1" dirty="0">
              <a:latin typeface="Gill Sans MT" panose="020B0502020104020203" pitchFamily="34" charset="77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C641673-B87F-4E7B-9433-6AD41B5DB539}"/>
              </a:ext>
            </a:extLst>
          </p:cNvPr>
          <p:cNvCxnSpPr/>
          <p:nvPr/>
        </p:nvCxnSpPr>
        <p:spPr>
          <a:xfrm>
            <a:off x="3250065" y="3055732"/>
            <a:ext cx="53911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4B6FC3-D5E9-4652-AF84-3B6CA8EFB506}"/>
                  </a:ext>
                </a:extLst>
              </p:cNvPr>
              <p:cNvSpPr txBox="1"/>
              <p:nvPr/>
            </p:nvSpPr>
            <p:spPr>
              <a:xfrm>
                <a:off x="283505" y="4796243"/>
                <a:ext cx="2229456" cy="5352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(0)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≈−0.69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ⅆ</m:t>
                                  </m:r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ⅆ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</m:sSub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𝑒𝑓𝑓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4B6FC3-D5E9-4652-AF84-3B6CA8EFB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05" y="4796243"/>
                <a:ext cx="2229456" cy="535211"/>
              </a:xfrm>
              <a:prstGeom prst="rect">
                <a:avLst/>
              </a:prstGeom>
              <a:blipFill>
                <a:blip r:embed="rId8"/>
                <a:stretch>
                  <a:fillRect l="-1370" t="-202273" r="-17260" b="-279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CEAB01-DB07-46E9-B9EE-F38E461DDFFB}"/>
                  </a:ext>
                </a:extLst>
              </p:cNvPr>
              <p:cNvSpPr txBox="1"/>
              <p:nvPr/>
            </p:nvSpPr>
            <p:spPr>
              <a:xfrm>
                <a:off x="283505" y="5404785"/>
                <a:ext cx="2485745" cy="565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(0)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CEAB01-DB07-46E9-B9EE-F38E461DD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05" y="5404785"/>
                <a:ext cx="2485745" cy="5659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Arrow: Down 33">
            <a:extLst>
              <a:ext uri="{FF2B5EF4-FFF2-40B4-BE49-F238E27FC236}">
                <a16:creationId xmlns:a16="http://schemas.microsoft.com/office/drawing/2014/main" id="{71640D39-8972-480B-8E60-4B0EE6AAEE0C}"/>
              </a:ext>
            </a:extLst>
          </p:cNvPr>
          <p:cNvSpPr/>
          <p:nvPr/>
        </p:nvSpPr>
        <p:spPr>
          <a:xfrm rot="10800000">
            <a:off x="4702734" y="1622475"/>
            <a:ext cx="206444" cy="1134805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32F3C1-01DB-4915-A312-DB73AE20C1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42" y="2505036"/>
            <a:ext cx="2037606" cy="1520245"/>
          </a:xfrm>
          <a:prstGeom prst="rect">
            <a:avLst/>
          </a:prstGeom>
        </p:spPr>
      </p:pic>
      <p:sp>
        <p:nvSpPr>
          <p:cNvPr id="10" name="Oval Callout 3">
            <a:extLst>
              <a:ext uri="{FF2B5EF4-FFF2-40B4-BE49-F238E27FC236}">
                <a16:creationId xmlns:a16="http://schemas.microsoft.com/office/drawing/2014/main" id="{7974CEC7-D03C-48A2-941E-6F2ADACF30AB}"/>
              </a:ext>
            </a:extLst>
          </p:cNvPr>
          <p:cNvSpPr/>
          <p:nvPr/>
        </p:nvSpPr>
        <p:spPr>
          <a:xfrm>
            <a:off x="8217115" y="2009994"/>
            <a:ext cx="1805752" cy="907467"/>
          </a:xfrm>
          <a:prstGeom prst="wedgeEllipseCallout">
            <a:avLst>
              <a:gd name="adj1" fmla="val -46818"/>
              <a:gd name="adj2" fmla="val 6675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Magnetic field in Geneva limited to 19 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17F019-7CF8-45A5-B65A-CFF04335DE3E}"/>
              </a:ext>
            </a:extLst>
          </p:cNvPr>
          <p:cNvSpPr/>
          <p:nvPr/>
        </p:nvSpPr>
        <p:spPr>
          <a:xfrm>
            <a:off x="9073556" y="3462931"/>
            <a:ext cx="2712502" cy="8971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CA5E6C-7197-42E8-A5B2-A32FD215F213}"/>
              </a:ext>
            </a:extLst>
          </p:cNvPr>
          <p:cNvSpPr/>
          <p:nvPr/>
        </p:nvSpPr>
        <p:spPr>
          <a:xfrm>
            <a:off x="11279374" y="3630745"/>
            <a:ext cx="306080" cy="56150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B6B7B5-11BC-464F-8366-12D0BEE44C37}"/>
              </a:ext>
            </a:extLst>
          </p:cNvPr>
          <p:cNvSpPr/>
          <p:nvPr/>
        </p:nvSpPr>
        <p:spPr>
          <a:xfrm>
            <a:off x="9235179" y="4140475"/>
            <a:ext cx="8229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645EB18-E795-44B0-AB81-D077F7271AFF}"/>
              </a:ext>
            </a:extLst>
          </p:cNvPr>
          <p:cNvGrpSpPr/>
          <p:nvPr/>
        </p:nvGrpSpPr>
        <p:grpSpPr>
          <a:xfrm>
            <a:off x="9577318" y="3527300"/>
            <a:ext cx="259728" cy="784798"/>
            <a:chOff x="2138757" y="5254596"/>
            <a:chExt cx="261649" cy="79060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0C20AEE-FDAD-4B43-833C-90D241148ECE}"/>
                </a:ext>
              </a:extLst>
            </p:cNvPr>
            <p:cNvSpPr/>
            <p:nvPr/>
          </p:nvSpPr>
          <p:spPr>
            <a:xfrm>
              <a:off x="2138757" y="5254596"/>
              <a:ext cx="45719" cy="79060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4C556D0-6156-4A00-9284-F202EA47AB7D}"/>
                </a:ext>
              </a:extLst>
            </p:cNvPr>
            <p:cNvSpPr/>
            <p:nvPr/>
          </p:nvSpPr>
          <p:spPr>
            <a:xfrm>
              <a:off x="2308966" y="5291496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D57642C-BAB3-4A36-AAB0-892D15BD06D8}"/>
                </a:ext>
              </a:extLst>
            </p:cNvPr>
            <p:cNvSpPr/>
            <p:nvPr/>
          </p:nvSpPr>
          <p:spPr>
            <a:xfrm>
              <a:off x="2308966" y="5467744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C93DC1B-0710-4839-B3E8-9E9FF23AF3B4}"/>
                </a:ext>
              </a:extLst>
            </p:cNvPr>
            <p:cNvSpPr/>
            <p:nvPr/>
          </p:nvSpPr>
          <p:spPr>
            <a:xfrm>
              <a:off x="2308966" y="573543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EDA480A-2565-4D40-915A-2553A02A0E63}"/>
                </a:ext>
              </a:extLst>
            </p:cNvPr>
            <p:cNvSpPr/>
            <p:nvPr/>
          </p:nvSpPr>
          <p:spPr>
            <a:xfrm>
              <a:off x="2308966" y="590949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F38EB87-4F25-4F40-99D2-312B11688A7C}"/>
                </a:ext>
              </a:extLst>
            </p:cNvPr>
            <p:cNvCxnSpPr>
              <a:cxnSpLocks/>
              <a:stCxn id="27" idx="1"/>
              <a:endCxn id="26" idx="0"/>
            </p:cNvCxnSpPr>
            <p:nvPr/>
          </p:nvCxnSpPr>
          <p:spPr>
            <a:xfrm flipH="1" flipV="1">
              <a:off x="2161617" y="5254596"/>
              <a:ext cx="147349" cy="826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91A4C5-5B77-41B9-A83E-8408DB0553F8}"/>
                </a:ext>
              </a:extLst>
            </p:cNvPr>
            <p:cNvCxnSpPr>
              <a:cxnSpLocks/>
              <a:stCxn id="28" idx="1"/>
            </p:cNvCxnSpPr>
            <p:nvPr/>
          </p:nvCxnSpPr>
          <p:spPr>
            <a:xfrm flipH="1">
              <a:off x="2161616" y="5513464"/>
              <a:ext cx="1473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0D8945F-EFB7-4857-9B06-BD8FAEF12727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2152596" y="5781152"/>
              <a:ext cx="15637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41829D2-9134-4EC1-8866-789E6B385408}"/>
                </a:ext>
              </a:extLst>
            </p:cNvPr>
            <p:cNvCxnSpPr>
              <a:cxnSpLocks/>
              <a:stCxn id="30" idx="1"/>
              <a:endCxn id="26" idx="2"/>
            </p:cNvCxnSpPr>
            <p:nvPr/>
          </p:nvCxnSpPr>
          <p:spPr>
            <a:xfrm flipH="1">
              <a:off x="2161617" y="5955212"/>
              <a:ext cx="147349" cy="899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B35A461-16BD-4861-9E7F-E647D1B9538C}"/>
              </a:ext>
            </a:extLst>
          </p:cNvPr>
          <p:cNvGrpSpPr/>
          <p:nvPr/>
        </p:nvGrpSpPr>
        <p:grpSpPr>
          <a:xfrm>
            <a:off x="10838956" y="3527300"/>
            <a:ext cx="259728" cy="784798"/>
            <a:chOff x="2138757" y="5254596"/>
            <a:chExt cx="261649" cy="79060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1606284-D51B-4F57-A2CF-F9A0F8098087}"/>
                </a:ext>
              </a:extLst>
            </p:cNvPr>
            <p:cNvSpPr/>
            <p:nvPr/>
          </p:nvSpPr>
          <p:spPr>
            <a:xfrm>
              <a:off x="2138757" y="5254596"/>
              <a:ext cx="45719" cy="79060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D00F01-52B3-41B5-87F7-985E1859F361}"/>
                </a:ext>
              </a:extLst>
            </p:cNvPr>
            <p:cNvSpPr/>
            <p:nvPr/>
          </p:nvSpPr>
          <p:spPr>
            <a:xfrm>
              <a:off x="2308966" y="5291496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E2C586D-E7BD-48DC-8752-E8E161D2B8FC}"/>
                </a:ext>
              </a:extLst>
            </p:cNvPr>
            <p:cNvSpPr/>
            <p:nvPr/>
          </p:nvSpPr>
          <p:spPr>
            <a:xfrm>
              <a:off x="2308966" y="5467744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C0D3C79-0F48-48B0-8791-D08A540AF41A}"/>
                </a:ext>
              </a:extLst>
            </p:cNvPr>
            <p:cNvSpPr/>
            <p:nvPr/>
          </p:nvSpPr>
          <p:spPr>
            <a:xfrm>
              <a:off x="2308966" y="573543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5AC4326-55E3-4C36-BA8F-0512BB3AF3F4}"/>
                </a:ext>
              </a:extLst>
            </p:cNvPr>
            <p:cNvSpPr/>
            <p:nvPr/>
          </p:nvSpPr>
          <p:spPr>
            <a:xfrm>
              <a:off x="2308966" y="590949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CC5CF06-63B7-4F1A-A6EA-1213089909D6}"/>
                </a:ext>
              </a:extLst>
            </p:cNvPr>
            <p:cNvCxnSpPr>
              <a:cxnSpLocks/>
              <a:stCxn id="40" idx="1"/>
              <a:endCxn id="39" idx="0"/>
            </p:cNvCxnSpPr>
            <p:nvPr/>
          </p:nvCxnSpPr>
          <p:spPr>
            <a:xfrm flipH="1" flipV="1">
              <a:off x="2161617" y="5254596"/>
              <a:ext cx="147349" cy="826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DB5F0F5-4B65-49BB-8523-F5FC714EFED8}"/>
                </a:ext>
              </a:extLst>
            </p:cNvPr>
            <p:cNvCxnSpPr>
              <a:cxnSpLocks/>
              <a:stCxn id="42" idx="1"/>
            </p:cNvCxnSpPr>
            <p:nvPr/>
          </p:nvCxnSpPr>
          <p:spPr>
            <a:xfrm flipH="1">
              <a:off x="2161616" y="5513464"/>
              <a:ext cx="1473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867358A-BFE1-496E-AB72-0E539BCEF87C}"/>
                </a:ext>
              </a:extLst>
            </p:cNvPr>
            <p:cNvCxnSpPr>
              <a:cxnSpLocks/>
              <a:stCxn id="44" idx="1"/>
            </p:cNvCxnSpPr>
            <p:nvPr/>
          </p:nvCxnSpPr>
          <p:spPr>
            <a:xfrm flipH="1">
              <a:off x="2152596" y="5781152"/>
              <a:ext cx="15637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BD04AD4-2C4B-4D9C-B41B-13053AEC1909}"/>
                </a:ext>
              </a:extLst>
            </p:cNvPr>
            <p:cNvCxnSpPr>
              <a:cxnSpLocks/>
              <a:stCxn id="45" idx="1"/>
              <a:endCxn id="39" idx="2"/>
            </p:cNvCxnSpPr>
            <p:nvPr/>
          </p:nvCxnSpPr>
          <p:spPr>
            <a:xfrm flipH="1">
              <a:off x="2161617" y="5955212"/>
              <a:ext cx="147349" cy="899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5A98E2F-B2F9-4712-A7AA-6E250350D5A2}"/>
              </a:ext>
            </a:extLst>
          </p:cNvPr>
          <p:cNvGrpSpPr/>
          <p:nvPr/>
        </p:nvGrpSpPr>
        <p:grpSpPr>
          <a:xfrm>
            <a:off x="10415371" y="3528436"/>
            <a:ext cx="259728" cy="784798"/>
            <a:chOff x="2138757" y="5254596"/>
            <a:chExt cx="261649" cy="79060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AA48793-5016-49B4-8ADA-1B4F948F9EE4}"/>
                </a:ext>
              </a:extLst>
            </p:cNvPr>
            <p:cNvSpPr/>
            <p:nvPr/>
          </p:nvSpPr>
          <p:spPr>
            <a:xfrm>
              <a:off x="2138757" y="5254596"/>
              <a:ext cx="45719" cy="79060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0A33599-1376-41AB-B6F6-2C6D8B251293}"/>
                </a:ext>
              </a:extLst>
            </p:cNvPr>
            <p:cNvSpPr/>
            <p:nvPr/>
          </p:nvSpPr>
          <p:spPr>
            <a:xfrm>
              <a:off x="2308966" y="5291496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CBA0CE7-F33F-41BA-B4B8-38F69F20E723}"/>
                </a:ext>
              </a:extLst>
            </p:cNvPr>
            <p:cNvSpPr/>
            <p:nvPr/>
          </p:nvSpPr>
          <p:spPr>
            <a:xfrm>
              <a:off x="2308966" y="5467744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FCCF810-4E23-45CB-9F29-ABAA840D001D}"/>
                </a:ext>
              </a:extLst>
            </p:cNvPr>
            <p:cNvSpPr/>
            <p:nvPr/>
          </p:nvSpPr>
          <p:spPr>
            <a:xfrm>
              <a:off x="2308966" y="573543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C8F3C6C-01C2-4D46-811A-97D720A0AB3E}"/>
                </a:ext>
              </a:extLst>
            </p:cNvPr>
            <p:cNvSpPr/>
            <p:nvPr/>
          </p:nvSpPr>
          <p:spPr>
            <a:xfrm>
              <a:off x="2308966" y="590949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1BAE49F-6231-4D69-BF42-10E673E5743E}"/>
                </a:ext>
              </a:extLst>
            </p:cNvPr>
            <p:cNvCxnSpPr>
              <a:cxnSpLocks/>
              <a:stCxn id="52" idx="1"/>
              <a:endCxn id="51" idx="0"/>
            </p:cNvCxnSpPr>
            <p:nvPr/>
          </p:nvCxnSpPr>
          <p:spPr>
            <a:xfrm flipH="1" flipV="1">
              <a:off x="2161617" y="5254596"/>
              <a:ext cx="147349" cy="826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CA3EA5F-90F3-44A0-A89E-69CAFFC6B86D}"/>
                </a:ext>
              </a:extLst>
            </p:cNvPr>
            <p:cNvCxnSpPr>
              <a:cxnSpLocks/>
              <a:stCxn id="53" idx="1"/>
            </p:cNvCxnSpPr>
            <p:nvPr/>
          </p:nvCxnSpPr>
          <p:spPr>
            <a:xfrm flipH="1">
              <a:off x="2161616" y="5513464"/>
              <a:ext cx="1473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CCBE066-D63B-421E-8F69-0652ABBF0E25}"/>
                </a:ext>
              </a:extLst>
            </p:cNvPr>
            <p:cNvCxnSpPr>
              <a:cxnSpLocks/>
              <a:stCxn id="54" idx="1"/>
            </p:cNvCxnSpPr>
            <p:nvPr/>
          </p:nvCxnSpPr>
          <p:spPr>
            <a:xfrm flipH="1">
              <a:off x="2152596" y="5781152"/>
              <a:ext cx="15637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570DAEE-A36D-4B91-A419-ABB571FA236D}"/>
                </a:ext>
              </a:extLst>
            </p:cNvPr>
            <p:cNvCxnSpPr>
              <a:cxnSpLocks/>
              <a:stCxn id="55" idx="1"/>
              <a:endCxn id="51" idx="2"/>
            </p:cNvCxnSpPr>
            <p:nvPr/>
          </p:nvCxnSpPr>
          <p:spPr>
            <a:xfrm flipH="1">
              <a:off x="2161617" y="5955212"/>
              <a:ext cx="147349" cy="899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C5A6E807-35E3-4C82-B5A0-0A8D4B1CB5BD}"/>
              </a:ext>
            </a:extLst>
          </p:cNvPr>
          <p:cNvSpPr/>
          <p:nvPr/>
        </p:nvSpPr>
        <p:spPr>
          <a:xfrm>
            <a:off x="9401278" y="3306737"/>
            <a:ext cx="204559" cy="171688"/>
          </a:xfrm>
          <a:prstGeom prst="rect">
            <a:avLst/>
          </a:prstGeom>
          <a:solidFill>
            <a:srgbClr val="0101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A65519B-2136-4700-86F3-956B8C889051}"/>
              </a:ext>
            </a:extLst>
          </p:cNvPr>
          <p:cNvSpPr/>
          <p:nvPr/>
        </p:nvSpPr>
        <p:spPr>
          <a:xfrm>
            <a:off x="9816224" y="3302507"/>
            <a:ext cx="204559" cy="171688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D2F696B-F93D-43D1-B1BD-9A8A69C94FED}"/>
              </a:ext>
            </a:extLst>
          </p:cNvPr>
          <p:cNvSpPr/>
          <p:nvPr/>
        </p:nvSpPr>
        <p:spPr>
          <a:xfrm>
            <a:off x="10236998" y="3307648"/>
            <a:ext cx="204559" cy="171688"/>
          </a:xfrm>
          <a:prstGeom prst="rect">
            <a:avLst/>
          </a:prstGeom>
          <a:solidFill>
            <a:srgbClr val="51C2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B32D02A-FBF0-4254-8134-EBEC6BFAF091}"/>
              </a:ext>
            </a:extLst>
          </p:cNvPr>
          <p:cNvSpPr/>
          <p:nvPr/>
        </p:nvSpPr>
        <p:spPr>
          <a:xfrm>
            <a:off x="10658545" y="3307648"/>
            <a:ext cx="204559" cy="171688"/>
          </a:xfrm>
          <a:prstGeom prst="rect">
            <a:avLst/>
          </a:prstGeom>
          <a:solidFill>
            <a:srgbClr val="0000A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4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27FD0E3-5262-4A7E-8966-D4A40A14EEE4}"/>
              </a:ext>
            </a:extLst>
          </p:cNvPr>
          <p:cNvGrpSpPr/>
          <p:nvPr/>
        </p:nvGrpSpPr>
        <p:grpSpPr>
          <a:xfrm>
            <a:off x="10024576" y="3519097"/>
            <a:ext cx="259728" cy="784798"/>
            <a:chOff x="2138757" y="5254596"/>
            <a:chExt cx="261649" cy="79060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70133E6-8113-4E74-A487-2C3BC93C8EF0}"/>
                </a:ext>
              </a:extLst>
            </p:cNvPr>
            <p:cNvSpPr/>
            <p:nvPr/>
          </p:nvSpPr>
          <p:spPr>
            <a:xfrm>
              <a:off x="2138757" y="5254596"/>
              <a:ext cx="45719" cy="79060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5AD4415-8412-402B-B2F0-B2389659CC52}"/>
                </a:ext>
              </a:extLst>
            </p:cNvPr>
            <p:cNvSpPr/>
            <p:nvPr/>
          </p:nvSpPr>
          <p:spPr>
            <a:xfrm>
              <a:off x="2308966" y="5291496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0BD9536-9539-4AAE-B45F-EA2AFD100BAF}"/>
                </a:ext>
              </a:extLst>
            </p:cNvPr>
            <p:cNvSpPr/>
            <p:nvPr/>
          </p:nvSpPr>
          <p:spPr>
            <a:xfrm>
              <a:off x="2308966" y="5467744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9AB498A3-F59F-424E-AE11-75D5E1BF8BC3}"/>
                </a:ext>
              </a:extLst>
            </p:cNvPr>
            <p:cNvSpPr/>
            <p:nvPr/>
          </p:nvSpPr>
          <p:spPr>
            <a:xfrm>
              <a:off x="2308966" y="573543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17D9A74-34E7-4052-92EF-E90FC77DB831}"/>
                </a:ext>
              </a:extLst>
            </p:cNvPr>
            <p:cNvSpPr/>
            <p:nvPr/>
          </p:nvSpPr>
          <p:spPr>
            <a:xfrm>
              <a:off x="2308966" y="5909492"/>
              <a:ext cx="91440" cy="91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85486FA-A1CF-48D0-928D-6F8B03029B7F}"/>
                </a:ext>
              </a:extLst>
            </p:cNvPr>
            <p:cNvCxnSpPr>
              <a:cxnSpLocks/>
              <a:stCxn id="66" idx="1"/>
              <a:endCxn id="65" idx="0"/>
            </p:cNvCxnSpPr>
            <p:nvPr/>
          </p:nvCxnSpPr>
          <p:spPr>
            <a:xfrm flipH="1" flipV="1">
              <a:off x="2161617" y="5254596"/>
              <a:ext cx="147349" cy="826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8D9A5FE-5892-412B-B79A-8F7FB5D2EA35}"/>
                </a:ext>
              </a:extLst>
            </p:cNvPr>
            <p:cNvCxnSpPr>
              <a:cxnSpLocks/>
              <a:stCxn id="67" idx="1"/>
            </p:cNvCxnSpPr>
            <p:nvPr/>
          </p:nvCxnSpPr>
          <p:spPr>
            <a:xfrm flipH="1">
              <a:off x="2161616" y="5513464"/>
              <a:ext cx="1473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4A35E85-0B91-4476-B1D5-E24DC3B2F318}"/>
                </a:ext>
              </a:extLst>
            </p:cNvPr>
            <p:cNvCxnSpPr>
              <a:cxnSpLocks/>
              <a:stCxn id="68" idx="1"/>
            </p:cNvCxnSpPr>
            <p:nvPr/>
          </p:nvCxnSpPr>
          <p:spPr>
            <a:xfrm flipH="1">
              <a:off x="2152596" y="5781152"/>
              <a:ext cx="15637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64A716E-F2C5-4D29-AD80-8DFAF2F96E25}"/>
                </a:ext>
              </a:extLst>
            </p:cNvPr>
            <p:cNvCxnSpPr>
              <a:cxnSpLocks/>
              <a:stCxn id="69" idx="1"/>
              <a:endCxn id="65" idx="2"/>
            </p:cNvCxnSpPr>
            <p:nvPr/>
          </p:nvCxnSpPr>
          <p:spPr>
            <a:xfrm flipH="1">
              <a:off x="2161617" y="5955212"/>
              <a:ext cx="147349" cy="899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F675C295-48E4-4B30-A204-5A477F7376D5}"/>
              </a:ext>
            </a:extLst>
          </p:cNvPr>
          <p:cNvSpPr/>
          <p:nvPr/>
        </p:nvSpPr>
        <p:spPr>
          <a:xfrm>
            <a:off x="10714531" y="3878551"/>
            <a:ext cx="8229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8E6AFEC-EC94-40A8-9E4D-1B45083E30F2}"/>
              </a:ext>
            </a:extLst>
          </p:cNvPr>
          <p:cNvSpPr txBox="1"/>
          <p:nvPr/>
        </p:nvSpPr>
        <p:spPr>
          <a:xfrm>
            <a:off x="9056813" y="4657257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Gill Sans MT" panose="020B0502020104020203" pitchFamily="34" charset="0"/>
              </a:rPr>
              <a:t>Thermometer 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5BD9F01-8E64-4B77-8B35-009BF89EA919}"/>
              </a:ext>
            </a:extLst>
          </p:cNvPr>
          <p:cNvSpPr txBox="1"/>
          <p:nvPr/>
        </p:nvSpPr>
        <p:spPr>
          <a:xfrm>
            <a:off x="10263460" y="4657257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Gill Sans MT" panose="020B0502020104020203" pitchFamily="34" charset="0"/>
              </a:rPr>
              <a:t>Thermometer 2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E88625F-90B5-441A-B13A-EB53334603D4}"/>
              </a:ext>
            </a:extLst>
          </p:cNvPr>
          <p:cNvCxnSpPr>
            <a:cxnSpLocks/>
            <a:stCxn id="75" idx="0"/>
            <a:endCxn id="21" idx="2"/>
          </p:cNvCxnSpPr>
          <p:nvPr/>
        </p:nvCxnSpPr>
        <p:spPr>
          <a:xfrm flipH="1" flipV="1">
            <a:off x="9276327" y="4222771"/>
            <a:ext cx="333683" cy="4344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D62B425-4300-4FD5-959F-F7E377C8CA76}"/>
              </a:ext>
            </a:extLst>
          </p:cNvPr>
          <p:cNvCxnSpPr>
            <a:stCxn id="76" idx="0"/>
            <a:endCxn id="74" idx="2"/>
          </p:cNvCxnSpPr>
          <p:nvPr/>
        </p:nvCxnSpPr>
        <p:spPr>
          <a:xfrm flipH="1" flipV="1">
            <a:off x="10755679" y="3960847"/>
            <a:ext cx="60978" cy="6964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0F90A9A3-016F-4B9A-9E37-86263B97C1D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3" t="19306" r="27465" b="25555"/>
          <a:stretch/>
        </p:blipFill>
        <p:spPr>
          <a:xfrm>
            <a:off x="10371529" y="372037"/>
            <a:ext cx="1519536" cy="2683695"/>
          </a:xfrm>
          <a:prstGeom prst="rect">
            <a:avLst/>
          </a:prstGeom>
        </p:spPr>
      </p:pic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5E03074-E244-4979-95BF-2FC0A602B925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8592C6C3-AA2B-4CC0-8C54-5533DB4043E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43" name="Picture 142">
                <a:extLst>
                  <a:ext uri="{FF2B5EF4-FFF2-40B4-BE49-F238E27FC236}">
                    <a16:creationId xmlns:a16="http://schemas.microsoft.com/office/drawing/2014/main" id="{3E8D7ABB-DAAC-4CC1-8102-38DABB2C29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44" name="ZoneTexte 4">
                <a:extLst>
                  <a:ext uri="{FF2B5EF4-FFF2-40B4-BE49-F238E27FC236}">
                    <a16:creationId xmlns:a16="http://schemas.microsoft.com/office/drawing/2014/main" id="{CBDFAB6E-0FDF-4721-930B-40C7D5F1177F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E78904A-6F5F-498B-B355-648616455889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CB2AE853-90F9-4FD4-B9CA-A039630A0AAE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846FD9DB-1D68-4114-B44E-8D6B156134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42" name="ZoneTexte 4">
                <a:extLst>
                  <a:ext uri="{FF2B5EF4-FFF2-40B4-BE49-F238E27FC236}">
                    <a16:creationId xmlns:a16="http://schemas.microsoft.com/office/drawing/2014/main" id="{FEA4FCD0-EF8B-4A9B-98C7-70C29DE2E356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421ED265-DA0B-450E-972C-794BB4AC48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FE87ED3F-2528-4084-B7E3-2C84615D55F6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12</a:t>
              </a:r>
            </a:p>
          </p:txBody>
        </p:sp>
      </p:grpSp>
      <p:sp>
        <p:nvSpPr>
          <p:cNvPr id="145" name="CasellaDiTesto 18">
            <a:extLst>
              <a:ext uri="{FF2B5EF4-FFF2-40B4-BE49-F238E27FC236}">
                <a16:creationId xmlns:a16="http://schemas.microsoft.com/office/drawing/2014/main" id="{E5C3C8BC-1787-4F97-BBF1-45D2B1258EB5}"/>
              </a:ext>
            </a:extLst>
          </p:cNvPr>
          <p:cNvSpPr txBox="1"/>
          <p:nvPr/>
        </p:nvSpPr>
        <p:spPr>
          <a:xfrm>
            <a:off x="157996" y="4351419"/>
            <a:ext cx="1384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Gill Sans MT" panose="020B0502020104020203" pitchFamily="34" charset="77"/>
              </a:rPr>
              <a:t>WHH Model</a:t>
            </a:r>
          </a:p>
        </p:txBody>
      </p:sp>
    </p:spTree>
    <p:extLst>
      <p:ext uri="{BB962C8B-B14F-4D97-AF65-F5344CB8AC3E}">
        <p14:creationId xmlns:p14="http://schemas.microsoft.com/office/powerpoint/2010/main" val="56597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9BA4FF0E-EA85-4717-AFFB-70D2DF9C3D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26007" y="400955"/>
          <a:ext cx="8701932" cy="665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9BA4FF0E-EA85-4717-AFFB-70D2DF9C3D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26007" y="400955"/>
                        <a:ext cx="8701932" cy="6658563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83B4C29-13EF-403A-BCE8-CC7331DA3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999750"/>
              </p:ext>
            </p:extLst>
          </p:nvPr>
        </p:nvGraphicFramePr>
        <p:xfrm>
          <a:off x="7377963" y="3396497"/>
          <a:ext cx="4593464" cy="2598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9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059">
                  <a:extLst>
                    <a:ext uri="{9D8B030D-6E8A-4147-A177-3AD203B41FA5}">
                      <a16:colId xmlns:a16="http://schemas.microsoft.com/office/drawing/2014/main" val="854996469"/>
                    </a:ext>
                  </a:extLst>
                </a:gridCol>
                <a:gridCol w="1241677">
                  <a:extLst>
                    <a:ext uri="{9D8B030D-6E8A-4147-A177-3AD203B41FA5}">
                      <a16:colId xmlns:a16="http://schemas.microsoft.com/office/drawing/2014/main" val="1624829682"/>
                    </a:ext>
                  </a:extLst>
                </a:gridCol>
              </a:tblGrid>
              <a:tr h="652690"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Nb</a:t>
                      </a: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alloy</a:t>
                      </a:r>
                      <a:endParaRPr lang="en-US" sz="1200" i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200" i="1" baseline="-25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c2</a:t>
                      </a:r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(T)</a:t>
                      </a:r>
                    </a:p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4.2 K, 99 % R</a:t>
                      </a:r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i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-OS</a:t>
                      </a:r>
                      <a:endParaRPr lang="aa-ET" sz="1200" i="1" baseline="-25000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200" i="1" baseline="-25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c2</a:t>
                      </a: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(T)</a:t>
                      </a:r>
                    </a:p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4.2 K, 99 % R</a:t>
                      </a:r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i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Core-OS</a:t>
                      </a:r>
                      <a:endParaRPr lang="aa-ET" sz="1200" i="1" baseline="-25000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200" i="1" baseline="-25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c2</a:t>
                      </a:r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(T)</a:t>
                      </a:r>
                    </a:p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4.2 K, 99 % R</a:t>
                      </a:r>
                      <a:endParaRPr lang="en-US" sz="1200" i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aa-ET" sz="1200" i="1" baseline="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Annular-OS</a:t>
                      </a:r>
                      <a:endParaRPr lang="en-US" sz="1200" i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5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Nb</a:t>
                      </a:r>
                      <a:endParaRPr lang="en-US" sz="1200" b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7.5%</a:t>
                      </a:r>
                      <a:r>
                        <a:rPr lang="en-US" sz="1200" b="1" baseline="30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wt </a:t>
                      </a:r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Ta</a:t>
                      </a:r>
                    </a:p>
                    <a:p>
                      <a:pPr algn="ctr"/>
                      <a:r>
                        <a:rPr lang="aa-ET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en-US" sz="1200" b="1" baseline="30000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sz="1200" b="1" baseline="30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1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Zr</a:t>
                      </a:r>
                      <a:endParaRPr lang="en-US" sz="1200" b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.0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0.60</a:t>
                      </a:r>
                      <a:endParaRPr lang="en-US" sz="1200" b="1" i="1" baseline="-25000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28.97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0.38</a:t>
                      </a:r>
                      <a:endParaRPr lang="en-US" sz="1200" b="1" i="1" kern="1200" dirty="0">
                        <a:solidFill>
                          <a:schemeClr val="dk1"/>
                        </a:solidFill>
                        <a:latin typeface="Gill Sans MT" panose="020B0502020104020203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29.20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0.38</a:t>
                      </a:r>
                      <a:endParaRPr lang="en-US" sz="1200" b="1" i="1" kern="1200" dirty="0">
                        <a:solidFill>
                          <a:schemeClr val="dk1"/>
                        </a:solidFill>
                        <a:latin typeface="Gill Sans MT" panose="020B0502020104020203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25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Nb</a:t>
                      </a:r>
                      <a:endParaRPr lang="en-US" sz="1200" b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7.5%</a:t>
                      </a:r>
                      <a:r>
                        <a:rPr lang="en-US" sz="1200" b="1" baseline="30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wt </a:t>
                      </a:r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Ta</a:t>
                      </a:r>
                    </a:p>
                    <a:p>
                      <a:pPr algn="ctr"/>
                      <a:r>
                        <a:rPr lang="aa-ET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en-US" sz="1200" b="1" baseline="30000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en-US" sz="1200" b="1" baseline="30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28.9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0.56</a:t>
                      </a:r>
                      <a:endParaRPr lang="en-US" sz="1200" b="1" i="1" baseline="-25000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29.0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0.36</a:t>
                      </a:r>
                      <a:endParaRPr lang="en-US" sz="1200" b="1" i="1" kern="1200" dirty="0">
                        <a:solidFill>
                          <a:schemeClr val="dk1"/>
                        </a:solidFill>
                        <a:latin typeface="Gill Sans MT" panose="020B0502020104020203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29.32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0.36</a:t>
                      </a:r>
                      <a:endParaRPr lang="en-US" sz="1200" b="1" i="1" kern="1200" dirty="0">
                        <a:solidFill>
                          <a:schemeClr val="dk1"/>
                        </a:solidFill>
                        <a:latin typeface="Gill Sans MT" panose="020B0502020104020203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9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Nb</a:t>
                      </a:r>
                      <a:endParaRPr lang="en-US" sz="1200" b="1" dirty="0">
                        <a:latin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7.5%</a:t>
                      </a:r>
                      <a:r>
                        <a:rPr lang="en-US" sz="1200" b="1" baseline="30000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wt </a:t>
                      </a:r>
                      <a:r>
                        <a:rPr lang="en-US" sz="1200" b="1" dirty="0"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28</a:t>
                      </a:r>
                      <a:r>
                        <a:rPr lang="en-CH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01</a:t>
                      </a:r>
                      <a:r>
                        <a:rPr lang="en-CH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CH" sz="1200" b="1" i="1" dirty="0">
                          <a:latin typeface="Gill Sans MT" panose="020B0502020104020203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 0.85</a:t>
                      </a:r>
                      <a:endParaRPr lang="en-US" sz="1200" b="1" i="1" kern="1200" dirty="0">
                        <a:solidFill>
                          <a:schemeClr val="dk1"/>
                        </a:solidFill>
                        <a:latin typeface="Gill Sans MT" panose="020B0502020104020203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kern="1200" dirty="0">
                          <a:solidFill>
                            <a:schemeClr val="dk1"/>
                          </a:solidFill>
                          <a:latin typeface="Gill Sans MT" panose="020B0502020104020203" pitchFamily="34" charset="0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3294544"/>
                  </a:ext>
                </a:extLst>
              </a:tr>
            </a:tbl>
          </a:graphicData>
        </a:graphic>
      </p:graphicFrame>
      <p:sp>
        <p:nvSpPr>
          <p:cNvPr id="9" name="CasellaDiTesto 18">
            <a:extLst>
              <a:ext uri="{FF2B5EF4-FFF2-40B4-BE49-F238E27FC236}">
                <a16:creationId xmlns:a16="http://schemas.microsoft.com/office/drawing/2014/main" id="{6623D31E-BA14-40F6-AC27-3FC569B0DA72}"/>
              </a:ext>
            </a:extLst>
          </p:cNvPr>
          <p:cNvSpPr txBox="1"/>
          <p:nvPr/>
        </p:nvSpPr>
        <p:spPr>
          <a:xfrm>
            <a:off x="5651518" y="5101349"/>
            <a:ext cx="118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T = 4.2 K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0157EA0-A849-4194-AA50-B34D8AA7DC08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B</a:t>
            </a:r>
            <a:r>
              <a:rPr lang="en-US" b="1" i="1" baseline="-25000" dirty="0">
                <a:solidFill>
                  <a:srgbClr val="007E63"/>
                </a:solidFill>
                <a:latin typeface="Gill Sans MT" panose="020B0502020104020203" pitchFamily="34" charset="77"/>
              </a:rPr>
              <a:t>c2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 enhancement</a:t>
            </a:r>
          </a:p>
        </p:txBody>
      </p:sp>
      <p:pic>
        <p:nvPicPr>
          <p:cNvPr id="142" name="Picture 2">
            <a:extLst>
              <a:ext uri="{FF2B5EF4-FFF2-40B4-BE49-F238E27FC236}">
                <a16:creationId xmlns:a16="http://schemas.microsoft.com/office/drawing/2014/main" id="{5EE5B4B5-9D87-4BD7-8B05-1C30D4661D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36" y="3959844"/>
            <a:ext cx="943944" cy="1004014"/>
          </a:xfrm>
          <a:prstGeom prst="rect">
            <a:avLst/>
          </a:prstGeom>
        </p:spPr>
      </p:pic>
      <p:sp>
        <p:nvSpPr>
          <p:cNvPr id="88" name="Rettangolo 3">
            <a:extLst>
              <a:ext uri="{FF2B5EF4-FFF2-40B4-BE49-F238E27FC236}">
                <a16:creationId xmlns:a16="http://schemas.microsoft.com/office/drawing/2014/main" id="{A0A3DCB7-48BA-4DF6-A50B-40A39FE73DC4}"/>
              </a:ext>
            </a:extLst>
          </p:cNvPr>
          <p:cNvSpPr/>
          <p:nvPr/>
        </p:nvSpPr>
        <p:spPr>
          <a:xfrm>
            <a:off x="1699424" y="4603739"/>
            <a:ext cx="246388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Very high B</a:t>
            </a:r>
            <a:r>
              <a:rPr lang="en-US" sz="1600" b="1" i="1" baseline="-25000" dirty="0">
                <a:solidFill>
                  <a:srgbClr val="FF0000"/>
                </a:solidFill>
                <a:latin typeface="Gill Sans MT" panose="020B0502020104020203" pitchFamily="34" charset="0"/>
              </a:rPr>
              <a:t>c2</a:t>
            </a:r>
            <a:r>
              <a:rPr lang="en-US" sz="1600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 values measured for samples with internal oxidation</a:t>
            </a:r>
          </a:p>
        </p:txBody>
      </p:sp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29152319-AF30-4C7C-87E1-DE47D66C27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31976" y="41840"/>
          <a:ext cx="4301924" cy="3291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89" name="Object 88">
                        <a:extLst>
                          <a:ext uri="{FF2B5EF4-FFF2-40B4-BE49-F238E27FC236}">
                            <a16:creationId xmlns:a16="http://schemas.microsoft.com/office/drawing/2014/main" id="{29152319-AF30-4C7C-87E1-DE47D66C27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31976" y="41840"/>
                        <a:ext cx="4301924" cy="3291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Arrow: Down 89">
            <a:extLst>
              <a:ext uri="{FF2B5EF4-FFF2-40B4-BE49-F238E27FC236}">
                <a16:creationId xmlns:a16="http://schemas.microsoft.com/office/drawing/2014/main" id="{AB7886BB-3CCA-4404-95EF-7FAC7C069884}"/>
              </a:ext>
            </a:extLst>
          </p:cNvPr>
          <p:cNvSpPr/>
          <p:nvPr/>
        </p:nvSpPr>
        <p:spPr>
          <a:xfrm rot="5400000">
            <a:off x="3683843" y="1845008"/>
            <a:ext cx="200411" cy="639258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Arrow: Down 90">
            <a:extLst>
              <a:ext uri="{FF2B5EF4-FFF2-40B4-BE49-F238E27FC236}">
                <a16:creationId xmlns:a16="http://schemas.microsoft.com/office/drawing/2014/main" id="{A609E8E5-870B-4CC3-A135-C1402A872695}"/>
              </a:ext>
            </a:extLst>
          </p:cNvPr>
          <p:cNvSpPr/>
          <p:nvPr/>
        </p:nvSpPr>
        <p:spPr>
          <a:xfrm rot="5400000">
            <a:off x="3679493" y="2497677"/>
            <a:ext cx="200411" cy="639258"/>
          </a:xfrm>
          <a:prstGeom prst="down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Arrow: Down 91">
            <a:extLst>
              <a:ext uri="{FF2B5EF4-FFF2-40B4-BE49-F238E27FC236}">
                <a16:creationId xmlns:a16="http://schemas.microsoft.com/office/drawing/2014/main" id="{E6486208-C148-448A-8650-FB0CB56EF071}"/>
              </a:ext>
            </a:extLst>
          </p:cNvPr>
          <p:cNvSpPr/>
          <p:nvPr/>
        </p:nvSpPr>
        <p:spPr>
          <a:xfrm rot="5400000">
            <a:off x="3679493" y="3060336"/>
            <a:ext cx="200411" cy="639258"/>
          </a:xfrm>
          <a:prstGeom prst="down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Arrow: Down 92">
            <a:extLst>
              <a:ext uri="{FF2B5EF4-FFF2-40B4-BE49-F238E27FC236}">
                <a16:creationId xmlns:a16="http://schemas.microsoft.com/office/drawing/2014/main" id="{E092C32C-F4ED-40F0-8F98-F7ECBF49109F}"/>
              </a:ext>
            </a:extLst>
          </p:cNvPr>
          <p:cNvSpPr/>
          <p:nvPr/>
        </p:nvSpPr>
        <p:spPr>
          <a:xfrm rot="5400000">
            <a:off x="3679493" y="3722326"/>
            <a:ext cx="200411" cy="639258"/>
          </a:xfrm>
          <a:prstGeom prst="down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row: Down 93">
            <a:extLst>
              <a:ext uri="{FF2B5EF4-FFF2-40B4-BE49-F238E27FC236}">
                <a16:creationId xmlns:a16="http://schemas.microsoft.com/office/drawing/2014/main" id="{F3A71149-8616-4EA9-89DB-B3D1BDAB2679}"/>
              </a:ext>
            </a:extLst>
          </p:cNvPr>
          <p:cNvSpPr/>
          <p:nvPr/>
        </p:nvSpPr>
        <p:spPr>
          <a:xfrm rot="5400000">
            <a:off x="3683891" y="4464931"/>
            <a:ext cx="200411" cy="639258"/>
          </a:xfrm>
          <a:prstGeom prst="downArrow">
            <a:avLst/>
          </a:prstGeom>
          <a:solidFill>
            <a:srgbClr val="D631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5" name="Object 94">
            <a:extLst>
              <a:ext uri="{FF2B5EF4-FFF2-40B4-BE49-F238E27FC236}">
                <a16:creationId xmlns:a16="http://schemas.microsoft.com/office/drawing/2014/main" id="{308BBC1C-DB2D-4055-A267-DDCAAFD4C2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504600"/>
              </p:ext>
            </p:extLst>
          </p:nvPr>
        </p:nvGraphicFramePr>
        <p:xfrm>
          <a:off x="7532317" y="40949"/>
          <a:ext cx="4301924" cy="3287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95" name="Object 94">
                        <a:extLst>
                          <a:ext uri="{FF2B5EF4-FFF2-40B4-BE49-F238E27FC236}">
                            <a16:creationId xmlns:a16="http://schemas.microsoft.com/office/drawing/2014/main" id="{308BBC1C-DB2D-4055-A267-DDCAAFD4C2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532317" y="40949"/>
                        <a:ext cx="4301924" cy="32879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Circle: Hollow 95">
            <a:extLst>
              <a:ext uri="{FF2B5EF4-FFF2-40B4-BE49-F238E27FC236}">
                <a16:creationId xmlns:a16="http://schemas.microsoft.com/office/drawing/2014/main" id="{87C3CE31-ACD9-4283-9ECE-B40ECE363A25}"/>
              </a:ext>
            </a:extLst>
          </p:cNvPr>
          <p:cNvSpPr/>
          <p:nvPr/>
        </p:nvSpPr>
        <p:spPr>
          <a:xfrm>
            <a:off x="8245092" y="364735"/>
            <a:ext cx="737956" cy="360884"/>
          </a:xfrm>
          <a:prstGeom prst="donut">
            <a:avLst>
              <a:gd name="adj" fmla="val 15534"/>
            </a:avLst>
          </a:prstGeom>
          <a:solidFill>
            <a:srgbClr val="F0028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7" name="Arrow: Down 96">
            <a:extLst>
              <a:ext uri="{FF2B5EF4-FFF2-40B4-BE49-F238E27FC236}">
                <a16:creationId xmlns:a16="http://schemas.microsoft.com/office/drawing/2014/main" id="{D84D2F45-E401-4802-9F39-B7A63523B4D6}"/>
              </a:ext>
            </a:extLst>
          </p:cNvPr>
          <p:cNvSpPr/>
          <p:nvPr/>
        </p:nvSpPr>
        <p:spPr>
          <a:xfrm rot="16200000">
            <a:off x="7829325" y="695506"/>
            <a:ext cx="187693" cy="520574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row: Down 97">
            <a:extLst>
              <a:ext uri="{FF2B5EF4-FFF2-40B4-BE49-F238E27FC236}">
                <a16:creationId xmlns:a16="http://schemas.microsoft.com/office/drawing/2014/main" id="{D5D7ED42-BC34-48DB-A824-8E9D994B42FB}"/>
              </a:ext>
            </a:extLst>
          </p:cNvPr>
          <p:cNvSpPr/>
          <p:nvPr/>
        </p:nvSpPr>
        <p:spPr>
          <a:xfrm rot="16200000">
            <a:off x="7829326" y="937513"/>
            <a:ext cx="187691" cy="520574"/>
          </a:xfrm>
          <a:prstGeom prst="down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row: Down 98">
            <a:extLst>
              <a:ext uri="{FF2B5EF4-FFF2-40B4-BE49-F238E27FC236}">
                <a16:creationId xmlns:a16="http://schemas.microsoft.com/office/drawing/2014/main" id="{3E53AE0D-D997-4B8E-99F6-4F55AD46EFF0}"/>
              </a:ext>
            </a:extLst>
          </p:cNvPr>
          <p:cNvSpPr/>
          <p:nvPr/>
        </p:nvSpPr>
        <p:spPr>
          <a:xfrm rot="16200000">
            <a:off x="7829326" y="1477964"/>
            <a:ext cx="187691" cy="520574"/>
          </a:xfrm>
          <a:prstGeom prst="down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row: Down 99">
            <a:extLst>
              <a:ext uri="{FF2B5EF4-FFF2-40B4-BE49-F238E27FC236}">
                <a16:creationId xmlns:a16="http://schemas.microsoft.com/office/drawing/2014/main" id="{4DFC48FF-FE10-46ED-998F-007F2997FA90}"/>
              </a:ext>
            </a:extLst>
          </p:cNvPr>
          <p:cNvSpPr/>
          <p:nvPr/>
        </p:nvSpPr>
        <p:spPr>
          <a:xfrm rot="16200000">
            <a:off x="7829326" y="2123361"/>
            <a:ext cx="187691" cy="520574"/>
          </a:xfrm>
          <a:prstGeom prst="down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row: Down 100">
            <a:extLst>
              <a:ext uri="{FF2B5EF4-FFF2-40B4-BE49-F238E27FC236}">
                <a16:creationId xmlns:a16="http://schemas.microsoft.com/office/drawing/2014/main" id="{3D0FA6C5-8114-459E-A5E1-38EA674F963E}"/>
              </a:ext>
            </a:extLst>
          </p:cNvPr>
          <p:cNvSpPr/>
          <p:nvPr/>
        </p:nvSpPr>
        <p:spPr>
          <a:xfrm rot="16200000">
            <a:off x="7829326" y="2296377"/>
            <a:ext cx="187691" cy="520574"/>
          </a:xfrm>
          <a:prstGeom prst="downArrow">
            <a:avLst/>
          </a:prstGeom>
          <a:solidFill>
            <a:srgbClr val="D631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0877871-AE2B-4E74-91BC-301FA7856F5D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EB15592-FE19-4246-BDB9-F6E39C7DEE2F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D1938C44-682D-4F21-8902-0AE89A16C1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11" name="ZoneTexte 4">
                <a:extLst>
                  <a:ext uri="{FF2B5EF4-FFF2-40B4-BE49-F238E27FC236}">
                    <a16:creationId xmlns:a16="http://schemas.microsoft.com/office/drawing/2014/main" id="{172F2AF8-5E63-4354-96A9-EECBF21AD0EE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C9C4A63-06F2-4759-9490-754A6EBEBECA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85CCCE5-4DD9-4FB2-9309-6BE4E8E10D5A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BA44CEC5-7749-47B3-BF0E-5511668586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09" name="ZoneTexte 4">
                <a:extLst>
                  <a:ext uri="{FF2B5EF4-FFF2-40B4-BE49-F238E27FC236}">
                    <a16:creationId xmlns:a16="http://schemas.microsoft.com/office/drawing/2014/main" id="{2990AC24-1A12-4BD3-AC4F-92EC9AAC53EA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BD8E4DA5-7878-43BB-AF2E-9733732782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FD23944-CF8A-4D6C-A4D1-48EBCB9374C7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482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50157EA0-A849-4194-AA50-B34D8AA7DC08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Pinning mechanism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0877871-AE2B-4E74-91BC-301FA7856F5D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EB15592-FE19-4246-BDB9-F6E39C7DEE2F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D1938C44-682D-4F21-8902-0AE89A16C1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11" name="ZoneTexte 4">
                <a:extLst>
                  <a:ext uri="{FF2B5EF4-FFF2-40B4-BE49-F238E27FC236}">
                    <a16:creationId xmlns:a16="http://schemas.microsoft.com/office/drawing/2014/main" id="{172F2AF8-5E63-4354-96A9-EECBF21AD0EE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C9C4A63-06F2-4759-9490-754A6EBEBECA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85CCCE5-4DD9-4FB2-9309-6BE4E8E10D5A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BA44CEC5-7749-47B3-BF0E-5511668586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09" name="ZoneTexte 4">
                <a:extLst>
                  <a:ext uri="{FF2B5EF4-FFF2-40B4-BE49-F238E27FC236}">
                    <a16:creationId xmlns:a16="http://schemas.microsoft.com/office/drawing/2014/main" id="{2990AC24-1A12-4BD3-AC4F-92EC9AAC53EA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BD8E4DA5-7878-43BB-AF2E-9733732782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FD23944-CF8A-4D6C-A4D1-48EBCB9374C7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14</a:t>
              </a:r>
            </a:p>
          </p:txBody>
        </p:sp>
      </p:grpSp>
      <p:sp>
        <p:nvSpPr>
          <p:cNvPr id="36" name="TextBox 25">
            <a:extLst>
              <a:ext uri="{FF2B5EF4-FFF2-40B4-BE49-F238E27FC236}">
                <a16:creationId xmlns:a16="http://schemas.microsoft.com/office/drawing/2014/main" id="{382807B1-ED99-4D92-AEDF-C3E20E9AB20A}"/>
              </a:ext>
            </a:extLst>
          </p:cNvPr>
          <p:cNvSpPr txBox="1"/>
          <p:nvPr/>
        </p:nvSpPr>
        <p:spPr>
          <a:xfrm>
            <a:off x="5478061" y="252347"/>
            <a:ext cx="2465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Gill Sans MT" panose="020B0502020104020203" pitchFamily="34" charset="77"/>
              </a:rPr>
              <a:t>M(H) loop from VSM SQUID in the temperature range 4.2 -14 K and B</a:t>
            </a:r>
            <a:r>
              <a:rPr lang="en-GB" i="1" baseline="-25000" dirty="0">
                <a:latin typeface="Gill Sans MT" panose="020B0502020104020203" pitchFamily="34" charset="77"/>
              </a:rPr>
              <a:t>c2</a:t>
            </a:r>
            <a:r>
              <a:rPr lang="en-GB" i="1" dirty="0">
                <a:latin typeface="Gill Sans MT" panose="020B0502020104020203" pitchFamily="34" charset="77"/>
              </a:rPr>
              <a:t> from R(B) (1 % criteria)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27B7106-50B6-4E5E-BE1D-9356885937DB}"/>
                  </a:ext>
                </a:extLst>
              </p:cNvPr>
              <p:cNvSpPr/>
              <p:nvPr/>
            </p:nvSpPr>
            <p:spPr>
              <a:xfrm>
                <a:off x="5559415" y="4264377"/>
                <a:ext cx="1481688" cy="423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27B7106-50B6-4E5E-BE1D-9356885937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415" y="4264377"/>
                <a:ext cx="1481688" cy="423770"/>
              </a:xfrm>
              <a:prstGeom prst="rect">
                <a:avLst/>
              </a:prstGeom>
              <a:blipFill>
                <a:blip r:embed="rId5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2EE4DC2F-9F55-4FD5-82E9-71D8832DE0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235182"/>
              </p:ext>
            </p:extLst>
          </p:nvPr>
        </p:nvGraphicFramePr>
        <p:xfrm>
          <a:off x="7744816" y="49436"/>
          <a:ext cx="4217671" cy="3353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3779404" imgH="2897042" progId="Origin50.Graph">
                  <p:embed/>
                </p:oleObj>
              </mc:Choice>
              <mc:Fallback>
                <p:oleObj name="Graph" r:id="rId6" imgW="3779404" imgH="2897042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B77BD13-FB76-4911-A1FF-9D4DBF7837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4816" y="49436"/>
                        <a:ext cx="4217671" cy="33534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6B4DD75B-3340-40BD-93A4-1A24026748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953067"/>
              </p:ext>
            </p:extLst>
          </p:nvPr>
        </p:nvGraphicFramePr>
        <p:xfrm>
          <a:off x="7744816" y="2987103"/>
          <a:ext cx="4217671" cy="3353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3779404" imgH="2897042" progId="Origin50.Graph">
                  <p:embed/>
                </p:oleObj>
              </mc:Choice>
              <mc:Fallback>
                <p:oleObj name="Graph" r:id="rId8" imgW="3779404" imgH="2897042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2631BB0-5E6B-481E-9694-46BE0A0FD8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4816" y="2987103"/>
                        <a:ext cx="4217671" cy="33536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202AFDCA-7CE7-47DA-B65C-7E9EF01B02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458822"/>
              </p:ext>
            </p:extLst>
          </p:nvPr>
        </p:nvGraphicFramePr>
        <p:xfrm>
          <a:off x="7744816" y="49436"/>
          <a:ext cx="4217671" cy="3353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0" imgW="3779404" imgH="2897042" progId="Origin50.Graph">
                  <p:embed/>
                </p:oleObj>
              </mc:Choice>
              <mc:Fallback>
                <p:oleObj name="Graph" r:id="rId10" imgW="3779404" imgH="2897042" progId="Origin50.Graph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2EE4DC2F-9F55-4FD5-82E9-71D8832DE0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4816" y="49436"/>
                        <a:ext cx="4217671" cy="33534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A5A20555-2784-4718-A570-864620C858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92757"/>
              </p:ext>
            </p:extLst>
          </p:nvPr>
        </p:nvGraphicFramePr>
        <p:xfrm>
          <a:off x="7744816" y="49436"/>
          <a:ext cx="4217671" cy="3353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2" imgW="3779404" imgH="2897042" progId="Origin50.Graph">
                  <p:embed/>
                </p:oleObj>
              </mc:Choice>
              <mc:Fallback>
                <p:oleObj name="Graph" r:id="rId12" imgW="3779404" imgH="2897042" progId="Origin50.Graph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202AFDCA-7CE7-47DA-B65C-7E9EF01B02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4816" y="49436"/>
                        <a:ext cx="4217671" cy="33534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4B6ACFAC-B5D3-4026-A4B9-FF9A9F258D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81333"/>
              </p:ext>
            </p:extLst>
          </p:nvPr>
        </p:nvGraphicFramePr>
        <p:xfrm>
          <a:off x="7744816" y="2987103"/>
          <a:ext cx="4217671" cy="3353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4" imgW="3779404" imgH="2897042" progId="Origin50.Graph">
                  <p:embed/>
                </p:oleObj>
              </mc:Choice>
              <mc:Fallback>
                <p:oleObj name="Graph" r:id="rId14" imgW="3779404" imgH="2897042" progId="Origin50.Graph">
                  <p:embed/>
                  <p:pic>
                    <p:nvPicPr>
                      <p:cNvPr id="54" name="Object 53">
                        <a:extLst>
                          <a:ext uri="{FF2B5EF4-FFF2-40B4-BE49-F238E27FC236}">
                            <a16:creationId xmlns:a16="http://schemas.microsoft.com/office/drawing/2014/main" id="{6B4DD75B-3340-40BD-93A4-1A24026748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4816" y="2987103"/>
                        <a:ext cx="4217671" cy="33536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6C762F51-35EB-4B10-8F10-1377C5AFB4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25835"/>
              </p:ext>
            </p:extLst>
          </p:nvPr>
        </p:nvGraphicFramePr>
        <p:xfrm>
          <a:off x="7744816" y="2987103"/>
          <a:ext cx="4217671" cy="3353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6" imgW="3779404" imgH="2897042" progId="Origin50.Graph">
                  <p:embed/>
                </p:oleObj>
              </mc:Choice>
              <mc:Fallback>
                <p:oleObj name="Graph" r:id="rId16" imgW="3779404" imgH="2897042" progId="Origin50.Graph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4B6ACFAC-B5D3-4026-A4B9-FF9A9F258D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4816" y="2987103"/>
                        <a:ext cx="4217671" cy="33536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EA738C9-5CF5-4FE8-BE44-AD2228186D4B}"/>
              </a:ext>
            </a:extLst>
          </p:cNvPr>
          <p:cNvCxnSpPr>
            <a:cxnSpLocks/>
          </p:cNvCxnSpPr>
          <p:nvPr/>
        </p:nvCxnSpPr>
        <p:spPr>
          <a:xfrm>
            <a:off x="9066829" y="442913"/>
            <a:ext cx="0" cy="2380292"/>
          </a:xfrm>
          <a:prstGeom prst="line">
            <a:avLst/>
          </a:prstGeom>
          <a:ln w="19050">
            <a:solidFill>
              <a:srgbClr val="1E3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C8DD7E9-59B3-43FB-9922-C422E093E047}"/>
              </a:ext>
            </a:extLst>
          </p:cNvPr>
          <p:cNvCxnSpPr>
            <a:cxnSpLocks/>
          </p:cNvCxnSpPr>
          <p:nvPr/>
        </p:nvCxnSpPr>
        <p:spPr>
          <a:xfrm>
            <a:off x="9212562" y="442913"/>
            <a:ext cx="0" cy="2380292"/>
          </a:xfrm>
          <a:prstGeom prst="line">
            <a:avLst/>
          </a:prstGeom>
          <a:ln w="19050">
            <a:solidFill>
              <a:srgbClr val="BBC4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E0710F2-DDA2-40D8-8C83-41A913277F1C}"/>
              </a:ext>
            </a:extLst>
          </p:cNvPr>
          <p:cNvCxnSpPr>
            <a:cxnSpLocks/>
          </p:cNvCxnSpPr>
          <p:nvPr/>
        </p:nvCxnSpPr>
        <p:spPr>
          <a:xfrm>
            <a:off x="9361469" y="442913"/>
            <a:ext cx="0" cy="2380292"/>
          </a:xfrm>
          <a:prstGeom prst="line">
            <a:avLst/>
          </a:prstGeom>
          <a:ln w="19050">
            <a:solidFill>
              <a:srgbClr val="D631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AD36FB09-A305-4C4B-9ECB-FF4180BDAB26}"/>
              </a:ext>
            </a:extLst>
          </p:cNvPr>
          <p:cNvSpPr/>
          <p:nvPr/>
        </p:nvSpPr>
        <p:spPr>
          <a:xfrm>
            <a:off x="8931242" y="2455131"/>
            <a:ext cx="562640" cy="149912"/>
          </a:xfrm>
          <a:prstGeom prst="rightArrow">
            <a:avLst/>
          </a:prstGeom>
          <a:gradFill>
            <a:gsLst>
              <a:gs pos="0">
                <a:srgbClr val="1E3CFF"/>
              </a:gs>
              <a:gs pos="50000">
                <a:schemeClr val="accent1">
                  <a:lumMod val="45000"/>
                  <a:lumOff val="55000"/>
                </a:schemeClr>
              </a:gs>
              <a:gs pos="100000">
                <a:srgbClr val="D631FF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1EA5576-7D6B-475B-8FDF-622067DFADEC}"/>
              </a:ext>
            </a:extLst>
          </p:cNvPr>
          <p:cNvCxnSpPr>
            <a:cxnSpLocks/>
          </p:cNvCxnSpPr>
          <p:nvPr/>
        </p:nvCxnSpPr>
        <p:spPr>
          <a:xfrm>
            <a:off x="9069060" y="3379024"/>
            <a:ext cx="0" cy="2402651"/>
          </a:xfrm>
          <a:prstGeom prst="line">
            <a:avLst/>
          </a:prstGeom>
          <a:ln w="19050">
            <a:solidFill>
              <a:srgbClr val="009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D339FDF-B9AD-41AC-A556-D356D0A1CDFE}"/>
              </a:ext>
            </a:extLst>
          </p:cNvPr>
          <p:cNvCxnSpPr>
            <a:cxnSpLocks/>
          </p:cNvCxnSpPr>
          <p:nvPr/>
        </p:nvCxnSpPr>
        <p:spPr>
          <a:xfrm>
            <a:off x="9150356" y="3379024"/>
            <a:ext cx="0" cy="2402651"/>
          </a:xfrm>
          <a:prstGeom prst="line">
            <a:avLst/>
          </a:prstGeom>
          <a:ln w="19050">
            <a:solidFill>
              <a:srgbClr val="6CA71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19A5A27-1C55-419D-B441-A16394CE7FC1}"/>
              </a:ext>
            </a:extLst>
          </p:cNvPr>
          <p:cNvCxnSpPr>
            <a:cxnSpLocks/>
          </p:cNvCxnSpPr>
          <p:nvPr/>
        </p:nvCxnSpPr>
        <p:spPr>
          <a:xfrm>
            <a:off x="9235429" y="3379024"/>
            <a:ext cx="0" cy="2397889"/>
          </a:xfrm>
          <a:prstGeom prst="line">
            <a:avLst/>
          </a:prstGeom>
          <a:ln w="19050">
            <a:solidFill>
              <a:srgbClr val="A79F1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4C3A8D57-FA08-4420-9BF8-00AF06500117}"/>
              </a:ext>
            </a:extLst>
          </p:cNvPr>
          <p:cNvSpPr/>
          <p:nvPr/>
        </p:nvSpPr>
        <p:spPr>
          <a:xfrm>
            <a:off x="8995336" y="5466610"/>
            <a:ext cx="366133" cy="148814"/>
          </a:xfrm>
          <a:prstGeom prst="rightArrow">
            <a:avLst/>
          </a:prstGeom>
          <a:gradFill>
            <a:gsLst>
              <a:gs pos="0">
                <a:srgbClr val="009300"/>
              </a:gs>
              <a:gs pos="50000">
                <a:srgbClr val="6CA714"/>
              </a:gs>
              <a:gs pos="100000">
                <a:srgbClr val="A79F14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88B594D-7EC0-4029-BA4D-D2B59672A867}"/>
              </a:ext>
            </a:extLst>
          </p:cNvPr>
          <p:cNvGrpSpPr/>
          <p:nvPr/>
        </p:nvGrpSpPr>
        <p:grpSpPr>
          <a:xfrm>
            <a:off x="-993286" y="1054100"/>
            <a:ext cx="7728163" cy="4915628"/>
            <a:chOff x="1638337" y="2315080"/>
            <a:chExt cx="4732900" cy="4128884"/>
          </a:xfrm>
        </p:grpSpPr>
        <p:graphicFrame>
          <p:nvGraphicFramePr>
            <p:cNvPr id="114" name="Objet 2">
              <a:extLst>
                <a:ext uri="{FF2B5EF4-FFF2-40B4-BE49-F238E27FC236}">
                  <a16:creationId xmlns:a16="http://schemas.microsoft.com/office/drawing/2014/main" id="{12EE4D0C-0C60-4402-A9B3-06DD17077C9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6448175"/>
                </p:ext>
              </p:extLst>
            </p:nvPr>
          </p:nvGraphicFramePr>
          <p:xfrm>
            <a:off x="1638337" y="2315080"/>
            <a:ext cx="4641847" cy="41288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8" imgW="4271596" imgH="2987864" progId="Origin50.Graph">
                    <p:embed/>
                  </p:oleObj>
                </mc:Choice>
                <mc:Fallback>
                  <p:oleObj name="Graph" r:id="rId18" imgW="4271596" imgH="2987864" progId="Origin50.Graph">
                    <p:embed/>
                    <p:pic>
                      <p:nvPicPr>
                        <p:cNvPr id="9" name="Objet 2">
                          <a:extLst>
                            <a:ext uri="{FF2B5EF4-FFF2-40B4-BE49-F238E27FC236}">
                              <a16:creationId xmlns:a16="http://schemas.microsoft.com/office/drawing/2014/main" id="{86DB8991-F69E-1AD9-17A7-2454733376B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638337" y="2315080"/>
                          <a:ext cx="4641847" cy="41288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F9E7982-615A-40C7-AE4B-06DB168ED8B3}"/>
                </a:ext>
              </a:extLst>
            </p:cNvPr>
            <p:cNvGrpSpPr/>
            <p:nvPr/>
          </p:nvGrpSpPr>
          <p:grpSpPr>
            <a:xfrm>
              <a:off x="2461707" y="2315080"/>
              <a:ext cx="3909530" cy="3388316"/>
              <a:chOff x="2461707" y="2315080"/>
              <a:chExt cx="3909530" cy="3388316"/>
            </a:xfrm>
          </p:grpSpPr>
          <p:cxnSp>
            <p:nvCxnSpPr>
              <p:cNvPr id="116" name="Connecteur droit avec flèche 3">
                <a:extLst>
                  <a:ext uri="{FF2B5EF4-FFF2-40B4-BE49-F238E27FC236}">
                    <a16:creationId xmlns:a16="http://schemas.microsoft.com/office/drawing/2014/main" id="{F8AAD3A4-8D0E-47C9-A0B4-4C01505E20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7199" y="2315080"/>
                <a:ext cx="0" cy="318289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avec flèche 4">
                <a:extLst>
                  <a:ext uri="{FF2B5EF4-FFF2-40B4-BE49-F238E27FC236}">
                    <a16:creationId xmlns:a16="http://schemas.microsoft.com/office/drawing/2014/main" id="{8B1081FA-311A-4F41-B04D-3CF1C4888E85}"/>
                  </a:ext>
                </a:extLst>
              </p:cNvPr>
              <p:cNvCxnSpPr/>
              <p:nvPr/>
            </p:nvCxnSpPr>
            <p:spPr>
              <a:xfrm>
                <a:off x="2737199" y="5493678"/>
                <a:ext cx="363403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Rectangle 11">
                <a:extLst>
                  <a:ext uri="{FF2B5EF4-FFF2-40B4-BE49-F238E27FC236}">
                    <a16:creationId xmlns:a16="http://schemas.microsoft.com/office/drawing/2014/main" id="{71F8C3CA-2823-4A6C-A745-7A6C14BFB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918125" y="3411449"/>
                <a:ext cx="1294501" cy="207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fr-FR" sz="1600" b="1" dirty="0">
                    <a:latin typeface="Calibri" panose="020F0502020204030204" pitchFamily="34" charset="0"/>
                    <a:sym typeface="Symbol" panose="05050102010706020507" pitchFamily="18" charset="2"/>
                  </a:rPr>
                  <a:t>pinning force F</a:t>
                </a:r>
                <a:r>
                  <a:rPr lang="en-GB" altLang="fr-FR" sz="1600" b="1" baseline="-25000" dirty="0">
                    <a:latin typeface="Calibri" panose="020F0502020204030204" pitchFamily="34" charset="0"/>
                    <a:sym typeface="Symbol" panose="05050102010706020507" pitchFamily="18" charset="2"/>
                  </a:rPr>
                  <a:t>P</a:t>
                </a:r>
              </a:p>
            </p:txBody>
          </p:sp>
          <p:sp>
            <p:nvSpPr>
              <p:cNvPr id="119" name="Rectangle 11">
                <a:extLst>
                  <a:ext uri="{FF2B5EF4-FFF2-40B4-BE49-F238E27FC236}">
                    <a16:creationId xmlns:a16="http://schemas.microsoft.com/office/drawing/2014/main" id="{196ECB78-718F-4063-991A-986428191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9975" y="5497637"/>
                <a:ext cx="1032731" cy="205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fr-FR" sz="1600" b="1" dirty="0">
                    <a:latin typeface="Calibri" panose="020F0502020204030204" pitchFamily="34" charset="0"/>
                    <a:sym typeface="Symbol" panose="05050102010706020507" pitchFamily="18" charset="2"/>
                  </a:rPr>
                  <a:t>magnetic field B</a:t>
                </a:r>
                <a:endParaRPr lang="en-GB" altLang="fr-FR" sz="1600" b="1" baseline="-25000" dirty="0">
                  <a:latin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p:grpSp>
      </p:grpSp>
      <p:graphicFrame>
        <p:nvGraphicFramePr>
          <p:cNvPr id="121" name="Objet 13">
            <a:extLst>
              <a:ext uri="{FF2B5EF4-FFF2-40B4-BE49-F238E27FC236}">
                <a16:creationId xmlns:a16="http://schemas.microsoft.com/office/drawing/2014/main" id="{D59EB10B-036E-4168-9FC7-B141814419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390749"/>
              </p:ext>
            </p:extLst>
          </p:nvPr>
        </p:nvGraphicFramePr>
        <p:xfrm>
          <a:off x="-1001516" y="266707"/>
          <a:ext cx="7611412" cy="5935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0" imgW="4004621" imgH="2801122" progId="Origin50.Graph">
                  <p:embed/>
                </p:oleObj>
              </mc:Choice>
              <mc:Fallback>
                <p:oleObj name="Graph" r:id="rId20" imgW="4004621" imgH="2801122" progId="Origin50.Graph">
                  <p:embed/>
                  <p:pic>
                    <p:nvPicPr>
                      <p:cNvPr id="8" name="Objet 13">
                        <a:extLst>
                          <a:ext uri="{FF2B5EF4-FFF2-40B4-BE49-F238E27FC236}">
                            <a16:creationId xmlns:a16="http://schemas.microsoft.com/office/drawing/2014/main" id="{24FCECAF-FC1D-88E1-4198-7AD5C5CBC2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-1001516" y="266707"/>
                        <a:ext cx="7611412" cy="5935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t 19">
            <a:extLst>
              <a:ext uri="{FF2B5EF4-FFF2-40B4-BE49-F238E27FC236}">
                <a16:creationId xmlns:a16="http://schemas.microsoft.com/office/drawing/2014/main" id="{30FCFF96-25C4-4B19-8FD0-150AFBCE0A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405830"/>
              </p:ext>
            </p:extLst>
          </p:nvPr>
        </p:nvGraphicFramePr>
        <p:xfrm>
          <a:off x="-950448" y="1023933"/>
          <a:ext cx="7549927" cy="4915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2" imgW="4271596" imgH="2987864" progId="Origin50.Graph">
                  <p:embed/>
                </p:oleObj>
              </mc:Choice>
              <mc:Fallback>
                <p:oleObj name="Graph" r:id="rId22" imgW="4271596" imgH="2987864" progId="Origin50.Graph">
                  <p:embed/>
                  <p:pic>
                    <p:nvPicPr>
                      <p:cNvPr id="12" name="Objet 19">
                        <a:extLst>
                          <a:ext uri="{FF2B5EF4-FFF2-40B4-BE49-F238E27FC236}">
                            <a16:creationId xmlns:a16="http://schemas.microsoft.com/office/drawing/2014/main" id="{971E1BFC-4D94-72E9-8162-AFA30ECC06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-950448" y="1023933"/>
                        <a:ext cx="7549927" cy="49156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" name="Rectangle 124">
            <a:extLst>
              <a:ext uri="{FF2B5EF4-FFF2-40B4-BE49-F238E27FC236}">
                <a16:creationId xmlns:a16="http://schemas.microsoft.com/office/drawing/2014/main" id="{9A51D999-A737-420A-BC4B-F5443E7963B0}"/>
              </a:ext>
            </a:extLst>
          </p:cNvPr>
          <p:cNvSpPr/>
          <p:nvPr/>
        </p:nvSpPr>
        <p:spPr>
          <a:xfrm>
            <a:off x="3982616" y="2223947"/>
            <a:ext cx="29800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Add</a:t>
            </a:r>
            <a:r>
              <a:rPr lang="en-CH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itional</a:t>
            </a:r>
            <a:r>
              <a:rPr lang="en-US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 of artificial pinning centers i.e.</a:t>
            </a:r>
            <a:r>
              <a:rPr lang="en-CH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 </a:t>
            </a:r>
            <a:r>
              <a:rPr lang="en-US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modify the pinning </a:t>
            </a:r>
            <a:r>
              <a:rPr lang="en-CH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mechanism</a:t>
            </a:r>
            <a:r>
              <a:rPr lang="en-US" sz="1600" b="1" i="1" dirty="0">
                <a:solidFill>
                  <a:srgbClr val="CE3D3D"/>
                </a:solidFill>
                <a:latin typeface="Gill Sans MT" panose="020B0502020104020203" pitchFamily="34" charset="0"/>
              </a:rPr>
              <a:t> </a:t>
            </a:r>
            <a:endParaRPr lang="en-CH" sz="1600" i="1" dirty="0">
              <a:latin typeface="Gill Sans MT" panose="020B0502020104020203" pitchFamily="34" charset="0"/>
            </a:endParaRPr>
          </a:p>
        </p:txBody>
      </p:sp>
      <p:cxnSp>
        <p:nvCxnSpPr>
          <p:cNvPr id="126" name="Connecteur droit 23">
            <a:extLst>
              <a:ext uri="{FF2B5EF4-FFF2-40B4-BE49-F238E27FC236}">
                <a16:creationId xmlns:a16="http://schemas.microsoft.com/office/drawing/2014/main" id="{B553FCFE-3194-4EE5-8CBA-EF7EBB340B7E}"/>
              </a:ext>
            </a:extLst>
          </p:cNvPr>
          <p:cNvCxnSpPr>
            <a:cxnSpLocks/>
          </p:cNvCxnSpPr>
          <p:nvPr/>
        </p:nvCxnSpPr>
        <p:spPr>
          <a:xfrm>
            <a:off x="2316081" y="1934450"/>
            <a:ext cx="0" cy="2903918"/>
          </a:xfrm>
          <a:prstGeom prst="line">
            <a:avLst/>
          </a:prstGeom>
          <a:ln w="38100">
            <a:solidFill>
              <a:srgbClr val="CE3E3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7">
            <a:extLst>
              <a:ext uri="{FF2B5EF4-FFF2-40B4-BE49-F238E27FC236}">
                <a16:creationId xmlns:a16="http://schemas.microsoft.com/office/drawing/2014/main" id="{70C60482-7568-4695-85A7-C9544D12116D}"/>
              </a:ext>
            </a:extLst>
          </p:cNvPr>
          <p:cNvCxnSpPr>
            <a:cxnSpLocks/>
          </p:cNvCxnSpPr>
          <p:nvPr/>
        </p:nvCxnSpPr>
        <p:spPr>
          <a:xfrm>
            <a:off x="1690007" y="1936021"/>
            <a:ext cx="0" cy="2854842"/>
          </a:xfrm>
          <a:prstGeom prst="line">
            <a:avLst/>
          </a:prstGeom>
          <a:ln w="38100">
            <a:solidFill>
              <a:srgbClr val="00578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BFC522B-4CF1-41D5-B580-90CAF69182A2}"/>
                  </a:ext>
                </a:extLst>
              </p:cNvPr>
              <p:cNvSpPr txBox="1"/>
              <p:nvPr/>
            </p:nvSpPr>
            <p:spPr>
              <a:xfrm>
                <a:off x="178336" y="4873645"/>
                <a:ext cx="1742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CH" sz="1200" i="1" dirty="0">
                    <a:latin typeface="Gill Sans MT" panose="020B0502020104020203" pitchFamily="34" charset="0"/>
                  </a:rPr>
                  <a:t>0.2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CH" sz="1200" i="1" dirty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CH" sz="12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CH" sz="1200" i="1" dirty="0">
                  <a:latin typeface="Gill Sans MT" panose="020B0502020104020203" pitchFamily="34" charset="0"/>
                </a:endParaRPr>
              </a:p>
              <a:p>
                <a:pPr algn="r"/>
                <a:r>
                  <a:rPr lang="en-CH" sz="1200" i="1" dirty="0">
                    <a:latin typeface="Gill Sans MT" panose="020B0502020104020203" pitchFamily="34" charset="0"/>
                  </a:rPr>
                  <a:t>Grain boundary pinning </a:t>
                </a:r>
              </a:p>
            </p:txBody>
          </p:sp>
        </mc:Choice>
        <mc:Fallback xmlns="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BFC522B-4CF1-41D5-B580-90CAF6918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36" y="4873645"/>
                <a:ext cx="1742261" cy="461665"/>
              </a:xfrm>
              <a:prstGeom prst="rect">
                <a:avLst/>
              </a:prstGeom>
              <a:blipFill>
                <a:blip r:embed="rId24"/>
                <a:stretch>
                  <a:fillRect r="-2098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A6EC3EFC-BDA3-4D5C-BE63-BD9DAF0F7B70}"/>
                  </a:ext>
                </a:extLst>
              </p:cNvPr>
              <p:cNvSpPr txBox="1"/>
              <p:nvPr/>
            </p:nvSpPr>
            <p:spPr>
              <a:xfrm>
                <a:off x="2150110" y="4875783"/>
                <a:ext cx="14058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200" i="1" dirty="0">
                    <a:latin typeface="Gill Sans MT" panose="020B0502020104020203" pitchFamily="34" charset="0"/>
                  </a:rPr>
                  <a:t>0.33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CH" sz="1200" i="1" dirty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CH" sz="12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CH" sz="1200" i="1" dirty="0">
                  <a:latin typeface="Gill Sans MT" panose="020B0502020104020203" pitchFamily="34" charset="0"/>
                </a:endParaRPr>
              </a:p>
              <a:p>
                <a:r>
                  <a:rPr lang="en-CH" sz="1200" i="1" dirty="0">
                    <a:latin typeface="Gill Sans MT" panose="020B0502020104020203" pitchFamily="34" charset="0"/>
                  </a:rPr>
                  <a:t>Point</a:t>
                </a:r>
                <a:r>
                  <a:rPr lang="en-US" sz="1200" i="1" dirty="0">
                    <a:latin typeface="Gill Sans MT" panose="020B0502020104020203" pitchFamily="34" charset="0"/>
                  </a:rPr>
                  <a:t> defect</a:t>
                </a:r>
                <a:r>
                  <a:rPr lang="en-CH" sz="1200" i="1" dirty="0">
                    <a:latin typeface="Gill Sans MT" panose="020B0502020104020203" pitchFamily="34" charset="0"/>
                  </a:rPr>
                  <a:t> pinning </a:t>
                </a:r>
              </a:p>
            </p:txBody>
          </p:sp>
        </mc:Choice>
        <mc:Fallback xmlns="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A6EC3EFC-BDA3-4D5C-BE63-BD9DAF0F7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0110" y="4875783"/>
                <a:ext cx="1405890" cy="461665"/>
              </a:xfrm>
              <a:prstGeom prst="rect">
                <a:avLst/>
              </a:prstGeom>
              <a:blipFill>
                <a:blip r:embed="rId25"/>
                <a:stretch>
                  <a:fillRect l="-435" t="-1316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25">
            <a:extLst>
              <a:ext uri="{FF2B5EF4-FFF2-40B4-BE49-F238E27FC236}">
                <a16:creationId xmlns:a16="http://schemas.microsoft.com/office/drawing/2014/main" id="{0028671B-A386-4884-91F0-594DBE3D54DB}"/>
              </a:ext>
            </a:extLst>
          </p:cNvPr>
          <p:cNvSpPr txBox="1"/>
          <p:nvPr/>
        </p:nvSpPr>
        <p:spPr>
          <a:xfrm>
            <a:off x="1380719" y="5428328"/>
            <a:ext cx="56327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Modification of pinning mechanism when an oxygen source is added in presence of Hf and </a:t>
            </a:r>
            <a:r>
              <a:rPr lang="en-GB" sz="2000" b="1" i="1" dirty="0" err="1">
                <a:solidFill>
                  <a:srgbClr val="FF0000"/>
                </a:solidFill>
                <a:latin typeface="Gill Sans MT" panose="020B0502020104020203" pitchFamily="34" charset="77"/>
              </a:rPr>
              <a:t>Zr</a:t>
            </a:r>
            <a:endParaRPr lang="en-GB" sz="2000" b="1" i="1" dirty="0">
              <a:solidFill>
                <a:srgbClr val="FF0000"/>
              </a:solidFill>
              <a:latin typeface="Gill Sans MT" panose="020B0502020104020203" pitchFamily="34" charset="77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AAEABF8B-AF38-4845-9F37-CB1C70B4EE39}"/>
              </a:ext>
            </a:extLst>
          </p:cNvPr>
          <p:cNvSpPr/>
          <p:nvPr/>
        </p:nvSpPr>
        <p:spPr>
          <a:xfrm>
            <a:off x="2330710" y="956703"/>
            <a:ext cx="29873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93B7CE"/>
                </a:solidFill>
                <a:latin typeface="Gill Sans MT" panose="020B0502020104020203" pitchFamily="34" charset="0"/>
              </a:rPr>
              <a:t>Increase the grain boundary density i.e. refine the grain size </a:t>
            </a:r>
            <a:endParaRPr lang="en-CH" sz="1600" i="1" dirty="0">
              <a:solidFill>
                <a:srgbClr val="93B7CE"/>
              </a:solidFill>
              <a:latin typeface="Gill Sans MT" panose="020B0502020104020203" pitchFamily="34" charset="0"/>
            </a:endParaRPr>
          </a:p>
        </p:txBody>
      </p:sp>
      <p:sp>
        <p:nvSpPr>
          <p:cNvPr id="140" name="Arrow: Right 139">
            <a:extLst>
              <a:ext uri="{FF2B5EF4-FFF2-40B4-BE49-F238E27FC236}">
                <a16:creationId xmlns:a16="http://schemas.microsoft.com/office/drawing/2014/main" id="{4A834C1F-D0EE-4DFB-9535-318307B30B8D}"/>
              </a:ext>
            </a:extLst>
          </p:cNvPr>
          <p:cNvSpPr/>
          <p:nvPr/>
        </p:nvSpPr>
        <p:spPr>
          <a:xfrm>
            <a:off x="1698238" y="1778032"/>
            <a:ext cx="626074" cy="209133"/>
          </a:xfrm>
          <a:prstGeom prst="rightArrow">
            <a:avLst/>
          </a:prstGeom>
          <a:solidFill>
            <a:srgbClr val="CE3E3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Arrow: Right 142">
            <a:extLst>
              <a:ext uri="{FF2B5EF4-FFF2-40B4-BE49-F238E27FC236}">
                <a16:creationId xmlns:a16="http://schemas.microsoft.com/office/drawing/2014/main" id="{0AA1FD27-9BB2-4C01-A0A3-198A95F84E84}"/>
              </a:ext>
            </a:extLst>
          </p:cNvPr>
          <p:cNvSpPr/>
          <p:nvPr/>
        </p:nvSpPr>
        <p:spPr>
          <a:xfrm rot="16200000">
            <a:off x="1378480" y="1510923"/>
            <a:ext cx="626074" cy="209133"/>
          </a:xfrm>
          <a:prstGeom prst="rightArrow">
            <a:avLst/>
          </a:prstGeom>
          <a:solidFill>
            <a:srgbClr val="93B7C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Callout 3">
            <a:extLst>
              <a:ext uri="{FF2B5EF4-FFF2-40B4-BE49-F238E27FC236}">
                <a16:creationId xmlns:a16="http://schemas.microsoft.com/office/drawing/2014/main" id="{0354056F-891A-4204-88FF-6294EA90AE9D}"/>
              </a:ext>
            </a:extLst>
          </p:cNvPr>
          <p:cNvSpPr/>
          <p:nvPr/>
        </p:nvSpPr>
        <p:spPr>
          <a:xfrm>
            <a:off x="7341289" y="2977398"/>
            <a:ext cx="1894140" cy="499585"/>
          </a:xfrm>
          <a:prstGeom prst="wedgeEllipseCallout">
            <a:avLst>
              <a:gd name="adj1" fmla="val 38538"/>
              <a:gd name="adj2" fmla="val -732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Grain boundary pinning</a:t>
            </a:r>
            <a:endParaRPr lang="en-GB" sz="14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63" name="Oval Callout 3">
            <a:extLst>
              <a:ext uri="{FF2B5EF4-FFF2-40B4-BE49-F238E27FC236}">
                <a16:creationId xmlns:a16="http://schemas.microsoft.com/office/drawing/2014/main" id="{8BAD0D81-F9ED-4AFE-BEB3-F9F9EED7E6C6}"/>
              </a:ext>
            </a:extLst>
          </p:cNvPr>
          <p:cNvSpPr/>
          <p:nvPr/>
        </p:nvSpPr>
        <p:spPr>
          <a:xfrm>
            <a:off x="9361469" y="2982162"/>
            <a:ext cx="1721771" cy="499585"/>
          </a:xfrm>
          <a:prstGeom prst="wedgeEllipseCallout">
            <a:avLst>
              <a:gd name="adj1" fmla="val -44786"/>
              <a:gd name="adj2" fmla="val -738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Point defect pinning</a:t>
            </a:r>
            <a:endParaRPr lang="en-GB" sz="14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8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61" grpId="0" animBg="1"/>
      <p:bldP spid="62" grpId="0" animBg="1"/>
      <p:bldP spid="125" grpId="0"/>
      <p:bldP spid="129" grpId="0"/>
      <p:bldP spid="31" grpId="0" animBg="1"/>
      <p:bldP spid="122" grpId="0"/>
      <p:bldP spid="140" grpId="0" animBg="1"/>
      <p:bldP spid="143" grpId="0" animBg="1"/>
      <p:bldP spid="64" grpId="0" animBg="1"/>
      <p:bldP spid="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50157EA0-A849-4194-AA50-B34D8AA7DC08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What drives the enhancement?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B9E498C-AA13-41B8-B279-FB3A5D44CC21}"/>
                  </a:ext>
                </a:extLst>
              </p:cNvPr>
              <p:cNvSpPr/>
              <p:nvPr/>
            </p:nvSpPr>
            <p:spPr>
              <a:xfrm>
                <a:off x="10544146" y="164232"/>
                <a:ext cx="1352999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B9E498C-AA13-41B8-B279-FB3A5D44CC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4146" y="164232"/>
                <a:ext cx="1352999" cy="390748"/>
              </a:xfrm>
              <a:prstGeom prst="rect">
                <a:avLst/>
              </a:prstGeom>
              <a:blipFill>
                <a:blip r:embed="rId5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B77BD13-FB76-4911-A1FF-9D4DBF7837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32284" y="355263"/>
          <a:ext cx="4014887" cy="3186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3905384" imgH="2987890" progId="Origin50.Graph">
                  <p:embed/>
                </p:oleObj>
              </mc:Choice>
              <mc:Fallback>
                <p:oleObj name="Graph" r:id="rId6" imgW="3905384" imgH="298789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B77BD13-FB76-4911-A1FF-9D4DBF7837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2284" y="355263"/>
                        <a:ext cx="4014887" cy="31861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2631BB0-5E6B-481E-9694-46BE0A0FD8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604826"/>
              </p:ext>
            </p:extLst>
          </p:nvPr>
        </p:nvGraphicFramePr>
        <p:xfrm>
          <a:off x="8230250" y="3163634"/>
          <a:ext cx="4007026" cy="3179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3905384" imgH="2987890" progId="Origin50.Graph">
                  <p:embed/>
                </p:oleObj>
              </mc:Choice>
              <mc:Fallback>
                <p:oleObj name="Graph" r:id="rId8" imgW="3905384" imgH="298789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2631BB0-5E6B-481E-9694-46BE0A0FD8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0250" y="3163634"/>
                        <a:ext cx="4007026" cy="31799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5">
            <a:extLst>
              <a:ext uri="{FF2B5EF4-FFF2-40B4-BE49-F238E27FC236}">
                <a16:creationId xmlns:a16="http://schemas.microsoft.com/office/drawing/2014/main" id="{671A6B92-ED9D-4ABA-8473-FD46A94A0E58}"/>
              </a:ext>
            </a:extLst>
          </p:cNvPr>
          <p:cNvSpPr txBox="1"/>
          <p:nvPr/>
        </p:nvSpPr>
        <p:spPr>
          <a:xfrm>
            <a:off x="3169205" y="4961111"/>
            <a:ext cx="2175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Gill Sans MT" panose="020B0502020104020203" pitchFamily="34" charset="77"/>
              </a:rPr>
              <a:t>Nb</a:t>
            </a:r>
            <a:r>
              <a:rPr lang="en-GB" sz="1600" i="1" baseline="-25000" dirty="0">
                <a:latin typeface="Gill Sans MT" panose="020B0502020104020203" pitchFamily="34" charset="77"/>
              </a:rPr>
              <a:t>3</a:t>
            </a:r>
            <a:r>
              <a:rPr lang="en-GB" sz="1600" i="1" dirty="0">
                <a:latin typeface="Gill Sans MT" panose="020B0502020104020203" pitchFamily="34" charset="77"/>
              </a:rPr>
              <a:t>Sn </a:t>
            </a:r>
            <a:r>
              <a:rPr lang="en-GB" sz="1600" b="1" i="1" u="sng" dirty="0">
                <a:latin typeface="Gill Sans MT" panose="020B0502020104020203" pitchFamily="34" charset="77"/>
              </a:rPr>
              <a:t>grain size reduction</a:t>
            </a:r>
            <a:r>
              <a:rPr lang="en-GB" sz="1600" i="1" dirty="0">
                <a:latin typeface="Gill Sans MT" panose="020B0502020104020203" pitchFamily="34" charset="77"/>
              </a:rPr>
              <a:t> induced by precipitates (HfO</a:t>
            </a:r>
            <a:r>
              <a:rPr lang="en-GB" sz="1600" i="1" baseline="-25000" dirty="0">
                <a:latin typeface="Gill Sans MT" panose="020B0502020104020203" pitchFamily="34" charset="77"/>
              </a:rPr>
              <a:t>2</a:t>
            </a:r>
            <a:r>
              <a:rPr lang="en-GB" sz="1600" i="1" dirty="0">
                <a:latin typeface="Gill Sans MT" panose="020B0502020104020203" pitchFamily="34" charset="77"/>
              </a:rPr>
              <a:t>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EB85DCB-C059-4EC2-BDFF-58DB55926B40}"/>
              </a:ext>
            </a:extLst>
          </p:cNvPr>
          <p:cNvGrpSpPr>
            <a:grpSpLocks noChangeAspect="1"/>
          </p:cNvGrpSpPr>
          <p:nvPr/>
        </p:nvGrpSpPr>
        <p:grpSpPr>
          <a:xfrm>
            <a:off x="157675" y="961344"/>
            <a:ext cx="3013042" cy="2412453"/>
            <a:chOff x="158087" y="1175662"/>
            <a:chExt cx="3899028" cy="312183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208A86-7EB6-45D3-91E2-64866FF295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99" t="41735" r="7479" b="7843"/>
            <a:stretch/>
          </p:blipFill>
          <p:spPr>
            <a:xfrm>
              <a:off x="158087" y="1175662"/>
              <a:ext cx="3899028" cy="3119218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C34A653-68BE-4F20-A214-2A91389AAE54}"/>
                </a:ext>
              </a:extLst>
            </p:cNvPr>
            <p:cNvSpPr/>
            <p:nvPr/>
          </p:nvSpPr>
          <p:spPr>
            <a:xfrm>
              <a:off x="158087" y="3874769"/>
              <a:ext cx="3899028" cy="4227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476A87E-9283-4B1F-8304-49659FFFEF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6" t="93851" r="43636" b="4070"/>
            <a:stretch/>
          </p:blipFill>
          <p:spPr>
            <a:xfrm>
              <a:off x="2778156" y="4019808"/>
              <a:ext cx="414339" cy="12858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E593055-7CBE-45B7-AC3C-7CA81FDC4750}"/>
                </a:ext>
              </a:extLst>
            </p:cNvPr>
            <p:cNvSpPr txBox="1"/>
            <p:nvPr/>
          </p:nvSpPr>
          <p:spPr>
            <a:xfrm>
              <a:off x="3193169" y="3894262"/>
              <a:ext cx="859203" cy="358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100 nm</a:t>
              </a:r>
            </a:p>
          </p:txBody>
        </p:sp>
        <p:sp>
          <p:nvSpPr>
            <p:cNvPr id="14" name="TextBox 25">
              <a:extLst>
                <a:ext uri="{FF2B5EF4-FFF2-40B4-BE49-F238E27FC236}">
                  <a16:creationId xmlns:a16="http://schemas.microsoft.com/office/drawing/2014/main" id="{17D1F3BC-1634-4AB7-8270-63BBF00C6BE8}"/>
                </a:ext>
              </a:extLst>
            </p:cNvPr>
            <p:cNvSpPr txBox="1"/>
            <p:nvPr/>
          </p:nvSpPr>
          <p:spPr>
            <a:xfrm>
              <a:off x="162020" y="3907256"/>
              <a:ext cx="1388995" cy="358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 dirty="0">
                  <a:solidFill>
                    <a:schemeClr val="bg1"/>
                  </a:solidFill>
                  <a:latin typeface="Gill Sans MT" panose="020B0502020104020203" pitchFamily="34" charset="77"/>
                </a:rPr>
                <a:t>Hf-</a:t>
              </a:r>
              <a:r>
                <a:rPr lang="en-GB" sz="1200" b="1" i="1" dirty="0" err="1">
                  <a:solidFill>
                    <a:schemeClr val="bg1"/>
                  </a:solidFill>
                  <a:latin typeface="Gill Sans MT" panose="020B0502020104020203" pitchFamily="34" charset="77"/>
                </a:rPr>
                <a:t>noOS</a:t>
              </a:r>
              <a:endParaRPr lang="en-GB" sz="1200" b="1" i="1" dirty="0">
                <a:solidFill>
                  <a:schemeClr val="bg1"/>
                </a:solidFill>
                <a:latin typeface="Gill Sans MT" panose="020B0502020104020203" pitchFamily="34" charset="77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2E3010F-95A6-40FF-B54D-A8DFB3F099AE}"/>
              </a:ext>
            </a:extLst>
          </p:cNvPr>
          <p:cNvGrpSpPr>
            <a:grpSpLocks noChangeAspect="1"/>
          </p:cNvGrpSpPr>
          <p:nvPr/>
        </p:nvGrpSpPr>
        <p:grpSpPr>
          <a:xfrm>
            <a:off x="154516" y="3463462"/>
            <a:ext cx="3018048" cy="2419610"/>
            <a:chOff x="4297760" y="1175662"/>
            <a:chExt cx="3904329" cy="31301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096F626-89B8-46FB-A565-EBF005551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6000" contrast="5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3" t="10120" r="43085" b="40468"/>
            <a:stretch/>
          </p:blipFill>
          <p:spPr>
            <a:xfrm>
              <a:off x="4300149" y="1175662"/>
              <a:ext cx="3899550" cy="3119638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F7C5EF5-CB29-4256-8900-7D322FE483B6}"/>
                </a:ext>
              </a:extLst>
            </p:cNvPr>
            <p:cNvSpPr/>
            <p:nvPr/>
          </p:nvSpPr>
          <p:spPr>
            <a:xfrm>
              <a:off x="4300671" y="3883085"/>
              <a:ext cx="3899028" cy="4227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3262AC7-D62D-4872-A7E8-F04B3B9DE9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6" t="93851" r="43636" b="4070"/>
            <a:stretch/>
          </p:blipFill>
          <p:spPr>
            <a:xfrm>
              <a:off x="6974196" y="4030156"/>
              <a:ext cx="414339" cy="128587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2040562-EA54-4216-BEE9-A7869E0E0E79}"/>
                </a:ext>
              </a:extLst>
            </p:cNvPr>
            <p:cNvSpPr txBox="1"/>
            <p:nvPr/>
          </p:nvSpPr>
          <p:spPr>
            <a:xfrm>
              <a:off x="7343145" y="3911728"/>
              <a:ext cx="858944" cy="358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100 nm</a:t>
              </a:r>
            </a:p>
          </p:txBody>
        </p:sp>
        <p:sp>
          <p:nvSpPr>
            <p:cNvPr id="15" name="TextBox 25">
              <a:extLst>
                <a:ext uri="{FF2B5EF4-FFF2-40B4-BE49-F238E27FC236}">
                  <a16:creationId xmlns:a16="http://schemas.microsoft.com/office/drawing/2014/main" id="{4066CEC6-9E92-4D6A-BB7B-4E95B9EBACA6}"/>
                </a:ext>
              </a:extLst>
            </p:cNvPr>
            <p:cNvSpPr txBox="1"/>
            <p:nvPr/>
          </p:nvSpPr>
          <p:spPr>
            <a:xfrm>
              <a:off x="4297760" y="3911727"/>
              <a:ext cx="1714165" cy="358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 dirty="0">
                  <a:solidFill>
                    <a:schemeClr val="bg1"/>
                  </a:solidFill>
                  <a:latin typeface="Gill Sans MT" panose="020B0502020104020203" pitchFamily="34" charset="77"/>
                </a:rPr>
                <a:t>Hf-</a:t>
              </a:r>
              <a:r>
                <a:rPr lang="en-GB" sz="1200" b="1" i="1" dirty="0" err="1">
                  <a:solidFill>
                    <a:schemeClr val="bg1"/>
                  </a:solidFill>
                  <a:latin typeface="Gill Sans MT" panose="020B0502020104020203" pitchFamily="34" charset="77"/>
                </a:rPr>
                <a:t>annularOS</a:t>
              </a:r>
              <a:endParaRPr lang="en-GB" sz="1400" b="1" i="1" dirty="0">
                <a:solidFill>
                  <a:schemeClr val="bg1"/>
                </a:solidFill>
                <a:latin typeface="Gill Sans MT" panose="020B0502020104020203" pitchFamily="34" charset="77"/>
              </a:endParaRPr>
            </a:p>
          </p:txBody>
        </p:sp>
      </p:grpSp>
      <p:sp>
        <p:nvSpPr>
          <p:cNvPr id="21" name="Oval Callout 3">
            <a:extLst>
              <a:ext uri="{FF2B5EF4-FFF2-40B4-BE49-F238E27FC236}">
                <a16:creationId xmlns:a16="http://schemas.microsoft.com/office/drawing/2014/main" id="{AD99ACE4-178D-4629-B5EE-57A69CD82060}"/>
              </a:ext>
            </a:extLst>
          </p:cNvPr>
          <p:cNvSpPr/>
          <p:nvPr/>
        </p:nvSpPr>
        <p:spPr>
          <a:xfrm>
            <a:off x="46026" y="1026562"/>
            <a:ext cx="1083675" cy="513134"/>
          </a:xfrm>
          <a:prstGeom prst="wedgeEllipseCallout">
            <a:avLst>
              <a:gd name="adj1" fmla="val 40327"/>
              <a:gd name="adj2" fmla="val 7564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110 nm</a:t>
            </a:r>
            <a:endParaRPr lang="en-GB" sz="1600" b="1" baseline="-25000" dirty="0">
              <a:solidFill>
                <a:schemeClr val="tx1"/>
              </a:solidFill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94CE027E-429C-40DB-8E49-A3AA1D56C061}"/>
              </a:ext>
            </a:extLst>
          </p:cNvPr>
          <p:cNvSpPr/>
          <p:nvPr/>
        </p:nvSpPr>
        <p:spPr>
          <a:xfrm rot="11069358">
            <a:off x="803982" y="4977126"/>
            <a:ext cx="2586931" cy="22839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557AF480-D391-4E07-BFB2-8650EF67691C}"/>
              </a:ext>
            </a:extLst>
          </p:cNvPr>
          <p:cNvSpPr/>
          <p:nvPr/>
        </p:nvSpPr>
        <p:spPr>
          <a:xfrm rot="12003017">
            <a:off x="1164903" y="4684763"/>
            <a:ext cx="2328547" cy="22839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7E2FFAE6-6FAD-4D28-A82C-3D26E0FE0F94}"/>
              </a:ext>
            </a:extLst>
          </p:cNvPr>
          <p:cNvSpPr/>
          <p:nvPr/>
        </p:nvSpPr>
        <p:spPr>
          <a:xfrm rot="13732563">
            <a:off x="2055085" y="4477284"/>
            <a:ext cx="1663228" cy="22839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Callout 3">
            <a:extLst>
              <a:ext uri="{FF2B5EF4-FFF2-40B4-BE49-F238E27FC236}">
                <a16:creationId xmlns:a16="http://schemas.microsoft.com/office/drawing/2014/main" id="{E4546975-3B6D-48A6-BA51-56F1335D50CB}"/>
              </a:ext>
            </a:extLst>
          </p:cNvPr>
          <p:cNvSpPr/>
          <p:nvPr/>
        </p:nvSpPr>
        <p:spPr>
          <a:xfrm>
            <a:off x="2690178" y="3175920"/>
            <a:ext cx="912361" cy="513134"/>
          </a:xfrm>
          <a:prstGeom prst="wedgeEllipseCallout">
            <a:avLst>
              <a:gd name="adj1" fmla="val -35277"/>
              <a:gd name="adj2" fmla="val 7564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45 nm</a:t>
            </a:r>
            <a:endParaRPr lang="en-GB" sz="1600" b="1" baseline="-25000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A218F7-1D0E-46B2-985D-AB059E61E836}"/>
              </a:ext>
            </a:extLst>
          </p:cNvPr>
          <p:cNvSpPr txBox="1"/>
          <p:nvPr/>
        </p:nvSpPr>
        <p:spPr>
          <a:xfrm>
            <a:off x="156362" y="5981717"/>
            <a:ext cx="4937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100" dirty="0"/>
              <a:t>Bovone G, et al.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36.9 (2023): 095018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4D9ED4D-DB44-4CBE-8583-9F1306560545}"/>
              </a:ext>
            </a:extLst>
          </p:cNvPr>
          <p:cNvCxnSpPr>
            <a:cxnSpLocks/>
          </p:cNvCxnSpPr>
          <p:nvPr/>
        </p:nvCxnSpPr>
        <p:spPr>
          <a:xfrm>
            <a:off x="9486900" y="723900"/>
            <a:ext cx="0" cy="2271713"/>
          </a:xfrm>
          <a:prstGeom prst="line">
            <a:avLst/>
          </a:prstGeom>
          <a:ln w="19050">
            <a:solidFill>
              <a:srgbClr val="1E3C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EC38FF4-6305-4DC2-AD98-18AC60F212AB}"/>
              </a:ext>
            </a:extLst>
          </p:cNvPr>
          <p:cNvCxnSpPr>
            <a:cxnSpLocks/>
          </p:cNvCxnSpPr>
          <p:nvPr/>
        </p:nvCxnSpPr>
        <p:spPr>
          <a:xfrm>
            <a:off x="9645650" y="723900"/>
            <a:ext cx="0" cy="2271713"/>
          </a:xfrm>
          <a:prstGeom prst="line">
            <a:avLst/>
          </a:prstGeom>
          <a:ln w="19050">
            <a:solidFill>
              <a:srgbClr val="BBC4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DB19F21-4742-4DF8-A780-B9AD860F5090}"/>
              </a:ext>
            </a:extLst>
          </p:cNvPr>
          <p:cNvCxnSpPr>
            <a:cxnSpLocks/>
          </p:cNvCxnSpPr>
          <p:nvPr/>
        </p:nvCxnSpPr>
        <p:spPr>
          <a:xfrm>
            <a:off x="9785350" y="723900"/>
            <a:ext cx="0" cy="2271713"/>
          </a:xfrm>
          <a:prstGeom prst="line">
            <a:avLst/>
          </a:prstGeom>
          <a:ln w="19050">
            <a:solidFill>
              <a:srgbClr val="D631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F00E5D3-09C8-4A16-8190-D0290B4308F6}"/>
              </a:ext>
            </a:extLst>
          </p:cNvPr>
          <p:cNvCxnSpPr>
            <a:cxnSpLocks/>
          </p:cNvCxnSpPr>
          <p:nvPr/>
        </p:nvCxnSpPr>
        <p:spPr>
          <a:xfrm>
            <a:off x="9472930" y="3524968"/>
            <a:ext cx="0" cy="2271713"/>
          </a:xfrm>
          <a:prstGeom prst="line">
            <a:avLst/>
          </a:prstGeom>
          <a:ln w="19050">
            <a:solidFill>
              <a:srgbClr val="009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CF5233D-380D-4C60-843C-FEE240C9508E}"/>
              </a:ext>
            </a:extLst>
          </p:cNvPr>
          <p:cNvCxnSpPr>
            <a:cxnSpLocks/>
          </p:cNvCxnSpPr>
          <p:nvPr/>
        </p:nvCxnSpPr>
        <p:spPr>
          <a:xfrm>
            <a:off x="9552305" y="3524968"/>
            <a:ext cx="0" cy="2271713"/>
          </a:xfrm>
          <a:prstGeom prst="line">
            <a:avLst/>
          </a:prstGeom>
          <a:ln w="19050">
            <a:solidFill>
              <a:srgbClr val="6CA71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FA18041-A5BE-4103-A360-FF579DAC22C3}"/>
              </a:ext>
            </a:extLst>
          </p:cNvPr>
          <p:cNvCxnSpPr>
            <a:cxnSpLocks/>
          </p:cNvCxnSpPr>
          <p:nvPr/>
        </p:nvCxnSpPr>
        <p:spPr>
          <a:xfrm>
            <a:off x="9629775" y="3524968"/>
            <a:ext cx="0" cy="2271713"/>
          </a:xfrm>
          <a:prstGeom prst="line">
            <a:avLst/>
          </a:prstGeom>
          <a:ln w="19050">
            <a:solidFill>
              <a:srgbClr val="A79F1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664C339A-B1DC-4360-9FCF-F7A347CA53CC}"/>
              </a:ext>
            </a:extLst>
          </p:cNvPr>
          <p:cNvSpPr/>
          <p:nvPr/>
        </p:nvSpPr>
        <p:spPr>
          <a:xfrm>
            <a:off x="9317038" y="2416832"/>
            <a:ext cx="695323" cy="228390"/>
          </a:xfrm>
          <a:prstGeom prst="rightArrow">
            <a:avLst/>
          </a:prstGeom>
          <a:gradFill>
            <a:gsLst>
              <a:gs pos="0">
                <a:srgbClr val="1E3CFF"/>
              </a:gs>
              <a:gs pos="50000">
                <a:schemeClr val="accent1">
                  <a:lumMod val="45000"/>
                  <a:lumOff val="55000"/>
                </a:schemeClr>
              </a:gs>
              <a:gs pos="100000">
                <a:srgbClr val="D631FF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C5494A0F-5F98-4B4E-86D6-5A458EA53B60}"/>
              </a:ext>
            </a:extLst>
          </p:cNvPr>
          <p:cNvSpPr/>
          <p:nvPr/>
        </p:nvSpPr>
        <p:spPr>
          <a:xfrm>
            <a:off x="9338552" y="5253876"/>
            <a:ext cx="491005" cy="228390"/>
          </a:xfrm>
          <a:prstGeom prst="rightArrow">
            <a:avLst/>
          </a:prstGeom>
          <a:gradFill>
            <a:gsLst>
              <a:gs pos="0">
                <a:srgbClr val="009300"/>
              </a:gs>
              <a:gs pos="50000">
                <a:srgbClr val="6CA714"/>
              </a:gs>
              <a:gs pos="100000">
                <a:srgbClr val="A79F14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BF3B6987-B86A-45F3-9AC1-BAACE85AB9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329073"/>
              </p:ext>
            </p:extLst>
          </p:nvPr>
        </p:nvGraphicFramePr>
        <p:xfrm>
          <a:off x="3053354" y="552680"/>
          <a:ext cx="5935663" cy="454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3" imgW="3920760" imgH="3000960" progId="Origin50.Graph">
                  <p:embed/>
                </p:oleObj>
              </mc:Choice>
              <mc:Fallback>
                <p:oleObj name="Graph" r:id="rId13" imgW="3920760" imgH="3000960" progId="Origin50.Graph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9BA4FF0E-EA85-4717-AFFB-70D2DF9C3D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053354" y="552680"/>
                        <a:ext cx="5935663" cy="4541838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25">
            <a:extLst>
              <a:ext uri="{FF2B5EF4-FFF2-40B4-BE49-F238E27FC236}">
                <a16:creationId xmlns:a16="http://schemas.microsoft.com/office/drawing/2014/main" id="{4ACE1A3F-28CA-40B1-B413-AB63E5A82499}"/>
              </a:ext>
            </a:extLst>
          </p:cNvPr>
          <p:cNvSpPr txBox="1"/>
          <p:nvPr/>
        </p:nvSpPr>
        <p:spPr>
          <a:xfrm>
            <a:off x="6590495" y="5423082"/>
            <a:ext cx="2126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u="sng" dirty="0">
                <a:latin typeface="Gill Sans MT" panose="020B0502020104020203" pitchFamily="34" charset="77"/>
              </a:rPr>
              <a:t>Modification of the pinning mechanism</a:t>
            </a:r>
            <a:r>
              <a:rPr lang="en-GB" sz="1600" i="1" dirty="0">
                <a:latin typeface="Gill Sans MT" panose="020B0502020104020203" pitchFamily="34" charset="77"/>
              </a:rPr>
              <a:t> </a:t>
            </a:r>
          </a:p>
        </p:txBody>
      </p:sp>
      <p:sp>
        <p:nvSpPr>
          <p:cNvPr id="17" name="TextBox 25">
            <a:extLst>
              <a:ext uri="{FF2B5EF4-FFF2-40B4-BE49-F238E27FC236}">
                <a16:creationId xmlns:a16="http://schemas.microsoft.com/office/drawing/2014/main" id="{4B70A085-D49F-43A1-8E38-D6A7B010F35B}"/>
              </a:ext>
            </a:extLst>
          </p:cNvPr>
          <p:cNvSpPr txBox="1"/>
          <p:nvPr/>
        </p:nvSpPr>
        <p:spPr>
          <a:xfrm>
            <a:off x="5986170" y="3560463"/>
            <a:ext cx="2126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u="sng" dirty="0">
                <a:latin typeface="Gill Sans MT" panose="020B0502020104020203" pitchFamily="34" charset="77"/>
              </a:rPr>
              <a:t>Enhancement of B</a:t>
            </a:r>
            <a:r>
              <a:rPr lang="en-GB" sz="1600" b="1" i="1" u="sng" baseline="-25000" dirty="0">
                <a:latin typeface="Gill Sans MT" panose="020B0502020104020203" pitchFamily="34" charset="77"/>
              </a:rPr>
              <a:t>c2</a:t>
            </a:r>
            <a:endParaRPr lang="en-GB" sz="1600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F9C1B7F7-7A75-4C77-9421-34EBC1197532}"/>
              </a:ext>
            </a:extLst>
          </p:cNvPr>
          <p:cNvSpPr/>
          <p:nvPr/>
        </p:nvSpPr>
        <p:spPr>
          <a:xfrm rot="20333166">
            <a:off x="4697444" y="1817692"/>
            <a:ext cx="1754609" cy="163492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B3A39B9-8000-4480-AF9F-ED9B6B97D63E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6424519-3AF9-4AD2-B30C-846F58D1AAF7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A367883F-6E10-4199-9F9A-61B52F6507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2" name="ZoneTexte 4">
                <a:extLst>
                  <a:ext uri="{FF2B5EF4-FFF2-40B4-BE49-F238E27FC236}">
                    <a16:creationId xmlns:a16="http://schemas.microsoft.com/office/drawing/2014/main" id="{6846F82F-1842-4922-B213-525278F614D2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69F9403-65B6-492D-A467-0D09A9EF2F5B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2B4D916-7314-467A-A09F-4F95CB854647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C4D5AAD5-6F5C-4F5F-968D-ABB8453998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0" name="ZoneTexte 4">
                <a:extLst>
                  <a:ext uri="{FF2B5EF4-FFF2-40B4-BE49-F238E27FC236}">
                    <a16:creationId xmlns:a16="http://schemas.microsoft.com/office/drawing/2014/main" id="{C81D7F86-4CC9-4C8D-A646-50C7F856BD0D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BB44E64E-4DCE-409A-9685-4183FA2791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22DD12-E9ED-4699-850A-9150EDA34EC1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15</a:t>
              </a:r>
            </a:p>
          </p:txBody>
        </p:sp>
      </p:grpSp>
      <p:sp>
        <p:nvSpPr>
          <p:cNvPr id="63" name="Rettangolo 3">
            <a:extLst>
              <a:ext uri="{FF2B5EF4-FFF2-40B4-BE49-F238E27FC236}">
                <a16:creationId xmlns:a16="http://schemas.microsoft.com/office/drawing/2014/main" id="{358E3D24-DF15-4F26-BF85-6E7576A8DDD3}"/>
              </a:ext>
            </a:extLst>
          </p:cNvPr>
          <p:cNvSpPr/>
          <p:nvPr/>
        </p:nvSpPr>
        <p:spPr>
          <a:xfrm>
            <a:off x="5492556" y="4547489"/>
            <a:ext cx="265482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>
                <a:solidFill>
                  <a:srgbClr val="FF0000"/>
                </a:solidFill>
                <a:latin typeface="Gill Sans MT" panose="020B0502020104020203" pitchFamily="34" charset="0"/>
              </a:rPr>
              <a:t>J</a:t>
            </a:r>
            <a:r>
              <a:rPr lang="en-US" sz="2000" b="1" i="1" baseline="-25000" dirty="0" err="1">
                <a:solidFill>
                  <a:srgbClr val="FF0000"/>
                </a:solidFill>
                <a:latin typeface="Gill Sans MT" panose="020B0502020104020203" pitchFamily="34" charset="0"/>
              </a:rPr>
              <a:t>c</a:t>
            </a:r>
            <a:r>
              <a:rPr lang="en-US" sz="2000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 enhancement due to precipitated oxides </a:t>
            </a:r>
          </a:p>
        </p:txBody>
      </p:sp>
    </p:spTree>
    <p:extLst>
      <p:ext uri="{BB962C8B-B14F-4D97-AF65-F5344CB8AC3E}">
        <p14:creationId xmlns:p14="http://schemas.microsoft.com/office/powerpoint/2010/main" val="271861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21" grpId="0" animBg="1"/>
      <p:bldP spid="2" grpId="0" animBg="1"/>
      <p:bldP spid="27" grpId="0" animBg="1"/>
      <p:bldP spid="28" grpId="0" animBg="1"/>
      <p:bldP spid="19" grpId="0" animBg="1"/>
      <p:bldP spid="45" grpId="0" animBg="1"/>
      <p:bldP spid="46" grpId="0" animBg="1"/>
      <p:bldP spid="51" grpId="0"/>
      <p:bldP spid="17" grpId="0"/>
      <p:bldP spid="52" grpId="0" animBg="1"/>
      <p:bldP spid="6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asellaDiTesto 18">
            <a:extLst>
              <a:ext uri="{FF2B5EF4-FFF2-40B4-BE49-F238E27FC236}">
                <a16:creationId xmlns:a16="http://schemas.microsoft.com/office/drawing/2014/main" id="{D932B597-89BF-4A57-9D06-B5FB93A3FE5C}"/>
              </a:ext>
            </a:extLst>
          </p:cNvPr>
          <p:cNvSpPr txBox="1"/>
          <p:nvPr/>
        </p:nvSpPr>
        <p:spPr>
          <a:xfrm>
            <a:off x="1948977" y="1809219"/>
            <a:ext cx="1310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Gill Sans MT" panose="020B0502020104020203" pitchFamily="34" charset="77"/>
              </a:rPr>
              <a:t>Zr</a:t>
            </a:r>
            <a:r>
              <a:rPr lang="en-GB" dirty="0">
                <a:latin typeface="Gill Sans MT" panose="020B0502020104020203" pitchFamily="34" charset="77"/>
              </a:rPr>
              <a:t> L</a:t>
            </a:r>
            <a:r>
              <a:rPr lang="en-GB" baseline="-25000" dirty="0">
                <a:latin typeface="Gill Sans MT" panose="020B0502020104020203" pitchFamily="34" charset="77"/>
              </a:rPr>
              <a:t>3</a:t>
            </a:r>
            <a:r>
              <a:rPr lang="en-GB" dirty="0">
                <a:latin typeface="Gill Sans MT" panose="020B0502020104020203" pitchFamily="34" charset="77"/>
              </a:rPr>
              <a:t> edge</a:t>
            </a:r>
          </a:p>
        </p:txBody>
      </p:sp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FC92DE4F-9F2A-4A01-A252-3C906966E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407331"/>
              </p:ext>
            </p:extLst>
          </p:nvPr>
        </p:nvGraphicFramePr>
        <p:xfrm>
          <a:off x="877993" y="1177232"/>
          <a:ext cx="5809641" cy="444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57" name="Object 56">
                        <a:extLst>
                          <a:ext uri="{FF2B5EF4-FFF2-40B4-BE49-F238E27FC236}">
                            <a16:creationId xmlns:a16="http://schemas.microsoft.com/office/drawing/2014/main" id="{DA8CD677-C3B0-41D8-A8D6-3521903EA0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7993" y="1177232"/>
                        <a:ext cx="5809641" cy="444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30">
            <a:extLst>
              <a:ext uri="{FF2B5EF4-FFF2-40B4-BE49-F238E27FC236}">
                <a16:creationId xmlns:a16="http://schemas.microsoft.com/office/drawing/2014/main" id="{90A5F869-56CA-46BA-BF70-80705D763099}"/>
              </a:ext>
            </a:extLst>
          </p:cNvPr>
          <p:cNvGrpSpPr>
            <a:grpSpLocks noChangeAspect="1"/>
          </p:cNvGrpSpPr>
          <p:nvPr/>
        </p:nvGrpSpPr>
        <p:grpSpPr>
          <a:xfrm>
            <a:off x="9268551" y="1268736"/>
            <a:ext cx="3641742" cy="3588521"/>
            <a:chOff x="9393438" y="1158381"/>
            <a:chExt cx="4876927" cy="480565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143DC80-A37A-4A9C-8BDD-335650610A34}"/>
                </a:ext>
              </a:extLst>
            </p:cNvPr>
            <p:cNvGrpSpPr/>
            <p:nvPr/>
          </p:nvGrpSpPr>
          <p:grpSpPr>
            <a:xfrm>
              <a:off x="9698365" y="1158381"/>
              <a:ext cx="4572000" cy="4572000"/>
              <a:chOff x="10190043" y="3298546"/>
              <a:chExt cx="337137" cy="33679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5A676A4-684B-497D-8281-3FEF7A5D54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0043" y="3298546"/>
                <a:ext cx="337137" cy="33679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746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4207C1A7-E17C-40A5-8E72-3C672559FBD4}"/>
                  </a:ext>
                </a:extLst>
              </p:cNvPr>
              <p:cNvSpPr/>
              <p:nvPr/>
            </p:nvSpPr>
            <p:spPr>
              <a:xfrm>
                <a:off x="10330545" y="3437926"/>
                <a:ext cx="56131" cy="56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E818867-0E54-4EED-8ED2-46849A0D1A90}"/>
                </a:ext>
              </a:extLst>
            </p:cNvPr>
            <p:cNvSpPr/>
            <p:nvPr/>
          </p:nvSpPr>
          <p:spPr>
            <a:xfrm>
              <a:off x="9393438" y="3934111"/>
              <a:ext cx="3976743" cy="2029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Oval Callout 3">
            <a:extLst>
              <a:ext uri="{FF2B5EF4-FFF2-40B4-BE49-F238E27FC236}">
                <a16:creationId xmlns:a16="http://schemas.microsoft.com/office/drawing/2014/main" id="{8E3C751A-BFBE-4CF9-BC09-8A1FA5144210}"/>
              </a:ext>
            </a:extLst>
          </p:cNvPr>
          <p:cNvSpPr/>
          <p:nvPr/>
        </p:nvSpPr>
        <p:spPr>
          <a:xfrm>
            <a:off x="11389871" y="2253934"/>
            <a:ext cx="837484" cy="503083"/>
          </a:xfrm>
          <a:prstGeom prst="wedgeEllipseCallout">
            <a:avLst>
              <a:gd name="adj1" fmla="val -56557"/>
              <a:gd name="adj2" fmla="val 7967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SnO</a:t>
            </a:r>
            <a:r>
              <a:rPr lang="en-GB" b="1" i="1" baseline="-25000" dirty="0">
                <a:solidFill>
                  <a:schemeClr val="tx1"/>
                </a:solidFill>
                <a:latin typeface="Gill Sans MT" panose="020B0502020104020203" pitchFamily="34" charset="0"/>
              </a:rPr>
              <a:t>2</a:t>
            </a: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11DC68ED-913B-43D0-9840-046B4E43BBD9}"/>
              </a:ext>
            </a:extLst>
          </p:cNvPr>
          <p:cNvSpPr/>
          <p:nvPr/>
        </p:nvSpPr>
        <p:spPr>
          <a:xfrm rot="15660850">
            <a:off x="10461651" y="1901715"/>
            <a:ext cx="1109865" cy="365619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BE3E02C-BA81-4E45-B5FB-B8EC9F3C9CBB}"/>
              </a:ext>
            </a:extLst>
          </p:cNvPr>
          <p:cNvSpPr txBox="1"/>
          <p:nvPr/>
        </p:nvSpPr>
        <p:spPr>
          <a:xfrm>
            <a:off x="9767812" y="2047388"/>
            <a:ext cx="139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Gill Sans MT" panose="020B0502020104020203" pitchFamily="34" charset="77"/>
              </a:rPr>
              <a:t>O diffusion</a:t>
            </a:r>
          </a:p>
          <a:p>
            <a:pPr algn="ctr"/>
            <a:r>
              <a:rPr lang="en-GB" dirty="0">
                <a:latin typeface="Gill Sans MT" panose="020B0502020104020203" pitchFamily="34" charset="77"/>
              </a:rPr>
              <a:t>direction </a:t>
            </a:r>
          </a:p>
        </p:txBody>
      </p:sp>
      <p:sp>
        <p:nvSpPr>
          <p:cNvPr id="49" name="Oval Callout 3">
            <a:extLst>
              <a:ext uri="{FF2B5EF4-FFF2-40B4-BE49-F238E27FC236}">
                <a16:creationId xmlns:a16="http://schemas.microsoft.com/office/drawing/2014/main" id="{D6C052F8-E209-46FF-82BB-838F2FA88F2A}"/>
              </a:ext>
            </a:extLst>
          </p:cNvPr>
          <p:cNvSpPr/>
          <p:nvPr/>
        </p:nvSpPr>
        <p:spPr>
          <a:xfrm>
            <a:off x="9874438" y="730508"/>
            <a:ext cx="2089229" cy="681014"/>
          </a:xfrm>
          <a:prstGeom prst="wedgeEllipseCallout">
            <a:avLst>
              <a:gd name="adj1" fmla="val -28448"/>
              <a:gd name="adj2" fmla="val 7856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Nb</a:t>
            </a:r>
            <a:r>
              <a:rPr lang="en-GB" b="1" i="1" baseline="-25000" dirty="0">
                <a:solidFill>
                  <a:schemeClr val="tx1"/>
                </a:solidFill>
                <a:latin typeface="Gill Sans MT" panose="020B0502020104020203" pitchFamily="34" charset="0"/>
              </a:rPr>
              <a:t>3</a:t>
            </a:r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Sn reaction layer</a:t>
            </a:r>
            <a:endParaRPr lang="en-GB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BE26922-62FE-4CC7-BA28-0B8EFDEC33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78" t="44268" r="14883" b="44508"/>
          <a:stretch/>
        </p:blipFill>
        <p:spPr>
          <a:xfrm>
            <a:off x="8157940" y="3517584"/>
            <a:ext cx="3660585" cy="256263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BA19703-E71A-4B80-AEAC-4F44C99A11DA}"/>
              </a:ext>
            </a:extLst>
          </p:cNvPr>
          <p:cNvPicPr/>
          <p:nvPr/>
        </p:nvPicPr>
        <p:blipFill rotWithShape="1">
          <a:blip r:embed="rId6"/>
          <a:srcRect l="18562" t="18413" r="23354" b="15293"/>
          <a:stretch/>
        </p:blipFill>
        <p:spPr>
          <a:xfrm rot="10800000">
            <a:off x="9110832" y="4150482"/>
            <a:ext cx="2707694" cy="1425636"/>
          </a:xfrm>
          <a:prstGeom prst="rect">
            <a:avLst/>
          </a:prstGeom>
        </p:spPr>
      </p:pic>
      <p:sp>
        <p:nvSpPr>
          <p:cNvPr id="40" name="Arrow: Right 39">
            <a:extLst>
              <a:ext uri="{FF2B5EF4-FFF2-40B4-BE49-F238E27FC236}">
                <a16:creationId xmlns:a16="http://schemas.microsoft.com/office/drawing/2014/main" id="{9EE8F03C-E71B-4C61-A27B-B2BBB874F157}"/>
              </a:ext>
            </a:extLst>
          </p:cNvPr>
          <p:cNvSpPr/>
          <p:nvPr/>
        </p:nvSpPr>
        <p:spPr>
          <a:xfrm rot="10800000">
            <a:off x="9613439" y="4666372"/>
            <a:ext cx="1376884" cy="36702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D702286-FAFE-4826-9B36-8CD36125EF4C}"/>
              </a:ext>
            </a:extLst>
          </p:cNvPr>
          <p:cNvSpPr>
            <a:spLocks noChangeAspect="1"/>
          </p:cNvSpPr>
          <p:nvPr/>
        </p:nvSpPr>
        <p:spPr>
          <a:xfrm>
            <a:off x="9489941" y="4201461"/>
            <a:ext cx="454101" cy="4572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Gill Sans MT" panose="020B0502020104020203" pitchFamily="34" charset="0"/>
              </a:rPr>
              <a:t>5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EFE2B75-A3B3-4DBB-BC90-61A73FB579C2}"/>
              </a:ext>
            </a:extLst>
          </p:cNvPr>
          <p:cNvSpPr/>
          <p:nvPr/>
        </p:nvSpPr>
        <p:spPr>
          <a:xfrm>
            <a:off x="10763798" y="4206845"/>
            <a:ext cx="457200" cy="4572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Gill Sans MT" panose="020B0502020104020203" pitchFamily="34" charset="0"/>
              </a:rPr>
              <a:t>1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E064455-20AE-4B8B-A0E2-DDFC93BC74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575229"/>
              </p:ext>
            </p:extLst>
          </p:nvPr>
        </p:nvGraphicFramePr>
        <p:xfrm>
          <a:off x="876321" y="1178522"/>
          <a:ext cx="5809641" cy="444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E064455-20AE-4B8B-A0E2-DDFC93BC74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76321" y="1178522"/>
                        <a:ext cx="5809641" cy="444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AB635D11-0286-4725-BA45-FDB6EE6E31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649947"/>
              </p:ext>
            </p:extLst>
          </p:nvPr>
        </p:nvGraphicFramePr>
        <p:xfrm>
          <a:off x="876321" y="1178522"/>
          <a:ext cx="5809641" cy="444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54" name="Object 53">
                        <a:extLst>
                          <a:ext uri="{FF2B5EF4-FFF2-40B4-BE49-F238E27FC236}">
                            <a16:creationId xmlns:a16="http://schemas.microsoft.com/office/drawing/2014/main" id="{AB635D11-0286-4725-BA45-FDB6EE6E31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6321" y="1178522"/>
                        <a:ext cx="5809641" cy="444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12B4A110-BB92-4C50-8AB9-9B81049DA7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866657"/>
              </p:ext>
            </p:extLst>
          </p:nvPr>
        </p:nvGraphicFramePr>
        <p:xfrm>
          <a:off x="876321" y="1179820"/>
          <a:ext cx="5809641" cy="444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12B4A110-BB92-4C50-8AB9-9B81049DA7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76321" y="1179820"/>
                        <a:ext cx="5809641" cy="444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D0EAB48E-31E7-4B3C-A213-2114E12C38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248766"/>
              </p:ext>
            </p:extLst>
          </p:nvPr>
        </p:nvGraphicFramePr>
        <p:xfrm>
          <a:off x="876321" y="1178522"/>
          <a:ext cx="5809641" cy="444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3" imgW="3920760" imgH="3000960" progId="Origin50.Graph">
                  <p:embed/>
                </p:oleObj>
              </mc:Choice>
              <mc:Fallback>
                <p:oleObj name="Graph" r:id="rId13" imgW="3920760" imgH="3000960" progId="Origin50.Graph">
                  <p:embed/>
                  <p:pic>
                    <p:nvPicPr>
                      <p:cNvPr id="56" name="Object 55">
                        <a:extLst>
                          <a:ext uri="{FF2B5EF4-FFF2-40B4-BE49-F238E27FC236}">
                            <a16:creationId xmlns:a16="http://schemas.microsoft.com/office/drawing/2014/main" id="{D0EAB48E-31E7-4B3C-A213-2114E12C38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76321" y="1178522"/>
                        <a:ext cx="5809641" cy="444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DA8CD677-C3B0-41D8-A8D6-3521903EA0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249768"/>
              </p:ext>
            </p:extLst>
          </p:nvPr>
        </p:nvGraphicFramePr>
        <p:xfrm>
          <a:off x="877237" y="1173367"/>
          <a:ext cx="5809641" cy="444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5" imgW="3920760" imgH="3000960" progId="Origin50.Graph">
                  <p:embed/>
                </p:oleObj>
              </mc:Choice>
              <mc:Fallback>
                <p:oleObj name="Graph" r:id="rId15" imgW="3920760" imgH="3000960" progId="Origin50.Graph">
                  <p:embed/>
                  <p:pic>
                    <p:nvPicPr>
                      <p:cNvPr id="57" name="Object 56">
                        <a:extLst>
                          <a:ext uri="{FF2B5EF4-FFF2-40B4-BE49-F238E27FC236}">
                            <a16:creationId xmlns:a16="http://schemas.microsoft.com/office/drawing/2014/main" id="{DA8CD677-C3B0-41D8-A8D6-3521903EA0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77237" y="1173367"/>
                        <a:ext cx="5809641" cy="444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E5F0760F-CC60-4832-BD0F-3045A06BDACE}"/>
              </a:ext>
            </a:extLst>
          </p:cNvPr>
          <p:cNvSpPr txBox="1"/>
          <p:nvPr/>
        </p:nvSpPr>
        <p:spPr>
          <a:xfrm>
            <a:off x="2884516" y="1239199"/>
            <a:ext cx="1782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err="1">
                <a:latin typeface="Gill Sans MT" panose="020B0502020104020203" pitchFamily="34" charset="77"/>
              </a:rPr>
              <a:t>Zr</a:t>
            </a:r>
            <a:r>
              <a:rPr lang="en-GB" sz="2000" b="1" i="1" dirty="0">
                <a:latin typeface="Gill Sans MT" panose="020B0502020104020203" pitchFamily="34" charset="77"/>
              </a:rPr>
              <a:t> – </a:t>
            </a:r>
            <a:r>
              <a:rPr lang="en-GB" sz="2000" b="1" i="1" dirty="0" err="1">
                <a:latin typeface="Gill Sans MT" panose="020B0502020104020203" pitchFamily="34" charset="77"/>
              </a:rPr>
              <a:t>coreOS</a:t>
            </a:r>
            <a:endParaRPr lang="en-GB" sz="2000" b="1" i="1" dirty="0">
              <a:latin typeface="Gill Sans MT" panose="020B0502020104020203" pitchFamily="34" charset="77"/>
            </a:endParaRPr>
          </a:p>
        </p:txBody>
      </p:sp>
      <p:sp>
        <p:nvSpPr>
          <p:cNvPr id="48" name="CasellaDiTesto 18">
            <a:extLst>
              <a:ext uri="{FF2B5EF4-FFF2-40B4-BE49-F238E27FC236}">
                <a16:creationId xmlns:a16="http://schemas.microsoft.com/office/drawing/2014/main" id="{A0442720-3152-4341-9621-392536333921}"/>
              </a:ext>
            </a:extLst>
          </p:cNvPr>
          <p:cNvSpPr txBox="1"/>
          <p:nvPr/>
        </p:nvSpPr>
        <p:spPr>
          <a:xfrm>
            <a:off x="5109082" y="4899357"/>
            <a:ext cx="3297439" cy="120032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ZrO</a:t>
            </a:r>
            <a:r>
              <a:rPr lang="en-GB" b="1" i="1" baseline="-25000" dirty="0">
                <a:solidFill>
                  <a:srgbClr val="FF0000"/>
                </a:solidFill>
                <a:latin typeface="Gill Sans MT" panose="020B0502020104020203" pitchFamily="34" charset="77"/>
              </a:rPr>
              <a:t>2</a:t>
            </a:r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–like spectrum found </a:t>
            </a:r>
            <a:r>
              <a:rPr lang="en-GB" b="1" i="1" u="sng" dirty="0">
                <a:solidFill>
                  <a:srgbClr val="FF0000"/>
                </a:solidFill>
                <a:latin typeface="Gill Sans MT" panose="020B0502020104020203" pitchFamily="34" charset="77"/>
              </a:rPr>
              <a:t>only</a:t>
            </a:r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in Nb</a:t>
            </a:r>
            <a:r>
              <a:rPr lang="en-GB" b="1" i="1" baseline="-25000" dirty="0">
                <a:solidFill>
                  <a:srgbClr val="FF0000"/>
                </a:solidFill>
                <a:latin typeface="Gill Sans MT" panose="020B0502020104020203" pitchFamily="34" charset="77"/>
              </a:rPr>
              <a:t>3</a:t>
            </a:r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Sn! Different </a:t>
            </a:r>
            <a:r>
              <a:rPr lang="en-GB" b="1" i="1" dirty="0" err="1">
                <a:solidFill>
                  <a:srgbClr val="FF0000"/>
                </a:solidFill>
                <a:latin typeface="Gill Sans MT" panose="020B0502020104020203" pitchFamily="34" charset="77"/>
              </a:rPr>
              <a:t>Zr</a:t>
            </a:r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spectrum in residual alloy, despite oxygen diffusion</a:t>
            </a:r>
          </a:p>
        </p:txBody>
      </p:sp>
      <p:graphicFrame>
        <p:nvGraphicFramePr>
          <p:cNvPr id="58" name="Object 57">
            <a:extLst>
              <a:ext uri="{FF2B5EF4-FFF2-40B4-BE49-F238E27FC236}">
                <a16:creationId xmlns:a16="http://schemas.microsoft.com/office/drawing/2014/main" id="{7F0503C7-76F1-4857-A9E4-787940DD81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436821"/>
              </p:ext>
            </p:extLst>
          </p:nvPr>
        </p:nvGraphicFramePr>
        <p:xfrm>
          <a:off x="5944463" y="1135340"/>
          <a:ext cx="3297439" cy="252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7" imgW="3920760" imgH="3000960" progId="Origin50.Graph">
                  <p:embed/>
                </p:oleObj>
              </mc:Choice>
              <mc:Fallback>
                <p:oleObj name="Graph" r:id="rId17" imgW="3920760" imgH="3000960" progId="Origin50.Graph">
                  <p:embed/>
                  <p:pic>
                    <p:nvPicPr>
                      <p:cNvPr id="58" name="Object 57">
                        <a:extLst>
                          <a:ext uri="{FF2B5EF4-FFF2-40B4-BE49-F238E27FC236}">
                            <a16:creationId xmlns:a16="http://schemas.microsoft.com/office/drawing/2014/main" id="{7F0503C7-76F1-4857-A9E4-787940DD8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944463" y="1135340"/>
                        <a:ext cx="3297439" cy="2523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Arrow: Right 43">
            <a:extLst>
              <a:ext uri="{FF2B5EF4-FFF2-40B4-BE49-F238E27FC236}">
                <a16:creationId xmlns:a16="http://schemas.microsoft.com/office/drawing/2014/main" id="{8F47EECD-A179-4518-8238-0FC420082CCE}"/>
              </a:ext>
            </a:extLst>
          </p:cNvPr>
          <p:cNvSpPr/>
          <p:nvPr/>
        </p:nvSpPr>
        <p:spPr>
          <a:xfrm rot="20470766">
            <a:off x="4180768" y="2910933"/>
            <a:ext cx="2954964" cy="194014"/>
          </a:xfrm>
          <a:prstGeom prst="rightArrow">
            <a:avLst/>
          </a:prstGeom>
          <a:solidFill>
            <a:srgbClr val="D631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D78173E-142A-413E-82C0-AAF572467E35}"/>
              </a:ext>
            </a:extLst>
          </p:cNvPr>
          <p:cNvGrpSpPr/>
          <p:nvPr/>
        </p:nvGrpSpPr>
        <p:grpSpPr>
          <a:xfrm>
            <a:off x="37844" y="951367"/>
            <a:ext cx="2967142" cy="2299243"/>
            <a:chOff x="-2327128" y="881693"/>
            <a:chExt cx="2657853" cy="2033742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243181E-30FD-4617-80FF-5581BA4A01C9}"/>
                </a:ext>
              </a:extLst>
            </p:cNvPr>
            <p:cNvSpPr/>
            <p:nvPr/>
          </p:nvSpPr>
          <p:spPr>
            <a:xfrm>
              <a:off x="-1643935" y="1123982"/>
              <a:ext cx="1579366" cy="16963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9" name="Object 58">
              <a:extLst>
                <a:ext uri="{FF2B5EF4-FFF2-40B4-BE49-F238E27FC236}">
                  <a16:creationId xmlns:a16="http://schemas.microsoft.com/office/drawing/2014/main" id="{3D571744-1264-4C83-9E92-345867894D7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5497557"/>
                </p:ext>
              </p:extLst>
            </p:nvPr>
          </p:nvGraphicFramePr>
          <p:xfrm>
            <a:off x="-2327128" y="881693"/>
            <a:ext cx="2657853" cy="20337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9" imgW="3920760" imgH="3000960" progId="Origin50.Graph">
                    <p:embed/>
                  </p:oleObj>
                </mc:Choice>
                <mc:Fallback>
                  <p:oleObj name="Graph" r:id="rId19" imgW="3920760" imgH="3000960" progId="Origin50.Graph">
                    <p:embed/>
                    <p:pic>
                      <p:nvPicPr>
                        <p:cNvPr id="59" name="Object 58">
                          <a:extLst>
                            <a:ext uri="{FF2B5EF4-FFF2-40B4-BE49-F238E27FC236}">
                              <a16:creationId xmlns:a16="http://schemas.microsoft.com/office/drawing/2014/main" id="{3D571744-1264-4C83-9E92-345867894D7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-2327128" y="881693"/>
                          <a:ext cx="2657853" cy="203374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9A4B66EE-3791-41E0-939F-C564DE3FEAD7}"/>
              </a:ext>
            </a:extLst>
          </p:cNvPr>
          <p:cNvSpPr/>
          <p:nvPr/>
        </p:nvSpPr>
        <p:spPr>
          <a:xfrm rot="13832703">
            <a:off x="2015330" y="3120092"/>
            <a:ext cx="1253615" cy="185250"/>
          </a:xfrm>
          <a:prstGeom prst="rightArrow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Callout 3">
            <a:extLst>
              <a:ext uri="{FF2B5EF4-FFF2-40B4-BE49-F238E27FC236}">
                <a16:creationId xmlns:a16="http://schemas.microsoft.com/office/drawing/2014/main" id="{9636FB1B-DB97-E8E0-6123-1BBE8424F314}"/>
              </a:ext>
            </a:extLst>
          </p:cNvPr>
          <p:cNvSpPr/>
          <p:nvPr/>
        </p:nvSpPr>
        <p:spPr>
          <a:xfrm>
            <a:off x="3862983" y="2770491"/>
            <a:ext cx="1345349" cy="775335"/>
          </a:xfrm>
          <a:prstGeom prst="wedgeEllipseCallout">
            <a:avLst>
              <a:gd name="adj1" fmla="val -50386"/>
              <a:gd name="adj2" fmla="val 5220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Two peak fingerprint suppressed</a:t>
            </a:r>
            <a:endParaRPr lang="en-GB" sz="14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D28EAE77-DD0F-4DAE-8594-858AF31FE271}"/>
              </a:ext>
            </a:extLst>
          </p:cNvPr>
          <p:cNvSpPr txBox="1">
            <a:spLocks/>
          </p:cNvSpPr>
          <p:nvPr/>
        </p:nvSpPr>
        <p:spPr>
          <a:xfrm>
            <a:off x="804481" y="-91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XANES investigation on precipitates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FBC88AD-C89B-4F05-A9C7-4B60C1722FD0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3"/>
          <a:stretch/>
        </p:blipFill>
        <p:spPr>
          <a:xfrm>
            <a:off x="7753846" y="1226838"/>
            <a:ext cx="4064679" cy="2271280"/>
          </a:xfrm>
          <a:prstGeom prst="rect">
            <a:avLst/>
          </a:prstGeom>
        </p:spPr>
      </p:pic>
      <p:sp>
        <p:nvSpPr>
          <p:cNvPr id="2" name="TextBox 34">
            <a:extLst>
              <a:ext uri="{FF2B5EF4-FFF2-40B4-BE49-F238E27FC236}">
                <a16:creationId xmlns:a16="http://schemas.microsoft.com/office/drawing/2014/main" id="{ADBC6D8B-6D6B-E4A9-812B-4D9B7029AD60}"/>
              </a:ext>
            </a:extLst>
          </p:cNvPr>
          <p:cNvSpPr txBox="1"/>
          <p:nvPr/>
        </p:nvSpPr>
        <p:spPr>
          <a:xfrm>
            <a:off x="85137" y="5791977"/>
            <a:ext cx="4001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it-IT" sz="1100" dirty="0"/>
              <a:t>Bovone G et al. </a:t>
            </a:r>
            <a:r>
              <a:rPr lang="it-IT" sz="1100" i="1" dirty="0"/>
              <a:t>IEEE Transactions on Applied Superconductivity</a:t>
            </a:r>
            <a:r>
              <a:rPr lang="it-IT" sz="1100" dirty="0"/>
              <a:t> 34.3 (2024)</a:t>
            </a:r>
            <a:r>
              <a:rPr lang="en-US" sz="1100" dirty="0"/>
              <a:t>,6000205</a:t>
            </a:r>
            <a:r>
              <a:rPr lang="it-IT" sz="1100" dirty="0"/>
              <a:t>.</a:t>
            </a:r>
            <a:endParaRPr lang="en-US" sz="1100" dirty="0"/>
          </a:p>
        </p:txBody>
      </p:sp>
      <p:sp>
        <p:nvSpPr>
          <p:cNvPr id="50" name="CasellaDiTesto 18">
            <a:extLst>
              <a:ext uri="{FF2B5EF4-FFF2-40B4-BE49-F238E27FC236}">
                <a16:creationId xmlns:a16="http://schemas.microsoft.com/office/drawing/2014/main" id="{8961EEB9-CB69-4D07-AE95-7CE7430D15C5}"/>
              </a:ext>
            </a:extLst>
          </p:cNvPr>
          <p:cNvSpPr txBox="1"/>
          <p:nvPr/>
        </p:nvSpPr>
        <p:spPr>
          <a:xfrm>
            <a:off x="5944463" y="2064552"/>
            <a:ext cx="20889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u="sng" dirty="0">
                <a:latin typeface="Gill Sans MT" panose="020B0502020104020203" pitchFamily="34" charset="77"/>
              </a:rPr>
              <a:t>Atomic specific </a:t>
            </a:r>
            <a:r>
              <a:rPr lang="en-GB" sz="1600" i="1" dirty="0">
                <a:latin typeface="Gill Sans MT" panose="020B0502020104020203" pitchFamily="34" charset="77"/>
              </a:rPr>
              <a:t>technique, sensitive to the </a:t>
            </a:r>
            <a:r>
              <a:rPr lang="en-GB" sz="1600" b="1" i="1" u="sng" dirty="0">
                <a:latin typeface="Gill Sans MT" panose="020B0502020104020203" pitchFamily="34" charset="77"/>
              </a:rPr>
              <a:t>chemistry</a:t>
            </a:r>
            <a:r>
              <a:rPr lang="en-GB" sz="1600" i="1" dirty="0">
                <a:latin typeface="Gill Sans MT" panose="020B0502020104020203" pitchFamily="34" charset="77"/>
              </a:rPr>
              <a:t> and to </a:t>
            </a:r>
            <a:r>
              <a:rPr lang="en-GB" sz="1600" b="1" i="1" u="sng" dirty="0">
                <a:latin typeface="Gill Sans MT" panose="020B0502020104020203" pitchFamily="34" charset="77"/>
              </a:rPr>
              <a:t>crystal environment</a:t>
            </a:r>
            <a:endParaRPr lang="en-GB" sz="1600" i="1" u="sng" dirty="0">
              <a:latin typeface="Gill Sans MT" panose="020B0502020104020203" pitchFamily="34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A86FBE-DFD4-4CDE-87DD-AB4ADB65FAA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15" y="1310829"/>
            <a:ext cx="3603042" cy="2405592"/>
          </a:xfrm>
          <a:prstGeom prst="rect">
            <a:avLst/>
          </a:prstGeom>
        </p:spPr>
      </p:pic>
      <p:sp>
        <p:nvSpPr>
          <p:cNvPr id="53" name="CasellaDiTesto 18">
            <a:extLst>
              <a:ext uri="{FF2B5EF4-FFF2-40B4-BE49-F238E27FC236}">
                <a16:creationId xmlns:a16="http://schemas.microsoft.com/office/drawing/2014/main" id="{1E4911C0-7F6C-4494-84B1-A6BAF3798E4D}"/>
              </a:ext>
            </a:extLst>
          </p:cNvPr>
          <p:cNvSpPr txBox="1"/>
          <p:nvPr/>
        </p:nvSpPr>
        <p:spPr>
          <a:xfrm>
            <a:off x="5967426" y="3696508"/>
            <a:ext cx="22333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Gill Sans MT" panose="020B0502020104020203" pitchFamily="34" charset="77"/>
              </a:rPr>
              <a:t>Investigation of </a:t>
            </a:r>
            <a:r>
              <a:rPr lang="en-GB" sz="1600" b="1" i="1" u="sng" dirty="0" err="1">
                <a:latin typeface="Gill Sans MT" panose="020B0502020104020203" pitchFamily="34" charset="77"/>
              </a:rPr>
              <a:t>Zr</a:t>
            </a:r>
            <a:r>
              <a:rPr lang="en-GB" sz="1600" b="1" i="1" u="sng" dirty="0">
                <a:latin typeface="Gill Sans MT" panose="020B0502020104020203" pitchFamily="34" charset="77"/>
              </a:rPr>
              <a:t> spectrum</a:t>
            </a:r>
            <a:r>
              <a:rPr lang="en-GB" sz="1600" i="1" dirty="0">
                <a:latin typeface="Gill Sans MT" panose="020B0502020104020203" pitchFamily="34" charset="77"/>
              </a:rPr>
              <a:t> in </a:t>
            </a:r>
            <a:r>
              <a:rPr lang="en-GB" sz="1600" b="1" i="1" u="sng" dirty="0">
                <a:latin typeface="Gill Sans MT" panose="020B0502020104020203" pitchFamily="34" charset="77"/>
              </a:rPr>
              <a:t>different region</a:t>
            </a:r>
            <a:r>
              <a:rPr lang="en-GB" sz="1600" i="1" dirty="0">
                <a:latin typeface="Gill Sans MT" panose="020B0502020104020203" pitchFamily="34" charset="77"/>
              </a:rPr>
              <a:t> of the </a:t>
            </a:r>
            <a:r>
              <a:rPr lang="en-GB" sz="1600" b="1" i="1" u="sng" dirty="0">
                <a:latin typeface="Gill Sans MT" panose="020B0502020104020203" pitchFamily="34" charset="77"/>
              </a:rPr>
              <a:t>reacted (and unreacted) wires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D8ED04-9759-43CD-A31A-9ED9618FE6E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648" y="3891470"/>
            <a:ext cx="2328352" cy="13096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9382D5-2DCD-40EA-AB5B-66E875E803E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28" y="1306007"/>
            <a:ext cx="1655713" cy="2943489"/>
          </a:xfrm>
          <a:prstGeom prst="rect">
            <a:avLst/>
          </a:prstGeom>
        </p:spPr>
      </p:pic>
      <p:sp>
        <p:nvSpPr>
          <p:cNvPr id="62" name="CasellaDiTesto 18">
            <a:extLst>
              <a:ext uri="{FF2B5EF4-FFF2-40B4-BE49-F238E27FC236}">
                <a16:creationId xmlns:a16="http://schemas.microsoft.com/office/drawing/2014/main" id="{8B6A10FB-ADCF-4E00-AB19-C1735AD12821}"/>
              </a:ext>
            </a:extLst>
          </p:cNvPr>
          <p:cNvSpPr txBox="1"/>
          <p:nvPr/>
        </p:nvSpPr>
        <p:spPr>
          <a:xfrm>
            <a:off x="234257" y="4385654"/>
            <a:ext cx="1452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>
                <a:latin typeface="Gill Sans MT" panose="020B0502020104020203" pitchFamily="34" charset="77"/>
              </a:rPr>
              <a:t>Phoenix Beamline</a:t>
            </a:r>
            <a:endParaRPr lang="en-GB" sz="2000" i="1" dirty="0">
              <a:latin typeface="Gill Sans MT" panose="020B0502020104020203" pitchFamily="34" charset="77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40EBCC5-C925-4B25-800E-BF4A2E2FF9C8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F5287C2-2F6D-4582-B4FD-D118FD2E4F37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26585C20-2B37-4D1A-A889-4DAD5F0E54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2" name="ZoneTexte 4">
                <a:extLst>
                  <a:ext uri="{FF2B5EF4-FFF2-40B4-BE49-F238E27FC236}">
                    <a16:creationId xmlns:a16="http://schemas.microsoft.com/office/drawing/2014/main" id="{2181E78E-889C-4539-8E7B-9D68F4346059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76B7759-F246-4A81-A5E9-E6F820008139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2523068-9BDB-4516-8C85-3BADA91B86EA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24044EF4-F3D6-41BC-A22B-DC03F7A7A4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0" name="ZoneTexte 4">
                <a:extLst>
                  <a:ext uri="{FF2B5EF4-FFF2-40B4-BE49-F238E27FC236}">
                    <a16:creationId xmlns:a16="http://schemas.microsoft.com/office/drawing/2014/main" id="{746302AB-956B-4836-9C0C-F327AE481A75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93A6E7CE-15C9-4375-8B36-C5B30E9920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187E1E8-2EE8-4004-B9D1-A20153C2BA5B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16</a:t>
              </a:r>
            </a:p>
          </p:txBody>
        </p:sp>
      </p:grpSp>
      <p:pic>
        <p:nvPicPr>
          <p:cNvPr id="6" name="Picture 2" descr="Home · Indico">
            <a:hlinkClick r:id="rId26"/>
            <a:extLst>
              <a:ext uri="{FF2B5EF4-FFF2-40B4-BE49-F238E27FC236}">
                <a16:creationId xmlns:a16="http://schemas.microsoft.com/office/drawing/2014/main" id="{661FC75A-298B-70F7-1EAF-62A9E9FE4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96" y="5023065"/>
            <a:ext cx="1348012" cy="8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00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xit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xit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36" grpId="0" animBg="1"/>
      <p:bldP spid="39" grpId="0" animBg="1"/>
      <p:bldP spid="47" grpId="0"/>
      <p:bldP spid="49" grpId="0" animBg="1"/>
      <p:bldP spid="40" grpId="0" animBg="1"/>
      <p:bldP spid="41" grpId="0" animBg="1"/>
      <p:bldP spid="18" grpId="0" animBg="1"/>
      <p:bldP spid="24" grpId="0"/>
      <p:bldP spid="48" grpId="0" animBg="1"/>
      <p:bldP spid="44" grpId="0" animBg="1"/>
      <p:bldP spid="45" grpId="0" animBg="1"/>
      <p:bldP spid="5" grpId="0" animBg="1"/>
      <p:bldP spid="50" grpId="0"/>
      <p:bldP spid="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22666BE-8044-4FA9-8779-976998929B43}"/>
              </a:ext>
            </a:extLst>
          </p:cNvPr>
          <p:cNvSpPr txBox="1">
            <a:spLocks/>
          </p:cNvSpPr>
          <p:nvPr/>
        </p:nvSpPr>
        <p:spPr>
          <a:xfrm>
            <a:off x="482600" y="1878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What did we learn from XANES?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A17A696-A527-4C8E-BE97-A2230A2855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59" t="40749" r="15721" b="39991"/>
          <a:stretch/>
        </p:blipFill>
        <p:spPr>
          <a:xfrm>
            <a:off x="4423529" y="1430655"/>
            <a:ext cx="3421047" cy="3049181"/>
          </a:xfrm>
          <a:prstGeom prst="rect">
            <a:avLst/>
          </a:prstGeom>
        </p:spPr>
      </p:pic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9D5166CA-C4CC-4724-BD7D-7A02C527EE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695028"/>
              </p:ext>
            </p:extLst>
          </p:nvPr>
        </p:nvGraphicFramePr>
        <p:xfrm>
          <a:off x="148752" y="1766836"/>
          <a:ext cx="4341812" cy="332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779404" imgH="2897042" progId="Origin50.Graph">
                  <p:embed/>
                </p:oleObj>
              </mc:Choice>
              <mc:Fallback>
                <p:oleObj name="Graph" r:id="rId4" imgW="3779404" imgH="2897042" progId="Origin50.Graph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1D202FAA-06C3-4F95-B0BD-703116BF77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752" y="1766836"/>
                        <a:ext cx="4341812" cy="332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CasellaDiTesto 18">
            <a:extLst>
              <a:ext uri="{FF2B5EF4-FFF2-40B4-BE49-F238E27FC236}">
                <a16:creationId xmlns:a16="http://schemas.microsoft.com/office/drawing/2014/main" id="{BFD7FC50-FEF4-4668-A6EF-FA8113CAC859}"/>
              </a:ext>
            </a:extLst>
          </p:cNvPr>
          <p:cNvSpPr txBox="1"/>
          <p:nvPr/>
        </p:nvSpPr>
        <p:spPr>
          <a:xfrm>
            <a:off x="1594445" y="1365079"/>
            <a:ext cx="2374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 err="1">
                <a:latin typeface="Gill Sans MT" panose="020B0502020104020203" pitchFamily="34" charset="77"/>
              </a:rPr>
              <a:t>Zr</a:t>
            </a:r>
            <a:r>
              <a:rPr lang="en-GB" sz="2000" i="1" dirty="0">
                <a:latin typeface="Gill Sans MT" panose="020B0502020104020203" pitchFamily="34" charset="77"/>
              </a:rPr>
              <a:t> in Nb</a:t>
            </a:r>
            <a:r>
              <a:rPr lang="en-GB" sz="2000" i="1" baseline="-25000" dirty="0">
                <a:latin typeface="Gill Sans MT" panose="020B0502020104020203" pitchFamily="34" charset="77"/>
              </a:rPr>
              <a:t>3</a:t>
            </a:r>
            <a:r>
              <a:rPr lang="en-GB" sz="2000" i="1" dirty="0">
                <a:latin typeface="Gill Sans MT" panose="020B0502020104020203" pitchFamily="34" charset="77"/>
              </a:rPr>
              <a:t>Sn is fully oxidised to ZrO</a:t>
            </a:r>
            <a:r>
              <a:rPr lang="en-GB" sz="2000" i="1" baseline="-25000" dirty="0">
                <a:latin typeface="Gill Sans MT" panose="020B0502020104020203" pitchFamily="34" charset="77"/>
              </a:rPr>
              <a:t>2</a:t>
            </a:r>
            <a:endParaRPr lang="en-GB" sz="2000" i="1" dirty="0">
              <a:latin typeface="Gill Sans MT" panose="020B0502020104020203" pitchFamily="34" charset="77"/>
            </a:endParaRPr>
          </a:p>
        </p:txBody>
      </p: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AD6B6C98-77CB-4A45-9381-4D7FBDC50F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190871"/>
              </p:ext>
            </p:extLst>
          </p:nvPr>
        </p:nvGraphicFramePr>
        <p:xfrm>
          <a:off x="7832894" y="2541685"/>
          <a:ext cx="4341813" cy="332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3779404" imgH="2897042" progId="Origin50.Graph">
                  <p:embed/>
                </p:oleObj>
              </mc:Choice>
              <mc:Fallback>
                <p:oleObj name="Graph" r:id="rId6" imgW="3779404" imgH="2897042" progId="Origin50.Graph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99F905B3-BE1D-41AA-AD40-28F2AEFF4A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32894" y="2541685"/>
                        <a:ext cx="4341813" cy="3328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CasellaDiTesto 18">
            <a:extLst>
              <a:ext uri="{FF2B5EF4-FFF2-40B4-BE49-F238E27FC236}">
                <a16:creationId xmlns:a16="http://schemas.microsoft.com/office/drawing/2014/main" id="{10D9A5AC-2719-46C3-871B-30F7401510B8}"/>
              </a:ext>
            </a:extLst>
          </p:cNvPr>
          <p:cNvSpPr txBox="1"/>
          <p:nvPr/>
        </p:nvSpPr>
        <p:spPr>
          <a:xfrm>
            <a:off x="8299117" y="1501809"/>
            <a:ext cx="3421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Gill Sans MT" panose="020B0502020104020203" pitchFamily="34" charset="77"/>
              </a:rPr>
              <a:t>Zr</a:t>
            </a:r>
            <a:r>
              <a:rPr lang="en-US" i="1" dirty="0">
                <a:latin typeface="Gill Sans MT" panose="020B0502020104020203" pitchFamily="34" charset="77"/>
              </a:rPr>
              <a:t> in the residual alloy is not in the form of </a:t>
            </a:r>
            <a:r>
              <a:rPr lang="en-US" i="1" dirty="0" err="1">
                <a:latin typeface="Gill Sans MT" panose="020B0502020104020203" pitchFamily="34" charset="77"/>
              </a:rPr>
              <a:t>ZrO</a:t>
            </a:r>
            <a:r>
              <a:rPr lang="en-US" i="1" dirty="0">
                <a:latin typeface="Gill Sans MT" panose="020B0502020104020203" pitchFamily="34" charset="77"/>
              </a:rPr>
              <a:t>₂, but changes in the spectra suggest modifications induced by oxygen diffusion. Clusters?</a:t>
            </a:r>
            <a:endParaRPr lang="en-GB" i="1" dirty="0">
              <a:latin typeface="Gill Sans MT" panose="020B0502020104020203" pitchFamily="34" charset="77"/>
            </a:endParaRP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6EF8CCD-F2E9-4359-B080-E66FB692C273}"/>
              </a:ext>
            </a:extLst>
          </p:cNvPr>
          <p:cNvSpPr/>
          <p:nvPr/>
        </p:nvSpPr>
        <p:spPr>
          <a:xfrm rot="1475176">
            <a:off x="6716421" y="2828628"/>
            <a:ext cx="1465748" cy="353269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8F0B7FD9-C2B7-4B4A-AF34-9AB6DA94418F}"/>
              </a:ext>
            </a:extLst>
          </p:cNvPr>
          <p:cNvSpPr/>
          <p:nvPr/>
        </p:nvSpPr>
        <p:spPr>
          <a:xfrm rot="9431850">
            <a:off x="3962215" y="2584595"/>
            <a:ext cx="1225677" cy="353269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sellaDiTesto 18">
            <a:extLst>
              <a:ext uri="{FF2B5EF4-FFF2-40B4-BE49-F238E27FC236}">
                <a16:creationId xmlns:a16="http://schemas.microsoft.com/office/drawing/2014/main" id="{7D253D27-2463-4B93-A8E8-D6DAD3CD9857}"/>
              </a:ext>
            </a:extLst>
          </p:cNvPr>
          <p:cNvSpPr txBox="1"/>
          <p:nvPr/>
        </p:nvSpPr>
        <p:spPr>
          <a:xfrm>
            <a:off x="4578911" y="4572663"/>
            <a:ext cx="30341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>
                <a:latin typeface="Gill Sans MT" panose="020B0502020104020203" pitchFamily="34" charset="77"/>
              </a:rPr>
              <a:t>ZrO₂ precipitates due to the lower solubility of Zr and O in Nb₃Sn compared to Nb</a:t>
            </a:r>
            <a:endParaRPr lang="en-GB" i="1" dirty="0">
              <a:latin typeface="Gill Sans MT" panose="020B0502020104020203" pitchFamily="34" charset="77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A1B09E-06A3-40E0-AC6F-BEAC8B16CFBD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311D43E-18FD-45B4-A49F-9DC1CABD6C94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818BCEB3-AEC7-41B3-B9B6-1B0B4392EE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5" name="ZoneTexte 4">
                <a:extLst>
                  <a:ext uri="{FF2B5EF4-FFF2-40B4-BE49-F238E27FC236}">
                    <a16:creationId xmlns:a16="http://schemas.microsoft.com/office/drawing/2014/main" id="{B7396A52-FB81-49C5-9358-42802A690092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8E77079-A3FE-43C1-BDB5-0127FD29D300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7578C38-2701-4615-8D7A-ABFA8543B07C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C0D725B-DD6F-47F2-BD08-8657E8EFC4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25" name="ZoneTexte 4">
                <a:extLst>
                  <a:ext uri="{FF2B5EF4-FFF2-40B4-BE49-F238E27FC236}">
                    <a16:creationId xmlns:a16="http://schemas.microsoft.com/office/drawing/2014/main" id="{E937DB98-218D-4B61-86D8-AF77C058338C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4FFDF3D-4193-429C-B688-A17688348C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78F3E1B-A619-42F9-B099-93C574018385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654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 animBg="1"/>
      <p:bldP spid="33" grpId="0" animBg="1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2E4F3698-9CED-4F82-A3A7-232906704914}"/>
              </a:ext>
            </a:extLst>
          </p:cNvPr>
          <p:cNvSpPr txBox="1">
            <a:spLocks/>
          </p:cNvSpPr>
          <p:nvPr/>
        </p:nvSpPr>
        <p:spPr>
          <a:xfrm>
            <a:off x="482600" y="940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DC702C-9C97-404B-8225-3EC65B6B94EF}"/>
              </a:ext>
            </a:extLst>
          </p:cNvPr>
          <p:cNvSpPr txBox="1"/>
          <p:nvPr/>
        </p:nvSpPr>
        <p:spPr>
          <a:xfrm>
            <a:off x="437956" y="1007424"/>
            <a:ext cx="11076188" cy="4271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2800" b="1" i="1" dirty="0">
                <a:latin typeface="Gill Sans MT" panose="020B0502020104020203" pitchFamily="34" charset="77"/>
              </a:rPr>
              <a:t>Why low temperature superconductors have still their word to say!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2800" b="1" i="1" dirty="0">
                <a:latin typeface="Gill Sans MT" panose="020B0502020104020203" pitchFamily="34" charset="0"/>
              </a:rPr>
              <a:t>The internal oxidation process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2800" b="1" i="1" dirty="0">
                <a:latin typeface="Gill Sans MT" panose="020B0502020104020203" pitchFamily="34" charset="0"/>
              </a:rPr>
              <a:t>Enhancement of Nb</a:t>
            </a:r>
            <a:r>
              <a:rPr lang="en-US" sz="2800" b="1" i="1" baseline="-25000" dirty="0">
                <a:latin typeface="Gill Sans MT" panose="020B0502020104020203" pitchFamily="34" charset="0"/>
              </a:rPr>
              <a:t>3</a:t>
            </a:r>
            <a:r>
              <a:rPr lang="en-US" sz="2800" b="1" i="1" dirty="0">
                <a:latin typeface="Gill Sans MT" panose="020B0502020104020203" pitchFamily="34" charset="0"/>
              </a:rPr>
              <a:t>Sn superconducting properties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2800" b="1" i="1" dirty="0">
                <a:latin typeface="Gill Sans MT" panose="020B0502020104020203" pitchFamily="34" charset="0"/>
              </a:rPr>
              <a:t>High magnetic field measurements (done and to do)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2800" b="1" i="1" dirty="0">
                <a:latin typeface="Gill Sans MT" panose="020B0502020104020203" pitchFamily="34" charset="0"/>
              </a:rPr>
              <a:t>Morphological overview of Nb</a:t>
            </a:r>
            <a:r>
              <a:rPr lang="en-US" sz="2800" b="1" i="1" baseline="-25000" dirty="0">
                <a:latin typeface="Gill Sans MT" panose="020B0502020104020203" pitchFamily="34" charset="0"/>
              </a:rPr>
              <a:t>3</a:t>
            </a:r>
            <a:r>
              <a:rPr lang="en-US" sz="2800" b="1" i="1" dirty="0">
                <a:latin typeface="Gill Sans MT" panose="020B0502020104020203" pitchFamily="34" charset="0"/>
              </a:rPr>
              <a:t>Sn and precipitates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3B6C416-D9BA-4545-8AA3-33CCA55C5D3C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10A8311-F24A-4C22-8CCE-975612CEA9B2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DE9E33E-EB8A-4FCD-ABF9-F395E05345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8" name="ZoneTexte 4">
                <a:extLst>
                  <a:ext uri="{FF2B5EF4-FFF2-40B4-BE49-F238E27FC236}">
                    <a16:creationId xmlns:a16="http://schemas.microsoft.com/office/drawing/2014/main" id="{A73194FA-A5C7-410B-BC3D-000F549EA92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6C6E788-2465-4BB4-AF1A-1E9ABF57287D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3D8E19-CE35-4F13-B217-71000557F3B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CA38CEA-A0C5-40A3-937F-CEDFCAED1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6" name="ZoneTexte 4">
                <a:extLst>
                  <a:ext uri="{FF2B5EF4-FFF2-40B4-BE49-F238E27FC236}">
                    <a16:creationId xmlns:a16="http://schemas.microsoft.com/office/drawing/2014/main" id="{DA2F5D71-3C66-46FA-AC18-44BA5846C54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4C49B88-03FC-4CB5-8E96-79BC4705B3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5367EE-14ED-4681-AC66-E7B801EED404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6271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22666BE-8044-4FA9-8779-976998929B43}"/>
              </a:ext>
            </a:extLst>
          </p:cNvPr>
          <p:cNvSpPr txBox="1">
            <a:spLocks/>
          </p:cNvSpPr>
          <p:nvPr/>
        </p:nvSpPr>
        <p:spPr>
          <a:xfrm>
            <a:off x="482600" y="1878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Precipitates at the interface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3485C7-D4AB-4A8A-840A-E07340D2EB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5000"/>
                    </a14:imgEffect>
                    <a14:imgEffect>
                      <a14:brightnessContrast bright="-18000"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082" y="1084461"/>
            <a:ext cx="6593835" cy="4945376"/>
          </a:xfrm>
          <a:prstGeom prst="rect">
            <a:avLst/>
          </a:prstGeom>
        </p:spPr>
      </p:pic>
      <p:sp>
        <p:nvSpPr>
          <p:cNvPr id="13" name="CasellaDiTesto 18">
            <a:extLst>
              <a:ext uri="{FF2B5EF4-FFF2-40B4-BE49-F238E27FC236}">
                <a16:creationId xmlns:a16="http://schemas.microsoft.com/office/drawing/2014/main" id="{62B2EF63-A381-4EFB-AF43-9B4C328FE434}"/>
              </a:ext>
            </a:extLst>
          </p:cNvPr>
          <p:cNvSpPr txBox="1"/>
          <p:nvPr/>
        </p:nvSpPr>
        <p:spPr>
          <a:xfrm>
            <a:off x="690749" y="4319639"/>
            <a:ext cx="1798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Gill Sans MT" panose="020B0502020104020203" pitchFamily="34" charset="77"/>
              </a:rPr>
              <a:t>Uniform distribution of  ZrO</a:t>
            </a:r>
            <a:r>
              <a:rPr lang="en-GB" sz="1600" baseline="-25000" dirty="0">
                <a:latin typeface="Gill Sans MT" panose="020B0502020104020203" pitchFamily="34" charset="77"/>
              </a:rPr>
              <a:t>2</a:t>
            </a:r>
            <a:r>
              <a:rPr lang="en-GB" sz="1600" dirty="0">
                <a:latin typeface="Gill Sans MT" panose="020B0502020104020203" pitchFamily="34" charset="77"/>
              </a:rPr>
              <a:t> precipitates </a:t>
            </a:r>
          </a:p>
        </p:txBody>
      </p:sp>
      <p:sp>
        <p:nvSpPr>
          <p:cNvPr id="15" name="CasellaDiTesto 18">
            <a:extLst>
              <a:ext uri="{FF2B5EF4-FFF2-40B4-BE49-F238E27FC236}">
                <a16:creationId xmlns:a16="http://schemas.microsoft.com/office/drawing/2014/main" id="{4D1342C3-B6FC-498A-A5A7-4CD89CB37EEC}"/>
              </a:ext>
            </a:extLst>
          </p:cNvPr>
          <p:cNvSpPr txBox="1"/>
          <p:nvPr/>
        </p:nvSpPr>
        <p:spPr>
          <a:xfrm>
            <a:off x="9514834" y="827862"/>
            <a:ext cx="23246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Gill Sans MT" panose="020B0502020104020203" pitchFamily="34" charset="77"/>
              </a:rPr>
              <a:t>No observable precipitates and no ZrO₂ fingerprint from XAS. However, Zr-O clusters may be present</a:t>
            </a:r>
            <a:endParaRPr lang="en-GB" sz="1600" dirty="0">
              <a:latin typeface="Gill Sans MT" panose="020B0502020104020203" pitchFamily="34" charset="77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B12E234-8C52-456B-8FA1-405D8E1EB205}"/>
              </a:ext>
            </a:extLst>
          </p:cNvPr>
          <p:cNvSpPr/>
          <p:nvPr/>
        </p:nvSpPr>
        <p:spPr>
          <a:xfrm>
            <a:off x="6609398" y="1082040"/>
            <a:ext cx="2778442" cy="4602004"/>
          </a:xfrm>
          <a:custGeom>
            <a:avLst/>
            <a:gdLst>
              <a:gd name="connsiteX0" fmla="*/ 274320 w 2773680"/>
              <a:gd name="connsiteY0" fmla="*/ 0 h 4602480"/>
              <a:gd name="connsiteX1" fmla="*/ 0 w 2773680"/>
              <a:gd name="connsiteY1" fmla="*/ 4602480 h 4602480"/>
              <a:gd name="connsiteX2" fmla="*/ 2773680 w 2773680"/>
              <a:gd name="connsiteY2" fmla="*/ 4602480 h 4602480"/>
              <a:gd name="connsiteX3" fmla="*/ 2773680 w 2773680"/>
              <a:gd name="connsiteY3" fmla="*/ 7620 h 4602480"/>
              <a:gd name="connsiteX4" fmla="*/ 274320 w 2773680"/>
              <a:gd name="connsiteY4" fmla="*/ 0 h 4602480"/>
              <a:gd name="connsiteX0" fmla="*/ 269557 w 2773680"/>
              <a:gd name="connsiteY0" fmla="*/ 9048 h 4594860"/>
              <a:gd name="connsiteX1" fmla="*/ 0 w 2773680"/>
              <a:gd name="connsiteY1" fmla="*/ 4594860 h 4594860"/>
              <a:gd name="connsiteX2" fmla="*/ 2773680 w 2773680"/>
              <a:gd name="connsiteY2" fmla="*/ 4594860 h 4594860"/>
              <a:gd name="connsiteX3" fmla="*/ 2773680 w 2773680"/>
              <a:gd name="connsiteY3" fmla="*/ 0 h 4594860"/>
              <a:gd name="connsiteX4" fmla="*/ 269557 w 2773680"/>
              <a:gd name="connsiteY4" fmla="*/ 9048 h 4594860"/>
              <a:gd name="connsiteX0" fmla="*/ 274319 w 2778442"/>
              <a:gd name="connsiteY0" fmla="*/ 9048 h 4602004"/>
              <a:gd name="connsiteX1" fmla="*/ 0 w 2778442"/>
              <a:gd name="connsiteY1" fmla="*/ 4602004 h 4602004"/>
              <a:gd name="connsiteX2" fmla="*/ 2778442 w 2778442"/>
              <a:gd name="connsiteY2" fmla="*/ 4594860 h 4602004"/>
              <a:gd name="connsiteX3" fmla="*/ 2778442 w 2778442"/>
              <a:gd name="connsiteY3" fmla="*/ 0 h 4602004"/>
              <a:gd name="connsiteX4" fmla="*/ 274319 w 2778442"/>
              <a:gd name="connsiteY4" fmla="*/ 9048 h 4602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8442" h="4602004">
                <a:moveTo>
                  <a:pt x="274319" y="9048"/>
                </a:moveTo>
                <a:lnTo>
                  <a:pt x="0" y="4602004"/>
                </a:lnTo>
                <a:lnTo>
                  <a:pt x="2778442" y="4594860"/>
                </a:lnTo>
                <a:lnTo>
                  <a:pt x="2778442" y="0"/>
                </a:lnTo>
                <a:lnTo>
                  <a:pt x="274319" y="9048"/>
                </a:lnTo>
                <a:close/>
              </a:path>
            </a:pathLst>
          </a:custGeom>
          <a:solidFill>
            <a:srgbClr val="FF00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Callout 3">
            <a:extLst>
              <a:ext uri="{FF2B5EF4-FFF2-40B4-BE49-F238E27FC236}">
                <a16:creationId xmlns:a16="http://schemas.microsoft.com/office/drawing/2014/main" id="{68EE9D7F-F1E6-447E-93ED-89476E9BC59A}"/>
              </a:ext>
            </a:extLst>
          </p:cNvPr>
          <p:cNvSpPr/>
          <p:nvPr/>
        </p:nvSpPr>
        <p:spPr>
          <a:xfrm>
            <a:off x="6736392" y="762787"/>
            <a:ext cx="2524453" cy="937103"/>
          </a:xfrm>
          <a:prstGeom prst="wedgeEllipseCallout">
            <a:avLst>
              <a:gd name="adj1" fmla="val -45741"/>
              <a:gd name="adj2" fmla="val 6131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Nb</a:t>
            </a:r>
            <a:r>
              <a:rPr lang="en-GB" b="1" i="1" baseline="-25000" dirty="0">
                <a:solidFill>
                  <a:schemeClr val="tx1"/>
                </a:solidFill>
                <a:latin typeface="Gill Sans MT" panose="020B0502020104020203" pitchFamily="34" charset="0"/>
              </a:rPr>
              <a:t>3</a:t>
            </a:r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Sn – residual alloy interface</a:t>
            </a:r>
            <a:endParaRPr lang="en-GB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Oval Callout 3">
            <a:extLst>
              <a:ext uri="{FF2B5EF4-FFF2-40B4-BE49-F238E27FC236}">
                <a16:creationId xmlns:a16="http://schemas.microsoft.com/office/drawing/2014/main" id="{1E893BD5-B2CA-465F-A7C7-928D4CB64AC2}"/>
              </a:ext>
            </a:extLst>
          </p:cNvPr>
          <p:cNvSpPr/>
          <p:nvPr/>
        </p:nvSpPr>
        <p:spPr>
          <a:xfrm>
            <a:off x="9030548" y="3356501"/>
            <a:ext cx="1518390" cy="711445"/>
          </a:xfrm>
          <a:prstGeom prst="wedgeEllipseCallout">
            <a:avLst>
              <a:gd name="adj1" fmla="val -55473"/>
              <a:gd name="adj2" fmla="val 586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Residual alloy</a:t>
            </a:r>
            <a:endParaRPr lang="en-GB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Oval Callout 3">
            <a:extLst>
              <a:ext uri="{FF2B5EF4-FFF2-40B4-BE49-F238E27FC236}">
                <a16:creationId xmlns:a16="http://schemas.microsoft.com/office/drawing/2014/main" id="{F1A5AAAC-0A51-49CA-A515-22E152784B86}"/>
              </a:ext>
            </a:extLst>
          </p:cNvPr>
          <p:cNvSpPr/>
          <p:nvPr/>
        </p:nvSpPr>
        <p:spPr>
          <a:xfrm>
            <a:off x="2011680" y="1183258"/>
            <a:ext cx="1140311" cy="612648"/>
          </a:xfrm>
          <a:prstGeom prst="wedgeEllipseCallout">
            <a:avLst>
              <a:gd name="adj1" fmla="val 53219"/>
              <a:gd name="adj2" fmla="val 627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Nb</a:t>
            </a:r>
            <a:r>
              <a:rPr lang="en-GB" b="1" i="1" baseline="-25000" dirty="0">
                <a:solidFill>
                  <a:schemeClr val="tx1"/>
                </a:solidFill>
                <a:latin typeface="Gill Sans MT" panose="020B0502020104020203" pitchFamily="34" charset="0"/>
              </a:rPr>
              <a:t>3</a:t>
            </a:r>
            <a:r>
              <a:rPr lang="en-GB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Sn</a:t>
            </a:r>
            <a:endParaRPr lang="en-GB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26B07B5F-B35E-4738-B0F0-2B67DD5802F6}"/>
              </a:ext>
            </a:extLst>
          </p:cNvPr>
          <p:cNvSpPr/>
          <p:nvPr/>
        </p:nvSpPr>
        <p:spPr>
          <a:xfrm rot="18760226">
            <a:off x="1923863" y="3705365"/>
            <a:ext cx="2424823" cy="27432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C2DE7B1-DB4E-482E-BFF9-15F505AF7EB0}"/>
              </a:ext>
            </a:extLst>
          </p:cNvPr>
          <p:cNvSpPr/>
          <p:nvPr/>
        </p:nvSpPr>
        <p:spPr>
          <a:xfrm rot="19646820">
            <a:off x="2159061" y="4129221"/>
            <a:ext cx="1815590" cy="27432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A30BD871-64AD-4766-848F-5847E5A7FEBC}"/>
              </a:ext>
            </a:extLst>
          </p:cNvPr>
          <p:cNvSpPr/>
          <p:nvPr/>
        </p:nvSpPr>
        <p:spPr>
          <a:xfrm rot="505428">
            <a:off x="2260268" y="4699526"/>
            <a:ext cx="1113064" cy="27432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E110946-6C2D-42CA-A56D-349AD66485CC}"/>
              </a:ext>
            </a:extLst>
          </p:cNvPr>
          <p:cNvSpPr/>
          <p:nvPr/>
        </p:nvSpPr>
        <p:spPr>
          <a:xfrm rot="8552815">
            <a:off x="7833055" y="2266722"/>
            <a:ext cx="2012959" cy="274320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4980605E-E8E9-4A4A-986F-D7A6080FB400}"/>
              </a:ext>
            </a:extLst>
          </p:cNvPr>
          <p:cNvSpPr/>
          <p:nvPr/>
        </p:nvSpPr>
        <p:spPr>
          <a:xfrm rot="21126759">
            <a:off x="2487883" y="2411623"/>
            <a:ext cx="3472288" cy="272696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A415E8-74B6-4603-B3A2-40757B0DA1ED}"/>
              </a:ext>
            </a:extLst>
          </p:cNvPr>
          <p:cNvSpPr txBox="1"/>
          <p:nvPr/>
        </p:nvSpPr>
        <p:spPr>
          <a:xfrm>
            <a:off x="9497330" y="5656329"/>
            <a:ext cx="25875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100" dirty="0"/>
              <a:t>Hall, Ernest L., et al. </a:t>
            </a:r>
            <a:r>
              <a:rPr lang="en-US" sz="1100" i="1" dirty="0"/>
              <a:t>MRS Online Proceedings Library (OPL)</a:t>
            </a:r>
            <a:r>
              <a:rPr lang="en-US" sz="1100" dirty="0"/>
              <a:t> 205 (1990).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FDEF78-37BE-4CE1-B754-241A76D6B128}"/>
              </a:ext>
            </a:extLst>
          </p:cNvPr>
          <p:cNvSpPr/>
          <p:nvPr/>
        </p:nvSpPr>
        <p:spPr>
          <a:xfrm>
            <a:off x="348696" y="5440885"/>
            <a:ext cx="2477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latin typeface="Gill Sans MT" panose="020B0502020104020203" pitchFamily="34" charset="77"/>
              </a:rPr>
              <a:t>Courtesy of Stephan Pfeiffer, CERN</a:t>
            </a:r>
            <a:endParaRPr lang="en-US" dirty="0"/>
          </a:p>
        </p:txBody>
      </p:sp>
      <p:sp>
        <p:nvSpPr>
          <p:cNvPr id="27" name="CasellaDiTesto 18">
            <a:extLst>
              <a:ext uri="{FF2B5EF4-FFF2-40B4-BE49-F238E27FC236}">
                <a16:creationId xmlns:a16="http://schemas.microsoft.com/office/drawing/2014/main" id="{62B2EF63-A381-4EFB-AF43-9B4C328FE434}"/>
              </a:ext>
            </a:extLst>
          </p:cNvPr>
          <p:cNvSpPr txBox="1"/>
          <p:nvPr/>
        </p:nvSpPr>
        <p:spPr>
          <a:xfrm>
            <a:off x="409617" y="1827653"/>
            <a:ext cx="20759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Gill Sans MT" panose="020B0502020104020203" pitchFamily="34" charset="77"/>
              </a:rPr>
              <a:t>No observable ZrO₂ in the Nb₃Sn area next to the residual alloy interface. Are the precipitates too small to be detected with the microscope used?</a:t>
            </a:r>
            <a:endParaRPr lang="en-GB" sz="1600" dirty="0">
              <a:latin typeface="Gill Sans MT" panose="020B0502020104020203" pitchFamily="34" charset="77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5097B6A-2B85-443A-AE6C-65A2593D67B2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A88B094-64B4-4DD7-8B19-E43699212335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D846B1C9-049B-4122-94A4-1BE846963A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6" name="ZoneTexte 4">
                <a:extLst>
                  <a:ext uri="{FF2B5EF4-FFF2-40B4-BE49-F238E27FC236}">
                    <a16:creationId xmlns:a16="http://schemas.microsoft.com/office/drawing/2014/main" id="{652C0D51-A8A0-4A2C-ACBB-C09862EF2B4F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B448A90-3FE9-4FA2-91EA-EDBF93FFBF97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CC8D365-69BB-4E69-B8C7-B2DD63BE46F9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1E88549-898F-4B25-81E0-2EB7789B66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4" name="ZoneTexte 4">
                <a:extLst>
                  <a:ext uri="{FF2B5EF4-FFF2-40B4-BE49-F238E27FC236}">
                    <a16:creationId xmlns:a16="http://schemas.microsoft.com/office/drawing/2014/main" id="{4143E135-A138-4890-83CB-F7E56F9A376E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61BC3B7-CB8C-4C02-A70A-074E2CFE0B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55B4A36-1777-4608-9C6E-D1FF005929AB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140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3" grpId="0" animBg="1"/>
      <p:bldP spid="9" grpId="0" animBg="1"/>
      <p:bldP spid="11" grpId="0" animBg="1"/>
      <p:bldP spid="12" grpId="0" animBg="1"/>
      <p:bldP spid="2" grpId="0" animBg="1"/>
      <p:bldP spid="18" grpId="0" animBg="1"/>
      <p:bldP spid="19" grpId="0" animBg="1"/>
      <p:bldP spid="20" grpId="0" animBg="1"/>
      <p:bldP spid="21" grpId="0" animBg="1"/>
      <p:bldP spid="24" grpId="0"/>
      <p:bldP spid="25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281DA9A-8933-4128-AAC9-3F1019C12572}"/>
              </a:ext>
            </a:extLst>
          </p:cNvPr>
          <p:cNvGrpSpPr>
            <a:grpSpLocks noChangeAspect="1"/>
          </p:cNvGrpSpPr>
          <p:nvPr/>
        </p:nvGrpSpPr>
        <p:grpSpPr>
          <a:xfrm>
            <a:off x="1069820" y="2296784"/>
            <a:ext cx="3107202" cy="2184874"/>
            <a:chOff x="-3710912" y="381492"/>
            <a:chExt cx="4371582" cy="3073941"/>
          </a:xfrm>
        </p:grpSpPr>
        <p:pic>
          <p:nvPicPr>
            <p:cNvPr id="33" name="Image 59" descr="Une image contenant texte, roue, matériel&#10;&#10;Description générée automatiquement">
              <a:extLst>
                <a:ext uri="{FF2B5EF4-FFF2-40B4-BE49-F238E27FC236}">
                  <a16:creationId xmlns:a16="http://schemas.microsoft.com/office/drawing/2014/main" id="{E04921CF-82B5-4231-A0C3-825172B41C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38" t="9788" r="39503" b="61414"/>
            <a:stretch/>
          </p:blipFill>
          <p:spPr>
            <a:xfrm>
              <a:off x="-3710912" y="381492"/>
              <a:ext cx="4371582" cy="3073941"/>
            </a:xfrm>
            <a:prstGeom prst="rect">
              <a:avLst/>
            </a:prstGeom>
          </p:spPr>
        </p:pic>
        <p:pic>
          <p:nvPicPr>
            <p:cNvPr id="34" name="Image 59" descr="Une image contenant texte, roue, matériel&#10;&#10;Description générée automatiquement">
              <a:extLst>
                <a:ext uri="{FF2B5EF4-FFF2-40B4-BE49-F238E27FC236}">
                  <a16:creationId xmlns:a16="http://schemas.microsoft.com/office/drawing/2014/main" id="{FD8339A6-1CC2-46EA-91B9-0CBAF0B77602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97" t="96091" r="43814" b="3181"/>
            <a:stretch/>
          </p:blipFill>
          <p:spPr>
            <a:xfrm>
              <a:off x="-587486" y="3213141"/>
              <a:ext cx="923544" cy="776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B54B069-676D-4607-B791-803C20D2F70C}"/>
                </a:ext>
              </a:extLst>
            </p:cNvPr>
            <p:cNvSpPr txBox="1"/>
            <p:nvPr/>
          </p:nvSpPr>
          <p:spPr>
            <a:xfrm>
              <a:off x="-579102" y="2733050"/>
              <a:ext cx="1158184" cy="544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50 </a:t>
              </a: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µm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DFDE1DB-8226-46F9-944F-65CE6F769180}"/>
              </a:ext>
            </a:extLst>
          </p:cNvPr>
          <p:cNvGrpSpPr>
            <a:grpSpLocks noChangeAspect="1"/>
          </p:cNvGrpSpPr>
          <p:nvPr/>
        </p:nvGrpSpPr>
        <p:grpSpPr>
          <a:xfrm>
            <a:off x="4584908" y="2296784"/>
            <a:ext cx="3110218" cy="2184874"/>
            <a:chOff x="825896" y="4481574"/>
            <a:chExt cx="4448611" cy="312507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8C7DD42-3F62-47B6-9898-004670C412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586" t="9319" r="44106" b="61254"/>
            <a:stretch/>
          </p:blipFill>
          <p:spPr>
            <a:xfrm>
              <a:off x="825896" y="4481574"/>
              <a:ext cx="4444299" cy="3125070"/>
            </a:xfrm>
            <a:prstGeom prst="rect">
              <a:avLst/>
            </a:prstGeom>
          </p:spPr>
        </p:pic>
        <p:pic>
          <p:nvPicPr>
            <p:cNvPr id="38" name="Image 59" descr="Une image contenant texte, roue, matériel&#10;&#10;Description générée automatiquement">
              <a:extLst>
                <a:ext uri="{FF2B5EF4-FFF2-40B4-BE49-F238E27FC236}">
                  <a16:creationId xmlns:a16="http://schemas.microsoft.com/office/drawing/2014/main" id="{56AA053E-E7E2-4E9E-A242-FFE25FDFAF1A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97" t="96091" r="43814" b="3181"/>
            <a:stretch/>
          </p:blipFill>
          <p:spPr>
            <a:xfrm>
              <a:off x="4178664" y="7351054"/>
              <a:ext cx="938906" cy="78967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97683B2-20C9-4947-A0CA-75072707237A}"/>
                </a:ext>
              </a:extLst>
            </p:cNvPr>
            <p:cNvSpPr txBox="1"/>
            <p:nvPr/>
          </p:nvSpPr>
          <p:spPr>
            <a:xfrm>
              <a:off x="4160051" y="6872246"/>
              <a:ext cx="1114456" cy="524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50 </a:t>
              </a: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µm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CasellaDiTesto 18">
            <a:extLst>
              <a:ext uri="{FF2B5EF4-FFF2-40B4-BE49-F238E27FC236}">
                <a16:creationId xmlns:a16="http://schemas.microsoft.com/office/drawing/2014/main" id="{F7BB1A33-DB60-47D6-A63D-F9F50F9258DF}"/>
              </a:ext>
            </a:extLst>
          </p:cNvPr>
          <p:cNvSpPr txBox="1"/>
          <p:nvPr/>
        </p:nvSpPr>
        <p:spPr>
          <a:xfrm>
            <a:off x="1209132" y="4614932"/>
            <a:ext cx="648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Gill Sans MT" panose="020B0502020104020203" pitchFamily="34" charset="77"/>
              </a:rPr>
              <a:t>Drastic reduction of </a:t>
            </a:r>
            <a:r>
              <a:rPr lang="en-GB" b="1" i="1" dirty="0">
                <a:latin typeface="Gill Sans MT" panose="020B0502020104020203" pitchFamily="34" charset="77"/>
              </a:rPr>
              <a:t>Nb</a:t>
            </a:r>
            <a:r>
              <a:rPr lang="en-GB" b="1" i="1" baseline="-25000" dirty="0">
                <a:latin typeface="Gill Sans MT" panose="020B0502020104020203" pitchFamily="34" charset="77"/>
              </a:rPr>
              <a:t>3</a:t>
            </a:r>
            <a:r>
              <a:rPr lang="en-GB" b="1" i="1" dirty="0">
                <a:latin typeface="Gill Sans MT" panose="020B0502020104020203" pitchFamily="34" charset="77"/>
              </a:rPr>
              <a:t>Sn layer thickness </a:t>
            </a:r>
            <a:r>
              <a:rPr lang="en-GB" i="1" dirty="0">
                <a:latin typeface="Gill Sans MT" panose="020B0502020104020203" pitchFamily="34" charset="77"/>
              </a:rPr>
              <a:t>when OS is added</a:t>
            </a:r>
          </a:p>
        </p:txBody>
      </p:sp>
      <p:sp>
        <p:nvSpPr>
          <p:cNvPr id="47" name="CasellaDiTesto 24">
            <a:extLst>
              <a:ext uri="{FF2B5EF4-FFF2-40B4-BE49-F238E27FC236}">
                <a16:creationId xmlns:a16="http://schemas.microsoft.com/office/drawing/2014/main" id="{6B2BDB59-BC0E-439A-95FC-B9C09502D557}"/>
              </a:ext>
            </a:extLst>
          </p:cNvPr>
          <p:cNvSpPr txBox="1"/>
          <p:nvPr/>
        </p:nvSpPr>
        <p:spPr>
          <a:xfrm>
            <a:off x="2447888" y="1224387"/>
            <a:ext cx="38661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i="1" dirty="0">
                <a:latin typeface="Gill Sans MT" panose="020B0502020104020203" pitchFamily="34" charset="77"/>
              </a:rPr>
              <a:t>Heat treatment (</a:t>
            </a:r>
            <a:r>
              <a:rPr lang="it-IT" sz="2000" b="1" i="1" dirty="0">
                <a:latin typeface="Gill Sans MT" panose="020B0502020104020203" pitchFamily="34" charset="77"/>
              </a:rPr>
              <a:t>HT</a:t>
            </a:r>
            <a:r>
              <a:rPr lang="en-CH" sz="2000" b="1" i="1" dirty="0">
                <a:latin typeface="Gill Sans MT" panose="020B0502020104020203" pitchFamily="34" charset="77"/>
              </a:rPr>
              <a:t>)</a:t>
            </a:r>
            <a:r>
              <a:rPr lang="it-IT" sz="2000" b="1" i="1" dirty="0">
                <a:latin typeface="Gill Sans MT" panose="020B0502020104020203" pitchFamily="34" charset="77"/>
              </a:rPr>
              <a:t>:</a:t>
            </a:r>
            <a:r>
              <a:rPr lang="en-CH" sz="2000" b="1" i="1" dirty="0">
                <a:latin typeface="Gill Sans MT" panose="020B0502020104020203" pitchFamily="34" charset="77"/>
              </a:rPr>
              <a:t> </a:t>
            </a:r>
            <a:r>
              <a:rPr lang="it-IT" sz="2000" i="1" dirty="0">
                <a:latin typeface="Gill Sans MT" panose="020B0502020104020203" pitchFamily="34" charset="77"/>
              </a:rPr>
              <a:t> </a:t>
            </a:r>
          </a:p>
          <a:p>
            <a:pPr algn="ctr"/>
            <a:r>
              <a:rPr lang="it-IT" sz="2000" dirty="0">
                <a:latin typeface="Gill Sans MT" panose="020B0502020104020203" pitchFamily="34" charset="77"/>
              </a:rPr>
              <a:t>550°C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en-GB" sz="2000" dirty="0"/>
              <a:t>× </a:t>
            </a:r>
            <a:r>
              <a:rPr lang="en-CH" sz="2000" dirty="0"/>
              <a:t>1</a:t>
            </a:r>
            <a:r>
              <a:rPr lang="it-IT" sz="2000" dirty="0">
                <a:latin typeface="Gill Sans MT" panose="020B0502020104020203" pitchFamily="34" charset="77"/>
              </a:rPr>
              <a:t>00 h 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it-IT" sz="2000" dirty="0">
                <a:latin typeface="Gill Sans MT" panose="020B0502020104020203" pitchFamily="34" charset="77"/>
              </a:rPr>
              <a:t>+ 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it-IT" sz="2000" dirty="0">
                <a:latin typeface="Gill Sans MT" panose="020B0502020104020203" pitchFamily="34" charset="77"/>
              </a:rPr>
              <a:t>650°C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en-GB" sz="2000" dirty="0"/>
              <a:t>× </a:t>
            </a:r>
            <a:r>
              <a:rPr lang="it-IT" sz="2000" dirty="0">
                <a:latin typeface="Gill Sans MT" panose="020B0502020104020203" pitchFamily="34" charset="77"/>
              </a:rPr>
              <a:t>200 h</a:t>
            </a:r>
            <a:endParaRPr lang="it-IT" sz="2000" dirty="0"/>
          </a:p>
        </p:txBody>
      </p:sp>
      <p:sp>
        <p:nvSpPr>
          <p:cNvPr id="48" name="CasellaDiTesto 18">
            <a:extLst>
              <a:ext uri="{FF2B5EF4-FFF2-40B4-BE49-F238E27FC236}">
                <a16:creationId xmlns:a16="http://schemas.microsoft.com/office/drawing/2014/main" id="{E89935EE-4677-4AD1-AD38-2030D5F53ABB}"/>
              </a:ext>
            </a:extLst>
          </p:cNvPr>
          <p:cNvSpPr txBox="1"/>
          <p:nvPr/>
        </p:nvSpPr>
        <p:spPr>
          <a:xfrm>
            <a:off x="1775713" y="5054526"/>
            <a:ext cx="3105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>
                <a:latin typeface="Gill Sans MT" panose="020B0502020104020203" pitchFamily="34" charset="77"/>
              </a:rPr>
              <a:t>Higher temperature to enlarge Nb</a:t>
            </a:r>
            <a:r>
              <a:rPr lang="en-GB" sz="2000" i="1" baseline="-25000" dirty="0">
                <a:latin typeface="Gill Sans MT" panose="020B0502020104020203" pitchFamily="34" charset="77"/>
              </a:rPr>
              <a:t>3</a:t>
            </a:r>
            <a:r>
              <a:rPr lang="en-GB" sz="2000" i="1" dirty="0">
                <a:latin typeface="Gill Sans MT" panose="020B0502020104020203" pitchFamily="34" charset="77"/>
              </a:rPr>
              <a:t>Sn layer thickness  keeping </a:t>
            </a:r>
            <a:r>
              <a:rPr lang="en-GB" sz="2000" b="1" i="1" dirty="0">
                <a:latin typeface="Gill Sans MT" panose="020B0502020104020203" pitchFamily="34" charset="77"/>
              </a:rPr>
              <a:t>grain size </a:t>
            </a:r>
            <a:r>
              <a:rPr lang="en-GB" sz="2000" i="1" dirty="0">
                <a:latin typeface="Gill Sans MT" panose="020B0502020104020203" pitchFamily="34" charset="77"/>
              </a:rPr>
              <a:t>low 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139E2668-FF02-4BB1-8165-24EFF56C47A1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Heat treatment optimization:</a:t>
            </a:r>
          </a:p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reaction layer thickness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078B74-2AD7-42CA-A428-685B3BA31D55}"/>
              </a:ext>
            </a:extLst>
          </p:cNvPr>
          <p:cNvSpPr txBox="1"/>
          <p:nvPr/>
        </p:nvSpPr>
        <p:spPr>
          <a:xfrm>
            <a:off x="5870266" y="5083227"/>
            <a:ext cx="277718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Significant </a:t>
            </a:r>
            <a:r>
              <a:rPr lang="en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increase of </a:t>
            </a:r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layer thickness a</a:t>
            </a:r>
            <a:r>
              <a:rPr lang="fr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t 700 °C</a:t>
            </a:r>
            <a:endParaRPr lang="en-CH" b="1" i="1" baseline="-25000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4A6D5E-5577-4032-828F-5976BEE66E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0" t="9179" r="45503" b="61117"/>
          <a:stretch/>
        </p:blipFill>
        <p:spPr>
          <a:xfrm>
            <a:off x="8863565" y="1119926"/>
            <a:ext cx="3107202" cy="21848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165A5AF-00E2-45D9-B9D5-91ED79DE545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4" t="5298" r="41173" b="59849"/>
          <a:stretch/>
        </p:blipFill>
        <p:spPr>
          <a:xfrm>
            <a:off x="8863565" y="3885315"/>
            <a:ext cx="3107202" cy="2184874"/>
          </a:xfrm>
          <a:prstGeom prst="rect">
            <a:avLst/>
          </a:prstGeom>
        </p:spPr>
      </p:pic>
      <p:sp>
        <p:nvSpPr>
          <p:cNvPr id="27" name="CasellaDiTesto 18">
            <a:extLst>
              <a:ext uri="{FF2B5EF4-FFF2-40B4-BE49-F238E27FC236}">
                <a16:creationId xmlns:a16="http://schemas.microsoft.com/office/drawing/2014/main" id="{4451A4AE-016D-4A82-8010-8CCBEA8F7154}"/>
              </a:ext>
            </a:extLst>
          </p:cNvPr>
          <p:cNvSpPr txBox="1"/>
          <p:nvPr/>
        </p:nvSpPr>
        <p:spPr>
          <a:xfrm>
            <a:off x="2058857" y="1921977"/>
            <a:ext cx="112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No OS</a:t>
            </a:r>
          </a:p>
        </p:txBody>
      </p:sp>
      <p:sp>
        <p:nvSpPr>
          <p:cNvPr id="28" name="CasellaDiTesto 18">
            <a:extLst>
              <a:ext uri="{FF2B5EF4-FFF2-40B4-BE49-F238E27FC236}">
                <a16:creationId xmlns:a16="http://schemas.microsoft.com/office/drawing/2014/main" id="{C5C5F10E-F624-4D76-A565-361FCCFDF11B}"/>
              </a:ext>
            </a:extLst>
          </p:cNvPr>
          <p:cNvSpPr txBox="1"/>
          <p:nvPr/>
        </p:nvSpPr>
        <p:spPr>
          <a:xfrm>
            <a:off x="5573945" y="1931491"/>
            <a:ext cx="112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With OS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0A7B34-FFB5-49D0-93C8-2BCDAD017BD5}"/>
              </a:ext>
            </a:extLst>
          </p:cNvPr>
          <p:cNvSpPr txBox="1"/>
          <p:nvPr/>
        </p:nvSpPr>
        <p:spPr>
          <a:xfrm>
            <a:off x="11139266" y="2831206"/>
            <a:ext cx="779165" cy="36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50 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30" name="Image 59" descr="Une image contenant texte, roue, matériel&#10;&#10;Description générée automatiquement">
            <a:extLst>
              <a:ext uri="{FF2B5EF4-FFF2-40B4-BE49-F238E27FC236}">
                <a16:creationId xmlns:a16="http://schemas.microsoft.com/office/drawing/2014/main" id="{18ED2F12-429F-4626-9DF3-06A5105EC8E0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7" t="96091" r="43814" b="3181"/>
          <a:stretch/>
        </p:blipFill>
        <p:spPr>
          <a:xfrm>
            <a:off x="11200634" y="3148045"/>
            <a:ext cx="656430" cy="5520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B581AC5-F89F-4A2A-93E3-4B4F2DDBD5DE}"/>
              </a:ext>
            </a:extLst>
          </p:cNvPr>
          <p:cNvSpPr txBox="1"/>
          <p:nvPr/>
        </p:nvSpPr>
        <p:spPr>
          <a:xfrm>
            <a:off x="11139266" y="5598860"/>
            <a:ext cx="779165" cy="36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50 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35" name="Image 59" descr="Une image contenant texte, roue, matériel&#10;&#10;Description générée automatiquement">
            <a:extLst>
              <a:ext uri="{FF2B5EF4-FFF2-40B4-BE49-F238E27FC236}">
                <a16:creationId xmlns:a16="http://schemas.microsoft.com/office/drawing/2014/main" id="{DB69F030-9AE5-430C-94D1-4A6E37C481E0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7" t="96091" r="43814" b="3181"/>
          <a:stretch/>
        </p:blipFill>
        <p:spPr>
          <a:xfrm>
            <a:off x="11200634" y="5915699"/>
            <a:ext cx="656430" cy="55209"/>
          </a:xfrm>
          <a:prstGeom prst="rect">
            <a:avLst/>
          </a:prstGeom>
        </p:spPr>
      </p:pic>
      <p:sp>
        <p:nvSpPr>
          <p:cNvPr id="36" name="CasellaDiTesto 24">
            <a:extLst>
              <a:ext uri="{FF2B5EF4-FFF2-40B4-BE49-F238E27FC236}">
                <a16:creationId xmlns:a16="http://schemas.microsoft.com/office/drawing/2014/main" id="{37D5E02B-1115-489E-9B53-F62A18E4B824}"/>
              </a:ext>
            </a:extLst>
          </p:cNvPr>
          <p:cNvSpPr txBox="1"/>
          <p:nvPr/>
        </p:nvSpPr>
        <p:spPr>
          <a:xfrm>
            <a:off x="8797883" y="756441"/>
            <a:ext cx="323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77"/>
              </a:rPr>
              <a:t>700</a:t>
            </a:r>
            <a:r>
              <a:rPr lang="en-US" b="1" i="1" dirty="0">
                <a:latin typeface="Gill Sans MT" panose="020B0502020104020203" pitchFamily="34" charset="77"/>
              </a:rPr>
              <a:t> </a:t>
            </a:r>
            <a:r>
              <a:rPr lang="it-IT" dirty="0">
                <a:latin typeface="Gill Sans MT" panose="020B0502020104020203" pitchFamily="34" charset="77"/>
              </a:rPr>
              <a:t>°C</a:t>
            </a:r>
            <a:r>
              <a:rPr lang="en-CH" dirty="0">
                <a:latin typeface="Gill Sans MT" panose="020B0502020104020203" pitchFamily="34" charset="77"/>
              </a:rPr>
              <a:t> </a:t>
            </a:r>
            <a:r>
              <a:rPr lang="en-GB" dirty="0"/>
              <a:t>× 5</a:t>
            </a:r>
            <a:r>
              <a:rPr lang="it-IT" dirty="0">
                <a:latin typeface="Gill Sans MT" panose="020B0502020104020203" pitchFamily="34" charset="77"/>
              </a:rPr>
              <a:t>0 h</a:t>
            </a:r>
            <a:endParaRPr lang="it-IT" dirty="0"/>
          </a:p>
        </p:txBody>
      </p:sp>
      <p:sp>
        <p:nvSpPr>
          <p:cNvPr id="37" name="CasellaDiTesto 24">
            <a:extLst>
              <a:ext uri="{FF2B5EF4-FFF2-40B4-BE49-F238E27FC236}">
                <a16:creationId xmlns:a16="http://schemas.microsoft.com/office/drawing/2014/main" id="{2D38E1A2-6F78-40BF-86A4-4A155F050124}"/>
              </a:ext>
            </a:extLst>
          </p:cNvPr>
          <p:cNvSpPr txBox="1"/>
          <p:nvPr/>
        </p:nvSpPr>
        <p:spPr>
          <a:xfrm>
            <a:off x="8797883" y="3554920"/>
            <a:ext cx="323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77"/>
              </a:rPr>
              <a:t>700</a:t>
            </a:r>
            <a:r>
              <a:rPr lang="en-US" b="1" i="1" dirty="0">
                <a:latin typeface="Gill Sans MT" panose="020B0502020104020203" pitchFamily="34" charset="77"/>
              </a:rPr>
              <a:t> </a:t>
            </a:r>
            <a:r>
              <a:rPr lang="it-IT" dirty="0">
                <a:latin typeface="Gill Sans MT" panose="020B0502020104020203" pitchFamily="34" charset="77"/>
              </a:rPr>
              <a:t>°C</a:t>
            </a:r>
            <a:r>
              <a:rPr lang="en-CH" dirty="0">
                <a:latin typeface="Gill Sans MT" panose="020B0502020104020203" pitchFamily="34" charset="77"/>
              </a:rPr>
              <a:t> </a:t>
            </a:r>
            <a:r>
              <a:rPr lang="en-GB" dirty="0"/>
              <a:t>× 10</a:t>
            </a:r>
            <a:r>
              <a:rPr lang="it-IT" dirty="0">
                <a:latin typeface="Gill Sans MT" panose="020B0502020104020203" pitchFamily="34" charset="77"/>
              </a:rPr>
              <a:t>0 h</a:t>
            </a:r>
            <a:endParaRPr lang="it-IT" dirty="0"/>
          </a:p>
        </p:txBody>
      </p:sp>
      <p:sp>
        <p:nvSpPr>
          <p:cNvPr id="40" name="CasellaDiTesto 18">
            <a:extLst>
              <a:ext uri="{FF2B5EF4-FFF2-40B4-BE49-F238E27FC236}">
                <a16:creationId xmlns:a16="http://schemas.microsoft.com/office/drawing/2014/main" id="{8943202B-5062-40B9-95FB-BCE1B1E392E9}"/>
              </a:ext>
            </a:extLst>
          </p:cNvPr>
          <p:cNvSpPr txBox="1"/>
          <p:nvPr/>
        </p:nvSpPr>
        <p:spPr>
          <a:xfrm>
            <a:off x="9852602" y="430875"/>
            <a:ext cx="112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With OS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8FDDA7A-D2F0-481E-B2D4-45274E7AE5EB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75F9C9B-13F4-4F02-BA82-69EC695BA50B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A6752D32-4A81-43C1-A07B-3D2E99EF1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57" name="ZoneTexte 4">
                <a:extLst>
                  <a:ext uri="{FF2B5EF4-FFF2-40B4-BE49-F238E27FC236}">
                    <a16:creationId xmlns:a16="http://schemas.microsoft.com/office/drawing/2014/main" id="{547252AB-1B6C-4596-80D6-095A9537820C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8838D05-2B3E-472A-8BFD-43EAEAA8B335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63A46BD-74E0-4F2D-BC5C-7183DE906C16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53B621C8-0846-400B-A27C-F5EDE42EB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55" name="ZoneTexte 4">
                <a:extLst>
                  <a:ext uri="{FF2B5EF4-FFF2-40B4-BE49-F238E27FC236}">
                    <a16:creationId xmlns:a16="http://schemas.microsoft.com/office/drawing/2014/main" id="{480292E9-FC16-4E47-AAFB-7C6F2460B66D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4078E2C-ACF8-4D87-B2C0-B8AF453981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012AB8C-E5FC-49E0-9628-C3B24B894FEF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2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" grpId="0" animBg="1"/>
      <p:bldP spid="36" grpId="0"/>
      <p:bldP spid="37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281DA9A-8933-4128-AAC9-3F1019C12572}"/>
              </a:ext>
            </a:extLst>
          </p:cNvPr>
          <p:cNvGrpSpPr>
            <a:grpSpLocks noChangeAspect="1"/>
          </p:cNvGrpSpPr>
          <p:nvPr/>
        </p:nvGrpSpPr>
        <p:grpSpPr>
          <a:xfrm>
            <a:off x="1069820" y="2296784"/>
            <a:ext cx="3107202" cy="2184874"/>
            <a:chOff x="-3710912" y="381492"/>
            <a:chExt cx="4371582" cy="3073941"/>
          </a:xfrm>
        </p:grpSpPr>
        <p:pic>
          <p:nvPicPr>
            <p:cNvPr id="33" name="Image 59" descr="Une image contenant texte, roue, matériel&#10;&#10;Description générée automatiquement">
              <a:extLst>
                <a:ext uri="{FF2B5EF4-FFF2-40B4-BE49-F238E27FC236}">
                  <a16:creationId xmlns:a16="http://schemas.microsoft.com/office/drawing/2014/main" id="{E04921CF-82B5-4231-A0C3-825172B41C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38" t="9788" r="39503" b="61414"/>
            <a:stretch/>
          </p:blipFill>
          <p:spPr>
            <a:xfrm>
              <a:off x="-3710912" y="381492"/>
              <a:ext cx="4371582" cy="3073941"/>
            </a:xfrm>
            <a:prstGeom prst="rect">
              <a:avLst/>
            </a:prstGeom>
          </p:spPr>
        </p:pic>
        <p:pic>
          <p:nvPicPr>
            <p:cNvPr id="34" name="Image 59" descr="Une image contenant texte, roue, matériel&#10;&#10;Description générée automatiquement">
              <a:extLst>
                <a:ext uri="{FF2B5EF4-FFF2-40B4-BE49-F238E27FC236}">
                  <a16:creationId xmlns:a16="http://schemas.microsoft.com/office/drawing/2014/main" id="{FD8339A6-1CC2-46EA-91B9-0CBAF0B77602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97" t="96091" r="43814" b="3181"/>
            <a:stretch/>
          </p:blipFill>
          <p:spPr>
            <a:xfrm>
              <a:off x="-587486" y="3213141"/>
              <a:ext cx="923544" cy="776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B54B069-676D-4607-B791-803C20D2F70C}"/>
                </a:ext>
              </a:extLst>
            </p:cNvPr>
            <p:cNvSpPr txBox="1"/>
            <p:nvPr/>
          </p:nvSpPr>
          <p:spPr>
            <a:xfrm>
              <a:off x="-579102" y="2733050"/>
              <a:ext cx="1158184" cy="544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50 </a:t>
              </a: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µm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DFDE1DB-8226-46F9-944F-65CE6F769180}"/>
              </a:ext>
            </a:extLst>
          </p:cNvPr>
          <p:cNvGrpSpPr>
            <a:grpSpLocks noChangeAspect="1"/>
          </p:cNvGrpSpPr>
          <p:nvPr/>
        </p:nvGrpSpPr>
        <p:grpSpPr>
          <a:xfrm>
            <a:off x="4584908" y="2296784"/>
            <a:ext cx="3110218" cy="2184874"/>
            <a:chOff x="825896" y="4481574"/>
            <a:chExt cx="4448611" cy="312507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8C7DD42-3F62-47B6-9898-004670C412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586" t="9319" r="44106" b="61254"/>
            <a:stretch/>
          </p:blipFill>
          <p:spPr>
            <a:xfrm>
              <a:off x="825896" y="4481574"/>
              <a:ext cx="4444299" cy="3125070"/>
            </a:xfrm>
            <a:prstGeom prst="rect">
              <a:avLst/>
            </a:prstGeom>
          </p:spPr>
        </p:pic>
        <p:pic>
          <p:nvPicPr>
            <p:cNvPr id="38" name="Image 59" descr="Une image contenant texte, roue, matériel&#10;&#10;Description générée automatiquement">
              <a:extLst>
                <a:ext uri="{FF2B5EF4-FFF2-40B4-BE49-F238E27FC236}">
                  <a16:creationId xmlns:a16="http://schemas.microsoft.com/office/drawing/2014/main" id="{56AA053E-E7E2-4E9E-A242-FFE25FDFAF1A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97" t="96091" r="43814" b="3181"/>
            <a:stretch/>
          </p:blipFill>
          <p:spPr>
            <a:xfrm>
              <a:off x="4178664" y="7351054"/>
              <a:ext cx="938906" cy="78967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97683B2-20C9-4947-A0CA-75072707237A}"/>
                </a:ext>
              </a:extLst>
            </p:cNvPr>
            <p:cNvSpPr txBox="1"/>
            <p:nvPr/>
          </p:nvSpPr>
          <p:spPr>
            <a:xfrm>
              <a:off x="4160051" y="6872246"/>
              <a:ext cx="1114456" cy="524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50 </a:t>
              </a: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µm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CasellaDiTesto 18">
            <a:extLst>
              <a:ext uri="{FF2B5EF4-FFF2-40B4-BE49-F238E27FC236}">
                <a16:creationId xmlns:a16="http://schemas.microsoft.com/office/drawing/2014/main" id="{F7BB1A33-DB60-47D6-A63D-F9F50F9258DF}"/>
              </a:ext>
            </a:extLst>
          </p:cNvPr>
          <p:cNvSpPr txBox="1"/>
          <p:nvPr/>
        </p:nvSpPr>
        <p:spPr>
          <a:xfrm>
            <a:off x="1209132" y="4614932"/>
            <a:ext cx="648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Gill Sans MT" panose="020B0502020104020203" pitchFamily="34" charset="77"/>
              </a:rPr>
              <a:t>Drastic reduction of </a:t>
            </a:r>
            <a:r>
              <a:rPr lang="en-GB" b="1" i="1" dirty="0">
                <a:latin typeface="Gill Sans MT" panose="020B0502020104020203" pitchFamily="34" charset="77"/>
              </a:rPr>
              <a:t>Nb</a:t>
            </a:r>
            <a:r>
              <a:rPr lang="en-GB" b="1" i="1" baseline="-25000" dirty="0">
                <a:latin typeface="Gill Sans MT" panose="020B0502020104020203" pitchFamily="34" charset="77"/>
              </a:rPr>
              <a:t>3</a:t>
            </a:r>
            <a:r>
              <a:rPr lang="en-GB" b="1" i="1" dirty="0">
                <a:latin typeface="Gill Sans MT" panose="020B0502020104020203" pitchFamily="34" charset="77"/>
              </a:rPr>
              <a:t>Sn layer thickness </a:t>
            </a:r>
            <a:r>
              <a:rPr lang="en-GB" i="1" dirty="0">
                <a:latin typeface="Gill Sans MT" panose="020B0502020104020203" pitchFamily="34" charset="77"/>
              </a:rPr>
              <a:t>when OS is added</a:t>
            </a:r>
          </a:p>
        </p:txBody>
      </p:sp>
      <p:sp>
        <p:nvSpPr>
          <p:cNvPr id="47" name="CasellaDiTesto 24">
            <a:extLst>
              <a:ext uri="{FF2B5EF4-FFF2-40B4-BE49-F238E27FC236}">
                <a16:creationId xmlns:a16="http://schemas.microsoft.com/office/drawing/2014/main" id="{6B2BDB59-BC0E-439A-95FC-B9C09502D557}"/>
              </a:ext>
            </a:extLst>
          </p:cNvPr>
          <p:cNvSpPr txBox="1"/>
          <p:nvPr/>
        </p:nvSpPr>
        <p:spPr>
          <a:xfrm>
            <a:off x="2447888" y="1224387"/>
            <a:ext cx="38661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i="1" dirty="0">
                <a:latin typeface="Gill Sans MT" panose="020B0502020104020203" pitchFamily="34" charset="77"/>
              </a:rPr>
              <a:t>Heat treatment (</a:t>
            </a:r>
            <a:r>
              <a:rPr lang="it-IT" sz="2000" b="1" i="1" dirty="0">
                <a:latin typeface="Gill Sans MT" panose="020B0502020104020203" pitchFamily="34" charset="77"/>
              </a:rPr>
              <a:t>HT</a:t>
            </a:r>
            <a:r>
              <a:rPr lang="en-CH" sz="2000" b="1" i="1" dirty="0">
                <a:latin typeface="Gill Sans MT" panose="020B0502020104020203" pitchFamily="34" charset="77"/>
              </a:rPr>
              <a:t>)</a:t>
            </a:r>
            <a:r>
              <a:rPr lang="it-IT" sz="2000" b="1" i="1" dirty="0">
                <a:latin typeface="Gill Sans MT" panose="020B0502020104020203" pitchFamily="34" charset="77"/>
              </a:rPr>
              <a:t>:</a:t>
            </a:r>
            <a:r>
              <a:rPr lang="en-CH" sz="2000" b="1" i="1" dirty="0">
                <a:latin typeface="Gill Sans MT" panose="020B0502020104020203" pitchFamily="34" charset="77"/>
              </a:rPr>
              <a:t> </a:t>
            </a:r>
            <a:r>
              <a:rPr lang="it-IT" sz="2000" i="1" dirty="0">
                <a:latin typeface="Gill Sans MT" panose="020B0502020104020203" pitchFamily="34" charset="77"/>
              </a:rPr>
              <a:t> </a:t>
            </a:r>
          </a:p>
          <a:p>
            <a:pPr algn="ctr"/>
            <a:r>
              <a:rPr lang="it-IT" sz="2000" dirty="0">
                <a:latin typeface="Gill Sans MT" panose="020B0502020104020203" pitchFamily="34" charset="77"/>
              </a:rPr>
              <a:t>550°C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en-GB" sz="2000" dirty="0"/>
              <a:t>× </a:t>
            </a:r>
            <a:r>
              <a:rPr lang="en-CH" sz="2000" dirty="0"/>
              <a:t>1</a:t>
            </a:r>
            <a:r>
              <a:rPr lang="it-IT" sz="2000" dirty="0">
                <a:latin typeface="Gill Sans MT" panose="020B0502020104020203" pitchFamily="34" charset="77"/>
              </a:rPr>
              <a:t>00 h 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it-IT" sz="2000" dirty="0">
                <a:latin typeface="Gill Sans MT" panose="020B0502020104020203" pitchFamily="34" charset="77"/>
              </a:rPr>
              <a:t>+ 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it-IT" sz="2000" dirty="0">
                <a:latin typeface="Gill Sans MT" panose="020B0502020104020203" pitchFamily="34" charset="77"/>
              </a:rPr>
              <a:t>650°C</a:t>
            </a:r>
            <a:r>
              <a:rPr lang="en-CH" sz="2000" dirty="0">
                <a:latin typeface="Gill Sans MT" panose="020B0502020104020203" pitchFamily="34" charset="77"/>
              </a:rPr>
              <a:t> </a:t>
            </a:r>
            <a:r>
              <a:rPr lang="en-GB" sz="2000" dirty="0"/>
              <a:t>× </a:t>
            </a:r>
            <a:r>
              <a:rPr lang="it-IT" sz="2000" dirty="0">
                <a:latin typeface="Gill Sans MT" panose="020B0502020104020203" pitchFamily="34" charset="77"/>
              </a:rPr>
              <a:t>200 h</a:t>
            </a:r>
            <a:endParaRPr lang="it-IT" sz="2000" dirty="0"/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139E2668-FF02-4BB1-8165-24EFF56C47A1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Heat treatment optimization:</a:t>
            </a:r>
          </a:p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reaction layer thickness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078B74-2AD7-42CA-A428-685B3BA31D55}"/>
              </a:ext>
            </a:extLst>
          </p:cNvPr>
          <p:cNvSpPr txBox="1"/>
          <p:nvPr/>
        </p:nvSpPr>
        <p:spPr>
          <a:xfrm>
            <a:off x="5870266" y="5083227"/>
            <a:ext cx="277718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b="1" i="1" dirty="0" err="1">
                <a:solidFill>
                  <a:srgbClr val="FF0000"/>
                </a:solidFill>
                <a:latin typeface="Gill Sans MT" panose="020B0502020104020203" pitchFamily="34" charset="0"/>
              </a:rPr>
              <a:t>Signifi</a:t>
            </a:r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ca</a:t>
            </a:r>
            <a:r>
              <a:rPr lang="fr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nt</a:t>
            </a:r>
            <a:r>
              <a:rPr lang="en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 increase of </a:t>
            </a:r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layer thickness a</a:t>
            </a:r>
            <a:r>
              <a:rPr lang="fr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t 700 °C</a:t>
            </a:r>
            <a:endParaRPr lang="en-CH" b="1" i="1" baseline="-25000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4A6D5E-5577-4032-828F-5976BEE66E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0" t="9179" r="45503" b="61117"/>
          <a:stretch/>
        </p:blipFill>
        <p:spPr>
          <a:xfrm>
            <a:off x="8863565" y="1119926"/>
            <a:ext cx="3107202" cy="21848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165A5AF-00E2-45D9-B9D5-91ED79DE545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4" t="5298" r="41173" b="59849"/>
          <a:stretch/>
        </p:blipFill>
        <p:spPr>
          <a:xfrm>
            <a:off x="8863565" y="3885315"/>
            <a:ext cx="3107202" cy="2184874"/>
          </a:xfrm>
          <a:prstGeom prst="rect">
            <a:avLst/>
          </a:prstGeom>
        </p:spPr>
      </p:pic>
      <p:sp>
        <p:nvSpPr>
          <p:cNvPr id="27" name="CasellaDiTesto 18">
            <a:extLst>
              <a:ext uri="{FF2B5EF4-FFF2-40B4-BE49-F238E27FC236}">
                <a16:creationId xmlns:a16="http://schemas.microsoft.com/office/drawing/2014/main" id="{4451A4AE-016D-4A82-8010-8CCBEA8F7154}"/>
              </a:ext>
            </a:extLst>
          </p:cNvPr>
          <p:cNvSpPr txBox="1"/>
          <p:nvPr/>
        </p:nvSpPr>
        <p:spPr>
          <a:xfrm>
            <a:off x="2058857" y="1921977"/>
            <a:ext cx="112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No OS</a:t>
            </a:r>
          </a:p>
        </p:txBody>
      </p:sp>
      <p:sp>
        <p:nvSpPr>
          <p:cNvPr id="28" name="CasellaDiTesto 18">
            <a:extLst>
              <a:ext uri="{FF2B5EF4-FFF2-40B4-BE49-F238E27FC236}">
                <a16:creationId xmlns:a16="http://schemas.microsoft.com/office/drawing/2014/main" id="{C5C5F10E-F624-4D76-A565-361FCCFDF11B}"/>
              </a:ext>
            </a:extLst>
          </p:cNvPr>
          <p:cNvSpPr txBox="1"/>
          <p:nvPr/>
        </p:nvSpPr>
        <p:spPr>
          <a:xfrm>
            <a:off x="5573945" y="1931491"/>
            <a:ext cx="112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With OS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0A7B34-FFB5-49D0-93C8-2BCDAD017BD5}"/>
              </a:ext>
            </a:extLst>
          </p:cNvPr>
          <p:cNvSpPr txBox="1"/>
          <p:nvPr/>
        </p:nvSpPr>
        <p:spPr>
          <a:xfrm>
            <a:off x="11139266" y="2831206"/>
            <a:ext cx="779165" cy="36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50 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30" name="Image 59" descr="Une image contenant texte, roue, matériel&#10;&#10;Description générée automatiquement">
            <a:extLst>
              <a:ext uri="{FF2B5EF4-FFF2-40B4-BE49-F238E27FC236}">
                <a16:creationId xmlns:a16="http://schemas.microsoft.com/office/drawing/2014/main" id="{18ED2F12-429F-4626-9DF3-06A5105EC8E0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7" t="96091" r="43814" b="3181"/>
          <a:stretch/>
        </p:blipFill>
        <p:spPr>
          <a:xfrm>
            <a:off x="11200634" y="3148045"/>
            <a:ext cx="656430" cy="5520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B581AC5-F89F-4A2A-93E3-4B4F2DDBD5DE}"/>
              </a:ext>
            </a:extLst>
          </p:cNvPr>
          <p:cNvSpPr txBox="1"/>
          <p:nvPr/>
        </p:nvSpPr>
        <p:spPr>
          <a:xfrm>
            <a:off x="11139266" y="5598860"/>
            <a:ext cx="779165" cy="36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50 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35" name="Image 59" descr="Une image contenant texte, roue, matériel&#10;&#10;Description générée automatiquement">
            <a:extLst>
              <a:ext uri="{FF2B5EF4-FFF2-40B4-BE49-F238E27FC236}">
                <a16:creationId xmlns:a16="http://schemas.microsoft.com/office/drawing/2014/main" id="{DB69F030-9AE5-430C-94D1-4A6E37C481E0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7" t="96091" r="43814" b="3181"/>
          <a:stretch/>
        </p:blipFill>
        <p:spPr>
          <a:xfrm>
            <a:off x="11200634" y="5915699"/>
            <a:ext cx="656430" cy="55209"/>
          </a:xfrm>
          <a:prstGeom prst="rect">
            <a:avLst/>
          </a:prstGeom>
        </p:spPr>
      </p:pic>
      <p:sp>
        <p:nvSpPr>
          <p:cNvPr id="36" name="CasellaDiTesto 24">
            <a:extLst>
              <a:ext uri="{FF2B5EF4-FFF2-40B4-BE49-F238E27FC236}">
                <a16:creationId xmlns:a16="http://schemas.microsoft.com/office/drawing/2014/main" id="{37D5E02B-1115-489E-9B53-F62A18E4B824}"/>
              </a:ext>
            </a:extLst>
          </p:cNvPr>
          <p:cNvSpPr txBox="1"/>
          <p:nvPr/>
        </p:nvSpPr>
        <p:spPr>
          <a:xfrm>
            <a:off x="8797883" y="756441"/>
            <a:ext cx="323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77"/>
              </a:rPr>
              <a:t>700</a:t>
            </a:r>
            <a:r>
              <a:rPr lang="en-US" b="1" i="1" dirty="0">
                <a:latin typeface="Gill Sans MT" panose="020B0502020104020203" pitchFamily="34" charset="77"/>
              </a:rPr>
              <a:t> </a:t>
            </a:r>
            <a:r>
              <a:rPr lang="it-IT" dirty="0">
                <a:latin typeface="Gill Sans MT" panose="020B0502020104020203" pitchFamily="34" charset="77"/>
              </a:rPr>
              <a:t>°C</a:t>
            </a:r>
            <a:r>
              <a:rPr lang="en-CH" dirty="0">
                <a:latin typeface="Gill Sans MT" panose="020B0502020104020203" pitchFamily="34" charset="77"/>
              </a:rPr>
              <a:t> </a:t>
            </a:r>
            <a:r>
              <a:rPr lang="en-GB" dirty="0"/>
              <a:t>× 5</a:t>
            </a:r>
            <a:r>
              <a:rPr lang="it-IT" dirty="0">
                <a:latin typeface="Gill Sans MT" panose="020B0502020104020203" pitchFamily="34" charset="77"/>
              </a:rPr>
              <a:t>0 h</a:t>
            </a:r>
            <a:endParaRPr lang="it-IT" dirty="0"/>
          </a:p>
        </p:txBody>
      </p:sp>
      <p:sp>
        <p:nvSpPr>
          <p:cNvPr id="37" name="CasellaDiTesto 24">
            <a:extLst>
              <a:ext uri="{FF2B5EF4-FFF2-40B4-BE49-F238E27FC236}">
                <a16:creationId xmlns:a16="http://schemas.microsoft.com/office/drawing/2014/main" id="{2D38E1A2-6F78-40BF-86A4-4A155F050124}"/>
              </a:ext>
            </a:extLst>
          </p:cNvPr>
          <p:cNvSpPr txBox="1"/>
          <p:nvPr/>
        </p:nvSpPr>
        <p:spPr>
          <a:xfrm>
            <a:off x="8797883" y="3554920"/>
            <a:ext cx="323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77"/>
              </a:rPr>
              <a:t>700</a:t>
            </a:r>
            <a:r>
              <a:rPr lang="en-US" b="1" i="1" dirty="0">
                <a:latin typeface="Gill Sans MT" panose="020B0502020104020203" pitchFamily="34" charset="77"/>
              </a:rPr>
              <a:t> </a:t>
            </a:r>
            <a:r>
              <a:rPr lang="it-IT" dirty="0">
                <a:latin typeface="Gill Sans MT" panose="020B0502020104020203" pitchFamily="34" charset="77"/>
              </a:rPr>
              <a:t>°C</a:t>
            </a:r>
            <a:r>
              <a:rPr lang="en-CH" dirty="0">
                <a:latin typeface="Gill Sans MT" panose="020B0502020104020203" pitchFamily="34" charset="77"/>
              </a:rPr>
              <a:t> </a:t>
            </a:r>
            <a:r>
              <a:rPr lang="en-GB" dirty="0"/>
              <a:t>× 10</a:t>
            </a:r>
            <a:r>
              <a:rPr lang="it-IT" dirty="0">
                <a:latin typeface="Gill Sans MT" panose="020B0502020104020203" pitchFamily="34" charset="77"/>
              </a:rPr>
              <a:t>0 h</a:t>
            </a:r>
            <a:endParaRPr lang="it-IT" dirty="0"/>
          </a:p>
        </p:txBody>
      </p:sp>
      <p:sp>
        <p:nvSpPr>
          <p:cNvPr id="40" name="CasellaDiTesto 18">
            <a:extLst>
              <a:ext uri="{FF2B5EF4-FFF2-40B4-BE49-F238E27FC236}">
                <a16:creationId xmlns:a16="http://schemas.microsoft.com/office/drawing/2014/main" id="{8943202B-5062-40B9-95FB-BCE1B1E392E9}"/>
              </a:ext>
            </a:extLst>
          </p:cNvPr>
          <p:cNvSpPr txBox="1"/>
          <p:nvPr/>
        </p:nvSpPr>
        <p:spPr>
          <a:xfrm>
            <a:off x="9852602" y="430875"/>
            <a:ext cx="112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With OS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D968EA7-FFDA-4E2D-9DFE-9AB0157674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60"/>
          <a:stretch/>
        </p:blipFill>
        <p:spPr>
          <a:xfrm>
            <a:off x="8850314" y="3885315"/>
            <a:ext cx="3133704" cy="218170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DBD3BC4-4354-47F3-A862-B5BC46FFBA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0"/>
          <a:stretch/>
        </p:blipFill>
        <p:spPr>
          <a:xfrm>
            <a:off x="8840860" y="1116869"/>
            <a:ext cx="3129907" cy="218487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9FBBCC5-C0EF-4CFE-AFE8-BBB4FCD05FF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5"/>
          <a:stretch/>
        </p:blipFill>
        <p:spPr>
          <a:xfrm>
            <a:off x="4582556" y="2297566"/>
            <a:ext cx="3129907" cy="218487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8FA1A85-455C-4690-9B71-15B7FD6841B5}"/>
              </a:ext>
            </a:extLst>
          </p:cNvPr>
          <p:cNvSpPr txBox="1"/>
          <p:nvPr/>
        </p:nvSpPr>
        <p:spPr>
          <a:xfrm>
            <a:off x="5870266" y="5078771"/>
            <a:ext cx="277718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Significant </a:t>
            </a:r>
            <a:r>
              <a:rPr lang="en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increase of </a:t>
            </a:r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layer thickness a</a:t>
            </a:r>
            <a:r>
              <a:rPr lang="fr-CH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t 700 °C,</a:t>
            </a:r>
            <a:r>
              <a:rPr lang="en-US" b="1" i="1" baseline="-25000" dirty="0">
                <a:solidFill>
                  <a:srgbClr val="FF0000"/>
                </a:solidFill>
                <a:latin typeface="Gill Sans MT" panose="020B0502020104020203" pitchFamily="34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Gill Sans MT" panose="020B0502020104020203" pitchFamily="34" charset="0"/>
              </a:rPr>
              <a:t>but modest grain growth</a:t>
            </a:r>
            <a:endParaRPr lang="fr-CH" b="1" i="1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sp>
        <p:nvSpPr>
          <p:cNvPr id="45" name="Oval Callout 3">
            <a:extLst>
              <a:ext uri="{FF2B5EF4-FFF2-40B4-BE49-F238E27FC236}">
                <a16:creationId xmlns:a16="http://schemas.microsoft.com/office/drawing/2014/main" id="{E8145822-716B-4A32-B142-AE0FC9A01644}"/>
              </a:ext>
            </a:extLst>
          </p:cNvPr>
          <p:cNvSpPr/>
          <p:nvPr/>
        </p:nvSpPr>
        <p:spPr>
          <a:xfrm>
            <a:off x="7191158" y="2139502"/>
            <a:ext cx="908838" cy="435942"/>
          </a:xfrm>
          <a:prstGeom prst="wedgeEllipseCallout">
            <a:avLst>
              <a:gd name="adj1" fmla="val -38885"/>
              <a:gd name="adj2" fmla="val 70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52 nm</a:t>
            </a:r>
            <a:endParaRPr lang="en-GB" sz="16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53" name="Oval Callout 3">
            <a:extLst>
              <a:ext uri="{FF2B5EF4-FFF2-40B4-BE49-F238E27FC236}">
                <a16:creationId xmlns:a16="http://schemas.microsoft.com/office/drawing/2014/main" id="{17A2B35F-C754-4D5F-8BD3-C69DEB719CD7}"/>
              </a:ext>
            </a:extLst>
          </p:cNvPr>
          <p:cNvSpPr/>
          <p:nvPr/>
        </p:nvSpPr>
        <p:spPr>
          <a:xfrm>
            <a:off x="11199815" y="864994"/>
            <a:ext cx="892320" cy="435942"/>
          </a:xfrm>
          <a:prstGeom prst="wedgeEllipseCallout">
            <a:avLst>
              <a:gd name="adj1" fmla="val -38885"/>
              <a:gd name="adj2" fmla="val 70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56 nm</a:t>
            </a:r>
            <a:endParaRPr lang="en-GB" sz="16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54" name="Oval Callout 3">
            <a:extLst>
              <a:ext uri="{FF2B5EF4-FFF2-40B4-BE49-F238E27FC236}">
                <a16:creationId xmlns:a16="http://schemas.microsoft.com/office/drawing/2014/main" id="{2ED79BB6-1133-43B9-9912-A565EF1FBA67}"/>
              </a:ext>
            </a:extLst>
          </p:cNvPr>
          <p:cNvSpPr/>
          <p:nvPr/>
        </p:nvSpPr>
        <p:spPr>
          <a:xfrm>
            <a:off x="8265280" y="4111529"/>
            <a:ext cx="948932" cy="430313"/>
          </a:xfrm>
          <a:prstGeom prst="wedgeEllipseCallout">
            <a:avLst>
              <a:gd name="adj1" fmla="val 40965"/>
              <a:gd name="adj2" fmla="val 7534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58 nm</a:t>
            </a:r>
            <a:endParaRPr lang="en-GB" sz="16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82A7485-6DCC-4E8A-9086-66723BABD653}"/>
              </a:ext>
            </a:extLst>
          </p:cNvPr>
          <p:cNvGrpSpPr/>
          <p:nvPr/>
        </p:nvGrpSpPr>
        <p:grpSpPr>
          <a:xfrm>
            <a:off x="1066805" y="2291309"/>
            <a:ext cx="3105614" cy="2184875"/>
            <a:chOff x="1066805" y="2291309"/>
            <a:chExt cx="3105614" cy="218487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5B4306FC-57EE-4035-869C-39C7DA137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60"/>
            <a:stretch/>
          </p:blipFill>
          <p:spPr>
            <a:xfrm>
              <a:off x="1066805" y="2291309"/>
              <a:ext cx="3105614" cy="2184875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9C577F8-1D9E-4F67-99B3-507DBCC45832}"/>
                </a:ext>
              </a:extLst>
            </p:cNvPr>
            <p:cNvSpPr/>
            <p:nvPr/>
          </p:nvSpPr>
          <p:spPr>
            <a:xfrm>
              <a:off x="1251805" y="2357473"/>
              <a:ext cx="185738" cy="737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A26301B-697E-4288-AF35-2E78C98910E4}"/>
                </a:ext>
              </a:extLst>
            </p:cNvPr>
            <p:cNvSpPr txBox="1"/>
            <p:nvPr/>
          </p:nvSpPr>
          <p:spPr>
            <a:xfrm>
              <a:off x="1073150" y="2408011"/>
              <a:ext cx="57785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150 nm</a:t>
              </a:r>
            </a:p>
          </p:txBody>
        </p:sp>
      </p:grpSp>
      <p:sp>
        <p:nvSpPr>
          <p:cNvPr id="56" name="Oval Callout 3">
            <a:extLst>
              <a:ext uri="{FF2B5EF4-FFF2-40B4-BE49-F238E27FC236}">
                <a16:creationId xmlns:a16="http://schemas.microsoft.com/office/drawing/2014/main" id="{469A0ACF-D841-49A8-9335-8A5E1A914D46}"/>
              </a:ext>
            </a:extLst>
          </p:cNvPr>
          <p:cNvSpPr/>
          <p:nvPr/>
        </p:nvSpPr>
        <p:spPr>
          <a:xfrm>
            <a:off x="378595" y="2777591"/>
            <a:ext cx="1058948" cy="435942"/>
          </a:xfrm>
          <a:prstGeom prst="wedgeEllipseCallout">
            <a:avLst>
              <a:gd name="adj1" fmla="val 39008"/>
              <a:gd name="adj2" fmla="val 6632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110 nm</a:t>
            </a:r>
            <a:endParaRPr lang="en-GB" sz="16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57" name="CasellaDiTesto 18">
            <a:extLst>
              <a:ext uri="{FF2B5EF4-FFF2-40B4-BE49-F238E27FC236}">
                <a16:creationId xmlns:a16="http://schemas.microsoft.com/office/drawing/2014/main" id="{C38D2B90-AF48-47C7-855C-C7C86DADF9F7}"/>
              </a:ext>
            </a:extLst>
          </p:cNvPr>
          <p:cNvSpPr txBox="1"/>
          <p:nvPr/>
        </p:nvSpPr>
        <p:spPr>
          <a:xfrm>
            <a:off x="1775713" y="5054526"/>
            <a:ext cx="3105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>
                <a:latin typeface="Gill Sans MT" panose="020B0502020104020203" pitchFamily="34" charset="77"/>
              </a:rPr>
              <a:t>Higher temperature to enlarge Nb</a:t>
            </a:r>
            <a:r>
              <a:rPr lang="en-GB" sz="2000" i="1" baseline="-25000" dirty="0">
                <a:latin typeface="Gill Sans MT" panose="020B0502020104020203" pitchFamily="34" charset="77"/>
              </a:rPr>
              <a:t>3</a:t>
            </a:r>
            <a:r>
              <a:rPr lang="en-GB" sz="2000" i="1" dirty="0">
                <a:latin typeface="Gill Sans MT" panose="020B0502020104020203" pitchFamily="34" charset="77"/>
              </a:rPr>
              <a:t>Sn layer thickness  keeping </a:t>
            </a:r>
            <a:r>
              <a:rPr lang="en-GB" sz="2000" b="1" i="1" dirty="0">
                <a:latin typeface="Gill Sans MT" panose="020B0502020104020203" pitchFamily="34" charset="77"/>
              </a:rPr>
              <a:t>grain size </a:t>
            </a:r>
            <a:r>
              <a:rPr lang="en-GB" sz="2000" i="1" dirty="0">
                <a:latin typeface="Gill Sans MT" panose="020B0502020104020203" pitchFamily="34" charset="77"/>
              </a:rPr>
              <a:t>low 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9E01EB5-4FEE-4582-AC7B-B2FB9461AA72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2AE1BA6-CAD0-4609-BF06-985CD14A191E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651FF88A-6D15-49D2-8315-34C014039B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6" name="ZoneTexte 4">
                <a:extLst>
                  <a:ext uri="{FF2B5EF4-FFF2-40B4-BE49-F238E27FC236}">
                    <a16:creationId xmlns:a16="http://schemas.microsoft.com/office/drawing/2014/main" id="{5CA5EFFE-88F9-4D30-8367-A07D21590648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D63967B-0539-4B7B-AC6A-6A5910CC9CE3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E2EFD6B-4DD9-454B-86C9-26D1CDBD454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100A38C2-D467-4DDD-B0CD-C747FDDD78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4" name="ZoneTexte 4">
                <a:extLst>
                  <a:ext uri="{FF2B5EF4-FFF2-40B4-BE49-F238E27FC236}">
                    <a16:creationId xmlns:a16="http://schemas.microsoft.com/office/drawing/2014/main" id="{869747EF-135A-42F5-9399-B5BB5D42C0F6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CEC85F0-92F9-49F2-8E97-4C2B4A0779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E2FB907-6843-4C3C-85A2-ADDED29AA9C4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28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53" grpId="0" animBg="1"/>
      <p:bldP spid="54" grpId="0" animBg="1"/>
      <p:bldP spid="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3C16DBD-1C5D-4272-BD92-6BFE18ED20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148324"/>
              </p:ext>
            </p:extLst>
          </p:nvPr>
        </p:nvGraphicFramePr>
        <p:xfrm>
          <a:off x="109538" y="1144588"/>
          <a:ext cx="6858000" cy="525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79404" imgH="2897042" progId="Origin50.Graph">
                  <p:embed/>
                </p:oleObj>
              </mc:Choice>
              <mc:Fallback>
                <p:oleObj name="Graph" r:id="rId3" imgW="3779404" imgH="2897042" progId="Origin50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3C16DBD-1C5D-4272-BD92-6BFE18ED20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38" y="1144588"/>
                        <a:ext cx="6858000" cy="5256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4EFDAB9-39BF-4147-86F7-3CEE912E59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875412"/>
              </p:ext>
            </p:extLst>
          </p:nvPr>
        </p:nvGraphicFramePr>
        <p:xfrm>
          <a:off x="108585" y="1141730"/>
          <a:ext cx="6856413" cy="525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779404" imgH="2897042" progId="Origin50.Graph">
                  <p:embed/>
                </p:oleObj>
              </mc:Choice>
              <mc:Fallback>
                <p:oleObj name="Graph" r:id="rId5" imgW="3779404" imgH="2897042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4EFDAB9-39BF-4147-86F7-3CEE912E59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585" y="1141730"/>
                        <a:ext cx="6856413" cy="5256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53830D35-BCDE-45BA-826C-110F94F9E3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055793"/>
              </p:ext>
            </p:extLst>
          </p:nvPr>
        </p:nvGraphicFramePr>
        <p:xfrm>
          <a:off x="6142465" y="506244"/>
          <a:ext cx="6038965" cy="4792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53830D35-BCDE-45BA-826C-110F94F9E3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465" y="506244"/>
                        <a:ext cx="6038965" cy="47927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E89FB2F0-5F07-4AC2-9752-F7A6A7177F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5162046"/>
              </p:ext>
            </p:extLst>
          </p:nvPr>
        </p:nvGraphicFramePr>
        <p:xfrm>
          <a:off x="6146157" y="502934"/>
          <a:ext cx="6038965" cy="4792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E89FB2F0-5F07-4AC2-9752-F7A6A7177F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46157" y="502934"/>
                        <a:ext cx="6038965" cy="47928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60DE71-F7D9-48F4-A444-7BF0C2503B6C}"/>
              </a:ext>
            </a:extLst>
          </p:cNvPr>
          <p:cNvCxnSpPr>
            <a:cxnSpLocks/>
          </p:cNvCxnSpPr>
          <p:nvPr/>
        </p:nvCxnSpPr>
        <p:spPr>
          <a:xfrm>
            <a:off x="8044383" y="1067319"/>
            <a:ext cx="0" cy="344409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02F569-7E51-4998-8E92-7894BBE5A7A2}"/>
              </a:ext>
            </a:extLst>
          </p:cNvPr>
          <p:cNvCxnSpPr>
            <a:cxnSpLocks/>
          </p:cNvCxnSpPr>
          <p:nvPr/>
        </p:nvCxnSpPr>
        <p:spPr>
          <a:xfrm>
            <a:off x="8459680" y="1067319"/>
            <a:ext cx="0" cy="3444093"/>
          </a:xfrm>
          <a:prstGeom prst="line">
            <a:avLst/>
          </a:prstGeom>
          <a:ln w="19050">
            <a:solidFill>
              <a:srgbClr val="D631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954333-8ACE-B793-E306-E02529136E55}"/>
              </a:ext>
            </a:extLst>
          </p:cNvPr>
          <p:cNvSpPr txBox="1"/>
          <p:nvPr/>
        </p:nvSpPr>
        <p:spPr>
          <a:xfrm>
            <a:off x="4220289" y="5124881"/>
            <a:ext cx="19684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dirty="0"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Criterion 0.1 µV cm</a:t>
            </a:r>
            <a:r>
              <a:rPr lang="en-US" sz="1400" b="1" i="1" baseline="30000" dirty="0"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−1</a:t>
            </a:r>
            <a:endParaRPr lang="it-IT" sz="1400" b="1" i="1" dirty="0">
              <a:latin typeface="Gill Sans MT" panose="020B0502020104020203" pitchFamily="34" charset="0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F079A6FE-CEA9-4E6A-AD27-86B67AEBE15C}"/>
              </a:ext>
            </a:extLst>
          </p:cNvPr>
          <p:cNvSpPr/>
          <p:nvPr/>
        </p:nvSpPr>
        <p:spPr>
          <a:xfrm rot="10800000">
            <a:off x="7743093" y="3302000"/>
            <a:ext cx="983271" cy="280870"/>
          </a:xfrm>
          <a:prstGeom prst="rightArrow">
            <a:avLst/>
          </a:prstGeom>
          <a:gradFill>
            <a:gsLst>
              <a:gs pos="94000">
                <a:schemeClr val="tx1"/>
              </a:gs>
              <a:gs pos="0">
                <a:srgbClr val="D631FF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8807A6E-A13F-45A6-B6E4-91C17E415369}"/>
              </a:ext>
            </a:extLst>
          </p:cNvPr>
          <p:cNvSpPr txBox="1"/>
          <p:nvPr/>
        </p:nvSpPr>
        <p:spPr>
          <a:xfrm>
            <a:off x="7361854" y="5846003"/>
            <a:ext cx="4706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100" dirty="0"/>
              <a:t>Lonardo F. et al. IEEE Transactions on Applied Superconductivity 34.5 (2024), 6000305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6F08739-7731-4C6E-9E1B-464A4321F875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Heat treatment optimization:</a:t>
            </a:r>
          </a:p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layer-</a:t>
            </a:r>
            <a:r>
              <a:rPr lang="en-US" b="1" i="1" dirty="0" err="1">
                <a:solidFill>
                  <a:srgbClr val="007E63"/>
                </a:solidFill>
                <a:latin typeface="Gill Sans MT" panose="020B0502020104020203" pitchFamily="34" charset="77"/>
              </a:rPr>
              <a:t>J</a:t>
            </a:r>
            <a:r>
              <a:rPr lang="en-US" b="1" i="1" baseline="-25000" dirty="0" err="1">
                <a:solidFill>
                  <a:srgbClr val="007E63"/>
                </a:solidFill>
                <a:latin typeface="Gill Sans MT" panose="020B0502020104020203" pitchFamily="34" charset="77"/>
              </a:rPr>
              <a:t>c</a:t>
            </a:r>
            <a:endParaRPr lang="en-US" b="1" i="1" baseline="-25000" dirty="0">
              <a:solidFill>
                <a:srgbClr val="007E63"/>
              </a:solidFill>
              <a:latin typeface="Gill Sans MT" panose="020B0502020104020203" pitchFamily="34" charset="77"/>
            </a:endParaRPr>
          </a:p>
        </p:txBody>
      </p:sp>
      <p:sp>
        <p:nvSpPr>
          <p:cNvPr id="14" name="CasellaDiTesto 8">
            <a:extLst>
              <a:ext uri="{FF2B5EF4-FFF2-40B4-BE49-F238E27FC236}">
                <a16:creationId xmlns:a16="http://schemas.microsoft.com/office/drawing/2014/main" id="{A324DE28-CFDE-47A6-9508-C594B03548F7}"/>
              </a:ext>
            </a:extLst>
          </p:cNvPr>
          <p:cNvSpPr txBox="1"/>
          <p:nvPr/>
        </p:nvSpPr>
        <p:spPr>
          <a:xfrm>
            <a:off x="3803955" y="1022185"/>
            <a:ext cx="242513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Gill Sans MT" panose="020B0502020104020203" pitchFamily="34" charset="0"/>
              </a:rPr>
              <a:t>Why J</a:t>
            </a:r>
            <a:r>
              <a:rPr lang="it-IT" baseline="-25000" dirty="0">
                <a:latin typeface="Gill Sans MT" panose="020B0502020104020203" pitchFamily="34" charset="0"/>
              </a:rPr>
              <a:t>c</a:t>
            </a:r>
            <a:r>
              <a:rPr lang="it-IT" dirty="0">
                <a:latin typeface="Gill Sans MT" panose="020B0502020104020203" pitchFamily="34" charset="0"/>
              </a:rPr>
              <a:t> is lower despite the small grain size</a:t>
            </a:r>
            <a:r>
              <a:rPr lang="en-CH" dirty="0">
                <a:latin typeface="Gill Sans MT" panose="020B0502020104020203" pitchFamily="34" charset="0"/>
              </a:rPr>
              <a:t>?</a:t>
            </a:r>
            <a:endParaRPr lang="it-IT" dirty="0">
              <a:latin typeface="Gill Sans MT" panose="020B0502020104020203" pitchFamily="34" charset="0"/>
            </a:endParaRPr>
          </a:p>
        </p:txBody>
      </p:sp>
      <p:sp>
        <p:nvSpPr>
          <p:cNvPr id="18" name="Oval Callout 3">
            <a:extLst>
              <a:ext uri="{FF2B5EF4-FFF2-40B4-BE49-F238E27FC236}">
                <a16:creationId xmlns:a16="http://schemas.microsoft.com/office/drawing/2014/main" id="{F2904BF8-3E4A-4F57-A66A-94909064AE3C}"/>
              </a:ext>
            </a:extLst>
          </p:cNvPr>
          <p:cNvSpPr/>
          <p:nvPr/>
        </p:nvSpPr>
        <p:spPr>
          <a:xfrm>
            <a:off x="8044383" y="439354"/>
            <a:ext cx="2014006" cy="812373"/>
          </a:xfrm>
          <a:prstGeom prst="wedgeEllipseCallout">
            <a:avLst>
              <a:gd name="adj1" fmla="val -48279"/>
              <a:gd name="adj2" fmla="val 5956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F</a:t>
            </a:r>
            <a:r>
              <a:rPr lang="en-GB" sz="1600" b="1" i="1" baseline="-25000" dirty="0">
                <a:solidFill>
                  <a:schemeClr val="tx1"/>
                </a:solidFill>
                <a:latin typeface="Gill Sans MT" panose="020B0502020104020203" pitchFamily="34" charset="0"/>
              </a:rPr>
              <a:t>p</a:t>
            </a:r>
            <a:r>
              <a:rPr lang="en-GB" sz="1600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 (max) shift to 0.2 when HT at 700°C</a:t>
            </a:r>
            <a:endParaRPr lang="en-GB" sz="1600" b="1" i="1" baseline="-25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5D8254E8-7934-4867-8945-60A5CAEFB3D1}"/>
              </a:ext>
            </a:extLst>
          </p:cNvPr>
          <p:cNvSpPr/>
          <p:nvPr/>
        </p:nvSpPr>
        <p:spPr>
          <a:xfrm rot="3312911">
            <a:off x="1530067" y="2689467"/>
            <a:ext cx="1498704" cy="29193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sellaDiTesto 18">
            <a:extLst>
              <a:ext uri="{FF2B5EF4-FFF2-40B4-BE49-F238E27FC236}">
                <a16:creationId xmlns:a16="http://schemas.microsoft.com/office/drawing/2014/main" id="{234C3F70-C4FA-4236-8CFC-A4147F11E4C7}"/>
              </a:ext>
            </a:extLst>
          </p:cNvPr>
          <p:cNvSpPr txBox="1"/>
          <p:nvPr/>
        </p:nvSpPr>
        <p:spPr>
          <a:xfrm>
            <a:off x="6964998" y="5061104"/>
            <a:ext cx="442979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Lower interaction between flux lines and precipitates due to size mismatch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E0E770D-9817-4144-9A16-F0EF5FACB2D3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B513BBD-6AAC-46CA-A133-5C5EEAA5F80A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7D81913A-EF90-4AF1-B1AD-79741DE728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9" name="ZoneTexte 4">
                <a:extLst>
                  <a:ext uri="{FF2B5EF4-FFF2-40B4-BE49-F238E27FC236}">
                    <a16:creationId xmlns:a16="http://schemas.microsoft.com/office/drawing/2014/main" id="{0B2306D3-7735-42CE-94B0-2F095C2E05F9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13E950B-49EE-4937-BF94-5D54FF3BD8C0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A6BB9D6-4787-48E4-9AD5-48AE71975669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5E47F37A-0F46-407A-8B04-55B73876F5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7" name="ZoneTexte 4">
                <a:extLst>
                  <a:ext uri="{FF2B5EF4-FFF2-40B4-BE49-F238E27FC236}">
                    <a16:creationId xmlns:a16="http://schemas.microsoft.com/office/drawing/2014/main" id="{79FB5416-9F4D-42EE-A8DF-C47D2C8CA023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9FCCDCD-3273-46BD-BA63-B19262C818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078799-E12F-4DB6-BC58-7B734C62961D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509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/>
      <p:bldP spid="14" grpId="0" animBg="1"/>
      <p:bldP spid="18" grpId="0" animBg="1"/>
      <p:bldP spid="21" grpId="0" animBg="1"/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B6F08739-7731-4C6E-9E1B-464A4321F875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Problems in pinning mechanism analysis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8FF9EC0-3FDE-439E-BFEC-5D153FC38D66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3D87C44-AF8A-4F64-9A92-DE92C08A8AB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AF03C462-CC06-4CCF-8E47-B8B42DE1F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4" name="ZoneTexte 4">
                <a:extLst>
                  <a:ext uri="{FF2B5EF4-FFF2-40B4-BE49-F238E27FC236}">
                    <a16:creationId xmlns:a16="http://schemas.microsoft.com/office/drawing/2014/main" id="{C4242E68-8240-4BC7-9576-2CE53E11446E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9789ADA-21EA-4EAC-AF2B-860B94104B1D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955BAA9D-08EB-4140-B009-80768471124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34C858AB-BA89-49D3-AE4C-7AD4420DD0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2" name="ZoneTexte 4">
                <a:extLst>
                  <a:ext uri="{FF2B5EF4-FFF2-40B4-BE49-F238E27FC236}">
                    <a16:creationId xmlns:a16="http://schemas.microsoft.com/office/drawing/2014/main" id="{992A3B47-B536-4221-9A35-F9C31D5BC3C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D729FE4-51D2-49A8-B8AB-0E1386227F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D68BAE6-B5F4-4EAF-9CED-87780BFA0885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21</a:t>
              </a:r>
            </a:p>
          </p:txBody>
        </p:sp>
      </p:grp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FCBF4331-A5EF-4D87-9BB5-F50709992B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202917"/>
              </p:ext>
            </p:extLst>
          </p:nvPr>
        </p:nvGraphicFramePr>
        <p:xfrm>
          <a:off x="254000" y="701251"/>
          <a:ext cx="6222999" cy="4765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779404" imgH="2897042" progId="Origin50.Graph">
                  <p:embed/>
                </p:oleObj>
              </mc:Choice>
              <mc:Fallback>
                <p:oleObj name="Graph" r:id="rId4" imgW="3779404" imgH="2897042" progId="Origin50.Graph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2BDB3A66-A14A-47BF-BCA6-454360A1F0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701251"/>
                        <a:ext cx="6222999" cy="47652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520ACB28-ECE5-40B9-A00B-15C6E0D98AED}"/>
              </a:ext>
            </a:extLst>
          </p:cNvPr>
          <p:cNvSpPr txBox="1"/>
          <p:nvPr/>
        </p:nvSpPr>
        <p:spPr>
          <a:xfrm>
            <a:off x="468038" y="5201273"/>
            <a:ext cx="3653858" cy="92333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ill Sans MT" panose="020B0502020104020203" pitchFamily="34" charset="77"/>
              </a:rPr>
              <a:t>To determine the pinning mechanism, we need to precisely locate the position of the F</a:t>
            </a:r>
            <a:r>
              <a:rPr lang="en-US" i="1" baseline="-25000" dirty="0">
                <a:latin typeface="Gill Sans MT" panose="020B0502020104020203" pitchFamily="34" charset="77"/>
              </a:rPr>
              <a:t>p</a:t>
            </a:r>
            <a:r>
              <a:rPr lang="en-US" i="1" dirty="0">
                <a:latin typeface="Gill Sans MT" panose="020B0502020104020203" pitchFamily="34" charset="77"/>
              </a:rPr>
              <a:t> peak in the reduced field (b)</a:t>
            </a:r>
            <a:endParaRPr lang="en-GB" i="1" dirty="0">
              <a:latin typeface="Gill Sans MT" panose="020B0502020104020203" pitchFamily="34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BD63D5-42A0-4491-91BB-23CFCB0C3943}"/>
                  </a:ext>
                </a:extLst>
              </p:cNvPr>
              <p:cNvSpPr txBox="1"/>
              <p:nvPr/>
            </p:nvSpPr>
            <p:spPr>
              <a:xfrm>
                <a:off x="4416959" y="5453800"/>
                <a:ext cx="818814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BD63D5-42A0-4491-91BB-23CFCB0C3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6959" y="5453800"/>
                <a:ext cx="818814" cy="5653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4243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C530360E-E5C2-40C8-8E84-7005F37701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004696"/>
              </p:ext>
            </p:extLst>
          </p:nvPr>
        </p:nvGraphicFramePr>
        <p:xfrm>
          <a:off x="6768253" y="854808"/>
          <a:ext cx="5491072" cy="4208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79404" imgH="2897042" progId="Origin50.Graph">
                  <p:embed/>
                </p:oleObj>
              </mc:Choice>
              <mc:Fallback>
                <p:oleObj name="Graph" r:id="rId3" imgW="3779404" imgH="2897042" progId="Origin50.Graph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3AB878E4-C57E-45FF-94FD-8556D81B60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68253" y="854808"/>
                        <a:ext cx="5491072" cy="42087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70AD033-D4C0-4C85-96F4-FA74C1D45D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827338"/>
              </p:ext>
            </p:extLst>
          </p:nvPr>
        </p:nvGraphicFramePr>
        <p:xfrm>
          <a:off x="254000" y="701311"/>
          <a:ext cx="6223000" cy="4765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779404" imgH="2897042" progId="Origin50.Graph">
                  <p:embed/>
                </p:oleObj>
              </mc:Choice>
              <mc:Fallback>
                <p:oleObj name="Graph" r:id="rId5" imgW="3779404" imgH="2897042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701311"/>
                        <a:ext cx="6223000" cy="47652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itle 1">
            <a:extLst>
              <a:ext uri="{FF2B5EF4-FFF2-40B4-BE49-F238E27FC236}">
                <a16:creationId xmlns:a16="http://schemas.microsoft.com/office/drawing/2014/main" id="{B6F08739-7731-4C6E-9E1B-464A4321F875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Problems in pinning mechanism analysis</a:t>
            </a:r>
          </a:p>
        </p:txBody>
      </p:sp>
      <p:pic>
        <p:nvPicPr>
          <p:cNvPr id="60" name="Image 9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4E681EA3-0174-42DD-A40B-52BA507938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61" y="5551236"/>
            <a:ext cx="2180672" cy="531401"/>
          </a:xfrm>
          <a:prstGeom prst="rect">
            <a:avLst/>
          </a:prstGeom>
        </p:spPr>
      </p:pic>
      <p:sp>
        <p:nvSpPr>
          <p:cNvPr id="61" name="CasellaDiTesto 18">
            <a:extLst>
              <a:ext uri="{FF2B5EF4-FFF2-40B4-BE49-F238E27FC236}">
                <a16:creationId xmlns:a16="http://schemas.microsoft.com/office/drawing/2014/main" id="{CEDC8C99-9310-4F5C-BE2B-422563C29C84}"/>
              </a:ext>
            </a:extLst>
          </p:cNvPr>
          <p:cNvSpPr txBox="1"/>
          <p:nvPr/>
        </p:nvSpPr>
        <p:spPr>
          <a:xfrm>
            <a:off x="8900495" y="5065897"/>
            <a:ext cx="3184381" cy="10156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New campaign for VSM measurements up to 30 T at EMFL in Nijmegen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8FF9EC0-3FDE-439E-BFEC-5D153FC38D66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3D87C44-AF8A-4F64-9A92-DE92C08A8AB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AF03C462-CC06-4CCF-8E47-B8B42DE1F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4" name="ZoneTexte 4">
                <a:extLst>
                  <a:ext uri="{FF2B5EF4-FFF2-40B4-BE49-F238E27FC236}">
                    <a16:creationId xmlns:a16="http://schemas.microsoft.com/office/drawing/2014/main" id="{C4242E68-8240-4BC7-9576-2CE53E11446E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9789ADA-21EA-4EAC-AF2B-860B94104B1D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955BAA9D-08EB-4140-B009-80768471124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34C858AB-BA89-49D3-AE4C-7AD4420DD0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72" name="ZoneTexte 4">
                <a:extLst>
                  <a:ext uri="{FF2B5EF4-FFF2-40B4-BE49-F238E27FC236}">
                    <a16:creationId xmlns:a16="http://schemas.microsoft.com/office/drawing/2014/main" id="{992A3B47-B536-4221-9A35-F9C31D5BC3C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D729FE4-51D2-49A8-B8AB-0E1386227F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D68BAE6-B5F4-4EAF-9CED-87780BFA0885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30D8E69-3A30-4CA0-949D-71B492C616FF}"/>
                  </a:ext>
                </a:extLst>
              </p:cNvPr>
              <p:cNvSpPr txBox="1"/>
              <p:nvPr/>
            </p:nvSpPr>
            <p:spPr>
              <a:xfrm>
                <a:off x="4416959" y="5453800"/>
                <a:ext cx="818814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30D8E69-3A30-4CA0-949D-71B492C61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6959" y="5453800"/>
                <a:ext cx="818814" cy="5653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CasellaDiTesto 18">
            <a:extLst>
              <a:ext uri="{FF2B5EF4-FFF2-40B4-BE49-F238E27FC236}">
                <a16:creationId xmlns:a16="http://schemas.microsoft.com/office/drawing/2014/main" id="{774B3F9B-DB3C-4133-8ADE-4AE8FC4647B3}"/>
              </a:ext>
            </a:extLst>
          </p:cNvPr>
          <p:cNvSpPr txBox="1"/>
          <p:nvPr/>
        </p:nvSpPr>
        <p:spPr>
          <a:xfrm>
            <a:off x="468038" y="5201273"/>
            <a:ext cx="3653858" cy="92333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ill Sans MT" panose="020B0502020104020203" pitchFamily="34" charset="77"/>
              </a:rPr>
              <a:t>To determine the pinning mechanism, we need to precisely locate the position of the F</a:t>
            </a:r>
            <a:r>
              <a:rPr lang="en-US" i="1" baseline="-25000" dirty="0">
                <a:latin typeface="Gill Sans MT" panose="020B0502020104020203" pitchFamily="34" charset="77"/>
              </a:rPr>
              <a:t>p</a:t>
            </a:r>
            <a:r>
              <a:rPr lang="en-US" i="1" dirty="0">
                <a:latin typeface="Gill Sans MT" panose="020B0502020104020203" pitchFamily="34" charset="77"/>
              </a:rPr>
              <a:t> peak in the reduced field (b)</a:t>
            </a:r>
            <a:endParaRPr lang="en-GB" i="1" dirty="0">
              <a:latin typeface="Gill Sans MT" panose="020B0502020104020203" pitchFamily="34" charset="77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FF2F46A-3C7D-4B59-9FBC-D3BE46C952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332695"/>
              </p:ext>
            </p:extLst>
          </p:nvPr>
        </p:nvGraphicFramePr>
        <p:xfrm>
          <a:off x="254000" y="701281"/>
          <a:ext cx="6223000" cy="4765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3779404" imgH="2897042" progId="Origin50.Graph">
                  <p:embed/>
                </p:oleObj>
              </mc:Choice>
              <mc:Fallback>
                <p:oleObj name="Graph" r:id="rId11" imgW="3779404" imgH="2897042" progId="Origin50.Graph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701281"/>
                        <a:ext cx="6223000" cy="47652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Oval Callout 3">
            <a:extLst>
              <a:ext uri="{FF2B5EF4-FFF2-40B4-BE49-F238E27FC236}">
                <a16:creationId xmlns:a16="http://schemas.microsoft.com/office/drawing/2014/main" id="{8ECE9CD7-D47F-4058-BBDE-C772EBB220F0}"/>
              </a:ext>
            </a:extLst>
          </p:cNvPr>
          <p:cNvSpPr/>
          <p:nvPr/>
        </p:nvSpPr>
        <p:spPr>
          <a:xfrm>
            <a:off x="4359653" y="1745004"/>
            <a:ext cx="2750508" cy="937103"/>
          </a:xfrm>
          <a:prstGeom prst="wedgeEllipseCallout">
            <a:avLst>
              <a:gd name="adj1" fmla="val -21732"/>
              <a:gd name="adj2" fmla="val 721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Gill Sans MT" panose="020B0502020104020203" pitchFamily="34" charset="77"/>
              </a:rPr>
              <a:t>At high temperature the hysteresis loop closes (B</a:t>
            </a:r>
            <a:r>
              <a:rPr lang="en-US" i="1" baseline="-25000" dirty="0">
                <a:solidFill>
                  <a:schemeClr val="tx1"/>
                </a:solidFill>
                <a:latin typeface="Gill Sans MT" panose="020B0502020104020203" pitchFamily="34" charset="77"/>
              </a:rPr>
              <a:t>c2</a:t>
            </a:r>
            <a:r>
              <a:rPr lang="en-US" i="1" dirty="0">
                <a:solidFill>
                  <a:schemeClr val="tx1"/>
                </a:solidFill>
                <a:latin typeface="Gill Sans MT" panose="020B0502020104020203" pitchFamily="34" charset="77"/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Oval Callout 3">
            <a:extLst>
              <a:ext uri="{FF2B5EF4-FFF2-40B4-BE49-F238E27FC236}">
                <a16:creationId xmlns:a16="http://schemas.microsoft.com/office/drawing/2014/main" id="{43FF6F04-6047-463D-9BB5-D403762CCA90}"/>
              </a:ext>
            </a:extLst>
          </p:cNvPr>
          <p:cNvSpPr/>
          <p:nvPr/>
        </p:nvSpPr>
        <p:spPr>
          <a:xfrm>
            <a:off x="4381788" y="1155738"/>
            <a:ext cx="2577812" cy="1116501"/>
          </a:xfrm>
          <a:prstGeom prst="wedgeEllipseCallout">
            <a:avLst>
              <a:gd name="adj1" fmla="val -21732"/>
              <a:gd name="adj2" fmla="val 721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Gill Sans MT" panose="020B0502020104020203" pitchFamily="34" charset="77"/>
              </a:rPr>
              <a:t>At 4.2 K the loop doesn’t close. We need to extrapolate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CasellaDiTesto 18">
            <a:extLst>
              <a:ext uri="{FF2B5EF4-FFF2-40B4-BE49-F238E27FC236}">
                <a16:creationId xmlns:a16="http://schemas.microsoft.com/office/drawing/2014/main" id="{9F967AAF-5586-43B5-83DC-9A1023478EA9}"/>
              </a:ext>
            </a:extLst>
          </p:cNvPr>
          <p:cNvSpPr txBox="1"/>
          <p:nvPr/>
        </p:nvSpPr>
        <p:spPr>
          <a:xfrm>
            <a:off x="5568146" y="4498650"/>
            <a:ext cx="2434031" cy="92333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Or use B</a:t>
            </a:r>
            <a:r>
              <a:rPr lang="en-GB" b="1" i="1" baseline="-25000" dirty="0">
                <a:latin typeface="Gill Sans MT" panose="020B0502020104020203" pitchFamily="34" charset="77"/>
              </a:rPr>
              <a:t>c2</a:t>
            </a:r>
            <a:r>
              <a:rPr lang="en-GB" b="1" i="1" dirty="0">
                <a:latin typeface="Gill Sans MT" panose="020B0502020104020203" pitchFamily="34" charset="77"/>
              </a:rPr>
              <a:t> values measured with different techniques</a:t>
            </a:r>
          </a:p>
        </p:txBody>
      </p:sp>
    </p:spTree>
    <p:extLst>
      <p:ext uri="{BB962C8B-B14F-4D97-AF65-F5344CB8AC3E}">
        <p14:creationId xmlns:p14="http://schemas.microsoft.com/office/powerpoint/2010/main" val="334927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31" grpId="0" animBg="1"/>
      <p:bldP spid="31" grpId="1" animBg="1"/>
      <p:bldP spid="34" grpId="0" animBg="1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2E4F3698-9CED-4F82-A3A7-232906704914}"/>
              </a:ext>
            </a:extLst>
          </p:cNvPr>
          <p:cNvSpPr txBox="1">
            <a:spLocks/>
          </p:cNvSpPr>
          <p:nvPr/>
        </p:nvSpPr>
        <p:spPr>
          <a:xfrm>
            <a:off x="482600" y="940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Conclusions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DC702C-9C97-404B-8225-3EC65B6B94EF}"/>
              </a:ext>
            </a:extLst>
          </p:cNvPr>
          <p:cNvSpPr txBox="1"/>
          <p:nvPr/>
        </p:nvSpPr>
        <p:spPr>
          <a:xfrm>
            <a:off x="482601" y="902649"/>
            <a:ext cx="10604500" cy="5267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GB" sz="1900" i="1" dirty="0">
                <a:latin typeface="Gill Sans MT" panose="020B0502020104020203" pitchFamily="34" charset="77"/>
              </a:rPr>
              <a:t>We successfully </a:t>
            </a:r>
            <a:r>
              <a:rPr lang="en-GB" sz="1900" b="1" i="1" u="sng" dirty="0">
                <a:latin typeface="Gill Sans MT" panose="020B0502020104020203" pitchFamily="34" charset="77"/>
              </a:rPr>
              <a:t>enhanced the layer </a:t>
            </a:r>
            <a:r>
              <a:rPr lang="en-GB" sz="1900" b="1" i="1" u="sng" dirty="0" err="1">
                <a:latin typeface="Gill Sans MT" panose="020B0502020104020203" pitchFamily="34" charset="77"/>
              </a:rPr>
              <a:t>J</a:t>
            </a:r>
            <a:r>
              <a:rPr lang="en-GB" sz="1900" b="1" i="1" u="sng" baseline="-25000" dirty="0" err="1">
                <a:latin typeface="Gill Sans MT" panose="020B0502020104020203" pitchFamily="34" charset="77"/>
              </a:rPr>
              <a:t>c</a:t>
            </a:r>
            <a:r>
              <a:rPr lang="en-GB" sz="1900" b="1" i="1" u="sng" dirty="0">
                <a:latin typeface="Gill Sans MT" panose="020B0502020104020203" pitchFamily="34" charset="77"/>
              </a:rPr>
              <a:t> </a:t>
            </a:r>
            <a:r>
              <a:rPr lang="en-GB" sz="1900" i="1" dirty="0">
                <a:latin typeface="Gill Sans MT" panose="020B0502020104020203" pitchFamily="34" charset="77"/>
              </a:rPr>
              <a:t>above the </a:t>
            </a:r>
            <a:r>
              <a:rPr lang="en-GB" sz="1900" b="1" i="1" u="sng" dirty="0">
                <a:latin typeface="Gill Sans MT" panose="020B0502020104020203" pitchFamily="34" charset="77"/>
              </a:rPr>
              <a:t>FCC specifications</a:t>
            </a:r>
            <a:r>
              <a:rPr lang="en-GB" sz="1900" dirty="0">
                <a:latin typeface="Gill Sans MT" panose="020B0502020104020203" pitchFamily="34" charset="77"/>
              </a:rPr>
              <a:t>,</a:t>
            </a:r>
            <a:r>
              <a:rPr lang="en-GB" sz="1900" b="1" i="1" dirty="0">
                <a:latin typeface="Gill Sans MT" panose="020B0502020104020203" pitchFamily="34" charset="77"/>
              </a:rPr>
              <a:t> record-</a:t>
            </a:r>
            <a:r>
              <a:rPr lang="en-GB" sz="1900" b="1" i="1" u="sng" dirty="0">
                <a:latin typeface="Gill Sans MT" panose="020B0502020104020203" pitchFamily="34" charset="0"/>
              </a:rPr>
              <a:t>high B</a:t>
            </a:r>
            <a:r>
              <a:rPr lang="en-GB" sz="1900" b="1" i="1" u="sng" baseline="-25000" dirty="0">
                <a:latin typeface="Gill Sans MT" panose="020B0502020104020203" pitchFamily="34" charset="0"/>
              </a:rPr>
              <a:t>c2</a:t>
            </a:r>
            <a:r>
              <a:rPr lang="en-GB" sz="1900" b="1" i="1" dirty="0">
                <a:latin typeface="Gill Sans MT" panose="020B0502020104020203" pitchFamily="34" charset="0"/>
              </a:rPr>
              <a:t> </a:t>
            </a:r>
            <a:r>
              <a:rPr lang="en-GB" sz="1900" i="1" dirty="0">
                <a:latin typeface="Gill Sans MT" panose="020B0502020104020203" pitchFamily="34" charset="0"/>
              </a:rPr>
              <a:t>and change </a:t>
            </a:r>
            <a:r>
              <a:rPr lang="en-GB" sz="1900" b="1" i="1" u="sng" dirty="0">
                <a:latin typeface="Gill Sans MT" panose="020B0502020104020203" pitchFamily="34" charset="0"/>
              </a:rPr>
              <a:t>of pinning mechanism</a:t>
            </a:r>
            <a:r>
              <a:rPr lang="en-GB" sz="1900" i="1" dirty="0">
                <a:latin typeface="Gill Sans MT" panose="020B0502020104020203" pitchFamily="34" charset="0"/>
              </a:rPr>
              <a:t> (</a:t>
            </a:r>
            <a:r>
              <a:rPr lang="en-GB" sz="1900" b="1" i="1" u="sng" dirty="0">
                <a:latin typeface="Gill Sans MT" panose="020B0502020104020203" pitchFamily="34" charset="0"/>
              </a:rPr>
              <a:t>point defect</a:t>
            </a:r>
            <a:r>
              <a:rPr lang="en-GB" sz="1900" i="1" dirty="0">
                <a:latin typeface="Gill Sans MT" panose="020B0502020104020203" pitchFamily="34" charset="0"/>
              </a:rPr>
              <a:t>) when </a:t>
            </a:r>
            <a:r>
              <a:rPr lang="en-US" sz="1900" b="1" i="1" u="sng" dirty="0">
                <a:latin typeface="Gill Sans MT" panose="020B0502020104020203" pitchFamily="34" charset="0"/>
              </a:rPr>
              <a:t>Oxygen Source</a:t>
            </a:r>
            <a:r>
              <a:rPr lang="en-US" sz="1900" i="1" dirty="0">
                <a:latin typeface="Gill Sans MT" panose="020B0502020104020203" pitchFamily="34" charset="0"/>
              </a:rPr>
              <a:t> is present, for wires </a:t>
            </a:r>
            <a:r>
              <a:rPr lang="en-US" sz="1900" b="1" i="1" u="sng" dirty="0">
                <a:latin typeface="Gill Sans MT" panose="020B0502020104020203" pitchFamily="34" charset="0"/>
              </a:rPr>
              <a:t>reacted at 650 °C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900" b="1" i="1" u="sng" dirty="0">
                <a:latin typeface="Gill Sans MT" panose="020B0502020104020203" pitchFamily="34" charset="0"/>
              </a:rPr>
              <a:t>X-Rays Absorption Near Edge Structure (XANES)</a:t>
            </a:r>
            <a:r>
              <a:rPr lang="en-US" sz="1900" i="1" dirty="0">
                <a:latin typeface="Gill Sans MT" panose="020B0502020104020203" pitchFamily="34" charset="0"/>
              </a:rPr>
              <a:t> on Nb</a:t>
            </a:r>
            <a:r>
              <a:rPr lang="en-US" sz="1900" i="1" baseline="-25000" dirty="0">
                <a:latin typeface="Gill Sans MT" panose="020B0502020104020203" pitchFamily="34" charset="0"/>
              </a:rPr>
              <a:t>3</a:t>
            </a:r>
            <a:r>
              <a:rPr lang="en-US" sz="1900" i="1" dirty="0">
                <a:latin typeface="Gill Sans MT" panose="020B0502020104020203" pitchFamily="34" charset="0"/>
              </a:rPr>
              <a:t>Sn wires </a:t>
            </a:r>
            <a:r>
              <a:rPr lang="en-US" sz="1900" b="1" i="1" u="sng" dirty="0">
                <a:latin typeface="Gill Sans MT" panose="020B0502020104020203" pitchFamily="34" charset="0"/>
              </a:rPr>
              <a:t>with and without OS </a:t>
            </a:r>
            <a:r>
              <a:rPr lang="en-US" sz="1900" i="1" dirty="0">
                <a:latin typeface="Gill Sans MT" panose="020B0502020104020203" pitchFamily="34" charset="0"/>
              </a:rPr>
              <a:t>show the presence of  </a:t>
            </a:r>
            <a:r>
              <a:rPr lang="en-US" sz="1900" b="1" i="1" u="sng" dirty="0">
                <a:latin typeface="Gill Sans MT" panose="020B0502020104020203" pitchFamily="34" charset="0"/>
              </a:rPr>
              <a:t>ZrO</a:t>
            </a:r>
            <a:r>
              <a:rPr lang="en-US" sz="1900" b="1" i="1" u="sng" baseline="-25000" dirty="0">
                <a:latin typeface="Gill Sans MT" panose="020B0502020104020203" pitchFamily="34" charset="0"/>
              </a:rPr>
              <a:t>2</a:t>
            </a:r>
            <a:r>
              <a:rPr lang="en-US" sz="1900" b="1" i="1" u="sng" dirty="0">
                <a:latin typeface="Gill Sans MT" panose="020B0502020104020203" pitchFamily="34" charset="0"/>
              </a:rPr>
              <a:t> only in the Nb</a:t>
            </a:r>
            <a:r>
              <a:rPr lang="en-US" sz="1900" b="1" i="1" u="sng" baseline="-25000" dirty="0">
                <a:latin typeface="Gill Sans MT" panose="020B0502020104020203" pitchFamily="34" charset="0"/>
              </a:rPr>
              <a:t>3</a:t>
            </a:r>
            <a:r>
              <a:rPr lang="en-US" sz="1900" b="1" i="1" u="sng" dirty="0">
                <a:latin typeface="Gill Sans MT" panose="020B0502020104020203" pitchFamily="34" charset="0"/>
              </a:rPr>
              <a:t>Sn layer</a:t>
            </a:r>
            <a:r>
              <a:rPr lang="en-US" sz="1900" b="1" i="1" dirty="0">
                <a:latin typeface="Gill Sans MT" panose="020B0502020104020203" pitchFamily="34" charset="0"/>
              </a:rPr>
              <a:t> </a:t>
            </a:r>
            <a:r>
              <a:rPr lang="en-US" sz="1900" i="1" dirty="0">
                <a:latin typeface="Gill Sans MT" panose="020B0502020104020203" pitchFamily="34" charset="0"/>
              </a:rPr>
              <a:t>and not in the unreacted alloy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900" i="1" dirty="0">
                <a:latin typeface="Gill Sans MT" panose="020B0502020104020203" pitchFamily="34" charset="0"/>
              </a:rPr>
              <a:t>The layer </a:t>
            </a:r>
            <a:r>
              <a:rPr lang="en-US" sz="1900" b="1" i="1" u="sng" dirty="0" err="1">
                <a:latin typeface="Gill Sans MT" panose="020B0502020104020203" pitchFamily="34" charset="0"/>
              </a:rPr>
              <a:t>J</a:t>
            </a:r>
            <a:r>
              <a:rPr lang="en-US" sz="1900" b="1" i="1" u="sng" baseline="-25000" dirty="0" err="1">
                <a:latin typeface="Gill Sans MT" panose="020B0502020104020203" pitchFamily="34" charset="0"/>
              </a:rPr>
              <a:t>c</a:t>
            </a:r>
            <a:r>
              <a:rPr lang="en-US" sz="1900" b="1" i="1" u="sng" dirty="0">
                <a:latin typeface="Gill Sans MT" panose="020B0502020104020203" pitchFamily="34" charset="0"/>
              </a:rPr>
              <a:t> (16 T, 4.2 K)</a:t>
            </a:r>
            <a:r>
              <a:rPr lang="en-US" sz="1900" i="1" dirty="0">
                <a:latin typeface="Gill Sans MT" panose="020B0502020104020203" pitchFamily="34" charset="0"/>
              </a:rPr>
              <a:t> is strongly </a:t>
            </a:r>
            <a:r>
              <a:rPr lang="en-US" sz="1900" b="1" i="1" u="sng" dirty="0">
                <a:latin typeface="Gill Sans MT" panose="020B0502020104020203" pitchFamily="34" charset="0"/>
              </a:rPr>
              <a:t>enhanced by the shift of F</a:t>
            </a:r>
            <a:r>
              <a:rPr lang="en-US" sz="1900" b="1" i="1" u="sng" baseline="-25000" dirty="0">
                <a:latin typeface="Gill Sans MT" panose="020B0502020104020203" pitchFamily="34" charset="0"/>
              </a:rPr>
              <a:t>p</a:t>
            </a:r>
            <a:r>
              <a:rPr lang="en-US" sz="1900" b="1" i="1" u="sng" dirty="0">
                <a:latin typeface="Gill Sans MT" panose="020B0502020104020203" pitchFamily="34" charset="0"/>
              </a:rPr>
              <a:t>(max)</a:t>
            </a:r>
            <a:r>
              <a:rPr lang="en-US" sz="1900" i="1" dirty="0">
                <a:latin typeface="Gill Sans MT" panose="020B0502020104020203" pitchFamily="34" charset="0"/>
              </a:rPr>
              <a:t> to a higher magnetic field, due to </a:t>
            </a:r>
            <a:r>
              <a:rPr lang="en-US" sz="1900" b="1" i="1" u="sng" dirty="0">
                <a:latin typeface="Gill Sans MT" panose="020B0502020104020203" pitchFamily="34" charset="0"/>
              </a:rPr>
              <a:t>B</a:t>
            </a:r>
            <a:r>
              <a:rPr lang="en-US" sz="1900" b="1" i="1" u="sng" baseline="-25000" dirty="0">
                <a:latin typeface="Gill Sans MT" panose="020B0502020104020203" pitchFamily="34" charset="0"/>
              </a:rPr>
              <a:t>c2</a:t>
            </a:r>
            <a:r>
              <a:rPr lang="en-US" sz="1900" b="1" i="1" u="sng" dirty="0">
                <a:latin typeface="Gill Sans MT" panose="020B0502020104020203" pitchFamily="34" charset="0"/>
              </a:rPr>
              <a:t> enhancement</a:t>
            </a:r>
            <a:r>
              <a:rPr lang="en-US" sz="1900" i="1" dirty="0">
                <a:latin typeface="Gill Sans MT" panose="020B0502020104020203" pitchFamily="34" charset="0"/>
              </a:rPr>
              <a:t> and/or a </a:t>
            </a:r>
            <a:r>
              <a:rPr lang="en-US" sz="1900" b="1" i="1" u="sng" dirty="0">
                <a:latin typeface="Gill Sans MT" panose="020B0502020104020203" pitchFamily="34" charset="0"/>
              </a:rPr>
              <a:t>modified pinning mechanism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900" b="1" i="1" u="sng" dirty="0">
                <a:latin typeface="Gill Sans MT" panose="020B0502020104020203" pitchFamily="34" charset="0"/>
              </a:rPr>
              <a:t>Internal oxidation</a:t>
            </a:r>
            <a:r>
              <a:rPr lang="en-US" sz="1900" i="1" dirty="0">
                <a:latin typeface="Gill Sans MT" panose="020B0502020104020203" pitchFamily="34" charset="0"/>
              </a:rPr>
              <a:t> is the </a:t>
            </a:r>
            <a:r>
              <a:rPr lang="en-US" sz="1900" b="1" i="1" u="sng" dirty="0">
                <a:latin typeface="Gill Sans MT" panose="020B0502020104020203" pitchFamily="34" charset="0"/>
              </a:rPr>
              <a:t>most effective</a:t>
            </a:r>
            <a:r>
              <a:rPr lang="en-US" sz="1900" i="1" dirty="0">
                <a:latin typeface="Gill Sans MT" panose="020B0502020104020203" pitchFamily="34" charset="0"/>
              </a:rPr>
              <a:t> way to </a:t>
            </a:r>
            <a:r>
              <a:rPr lang="en-US" sz="1900" b="1" i="1" u="sng" dirty="0">
                <a:latin typeface="Gill Sans MT" panose="020B0502020104020203" pitchFamily="34" charset="0"/>
              </a:rPr>
              <a:t>reduce grain size, enhance B</a:t>
            </a:r>
            <a:r>
              <a:rPr lang="en-US" sz="1900" b="1" i="1" u="sng" baseline="-25000" dirty="0">
                <a:latin typeface="Gill Sans MT" panose="020B0502020104020203" pitchFamily="34" charset="0"/>
              </a:rPr>
              <a:t>c2</a:t>
            </a:r>
            <a:r>
              <a:rPr lang="en-US" sz="1900" b="1" i="1" u="sng" dirty="0">
                <a:latin typeface="Gill Sans MT" panose="020B0502020104020203" pitchFamily="34" charset="0"/>
              </a:rPr>
              <a:t> and modify the pinning</a:t>
            </a:r>
            <a:r>
              <a:rPr lang="en-US" sz="1900" i="1" u="sng" dirty="0">
                <a:latin typeface="Gill Sans MT" panose="020B0502020104020203" pitchFamily="34" charset="0"/>
              </a:rPr>
              <a:t> </a:t>
            </a:r>
            <a:r>
              <a:rPr lang="en-US" sz="1900" b="1" i="1" u="sng" dirty="0">
                <a:latin typeface="Gill Sans MT" panose="020B0502020104020203" pitchFamily="34" charset="0"/>
              </a:rPr>
              <a:t>mechanism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sz="1900" i="1" dirty="0">
                <a:latin typeface="Gill Sans MT" panose="020B0502020104020203" pitchFamily="34" charset="0"/>
              </a:rPr>
              <a:t>Despite its “age”, </a:t>
            </a:r>
            <a:r>
              <a:rPr lang="en-US" sz="1900" b="1" i="1" u="sng" dirty="0">
                <a:latin typeface="Gill Sans MT" panose="020B0502020104020203" pitchFamily="34" charset="0"/>
              </a:rPr>
              <a:t>Nb</a:t>
            </a:r>
            <a:r>
              <a:rPr lang="en-US" sz="1900" b="1" i="1" u="sng" baseline="-25000" dirty="0">
                <a:latin typeface="Gill Sans MT" panose="020B0502020104020203" pitchFamily="34" charset="0"/>
              </a:rPr>
              <a:t>3</a:t>
            </a:r>
            <a:r>
              <a:rPr lang="en-US" sz="1900" b="1" i="1" u="sng" dirty="0">
                <a:latin typeface="Gill Sans MT" panose="020B0502020104020203" pitchFamily="34" charset="0"/>
              </a:rPr>
              <a:t>Sn</a:t>
            </a:r>
            <a:r>
              <a:rPr lang="en-US" sz="1900" i="1" dirty="0">
                <a:latin typeface="Gill Sans MT" panose="020B0502020104020203" pitchFamily="34" charset="0"/>
              </a:rPr>
              <a:t> can still </a:t>
            </a:r>
            <a:r>
              <a:rPr lang="en-US" sz="1900" b="1" i="1" u="sng" dirty="0">
                <a:latin typeface="Gill Sans MT" panose="020B0502020104020203" pitchFamily="34" charset="0"/>
              </a:rPr>
              <a:t>play a role</a:t>
            </a:r>
            <a:r>
              <a:rPr lang="en-US" sz="1900" i="1" dirty="0">
                <a:latin typeface="Gill Sans MT" panose="020B0502020104020203" pitchFamily="34" charset="0"/>
              </a:rPr>
              <a:t> in the future generation of </a:t>
            </a:r>
            <a:r>
              <a:rPr lang="en-US" sz="1900" b="1" i="1" u="sng" dirty="0">
                <a:latin typeface="Gill Sans MT" panose="020B0502020104020203" pitchFamily="34" charset="0"/>
              </a:rPr>
              <a:t>high magnetic field magnets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3B6C416-D9BA-4545-8AA3-33CCA55C5D3C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10A8311-F24A-4C22-8CCE-975612CEA9B2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DE9E33E-EB8A-4FCD-ABF9-F395E05345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8" name="ZoneTexte 4">
                <a:extLst>
                  <a:ext uri="{FF2B5EF4-FFF2-40B4-BE49-F238E27FC236}">
                    <a16:creationId xmlns:a16="http://schemas.microsoft.com/office/drawing/2014/main" id="{A73194FA-A5C7-410B-BC3D-000F549EA92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6C6E788-2465-4BB4-AF1A-1E9ABF57287D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3D8E19-CE35-4F13-B217-71000557F3B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CA38CEA-A0C5-40A3-937F-CEDFCAED1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16" name="ZoneTexte 4">
                <a:extLst>
                  <a:ext uri="{FF2B5EF4-FFF2-40B4-BE49-F238E27FC236}">
                    <a16:creationId xmlns:a16="http://schemas.microsoft.com/office/drawing/2014/main" id="{DA2F5D71-3C66-46FA-AC18-44BA5846C54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4C49B88-03FC-4CB5-8E96-79BC4705B3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5367EE-14ED-4681-AC66-E7B801EED404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1431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AC3DFD2-2FF3-4854-AC93-A3C8D5A71C7F}"/>
              </a:ext>
            </a:extLst>
          </p:cNvPr>
          <p:cNvSpPr txBox="1">
            <a:spLocks/>
          </p:cNvSpPr>
          <p:nvPr/>
        </p:nvSpPr>
        <p:spPr>
          <a:xfrm>
            <a:off x="1231900" y="317500"/>
            <a:ext cx="9728200" cy="466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400" b="1" i="1" dirty="0">
                <a:solidFill>
                  <a:srgbClr val="007E63"/>
                </a:solidFill>
                <a:latin typeface="Brush Script MT" panose="03060802040406070304" pitchFamily="66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9857338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B4CAF5AD-F3E2-450C-A5C1-513DF80B014B}"/>
              </a:ext>
            </a:extLst>
          </p:cNvPr>
          <p:cNvSpPr txBox="1">
            <a:spLocks/>
          </p:cNvSpPr>
          <p:nvPr/>
        </p:nvSpPr>
        <p:spPr>
          <a:xfrm>
            <a:off x="482600" y="940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But are precipitates necessary?</a:t>
            </a:r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6788AED0-9A1F-4BA7-9B4A-31E91D5462CF}"/>
              </a:ext>
            </a:extLst>
          </p:cNvPr>
          <p:cNvSpPr txBox="1"/>
          <p:nvPr/>
        </p:nvSpPr>
        <p:spPr>
          <a:xfrm>
            <a:off x="6420313" y="1056574"/>
            <a:ext cx="4294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Gill Sans MT" panose="020B0502020104020203" pitchFamily="34" charset="77"/>
              </a:rPr>
              <a:t>Precipitates reduce </a:t>
            </a:r>
            <a:r>
              <a:rPr lang="en-US" sz="2000" dirty="0" err="1">
                <a:latin typeface="Gill Sans MT" panose="020B0502020104020203" pitchFamily="34" charset="77"/>
              </a:rPr>
              <a:t>Nb₃Sn</a:t>
            </a:r>
            <a:r>
              <a:rPr lang="en-US" sz="2000" dirty="0">
                <a:latin typeface="Gill Sans MT" panose="020B0502020104020203" pitchFamily="34" charset="77"/>
              </a:rPr>
              <a:t> grain size through the Zener drag effect</a:t>
            </a:r>
            <a:endParaRPr lang="en-GB" sz="2000" dirty="0">
              <a:latin typeface="Gill Sans MT" panose="020B0502020104020203" pitchFamily="34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18">
                <a:extLst>
                  <a:ext uri="{FF2B5EF4-FFF2-40B4-BE49-F238E27FC236}">
                    <a16:creationId xmlns:a16="http://schemas.microsoft.com/office/drawing/2014/main" id="{92156558-1DD5-4F6D-9550-B772A5DF4A6B}"/>
                  </a:ext>
                </a:extLst>
              </p:cNvPr>
              <p:cNvSpPr txBox="1"/>
              <p:nvPr/>
            </p:nvSpPr>
            <p:spPr>
              <a:xfrm>
                <a:off x="7163667" y="1764460"/>
                <a:ext cx="2807446" cy="750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>
                    <a:latin typeface="Gill Sans MT" panose="020B0502020104020203" pitchFamily="34" charset="77"/>
                  </a:rPr>
                  <a:t> </a:t>
                </a:r>
              </a:p>
            </p:txBody>
          </p:sp>
        </mc:Choice>
        <mc:Fallback xmlns="">
          <p:sp>
            <p:nvSpPr>
              <p:cNvPr id="21" name="CasellaDiTesto 18">
                <a:extLst>
                  <a:ext uri="{FF2B5EF4-FFF2-40B4-BE49-F238E27FC236}">
                    <a16:creationId xmlns:a16="http://schemas.microsoft.com/office/drawing/2014/main" id="{92156558-1DD5-4F6D-9550-B772A5DF4A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667" y="1764460"/>
                <a:ext cx="2807446" cy="7507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8">
            <a:extLst>
              <a:ext uri="{FF2B5EF4-FFF2-40B4-BE49-F238E27FC236}">
                <a16:creationId xmlns:a16="http://schemas.microsoft.com/office/drawing/2014/main" id="{40E61B20-C888-0ACD-A6C9-2CAB524A9978}"/>
              </a:ext>
            </a:extLst>
          </p:cNvPr>
          <p:cNvSpPr txBox="1"/>
          <p:nvPr/>
        </p:nvSpPr>
        <p:spPr>
          <a:xfrm>
            <a:off x="6178110" y="3565630"/>
            <a:ext cx="4885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Gill Sans MT" panose="020B0502020104020203" pitchFamily="34" charset="77"/>
              </a:rPr>
              <a:t>Some groups observed grain refinement without the addition of an oxygen source</a:t>
            </a:r>
            <a:endParaRPr lang="en-GB" sz="2000" dirty="0">
              <a:latin typeface="Gill Sans MT" panose="020B0502020104020203" pitchFamily="34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8">
                <a:extLst>
                  <a:ext uri="{FF2B5EF4-FFF2-40B4-BE49-F238E27FC236}">
                    <a16:creationId xmlns:a16="http://schemas.microsoft.com/office/drawing/2014/main" id="{C0A9B8E3-CC8E-9E03-DA7E-105B6EEE9828}"/>
                  </a:ext>
                </a:extLst>
              </p:cNvPr>
              <p:cNvSpPr txBox="1"/>
              <p:nvPr/>
            </p:nvSpPr>
            <p:spPr>
              <a:xfrm>
                <a:off x="6020694" y="2410516"/>
                <a:ext cx="401753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>
                    <a:latin typeface="Gill Sans MT" panose="020B0502020104020203" pitchFamily="34" charset="77"/>
                  </a:rPr>
                  <a:t> Maximum Nb</a:t>
                </a:r>
                <a:r>
                  <a:rPr lang="en-GB" sz="2000" baseline="-25000" dirty="0">
                    <a:latin typeface="Gill Sans MT" panose="020B0502020104020203" pitchFamily="34" charset="77"/>
                  </a:rPr>
                  <a:t>3</a:t>
                </a:r>
                <a:r>
                  <a:rPr lang="en-GB" sz="2000" dirty="0">
                    <a:latin typeface="Gill Sans MT" panose="020B0502020104020203" pitchFamily="34" charset="77"/>
                  </a:rPr>
                  <a:t>Sn grain radius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>
                    <a:latin typeface="Gill Sans MT" panose="020B0502020104020203" pitchFamily="34" charset="77"/>
                  </a:rPr>
                  <a:t> precipitates radius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latin typeface="Gill Sans MT" panose="020B0502020104020203" pitchFamily="34" charset="77"/>
                  </a:rPr>
                  <a:t> precipitates volumetric fraction </a:t>
                </a:r>
              </a:p>
            </p:txBody>
          </p:sp>
        </mc:Choice>
        <mc:Fallback xmlns="">
          <p:sp>
            <p:nvSpPr>
              <p:cNvPr id="13" name="CasellaDiTesto 18">
                <a:extLst>
                  <a:ext uri="{FF2B5EF4-FFF2-40B4-BE49-F238E27FC236}">
                    <a16:creationId xmlns:a16="http://schemas.microsoft.com/office/drawing/2014/main" id="{C0A9B8E3-CC8E-9E03-DA7E-105B6EEE9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694" y="2410516"/>
                <a:ext cx="4017531" cy="1015663"/>
              </a:xfrm>
              <a:prstGeom prst="rect">
                <a:avLst/>
              </a:prstGeom>
              <a:blipFill>
                <a:blip r:embed="rId7"/>
                <a:stretch>
                  <a:fillRect l="-759" t="-2994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8">
            <a:extLst>
              <a:ext uri="{FF2B5EF4-FFF2-40B4-BE49-F238E27FC236}">
                <a16:creationId xmlns:a16="http://schemas.microsoft.com/office/drawing/2014/main" id="{DF1A7C8F-BCC9-36C9-A98C-19C35265CC79}"/>
              </a:ext>
            </a:extLst>
          </p:cNvPr>
          <p:cNvSpPr txBox="1"/>
          <p:nvPr/>
        </p:nvSpPr>
        <p:spPr>
          <a:xfrm>
            <a:off x="6337390" y="4453267"/>
            <a:ext cx="4685680" cy="8309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Is the refinement observed here enough to reach the FCC target?</a:t>
            </a: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id="{F13018C8-EE7B-289F-36DF-9EA7B8F1E15C}"/>
              </a:ext>
            </a:extLst>
          </p:cNvPr>
          <p:cNvSpPr txBox="1"/>
          <p:nvPr/>
        </p:nvSpPr>
        <p:spPr>
          <a:xfrm>
            <a:off x="5956043" y="5459362"/>
            <a:ext cx="5475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- Bovone G et al. </a:t>
            </a:r>
            <a:r>
              <a:rPr lang="it-IT" sz="1100" i="1" dirty="0"/>
              <a:t>IEEE Transactions on Applied Superconductivity</a:t>
            </a:r>
            <a:r>
              <a:rPr lang="it-IT" sz="1100" dirty="0"/>
              <a:t> 34.3 (2024)</a:t>
            </a:r>
            <a:r>
              <a:rPr lang="en-US" sz="1100" dirty="0"/>
              <a:t>,6000205</a:t>
            </a:r>
            <a:r>
              <a:rPr lang="it-IT" sz="1100" dirty="0"/>
              <a:t>.</a:t>
            </a:r>
          </a:p>
          <a:p>
            <a:r>
              <a:rPr lang="it-IT" sz="1100" dirty="0"/>
              <a:t>- </a:t>
            </a:r>
            <a:r>
              <a:rPr lang="en-US" sz="1100" dirty="0"/>
              <a:t>Xu X et al. </a:t>
            </a:r>
            <a:r>
              <a:rPr lang="en-US" sz="1100" i="1" dirty="0"/>
              <a:t>Scripta </a:t>
            </a:r>
            <a:r>
              <a:rPr lang="en-US" sz="1100" i="1" dirty="0" err="1"/>
              <a:t>Materialia</a:t>
            </a:r>
            <a:r>
              <a:rPr lang="en-US" sz="1100" dirty="0"/>
              <a:t> 186 (2020): 317-320.</a:t>
            </a:r>
          </a:p>
          <a:p>
            <a:r>
              <a:rPr lang="it-IT" sz="1100" dirty="0"/>
              <a:t>- </a:t>
            </a:r>
            <a:r>
              <a:rPr lang="it-IT" sz="1100" dirty="0" err="1"/>
              <a:t>Asai</a:t>
            </a:r>
            <a:r>
              <a:rPr lang="it-IT" sz="1100" dirty="0"/>
              <a:t> K et al. </a:t>
            </a:r>
            <a:r>
              <a:rPr lang="it-IT" sz="1100" i="1" dirty="0"/>
              <a:t>IEEE Transactions on Applied Superconductivity 34.5</a:t>
            </a:r>
            <a:r>
              <a:rPr lang="it-IT" sz="1100" dirty="0"/>
              <a:t> (2024), </a:t>
            </a:r>
            <a:r>
              <a:rPr lang="en-US" sz="1100" dirty="0"/>
              <a:t>8600105</a:t>
            </a:r>
            <a:endParaRPr lang="it-IT" sz="1100" dirty="0"/>
          </a:p>
          <a:p>
            <a:r>
              <a:rPr lang="it-IT" sz="1100" dirty="0"/>
              <a:t>- </a:t>
            </a:r>
            <a:r>
              <a:rPr lang="en-US" sz="1100" dirty="0"/>
              <a:t>Balachandran S et al. </a:t>
            </a:r>
            <a:r>
              <a:rPr lang="en-US" sz="1100" i="1" dirty="0"/>
              <a:t>Journal of Alloys and Compounds</a:t>
            </a:r>
            <a:r>
              <a:rPr lang="en-US" sz="1100" dirty="0"/>
              <a:t> 984 (2024): 173985.</a:t>
            </a:r>
          </a:p>
        </p:txBody>
      </p:sp>
      <p:pic>
        <p:nvPicPr>
          <p:cNvPr id="23" name="Image 22" descr="Une image contenant texte, diagramme, Police, carte&#10;&#10;Description générée automatiquement">
            <a:extLst>
              <a:ext uri="{FF2B5EF4-FFF2-40B4-BE49-F238E27FC236}">
                <a16:creationId xmlns:a16="http://schemas.microsoft.com/office/drawing/2014/main" id="{D80D7ADE-FAAE-A3DF-E492-707E5334710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81"/>
          <a:stretch/>
        </p:blipFill>
        <p:spPr>
          <a:xfrm>
            <a:off x="1419441" y="966718"/>
            <a:ext cx="4194557" cy="32631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78BD24-EE26-4A62-8CA3-2C1FE1A27D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035" y="4229832"/>
            <a:ext cx="4236250" cy="1993904"/>
          </a:xfrm>
          <a:prstGeom prst="rect">
            <a:avLst/>
          </a:prstGeom>
        </p:spPr>
      </p:pic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3D766663-5C92-4269-8EF9-8388B2396BFD}"/>
              </a:ext>
            </a:extLst>
          </p:cNvPr>
          <p:cNvSpPr/>
          <p:nvPr/>
        </p:nvSpPr>
        <p:spPr>
          <a:xfrm>
            <a:off x="2941750" y="5187149"/>
            <a:ext cx="1483734" cy="341113"/>
          </a:xfrm>
          <a:prstGeom prst="donut">
            <a:avLst>
              <a:gd name="adj" fmla="val 13769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97F1647B-5BDC-4010-AC47-010311037EF9}"/>
              </a:ext>
            </a:extLst>
          </p:cNvPr>
          <p:cNvSpPr/>
          <p:nvPr/>
        </p:nvSpPr>
        <p:spPr>
          <a:xfrm rot="2857332">
            <a:off x="4621426" y="1114988"/>
            <a:ext cx="447445" cy="256606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05677D0E-81B8-40B3-B9C6-F44D971E29E2}"/>
              </a:ext>
            </a:extLst>
          </p:cNvPr>
          <p:cNvSpPr/>
          <p:nvPr/>
        </p:nvSpPr>
        <p:spPr>
          <a:xfrm rot="13435524">
            <a:off x="5094856" y="3109264"/>
            <a:ext cx="447445" cy="25660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7B3D6BD-5387-4337-A22B-545DA1CAFE9F}"/>
              </a:ext>
            </a:extLst>
          </p:cNvPr>
          <p:cNvGrpSpPr>
            <a:grpSpLocks noChangeAspect="1"/>
          </p:cNvGrpSpPr>
          <p:nvPr/>
        </p:nvGrpSpPr>
        <p:grpSpPr>
          <a:xfrm>
            <a:off x="1964766" y="1061773"/>
            <a:ext cx="3136077" cy="2511546"/>
            <a:chOff x="158087" y="1175662"/>
            <a:chExt cx="3899028" cy="312255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340FFCB-5D6F-4A30-9F67-98FEB1AB52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99" t="41735" r="7479" b="7843"/>
            <a:stretch/>
          </p:blipFill>
          <p:spPr>
            <a:xfrm>
              <a:off x="158087" y="1175662"/>
              <a:ext cx="3899028" cy="3119218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85DEADF-69C2-4A4D-91C3-BA82406D2809}"/>
                </a:ext>
              </a:extLst>
            </p:cNvPr>
            <p:cNvSpPr/>
            <p:nvPr/>
          </p:nvSpPr>
          <p:spPr>
            <a:xfrm>
              <a:off x="158087" y="3874769"/>
              <a:ext cx="3899028" cy="4227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B655C9C-3022-4BC5-90B8-04330975C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6" t="93851" r="43636" b="4070"/>
            <a:stretch/>
          </p:blipFill>
          <p:spPr>
            <a:xfrm>
              <a:off x="2888367" y="4009997"/>
              <a:ext cx="414339" cy="128586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ABC081C-96D5-4C5A-A4F4-AA8DF0A26F0A}"/>
                </a:ext>
              </a:extLst>
            </p:cNvPr>
            <p:cNvSpPr txBox="1"/>
            <p:nvPr/>
          </p:nvSpPr>
          <p:spPr>
            <a:xfrm>
              <a:off x="3220993" y="3884875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100 nm</a:t>
              </a:r>
            </a:p>
          </p:txBody>
        </p:sp>
        <p:sp>
          <p:nvSpPr>
            <p:cNvPr id="33" name="TextBox 25">
              <a:extLst>
                <a:ext uri="{FF2B5EF4-FFF2-40B4-BE49-F238E27FC236}">
                  <a16:creationId xmlns:a16="http://schemas.microsoft.com/office/drawing/2014/main" id="{4362BD73-429C-49C6-B9D3-DB028175C2E1}"/>
                </a:ext>
              </a:extLst>
            </p:cNvPr>
            <p:cNvSpPr txBox="1"/>
            <p:nvPr/>
          </p:nvSpPr>
          <p:spPr>
            <a:xfrm>
              <a:off x="388931" y="3877303"/>
              <a:ext cx="2144624" cy="420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i="1" dirty="0">
                  <a:solidFill>
                    <a:schemeClr val="bg1"/>
                  </a:solidFill>
                  <a:latin typeface="Gill Sans MT" panose="020B0502020104020203" pitchFamily="34" charset="77"/>
                </a:rPr>
                <a:t>Hf-</a:t>
              </a:r>
              <a:r>
                <a:rPr lang="en-GB" sz="1600" b="1" i="1" dirty="0" err="1">
                  <a:solidFill>
                    <a:schemeClr val="bg1"/>
                  </a:solidFill>
                  <a:latin typeface="Gill Sans MT" panose="020B0502020104020203" pitchFamily="34" charset="77"/>
                </a:rPr>
                <a:t>noOS</a:t>
              </a:r>
              <a:endParaRPr lang="en-GB" sz="1600" b="1" i="1" dirty="0">
                <a:solidFill>
                  <a:schemeClr val="bg1"/>
                </a:solidFill>
                <a:latin typeface="Gill Sans MT" panose="020B0502020104020203" pitchFamily="34" charset="77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DEB5C8-C347-492D-870D-CDBDBE5D395F}"/>
              </a:ext>
            </a:extLst>
          </p:cNvPr>
          <p:cNvGrpSpPr>
            <a:grpSpLocks noChangeAspect="1"/>
          </p:cNvGrpSpPr>
          <p:nvPr/>
        </p:nvGrpSpPr>
        <p:grpSpPr>
          <a:xfrm>
            <a:off x="1964766" y="3649083"/>
            <a:ext cx="3136078" cy="2520777"/>
            <a:chOff x="4300149" y="1175662"/>
            <a:chExt cx="3899550" cy="3134453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5B85C80-1C69-438E-819E-71FDA5F73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6000" contrast="5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3" t="10120" r="43085" b="40468"/>
            <a:stretch/>
          </p:blipFill>
          <p:spPr>
            <a:xfrm>
              <a:off x="4300149" y="1175662"/>
              <a:ext cx="3899550" cy="3119638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91B827C-1E41-4B7B-A321-110B7423B5C0}"/>
                </a:ext>
              </a:extLst>
            </p:cNvPr>
            <p:cNvSpPr/>
            <p:nvPr/>
          </p:nvSpPr>
          <p:spPr>
            <a:xfrm>
              <a:off x="4300671" y="3883085"/>
              <a:ext cx="3899028" cy="4227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DE34013-5E93-4698-BF3F-1B312EBA52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6" t="93851" r="43636" b="4070"/>
            <a:stretch/>
          </p:blipFill>
          <p:spPr>
            <a:xfrm>
              <a:off x="6971719" y="4042000"/>
              <a:ext cx="414339" cy="128587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7C02E9C-C8F9-4EEB-A483-D39B076B1607}"/>
                </a:ext>
              </a:extLst>
            </p:cNvPr>
            <p:cNvSpPr txBox="1"/>
            <p:nvPr/>
          </p:nvSpPr>
          <p:spPr>
            <a:xfrm>
              <a:off x="7304347" y="3905029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100 nm</a:t>
              </a:r>
            </a:p>
          </p:txBody>
        </p:sp>
        <p:sp>
          <p:nvSpPr>
            <p:cNvPr id="39" name="TextBox 25">
              <a:extLst>
                <a:ext uri="{FF2B5EF4-FFF2-40B4-BE49-F238E27FC236}">
                  <a16:creationId xmlns:a16="http://schemas.microsoft.com/office/drawing/2014/main" id="{B807965E-2413-4A48-909D-A78611E185D7}"/>
                </a:ext>
              </a:extLst>
            </p:cNvPr>
            <p:cNvSpPr txBox="1"/>
            <p:nvPr/>
          </p:nvSpPr>
          <p:spPr>
            <a:xfrm>
              <a:off x="4439826" y="3889141"/>
              <a:ext cx="2144623" cy="420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i="1" dirty="0">
                  <a:solidFill>
                    <a:schemeClr val="bg1"/>
                  </a:solidFill>
                  <a:latin typeface="Gill Sans MT" panose="020B0502020104020203" pitchFamily="34" charset="77"/>
                </a:rPr>
                <a:t>Hf-</a:t>
              </a:r>
              <a:r>
                <a:rPr lang="en-GB" sz="1600" b="1" i="1" dirty="0" err="1">
                  <a:solidFill>
                    <a:schemeClr val="bg1"/>
                  </a:solidFill>
                  <a:latin typeface="Gill Sans MT" panose="020B0502020104020203" pitchFamily="34" charset="77"/>
                </a:rPr>
                <a:t>annularOS</a:t>
              </a:r>
              <a:endParaRPr lang="en-GB" sz="1600" b="1" i="1" dirty="0">
                <a:solidFill>
                  <a:schemeClr val="bg1"/>
                </a:solidFill>
                <a:latin typeface="Gill Sans MT" panose="020B0502020104020203" pitchFamily="34" charset="77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AECF1EE-6F2B-4808-B3E4-E04663406563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D68F695-1FC1-41C7-BEEB-EE6ADA66554A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C09ADBA-D48A-428A-9592-B1AED0A888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9" name="ZoneTexte 4">
                <a:extLst>
                  <a:ext uri="{FF2B5EF4-FFF2-40B4-BE49-F238E27FC236}">
                    <a16:creationId xmlns:a16="http://schemas.microsoft.com/office/drawing/2014/main" id="{C9F8648D-6744-4761-B1F3-D687150A2D04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532CC93-96B4-4EF0-B607-E0C7DD406BDD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4E4481-D494-459D-AE11-8A7245BFA7E0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91758B73-D22F-4E22-956C-3083A84821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7" name="ZoneTexte 4">
                <a:extLst>
                  <a:ext uri="{FF2B5EF4-FFF2-40B4-BE49-F238E27FC236}">
                    <a16:creationId xmlns:a16="http://schemas.microsoft.com/office/drawing/2014/main" id="{9D732F64-0A87-4338-A9A5-CCA3CB038AA1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BD3F8F8-439E-4C5D-921C-9C08B2B339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6F9DF45-3FF1-4E34-8426-7EAF6FBE0834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24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1" grpId="0"/>
      <p:bldP spid="13" grpId="0"/>
      <p:bldP spid="14" grpId="0" animBg="1"/>
      <p:bldP spid="16" grpId="0" uiExpand="1" build="p"/>
      <p:bldP spid="24" grpId="0" animBg="1"/>
      <p:bldP spid="25" grpId="0" animBg="1"/>
      <p:bldP spid="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99C89BC7-8C9F-4E7B-A59A-3F569C1BEE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574057"/>
              </p:ext>
            </p:extLst>
          </p:nvPr>
        </p:nvGraphicFramePr>
        <p:xfrm>
          <a:off x="101085" y="868573"/>
          <a:ext cx="6300497" cy="4829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79404" imgH="2897042" progId="Origin50.Graph">
                  <p:embed/>
                </p:oleObj>
              </mc:Choice>
              <mc:Fallback>
                <p:oleObj name="Graph" r:id="rId3" imgW="3779404" imgH="2897042" progId="Origin50.Graph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11BDA81A-0ABD-4389-AB82-1E423E3EF4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085" y="868573"/>
                        <a:ext cx="6300497" cy="4829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>
            <a:extLst>
              <a:ext uri="{FF2B5EF4-FFF2-40B4-BE49-F238E27FC236}">
                <a16:creationId xmlns:a16="http://schemas.microsoft.com/office/drawing/2014/main" id="{B4CAF5AD-F3E2-450C-A5C1-513DF80B014B}"/>
              </a:ext>
            </a:extLst>
          </p:cNvPr>
          <p:cNvSpPr txBox="1">
            <a:spLocks/>
          </p:cNvSpPr>
          <p:nvPr/>
        </p:nvSpPr>
        <p:spPr>
          <a:xfrm>
            <a:off x="482600" y="940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How to reach the FCC target</a:t>
            </a:r>
          </a:p>
        </p:txBody>
      </p:sp>
      <p:sp>
        <p:nvSpPr>
          <p:cNvPr id="2" name="TextBox 34">
            <a:extLst>
              <a:ext uri="{FF2B5EF4-FFF2-40B4-BE49-F238E27FC236}">
                <a16:creationId xmlns:a16="http://schemas.microsoft.com/office/drawing/2014/main" id="{87DC42B8-4221-A5CF-05DF-A83082C95F35}"/>
              </a:ext>
            </a:extLst>
          </p:cNvPr>
          <p:cNvSpPr txBox="1"/>
          <p:nvPr/>
        </p:nvSpPr>
        <p:spPr>
          <a:xfrm>
            <a:off x="6449298" y="5479569"/>
            <a:ext cx="50700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- Bovone G et al.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36.9 (2023): 095018</a:t>
            </a:r>
          </a:p>
          <a:p>
            <a:r>
              <a:rPr lang="en-US" sz="1100" dirty="0"/>
              <a:t>- </a:t>
            </a:r>
            <a:r>
              <a:rPr lang="en-US" sz="1100" dirty="0" err="1"/>
              <a:t>Lonardo</a:t>
            </a:r>
            <a:r>
              <a:rPr lang="en-US" sz="1100" dirty="0"/>
              <a:t> F et al. </a:t>
            </a:r>
            <a:r>
              <a:rPr lang="en-US" sz="1100" i="1" dirty="0"/>
              <a:t>IEEE Transactions on Applied Superconductivity</a:t>
            </a:r>
            <a:r>
              <a:rPr lang="en-US" sz="1100" dirty="0"/>
              <a:t> (2024).</a:t>
            </a:r>
          </a:p>
          <a:p>
            <a:r>
              <a:rPr lang="en-US" sz="1100" dirty="0"/>
              <a:t>- Xu X et al. </a:t>
            </a:r>
            <a:r>
              <a:rPr lang="en-US" sz="1100" i="1" dirty="0" err="1"/>
              <a:t>Scripta</a:t>
            </a:r>
            <a:r>
              <a:rPr lang="en-US" sz="1100" i="1" dirty="0"/>
              <a:t> </a:t>
            </a:r>
            <a:r>
              <a:rPr lang="en-US" sz="1100" i="1" dirty="0" err="1"/>
              <a:t>Materialia</a:t>
            </a:r>
            <a:r>
              <a:rPr lang="en-US" sz="1100" dirty="0"/>
              <a:t> 186 (2020): 317-320.</a:t>
            </a:r>
          </a:p>
          <a:p>
            <a:r>
              <a:rPr lang="it-IT" sz="1100" dirty="0"/>
              <a:t>- Xu X et al. </a:t>
            </a:r>
            <a:r>
              <a:rPr lang="it-IT" sz="1100" i="1" dirty="0"/>
              <a:t>arXiv preprint arXiv:1411.5397</a:t>
            </a:r>
            <a:r>
              <a:rPr lang="it-IT" sz="1100" dirty="0"/>
              <a:t> (2014)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11BDA81A-0ABD-4389-AB82-1E423E3EF4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170292"/>
              </p:ext>
            </p:extLst>
          </p:nvPr>
        </p:nvGraphicFramePr>
        <p:xfrm>
          <a:off x="105699" y="869209"/>
          <a:ext cx="6300497" cy="4829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779404" imgH="2897042" progId="Origin50.Graph">
                  <p:embed/>
                </p:oleObj>
              </mc:Choice>
              <mc:Fallback>
                <p:oleObj name="Graph" r:id="rId5" imgW="3779404" imgH="2897042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A85D402-2300-4F62-9BDE-034B6A35A9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699" y="869209"/>
                        <a:ext cx="6300497" cy="4829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EF5B312-FBDD-4AC7-93D8-FC29793E441E}"/>
              </a:ext>
            </a:extLst>
          </p:cNvPr>
          <p:cNvSpPr/>
          <p:nvPr/>
        </p:nvSpPr>
        <p:spPr>
          <a:xfrm>
            <a:off x="3258618" y="1435100"/>
            <a:ext cx="370369" cy="3441700"/>
          </a:xfrm>
          <a:prstGeom prst="rect">
            <a:avLst/>
          </a:prstGeom>
          <a:solidFill>
            <a:schemeClr val="accent6">
              <a:alpha val="6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Callout 3">
            <a:extLst>
              <a:ext uri="{FF2B5EF4-FFF2-40B4-BE49-F238E27FC236}">
                <a16:creationId xmlns:a16="http://schemas.microsoft.com/office/drawing/2014/main" id="{934BC027-E8DB-4CF5-8C86-B77E682749D2}"/>
              </a:ext>
            </a:extLst>
          </p:cNvPr>
          <p:cNvSpPr/>
          <p:nvPr/>
        </p:nvSpPr>
        <p:spPr>
          <a:xfrm>
            <a:off x="1783863" y="1086003"/>
            <a:ext cx="1789488" cy="689888"/>
          </a:xfrm>
          <a:prstGeom prst="wedgeEllipseCallout">
            <a:avLst>
              <a:gd name="adj1" fmla="val 49585"/>
              <a:gd name="adj2" fmla="val 5808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77"/>
              </a:rPr>
              <a:t>Samples that overcome the FCC target</a:t>
            </a: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8928C91F-B089-49CD-8655-F55492CF5CF3}"/>
              </a:ext>
            </a:extLst>
          </p:cNvPr>
          <p:cNvSpPr/>
          <p:nvPr/>
        </p:nvSpPr>
        <p:spPr>
          <a:xfrm rot="21095658">
            <a:off x="3443137" y="1862782"/>
            <a:ext cx="682939" cy="1405447"/>
          </a:xfrm>
          <a:prstGeom prst="donut">
            <a:avLst>
              <a:gd name="adj" fmla="val 5673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TextBox 34">
            <a:extLst>
              <a:ext uri="{FF2B5EF4-FFF2-40B4-BE49-F238E27FC236}">
                <a16:creationId xmlns:a16="http://schemas.microsoft.com/office/drawing/2014/main" id="{B3A20B24-185F-4995-A8BC-28B11F92DE92}"/>
              </a:ext>
            </a:extLst>
          </p:cNvPr>
          <p:cNvSpPr txBox="1"/>
          <p:nvPr/>
        </p:nvSpPr>
        <p:spPr>
          <a:xfrm>
            <a:off x="672665" y="5627403"/>
            <a:ext cx="50700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- </a:t>
            </a:r>
            <a:r>
              <a:rPr lang="en-US" sz="1100" dirty="0" err="1"/>
              <a:t>Godeke</a:t>
            </a:r>
            <a:r>
              <a:rPr lang="en-US" sz="1100" dirty="0"/>
              <a:t> A.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19.8 (2006): R68.</a:t>
            </a:r>
          </a:p>
          <a:p>
            <a:r>
              <a:rPr lang="it-IT" sz="1100" dirty="0"/>
              <a:t>- F</a:t>
            </a:r>
            <a:r>
              <a:rPr lang="en-US" sz="1100" dirty="0" err="1"/>
              <a:t>ischer</a:t>
            </a:r>
            <a:r>
              <a:rPr lang="en-US" sz="1100" dirty="0"/>
              <a:t> C.  Master’s Thesis Univ. of Wisconsin-Madison (2002).</a:t>
            </a:r>
            <a:endParaRPr lang="it-IT" sz="1100" dirty="0"/>
          </a:p>
          <a:p>
            <a:r>
              <a:rPr lang="it-IT" sz="1100" dirty="0"/>
              <a:t>- </a:t>
            </a:r>
            <a:r>
              <a:rPr lang="en-US" sz="1100" dirty="0"/>
              <a:t>Balachandran S et al.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32.4 (2019): 044006.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C566E25E-3D2F-4F2D-AF5A-AB8040AE60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475058"/>
              </p:ext>
            </p:extLst>
          </p:nvPr>
        </p:nvGraphicFramePr>
        <p:xfrm>
          <a:off x="5864993" y="868573"/>
          <a:ext cx="6300497" cy="4829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3779404" imgH="2897042" progId="Origin50.Graph">
                  <p:embed/>
                </p:oleObj>
              </mc:Choice>
              <mc:Fallback>
                <p:oleObj name="Graph" r:id="rId7" imgW="3779404" imgH="2897042" progId="Origin50.Graph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79896DB2-17E3-433D-9EFB-15102507A6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64993" y="868573"/>
                        <a:ext cx="6300497" cy="4829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asellaDiTesto 18">
            <a:extLst>
              <a:ext uri="{FF2B5EF4-FFF2-40B4-BE49-F238E27FC236}">
                <a16:creationId xmlns:a16="http://schemas.microsoft.com/office/drawing/2014/main" id="{DD3B8091-7F75-4442-BD9C-90071748E519}"/>
              </a:ext>
            </a:extLst>
          </p:cNvPr>
          <p:cNvSpPr txBox="1"/>
          <p:nvPr/>
        </p:nvSpPr>
        <p:spPr>
          <a:xfrm>
            <a:off x="364923" y="4581513"/>
            <a:ext cx="3049932" cy="10156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Not only grain refinement enhance the layer </a:t>
            </a:r>
            <a:r>
              <a:rPr lang="en-GB" sz="2000" b="1" i="1" dirty="0" err="1">
                <a:solidFill>
                  <a:srgbClr val="FF0000"/>
                </a:solidFill>
                <a:latin typeface="Gill Sans MT" panose="020B0502020104020203" pitchFamily="34" charset="77"/>
              </a:rPr>
              <a:t>J</a:t>
            </a:r>
            <a:r>
              <a:rPr lang="en-GB" sz="2000" b="1" i="1" baseline="-25000" dirty="0" err="1">
                <a:solidFill>
                  <a:srgbClr val="FF0000"/>
                </a:solidFill>
                <a:latin typeface="Gill Sans MT" panose="020B0502020104020203" pitchFamily="34" charset="77"/>
              </a:rPr>
              <a:t>c</a:t>
            </a:r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(16 T, 4.2 K)</a:t>
            </a:r>
            <a:endParaRPr lang="en-US" sz="2000" b="1" i="1" baseline="-25000" dirty="0">
              <a:solidFill>
                <a:srgbClr val="FF0000"/>
              </a:solidFill>
              <a:latin typeface="Gill Sans MT" panose="020B0502020104020203" pitchFamily="34" charset="77"/>
            </a:endParaRPr>
          </a:p>
        </p:txBody>
      </p:sp>
      <p:sp>
        <p:nvSpPr>
          <p:cNvPr id="33" name="Circle: Hollow 32">
            <a:extLst>
              <a:ext uri="{FF2B5EF4-FFF2-40B4-BE49-F238E27FC236}">
                <a16:creationId xmlns:a16="http://schemas.microsoft.com/office/drawing/2014/main" id="{FF20340E-1606-4A34-A266-4A5B0001DF39}"/>
              </a:ext>
            </a:extLst>
          </p:cNvPr>
          <p:cNvSpPr/>
          <p:nvPr/>
        </p:nvSpPr>
        <p:spPr>
          <a:xfrm rot="2842972">
            <a:off x="3554474" y="3455741"/>
            <a:ext cx="461537" cy="679424"/>
          </a:xfrm>
          <a:prstGeom prst="donut">
            <a:avLst>
              <a:gd name="adj" fmla="val 7411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val Callout 3">
            <a:extLst>
              <a:ext uri="{FF2B5EF4-FFF2-40B4-BE49-F238E27FC236}">
                <a16:creationId xmlns:a16="http://schemas.microsoft.com/office/drawing/2014/main" id="{D537AC37-5418-4CFB-B63E-C48357764632}"/>
              </a:ext>
            </a:extLst>
          </p:cNvPr>
          <p:cNvSpPr/>
          <p:nvPr/>
        </p:nvSpPr>
        <p:spPr>
          <a:xfrm>
            <a:off x="4079077" y="3034687"/>
            <a:ext cx="2000048" cy="767042"/>
          </a:xfrm>
          <a:prstGeom prst="wedgeEllipseCallout">
            <a:avLst>
              <a:gd name="adj1" fmla="val -49897"/>
              <a:gd name="adj2" fmla="val 4786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77"/>
              </a:rPr>
              <a:t>Samples with internal oxidation below FCC target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AD11C20-DA43-4EA2-B1E5-604A8F8CB260}"/>
              </a:ext>
            </a:extLst>
          </p:cNvPr>
          <p:cNvSpPr/>
          <p:nvPr/>
        </p:nvSpPr>
        <p:spPr>
          <a:xfrm rot="18311699">
            <a:off x="7847546" y="3351556"/>
            <a:ext cx="2876595" cy="196932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9C895E8D-57E1-48C2-AB21-C7BB5FBF01D4}"/>
              </a:ext>
            </a:extLst>
          </p:cNvPr>
          <p:cNvSpPr txBox="1"/>
          <p:nvPr/>
        </p:nvSpPr>
        <p:spPr>
          <a:xfrm>
            <a:off x="9299891" y="1386267"/>
            <a:ext cx="2035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Gill Sans MT" panose="020B0502020104020203" pitchFamily="34" charset="77"/>
              </a:rPr>
              <a:t>Shift of F</a:t>
            </a:r>
            <a:r>
              <a:rPr lang="en-US" sz="1600" i="1" baseline="-25000" dirty="0">
                <a:latin typeface="Gill Sans MT" panose="020B0502020104020203" pitchFamily="34" charset="77"/>
              </a:rPr>
              <a:t>p</a:t>
            </a:r>
            <a:r>
              <a:rPr lang="en-US" sz="1600" i="1" dirty="0">
                <a:latin typeface="Gill Sans MT" panose="020B0502020104020203" pitchFamily="34" charset="77"/>
              </a:rPr>
              <a:t>(max) towards higher field largely enhance the layer </a:t>
            </a:r>
            <a:r>
              <a:rPr lang="en-US" sz="1600" i="1" dirty="0" err="1">
                <a:latin typeface="Gill Sans MT" panose="020B0502020104020203" pitchFamily="34" charset="77"/>
              </a:rPr>
              <a:t>J</a:t>
            </a:r>
            <a:r>
              <a:rPr lang="en-US" sz="1600" i="1" baseline="-25000" dirty="0" err="1">
                <a:latin typeface="Gill Sans MT" panose="020B0502020104020203" pitchFamily="34" charset="77"/>
              </a:rPr>
              <a:t>c</a:t>
            </a:r>
            <a:endParaRPr lang="en-GB" sz="1600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28" name="CasellaDiTesto 18">
            <a:extLst>
              <a:ext uri="{FF2B5EF4-FFF2-40B4-BE49-F238E27FC236}">
                <a16:creationId xmlns:a16="http://schemas.microsoft.com/office/drawing/2014/main" id="{6D9D88CF-1ED8-4E8D-A227-797E69981F52}"/>
              </a:ext>
            </a:extLst>
          </p:cNvPr>
          <p:cNvSpPr txBox="1"/>
          <p:nvPr/>
        </p:nvSpPr>
        <p:spPr>
          <a:xfrm>
            <a:off x="1265683" y="2317863"/>
            <a:ext cx="1789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Gill Sans MT" panose="020B0502020104020203" pitchFamily="34" charset="77"/>
              </a:rPr>
              <a:t>Refinement window with only Hf addition</a:t>
            </a:r>
            <a:endParaRPr lang="en-GB" sz="1600" i="1" dirty="0">
              <a:latin typeface="Gill Sans MT" panose="020B0502020104020203" pitchFamily="34" charset="77"/>
            </a:endParaRPr>
          </a:p>
        </p:txBody>
      </p:sp>
      <p:sp>
        <p:nvSpPr>
          <p:cNvPr id="29" name="CasellaDiTesto 18">
            <a:extLst>
              <a:ext uri="{FF2B5EF4-FFF2-40B4-BE49-F238E27FC236}">
                <a16:creationId xmlns:a16="http://schemas.microsoft.com/office/drawing/2014/main" id="{1717D143-87C4-41AE-A9D1-AABB467D6D72}"/>
              </a:ext>
            </a:extLst>
          </p:cNvPr>
          <p:cNvSpPr txBox="1"/>
          <p:nvPr/>
        </p:nvSpPr>
        <p:spPr>
          <a:xfrm>
            <a:off x="8517642" y="209388"/>
            <a:ext cx="341804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B</a:t>
            </a:r>
            <a:r>
              <a:rPr lang="en-GB" b="1" i="1" baseline="-25000" dirty="0">
                <a:solidFill>
                  <a:srgbClr val="FF0000"/>
                </a:solidFill>
                <a:latin typeface="Gill Sans MT" panose="020B0502020104020203" pitchFamily="34" charset="77"/>
              </a:rPr>
              <a:t>c2</a:t>
            </a:r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value and pinning mechanism play a role in the enhancement of  </a:t>
            </a:r>
            <a:r>
              <a:rPr lang="en-GB" b="1" i="1" dirty="0" err="1">
                <a:solidFill>
                  <a:srgbClr val="FF0000"/>
                </a:solidFill>
                <a:latin typeface="Gill Sans MT" panose="020B0502020104020203" pitchFamily="34" charset="77"/>
              </a:rPr>
              <a:t>J</a:t>
            </a:r>
            <a:r>
              <a:rPr lang="en-GB" b="1" i="1" baseline="-25000" dirty="0" err="1">
                <a:solidFill>
                  <a:srgbClr val="FF0000"/>
                </a:solidFill>
                <a:latin typeface="Gill Sans MT" panose="020B0502020104020203" pitchFamily="34" charset="77"/>
              </a:rPr>
              <a:t>c</a:t>
            </a:r>
            <a:r>
              <a:rPr lang="en-GB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(16 T, 4.2 K)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E7EA944-1F60-45C2-831F-939CB18F3B51}"/>
              </a:ext>
            </a:extLst>
          </p:cNvPr>
          <p:cNvCxnSpPr>
            <a:cxnSpLocks/>
          </p:cNvCxnSpPr>
          <p:nvPr/>
        </p:nvCxnSpPr>
        <p:spPr>
          <a:xfrm>
            <a:off x="6980011" y="2962929"/>
            <a:ext cx="429123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729EFDC7-C213-4030-92BF-348E7549B8F2}"/>
              </a:ext>
            </a:extLst>
          </p:cNvPr>
          <p:cNvSpPr txBox="1"/>
          <p:nvPr/>
        </p:nvSpPr>
        <p:spPr>
          <a:xfrm>
            <a:off x="6930415" y="2685930"/>
            <a:ext cx="945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FCC target</a:t>
            </a:r>
            <a:endParaRPr lang="en-GB" sz="1200" b="1" i="1" baseline="-25000" dirty="0">
              <a:solidFill>
                <a:srgbClr val="FF0000"/>
              </a:solidFill>
              <a:latin typeface="Gill Sans MT" panose="020B0502020104020203" pitchFamily="34" charset="77"/>
            </a:endParaRPr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A61317AA-8DC7-4F35-A002-2752A08B9596}"/>
              </a:ext>
            </a:extLst>
          </p:cNvPr>
          <p:cNvSpPr/>
          <p:nvPr/>
        </p:nvSpPr>
        <p:spPr>
          <a:xfrm rot="873511">
            <a:off x="4064460" y="1451479"/>
            <a:ext cx="364452" cy="891198"/>
          </a:xfrm>
          <a:prstGeom prst="donut">
            <a:avLst>
              <a:gd name="adj" fmla="val 7411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CD75CC-2243-424B-ABBD-A71D944F399B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14BA743-4C2C-46A4-AB78-C1041E4831E6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74722F16-F708-4A41-A588-45BDAB73A2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4" name="ZoneTexte 4">
                <a:extLst>
                  <a:ext uri="{FF2B5EF4-FFF2-40B4-BE49-F238E27FC236}">
                    <a16:creationId xmlns:a16="http://schemas.microsoft.com/office/drawing/2014/main" id="{3919DCAF-89D3-43FC-BE2F-6206AF9CC6D3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960055E-945A-48EB-87C7-9E350907330A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9430298-5A7D-4D29-8505-D3D8475CAF77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5EA880A-17C3-40E0-877D-5958D2803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2" name="ZoneTexte 4">
                <a:extLst>
                  <a:ext uri="{FF2B5EF4-FFF2-40B4-BE49-F238E27FC236}">
                    <a16:creationId xmlns:a16="http://schemas.microsoft.com/office/drawing/2014/main" id="{0FFB22E1-364B-4334-97BF-EDAE93E3054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DEC64C4-4999-49F5-B62C-67517FFEEF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4D79A74-3161-4F75-92D2-C12C6B20396E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196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5" grpId="0" uiExpand="1" animBg="1"/>
      <p:bldP spid="21" grpId="0" uiExpand="1" animBg="1"/>
      <p:bldP spid="30" grpId="0" uiExpand="1" build="p"/>
      <p:bldP spid="23" grpId="0" uiExpand="1" animBg="1"/>
      <p:bldP spid="33" grpId="0" uiExpand="1" animBg="1"/>
      <p:bldP spid="17" grpId="0" uiExpand="1" animBg="1"/>
      <p:bldP spid="20" grpId="0" animBg="1"/>
      <p:bldP spid="22" grpId="0"/>
      <p:bldP spid="28" grpId="0"/>
      <p:bldP spid="29" grpId="0" animBg="1"/>
      <p:bldP spid="24" grpId="0"/>
      <p:bldP spid="26" grpId="0" uiExpan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0ABFCC9-B5F9-4BAE-934B-F46F8A4CCF9F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Magnetic field for material research and materials for high-magnetic fields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0F466B-96D4-4CF5-BB2D-9CF1024169CB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AC623DA-2889-4C5C-AE2F-B149C02FE1B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9B30F177-7684-45B7-8E62-D1D95FE32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24" name="ZoneTexte 4">
                <a:extLst>
                  <a:ext uri="{FF2B5EF4-FFF2-40B4-BE49-F238E27FC236}">
                    <a16:creationId xmlns:a16="http://schemas.microsoft.com/office/drawing/2014/main" id="{7D976CC7-544A-4D87-B6B8-4ACBB0F35BA3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D9D85A1-EAC7-41E1-8547-70D0B4E7F0DC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F5CA60D-73AD-4942-BBD0-C72FB36D6732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8BE7212-B4A5-4913-83CD-156E65045F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3" name="ZoneTexte 4">
                <a:extLst>
                  <a:ext uri="{FF2B5EF4-FFF2-40B4-BE49-F238E27FC236}">
                    <a16:creationId xmlns:a16="http://schemas.microsoft.com/office/drawing/2014/main" id="{53255B94-CB36-4F56-87E2-277FD363B9C2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FBBA77C-2D17-498A-9F7B-9A74F5606B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A2A90-987A-47F8-849C-7F551CC133FB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42BD136-D98A-4DF5-8201-6DB3685164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398" y="1595437"/>
            <a:ext cx="3955204" cy="3933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85A4BF-6F24-4F8B-A9C6-752C192058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29" y="2212724"/>
            <a:ext cx="3255442" cy="3790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DDCA06-F4B8-4898-A6F4-0006DDC29A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591" y="3615359"/>
            <a:ext cx="3800475" cy="1466850"/>
          </a:xfrm>
          <a:prstGeom prst="rect">
            <a:avLst/>
          </a:prstGeom>
        </p:spPr>
      </p:pic>
      <p:sp>
        <p:nvSpPr>
          <p:cNvPr id="44" name="Oval Callout 3">
            <a:extLst>
              <a:ext uri="{FF2B5EF4-FFF2-40B4-BE49-F238E27FC236}">
                <a16:creationId xmlns:a16="http://schemas.microsoft.com/office/drawing/2014/main" id="{B97B0079-6DDF-43C3-A2AD-BD485681749E}"/>
              </a:ext>
            </a:extLst>
          </p:cNvPr>
          <p:cNvSpPr/>
          <p:nvPr/>
        </p:nvSpPr>
        <p:spPr>
          <a:xfrm>
            <a:off x="6096000" y="3968925"/>
            <a:ext cx="1618054" cy="759716"/>
          </a:xfrm>
          <a:prstGeom prst="wedgeEllipseCallout">
            <a:avLst>
              <a:gd name="adj1" fmla="val -52898"/>
              <a:gd name="adj2" fmla="val -105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i="1" dirty="0">
                <a:solidFill>
                  <a:schemeClr val="tx1"/>
                </a:solidFill>
                <a:latin typeface="Gill Sans MT" panose="020B0502020104020203" pitchFamily="34" charset="0"/>
              </a:rPr>
              <a:t>OK, maybe not so soon!</a:t>
            </a:r>
            <a:endParaRPr lang="en-GB" sz="1600" b="1" i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2FBF271-2346-437D-9E81-F3A516BEDED0}"/>
              </a:ext>
            </a:extLst>
          </p:cNvPr>
          <p:cNvSpPr/>
          <p:nvPr/>
        </p:nvSpPr>
        <p:spPr>
          <a:xfrm>
            <a:off x="8360087" y="5483742"/>
            <a:ext cx="3477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- Wilson M. N. IEEE TAS (2012) 22 3</a:t>
            </a:r>
          </a:p>
          <a:p>
            <a:r>
              <a:rPr lang="en-US" sz="1200" dirty="0"/>
              <a:t>- </a:t>
            </a:r>
            <a:r>
              <a:rPr lang="en-US" sz="1200" dirty="0" err="1"/>
              <a:t>Finnemore</a:t>
            </a:r>
            <a:r>
              <a:rPr lang="en-US" sz="1200" dirty="0"/>
              <a:t> D. K. et al. Physical Review 118 1 (1960)</a:t>
            </a:r>
          </a:p>
        </p:txBody>
      </p:sp>
      <p:sp>
        <p:nvSpPr>
          <p:cNvPr id="48" name="CasellaDiTesto 18">
            <a:extLst>
              <a:ext uri="{FF2B5EF4-FFF2-40B4-BE49-F238E27FC236}">
                <a16:creationId xmlns:a16="http://schemas.microsoft.com/office/drawing/2014/main" id="{59C99E95-54D4-4A52-B4F9-B86846010840}"/>
              </a:ext>
            </a:extLst>
          </p:cNvPr>
          <p:cNvSpPr txBox="1"/>
          <p:nvPr/>
        </p:nvSpPr>
        <p:spPr>
          <a:xfrm>
            <a:off x="8360087" y="1578978"/>
            <a:ext cx="3483884" cy="160043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Gill Sans MT" panose="020B0502020104020203" pitchFamily="34" charset="0"/>
              </a:rPr>
              <a:t>“The solution of the problem of obtaining a field of 100000 Gauss (10 T) could then be obtained by a coil of say 30 cm in diameter and the cooling with a plant which could be realized in Leiden with a relatively modest financial support” </a:t>
            </a:r>
          </a:p>
          <a:p>
            <a:pPr algn="ctr"/>
            <a:r>
              <a:rPr lang="en-US" sz="1400" dirty="0">
                <a:latin typeface="Gill Sans MT" panose="020B0502020104020203" pitchFamily="34" charset="0"/>
              </a:rPr>
              <a:t>H. K. </a:t>
            </a:r>
            <a:r>
              <a:rPr lang="en-US" sz="1400" dirty="0" err="1">
                <a:latin typeface="Gill Sans MT" panose="020B0502020104020203" pitchFamily="34" charset="0"/>
              </a:rPr>
              <a:t>Onnes</a:t>
            </a:r>
            <a:r>
              <a:rPr lang="en-US" sz="1400" dirty="0">
                <a:latin typeface="Gill Sans MT" panose="020B0502020104020203" pitchFamily="34" charset="0"/>
              </a:rPr>
              <a:t>, 3</a:t>
            </a:r>
            <a:r>
              <a:rPr lang="en-US" sz="1400" baseline="30000" dirty="0">
                <a:latin typeface="Gill Sans MT" panose="020B0502020104020203" pitchFamily="34" charset="0"/>
              </a:rPr>
              <a:t>rd</a:t>
            </a:r>
            <a:r>
              <a:rPr lang="en-US" sz="1400" dirty="0">
                <a:latin typeface="Gill Sans MT" panose="020B0502020104020203" pitchFamily="34" charset="0"/>
              </a:rPr>
              <a:t> International Congress on Refrigeration (1913)</a:t>
            </a:r>
            <a:endParaRPr lang="en-GB" sz="1400" b="1" dirty="0">
              <a:latin typeface="Gill Sans MT" panose="020B0502020104020203" pitchFamily="34" charset="0"/>
            </a:endParaRPr>
          </a:p>
        </p:txBody>
      </p:sp>
      <p:sp>
        <p:nvSpPr>
          <p:cNvPr id="49" name="CasellaDiTesto 18">
            <a:extLst>
              <a:ext uri="{FF2B5EF4-FFF2-40B4-BE49-F238E27FC236}">
                <a16:creationId xmlns:a16="http://schemas.microsoft.com/office/drawing/2014/main" id="{E42E0EE5-094A-485F-93E1-65C227DB25F2}"/>
              </a:ext>
            </a:extLst>
          </p:cNvPr>
          <p:cNvSpPr txBox="1"/>
          <p:nvPr/>
        </p:nvSpPr>
        <p:spPr>
          <a:xfrm>
            <a:off x="627257" y="1383881"/>
            <a:ext cx="3118805" cy="70788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Discovery of superconductivity in 1911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387E8E-7C1F-45FF-A855-81F5D118CBD4}"/>
              </a:ext>
            </a:extLst>
          </p:cNvPr>
          <p:cNvSpPr/>
          <p:nvPr/>
        </p:nvSpPr>
        <p:spPr>
          <a:xfrm>
            <a:off x="5068677" y="5616010"/>
            <a:ext cx="2537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Heike Kamerlingh </a:t>
            </a:r>
            <a:r>
              <a:rPr lang="en-US" dirty="0" err="1">
                <a:latin typeface="Gill Sans MT" panose="020B0502020104020203" pitchFamily="34" charset="0"/>
              </a:rPr>
              <a:t>Onnes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41" name="Oval Callout 3">
            <a:extLst>
              <a:ext uri="{FF2B5EF4-FFF2-40B4-BE49-F238E27FC236}">
                <a16:creationId xmlns:a16="http://schemas.microsoft.com/office/drawing/2014/main" id="{19D44AB5-4EA7-4786-8112-2A88B7DFB8EE}"/>
              </a:ext>
            </a:extLst>
          </p:cNvPr>
          <p:cNvSpPr/>
          <p:nvPr/>
        </p:nvSpPr>
        <p:spPr>
          <a:xfrm>
            <a:off x="3490756" y="1672928"/>
            <a:ext cx="2781300" cy="979439"/>
          </a:xfrm>
          <a:prstGeom prst="wedgeEllipseCallout">
            <a:avLst>
              <a:gd name="adj1" fmla="val 25192"/>
              <a:gd name="adj2" fmla="val 8393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600" i="1" dirty="0">
                <a:solidFill>
                  <a:schemeClr val="tx1"/>
                </a:solidFill>
                <a:latin typeface="Gill Sans MT" panose="020B0502020104020203" pitchFamily="34" charset="0"/>
              </a:rPr>
              <a:t>Superconductivity will make possible high-field magnets soon!</a:t>
            </a:r>
            <a:endParaRPr lang="en-GB" sz="1600" b="1" i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6A674A8A-E2FA-4628-B2F9-75380D7AB63F}"/>
              </a:ext>
            </a:extLst>
          </p:cNvPr>
          <p:cNvSpPr/>
          <p:nvPr/>
        </p:nvSpPr>
        <p:spPr>
          <a:xfrm>
            <a:off x="9521825" y="3949875"/>
            <a:ext cx="1311275" cy="1173544"/>
          </a:xfrm>
          <a:prstGeom prst="donut">
            <a:avLst>
              <a:gd name="adj" fmla="val 4394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2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uiExpand="1" build="p"/>
      <p:bldP spid="48" grpId="0" animBg="1"/>
      <p:bldP spid="49" grpId="0" animBg="1"/>
      <p:bldP spid="18" grpId="0"/>
      <p:bldP spid="41" grpId="0" animBg="1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B4CAF5AD-F3E2-450C-A5C1-513DF80B014B}"/>
              </a:ext>
            </a:extLst>
          </p:cNvPr>
          <p:cNvSpPr txBox="1">
            <a:spLocks/>
          </p:cNvSpPr>
          <p:nvPr/>
        </p:nvSpPr>
        <p:spPr>
          <a:xfrm>
            <a:off x="482600" y="940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Combined behavior</a:t>
            </a:r>
            <a:endParaRPr lang="en-US" b="1" i="1" baseline="-25000" dirty="0">
              <a:solidFill>
                <a:srgbClr val="007E63"/>
              </a:solidFill>
              <a:latin typeface="Gill Sans MT" panose="020B0502020104020203" pitchFamily="34" charset="77"/>
            </a:endParaRPr>
          </a:p>
        </p:txBody>
      </p:sp>
      <p:sp>
        <p:nvSpPr>
          <p:cNvPr id="12" name="CasellaDiTesto 18">
            <a:extLst>
              <a:ext uri="{FF2B5EF4-FFF2-40B4-BE49-F238E27FC236}">
                <a16:creationId xmlns:a16="http://schemas.microsoft.com/office/drawing/2014/main" id="{FCC7088B-0B3A-FA6F-A573-E8A270612D9F}"/>
              </a:ext>
            </a:extLst>
          </p:cNvPr>
          <p:cNvSpPr txBox="1"/>
          <p:nvPr/>
        </p:nvSpPr>
        <p:spPr>
          <a:xfrm>
            <a:off x="801511" y="1313515"/>
            <a:ext cx="3395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77"/>
              </a:rPr>
              <a:t>The FCC target at 16 T and 4.2 K is reached when both grain size is refined and F</a:t>
            </a:r>
            <a:r>
              <a:rPr lang="en-US" baseline="-25000" dirty="0">
                <a:latin typeface="Gill Sans MT" panose="020B0502020104020203" pitchFamily="34" charset="77"/>
              </a:rPr>
              <a:t>p</a:t>
            </a:r>
            <a:r>
              <a:rPr lang="en-US" dirty="0">
                <a:latin typeface="Gill Sans MT" panose="020B0502020104020203" pitchFamily="34" charset="77"/>
              </a:rPr>
              <a:t>(max) is shifted at higher magnetic field</a:t>
            </a:r>
            <a:endParaRPr lang="en-GB" baseline="-25000" dirty="0">
              <a:latin typeface="Gill Sans MT" panose="020B0502020104020203" pitchFamily="34" charset="77"/>
            </a:endParaRPr>
          </a:p>
        </p:txBody>
      </p:sp>
      <p:sp>
        <p:nvSpPr>
          <p:cNvPr id="13" name="TextBox 34">
            <a:extLst>
              <a:ext uri="{FF2B5EF4-FFF2-40B4-BE49-F238E27FC236}">
                <a16:creationId xmlns:a16="http://schemas.microsoft.com/office/drawing/2014/main" id="{65D54045-B2FC-E192-D971-0DF249021A6A}"/>
              </a:ext>
            </a:extLst>
          </p:cNvPr>
          <p:cNvSpPr txBox="1"/>
          <p:nvPr/>
        </p:nvSpPr>
        <p:spPr>
          <a:xfrm>
            <a:off x="172144" y="4969038"/>
            <a:ext cx="5164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- </a:t>
            </a:r>
            <a:r>
              <a:rPr lang="en-US" sz="1100" dirty="0"/>
              <a:t>Balachandran S et al.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32.4 (2019): 044006.</a:t>
            </a:r>
          </a:p>
          <a:p>
            <a:r>
              <a:rPr lang="en-US" sz="1100" dirty="0"/>
              <a:t>- Xu X et al. </a:t>
            </a:r>
            <a:r>
              <a:rPr lang="en-US" sz="1100" i="1" dirty="0"/>
              <a:t>Scripta </a:t>
            </a:r>
            <a:r>
              <a:rPr lang="en-US" sz="1100" i="1" dirty="0" err="1"/>
              <a:t>Materialia</a:t>
            </a:r>
            <a:r>
              <a:rPr lang="en-US" sz="1100" dirty="0"/>
              <a:t> 186 (2020): 317-320..</a:t>
            </a:r>
            <a:endParaRPr lang="it-IT" sz="1100" dirty="0"/>
          </a:p>
          <a:p>
            <a:r>
              <a:rPr lang="it-IT" sz="1100" dirty="0"/>
              <a:t>- F</a:t>
            </a:r>
            <a:r>
              <a:rPr lang="en-US" sz="1100" dirty="0" err="1"/>
              <a:t>ischer</a:t>
            </a:r>
            <a:r>
              <a:rPr lang="en-US" sz="1100" dirty="0"/>
              <a:t> C.  Master’s Thesis Univ. of Wisconsin-Madison (2002).</a:t>
            </a:r>
          </a:p>
          <a:p>
            <a:r>
              <a:rPr lang="en-US" sz="1100" dirty="0"/>
              <a:t>- Bovone G et al. </a:t>
            </a:r>
            <a:r>
              <a:rPr lang="en-US" sz="1100" i="1" dirty="0"/>
              <a:t>Superconductor Science and Technology</a:t>
            </a:r>
            <a:r>
              <a:rPr lang="en-US" sz="1100" dirty="0"/>
              <a:t> 36.9 (2023): 095018</a:t>
            </a:r>
          </a:p>
          <a:p>
            <a:r>
              <a:rPr lang="en-US" sz="1100" dirty="0"/>
              <a:t>- </a:t>
            </a:r>
            <a:r>
              <a:rPr lang="en-US" sz="1100" dirty="0" err="1"/>
              <a:t>Lonardo</a:t>
            </a:r>
            <a:r>
              <a:rPr lang="en-US" sz="1100" dirty="0"/>
              <a:t> F et al. </a:t>
            </a:r>
            <a:r>
              <a:rPr lang="en-US" sz="1100" i="1" dirty="0"/>
              <a:t>IEEE Transactions on Applied Superconductivity</a:t>
            </a:r>
            <a:r>
              <a:rPr lang="en-US" sz="1100" dirty="0"/>
              <a:t> 34.5 (2024), 6000305</a:t>
            </a:r>
          </a:p>
          <a:p>
            <a:r>
              <a:rPr lang="it-IT" sz="1100" dirty="0"/>
              <a:t>- </a:t>
            </a:r>
            <a:r>
              <a:rPr lang="it-IT" sz="1100" dirty="0" err="1"/>
              <a:t>Xu</a:t>
            </a:r>
            <a:r>
              <a:rPr lang="it-IT" sz="1100" dirty="0"/>
              <a:t> X et al. </a:t>
            </a:r>
            <a:r>
              <a:rPr lang="it-IT" sz="1100" i="1" dirty="0" err="1"/>
              <a:t>arXiv</a:t>
            </a:r>
            <a:r>
              <a:rPr lang="it-IT" sz="1100" i="1" dirty="0"/>
              <a:t> preprint arXiv:1411.5397</a:t>
            </a:r>
            <a:r>
              <a:rPr lang="it-IT" sz="1100" dirty="0"/>
              <a:t> (2014).</a:t>
            </a:r>
          </a:p>
        </p:txBody>
      </p:sp>
      <p:sp>
        <p:nvSpPr>
          <p:cNvPr id="11" name="CasellaDiTesto 18">
            <a:extLst>
              <a:ext uri="{FF2B5EF4-FFF2-40B4-BE49-F238E27FC236}">
                <a16:creationId xmlns:a16="http://schemas.microsoft.com/office/drawing/2014/main" id="{8C1DCA7D-388A-4305-8A78-7EA99AE295F4}"/>
              </a:ext>
            </a:extLst>
          </p:cNvPr>
          <p:cNvSpPr txBox="1"/>
          <p:nvPr/>
        </p:nvSpPr>
        <p:spPr>
          <a:xfrm>
            <a:off x="482600" y="3250645"/>
            <a:ext cx="429895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Internal oxidation is fundamental to reach the FCC target due to grain refinement, B</a:t>
            </a:r>
            <a:r>
              <a:rPr lang="en-US" sz="2000" b="1" i="1" baseline="-25000" dirty="0">
                <a:solidFill>
                  <a:srgbClr val="FF0000"/>
                </a:solidFill>
                <a:latin typeface="Gill Sans MT" panose="020B0502020104020203" pitchFamily="34" charset="77"/>
              </a:rPr>
              <a:t>c2</a:t>
            </a:r>
            <a:r>
              <a:rPr lang="en-US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enhancement, and modification of pinning mechanism</a:t>
            </a:r>
            <a:endParaRPr lang="en-GB" sz="2000" b="1" i="1" dirty="0">
              <a:solidFill>
                <a:srgbClr val="FF0000"/>
              </a:solidFill>
              <a:latin typeface="Gill Sans MT" panose="020B0502020104020203" pitchFamily="34" charset="77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CF9F66B-0B83-4F72-984C-624F0CD98A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18470"/>
              </p:ext>
            </p:extLst>
          </p:nvPr>
        </p:nvGraphicFramePr>
        <p:xfrm>
          <a:off x="4303825" y="279371"/>
          <a:ext cx="8218375" cy="6299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79404" imgH="2897042" progId="Origin50.Graph">
                  <p:embed/>
                </p:oleObj>
              </mc:Choice>
              <mc:Fallback>
                <p:oleObj name="Graph" r:id="rId3" imgW="3779404" imgH="2897042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3825" y="279371"/>
                        <a:ext cx="8218375" cy="6299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38AC4C79-B391-4687-92DF-795BE32ABE0D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601CE2B-B0EB-4ECD-AFA7-E3E0E37D8B2D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A15B781-F5DD-4328-9683-298D033E9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24" name="ZoneTexte 4">
                <a:extLst>
                  <a:ext uri="{FF2B5EF4-FFF2-40B4-BE49-F238E27FC236}">
                    <a16:creationId xmlns:a16="http://schemas.microsoft.com/office/drawing/2014/main" id="{844107CC-1B46-4B09-8A01-B2740789443E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35CEA4-54AD-4F9E-B43B-58509D29503D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03E61B7-D3EB-4B17-A4D5-DDC6146D017E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B367FFE-2C08-4191-A572-A348230267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22" name="ZoneTexte 4">
                <a:extLst>
                  <a:ext uri="{FF2B5EF4-FFF2-40B4-BE49-F238E27FC236}">
                    <a16:creationId xmlns:a16="http://schemas.microsoft.com/office/drawing/2014/main" id="{1CF06906-937D-4C3A-8C9E-26431B6B4B9B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1A63644-AF56-496B-A510-6F9796A2E3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32E6741-EB75-4187-894A-4C9DDE52FAE9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890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488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F91F3-6F97-4549-9981-4840910EA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590" y="1028906"/>
            <a:ext cx="3658177" cy="325556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0ABFCC9-B5F9-4BAE-934B-F46F8A4CCF9F}"/>
              </a:ext>
            </a:extLst>
          </p:cNvPr>
          <p:cNvSpPr txBox="1">
            <a:spLocks/>
          </p:cNvSpPr>
          <p:nvPr/>
        </p:nvSpPr>
        <p:spPr>
          <a:xfrm>
            <a:off x="482600" y="3656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Nb</a:t>
            </a:r>
            <a:r>
              <a:rPr lang="en-US" b="1" i="1" baseline="-25000" dirty="0">
                <a:solidFill>
                  <a:srgbClr val="007E63"/>
                </a:solidFill>
                <a:latin typeface="Gill Sans MT" panose="020B0502020104020203" pitchFamily="34" charset="77"/>
              </a:rPr>
              <a:t>3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Sn: an old material still to be unraveled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27CDD-6BD8-469F-B60F-2FC8B9880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54" y="1143641"/>
            <a:ext cx="2302463" cy="21976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AF7451-0F40-4B70-ADA4-F2327DD27FD2}"/>
              </a:ext>
            </a:extLst>
          </p:cNvPr>
          <p:cNvSpPr/>
          <p:nvPr/>
        </p:nvSpPr>
        <p:spPr>
          <a:xfrm>
            <a:off x="168380" y="5425037"/>
            <a:ext cx="5973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- Matthias B. T. et al. </a:t>
            </a:r>
            <a:r>
              <a:rPr lang="en-US" sz="1200" i="1" dirty="0"/>
              <a:t>Physical Review</a:t>
            </a:r>
            <a:r>
              <a:rPr lang="en-US" sz="1200" dirty="0"/>
              <a:t> 95.6 (1954): 1435.</a:t>
            </a:r>
          </a:p>
          <a:p>
            <a:r>
              <a:rPr lang="en-US" sz="1200" dirty="0"/>
              <a:t>- Rosner H. et al. </a:t>
            </a:r>
            <a:r>
              <a:rPr lang="en-US" sz="1200" i="1" dirty="0"/>
              <a:t>IEEE-CSC ESAS Eur. </a:t>
            </a:r>
            <a:r>
              <a:rPr lang="en-US" sz="1200" i="1" dirty="0" err="1"/>
              <a:t>Supercond</a:t>
            </a:r>
            <a:r>
              <a:rPr lang="en-US" sz="1200" i="1" dirty="0"/>
              <a:t>. News Forum</a:t>
            </a:r>
            <a:r>
              <a:rPr lang="en-US" sz="1200" dirty="0"/>
              <a:t>. No. 9. (2012)</a:t>
            </a:r>
          </a:p>
          <a:p>
            <a:r>
              <a:rPr lang="en-US" sz="1200" dirty="0"/>
              <a:t>- </a:t>
            </a:r>
            <a:r>
              <a:rPr lang="en-US" sz="1200" dirty="0" err="1"/>
              <a:t>Barzi</a:t>
            </a:r>
            <a:r>
              <a:rPr lang="en-US" sz="1200" dirty="0"/>
              <a:t> E and </a:t>
            </a:r>
            <a:r>
              <a:rPr lang="en-US" sz="1200" dirty="0" err="1"/>
              <a:t>Zlobin</a:t>
            </a:r>
            <a:r>
              <a:rPr lang="en-US" sz="1200" dirty="0"/>
              <a:t> A.V. Nb</a:t>
            </a:r>
            <a:r>
              <a:rPr lang="en-US" sz="1200" baseline="-25000" dirty="0"/>
              <a:t>3</a:t>
            </a:r>
            <a:r>
              <a:rPr lang="en-US" sz="1200" dirty="0"/>
              <a:t>Sn Wires and Cables for High-Field Accelerator Magnets(2019)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4EDD5D-0D34-42E0-B12B-8C09975FFE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1" t="2712" r="14868" b="16247"/>
          <a:stretch/>
        </p:blipFill>
        <p:spPr>
          <a:xfrm>
            <a:off x="2868937" y="1223916"/>
            <a:ext cx="3337434" cy="35831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94FEC7A-EF03-4994-83D3-9305FB1B4B4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43"/>
          <a:stretch/>
        </p:blipFill>
        <p:spPr>
          <a:xfrm>
            <a:off x="23311" y="3348590"/>
            <a:ext cx="2753528" cy="1725653"/>
          </a:xfrm>
          <a:prstGeom prst="rect">
            <a:avLst/>
          </a:prstGeom>
        </p:spPr>
      </p:pic>
      <p:sp>
        <p:nvSpPr>
          <p:cNvPr id="20" name="Oval Callout 3">
            <a:extLst>
              <a:ext uri="{FF2B5EF4-FFF2-40B4-BE49-F238E27FC236}">
                <a16:creationId xmlns:a16="http://schemas.microsoft.com/office/drawing/2014/main" id="{5EE7900E-5092-4F76-8015-8010F224C820}"/>
              </a:ext>
            </a:extLst>
          </p:cNvPr>
          <p:cNvSpPr/>
          <p:nvPr/>
        </p:nvSpPr>
        <p:spPr>
          <a:xfrm>
            <a:off x="1977979" y="2943724"/>
            <a:ext cx="2107164" cy="845164"/>
          </a:xfrm>
          <a:prstGeom prst="wedgeEllipseCallout">
            <a:avLst>
              <a:gd name="adj1" fmla="val 59246"/>
              <a:gd name="adj2" fmla="val 4113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Gill Sans MT" panose="020B0502020104020203" pitchFamily="34" charset="0"/>
              </a:rPr>
              <a:t>First Nb</a:t>
            </a:r>
            <a:r>
              <a:rPr lang="en-US" sz="1400" baseline="-25000" dirty="0">
                <a:solidFill>
                  <a:schemeClr val="tx1"/>
                </a:solidFill>
                <a:latin typeface="Gill Sans MT" panose="020B0502020104020203" pitchFamily="34" charset="0"/>
              </a:rPr>
              <a:t>3</a:t>
            </a:r>
            <a:r>
              <a:rPr lang="en-US" sz="1400" dirty="0">
                <a:solidFill>
                  <a:schemeClr val="tx1"/>
                </a:solidFill>
                <a:latin typeface="Gill Sans MT" panose="020B0502020104020203" pitchFamily="34" charset="0"/>
              </a:rPr>
              <a:t>Sn magnet to generate 10 T (1963)</a:t>
            </a:r>
          </a:p>
        </p:txBody>
      </p:sp>
      <p:sp>
        <p:nvSpPr>
          <p:cNvPr id="16" name="Oval Callout 3">
            <a:extLst>
              <a:ext uri="{FF2B5EF4-FFF2-40B4-BE49-F238E27FC236}">
                <a16:creationId xmlns:a16="http://schemas.microsoft.com/office/drawing/2014/main" id="{11FCD643-7ABF-4D9A-B770-A3382510FFB0}"/>
              </a:ext>
            </a:extLst>
          </p:cNvPr>
          <p:cNvSpPr/>
          <p:nvPr/>
        </p:nvSpPr>
        <p:spPr>
          <a:xfrm>
            <a:off x="1716051" y="1389076"/>
            <a:ext cx="2042217" cy="851689"/>
          </a:xfrm>
          <a:prstGeom prst="wedgeEllipseCallout">
            <a:avLst>
              <a:gd name="adj1" fmla="val -49378"/>
              <a:gd name="adj2" fmla="val 489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Gill Sans MT" panose="020B0502020104020203" pitchFamily="34" charset="0"/>
              </a:rPr>
              <a:t>Superconducting properties discovered in 1954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CC8772-241D-46D6-9605-A69D6C55BE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965" y="1437614"/>
            <a:ext cx="1634495" cy="18405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1965D7-B7E3-48FB-806B-25985B71AF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410" b="90361" l="2146" r="99571">
                        <a14:foregroundMark x1="4721" y1="13253" x2="78541" y2="32530"/>
                        <a14:foregroundMark x1="78541" y1="32530" x2="14163" y2="69880"/>
                        <a14:foregroundMark x1="14163" y1="69880" x2="18884" y2="7229"/>
                        <a14:foregroundMark x1="18884" y1="7229" x2="17167" y2="69880"/>
                        <a14:foregroundMark x1="17167" y1="69880" x2="56652" y2="38554"/>
                        <a14:foregroundMark x1="56652" y1="38554" x2="45494" y2="59036"/>
                        <a14:foregroundMark x1="42489" y1="56627" x2="70386" y2="62651"/>
                        <a14:foregroundMark x1="70386" y1="62651" x2="54936" y2="56627"/>
                        <a14:foregroundMark x1="65236" y1="59036" x2="67382" y2="53012"/>
                        <a14:foregroundMark x1="54077" y1="59036" x2="40773" y2="66265"/>
                        <a14:foregroundMark x1="53219" y1="63855" x2="70815" y2="65060"/>
                        <a14:foregroundMark x1="71245" y1="65060" x2="43777" y2="61446"/>
                        <a14:foregroundMark x1="64378" y1="65060" x2="73391" y2="56627"/>
                        <a14:foregroundMark x1="73391" y1="55422" x2="73820" y2="67470"/>
                        <a14:foregroundMark x1="72961" y1="45783" x2="81545" y2="37349"/>
                        <a14:foregroundMark x1="72532" y1="37349" x2="93562" y2="38554"/>
                        <a14:foregroundMark x1="95279" y1="37349" x2="93562" y2="49398"/>
                        <a14:foregroundMark x1="93133" y1="43373" x2="89700" y2="37349"/>
                        <a14:foregroundMark x1="88841" y1="42169" x2="89700" y2="45783"/>
                        <a14:foregroundMark x1="76395" y1="44578" x2="87124" y2="53012"/>
                        <a14:foregroundMark x1="80687" y1="45783" x2="87983" y2="40964"/>
                        <a14:foregroundMark x1="87124" y1="28916" x2="94421" y2="32530"/>
                        <a14:foregroundMark x1="92704" y1="30120" x2="99571" y2="38554"/>
                        <a14:foregroundMark x1="97854" y1="48193" x2="88841" y2="61446"/>
                        <a14:foregroundMark x1="93562" y1="50602" x2="96996" y2="32530"/>
                        <a14:foregroundMark x1="97425" y1="31325" x2="89700" y2="25301"/>
                        <a14:foregroundMark x1="90129" y1="30120" x2="82833" y2="27711"/>
                        <a14:foregroundMark x1="83691" y1="33735" x2="72961" y2="25301"/>
                        <a14:foregroundMark x1="73391" y1="12048" x2="68670" y2="9639"/>
                        <a14:foregroundMark x1="70815" y1="12048" x2="35193" y2="8434"/>
                        <a14:foregroundMark x1="35193" y1="8434" x2="35193" y2="8434"/>
                        <a14:foregroundMark x1="27897" y1="4819" x2="15451" y2="4819"/>
                        <a14:foregroundMark x1="2146" y1="6024" x2="3004" y2="43373"/>
                        <a14:foregroundMark x1="3863" y1="59036" x2="15451" y2="90361"/>
                        <a14:foregroundMark x1="30472" y1="85542" x2="43348" y2="71084"/>
                        <a14:foregroundMark x1="42489" y1="65060" x2="71245" y2="74699"/>
                        <a14:foregroundMark x1="51073" y1="15663" x2="54077" y2="15663"/>
                        <a14:backgroundMark x1="96137" y1="6024" x2="99571" y2="6024"/>
                        <a14:backgroundMark x1="96137" y1="9639" x2="99571" y2="13253"/>
                        <a14:backgroundMark x1="99571" y1="12048" x2="90987" y2="60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120" y="3121816"/>
            <a:ext cx="2219325" cy="79057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5881C1-B435-4F14-8F54-41553B204ED7}"/>
              </a:ext>
            </a:extLst>
          </p:cNvPr>
          <p:cNvCxnSpPr>
            <a:cxnSpLocks/>
          </p:cNvCxnSpPr>
          <p:nvPr/>
        </p:nvCxnSpPr>
        <p:spPr>
          <a:xfrm flipH="1">
            <a:off x="6592800" y="2140658"/>
            <a:ext cx="982662" cy="10416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BC091B-BFBD-4B7F-B312-5BDA6182E573}"/>
              </a:ext>
            </a:extLst>
          </p:cNvPr>
          <p:cNvCxnSpPr>
            <a:cxnSpLocks/>
          </p:cNvCxnSpPr>
          <p:nvPr/>
        </p:nvCxnSpPr>
        <p:spPr>
          <a:xfrm flipH="1">
            <a:off x="7204781" y="2236982"/>
            <a:ext cx="583407" cy="13144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32551D4-5BEB-481C-B87C-132EEDDCB322}"/>
              </a:ext>
            </a:extLst>
          </p:cNvPr>
          <p:cNvGrpSpPr/>
          <p:nvPr/>
        </p:nvGrpSpPr>
        <p:grpSpPr>
          <a:xfrm>
            <a:off x="7181078" y="4593998"/>
            <a:ext cx="4753369" cy="1615905"/>
            <a:chOff x="357153" y="1117600"/>
            <a:chExt cx="3793610" cy="1285275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EC4788C-9ECA-4037-B352-B73788297D5B}"/>
                </a:ext>
              </a:extLst>
            </p:cNvPr>
            <p:cNvGrpSpPr/>
            <p:nvPr/>
          </p:nvGrpSpPr>
          <p:grpSpPr>
            <a:xfrm>
              <a:off x="357153" y="1126524"/>
              <a:ext cx="2471772" cy="1276351"/>
              <a:chOff x="357153" y="1126524"/>
              <a:chExt cx="2471772" cy="1276351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0238B083-53F4-4811-8CB0-D5582C6EE5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53574" r="34611"/>
              <a:stretch/>
            </p:blipFill>
            <p:spPr>
              <a:xfrm>
                <a:off x="357153" y="1126524"/>
                <a:ext cx="2459865" cy="1276351"/>
              </a:xfrm>
              <a:prstGeom prst="rect">
                <a:avLst/>
              </a:prstGeom>
            </p:spPr>
          </p:pic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DD57891-0A4D-4CF3-B459-9CCF340DB7BC}"/>
                  </a:ext>
                </a:extLst>
              </p:cNvPr>
              <p:cNvSpPr/>
              <p:nvPr/>
            </p:nvSpPr>
            <p:spPr>
              <a:xfrm>
                <a:off x="2771775" y="2062163"/>
                <a:ext cx="57150" cy="3333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804552B3-7A28-41B7-A91B-B7FFFC320AE0}"/>
                  </a:ext>
                </a:extLst>
              </p:cNvPr>
              <p:cNvSpPr/>
              <p:nvPr/>
            </p:nvSpPr>
            <p:spPr>
              <a:xfrm>
                <a:off x="2765822" y="1315993"/>
                <a:ext cx="57150" cy="3333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5DD61BA-CE6C-44DA-9B63-3CA7FF1571EC}"/>
                </a:ext>
              </a:extLst>
            </p:cNvPr>
            <p:cNvSpPr txBox="1"/>
            <p:nvPr/>
          </p:nvSpPr>
          <p:spPr>
            <a:xfrm>
              <a:off x="2705323" y="1944123"/>
              <a:ext cx="1323390" cy="322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 err="1">
                  <a:latin typeface="Gill Sans MT" panose="020B0502020104020203" pitchFamily="34" charset="77"/>
                </a:rPr>
                <a:t>Nb</a:t>
              </a:r>
              <a:r>
                <a:rPr lang="en-GB" i="1" dirty="0">
                  <a:latin typeface="Gill Sans MT" panose="020B0502020104020203" pitchFamily="34" charset="77"/>
                </a:rPr>
                <a:t> or Ta barrier</a:t>
              </a:r>
              <a:endParaRPr lang="en-GB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4CF81F5-D460-474F-851C-DD802891EAC6}"/>
                </a:ext>
              </a:extLst>
            </p:cNvPr>
            <p:cNvSpPr txBox="1"/>
            <p:nvPr/>
          </p:nvSpPr>
          <p:spPr>
            <a:xfrm>
              <a:off x="2765822" y="1622015"/>
              <a:ext cx="1384941" cy="322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err="1">
                  <a:latin typeface="Gill Sans MT" panose="020B0502020104020203" pitchFamily="34" charset="77"/>
                </a:rPr>
                <a:t>NbTa</a:t>
              </a:r>
              <a:r>
                <a:rPr lang="en-GB" i="1" dirty="0">
                  <a:latin typeface="Gill Sans MT" panose="020B0502020104020203" pitchFamily="34" charset="77"/>
                </a:rPr>
                <a:t> filaments</a:t>
              </a:r>
              <a:endParaRPr lang="en-GB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4D334DE-ED3C-41BA-B995-3893D4E8DA83}"/>
                </a:ext>
              </a:extLst>
            </p:cNvPr>
            <p:cNvSpPr txBox="1"/>
            <p:nvPr/>
          </p:nvSpPr>
          <p:spPr>
            <a:xfrm>
              <a:off x="2672604" y="1277457"/>
              <a:ext cx="375153" cy="322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>
                  <a:latin typeface="Gill Sans MT" panose="020B0502020104020203" pitchFamily="34" charset="77"/>
                </a:rPr>
                <a:t>Cu</a:t>
              </a:r>
              <a:endParaRPr lang="en-GB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1D1960A-8517-4AC9-AE67-64043B83EBC2}"/>
                </a:ext>
              </a:extLst>
            </p:cNvPr>
            <p:cNvSpPr/>
            <p:nvPr/>
          </p:nvSpPr>
          <p:spPr>
            <a:xfrm>
              <a:off x="389367" y="1117600"/>
              <a:ext cx="188483" cy="210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EB0DD365-2DB0-4AA1-9AD2-3F53C3DCC7E6}"/>
              </a:ext>
            </a:extLst>
          </p:cNvPr>
          <p:cNvSpPr/>
          <p:nvPr/>
        </p:nvSpPr>
        <p:spPr>
          <a:xfrm>
            <a:off x="6186549" y="1061882"/>
            <a:ext cx="2219325" cy="335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800"/>
              </a:spcAft>
            </a:pPr>
            <a:r>
              <a:rPr lang="en-US" sz="1600" dirty="0">
                <a:latin typeface="Gill Sans MT" panose="020B0502020104020203" pitchFamily="34" charset="0"/>
              </a:rPr>
              <a:t>Bronze wire</a:t>
            </a:r>
            <a:endParaRPr lang="fr-CH" sz="1600" dirty="0">
              <a:latin typeface="Gill Sans MT" panose="020B0502020104020203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402777-3877-4061-9AA8-113A48F53162}"/>
              </a:ext>
            </a:extLst>
          </p:cNvPr>
          <p:cNvSpPr/>
          <p:nvPr/>
        </p:nvSpPr>
        <p:spPr>
          <a:xfrm>
            <a:off x="7807961" y="1513211"/>
            <a:ext cx="577173" cy="335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800"/>
              </a:spcAft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1B6F4D-03B2-4472-8FA3-3529D8021755}"/>
              </a:ext>
            </a:extLst>
          </p:cNvPr>
          <p:cNvSpPr/>
          <p:nvPr/>
        </p:nvSpPr>
        <p:spPr>
          <a:xfrm>
            <a:off x="2776839" y="4808595"/>
            <a:ext cx="3513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Gill Sans MT" panose="020B0502020104020203" pitchFamily="34" charset="0"/>
              </a:rPr>
              <a:t>Magnet, fabricated and tested by: L. Martin, C. Bruch, M. Benz and C. Rosner (left to right)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A1B53C1-B14C-4B41-8E38-6DB2658D4C5D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A08BF2D-E543-4999-976E-2A8A4D5297E1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2E3CC263-8153-4897-930D-746EF41C31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7" name="ZoneTexte 4">
                <a:extLst>
                  <a:ext uri="{FF2B5EF4-FFF2-40B4-BE49-F238E27FC236}">
                    <a16:creationId xmlns:a16="http://schemas.microsoft.com/office/drawing/2014/main" id="{C4CE11EE-AD08-4567-A55F-72C2EC14FCE1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B33F14E-0560-490B-99BB-9E14A2D25EF9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E5E754F-412C-4665-98B7-7C2A51F81843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933E6405-43B9-4A1C-9B92-ABAC45D34D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5" name="ZoneTexte 4">
                <a:extLst>
                  <a:ext uri="{FF2B5EF4-FFF2-40B4-BE49-F238E27FC236}">
                    <a16:creationId xmlns:a16="http://schemas.microsoft.com/office/drawing/2014/main" id="{66D1BA47-519D-4C19-B217-A7A612A414C4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E8B5775-3254-42A6-8FA8-8F2071A0DE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D2E97C8-19C2-4439-8AE4-AA3378C34779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9F0C4751-BA4D-4565-9BFE-4F7C55DD674C}"/>
              </a:ext>
            </a:extLst>
          </p:cNvPr>
          <p:cNvSpPr/>
          <p:nvPr/>
        </p:nvSpPr>
        <p:spPr>
          <a:xfrm>
            <a:off x="54531" y="4876380"/>
            <a:ext cx="21070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Gill Sans MT" panose="020B0502020104020203" pitchFamily="34" charset="0"/>
              </a:rPr>
              <a:t>Initially fabricated as tape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0690AB-8ED3-47A4-B152-738107E5ACD7}"/>
              </a:ext>
            </a:extLst>
          </p:cNvPr>
          <p:cNvSpPr/>
          <p:nvPr/>
        </p:nvSpPr>
        <p:spPr>
          <a:xfrm>
            <a:off x="6821382" y="4388589"/>
            <a:ext cx="4737406" cy="335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800"/>
              </a:spcAft>
            </a:pPr>
            <a:r>
              <a:rPr lang="en-US" sz="1600" dirty="0">
                <a:latin typeface="Gill Sans MT" panose="020B0502020104020203" pitchFamily="34" charset="0"/>
              </a:rPr>
              <a:t>Rod-type wire manufacturing process (e.g. RRP)</a:t>
            </a:r>
            <a:endParaRPr lang="fr-CH" sz="1600" dirty="0">
              <a:latin typeface="Gill Sans MT" panose="020B0502020104020203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24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6" grpId="0" animBg="1"/>
      <p:bldP spid="28" grpId="0"/>
      <p:bldP spid="29" grpId="0"/>
      <p:bldP spid="48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F4363D-1B98-4C04-B13B-B95FA2453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856" y="1122036"/>
            <a:ext cx="4451144" cy="3711508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DB77B1B2-9BD2-4D2F-8CA6-3EB9E9FE8621}"/>
              </a:ext>
            </a:extLst>
          </p:cNvPr>
          <p:cNvSpPr/>
          <p:nvPr/>
        </p:nvSpPr>
        <p:spPr>
          <a:xfrm>
            <a:off x="652444" y="5109058"/>
            <a:ext cx="3195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Gill Sans MT" panose="020B0502020104020203" pitchFamily="34" charset="0"/>
              </a:rPr>
              <a:t>The Niobium-Titanium alloy (</a:t>
            </a:r>
            <a:r>
              <a:rPr lang="en-US" sz="1600" i="1" dirty="0" err="1">
                <a:latin typeface="Gill Sans MT" panose="020B0502020104020203" pitchFamily="34" charset="0"/>
              </a:rPr>
              <a:t>Nb-Ti</a:t>
            </a:r>
            <a:r>
              <a:rPr lang="en-US" sz="1600" i="1" dirty="0">
                <a:latin typeface="Gill Sans MT" panose="020B0502020104020203" pitchFamily="34" charset="0"/>
              </a:rPr>
              <a:t>) was discovered to be a superconductor in 1965, two years after</a:t>
            </a:r>
            <a:r>
              <a:rPr lang="it-IT" sz="1600" i="1" dirty="0">
                <a:latin typeface="Gill Sans MT" panose="020B0502020104020203" pitchFamily="34" charset="0"/>
              </a:rPr>
              <a:t> the first Nb</a:t>
            </a:r>
            <a:r>
              <a:rPr lang="it-IT" sz="1600" i="1" baseline="-25000" dirty="0">
                <a:latin typeface="Gill Sans MT" panose="020B0502020104020203" pitchFamily="34" charset="0"/>
              </a:rPr>
              <a:t>3</a:t>
            </a:r>
            <a:r>
              <a:rPr lang="it-IT" sz="1600" i="1" dirty="0">
                <a:latin typeface="Gill Sans MT" panose="020B0502020104020203" pitchFamily="34" charset="0"/>
              </a:rPr>
              <a:t>Sn magnet operating at 10 T</a:t>
            </a:r>
            <a:endParaRPr lang="fr-CH" sz="1600" i="1" dirty="0">
              <a:latin typeface="Gill Sans MT" panose="020B05020201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5AAAB7-41ED-4ABA-BEEB-1817B8848E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19" y="1919269"/>
            <a:ext cx="3485602" cy="3583513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D55D53EC-60FB-408C-ACE3-BD0C892409F7}"/>
              </a:ext>
            </a:extLst>
          </p:cNvPr>
          <p:cNvSpPr/>
          <p:nvPr/>
        </p:nvSpPr>
        <p:spPr>
          <a:xfrm>
            <a:off x="9818966" y="4185728"/>
            <a:ext cx="18854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i="1" dirty="0">
                <a:latin typeface="Gill Sans MT" panose="020B0502020104020203" pitchFamily="34" charset="0"/>
              </a:rPr>
              <a:t>Since then, Nb-Ti is the backbone of MRI magnets</a:t>
            </a:r>
            <a:endParaRPr lang="fr-CH" sz="2000" i="1" dirty="0">
              <a:latin typeface="Gill Sans MT" panose="020B0502020104020203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CB1ACA5-2303-4AB6-B6FD-ED84850B3D27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81AC8B2-972F-4B13-A33C-6C7678490DE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3921C67-46FC-4AD0-A11A-F1D6626734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8" name="ZoneTexte 4">
                <a:extLst>
                  <a:ext uri="{FF2B5EF4-FFF2-40B4-BE49-F238E27FC236}">
                    <a16:creationId xmlns:a16="http://schemas.microsoft.com/office/drawing/2014/main" id="{DC0CD7B7-D4A5-466E-BDC0-F9687914945F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29A5257-FBC4-4C13-8D38-35E49D6BAF68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80F18E2D-6795-4402-8B86-94334A4EC86D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19A00308-5EF2-4BDF-B173-79D80CA454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6" name="ZoneTexte 4">
                <a:extLst>
                  <a:ext uri="{FF2B5EF4-FFF2-40B4-BE49-F238E27FC236}">
                    <a16:creationId xmlns:a16="http://schemas.microsoft.com/office/drawing/2014/main" id="{7AE9E80D-45A4-4177-94E3-38C33D6DB848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5476DF6E-8286-48B8-B380-6A80CF5FAE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CDA0C43-D24A-45B6-B063-1BFAA51D46A9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4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02097D8B-903E-470E-A99B-80F47A0CE0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3" y="1270706"/>
            <a:ext cx="4021979" cy="376286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F81F510F-9339-47DC-9D82-3FCC8B93A014}"/>
              </a:ext>
            </a:extLst>
          </p:cNvPr>
          <p:cNvSpPr/>
          <p:nvPr/>
        </p:nvSpPr>
        <p:spPr>
          <a:xfrm>
            <a:off x="4841880" y="1080397"/>
            <a:ext cx="26955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fr-FR" sz="1600" i="1" dirty="0" err="1">
                <a:latin typeface="Gill Sans MT" panose="020B0502020104020203" pitchFamily="34" charset="0"/>
              </a:rPr>
              <a:t>Nb-Ti</a:t>
            </a:r>
            <a:r>
              <a:rPr lang="en-US" altLang="fr-FR" sz="1600" i="1" dirty="0">
                <a:latin typeface="Gill Sans MT" panose="020B0502020104020203" pitchFamily="34" charset="0"/>
              </a:rPr>
              <a:t> has lower properties compared to </a:t>
            </a:r>
            <a:r>
              <a:rPr lang="en-US" altLang="fr-FR" sz="1600" i="1" dirty="0" err="1">
                <a:latin typeface="Gill Sans MT" panose="020B0502020104020203" pitchFamily="34" charset="0"/>
              </a:rPr>
              <a:t>Nb₃Sn</a:t>
            </a:r>
            <a:r>
              <a:rPr lang="en-US" altLang="fr-FR" sz="1600" i="1" dirty="0">
                <a:latin typeface="Gill Sans MT" panose="020B0502020104020203" pitchFamily="34" charset="0"/>
              </a:rPr>
              <a:t>, but is easier to wind and manufacture</a:t>
            </a:r>
            <a:endParaRPr lang="fr-CH" sz="1600" i="1" dirty="0">
              <a:latin typeface="Gill Sans MT" panose="020B05020201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5673A49-B3A0-4F7F-A674-C4ECAE898636}"/>
              </a:ext>
            </a:extLst>
          </p:cNvPr>
          <p:cNvSpPr/>
          <p:nvPr/>
        </p:nvSpPr>
        <p:spPr>
          <a:xfrm>
            <a:off x="4575180" y="5513675"/>
            <a:ext cx="4073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sz="1600" b="1" i="1" u="sng" dirty="0" err="1">
                <a:latin typeface="Gill Sans MT" panose="020B0502020104020203" pitchFamily="34" charset="0"/>
              </a:rPr>
              <a:t>Nb-Ti</a:t>
            </a:r>
            <a:r>
              <a:rPr lang="en-US" altLang="fr-FR" sz="1600" i="1" dirty="0">
                <a:latin typeface="Gill Sans MT" panose="020B0502020104020203" pitchFamily="34" charset="0"/>
              </a:rPr>
              <a:t> is and alloy, </a:t>
            </a:r>
            <a:r>
              <a:rPr lang="en-US" altLang="fr-FR" sz="1600" b="1" i="1" u="sng" dirty="0">
                <a:latin typeface="Gill Sans MT" panose="020B0502020104020203" pitchFamily="34" charset="0"/>
              </a:rPr>
              <a:t>ductile</a:t>
            </a:r>
          </a:p>
          <a:p>
            <a:r>
              <a:rPr lang="en-US" altLang="fr-FR" sz="1600" b="1" i="1" u="sng" dirty="0" err="1">
                <a:latin typeface="Gill Sans MT" panose="020B0502020104020203" pitchFamily="34" charset="0"/>
              </a:rPr>
              <a:t>Nb₃Sn</a:t>
            </a:r>
            <a:r>
              <a:rPr lang="en-US" altLang="fr-FR" sz="1600" b="1" i="1" dirty="0">
                <a:latin typeface="Gill Sans MT" panose="020B0502020104020203" pitchFamily="34" charset="0"/>
              </a:rPr>
              <a:t> </a:t>
            </a:r>
            <a:r>
              <a:rPr lang="en-US" altLang="fr-FR" sz="1600" i="1" dirty="0">
                <a:latin typeface="Gill Sans MT" panose="020B0502020104020203" pitchFamily="34" charset="0"/>
              </a:rPr>
              <a:t>is an intermetallic compound, </a:t>
            </a:r>
            <a:r>
              <a:rPr lang="en-US" altLang="fr-FR" sz="1600" b="1" i="1" u="sng" dirty="0">
                <a:latin typeface="Gill Sans MT" panose="020B0502020104020203" pitchFamily="34" charset="0"/>
              </a:rPr>
              <a:t>brittle</a:t>
            </a:r>
            <a:endParaRPr lang="fr-CH" sz="1600" b="1" i="1" u="sng" dirty="0">
              <a:latin typeface="Gill Sans MT" panose="020B05020201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0ABFCC9-B5F9-4BAE-934B-F46F8A4CCF9F}"/>
              </a:ext>
            </a:extLst>
          </p:cNvPr>
          <p:cNvSpPr txBox="1">
            <a:spLocks/>
          </p:cNvSpPr>
          <p:nvPr/>
        </p:nvSpPr>
        <p:spPr>
          <a:xfrm>
            <a:off x="482599" y="1635"/>
            <a:ext cx="114141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The dominion of Low Temperature Superconductors</a:t>
            </a:r>
          </a:p>
        </p:txBody>
      </p:sp>
    </p:spTree>
    <p:extLst>
      <p:ext uri="{BB962C8B-B14F-4D97-AF65-F5344CB8AC3E}">
        <p14:creationId xmlns:p14="http://schemas.microsoft.com/office/powerpoint/2010/main" val="223359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0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B3DC9F-8F9A-458F-B84C-6893F8A831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" t="1260" r="45442" b="1060"/>
          <a:stretch/>
        </p:blipFill>
        <p:spPr>
          <a:xfrm>
            <a:off x="149580" y="1802736"/>
            <a:ext cx="4994238" cy="3600399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02B58ADC-8610-4E56-A1C7-9AF95BAB4693}"/>
              </a:ext>
            </a:extLst>
          </p:cNvPr>
          <p:cNvSpPr/>
          <p:nvPr/>
        </p:nvSpPr>
        <p:spPr>
          <a:xfrm>
            <a:off x="1173093" y="1352831"/>
            <a:ext cx="2649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fr-FR" sz="2400" i="1" dirty="0">
                <a:latin typeface="Gill Sans MT" panose="020B0502020104020203" pitchFamily="34" charset="0"/>
              </a:rPr>
              <a:t>LHC dipole magnet</a:t>
            </a:r>
            <a:endParaRPr lang="fr-CH" sz="2400" i="1" dirty="0">
              <a:latin typeface="Gill Sans MT" panose="020B050202010402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7CC6543-4EE7-4620-8667-45B82091A8DF}"/>
              </a:ext>
            </a:extLst>
          </p:cNvPr>
          <p:cNvSpPr/>
          <p:nvPr/>
        </p:nvSpPr>
        <p:spPr>
          <a:xfrm>
            <a:off x="928020" y="5318344"/>
            <a:ext cx="3139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i="1" dirty="0">
                <a:latin typeface="Gill Sans MT" panose="020B0502020104020203" pitchFamily="34" charset="0"/>
              </a:rPr>
              <a:t>Fabricated using NbTi wires </a:t>
            </a:r>
            <a:endParaRPr lang="fr-CH" sz="2000" i="1" dirty="0">
              <a:latin typeface="Gill Sans MT" panose="020B0502020104020203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5A4532B-FE53-441F-A30A-532E57CC5354}"/>
              </a:ext>
            </a:extLst>
          </p:cNvPr>
          <p:cNvSpPr/>
          <p:nvPr/>
        </p:nvSpPr>
        <p:spPr>
          <a:xfrm>
            <a:off x="8255318" y="5404594"/>
            <a:ext cx="3139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i="1" dirty="0">
                <a:latin typeface="Gill Sans MT" panose="020B0502020104020203" pitchFamily="34" charset="0"/>
              </a:rPr>
              <a:t>Fabricated using Nb</a:t>
            </a:r>
            <a:r>
              <a:rPr lang="it-IT" sz="2000" i="1" baseline="-25000" dirty="0">
                <a:latin typeface="Gill Sans MT" panose="020B0502020104020203" pitchFamily="34" charset="0"/>
              </a:rPr>
              <a:t>3</a:t>
            </a:r>
            <a:r>
              <a:rPr lang="it-IT" sz="2000" i="1" dirty="0">
                <a:latin typeface="Gill Sans MT" panose="020B0502020104020203" pitchFamily="34" charset="0"/>
              </a:rPr>
              <a:t>Sn wires </a:t>
            </a:r>
            <a:endParaRPr lang="fr-CH" sz="2000" i="1" dirty="0">
              <a:latin typeface="Gill Sans MT" panose="020B0502020104020203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EA559B0-6FEC-43D2-BCD5-8D5EA68DC0EF}"/>
              </a:ext>
            </a:extLst>
          </p:cNvPr>
          <p:cNvSpPr/>
          <p:nvPr/>
        </p:nvSpPr>
        <p:spPr>
          <a:xfrm>
            <a:off x="5313913" y="1583983"/>
            <a:ext cx="2103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fr-FR" i="1" dirty="0">
                <a:latin typeface="Gill Sans MT" panose="020B0502020104020203" pitchFamily="34" charset="0"/>
              </a:rPr>
              <a:t>LHC had to be updated using Nb</a:t>
            </a:r>
            <a:r>
              <a:rPr lang="en-US" altLang="fr-FR" i="1" baseline="-25000" dirty="0">
                <a:latin typeface="Gill Sans MT" panose="020B0502020104020203" pitchFamily="34" charset="0"/>
              </a:rPr>
              <a:t>3</a:t>
            </a:r>
            <a:r>
              <a:rPr lang="en-US" altLang="fr-FR" i="1" dirty="0">
                <a:latin typeface="Gill Sans MT" panose="020B0502020104020203" pitchFamily="34" charset="0"/>
              </a:rPr>
              <a:t>Sn magnets to have a higher beam focus and enhance the number of collisions </a:t>
            </a:r>
            <a:endParaRPr lang="fr-CH" i="1" dirty="0">
              <a:latin typeface="Gill Sans MT" panose="020B05020201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A7FCD0-09A8-41B0-8577-EBD851A3A957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274B700-7E59-45BE-9B76-5864380F1843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532D4054-276D-4004-8B2D-5ACA214CC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6" name="ZoneTexte 4">
                <a:extLst>
                  <a:ext uri="{FF2B5EF4-FFF2-40B4-BE49-F238E27FC236}">
                    <a16:creationId xmlns:a16="http://schemas.microsoft.com/office/drawing/2014/main" id="{2810B017-000F-4716-BBF4-A9AC29D13BBB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FB18F0-5521-404E-9C20-20EDA4B5CA3E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AA7F44E-4555-48EA-A1CB-D871A1039D06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78C808E-5F45-4B49-9A1A-3DEEF431D0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34" name="ZoneTexte 4">
                <a:extLst>
                  <a:ext uri="{FF2B5EF4-FFF2-40B4-BE49-F238E27FC236}">
                    <a16:creationId xmlns:a16="http://schemas.microsoft.com/office/drawing/2014/main" id="{249C9184-5737-4029-B5F7-595C4D92B091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28E0A7C-382A-41D6-80AD-79B4E4A4BA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030B02-A254-465E-86B8-21752B92DCB6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5</a:t>
              </a:r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D2E84BC4-CF58-4F71-83FD-4136167BE162}"/>
              </a:ext>
            </a:extLst>
          </p:cNvPr>
          <p:cNvSpPr txBox="1">
            <a:spLocks/>
          </p:cNvSpPr>
          <p:nvPr/>
        </p:nvSpPr>
        <p:spPr>
          <a:xfrm>
            <a:off x="482599" y="1635"/>
            <a:ext cx="114141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The dominion of Low Temperature Superconductors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C8D92C9-213C-4F25-8586-7F74D23E252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1" t="2841" r="470" b="1165"/>
          <a:stretch/>
        </p:blipFill>
        <p:spPr>
          <a:xfrm>
            <a:off x="7518355" y="1708869"/>
            <a:ext cx="4315695" cy="3607563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5170C4A0-658A-4D9E-BA4C-6B7E7750C7AA}"/>
              </a:ext>
            </a:extLst>
          </p:cNvPr>
          <p:cNvSpPr/>
          <p:nvPr/>
        </p:nvSpPr>
        <p:spPr>
          <a:xfrm>
            <a:off x="8369302" y="966772"/>
            <a:ext cx="24949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fr-FR" sz="2400" i="1" dirty="0">
                <a:latin typeface="Gill Sans MT" panose="020B0502020104020203" pitchFamily="34" charset="0"/>
              </a:rPr>
              <a:t>Hi Luminosity LHC quadrupole magnet</a:t>
            </a:r>
            <a:endParaRPr lang="fr-CH" sz="2400" i="1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6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0ABFCC9-B5F9-4BAE-934B-F46F8A4CCF9F}"/>
              </a:ext>
            </a:extLst>
          </p:cNvPr>
          <p:cNvSpPr txBox="1">
            <a:spLocks/>
          </p:cNvSpPr>
          <p:nvPr/>
        </p:nvSpPr>
        <p:spPr>
          <a:xfrm>
            <a:off x="482600" y="-154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The future of Nb</a:t>
            </a:r>
            <a:r>
              <a:rPr lang="en-US" b="1" i="1" baseline="-25000" dirty="0">
                <a:solidFill>
                  <a:srgbClr val="007E63"/>
                </a:solidFill>
                <a:latin typeface="Gill Sans MT" panose="020B0502020104020203" pitchFamily="34" charset="77"/>
              </a:rPr>
              <a:t>3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Sn</a:t>
            </a:r>
          </a:p>
        </p:txBody>
      </p:sp>
      <p:graphicFrame>
        <p:nvGraphicFramePr>
          <p:cNvPr id="17" name="Object 2">
            <a:extLst>
              <a:ext uri="{FF2B5EF4-FFF2-40B4-BE49-F238E27FC236}">
                <a16:creationId xmlns:a16="http://schemas.microsoft.com/office/drawing/2014/main" id="{28FA2A57-5D32-48B8-A345-BCD322BA0F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042518"/>
              </p:ext>
            </p:extLst>
          </p:nvPr>
        </p:nvGraphicFramePr>
        <p:xfrm>
          <a:off x="5607611" y="661241"/>
          <a:ext cx="6766195" cy="5106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124880" imgH="2875320" progId="Origin50.Graph">
                  <p:embed/>
                </p:oleObj>
              </mc:Choice>
              <mc:Fallback>
                <p:oleObj name="Graph" r:id="rId2" imgW="4124880" imgH="2875320" progId="Origin50.Graph">
                  <p:embed/>
                  <p:pic>
                    <p:nvPicPr>
                      <p:cNvPr id="17" name="Object 2">
                        <a:extLst>
                          <a:ext uri="{FF2B5EF4-FFF2-40B4-BE49-F238E27FC236}">
                            <a16:creationId xmlns:a16="http://schemas.microsoft.com/office/drawing/2014/main" id="{28FA2A57-5D32-48B8-A345-BCD322BA0F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07611" y="661241"/>
                        <a:ext cx="6766195" cy="510683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8">
            <a:extLst>
              <a:ext uri="{FF2B5EF4-FFF2-40B4-BE49-F238E27FC236}">
                <a16:creationId xmlns:a16="http://schemas.microsoft.com/office/drawing/2014/main" id="{E0D4382D-A7E4-4B27-AA79-E1989BE0AD1A}"/>
              </a:ext>
            </a:extLst>
          </p:cNvPr>
          <p:cNvSpPr txBox="1"/>
          <p:nvPr/>
        </p:nvSpPr>
        <p:spPr>
          <a:xfrm>
            <a:off x="1496449" y="2962644"/>
            <a:ext cx="2006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FCC-</a:t>
            </a:r>
            <a:r>
              <a:rPr kumimoji="0" lang="en-US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hh</a:t>
            </a: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578C"/>
              </a:solidFill>
              <a:effectLst/>
              <a:uLnTx/>
              <a:uFillTx/>
              <a:latin typeface="Gill Sans MT" panose="020B0502020104020203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100 km, 16 T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100 </a:t>
            </a:r>
            <a:r>
              <a:rPr kumimoji="0" lang="en-US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TeV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 (</a:t>
            </a:r>
            <a:r>
              <a:rPr kumimoji="0" lang="en-US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c.o.m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.)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~10’000 tons Nb</a:t>
            </a:r>
            <a:r>
              <a:rPr kumimoji="0" lang="en-US" sz="1200" b="1" i="1" u="none" strike="noStrike" kern="0" cap="none" spc="0" normalizeH="0" baseline="-2500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3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Sn</a:t>
            </a:r>
          </a:p>
        </p:txBody>
      </p:sp>
      <p:sp>
        <p:nvSpPr>
          <p:cNvPr id="49" name="TextBox 37">
            <a:extLst>
              <a:ext uri="{FF2B5EF4-FFF2-40B4-BE49-F238E27FC236}">
                <a16:creationId xmlns:a16="http://schemas.microsoft.com/office/drawing/2014/main" id="{C96C3A77-0905-420D-B084-DAD9A0E4F82E}"/>
              </a:ext>
            </a:extLst>
          </p:cNvPr>
          <p:cNvSpPr txBox="1"/>
          <p:nvPr/>
        </p:nvSpPr>
        <p:spPr>
          <a:xfrm>
            <a:off x="617597" y="2962647"/>
            <a:ext cx="2058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LHC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27 km, 8.33 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14 </a:t>
            </a: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TeV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 (</a:t>
            </a: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c.o.m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Gill Sans MT" panose="020B0502020104020203" pitchFamily="34" charset="0"/>
              </a:rPr>
              <a:t>.)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1’300 tons </a:t>
            </a: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00578C"/>
                </a:solidFill>
                <a:effectLst/>
                <a:uLnTx/>
                <a:uFillTx/>
                <a:latin typeface="Gill Sans MT" panose="020B0502020104020203" pitchFamily="34" charset="0"/>
              </a:rPr>
              <a:t>NbTi</a:t>
            </a:r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rgbClr val="00578C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373253C-E093-4533-B912-00A018830D2A}"/>
              </a:ext>
            </a:extLst>
          </p:cNvPr>
          <p:cNvSpPr/>
          <p:nvPr/>
        </p:nvSpPr>
        <p:spPr>
          <a:xfrm>
            <a:off x="3718484" y="3214657"/>
            <a:ext cx="21667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fr-FR" i="1" dirty="0">
                <a:latin typeface="Gill Sans MT" panose="020B0502020104020203" pitchFamily="34" charset="0"/>
              </a:rPr>
              <a:t>Doubling the operating current density reduces the superconductor area to one-third!</a:t>
            </a:r>
            <a:endParaRPr lang="fr-CH" i="1" dirty="0">
              <a:latin typeface="Gill Sans MT" panose="020B0502020104020203" pitchFamily="34" charset="0"/>
            </a:endParaRPr>
          </a:p>
        </p:txBody>
      </p:sp>
      <p:pic>
        <p:nvPicPr>
          <p:cNvPr id="51" name="Image 5">
            <a:extLst>
              <a:ext uri="{FF2B5EF4-FFF2-40B4-BE49-F238E27FC236}">
                <a16:creationId xmlns:a16="http://schemas.microsoft.com/office/drawing/2014/main" id="{CEF66FB0-2FAA-4855-B6E0-8C2A60EDBA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58" r="11703"/>
          <a:stretch/>
        </p:blipFill>
        <p:spPr>
          <a:xfrm>
            <a:off x="886789" y="5019163"/>
            <a:ext cx="1595927" cy="1106304"/>
          </a:xfrm>
          <a:prstGeom prst="rect">
            <a:avLst/>
          </a:prstGeom>
        </p:spPr>
      </p:pic>
      <p:graphicFrame>
        <p:nvGraphicFramePr>
          <p:cNvPr id="52" name="Tableau 43">
            <a:extLst>
              <a:ext uri="{FF2B5EF4-FFF2-40B4-BE49-F238E27FC236}">
                <a16:creationId xmlns:a16="http://schemas.microsoft.com/office/drawing/2014/main" id="{99C59FD1-2DBA-4D8D-A469-6F9D64ABB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615453"/>
              </p:ext>
            </p:extLst>
          </p:nvPr>
        </p:nvGraphicFramePr>
        <p:xfrm>
          <a:off x="655303" y="3881808"/>
          <a:ext cx="2233441" cy="110630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66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12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 [T]</a:t>
                      </a:r>
                      <a:r>
                        <a:rPr kumimoji="0" lang="it-IT" altLang="fr-FR" sz="12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endParaRPr kumimoji="0" lang="it-IT" altLang="fr-FR" sz="12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16 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2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</a:t>
                      </a:r>
                      <a:r>
                        <a:rPr kumimoji="0" lang="it-IT" altLang="fr-FR" sz="12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op</a:t>
                      </a: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 [A/mm</a:t>
                      </a:r>
                      <a:r>
                        <a:rPr kumimoji="0" lang="it-IT" altLang="fr-FR" sz="12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2</a:t>
                      </a: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]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300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12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 [mm]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76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637191"/>
                  </a:ext>
                </a:extLst>
              </a:tr>
              <a:tr h="221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</a:t>
                      </a:r>
                      <a:r>
                        <a:rPr kumimoji="0" lang="it-IT" altLang="fr-FR" sz="12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coil </a:t>
                      </a: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[mm</a:t>
                      </a:r>
                      <a:r>
                        <a:rPr kumimoji="0" lang="it-IT" altLang="fr-FR" sz="12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2</a:t>
                      </a: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]</a:t>
                      </a:r>
                      <a:endParaRPr kumimoji="0" lang="it-IT" altLang="fr-FR" sz="1200" b="1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20’000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5109379"/>
                  </a:ext>
                </a:extLst>
              </a:tr>
            </a:tbl>
          </a:graphicData>
        </a:graphic>
      </p:graphicFrame>
      <p:pic>
        <p:nvPicPr>
          <p:cNvPr id="53" name="Image 10">
            <a:extLst>
              <a:ext uri="{FF2B5EF4-FFF2-40B4-BE49-F238E27FC236}">
                <a16:creationId xmlns:a16="http://schemas.microsoft.com/office/drawing/2014/main" id="{6CD57172-D7C3-4820-8F9E-49F20E09DA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268" y="5160313"/>
            <a:ext cx="992769" cy="824004"/>
          </a:xfrm>
          <a:prstGeom prst="rect">
            <a:avLst/>
          </a:prstGeom>
        </p:spPr>
      </p:pic>
      <p:graphicFrame>
        <p:nvGraphicFramePr>
          <p:cNvPr id="54" name="Tableau 43">
            <a:extLst>
              <a:ext uri="{FF2B5EF4-FFF2-40B4-BE49-F238E27FC236}">
                <a16:creationId xmlns:a16="http://schemas.microsoft.com/office/drawing/2014/main" id="{81F01AA7-BE47-4F62-99B8-8AEC529C75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45468"/>
              </p:ext>
            </p:extLst>
          </p:nvPr>
        </p:nvGraphicFramePr>
        <p:xfrm>
          <a:off x="2904883" y="3881808"/>
          <a:ext cx="576728" cy="110630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6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95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16 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7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600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12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38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637191"/>
                  </a:ext>
                </a:extLst>
              </a:tr>
              <a:tr h="2377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7’000</a:t>
                      </a:r>
                    </a:p>
                  </a:txBody>
                  <a:tcPr marL="90000" marR="90000" marT="46848" marB="46848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5109379"/>
                  </a:ext>
                </a:extLst>
              </a:tr>
            </a:tbl>
          </a:graphicData>
        </a:graphic>
      </p:graphicFrame>
      <p:grpSp>
        <p:nvGrpSpPr>
          <p:cNvPr id="55" name="Groupe 54">
            <a:extLst>
              <a:ext uri="{FF2B5EF4-FFF2-40B4-BE49-F238E27FC236}">
                <a16:creationId xmlns:a16="http://schemas.microsoft.com/office/drawing/2014/main" id="{E0436995-6D97-405E-82E1-717CECC95C41}"/>
              </a:ext>
            </a:extLst>
          </p:cNvPr>
          <p:cNvGrpSpPr/>
          <p:nvPr/>
        </p:nvGrpSpPr>
        <p:grpSpPr>
          <a:xfrm>
            <a:off x="2579121" y="4005281"/>
            <a:ext cx="442970" cy="385176"/>
            <a:chOff x="2698009" y="3383556"/>
            <a:chExt cx="1221901" cy="645519"/>
          </a:xfrm>
        </p:grpSpPr>
        <p:sp>
          <p:nvSpPr>
            <p:cNvPr id="56" name="Flèche droite 12">
              <a:extLst>
                <a:ext uri="{FF2B5EF4-FFF2-40B4-BE49-F238E27FC236}">
                  <a16:creationId xmlns:a16="http://schemas.microsoft.com/office/drawing/2014/main" id="{843BA4E1-8413-49DE-9730-6959C454BC48}"/>
                </a:ext>
              </a:extLst>
            </p:cNvPr>
            <p:cNvSpPr/>
            <p:nvPr/>
          </p:nvSpPr>
          <p:spPr>
            <a:xfrm>
              <a:off x="2698010" y="3702372"/>
              <a:ext cx="1221900" cy="326703"/>
            </a:xfrm>
            <a:prstGeom prst="rightArrow">
              <a:avLst>
                <a:gd name="adj1" fmla="val 50000"/>
                <a:gd name="adj2" fmla="val 74000"/>
              </a:avLst>
            </a:prstGeom>
            <a:solidFill>
              <a:srgbClr val="C00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srgbClr val="00578C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E7ACA38-495D-4952-9B60-5589C5232C43}"/>
                </a:ext>
              </a:extLst>
            </p:cNvPr>
            <p:cNvSpPr/>
            <p:nvPr/>
          </p:nvSpPr>
          <p:spPr>
            <a:xfrm>
              <a:off x="2698009" y="3383556"/>
              <a:ext cx="686542" cy="4642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altLang="fr-FR" sz="1200" b="1" dirty="0">
                  <a:solidFill>
                    <a:srgbClr val="CE3E3E"/>
                  </a:solidFill>
                  <a:latin typeface="Calibri" panose="020F0502020204030204" pitchFamily="34" charset="0"/>
                </a:rPr>
                <a:t>2x</a:t>
              </a:r>
              <a:endParaRPr lang="fr-CH" sz="1200" dirty="0">
                <a:solidFill>
                  <a:srgbClr val="CE3E3E"/>
                </a:solidFill>
              </a:endParaRPr>
            </a:p>
          </p:txBody>
        </p: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93102E42-44F9-48B5-B0D4-A2DD2908E82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4" t="21808" r="11390" b="32681"/>
          <a:stretch/>
        </p:blipFill>
        <p:spPr>
          <a:xfrm>
            <a:off x="592247" y="1055990"/>
            <a:ext cx="4625272" cy="1881987"/>
          </a:xfrm>
          <a:prstGeom prst="rect">
            <a:avLst/>
          </a:prstGeom>
        </p:spPr>
      </p:pic>
      <p:sp>
        <p:nvSpPr>
          <p:cNvPr id="59" name="CasellaDiTesto 18">
            <a:extLst>
              <a:ext uri="{FF2B5EF4-FFF2-40B4-BE49-F238E27FC236}">
                <a16:creationId xmlns:a16="http://schemas.microsoft.com/office/drawing/2014/main" id="{E73329DA-EAC1-4F71-BA68-77976B450F10}"/>
              </a:ext>
            </a:extLst>
          </p:cNvPr>
          <p:cNvSpPr txBox="1"/>
          <p:nvPr/>
        </p:nvSpPr>
        <p:spPr>
          <a:xfrm>
            <a:off x="6233062" y="5160313"/>
            <a:ext cx="2431329" cy="70788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How to enhance the </a:t>
            </a:r>
            <a:r>
              <a:rPr lang="en-GB" sz="2000" b="1" i="1" dirty="0" err="1">
                <a:solidFill>
                  <a:srgbClr val="FF0000"/>
                </a:solidFill>
                <a:latin typeface="Gill Sans MT" panose="020B0502020104020203" pitchFamily="34" charset="77"/>
              </a:rPr>
              <a:t>J</a:t>
            </a:r>
            <a:r>
              <a:rPr lang="en-GB" sz="2000" b="1" i="1" baseline="-25000" dirty="0" err="1">
                <a:solidFill>
                  <a:srgbClr val="FF0000"/>
                </a:solidFill>
                <a:latin typeface="Gill Sans MT" panose="020B0502020104020203" pitchFamily="34" charset="77"/>
              </a:rPr>
              <a:t>c</a:t>
            </a:r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 of Nb</a:t>
            </a:r>
            <a:r>
              <a:rPr lang="en-GB" sz="2000" b="1" i="1" baseline="-25000" dirty="0">
                <a:solidFill>
                  <a:srgbClr val="FF0000"/>
                </a:solidFill>
                <a:latin typeface="Gill Sans MT" panose="020B0502020104020203" pitchFamily="34" charset="77"/>
              </a:rPr>
              <a:t>3</a:t>
            </a:r>
            <a:r>
              <a:rPr lang="en-GB" sz="2000" b="1" i="1" dirty="0">
                <a:solidFill>
                  <a:srgbClr val="FF0000"/>
                </a:solidFill>
                <a:latin typeface="Gill Sans MT" panose="020B0502020104020203" pitchFamily="34" charset="77"/>
              </a:rPr>
              <a:t>Sn?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72A5779-89CE-4455-82C4-A42C2CD27E62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08A6162-6DC4-423F-AF6E-46DCEE6EF7E7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C4D0DFF2-132C-4EEB-905B-4BEF629CFB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9" name="ZoneTexte 4">
                <a:extLst>
                  <a:ext uri="{FF2B5EF4-FFF2-40B4-BE49-F238E27FC236}">
                    <a16:creationId xmlns:a16="http://schemas.microsoft.com/office/drawing/2014/main" id="{46ECE6CF-F608-4C2D-95AC-31BB81ABD220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800248A-6ADB-46ED-8D89-64FA4124907B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914E96D-8FCF-496C-BAB8-1B5F483DD053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63045598-D305-4152-98D2-1AF79AC232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67" name="ZoneTexte 4">
                <a:extLst>
                  <a:ext uri="{FF2B5EF4-FFF2-40B4-BE49-F238E27FC236}">
                    <a16:creationId xmlns:a16="http://schemas.microsoft.com/office/drawing/2014/main" id="{6D050F49-2D37-40CE-92D7-0E009DF7218A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B4B7D6C1-F9C9-43EF-BE1C-851F6CE255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113FE94-36CF-4285-A92F-20130A65564F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6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C1C2C942-868F-4888-BC17-AF5513B9899D}"/>
              </a:ext>
            </a:extLst>
          </p:cNvPr>
          <p:cNvSpPr txBox="1"/>
          <p:nvPr/>
        </p:nvSpPr>
        <p:spPr>
          <a:xfrm>
            <a:off x="9319588" y="5759936"/>
            <a:ext cx="2736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- </a:t>
            </a:r>
            <a:r>
              <a:rPr lang="fr-FR" sz="1100" dirty="0" err="1"/>
              <a:t>Parrell</a:t>
            </a:r>
            <a:r>
              <a:rPr lang="fr-FR" sz="1100" dirty="0"/>
              <a:t> et al. AIP Conf. Proc. 711 (2004) 369</a:t>
            </a:r>
          </a:p>
          <a:p>
            <a:r>
              <a:rPr lang="fr-FR" sz="1100" dirty="0"/>
              <a:t>- Boutboul et al., IEEE TASC 19 (2009) 2564</a:t>
            </a:r>
          </a:p>
        </p:txBody>
      </p:sp>
    </p:spTree>
    <p:extLst>
      <p:ext uri="{BB962C8B-B14F-4D97-AF65-F5344CB8AC3E}">
        <p14:creationId xmlns:p14="http://schemas.microsoft.com/office/powerpoint/2010/main" val="314529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9" grpId="0" animBg="1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2125032-48AC-4544-A2C7-6AD76F7AB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444" y="939435"/>
            <a:ext cx="5611921" cy="259495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8A8ACB03-E5B1-4CB2-B7D9-BEAB8AAE9D38}"/>
              </a:ext>
            </a:extLst>
          </p:cNvPr>
          <p:cNvSpPr txBox="1"/>
          <p:nvPr/>
        </p:nvSpPr>
        <p:spPr>
          <a:xfrm>
            <a:off x="9764347" y="1615800"/>
            <a:ext cx="22398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ill Sans MT" panose="020B0502020104020203" pitchFamily="34" charset="77"/>
              </a:rPr>
              <a:t>The pinning mechanism in </a:t>
            </a:r>
            <a:r>
              <a:rPr lang="en-US" i="1" dirty="0" err="1">
                <a:latin typeface="Gill Sans MT" panose="020B0502020104020203" pitchFamily="34" charset="77"/>
              </a:rPr>
              <a:t>Nb₃Sn</a:t>
            </a:r>
            <a:r>
              <a:rPr lang="en-US" i="1" dirty="0">
                <a:latin typeface="Gill Sans MT" panose="020B0502020104020203" pitchFamily="34" charset="77"/>
              </a:rPr>
              <a:t> is due to grain boundary pinning, and grain refinement can enhance</a:t>
            </a:r>
            <a:r>
              <a:rPr lang="en-GB" i="1" dirty="0">
                <a:latin typeface="Gill Sans MT" panose="020B0502020104020203" pitchFamily="34" charset="77"/>
              </a:rPr>
              <a:t> </a:t>
            </a:r>
            <a:r>
              <a:rPr lang="en-GB" i="1" dirty="0" err="1">
                <a:latin typeface="Gill Sans MT" panose="020B0502020104020203" pitchFamily="34" charset="77"/>
              </a:rPr>
              <a:t>J</a:t>
            </a:r>
            <a:r>
              <a:rPr lang="en-GB" i="1" baseline="-25000" dirty="0" err="1">
                <a:latin typeface="Gill Sans MT" panose="020B0502020104020203" pitchFamily="34" charset="77"/>
              </a:rPr>
              <a:t>c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001906-EBA7-4AE5-ACE5-6741A16B5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26" y="967807"/>
            <a:ext cx="2956947" cy="2284914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48095F88-602E-4DAA-87F0-02FFC3C069D4}"/>
              </a:ext>
            </a:extLst>
          </p:cNvPr>
          <p:cNvSpPr txBox="1"/>
          <p:nvPr/>
        </p:nvSpPr>
        <p:spPr>
          <a:xfrm>
            <a:off x="482600" y="3346805"/>
            <a:ext cx="38253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>
                <a:latin typeface="Gill Sans MT" panose="020B0502020104020203" pitchFamily="34" charset="77"/>
              </a:rPr>
              <a:t>Movement of flux lines causes dissipation</a:t>
            </a:r>
            <a:r>
              <a:rPr lang="en-US" i="1" dirty="0">
                <a:latin typeface="Gill Sans MT" panose="020B0502020104020203" pitchFamily="34" charset="77"/>
              </a:rPr>
              <a:t>, detrimental for power applications. The </a:t>
            </a:r>
            <a:r>
              <a:rPr lang="en-US" b="1" i="1" u="sng" dirty="0">
                <a:latin typeface="Gill Sans MT" panose="020B0502020104020203" pitchFamily="34" charset="77"/>
              </a:rPr>
              <a:t>flux line lattice</a:t>
            </a:r>
            <a:r>
              <a:rPr lang="en-US" i="1" dirty="0">
                <a:latin typeface="Gill Sans MT" panose="020B0502020104020203" pitchFamily="34" charset="77"/>
              </a:rPr>
              <a:t> must remain </a:t>
            </a:r>
            <a:r>
              <a:rPr lang="en-US" b="1" i="1" u="sng" dirty="0">
                <a:latin typeface="Gill Sans MT" panose="020B0502020104020203" pitchFamily="34" charset="77"/>
              </a:rPr>
              <a:t>pinned to pinning centers</a:t>
            </a:r>
            <a:r>
              <a:rPr lang="en-US" i="1" dirty="0">
                <a:latin typeface="Gill Sans MT" panose="020B0502020104020203" pitchFamily="34" charset="77"/>
              </a:rPr>
              <a:t> (e.g., grain boundaries, or defects)</a:t>
            </a:r>
            <a:endParaRPr lang="en-GB" i="1" dirty="0">
              <a:latin typeface="Gill Sans MT" panose="020B0502020104020203" pitchFamily="34" charset="77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A73052E3-9029-4B0C-B325-3B20FCB4F609}"/>
              </a:ext>
            </a:extLst>
          </p:cNvPr>
          <p:cNvSpPr/>
          <p:nvPr/>
        </p:nvSpPr>
        <p:spPr>
          <a:xfrm rot="17640000">
            <a:off x="3008083" y="2360686"/>
            <a:ext cx="202612" cy="697571"/>
          </a:xfrm>
          <a:prstGeom prst="downArrow">
            <a:avLst>
              <a:gd name="adj1" fmla="val 25706"/>
              <a:gd name="adj2" fmla="val 167294"/>
            </a:avLst>
          </a:prstGeom>
          <a:solidFill>
            <a:schemeClr val="accent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B4F2E8-9451-4238-B7A7-A7EAC5437FA6}"/>
                  </a:ext>
                </a:extLst>
              </p:cNvPr>
              <p:cNvSpPr txBox="1"/>
              <p:nvPr/>
            </p:nvSpPr>
            <p:spPr>
              <a:xfrm>
                <a:off x="608458" y="5086248"/>
                <a:ext cx="793166" cy="580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B4F2E8-9451-4238-B7A7-A7EAC5437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58" y="5086248"/>
                <a:ext cx="793166" cy="5806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33B1991-2EFF-4AC5-96F8-4412A39B7721}"/>
              </a:ext>
            </a:extLst>
          </p:cNvPr>
          <p:cNvSpPr txBox="1"/>
          <p:nvPr/>
        </p:nvSpPr>
        <p:spPr>
          <a:xfrm>
            <a:off x="1714392" y="4935424"/>
            <a:ext cx="2438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Gill Sans MT" panose="020B0502020104020203" pitchFamily="34" charset="77"/>
              </a:rPr>
              <a:t>Higher the pinning force, higher the critical current density</a:t>
            </a:r>
          </a:p>
        </p:txBody>
      </p:sp>
      <p:pic>
        <p:nvPicPr>
          <p:cNvPr id="35" name="Image 16" descr="Une image contenant capture d’écran, barrière de corail, Photographie monochrome, monochrome&#10;&#10;Description générée automatiquement">
            <a:extLst>
              <a:ext uri="{FF2B5EF4-FFF2-40B4-BE49-F238E27FC236}">
                <a16:creationId xmlns:a16="http://schemas.microsoft.com/office/drawing/2014/main" id="{2698E7C4-EE55-44CA-9B8D-A08850DA1B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683" y="3717602"/>
            <a:ext cx="6926363" cy="2435643"/>
          </a:xfrm>
          <a:prstGeom prst="rect">
            <a:avLst/>
          </a:prstGeom>
        </p:spPr>
      </p:pic>
      <p:sp>
        <p:nvSpPr>
          <p:cNvPr id="36" name="TextBox 28">
            <a:extLst>
              <a:ext uri="{FF2B5EF4-FFF2-40B4-BE49-F238E27FC236}">
                <a16:creationId xmlns:a16="http://schemas.microsoft.com/office/drawing/2014/main" id="{B736ACA4-10A8-414C-AF76-C9E56ED4F67A}"/>
              </a:ext>
            </a:extLst>
          </p:cNvPr>
          <p:cNvSpPr txBox="1"/>
          <p:nvPr/>
        </p:nvSpPr>
        <p:spPr>
          <a:xfrm>
            <a:off x="5704190" y="3485991"/>
            <a:ext cx="4759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Gill Sans MT" panose="020B0502020104020203" pitchFamily="34" charset="77"/>
              </a:rPr>
              <a:t>Grain refinement induced by ZrO</a:t>
            </a:r>
            <a:r>
              <a:rPr lang="en-GB" i="1" baseline="-25000" dirty="0">
                <a:latin typeface="Gill Sans MT" panose="020B0502020104020203" pitchFamily="34" charset="77"/>
              </a:rPr>
              <a:t>2</a:t>
            </a:r>
            <a:r>
              <a:rPr lang="en-GB" i="1" dirty="0">
                <a:latin typeface="Gill Sans MT" panose="020B0502020104020203" pitchFamily="34" charset="77"/>
              </a:rPr>
              <a:t> precipitation</a:t>
            </a:r>
            <a:endParaRPr lang="en-GB" b="1" i="1" dirty="0">
              <a:latin typeface="Gill Sans MT" panose="020B0502020104020203" pitchFamily="34" charset="7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4F09D7-0CF2-4D1A-8105-19270C42CAD8}"/>
              </a:ext>
            </a:extLst>
          </p:cNvPr>
          <p:cNvSpPr txBox="1"/>
          <p:nvPr/>
        </p:nvSpPr>
        <p:spPr>
          <a:xfrm>
            <a:off x="9317217" y="5352956"/>
            <a:ext cx="269805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rgbClr val="FF0000"/>
                </a:solidFill>
                <a:latin typeface="Gill Sans MT" panose="020B0502020104020203" pitchFamily="34" charset="77"/>
              </a:rPr>
              <a:t>The process is called </a:t>
            </a:r>
            <a:r>
              <a:rPr lang="en-GB" sz="2400" b="1" i="1" u="sng" dirty="0">
                <a:solidFill>
                  <a:srgbClr val="FF0000"/>
                </a:solidFill>
                <a:latin typeface="Gill Sans MT" panose="020B0502020104020203" pitchFamily="34" charset="77"/>
              </a:rPr>
              <a:t>Internal Oxidation</a:t>
            </a:r>
            <a:endParaRPr lang="en-GB" sz="2400" b="1" i="1" u="sng" baseline="-25000" dirty="0">
              <a:solidFill>
                <a:srgbClr val="FF0000"/>
              </a:solidFill>
              <a:latin typeface="Gill Sans MT" panose="020B0502020104020203" pitchFamily="34" charset="77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7DBA23C9-6676-41CE-BC37-B13295D9EE6C}"/>
              </a:ext>
            </a:extLst>
          </p:cNvPr>
          <p:cNvSpPr txBox="1">
            <a:spLocks/>
          </p:cNvSpPr>
          <p:nvPr/>
        </p:nvSpPr>
        <p:spPr>
          <a:xfrm>
            <a:off x="482600" y="3656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 err="1">
                <a:solidFill>
                  <a:srgbClr val="007E63"/>
                </a:solidFill>
                <a:latin typeface="Gill Sans MT" panose="020B0502020104020203" pitchFamily="34" charset="77"/>
              </a:rPr>
              <a:t>Nanometrical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 control of Nb</a:t>
            </a:r>
            <a:r>
              <a:rPr lang="en-US" b="1" i="1" baseline="-25000" dirty="0">
                <a:solidFill>
                  <a:srgbClr val="007E63"/>
                </a:solidFill>
                <a:latin typeface="Gill Sans MT" panose="020B0502020104020203" pitchFamily="34" charset="77"/>
              </a:rPr>
              <a:t>3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Sn grains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D8CF1F-0F33-40F2-B56C-67D4C567827E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EDD0300-D9C3-4F07-A848-C9BF8583AC1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0E758D51-9FBC-4333-8BF1-64FFC4AADA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7" name="ZoneTexte 4">
                <a:extLst>
                  <a:ext uri="{FF2B5EF4-FFF2-40B4-BE49-F238E27FC236}">
                    <a16:creationId xmlns:a16="http://schemas.microsoft.com/office/drawing/2014/main" id="{584F3A55-8FE8-490F-AE44-FDA49E0D9DD1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33FD6B-DFCA-4559-946F-0395754EA5AC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F17591D-EB15-4FCF-A9A6-F3E6A8223595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7CF077BF-A2AB-4018-BEAD-34510A7620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45" name="ZoneTexte 4">
                <a:extLst>
                  <a:ext uri="{FF2B5EF4-FFF2-40B4-BE49-F238E27FC236}">
                    <a16:creationId xmlns:a16="http://schemas.microsoft.com/office/drawing/2014/main" id="{38749448-6780-4033-A322-1B7DEC999C36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F8DD6BA2-CA37-442C-B592-49629E922D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C8FF54E-B276-43AA-9847-25EB8205FA85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03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3" grpId="0"/>
      <p:bldP spid="16" grpId="0"/>
      <p:bldP spid="36" grpId="0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>
            <a:extLst>
              <a:ext uri="{FF2B5EF4-FFF2-40B4-BE49-F238E27FC236}">
                <a16:creationId xmlns:a16="http://schemas.microsoft.com/office/drawing/2014/main" id="{7DBA23C9-6676-41CE-BC37-B13295D9EE6C}"/>
              </a:ext>
            </a:extLst>
          </p:cNvPr>
          <p:cNvSpPr txBox="1">
            <a:spLocks/>
          </p:cNvSpPr>
          <p:nvPr/>
        </p:nvSpPr>
        <p:spPr>
          <a:xfrm>
            <a:off x="482600" y="36560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Internal oxidation process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16575F-D9EF-4C4A-823A-030C9AAF4D3A}"/>
              </a:ext>
            </a:extLst>
          </p:cNvPr>
          <p:cNvSpPr/>
          <p:nvPr/>
        </p:nvSpPr>
        <p:spPr>
          <a:xfrm>
            <a:off x="1419225" y="1212819"/>
            <a:ext cx="304800" cy="20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0E1731-2A92-4EBE-9A8F-233D5E3637B5}"/>
              </a:ext>
            </a:extLst>
          </p:cNvPr>
          <p:cNvSpPr txBox="1"/>
          <p:nvPr/>
        </p:nvSpPr>
        <p:spPr>
          <a:xfrm>
            <a:off x="1316563" y="1174903"/>
            <a:ext cx="403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latin typeface="Gill Sans MT" panose="020B0502020104020203" pitchFamily="34" charset="77"/>
              </a:rPr>
              <a:t>Cu</a:t>
            </a:r>
            <a:endParaRPr lang="en-GB" sz="1200" b="1" i="1" baseline="-25000" dirty="0">
              <a:latin typeface="Gill Sans MT" panose="020B0502020104020203" pitchFamily="34" charset="77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C9CEE7E-65E6-4D45-B2CC-89BB9C2E10F4}"/>
              </a:ext>
            </a:extLst>
          </p:cNvPr>
          <p:cNvSpPr/>
          <p:nvPr/>
        </p:nvSpPr>
        <p:spPr>
          <a:xfrm>
            <a:off x="572247" y="3005350"/>
            <a:ext cx="1237184" cy="116098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BEC6268-1EB0-4E26-BA35-294C42B1978C}"/>
              </a:ext>
            </a:extLst>
          </p:cNvPr>
          <p:cNvSpPr/>
          <p:nvPr/>
        </p:nvSpPr>
        <p:spPr>
          <a:xfrm>
            <a:off x="2149658" y="3005350"/>
            <a:ext cx="1237184" cy="116098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955B568-2813-4DDD-BF20-D59CFFBDAF06}"/>
              </a:ext>
            </a:extLst>
          </p:cNvPr>
          <p:cNvSpPr txBox="1"/>
          <p:nvPr/>
        </p:nvSpPr>
        <p:spPr>
          <a:xfrm>
            <a:off x="198142" y="4720118"/>
            <a:ext cx="354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ill Sans MT" panose="020B0502020104020203" pitchFamily="34" charset="77"/>
              </a:rPr>
              <a:t>During heat treatment, grains continue to grow and join together when their boundaries are in contact</a:t>
            </a:r>
            <a:endParaRPr lang="en-GB" b="1" i="1" baseline="-25000" dirty="0">
              <a:latin typeface="Gill Sans MT" panose="020B0502020104020203" pitchFamily="34" charset="77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78A5FF8-197B-4425-8B15-0509DE8E18C6}"/>
              </a:ext>
            </a:extLst>
          </p:cNvPr>
          <p:cNvGrpSpPr/>
          <p:nvPr/>
        </p:nvGrpSpPr>
        <p:grpSpPr>
          <a:xfrm>
            <a:off x="308385" y="1239520"/>
            <a:ext cx="3791175" cy="1285275"/>
            <a:chOff x="357153" y="1117600"/>
            <a:chExt cx="3791175" cy="128527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DD570B0-387A-4E90-8AEF-FB310BEC9265}"/>
                </a:ext>
              </a:extLst>
            </p:cNvPr>
            <p:cNvGrpSpPr/>
            <p:nvPr/>
          </p:nvGrpSpPr>
          <p:grpSpPr>
            <a:xfrm>
              <a:off x="357153" y="1126524"/>
              <a:ext cx="2471772" cy="1276351"/>
              <a:chOff x="357153" y="1126524"/>
              <a:chExt cx="2471772" cy="1276351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87219A7-F972-4264-A619-9CBF3E1F10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53574" r="34611"/>
              <a:stretch/>
            </p:blipFill>
            <p:spPr>
              <a:xfrm>
                <a:off x="357153" y="1126524"/>
                <a:ext cx="2459865" cy="1276351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D6E9A3E-105F-4A54-83ED-4E38E5B51924}"/>
                  </a:ext>
                </a:extLst>
              </p:cNvPr>
              <p:cNvSpPr/>
              <p:nvPr/>
            </p:nvSpPr>
            <p:spPr>
              <a:xfrm>
                <a:off x="2771775" y="2062163"/>
                <a:ext cx="57150" cy="3333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89B551B-4908-4BC2-81F6-CF7F1C832073}"/>
                  </a:ext>
                </a:extLst>
              </p:cNvPr>
              <p:cNvSpPr/>
              <p:nvPr/>
            </p:nvSpPr>
            <p:spPr>
              <a:xfrm>
                <a:off x="2765822" y="1315993"/>
                <a:ext cx="57150" cy="3333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7673FEA-4E3D-4AFE-AA71-D32A42040F44}"/>
                </a:ext>
              </a:extLst>
            </p:cNvPr>
            <p:cNvSpPr txBox="1"/>
            <p:nvPr/>
          </p:nvSpPr>
          <p:spPr>
            <a:xfrm>
              <a:off x="2569082" y="1956812"/>
              <a:ext cx="13233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err="1">
                  <a:latin typeface="Gill Sans MT" panose="020B0502020104020203" pitchFamily="34" charset="77"/>
                </a:rPr>
                <a:t>Nb</a:t>
              </a:r>
              <a:r>
                <a:rPr lang="en-GB" sz="1200" i="1" dirty="0">
                  <a:latin typeface="Gill Sans MT" panose="020B0502020104020203" pitchFamily="34" charset="77"/>
                </a:rPr>
                <a:t> or Ta barrier</a:t>
              </a:r>
              <a:endParaRPr lang="en-GB" sz="1200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113D777-C9E6-47DE-9972-50B910200A20}"/>
                </a:ext>
              </a:extLst>
            </p:cNvPr>
            <p:cNvSpPr txBox="1"/>
            <p:nvPr/>
          </p:nvSpPr>
          <p:spPr>
            <a:xfrm>
              <a:off x="2765822" y="1582889"/>
              <a:ext cx="1382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err="1">
                  <a:latin typeface="Gill Sans MT" panose="020B0502020104020203" pitchFamily="34" charset="77"/>
                </a:rPr>
                <a:t>NbTa</a:t>
              </a:r>
              <a:r>
                <a:rPr lang="en-GB" sz="1200" i="1" dirty="0">
                  <a:latin typeface="Gill Sans MT" panose="020B0502020104020203" pitchFamily="34" charset="77"/>
                </a:rPr>
                <a:t> with </a:t>
              </a:r>
              <a:r>
                <a:rPr lang="en-GB" sz="1200" b="1" i="1" dirty="0">
                  <a:latin typeface="Gill Sans MT" panose="020B0502020104020203" pitchFamily="34" charset="77"/>
                </a:rPr>
                <a:t>ternary</a:t>
              </a:r>
              <a:r>
                <a:rPr lang="en-GB" sz="1200" i="1" dirty="0">
                  <a:latin typeface="Gill Sans MT" panose="020B0502020104020203" pitchFamily="34" charset="77"/>
                </a:rPr>
                <a:t> element (</a:t>
              </a:r>
              <a:r>
                <a:rPr lang="en-GB" sz="1200" i="1" dirty="0" err="1">
                  <a:latin typeface="Gill Sans MT" panose="020B0502020104020203" pitchFamily="34" charset="77"/>
                </a:rPr>
                <a:t>Zr</a:t>
              </a:r>
              <a:r>
                <a:rPr lang="en-GB" sz="1200" i="1" dirty="0">
                  <a:latin typeface="Gill Sans MT" panose="020B0502020104020203" pitchFamily="34" charset="77"/>
                </a:rPr>
                <a:t> or Hf)</a:t>
              </a:r>
              <a:endParaRPr lang="en-GB" sz="1200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BE50CD1-9FD6-4E6E-9891-1EDE84B39898}"/>
                </a:ext>
              </a:extLst>
            </p:cNvPr>
            <p:cNvSpPr txBox="1"/>
            <p:nvPr/>
          </p:nvSpPr>
          <p:spPr>
            <a:xfrm>
              <a:off x="2660398" y="1328128"/>
              <a:ext cx="375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latin typeface="Gill Sans MT" panose="020B0502020104020203" pitchFamily="34" charset="77"/>
                </a:rPr>
                <a:t>Cu</a:t>
              </a:r>
              <a:endParaRPr lang="en-GB" sz="1200" b="1" i="1" baseline="-25000" dirty="0">
                <a:latin typeface="Gill Sans MT" panose="020B0502020104020203" pitchFamily="34" charset="77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EB72D9E-C7A8-46EF-8398-85303C6A2C6D}"/>
                </a:ext>
              </a:extLst>
            </p:cNvPr>
            <p:cNvSpPr/>
            <p:nvPr/>
          </p:nvSpPr>
          <p:spPr>
            <a:xfrm>
              <a:off x="389367" y="1117600"/>
              <a:ext cx="188483" cy="210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FF2BB0D7-A03E-44E0-ADEC-A209D9BE2F62}"/>
              </a:ext>
            </a:extLst>
          </p:cNvPr>
          <p:cNvSpPr>
            <a:spLocks noChangeAspect="1"/>
          </p:cNvSpPr>
          <p:nvPr/>
        </p:nvSpPr>
        <p:spPr>
          <a:xfrm>
            <a:off x="85344" y="2538327"/>
            <a:ext cx="3807128" cy="21063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8">
            <a:extLst>
              <a:ext uri="{FF2B5EF4-FFF2-40B4-BE49-F238E27FC236}">
                <a16:creationId xmlns:a16="http://schemas.microsoft.com/office/drawing/2014/main" id="{CAD20302-6DCC-4E6C-999F-C02FADD9A9E0}"/>
              </a:ext>
            </a:extLst>
          </p:cNvPr>
          <p:cNvSpPr txBox="1"/>
          <p:nvPr/>
        </p:nvSpPr>
        <p:spPr>
          <a:xfrm>
            <a:off x="1128529" y="929168"/>
            <a:ext cx="7112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Gill Sans MT" panose="020B0502020104020203" pitchFamily="34" charset="77"/>
              </a:rPr>
              <a:t>What happens during heat treatment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B660A01-00BA-43F5-8AA0-3A5BE0935397}"/>
              </a:ext>
            </a:extLst>
          </p:cNvPr>
          <p:cNvGrpSpPr/>
          <p:nvPr/>
        </p:nvGrpSpPr>
        <p:grpSpPr>
          <a:xfrm>
            <a:off x="0" y="6245352"/>
            <a:ext cx="12192000" cy="612648"/>
            <a:chOff x="0" y="6245352"/>
            <a:chExt cx="12192000" cy="61264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FBE971D-A166-4D26-97FF-5FBBA9A96A58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619BD3CC-51FA-4A5A-A0BB-E0156E2CD4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52" name="ZoneTexte 4">
                <a:extLst>
                  <a:ext uri="{FF2B5EF4-FFF2-40B4-BE49-F238E27FC236}">
                    <a16:creationId xmlns:a16="http://schemas.microsoft.com/office/drawing/2014/main" id="{01B0BB83-BC07-4A3F-BCC8-A313BE21C811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373B182-8BFC-42D6-BDC2-431D516A20D3}"/>
                </a:ext>
              </a:extLst>
            </p:cNvPr>
            <p:cNvSpPr txBox="1"/>
            <p:nvPr/>
          </p:nvSpPr>
          <p:spPr>
            <a:xfrm>
              <a:off x="11653076" y="6367009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3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8AE0214-FAAA-46D4-8EC8-783C3B7612EB}"/>
                </a:ext>
              </a:extLst>
            </p:cNvPr>
            <p:cNvGrpSpPr/>
            <p:nvPr/>
          </p:nvGrpSpPr>
          <p:grpSpPr>
            <a:xfrm>
              <a:off x="0" y="6245352"/>
              <a:ext cx="12192000" cy="612648"/>
              <a:chOff x="0" y="6245352"/>
              <a:chExt cx="12192000" cy="612648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C863E518-5169-48F6-8F26-8EDAA928A6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6245352"/>
                <a:ext cx="12192000" cy="612648"/>
              </a:xfrm>
              <a:prstGeom prst="rect">
                <a:avLst/>
              </a:prstGeom>
            </p:spPr>
          </p:pic>
          <p:sp>
            <p:nvSpPr>
              <p:cNvPr id="50" name="ZoneTexte 4">
                <a:extLst>
                  <a:ext uri="{FF2B5EF4-FFF2-40B4-BE49-F238E27FC236}">
                    <a16:creationId xmlns:a16="http://schemas.microsoft.com/office/drawing/2014/main" id="{C2B2AA3C-46E0-4929-AD71-455AE27BA5D7}"/>
                  </a:ext>
                </a:extLst>
              </p:cNvPr>
              <p:cNvSpPr txBox="1"/>
              <p:nvPr/>
            </p:nvSpPr>
            <p:spPr>
              <a:xfrm>
                <a:off x="327720" y="6320843"/>
                <a:ext cx="6009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FACULTY OF SCIENCES</a:t>
                </a:r>
              </a:p>
              <a:p>
                <a:r>
                  <a:rPr lang="fr-CH" sz="12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DEPARTMENT OF QUANTUM MATTER PHYSICS</a:t>
                </a:r>
              </a:p>
            </p:txBody>
          </p:sp>
        </p:grp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7B002CDE-6FE9-403C-8D46-7E8CA33FBF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95" t="20035" r="5462" b="19418"/>
            <a:stretch/>
          </p:blipFill>
          <p:spPr>
            <a:xfrm>
              <a:off x="10009194" y="6305612"/>
              <a:ext cx="1504950" cy="492126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ACE517A-4573-421A-ABB5-843DE5A33459}"/>
                </a:ext>
              </a:extLst>
            </p:cNvPr>
            <p:cNvSpPr txBox="1"/>
            <p:nvPr/>
          </p:nvSpPr>
          <p:spPr>
            <a:xfrm>
              <a:off x="11637172" y="6369512"/>
              <a:ext cx="43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bg1"/>
                  </a:solidFill>
                  <a:latin typeface="Gill Sans MT" panose="020B0502020104020203" pitchFamily="34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383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5" grpId="0" animBg="1"/>
      <p:bldP spid="37" grpId="0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4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23894</TotalTime>
  <Words>3206</Words>
  <Application>Microsoft Macintosh PowerPoint</Application>
  <PresentationFormat>Widescreen</PresentationFormat>
  <Paragraphs>530</Paragraphs>
  <Slides>31</Slides>
  <Notes>22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40" baseType="lpstr">
      <vt:lpstr>Brush Script MT</vt:lpstr>
      <vt:lpstr>Arial</vt:lpstr>
      <vt:lpstr>Calibri</vt:lpstr>
      <vt:lpstr>Calibri Light</vt:lpstr>
      <vt:lpstr>Cambria Math</vt:lpstr>
      <vt:lpstr>Gill Sans MT</vt:lpstr>
      <vt:lpstr>Times New Roman</vt:lpstr>
      <vt:lpstr>Office Theme</vt:lpstr>
      <vt:lpstr>Graph</vt:lpstr>
      <vt:lpstr>Influence of Oxygen Source on the High Magnetic Field Behavior of Nb3Sn Wires Manufactured via Internal Oxidation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Nb3Sn wire R&amp;D activities at UNIGE</dc:title>
  <dc:creator>Gianmarco Bovone</dc:creator>
  <cp:lastModifiedBy>Gianmarco Bovone</cp:lastModifiedBy>
  <cp:revision>444</cp:revision>
  <dcterms:created xsi:type="dcterms:W3CDTF">2023-09-21T12:15:36Z</dcterms:created>
  <dcterms:modified xsi:type="dcterms:W3CDTF">2024-09-12T08:54:05Z</dcterms:modified>
</cp:coreProperties>
</file>