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9"/>
  </p:notesMasterIdLst>
  <p:handoutMasterIdLst>
    <p:handoutMasterId r:id="rId20"/>
  </p:handoutMasterIdLst>
  <p:sldIdLst>
    <p:sldId id="435" r:id="rId5"/>
    <p:sldId id="352" r:id="rId6"/>
    <p:sldId id="2147470386" r:id="rId7"/>
    <p:sldId id="2147470395" r:id="rId8"/>
    <p:sldId id="2147470402" r:id="rId9"/>
    <p:sldId id="2147470397" r:id="rId10"/>
    <p:sldId id="373" r:id="rId11"/>
    <p:sldId id="2147470396" r:id="rId12"/>
    <p:sldId id="2147470411" r:id="rId13"/>
    <p:sldId id="2147470401" r:id="rId14"/>
    <p:sldId id="2147470410" r:id="rId15"/>
    <p:sldId id="372" r:id="rId16"/>
    <p:sldId id="2147470385" r:id="rId17"/>
    <p:sldId id="2147470399" r:id="rId18"/>
  </p:sldIdLst>
  <p:sldSz cx="12192000" cy="6858000"/>
  <p:notesSz cx="6889750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5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onie Troxler" initials="LeT" lastIdx="3" clrIdx="0"/>
  <p:cmAuthor id="1" name="Denise Erpen" initials="DE" lastIdx="1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8E7"/>
    <a:srgbClr val="83AEA7"/>
    <a:srgbClr val="FF9900"/>
    <a:srgbClr val="A62AA9"/>
    <a:srgbClr val="FF72B4"/>
    <a:srgbClr val="DA8200"/>
    <a:srgbClr val="FF4650"/>
    <a:srgbClr val="F0FF68"/>
    <a:srgbClr val="FFD2E8"/>
    <a:srgbClr val="E5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1972" autoAdjust="0"/>
  </p:normalViewPr>
  <p:slideViewPr>
    <p:cSldViewPr snapToGrid="0">
      <p:cViewPr varScale="1">
        <p:scale>
          <a:sx n="55" d="100"/>
          <a:sy n="55" d="100"/>
        </p:scale>
        <p:origin x="97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55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8879" y="251339"/>
            <a:ext cx="4340482" cy="33982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300"/>
            </a:lvl1pPr>
          </a:lstStyle>
          <a:p>
            <a:r>
              <a:rPr lang="de-CH" sz="100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61506" y="251339"/>
            <a:ext cx="1249365" cy="33982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300"/>
            </a:lvl1pPr>
          </a:lstStyle>
          <a:p>
            <a:fld id="{EEC665CA-D682-48EC-95D2-126FD6449D65}" type="datetime1">
              <a:rPr lang="de-CH" sz="1000"/>
              <a:t>09.09.2024</a:t>
            </a:fld>
            <a:endParaRPr lang="de-CH" sz="10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8879" y="9301214"/>
            <a:ext cx="4340482" cy="363026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00"/>
            </a:lvl1pPr>
          </a:lstStyle>
          <a:p>
            <a:r>
              <a:rPr lang="de-CH" sz="100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61506" y="9301216"/>
            <a:ext cx="1249365" cy="36302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2CEDAA2C-602C-494B-9BFF-F0D7FF14E319}" type="slidenum">
              <a:rPr lang="de-CH" sz="1000"/>
              <a:t>‹#›</a:t>
            </a:fld>
            <a:endParaRPr lang="de-CH" sz="100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523875" y="1365250"/>
            <a:ext cx="6091238" cy="3427413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8833" y="9822029"/>
            <a:ext cx="2240754" cy="19668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/>
            </a:lvl1pPr>
          </a:lstStyle>
          <a:p>
            <a:r>
              <a:rPr lang="de-CH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87954" y="9822029"/>
            <a:ext cx="875206" cy="19668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7004" y="5088253"/>
            <a:ext cx="5586155" cy="4260399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49391" y="466574"/>
            <a:ext cx="2105009" cy="20348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fld id="{A17AAF7D-4283-4014-80F4-26E915FEACF8}" type="datetime1">
              <a:rPr lang="de-CH" smtClean="0"/>
              <a:t>09.09.2024</a:t>
            </a:fld>
            <a:endParaRPr lang="de-CH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8244" y="473325"/>
            <a:ext cx="3264122" cy="19673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000"/>
            </a:lvl1pPr>
          </a:lstStyle>
          <a:p>
            <a:r>
              <a:rPr lang="de-CH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1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10595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63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9191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9939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ERC has 4 core grant schemes suitable for PIs at different career stages. Let’s cover them together and see what they could offer you. </a:t>
            </a:r>
          </a:p>
          <a:p>
            <a:r>
              <a:rPr lang="en-GB" dirty="0"/>
              <a:t>POC &gt; dedicated to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3720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8246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3697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9966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04825" y="1352550"/>
            <a:ext cx="6035675" cy="3395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/>
              <a:t>Assessing</a:t>
            </a:r>
            <a:r>
              <a:rPr lang="de-CH" dirty="0"/>
              <a:t> a </a:t>
            </a:r>
            <a:r>
              <a:rPr lang="de-CH" dirty="0" err="1"/>
              <a:t>client’s</a:t>
            </a:r>
            <a:r>
              <a:rPr lang="de-CH" dirty="0"/>
              <a:t> </a:t>
            </a:r>
            <a:r>
              <a:rPr lang="de-CH" b="1" dirty="0"/>
              <a:t>individual </a:t>
            </a:r>
            <a:r>
              <a:rPr lang="de-CH" b="1" dirty="0" err="1"/>
              <a:t>situation</a:t>
            </a:r>
            <a:r>
              <a:rPr lang="de-CH" dirty="0"/>
              <a:t> </a:t>
            </a:r>
            <a:r>
              <a:rPr lang="de-CH" dirty="0" err="1"/>
              <a:t>against</a:t>
            </a:r>
            <a:r>
              <a:rPr lang="de-CH" dirty="0"/>
              <a:t> </a:t>
            </a:r>
            <a:r>
              <a:rPr lang="de-CH" dirty="0" err="1"/>
              <a:t>general</a:t>
            </a:r>
            <a:r>
              <a:rPr lang="de-CH" dirty="0"/>
              <a:t> </a:t>
            </a:r>
            <a:r>
              <a:rPr lang="de-CH" dirty="0" err="1"/>
              <a:t>information</a:t>
            </a:r>
            <a:r>
              <a:rPr lang="de-CH" dirty="0"/>
              <a:t> and </a:t>
            </a:r>
            <a:r>
              <a:rPr lang="de-CH" dirty="0" err="1"/>
              <a:t>rules</a:t>
            </a:r>
            <a:r>
              <a:rPr lang="de-CH" dirty="0"/>
              <a:t>.</a:t>
            </a:r>
          </a:p>
          <a:p>
            <a:pPr indent="0">
              <a:buNone/>
            </a:pPr>
            <a:endParaRPr lang="de-CH" dirty="0"/>
          </a:p>
          <a:p>
            <a:r>
              <a:rPr lang="en-GB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Opportunity/Idea Check</a:t>
            </a:r>
            <a:r>
              <a:rPr lang="en-GB" dirty="0"/>
              <a:t> </a:t>
            </a:r>
            <a:r>
              <a:rPr lang="en-GB" dirty="0">
                <a:sym typeface="Wingdings"/>
              </a:rPr>
              <a:t></a:t>
            </a:r>
            <a:endParaRPr lang="en-GB" dirty="0"/>
          </a:p>
          <a:p>
            <a:r>
              <a:rPr lang="en-GB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Eligibility check</a:t>
            </a:r>
            <a:r>
              <a:rPr lang="en-GB" dirty="0"/>
              <a:t> </a:t>
            </a:r>
          </a:p>
          <a:p>
            <a:r>
              <a:rPr lang="en-GB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Proactive Client Service</a:t>
            </a:r>
            <a:r>
              <a:rPr lang="en-GB" dirty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Proposal advice</a:t>
            </a:r>
            <a:r>
              <a:rPr lang="en-GB" dirty="0"/>
              <a:t> </a:t>
            </a:r>
            <a:r>
              <a:rPr lang="en-GB" dirty="0">
                <a:sym typeface="Wingdings"/>
              </a:rPr>
              <a:t></a:t>
            </a:r>
            <a:endParaRPr lang="en-GB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Proposal review</a:t>
            </a:r>
            <a:r>
              <a:rPr lang="en-GB" dirty="0"/>
              <a:t> </a:t>
            </a:r>
            <a:r>
              <a:rPr lang="en-GB" dirty="0">
                <a:sym typeface="Wingdings"/>
              </a:rPr>
              <a:t></a:t>
            </a:r>
            <a:endParaRPr lang="en-GB" dirty="0"/>
          </a:p>
          <a:p>
            <a:r>
              <a:rPr lang="en-GB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Results' Analysis</a:t>
            </a:r>
            <a:r>
              <a:rPr lang="en-GB" dirty="0"/>
              <a:t> </a:t>
            </a:r>
          </a:p>
          <a:p>
            <a:r>
              <a:rPr lang="en-GB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 Advice</a:t>
            </a:r>
            <a:r>
              <a:rPr lang="en-GB" dirty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CH" dirty="0"/>
          </a:p>
          <a:p>
            <a:pPr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87948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4047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5531" y="1141331"/>
            <a:ext cx="6250529" cy="3331785"/>
          </a:xfrm>
        </p:spPr>
        <p:txBody>
          <a:bodyPr anchor="t"/>
          <a:lstStyle>
            <a:lvl1pPr algn="l">
              <a:lnSpc>
                <a:spcPct val="87000"/>
              </a:lnSpc>
              <a:defRPr sz="8000" i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99356" y="296652"/>
            <a:ext cx="6336704" cy="324036"/>
          </a:xfrm>
        </p:spPr>
        <p:txBody>
          <a:bodyPr/>
          <a:lstStyle>
            <a:lvl1pPr marL="0" indent="0" algn="l">
              <a:buNone/>
              <a:defRPr sz="2100" i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/>
              <a:t>0000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10307860" y="6974110"/>
            <a:ext cx="1513384" cy="144016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FC53218B-FDE3-43D6-A4AF-D16B447B4A22}" type="datetime1">
              <a:rPr lang="de-CH" smtClean="0"/>
              <a:t>09.09.2024</a:t>
            </a:fld>
            <a:endParaRPr lang="de-CH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>
          <a:xfrm>
            <a:off x="1343472" y="6974110"/>
            <a:ext cx="7872875" cy="144016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>
          <a:xfrm>
            <a:off x="368135" y="6974110"/>
            <a:ext cx="745299" cy="144016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8751F3D-5D3B-4F47-8B1E-A9E534478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41732" y="309563"/>
            <a:ext cx="1922338" cy="491146"/>
          </a:xfrm>
        </p:spPr>
        <p:txBody>
          <a:bodyPr/>
          <a:lstStyle>
            <a:lvl1pPr marL="0" indent="0">
              <a:lnSpc>
                <a:spcPct val="85000"/>
              </a:lnSpc>
              <a:buNone/>
              <a:defRPr sz="1000" i="0"/>
            </a:lvl1pPr>
            <a:lvl2pPr>
              <a:defRPr sz="1000" i="0"/>
            </a:lvl2pPr>
            <a:lvl3pPr>
              <a:defRPr sz="1000" i="0"/>
            </a:lvl3pPr>
            <a:lvl4pPr>
              <a:defRPr sz="1000" i="0"/>
            </a:lvl4pPr>
            <a:lvl5pPr>
              <a:defRPr sz="1000" i="0"/>
            </a:lvl5pPr>
          </a:lstStyle>
          <a:p>
            <a:pPr lvl="0"/>
            <a:r>
              <a:rPr lang="de-DE"/>
              <a:t>Vorname Name</a:t>
            </a:r>
            <a:br>
              <a:rPr lang="de-DE"/>
            </a:br>
            <a:r>
              <a:rPr lang="de-DE"/>
              <a:t>Euresearch Network Office</a:t>
            </a:r>
            <a:br>
              <a:rPr lang="de-DE"/>
            </a:br>
            <a:r>
              <a:rPr lang="de-DE"/>
              <a:t>Bern – </a:t>
            </a:r>
            <a:r>
              <a:rPr lang="de-DE" err="1"/>
              <a:t>Switzerland</a:t>
            </a:r>
            <a:endParaRPr lang="de-CH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8CFDE4A-7A3E-4069-8157-7AB66850A2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5805264"/>
            <a:ext cx="1958800" cy="751680"/>
          </a:xfrm>
          <a:prstGeom prst="rect">
            <a:avLst/>
          </a:prstGeom>
        </p:spPr>
      </p:pic>
      <p:sp>
        <p:nvSpPr>
          <p:cNvPr id="13" name="Freeform 5">
            <a:extLst>
              <a:ext uri="{FF2B5EF4-FFF2-40B4-BE49-F238E27FC236}">
                <a16:creationId xmlns:a16="http://schemas.microsoft.com/office/drawing/2014/main" id="{E941B501-0443-47F7-9A11-7A6ABFB8C2A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23892" y="959544"/>
            <a:ext cx="7580209" cy="5600037"/>
          </a:xfrm>
          <a:custGeom>
            <a:avLst/>
            <a:gdLst>
              <a:gd name="T0" fmla="*/ 646 w 1404"/>
              <a:gd name="T1" fmla="*/ 1024 h 1024"/>
              <a:gd name="T2" fmla="*/ 646 w 1404"/>
              <a:gd name="T3" fmla="*/ 1024 h 1024"/>
              <a:gd name="T4" fmla="*/ 254 w 1404"/>
              <a:gd name="T5" fmla="*/ 860 h 1024"/>
              <a:gd name="T6" fmla="*/ 198 w 1404"/>
              <a:gd name="T7" fmla="*/ 702 h 1024"/>
              <a:gd name="T8" fmla="*/ 79 w 1404"/>
              <a:gd name="T9" fmla="*/ 703 h 1024"/>
              <a:gd name="T10" fmla="*/ 0 w 1404"/>
              <a:gd name="T11" fmla="*/ 622 h 1024"/>
              <a:gd name="T12" fmla="*/ 79 w 1404"/>
              <a:gd name="T13" fmla="*/ 543 h 1024"/>
              <a:gd name="T14" fmla="*/ 80 w 1404"/>
              <a:gd name="T15" fmla="*/ 543 h 1024"/>
              <a:gd name="T16" fmla="*/ 218 w 1404"/>
              <a:gd name="T17" fmla="*/ 542 h 1024"/>
              <a:gd name="T18" fmla="*/ 424 w 1404"/>
              <a:gd name="T19" fmla="*/ 230 h 1024"/>
              <a:gd name="T20" fmla="*/ 1119 w 1404"/>
              <a:gd name="T21" fmla="*/ 102 h 1024"/>
              <a:gd name="T22" fmla="*/ 1245 w 1404"/>
              <a:gd name="T23" fmla="*/ 360 h 1024"/>
              <a:gd name="T24" fmla="*/ 359 w 1404"/>
              <a:gd name="T25" fmla="*/ 697 h 1024"/>
              <a:gd name="T26" fmla="*/ 385 w 1404"/>
              <a:gd name="T27" fmla="*/ 768 h 1024"/>
              <a:gd name="T28" fmla="*/ 1278 w 1404"/>
              <a:gd name="T29" fmla="*/ 682 h 1024"/>
              <a:gd name="T30" fmla="*/ 1385 w 1404"/>
              <a:gd name="T31" fmla="*/ 719 h 1024"/>
              <a:gd name="T32" fmla="*/ 1347 w 1404"/>
              <a:gd name="T33" fmla="*/ 826 h 1024"/>
              <a:gd name="T34" fmla="*/ 646 w 1404"/>
              <a:gd name="T35" fmla="*/ 1024 h 1024"/>
              <a:gd name="T36" fmla="*/ 879 w 1404"/>
              <a:gd name="T37" fmla="*/ 197 h 1024"/>
              <a:gd name="T38" fmla="*/ 879 w 1404"/>
              <a:gd name="T39" fmla="*/ 197 h 1024"/>
              <a:gd name="T40" fmla="*/ 535 w 1404"/>
              <a:gd name="T41" fmla="*/ 345 h 1024"/>
              <a:gd name="T42" fmla="*/ 393 w 1404"/>
              <a:gd name="T43" fmla="*/ 535 h 1024"/>
              <a:gd name="T44" fmla="*/ 1091 w 1404"/>
              <a:gd name="T45" fmla="*/ 317 h 1024"/>
              <a:gd name="T46" fmla="*/ 1037 w 1404"/>
              <a:gd name="T47" fmla="*/ 239 h 1024"/>
              <a:gd name="T48" fmla="*/ 879 w 1404"/>
              <a:gd name="T49" fmla="*/ 197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4" h="1024">
                <a:moveTo>
                  <a:pt x="646" y="1024"/>
                </a:moveTo>
                <a:lnTo>
                  <a:pt x="646" y="1024"/>
                </a:lnTo>
                <a:cubicBezTo>
                  <a:pt x="398" y="1024"/>
                  <a:pt x="290" y="911"/>
                  <a:pt x="254" y="860"/>
                </a:cubicBezTo>
                <a:cubicBezTo>
                  <a:pt x="221" y="812"/>
                  <a:pt x="203" y="759"/>
                  <a:pt x="198" y="702"/>
                </a:cubicBezTo>
                <a:cubicBezTo>
                  <a:pt x="160" y="703"/>
                  <a:pt x="120" y="703"/>
                  <a:pt x="79" y="703"/>
                </a:cubicBezTo>
                <a:cubicBezTo>
                  <a:pt x="35" y="703"/>
                  <a:pt x="0" y="667"/>
                  <a:pt x="0" y="622"/>
                </a:cubicBezTo>
                <a:cubicBezTo>
                  <a:pt x="0" y="578"/>
                  <a:pt x="36" y="543"/>
                  <a:pt x="79" y="543"/>
                </a:cubicBezTo>
                <a:lnTo>
                  <a:pt x="80" y="543"/>
                </a:lnTo>
                <a:cubicBezTo>
                  <a:pt x="128" y="543"/>
                  <a:pt x="174" y="543"/>
                  <a:pt x="218" y="542"/>
                </a:cubicBezTo>
                <a:cubicBezTo>
                  <a:pt x="250" y="438"/>
                  <a:pt x="320" y="331"/>
                  <a:pt x="424" y="230"/>
                </a:cubicBezTo>
                <a:cubicBezTo>
                  <a:pt x="651" y="11"/>
                  <a:pt x="946" y="0"/>
                  <a:pt x="1119" y="102"/>
                </a:cubicBezTo>
                <a:cubicBezTo>
                  <a:pt x="1224" y="164"/>
                  <a:pt x="1272" y="263"/>
                  <a:pt x="1245" y="360"/>
                </a:cubicBezTo>
                <a:cubicBezTo>
                  <a:pt x="1213" y="476"/>
                  <a:pt x="1051" y="662"/>
                  <a:pt x="359" y="697"/>
                </a:cubicBezTo>
                <a:cubicBezTo>
                  <a:pt x="362" y="723"/>
                  <a:pt x="371" y="747"/>
                  <a:pt x="385" y="768"/>
                </a:cubicBezTo>
                <a:cubicBezTo>
                  <a:pt x="474" y="896"/>
                  <a:pt x="785" y="918"/>
                  <a:pt x="1278" y="682"/>
                </a:cubicBezTo>
                <a:cubicBezTo>
                  <a:pt x="1318" y="663"/>
                  <a:pt x="1366" y="679"/>
                  <a:pt x="1385" y="719"/>
                </a:cubicBezTo>
                <a:cubicBezTo>
                  <a:pt x="1404" y="759"/>
                  <a:pt x="1387" y="807"/>
                  <a:pt x="1347" y="826"/>
                </a:cubicBezTo>
                <a:cubicBezTo>
                  <a:pt x="1038" y="974"/>
                  <a:pt x="811" y="1024"/>
                  <a:pt x="646" y="1024"/>
                </a:cubicBezTo>
                <a:close/>
                <a:moveTo>
                  <a:pt x="879" y="197"/>
                </a:moveTo>
                <a:lnTo>
                  <a:pt x="879" y="197"/>
                </a:lnTo>
                <a:cubicBezTo>
                  <a:pt x="743" y="197"/>
                  <a:pt x="607" y="276"/>
                  <a:pt x="535" y="345"/>
                </a:cubicBezTo>
                <a:cubicBezTo>
                  <a:pt x="471" y="408"/>
                  <a:pt x="422" y="473"/>
                  <a:pt x="393" y="535"/>
                </a:cubicBezTo>
                <a:cubicBezTo>
                  <a:pt x="898" y="502"/>
                  <a:pt x="1072" y="385"/>
                  <a:pt x="1091" y="317"/>
                </a:cubicBezTo>
                <a:cubicBezTo>
                  <a:pt x="1101" y="280"/>
                  <a:pt x="1052" y="248"/>
                  <a:pt x="1037" y="239"/>
                </a:cubicBezTo>
                <a:cubicBezTo>
                  <a:pt x="987" y="209"/>
                  <a:pt x="933" y="197"/>
                  <a:pt x="879" y="197"/>
                </a:cubicBez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14EA646-883E-4DE5-94A0-193B20351546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69A9F1-18AD-433E-BC72-D94CAE07443B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368135" y="1772816"/>
            <a:ext cx="3708411" cy="3708412"/>
          </a:xfrm>
          <a:prstGeom prst="ellipse">
            <a:avLst/>
          </a:prstGeom>
          <a:ln w="28575">
            <a:solidFill>
              <a:schemeClr val="bg2"/>
            </a:solidFill>
          </a:ln>
        </p:spPr>
        <p:txBody>
          <a:bodyPr lIns="90000" tIns="90000" rIns="90000" bIns="9000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08BE-01B9-492A-8E38-E9075B069D2D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BF9CF4B9-B850-4D21-B4B8-081EBE75890B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4241795" y="1772816"/>
            <a:ext cx="3708411" cy="3708412"/>
          </a:xfrm>
          <a:prstGeom prst="ellipse">
            <a:avLst/>
          </a:prstGeom>
          <a:ln w="28575">
            <a:solidFill>
              <a:schemeClr val="bg2"/>
            </a:solidFill>
          </a:ln>
        </p:spPr>
        <p:txBody>
          <a:bodyPr lIns="90000" tIns="90000" rIns="90000" bIns="9000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  <a:endParaRPr lang="de-CH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A1453AE7-7A2F-4FBA-8F88-5F887E24F297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8115456" y="1772816"/>
            <a:ext cx="3708411" cy="3708412"/>
          </a:xfrm>
          <a:prstGeom prst="ellipse">
            <a:avLst/>
          </a:prstGeom>
          <a:ln w="28575">
            <a:solidFill>
              <a:schemeClr val="bg2"/>
            </a:solidFill>
          </a:ln>
        </p:spPr>
        <p:txBody>
          <a:bodyPr lIns="90000" tIns="90000" rIns="90000" bIns="9000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8206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platzhalter 3">
            <a:extLst>
              <a:ext uri="{FF2B5EF4-FFF2-40B4-BE49-F238E27FC236}">
                <a16:creationId xmlns:a16="http://schemas.microsoft.com/office/drawing/2014/main" id="{EB3EB284-42B7-4A0E-AF7D-BEF1A953F425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4853862" y="3717032"/>
            <a:ext cx="2484276" cy="2484277"/>
          </a:xfrm>
          <a:prstGeom prst="ellipse">
            <a:avLst/>
          </a:prstGeom>
          <a:ln w="28575">
            <a:solidFill>
              <a:schemeClr val="bg2"/>
            </a:solidFill>
          </a:ln>
        </p:spPr>
        <p:txBody>
          <a:bodyPr lIns="0" tIns="0" rIns="0" bIns="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1D9B4E13-5081-4697-BFB8-29BC42C70A6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7500156" y="3717032"/>
            <a:ext cx="2484276" cy="2484277"/>
          </a:xfrm>
          <a:prstGeom prst="ellipse">
            <a:avLst/>
          </a:prstGeom>
          <a:ln w="28575">
            <a:solidFill>
              <a:schemeClr val="bg2"/>
            </a:solidFill>
          </a:ln>
        </p:spPr>
        <p:txBody>
          <a:bodyPr lIns="0" tIns="0" rIns="0" bIns="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5" name="Textplatzhalter 3">
            <a:extLst>
              <a:ext uri="{FF2B5EF4-FFF2-40B4-BE49-F238E27FC236}">
                <a16:creationId xmlns:a16="http://schemas.microsoft.com/office/drawing/2014/main" id="{2705C381-6D35-4FB8-9EDC-01B8ED748763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2205043" y="3717032"/>
            <a:ext cx="2484276" cy="2484277"/>
          </a:xfrm>
          <a:prstGeom prst="ellipse">
            <a:avLst/>
          </a:prstGeom>
          <a:ln w="28575">
            <a:solidFill>
              <a:schemeClr val="bg2"/>
            </a:solidFill>
          </a:ln>
        </p:spPr>
        <p:txBody>
          <a:bodyPr lIns="0" tIns="0" rIns="0" bIns="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A5612166-B05C-4222-B157-5AE9D6AD09D3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4853862" y="1088740"/>
            <a:ext cx="2484276" cy="2484277"/>
          </a:xfrm>
          <a:prstGeom prst="ellipse">
            <a:avLst/>
          </a:prstGeom>
          <a:ln w="28575">
            <a:solidFill>
              <a:schemeClr val="bg2"/>
            </a:solidFill>
          </a:ln>
        </p:spPr>
        <p:txBody>
          <a:bodyPr lIns="0" tIns="0" rIns="0" bIns="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3ED34C4C-97DD-4EF3-B4F2-D0520E48FEB2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500156" y="1088740"/>
            <a:ext cx="2484276" cy="2484277"/>
          </a:xfrm>
          <a:prstGeom prst="ellipse">
            <a:avLst/>
          </a:prstGeom>
          <a:ln w="28575">
            <a:solidFill>
              <a:schemeClr val="bg2"/>
            </a:solidFill>
          </a:ln>
        </p:spPr>
        <p:txBody>
          <a:bodyPr lIns="0" tIns="0" rIns="0" bIns="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69A9F1-18AD-433E-BC72-D94CAE07443B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2205043" y="1088740"/>
            <a:ext cx="2484276" cy="2484277"/>
          </a:xfrm>
          <a:prstGeom prst="ellipse">
            <a:avLst/>
          </a:prstGeom>
          <a:ln w="28575">
            <a:solidFill>
              <a:schemeClr val="bg2"/>
            </a:solidFill>
          </a:ln>
        </p:spPr>
        <p:txBody>
          <a:bodyPr lIns="0" tIns="0" rIns="0" bIns="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E3E83-8C34-4308-A7CC-081FB77E1EE0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 noChangeAspect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1678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04012" y="1052736"/>
            <a:ext cx="5149788" cy="5159221"/>
          </a:xfrm>
        </p:spPr>
        <p:txBody>
          <a:bodyPr anchor="ctr"/>
          <a:lstStyle/>
          <a:p>
            <a:pPr lvl="0"/>
            <a:r>
              <a:rPr lang="de-CH" noProof="0"/>
              <a:t>Textmasterformat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CE72-5CDD-4D39-AA65-F8CAFDF98EF9}" type="datetime1">
              <a:rPr lang="de-CH" smtClean="0"/>
              <a:t>09.09.2024</a:t>
            </a:fld>
            <a:endParaRPr lang="de-CH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D6C13657-D445-467B-84ED-A3DAAFAA7C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8135" y="1052736"/>
            <a:ext cx="4683749" cy="515922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indent="0" algn="ctr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6031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1084-806C-449E-9720-FEEB7A7FBB61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8135" y="1092530"/>
            <a:ext cx="11453109" cy="508443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indent="0" algn="ctr">
              <a:buFont typeface="Arial" panose="020B0604020202020204" pitchFamily="34" charset="0"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1FCE-45DE-47CB-A240-295673661C3A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252684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indent="0" algn="ctr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4434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17492C83-0668-4430-8CC0-5B4A514E5531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  <a:pattFill prst="dkHorz">
            <a:fgClr>
              <a:schemeClr val="bg2"/>
            </a:fgClr>
            <a:bgClr>
              <a:schemeClr val="bg1"/>
            </a:bgClr>
          </a:pattFill>
        </p:spPr>
        <p:txBody>
          <a:bodyPr tIns="720000" anchor="ctr"/>
          <a:lstStyle>
            <a:lvl1pPr marL="0" indent="0" algn="ctr">
              <a:buNone/>
              <a:defRPr sz="1500"/>
            </a:lvl1pPr>
          </a:lstStyle>
          <a:p>
            <a:r>
              <a:rPr lang="de-CH"/>
              <a:t>Clip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677241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0BB-B31A-44E8-AC7F-AEFDB54DAFD9}" type="datetime1">
              <a:rPr lang="de-CH" smtClean="0"/>
              <a:t>09.09.2024</a:t>
            </a:fld>
            <a:endParaRPr lang="de-CH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F412-7215-47FB-AABE-ED140B0A03F0}" type="datetime1">
              <a:rPr lang="de-CH" smtClean="0"/>
              <a:t>09.09.2024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89764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671C0583-E661-4701-AB67-C1FE1258F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6097386" cy="685800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AE36EC28-B23A-44B8-B113-6C7C6C908162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764597" y="-3175"/>
            <a:ext cx="10442575" cy="6865938"/>
          </a:xfrm>
          <a:custGeom>
            <a:avLst/>
            <a:gdLst>
              <a:gd name="T0" fmla="*/ 21679 w 21997"/>
              <a:gd name="T1" fmla="*/ 13898 h 14453"/>
              <a:gd name="T2" fmla="*/ 21679 w 21997"/>
              <a:gd name="T3" fmla="*/ 13898 h 14453"/>
              <a:gd name="T4" fmla="*/ 21997 w 21997"/>
              <a:gd name="T5" fmla="*/ 13650 h 14453"/>
              <a:gd name="T6" fmla="*/ 21997 w 21997"/>
              <a:gd name="T7" fmla="*/ 7457 h 14453"/>
              <a:gd name="T8" fmla="*/ 19502 w 21997"/>
              <a:gd name="T9" fmla="*/ 5931 h 14453"/>
              <a:gd name="T10" fmla="*/ 15838 w 21997"/>
              <a:gd name="T11" fmla="*/ 4350 h 14453"/>
              <a:gd name="T12" fmla="*/ 14581 w 21997"/>
              <a:gd name="T13" fmla="*/ 2833 h 14453"/>
              <a:gd name="T14" fmla="*/ 15165 w 21997"/>
              <a:gd name="T15" fmla="*/ 1857 h 14453"/>
              <a:gd name="T16" fmla="*/ 16018 w 21997"/>
              <a:gd name="T17" fmla="*/ 1456 h 14453"/>
              <a:gd name="T18" fmla="*/ 16014 w 21997"/>
              <a:gd name="T19" fmla="*/ 1457 h 14453"/>
              <a:gd name="T20" fmla="*/ 17027 w 21997"/>
              <a:gd name="T21" fmla="*/ 0 h 14453"/>
              <a:gd name="T22" fmla="*/ 13221 w 21997"/>
              <a:gd name="T23" fmla="*/ 0 h 14453"/>
              <a:gd name="T24" fmla="*/ 12517 w 21997"/>
              <a:gd name="T25" fmla="*/ 803 h 14453"/>
              <a:gd name="T26" fmla="*/ 11915 w 21997"/>
              <a:gd name="T27" fmla="*/ 2839 h 14453"/>
              <a:gd name="T28" fmla="*/ 12698 w 21997"/>
              <a:gd name="T29" fmla="*/ 5073 h 14453"/>
              <a:gd name="T30" fmla="*/ 14386 w 21997"/>
              <a:gd name="T31" fmla="*/ 6587 h 14453"/>
              <a:gd name="T32" fmla="*/ 18704 w 21997"/>
              <a:gd name="T33" fmla="*/ 8475 h 14453"/>
              <a:gd name="T34" fmla="*/ 20376 w 21997"/>
              <a:gd name="T35" fmla="*/ 9773 h 14453"/>
              <a:gd name="T36" fmla="*/ 20455 w 21997"/>
              <a:gd name="T37" fmla="*/ 11418 h 14453"/>
              <a:gd name="T38" fmla="*/ 20037 w 21997"/>
              <a:gd name="T39" fmla="*/ 11790 h 14453"/>
              <a:gd name="T40" fmla="*/ 18886 w 21997"/>
              <a:gd name="T41" fmla="*/ 12240 h 14453"/>
              <a:gd name="T42" fmla="*/ 16824 w 21997"/>
              <a:gd name="T43" fmla="*/ 12175 h 14453"/>
              <a:gd name="T44" fmla="*/ 14250 w 21997"/>
              <a:gd name="T45" fmla="*/ 10812 h 14453"/>
              <a:gd name="T46" fmla="*/ 11408 w 21997"/>
              <a:gd name="T47" fmla="*/ 8011 h 14453"/>
              <a:gd name="T48" fmla="*/ 9334 w 21997"/>
              <a:gd name="T49" fmla="*/ 6085 h 14453"/>
              <a:gd name="T50" fmla="*/ 7873 w 21997"/>
              <a:gd name="T51" fmla="*/ 5511 h 14453"/>
              <a:gd name="T52" fmla="*/ 6113 w 21997"/>
              <a:gd name="T53" fmla="*/ 5381 h 14453"/>
              <a:gd name="T54" fmla="*/ 3652 w 21997"/>
              <a:gd name="T55" fmla="*/ 6170 h 14453"/>
              <a:gd name="T56" fmla="*/ 1853 w 21997"/>
              <a:gd name="T57" fmla="*/ 7707 h 14453"/>
              <a:gd name="T58" fmla="*/ 654 w 21997"/>
              <a:gd name="T59" fmla="*/ 9389 h 14453"/>
              <a:gd name="T60" fmla="*/ 70 w 21997"/>
              <a:gd name="T61" fmla="*/ 10986 h 14453"/>
              <a:gd name="T62" fmla="*/ 1268 w 21997"/>
              <a:gd name="T63" fmla="*/ 12442 h 14453"/>
              <a:gd name="T64" fmla="*/ 1399 w 21997"/>
              <a:gd name="T65" fmla="*/ 12448 h 14453"/>
              <a:gd name="T66" fmla="*/ 2721 w 21997"/>
              <a:gd name="T67" fmla="*/ 11268 h 14453"/>
              <a:gd name="T68" fmla="*/ 3926 w 21997"/>
              <a:gd name="T69" fmla="*/ 9390 h 14453"/>
              <a:gd name="T70" fmla="*/ 6213 w 21997"/>
              <a:gd name="T71" fmla="*/ 8046 h 14453"/>
              <a:gd name="T72" fmla="*/ 7957 w 21997"/>
              <a:gd name="T73" fmla="*/ 8369 h 14453"/>
              <a:gd name="T74" fmla="*/ 9410 w 21997"/>
              <a:gd name="T75" fmla="*/ 9778 h 14453"/>
              <a:gd name="T76" fmla="*/ 12561 w 21997"/>
              <a:gd name="T77" fmla="*/ 12876 h 14453"/>
              <a:gd name="T78" fmla="*/ 15211 w 21997"/>
              <a:gd name="T79" fmla="*/ 14453 h 14453"/>
              <a:gd name="T80" fmla="*/ 20689 w 21997"/>
              <a:gd name="T81" fmla="*/ 14453 h 14453"/>
              <a:gd name="T82" fmla="*/ 21679 w 21997"/>
              <a:gd name="T83" fmla="*/ 13898 h 14453"/>
              <a:gd name="T84" fmla="*/ 16024 w 21997"/>
              <a:gd name="T85" fmla="*/ 1454 h 14453"/>
              <a:gd name="T86" fmla="*/ 16024 w 21997"/>
              <a:gd name="T87" fmla="*/ 1454 h 14453"/>
              <a:gd name="T88" fmla="*/ 16018 w 21997"/>
              <a:gd name="T89" fmla="*/ 1456 h 14453"/>
              <a:gd name="T90" fmla="*/ 16024 w 21997"/>
              <a:gd name="T91" fmla="*/ 1454 h 14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997" h="14453">
                <a:moveTo>
                  <a:pt x="21679" y="13898"/>
                </a:moveTo>
                <a:lnTo>
                  <a:pt x="21679" y="13898"/>
                </a:lnTo>
                <a:cubicBezTo>
                  <a:pt x="21791" y="13818"/>
                  <a:pt x="21897" y="13736"/>
                  <a:pt x="21997" y="13650"/>
                </a:cubicBezTo>
                <a:lnTo>
                  <a:pt x="21997" y="7457"/>
                </a:lnTo>
                <a:cubicBezTo>
                  <a:pt x="21456" y="6866"/>
                  <a:pt x="20662" y="6295"/>
                  <a:pt x="19502" y="5931"/>
                </a:cubicBezTo>
                <a:cubicBezTo>
                  <a:pt x="17924" y="5436"/>
                  <a:pt x="16691" y="4904"/>
                  <a:pt x="15838" y="4350"/>
                </a:cubicBezTo>
                <a:cubicBezTo>
                  <a:pt x="14801" y="3677"/>
                  <a:pt x="14582" y="3154"/>
                  <a:pt x="14581" y="2833"/>
                </a:cubicBezTo>
                <a:cubicBezTo>
                  <a:pt x="14581" y="2569"/>
                  <a:pt x="14647" y="2220"/>
                  <a:pt x="15165" y="1857"/>
                </a:cubicBezTo>
                <a:cubicBezTo>
                  <a:pt x="15548" y="1590"/>
                  <a:pt x="15963" y="1471"/>
                  <a:pt x="16018" y="1456"/>
                </a:cubicBezTo>
                <a:cubicBezTo>
                  <a:pt x="15903" y="1487"/>
                  <a:pt x="14221" y="1940"/>
                  <a:pt x="16014" y="1457"/>
                </a:cubicBezTo>
                <a:cubicBezTo>
                  <a:pt x="16848" y="1150"/>
                  <a:pt x="17112" y="550"/>
                  <a:pt x="17027" y="0"/>
                </a:cubicBezTo>
                <a:lnTo>
                  <a:pt x="13221" y="0"/>
                </a:lnTo>
                <a:cubicBezTo>
                  <a:pt x="12945" y="243"/>
                  <a:pt x="12709" y="512"/>
                  <a:pt x="12517" y="803"/>
                </a:cubicBezTo>
                <a:cubicBezTo>
                  <a:pt x="12116" y="1411"/>
                  <a:pt x="11913" y="2096"/>
                  <a:pt x="11915" y="2839"/>
                </a:cubicBezTo>
                <a:cubicBezTo>
                  <a:pt x="11916" y="3629"/>
                  <a:pt x="12180" y="4380"/>
                  <a:pt x="12698" y="5073"/>
                </a:cubicBezTo>
                <a:cubicBezTo>
                  <a:pt x="13101" y="5612"/>
                  <a:pt x="13669" y="6121"/>
                  <a:pt x="14386" y="6587"/>
                </a:cubicBezTo>
                <a:cubicBezTo>
                  <a:pt x="15457" y="7282"/>
                  <a:pt x="16870" y="7900"/>
                  <a:pt x="18704" y="8475"/>
                </a:cubicBezTo>
                <a:cubicBezTo>
                  <a:pt x="19530" y="8734"/>
                  <a:pt x="20093" y="9171"/>
                  <a:pt x="20376" y="9773"/>
                </a:cubicBezTo>
                <a:cubicBezTo>
                  <a:pt x="20652" y="10358"/>
                  <a:pt x="20615" y="11019"/>
                  <a:pt x="20455" y="11418"/>
                </a:cubicBezTo>
                <a:cubicBezTo>
                  <a:pt x="20429" y="11465"/>
                  <a:pt x="20308" y="11616"/>
                  <a:pt x="20037" y="11790"/>
                </a:cubicBezTo>
                <a:cubicBezTo>
                  <a:pt x="19814" y="11933"/>
                  <a:pt x="19433" y="12127"/>
                  <a:pt x="18886" y="12240"/>
                </a:cubicBezTo>
                <a:cubicBezTo>
                  <a:pt x="18226" y="12376"/>
                  <a:pt x="17532" y="12354"/>
                  <a:pt x="16824" y="12175"/>
                </a:cubicBezTo>
                <a:cubicBezTo>
                  <a:pt x="15950" y="11953"/>
                  <a:pt x="15084" y="11495"/>
                  <a:pt x="14250" y="10812"/>
                </a:cubicBezTo>
                <a:cubicBezTo>
                  <a:pt x="12928" y="9730"/>
                  <a:pt x="12085" y="8777"/>
                  <a:pt x="11408" y="8011"/>
                </a:cubicBezTo>
                <a:cubicBezTo>
                  <a:pt x="10722" y="7235"/>
                  <a:pt x="10129" y="6565"/>
                  <a:pt x="9334" y="6085"/>
                </a:cubicBezTo>
                <a:cubicBezTo>
                  <a:pt x="8883" y="5814"/>
                  <a:pt x="8405" y="5626"/>
                  <a:pt x="7873" y="5511"/>
                </a:cubicBezTo>
                <a:cubicBezTo>
                  <a:pt x="7353" y="5399"/>
                  <a:pt x="6777" y="5356"/>
                  <a:pt x="6113" y="5381"/>
                </a:cubicBezTo>
                <a:cubicBezTo>
                  <a:pt x="5285" y="5412"/>
                  <a:pt x="4457" y="5678"/>
                  <a:pt x="3652" y="6170"/>
                </a:cubicBezTo>
                <a:cubicBezTo>
                  <a:pt x="3021" y="6556"/>
                  <a:pt x="2416" y="7073"/>
                  <a:pt x="1853" y="7707"/>
                </a:cubicBezTo>
                <a:cubicBezTo>
                  <a:pt x="1391" y="8229"/>
                  <a:pt x="976" y="8811"/>
                  <a:pt x="654" y="9389"/>
                </a:cubicBezTo>
                <a:cubicBezTo>
                  <a:pt x="309" y="10009"/>
                  <a:pt x="112" y="10547"/>
                  <a:pt x="70" y="10986"/>
                </a:cubicBezTo>
                <a:cubicBezTo>
                  <a:pt x="0" y="11719"/>
                  <a:pt x="535" y="12371"/>
                  <a:pt x="1268" y="12442"/>
                </a:cubicBezTo>
                <a:cubicBezTo>
                  <a:pt x="1312" y="12446"/>
                  <a:pt x="1355" y="12448"/>
                  <a:pt x="1399" y="12448"/>
                </a:cubicBezTo>
                <a:cubicBezTo>
                  <a:pt x="2069" y="12448"/>
                  <a:pt x="2643" y="11945"/>
                  <a:pt x="2721" y="11268"/>
                </a:cubicBezTo>
                <a:cubicBezTo>
                  <a:pt x="2770" y="11064"/>
                  <a:pt x="3144" y="10244"/>
                  <a:pt x="3926" y="9390"/>
                </a:cubicBezTo>
                <a:cubicBezTo>
                  <a:pt x="4967" y="8256"/>
                  <a:pt x="5806" y="8061"/>
                  <a:pt x="6213" y="8046"/>
                </a:cubicBezTo>
                <a:cubicBezTo>
                  <a:pt x="7215" y="8008"/>
                  <a:pt x="7657" y="8188"/>
                  <a:pt x="7957" y="8369"/>
                </a:cubicBezTo>
                <a:cubicBezTo>
                  <a:pt x="8402" y="8637"/>
                  <a:pt x="8825" y="9116"/>
                  <a:pt x="9410" y="9778"/>
                </a:cubicBezTo>
                <a:cubicBezTo>
                  <a:pt x="10151" y="10615"/>
                  <a:pt x="11072" y="11657"/>
                  <a:pt x="12561" y="12876"/>
                </a:cubicBezTo>
                <a:cubicBezTo>
                  <a:pt x="13408" y="13569"/>
                  <a:pt x="14296" y="14097"/>
                  <a:pt x="15211" y="14453"/>
                </a:cubicBezTo>
                <a:lnTo>
                  <a:pt x="20689" y="14453"/>
                </a:lnTo>
                <a:cubicBezTo>
                  <a:pt x="21047" y="14297"/>
                  <a:pt x="21381" y="14110"/>
                  <a:pt x="21679" y="13898"/>
                </a:cubicBezTo>
                <a:close/>
                <a:moveTo>
                  <a:pt x="16024" y="1454"/>
                </a:moveTo>
                <a:lnTo>
                  <a:pt x="16024" y="1454"/>
                </a:lnTo>
                <a:cubicBezTo>
                  <a:pt x="16023" y="1454"/>
                  <a:pt x="16021" y="1455"/>
                  <a:pt x="16018" y="1456"/>
                </a:cubicBezTo>
                <a:cubicBezTo>
                  <a:pt x="16021" y="1455"/>
                  <a:pt x="16024" y="1454"/>
                  <a:pt x="16024" y="1454"/>
                </a:cubicBez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85531" y="1016733"/>
            <a:ext cx="7078621" cy="2880319"/>
          </a:xfrm>
        </p:spPr>
        <p:txBody>
          <a:bodyPr anchor="t"/>
          <a:lstStyle>
            <a:lvl1pPr algn="l">
              <a:lnSpc>
                <a:spcPct val="87000"/>
              </a:lnSpc>
              <a:defRPr sz="6000" i="1"/>
            </a:lvl1pPr>
          </a:lstStyle>
          <a:p>
            <a:r>
              <a:rPr lang="de-CH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33C0C7-1C28-4093-B570-CFB39794E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0C3-E7A0-48B7-846D-BB50ADD51B3E}" type="datetime1">
              <a:rPr lang="de-CH" smtClean="0"/>
              <a:t>09.09.2024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100572-DE35-4AB9-AAF7-CDEF2C6E1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CE4FB2-005F-47CA-8FBF-D95EEB8BD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28B00F7-0619-4BC5-B1D0-1ED182D958C2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91901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>
            <a:extLst>
              <a:ext uri="{FF2B5EF4-FFF2-40B4-BE49-F238E27FC236}">
                <a16:creationId xmlns:a16="http://schemas.microsoft.com/office/drawing/2014/main" id="{EF33FA06-A404-45EA-A316-5FCB389262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97386" cy="685800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DD00EE98-9030-4284-9B5A-BA5E2CC8F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0"/>
            <a:ext cx="7632700" cy="6862763"/>
          </a:xfrm>
          <a:custGeom>
            <a:avLst/>
            <a:gdLst>
              <a:gd name="T0" fmla="*/ 15781 w 16082"/>
              <a:gd name="T1" fmla="*/ 11233 h 14465"/>
              <a:gd name="T2" fmla="*/ 15781 w 16082"/>
              <a:gd name="T3" fmla="*/ 11233 h 14465"/>
              <a:gd name="T4" fmla="*/ 14937 w 16082"/>
              <a:gd name="T5" fmla="*/ 7146 h 14465"/>
              <a:gd name="T6" fmla="*/ 10697 w 16082"/>
              <a:gd name="T7" fmla="*/ 4779 h 14465"/>
              <a:gd name="T8" fmla="*/ 7562 w 16082"/>
              <a:gd name="T9" fmla="*/ 5335 h 14465"/>
              <a:gd name="T10" fmla="*/ 5044 w 16082"/>
              <a:gd name="T11" fmla="*/ 6802 h 14465"/>
              <a:gd name="T12" fmla="*/ 2735 w 16082"/>
              <a:gd name="T13" fmla="*/ 8123 h 14465"/>
              <a:gd name="T14" fmla="*/ 1152 w 16082"/>
              <a:gd name="T15" fmla="*/ 8232 h 14465"/>
              <a:gd name="T16" fmla="*/ 543 w 16082"/>
              <a:gd name="T17" fmla="*/ 7765 h 14465"/>
              <a:gd name="T18" fmla="*/ 450 w 16082"/>
              <a:gd name="T19" fmla="*/ 7235 h 14465"/>
              <a:gd name="T20" fmla="*/ 1724 w 16082"/>
              <a:gd name="T21" fmla="*/ 6300 h 14465"/>
              <a:gd name="T22" fmla="*/ 4955 w 16082"/>
              <a:gd name="T23" fmla="*/ 5236 h 14465"/>
              <a:gd name="T24" fmla="*/ 6215 w 16082"/>
              <a:gd name="T25" fmla="*/ 4169 h 14465"/>
              <a:gd name="T26" fmla="*/ 7118 w 16082"/>
              <a:gd name="T27" fmla="*/ 2806 h 14465"/>
              <a:gd name="T28" fmla="*/ 7358 w 16082"/>
              <a:gd name="T29" fmla="*/ 0 h 14465"/>
              <a:gd name="T30" fmla="*/ 4383 w 16082"/>
              <a:gd name="T31" fmla="*/ 0 h 14465"/>
              <a:gd name="T32" fmla="*/ 4505 w 16082"/>
              <a:gd name="T33" fmla="*/ 182 h 14465"/>
              <a:gd name="T34" fmla="*/ 4835 w 16082"/>
              <a:gd name="T35" fmla="*/ 939 h 14465"/>
              <a:gd name="T36" fmla="*/ 4689 w 16082"/>
              <a:gd name="T37" fmla="*/ 1707 h 14465"/>
              <a:gd name="T38" fmla="*/ 3505 w 16082"/>
              <a:gd name="T39" fmla="*/ 2998 h 14465"/>
              <a:gd name="T40" fmla="*/ 1584 w 16082"/>
              <a:gd name="T41" fmla="*/ 3637 h 14465"/>
              <a:gd name="T42" fmla="*/ 0 w 16082"/>
              <a:gd name="T43" fmla="*/ 4012 h 14465"/>
              <a:gd name="T44" fmla="*/ 0 w 16082"/>
              <a:gd name="T45" fmla="*/ 10641 h 14465"/>
              <a:gd name="T46" fmla="*/ 192 w 16082"/>
              <a:gd name="T47" fmla="*/ 10720 h 14465"/>
              <a:gd name="T48" fmla="*/ 2036 w 16082"/>
              <a:gd name="T49" fmla="*/ 10999 h 14465"/>
              <a:gd name="T50" fmla="*/ 3708 w 16082"/>
              <a:gd name="T51" fmla="*/ 10606 h 14465"/>
              <a:gd name="T52" fmla="*/ 6504 w 16082"/>
              <a:gd name="T53" fmla="*/ 9034 h 14465"/>
              <a:gd name="T54" fmla="*/ 8657 w 16082"/>
              <a:gd name="T55" fmla="*/ 7767 h 14465"/>
              <a:gd name="T56" fmla="*/ 10350 w 16082"/>
              <a:gd name="T57" fmla="*/ 7423 h 14465"/>
              <a:gd name="T58" fmla="*/ 11905 w 16082"/>
              <a:gd name="T59" fmla="*/ 7913 h 14465"/>
              <a:gd name="T60" fmla="*/ 12756 w 16082"/>
              <a:gd name="T61" fmla="*/ 8680 h 14465"/>
              <a:gd name="T62" fmla="*/ 13176 w 16082"/>
              <a:gd name="T63" fmla="*/ 10666 h 14465"/>
              <a:gd name="T64" fmla="*/ 11343 w 16082"/>
              <a:gd name="T65" fmla="*/ 12892 h 14465"/>
              <a:gd name="T66" fmla="*/ 9233 w 16082"/>
              <a:gd name="T67" fmla="*/ 13408 h 14465"/>
              <a:gd name="T68" fmla="*/ 6574 w 16082"/>
              <a:gd name="T69" fmla="*/ 12860 h 14465"/>
              <a:gd name="T70" fmla="*/ 4825 w 16082"/>
              <a:gd name="T71" fmla="*/ 13565 h 14465"/>
              <a:gd name="T72" fmla="*/ 4774 w 16082"/>
              <a:gd name="T73" fmla="*/ 14465 h 14465"/>
              <a:gd name="T74" fmla="*/ 13771 w 16082"/>
              <a:gd name="T75" fmla="*/ 14465 h 14465"/>
              <a:gd name="T76" fmla="*/ 15781 w 16082"/>
              <a:gd name="T77" fmla="*/ 11233 h 14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82" h="14465">
                <a:moveTo>
                  <a:pt x="15781" y="11233"/>
                </a:moveTo>
                <a:lnTo>
                  <a:pt x="15781" y="11233"/>
                </a:lnTo>
                <a:cubicBezTo>
                  <a:pt x="16082" y="9852"/>
                  <a:pt x="15767" y="8324"/>
                  <a:pt x="14937" y="7146"/>
                </a:cubicBezTo>
                <a:cubicBezTo>
                  <a:pt x="14297" y="6235"/>
                  <a:pt x="13041" y="5086"/>
                  <a:pt x="10697" y="4779"/>
                </a:cubicBezTo>
                <a:cubicBezTo>
                  <a:pt x="9707" y="4649"/>
                  <a:pt x="8682" y="4831"/>
                  <a:pt x="7562" y="5335"/>
                </a:cubicBezTo>
                <a:cubicBezTo>
                  <a:pt x="6678" y="5733"/>
                  <a:pt x="5847" y="6277"/>
                  <a:pt x="5044" y="6802"/>
                </a:cubicBezTo>
                <a:cubicBezTo>
                  <a:pt x="4227" y="7336"/>
                  <a:pt x="3455" y="7841"/>
                  <a:pt x="2735" y="8123"/>
                </a:cubicBezTo>
                <a:cubicBezTo>
                  <a:pt x="2095" y="8374"/>
                  <a:pt x="1607" y="8408"/>
                  <a:pt x="1152" y="8232"/>
                </a:cubicBezTo>
                <a:cubicBezTo>
                  <a:pt x="863" y="8121"/>
                  <a:pt x="658" y="7963"/>
                  <a:pt x="543" y="7765"/>
                </a:cubicBezTo>
                <a:cubicBezTo>
                  <a:pt x="428" y="7566"/>
                  <a:pt x="429" y="7367"/>
                  <a:pt x="450" y="7235"/>
                </a:cubicBezTo>
                <a:cubicBezTo>
                  <a:pt x="553" y="6589"/>
                  <a:pt x="1201" y="6328"/>
                  <a:pt x="1724" y="6300"/>
                </a:cubicBezTo>
                <a:cubicBezTo>
                  <a:pt x="2856" y="6241"/>
                  <a:pt x="3973" y="5873"/>
                  <a:pt x="4955" y="5236"/>
                </a:cubicBezTo>
                <a:cubicBezTo>
                  <a:pt x="5428" y="4929"/>
                  <a:pt x="5852" y="4570"/>
                  <a:pt x="6215" y="4169"/>
                </a:cubicBezTo>
                <a:cubicBezTo>
                  <a:pt x="6596" y="3747"/>
                  <a:pt x="6901" y="3288"/>
                  <a:pt x="7118" y="2806"/>
                </a:cubicBezTo>
                <a:cubicBezTo>
                  <a:pt x="7539" y="1875"/>
                  <a:pt x="7615" y="905"/>
                  <a:pt x="7358" y="0"/>
                </a:cubicBezTo>
                <a:lnTo>
                  <a:pt x="4383" y="0"/>
                </a:lnTo>
                <a:cubicBezTo>
                  <a:pt x="4418" y="62"/>
                  <a:pt x="4459" y="123"/>
                  <a:pt x="4505" y="182"/>
                </a:cubicBezTo>
                <a:cubicBezTo>
                  <a:pt x="4702" y="431"/>
                  <a:pt x="4810" y="678"/>
                  <a:pt x="4835" y="939"/>
                </a:cubicBezTo>
                <a:cubicBezTo>
                  <a:pt x="4859" y="1182"/>
                  <a:pt x="4809" y="1440"/>
                  <a:pt x="4689" y="1707"/>
                </a:cubicBezTo>
                <a:cubicBezTo>
                  <a:pt x="4473" y="2185"/>
                  <a:pt x="4052" y="2643"/>
                  <a:pt x="3505" y="2998"/>
                </a:cubicBezTo>
                <a:cubicBezTo>
                  <a:pt x="2922" y="3376"/>
                  <a:pt x="2240" y="3603"/>
                  <a:pt x="1584" y="3637"/>
                </a:cubicBezTo>
                <a:cubicBezTo>
                  <a:pt x="1015" y="3667"/>
                  <a:pt x="481" y="3795"/>
                  <a:pt x="0" y="4012"/>
                </a:cubicBezTo>
                <a:lnTo>
                  <a:pt x="0" y="10641"/>
                </a:lnTo>
                <a:cubicBezTo>
                  <a:pt x="63" y="10668"/>
                  <a:pt x="127" y="10695"/>
                  <a:pt x="192" y="10720"/>
                </a:cubicBezTo>
                <a:cubicBezTo>
                  <a:pt x="779" y="10947"/>
                  <a:pt x="1400" y="11041"/>
                  <a:pt x="2036" y="10999"/>
                </a:cubicBezTo>
                <a:cubicBezTo>
                  <a:pt x="2576" y="10964"/>
                  <a:pt x="3123" y="10835"/>
                  <a:pt x="3708" y="10606"/>
                </a:cubicBezTo>
                <a:cubicBezTo>
                  <a:pt x="4684" y="10224"/>
                  <a:pt x="5609" y="9619"/>
                  <a:pt x="6504" y="9034"/>
                </a:cubicBezTo>
                <a:cubicBezTo>
                  <a:pt x="7254" y="8543"/>
                  <a:pt x="7962" y="8079"/>
                  <a:pt x="8657" y="7767"/>
                </a:cubicBezTo>
                <a:cubicBezTo>
                  <a:pt x="9321" y="7468"/>
                  <a:pt x="9859" y="7359"/>
                  <a:pt x="10350" y="7423"/>
                </a:cubicBezTo>
                <a:cubicBezTo>
                  <a:pt x="10956" y="7502"/>
                  <a:pt x="11479" y="7667"/>
                  <a:pt x="11905" y="7913"/>
                </a:cubicBezTo>
                <a:cubicBezTo>
                  <a:pt x="12254" y="8115"/>
                  <a:pt x="12540" y="8373"/>
                  <a:pt x="12756" y="8680"/>
                </a:cubicBezTo>
                <a:cubicBezTo>
                  <a:pt x="13236" y="9362"/>
                  <a:pt x="13287" y="10153"/>
                  <a:pt x="13176" y="10666"/>
                </a:cubicBezTo>
                <a:cubicBezTo>
                  <a:pt x="12976" y="11582"/>
                  <a:pt x="12308" y="12393"/>
                  <a:pt x="11343" y="12892"/>
                </a:cubicBezTo>
                <a:cubicBezTo>
                  <a:pt x="10721" y="13213"/>
                  <a:pt x="9991" y="13392"/>
                  <a:pt x="9233" y="13408"/>
                </a:cubicBezTo>
                <a:cubicBezTo>
                  <a:pt x="8367" y="13427"/>
                  <a:pt x="7473" y="13243"/>
                  <a:pt x="6574" y="12860"/>
                </a:cubicBezTo>
                <a:cubicBezTo>
                  <a:pt x="5897" y="12572"/>
                  <a:pt x="5114" y="12887"/>
                  <a:pt x="4825" y="13565"/>
                </a:cubicBezTo>
                <a:cubicBezTo>
                  <a:pt x="4699" y="13862"/>
                  <a:pt x="4689" y="14179"/>
                  <a:pt x="4774" y="14465"/>
                </a:cubicBezTo>
                <a:lnTo>
                  <a:pt x="13771" y="14465"/>
                </a:lnTo>
                <a:cubicBezTo>
                  <a:pt x="14798" y="13613"/>
                  <a:pt x="15509" y="12485"/>
                  <a:pt x="15781" y="11233"/>
                </a:cubicBez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56174" y="1013792"/>
            <a:ext cx="4665070" cy="1515108"/>
          </a:xfrm>
        </p:spPr>
        <p:txBody>
          <a:bodyPr anchor="t"/>
          <a:lstStyle>
            <a:lvl1pPr algn="l">
              <a:lnSpc>
                <a:spcPct val="85000"/>
              </a:lnSpc>
              <a:defRPr sz="6000" i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813F6AE9-62AE-4D39-98B9-A434EF1436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56174" y="2852936"/>
            <a:ext cx="4665070" cy="1944489"/>
          </a:xfrm>
        </p:spPr>
        <p:txBody>
          <a:bodyPr/>
          <a:lstStyle>
            <a:lvl1pPr marL="0" indent="0">
              <a:buNone/>
              <a:defRPr i="0"/>
            </a:lvl1pPr>
          </a:lstStyle>
          <a:p>
            <a:pPr lvl="0"/>
            <a:r>
              <a:rPr lang="de-DE"/>
              <a:t>Untertitel</a:t>
            </a:r>
            <a:endParaRPr lang="de-CH"/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8D47D9C1-27B0-4E89-9823-9EF58016B13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A8FF964-84ED-4531-8BDC-EDE7A04C255E}" type="datetime1">
              <a:rPr lang="de-CH" smtClean="0"/>
              <a:t>09.09.2024</a:t>
            </a:fld>
            <a:endParaRPr lang="de-CH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72F31B86-94DC-4151-B3DF-AD4F190830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A9ABFD1C-771C-472C-A1C6-4AE20B0F48E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63B8121-EB9E-4475-97A9-BA42D178103A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472234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Kapiteltit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>
            <a:extLst>
              <a:ext uri="{FF2B5EF4-FFF2-40B4-BE49-F238E27FC236}">
                <a16:creationId xmlns:a16="http://schemas.microsoft.com/office/drawing/2014/main" id="{EF33FA06-A404-45EA-A316-5FCB389262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9738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56174" y="1013792"/>
            <a:ext cx="4665070" cy="1515108"/>
          </a:xfrm>
        </p:spPr>
        <p:txBody>
          <a:bodyPr anchor="t"/>
          <a:lstStyle>
            <a:lvl1pPr algn="l">
              <a:lnSpc>
                <a:spcPct val="85000"/>
              </a:lnSpc>
              <a:defRPr sz="6000" i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813F6AE9-62AE-4D39-98B9-A434EF1436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56174" y="2852936"/>
            <a:ext cx="4665070" cy="194448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Untertitel</a:t>
            </a:r>
            <a:endParaRPr lang="de-CH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B1714DEF-9571-495C-BC83-D07AB8EC23D0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0"/>
            <a:ext cx="5303912" cy="5740596"/>
          </a:xfrm>
          <a:custGeom>
            <a:avLst/>
            <a:gdLst>
              <a:gd name="T0" fmla="*/ 10836 w 11161"/>
              <a:gd name="T1" fmla="*/ 7644 h 12079"/>
              <a:gd name="T2" fmla="*/ 10836 w 11161"/>
              <a:gd name="T3" fmla="*/ 7644 h 12079"/>
              <a:gd name="T4" fmla="*/ 9593 w 11161"/>
              <a:gd name="T5" fmla="*/ 5592 h 12079"/>
              <a:gd name="T6" fmla="*/ 8364 w 11161"/>
              <a:gd name="T7" fmla="*/ 4961 h 12079"/>
              <a:gd name="T8" fmla="*/ 7155 w 11161"/>
              <a:gd name="T9" fmla="*/ 4825 h 12079"/>
              <a:gd name="T10" fmla="*/ 5043 w 11161"/>
              <a:gd name="T11" fmla="*/ 5124 h 12079"/>
              <a:gd name="T12" fmla="*/ 2731 w 11161"/>
              <a:gd name="T13" fmla="*/ 5385 h 12079"/>
              <a:gd name="T14" fmla="*/ 1320 w 11161"/>
              <a:gd name="T15" fmla="*/ 4552 h 12079"/>
              <a:gd name="T16" fmla="*/ 670 w 11161"/>
              <a:gd name="T17" fmla="*/ 1788 h 12079"/>
              <a:gd name="T18" fmla="*/ 1077 w 11161"/>
              <a:gd name="T19" fmla="*/ 226 h 12079"/>
              <a:gd name="T20" fmla="*/ 1151 w 11161"/>
              <a:gd name="T21" fmla="*/ 0 h 12079"/>
              <a:gd name="T22" fmla="*/ 0 w 11161"/>
              <a:gd name="T23" fmla="*/ 0 h 12079"/>
              <a:gd name="T24" fmla="*/ 0 w 11161"/>
              <a:gd name="T25" fmla="*/ 7364 h 12079"/>
              <a:gd name="T26" fmla="*/ 2430 w 11161"/>
              <a:gd name="T27" fmla="*/ 8303 h 12079"/>
              <a:gd name="T28" fmla="*/ 5625 w 11161"/>
              <a:gd name="T29" fmla="*/ 7999 h 12079"/>
              <a:gd name="T30" fmla="*/ 7210 w 11161"/>
              <a:gd name="T31" fmla="*/ 7758 h 12079"/>
              <a:gd name="T32" fmla="*/ 7723 w 11161"/>
              <a:gd name="T33" fmla="*/ 7852 h 12079"/>
              <a:gd name="T34" fmla="*/ 8012 w 11161"/>
              <a:gd name="T35" fmla="*/ 8439 h 12079"/>
              <a:gd name="T36" fmla="*/ 8214 w 11161"/>
              <a:gd name="T37" fmla="*/ 10596 h 12079"/>
              <a:gd name="T38" fmla="*/ 9663 w 11161"/>
              <a:gd name="T39" fmla="*/ 12079 h 12079"/>
              <a:gd name="T40" fmla="*/ 9680 w 11161"/>
              <a:gd name="T41" fmla="*/ 12079 h 12079"/>
              <a:gd name="T42" fmla="*/ 11147 w 11161"/>
              <a:gd name="T43" fmla="*/ 10630 h 12079"/>
              <a:gd name="T44" fmla="*/ 10836 w 11161"/>
              <a:gd name="T45" fmla="*/ 7644 h 12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161" h="12079">
                <a:moveTo>
                  <a:pt x="10836" y="7644"/>
                </a:moveTo>
                <a:lnTo>
                  <a:pt x="10836" y="7644"/>
                </a:lnTo>
                <a:cubicBezTo>
                  <a:pt x="10586" y="6758"/>
                  <a:pt x="10168" y="6068"/>
                  <a:pt x="9593" y="5592"/>
                </a:cubicBezTo>
                <a:cubicBezTo>
                  <a:pt x="9238" y="5298"/>
                  <a:pt x="8825" y="5086"/>
                  <a:pt x="8364" y="4961"/>
                </a:cubicBezTo>
                <a:cubicBezTo>
                  <a:pt x="7995" y="4861"/>
                  <a:pt x="7599" y="4817"/>
                  <a:pt x="7155" y="4825"/>
                </a:cubicBezTo>
                <a:cubicBezTo>
                  <a:pt x="6456" y="4838"/>
                  <a:pt x="5737" y="4984"/>
                  <a:pt x="5043" y="5124"/>
                </a:cubicBezTo>
                <a:cubicBezTo>
                  <a:pt x="4239" y="5287"/>
                  <a:pt x="3408" y="5455"/>
                  <a:pt x="2731" y="5385"/>
                </a:cubicBezTo>
                <a:cubicBezTo>
                  <a:pt x="2122" y="5323"/>
                  <a:pt x="1700" y="5073"/>
                  <a:pt x="1320" y="4552"/>
                </a:cubicBezTo>
                <a:cubicBezTo>
                  <a:pt x="768" y="3794"/>
                  <a:pt x="549" y="2864"/>
                  <a:pt x="670" y="1788"/>
                </a:cubicBezTo>
                <a:cubicBezTo>
                  <a:pt x="770" y="893"/>
                  <a:pt x="1074" y="233"/>
                  <a:pt x="1077" y="226"/>
                </a:cubicBezTo>
                <a:lnTo>
                  <a:pt x="1151" y="0"/>
                </a:lnTo>
                <a:lnTo>
                  <a:pt x="0" y="0"/>
                </a:lnTo>
                <a:lnTo>
                  <a:pt x="0" y="7364"/>
                </a:lnTo>
                <a:cubicBezTo>
                  <a:pt x="694" y="7893"/>
                  <a:pt x="1507" y="8208"/>
                  <a:pt x="2430" y="8303"/>
                </a:cubicBezTo>
                <a:cubicBezTo>
                  <a:pt x="3552" y="8419"/>
                  <a:pt x="4653" y="8196"/>
                  <a:pt x="5625" y="7999"/>
                </a:cubicBezTo>
                <a:cubicBezTo>
                  <a:pt x="6217" y="7879"/>
                  <a:pt x="6777" y="7766"/>
                  <a:pt x="7210" y="7758"/>
                </a:cubicBezTo>
                <a:cubicBezTo>
                  <a:pt x="7388" y="7755"/>
                  <a:pt x="7621" y="7768"/>
                  <a:pt x="7723" y="7852"/>
                </a:cubicBezTo>
                <a:cubicBezTo>
                  <a:pt x="7771" y="7892"/>
                  <a:pt x="7897" y="8030"/>
                  <a:pt x="8012" y="8439"/>
                </a:cubicBezTo>
                <a:cubicBezTo>
                  <a:pt x="8156" y="8952"/>
                  <a:pt x="8224" y="9677"/>
                  <a:pt x="8214" y="10596"/>
                </a:cubicBezTo>
                <a:cubicBezTo>
                  <a:pt x="8204" y="11406"/>
                  <a:pt x="8853" y="12070"/>
                  <a:pt x="9663" y="12079"/>
                </a:cubicBezTo>
                <a:cubicBezTo>
                  <a:pt x="9669" y="12079"/>
                  <a:pt x="9675" y="12079"/>
                  <a:pt x="9680" y="12079"/>
                </a:cubicBezTo>
                <a:cubicBezTo>
                  <a:pt x="10483" y="12079"/>
                  <a:pt x="11137" y="11434"/>
                  <a:pt x="11147" y="10630"/>
                </a:cubicBezTo>
                <a:cubicBezTo>
                  <a:pt x="11161" y="9414"/>
                  <a:pt x="11059" y="8437"/>
                  <a:pt x="10836" y="7644"/>
                </a:cubicBez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8333C0C7-1C28-4093-B570-CFB39794ED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07860" y="6417332"/>
            <a:ext cx="1513384" cy="144016"/>
          </a:xfrm>
        </p:spPr>
        <p:txBody>
          <a:bodyPr/>
          <a:lstStyle/>
          <a:p>
            <a:fld id="{2A55DC49-2A54-48F7-B90C-6CC1C1FA2459}" type="datetime1">
              <a:rPr lang="de-CH" smtClean="0"/>
              <a:t>09.09.2024</a:t>
            </a:fld>
            <a:endParaRPr lang="de-CH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23100572-DE35-4AB9-AAF7-CDEF2C6E1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3472" y="6417332"/>
            <a:ext cx="7872875" cy="144016"/>
          </a:xfrm>
        </p:spPr>
        <p:txBody>
          <a:bodyPr/>
          <a:lstStyle/>
          <a:p>
            <a:r>
              <a:rPr lang="en-US"/>
              <a:t>Footer (change: "Insert &gt; Header and Footer")</a:t>
            </a:r>
            <a:endParaRPr lang="de-CH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99CE4FB2-005F-47CA-8FBF-D95EEB8BD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8135" y="6417332"/>
            <a:ext cx="745299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910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>
            <a:extLst>
              <a:ext uri="{FF2B5EF4-FFF2-40B4-BE49-F238E27FC236}">
                <a16:creationId xmlns:a16="http://schemas.microsoft.com/office/drawing/2014/main" id="{EF33FA06-A404-45EA-A316-5FCB389262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6097385" cy="685800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4473A2B5-2054-4CB8-BC80-2F2E27558CE0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0"/>
            <a:ext cx="10256838" cy="6862763"/>
          </a:xfrm>
          <a:custGeom>
            <a:avLst/>
            <a:gdLst>
              <a:gd name="T0" fmla="*/ 20847 w 21182"/>
              <a:gd name="T1" fmla="*/ 11856 h 14178"/>
              <a:gd name="T2" fmla="*/ 20847 w 21182"/>
              <a:gd name="T3" fmla="*/ 11856 h 14178"/>
              <a:gd name="T4" fmla="*/ 19344 w 21182"/>
              <a:gd name="T5" fmla="*/ 10242 h 14178"/>
              <a:gd name="T6" fmla="*/ 17418 w 21182"/>
              <a:gd name="T7" fmla="*/ 9850 h 14178"/>
              <a:gd name="T8" fmla="*/ 14205 w 21182"/>
              <a:gd name="T9" fmla="*/ 10824 h 14178"/>
              <a:gd name="T10" fmla="*/ 12120 w 21182"/>
              <a:gd name="T11" fmla="*/ 11511 h 14178"/>
              <a:gd name="T12" fmla="*/ 11641 w 21182"/>
              <a:gd name="T13" fmla="*/ 11460 h 14178"/>
              <a:gd name="T14" fmla="*/ 11789 w 21182"/>
              <a:gd name="T15" fmla="*/ 10596 h 14178"/>
              <a:gd name="T16" fmla="*/ 12515 w 21182"/>
              <a:gd name="T17" fmla="*/ 8704 h 14178"/>
              <a:gd name="T18" fmla="*/ 13052 w 21182"/>
              <a:gd name="T19" fmla="*/ 7376 h 14178"/>
              <a:gd name="T20" fmla="*/ 13463 w 21182"/>
              <a:gd name="T21" fmla="*/ 4209 h 14178"/>
              <a:gd name="T22" fmla="*/ 13053 w 21182"/>
              <a:gd name="T23" fmla="*/ 2704 h 14178"/>
              <a:gd name="T24" fmla="*/ 12038 w 21182"/>
              <a:gd name="T25" fmla="*/ 1425 h 14178"/>
              <a:gd name="T26" fmla="*/ 9391 w 21182"/>
              <a:gd name="T27" fmla="*/ 852 h 14178"/>
              <a:gd name="T28" fmla="*/ 6372 w 21182"/>
              <a:gd name="T29" fmla="*/ 2256 h 14178"/>
              <a:gd name="T30" fmla="*/ 4733 w 21182"/>
              <a:gd name="T31" fmla="*/ 3537 h 14178"/>
              <a:gd name="T32" fmla="*/ 2719 w 21182"/>
              <a:gd name="T33" fmla="*/ 4971 h 14178"/>
              <a:gd name="T34" fmla="*/ 1946 w 21182"/>
              <a:gd name="T35" fmla="*/ 4913 h 14178"/>
              <a:gd name="T36" fmla="*/ 1031 w 21182"/>
              <a:gd name="T37" fmla="*/ 3420 h 14178"/>
              <a:gd name="T38" fmla="*/ 895 w 21182"/>
              <a:gd name="T39" fmla="*/ 1273 h 14178"/>
              <a:gd name="T40" fmla="*/ 1080 w 21182"/>
              <a:gd name="T41" fmla="*/ 0 h 14178"/>
              <a:gd name="T42" fmla="*/ 0 w 21182"/>
              <a:gd name="T43" fmla="*/ 0 h 14178"/>
              <a:gd name="T44" fmla="*/ 0 w 21182"/>
              <a:gd name="T45" fmla="*/ 6755 h 14178"/>
              <a:gd name="T46" fmla="*/ 294 w 21182"/>
              <a:gd name="T47" fmla="*/ 7007 h 14178"/>
              <a:gd name="T48" fmla="*/ 2066 w 21182"/>
              <a:gd name="T49" fmla="*/ 7732 h 14178"/>
              <a:gd name="T50" fmla="*/ 3776 w 21182"/>
              <a:gd name="T51" fmla="*/ 7419 h 14178"/>
              <a:gd name="T52" fmla="*/ 6423 w 21182"/>
              <a:gd name="T53" fmla="*/ 5600 h 14178"/>
              <a:gd name="T54" fmla="*/ 7923 w 21182"/>
              <a:gd name="T55" fmla="*/ 4425 h 14178"/>
              <a:gd name="T56" fmla="*/ 10428 w 21182"/>
              <a:gd name="T57" fmla="*/ 3552 h 14178"/>
              <a:gd name="T58" fmla="*/ 10812 w 21182"/>
              <a:gd name="T59" fmla="*/ 4504 h 14178"/>
              <a:gd name="T60" fmla="*/ 10543 w 21182"/>
              <a:gd name="T61" fmla="*/ 6472 h 14178"/>
              <a:gd name="T62" fmla="*/ 10061 w 21182"/>
              <a:gd name="T63" fmla="*/ 7662 h 14178"/>
              <a:gd name="T64" fmla="*/ 9158 w 21182"/>
              <a:gd name="T65" fmla="*/ 10107 h 14178"/>
              <a:gd name="T66" fmla="*/ 9410 w 21182"/>
              <a:gd name="T67" fmla="*/ 12969 h 14178"/>
              <a:gd name="T68" fmla="*/ 10599 w 21182"/>
              <a:gd name="T69" fmla="*/ 13918 h 14178"/>
              <a:gd name="T70" fmla="*/ 12120 w 21182"/>
              <a:gd name="T71" fmla="*/ 14178 h 14178"/>
              <a:gd name="T72" fmla="*/ 15252 w 21182"/>
              <a:gd name="T73" fmla="*/ 13277 h 14178"/>
              <a:gd name="T74" fmla="*/ 17588 w 21182"/>
              <a:gd name="T75" fmla="*/ 12512 h 14178"/>
              <a:gd name="T76" fmla="*/ 18472 w 21182"/>
              <a:gd name="T77" fmla="*/ 13069 h 14178"/>
              <a:gd name="T78" fmla="*/ 19661 w 21182"/>
              <a:gd name="T79" fmla="*/ 13796 h 14178"/>
              <a:gd name="T80" fmla="*/ 20266 w 21182"/>
              <a:gd name="T81" fmla="*/ 13650 h 14178"/>
              <a:gd name="T82" fmla="*/ 20847 w 21182"/>
              <a:gd name="T83" fmla="*/ 11856 h 14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182" h="14178">
                <a:moveTo>
                  <a:pt x="20847" y="11856"/>
                </a:moveTo>
                <a:lnTo>
                  <a:pt x="20847" y="11856"/>
                </a:lnTo>
                <a:cubicBezTo>
                  <a:pt x="20473" y="11123"/>
                  <a:pt x="19967" y="10580"/>
                  <a:pt x="19344" y="10242"/>
                </a:cubicBezTo>
                <a:cubicBezTo>
                  <a:pt x="18782" y="9936"/>
                  <a:pt x="18134" y="9805"/>
                  <a:pt x="17418" y="9850"/>
                </a:cubicBezTo>
                <a:cubicBezTo>
                  <a:pt x="16324" y="9920"/>
                  <a:pt x="15247" y="10380"/>
                  <a:pt x="14205" y="10824"/>
                </a:cubicBezTo>
                <a:cubicBezTo>
                  <a:pt x="13451" y="11146"/>
                  <a:pt x="12597" y="11511"/>
                  <a:pt x="12120" y="11511"/>
                </a:cubicBezTo>
                <a:cubicBezTo>
                  <a:pt x="11865" y="11511"/>
                  <a:pt x="11718" y="11482"/>
                  <a:pt x="11641" y="11460"/>
                </a:cubicBezTo>
                <a:cubicBezTo>
                  <a:pt x="11634" y="11348"/>
                  <a:pt x="11644" y="11092"/>
                  <a:pt x="11789" y="10596"/>
                </a:cubicBezTo>
                <a:cubicBezTo>
                  <a:pt x="11959" y="10015"/>
                  <a:pt x="12242" y="9348"/>
                  <a:pt x="12515" y="8704"/>
                </a:cubicBezTo>
                <a:cubicBezTo>
                  <a:pt x="12713" y="8238"/>
                  <a:pt x="12900" y="7798"/>
                  <a:pt x="13052" y="7376"/>
                </a:cubicBezTo>
                <a:cubicBezTo>
                  <a:pt x="13428" y="6332"/>
                  <a:pt x="13574" y="5208"/>
                  <a:pt x="13463" y="4209"/>
                </a:cubicBezTo>
                <a:cubicBezTo>
                  <a:pt x="13401" y="3656"/>
                  <a:pt x="13263" y="3150"/>
                  <a:pt x="13053" y="2704"/>
                </a:cubicBezTo>
                <a:cubicBezTo>
                  <a:pt x="12806" y="2178"/>
                  <a:pt x="12464" y="1748"/>
                  <a:pt x="12038" y="1425"/>
                </a:cubicBezTo>
                <a:cubicBezTo>
                  <a:pt x="11534" y="1044"/>
                  <a:pt x="10665" y="634"/>
                  <a:pt x="9391" y="852"/>
                </a:cubicBezTo>
                <a:cubicBezTo>
                  <a:pt x="8472" y="1009"/>
                  <a:pt x="7456" y="1482"/>
                  <a:pt x="6372" y="2256"/>
                </a:cubicBezTo>
                <a:cubicBezTo>
                  <a:pt x="5782" y="2678"/>
                  <a:pt x="5249" y="3115"/>
                  <a:pt x="4733" y="3537"/>
                </a:cubicBezTo>
                <a:cubicBezTo>
                  <a:pt x="3984" y="4151"/>
                  <a:pt x="3277" y="4730"/>
                  <a:pt x="2719" y="4971"/>
                </a:cubicBezTo>
                <a:cubicBezTo>
                  <a:pt x="2311" y="5147"/>
                  <a:pt x="2164" y="5085"/>
                  <a:pt x="1946" y="4913"/>
                </a:cubicBezTo>
                <a:cubicBezTo>
                  <a:pt x="1503" y="4564"/>
                  <a:pt x="1204" y="4076"/>
                  <a:pt x="1031" y="3420"/>
                </a:cubicBezTo>
                <a:cubicBezTo>
                  <a:pt x="872" y="2819"/>
                  <a:pt x="826" y="2097"/>
                  <a:pt x="895" y="1273"/>
                </a:cubicBezTo>
                <a:cubicBezTo>
                  <a:pt x="933" y="819"/>
                  <a:pt x="1002" y="385"/>
                  <a:pt x="1080" y="0"/>
                </a:cubicBezTo>
                <a:lnTo>
                  <a:pt x="0" y="0"/>
                </a:lnTo>
                <a:lnTo>
                  <a:pt x="0" y="6755"/>
                </a:lnTo>
                <a:cubicBezTo>
                  <a:pt x="94" y="6842"/>
                  <a:pt x="192" y="6926"/>
                  <a:pt x="294" y="7007"/>
                </a:cubicBezTo>
                <a:cubicBezTo>
                  <a:pt x="839" y="7437"/>
                  <a:pt x="1435" y="7681"/>
                  <a:pt x="2066" y="7732"/>
                </a:cubicBezTo>
                <a:cubicBezTo>
                  <a:pt x="2615" y="7777"/>
                  <a:pt x="3191" y="7672"/>
                  <a:pt x="3776" y="7419"/>
                </a:cubicBezTo>
                <a:cubicBezTo>
                  <a:pt x="4677" y="7030"/>
                  <a:pt x="5525" y="6335"/>
                  <a:pt x="6423" y="5600"/>
                </a:cubicBezTo>
                <a:cubicBezTo>
                  <a:pt x="6905" y="5205"/>
                  <a:pt x="7404" y="4796"/>
                  <a:pt x="7923" y="4425"/>
                </a:cubicBezTo>
                <a:cubicBezTo>
                  <a:pt x="9223" y="3496"/>
                  <a:pt x="10118" y="3317"/>
                  <a:pt x="10428" y="3552"/>
                </a:cubicBezTo>
                <a:cubicBezTo>
                  <a:pt x="10618" y="3695"/>
                  <a:pt x="10762" y="4052"/>
                  <a:pt x="10812" y="4504"/>
                </a:cubicBezTo>
                <a:cubicBezTo>
                  <a:pt x="10878" y="5097"/>
                  <a:pt x="10780" y="5814"/>
                  <a:pt x="10543" y="6472"/>
                </a:cubicBezTo>
                <a:cubicBezTo>
                  <a:pt x="10417" y="6824"/>
                  <a:pt x="10244" y="7231"/>
                  <a:pt x="10061" y="7662"/>
                </a:cubicBezTo>
                <a:cubicBezTo>
                  <a:pt x="9720" y="8464"/>
                  <a:pt x="9368" y="9294"/>
                  <a:pt x="9158" y="10107"/>
                </a:cubicBezTo>
                <a:cubicBezTo>
                  <a:pt x="8848" y="11308"/>
                  <a:pt x="8930" y="12244"/>
                  <a:pt x="9410" y="12969"/>
                </a:cubicBezTo>
                <a:cubicBezTo>
                  <a:pt x="9692" y="13395"/>
                  <a:pt x="10092" y="13715"/>
                  <a:pt x="10599" y="13918"/>
                </a:cubicBezTo>
                <a:cubicBezTo>
                  <a:pt x="11033" y="14093"/>
                  <a:pt x="11530" y="14178"/>
                  <a:pt x="12120" y="14178"/>
                </a:cubicBezTo>
                <a:cubicBezTo>
                  <a:pt x="13142" y="14177"/>
                  <a:pt x="14214" y="13720"/>
                  <a:pt x="15252" y="13277"/>
                </a:cubicBezTo>
                <a:cubicBezTo>
                  <a:pt x="16087" y="12921"/>
                  <a:pt x="16950" y="12552"/>
                  <a:pt x="17588" y="12512"/>
                </a:cubicBezTo>
                <a:cubicBezTo>
                  <a:pt x="17982" y="12486"/>
                  <a:pt x="18214" y="12564"/>
                  <a:pt x="18472" y="13069"/>
                </a:cubicBezTo>
                <a:cubicBezTo>
                  <a:pt x="18708" y="13530"/>
                  <a:pt x="19176" y="13796"/>
                  <a:pt x="19661" y="13796"/>
                </a:cubicBezTo>
                <a:cubicBezTo>
                  <a:pt x="19865" y="13796"/>
                  <a:pt x="20072" y="13749"/>
                  <a:pt x="20266" y="13650"/>
                </a:cubicBezTo>
                <a:cubicBezTo>
                  <a:pt x="20922" y="13315"/>
                  <a:pt x="21182" y="12512"/>
                  <a:pt x="20847" y="11856"/>
                </a:cubicBez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56174" y="1013792"/>
            <a:ext cx="4665070" cy="1515108"/>
          </a:xfrm>
        </p:spPr>
        <p:txBody>
          <a:bodyPr anchor="t"/>
          <a:lstStyle>
            <a:lvl1pPr algn="l">
              <a:lnSpc>
                <a:spcPct val="85000"/>
              </a:lnSpc>
              <a:defRPr sz="6000" i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813F6AE9-62AE-4D39-98B9-A434EF1436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56174" y="2852936"/>
            <a:ext cx="4665070" cy="1944489"/>
          </a:xfrm>
        </p:spPr>
        <p:txBody>
          <a:bodyPr/>
          <a:lstStyle>
            <a:lvl1pPr marL="0" indent="0">
              <a:buNone/>
              <a:defRPr i="0"/>
            </a:lvl1pPr>
          </a:lstStyle>
          <a:p>
            <a:pPr lvl="0"/>
            <a:r>
              <a:rPr lang="de-DE"/>
              <a:t>Untertitel</a:t>
            </a:r>
            <a:endParaRPr lang="de-CH"/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8D47D9C1-27B0-4E89-9823-9EF58016B13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6A023CA-02FD-4D96-82DF-44C2C40FCD10}" type="datetime1">
              <a:rPr lang="de-CH" smtClean="0"/>
              <a:t>09.09.2024</a:t>
            </a:fld>
            <a:endParaRPr lang="de-CH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72F31B86-94DC-4151-B3DF-AD4F190830B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A9ABFD1C-771C-472C-A1C6-4AE20B0F48E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A7B6313-56F8-465E-97E9-160E01E2CC12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6026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1BA2E-319D-4737-928A-66277AA6BC58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8135" y="1092530"/>
            <a:ext cx="5652000" cy="50844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95B1-CA8F-497E-85DA-B1BCCB9C144D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EBCF37E-D130-4357-86E1-59B4F9BF7D69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1867" y="1092530"/>
            <a:ext cx="5652000" cy="50844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824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8135" y="1092530"/>
            <a:ext cx="3708000" cy="50844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BA33-2C28-4ADF-834B-5931DED10261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EBCF37E-D130-4357-86E1-59B4F9BF7D69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242000" y="1092530"/>
            <a:ext cx="3708000" cy="50844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7D507E7-3CA2-44D8-8BD5-EB79109F52C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115865" y="1092529"/>
            <a:ext cx="3708000" cy="50844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229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8135" y="1092529"/>
            <a:ext cx="2736000" cy="50844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10-E189-4FF2-A79F-FF64AE13C216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EBCF37E-D130-4357-86E1-59B4F9BF7D69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51684" y="1092529"/>
            <a:ext cx="2736000" cy="50844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7D507E7-3CA2-44D8-8BD5-EB79109F52C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198426" y="1092529"/>
            <a:ext cx="2736000" cy="50844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6DEA2A-D376-47B5-B497-81D87BEED56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079476" y="1092529"/>
            <a:ext cx="2736000" cy="50844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188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tangl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69A9F1-18AD-433E-BC72-D94CAE07443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8135" y="1081173"/>
            <a:ext cx="3711640" cy="2451362"/>
          </a:xfrm>
          <a:ln w="28575">
            <a:solidFill>
              <a:schemeClr val="bg2"/>
            </a:solidFill>
          </a:ln>
        </p:spPr>
        <p:txBody>
          <a:bodyPr lIns="108000" tIns="108000" rIns="108000" bIns="10800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CEE0-C60E-4984-B33B-DAFBCF1751F1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DF09E5F4-E96B-4CAF-94F5-E1FFA6CD44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7747" y="3701024"/>
            <a:ext cx="3711640" cy="2451362"/>
          </a:xfrm>
          <a:ln w="28575">
            <a:solidFill>
              <a:schemeClr val="bg2"/>
            </a:solidFill>
          </a:ln>
        </p:spPr>
        <p:txBody>
          <a:bodyPr lIns="108000" tIns="108000" rIns="108000" bIns="10800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4A031A83-765B-419F-AFC9-5EC50636431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40180" y="1081173"/>
            <a:ext cx="3711640" cy="2451362"/>
          </a:xfrm>
          <a:ln w="28575">
            <a:solidFill>
              <a:schemeClr val="bg2"/>
            </a:solidFill>
          </a:ln>
        </p:spPr>
        <p:txBody>
          <a:bodyPr lIns="108000" tIns="108000" rIns="108000" bIns="10800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86DBAA1F-A331-4566-823E-88D66526973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39792" y="3701024"/>
            <a:ext cx="3711640" cy="2451362"/>
          </a:xfrm>
          <a:ln w="28575">
            <a:solidFill>
              <a:schemeClr val="bg2"/>
            </a:solidFill>
          </a:ln>
        </p:spPr>
        <p:txBody>
          <a:bodyPr lIns="108000" tIns="108000" rIns="108000" bIns="10800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4C4426E8-DB55-431B-8428-59116277203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109604" y="1081173"/>
            <a:ext cx="3711640" cy="2451362"/>
          </a:xfrm>
          <a:ln w="28575">
            <a:solidFill>
              <a:schemeClr val="bg2"/>
            </a:solidFill>
          </a:ln>
        </p:spPr>
        <p:txBody>
          <a:bodyPr lIns="108000" tIns="108000" rIns="108000" bIns="10800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19BB05E3-15FB-4B44-809B-5A9D26012A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09216" y="3701024"/>
            <a:ext cx="3711640" cy="2451362"/>
          </a:xfrm>
          <a:ln w="28575">
            <a:solidFill>
              <a:schemeClr val="bg2"/>
            </a:solidFill>
          </a:ln>
        </p:spPr>
        <p:txBody>
          <a:bodyPr lIns="108000" tIns="108000" rIns="108000" bIns="108000" anchor="ctr"/>
          <a:lstStyle>
            <a:lvl1pPr indent="0" algn="ctr">
              <a:buNone/>
              <a:defRPr sz="2100"/>
            </a:lvl1pPr>
            <a:lvl2pPr marL="0" indent="0" algn="ctr">
              <a:spcBef>
                <a:spcPts val="1500"/>
              </a:spcBef>
              <a:buNone/>
              <a:defRPr sz="15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599593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tangl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69A9F1-18AD-433E-BC72-D94CAE07443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8135" y="2204863"/>
            <a:ext cx="1767425" cy="2448272"/>
          </a:xfrm>
          <a:ln w="28575">
            <a:solidFill>
              <a:schemeClr val="bg2"/>
            </a:solidFill>
          </a:ln>
        </p:spPr>
        <p:txBody>
          <a:bodyPr lIns="90000" tIns="90000" rIns="90000" bIns="90000" anchor="t"/>
          <a:lstStyle>
            <a:lvl1pPr indent="0" algn="l">
              <a:buNone/>
              <a:defRPr sz="2100"/>
            </a:lvl1pPr>
            <a:lvl2pPr marL="0" indent="0" algn="l">
              <a:spcBef>
                <a:spcPts val="1500"/>
              </a:spcBef>
              <a:buNone/>
              <a:defRPr sz="1500"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63AC9-51D2-4DEB-80D5-53685A19FF76}" type="datetime1">
              <a:rPr lang="de-CH" smtClean="0"/>
              <a:t>09.09.2024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13BB8D51-03E5-457F-A1D4-41CFDAB0B29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305272" y="2204863"/>
            <a:ext cx="1767425" cy="2448272"/>
          </a:xfrm>
          <a:ln w="28575">
            <a:solidFill>
              <a:schemeClr val="bg2"/>
            </a:solidFill>
          </a:ln>
        </p:spPr>
        <p:txBody>
          <a:bodyPr lIns="90000" tIns="90000" rIns="90000" bIns="90000" anchor="t"/>
          <a:lstStyle>
            <a:lvl1pPr indent="0" algn="l">
              <a:buNone/>
              <a:defRPr sz="2100"/>
            </a:lvl1pPr>
            <a:lvl2pPr marL="0" indent="0" algn="l">
              <a:spcBef>
                <a:spcPts val="1500"/>
              </a:spcBef>
              <a:buNone/>
              <a:defRPr sz="1500"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5" name="Textplatzhalter 3">
            <a:extLst>
              <a:ext uri="{FF2B5EF4-FFF2-40B4-BE49-F238E27FC236}">
                <a16:creationId xmlns:a16="http://schemas.microsoft.com/office/drawing/2014/main" id="{7FF1F999-9C07-4E43-B9D6-C439BF9627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42409" y="2204863"/>
            <a:ext cx="1767425" cy="2448272"/>
          </a:xfrm>
          <a:ln w="28575">
            <a:solidFill>
              <a:schemeClr val="bg2"/>
            </a:solidFill>
          </a:ln>
        </p:spPr>
        <p:txBody>
          <a:bodyPr lIns="90000" tIns="90000" rIns="90000" bIns="90000" anchor="t"/>
          <a:lstStyle>
            <a:lvl1pPr indent="0" algn="l">
              <a:buNone/>
              <a:defRPr sz="2100"/>
            </a:lvl1pPr>
            <a:lvl2pPr marL="0" indent="0" algn="l">
              <a:spcBef>
                <a:spcPts val="1500"/>
              </a:spcBef>
              <a:buNone/>
              <a:defRPr sz="1500"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6" name="Textplatzhalter 3">
            <a:extLst>
              <a:ext uri="{FF2B5EF4-FFF2-40B4-BE49-F238E27FC236}">
                <a16:creationId xmlns:a16="http://schemas.microsoft.com/office/drawing/2014/main" id="{174EDFA7-ED3D-4CD8-994F-B06DDF85F31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79546" y="2204863"/>
            <a:ext cx="1767425" cy="2448272"/>
          </a:xfrm>
          <a:ln w="28575">
            <a:solidFill>
              <a:schemeClr val="bg2"/>
            </a:solidFill>
          </a:ln>
        </p:spPr>
        <p:txBody>
          <a:bodyPr lIns="90000" tIns="90000" rIns="90000" bIns="90000" anchor="t"/>
          <a:lstStyle>
            <a:lvl1pPr indent="0" algn="l">
              <a:buNone/>
              <a:defRPr sz="2100"/>
            </a:lvl1pPr>
            <a:lvl2pPr marL="0" indent="0" algn="l">
              <a:spcBef>
                <a:spcPts val="1500"/>
              </a:spcBef>
              <a:buNone/>
              <a:defRPr sz="1500"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7" name="Textplatzhalter 3">
            <a:extLst>
              <a:ext uri="{FF2B5EF4-FFF2-40B4-BE49-F238E27FC236}">
                <a16:creationId xmlns:a16="http://schemas.microsoft.com/office/drawing/2014/main" id="{C3D4CAC9-D88A-45C8-8955-5035BB6A5DA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116683" y="2204863"/>
            <a:ext cx="1767425" cy="2448272"/>
          </a:xfrm>
          <a:ln w="28575">
            <a:solidFill>
              <a:schemeClr val="bg2"/>
            </a:solidFill>
          </a:ln>
        </p:spPr>
        <p:txBody>
          <a:bodyPr lIns="90000" tIns="90000" rIns="90000" bIns="90000" anchor="t"/>
          <a:lstStyle>
            <a:lvl1pPr indent="0" algn="l">
              <a:buNone/>
              <a:defRPr sz="2100"/>
            </a:lvl1pPr>
            <a:lvl2pPr marL="0" indent="0" algn="l">
              <a:spcBef>
                <a:spcPts val="1500"/>
              </a:spcBef>
              <a:buNone/>
              <a:defRPr sz="1500"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8" name="Textplatzhalter 3">
            <a:extLst>
              <a:ext uri="{FF2B5EF4-FFF2-40B4-BE49-F238E27FC236}">
                <a16:creationId xmlns:a16="http://schemas.microsoft.com/office/drawing/2014/main" id="{E18265D5-646B-4947-8990-C4367A0F0EE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053819" y="2204863"/>
            <a:ext cx="1767425" cy="2448272"/>
          </a:xfrm>
          <a:ln w="28575">
            <a:solidFill>
              <a:schemeClr val="bg2"/>
            </a:solidFill>
          </a:ln>
        </p:spPr>
        <p:txBody>
          <a:bodyPr lIns="90000" tIns="90000" rIns="90000" bIns="90000" anchor="t"/>
          <a:lstStyle>
            <a:lvl1pPr indent="0" algn="l">
              <a:buNone/>
              <a:defRPr sz="2100"/>
            </a:lvl1pPr>
            <a:lvl2pPr marL="0" indent="0" algn="l">
              <a:spcBef>
                <a:spcPts val="1500"/>
              </a:spcBef>
              <a:buNone/>
              <a:defRPr sz="1500"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Select </a:t>
            </a:r>
            <a:r>
              <a:rPr lang="de-DE" err="1"/>
              <a:t>new</a:t>
            </a:r>
            <a:r>
              <a:rPr lang="de-DE"/>
              <a:t> frame </a:t>
            </a:r>
            <a:r>
              <a:rPr lang="de-DE" err="1"/>
              <a:t>color</a:t>
            </a:r>
            <a:endParaRPr lang="de-DE"/>
          </a:p>
          <a:p>
            <a:pPr lvl="1"/>
            <a:r>
              <a:rPr lang="de-DE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131229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68135" y="341302"/>
            <a:ext cx="10912441" cy="47338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8135" y="1092530"/>
            <a:ext cx="11455730" cy="50844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Textmasterformat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307860" y="6417332"/>
            <a:ext cx="1513384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AF6AC5F-576C-4098-BF87-5315664AD191}" type="datetime1">
              <a:rPr lang="de-CH" smtClean="0"/>
              <a:t>09.09.2024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43472" y="6417332"/>
            <a:ext cx="7872875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Euresearch - Horizon Europe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8135" y="6417332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8DBAD693-503D-4FAC-9945-1CBBFE08A69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1467876" y="116632"/>
            <a:ext cx="568784" cy="420201"/>
          </a:xfrm>
          <a:custGeom>
            <a:avLst/>
            <a:gdLst>
              <a:gd name="T0" fmla="*/ 646 w 1404"/>
              <a:gd name="T1" fmla="*/ 1024 h 1024"/>
              <a:gd name="T2" fmla="*/ 646 w 1404"/>
              <a:gd name="T3" fmla="*/ 1024 h 1024"/>
              <a:gd name="T4" fmla="*/ 254 w 1404"/>
              <a:gd name="T5" fmla="*/ 860 h 1024"/>
              <a:gd name="T6" fmla="*/ 198 w 1404"/>
              <a:gd name="T7" fmla="*/ 702 h 1024"/>
              <a:gd name="T8" fmla="*/ 79 w 1404"/>
              <a:gd name="T9" fmla="*/ 703 h 1024"/>
              <a:gd name="T10" fmla="*/ 0 w 1404"/>
              <a:gd name="T11" fmla="*/ 622 h 1024"/>
              <a:gd name="T12" fmla="*/ 79 w 1404"/>
              <a:gd name="T13" fmla="*/ 543 h 1024"/>
              <a:gd name="T14" fmla="*/ 80 w 1404"/>
              <a:gd name="T15" fmla="*/ 543 h 1024"/>
              <a:gd name="T16" fmla="*/ 218 w 1404"/>
              <a:gd name="T17" fmla="*/ 542 h 1024"/>
              <a:gd name="T18" fmla="*/ 424 w 1404"/>
              <a:gd name="T19" fmla="*/ 230 h 1024"/>
              <a:gd name="T20" fmla="*/ 1119 w 1404"/>
              <a:gd name="T21" fmla="*/ 102 h 1024"/>
              <a:gd name="T22" fmla="*/ 1245 w 1404"/>
              <a:gd name="T23" fmla="*/ 360 h 1024"/>
              <a:gd name="T24" fmla="*/ 359 w 1404"/>
              <a:gd name="T25" fmla="*/ 697 h 1024"/>
              <a:gd name="T26" fmla="*/ 385 w 1404"/>
              <a:gd name="T27" fmla="*/ 768 h 1024"/>
              <a:gd name="T28" fmla="*/ 1278 w 1404"/>
              <a:gd name="T29" fmla="*/ 682 h 1024"/>
              <a:gd name="T30" fmla="*/ 1385 w 1404"/>
              <a:gd name="T31" fmla="*/ 719 h 1024"/>
              <a:gd name="T32" fmla="*/ 1347 w 1404"/>
              <a:gd name="T33" fmla="*/ 826 h 1024"/>
              <a:gd name="T34" fmla="*/ 646 w 1404"/>
              <a:gd name="T35" fmla="*/ 1024 h 1024"/>
              <a:gd name="T36" fmla="*/ 879 w 1404"/>
              <a:gd name="T37" fmla="*/ 197 h 1024"/>
              <a:gd name="T38" fmla="*/ 879 w 1404"/>
              <a:gd name="T39" fmla="*/ 197 h 1024"/>
              <a:gd name="T40" fmla="*/ 535 w 1404"/>
              <a:gd name="T41" fmla="*/ 345 h 1024"/>
              <a:gd name="T42" fmla="*/ 393 w 1404"/>
              <a:gd name="T43" fmla="*/ 535 h 1024"/>
              <a:gd name="T44" fmla="*/ 1091 w 1404"/>
              <a:gd name="T45" fmla="*/ 317 h 1024"/>
              <a:gd name="T46" fmla="*/ 1037 w 1404"/>
              <a:gd name="T47" fmla="*/ 239 h 1024"/>
              <a:gd name="T48" fmla="*/ 879 w 1404"/>
              <a:gd name="T49" fmla="*/ 197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4" h="1024">
                <a:moveTo>
                  <a:pt x="646" y="1024"/>
                </a:moveTo>
                <a:lnTo>
                  <a:pt x="646" y="1024"/>
                </a:lnTo>
                <a:cubicBezTo>
                  <a:pt x="398" y="1024"/>
                  <a:pt x="290" y="911"/>
                  <a:pt x="254" y="860"/>
                </a:cubicBezTo>
                <a:cubicBezTo>
                  <a:pt x="221" y="812"/>
                  <a:pt x="203" y="759"/>
                  <a:pt x="198" y="702"/>
                </a:cubicBezTo>
                <a:cubicBezTo>
                  <a:pt x="160" y="703"/>
                  <a:pt x="120" y="703"/>
                  <a:pt x="79" y="703"/>
                </a:cubicBezTo>
                <a:cubicBezTo>
                  <a:pt x="35" y="703"/>
                  <a:pt x="0" y="667"/>
                  <a:pt x="0" y="622"/>
                </a:cubicBezTo>
                <a:cubicBezTo>
                  <a:pt x="0" y="578"/>
                  <a:pt x="36" y="543"/>
                  <a:pt x="79" y="543"/>
                </a:cubicBezTo>
                <a:lnTo>
                  <a:pt x="80" y="543"/>
                </a:lnTo>
                <a:cubicBezTo>
                  <a:pt x="128" y="543"/>
                  <a:pt x="174" y="543"/>
                  <a:pt x="218" y="542"/>
                </a:cubicBezTo>
                <a:cubicBezTo>
                  <a:pt x="250" y="438"/>
                  <a:pt x="320" y="331"/>
                  <a:pt x="424" y="230"/>
                </a:cubicBezTo>
                <a:cubicBezTo>
                  <a:pt x="651" y="11"/>
                  <a:pt x="946" y="0"/>
                  <a:pt x="1119" y="102"/>
                </a:cubicBezTo>
                <a:cubicBezTo>
                  <a:pt x="1224" y="164"/>
                  <a:pt x="1272" y="263"/>
                  <a:pt x="1245" y="360"/>
                </a:cubicBezTo>
                <a:cubicBezTo>
                  <a:pt x="1213" y="476"/>
                  <a:pt x="1051" y="662"/>
                  <a:pt x="359" y="697"/>
                </a:cubicBezTo>
                <a:cubicBezTo>
                  <a:pt x="362" y="723"/>
                  <a:pt x="371" y="747"/>
                  <a:pt x="385" y="768"/>
                </a:cubicBezTo>
                <a:cubicBezTo>
                  <a:pt x="474" y="896"/>
                  <a:pt x="785" y="918"/>
                  <a:pt x="1278" y="682"/>
                </a:cubicBezTo>
                <a:cubicBezTo>
                  <a:pt x="1318" y="663"/>
                  <a:pt x="1366" y="679"/>
                  <a:pt x="1385" y="719"/>
                </a:cubicBezTo>
                <a:cubicBezTo>
                  <a:pt x="1404" y="759"/>
                  <a:pt x="1387" y="807"/>
                  <a:pt x="1347" y="826"/>
                </a:cubicBezTo>
                <a:cubicBezTo>
                  <a:pt x="1038" y="974"/>
                  <a:pt x="811" y="1024"/>
                  <a:pt x="646" y="1024"/>
                </a:cubicBezTo>
                <a:close/>
                <a:moveTo>
                  <a:pt x="879" y="197"/>
                </a:moveTo>
                <a:lnTo>
                  <a:pt x="879" y="197"/>
                </a:lnTo>
                <a:cubicBezTo>
                  <a:pt x="743" y="197"/>
                  <a:pt x="607" y="276"/>
                  <a:pt x="535" y="345"/>
                </a:cubicBezTo>
                <a:cubicBezTo>
                  <a:pt x="471" y="408"/>
                  <a:pt x="422" y="473"/>
                  <a:pt x="393" y="535"/>
                </a:cubicBezTo>
                <a:cubicBezTo>
                  <a:pt x="898" y="502"/>
                  <a:pt x="1072" y="385"/>
                  <a:pt x="1091" y="317"/>
                </a:cubicBezTo>
                <a:cubicBezTo>
                  <a:pt x="1101" y="280"/>
                  <a:pt x="1052" y="248"/>
                  <a:pt x="1037" y="239"/>
                </a:cubicBezTo>
                <a:cubicBezTo>
                  <a:pt x="987" y="209"/>
                  <a:pt x="933" y="197"/>
                  <a:pt x="879" y="197"/>
                </a:cubicBez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68" r:id="rId3"/>
    <p:sldLayoutId id="2147483659" r:id="rId4"/>
    <p:sldLayoutId id="2147483671" r:id="rId5"/>
    <p:sldLayoutId id="2147483672" r:id="rId6"/>
    <p:sldLayoutId id="2147483673" r:id="rId7"/>
    <p:sldLayoutId id="2147483676" r:id="rId8"/>
    <p:sldLayoutId id="2147483677" r:id="rId9"/>
    <p:sldLayoutId id="2147483678" r:id="rId10"/>
    <p:sldLayoutId id="2147483679" r:id="rId11"/>
    <p:sldLayoutId id="2147483667" r:id="rId12"/>
    <p:sldLayoutId id="2147483665" r:id="rId13"/>
    <p:sldLayoutId id="2147483675" r:id="rId14"/>
    <p:sldLayoutId id="2147483669" r:id="rId15"/>
    <p:sldLayoutId id="2147483663" r:id="rId16"/>
    <p:sldLayoutId id="2147483664" r:id="rId17"/>
    <p:sldLayoutId id="2147483674" r:id="rId18"/>
    <p:sldLayoutId id="2147483670" r:id="rId19"/>
    <p:sldLayoutId id="2147483680" r:id="rId2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444500" algn="l" defTabSz="914400" rtl="0" eaLnBrk="1" latinLnBrk="0" hangingPunct="1">
        <a:lnSpc>
          <a:spcPct val="87000"/>
        </a:lnSpc>
        <a:spcBef>
          <a:spcPts val="0"/>
        </a:spcBef>
        <a:buFont typeface="Arial" panose="020B0604020202020204" pitchFamily="34" charset="0"/>
        <a:buChar char="‒"/>
        <a:defRPr sz="240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447675" algn="l" defTabSz="914400" rtl="0" eaLnBrk="1" latinLnBrk="0" hangingPunct="1">
        <a:lnSpc>
          <a:spcPct val="87000"/>
        </a:lnSpc>
        <a:spcBef>
          <a:spcPts val="0"/>
        </a:spcBef>
        <a:buFont typeface="Favorit Std" panose="02000006030000020004" pitchFamily="50" charset="0"/>
        <a:buChar char="—"/>
        <a:defRPr sz="21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901700" indent="446088" algn="l" defTabSz="914400" rtl="0" eaLnBrk="1" latinLnBrk="0" hangingPunct="1">
        <a:lnSpc>
          <a:spcPct val="87000"/>
        </a:lnSpc>
        <a:spcBef>
          <a:spcPts val="0"/>
        </a:spcBef>
        <a:buFont typeface="Favorit Std" panose="02000006030000020004" pitchFamily="50" charset="0"/>
        <a:buChar char="—"/>
        <a:defRPr sz="21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46200" indent="439738" algn="l" defTabSz="914400" rtl="0" eaLnBrk="1" latinLnBrk="0" hangingPunct="1">
        <a:lnSpc>
          <a:spcPct val="87000"/>
        </a:lnSpc>
        <a:spcBef>
          <a:spcPts val="0"/>
        </a:spcBef>
        <a:buFont typeface="Favorit Std" panose="02000006030000020004" pitchFamily="50" charset="0"/>
        <a:buChar char="—"/>
        <a:defRPr sz="210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1792288" indent="454025" algn="l" defTabSz="914400" rtl="0" eaLnBrk="1" latinLnBrk="0" hangingPunct="1">
        <a:lnSpc>
          <a:spcPct val="87000"/>
        </a:lnSpc>
        <a:spcBef>
          <a:spcPts val="0"/>
        </a:spcBef>
        <a:buFont typeface="Favorit Std" panose="02000006030000020004" pitchFamily="50" charset="0"/>
        <a:buChar char="—"/>
        <a:defRPr sz="210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esearch.ch/en/events-347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5" Type="http://schemas.openxmlformats.org/officeDocument/2006/relationships/hyperlink" Target="mailto:erc@euresearch.ch" TargetMode="Externa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://www.horizon-europe.ch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dashboard.tech.ec.europa.eu/qs_digit_dashboard_mt/public/sense/app/c140622a-87e0-412e-8b29-9b5ddd857e13/sheet/61a0bd1d-cd6d-4ac8-8b55-80d8661e44c0/state/analysis" TargetMode="External"/><Relationship Id="rId3" Type="http://schemas.openxmlformats.org/officeDocument/2006/relationships/hyperlink" Target="https://erc.europa.eu/homepage" TargetMode="External"/><Relationship Id="rId7" Type="http://schemas.openxmlformats.org/officeDocument/2006/relationships/hyperlink" Target="https://ec.europa.eu/info/funding-tenders/opportunities/docs/2021-2027/horizon/temp-form/af/af_he-erc-stg_en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c.europa.eu/info/funding-tenders/opportunities/docs/2021-2027/horizon/guidance/information-for-applicants_he-erc-adg_en.pdf" TargetMode="External"/><Relationship Id="rId5" Type="http://schemas.openxmlformats.org/officeDocument/2006/relationships/hyperlink" Target="https://ec.europa.eu/info/funding-tenders/opportunities/docs/2021-2027/horizon/guidance/information-for-applicants_he-erc-stg-cog_en.pdf" TargetMode="External"/><Relationship Id="rId4" Type="http://schemas.openxmlformats.org/officeDocument/2006/relationships/hyperlink" Target="https://ec.europa.eu/info/funding-tenders/opportunities/portal/screen/home" TargetMode="External"/><Relationship Id="rId9" Type="http://schemas.openxmlformats.org/officeDocument/2006/relationships/hyperlink" Target="https://www.euresearch.ch/en/team-136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0A15F4-13B4-4992-B816-87ECEB204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135" y="305136"/>
            <a:ext cx="9022837" cy="5528029"/>
          </a:xfrm>
        </p:spPr>
        <p:txBody>
          <a:bodyPr/>
          <a:lstStyle/>
          <a:p>
            <a:r>
              <a:rPr lang="en-US" sz="6000" dirty="0"/>
              <a:t>European Research Council (ERC)</a:t>
            </a:r>
            <a:br>
              <a:rPr lang="en-US" sz="6000" dirty="0"/>
            </a:br>
            <a:br>
              <a:rPr lang="en-US" sz="6000" dirty="0"/>
            </a:br>
            <a:br>
              <a:rPr lang="en-US" sz="6000" dirty="0"/>
            </a:br>
            <a:r>
              <a:rPr lang="en-US" sz="4000" i="0" dirty="0"/>
              <a:t>Swiss Physical Society 9 Sept 2024</a:t>
            </a:r>
            <a:br>
              <a:rPr lang="en-US" sz="6000" dirty="0"/>
            </a:br>
            <a:br>
              <a:rPr lang="en-US" sz="2400" i="0" dirty="0">
                <a:solidFill>
                  <a:srgbClr val="000000"/>
                </a:solidFill>
                <a:effectLst/>
                <a:latin typeface="Favorit Std" panose="02000006030000020004" pitchFamily="2" charset="0"/>
              </a:rPr>
            </a:br>
            <a:r>
              <a:rPr lang="en-US" sz="2400" b="1" i="0" dirty="0">
                <a:solidFill>
                  <a:srgbClr val="000000"/>
                </a:solidFill>
                <a:latin typeface="Favorit Std" panose="02000006030000020004" pitchFamily="2" charset="0"/>
              </a:rPr>
              <a:t>Jennifer McClung</a:t>
            </a:r>
            <a:r>
              <a:rPr lang="en-US" sz="2400" b="1" i="0" dirty="0">
                <a:solidFill>
                  <a:srgbClr val="000000"/>
                </a:solidFill>
                <a:effectLst/>
              </a:rPr>
              <a:t>, PhD</a:t>
            </a:r>
            <a:br>
              <a:rPr lang="en-US" sz="2400" i="0" dirty="0">
                <a:solidFill>
                  <a:srgbClr val="000000"/>
                </a:solidFill>
                <a:effectLst/>
              </a:rPr>
            </a:br>
            <a:r>
              <a:rPr lang="en-US" sz="2400" i="0" dirty="0">
                <a:solidFill>
                  <a:srgbClr val="000000"/>
                </a:solidFill>
              </a:rPr>
              <a:t>ERC National Contact Point</a:t>
            </a:r>
            <a:br>
              <a:rPr lang="en-US" sz="2400" i="0" dirty="0">
                <a:solidFill>
                  <a:srgbClr val="000000"/>
                </a:solidFill>
                <a:effectLst/>
              </a:rPr>
            </a:br>
            <a:r>
              <a:rPr lang="en-US" sz="2400" i="0" u="none" strike="noStrike" dirty="0">
                <a:solidFill>
                  <a:srgbClr val="000000"/>
                </a:solidFill>
                <a:effectLst/>
              </a:rPr>
              <a:t>Euresearch Network Office, Bern</a:t>
            </a:r>
            <a:r>
              <a:rPr lang="en-US" sz="2400" i="0" dirty="0">
                <a:solidFill>
                  <a:srgbClr val="000000"/>
                </a:solidFill>
                <a:effectLst/>
              </a:rPr>
              <a:t>​</a:t>
            </a:r>
            <a:br>
              <a:rPr lang="en-US" dirty="0"/>
            </a:b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99B2-4B71-4EC7-A1F3-00536EB52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8175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3E879-F5E3-FCC2-A9B8-5856631D1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135" y="341302"/>
            <a:ext cx="10912441" cy="473380"/>
          </a:xfrm>
        </p:spPr>
        <p:txBody>
          <a:bodyPr anchor="t">
            <a:normAutofit/>
          </a:bodyPr>
          <a:lstStyle/>
          <a:p>
            <a:r>
              <a:rPr lang="en-GB" b="1"/>
              <a:t>Evaluation criteria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B6BC43-0975-C773-A224-E66B959DF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8135" y="6417332"/>
            <a:ext cx="745299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de-CH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de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3236C1-9882-9020-E52B-ACC1012EF49B}"/>
              </a:ext>
            </a:extLst>
          </p:cNvPr>
          <p:cNvSpPr txBox="1"/>
          <p:nvPr/>
        </p:nvSpPr>
        <p:spPr>
          <a:xfrm>
            <a:off x="596633" y="1100525"/>
            <a:ext cx="7731484" cy="3213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7000"/>
              </a:lnSpc>
            </a:pPr>
            <a:r>
              <a:rPr lang="en-US" sz="2400"/>
              <a:t>Excellence is the only evaluation criterion</a:t>
            </a:r>
            <a:endParaRPr lang="en-GB" sz="2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C80A27-FA6A-FC71-33A1-A6B5E3382477}"/>
              </a:ext>
            </a:extLst>
          </p:cNvPr>
          <p:cNvSpPr txBox="1"/>
          <p:nvPr/>
        </p:nvSpPr>
        <p:spPr>
          <a:xfrm>
            <a:off x="870953" y="1707675"/>
            <a:ext cx="10409623" cy="2155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vert="horz" lIns="90000" tIns="90000" rIns="90000" bIns="90000" rtlCol="0" anchor="t">
            <a:noAutofit/>
          </a:bodyPr>
          <a:lstStyle>
            <a:defPPr>
              <a:defRPr lang="de-DE"/>
            </a:defPPr>
            <a:lvl1pPr marL="12700" marR="101600" indent="0">
              <a:lnSpc>
                <a:spcPct val="87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2100" b="1" i="0">
                <a:solidFill>
                  <a:schemeClr val="tx1"/>
                </a:solidFill>
              </a:defRPr>
            </a:lvl1pPr>
            <a:lvl2pPr marL="0" indent="0" algn="ctr">
              <a:lnSpc>
                <a:spcPct val="87000"/>
              </a:lnSpc>
              <a:spcBef>
                <a:spcPts val="1500"/>
              </a:spcBef>
              <a:buFont typeface="Favorit Std" panose="02000006030000020004" pitchFamily="50" charset="0"/>
              <a:buNone/>
              <a:defRPr sz="1500" i="0">
                <a:solidFill>
                  <a:schemeClr val="tx1"/>
                </a:solidFill>
              </a:defRPr>
            </a:lvl2pPr>
            <a:lvl3pPr marL="901700" indent="446088" algn="ctr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>
                <a:solidFill>
                  <a:schemeClr val="tx1"/>
                </a:solidFill>
              </a:defRPr>
            </a:lvl3pPr>
            <a:lvl4pPr marL="1346200" indent="439738" algn="ctr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>
                <a:solidFill>
                  <a:schemeClr val="tx1"/>
                </a:solidFill>
              </a:defRPr>
            </a:lvl4pPr>
            <a:lvl5pPr marL="1792288" indent="454025" algn="ctr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>
                <a:solidFill>
                  <a:schemeClr val="tx1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9pPr>
          </a:lstStyle>
          <a:p>
            <a:r>
              <a:rPr lang="en-GB" sz="2400"/>
              <a:t>  Research project</a:t>
            </a:r>
          </a:p>
          <a:p>
            <a:endParaRPr lang="en-GB" sz="2400"/>
          </a:p>
          <a:p>
            <a:pPr marL="533400" indent="-177800">
              <a:buFont typeface="Arial" panose="020B0604020202020204" pitchFamily="34" charset="0"/>
              <a:buChar char="•"/>
            </a:pPr>
            <a:r>
              <a:rPr lang="en-GB" sz="2400" b="0"/>
              <a:t>Ground-breaking nature, ambition and feasibility</a:t>
            </a:r>
          </a:p>
          <a:p>
            <a:pPr marL="533400" indent="-177800">
              <a:buFont typeface="Arial" panose="020B0604020202020204" pitchFamily="34" charset="0"/>
              <a:buChar char="•"/>
            </a:pPr>
            <a:endParaRPr lang="en-GB" sz="2400" b="0"/>
          </a:p>
          <a:p>
            <a:pPr marL="533400" indent="-177800">
              <a:buFont typeface="Arial" panose="020B0604020202020204" pitchFamily="34" charset="0"/>
              <a:buChar char="•"/>
            </a:pPr>
            <a:r>
              <a:rPr lang="en-GB" sz="2400" b="0"/>
              <a:t>Scientific approach </a:t>
            </a:r>
            <a:endParaRPr lang="en-GB" sz="2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689739-98E0-6B8C-9423-98D7A4586436}"/>
              </a:ext>
            </a:extLst>
          </p:cNvPr>
          <p:cNvSpPr txBox="1"/>
          <p:nvPr/>
        </p:nvSpPr>
        <p:spPr>
          <a:xfrm>
            <a:off x="870953" y="3930167"/>
            <a:ext cx="10409623" cy="22696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txBody>
          <a:bodyPr vert="horz" lIns="90000" tIns="90000" rIns="90000" bIns="90000" rtlCol="0" anchor="t">
            <a:noAutofit/>
          </a:bodyPr>
          <a:lstStyle>
            <a:defPPr>
              <a:defRPr lang="de-DE"/>
            </a:defPPr>
            <a:lvl1pPr indent="0">
              <a:lnSpc>
                <a:spcPct val="87000"/>
              </a:lnSpc>
              <a:spcBef>
                <a:spcPts val="0"/>
              </a:spcBef>
              <a:buFont typeface="Arial" panose="020B0604020202020204" pitchFamily="34" charset="0"/>
              <a:buNone/>
              <a:defRPr sz="2100" b="1" i="0"/>
            </a:lvl1pPr>
            <a:lvl2pPr marL="0" indent="0" algn="ctr">
              <a:lnSpc>
                <a:spcPct val="87000"/>
              </a:lnSpc>
              <a:spcBef>
                <a:spcPts val="1500"/>
              </a:spcBef>
              <a:buFont typeface="Favorit Std" panose="02000006030000020004" pitchFamily="50" charset="0"/>
              <a:buNone/>
              <a:defRPr sz="1500" i="0"/>
            </a:lvl2pPr>
            <a:lvl3pPr marL="901700" indent="446088" algn="ctr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/>
            </a:lvl3pPr>
            <a:lvl4pPr marL="1346200" indent="439738" algn="ctr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/>
            </a:lvl4pPr>
            <a:lvl5pPr marL="1792288" indent="454025" algn="ctr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sz="2400"/>
              <a:t>  Principal investigator</a:t>
            </a:r>
          </a:p>
          <a:p>
            <a:endParaRPr lang="en-GB" sz="2400"/>
          </a:p>
          <a:p>
            <a:pPr marL="533400" marR="1016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0"/>
              <a:t>Intellectual capacity and creativity</a:t>
            </a:r>
          </a:p>
          <a:p>
            <a:pPr marL="533400" marR="1016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400" b="0"/>
          </a:p>
          <a:p>
            <a:pPr marL="533400" marR="101600" indent="-177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0"/>
              <a:t>Scientific expertise and capacity to execute the project</a:t>
            </a:r>
          </a:p>
          <a:p>
            <a:pPr marL="355600" marR="101600">
              <a:buClr>
                <a:schemeClr val="accent1"/>
              </a:buClr>
            </a:pPr>
            <a:endParaRPr lang="en-GB" sz="2400" b="0"/>
          </a:p>
        </p:txBody>
      </p:sp>
    </p:spTree>
    <p:extLst>
      <p:ext uri="{BB962C8B-B14F-4D97-AF65-F5344CB8AC3E}">
        <p14:creationId xmlns:p14="http://schemas.microsoft.com/office/powerpoint/2010/main" val="3831866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3E879-F5E3-FCC2-A9B8-5856631D1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135" y="341302"/>
            <a:ext cx="10912441" cy="473380"/>
          </a:xfrm>
        </p:spPr>
        <p:txBody>
          <a:bodyPr anchor="t">
            <a:normAutofit/>
          </a:bodyPr>
          <a:lstStyle/>
          <a:p>
            <a:r>
              <a:rPr lang="en-GB" b="1" dirty="0"/>
              <a:t>Tips to </a:t>
            </a:r>
            <a:r>
              <a:rPr lang="en-GB" b="1" dirty="0" err="1"/>
              <a:t>fulfill</a:t>
            </a:r>
            <a:r>
              <a:rPr lang="en-GB" b="1" dirty="0"/>
              <a:t> the evaluation criteria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B6BC43-0975-C773-A224-E66B959DF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8135" y="6417332"/>
            <a:ext cx="745299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de-CH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de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C80A27-FA6A-FC71-33A1-A6B5E3382477}"/>
              </a:ext>
            </a:extLst>
          </p:cNvPr>
          <p:cNvSpPr txBox="1"/>
          <p:nvPr/>
        </p:nvSpPr>
        <p:spPr>
          <a:xfrm>
            <a:off x="740784" y="1071068"/>
            <a:ext cx="10409623" cy="2155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txBody>
          <a:bodyPr vert="horz" lIns="90000" tIns="90000" rIns="90000" bIns="90000" rtlCol="0" anchor="t">
            <a:noAutofit/>
          </a:bodyPr>
          <a:lstStyle>
            <a:defPPr>
              <a:defRPr lang="de-DE"/>
            </a:defPPr>
            <a:lvl1pPr marL="12700" marR="101600" indent="0">
              <a:lnSpc>
                <a:spcPct val="87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2100" b="1" i="0">
                <a:solidFill>
                  <a:schemeClr val="tx1"/>
                </a:solidFill>
              </a:defRPr>
            </a:lvl1pPr>
            <a:lvl2pPr marL="0" indent="0" algn="ctr">
              <a:lnSpc>
                <a:spcPct val="87000"/>
              </a:lnSpc>
              <a:spcBef>
                <a:spcPts val="1500"/>
              </a:spcBef>
              <a:buFont typeface="Favorit Std" panose="02000006030000020004" pitchFamily="50" charset="0"/>
              <a:buNone/>
              <a:defRPr sz="1500" i="0">
                <a:solidFill>
                  <a:schemeClr val="tx1"/>
                </a:solidFill>
              </a:defRPr>
            </a:lvl2pPr>
            <a:lvl3pPr marL="901700" indent="446088" algn="ctr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>
                <a:solidFill>
                  <a:schemeClr val="tx1"/>
                </a:solidFill>
              </a:defRPr>
            </a:lvl3pPr>
            <a:lvl4pPr marL="1346200" indent="439738" algn="ctr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>
                <a:solidFill>
                  <a:schemeClr val="tx1"/>
                </a:solidFill>
              </a:defRPr>
            </a:lvl4pPr>
            <a:lvl5pPr marL="1792288" indent="454025" algn="ctr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>
                <a:solidFill>
                  <a:schemeClr val="tx1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9pPr>
          </a:lstStyle>
          <a:p>
            <a:r>
              <a:rPr lang="en-GB" sz="2400" dirty="0"/>
              <a:t>  Research project</a:t>
            </a:r>
          </a:p>
          <a:p>
            <a:endParaRPr lang="en-GB" sz="2400" dirty="0"/>
          </a:p>
          <a:p>
            <a:pPr marL="533400" indent="-177800">
              <a:buFont typeface="Arial" panose="020B0604020202020204" pitchFamily="34" charset="0"/>
              <a:buChar char="•"/>
            </a:pPr>
            <a:r>
              <a:rPr lang="en-GB" sz="2400" b="0" dirty="0"/>
              <a:t>Ground-breaking nature, ambition and feasibility</a:t>
            </a:r>
          </a:p>
          <a:p>
            <a:pPr marL="533400" indent="-177800">
              <a:buFont typeface="Arial" panose="020B0604020202020204" pitchFamily="34" charset="0"/>
              <a:buChar char="•"/>
            </a:pPr>
            <a:endParaRPr lang="en-GB" sz="2400" b="0" dirty="0"/>
          </a:p>
          <a:p>
            <a:pPr marL="533400" indent="-177800">
              <a:buFont typeface="Arial" panose="020B0604020202020204" pitchFamily="34" charset="0"/>
              <a:buChar char="•"/>
            </a:pPr>
            <a:r>
              <a:rPr lang="en-GB" sz="2400" b="0" dirty="0"/>
              <a:t>Scientific approach </a:t>
            </a:r>
            <a:endParaRPr lang="en-GB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3D09F3-52AB-D869-32D7-FDA60EB0F38B}"/>
              </a:ext>
            </a:extLst>
          </p:cNvPr>
          <p:cNvSpPr txBox="1"/>
          <p:nvPr/>
        </p:nvSpPr>
        <p:spPr>
          <a:xfrm>
            <a:off x="936127" y="3483120"/>
            <a:ext cx="10018935" cy="34809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 algn="l">
              <a:lnSpc>
                <a:spcPct val="87000"/>
              </a:lnSpc>
              <a:buFont typeface="+mj-lt"/>
              <a:buAutoNum type="arabicPeriod"/>
            </a:pPr>
            <a:r>
              <a:rPr lang="de-CH" sz="2000" b="1" dirty="0"/>
              <a:t>Ground-</a:t>
            </a:r>
            <a:r>
              <a:rPr lang="de-CH" sz="2000" b="1" dirty="0" err="1"/>
              <a:t>breaking</a:t>
            </a:r>
            <a:r>
              <a:rPr lang="de-CH" sz="2000" b="1" dirty="0"/>
              <a:t> </a:t>
            </a:r>
            <a:r>
              <a:rPr lang="de-CH" sz="2000" b="1" dirty="0" err="1"/>
              <a:t>nature</a:t>
            </a:r>
            <a:r>
              <a:rPr lang="de-CH" sz="2000" b="1" dirty="0"/>
              <a:t> </a:t>
            </a:r>
            <a:r>
              <a:rPr lang="de-CH" sz="2000" dirty="0"/>
              <a:t>– </a:t>
            </a:r>
            <a:r>
              <a:rPr lang="de-CH" sz="2000" dirty="0" err="1"/>
              <a:t>detail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state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art</a:t>
            </a:r>
            <a:r>
              <a:rPr lang="de-CH" sz="2000" dirty="0"/>
              <a:t> </a:t>
            </a:r>
            <a:r>
              <a:rPr lang="de-CH" sz="2000" dirty="0" err="1"/>
              <a:t>well</a:t>
            </a:r>
            <a:r>
              <a:rPr lang="de-CH" sz="2000" dirty="0"/>
              <a:t> </a:t>
            </a:r>
            <a:r>
              <a:rPr lang="de-CH" sz="2000" dirty="0" err="1"/>
              <a:t>enough</a:t>
            </a:r>
            <a:r>
              <a:rPr lang="de-CH" sz="2000" dirty="0"/>
              <a:t> so </a:t>
            </a:r>
            <a:r>
              <a:rPr lang="de-CH" sz="2000" dirty="0" err="1"/>
              <a:t>that</a:t>
            </a:r>
            <a:r>
              <a:rPr lang="de-CH" sz="2000" dirty="0"/>
              <a:t> </a:t>
            </a:r>
            <a:r>
              <a:rPr lang="de-CH" sz="2000" dirty="0" err="1"/>
              <a:t>you</a:t>
            </a:r>
            <a:r>
              <a:rPr lang="de-CH" sz="2000" dirty="0"/>
              <a:t> </a:t>
            </a:r>
            <a:r>
              <a:rPr lang="de-CH" sz="2000" dirty="0" err="1"/>
              <a:t>can</a:t>
            </a:r>
            <a:r>
              <a:rPr lang="de-CH" sz="2000" dirty="0"/>
              <a:t> </a:t>
            </a:r>
            <a:r>
              <a:rPr lang="de-CH" sz="2000" dirty="0" err="1"/>
              <a:t>explicitly</a:t>
            </a:r>
            <a:r>
              <a:rPr lang="de-CH" sz="2000" dirty="0"/>
              <a:t> </a:t>
            </a:r>
            <a:r>
              <a:rPr lang="de-CH" sz="2000" dirty="0" err="1"/>
              <a:t>show</a:t>
            </a:r>
            <a:endParaRPr lang="de-CH" sz="2000" dirty="0"/>
          </a:p>
          <a:p>
            <a:pPr lvl="1">
              <a:lnSpc>
                <a:spcPct val="87000"/>
              </a:lnSpc>
            </a:pPr>
            <a:r>
              <a:rPr lang="de-CH" sz="2000" dirty="0"/>
              <a:t>	a.  </a:t>
            </a:r>
            <a:r>
              <a:rPr lang="de-CH" sz="2000" dirty="0" err="1"/>
              <a:t>problems</a:t>
            </a:r>
            <a:r>
              <a:rPr lang="de-CH" sz="2000" dirty="0"/>
              <a:t> </a:t>
            </a:r>
            <a:r>
              <a:rPr lang="de-CH" sz="2000" dirty="0" err="1"/>
              <a:t>with</a:t>
            </a:r>
            <a:r>
              <a:rPr lang="de-CH" sz="2000" dirty="0"/>
              <a:t> </a:t>
            </a:r>
            <a:r>
              <a:rPr lang="de-CH" sz="2000" dirty="0" err="1"/>
              <a:t>it</a:t>
            </a:r>
            <a:r>
              <a:rPr lang="de-CH" sz="2000" dirty="0"/>
              <a:t> / </a:t>
            </a:r>
            <a:r>
              <a:rPr lang="de-CH" sz="2000" dirty="0" err="1"/>
              <a:t>gaps</a:t>
            </a:r>
            <a:r>
              <a:rPr lang="de-CH" sz="2000" dirty="0"/>
              <a:t> in </a:t>
            </a:r>
            <a:r>
              <a:rPr lang="de-CH" sz="2000" dirty="0" err="1"/>
              <a:t>it</a:t>
            </a:r>
            <a:r>
              <a:rPr lang="de-CH" sz="2000" dirty="0"/>
              <a:t> and</a:t>
            </a:r>
          </a:p>
          <a:p>
            <a:pPr lvl="1">
              <a:lnSpc>
                <a:spcPct val="87000"/>
              </a:lnSpc>
            </a:pPr>
            <a:r>
              <a:rPr lang="de-CH" sz="2000" dirty="0"/>
              <a:t>	b.  </a:t>
            </a:r>
            <a:r>
              <a:rPr lang="de-CH" sz="2000" dirty="0" err="1"/>
              <a:t>your</a:t>
            </a:r>
            <a:r>
              <a:rPr lang="de-CH" sz="2000" dirty="0"/>
              <a:t> </a:t>
            </a:r>
            <a:r>
              <a:rPr lang="de-CH" sz="2000" dirty="0" err="1"/>
              <a:t>ambitious</a:t>
            </a:r>
            <a:r>
              <a:rPr lang="de-CH" sz="2000" dirty="0"/>
              <a:t> </a:t>
            </a:r>
            <a:r>
              <a:rPr lang="de-CH" sz="2000" dirty="0" err="1"/>
              <a:t>objectives</a:t>
            </a:r>
            <a:r>
              <a:rPr lang="de-CH" sz="2000" dirty="0"/>
              <a:t> </a:t>
            </a:r>
            <a:r>
              <a:rPr lang="de-CH" sz="2000" dirty="0" err="1"/>
              <a:t>designed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solve</a:t>
            </a:r>
            <a:r>
              <a:rPr lang="de-CH" sz="2000" dirty="0"/>
              <a:t> </a:t>
            </a:r>
            <a:r>
              <a:rPr lang="de-CH" sz="2000" dirty="0" err="1"/>
              <a:t>them</a:t>
            </a:r>
            <a:endParaRPr lang="de-CH" sz="2000" dirty="0"/>
          </a:p>
          <a:p>
            <a:pPr marL="457200" indent="-457200" algn="l">
              <a:lnSpc>
                <a:spcPct val="87000"/>
              </a:lnSpc>
              <a:buFont typeface="+mj-lt"/>
              <a:buAutoNum type="arabicPeriod"/>
            </a:pPr>
            <a:r>
              <a:rPr lang="de-CH" sz="2000" b="1" dirty="0" err="1"/>
              <a:t>Feasibility</a:t>
            </a:r>
            <a:r>
              <a:rPr lang="de-CH" sz="2000" dirty="0"/>
              <a:t> – </a:t>
            </a:r>
            <a:r>
              <a:rPr lang="de-CH" sz="2000" dirty="0" err="1"/>
              <a:t>show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logical</a:t>
            </a:r>
            <a:r>
              <a:rPr lang="de-CH" sz="2000" dirty="0"/>
              <a:t> </a:t>
            </a:r>
            <a:r>
              <a:rPr lang="de-CH" sz="2000" dirty="0" err="1"/>
              <a:t>structure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your</a:t>
            </a:r>
            <a:r>
              <a:rPr lang="de-CH" sz="2000" dirty="0"/>
              <a:t> </a:t>
            </a:r>
            <a:r>
              <a:rPr lang="de-CH" sz="2000" dirty="0" err="1"/>
              <a:t>project</a:t>
            </a:r>
            <a:r>
              <a:rPr lang="de-CH" sz="2000" dirty="0"/>
              <a:t> – </a:t>
            </a:r>
            <a:r>
              <a:rPr lang="de-CH" sz="2000" dirty="0" err="1"/>
              <a:t>the</a:t>
            </a:r>
            <a:r>
              <a:rPr lang="de-CH" sz="2000" dirty="0"/>
              <a:t> link </a:t>
            </a:r>
            <a:r>
              <a:rPr lang="de-CH" sz="2000" dirty="0" err="1"/>
              <a:t>between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problems</a:t>
            </a:r>
            <a:r>
              <a:rPr lang="de-CH" sz="2000" dirty="0"/>
              <a:t> in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state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art</a:t>
            </a:r>
            <a:r>
              <a:rPr lang="de-CH" sz="2000" dirty="0"/>
              <a:t>, </a:t>
            </a:r>
            <a:r>
              <a:rPr lang="de-CH" sz="2000" dirty="0" err="1"/>
              <a:t>your</a:t>
            </a:r>
            <a:r>
              <a:rPr lang="de-CH" sz="2000" dirty="0"/>
              <a:t> </a:t>
            </a:r>
            <a:r>
              <a:rPr lang="de-CH" sz="2000" dirty="0" err="1"/>
              <a:t>objectives</a:t>
            </a:r>
            <a:r>
              <a:rPr lang="de-CH" sz="2000" dirty="0"/>
              <a:t>, and </a:t>
            </a:r>
            <a:r>
              <a:rPr lang="de-CH" sz="2000" dirty="0" err="1"/>
              <a:t>your</a:t>
            </a:r>
            <a:r>
              <a:rPr lang="de-CH" sz="2000" dirty="0"/>
              <a:t> ‘sub-projects’ </a:t>
            </a:r>
            <a:r>
              <a:rPr lang="de-CH" sz="2000" dirty="0" err="1"/>
              <a:t>designed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solve</a:t>
            </a:r>
            <a:r>
              <a:rPr lang="de-CH" sz="2000" dirty="0"/>
              <a:t> </a:t>
            </a:r>
            <a:r>
              <a:rPr lang="de-CH" sz="2000" dirty="0" err="1"/>
              <a:t>them</a:t>
            </a:r>
            <a:endParaRPr lang="de-CH" sz="2000" dirty="0"/>
          </a:p>
          <a:p>
            <a:pPr marL="457200" indent="-457200" algn="l">
              <a:lnSpc>
                <a:spcPct val="87000"/>
              </a:lnSpc>
              <a:buFont typeface="+mj-lt"/>
              <a:buAutoNum type="arabicPeriod"/>
            </a:pPr>
            <a:r>
              <a:rPr lang="de-CH" sz="2000" b="1" dirty="0"/>
              <a:t>Scientific Approach</a:t>
            </a:r>
            <a:r>
              <a:rPr lang="de-CH" sz="2000" dirty="0"/>
              <a:t> – </a:t>
            </a:r>
            <a:r>
              <a:rPr lang="de-CH" sz="2000" dirty="0" err="1"/>
              <a:t>showcase</a:t>
            </a:r>
            <a:r>
              <a:rPr lang="de-CH" sz="2000" dirty="0"/>
              <a:t> </a:t>
            </a:r>
            <a:r>
              <a:rPr lang="de-CH" sz="2000" dirty="0" err="1"/>
              <a:t>any</a:t>
            </a:r>
            <a:r>
              <a:rPr lang="de-CH" sz="2000" dirty="0"/>
              <a:t> </a:t>
            </a:r>
            <a:r>
              <a:rPr lang="de-CH" sz="2000" dirty="0" err="1"/>
              <a:t>novel</a:t>
            </a:r>
            <a:r>
              <a:rPr lang="de-CH" sz="2000" dirty="0"/>
              <a:t> </a:t>
            </a:r>
            <a:r>
              <a:rPr lang="de-CH" sz="2000" dirty="0" err="1"/>
              <a:t>methods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</a:t>
            </a:r>
            <a:r>
              <a:rPr lang="de-CH" sz="2000" dirty="0" err="1"/>
              <a:t>well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</a:t>
            </a:r>
            <a:r>
              <a:rPr lang="de-CH" sz="2000" dirty="0" err="1"/>
              <a:t>your</a:t>
            </a:r>
            <a:r>
              <a:rPr lang="de-CH" sz="2000" dirty="0"/>
              <a:t> </a:t>
            </a:r>
            <a:r>
              <a:rPr lang="de-CH" sz="2000" dirty="0" err="1"/>
              <a:t>expertise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a PI (</a:t>
            </a:r>
            <a:r>
              <a:rPr lang="de-CH" sz="2000" dirty="0" err="1"/>
              <a:t>your</a:t>
            </a:r>
            <a:r>
              <a:rPr lang="de-CH" sz="2000" dirty="0"/>
              <a:t> </a:t>
            </a:r>
            <a:r>
              <a:rPr lang="de-CH" sz="2000" dirty="0" err="1"/>
              <a:t>additions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state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art</a:t>
            </a:r>
            <a:r>
              <a:rPr lang="de-CH" sz="2000" dirty="0"/>
              <a:t> and </a:t>
            </a:r>
            <a:r>
              <a:rPr lang="de-CH" sz="2000" dirty="0" err="1"/>
              <a:t>your</a:t>
            </a:r>
            <a:r>
              <a:rPr lang="de-CH" sz="2000" dirty="0"/>
              <a:t> </a:t>
            </a:r>
            <a:r>
              <a:rPr lang="de-CH" sz="2000" dirty="0" err="1"/>
              <a:t>skills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an expert in </a:t>
            </a:r>
            <a:r>
              <a:rPr lang="de-CH" sz="2000" dirty="0" err="1"/>
              <a:t>your</a:t>
            </a:r>
            <a:r>
              <a:rPr lang="de-CH" sz="2000" dirty="0"/>
              <a:t> </a:t>
            </a:r>
            <a:r>
              <a:rPr lang="de-CH" sz="2000" dirty="0" err="1"/>
              <a:t>field</a:t>
            </a:r>
            <a:r>
              <a:rPr lang="de-CH" sz="2000" dirty="0"/>
              <a:t> </a:t>
            </a:r>
            <a:r>
              <a:rPr lang="de-CH" sz="2000" dirty="0" err="1"/>
              <a:t>re</a:t>
            </a:r>
            <a:r>
              <a:rPr lang="de-CH" sz="2000" dirty="0"/>
              <a:t> </a:t>
            </a:r>
            <a:r>
              <a:rPr lang="de-CH" sz="2000" dirty="0" err="1"/>
              <a:t>your</a:t>
            </a:r>
            <a:r>
              <a:rPr lang="de-CH" sz="2000" dirty="0"/>
              <a:t> </a:t>
            </a:r>
            <a:r>
              <a:rPr lang="de-CH" sz="2000" dirty="0" err="1"/>
              <a:t>methods</a:t>
            </a:r>
            <a:r>
              <a:rPr lang="de-CH" sz="2000" dirty="0"/>
              <a:t>)</a:t>
            </a:r>
          </a:p>
          <a:p>
            <a:pPr marL="457200" indent="-457200" algn="l">
              <a:lnSpc>
                <a:spcPct val="87000"/>
              </a:lnSpc>
              <a:buFont typeface="+mj-lt"/>
              <a:buAutoNum type="arabicPeriod"/>
            </a:pPr>
            <a:r>
              <a:rPr lang="de-CH" sz="2000" dirty="0" err="1"/>
              <a:t>Make</a:t>
            </a:r>
            <a:r>
              <a:rPr lang="de-CH" sz="2000" dirty="0"/>
              <a:t> </a:t>
            </a:r>
            <a:r>
              <a:rPr lang="de-CH" sz="2000" dirty="0" err="1"/>
              <a:t>your</a:t>
            </a:r>
            <a:r>
              <a:rPr lang="de-CH" sz="2000" dirty="0"/>
              <a:t> </a:t>
            </a:r>
            <a:r>
              <a:rPr lang="de-CH" sz="2000" dirty="0" err="1"/>
              <a:t>reviewers</a:t>
            </a:r>
            <a:r>
              <a:rPr lang="de-CH" sz="2000" dirty="0"/>
              <a:t> and </a:t>
            </a:r>
            <a:r>
              <a:rPr lang="de-CH" sz="2000" dirty="0" err="1"/>
              <a:t>panel</a:t>
            </a:r>
            <a:r>
              <a:rPr lang="de-CH" sz="2000" dirty="0"/>
              <a:t> </a:t>
            </a:r>
            <a:r>
              <a:rPr lang="de-CH" sz="2000" dirty="0" err="1"/>
              <a:t>members</a:t>
            </a:r>
            <a:r>
              <a:rPr lang="de-CH" sz="2000" dirty="0"/>
              <a:t> </a:t>
            </a:r>
            <a:r>
              <a:rPr lang="de-CH" sz="2000" i="1" dirty="0" err="1"/>
              <a:t>want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read</a:t>
            </a:r>
            <a:r>
              <a:rPr lang="de-CH" sz="2000" dirty="0"/>
              <a:t> </a:t>
            </a:r>
            <a:r>
              <a:rPr lang="de-CH" sz="2000" dirty="0" err="1"/>
              <a:t>your</a:t>
            </a:r>
            <a:r>
              <a:rPr lang="de-CH" sz="2000" dirty="0"/>
              <a:t> narrative – </a:t>
            </a:r>
            <a:r>
              <a:rPr lang="de-CH" sz="2000" b="1" dirty="0" err="1"/>
              <a:t>tell</a:t>
            </a:r>
            <a:r>
              <a:rPr lang="de-CH" sz="2000" b="1" dirty="0"/>
              <a:t> </a:t>
            </a:r>
            <a:r>
              <a:rPr lang="de-CH" sz="2000" b="1" dirty="0" err="1"/>
              <a:t>them</a:t>
            </a:r>
            <a:r>
              <a:rPr lang="de-CH" sz="2000" b="1" dirty="0"/>
              <a:t> a </a:t>
            </a:r>
            <a:r>
              <a:rPr lang="de-CH" sz="2000" b="1" dirty="0" err="1"/>
              <a:t>story</a:t>
            </a:r>
            <a:endParaRPr lang="de-CH" sz="2000" b="1" dirty="0"/>
          </a:p>
          <a:p>
            <a:pPr marL="914400" lvl="1" indent="-457200">
              <a:lnSpc>
                <a:spcPct val="87000"/>
              </a:lnSpc>
              <a:buFont typeface="+mj-lt"/>
              <a:buAutoNum type="arabicPeriod"/>
            </a:pP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51469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8DCCF-62FA-47BA-9BD9-F0DD0A585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335" y="1666168"/>
            <a:ext cx="2946565" cy="1091447"/>
          </a:xfrm>
        </p:spPr>
        <p:txBody>
          <a:bodyPr/>
          <a:lstStyle/>
          <a:p>
            <a:r>
              <a:rPr lang="en-GB" b="1" noProof="0">
                <a:solidFill>
                  <a:schemeClr val="bg1"/>
                </a:solidFill>
              </a:rPr>
              <a:t>We Advise Researchers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09BBCB-A360-4680-A9C8-3ECB43F8A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/>
          </a:p>
        </p:txBody>
      </p:sp>
      <p:sp>
        <p:nvSpPr>
          <p:cNvPr id="9" name="Textplatzhalter 20">
            <a:extLst>
              <a:ext uri="{FF2B5EF4-FFF2-40B4-BE49-F238E27FC236}">
                <a16:creationId xmlns:a16="http://schemas.microsoft.com/office/drawing/2014/main" id="{C453611A-865B-EFDD-16ED-BE826C32F439}"/>
              </a:ext>
            </a:extLst>
          </p:cNvPr>
          <p:cNvSpPr txBox="1">
            <a:spLocks/>
          </p:cNvSpPr>
          <p:nvPr/>
        </p:nvSpPr>
        <p:spPr>
          <a:xfrm>
            <a:off x="8419207" y="2476561"/>
            <a:ext cx="3591273" cy="2451362"/>
          </a:xfrm>
          <a:prstGeom prst="rect">
            <a:avLst/>
          </a:prstGeom>
          <a:ln w="57150">
            <a:solidFill>
              <a:schemeClr val="accent4"/>
            </a:solidFill>
          </a:ln>
        </p:spPr>
        <p:txBody>
          <a:bodyPr vert="horz" lIns="108000" tIns="108000" rIns="108000" bIns="10800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Arial" panose="020B0604020202020204" pitchFamily="34" charset="0"/>
              <a:buNone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87000"/>
              </a:lnSpc>
              <a:spcBef>
                <a:spcPts val="1500"/>
              </a:spcBef>
              <a:buFont typeface="Favorit Std" panose="02000006030000020004" pitchFamily="50" charset="0"/>
              <a:buNone/>
              <a:defRPr sz="15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1700" indent="446088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6200" indent="439738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2288" indent="454025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b="1" dirty="0"/>
              <a:t>Information Events and Training workshops: 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2000" dirty="0"/>
              <a:t>ERC </a:t>
            </a:r>
            <a:r>
              <a:rPr lang="en-US" sz="2000" dirty="0" err="1"/>
              <a:t>CoG</a:t>
            </a:r>
            <a:r>
              <a:rPr lang="en-US" sz="2000" dirty="0"/>
              <a:t> 2025 Info Day &amp;</a:t>
            </a: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2000" dirty="0"/>
              <a:t>Horizon Europe Introduction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 err="1">
                <a:hlinkClick r:id="rId3"/>
              </a:rPr>
              <a:t>EUresearch</a:t>
            </a:r>
            <a:r>
              <a:rPr lang="en-US" sz="2000" dirty="0">
                <a:hlinkClick r:id="rId3"/>
              </a:rPr>
              <a:t> events</a:t>
            </a:r>
            <a:endParaRPr lang="en-US" sz="2000" dirty="0"/>
          </a:p>
          <a:p>
            <a:pPr>
              <a:defRPr/>
            </a:pPr>
            <a:endParaRPr lang="en-US" sz="2200" dirty="0">
              <a:solidFill>
                <a:prstClr val="black"/>
              </a:solidFill>
            </a:endParaRPr>
          </a:p>
          <a:p>
            <a:pPr>
              <a:defRPr/>
            </a:pPr>
            <a:endParaRPr lang="en-GB" sz="2200" dirty="0">
              <a:solidFill>
                <a:prstClr val="black"/>
              </a:solidFill>
              <a:latin typeface="Arial" panose="020B0604020202020204"/>
              <a:cs typeface="Arial"/>
            </a:endParaRPr>
          </a:p>
          <a:p>
            <a:pPr>
              <a:defRPr/>
            </a:pPr>
            <a:endParaRPr lang="en-GB" sz="2200" dirty="0">
              <a:latin typeface="Arial" panose="020B0604020202020204"/>
              <a:cs typeface="Arial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B985D45-8BEC-2C88-D1D1-0571A31F883A}"/>
              </a:ext>
            </a:extLst>
          </p:cNvPr>
          <p:cNvSpPr txBox="1">
            <a:spLocks/>
          </p:cNvSpPr>
          <p:nvPr/>
        </p:nvSpPr>
        <p:spPr>
          <a:xfrm>
            <a:off x="368135" y="341302"/>
            <a:ext cx="10912441" cy="47338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Euresearch services for ERC grants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E1BE52-DE82-D06F-8B3E-4E96846C5341}"/>
              </a:ext>
            </a:extLst>
          </p:cNvPr>
          <p:cNvSpPr/>
          <p:nvPr/>
        </p:nvSpPr>
        <p:spPr>
          <a:xfrm>
            <a:off x="0" y="6366229"/>
            <a:ext cx="3672408" cy="2462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600"/>
              </a:spcAft>
            </a:pPr>
            <a:r>
              <a:rPr lang="en-GB" sz="1000"/>
              <a:t>© Euresearch 2024. All rights reserved.</a:t>
            </a:r>
            <a:endParaRPr lang="de-CH" sz="1000"/>
          </a:p>
        </p:txBody>
      </p:sp>
      <p:sp>
        <p:nvSpPr>
          <p:cNvPr id="3" name="Textplatzhalter 18">
            <a:extLst>
              <a:ext uri="{FF2B5EF4-FFF2-40B4-BE49-F238E27FC236}">
                <a16:creationId xmlns:a16="http://schemas.microsoft.com/office/drawing/2014/main" id="{8297F86C-FFA1-760D-CAF7-F4250D4BD3F6}"/>
              </a:ext>
            </a:extLst>
          </p:cNvPr>
          <p:cNvSpPr txBox="1">
            <a:spLocks/>
          </p:cNvSpPr>
          <p:nvPr/>
        </p:nvSpPr>
        <p:spPr>
          <a:xfrm>
            <a:off x="4400587" y="2476561"/>
            <a:ext cx="3711640" cy="2451362"/>
          </a:xfrm>
          <a:prstGeom prst="rect">
            <a:avLst/>
          </a:prstGeom>
          <a:ln w="57150">
            <a:solidFill>
              <a:schemeClr val="accent4"/>
            </a:solidFill>
          </a:ln>
        </p:spPr>
        <p:txBody>
          <a:bodyPr vert="horz" lIns="108000" tIns="108000" rIns="108000" bIns="10800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Arial" panose="020B0604020202020204" pitchFamily="34" charset="0"/>
              <a:buNone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87000"/>
              </a:lnSpc>
              <a:spcBef>
                <a:spcPts val="1500"/>
              </a:spcBef>
              <a:buFont typeface="Favorit Std" panose="02000006030000020004" pitchFamily="50" charset="0"/>
              <a:buNone/>
              <a:defRPr sz="15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1700" indent="446088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6200" indent="439738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2288" indent="454025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200" b="1" dirty="0">
                <a:solidFill>
                  <a:prstClr val="black"/>
                </a:solidFill>
              </a:rPr>
              <a:t>Proposal-related questions or a review of both B1 and B2 </a:t>
            </a:r>
          </a:p>
          <a:p>
            <a:pPr>
              <a:defRPr/>
            </a:pPr>
            <a:endParaRPr lang="en-US" sz="220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</a:rPr>
              <a:t>(ERC National Contact Points erc@euresearch.ch)</a:t>
            </a:r>
          </a:p>
        </p:txBody>
      </p:sp>
      <p:sp>
        <p:nvSpPr>
          <p:cNvPr id="13" name="Textplatzhalter 18">
            <a:extLst>
              <a:ext uri="{FF2B5EF4-FFF2-40B4-BE49-F238E27FC236}">
                <a16:creationId xmlns:a16="http://schemas.microsoft.com/office/drawing/2014/main" id="{C93ED111-4761-821B-8E50-B4AEFD58A8EB}"/>
              </a:ext>
            </a:extLst>
          </p:cNvPr>
          <p:cNvSpPr txBox="1">
            <a:spLocks/>
          </p:cNvSpPr>
          <p:nvPr/>
        </p:nvSpPr>
        <p:spPr>
          <a:xfrm>
            <a:off x="381967" y="2476561"/>
            <a:ext cx="3711640" cy="2451362"/>
          </a:xfrm>
          <a:prstGeom prst="rect">
            <a:avLst/>
          </a:prstGeom>
          <a:ln w="57150">
            <a:solidFill>
              <a:schemeClr val="accent4"/>
            </a:solidFill>
          </a:ln>
        </p:spPr>
        <p:txBody>
          <a:bodyPr vert="horz" lIns="108000" tIns="108000" rIns="108000" bIns="10800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Arial" panose="020B0604020202020204" pitchFamily="34" charset="0"/>
              <a:buNone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87000"/>
              </a:lnSpc>
              <a:spcBef>
                <a:spcPts val="1500"/>
              </a:spcBef>
              <a:buFont typeface="Favorit Std" panose="02000006030000020004" pitchFamily="50" charset="0"/>
              <a:buNone/>
              <a:defRPr sz="15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1700" indent="446088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6200" indent="439738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2288" indent="454025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200" b="1" dirty="0">
                <a:solidFill>
                  <a:prstClr val="black"/>
                </a:solidFill>
              </a:rPr>
              <a:t>Eligibility check / Admin or Budget questions</a:t>
            </a:r>
          </a:p>
          <a:p>
            <a:pPr>
              <a:defRPr/>
            </a:pPr>
            <a:endParaRPr lang="en-US" sz="220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(</a:t>
            </a:r>
            <a:r>
              <a:rPr lang="en-US" sz="2000" dirty="0" err="1">
                <a:solidFill>
                  <a:prstClr val="black"/>
                </a:solidFill>
              </a:rPr>
              <a:t>EUresearch</a:t>
            </a:r>
            <a:r>
              <a:rPr lang="en-US" sz="2000" dirty="0">
                <a:solidFill>
                  <a:prstClr val="black"/>
                </a:solidFill>
              </a:rPr>
              <a:t> regional offices – located in your own grants office</a:t>
            </a:r>
            <a:r>
              <a:rPr lang="en-US" sz="18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44330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CB87-F030-2C36-8913-0DCBF9CB75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3310" y="548680"/>
            <a:ext cx="4665070" cy="1515108"/>
          </a:xfrm>
        </p:spPr>
        <p:txBody>
          <a:bodyPr/>
          <a:lstStyle/>
          <a:p>
            <a:r>
              <a:rPr lang="en-GB" i="0"/>
              <a:t>Thank you!</a:t>
            </a:r>
            <a:endParaRPr lang="en-CH" i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044F1-202D-AF0C-327F-EE7651A1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13</a:t>
            </a:fld>
            <a:endParaRPr lang="de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4642B3-AB59-B4E8-DEE7-8AD1D72BF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8356" y="1573467"/>
            <a:ext cx="2302378" cy="2874441"/>
          </a:xfrm>
          <a:prstGeom prst="rect">
            <a:avLst/>
          </a:prstGeom>
        </p:spPr>
      </p:pic>
      <p:pic>
        <p:nvPicPr>
          <p:cNvPr id="1026" name="Picture 2" descr="Jennifer McClung">
            <a:extLst>
              <a:ext uri="{FF2B5EF4-FFF2-40B4-BE49-F238E27FC236}">
                <a16:creationId xmlns:a16="http://schemas.microsoft.com/office/drawing/2014/main" id="{7A937152-1367-5018-24FA-7EC0F901B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078" y="1573468"/>
            <a:ext cx="2302378" cy="2874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E732506-BEE0-6493-E06F-981EA55B2748}"/>
              </a:ext>
            </a:extLst>
          </p:cNvPr>
          <p:cNvSpPr txBox="1"/>
          <p:nvPr/>
        </p:nvSpPr>
        <p:spPr>
          <a:xfrm>
            <a:off x="6573077" y="4530023"/>
            <a:ext cx="5470557" cy="203132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base"/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Jennifer McClung</a:t>
            </a:r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 	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Rita de Brito</a:t>
            </a:r>
          </a:p>
          <a:p>
            <a:pPr fontAlgn="base"/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endParaRPr lang="en-US" sz="18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National Contact Points for ERC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Euresearch Network Office 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Bern – Switzerland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CH" sz="1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ERC Questions - erc@euresearch.ch</a:t>
            </a:r>
            <a:endParaRPr lang="de-CH" sz="1800" dirty="0"/>
          </a:p>
        </p:txBody>
      </p:sp>
    </p:spTree>
    <p:extLst>
      <p:ext uri="{BB962C8B-B14F-4D97-AF65-F5344CB8AC3E}">
        <p14:creationId xmlns:p14="http://schemas.microsoft.com/office/powerpoint/2010/main" val="783124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8FB69-95FD-3FE2-4702-67370CB54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/>
              <a:t>Evaluation </a:t>
            </a:r>
            <a:r>
              <a:rPr lang="en-GB" b="1"/>
              <a:t>Process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3EAC8F-80AF-1190-8E71-9E27755F8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14</a:t>
            </a:fld>
            <a:endParaRPr lang="de-CH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77D9D8B-D9D1-42C4-15E8-348581768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777387"/>
              </p:ext>
            </p:extLst>
          </p:nvPr>
        </p:nvGraphicFramePr>
        <p:xfrm>
          <a:off x="0" y="1245010"/>
          <a:ext cx="12250585" cy="502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207">
                  <a:extLst>
                    <a:ext uri="{9D8B030D-6E8A-4147-A177-3AD203B41FA5}">
                      <a16:colId xmlns:a16="http://schemas.microsoft.com/office/drawing/2014/main" val="3804121116"/>
                    </a:ext>
                  </a:extLst>
                </a:gridCol>
                <a:gridCol w="3948813">
                  <a:extLst>
                    <a:ext uri="{9D8B030D-6E8A-4147-A177-3AD203B41FA5}">
                      <a16:colId xmlns:a16="http://schemas.microsoft.com/office/drawing/2014/main" val="3462878679"/>
                    </a:ext>
                  </a:extLst>
                </a:gridCol>
                <a:gridCol w="2268373">
                  <a:extLst>
                    <a:ext uri="{9D8B030D-6E8A-4147-A177-3AD203B41FA5}">
                      <a16:colId xmlns:a16="http://schemas.microsoft.com/office/drawing/2014/main" val="2838865259"/>
                    </a:ext>
                  </a:extLst>
                </a:gridCol>
                <a:gridCol w="5171357">
                  <a:extLst>
                    <a:ext uri="{9D8B030D-6E8A-4147-A177-3AD203B41FA5}">
                      <a16:colId xmlns:a16="http://schemas.microsoft.com/office/drawing/2014/main" val="3400771153"/>
                    </a:ext>
                  </a:extLst>
                </a:gridCol>
                <a:gridCol w="534835">
                  <a:extLst>
                    <a:ext uri="{9D8B030D-6E8A-4147-A177-3AD203B41FA5}">
                      <a16:colId xmlns:a16="http://schemas.microsoft.com/office/drawing/2014/main" val="4249300663"/>
                    </a:ext>
                  </a:extLst>
                </a:gridCol>
              </a:tblGrid>
              <a:tr h="307142"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>
                    <a:lnR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200" b="1"/>
                        <a:t>Starting Grant, Consolidator Grant, Advanced Grant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2200" b="1"/>
                        <a:t>                                             Synergy Grant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200" b="1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1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94587629"/>
                  </a:ext>
                </a:extLst>
              </a:tr>
              <a:tr h="1248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2000">
                          <a:solidFill>
                            <a:schemeClr val="bg1"/>
                          </a:solidFill>
                          <a:highlight>
                            <a:srgbClr val="FF9900"/>
                          </a:highlight>
                        </a:rPr>
                        <a:t>Step 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Remote assessment by Panel members: </a:t>
                      </a:r>
                      <a:r>
                        <a:rPr lang="en-GB" sz="1800" b="1"/>
                        <a:t>only</a:t>
                      </a:r>
                      <a:r>
                        <a:rPr lang="en-GB" sz="1800"/>
                        <a:t> Synopsis (B1) and CV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Panel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Proposal rejected (scores B&amp;C + </a:t>
                      </a:r>
                      <a:r>
                        <a:rPr lang="en-GB" sz="1800" u="sng"/>
                        <a:t>A non-invited</a:t>
                      </a:r>
                      <a:r>
                        <a:rPr lang="en-GB" sz="1800" u="none"/>
                        <a:t>*) </a:t>
                      </a:r>
                      <a:r>
                        <a:rPr lang="en-GB" sz="1800"/>
                        <a:t>/ Proposal retained for step 2 (score A invited)</a:t>
                      </a:r>
                    </a:p>
                  </a:txBody>
                  <a:tcPr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40307796"/>
                  </a:ext>
                </a:extLst>
              </a:tr>
              <a:tr h="1106619">
                <a:tc>
                  <a:txBody>
                    <a:bodyPr/>
                    <a:lstStyle/>
                    <a:p>
                      <a:pPr algn="l"/>
                      <a:endParaRPr lang="en-GB" sz="1800" kern="1200">
                        <a:solidFill>
                          <a:schemeClr val="bg1"/>
                        </a:solidFill>
                        <a:highlight>
                          <a:srgbClr val="00808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>
                          <a:solidFill>
                            <a:schemeClr val="bg1"/>
                          </a:solidFill>
                          <a:highlight>
                            <a:srgbClr val="DA8200"/>
                          </a:highlight>
                          <a:latin typeface="+mn-lt"/>
                          <a:ea typeface="+mn-ea"/>
                          <a:cs typeface="+mn-cs"/>
                        </a:rPr>
                        <a:t>Step 2 </a:t>
                      </a:r>
                    </a:p>
                    <a:p>
                      <a:pPr algn="l"/>
                      <a:r>
                        <a:rPr lang="en-US" sz="1800"/>
                        <a:t>Remote assessment by Panel members and Reviewers of the full proposal (</a:t>
                      </a:r>
                      <a:r>
                        <a:rPr lang="en-US" sz="1800" b="1"/>
                        <a:t>part B1 + part B2</a:t>
                      </a:r>
                      <a:r>
                        <a:rPr lang="en-US" sz="1800"/>
                        <a:t>) </a:t>
                      </a:r>
                    </a:p>
                    <a:p>
                      <a:pPr algn="l"/>
                      <a:r>
                        <a:rPr lang="en-US" sz="1800"/>
                        <a:t>Panel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+ Interview (online; 30 min)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Score A (</a:t>
                      </a:r>
                      <a:r>
                        <a:rPr lang="en-GB" sz="18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 for funding)&amp; B(rejected)</a:t>
                      </a:r>
                      <a:endParaRPr lang="en-US" sz="1800"/>
                    </a:p>
                    <a:p>
                      <a:pPr algn="l"/>
                      <a:endParaRPr lang="en-GB" sz="1800" kern="1200">
                        <a:solidFill>
                          <a:schemeClr val="bg1"/>
                        </a:solidFill>
                        <a:highlight>
                          <a:srgbClr val="00808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800" kern="1200">
                        <a:solidFill>
                          <a:schemeClr val="bg1"/>
                        </a:solidFill>
                        <a:highlight>
                          <a:srgbClr val="00808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800" kern="1200">
                        <a:solidFill>
                          <a:schemeClr val="bg1"/>
                        </a:solidFill>
                        <a:highlight>
                          <a:srgbClr val="00808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02797691"/>
                  </a:ext>
                </a:extLst>
              </a:tr>
              <a:tr h="1248080">
                <a:tc>
                  <a:txBody>
                    <a:bodyPr/>
                    <a:lstStyle/>
                    <a:p>
                      <a:pPr algn="l"/>
                      <a:endParaRPr lang="en-GB" sz="18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en-GB" sz="18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>
                          <a:solidFill>
                            <a:schemeClr val="bg1"/>
                          </a:solidFill>
                          <a:highlight>
                            <a:srgbClr val="83AEA7"/>
                          </a:highlight>
                          <a:latin typeface="+mn-lt"/>
                          <a:ea typeface="+mn-ea"/>
                          <a:cs typeface="+mn-cs"/>
                        </a:rPr>
                        <a:t>Step 3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800"/>
                        <a:t>No Remote Reviews by panel members: interview preparation based on step 2 reviews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Interviews with all PIs </a:t>
                      </a:r>
                      <a:endParaRPr lang="en-GB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>
                          <a:solidFill>
                            <a:schemeClr val="bg1"/>
                          </a:solidFill>
                          <a:highlight>
                            <a:srgbClr val="800080"/>
                          </a:highlight>
                        </a:rPr>
                        <a:t>Step 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Interviews with all PIs (45 min)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Score A (</a:t>
                      </a:r>
                      <a:r>
                        <a:rPr lang="en-GB" sz="18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 for funding)&amp; B(rejected)</a:t>
                      </a:r>
                      <a:endParaRPr lang="en-GB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0698763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54AD779E-918C-DE5A-414B-9C47654C4DE7}"/>
              </a:ext>
            </a:extLst>
          </p:cNvPr>
          <p:cNvSpPr txBox="1"/>
          <p:nvPr/>
        </p:nvSpPr>
        <p:spPr>
          <a:xfrm>
            <a:off x="368134" y="5948923"/>
            <a:ext cx="3895255" cy="2142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87000"/>
              </a:lnSpc>
            </a:pPr>
            <a:r>
              <a:rPr lang="en-GB" sz="1600"/>
              <a:t>* </a:t>
            </a:r>
            <a:r>
              <a:rPr lang="en-GB" sz="1600" u="sng"/>
              <a:t>can reapply next year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C9F558-4250-B9E4-F523-54D188549710}"/>
              </a:ext>
            </a:extLst>
          </p:cNvPr>
          <p:cNvSpPr/>
          <p:nvPr/>
        </p:nvSpPr>
        <p:spPr>
          <a:xfrm>
            <a:off x="0" y="6366229"/>
            <a:ext cx="3672408" cy="2462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600"/>
              </a:spcAft>
            </a:pPr>
            <a:r>
              <a:rPr lang="en-GB" sz="1000"/>
              <a:t>© Euresearch 2024. All rights reserved.</a:t>
            </a:r>
            <a:endParaRPr lang="de-CH" sz="1000"/>
          </a:p>
        </p:txBody>
      </p:sp>
    </p:spTree>
    <p:extLst>
      <p:ext uri="{BB962C8B-B14F-4D97-AF65-F5344CB8AC3E}">
        <p14:creationId xmlns:p14="http://schemas.microsoft.com/office/powerpoint/2010/main" val="3490053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ea typeface="Favorit Std" panose="02000006030000020004" pitchFamily="2" charset="0"/>
              </a:rPr>
              <a:t>CH </a:t>
            </a:r>
            <a:r>
              <a:rPr lang="en-CH" b="1">
                <a:ea typeface="Favorit Std" panose="02000006030000020004" pitchFamily="2" charset="0"/>
              </a:rPr>
              <a:t>participation</a:t>
            </a:r>
            <a:r>
              <a:rPr lang="de-CH" b="1">
                <a:ea typeface="Favorit Std" panose="02000006030000020004" pitchFamily="2" charset="0"/>
              </a:rPr>
              <a:t> in 2024 ERC-Calls</a:t>
            </a:r>
            <a:endParaRPr lang="en-US" b="1">
              <a:ea typeface="Favorit Std" panose="020000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>
                <a:latin typeface="+mj-lt"/>
              </a:rPr>
              <a:pPr/>
              <a:t>2</a:t>
            </a:fld>
            <a:endParaRPr lang="de-CH">
              <a:latin typeface="+mj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67622"/>
              </p:ext>
            </p:extLst>
          </p:nvPr>
        </p:nvGraphicFramePr>
        <p:xfrm>
          <a:off x="695400" y="2263140"/>
          <a:ext cx="7560840" cy="375951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434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61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435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b="1" kern="1200">
                          <a:solidFill>
                            <a:schemeClr val="tx1"/>
                          </a:solidFill>
                        </a:rPr>
                        <a:t>Calls</a:t>
                      </a:r>
                      <a:endParaRPr lang="en-US" sz="1800" b="1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Swiss Status</a:t>
                      </a: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912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</a:rPr>
                        <a:t>ERC Starting Grant 2025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</a:rPr>
                        <a:t>Eligible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828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</a:rPr>
                        <a:t>ERC Consolidator Grant 2025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Eligibile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90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</a:rPr>
                        <a:t>ERC Advanced Grant 2024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-2286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</a:rPr>
                        <a:t>Eligible</a:t>
                      </a:r>
                      <a:endParaRPr lang="en-US" sz="1800" b="1" kern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404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</a:rPr>
                        <a:t>ERC Synergy Grant 2025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-228600" algn="l" defTabSz="914400" rtl="0" eaLnBrk="1" latinLnBrk="0" hangingPunct="1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</a:rPr>
                        <a:t>Eligible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Textplatzhalter 2"/>
          <p:cNvSpPr txBox="1">
            <a:spLocks/>
          </p:cNvSpPr>
          <p:nvPr/>
        </p:nvSpPr>
        <p:spPr>
          <a:xfrm>
            <a:off x="222206" y="1194267"/>
            <a:ext cx="12119992" cy="540000"/>
          </a:xfrm>
          <a:prstGeom prst="rect">
            <a:avLst/>
          </a:prstGeom>
        </p:spPr>
        <p:txBody>
          <a:bodyPr/>
          <a:lstStyle>
            <a:lvl1pPr marL="0" indent="444500" algn="l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Arial" panose="020B0604020202020204" pitchFamily="34" charset="0"/>
              <a:buChar char="‒"/>
              <a:defRPr sz="24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4500" indent="447675" algn="l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1700" indent="446088" algn="l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6200" indent="439738" algn="l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2288" indent="454025" algn="l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buNone/>
            </a:pPr>
            <a:r>
              <a:rPr lang="en-GB" sz="2500" dirty="0">
                <a:latin typeface="+mj-lt"/>
                <a:ea typeface="Favorit Std" pitchFamily="50" charset="0"/>
              </a:rPr>
              <a:t>Switzerland has the status of ‘to be associated’ </a:t>
            </a:r>
            <a:r>
              <a:rPr lang="en-GB" sz="2500" b="1" dirty="0">
                <a:latin typeface="+mj-lt"/>
                <a:ea typeface="Favorit Std" pitchFamily="50" charset="0"/>
              </a:rPr>
              <a:t>third country</a:t>
            </a:r>
            <a:r>
              <a:rPr lang="en-GB" sz="2500" dirty="0">
                <a:latin typeface="+mj-lt"/>
                <a:ea typeface="Favorit Std" pitchFamily="50" charset="0"/>
              </a:rPr>
              <a:t>. Meaning:</a:t>
            </a:r>
          </a:p>
          <a:p>
            <a:endParaRPr lang="en-GB" sz="2500" dirty="0">
              <a:latin typeface="+mj-lt"/>
              <a:ea typeface="Favorit Std" pitchFamily="50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D0F04C-BAC1-AC0A-B58B-1BA5CDC22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662" y="2100076"/>
            <a:ext cx="3330622" cy="166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006436-B436-0329-BA1B-A843374C5D20}"/>
              </a:ext>
            </a:extLst>
          </p:cNvPr>
          <p:cNvSpPr txBox="1"/>
          <p:nvPr/>
        </p:nvSpPr>
        <p:spPr>
          <a:xfrm>
            <a:off x="8605662" y="4244406"/>
            <a:ext cx="333062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spcAft>
                <a:spcPts val="1200"/>
              </a:spcAft>
              <a:buNone/>
            </a:pPr>
            <a:r>
              <a:rPr lang="en-US" dirty="0">
                <a:ea typeface="Favorit Std" panose="02000006030000020004" pitchFamily="2" charset="0"/>
              </a:rPr>
              <a:t>Updates from State Secretariat for Education Research Innovation (SERI) </a:t>
            </a:r>
          </a:p>
          <a:p>
            <a:pPr indent="0">
              <a:spcAft>
                <a:spcPts val="1200"/>
              </a:spcAft>
              <a:buNone/>
            </a:pPr>
            <a:r>
              <a:rPr lang="en-GB" dirty="0">
                <a:ea typeface="Favorit Std" panose="02000006030000020004" pitchFamily="2" charset="0"/>
              </a:rPr>
              <a:t>↳ </a:t>
            </a:r>
            <a:r>
              <a:rPr lang="en-US" dirty="0">
                <a:solidFill>
                  <a:schemeClr val="tx2"/>
                </a:solidFill>
                <a:ea typeface="Favorit Std" panose="02000006030000020004" pitchFamily="2" charset="0"/>
                <a:hlinkClick r:id="rId4"/>
              </a:rPr>
              <a:t>www.horizon-europe.ch</a:t>
            </a:r>
            <a:endParaRPr lang="en-US" dirty="0">
              <a:solidFill>
                <a:schemeClr val="tx2"/>
              </a:solidFill>
              <a:ea typeface="Favorit Std" panose="02000006030000020004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EBA956-7F1C-5810-5F2B-0142458A70E4}"/>
              </a:ext>
            </a:extLst>
          </p:cNvPr>
          <p:cNvSpPr/>
          <p:nvPr/>
        </p:nvSpPr>
        <p:spPr>
          <a:xfrm>
            <a:off x="0" y="6366229"/>
            <a:ext cx="3672408" cy="2462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600"/>
              </a:spcAft>
            </a:pPr>
            <a:r>
              <a:rPr lang="en-GB" sz="1000"/>
              <a:t>© Euresearch 2024. All rights reserved.</a:t>
            </a:r>
            <a:endParaRPr lang="de-CH" sz="1000"/>
          </a:p>
        </p:txBody>
      </p:sp>
    </p:spTree>
    <p:extLst>
      <p:ext uri="{BB962C8B-B14F-4D97-AF65-F5344CB8AC3E}">
        <p14:creationId xmlns:p14="http://schemas.microsoft.com/office/powerpoint/2010/main" val="366719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b="1"/>
              <a:t>What is the European Research Council?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6556EF6-D542-FC47-EDB2-74244CACB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174" y="2280214"/>
            <a:ext cx="3352098" cy="335209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81A3FF0-7D54-B5DC-D98B-33E1C8CBF27B}"/>
              </a:ext>
            </a:extLst>
          </p:cNvPr>
          <p:cNvSpPr txBox="1"/>
          <p:nvPr/>
        </p:nvSpPr>
        <p:spPr>
          <a:xfrm>
            <a:off x="1366230" y="1225688"/>
            <a:ext cx="8916250" cy="501675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 rtl="0" fontAlgn="base"/>
            <a:endParaRPr lang="en-GB" sz="2000" b="1" dirty="0">
              <a:latin typeface="+mj-lt"/>
              <a:ea typeface="+mj-ea"/>
              <a:cs typeface="+mj-cs"/>
            </a:endParaRPr>
          </a:p>
          <a:p>
            <a:pPr algn="l" rtl="0" fontAlgn="base"/>
            <a:r>
              <a:rPr lang="en-GB" sz="2000" b="1" dirty="0">
                <a:latin typeface="+mj-lt"/>
                <a:ea typeface="+mj-ea"/>
                <a:cs typeface="+mj-cs"/>
              </a:rPr>
              <a:t>ERC funds and promotes:</a:t>
            </a:r>
            <a:r>
              <a:rPr lang="en-US" sz="2000" b="1" dirty="0">
                <a:latin typeface="+mj-lt"/>
                <a:ea typeface="+mj-ea"/>
                <a:cs typeface="+mj-cs"/>
              </a:rPr>
              <a:t>​</a:t>
            </a:r>
            <a:endParaRPr lang="en-US" sz="2000" b="1" dirty="0">
              <a:latin typeface="+mj-lt"/>
              <a:ea typeface="+mj-ea"/>
              <a:cs typeface="Arial"/>
            </a:endParaRPr>
          </a:p>
          <a:p>
            <a:pPr algn="l" rtl="0" fontAlgn="base"/>
            <a:r>
              <a:rPr lang="en-GB" sz="2000" dirty="0">
                <a:latin typeface="+mj-lt"/>
                <a:ea typeface="+mj-ea"/>
                <a:cs typeface="+mj-cs"/>
              </a:rPr>
              <a:t>​</a:t>
            </a:r>
            <a:endParaRPr lang="en-GB" sz="2000" dirty="0">
              <a:latin typeface="+mj-lt"/>
              <a:ea typeface="+mj-ea"/>
              <a:cs typeface="Arial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§"/>
            </a:pPr>
            <a:r>
              <a:rPr lang="en-GB" sz="2000" dirty="0">
                <a:latin typeface="+mj-lt"/>
                <a:ea typeface="+mj-ea"/>
                <a:cs typeface="+mj-cs"/>
              </a:rPr>
              <a:t>Bottom-up research</a:t>
            </a:r>
          </a:p>
          <a:p>
            <a:pPr marL="285750" indent="-285750" algn="l" rtl="0" fontAlgn="base">
              <a:buFont typeface="Wingdings" panose="05000000000000000000" pitchFamily="2" charset="2"/>
              <a:buChar char="§"/>
            </a:pPr>
            <a:endParaRPr lang="en-GB" sz="2000" dirty="0">
              <a:latin typeface="+mj-lt"/>
              <a:ea typeface="+mj-ea"/>
              <a:cs typeface="+mj-cs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§"/>
            </a:pPr>
            <a:r>
              <a:rPr lang="en-GB" sz="2000" dirty="0">
                <a:latin typeface="+mj-lt"/>
                <a:ea typeface="+mj-ea"/>
                <a:cs typeface="+mj-cs"/>
              </a:rPr>
              <a:t>Ground-breaking and ambitious projects</a:t>
            </a:r>
            <a:endParaRPr lang="en-GB" sz="2000" dirty="0">
              <a:latin typeface="+mj-lt"/>
              <a:ea typeface="+mj-ea"/>
              <a:cs typeface="Arial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§"/>
            </a:pPr>
            <a:endParaRPr lang="en-GB" sz="2000" dirty="0">
              <a:latin typeface="+mj-lt"/>
              <a:ea typeface="+mj-ea"/>
              <a:cs typeface="+mj-cs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§"/>
            </a:pPr>
            <a:r>
              <a:rPr lang="de-CH" sz="2000" dirty="0">
                <a:latin typeface="+mj-lt"/>
                <a:ea typeface="+mj-ea"/>
                <a:cs typeface="+mj-cs"/>
              </a:rPr>
              <a:t>5-year </a:t>
            </a:r>
            <a:r>
              <a:rPr lang="de-CH" sz="2000" dirty="0" err="1">
                <a:latin typeface="+mj-lt"/>
                <a:ea typeface="+mj-ea"/>
                <a:cs typeface="+mj-cs"/>
              </a:rPr>
              <a:t>projects</a:t>
            </a:r>
            <a:endParaRPr lang="en-US" sz="2000" dirty="0">
              <a:latin typeface="+mj-lt"/>
              <a:ea typeface="+mj-ea"/>
              <a:cs typeface="Arial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§"/>
            </a:pPr>
            <a:endParaRPr lang="en-US" sz="2000" dirty="0">
              <a:latin typeface="+mj-lt"/>
              <a:ea typeface="+mj-ea"/>
              <a:cs typeface="+mj-cs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§"/>
            </a:pPr>
            <a:r>
              <a:rPr lang="en-GB" sz="2000" dirty="0">
                <a:latin typeface="+mj-lt"/>
                <a:ea typeface="+mj-ea"/>
                <a:cs typeface="+mj-cs"/>
              </a:rPr>
              <a:t>Individual excellent PIs</a:t>
            </a:r>
            <a:r>
              <a:rPr lang="en-US" sz="2000" dirty="0">
                <a:latin typeface="+mj-lt"/>
                <a:ea typeface="+mj-ea"/>
                <a:cs typeface="+mj-cs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§"/>
            </a:pPr>
            <a:endParaRPr lang="en-US" sz="2000" dirty="0">
              <a:latin typeface="+mj-lt"/>
              <a:ea typeface="+mj-ea"/>
              <a:cs typeface="+mj-cs"/>
            </a:endParaRPr>
          </a:p>
          <a:p>
            <a:pPr fontAlgn="base"/>
            <a:r>
              <a:rPr lang="en-US" sz="2000" b="1" dirty="0">
                <a:latin typeface="+mj-lt"/>
                <a:ea typeface="+mj-ea"/>
                <a:cs typeface="+mj-cs"/>
              </a:rPr>
              <a:t>ERC</a:t>
            </a:r>
            <a:r>
              <a:rPr lang="en-US" sz="2000" dirty="0">
                <a:latin typeface="+mj-lt"/>
                <a:ea typeface="+mj-ea"/>
                <a:cs typeface="+mj-cs"/>
              </a:rPr>
              <a:t> </a:t>
            </a:r>
            <a:r>
              <a:rPr lang="en-US" sz="2000" b="1" dirty="0">
                <a:latin typeface="+mj-lt"/>
                <a:ea typeface="+mj-ea"/>
                <a:cs typeface="+mj-cs"/>
              </a:rPr>
              <a:t>offers 4 core grant schemes</a:t>
            </a:r>
            <a:r>
              <a:rPr lang="en-US" sz="2000" dirty="0">
                <a:latin typeface="+mj-lt"/>
                <a:ea typeface="+mj-ea"/>
                <a:cs typeface="+mj-cs"/>
              </a:rPr>
              <a:t>: </a:t>
            </a:r>
          </a:p>
          <a:p>
            <a:pPr fontAlgn="base"/>
            <a:r>
              <a:rPr lang="en-US" sz="2000" dirty="0">
                <a:latin typeface="+mj-lt"/>
                <a:ea typeface="+mj-ea"/>
                <a:cs typeface="+mj-cs"/>
              </a:rPr>
              <a:t>	Starting grant</a:t>
            </a:r>
          </a:p>
          <a:p>
            <a:pPr fontAlgn="base"/>
            <a:r>
              <a:rPr lang="en-US" sz="2000" dirty="0">
                <a:latin typeface="+mj-lt"/>
                <a:ea typeface="+mj-ea"/>
                <a:cs typeface="+mj-cs"/>
              </a:rPr>
              <a:t>	Consolidator grant</a:t>
            </a:r>
          </a:p>
          <a:p>
            <a:pPr fontAlgn="base"/>
            <a:r>
              <a:rPr lang="en-US" sz="2000" dirty="0">
                <a:latin typeface="+mj-lt"/>
                <a:ea typeface="+mj-ea"/>
                <a:cs typeface="+mj-cs"/>
              </a:rPr>
              <a:t>	Advanced grant </a:t>
            </a:r>
          </a:p>
          <a:p>
            <a:pPr fontAlgn="base"/>
            <a:r>
              <a:rPr lang="en-US" sz="2000" dirty="0">
                <a:latin typeface="+mj-lt"/>
                <a:ea typeface="+mj-ea"/>
                <a:cs typeface="+mj-cs"/>
              </a:rPr>
              <a:t>	Synergy grant</a:t>
            </a:r>
            <a:endParaRPr lang="en-US" sz="2000" dirty="0">
              <a:latin typeface="+mj-lt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2182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2334717" y="1532587"/>
            <a:ext cx="3711640" cy="2451362"/>
          </a:xfrm>
          <a:noFill/>
          <a:ln w="28575">
            <a:solidFill>
              <a:schemeClr val="accent4"/>
            </a:solidFill>
          </a:ln>
        </p:spPr>
        <p:txBody>
          <a:bodyPr vert="horz" lIns="90000" tIns="90000" rIns="90000" bIns="90000" rtlCol="0" anchor="t">
            <a:noAutofit/>
          </a:bodyPr>
          <a:lstStyle/>
          <a:p>
            <a:pPr marL="12700" marR="101600" algn="l">
              <a:buClr>
                <a:schemeClr val="accent1"/>
              </a:buClr>
            </a:pPr>
            <a:r>
              <a:rPr lang="en-GB" sz="2400" b="1" dirty="0"/>
              <a:t>Starting Grants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b="1" dirty="0"/>
              <a:t> </a:t>
            </a:r>
            <a:endParaRPr lang="en-CH" sz="2400" b="1" dirty="0"/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2-7 years after PhD 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Up to € 1.5 Mil 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(+ 1Mil)</a:t>
            </a:r>
          </a:p>
          <a:p>
            <a:pPr marL="12700" marR="101600" algn="l">
              <a:buClr>
                <a:schemeClr val="accent1"/>
              </a:buClr>
            </a:pPr>
            <a:endParaRPr lang="en-GB" sz="2400" dirty="0"/>
          </a:p>
          <a:p>
            <a:pPr marL="12700" marR="101600" algn="l">
              <a:buClr>
                <a:schemeClr val="accent1"/>
              </a:buClr>
            </a:pPr>
            <a:endParaRPr lang="en-GB" sz="2400" dirty="0"/>
          </a:p>
          <a:p>
            <a:pPr marL="12700" marR="101600" algn="l">
              <a:buClr>
                <a:schemeClr val="accent1"/>
              </a:buClr>
            </a:pPr>
            <a:endParaRPr lang="en-GB" sz="2400" b="1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8135" y="286198"/>
            <a:ext cx="10912441" cy="47338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2400" b="1"/>
              <a:t>ERC – Grant Schemes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z="2400" smtClean="0"/>
              <a:pPr/>
              <a:t>4</a:t>
            </a:fld>
            <a:endParaRPr lang="de-CH" sz="240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16513" y="1532587"/>
            <a:ext cx="3711640" cy="2451362"/>
          </a:xfrm>
          <a:noFill/>
          <a:ln w="28575">
            <a:solidFill>
              <a:srgbClr val="C00000"/>
            </a:solidFill>
          </a:ln>
        </p:spPr>
        <p:txBody>
          <a:bodyPr vert="horz" lIns="90000" tIns="90000" rIns="90000" bIns="90000" rtlCol="0" anchor="t">
            <a:noAutofit/>
          </a:bodyPr>
          <a:lstStyle/>
          <a:p>
            <a:pPr marL="12700" marR="101600" algn="l">
              <a:buClr>
                <a:schemeClr val="accent1"/>
              </a:buClr>
            </a:pPr>
            <a:r>
              <a:rPr lang="de-CH" sz="2400" b="1" dirty="0" err="1"/>
              <a:t>Consolidator</a:t>
            </a:r>
            <a:r>
              <a:rPr lang="de-CH" sz="2400" b="1" dirty="0"/>
              <a:t> Grants</a:t>
            </a:r>
          </a:p>
          <a:p>
            <a:pPr marL="12700" marR="101600" algn="l">
              <a:buClr>
                <a:schemeClr val="accent1"/>
              </a:buClr>
            </a:pPr>
            <a:endParaRPr lang="de-CH" sz="2400" b="1" dirty="0"/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7-12 years after PhD 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Up to € 2 Mil 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(+ 1Mil)</a:t>
            </a:r>
          </a:p>
          <a:p>
            <a:pPr marL="12700" marR="101600" algn="l">
              <a:buClr>
                <a:schemeClr val="accent1"/>
              </a:buClr>
            </a:pPr>
            <a:endParaRPr lang="de-CH" sz="2400" b="1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3"/>
          </p:nvPr>
        </p:nvSpPr>
        <p:spPr>
          <a:xfrm>
            <a:off x="2340400" y="4110511"/>
            <a:ext cx="3711640" cy="2451362"/>
          </a:xfrm>
          <a:noFill/>
          <a:ln w="28575">
            <a:solidFill>
              <a:srgbClr val="0070C0"/>
            </a:solidFill>
          </a:ln>
        </p:spPr>
        <p:txBody>
          <a:bodyPr vert="horz" lIns="90000" tIns="90000" rIns="90000" bIns="90000" rtlCol="0" anchor="t">
            <a:noAutofit/>
          </a:bodyPr>
          <a:lstStyle/>
          <a:p>
            <a:pPr marL="12700" marR="101600" algn="l">
              <a:buClr>
                <a:schemeClr val="accent1"/>
              </a:buClr>
            </a:pPr>
            <a:r>
              <a:rPr lang="en-GB" sz="2400" b="1" dirty="0"/>
              <a:t>Advanced Grant</a:t>
            </a:r>
          </a:p>
          <a:p>
            <a:pPr marL="12700" marR="101600" algn="l">
              <a:buClr>
                <a:schemeClr val="accent1"/>
              </a:buClr>
            </a:pPr>
            <a:endParaRPr lang="en-GB" sz="2400" b="1" dirty="0"/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Excellent scientific 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track record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Up to € 2.5 Mil 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(+ 1Mil)</a:t>
            </a:r>
          </a:p>
          <a:p>
            <a:pPr marL="12700" marR="101600" algn="l">
              <a:buClr>
                <a:schemeClr val="accent1"/>
              </a:buClr>
            </a:pPr>
            <a:endParaRPr lang="en-GB" sz="2400" dirty="0"/>
          </a:p>
          <a:p>
            <a:pPr marL="12700" marR="101600" algn="l">
              <a:buClr>
                <a:schemeClr val="accent1"/>
              </a:buClr>
            </a:pPr>
            <a:endParaRPr lang="en-GB" sz="2400" dirty="0"/>
          </a:p>
          <a:p>
            <a:pPr marL="12700" marR="101600" algn="l">
              <a:buClr>
                <a:schemeClr val="accent1"/>
              </a:buClr>
            </a:pPr>
            <a:endParaRPr lang="en-GB" sz="24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C36ADAE-6625-D662-FFA0-8B9A11A7D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555" y="2799618"/>
            <a:ext cx="863631" cy="86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33EB5292-3A2F-3580-3488-8291B4DC6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411" y="2799618"/>
            <a:ext cx="941266" cy="85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89FE7D06-C37F-6057-EFAF-2DA743012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919" y="5346121"/>
            <a:ext cx="941267" cy="84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14FEC419-43D9-8022-CAE9-B515425EFB17}"/>
              </a:ext>
            </a:extLst>
          </p:cNvPr>
          <p:cNvSpPr txBox="1">
            <a:spLocks/>
          </p:cNvSpPr>
          <p:nvPr/>
        </p:nvSpPr>
        <p:spPr>
          <a:xfrm>
            <a:off x="6202185" y="4120440"/>
            <a:ext cx="3711640" cy="245136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vert="horz" lIns="90000" tIns="90000" rIns="90000" bIns="90000" rtlCol="0" anchor="t">
            <a:noAutofit/>
          </a:bodyPr>
          <a:lstStyle>
            <a:lvl1pPr marL="0" indent="0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Arial" panose="020B0604020202020204" pitchFamily="34" charset="0"/>
              <a:buNone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87000"/>
              </a:lnSpc>
              <a:spcBef>
                <a:spcPts val="1500"/>
              </a:spcBef>
              <a:buFont typeface="Favorit Std" panose="02000006030000020004" pitchFamily="50" charset="0"/>
              <a:buNone/>
              <a:defRPr sz="15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1700" indent="446088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6200" indent="439738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92288" indent="454025" algn="ctr" defTabSz="914400" rtl="0" eaLnBrk="1" latinLnBrk="0" hangingPunct="1">
              <a:lnSpc>
                <a:spcPct val="87000"/>
              </a:lnSpc>
              <a:spcBef>
                <a:spcPts val="0"/>
              </a:spcBef>
              <a:buFont typeface="Favorit Std" panose="02000006030000020004" pitchFamily="50" charset="0"/>
              <a:buChar char="—"/>
              <a:defRPr sz="21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101600" algn="l">
              <a:buClr>
                <a:schemeClr val="accent1"/>
              </a:buClr>
            </a:pPr>
            <a:r>
              <a:rPr lang="en-GB" sz="2400" b="1" dirty="0"/>
              <a:t>Synergy Grants </a:t>
            </a:r>
          </a:p>
          <a:p>
            <a:pPr marL="12700" marR="101600" algn="l">
              <a:buClr>
                <a:schemeClr val="accent1"/>
              </a:buClr>
            </a:pPr>
            <a:endParaRPr lang="en-CH" sz="2400" b="1" dirty="0"/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2-4 PIs </a:t>
            </a:r>
            <a:r>
              <a:rPr lang="en-GB" sz="2000" dirty="0"/>
              <a:t>(any career stage)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Up to € 10 Mil </a:t>
            </a:r>
          </a:p>
          <a:p>
            <a:pPr marL="12700" marR="101600" algn="l">
              <a:buClr>
                <a:schemeClr val="accent1"/>
              </a:buClr>
            </a:pPr>
            <a:r>
              <a:rPr lang="en-GB" sz="2400" dirty="0"/>
              <a:t>(+ 4Mil)</a:t>
            </a:r>
          </a:p>
          <a:p>
            <a:pPr marL="12700" marR="101600" algn="l">
              <a:buClr>
                <a:schemeClr val="accent1"/>
              </a:buClr>
            </a:pPr>
            <a:endParaRPr lang="en-GB" sz="2400" dirty="0"/>
          </a:p>
          <a:p>
            <a:pPr marL="12700" marR="101600" algn="l">
              <a:buClr>
                <a:schemeClr val="accent1"/>
              </a:buClr>
            </a:pPr>
            <a:endParaRPr lang="en-GB" sz="2400" dirty="0"/>
          </a:p>
          <a:p>
            <a:pPr marL="12700" marR="101600" algn="l">
              <a:buClr>
                <a:schemeClr val="accent1"/>
              </a:buClr>
            </a:pPr>
            <a:endParaRPr lang="en-GB" sz="2400" b="1" dirty="0"/>
          </a:p>
        </p:txBody>
      </p:sp>
      <p:pic>
        <p:nvPicPr>
          <p:cNvPr id="21" name="Picture 8">
            <a:extLst>
              <a:ext uri="{FF2B5EF4-FFF2-40B4-BE49-F238E27FC236}">
                <a16:creationId xmlns:a16="http://schemas.microsoft.com/office/drawing/2014/main" id="{5F3BC763-7EAF-920A-9FAD-4FF178677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4044" y="5346121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1BDDAA-BCC8-29F1-2F5F-9A0A642DEE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7258" y="149983"/>
            <a:ext cx="786557" cy="78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488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BA3BF0A-2FD2-AB74-3ABB-A4D1FE51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135" y="341302"/>
            <a:ext cx="10912441" cy="473380"/>
          </a:xfrm>
        </p:spPr>
        <p:txBody>
          <a:bodyPr anchor="t">
            <a:normAutofit/>
          </a:bodyPr>
          <a:lstStyle/>
          <a:p>
            <a:r>
              <a:rPr lang="en-GB" b="1"/>
              <a:t>Eligibility extensions – Starting and Consolidator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0C593F-0A2D-C48D-29C1-051E65174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8135" y="6417332"/>
            <a:ext cx="745299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de-CH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de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2691EEC-2BA9-D73B-5027-9C16D52AAC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738756"/>
              </p:ext>
            </p:extLst>
          </p:nvPr>
        </p:nvGraphicFramePr>
        <p:xfrm>
          <a:off x="747882" y="1332899"/>
          <a:ext cx="10696235" cy="5084433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2755382">
                  <a:extLst>
                    <a:ext uri="{9D8B030D-6E8A-4147-A177-3AD203B41FA5}">
                      <a16:colId xmlns:a16="http://schemas.microsoft.com/office/drawing/2014/main" val="3964684494"/>
                    </a:ext>
                  </a:extLst>
                </a:gridCol>
                <a:gridCol w="7940853">
                  <a:extLst>
                    <a:ext uri="{9D8B030D-6E8A-4147-A177-3AD203B41FA5}">
                      <a16:colId xmlns:a16="http://schemas.microsoft.com/office/drawing/2014/main" val="3594365572"/>
                    </a:ext>
                  </a:extLst>
                </a:gridCol>
              </a:tblGrid>
              <a:tr h="50844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H" sz="2900" b="1" kern="1200" noProof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Eligibility time window</a:t>
                      </a:r>
                    </a:p>
                  </a:txBody>
                  <a:tcPr marL="182326" marR="182326" marT="91163" marB="9116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CH" sz="2900" b="0" u="none" strike="noStrike" kern="1200" baseline="0" noProof="0" dirty="0"/>
                        <a:t>Enforced very strictly</a:t>
                      </a:r>
                      <a:r>
                        <a:rPr lang="de-CH" sz="2900" b="0" u="none" strike="noStrike" kern="1200" baseline="0" noProof="0" dirty="0"/>
                        <a:t> – </a:t>
                      </a:r>
                      <a:r>
                        <a:rPr lang="de-CH" sz="2900" b="0" u="none" strike="noStrike" kern="1200" baseline="0" noProof="0" dirty="0" err="1"/>
                        <a:t>based</a:t>
                      </a:r>
                      <a:r>
                        <a:rPr lang="de-CH" sz="2900" b="0" u="none" strike="noStrike" kern="1200" baseline="0" noProof="0" dirty="0"/>
                        <a:t> on date </a:t>
                      </a:r>
                      <a:r>
                        <a:rPr lang="de-CH" sz="2900" b="0" u="none" strike="noStrike" kern="1200" baseline="0" noProof="0" dirty="0" err="1"/>
                        <a:t>of</a:t>
                      </a:r>
                      <a:r>
                        <a:rPr lang="de-CH" sz="2900" b="0" u="none" strike="noStrike" kern="1200" baseline="0" noProof="0" dirty="0"/>
                        <a:t> </a:t>
                      </a:r>
                      <a:r>
                        <a:rPr lang="de-CH" sz="2900" u="none" strike="noStrike" kern="1200" baseline="0" noProof="0" dirty="0"/>
                        <a:t>PhD DEFENSE</a:t>
                      </a:r>
                    </a:p>
                    <a:p>
                      <a:pPr lvl="0" algn="l"/>
                      <a:endParaRPr lang="de-CH" sz="2900" u="none" strike="noStrike" kern="1200" baseline="0" noProof="0" dirty="0"/>
                    </a:p>
                    <a:p>
                      <a:pPr lvl="0" algn="l"/>
                      <a:r>
                        <a:rPr lang="de-CH" sz="2900" u="none" strike="noStrike" kern="1200" baseline="0" noProof="0" dirty="0"/>
                        <a:t>Extension Possible</a:t>
                      </a:r>
                      <a:r>
                        <a:rPr lang="en-CH" sz="2900" u="none" strike="noStrike" kern="1200" baseline="0" noProof="0" dirty="0"/>
                        <a:t>: </a:t>
                      </a:r>
                      <a:endParaRPr lang="de-CH" sz="2900" u="none" strike="noStrike" kern="1200" baseline="0" noProof="0" dirty="0"/>
                    </a:p>
                    <a:p>
                      <a:pPr lvl="0" algn="l"/>
                      <a:r>
                        <a:rPr lang="de-CH" sz="2900" u="none" strike="noStrike" kern="1200" baseline="0" noProof="0" dirty="0"/>
                        <a:t>     </a:t>
                      </a:r>
                      <a:r>
                        <a:rPr lang="en-CH" sz="2900" u="none" strike="noStrike" kern="1200" baseline="0" noProof="0" dirty="0"/>
                        <a:t>Maternity, paternity </a:t>
                      </a:r>
                      <a:endParaRPr lang="de-CH" sz="2900" u="none" strike="noStrike" kern="1200" baseline="0" noProof="0" dirty="0"/>
                    </a:p>
                    <a:p>
                      <a:pPr lvl="0" algn="l"/>
                      <a:r>
                        <a:rPr lang="de-CH" sz="2900" u="none" strike="noStrike" kern="1200" baseline="0" noProof="0" dirty="0"/>
                        <a:t>     </a:t>
                      </a:r>
                      <a:r>
                        <a:rPr lang="en-CH" sz="2900" u="none" strike="noStrike" kern="1200" baseline="0" noProof="0" dirty="0"/>
                        <a:t>Clinical training </a:t>
                      </a:r>
                      <a:endParaRPr lang="de-CH" sz="2900" u="none" strike="noStrike" kern="1200" baseline="0" noProof="0" dirty="0"/>
                    </a:p>
                    <a:p>
                      <a:pPr lvl="0" algn="l"/>
                      <a:r>
                        <a:rPr lang="de-CH" sz="2900" u="none" strike="noStrike" kern="1200" baseline="0" noProof="0" dirty="0"/>
                        <a:t>     </a:t>
                      </a:r>
                      <a:r>
                        <a:rPr lang="en-CH" sz="2900" u="none" strike="noStrike" kern="1200" baseline="0" noProof="0" dirty="0"/>
                        <a:t>Military service </a:t>
                      </a:r>
                      <a:endParaRPr lang="de-CH" sz="2900" u="none" strike="noStrike" kern="1200" baseline="0" noProof="0" dirty="0"/>
                    </a:p>
                    <a:p>
                      <a:pPr lvl="0" algn="l"/>
                      <a:r>
                        <a:rPr lang="de-CH" sz="2900" u="none" strike="noStrike" kern="1200" baseline="0" noProof="0" dirty="0"/>
                        <a:t>      </a:t>
                      </a:r>
                      <a:r>
                        <a:rPr lang="en-CH" sz="2900" u="none" strike="noStrike" kern="1200" baseline="0" noProof="0" dirty="0"/>
                        <a:t>Long illness </a:t>
                      </a:r>
                      <a:endParaRPr lang="de-CH" sz="2900" u="none" strike="noStrike" kern="1200" baseline="0" noProof="0" dirty="0"/>
                    </a:p>
                    <a:p>
                      <a:pPr lvl="0" algn="l"/>
                      <a:r>
                        <a:rPr lang="de-CH" sz="2900" u="none" strike="noStrike" kern="1200" baseline="0" noProof="0" dirty="0"/>
                        <a:t>      </a:t>
                      </a:r>
                      <a:r>
                        <a:rPr lang="de-CH" sz="2900" u="none" strike="noStrike" kern="1200" baseline="0" noProof="0" dirty="0" err="1"/>
                        <a:t>Asylum</a:t>
                      </a:r>
                      <a:r>
                        <a:rPr lang="de-CH" sz="2900" u="none" strike="noStrike" kern="1200" baseline="0" noProof="0" dirty="0"/>
                        <a:t> s</a:t>
                      </a:r>
                      <a:r>
                        <a:rPr lang="en-CH" sz="2900" u="none" strike="noStrike" kern="1200" baseline="0" noProof="0" dirty="0" err="1"/>
                        <a:t>eeking</a:t>
                      </a:r>
                      <a:r>
                        <a:rPr lang="en-CH" sz="2900" u="none" strike="noStrike" kern="1200" baseline="0" noProof="0" dirty="0"/>
                        <a:t> </a:t>
                      </a:r>
                      <a:endParaRPr lang="de-CH" sz="2900" u="none" strike="noStrike" kern="1200" baseline="0" noProof="0" dirty="0"/>
                    </a:p>
                    <a:p>
                      <a:pPr lvl="0" algn="l"/>
                      <a:r>
                        <a:rPr lang="de-CH" sz="2900" u="none" strike="noStrike" kern="1200" baseline="0" noProof="0" dirty="0"/>
                        <a:t>      Natural </a:t>
                      </a:r>
                      <a:r>
                        <a:rPr lang="en-CH" sz="2900" u="none" strike="noStrike" kern="1200" baseline="0" noProof="0" dirty="0"/>
                        <a:t>disasters</a:t>
                      </a:r>
                      <a:endParaRPr lang="en-GB" sz="2900" u="none" strike="noStrike" kern="1200" baseline="0" noProof="0" dirty="0"/>
                    </a:p>
                    <a:p>
                      <a:pPr lvl="0" algn="l"/>
                      <a:r>
                        <a:rPr lang="en-GB" sz="2900" u="none" strike="noStrike" kern="1200" baseline="0" noProof="0" dirty="0"/>
                        <a:t>      (</a:t>
                      </a:r>
                      <a:r>
                        <a:rPr lang="en-CH" sz="2900" u="none" strike="noStrike" kern="1200" baseline="0" noProof="0" dirty="0"/>
                        <a:t>Special conditions for M</a:t>
                      </a:r>
                      <a:r>
                        <a:rPr lang="de-CH" sz="2900" u="none" strike="noStrike" kern="1200" baseline="0" noProof="0" dirty="0" err="1"/>
                        <a:t>Ds</a:t>
                      </a:r>
                      <a:r>
                        <a:rPr lang="de-CH" sz="2900" u="none" strike="noStrike" kern="1200" baseline="0" noProof="0" dirty="0"/>
                        <a:t>)</a:t>
                      </a:r>
                      <a:endParaRPr lang="en-CH" sz="2900" b="0" i="0" u="none" strike="noStrike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326" marR="182326" marT="91163" marB="9116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330232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904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A3676-0D8C-AAD3-7C9B-2CC61F694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b="1"/>
              <a:t>Expected ERC </a:t>
            </a:r>
            <a:r>
              <a:rPr lang="de-CH" b="1"/>
              <a:t>2025 </a:t>
            </a:r>
            <a:r>
              <a:rPr lang="en-CH" b="1"/>
              <a:t>Calendar</a:t>
            </a:r>
            <a:br>
              <a:rPr lang="en-CH"/>
            </a:b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F1BD7D-3F59-893D-F225-64423DB9A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8135" y="6520202"/>
            <a:ext cx="745299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B48C362-DDD8-E674-7098-7D4FB6CDEC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990672"/>
              </p:ext>
            </p:extLst>
          </p:nvPr>
        </p:nvGraphicFramePr>
        <p:xfrm>
          <a:off x="1271105" y="2159154"/>
          <a:ext cx="9725750" cy="388843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467496">
                  <a:extLst>
                    <a:ext uri="{9D8B030D-6E8A-4147-A177-3AD203B41FA5}">
                      <a16:colId xmlns:a16="http://schemas.microsoft.com/office/drawing/2014/main" val="277846638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1698881077"/>
                    </a:ext>
                  </a:extLst>
                </a:gridCol>
                <a:gridCol w="2302549">
                  <a:extLst>
                    <a:ext uri="{9D8B030D-6E8A-4147-A177-3AD203B41FA5}">
                      <a16:colId xmlns:a16="http://schemas.microsoft.com/office/drawing/2014/main" val="3877993119"/>
                    </a:ext>
                  </a:extLst>
                </a:gridCol>
                <a:gridCol w="2185030">
                  <a:extLst>
                    <a:ext uri="{9D8B030D-6E8A-4147-A177-3AD203B41FA5}">
                      <a16:colId xmlns:a16="http://schemas.microsoft.com/office/drawing/2014/main" val="392086205"/>
                    </a:ext>
                  </a:extLst>
                </a:gridCol>
                <a:gridCol w="1987595">
                  <a:extLst>
                    <a:ext uri="{9D8B030D-6E8A-4147-A177-3AD203B41FA5}">
                      <a16:colId xmlns:a16="http://schemas.microsoft.com/office/drawing/2014/main" val="436380572"/>
                    </a:ext>
                  </a:extLst>
                </a:gridCol>
              </a:tblGrid>
              <a:tr h="972108">
                <a:tc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noProof="0"/>
                        <a:t>Starting </a:t>
                      </a:r>
                      <a:r>
                        <a:rPr lang="de-CH" b="1" noProof="0"/>
                        <a:t>G</a:t>
                      </a:r>
                      <a:r>
                        <a:rPr lang="en-CH" b="1" noProof="0"/>
                        <a:t>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Consolidator </a:t>
                      </a:r>
                      <a:r>
                        <a:rPr lang="de-CH" b="1"/>
                        <a:t>Grant</a:t>
                      </a:r>
                      <a:endParaRPr lang="en-CH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Advanced Grant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b="1"/>
                        <a:t>Synergy Grant</a:t>
                      </a:r>
                      <a:endParaRPr lang="en-US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7737989"/>
                  </a:ext>
                </a:extLst>
              </a:tr>
              <a:tr h="972108">
                <a:tc>
                  <a:txBody>
                    <a:bodyPr/>
                    <a:lstStyle/>
                    <a:p>
                      <a:r>
                        <a:rPr lang="de-CH" b="1"/>
                        <a:t>Call </a:t>
                      </a:r>
                      <a:r>
                        <a:rPr lang="en-CH" b="1" noProof="0"/>
                        <a:t>identifier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/>
                        <a:t>ERC-2025-StG</a:t>
                      </a:r>
                      <a:endParaRPr lang="en-CH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/>
                        <a:t>ERC-2025-CoG</a:t>
                      </a:r>
                      <a:endParaRPr lang="en-CH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CH" sz="18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ERC-2025-AdG</a:t>
                      </a:r>
                      <a:endParaRPr lang="en-CH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800" b="0" kern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b="0" kern="1200">
                          <a:solidFill>
                            <a:schemeClr val="tx1"/>
                          </a:solidFill>
                        </a:rPr>
                        <a:t>ERC-2025-SyG</a:t>
                      </a:r>
                      <a:endParaRPr lang="en-CH" sz="1800" b="0" kern="1200">
                        <a:solidFill>
                          <a:schemeClr val="tx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endParaRPr lang="en-CH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2001126"/>
                  </a:ext>
                </a:extLst>
              </a:tr>
              <a:tr h="972108">
                <a:tc>
                  <a:txBody>
                    <a:bodyPr/>
                    <a:lstStyle/>
                    <a:p>
                      <a:r>
                        <a:rPr lang="de-CH" b="1"/>
                        <a:t>Call </a:t>
                      </a:r>
                      <a:r>
                        <a:rPr lang="en-CH" b="1" noProof="0"/>
                        <a:t>opens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 July 2024</a:t>
                      </a:r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26 Sept 2024</a:t>
                      </a:r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 May 2025</a:t>
                      </a:r>
                      <a:endParaRPr lang="en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11 July 2024</a:t>
                      </a:r>
                      <a:endParaRPr lang="en-US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0942910"/>
                  </a:ext>
                </a:extLst>
              </a:tr>
              <a:tr h="972108">
                <a:tc>
                  <a:txBody>
                    <a:bodyPr/>
                    <a:lstStyle/>
                    <a:p>
                      <a:r>
                        <a:rPr lang="de-CH" b="1"/>
                        <a:t>Call </a:t>
                      </a:r>
                      <a:r>
                        <a:rPr lang="en-CH" b="1" noProof="0"/>
                        <a:t>deadline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 Oct 2024</a:t>
                      </a:r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 Jan 2025</a:t>
                      </a:r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 Aug 2025</a:t>
                      </a:r>
                      <a:endParaRPr lang="en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6 November 2024</a:t>
                      </a:r>
                      <a:endParaRPr lang="en-US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0148023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1D26DE31-13A7-6E47-6E0B-D4B1C7BDBE10}"/>
              </a:ext>
            </a:extLst>
          </p:cNvPr>
          <p:cNvSpPr/>
          <p:nvPr/>
        </p:nvSpPr>
        <p:spPr>
          <a:xfrm>
            <a:off x="0" y="6366229"/>
            <a:ext cx="3672408" cy="2462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600"/>
              </a:spcAft>
            </a:pPr>
            <a:r>
              <a:rPr lang="en-GB" sz="1000"/>
              <a:t>© Euresearch 2024. All rights reserved.</a:t>
            </a:r>
            <a:endParaRPr lang="de-CH" sz="1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B04572-92AC-44D4-A414-60BA9125C994}"/>
              </a:ext>
            </a:extLst>
          </p:cNvPr>
          <p:cNvSpPr txBox="1"/>
          <p:nvPr/>
        </p:nvSpPr>
        <p:spPr>
          <a:xfrm>
            <a:off x="368135" y="1234440"/>
            <a:ext cx="10674440" cy="3213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87000"/>
              </a:lnSpc>
            </a:pPr>
            <a:r>
              <a:rPr lang="en-US" sz="2400"/>
              <a:t>The 2025 work programme is expected to be published in July 2024</a:t>
            </a:r>
            <a:endParaRPr lang="en-GB" sz="2400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7C26C465-C84A-CEC4-20AA-D7FC62D772A2}"/>
              </a:ext>
            </a:extLst>
          </p:cNvPr>
          <p:cNvSpPr/>
          <p:nvPr/>
        </p:nvSpPr>
        <p:spPr>
          <a:xfrm>
            <a:off x="6649212" y="2159154"/>
            <a:ext cx="2708476" cy="4826643"/>
          </a:xfrm>
          <a:prstGeom prst="mathMultiply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endParaRPr lang="de-CH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0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18490E3-E7B5-4B25-8A21-C2BEC1404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Tips for Getting Started</a:t>
            </a:r>
            <a:endParaRPr lang="de-CH" b="1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C49E47-E331-45C4-863A-E159F036B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BEC46E-4C25-A38D-D2B4-D1FC38EE451D}"/>
              </a:ext>
            </a:extLst>
          </p:cNvPr>
          <p:cNvSpPr/>
          <p:nvPr/>
        </p:nvSpPr>
        <p:spPr>
          <a:xfrm>
            <a:off x="0" y="6366229"/>
            <a:ext cx="3672408" cy="2462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600"/>
              </a:spcAft>
            </a:pPr>
            <a:r>
              <a:rPr lang="en-GB" sz="1000"/>
              <a:t>© Euresearch 2024. All rights reserved.</a:t>
            </a:r>
            <a:endParaRPr lang="de-CH" sz="10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28DCBF-D966-915E-156F-B5A05C32B63B}"/>
              </a:ext>
            </a:extLst>
          </p:cNvPr>
          <p:cNvSpPr txBox="1"/>
          <p:nvPr/>
        </p:nvSpPr>
        <p:spPr>
          <a:xfrm>
            <a:off x="551810" y="991644"/>
            <a:ext cx="1091244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2400" dirty="0">
                <a:hlinkClick r:id="rId3"/>
              </a:rPr>
              <a:t>ERC Website </a:t>
            </a:r>
            <a:r>
              <a:rPr lang="en-US" sz="2400" dirty="0"/>
              <a:t>for: Work </a:t>
            </a:r>
            <a:r>
              <a:rPr lang="en-US" sz="2400" dirty="0" err="1"/>
              <a:t>Programme</a:t>
            </a:r>
            <a:r>
              <a:rPr lang="en-US" sz="2400" dirty="0"/>
              <a:t> and Information for Applicants per grant</a:t>
            </a:r>
          </a:p>
          <a:p>
            <a:pPr lvl="1"/>
            <a:r>
              <a:rPr lang="en-US" sz="2400" dirty="0"/>
              <a:t> - Docs key for rules and conditions, evaluation criteria, </a:t>
            </a:r>
            <a:r>
              <a:rPr lang="en-US" sz="2400" dirty="0" err="1"/>
              <a:t>etc</a:t>
            </a:r>
            <a:endParaRPr lang="en-US" sz="2400" dirty="0"/>
          </a:p>
          <a:p>
            <a:pPr lvl="1"/>
            <a:endParaRPr lang="en-US" sz="2400" dirty="0"/>
          </a:p>
          <a:p>
            <a:pPr marL="342900" indent="-342900" algn="l">
              <a:buFont typeface="+mj-lt"/>
              <a:buAutoNum type="arabicPeriod"/>
            </a:pPr>
            <a:r>
              <a:rPr lang="en-US" sz="2400" dirty="0"/>
              <a:t>Register early on the </a:t>
            </a:r>
            <a:r>
              <a:rPr lang="en-US" sz="2400" dirty="0">
                <a:hlinkClick r:id="rId4"/>
              </a:rPr>
              <a:t>Funding and Tenders Portal </a:t>
            </a:r>
            <a:r>
              <a:rPr lang="en-US" sz="2400" dirty="0"/>
              <a:t>(submission)</a:t>
            </a:r>
          </a:p>
          <a:p>
            <a:pPr marL="342900" indent="-342900" algn="l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Decide on evaluation panel (</a:t>
            </a:r>
            <a:r>
              <a:rPr lang="en-US" sz="2400" dirty="0" err="1">
                <a:hlinkClick r:id="rId5"/>
              </a:rPr>
              <a:t>StG</a:t>
            </a:r>
            <a:r>
              <a:rPr lang="en-US" sz="2400" dirty="0">
                <a:hlinkClick r:id="rId5"/>
              </a:rPr>
              <a:t> and </a:t>
            </a:r>
            <a:r>
              <a:rPr lang="en-US" sz="2400" dirty="0" err="1">
                <a:hlinkClick r:id="rId5"/>
              </a:rPr>
              <a:t>CoG</a:t>
            </a:r>
            <a:r>
              <a:rPr lang="en-US" sz="2400" dirty="0">
                <a:hlinkClick r:id="rId5"/>
              </a:rPr>
              <a:t> Info for Applicants</a:t>
            </a:r>
            <a:r>
              <a:rPr lang="en-US" sz="2400" dirty="0"/>
              <a:t>, </a:t>
            </a:r>
            <a:r>
              <a:rPr lang="en-US" sz="2400" dirty="0" err="1">
                <a:hlinkClick r:id="rId6"/>
              </a:rPr>
              <a:t>AdG</a:t>
            </a:r>
            <a:r>
              <a:rPr lang="en-US" sz="2400" dirty="0">
                <a:hlinkClick r:id="rId6"/>
              </a:rPr>
              <a:t> Info for Applicants</a:t>
            </a:r>
            <a:r>
              <a:rPr lang="en-US" sz="2400" dirty="0"/>
              <a:t>) 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Contact host institution for host support letter (included in </a:t>
            </a:r>
            <a:r>
              <a:rPr lang="en-US" sz="2400" dirty="0" err="1">
                <a:hlinkClick r:id="rId7"/>
              </a:rPr>
              <a:t>StG</a:t>
            </a:r>
            <a:r>
              <a:rPr lang="en-US" sz="2400" dirty="0">
                <a:hlinkClick r:id="rId7"/>
              </a:rPr>
              <a:t> template</a:t>
            </a:r>
            <a:r>
              <a:rPr lang="en-US" sz="2400" dirty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Look at previously funded ERC projects in your field on the </a:t>
            </a:r>
            <a:r>
              <a:rPr lang="en-US" sz="2400" dirty="0">
                <a:hlinkClick r:id="rId8"/>
              </a:rPr>
              <a:t>ERC database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Contact ERC NCPs (for proposal-related issues) or </a:t>
            </a:r>
            <a:r>
              <a:rPr lang="en-US" sz="2400" dirty="0">
                <a:hlinkClick r:id="rId9"/>
              </a:rPr>
              <a:t>Euresearch Regional Office </a:t>
            </a:r>
            <a:r>
              <a:rPr lang="en-US" sz="2400" dirty="0"/>
              <a:t>(for admin/budget questions)</a:t>
            </a:r>
          </a:p>
        </p:txBody>
      </p:sp>
    </p:spTree>
    <p:extLst>
      <p:ext uri="{BB962C8B-B14F-4D97-AF65-F5344CB8AC3E}">
        <p14:creationId xmlns:p14="http://schemas.microsoft.com/office/powerpoint/2010/main" val="152628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8A1D9-8EA2-EC69-BC8F-798220DDD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Proposal 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A5FE08-60B1-76AA-3613-903F0486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FBBFDF-7502-1E36-8C1B-B2F32612C253}"/>
              </a:ext>
            </a:extLst>
          </p:cNvPr>
          <p:cNvSpPr/>
          <p:nvPr/>
        </p:nvSpPr>
        <p:spPr>
          <a:xfrm>
            <a:off x="316992" y="2384384"/>
            <a:ext cx="3672408" cy="2301915"/>
          </a:xfrm>
          <a:prstGeom prst="rect">
            <a:avLst/>
          </a:prstGeom>
          <a:solidFill>
            <a:schemeClr val="tx2">
              <a:alpha val="23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r>
              <a:rPr lang="en-GB" sz="2000" b="1">
                <a:solidFill>
                  <a:schemeClr val="tx1"/>
                </a:solidFill>
              </a:rPr>
              <a:t>Part A (Administrative forms)</a:t>
            </a:r>
          </a:p>
          <a:p>
            <a:pPr algn="ctr">
              <a:lnSpc>
                <a:spcPct val="87000"/>
              </a:lnSpc>
            </a:pPr>
            <a:endParaRPr lang="en-GB" sz="2000" b="1">
              <a:solidFill>
                <a:schemeClr val="tx1"/>
              </a:solidFill>
            </a:endParaRP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General information 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Administrative data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Budget 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Ethics 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Call specific questions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CF9AD6-5083-CDCD-51C7-C8F4F8BC4E2A}"/>
              </a:ext>
            </a:extLst>
          </p:cNvPr>
          <p:cNvSpPr/>
          <p:nvPr/>
        </p:nvSpPr>
        <p:spPr>
          <a:xfrm>
            <a:off x="4199970" y="1563433"/>
            <a:ext cx="4480560" cy="2030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 algn="ctr">
              <a:lnSpc>
                <a:spcPct val="87000"/>
              </a:lnSpc>
            </a:pPr>
            <a:r>
              <a:rPr lang="en-GB" sz="2000" b="1" dirty="0">
                <a:solidFill>
                  <a:schemeClr val="tx1"/>
                </a:solidFill>
              </a:rPr>
              <a:t>Part B1</a:t>
            </a:r>
          </a:p>
          <a:p>
            <a:pPr algn="ctr"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 marL="525462" indent="-342900">
              <a:lnSpc>
                <a:spcPct val="87000"/>
              </a:lnSpc>
              <a:buAutoNum type="alphaLcParenR"/>
            </a:pPr>
            <a:r>
              <a:rPr lang="de-CH" sz="2000" dirty="0">
                <a:solidFill>
                  <a:schemeClr val="tx1"/>
                </a:solidFill>
              </a:rPr>
              <a:t>Cover </a:t>
            </a:r>
            <a:r>
              <a:rPr lang="de-CH" sz="2000" dirty="0" err="1">
                <a:solidFill>
                  <a:schemeClr val="tx1"/>
                </a:solidFill>
              </a:rPr>
              <a:t>page</a:t>
            </a:r>
            <a:r>
              <a:rPr lang="de-CH" sz="2000" dirty="0">
                <a:solidFill>
                  <a:schemeClr val="tx1"/>
                </a:solidFill>
              </a:rPr>
              <a:t> &amp; </a:t>
            </a:r>
            <a:r>
              <a:rPr lang="de-CH" sz="2000" dirty="0" err="1">
                <a:solidFill>
                  <a:schemeClr val="tx1"/>
                </a:solidFill>
              </a:rPr>
              <a:t>summary</a:t>
            </a:r>
            <a:endParaRPr lang="de-CH" sz="2000" dirty="0">
              <a:solidFill>
                <a:schemeClr val="tx1"/>
              </a:solidFill>
            </a:endParaRPr>
          </a:p>
          <a:p>
            <a:pPr marL="525462" indent="-342900">
              <a:lnSpc>
                <a:spcPct val="87000"/>
              </a:lnSpc>
              <a:buAutoNum type="alphaLcParenR"/>
            </a:pPr>
            <a:r>
              <a:rPr lang="de-CH" sz="2000" dirty="0">
                <a:solidFill>
                  <a:schemeClr val="tx1"/>
                </a:solidFill>
              </a:rPr>
              <a:t>Extended </a:t>
            </a:r>
            <a:r>
              <a:rPr lang="en-GB" sz="2000" dirty="0">
                <a:solidFill>
                  <a:schemeClr val="tx1"/>
                </a:solidFill>
              </a:rPr>
              <a:t>synopsis (5 pages)</a:t>
            </a:r>
          </a:p>
          <a:p>
            <a:pPr marL="525462" indent="-342900">
              <a:lnSpc>
                <a:spcPct val="87000"/>
              </a:lnSpc>
              <a:buAutoNum type="alphaLcParenR"/>
            </a:pPr>
            <a:r>
              <a:rPr lang="de-CH" sz="2000" dirty="0">
                <a:solidFill>
                  <a:schemeClr val="tx1"/>
                </a:solidFill>
              </a:rPr>
              <a:t>CV &amp;</a:t>
            </a:r>
          </a:p>
          <a:p>
            <a:pPr marL="525462" indent="-342900">
              <a:lnSpc>
                <a:spcPct val="87000"/>
              </a:lnSpc>
              <a:buAutoNum type="alphaLcParenR"/>
            </a:pPr>
            <a:r>
              <a:rPr lang="en-GB" sz="2000" dirty="0">
                <a:solidFill>
                  <a:schemeClr val="tx1"/>
                </a:solidFill>
              </a:rPr>
              <a:t>Track-record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</a:p>
          <a:p>
            <a:pPr marL="525462" indent="-342900">
              <a:lnSpc>
                <a:spcPct val="87000"/>
              </a:lnSpc>
              <a:buAutoNum type="alphaLcParenR"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01D79E-3952-360A-FF55-931BA24D3C74}"/>
              </a:ext>
            </a:extLst>
          </p:cNvPr>
          <p:cNvSpPr/>
          <p:nvPr/>
        </p:nvSpPr>
        <p:spPr>
          <a:xfrm>
            <a:off x="6329760" y="2899136"/>
            <a:ext cx="1279398" cy="4686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r>
              <a:rPr lang="de-CH" sz="2000">
                <a:solidFill>
                  <a:schemeClr val="tx1"/>
                </a:solidFill>
              </a:rPr>
              <a:t>4 </a:t>
            </a:r>
            <a:r>
              <a:rPr lang="en-GB" sz="2000">
                <a:solidFill>
                  <a:schemeClr val="tx1"/>
                </a:solidFill>
              </a:rPr>
              <a:t>pages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B528E1-9B34-166B-C039-69025210B6A9}"/>
              </a:ext>
            </a:extLst>
          </p:cNvPr>
          <p:cNvSpPr/>
          <p:nvPr/>
        </p:nvSpPr>
        <p:spPr>
          <a:xfrm>
            <a:off x="8891100" y="2649059"/>
            <a:ext cx="3146571" cy="1559882"/>
          </a:xfrm>
          <a:prstGeom prst="rect">
            <a:avLst/>
          </a:prstGeom>
          <a:solidFill>
            <a:srgbClr val="FFC000">
              <a:alpha val="32000"/>
            </a:srgb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r>
              <a:rPr lang="en-GB" sz="2000" b="1">
                <a:solidFill>
                  <a:schemeClr val="tx1"/>
                </a:solidFill>
              </a:rPr>
              <a:t>Annexes</a:t>
            </a:r>
          </a:p>
          <a:p>
            <a:pPr algn="ctr">
              <a:lnSpc>
                <a:spcPct val="87000"/>
              </a:lnSpc>
            </a:pPr>
            <a:endParaRPr lang="en-GB" sz="2000" b="1">
              <a:solidFill>
                <a:schemeClr val="tx1"/>
              </a:solidFill>
            </a:endParaRP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de-CH" sz="2000">
                <a:solidFill>
                  <a:schemeClr val="tx1"/>
                </a:solidFill>
              </a:rPr>
              <a:t>C</a:t>
            </a:r>
            <a:r>
              <a:rPr lang="en-GB" sz="2000" err="1">
                <a:solidFill>
                  <a:schemeClr val="tx1"/>
                </a:solidFill>
              </a:rPr>
              <a:t>ommitment</a:t>
            </a:r>
            <a:r>
              <a:rPr lang="en-US" sz="2000">
                <a:solidFill>
                  <a:schemeClr val="tx1"/>
                </a:solidFill>
              </a:rPr>
              <a:t> of the Host Institution (s), ethics docs, </a:t>
            </a:r>
            <a:r>
              <a:rPr lang="en-US" sz="2000" err="1">
                <a:solidFill>
                  <a:schemeClr val="tx1"/>
                </a:solidFill>
              </a:rPr>
              <a:t>etc</a:t>
            </a:r>
            <a:endParaRPr lang="en-GB" sz="200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4D3BDA-CD93-D246-E0A3-A24EDA02D1A2}"/>
              </a:ext>
            </a:extLst>
          </p:cNvPr>
          <p:cNvSpPr/>
          <p:nvPr/>
        </p:nvSpPr>
        <p:spPr>
          <a:xfrm>
            <a:off x="4199970" y="3700843"/>
            <a:ext cx="4480560" cy="21374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r>
              <a:rPr lang="en-GB" sz="2000" b="1">
                <a:solidFill>
                  <a:schemeClr val="tx1"/>
                </a:solidFill>
              </a:rPr>
              <a:t>Part B2 </a:t>
            </a:r>
          </a:p>
          <a:p>
            <a:pPr algn="ctr">
              <a:lnSpc>
                <a:spcPct val="87000"/>
              </a:lnSpc>
            </a:pPr>
            <a:endParaRPr lang="en-GB" sz="2000" b="1">
              <a:solidFill>
                <a:schemeClr val="tx1"/>
              </a:solidFill>
            </a:endParaRP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1"/>
                </a:solidFill>
              </a:rPr>
              <a:t>Scientific proposal (14 pages)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endParaRPr lang="en-GB" sz="2000">
              <a:solidFill>
                <a:schemeClr val="tx1"/>
              </a:solidFill>
            </a:endParaRPr>
          </a:p>
          <a:p>
            <a:pPr marL="720725" lvl="1" indent="-274638">
              <a:lnSpc>
                <a:spcPct val="87000"/>
              </a:lnSpc>
              <a:buAutoNum type="alphaLcParenR"/>
            </a:pPr>
            <a:r>
              <a:rPr lang="en-GB" sz="2000">
                <a:solidFill>
                  <a:schemeClr val="tx1"/>
                </a:solidFill>
              </a:rPr>
              <a:t>State of the art and objectives</a:t>
            </a:r>
          </a:p>
          <a:p>
            <a:pPr marL="720725" lvl="1" indent="-274638">
              <a:lnSpc>
                <a:spcPct val="87000"/>
              </a:lnSpc>
              <a:buAutoNum type="alphaLcParenR"/>
            </a:pPr>
            <a:r>
              <a:rPr lang="en-GB" sz="2000">
                <a:solidFill>
                  <a:schemeClr val="tx1"/>
                </a:solidFill>
              </a:rPr>
              <a:t>Methodology</a:t>
            </a:r>
          </a:p>
          <a:p>
            <a:pPr marL="720725" lvl="1" indent="-274638">
              <a:lnSpc>
                <a:spcPct val="87000"/>
              </a:lnSpc>
              <a:buAutoNum type="alphaLcParenR"/>
            </a:pPr>
            <a:r>
              <a:rPr lang="en-GB" sz="2000">
                <a:solidFill>
                  <a:schemeClr val="tx1"/>
                </a:solidFill>
              </a:rPr>
              <a:t>Resources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29A8D4-D665-EC63-7FCE-7CA9C72FCCAA}"/>
              </a:ext>
            </a:extLst>
          </p:cNvPr>
          <p:cNvSpPr/>
          <p:nvPr/>
        </p:nvSpPr>
        <p:spPr>
          <a:xfrm>
            <a:off x="0" y="6366229"/>
            <a:ext cx="3672408" cy="2462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600"/>
              </a:spcAft>
            </a:pPr>
            <a:r>
              <a:rPr lang="en-GB" sz="1000"/>
              <a:t>© Euresearch 2024. All rights reserved.</a:t>
            </a:r>
            <a:endParaRPr lang="de-CH" sz="1000"/>
          </a:p>
        </p:txBody>
      </p:sp>
      <p:sp>
        <p:nvSpPr>
          <p:cNvPr id="12" name="Right Bracket 11">
            <a:extLst>
              <a:ext uri="{FF2B5EF4-FFF2-40B4-BE49-F238E27FC236}">
                <a16:creationId xmlns:a16="http://schemas.microsoft.com/office/drawing/2014/main" id="{864C5A82-9595-AC92-44F6-65120CD43A2A}"/>
              </a:ext>
            </a:extLst>
          </p:cNvPr>
          <p:cNvSpPr/>
          <p:nvPr/>
        </p:nvSpPr>
        <p:spPr>
          <a:xfrm>
            <a:off x="6329760" y="2946466"/>
            <a:ext cx="45719" cy="358518"/>
          </a:xfrm>
          <a:prstGeom prst="rightBracket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474375-8580-6039-4CA4-44696BE4DFA9}"/>
              </a:ext>
            </a:extLst>
          </p:cNvPr>
          <p:cNvSpPr txBox="1"/>
          <p:nvPr/>
        </p:nvSpPr>
        <p:spPr>
          <a:xfrm>
            <a:off x="4325700" y="5945591"/>
            <a:ext cx="4480560" cy="2142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87000"/>
              </a:lnSpc>
            </a:pPr>
            <a:r>
              <a:rPr lang="en-GB" sz="1600" b="1" dirty="0"/>
              <a:t>B2 not evaluated in Step 1 (only  in Step 2 &amp; 3)</a:t>
            </a:r>
          </a:p>
        </p:txBody>
      </p:sp>
    </p:spTree>
    <p:extLst>
      <p:ext uri="{BB962C8B-B14F-4D97-AF65-F5344CB8AC3E}">
        <p14:creationId xmlns:p14="http://schemas.microsoft.com/office/powerpoint/2010/main" val="300818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0" grpId="0" animBg="1"/>
      <p:bldP spid="12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8A1D9-8EA2-EC69-BC8F-798220DDD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Proposal Structure – Evaluation Tips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A5FE08-60B1-76AA-3613-903F0486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FBBFDF-7502-1E36-8C1B-B2F32612C253}"/>
              </a:ext>
            </a:extLst>
          </p:cNvPr>
          <p:cNvSpPr/>
          <p:nvPr/>
        </p:nvSpPr>
        <p:spPr>
          <a:xfrm>
            <a:off x="316992" y="2384384"/>
            <a:ext cx="3672408" cy="2301915"/>
          </a:xfrm>
          <a:prstGeom prst="rect">
            <a:avLst/>
          </a:prstGeom>
          <a:solidFill>
            <a:schemeClr val="tx2">
              <a:alpha val="23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r>
              <a:rPr lang="en-GB" sz="2000" b="1">
                <a:solidFill>
                  <a:schemeClr val="tx1"/>
                </a:solidFill>
              </a:rPr>
              <a:t>Part A (Administrative forms)</a:t>
            </a:r>
          </a:p>
          <a:p>
            <a:pPr algn="ctr">
              <a:lnSpc>
                <a:spcPct val="87000"/>
              </a:lnSpc>
            </a:pPr>
            <a:endParaRPr lang="en-GB" sz="2000" b="1">
              <a:solidFill>
                <a:schemeClr val="tx1"/>
              </a:solidFill>
            </a:endParaRP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General information 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Administrative data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Budget 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Ethics 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</a:rPr>
              <a:t>Call specific questions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CF9AD6-5083-CDCD-51C7-C8F4F8BC4E2A}"/>
              </a:ext>
            </a:extLst>
          </p:cNvPr>
          <p:cNvSpPr/>
          <p:nvPr/>
        </p:nvSpPr>
        <p:spPr>
          <a:xfrm>
            <a:off x="4199970" y="1563433"/>
            <a:ext cx="4480560" cy="2030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 algn="ctr">
              <a:lnSpc>
                <a:spcPct val="87000"/>
              </a:lnSpc>
            </a:pPr>
            <a:r>
              <a:rPr lang="en-GB" sz="2000" b="1" dirty="0">
                <a:solidFill>
                  <a:schemeClr val="tx1"/>
                </a:solidFill>
              </a:rPr>
              <a:t>Part B1</a:t>
            </a:r>
          </a:p>
          <a:p>
            <a:pPr algn="ctr"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 marL="525462" indent="-342900">
              <a:lnSpc>
                <a:spcPct val="87000"/>
              </a:lnSpc>
              <a:buAutoNum type="alphaLcParenR"/>
            </a:pPr>
            <a:r>
              <a:rPr lang="de-CH" sz="2000" dirty="0">
                <a:solidFill>
                  <a:schemeClr val="tx1"/>
                </a:solidFill>
              </a:rPr>
              <a:t>Cover </a:t>
            </a:r>
            <a:r>
              <a:rPr lang="de-CH" sz="2000" dirty="0" err="1">
                <a:solidFill>
                  <a:schemeClr val="tx1"/>
                </a:solidFill>
              </a:rPr>
              <a:t>page</a:t>
            </a:r>
            <a:r>
              <a:rPr lang="de-CH" sz="2000" dirty="0">
                <a:solidFill>
                  <a:schemeClr val="tx1"/>
                </a:solidFill>
              </a:rPr>
              <a:t> &amp; </a:t>
            </a:r>
            <a:r>
              <a:rPr lang="de-CH" sz="2000" dirty="0" err="1">
                <a:solidFill>
                  <a:schemeClr val="tx1"/>
                </a:solidFill>
              </a:rPr>
              <a:t>summary</a:t>
            </a:r>
            <a:endParaRPr lang="de-CH" sz="2000" dirty="0">
              <a:solidFill>
                <a:schemeClr val="tx1"/>
              </a:solidFill>
            </a:endParaRPr>
          </a:p>
          <a:p>
            <a:pPr marL="525462" indent="-342900">
              <a:lnSpc>
                <a:spcPct val="87000"/>
              </a:lnSpc>
              <a:buAutoNum type="alphaLcParenR"/>
            </a:pPr>
            <a:r>
              <a:rPr lang="de-CH" sz="2000" dirty="0">
                <a:solidFill>
                  <a:schemeClr val="tx1"/>
                </a:solidFill>
              </a:rPr>
              <a:t>Extended </a:t>
            </a:r>
            <a:r>
              <a:rPr lang="en-GB" sz="2000" dirty="0">
                <a:solidFill>
                  <a:schemeClr val="tx1"/>
                </a:solidFill>
              </a:rPr>
              <a:t>synopsis (5 pages)</a:t>
            </a:r>
          </a:p>
          <a:p>
            <a:pPr marL="525462" indent="-342900">
              <a:lnSpc>
                <a:spcPct val="87000"/>
              </a:lnSpc>
              <a:buAutoNum type="alphaLcParenR"/>
            </a:pPr>
            <a:r>
              <a:rPr lang="de-CH" sz="2000" dirty="0">
                <a:solidFill>
                  <a:schemeClr val="tx1"/>
                </a:solidFill>
              </a:rPr>
              <a:t>CV &amp;</a:t>
            </a:r>
          </a:p>
          <a:p>
            <a:pPr marL="525462" indent="-342900">
              <a:lnSpc>
                <a:spcPct val="87000"/>
              </a:lnSpc>
              <a:buAutoNum type="alphaLcParenR"/>
            </a:pPr>
            <a:r>
              <a:rPr lang="en-GB" sz="2000" dirty="0">
                <a:solidFill>
                  <a:schemeClr val="tx1"/>
                </a:solidFill>
              </a:rPr>
              <a:t>Track-record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</a:p>
          <a:p>
            <a:pPr marL="525462" indent="-342900">
              <a:lnSpc>
                <a:spcPct val="87000"/>
              </a:lnSpc>
              <a:buAutoNum type="alphaLcParenR"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01D79E-3952-360A-FF55-931BA24D3C74}"/>
              </a:ext>
            </a:extLst>
          </p:cNvPr>
          <p:cNvSpPr/>
          <p:nvPr/>
        </p:nvSpPr>
        <p:spPr>
          <a:xfrm>
            <a:off x="6329760" y="2899136"/>
            <a:ext cx="1279398" cy="4686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r>
              <a:rPr lang="de-CH" sz="2000">
                <a:solidFill>
                  <a:schemeClr val="tx1"/>
                </a:solidFill>
              </a:rPr>
              <a:t>4 </a:t>
            </a:r>
            <a:r>
              <a:rPr lang="en-GB" sz="2000">
                <a:solidFill>
                  <a:schemeClr val="tx1"/>
                </a:solidFill>
              </a:rPr>
              <a:t>pages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4D3BDA-CD93-D246-E0A3-A24EDA02D1A2}"/>
              </a:ext>
            </a:extLst>
          </p:cNvPr>
          <p:cNvSpPr/>
          <p:nvPr/>
        </p:nvSpPr>
        <p:spPr>
          <a:xfrm>
            <a:off x="4199970" y="3700843"/>
            <a:ext cx="4480560" cy="21374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r>
              <a:rPr lang="en-GB" sz="2000" b="1" dirty="0">
                <a:solidFill>
                  <a:schemeClr val="tx1"/>
                </a:solidFill>
              </a:rPr>
              <a:t>Part B2 </a:t>
            </a:r>
          </a:p>
          <a:p>
            <a:pPr algn="ctr"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Scientific proposal (14 pages)</a:t>
            </a:r>
          </a:p>
          <a:p>
            <a:pPr marL="342900" indent="-160338">
              <a:lnSpc>
                <a:spcPct val="87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720725" lvl="1" indent="-274638">
              <a:lnSpc>
                <a:spcPct val="87000"/>
              </a:lnSpc>
              <a:buAutoNum type="alphaLcParenR"/>
            </a:pPr>
            <a:r>
              <a:rPr lang="en-GB" sz="2000" dirty="0">
                <a:solidFill>
                  <a:schemeClr val="tx1"/>
                </a:solidFill>
              </a:rPr>
              <a:t>State of the art and objectives</a:t>
            </a:r>
          </a:p>
          <a:p>
            <a:pPr marL="720725" lvl="1" indent="-274638">
              <a:lnSpc>
                <a:spcPct val="87000"/>
              </a:lnSpc>
              <a:buAutoNum type="alphaLcParenR"/>
            </a:pPr>
            <a:r>
              <a:rPr lang="en-GB" sz="2000" dirty="0">
                <a:solidFill>
                  <a:schemeClr val="tx1"/>
                </a:solidFill>
              </a:rPr>
              <a:t>Methodology</a:t>
            </a:r>
          </a:p>
          <a:p>
            <a:pPr marL="720725" lvl="1" indent="-274638">
              <a:lnSpc>
                <a:spcPct val="87000"/>
              </a:lnSpc>
              <a:buAutoNum type="alphaLcParenR"/>
            </a:pPr>
            <a:r>
              <a:rPr lang="en-GB" sz="2000" dirty="0">
                <a:solidFill>
                  <a:schemeClr val="tx1"/>
                </a:solidFill>
              </a:rPr>
              <a:t>Resources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29A8D4-D665-EC63-7FCE-7CA9C72FCCAA}"/>
              </a:ext>
            </a:extLst>
          </p:cNvPr>
          <p:cNvSpPr/>
          <p:nvPr/>
        </p:nvSpPr>
        <p:spPr>
          <a:xfrm>
            <a:off x="0" y="6366229"/>
            <a:ext cx="3672408" cy="2462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600"/>
              </a:spcAft>
            </a:pPr>
            <a:r>
              <a:rPr lang="en-GB" sz="1000"/>
              <a:t>© Euresearch 2024. All rights reserved.</a:t>
            </a:r>
            <a:endParaRPr lang="de-CH" sz="1000"/>
          </a:p>
        </p:txBody>
      </p:sp>
      <p:sp>
        <p:nvSpPr>
          <p:cNvPr id="12" name="Right Bracket 11">
            <a:extLst>
              <a:ext uri="{FF2B5EF4-FFF2-40B4-BE49-F238E27FC236}">
                <a16:creationId xmlns:a16="http://schemas.microsoft.com/office/drawing/2014/main" id="{864C5A82-9595-AC92-44F6-65120CD43A2A}"/>
              </a:ext>
            </a:extLst>
          </p:cNvPr>
          <p:cNvSpPr/>
          <p:nvPr/>
        </p:nvSpPr>
        <p:spPr>
          <a:xfrm>
            <a:off x="6329760" y="2946466"/>
            <a:ext cx="45719" cy="358518"/>
          </a:xfrm>
          <a:prstGeom prst="rightBracket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474375-8580-6039-4CA4-44696BE4DFA9}"/>
              </a:ext>
            </a:extLst>
          </p:cNvPr>
          <p:cNvSpPr txBox="1"/>
          <p:nvPr/>
        </p:nvSpPr>
        <p:spPr>
          <a:xfrm>
            <a:off x="4325700" y="5945591"/>
            <a:ext cx="4480560" cy="2142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87000"/>
              </a:lnSpc>
            </a:pPr>
            <a:r>
              <a:rPr lang="en-GB" sz="1600" b="1" dirty="0"/>
              <a:t>B2 not evaluated in Step 1 (only  in Step 2 &amp; 3)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5E24AAF-F698-7AB9-BB6D-384E3783AE03}"/>
              </a:ext>
            </a:extLst>
          </p:cNvPr>
          <p:cNvCxnSpPr>
            <a:cxnSpLocks/>
          </p:cNvCxnSpPr>
          <p:nvPr/>
        </p:nvCxnSpPr>
        <p:spPr>
          <a:xfrm>
            <a:off x="8680530" y="2590044"/>
            <a:ext cx="61394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1F3556F-834B-30D7-75D7-BFABBCF22755}"/>
              </a:ext>
            </a:extLst>
          </p:cNvPr>
          <p:cNvCxnSpPr>
            <a:cxnSpLocks/>
          </p:cNvCxnSpPr>
          <p:nvPr/>
        </p:nvCxnSpPr>
        <p:spPr>
          <a:xfrm>
            <a:off x="8680530" y="4697118"/>
            <a:ext cx="61394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B185AB3-2DC6-BFE4-FE71-02C9C9BB7E3F}"/>
              </a:ext>
            </a:extLst>
          </p:cNvPr>
          <p:cNvSpPr/>
          <p:nvPr/>
        </p:nvSpPr>
        <p:spPr>
          <a:xfrm>
            <a:off x="9364207" y="1563434"/>
            <a:ext cx="2690786" cy="2030070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r>
              <a:rPr lang="en-GB" sz="2000" b="1" dirty="0">
                <a:solidFill>
                  <a:schemeClr val="tx1"/>
                </a:solidFill>
              </a:rPr>
              <a:t>Evaluation:  Step 1</a:t>
            </a:r>
          </a:p>
          <a:p>
            <a:pPr algn="ctr"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 marL="182562">
              <a:lnSpc>
                <a:spcPct val="87000"/>
              </a:lnSpc>
            </a:pPr>
            <a:r>
              <a:rPr lang="en-GB" sz="2000" dirty="0">
                <a:solidFill>
                  <a:schemeClr val="tx1"/>
                </a:solidFill>
              </a:rPr>
              <a:t>Only doc read by your panel members – many GENERALISTS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022B7E9-91DF-6EB0-DA86-ABFB1BC2B23C}"/>
              </a:ext>
            </a:extLst>
          </p:cNvPr>
          <p:cNvSpPr/>
          <p:nvPr/>
        </p:nvSpPr>
        <p:spPr>
          <a:xfrm>
            <a:off x="9380373" y="3725923"/>
            <a:ext cx="2690786" cy="203006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 algn="ctr"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 algn="ctr">
              <a:lnSpc>
                <a:spcPct val="87000"/>
              </a:lnSpc>
            </a:pPr>
            <a:r>
              <a:rPr lang="en-GB" sz="2000" b="1" dirty="0">
                <a:solidFill>
                  <a:schemeClr val="tx1"/>
                </a:solidFill>
              </a:rPr>
              <a:t>Evaluation:  Step 2</a:t>
            </a:r>
          </a:p>
          <a:p>
            <a:pPr algn="ctr"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>
              <a:lnSpc>
                <a:spcPct val="87000"/>
              </a:lnSpc>
            </a:pPr>
            <a:r>
              <a:rPr lang="en-GB" sz="2000" dirty="0">
                <a:solidFill>
                  <a:schemeClr val="tx1"/>
                </a:solidFill>
              </a:rPr>
              <a:t>Part B1 and B2 sent out to remote reviewers - SPECIALISTS</a:t>
            </a:r>
          </a:p>
          <a:p>
            <a:pPr>
              <a:lnSpc>
                <a:spcPct val="87000"/>
              </a:lnSpc>
            </a:pPr>
            <a:endParaRPr lang="en-GB" sz="2000" b="1" dirty="0">
              <a:solidFill>
                <a:schemeClr val="tx1"/>
              </a:solidFill>
            </a:endParaRPr>
          </a:p>
          <a:p>
            <a:pPr algn="ctr">
              <a:lnSpc>
                <a:spcPct val="87000"/>
              </a:lnSpc>
            </a:pP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3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0" grpId="0" animBg="1"/>
      <p:bldP spid="12" grpId="0" animBg="1"/>
      <p:bldP spid="13" grpId="0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Präsentation Euresearch V6">
  <a:themeElements>
    <a:clrScheme name="euresearch Earthy">
      <a:dk1>
        <a:sysClr val="windowText" lastClr="000000"/>
      </a:dk1>
      <a:lt1>
        <a:sysClr val="window" lastClr="FFFFFF"/>
      </a:lt1>
      <a:dk2>
        <a:srgbClr val="00CDC2"/>
      </a:dk2>
      <a:lt2>
        <a:srgbClr val="D8D8D8"/>
      </a:lt2>
      <a:accent1>
        <a:srgbClr val="233349"/>
      </a:accent1>
      <a:accent2>
        <a:srgbClr val="377373"/>
      </a:accent2>
      <a:accent3>
        <a:srgbClr val="EBD381"/>
      </a:accent3>
      <a:accent4>
        <a:srgbClr val="ED8874"/>
      </a:accent4>
      <a:accent5>
        <a:srgbClr val="9693B8"/>
      </a:accent5>
      <a:accent6>
        <a:srgbClr val="A1567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chemeClr val="accent1"/>
          </a:solidFill>
        </a:ln>
      </a:spPr>
      <a:bodyPr lIns="0" tIns="0" rIns="0" bIns="0" rtlCol="0" anchor="ctr"/>
      <a:lstStyle>
        <a:defPPr algn="ctr">
          <a:lnSpc>
            <a:spcPct val="87000"/>
          </a:lnSpc>
          <a:defRPr sz="21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87000"/>
          </a:lnSpc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 Euresearch V6.potx" id="{E83F00E2-F0B7-419E-B34B-12C8A06BB70A}" vid="{FA266678-B251-45BA-A9F1-DF187C706EC8}"/>
    </a:ext>
  </a:extLst>
</a:theme>
</file>

<file path=ppt/theme/theme2.xml><?xml version="1.0" encoding="utf-8"?>
<a:theme xmlns:a="http://schemas.openxmlformats.org/drawingml/2006/main" name="Office Theme">
  <a:themeElements>
    <a:clrScheme name="Euresearch">
      <a:dk1>
        <a:sysClr val="windowText" lastClr="000000"/>
      </a:dk1>
      <a:lt1>
        <a:sysClr val="window" lastClr="FFFFFF"/>
      </a:lt1>
      <a:dk2>
        <a:srgbClr val="00CDC2"/>
      </a:dk2>
      <a:lt2>
        <a:srgbClr val="D8D8D8"/>
      </a:lt2>
      <a:accent1>
        <a:srgbClr val="0065FF"/>
      </a:accent1>
      <a:accent2>
        <a:srgbClr val="5FB8A8"/>
      </a:accent2>
      <a:accent3>
        <a:srgbClr val="F0FF68"/>
      </a:accent3>
      <a:accent4>
        <a:srgbClr val="FF4650"/>
      </a:accent4>
      <a:accent5>
        <a:srgbClr val="9A7CFF"/>
      </a:accent5>
      <a:accent6>
        <a:srgbClr val="FF72B4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uresearch">
      <a:dk1>
        <a:sysClr val="windowText" lastClr="000000"/>
      </a:dk1>
      <a:lt1>
        <a:sysClr val="window" lastClr="FFFFFF"/>
      </a:lt1>
      <a:dk2>
        <a:srgbClr val="00CDC2"/>
      </a:dk2>
      <a:lt2>
        <a:srgbClr val="D8D8D8"/>
      </a:lt2>
      <a:accent1>
        <a:srgbClr val="0065FF"/>
      </a:accent1>
      <a:accent2>
        <a:srgbClr val="5FB8A8"/>
      </a:accent2>
      <a:accent3>
        <a:srgbClr val="F0FF68"/>
      </a:accent3>
      <a:accent4>
        <a:srgbClr val="FF4650"/>
      </a:accent4>
      <a:accent5>
        <a:srgbClr val="9A7CFF"/>
      </a:accent5>
      <a:accent6>
        <a:srgbClr val="FF72B4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FFB58143274F34DAA77380F64682887" ma:contentTypeVersion="14" ma:contentTypeDescription="Ein neues Dokument erstellen." ma:contentTypeScope="" ma:versionID="0f05276c6d46faa27d351d722c839273">
  <xsd:schema xmlns:xsd="http://www.w3.org/2001/XMLSchema" xmlns:xs="http://www.w3.org/2001/XMLSchema" xmlns:p="http://schemas.microsoft.com/office/2006/metadata/properties" xmlns:ns2="7f697af4-e989-49e8-a1d1-76f8ba5f0376" xmlns:ns3="7605a421-fb24-4833-b474-2f8a33d6361f" targetNamespace="http://schemas.microsoft.com/office/2006/metadata/properties" ma:root="true" ma:fieldsID="95d9332f9f68109a247352b130a58397" ns2:_="" ns3:_="">
    <xsd:import namespace="7f697af4-e989-49e8-a1d1-76f8ba5f0376"/>
    <xsd:import namespace="7605a421-fb24-4833-b474-2f8a33d6361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697af4-e989-49e8-a1d1-76f8ba5f03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8" nillable="true" ma:taxonomy="true" ma:internalName="lcf76f155ced4ddcb4097134ff3c332f" ma:taxonomyFieldName="MediaServiceImageTags" ma:displayName="Bildmarkierungen" ma:readOnly="false" ma:fieldId="{5cf76f15-5ced-4ddc-b409-7134ff3c332f}" ma:taxonomyMulti="true" ma:sspId="6fbcbddc-66a9-4609-aa4d-d1eb4977bc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05a421-fb24-4833-b474-2f8a33d6361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91fbb03f-0530-4cd9-991a-1fdac760ecc7}" ma:internalName="TaxCatchAll" ma:showField="CatchAllData" ma:web="7605a421-fb24-4833-b474-2f8a33d6361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605a421-fb24-4833-b474-2f8a33d6361f">
      <UserInfo>
        <DisplayName>Micol Nantiat</DisplayName>
        <AccountId>31</AccountId>
        <AccountType/>
      </UserInfo>
      <UserInfo>
        <DisplayName>Veronique Sordet</DisplayName>
        <AccountId>33</AccountId>
        <AccountType/>
      </UserInfo>
      <UserInfo>
        <DisplayName>Martina Pestoni</DisplayName>
        <AccountId>20</AccountId>
        <AccountType/>
      </UserInfo>
      <UserInfo>
        <DisplayName>Rita de Brito</DisplayName>
        <AccountId>36</AccountId>
        <AccountType/>
      </UserInfo>
    </SharedWithUsers>
    <lcf76f155ced4ddcb4097134ff3c332f xmlns="7f697af4-e989-49e8-a1d1-76f8ba5f0376">
      <Terms xmlns="http://schemas.microsoft.com/office/infopath/2007/PartnerControls"/>
    </lcf76f155ced4ddcb4097134ff3c332f>
    <TaxCatchAll xmlns="7605a421-fb24-4833-b474-2f8a33d6361f" xsi:nil="true"/>
    <MediaLengthInSeconds xmlns="7f697af4-e989-49e8-a1d1-76f8ba5f0376" xsi:nil="true"/>
  </documentManagement>
</p:properties>
</file>

<file path=customXml/itemProps1.xml><?xml version="1.0" encoding="utf-8"?>
<ds:datastoreItem xmlns:ds="http://schemas.openxmlformats.org/officeDocument/2006/customXml" ds:itemID="{358E8D2C-8D75-4D3E-944D-805E54A9FC5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CD43B9-8327-42C5-B511-2C4EDFDFF4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697af4-e989-49e8-a1d1-76f8ba5f0376"/>
    <ds:schemaRef ds:uri="7605a421-fb24-4833-b474-2f8a33d636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79D9AD3-F982-4025-9F3B-D5F4BF5013D0}">
  <ds:schemaRefs>
    <ds:schemaRef ds:uri="7f697af4-e989-49e8-a1d1-76f8ba5f0376"/>
    <ds:schemaRef ds:uri="7605a421-fb24-4833-b474-2f8a33d6361f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 Euresearch V6</Template>
  <TotalTime>0</TotalTime>
  <Words>1123</Words>
  <Application>Microsoft Office PowerPoint</Application>
  <PresentationFormat>Widescreen</PresentationFormat>
  <Paragraphs>272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Favorit Std</vt:lpstr>
      <vt:lpstr>Segoe UI</vt:lpstr>
      <vt:lpstr>Wingdings</vt:lpstr>
      <vt:lpstr>Präsentation Euresearch V6</vt:lpstr>
      <vt:lpstr>European Research Council (ERC)   Swiss Physical Society 9 Sept 2024  Jennifer McClung, PhD ERC National Contact Point Euresearch Network Office, Bern​ </vt:lpstr>
      <vt:lpstr>CH participation in 2024 ERC-Calls</vt:lpstr>
      <vt:lpstr>What is the European Research Council? </vt:lpstr>
      <vt:lpstr>ERC – Grant Schemes</vt:lpstr>
      <vt:lpstr>Eligibility extensions – Starting and Consolidator</vt:lpstr>
      <vt:lpstr>Expected ERC 2025 Calendar </vt:lpstr>
      <vt:lpstr>Tips for Getting Started</vt:lpstr>
      <vt:lpstr>Proposal Structure</vt:lpstr>
      <vt:lpstr>Proposal Structure – Evaluation Tips</vt:lpstr>
      <vt:lpstr>Evaluation criteria</vt:lpstr>
      <vt:lpstr>Tips to fulfill the evaluation criteria</vt:lpstr>
      <vt:lpstr>We Advise Researchers</vt:lpstr>
      <vt:lpstr>Thank you!</vt:lpstr>
      <vt:lpstr>Evaluation Process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Euresearch Network Services</dc:title>
  <dc:creator>Denise Erpen</dc:creator>
  <cp:lastModifiedBy>Jennifer McClung</cp:lastModifiedBy>
  <cp:revision>12</cp:revision>
  <cp:lastPrinted>2021-05-06T11:55:04Z</cp:lastPrinted>
  <dcterms:created xsi:type="dcterms:W3CDTF">2020-11-30T07:56:31Z</dcterms:created>
  <dcterms:modified xsi:type="dcterms:W3CDTF">2024-09-09T08:33:34Z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0x0101000FFB58143274F34DAA77380F64682887</vt:lpwstr>
  </property>
  <property fmtid="{D5CDD505-2E9C-101B-9397-08002B2CF9AE}" pid="3" name="xd_ProgID">
    <vt:lpwstr/>
  </property>
  <property fmtid="{D5CDD505-2E9C-101B-9397-08002B2CF9AE}" pid="4" name="MediaServiceImageTags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xd_Signature">
    <vt:bool>false</vt:bool>
  </property>
</Properties>
</file>