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f"/>
  <Default Extension="tiff" ContentType="image/tiff"/>
  <Default Extension="wdp" ContentType="image/vnd.ms-photo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2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4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7" r:id="rId2"/>
    <p:sldId id="1699" r:id="rId3"/>
    <p:sldId id="1700" r:id="rId4"/>
    <p:sldId id="1623" r:id="rId5"/>
    <p:sldId id="1624" r:id="rId6"/>
    <p:sldId id="558" r:id="rId7"/>
    <p:sldId id="782" r:id="rId8"/>
    <p:sldId id="1098" r:id="rId9"/>
    <p:sldId id="1635" r:id="rId10"/>
    <p:sldId id="1696" r:id="rId11"/>
    <p:sldId id="1690" r:id="rId12"/>
    <p:sldId id="1637" r:id="rId13"/>
    <p:sldId id="1697" r:id="rId14"/>
    <p:sldId id="1566" r:id="rId15"/>
    <p:sldId id="785" r:id="rId16"/>
    <p:sldId id="1686" r:id="rId17"/>
    <p:sldId id="1641" r:id="rId18"/>
    <p:sldId id="1245" r:id="rId19"/>
    <p:sldId id="1695" r:id="rId20"/>
    <p:sldId id="1582" r:id="rId21"/>
    <p:sldId id="1542" r:id="rId22"/>
    <p:sldId id="1655" r:id="rId23"/>
    <p:sldId id="1662" r:id="rId24"/>
    <p:sldId id="1698" r:id="rId25"/>
    <p:sldId id="1548" r:id="rId26"/>
    <p:sldId id="1657" r:id="rId27"/>
    <p:sldId id="1651" r:id="rId28"/>
    <p:sldId id="1652" r:id="rId29"/>
    <p:sldId id="1688" r:id="rId3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duction" id="{B071CB38-9D32-44A8-87BA-F60900085115}">
          <p14:sldIdLst>
            <p14:sldId id="257"/>
            <p14:sldId id="1699"/>
            <p14:sldId id="1700"/>
            <p14:sldId id="1623"/>
            <p14:sldId id="1624"/>
            <p14:sldId id="558"/>
            <p14:sldId id="782"/>
            <p14:sldId id="1098"/>
            <p14:sldId id="1635"/>
            <p14:sldId id="1696"/>
            <p14:sldId id="1690"/>
            <p14:sldId id="1637"/>
            <p14:sldId id="1697"/>
            <p14:sldId id="1566"/>
            <p14:sldId id="785"/>
            <p14:sldId id="1686"/>
            <p14:sldId id="1641"/>
            <p14:sldId id="1245"/>
            <p14:sldId id="1695"/>
            <p14:sldId id="1582"/>
            <p14:sldId id="1542"/>
            <p14:sldId id="1655"/>
            <p14:sldId id="1662"/>
            <p14:sldId id="1698"/>
            <p14:sldId id="1548"/>
            <p14:sldId id="1657"/>
            <p14:sldId id="1651"/>
            <p14:sldId id="1652"/>
            <p14:sldId id="16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  <a:srgbClr val="FFCC99"/>
    <a:srgbClr val="FF9999"/>
    <a:srgbClr val="9999FF"/>
    <a:srgbClr val="CCCCFF"/>
    <a:srgbClr val="EA550A"/>
    <a:srgbClr val="5F5F5F"/>
    <a:srgbClr val="030CBD"/>
    <a:srgbClr val="45A60A"/>
    <a:srgbClr val="A32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20" autoAdjust="0"/>
    <p:restoredTop sz="92126" autoAdjust="0"/>
  </p:normalViewPr>
  <p:slideViewPr>
    <p:cSldViewPr>
      <p:cViewPr varScale="1">
        <p:scale>
          <a:sx n="72" d="100"/>
          <a:sy n="72" d="100"/>
        </p:scale>
        <p:origin x="348" y="36"/>
      </p:cViewPr>
      <p:guideLst>
        <p:guide orient="horz" pos="2160"/>
        <p:guide pos="3840"/>
      </p:guideLst>
    </p:cSldViewPr>
  </p:slideViewPr>
  <p:notesTextViewPr>
    <p:cViewPr>
      <p:scale>
        <a:sx n="200" d="100"/>
        <a:sy n="200" d="100"/>
      </p:scale>
      <p:origin x="0" y="0"/>
    </p:cViewPr>
  </p:notesTextViewPr>
  <p:sorterViewPr>
    <p:cViewPr varScale="1">
      <p:scale>
        <a:sx n="1" d="1"/>
        <a:sy n="1" d="1"/>
      </p:scale>
      <p:origin x="0" y="-944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4B7442-1A4C-4034-B946-49100F630B3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4FB1AA4-C7B1-4EA1-B75E-FD0AA0CF3A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58A65B-899A-40FB-86F9-A0044DE792E5}" type="datetimeFigureOut">
              <a:rPr lang="LID4096" smtClean="0"/>
              <a:t>09/09/2024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67C0CC-A9C7-4BF9-B1A3-88F7C0EC4F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2116857-5F4F-4F2D-9338-3FFA84DEC39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308F9B-4F32-43F4-82A8-39FA9EA67E8F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94344244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568EF7E-5D73-4CE9-A930-D517E74D21A2}" type="datetimeFigureOut">
              <a:rPr lang="en-US"/>
              <a:pPr>
                <a:defRPr/>
              </a:pPr>
              <a:t>9/9/2024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5E3B25D-0CD4-49FC-B266-49A4E54F2E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8020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FDE7E8-D688-4B85-A746-BCE8D5947D8F}" type="slidenum">
              <a:rPr lang="sv-SE" smtClean="0"/>
              <a:t>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629428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32901-22EE-435A-A974-1623045ED54C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2768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32901-22EE-435A-A974-1623045ED54C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20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621A60-12B9-4286-A4DB-9808C800D8FC}" type="slidenum">
              <a:rPr lang="en-GB"/>
              <a:pPr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37136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A35BF2-85D5-404D-8153-DE011A72B397}" type="slidenum">
              <a:rPr lang="sv-SE" smtClean="0"/>
              <a:t>29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681996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E3B25D-0CD4-49FC-B266-49A4E54F2E86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24188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621A60-12B9-4286-A4DB-9808C800D8FC}" type="slidenum">
              <a:rPr lang="en-GB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310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E3B25D-0CD4-49FC-B266-49A4E54F2E86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0916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32901-22EE-435A-A974-1623045ED54C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9980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1621A60-12B9-4286-A4DB-9808C800D8FC}" type="slidenum">
              <a:rPr lang="en-GB"/>
              <a:pPr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0562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aseline="0" dirty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F32901-22EE-435A-A974-1623045ED54C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942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E3B25D-0CD4-49FC-B266-49A4E54F2E86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615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E3B25D-0CD4-49FC-B266-49A4E54F2E86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767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8F7CC-C15C-4887-9FE8-3EA678C12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8E6C74-2D3D-4184-A00A-12D6E1375F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DAA01-67E8-4D34-9A26-8D927845FB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239350" y="432048"/>
            <a:ext cx="11713301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pic>
        <p:nvPicPr>
          <p:cNvPr id="11" name="Picture 20" descr="Beskuretsigill09041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4885" y="5445224"/>
            <a:ext cx="1907116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18"/>
          <p:cNvSpPr>
            <a:spLocks noChangeShapeType="1"/>
          </p:cNvSpPr>
          <p:nvPr userDrawn="1"/>
        </p:nvSpPr>
        <p:spPr bwMode="auto">
          <a:xfrm>
            <a:off x="239349" y="6408712"/>
            <a:ext cx="9793088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v-SE">
              <a:latin typeface="Arial" pitchFamily="-109" charset="0"/>
              <a:ea typeface="+mn-ea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9185" y="71265"/>
            <a:ext cx="1171363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2000" b="1">
                <a:solidFill>
                  <a:srgbClr val="000099"/>
                </a:solidFill>
              </a:defRPr>
            </a:lvl1pPr>
          </a:lstStyle>
          <a:p>
            <a:pPr lvl="0"/>
            <a:r>
              <a:rPr lang="de-DE" dirty="0"/>
              <a:t>Folientitelmasterformat</a:t>
            </a: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127160" y="6453337"/>
            <a:ext cx="38635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Friday</a:t>
            </a:r>
            <a:r>
              <a:rPr lang="en-US" sz="1200" baseline="0" dirty="0">
                <a:solidFill>
                  <a:schemeClr val="bg1">
                    <a:lumMod val="50000"/>
                  </a:schemeClr>
                </a:solidFill>
              </a:rPr>
              <a:t> meeting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, September 2015  </a:t>
            </a:r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-  Christoph M. Heyl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6004611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Line 9"/>
          <p:cNvSpPr>
            <a:spLocks noChangeShapeType="1"/>
          </p:cNvSpPr>
          <p:nvPr userDrawn="1"/>
        </p:nvSpPr>
        <p:spPr bwMode="auto">
          <a:xfrm>
            <a:off x="239350" y="432048"/>
            <a:ext cx="11713301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/>
            <a:tailEnd/>
          </a:ln>
          <a:effectLst/>
        </p:spPr>
        <p:txBody>
          <a:bodyPr/>
          <a:lstStyle/>
          <a:p>
            <a:endParaRPr lang="sv-SE"/>
          </a:p>
        </p:txBody>
      </p:sp>
      <p:pic>
        <p:nvPicPr>
          <p:cNvPr id="11" name="Picture 20" descr="Beskuretsigill09041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284885" y="5445224"/>
            <a:ext cx="1907116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Line 18"/>
          <p:cNvSpPr>
            <a:spLocks noChangeShapeType="1"/>
          </p:cNvSpPr>
          <p:nvPr userDrawn="1"/>
        </p:nvSpPr>
        <p:spPr bwMode="auto">
          <a:xfrm>
            <a:off x="239349" y="6408712"/>
            <a:ext cx="9793088" cy="0"/>
          </a:xfrm>
          <a:prstGeom prst="line">
            <a:avLst/>
          </a:prstGeom>
          <a:noFill/>
          <a:ln w="12700">
            <a:solidFill>
              <a:srgbClr val="996633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sv-SE">
              <a:latin typeface="Arial" pitchFamily="-109" charset="0"/>
              <a:ea typeface="+mn-ea"/>
            </a:endParaRP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9185" y="71265"/>
            <a:ext cx="1171363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>
              <a:defRPr sz="2000" b="1">
                <a:solidFill>
                  <a:srgbClr val="000099"/>
                </a:solidFill>
              </a:defRPr>
            </a:lvl1pPr>
          </a:lstStyle>
          <a:p>
            <a:pPr lvl="0"/>
            <a:r>
              <a:rPr lang="de-DE" dirty="0"/>
              <a:t>Folientitelmasterformat</a:t>
            </a:r>
          </a:p>
        </p:txBody>
      </p:sp>
      <p:sp>
        <p:nvSpPr>
          <p:cNvPr id="7" name="Text Box 16"/>
          <p:cNvSpPr txBox="1">
            <a:spLocks noChangeArrowheads="1"/>
          </p:cNvSpPr>
          <p:nvPr userDrawn="1"/>
        </p:nvSpPr>
        <p:spPr bwMode="auto">
          <a:xfrm>
            <a:off x="127160" y="6453337"/>
            <a:ext cx="38635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Friday</a:t>
            </a:r>
            <a:r>
              <a:rPr lang="en-US" sz="1200" baseline="0" dirty="0">
                <a:solidFill>
                  <a:schemeClr val="bg1">
                    <a:lumMod val="50000"/>
                  </a:schemeClr>
                </a:solidFill>
              </a:rPr>
              <a:t> meeting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</a:rPr>
              <a:t>, September 2015  </a:t>
            </a:r>
            <a:r>
              <a:rPr lang="sv-SE" sz="1200" dirty="0">
                <a:solidFill>
                  <a:schemeClr val="bg1">
                    <a:lumMod val="50000"/>
                  </a:schemeClr>
                </a:solidFill>
              </a:rPr>
              <a:t>-  Christoph M. Heyl</a:t>
            </a:r>
            <a:endParaRPr 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217792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long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Bildobjekt 17">
            <a:extLst>
              <a:ext uri="{FF2B5EF4-FFF2-40B4-BE49-F238E27FC236}">
                <a16:creationId xmlns:a16="http://schemas.microsoft.com/office/drawing/2014/main" id="{B9FAF899-14FA-F046-96DB-82762ED4101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2088" y="188913"/>
            <a:ext cx="11807825" cy="6480175"/>
          </a:xfrm>
          <a:prstGeom prst="rect">
            <a:avLst/>
          </a:prstGeom>
        </p:spPr>
      </p:pic>
      <p:sp>
        <p:nvSpPr>
          <p:cNvPr id="3" name="Rektangel 2">
            <a:extLst>
              <a:ext uri="{FF2B5EF4-FFF2-40B4-BE49-F238E27FC236}">
                <a16:creationId xmlns:a16="http://schemas.microsoft.com/office/drawing/2014/main" id="{CC78BE5A-F044-6E4A-86D0-B28B85339425}"/>
              </a:ext>
            </a:extLst>
          </p:cNvPr>
          <p:cNvSpPr/>
          <p:nvPr userDrawn="1"/>
        </p:nvSpPr>
        <p:spPr>
          <a:xfrm>
            <a:off x="5439210" y="1484556"/>
            <a:ext cx="6752790" cy="25925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12" name="Platshållare för text 11">
            <a:extLst>
              <a:ext uri="{FF2B5EF4-FFF2-40B4-BE49-F238E27FC236}">
                <a16:creationId xmlns:a16="http://schemas.microsoft.com/office/drawing/2014/main" id="{4BB7ED9B-1D2D-7541-ABE9-750F505D449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854313" y="3499576"/>
            <a:ext cx="6145601" cy="349418"/>
          </a:xfrm>
        </p:spPr>
        <p:txBody>
          <a:bodyPr>
            <a:noAutofit/>
          </a:bodyPr>
          <a:lstStyle>
            <a:lvl1pPr marL="0" marR="0" indent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buFont typeface="Arial" panose="020B0604020202020204" pitchFamily="34" charset="0"/>
              <a:buNone/>
              <a:tabLst/>
              <a:defRPr sz="1400" b="1" cap="all" spc="50" baseline="0">
                <a:solidFill>
                  <a:schemeClr val="accent1"/>
                </a:solidFill>
              </a:defRPr>
            </a:lvl1pPr>
          </a:lstStyle>
          <a:p>
            <a:r>
              <a:rPr lang="sv-SE" dirty="0" err="1"/>
              <a:t>Subtitle</a:t>
            </a:r>
            <a:r>
              <a:rPr lang="sv-SE" dirty="0"/>
              <a:t>, </a:t>
            </a:r>
            <a:r>
              <a:rPr lang="sv-SE" dirty="0" err="1"/>
              <a:t>name</a:t>
            </a:r>
            <a:r>
              <a:rPr lang="sv-SE" dirty="0"/>
              <a:t>, institution, </a:t>
            </a:r>
            <a:r>
              <a:rPr lang="sv-SE" dirty="0" err="1"/>
              <a:t>year</a:t>
            </a:r>
            <a:r>
              <a:rPr lang="sv-SE" dirty="0"/>
              <a:t> </a:t>
            </a:r>
            <a:r>
              <a:rPr lang="sv-SE" dirty="0" err="1"/>
              <a:t>etc</a:t>
            </a:r>
            <a:endParaRPr lang="sv-SE" dirty="0"/>
          </a:p>
        </p:txBody>
      </p:sp>
      <p:cxnSp>
        <p:nvCxnSpPr>
          <p:cNvPr id="7" name="Rak 6">
            <a:extLst>
              <a:ext uri="{FF2B5EF4-FFF2-40B4-BE49-F238E27FC236}">
                <a16:creationId xmlns:a16="http://schemas.microsoft.com/office/drawing/2014/main" id="{6EB25FC1-ABE1-A344-8F65-DA7EE26B4227}"/>
              </a:ext>
            </a:extLst>
          </p:cNvPr>
          <p:cNvCxnSpPr>
            <a:cxnSpLocks/>
          </p:cNvCxnSpPr>
          <p:nvPr userDrawn="1"/>
        </p:nvCxnSpPr>
        <p:spPr>
          <a:xfrm>
            <a:off x="5854930" y="3353694"/>
            <a:ext cx="614486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ktangel 2">
            <a:extLst>
              <a:ext uri="{FF2B5EF4-FFF2-40B4-BE49-F238E27FC236}">
                <a16:creationId xmlns:a16="http://schemas.microsoft.com/office/drawing/2014/main" id="{1E6DED82-8490-6141-A0AD-5A832A551408}"/>
              </a:ext>
            </a:extLst>
          </p:cNvPr>
          <p:cNvSpPr/>
          <p:nvPr userDrawn="1"/>
        </p:nvSpPr>
        <p:spPr>
          <a:xfrm>
            <a:off x="135627" y="123307"/>
            <a:ext cx="4264252" cy="2566105"/>
          </a:xfrm>
          <a:custGeom>
            <a:avLst/>
            <a:gdLst>
              <a:gd name="connsiteX0" fmla="*/ 0 w 4488028"/>
              <a:gd name="connsiteY0" fmla="*/ 0 h 2937993"/>
              <a:gd name="connsiteX1" fmla="*/ 4488028 w 4488028"/>
              <a:gd name="connsiteY1" fmla="*/ 0 h 2937993"/>
              <a:gd name="connsiteX2" fmla="*/ 4488028 w 4488028"/>
              <a:gd name="connsiteY2" fmla="*/ 2937993 h 2937993"/>
              <a:gd name="connsiteX3" fmla="*/ 0 w 4488028"/>
              <a:gd name="connsiteY3" fmla="*/ 2937993 h 2937993"/>
              <a:gd name="connsiteX4" fmla="*/ 0 w 4488028"/>
              <a:gd name="connsiteY4" fmla="*/ 0 h 2937993"/>
              <a:gd name="connsiteX0" fmla="*/ 0 w 4488028"/>
              <a:gd name="connsiteY0" fmla="*/ 0 h 2937993"/>
              <a:gd name="connsiteX1" fmla="*/ 4488028 w 4488028"/>
              <a:gd name="connsiteY1" fmla="*/ 0 h 2937993"/>
              <a:gd name="connsiteX2" fmla="*/ 0 w 4488028"/>
              <a:gd name="connsiteY2" fmla="*/ 2937993 h 2937993"/>
              <a:gd name="connsiteX3" fmla="*/ 0 w 4488028"/>
              <a:gd name="connsiteY3" fmla="*/ 0 h 29379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88028" h="2937993">
                <a:moveTo>
                  <a:pt x="0" y="0"/>
                </a:moveTo>
                <a:lnTo>
                  <a:pt x="4488028" y="0"/>
                </a:lnTo>
                <a:lnTo>
                  <a:pt x="0" y="2937993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41000">
                <a:srgbClr val="FFFFFF">
                  <a:alpha val="76000"/>
                </a:srgbClr>
              </a:gs>
              <a:gs pos="50000">
                <a:srgbClr val="FFFFFF">
                  <a:alpha val="0"/>
                </a:srgbClr>
              </a:gs>
            </a:gsLst>
            <a:lin ang="3480000" scaled="0"/>
            <a:tileRect/>
          </a:gradFill>
          <a:ln w="12700" cap="flat">
            <a:noFill/>
            <a:miter lim="400000"/>
          </a:ln>
          <a:effectLst/>
          <a:sp3d/>
        </p:spPr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lvl="0" indent="0" algn="ctr" defTabSz="58420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Helvetica Light"/>
              <a:sym typeface="Helvetica Light"/>
            </a:endParaRPr>
          </a:p>
        </p:txBody>
      </p:sp>
      <p:sp>
        <p:nvSpPr>
          <p:cNvPr id="16" name="Platshållare för text 5">
            <a:extLst>
              <a:ext uri="{FF2B5EF4-FFF2-40B4-BE49-F238E27FC236}">
                <a16:creationId xmlns:a16="http://schemas.microsoft.com/office/drawing/2014/main" id="{5BBB7449-938C-6A43-9399-7732AEF0CA7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854312" y="1770288"/>
            <a:ext cx="6145601" cy="1477328"/>
          </a:xfrm>
        </p:spPr>
        <p:txBody>
          <a:bodyPr wrap="square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4800" b="0" i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sv-SE" dirty="0" err="1"/>
              <a:t>Title</a:t>
            </a:r>
            <a:r>
              <a:rPr lang="sv-SE" dirty="0"/>
              <a:t> </a:t>
            </a:r>
            <a:r>
              <a:rPr lang="sv-SE" dirty="0" err="1"/>
              <a:t>slide</a:t>
            </a:r>
            <a:r>
              <a:rPr lang="sv-SE" dirty="0"/>
              <a:t> for </a:t>
            </a:r>
            <a:r>
              <a:rPr lang="sv-SE" dirty="0" err="1"/>
              <a:t>longer</a:t>
            </a:r>
            <a:r>
              <a:rPr lang="sv-SE" dirty="0"/>
              <a:t> </a:t>
            </a:r>
            <a:r>
              <a:rPr lang="sv-SE" dirty="0" err="1"/>
              <a:t>titles</a:t>
            </a:r>
            <a:endParaRPr lang="sv-SE" dirty="0"/>
          </a:p>
        </p:txBody>
      </p:sp>
      <p:pic>
        <p:nvPicPr>
          <p:cNvPr id="10" name="Bildobjekt 9">
            <a:extLst>
              <a:ext uri="{FF2B5EF4-FFF2-40B4-BE49-F238E27FC236}">
                <a16:creationId xmlns:a16="http://schemas.microsoft.com/office/drawing/2014/main" id="{3D946A34-F6D8-4B44-9644-EC06EE3B260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74475" y="4227755"/>
            <a:ext cx="2817525" cy="2630245"/>
          </a:xfrm>
          <a:prstGeom prst="rect">
            <a:avLst/>
          </a:prstGeom>
        </p:spPr>
      </p:pic>
      <p:pic>
        <p:nvPicPr>
          <p:cNvPr id="13" name="Bildobjekt 12">
            <a:extLst>
              <a:ext uri="{FF2B5EF4-FFF2-40B4-BE49-F238E27FC236}">
                <a16:creationId xmlns:a16="http://schemas.microsoft.com/office/drawing/2014/main" id="{E0901FA8-8865-8D44-9366-91F895494B9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918" y="353138"/>
            <a:ext cx="743917" cy="993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861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914400" y="609600"/>
            <a:ext cx="10363200" cy="54864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144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37600" y="62484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3D721EAE-6CCA-475F-8EF7-6F78E5F7FC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70023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15C6F-93EA-4B86-B552-8DF82B5A5A3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DE55AE-E0F9-4DFA-8EF1-2231BD6F42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35FB5-56DD-4652-BF35-9F2E23F0B4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67B23-9C73-4B8F-9CBE-7BBF1435CE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1D5DE-02C7-4FFD-9323-3BE1E1C6CA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D39FF-7DE8-4CCF-A2ED-6D4C628A2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963D6-1122-4DFC-982E-C7C8993C2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C7D94-A757-4BB2-98A2-36A83B40E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015C6F-93EA-4B86-B552-8DF82B5A5A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4" r:id="rId12"/>
    <p:sldLayoutId id="2147483765" r:id="rId13"/>
    <p:sldLayoutId id="2147483777" r:id="rId14"/>
    <p:sldLayoutId id="2147483779" r:id="rId15"/>
  </p:sldLayoutIdLst>
  <p:transition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lang="en-US" sz="4000" b="1" kern="1200" dirty="0">
          <a:solidFill>
            <a:srgbClr val="5F5F5F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5F5F5F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emf"/><Relationship Id="rId5" Type="http://schemas.openxmlformats.org/officeDocument/2006/relationships/image" Target="../media/image32.jpeg"/><Relationship Id="rId4" Type="http://schemas.openxmlformats.org/officeDocument/2006/relationships/image" Target="../media/image31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tags" Target="../tags/tag3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38.emf"/><Relationship Id="rId17" Type="http://schemas.openxmlformats.org/officeDocument/2006/relationships/image" Target="../media/image43.png"/><Relationship Id="rId2" Type="http://schemas.openxmlformats.org/officeDocument/2006/relationships/tags" Target="../tags/tag30.xml"/><Relationship Id="rId16" Type="http://schemas.openxmlformats.org/officeDocument/2006/relationships/image" Target="../media/image42.emf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11" Type="http://schemas.openxmlformats.org/officeDocument/2006/relationships/image" Target="../media/image37.emf"/><Relationship Id="rId5" Type="http://schemas.openxmlformats.org/officeDocument/2006/relationships/tags" Target="../tags/tag33.xml"/><Relationship Id="rId15" Type="http://schemas.openxmlformats.org/officeDocument/2006/relationships/image" Target="../media/image41.png"/><Relationship Id="rId10" Type="http://schemas.openxmlformats.org/officeDocument/2006/relationships/image" Target="../media/image36.emf"/><Relationship Id="rId19" Type="http://schemas.openxmlformats.org/officeDocument/2006/relationships/image" Target="../media/image45.png"/><Relationship Id="rId4" Type="http://schemas.openxmlformats.org/officeDocument/2006/relationships/tags" Target="../tags/tag32.xml"/><Relationship Id="rId9" Type="http://schemas.openxmlformats.org/officeDocument/2006/relationships/image" Target="../media/image35.emf"/><Relationship Id="rId14" Type="http://schemas.openxmlformats.org/officeDocument/2006/relationships/image" Target="../media/image4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7" Type="http://schemas.openxmlformats.org/officeDocument/2006/relationships/image" Target="../media/image50.t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tags" Target="../tags/tag37.xml"/><Relationship Id="rId7" Type="http://schemas.openxmlformats.org/officeDocument/2006/relationships/image" Target="../media/image52.png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6" Type="http://schemas.openxmlformats.org/officeDocument/2006/relationships/image" Target="../media/image51.png"/><Relationship Id="rId5" Type="http://schemas.openxmlformats.org/officeDocument/2006/relationships/slideLayout" Target="../slideLayouts/slideLayout7.xml"/><Relationship Id="rId10" Type="http://schemas.openxmlformats.org/officeDocument/2006/relationships/image" Target="../media/image55.png"/><Relationship Id="rId4" Type="http://schemas.openxmlformats.org/officeDocument/2006/relationships/tags" Target="../tags/tag38.xml"/><Relationship Id="rId9" Type="http://schemas.openxmlformats.org/officeDocument/2006/relationships/image" Target="../media/image5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61.png"/><Relationship Id="rId18" Type="http://schemas.openxmlformats.org/officeDocument/2006/relationships/image" Target="../media/image66.png"/><Relationship Id="rId3" Type="http://schemas.openxmlformats.org/officeDocument/2006/relationships/tags" Target="../tags/tag41.xml"/><Relationship Id="rId21" Type="http://schemas.openxmlformats.org/officeDocument/2006/relationships/image" Target="../media/image69.jpeg"/><Relationship Id="rId7" Type="http://schemas.openxmlformats.org/officeDocument/2006/relationships/tags" Target="../tags/tag45.xml"/><Relationship Id="rId12" Type="http://schemas.openxmlformats.org/officeDocument/2006/relationships/image" Target="../media/image60.png"/><Relationship Id="rId17" Type="http://schemas.openxmlformats.org/officeDocument/2006/relationships/image" Target="../media/image65.png"/><Relationship Id="rId2" Type="http://schemas.openxmlformats.org/officeDocument/2006/relationships/tags" Target="../tags/tag40.xml"/><Relationship Id="rId16" Type="http://schemas.openxmlformats.org/officeDocument/2006/relationships/image" Target="../media/image64.png"/><Relationship Id="rId20" Type="http://schemas.openxmlformats.org/officeDocument/2006/relationships/image" Target="../media/image68.jpeg"/><Relationship Id="rId1" Type="http://schemas.openxmlformats.org/officeDocument/2006/relationships/tags" Target="../tags/tag39.xml"/><Relationship Id="rId6" Type="http://schemas.openxmlformats.org/officeDocument/2006/relationships/tags" Target="../tags/tag44.xml"/><Relationship Id="rId11" Type="http://schemas.openxmlformats.org/officeDocument/2006/relationships/image" Target="../media/image59.png"/><Relationship Id="rId5" Type="http://schemas.openxmlformats.org/officeDocument/2006/relationships/tags" Target="../tags/tag43.xml"/><Relationship Id="rId15" Type="http://schemas.openxmlformats.org/officeDocument/2006/relationships/image" Target="../media/image63.png"/><Relationship Id="rId10" Type="http://schemas.openxmlformats.org/officeDocument/2006/relationships/image" Target="../media/image58.png"/><Relationship Id="rId19" Type="http://schemas.openxmlformats.org/officeDocument/2006/relationships/image" Target="../media/image67.emf"/><Relationship Id="rId4" Type="http://schemas.openxmlformats.org/officeDocument/2006/relationships/tags" Target="../tags/tag42.xml"/><Relationship Id="rId9" Type="http://schemas.openxmlformats.org/officeDocument/2006/relationships/notesSlide" Target="../notesSlides/notesSlide5.xml"/><Relationship Id="rId1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73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jpe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6.xml"/><Relationship Id="rId4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emf"/><Relationship Id="rId4" Type="http://schemas.openxmlformats.org/officeDocument/2006/relationships/image" Target="../media/image7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9.png"/><Relationship Id="rId7" Type="http://schemas.openxmlformats.org/officeDocument/2006/relationships/image" Target="../media/image9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1.png"/><Relationship Id="rId5" Type="http://schemas.openxmlformats.org/officeDocument/2006/relationships/image" Target="../media/image90.gif"/><Relationship Id="rId4" Type="http://schemas.microsoft.com/office/2007/relationships/hdphoto" Target="../media/hdphoto2.wdp"/><Relationship Id="rId9" Type="http://schemas.openxmlformats.org/officeDocument/2006/relationships/image" Target="../media/image9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6.wmf"/><Relationship Id="rId5" Type="http://schemas.openxmlformats.org/officeDocument/2006/relationships/image" Target="../media/image5.jpeg"/><Relationship Id="rId4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18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1" Type="http://schemas.openxmlformats.org/officeDocument/2006/relationships/image" Target="../media/image7.png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tags" Target="../tags/tag20.xml"/><Relationship Id="rId2" Type="http://schemas.openxmlformats.org/officeDocument/2006/relationships/tags" Target="../tags/tag5.xml"/><Relationship Id="rId16" Type="http://schemas.openxmlformats.org/officeDocument/2006/relationships/tags" Target="../tags/tag19.xml"/><Relationship Id="rId20" Type="http://schemas.openxmlformats.org/officeDocument/2006/relationships/image" Target="../media/image9.jpe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5" Type="http://schemas.openxmlformats.org/officeDocument/2006/relationships/tags" Target="../tags/tag8.xml"/><Relationship Id="rId15" Type="http://schemas.openxmlformats.org/officeDocument/2006/relationships/tags" Target="../tags/tag18.xml"/><Relationship Id="rId10" Type="http://schemas.openxmlformats.org/officeDocument/2006/relationships/tags" Target="../tags/tag13.xml"/><Relationship Id="rId19" Type="http://schemas.openxmlformats.org/officeDocument/2006/relationships/notesSlide" Target="../notesSlides/notesSlide2.xml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tags" Target="../tags/tag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1.xml"/><Relationship Id="rId6" Type="http://schemas.openxmlformats.org/officeDocument/2006/relationships/image" Target="../media/image12.png"/><Relationship Id="rId5" Type="http://schemas.microsoft.com/office/2007/relationships/hdphoto" Target="../media/hdphoto1.wdp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tiff"/><Relationship Id="rId3" Type="http://schemas.openxmlformats.org/officeDocument/2006/relationships/tags" Target="../tags/tag24.xml"/><Relationship Id="rId7" Type="http://schemas.openxmlformats.org/officeDocument/2006/relationships/image" Target="../media/image16.tiff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3.tiff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3DDACB-04D8-449A-A231-4D137433A6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5735961" y="3499576"/>
            <a:ext cx="6263954" cy="349418"/>
          </a:xfrm>
        </p:spPr>
        <p:txBody>
          <a:bodyPr/>
          <a:lstStyle/>
          <a:p>
            <a:r>
              <a:rPr lang="en-GB" dirty="0"/>
              <a:t>Anne L’Huillier, Physics Department, Lund University, Lund, Sweden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6275069D-5C88-6744-82FF-A9C191572A9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519936" y="2060848"/>
            <a:ext cx="6551986" cy="646331"/>
          </a:xfrm>
        </p:spPr>
        <p:txBody>
          <a:bodyPr/>
          <a:lstStyle/>
          <a:p>
            <a:pPr algn="ctr"/>
            <a:r>
              <a:rPr lang="en-US" sz="3600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The route to attosecond pulses</a:t>
            </a:r>
          </a:p>
        </p:txBody>
      </p:sp>
    </p:spTree>
    <p:extLst>
      <p:ext uri="{BB962C8B-B14F-4D97-AF65-F5344CB8AC3E}">
        <p14:creationId xmlns:p14="http://schemas.microsoft.com/office/powerpoint/2010/main" val="5952264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13E51957-7653-4937-BF03-244FFE96905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1"/>
          <a:stretch/>
        </p:blipFill>
        <p:spPr>
          <a:xfrm>
            <a:off x="23619" y="3196840"/>
            <a:ext cx="7083163" cy="361359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BD0F28A-25C6-45F4-8D73-ABC937D1023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8582" b="29387"/>
          <a:stretch/>
        </p:blipFill>
        <p:spPr>
          <a:xfrm>
            <a:off x="191344" y="620688"/>
            <a:ext cx="6623789" cy="20162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F09A625-CB30-4C78-9AC3-5C0D72641BFE}"/>
              </a:ext>
            </a:extLst>
          </p:cNvPr>
          <p:cNvSpPr/>
          <p:nvPr/>
        </p:nvSpPr>
        <p:spPr>
          <a:xfrm>
            <a:off x="191344" y="2069199"/>
            <a:ext cx="2736304" cy="57432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380DFD-DB5E-4C63-A7C9-82C11483A601}"/>
              </a:ext>
            </a:extLst>
          </p:cNvPr>
          <p:cNvSpPr txBox="1"/>
          <p:nvPr/>
        </p:nvSpPr>
        <p:spPr>
          <a:xfrm>
            <a:off x="4587847" y="3090471"/>
            <a:ext cx="11521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+mn-lt"/>
              </a:rPr>
              <a:t>Ph. Balcou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238884D1-7743-40C8-AA31-4441780FC2E4}"/>
              </a:ext>
            </a:extLst>
          </p:cNvPr>
          <p:cNvSpPr txBox="1">
            <a:spLocks/>
          </p:cNvSpPr>
          <p:nvPr/>
        </p:nvSpPr>
        <p:spPr>
          <a:xfrm>
            <a:off x="575477" y="44226"/>
            <a:ext cx="10805587" cy="761919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Progress in instrumentation</a:t>
            </a:r>
            <a:endParaRPr lang="sv-SE" sz="3600" dirty="0">
              <a:solidFill>
                <a:schemeClr val="tx1"/>
              </a:solidFill>
              <a:effectLst/>
              <a:cs typeface="Calibri Light" panose="020F03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36BC1-D57C-4313-A40D-3009DB39386D}"/>
              </a:ext>
            </a:extLst>
          </p:cNvPr>
          <p:cNvSpPr txBox="1"/>
          <p:nvPr/>
        </p:nvSpPr>
        <p:spPr>
          <a:xfrm>
            <a:off x="6065386" y="3146164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+mn-lt"/>
              </a:rPr>
              <a:t>P. </a:t>
            </a:r>
            <a:r>
              <a:rPr lang="en-US" dirty="0" err="1">
                <a:solidFill>
                  <a:srgbClr val="FFFF00"/>
                </a:solidFill>
                <a:latin typeface="+mn-lt"/>
              </a:rPr>
              <a:t>Salières</a:t>
            </a:r>
            <a:endParaRPr lang="en-US" dirty="0">
              <a:solidFill>
                <a:srgbClr val="FFFF00"/>
              </a:solidFill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9B6EE4-3587-48C7-9196-55EE050EBC0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50021" y="3456834"/>
            <a:ext cx="813952" cy="9575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A78DCB06-F9A7-41F6-A51B-42A38A676440}"/>
              </a:ext>
            </a:extLst>
          </p:cNvPr>
          <p:cNvSpPr txBox="1"/>
          <p:nvPr/>
        </p:nvSpPr>
        <p:spPr>
          <a:xfrm>
            <a:off x="2853043" y="3131229"/>
            <a:ext cx="761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+mn-lt"/>
              </a:rPr>
              <a:t>ALH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26F021A-3E23-4890-915D-7E383CD37411}"/>
              </a:ext>
            </a:extLst>
          </p:cNvPr>
          <p:cNvSpPr/>
          <p:nvPr/>
        </p:nvSpPr>
        <p:spPr>
          <a:xfrm>
            <a:off x="11261663" y="3298686"/>
            <a:ext cx="576064" cy="327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78BFE1-5A7A-46C5-B1FE-52A4856405A5}"/>
              </a:ext>
            </a:extLst>
          </p:cNvPr>
          <p:cNvSpPr txBox="1"/>
          <p:nvPr/>
        </p:nvSpPr>
        <p:spPr>
          <a:xfrm>
            <a:off x="7095504" y="1808880"/>
            <a:ext cx="47117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>
                <a:latin typeface="+mn-lt"/>
              </a:rPr>
              <a:t>Ti</a:t>
            </a:r>
            <a:r>
              <a:rPr lang="en-US" sz="2400" dirty="0">
                <a:latin typeface="+mn-lt"/>
              </a:rPr>
              <a:t>: Sapphire 200 fs 10 Hz</a:t>
            </a:r>
          </a:p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Wahlström et al., </a:t>
            </a:r>
            <a:r>
              <a:rPr lang="sv-SE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Phys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. Rev. A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48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4709 (1993)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8DDA8D3-8352-4467-B80A-DE672B22519A}"/>
              </a:ext>
            </a:extLst>
          </p:cNvPr>
          <p:cNvSpPr txBox="1"/>
          <p:nvPr/>
        </p:nvSpPr>
        <p:spPr>
          <a:xfrm>
            <a:off x="7104112" y="826196"/>
            <a:ext cx="49931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 err="1">
                <a:latin typeface="+mn-lt"/>
              </a:rPr>
              <a:t>Nd:Glass</a:t>
            </a:r>
            <a:r>
              <a:rPr lang="fr-FR" sz="2400" dirty="0">
                <a:latin typeface="+mn-lt"/>
              </a:rPr>
              <a:t> laser 1 </a:t>
            </a:r>
            <a:r>
              <a:rPr lang="fr-FR" sz="2400" dirty="0" err="1">
                <a:latin typeface="+mn-lt"/>
              </a:rPr>
              <a:t>ps</a:t>
            </a:r>
            <a:r>
              <a:rPr lang="fr-FR" sz="2400" dirty="0">
                <a:latin typeface="+mn-lt"/>
              </a:rPr>
              <a:t> 1 shot/minute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L’Huillier and Balcou, Phys. Rev. Lett.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70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774 (1993)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6C039F36-2275-42A7-B928-EF99A749D6F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4853"/>
          <a:stretch/>
        </p:blipFill>
        <p:spPr>
          <a:xfrm>
            <a:off x="7106782" y="3196840"/>
            <a:ext cx="4993106" cy="3613596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CB122998-9BEC-4D2F-968D-DE310C5A77E1}"/>
              </a:ext>
            </a:extLst>
          </p:cNvPr>
          <p:cNvSpPr/>
          <p:nvPr/>
        </p:nvSpPr>
        <p:spPr>
          <a:xfrm>
            <a:off x="11231224" y="3617077"/>
            <a:ext cx="576064" cy="32730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7249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19" grpId="0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9536" y="1916832"/>
            <a:ext cx="8280920" cy="4320480"/>
          </a:xfrm>
        </p:spPr>
        <p:txBody>
          <a:bodyPr/>
          <a:lstStyle/>
          <a:p>
            <a:r>
              <a:rPr lang="sv-SE" b="1" dirty="0" err="1">
                <a:solidFill>
                  <a:schemeClr val="bg1">
                    <a:lumMod val="65000"/>
                  </a:schemeClr>
                </a:solidFill>
              </a:rPr>
              <a:t>High</a:t>
            </a:r>
            <a:r>
              <a:rPr lang="sv-SE" b="1" dirty="0">
                <a:solidFill>
                  <a:schemeClr val="bg1">
                    <a:lumMod val="65000"/>
                  </a:schemeClr>
                </a:solidFill>
              </a:rPr>
              <a:t>-order </a:t>
            </a:r>
            <a:r>
              <a:rPr lang="sv-SE" b="1" dirty="0" err="1">
                <a:solidFill>
                  <a:schemeClr val="bg1">
                    <a:lumMod val="65000"/>
                  </a:schemeClr>
                </a:solidFill>
              </a:rPr>
              <a:t>harmonic</a:t>
            </a:r>
            <a:r>
              <a:rPr lang="sv-SE" b="1" dirty="0">
                <a:solidFill>
                  <a:schemeClr val="bg1">
                    <a:lumMod val="65000"/>
                  </a:schemeClr>
                </a:solidFill>
              </a:rPr>
              <a:t> generation </a:t>
            </a:r>
          </a:p>
          <a:p>
            <a:r>
              <a:rPr lang="sv-SE" b="1" dirty="0" err="1"/>
              <a:t>Attosecond</a:t>
            </a:r>
            <a:r>
              <a:rPr lang="sv-SE" b="1" dirty="0"/>
              <a:t> </a:t>
            </a:r>
            <a:r>
              <a:rPr lang="sv-SE" b="1" dirty="0" err="1"/>
              <a:t>light</a:t>
            </a:r>
            <a:r>
              <a:rPr lang="sv-SE" b="1" dirty="0"/>
              <a:t> </a:t>
            </a:r>
            <a:r>
              <a:rPr lang="sv-SE" b="1" dirty="0" err="1"/>
              <a:t>pulses</a:t>
            </a:r>
            <a:r>
              <a:rPr lang="sv-SE" b="1" dirty="0"/>
              <a:t> 			</a:t>
            </a:r>
          </a:p>
          <a:p>
            <a:r>
              <a:rPr lang="en-US" b="1" dirty="0">
                <a:solidFill>
                  <a:schemeClr val="bg1">
                    <a:lumMod val="65000"/>
                  </a:schemeClr>
                </a:solidFill>
              </a:rPr>
              <a:t>Applications</a:t>
            </a:r>
            <a:r>
              <a:rPr lang="en-US" b="1" dirty="0"/>
              <a:t>			 	</a:t>
            </a:r>
            <a:endParaRPr lang="sv-SE" b="1" dirty="0"/>
          </a:p>
          <a:p>
            <a:endParaRPr lang="sv-S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Outline</a:t>
            </a:r>
            <a:endParaRPr lang="sv-SE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55713544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07A5DA7B-12A6-4245-A86A-0B1D7D233A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251" y="939616"/>
            <a:ext cx="8418538" cy="10470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5602025D-7C99-486D-BD2C-9FA2882891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19452" y="2022910"/>
            <a:ext cx="8443979" cy="104704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2272041-44AE-40F5-81D2-08A189B8E18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0488" y="3130506"/>
            <a:ext cx="8488240" cy="104704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706F9A8-8937-48B5-82CF-9E78640DA9B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69298" y="4312555"/>
            <a:ext cx="8521192" cy="93404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4C8A166-D01A-41E1-85AF-DC264267D83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4500" y="5438768"/>
            <a:ext cx="8546465" cy="859908"/>
          </a:xfrm>
          <a:prstGeom prst="rect">
            <a:avLst/>
          </a:prstGeom>
        </p:spPr>
      </p:pic>
      <p:sp>
        <p:nvSpPr>
          <p:cNvPr id="14" name="Text Box 6">
            <a:extLst>
              <a:ext uri="{FF2B5EF4-FFF2-40B4-BE49-F238E27FC236}">
                <a16:creationId xmlns:a16="http://schemas.microsoft.com/office/drawing/2014/main" id="{6E7BB017-C644-4B0B-9ED5-B785E758C1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52596" y="23767"/>
            <a:ext cx="828680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tabLst>
                <a:tab pos="5384800" algn="l"/>
              </a:tabLst>
            </a:pPr>
            <a:r>
              <a:rPr lang="en-GB" sz="3600" b="1" dirty="0">
                <a:solidFill>
                  <a:srgbClr val="000000"/>
                </a:solidFill>
                <a:latin typeface="+mn-lt"/>
                <a:cs typeface="Arial" pitchFamily="34" charset="0"/>
              </a:rPr>
              <a:t>Attosecond pulses?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B7D79968-5B0E-498A-BDC2-FFD147844321}"/>
              </a:ext>
            </a:extLst>
          </p:cNvPr>
          <p:cNvCxnSpPr>
            <a:cxnSpLocks/>
          </p:cNvCxnSpPr>
          <p:nvPr/>
        </p:nvCxnSpPr>
        <p:spPr>
          <a:xfrm flipV="1">
            <a:off x="1230274" y="1046910"/>
            <a:ext cx="0" cy="4254298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4D36018-1D26-4AEE-A0C2-3304FF4BEAC4}"/>
              </a:ext>
            </a:extLst>
          </p:cNvPr>
          <p:cNvCxnSpPr>
            <a:cxnSpLocks/>
            <a:endCxn id="11" idx="0"/>
          </p:cNvCxnSpPr>
          <p:nvPr/>
        </p:nvCxnSpPr>
        <p:spPr>
          <a:xfrm flipH="1" flipV="1">
            <a:off x="4711520" y="939616"/>
            <a:ext cx="12688" cy="4370882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8812F25C-B57B-4DB2-B231-B99B96684953}"/>
              </a:ext>
            </a:extLst>
          </p:cNvPr>
          <p:cNvCxnSpPr>
            <a:cxnSpLocks/>
          </p:cNvCxnSpPr>
          <p:nvPr/>
        </p:nvCxnSpPr>
        <p:spPr>
          <a:xfrm flipH="1" flipV="1">
            <a:off x="6446280" y="1027404"/>
            <a:ext cx="1030" cy="4273804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B63B08B-12ED-44D1-92EB-F77352129967}"/>
              </a:ext>
            </a:extLst>
          </p:cNvPr>
          <p:cNvCxnSpPr>
            <a:cxnSpLocks/>
          </p:cNvCxnSpPr>
          <p:nvPr/>
        </p:nvCxnSpPr>
        <p:spPr>
          <a:xfrm flipV="1">
            <a:off x="2977241" y="1007216"/>
            <a:ext cx="0" cy="4293992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F077254-621A-4F48-83A4-5EC44FE407BC}"/>
              </a:ext>
            </a:extLst>
          </p:cNvPr>
          <p:cNvCxnSpPr>
            <a:cxnSpLocks/>
          </p:cNvCxnSpPr>
          <p:nvPr/>
        </p:nvCxnSpPr>
        <p:spPr>
          <a:xfrm flipV="1">
            <a:off x="8184232" y="1046913"/>
            <a:ext cx="10044" cy="4254295"/>
          </a:xfrm>
          <a:prstGeom prst="line">
            <a:avLst/>
          </a:prstGeom>
          <a:ln w="28575">
            <a:solidFill>
              <a:schemeClr val="accent6">
                <a:lumMod val="75000"/>
              </a:schemeClr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FB4CB44A-36C5-4DF9-9303-88C7A8597878}"/>
              </a:ext>
            </a:extLst>
          </p:cNvPr>
          <p:cNvCxnSpPr>
            <a:cxnSpLocks/>
          </p:cNvCxnSpPr>
          <p:nvPr/>
        </p:nvCxnSpPr>
        <p:spPr bwMode="auto">
          <a:xfrm>
            <a:off x="142352" y="4312555"/>
            <a:ext cx="936104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CBE9B407-1B34-42B0-824B-DBB1EFDF587D}"/>
              </a:ext>
            </a:extLst>
          </p:cNvPr>
          <p:cNvSpPr txBox="1"/>
          <p:nvPr/>
        </p:nvSpPr>
        <p:spPr>
          <a:xfrm>
            <a:off x="155252" y="1772816"/>
            <a:ext cx="801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+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789D81E-9B63-4D21-8123-244E3D0D79B2}"/>
              </a:ext>
            </a:extLst>
          </p:cNvPr>
          <p:cNvSpPr txBox="1"/>
          <p:nvPr/>
        </p:nvSpPr>
        <p:spPr>
          <a:xfrm>
            <a:off x="155252" y="2882640"/>
            <a:ext cx="801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+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D49FF6A-9368-420E-BBF4-1C9B1972F90E}"/>
              </a:ext>
            </a:extLst>
          </p:cNvPr>
          <p:cNvSpPr txBox="1"/>
          <p:nvPr/>
        </p:nvSpPr>
        <p:spPr>
          <a:xfrm>
            <a:off x="142352" y="4411726"/>
            <a:ext cx="8013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dirty="0"/>
              <a:t>=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1EF2F767-005B-4C63-A667-2B9631B163C7}"/>
              </a:ext>
            </a:extLst>
          </p:cNvPr>
          <p:cNvSpPr txBox="1"/>
          <p:nvPr/>
        </p:nvSpPr>
        <p:spPr>
          <a:xfrm>
            <a:off x="9395630" y="4469089"/>
            <a:ext cx="306203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Farkas and Toth, </a:t>
            </a:r>
          </a:p>
          <a:p>
            <a:r>
              <a:rPr lang="sv-SE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Phys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. Lett. A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168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447 (1992)</a:t>
            </a:r>
          </a:p>
          <a:p>
            <a:endParaRPr lang="sv-SE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Harris, Macklin and Hänsch, </a:t>
            </a:r>
          </a:p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Opt. Comm.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100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487 (1993)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27" name="Picture 26" descr="\documentclass{article}&#10;\usepackage{amsmath}&#10;\pagestyle{empty}&#10;\begin{document}&#10;\begin{equation}&#10;\nonumber&#10;17\omega&#10;\end{equation}&#10;\end{document}" title="IguanaTex Bitmap Display">
            <a:extLst>
              <a:ext uri="{FF2B5EF4-FFF2-40B4-BE49-F238E27FC236}">
                <a16:creationId xmlns:a16="http://schemas.microsoft.com/office/drawing/2014/main" id="{9DEA86F5-52DF-49F2-8BCE-C91F3D83226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215" y="1336754"/>
            <a:ext cx="385524" cy="178286"/>
          </a:xfrm>
          <a:prstGeom prst="rect">
            <a:avLst/>
          </a:prstGeom>
        </p:spPr>
      </p:pic>
      <p:pic>
        <p:nvPicPr>
          <p:cNvPr id="28" name="Picture 27" descr="\documentclass{article}&#10;\usepackage{amsmath}&#10;\pagestyle{empty}&#10;\begin{document}&#10;\begin{equation}&#10;\nonumber&#10;19 \omega&#10;\end{equation}&#10;\end{document}" title="IguanaTex Bitmap Display">
            <a:extLst>
              <a:ext uri="{FF2B5EF4-FFF2-40B4-BE49-F238E27FC236}">
                <a16:creationId xmlns:a16="http://schemas.microsoft.com/office/drawing/2014/main" id="{646CD49A-A0CF-43C4-9225-A516B668D7E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217" y="2416874"/>
            <a:ext cx="391203" cy="178232"/>
          </a:xfrm>
          <a:prstGeom prst="rect">
            <a:avLst/>
          </a:prstGeom>
        </p:spPr>
      </p:pic>
      <p:pic>
        <p:nvPicPr>
          <p:cNvPr id="29" name="Picture 28" descr="\documentclass{article}&#10;\usepackage{amsmath}&#10;\pagestyle{empty}&#10;\begin{document}&#10;\begin{equation}&#10;\nonumber&#10;21 \omega&#10;\end{equation}&#10;\end{document}" title="IguanaTex Bitmap Display">
            <a:extLst>
              <a:ext uri="{FF2B5EF4-FFF2-40B4-BE49-F238E27FC236}">
                <a16:creationId xmlns:a16="http://schemas.microsoft.com/office/drawing/2014/main" id="{EB74F20C-7EE2-4D52-9CF0-60E5CB36153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0215" y="3569002"/>
            <a:ext cx="397707" cy="17310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A54D761-BCAB-4B64-9556-784E53298E7B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247023" y="5436217"/>
            <a:ext cx="8928993" cy="1367220"/>
          </a:xfrm>
          <a:prstGeom prst="rect">
            <a:avLst/>
          </a:prstGeom>
        </p:spPr>
      </p:pic>
      <p:pic>
        <p:nvPicPr>
          <p:cNvPr id="38" name="Picture 37" descr="\documentclass{article}&#10;\usepackage{amsmath}&#10;\pagestyle{empty}&#10;\begin{document}&#10;\begin{equation}&#10;\nonumber&#10;T/2&#10;\end{equation}&#10;\end{document}" title="IguanaTex Bitmap Display">
            <a:extLst>
              <a:ext uri="{FF2B5EF4-FFF2-40B4-BE49-F238E27FC236}">
                <a16:creationId xmlns:a16="http://schemas.microsoft.com/office/drawing/2014/main" id="{3B58939C-F2E4-4752-A647-DA785EEDA7E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2596" y="738957"/>
            <a:ext cx="411429" cy="254476"/>
          </a:xfrm>
          <a:prstGeom prst="rect">
            <a:avLst/>
          </a:prstGeom>
        </p:spPr>
      </p:pic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7FA0718-7F6D-46AD-9810-A2DE3CA9ED8C}"/>
              </a:ext>
            </a:extLst>
          </p:cNvPr>
          <p:cNvCxnSpPr/>
          <p:nvPr/>
        </p:nvCxnSpPr>
        <p:spPr>
          <a:xfrm>
            <a:off x="2495600" y="866195"/>
            <a:ext cx="432048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8D447157-C67B-4B17-BA42-79CF9D48F4CF}"/>
              </a:ext>
            </a:extLst>
          </p:cNvPr>
          <p:cNvCxnSpPr>
            <a:cxnSpLocks/>
          </p:cNvCxnSpPr>
          <p:nvPr/>
        </p:nvCxnSpPr>
        <p:spPr>
          <a:xfrm flipH="1">
            <a:off x="1230274" y="866195"/>
            <a:ext cx="584448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Box 11">
            <a:extLst>
              <a:ext uri="{FF2B5EF4-FFF2-40B4-BE49-F238E27FC236}">
                <a16:creationId xmlns:a16="http://schemas.microsoft.com/office/drawing/2014/main" id="{5C6F995F-7EE3-4793-8E5F-67199DB684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840412" y="403236"/>
            <a:ext cx="24425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v-SE" sz="2400" dirty="0">
                <a:solidFill>
                  <a:schemeClr val="tx2"/>
                </a:solidFill>
                <a:latin typeface="+mn-lt"/>
              </a:rPr>
              <a:t>High frequency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1" name="Text Box 15">
            <a:extLst>
              <a:ext uri="{FF2B5EF4-FFF2-40B4-BE49-F238E27FC236}">
                <a16:creationId xmlns:a16="http://schemas.microsoft.com/office/drawing/2014/main" id="{5C3175AF-7654-4DCF-A8B1-D0F8B8E8C1B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24407" y="1771867"/>
            <a:ext cx="25650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sv-SE" sz="2400" dirty="0">
                <a:solidFill>
                  <a:schemeClr val="tx2"/>
                </a:solidFill>
                <a:latin typeface="+mn-lt"/>
              </a:rPr>
              <a:t>Broad bandwidth</a:t>
            </a:r>
            <a:endParaRPr lang="en-US" sz="24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764CC86-58A5-46CF-A599-BA2EC13EDD73}"/>
              </a:ext>
            </a:extLst>
          </p:cNvPr>
          <p:cNvSpPr txBox="1"/>
          <p:nvPr/>
        </p:nvSpPr>
        <p:spPr>
          <a:xfrm>
            <a:off x="9813048" y="3154212"/>
            <a:ext cx="208500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2"/>
                </a:solidFill>
                <a:latin typeface="+mn-lt"/>
              </a:rPr>
              <a:t>Are the harmonics phase-locked?</a:t>
            </a:r>
          </a:p>
        </p:txBody>
      </p:sp>
      <p:pic>
        <p:nvPicPr>
          <p:cNvPr id="19" name="Picture 18" descr="\documentclass{article}&#10;\usepackage{amsmath}&#10;\pagestyle{empty}&#10;\begin{document}&#10;\begin{equation}&#10;\tau \propto \frac{1}{\Delta \omega}&#10;\nonumber&#10;\end{equation}&#10;\end{document}" title="IguanaTex Bitmap Display">
            <a:extLst>
              <a:ext uri="{FF2B5EF4-FFF2-40B4-BE49-F238E27FC236}">
                <a16:creationId xmlns:a16="http://schemas.microsoft.com/office/drawing/2014/main" id="{A1322942-6079-46F5-B3D9-E4826358F85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5131" y="2297326"/>
            <a:ext cx="884383" cy="525356"/>
          </a:xfrm>
          <a:prstGeom prst="rect">
            <a:avLst/>
          </a:prstGeom>
        </p:spPr>
      </p:pic>
      <p:pic>
        <p:nvPicPr>
          <p:cNvPr id="23" name="Picture 22" descr="\documentclass{article}&#10;\usepackage{amsmath}&#10;\pagestyle{empty}&#10;\begin{document}&#10;\begin{equation}&#10;T=\frac{2\pi}{\omega}&#10;\nonumber&#10;\end{equation}&#10;\end{document}" title="IguanaTex Bitmap Display">
            <a:extLst>
              <a:ext uri="{FF2B5EF4-FFF2-40B4-BE49-F238E27FC236}">
                <a16:creationId xmlns:a16="http://schemas.microsoft.com/office/drawing/2014/main" id="{EC31C084-88DF-45FC-A2CF-AE8008A4F5AB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4667" y="939616"/>
            <a:ext cx="829401" cy="5186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9348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30" grpId="0"/>
      <p:bldP spid="3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4" descr="https://newsline.llnl.gov/_rev02/articles/2010/jun/images/060410_images/kulander.jpg">
            <a:extLst>
              <a:ext uri="{FF2B5EF4-FFF2-40B4-BE49-F238E27FC236}">
                <a16:creationId xmlns:a16="http://schemas.microsoft.com/office/drawing/2014/main" id="{B4EDDC97-E90E-4567-8A1F-064044E4E0E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80593" y="857694"/>
            <a:ext cx="842188" cy="1200925"/>
          </a:xfrm>
          <a:prstGeom prst="rect">
            <a:avLst/>
          </a:prstGeom>
          <a:noFill/>
        </p:spPr>
      </p:pic>
      <p:pic>
        <p:nvPicPr>
          <p:cNvPr id="27" name="Picture 2" descr="http://t3.gstatic.com/images?q=tbn:ANd9GcR9ETv2qfQ3v0k4RMKhuevbi3yCMtTfWdKKpw4PGIjeCrDV2cUgOw">
            <a:extLst>
              <a:ext uri="{FF2B5EF4-FFF2-40B4-BE49-F238E27FC236}">
                <a16:creationId xmlns:a16="http://schemas.microsoft.com/office/drawing/2014/main" id="{5990187B-4233-4B44-966B-B618668904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82407" y="857694"/>
            <a:ext cx="896075" cy="1200925"/>
          </a:xfrm>
          <a:prstGeom prst="rect">
            <a:avLst/>
          </a:prstGeom>
          <a:noFill/>
        </p:spPr>
      </p:pic>
      <p:pic>
        <p:nvPicPr>
          <p:cNvPr id="29" name="Picture 28" descr="http://www.icfo.es/images/people/Maciej_Lewenstein_web.jpg">
            <a:extLst>
              <a:ext uri="{FF2B5EF4-FFF2-40B4-BE49-F238E27FC236}">
                <a16:creationId xmlns:a16="http://schemas.microsoft.com/office/drawing/2014/main" id="{6E306EE1-7050-4B43-B4A7-00E408EBCF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42597" y="4639173"/>
            <a:ext cx="936863" cy="1092577"/>
          </a:xfrm>
          <a:prstGeom prst="rect">
            <a:avLst/>
          </a:prstGeom>
          <a:noFill/>
        </p:spPr>
      </p:pic>
      <p:pic>
        <p:nvPicPr>
          <p:cNvPr id="33" name="Picture 22" descr="https://wolffund.org.il/wp-content/uploads/2022/02/Corkum-Wolf-Prize-2022.jpg">
            <a:extLst>
              <a:ext uri="{FF2B5EF4-FFF2-40B4-BE49-F238E27FC236}">
                <a16:creationId xmlns:a16="http://schemas.microsoft.com/office/drawing/2014/main" id="{47108291-0FB9-46AC-8C79-A9259D4A3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271085" y="2823395"/>
            <a:ext cx="1228375" cy="122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6" name="Title 4">
            <a:extLst>
              <a:ext uri="{FF2B5EF4-FFF2-40B4-BE49-F238E27FC236}">
                <a16:creationId xmlns:a16="http://schemas.microsoft.com/office/drawing/2014/main" id="{B7BA6471-72A5-41B1-A4BF-083F66674608}"/>
              </a:ext>
            </a:extLst>
          </p:cNvPr>
          <p:cNvSpPr txBox="1">
            <a:spLocks/>
          </p:cNvSpPr>
          <p:nvPr/>
        </p:nvSpPr>
        <p:spPr>
          <a:xfrm>
            <a:off x="343388" y="39123"/>
            <a:ext cx="11640616" cy="732099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Progress in understanding: Strong field atomic physics</a:t>
            </a:r>
            <a:endParaRPr lang="sv-SE" sz="3600" dirty="0">
              <a:solidFill>
                <a:schemeClr val="tx1"/>
              </a:solidFill>
              <a:effectLst/>
              <a:cs typeface="Calibri Light" panose="020F03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8F3B4B-131C-4050-9399-6ED3302733EF}"/>
              </a:ext>
            </a:extLst>
          </p:cNvPr>
          <p:cNvSpPr/>
          <p:nvPr/>
        </p:nvSpPr>
        <p:spPr>
          <a:xfrm>
            <a:off x="9765806" y="5762416"/>
            <a:ext cx="25093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Lewenstein et al. Phys. Rev. A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49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2117 (1994)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00A230D-7ED6-421C-A29E-02F2F0BE8E15}"/>
              </a:ext>
            </a:extLst>
          </p:cNvPr>
          <p:cNvSpPr/>
          <p:nvPr/>
        </p:nvSpPr>
        <p:spPr>
          <a:xfrm>
            <a:off x="9827451" y="3988776"/>
            <a:ext cx="2178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 Corkum Phys. Rev. Lett.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71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1994 (1993)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7E7FE4C-0841-4B45-B45D-D53640FDB290}"/>
              </a:ext>
            </a:extLst>
          </p:cNvPr>
          <p:cNvSpPr/>
          <p:nvPr/>
        </p:nvSpPr>
        <p:spPr>
          <a:xfrm>
            <a:off x="9495360" y="2108023"/>
            <a:ext cx="27798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Kulander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 Proc. SILAP, Han-sur-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Lesse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(1993) </a:t>
            </a:r>
          </a:p>
        </p:txBody>
      </p:sp>
      <p:pic>
        <p:nvPicPr>
          <p:cNvPr id="36" name="Picture 2" descr="ivanov misha från www.imperial.ac.uk">
            <a:extLst>
              <a:ext uri="{FF2B5EF4-FFF2-40B4-BE49-F238E27FC236}">
                <a16:creationId xmlns:a16="http://schemas.microsoft.com/office/drawing/2014/main" id="{B76F6B2F-B8C2-4E6C-984E-2ED4CD7AAE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48528" y="4635107"/>
            <a:ext cx="1051749" cy="1096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AA12C9B-F474-46A0-BA11-D41ECC524C86}"/>
              </a:ext>
            </a:extLst>
          </p:cNvPr>
          <p:cNvSpPr txBox="1"/>
          <p:nvPr/>
        </p:nvSpPr>
        <p:spPr>
          <a:xfrm>
            <a:off x="1271464" y="874395"/>
            <a:ext cx="3189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The three-step model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544591-460F-40AF-90F0-C558E1C4CB6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96" t="6821" r="5267" b="7077"/>
          <a:stretch/>
        </p:blipFill>
        <p:spPr>
          <a:xfrm>
            <a:off x="129382" y="1648381"/>
            <a:ext cx="5322215" cy="3873559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BC470CD3-D1DA-487D-8886-713FF1E77ED2}"/>
              </a:ext>
            </a:extLst>
          </p:cNvPr>
          <p:cNvGrpSpPr/>
          <p:nvPr/>
        </p:nvGrpSpPr>
        <p:grpSpPr>
          <a:xfrm>
            <a:off x="5963343" y="2364633"/>
            <a:ext cx="3020271" cy="2128734"/>
            <a:chOff x="7075833" y="1848706"/>
            <a:chExt cx="3020271" cy="2128734"/>
          </a:xfrm>
        </p:grpSpPr>
        <p:grpSp>
          <p:nvGrpSpPr>
            <p:cNvPr id="15" name="Group 6">
              <a:extLst>
                <a:ext uri="{FF2B5EF4-FFF2-40B4-BE49-F238E27FC236}">
                  <a16:creationId xmlns:a16="http://schemas.microsoft.com/office/drawing/2014/main" id="{906D8926-59DC-457F-A691-24611AB396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10191" y="2974535"/>
              <a:ext cx="1008062" cy="362330"/>
              <a:chOff x="884" y="1616"/>
              <a:chExt cx="549" cy="175"/>
            </a:xfrm>
          </p:grpSpPr>
          <p:sp>
            <p:nvSpPr>
              <p:cNvPr id="42" name="Arc 7">
                <a:extLst>
                  <a:ext uri="{FF2B5EF4-FFF2-40B4-BE49-F238E27FC236}">
                    <a16:creationId xmlns:a16="http://schemas.microsoft.com/office/drawing/2014/main" id="{5AF2F9CC-24C5-4050-9084-F7A636E3FD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" y="1616"/>
                <a:ext cx="549" cy="8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FFFF00"/>
                </a:solidFill>
                <a:round/>
                <a:headEnd type="arrow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  <p:sp>
            <p:nvSpPr>
              <p:cNvPr id="43" name="Arc 8">
                <a:extLst>
                  <a:ext uri="{FF2B5EF4-FFF2-40B4-BE49-F238E27FC236}">
                    <a16:creationId xmlns:a16="http://schemas.microsoft.com/office/drawing/2014/main" id="{36ED54EA-7355-40FE-B030-AC179E802B21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884" y="1704"/>
                <a:ext cx="549" cy="8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</p:grpSp>
        <p:grpSp>
          <p:nvGrpSpPr>
            <p:cNvPr id="16" name="Group 9">
              <a:extLst>
                <a:ext uri="{FF2B5EF4-FFF2-40B4-BE49-F238E27FC236}">
                  <a16:creationId xmlns:a16="http://schemas.microsoft.com/office/drawing/2014/main" id="{129D191D-5746-4EDF-87E6-C9DAC673F74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581628" y="2901509"/>
              <a:ext cx="1081088" cy="350838"/>
              <a:chOff x="884" y="1616"/>
              <a:chExt cx="549" cy="175"/>
            </a:xfrm>
          </p:grpSpPr>
          <p:sp>
            <p:nvSpPr>
              <p:cNvPr id="40" name="Arc 10">
                <a:extLst>
                  <a:ext uri="{FF2B5EF4-FFF2-40B4-BE49-F238E27FC236}">
                    <a16:creationId xmlns:a16="http://schemas.microsoft.com/office/drawing/2014/main" id="{9B281BA4-9E34-4574-B4CE-9D345FB788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" y="1616"/>
                <a:ext cx="549" cy="8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FF00"/>
                </a:solidFill>
                <a:round/>
                <a:headEnd type="arrow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  <p:sp>
            <p:nvSpPr>
              <p:cNvPr id="41" name="Arc 11">
                <a:extLst>
                  <a:ext uri="{FF2B5EF4-FFF2-40B4-BE49-F238E27FC236}">
                    <a16:creationId xmlns:a16="http://schemas.microsoft.com/office/drawing/2014/main" id="{88A9518E-4DB5-4A96-85DB-26AB9FBDD492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884" y="1704"/>
                <a:ext cx="549" cy="8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FF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</p:grpSp>
        <p:grpSp>
          <p:nvGrpSpPr>
            <p:cNvPr id="17" name="Group 12">
              <a:extLst>
                <a:ext uri="{FF2B5EF4-FFF2-40B4-BE49-F238E27FC236}">
                  <a16:creationId xmlns:a16="http://schemas.microsoft.com/office/drawing/2014/main" id="{B0438D2E-4F8C-4B8F-B53B-025B9CD4742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654653" y="2830073"/>
              <a:ext cx="1150938" cy="422275"/>
              <a:chOff x="884" y="1616"/>
              <a:chExt cx="549" cy="175"/>
            </a:xfrm>
          </p:grpSpPr>
          <p:sp>
            <p:nvSpPr>
              <p:cNvPr id="38" name="Arc 13">
                <a:extLst>
                  <a:ext uri="{FF2B5EF4-FFF2-40B4-BE49-F238E27FC236}">
                    <a16:creationId xmlns:a16="http://schemas.microsoft.com/office/drawing/2014/main" id="{EE07CD15-05A8-4FA9-A755-3F65CCCAB3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" y="1616"/>
                <a:ext cx="549" cy="8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99FF"/>
                </a:solidFill>
                <a:round/>
                <a:headEnd type="arrow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  <p:sp>
            <p:nvSpPr>
              <p:cNvPr id="39" name="Arc 14">
                <a:extLst>
                  <a:ext uri="{FF2B5EF4-FFF2-40B4-BE49-F238E27FC236}">
                    <a16:creationId xmlns:a16="http://schemas.microsoft.com/office/drawing/2014/main" id="{30CCBE04-CF9C-4A1F-89FF-20B3D3462ED3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884" y="1704"/>
                <a:ext cx="549" cy="8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99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</p:grpSp>
        <p:grpSp>
          <p:nvGrpSpPr>
            <p:cNvPr id="18" name="Group 15">
              <a:extLst>
                <a:ext uri="{FF2B5EF4-FFF2-40B4-BE49-F238E27FC236}">
                  <a16:creationId xmlns:a16="http://schemas.microsoft.com/office/drawing/2014/main" id="{E9082719-D311-4591-845F-6F2CA974FA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99117" y="2685609"/>
              <a:ext cx="1296987" cy="566738"/>
              <a:chOff x="884" y="1616"/>
              <a:chExt cx="549" cy="175"/>
            </a:xfrm>
          </p:grpSpPr>
          <p:sp>
            <p:nvSpPr>
              <p:cNvPr id="35" name="Arc 16">
                <a:extLst>
                  <a:ext uri="{FF2B5EF4-FFF2-40B4-BE49-F238E27FC236}">
                    <a16:creationId xmlns:a16="http://schemas.microsoft.com/office/drawing/2014/main" id="{47F80BDA-B9E9-4981-A2EA-1AA83D4F7F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" y="1616"/>
                <a:ext cx="549" cy="8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FF33CC"/>
                </a:solidFill>
                <a:round/>
                <a:headEnd type="arrow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Arc 17">
                <a:extLst>
                  <a:ext uri="{FF2B5EF4-FFF2-40B4-BE49-F238E27FC236}">
                    <a16:creationId xmlns:a16="http://schemas.microsoft.com/office/drawing/2014/main" id="{57BFAD6F-04D4-4129-A492-2368D480D654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884" y="1704"/>
                <a:ext cx="549" cy="8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FF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D590AC84-A2F9-413D-A80E-48D4788107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438753" y="3045973"/>
              <a:ext cx="935038" cy="206375"/>
              <a:chOff x="884" y="1616"/>
              <a:chExt cx="549" cy="175"/>
            </a:xfrm>
          </p:grpSpPr>
          <p:sp>
            <p:nvSpPr>
              <p:cNvPr id="32" name="Arc 19">
                <a:extLst>
                  <a:ext uri="{FF2B5EF4-FFF2-40B4-BE49-F238E27FC236}">
                    <a16:creationId xmlns:a16="http://schemas.microsoft.com/office/drawing/2014/main" id="{0E17748E-023C-409D-8421-E360E45DFB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" y="1616"/>
                <a:ext cx="549" cy="8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FF6600"/>
                </a:solidFill>
                <a:round/>
                <a:headEnd type="arrow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  <p:sp>
            <p:nvSpPr>
              <p:cNvPr id="34" name="Arc 20">
                <a:extLst>
                  <a:ext uri="{FF2B5EF4-FFF2-40B4-BE49-F238E27FC236}">
                    <a16:creationId xmlns:a16="http://schemas.microsoft.com/office/drawing/2014/main" id="{34FCEA2F-E29B-4C1E-B428-09FBE21F4A1A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884" y="1704"/>
                <a:ext cx="549" cy="8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FF66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</p:grpSp>
        <p:grpSp>
          <p:nvGrpSpPr>
            <p:cNvPr id="20" name="Group 21">
              <a:extLst>
                <a:ext uri="{FF2B5EF4-FFF2-40B4-BE49-F238E27FC236}">
                  <a16:creationId xmlns:a16="http://schemas.microsoft.com/office/drawing/2014/main" id="{5D460ACD-1A74-4DF8-983E-06D78D8CC6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726091" y="2758635"/>
              <a:ext cx="1223962" cy="493713"/>
              <a:chOff x="884" y="1616"/>
              <a:chExt cx="549" cy="175"/>
            </a:xfrm>
          </p:grpSpPr>
          <p:sp>
            <p:nvSpPr>
              <p:cNvPr id="30" name="Arc 22">
                <a:extLst>
                  <a:ext uri="{FF2B5EF4-FFF2-40B4-BE49-F238E27FC236}">
                    <a16:creationId xmlns:a16="http://schemas.microsoft.com/office/drawing/2014/main" id="{B2BBEDB8-8828-4F30-A9D0-51EC2525E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" y="1616"/>
                <a:ext cx="549" cy="8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 type="arrow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  <p:sp>
            <p:nvSpPr>
              <p:cNvPr id="31" name="Arc 23">
                <a:extLst>
                  <a:ext uri="{FF2B5EF4-FFF2-40B4-BE49-F238E27FC236}">
                    <a16:creationId xmlns:a16="http://schemas.microsoft.com/office/drawing/2014/main" id="{2E3C0E2F-513E-4069-A9E9-3763D817BA3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884" y="1704"/>
                <a:ext cx="549" cy="8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</p:grpSp>
        <p:sp>
          <p:nvSpPr>
            <p:cNvPr id="21" name="AutoShape 24">
              <a:extLst>
                <a:ext uri="{FF2B5EF4-FFF2-40B4-BE49-F238E27FC236}">
                  <a16:creationId xmlns:a16="http://schemas.microsoft.com/office/drawing/2014/main" id="{89E55360-7113-4E4F-A99E-22C722EA9A7A}"/>
                </a:ext>
              </a:extLst>
            </p:cNvPr>
            <p:cNvSpPr>
              <a:spLocks/>
            </p:cNvSpPr>
            <p:nvPr/>
          </p:nvSpPr>
          <p:spPr bwMode="auto">
            <a:xfrm>
              <a:off x="7933929" y="2685609"/>
              <a:ext cx="144463" cy="431800"/>
            </a:xfrm>
            <a:prstGeom prst="leftBrace">
              <a:avLst>
                <a:gd name="adj1" fmla="val 24908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+mn-lt"/>
              </a:endParaRPr>
            </a:p>
          </p:txBody>
        </p:sp>
        <p:sp>
          <p:nvSpPr>
            <p:cNvPr id="22" name="AutoShape 25">
              <a:extLst>
                <a:ext uri="{FF2B5EF4-FFF2-40B4-BE49-F238E27FC236}">
                  <a16:creationId xmlns:a16="http://schemas.microsoft.com/office/drawing/2014/main" id="{8E7E9E11-FB63-483D-9674-F2319CA3185D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8437960" y="2254603"/>
              <a:ext cx="144462" cy="431800"/>
            </a:xfrm>
            <a:prstGeom prst="leftBrace">
              <a:avLst>
                <a:gd name="adj1" fmla="val 24909"/>
                <a:gd name="adj2" fmla="val 50000"/>
              </a:avLst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/>
              <a:endParaRPr lang="en-US">
                <a:latin typeface="+mn-lt"/>
              </a:endParaRPr>
            </a:p>
          </p:txBody>
        </p:sp>
        <p:sp>
          <p:nvSpPr>
            <p:cNvPr id="23" name="Text Box 27">
              <a:extLst>
                <a:ext uri="{FF2B5EF4-FFF2-40B4-BE49-F238E27FC236}">
                  <a16:creationId xmlns:a16="http://schemas.microsoft.com/office/drawing/2014/main" id="{DE9F41F4-005C-40D5-B739-98F2A0964DF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6426965" y="2497574"/>
              <a:ext cx="2128734" cy="8309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GB" sz="2400" dirty="0">
                  <a:latin typeface="+mn-lt"/>
                </a:rPr>
                <a:t>Return energy 10 eV</a:t>
              </a:r>
              <a:endParaRPr lang="en-GB" i="1" dirty="0">
                <a:latin typeface="+mn-lt"/>
              </a:endParaRPr>
            </a:p>
          </p:txBody>
        </p:sp>
        <p:grpSp>
          <p:nvGrpSpPr>
            <p:cNvPr id="24" name="Group 53">
              <a:extLst>
                <a:ext uri="{FF2B5EF4-FFF2-40B4-BE49-F238E27FC236}">
                  <a16:creationId xmlns:a16="http://schemas.microsoft.com/office/drawing/2014/main" id="{33D44A37-A4B8-4F94-932A-215EF4CA29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8365728" y="3117409"/>
              <a:ext cx="871538" cy="166896"/>
              <a:chOff x="884" y="1616"/>
              <a:chExt cx="549" cy="175"/>
            </a:xfrm>
          </p:grpSpPr>
          <p:sp>
            <p:nvSpPr>
              <p:cNvPr id="25" name="Arc 54">
                <a:extLst>
                  <a:ext uri="{FF2B5EF4-FFF2-40B4-BE49-F238E27FC236}">
                    <a16:creationId xmlns:a16="http://schemas.microsoft.com/office/drawing/2014/main" id="{E1C33296-AF5B-4045-B8EA-96EC5A75B2E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84" y="1616"/>
                <a:ext cx="549" cy="88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FF3300"/>
                </a:solidFill>
                <a:round/>
                <a:headEnd type="arrow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  <p:sp>
            <p:nvSpPr>
              <p:cNvPr id="28" name="Arc 55">
                <a:extLst>
                  <a:ext uri="{FF2B5EF4-FFF2-40B4-BE49-F238E27FC236}">
                    <a16:creationId xmlns:a16="http://schemas.microsoft.com/office/drawing/2014/main" id="{84C36A52-6DA4-452C-8472-563FC76DA6FF}"/>
                  </a:ext>
                </a:extLst>
              </p:cNvPr>
              <p:cNvSpPr>
                <a:spLocks/>
              </p:cNvSpPr>
              <p:nvPr/>
            </p:nvSpPr>
            <p:spPr bwMode="auto">
              <a:xfrm flipV="1">
                <a:off x="884" y="1704"/>
                <a:ext cx="549" cy="8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000">
                  <a:latin typeface="+mn-lt"/>
                </a:endParaRPr>
              </a:p>
            </p:txBody>
          </p:sp>
        </p:grpSp>
      </p:grpSp>
      <p:sp>
        <p:nvSpPr>
          <p:cNvPr id="44" name="Text Box 26">
            <a:extLst>
              <a:ext uri="{FF2B5EF4-FFF2-40B4-BE49-F238E27FC236}">
                <a16:creationId xmlns:a16="http://schemas.microsoft.com/office/drawing/2014/main" id="{4C747AA2-27A9-41AF-A979-94BFE2160E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19234" y="2064664"/>
            <a:ext cx="18650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/>
            <a:r>
              <a:rPr lang="en-GB" sz="2400" dirty="0">
                <a:latin typeface="+mn-lt"/>
              </a:rPr>
              <a:t>Return time </a:t>
            </a:r>
          </a:p>
          <a:p>
            <a:pPr algn="ctr" eaLnBrk="0" hangingPunct="0"/>
            <a:r>
              <a:rPr lang="en-GB" sz="2400" dirty="0">
                <a:latin typeface="+mn-lt"/>
              </a:rPr>
              <a:t>100 as</a:t>
            </a:r>
            <a:endParaRPr lang="en-GB" i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810687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D39FF-7DE8-4CCF-A2ED-6D4C628A220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0689" y="6442147"/>
            <a:ext cx="687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Attwood, ”X-</a:t>
            </a:r>
            <a:r>
              <a:rPr lang="sv-SE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ray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and extreme </a:t>
            </a:r>
            <a:r>
              <a:rPr lang="sv-SE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ultraviolet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</a:t>
            </a:r>
            <a:r>
              <a:rPr lang="sv-SE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radiation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”, 2017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27966" y="1665524"/>
            <a:ext cx="51345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+mn-lt"/>
              </a:rPr>
              <a:t>Phase velocity of the fundamental = Phase velocity of the harmonic fields</a:t>
            </a:r>
            <a:endParaRPr lang="sv-SE" sz="2400" dirty="0"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468" y="1594528"/>
            <a:ext cx="1305332" cy="74498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4294" y="1400868"/>
            <a:ext cx="3530758" cy="767682"/>
          </a:xfrm>
          <a:prstGeom prst="rect">
            <a:avLst/>
          </a:prstGeom>
        </p:spPr>
      </p:pic>
      <p:sp useBgFill="1">
        <p:nvSpPr>
          <p:cNvPr id="3" name="Rectangle 2"/>
          <p:cNvSpPr/>
          <p:nvPr/>
        </p:nvSpPr>
        <p:spPr>
          <a:xfrm>
            <a:off x="9977842" y="953019"/>
            <a:ext cx="1584176" cy="13665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grpSp>
        <p:nvGrpSpPr>
          <p:cNvPr id="26" name="Group 25"/>
          <p:cNvGrpSpPr/>
          <p:nvPr/>
        </p:nvGrpSpPr>
        <p:grpSpPr>
          <a:xfrm>
            <a:off x="725384" y="2736495"/>
            <a:ext cx="9252458" cy="3661685"/>
            <a:chOff x="1524001" y="778650"/>
            <a:chExt cx="9252458" cy="366168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524001" y="778650"/>
              <a:ext cx="9209591" cy="3661685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6383971" y="791390"/>
              <a:ext cx="4392488" cy="10081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8" name="Oval 7"/>
            <p:cNvSpPr/>
            <p:nvPr/>
          </p:nvSpPr>
          <p:spPr>
            <a:xfrm>
              <a:off x="4727848" y="2132856"/>
              <a:ext cx="216024" cy="216024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31" name="Oval 30"/>
            <p:cNvSpPr/>
            <p:nvPr/>
          </p:nvSpPr>
          <p:spPr>
            <a:xfrm>
              <a:off x="6672064" y="2710430"/>
              <a:ext cx="216024" cy="216024"/>
            </a:xfrm>
            <a:prstGeom prst="ellipse">
              <a:avLst/>
            </a:prstGeom>
            <a:solidFill>
              <a:srgbClr val="CC0066"/>
            </a:solidFill>
            <a:ln>
              <a:solidFill>
                <a:srgbClr val="CC006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pic>
          <p:nvPicPr>
            <p:cNvPr id="16" name="Picture 15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23723" y="1354565"/>
              <a:ext cx="996218" cy="298667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7391" y="1984277"/>
              <a:ext cx="993214" cy="345744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4511824" y="1087652"/>
              <a:ext cx="3325727" cy="2482414"/>
            </a:xfrm>
            <a:prstGeom prst="rect">
              <a:avLst/>
            </a:prstGeom>
            <a:no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Text Box 6">
            <a:extLst>
              <a:ext uri="{FF2B5EF4-FFF2-40B4-BE49-F238E27FC236}">
                <a16:creationId xmlns:a16="http://schemas.microsoft.com/office/drawing/2014/main" id="{4F1215BA-9F92-4366-BB02-C575841D8F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03512" y="64596"/>
            <a:ext cx="9209591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tabLst>
                <a:tab pos="5384800" algn="l"/>
              </a:tabLst>
            </a:pPr>
            <a:r>
              <a:rPr lang="en-GB" sz="3600" b="1" dirty="0">
                <a:solidFill>
                  <a:srgbClr val="000000"/>
                </a:solidFill>
                <a:latin typeface="+mn-lt"/>
              </a:rPr>
              <a:t>Progress in understanding: Phase matching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B6013EB3-F032-4342-AA93-03C01E0701FF}"/>
              </a:ext>
            </a:extLst>
          </p:cNvPr>
          <p:cNvSpPr/>
          <p:nvPr/>
        </p:nvSpPr>
        <p:spPr>
          <a:xfrm>
            <a:off x="3989539" y="4356735"/>
            <a:ext cx="107678" cy="459314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3CBA65D-FF32-4552-B747-F572AF688297}"/>
              </a:ext>
            </a:extLst>
          </p:cNvPr>
          <p:cNvSpPr txBox="1"/>
          <p:nvPr/>
        </p:nvSpPr>
        <p:spPr>
          <a:xfrm>
            <a:off x="8432093" y="2585506"/>
            <a:ext cx="3724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dirty="0" err="1">
                <a:latin typeface="+mn-lt"/>
              </a:rPr>
              <a:t>Degree</a:t>
            </a:r>
            <a:r>
              <a:rPr lang="sv-SE" sz="2000" dirty="0">
                <a:latin typeface="+mn-lt"/>
              </a:rPr>
              <a:t> of </a:t>
            </a:r>
            <a:r>
              <a:rPr lang="sv-SE" sz="2000" dirty="0" err="1">
                <a:latin typeface="+mn-lt"/>
              </a:rPr>
              <a:t>ionization</a:t>
            </a:r>
            <a:r>
              <a:rPr lang="sv-SE" sz="2000" dirty="0">
                <a:latin typeface="+mn-lt"/>
              </a:rPr>
              <a:t> = a </a:t>
            </a:r>
            <a:r>
              <a:rPr lang="sv-SE" sz="2000" dirty="0" err="1">
                <a:latin typeface="+mn-lt"/>
              </a:rPr>
              <a:t>few</a:t>
            </a:r>
            <a:r>
              <a:rPr lang="sv-SE" sz="2000" dirty="0">
                <a:latin typeface="+mn-lt"/>
              </a:rPr>
              <a:t> %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DDB1C5-D11C-4617-9DB8-A1E058362E28}"/>
              </a:ext>
            </a:extLst>
          </p:cNvPr>
          <p:cNvSpPr txBox="1"/>
          <p:nvPr/>
        </p:nvSpPr>
        <p:spPr>
          <a:xfrm>
            <a:off x="10270817" y="3523389"/>
            <a:ext cx="1872306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tx2">
                    <a:lumMod val="75000"/>
                  </a:schemeClr>
                </a:solidFill>
                <a:latin typeface="+mn-lt"/>
              </a:rPr>
              <a:t>Influence of focusing </a:t>
            </a:r>
          </a:p>
        </p:txBody>
      </p:sp>
    </p:spTree>
    <p:extLst>
      <p:ext uri="{BB962C8B-B14F-4D97-AF65-F5344CB8AC3E}">
        <p14:creationId xmlns:p14="http://schemas.microsoft.com/office/powerpoint/2010/main" val="30178900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8" grpId="0" animBg="1"/>
      <p:bldP spid="20" grpId="0"/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Line 2"/>
          <p:cNvSpPr>
            <a:spLocks noChangeShapeType="1"/>
          </p:cNvSpPr>
          <p:nvPr/>
        </p:nvSpPr>
        <p:spPr bwMode="auto">
          <a:xfrm>
            <a:off x="5227636" y="1760196"/>
            <a:ext cx="0" cy="1735137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179203" name="Freeform 3"/>
          <p:cNvSpPr>
            <a:spLocks/>
          </p:cNvSpPr>
          <p:nvPr/>
        </p:nvSpPr>
        <p:spPr bwMode="auto">
          <a:xfrm flipH="1">
            <a:off x="1228724" y="2495208"/>
            <a:ext cx="565150" cy="106363"/>
          </a:xfrm>
          <a:custGeom>
            <a:avLst/>
            <a:gdLst/>
            <a:ahLst/>
            <a:cxnLst>
              <a:cxn ang="0">
                <a:pos x="0" y="576"/>
              </a:cxn>
              <a:cxn ang="0">
                <a:pos x="3648" y="0"/>
              </a:cxn>
              <a:cxn ang="0">
                <a:pos x="3648" y="1104"/>
              </a:cxn>
              <a:cxn ang="0">
                <a:pos x="0" y="576"/>
              </a:cxn>
            </a:cxnLst>
            <a:rect l="0" t="0" r="r" b="b"/>
            <a:pathLst>
              <a:path w="3648" h="1104">
                <a:moveTo>
                  <a:pt x="0" y="576"/>
                </a:moveTo>
                <a:lnTo>
                  <a:pt x="3648" y="0"/>
                </a:lnTo>
                <a:lnTo>
                  <a:pt x="3648" y="1104"/>
                </a:lnTo>
                <a:lnTo>
                  <a:pt x="0" y="576"/>
                </a:lnTo>
                <a:close/>
              </a:path>
            </a:pathLst>
          </a:custGeom>
          <a:solidFill>
            <a:srgbClr val="800000"/>
          </a:solidFill>
          <a:ln w="12700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sv-SE"/>
          </a:p>
        </p:txBody>
      </p:sp>
      <p:sp>
        <p:nvSpPr>
          <p:cNvPr id="179204" name="Line 4"/>
          <p:cNvSpPr>
            <a:spLocks noChangeShapeType="1"/>
          </p:cNvSpPr>
          <p:nvPr/>
        </p:nvSpPr>
        <p:spPr bwMode="auto">
          <a:xfrm>
            <a:off x="1403349" y="1917357"/>
            <a:ext cx="0" cy="3683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sv-SE">
              <a:latin typeface="+mn-lt"/>
            </a:endParaRPr>
          </a:p>
        </p:txBody>
      </p:sp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4570423" y="1213450"/>
            <a:ext cx="1277915" cy="461665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/>
            <a:r>
              <a:rPr lang="en-GB" sz="2400" dirty="0">
                <a:latin typeface="+mn-lt"/>
              </a:rPr>
              <a:t>Detector</a:t>
            </a:r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515936" y="1316767"/>
            <a:ext cx="2362200" cy="369332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n-GB">
                <a:solidFill>
                  <a:srgbClr val="333399"/>
                </a:solidFill>
                <a:latin typeface="+mn-lt"/>
              </a:rPr>
              <a:t>One harmonic source </a:t>
            </a:r>
          </a:p>
        </p:txBody>
      </p:sp>
      <p:pic>
        <p:nvPicPr>
          <p:cNvPr id="179210" name="Picture 10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959"/>
          <a:stretch/>
        </p:blipFill>
        <p:spPr bwMode="auto">
          <a:xfrm>
            <a:off x="8330809" y="1516026"/>
            <a:ext cx="2462655" cy="2032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9214" name="Freeform 14"/>
          <p:cNvSpPr>
            <a:spLocks/>
          </p:cNvSpPr>
          <p:nvPr/>
        </p:nvSpPr>
        <p:spPr bwMode="auto">
          <a:xfrm>
            <a:off x="1752600" y="1917358"/>
            <a:ext cx="3475037" cy="1209675"/>
          </a:xfrm>
          <a:custGeom>
            <a:avLst/>
            <a:gdLst/>
            <a:ahLst/>
            <a:cxnLst>
              <a:cxn ang="0">
                <a:pos x="0" y="576"/>
              </a:cxn>
              <a:cxn ang="0">
                <a:pos x="3648" y="0"/>
              </a:cxn>
              <a:cxn ang="0">
                <a:pos x="3648" y="1104"/>
              </a:cxn>
              <a:cxn ang="0">
                <a:pos x="0" y="576"/>
              </a:cxn>
            </a:cxnLst>
            <a:rect l="0" t="0" r="r" b="b"/>
            <a:pathLst>
              <a:path w="3648" h="1104">
                <a:moveTo>
                  <a:pt x="0" y="576"/>
                </a:moveTo>
                <a:lnTo>
                  <a:pt x="3648" y="0"/>
                </a:lnTo>
                <a:lnTo>
                  <a:pt x="3648" y="1104"/>
                </a:lnTo>
                <a:lnTo>
                  <a:pt x="0" y="576"/>
                </a:lnTo>
                <a:close/>
              </a:path>
            </a:pathLst>
          </a:custGeom>
          <a:solidFill>
            <a:srgbClr val="C0C0C0">
              <a:alpha val="50000"/>
            </a:srgbClr>
          </a:solidFill>
          <a:ln w="12700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endParaRPr lang="sv-SE"/>
          </a:p>
        </p:txBody>
      </p:sp>
      <p:grpSp>
        <p:nvGrpSpPr>
          <p:cNvPr id="2" name="Group 15"/>
          <p:cNvGrpSpPr>
            <a:grpSpLocks/>
          </p:cNvGrpSpPr>
          <p:nvPr/>
        </p:nvGrpSpPr>
        <p:grpSpPr bwMode="auto">
          <a:xfrm>
            <a:off x="515937" y="1156946"/>
            <a:ext cx="5580063" cy="2181226"/>
            <a:chOff x="0" y="541"/>
            <a:chExt cx="3515" cy="1374"/>
          </a:xfrm>
        </p:grpSpPr>
        <p:sp>
          <p:nvSpPr>
            <p:cNvPr id="179216" name="Freeform 16"/>
            <p:cNvSpPr>
              <a:spLocks/>
            </p:cNvSpPr>
            <p:nvPr/>
          </p:nvSpPr>
          <p:spPr bwMode="auto">
            <a:xfrm>
              <a:off x="779" y="1152"/>
              <a:ext cx="2189" cy="763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3648" y="0"/>
                </a:cxn>
                <a:cxn ang="0">
                  <a:pos x="3648" y="1104"/>
                </a:cxn>
                <a:cxn ang="0">
                  <a:pos x="0" y="576"/>
                </a:cxn>
              </a:cxnLst>
              <a:rect l="0" t="0" r="r" b="b"/>
              <a:pathLst>
                <a:path w="3648" h="1104">
                  <a:moveTo>
                    <a:pt x="0" y="576"/>
                  </a:moveTo>
                  <a:lnTo>
                    <a:pt x="3648" y="0"/>
                  </a:lnTo>
                  <a:lnTo>
                    <a:pt x="3648" y="1104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C0C0C0">
                <a:alpha val="50000"/>
              </a:srgbClr>
            </a:solidFill>
            <a:ln w="1270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sp>
          <p:nvSpPr>
            <p:cNvPr id="179217" name="Freeform 17"/>
            <p:cNvSpPr>
              <a:spLocks/>
            </p:cNvSpPr>
            <p:nvPr/>
          </p:nvSpPr>
          <p:spPr bwMode="auto">
            <a:xfrm flipH="1">
              <a:off x="449" y="1517"/>
              <a:ext cx="356" cy="66"/>
            </a:xfrm>
            <a:custGeom>
              <a:avLst/>
              <a:gdLst/>
              <a:ahLst/>
              <a:cxnLst>
                <a:cxn ang="0">
                  <a:pos x="0" y="576"/>
                </a:cxn>
                <a:cxn ang="0">
                  <a:pos x="3648" y="0"/>
                </a:cxn>
                <a:cxn ang="0">
                  <a:pos x="3648" y="1104"/>
                </a:cxn>
                <a:cxn ang="0">
                  <a:pos x="0" y="576"/>
                </a:cxn>
              </a:cxnLst>
              <a:rect l="0" t="0" r="r" b="b"/>
              <a:pathLst>
                <a:path w="3648" h="1104">
                  <a:moveTo>
                    <a:pt x="0" y="576"/>
                  </a:moveTo>
                  <a:lnTo>
                    <a:pt x="3648" y="0"/>
                  </a:lnTo>
                  <a:lnTo>
                    <a:pt x="3648" y="1104"/>
                  </a:lnTo>
                  <a:lnTo>
                    <a:pt x="0" y="576"/>
                  </a:lnTo>
                  <a:close/>
                </a:path>
              </a:pathLst>
            </a:custGeom>
            <a:solidFill>
              <a:srgbClr val="800000"/>
            </a:solidFill>
            <a:ln w="12700" cap="flat" cmpd="sng">
              <a:solidFill>
                <a:srgbClr val="8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endParaRPr lang="sv-SE"/>
            </a:p>
          </p:txBody>
        </p:sp>
        <p:grpSp>
          <p:nvGrpSpPr>
            <p:cNvPr id="3" name="Group 18"/>
            <p:cNvGrpSpPr>
              <a:grpSpLocks/>
            </p:cNvGrpSpPr>
            <p:nvPr/>
          </p:nvGrpSpPr>
          <p:grpSpPr bwMode="auto">
            <a:xfrm rot="5415257">
              <a:off x="2816" y="1216"/>
              <a:ext cx="895" cy="502"/>
              <a:chOff x="481" y="1402"/>
              <a:chExt cx="3904" cy="2723"/>
            </a:xfrm>
          </p:grpSpPr>
          <p:sp>
            <p:nvSpPr>
              <p:cNvPr id="179219" name="Freeform 19"/>
              <p:cNvSpPr>
                <a:spLocks/>
              </p:cNvSpPr>
              <p:nvPr/>
            </p:nvSpPr>
            <p:spPr bwMode="auto">
              <a:xfrm>
                <a:off x="481" y="4065"/>
                <a:ext cx="643" cy="60"/>
              </a:xfrm>
              <a:custGeom>
                <a:avLst/>
                <a:gdLst/>
                <a:ahLst/>
                <a:cxnLst>
                  <a:cxn ang="0">
                    <a:pos x="10" y="60"/>
                  </a:cxn>
                  <a:cxn ang="0">
                    <a:pos x="26" y="60"/>
                  </a:cxn>
                  <a:cxn ang="0">
                    <a:pos x="41" y="60"/>
                  </a:cxn>
                  <a:cxn ang="0">
                    <a:pos x="56" y="55"/>
                  </a:cxn>
                  <a:cxn ang="0">
                    <a:pos x="71" y="55"/>
                  </a:cxn>
                  <a:cxn ang="0">
                    <a:pos x="86" y="55"/>
                  </a:cxn>
                  <a:cxn ang="0">
                    <a:pos x="102" y="55"/>
                  </a:cxn>
                  <a:cxn ang="0">
                    <a:pos x="117" y="50"/>
                  </a:cxn>
                  <a:cxn ang="0">
                    <a:pos x="132" y="50"/>
                  </a:cxn>
                  <a:cxn ang="0">
                    <a:pos x="147" y="50"/>
                  </a:cxn>
                  <a:cxn ang="0">
                    <a:pos x="162" y="50"/>
                  </a:cxn>
                  <a:cxn ang="0">
                    <a:pos x="178" y="55"/>
                  </a:cxn>
                  <a:cxn ang="0">
                    <a:pos x="193" y="55"/>
                  </a:cxn>
                  <a:cxn ang="0">
                    <a:pos x="208" y="55"/>
                  </a:cxn>
                  <a:cxn ang="0">
                    <a:pos x="223" y="60"/>
                  </a:cxn>
                  <a:cxn ang="0">
                    <a:pos x="238" y="60"/>
                  </a:cxn>
                  <a:cxn ang="0">
                    <a:pos x="253" y="60"/>
                  </a:cxn>
                  <a:cxn ang="0">
                    <a:pos x="269" y="60"/>
                  </a:cxn>
                  <a:cxn ang="0">
                    <a:pos x="284" y="60"/>
                  </a:cxn>
                  <a:cxn ang="0">
                    <a:pos x="299" y="60"/>
                  </a:cxn>
                  <a:cxn ang="0">
                    <a:pos x="314" y="55"/>
                  </a:cxn>
                  <a:cxn ang="0">
                    <a:pos x="329" y="50"/>
                  </a:cxn>
                  <a:cxn ang="0">
                    <a:pos x="345" y="45"/>
                  </a:cxn>
                  <a:cxn ang="0">
                    <a:pos x="360" y="40"/>
                  </a:cxn>
                  <a:cxn ang="0">
                    <a:pos x="375" y="30"/>
                  </a:cxn>
                  <a:cxn ang="0">
                    <a:pos x="390" y="20"/>
                  </a:cxn>
                  <a:cxn ang="0">
                    <a:pos x="405" y="15"/>
                  </a:cxn>
                  <a:cxn ang="0">
                    <a:pos x="421" y="10"/>
                  </a:cxn>
                  <a:cxn ang="0">
                    <a:pos x="436" y="5"/>
                  </a:cxn>
                  <a:cxn ang="0">
                    <a:pos x="451" y="0"/>
                  </a:cxn>
                  <a:cxn ang="0">
                    <a:pos x="466" y="5"/>
                  </a:cxn>
                  <a:cxn ang="0">
                    <a:pos x="481" y="5"/>
                  </a:cxn>
                  <a:cxn ang="0">
                    <a:pos x="496" y="15"/>
                  </a:cxn>
                  <a:cxn ang="0">
                    <a:pos x="512" y="25"/>
                  </a:cxn>
                  <a:cxn ang="0">
                    <a:pos x="527" y="35"/>
                  </a:cxn>
                  <a:cxn ang="0">
                    <a:pos x="542" y="45"/>
                  </a:cxn>
                  <a:cxn ang="0">
                    <a:pos x="557" y="55"/>
                  </a:cxn>
                  <a:cxn ang="0">
                    <a:pos x="572" y="60"/>
                  </a:cxn>
                  <a:cxn ang="0">
                    <a:pos x="588" y="60"/>
                  </a:cxn>
                  <a:cxn ang="0">
                    <a:pos x="603" y="60"/>
                  </a:cxn>
                  <a:cxn ang="0">
                    <a:pos x="618" y="50"/>
                  </a:cxn>
                  <a:cxn ang="0">
                    <a:pos x="633" y="35"/>
                  </a:cxn>
                </a:cxnLst>
                <a:rect l="0" t="0" r="r" b="b"/>
                <a:pathLst>
                  <a:path w="643" h="60">
                    <a:moveTo>
                      <a:pt x="0" y="60"/>
                    </a:moveTo>
                    <a:lnTo>
                      <a:pt x="5" y="60"/>
                    </a:lnTo>
                    <a:lnTo>
                      <a:pt x="10" y="60"/>
                    </a:lnTo>
                    <a:lnTo>
                      <a:pt x="16" y="60"/>
                    </a:lnTo>
                    <a:lnTo>
                      <a:pt x="21" y="60"/>
                    </a:lnTo>
                    <a:lnTo>
                      <a:pt x="26" y="60"/>
                    </a:lnTo>
                    <a:lnTo>
                      <a:pt x="31" y="60"/>
                    </a:lnTo>
                    <a:lnTo>
                      <a:pt x="36" y="60"/>
                    </a:lnTo>
                    <a:lnTo>
                      <a:pt x="41" y="60"/>
                    </a:lnTo>
                    <a:lnTo>
                      <a:pt x="46" y="60"/>
                    </a:lnTo>
                    <a:lnTo>
                      <a:pt x="51" y="60"/>
                    </a:lnTo>
                    <a:lnTo>
                      <a:pt x="56" y="55"/>
                    </a:lnTo>
                    <a:lnTo>
                      <a:pt x="61" y="55"/>
                    </a:lnTo>
                    <a:lnTo>
                      <a:pt x="66" y="55"/>
                    </a:lnTo>
                    <a:lnTo>
                      <a:pt x="71" y="55"/>
                    </a:lnTo>
                    <a:lnTo>
                      <a:pt x="76" y="55"/>
                    </a:lnTo>
                    <a:lnTo>
                      <a:pt x="81" y="55"/>
                    </a:lnTo>
                    <a:lnTo>
                      <a:pt x="86" y="55"/>
                    </a:lnTo>
                    <a:lnTo>
                      <a:pt x="91" y="55"/>
                    </a:lnTo>
                    <a:lnTo>
                      <a:pt x="97" y="55"/>
                    </a:lnTo>
                    <a:lnTo>
                      <a:pt x="102" y="55"/>
                    </a:lnTo>
                    <a:lnTo>
                      <a:pt x="107" y="55"/>
                    </a:lnTo>
                    <a:lnTo>
                      <a:pt x="112" y="50"/>
                    </a:lnTo>
                    <a:lnTo>
                      <a:pt x="117" y="50"/>
                    </a:lnTo>
                    <a:lnTo>
                      <a:pt x="122" y="50"/>
                    </a:lnTo>
                    <a:lnTo>
                      <a:pt x="127" y="50"/>
                    </a:lnTo>
                    <a:lnTo>
                      <a:pt x="132" y="50"/>
                    </a:lnTo>
                    <a:lnTo>
                      <a:pt x="137" y="50"/>
                    </a:lnTo>
                    <a:lnTo>
                      <a:pt x="142" y="50"/>
                    </a:lnTo>
                    <a:lnTo>
                      <a:pt x="147" y="50"/>
                    </a:lnTo>
                    <a:lnTo>
                      <a:pt x="152" y="50"/>
                    </a:lnTo>
                    <a:lnTo>
                      <a:pt x="157" y="50"/>
                    </a:lnTo>
                    <a:lnTo>
                      <a:pt x="162" y="50"/>
                    </a:lnTo>
                    <a:lnTo>
                      <a:pt x="167" y="50"/>
                    </a:lnTo>
                    <a:lnTo>
                      <a:pt x="172" y="50"/>
                    </a:lnTo>
                    <a:lnTo>
                      <a:pt x="178" y="55"/>
                    </a:lnTo>
                    <a:lnTo>
                      <a:pt x="183" y="55"/>
                    </a:lnTo>
                    <a:lnTo>
                      <a:pt x="188" y="55"/>
                    </a:lnTo>
                    <a:lnTo>
                      <a:pt x="193" y="55"/>
                    </a:lnTo>
                    <a:lnTo>
                      <a:pt x="198" y="55"/>
                    </a:lnTo>
                    <a:lnTo>
                      <a:pt x="203" y="55"/>
                    </a:lnTo>
                    <a:lnTo>
                      <a:pt x="208" y="55"/>
                    </a:lnTo>
                    <a:lnTo>
                      <a:pt x="213" y="55"/>
                    </a:lnTo>
                    <a:lnTo>
                      <a:pt x="218" y="60"/>
                    </a:lnTo>
                    <a:lnTo>
                      <a:pt x="223" y="60"/>
                    </a:lnTo>
                    <a:lnTo>
                      <a:pt x="228" y="60"/>
                    </a:lnTo>
                    <a:lnTo>
                      <a:pt x="233" y="60"/>
                    </a:lnTo>
                    <a:lnTo>
                      <a:pt x="238" y="60"/>
                    </a:lnTo>
                    <a:lnTo>
                      <a:pt x="243" y="60"/>
                    </a:lnTo>
                    <a:lnTo>
                      <a:pt x="248" y="60"/>
                    </a:lnTo>
                    <a:lnTo>
                      <a:pt x="253" y="60"/>
                    </a:lnTo>
                    <a:lnTo>
                      <a:pt x="259" y="60"/>
                    </a:lnTo>
                    <a:lnTo>
                      <a:pt x="264" y="60"/>
                    </a:lnTo>
                    <a:lnTo>
                      <a:pt x="269" y="60"/>
                    </a:lnTo>
                    <a:lnTo>
                      <a:pt x="274" y="60"/>
                    </a:lnTo>
                    <a:lnTo>
                      <a:pt x="279" y="60"/>
                    </a:lnTo>
                    <a:lnTo>
                      <a:pt x="284" y="60"/>
                    </a:lnTo>
                    <a:lnTo>
                      <a:pt x="289" y="60"/>
                    </a:lnTo>
                    <a:lnTo>
                      <a:pt x="294" y="60"/>
                    </a:lnTo>
                    <a:lnTo>
                      <a:pt x="299" y="60"/>
                    </a:lnTo>
                    <a:lnTo>
                      <a:pt x="304" y="60"/>
                    </a:lnTo>
                    <a:lnTo>
                      <a:pt x="309" y="60"/>
                    </a:lnTo>
                    <a:lnTo>
                      <a:pt x="314" y="55"/>
                    </a:lnTo>
                    <a:lnTo>
                      <a:pt x="319" y="55"/>
                    </a:lnTo>
                    <a:lnTo>
                      <a:pt x="324" y="55"/>
                    </a:lnTo>
                    <a:lnTo>
                      <a:pt x="329" y="50"/>
                    </a:lnTo>
                    <a:lnTo>
                      <a:pt x="334" y="50"/>
                    </a:lnTo>
                    <a:lnTo>
                      <a:pt x="340" y="50"/>
                    </a:lnTo>
                    <a:lnTo>
                      <a:pt x="345" y="45"/>
                    </a:lnTo>
                    <a:lnTo>
                      <a:pt x="350" y="45"/>
                    </a:lnTo>
                    <a:lnTo>
                      <a:pt x="355" y="40"/>
                    </a:lnTo>
                    <a:lnTo>
                      <a:pt x="360" y="40"/>
                    </a:lnTo>
                    <a:lnTo>
                      <a:pt x="365" y="35"/>
                    </a:lnTo>
                    <a:lnTo>
                      <a:pt x="370" y="30"/>
                    </a:lnTo>
                    <a:lnTo>
                      <a:pt x="375" y="30"/>
                    </a:lnTo>
                    <a:lnTo>
                      <a:pt x="380" y="30"/>
                    </a:lnTo>
                    <a:lnTo>
                      <a:pt x="385" y="25"/>
                    </a:lnTo>
                    <a:lnTo>
                      <a:pt x="390" y="20"/>
                    </a:lnTo>
                    <a:lnTo>
                      <a:pt x="395" y="20"/>
                    </a:lnTo>
                    <a:lnTo>
                      <a:pt x="400" y="15"/>
                    </a:lnTo>
                    <a:lnTo>
                      <a:pt x="405" y="15"/>
                    </a:lnTo>
                    <a:lnTo>
                      <a:pt x="410" y="10"/>
                    </a:lnTo>
                    <a:lnTo>
                      <a:pt x="415" y="10"/>
                    </a:lnTo>
                    <a:lnTo>
                      <a:pt x="421" y="10"/>
                    </a:lnTo>
                    <a:lnTo>
                      <a:pt x="426" y="5"/>
                    </a:lnTo>
                    <a:lnTo>
                      <a:pt x="431" y="5"/>
                    </a:lnTo>
                    <a:lnTo>
                      <a:pt x="436" y="5"/>
                    </a:lnTo>
                    <a:lnTo>
                      <a:pt x="441" y="5"/>
                    </a:lnTo>
                    <a:lnTo>
                      <a:pt x="446" y="0"/>
                    </a:lnTo>
                    <a:lnTo>
                      <a:pt x="451" y="0"/>
                    </a:lnTo>
                    <a:lnTo>
                      <a:pt x="456" y="0"/>
                    </a:lnTo>
                    <a:lnTo>
                      <a:pt x="461" y="0"/>
                    </a:lnTo>
                    <a:lnTo>
                      <a:pt x="466" y="5"/>
                    </a:lnTo>
                    <a:lnTo>
                      <a:pt x="471" y="5"/>
                    </a:lnTo>
                    <a:lnTo>
                      <a:pt x="476" y="5"/>
                    </a:lnTo>
                    <a:lnTo>
                      <a:pt x="481" y="5"/>
                    </a:lnTo>
                    <a:lnTo>
                      <a:pt x="486" y="10"/>
                    </a:lnTo>
                    <a:lnTo>
                      <a:pt x="491" y="10"/>
                    </a:lnTo>
                    <a:lnTo>
                      <a:pt x="496" y="15"/>
                    </a:lnTo>
                    <a:lnTo>
                      <a:pt x="502" y="15"/>
                    </a:lnTo>
                    <a:lnTo>
                      <a:pt x="507" y="20"/>
                    </a:lnTo>
                    <a:lnTo>
                      <a:pt x="512" y="25"/>
                    </a:lnTo>
                    <a:lnTo>
                      <a:pt x="517" y="25"/>
                    </a:lnTo>
                    <a:lnTo>
                      <a:pt x="522" y="30"/>
                    </a:lnTo>
                    <a:lnTo>
                      <a:pt x="527" y="35"/>
                    </a:lnTo>
                    <a:lnTo>
                      <a:pt x="532" y="40"/>
                    </a:lnTo>
                    <a:lnTo>
                      <a:pt x="537" y="40"/>
                    </a:lnTo>
                    <a:lnTo>
                      <a:pt x="542" y="45"/>
                    </a:lnTo>
                    <a:lnTo>
                      <a:pt x="547" y="50"/>
                    </a:lnTo>
                    <a:lnTo>
                      <a:pt x="552" y="50"/>
                    </a:lnTo>
                    <a:lnTo>
                      <a:pt x="557" y="55"/>
                    </a:lnTo>
                    <a:lnTo>
                      <a:pt x="562" y="55"/>
                    </a:lnTo>
                    <a:lnTo>
                      <a:pt x="567" y="60"/>
                    </a:lnTo>
                    <a:lnTo>
                      <a:pt x="572" y="60"/>
                    </a:lnTo>
                    <a:lnTo>
                      <a:pt x="577" y="60"/>
                    </a:lnTo>
                    <a:lnTo>
                      <a:pt x="583" y="60"/>
                    </a:lnTo>
                    <a:lnTo>
                      <a:pt x="588" y="60"/>
                    </a:lnTo>
                    <a:lnTo>
                      <a:pt x="593" y="60"/>
                    </a:lnTo>
                    <a:lnTo>
                      <a:pt x="598" y="60"/>
                    </a:lnTo>
                    <a:lnTo>
                      <a:pt x="603" y="60"/>
                    </a:lnTo>
                    <a:lnTo>
                      <a:pt x="608" y="55"/>
                    </a:lnTo>
                    <a:lnTo>
                      <a:pt x="613" y="55"/>
                    </a:lnTo>
                    <a:lnTo>
                      <a:pt x="618" y="50"/>
                    </a:lnTo>
                    <a:lnTo>
                      <a:pt x="623" y="45"/>
                    </a:lnTo>
                    <a:lnTo>
                      <a:pt x="628" y="40"/>
                    </a:lnTo>
                    <a:lnTo>
                      <a:pt x="633" y="35"/>
                    </a:lnTo>
                    <a:lnTo>
                      <a:pt x="638" y="30"/>
                    </a:lnTo>
                    <a:lnTo>
                      <a:pt x="643" y="25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220" name="Freeform 20"/>
              <p:cNvSpPr>
                <a:spLocks/>
              </p:cNvSpPr>
              <p:nvPr/>
            </p:nvSpPr>
            <p:spPr bwMode="auto">
              <a:xfrm>
                <a:off x="1124" y="3432"/>
                <a:ext cx="537" cy="693"/>
              </a:xfrm>
              <a:custGeom>
                <a:avLst/>
                <a:gdLst/>
                <a:ahLst/>
                <a:cxnLst>
                  <a:cxn ang="0">
                    <a:pos x="5" y="643"/>
                  </a:cxn>
                  <a:cxn ang="0">
                    <a:pos x="21" y="622"/>
                  </a:cxn>
                  <a:cxn ang="0">
                    <a:pos x="31" y="597"/>
                  </a:cxn>
                  <a:cxn ang="0">
                    <a:pos x="41" y="572"/>
                  </a:cxn>
                  <a:cxn ang="0">
                    <a:pos x="56" y="547"/>
                  </a:cxn>
                  <a:cxn ang="0">
                    <a:pos x="66" y="521"/>
                  </a:cxn>
                  <a:cxn ang="0">
                    <a:pos x="81" y="491"/>
                  </a:cxn>
                  <a:cxn ang="0">
                    <a:pos x="102" y="466"/>
                  </a:cxn>
                  <a:cxn ang="0">
                    <a:pos x="107" y="461"/>
                  </a:cxn>
                  <a:cxn ang="0">
                    <a:pos x="122" y="455"/>
                  </a:cxn>
                  <a:cxn ang="0">
                    <a:pos x="137" y="466"/>
                  </a:cxn>
                  <a:cxn ang="0">
                    <a:pos x="152" y="476"/>
                  </a:cxn>
                  <a:cxn ang="0">
                    <a:pos x="167" y="506"/>
                  </a:cxn>
                  <a:cxn ang="0">
                    <a:pos x="177" y="536"/>
                  </a:cxn>
                  <a:cxn ang="0">
                    <a:pos x="193" y="567"/>
                  </a:cxn>
                  <a:cxn ang="0">
                    <a:pos x="203" y="597"/>
                  </a:cxn>
                  <a:cxn ang="0">
                    <a:pos x="213" y="633"/>
                  </a:cxn>
                  <a:cxn ang="0">
                    <a:pos x="228" y="658"/>
                  </a:cxn>
                  <a:cxn ang="0">
                    <a:pos x="238" y="678"/>
                  </a:cxn>
                  <a:cxn ang="0">
                    <a:pos x="258" y="693"/>
                  </a:cxn>
                  <a:cxn ang="0">
                    <a:pos x="274" y="683"/>
                  </a:cxn>
                  <a:cxn ang="0">
                    <a:pos x="289" y="663"/>
                  </a:cxn>
                  <a:cxn ang="0">
                    <a:pos x="299" y="628"/>
                  </a:cxn>
                  <a:cxn ang="0">
                    <a:pos x="309" y="577"/>
                  </a:cxn>
                  <a:cxn ang="0">
                    <a:pos x="324" y="516"/>
                  </a:cxn>
                  <a:cxn ang="0">
                    <a:pos x="334" y="445"/>
                  </a:cxn>
                  <a:cxn ang="0">
                    <a:pos x="350" y="369"/>
                  </a:cxn>
                  <a:cxn ang="0">
                    <a:pos x="360" y="293"/>
                  </a:cxn>
                  <a:cxn ang="0">
                    <a:pos x="370" y="218"/>
                  </a:cxn>
                  <a:cxn ang="0">
                    <a:pos x="385" y="147"/>
                  </a:cxn>
                  <a:cxn ang="0">
                    <a:pos x="395" y="86"/>
                  </a:cxn>
                  <a:cxn ang="0">
                    <a:pos x="410" y="40"/>
                  </a:cxn>
                  <a:cxn ang="0">
                    <a:pos x="420" y="10"/>
                  </a:cxn>
                  <a:cxn ang="0">
                    <a:pos x="431" y="0"/>
                  </a:cxn>
                  <a:cxn ang="0">
                    <a:pos x="446" y="10"/>
                  </a:cxn>
                  <a:cxn ang="0">
                    <a:pos x="456" y="40"/>
                  </a:cxn>
                  <a:cxn ang="0">
                    <a:pos x="466" y="91"/>
                  </a:cxn>
                  <a:cxn ang="0">
                    <a:pos x="481" y="162"/>
                  </a:cxn>
                  <a:cxn ang="0">
                    <a:pos x="491" y="243"/>
                  </a:cxn>
                  <a:cxn ang="0">
                    <a:pos x="507" y="329"/>
                  </a:cxn>
                  <a:cxn ang="0">
                    <a:pos x="517" y="420"/>
                  </a:cxn>
                  <a:cxn ang="0">
                    <a:pos x="527" y="511"/>
                  </a:cxn>
                </a:cxnLst>
                <a:rect l="0" t="0" r="r" b="b"/>
                <a:pathLst>
                  <a:path w="537" h="693">
                    <a:moveTo>
                      <a:pt x="0" y="658"/>
                    </a:moveTo>
                    <a:lnTo>
                      <a:pt x="0" y="648"/>
                    </a:lnTo>
                    <a:lnTo>
                      <a:pt x="5" y="643"/>
                    </a:lnTo>
                    <a:lnTo>
                      <a:pt x="10" y="638"/>
                    </a:lnTo>
                    <a:lnTo>
                      <a:pt x="15" y="628"/>
                    </a:lnTo>
                    <a:lnTo>
                      <a:pt x="21" y="622"/>
                    </a:lnTo>
                    <a:lnTo>
                      <a:pt x="21" y="612"/>
                    </a:lnTo>
                    <a:lnTo>
                      <a:pt x="26" y="607"/>
                    </a:lnTo>
                    <a:lnTo>
                      <a:pt x="31" y="597"/>
                    </a:lnTo>
                    <a:lnTo>
                      <a:pt x="36" y="587"/>
                    </a:lnTo>
                    <a:lnTo>
                      <a:pt x="36" y="577"/>
                    </a:lnTo>
                    <a:lnTo>
                      <a:pt x="41" y="572"/>
                    </a:lnTo>
                    <a:lnTo>
                      <a:pt x="46" y="562"/>
                    </a:lnTo>
                    <a:lnTo>
                      <a:pt x="51" y="552"/>
                    </a:lnTo>
                    <a:lnTo>
                      <a:pt x="56" y="547"/>
                    </a:lnTo>
                    <a:lnTo>
                      <a:pt x="56" y="536"/>
                    </a:lnTo>
                    <a:lnTo>
                      <a:pt x="61" y="526"/>
                    </a:lnTo>
                    <a:lnTo>
                      <a:pt x="66" y="521"/>
                    </a:lnTo>
                    <a:lnTo>
                      <a:pt x="71" y="511"/>
                    </a:lnTo>
                    <a:lnTo>
                      <a:pt x="76" y="496"/>
                    </a:lnTo>
                    <a:lnTo>
                      <a:pt x="81" y="491"/>
                    </a:lnTo>
                    <a:lnTo>
                      <a:pt x="86" y="481"/>
                    </a:lnTo>
                    <a:lnTo>
                      <a:pt x="91" y="476"/>
                    </a:lnTo>
                    <a:lnTo>
                      <a:pt x="102" y="466"/>
                    </a:lnTo>
                    <a:lnTo>
                      <a:pt x="96" y="466"/>
                    </a:lnTo>
                    <a:lnTo>
                      <a:pt x="102" y="466"/>
                    </a:lnTo>
                    <a:lnTo>
                      <a:pt x="107" y="461"/>
                    </a:lnTo>
                    <a:lnTo>
                      <a:pt x="112" y="461"/>
                    </a:lnTo>
                    <a:lnTo>
                      <a:pt x="117" y="455"/>
                    </a:lnTo>
                    <a:lnTo>
                      <a:pt x="122" y="455"/>
                    </a:lnTo>
                    <a:lnTo>
                      <a:pt x="127" y="455"/>
                    </a:lnTo>
                    <a:lnTo>
                      <a:pt x="132" y="455"/>
                    </a:lnTo>
                    <a:lnTo>
                      <a:pt x="137" y="466"/>
                    </a:lnTo>
                    <a:lnTo>
                      <a:pt x="142" y="466"/>
                    </a:lnTo>
                    <a:lnTo>
                      <a:pt x="147" y="471"/>
                    </a:lnTo>
                    <a:lnTo>
                      <a:pt x="152" y="476"/>
                    </a:lnTo>
                    <a:lnTo>
                      <a:pt x="157" y="491"/>
                    </a:lnTo>
                    <a:lnTo>
                      <a:pt x="162" y="501"/>
                    </a:lnTo>
                    <a:lnTo>
                      <a:pt x="167" y="506"/>
                    </a:lnTo>
                    <a:lnTo>
                      <a:pt x="172" y="516"/>
                    </a:lnTo>
                    <a:lnTo>
                      <a:pt x="172" y="526"/>
                    </a:lnTo>
                    <a:lnTo>
                      <a:pt x="177" y="536"/>
                    </a:lnTo>
                    <a:lnTo>
                      <a:pt x="183" y="547"/>
                    </a:lnTo>
                    <a:lnTo>
                      <a:pt x="188" y="557"/>
                    </a:lnTo>
                    <a:lnTo>
                      <a:pt x="193" y="567"/>
                    </a:lnTo>
                    <a:lnTo>
                      <a:pt x="193" y="577"/>
                    </a:lnTo>
                    <a:lnTo>
                      <a:pt x="198" y="587"/>
                    </a:lnTo>
                    <a:lnTo>
                      <a:pt x="203" y="597"/>
                    </a:lnTo>
                    <a:lnTo>
                      <a:pt x="208" y="612"/>
                    </a:lnTo>
                    <a:lnTo>
                      <a:pt x="213" y="622"/>
                    </a:lnTo>
                    <a:lnTo>
                      <a:pt x="213" y="633"/>
                    </a:lnTo>
                    <a:lnTo>
                      <a:pt x="218" y="643"/>
                    </a:lnTo>
                    <a:lnTo>
                      <a:pt x="223" y="648"/>
                    </a:lnTo>
                    <a:lnTo>
                      <a:pt x="228" y="658"/>
                    </a:lnTo>
                    <a:lnTo>
                      <a:pt x="233" y="668"/>
                    </a:lnTo>
                    <a:lnTo>
                      <a:pt x="233" y="673"/>
                    </a:lnTo>
                    <a:lnTo>
                      <a:pt x="238" y="678"/>
                    </a:lnTo>
                    <a:lnTo>
                      <a:pt x="243" y="683"/>
                    </a:lnTo>
                    <a:lnTo>
                      <a:pt x="248" y="688"/>
                    </a:lnTo>
                    <a:lnTo>
                      <a:pt x="258" y="693"/>
                    </a:lnTo>
                    <a:lnTo>
                      <a:pt x="264" y="693"/>
                    </a:lnTo>
                    <a:lnTo>
                      <a:pt x="269" y="693"/>
                    </a:lnTo>
                    <a:lnTo>
                      <a:pt x="274" y="683"/>
                    </a:lnTo>
                    <a:lnTo>
                      <a:pt x="279" y="678"/>
                    </a:lnTo>
                    <a:lnTo>
                      <a:pt x="284" y="673"/>
                    </a:lnTo>
                    <a:lnTo>
                      <a:pt x="289" y="663"/>
                    </a:lnTo>
                    <a:lnTo>
                      <a:pt x="294" y="653"/>
                    </a:lnTo>
                    <a:lnTo>
                      <a:pt x="294" y="638"/>
                    </a:lnTo>
                    <a:lnTo>
                      <a:pt x="299" y="628"/>
                    </a:lnTo>
                    <a:lnTo>
                      <a:pt x="304" y="612"/>
                    </a:lnTo>
                    <a:lnTo>
                      <a:pt x="309" y="592"/>
                    </a:lnTo>
                    <a:lnTo>
                      <a:pt x="309" y="577"/>
                    </a:lnTo>
                    <a:lnTo>
                      <a:pt x="314" y="557"/>
                    </a:lnTo>
                    <a:lnTo>
                      <a:pt x="319" y="536"/>
                    </a:lnTo>
                    <a:lnTo>
                      <a:pt x="324" y="516"/>
                    </a:lnTo>
                    <a:lnTo>
                      <a:pt x="329" y="496"/>
                    </a:lnTo>
                    <a:lnTo>
                      <a:pt x="329" y="471"/>
                    </a:lnTo>
                    <a:lnTo>
                      <a:pt x="334" y="445"/>
                    </a:lnTo>
                    <a:lnTo>
                      <a:pt x="339" y="420"/>
                    </a:lnTo>
                    <a:lnTo>
                      <a:pt x="345" y="395"/>
                    </a:lnTo>
                    <a:lnTo>
                      <a:pt x="350" y="369"/>
                    </a:lnTo>
                    <a:lnTo>
                      <a:pt x="350" y="344"/>
                    </a:lnTo>
                    <a:lnTo>
                      <a:pt x="355" y="319"/>
                    </a:lnTo>
                    <a:lnTo>
                      <a:pt x="360" y="293"/>
                    </a:lnTo>
                    <a:lnTo>
                      <a:pt x="365" y="268"/>
                    </a:lnTo>
                    <a:lnTo>
                      <a:pt x="370" y="243"/>
                    </a:lnTo>
                    <a:lnTo>
                      <a:pt x="370" y="218"/>
                    </a:lnTo>
                    <a:lnTo>
                      <a:pt x="375" y="192"/>
                    </a:lnTo>
                    <a:lnTo>
                      <a:pt x="380" y="167"/>
                    </a:lnTo>
                    <a:lnTo>
                      <a:pt x="385" y="147"/>
                    </a:lnTo>
                    <a:lnTo>
                      <a:pt x="390" y="126"/>
                    </a:lnTo>
                    <a:lnTo>
                      <a:pt x="390" y="106"/>
                    </a:lnTo>
                    <a:lnTo>
                      <a:pt x="395" y="86"/>
                    </a:lnTo>
                    <a:lnTo>
                      <a:pt x="400" y="71"/>
                    </a:lnTo>
                    <a:lnTo>
                      <a:pt x="405" y="56"/>
                    </a:lnTo>
                    <a:lnTo>
                      <a:pt x="410" y="40"/>
                    </a:lnTo>
                    <a:lnTo>
                      <a:pt x="410" y="30"/>
                    </a:lnTo>
                    <a:lnTo>
                      <a:pt x="415" y="20"/>
                    </a:lnTo>
                    <a:lnTo>
                      <a:pt x="420" y="10"/>
                    </a:lnTo>
                    <a:lnTo>
                      <a:pt x="431" y="0"/>
                    </a:lnTo>
                    <a:lnTo>
                      <a:pt x="426" y="0"/>
                    </a:lnTo>
                    <a:lnTo>
                      <a:pt x="431" y="0"/>
                    </a:lnTo>
                    <a:lnTo>
                      <a:pt x="436" y="0"/>
                    </a:lnTo>
                    <a:lnTo>
                      <a:pt x="441" y="5"/>
                    </a:lnTo>
                    <a:lnTo>
                      <a:pt x="446" y="10"/>
                    </a:lnTo>
                    <a:lnTo>
                      <a:pt x="446" y="20"/>
                    </a:lnTo>
                    <a:lnTo>
                      <a:pt x="451" y="30"/>
                    </a:lnTo>
                    <a:lnTo>
                      <a:pt x="456" y="40"/>
                    </a:lnTo>
                    <a:lnTo>
                      <a:pt x="461" y="56"/>
                    </a:lnTo>
                    <a:lnTo>
                      <a:pt x="466" y="76"/>
                    </a:lnTo>
                    <a:lnTo>
                      <a:pt x="466" y="91"/>
                    </a:lnTo>
                    <a:lnTo>
                      <a:pt x="471" y="116"/>
                    </a:lnTo>
                    <a:lnTo>
                      <a:pt x="476" y="137"/>
                    </a:lnTo>
                    <a:lnTo>
                      <a:pt x="481" y="162"/>
                    </a:lnTo>
                    <a:lnTo>
                      <a:pt x="486" y="187"/>
                    </a:lnTo>
                    <a:lnTo>
                      <a:pt x="486" y="212"/>
                    </a:lnTo>
                    <a:lnTo>
                      <a:pt x="491" y="243"/>
                    </a:lnTo>
                    <a:lnTo>
                      <a:pt x="496" y="268"/>
                    </a:lnTo>
                    <a:lnTo>
                      <a:pt x="501" y="299"/>
                    </a:lnTo>
                    <a:lnTo>
                      <a:pt x="507" y="329"/>
                    </a:lnTo>
                    <a:lnTo>
                      <a:pt x="507" y="359"/>
                    </a:lnTo>
                    <a:lnTo>
                      <a:pt x="512" y="390"/>
                    </a:lnTo>
                    <a:lnTo>
                      <a:pt x="517" y="420"/>
                    </a:lnTo>
                    <a:lnTo>
                      <a:pt x="522" y="450"/>
                    </a:lnTo>
                    <a:lnTo>
                      <a:pt x="527" y="481"/>
                    </a:lnTo>
                    <a:lnTo>
                      <a:pt x="527" y="511"/>
                    </a:lnTo>
                    <a:lnTo>
                      <a:pt x="532" y="536"/>
                    </a:lnTo>
                    <a:lnTo>
                      <a:pt x="537" y="562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221" name="Freeform 21"/>
              <p:cNvSpPr>
                <a:spLocks/>
              </p:cNvSpPr>
              <p:nvPr/>
            </p:nvSpPr>
            <p:spPr bwMode="auto">
              <a:xfrm>
                <a:off x="1661" y="1787"/>
                <a:ext cx="516" cy="2338"/>
              </a:xfrm>
              <a:custGeom>
                <a:avLst/>
                <a:gdLst/>
                <a:ahLst/>
                <a:cxnLst>
                  <a:cxn ang="0">
                    <a:pos x="10" y="2252"/>
                  </a:cxn>
                  <a:cxn ang="0">
                    <a:pos x="20" y="2308"/>
                  </a:cxn>
                  <a:cxn ang="0">
                    <a:pos x="30" y="2338"/>
                  </a:cxn>
                  <a:cxn ang="0">
                    <a:pos x="45" y="2333"/>
                  </a:cxn>
                  <a:cxn ang="0">
                    <a:pos x="61" y="2293"/>
                  </a:cxn>
                  <a:cxn ang="0">
                    <a:pos x="71" y="2222"/>
                  </a:cxn>
                  <a:cxn ang="0">
                    <a:pos x="86" y="2116"/>
                  </a:cxn>
                  <a:cxn ang="0">
                    <a:pos x="96" y="1989"/>
                  </a:cxn>
                  <a:cxn ang="0">
                    <a:pos x="106" y="1842"/>
                  </a:cxn>
                  <a:cxn ang="0">
                    <a:pos x="121" y="1675"/>
                  </a:cxn>
                  <a:cxn ang="0">
                    <a:pos x="132" y="1508"/>
                  </a:cxn>
                  <a:cxn ang="0">
                    <a:pos x="147" y="1341"/>
                  </a:cxn>
                  <a:cxn ang="0">
                    <a:pos x="157" y="1184"/>
                  </a:cxn>
                  <a:cxn ang="0">
                    <a:pos x="167" y="1053"/>
                  </a:cxn>
                  <a:cxn ang="0">
                    <a:pos x="182" y="946"/>
                  </a:cxn>
                  <a:cxn ang="0">
                    <a:pos x="192" y="881"/>
                  </a:cxn>
                  <a:cxn ang="0">
                    <a:pos x="202" y="855"/>
                  </a:cxn>
                  <a:cxn ang="0">
                    <a:pos x="218" y="870"/>
                  </a:cxn>
                  <a:cxn ang="0">
                    <a:pos x="228" y="931"/>
                  </a:cxn>
                  <a:cxn ang="0">
                    <a:pos x="243" y="1032"/>
                  </a:cxn>
                  <a:cxn ang="0">
                    <a:pos x="253" y="1169"/>
                  </a:cxn>
                  <a:cxn ang="0">
                    <a:pos x="263" y="1336"/>
                  </a:cxn>
                  <a:cxn ang="0">
                    <a:pos x="278" y="1518"/>
                  </a:cxn>
                  <a:cxn ang="0">
                    <a:pos x="288" y="1706"/>
                  </a:cxn>
                  <a:cxn ang="0">
                    <a:pos x="299" y="1893"/>
                  </a:cxn>
                  <a:cxn ang="0">
                    <a:pos x="314" y="2055"/>
                  </a:cxn>
                  <a:cxn ang="0">
                    <a:pos x="324" y="2192"/>
                  </a:cxn>
                  <a:cxn ang="0">
                    <a:pos x="339" y="2288"/>
                  </a:cxn>
                  <a:cxn ang="0">
                    <a:pos x="349" y="2338"/>
                  </a:cxn>
                  <a:cxn ang="0">
                    <a:pos x="359" y="2328"/>
                  </a:cxn>
                  <a:cxn ang="0">
                    <a:pos x="375" y="2267"/>
                  </a:cxn>
                  <a:cxn ang="0">
                    <a:pos x="385" y="2151"/>
                  </a:cxn>
                  <a:cxn ang="0">
                    <a:pos x="400" y="1979"/>
                  </a:cxn>
                  <a:cxn ang="0">
                    <a:pos x="410" y="1766"/>
                  </a:cxn>
                  <a:cxn ang="0">
                    <a:pos x="420" y="1518"/>
                  </a:cxn>
                  <a:cxn ang="0">
                    <a:pos x="435" y="1255"/>
                  </a:cxn>
                  <a:cxn ang="0">
                    <a:pos x="445" y="977"/>
                  </a:cxn>
                  <a:cxn ang="0">
                    <a:pos x="456" y="714"/>
                  </a:cxn>
                  <a:cxn ang="0">
                    <a:pos x="471" y="471"/>
                  </a:cxn>
                  <a:cxn ang="0">
                    <a:pos x="481" y="268"/>
                  </a:cxn>
                  <a:cxn ang="0">
                    <a:pos x="496" y="116"/>
                  </a:cxn>
                  <a:cxn ang="0">
                    <a:pos x="506" y="25"/>
                  </a:cxn>
                </a:cxnLst>
                <a:rect l="0" t="0" r="r" b="b"/>
                <a:pathLst>
                  <a:path w="516" h="2338">
                    <a:moveTo>
                      <a:pt x="0" y="2207"/>
                    </a:moveTo>
                    <a:lnTo>
                      <a:pt x="5" y="2232"/>
                    </a:lnTo>
                    <a:lnTo>
                      <a:pt x="10" y="2252"/>
                    </a:lnTo>
                    <a:lnTo>
                      <a:pt x="10" y="2273"/>
                    </a:lnTo>
                    <a:lnTo>
                      <a:pt x="15" y="2293"/>
                    </a:lnTo>
                    <a:lnTo>
                      <a:pt x="20" y="2308"/>
                    </a:lnTo>
                    <a:lnTo>
                      <a:pt x="25" y="2318"/>
                    </a:lnTo>
                    <a:lnTo>
                      <a:pt x="25" y="2328"/>
                    </a:lnTo>
                    <a:lnTo>
                      <a:pt x="30" y="2338"/>
                    </a:lnTo>
                    <a:lnTo>
                      <a:pt x="35" y="2338"/>
                    </a:lnTo>
                    <a:lnTo>
                      <a:pt x="40" y="2338"/>
                    </a:lnTo>
                    <a:lnTo>
                      <a:pt x="45" y="2333"/>
                    </a:lnTo>
                    <a:lnTo>
                      <a:pt x="51" y="2323"/>
                    </a:lnTo>
                    <a:lnTo>
                      <a:pt x="56" y="2308"/>
                    </a:lnTo>
                    <a:lnTo>
                      <a:pt x="61" y="2293"/>
                    </a:lnTo>
                    <a:lnTo>
                      <a:pt x="66" y="2273"/>
                    </a:lnTo>
                    <a:lnTo>
                      <a:pt x="66" y="2247"/>
                    </a:lnTo>
                    <a:lnTo>
                      <a:pt x="71" y="2222"/>
                    </a:lnTo>
                    <a:lnTo>
                      <a:pt x="76" y="2186"/>
                    </a:lnTo>
                    <a:lnTo>
                      <a:pt x="81" y="2156"/>
                    </a:lnTo>
                    <a:lnTo>
                      <a:pt x="86" y="2116"/>
                    </a:lnTo>
                    <a:lnTo>
                      <a:pt x="86" y="2080"/>
                    </a:lnTo>
                    <a:lnTo>
                      <a:pt x="91" y="2035"/>
                    </a:lnTo>
                    <a:lnTo>
                      <a:pt x="96" y="1989"/>
                    </a:lnTo>
                    <a:lnTo>
                      <a:pt x="101" y="1944"/>
                    </a:lnTo>
                    <a:lnTo>
                      <a:pt x="106" y="1893"/>
                    </a:lnTo>
                    <a:lnTo>
                      <a:pt x="106" y="1842"/>
                    </a:lnTo>
                    <a:lnTo>
                      <a:pt x="111" y="1787"/>
                    </a:lnTo>
                    <a:lnTo>
                      <a:pt x="116" y="1731"/>
                    </a:lnTo>
                    <a:lnTo>
                      <a:pt x="121" y="1675"/>
                    </a:lnTo>
                    <a:lnTo>
                      <a:pt x="126" y="1620"/>
                    </a:lnTo>
                    <a:lnTo>
                      <a:pt x="126" y="1564"/>
                    </a:lnTo>
                    <a:lnTo>
                      <a:pt x="132" y="1508"/>
                    </a:lnTo>
                    <a:lnTo>
                      <a:pt x="137" y="1447"/>
                    </a:lnTo>
                    <a:lnTo>
                      <a:pt x="142" y="1392"/>
                    </a:lnTo>
                    <a:lnTo>
                      <a:pt x="147" y="1341"/>
                    </a:lnTo>
                    <a:lnTo>
                      <a:pt x="147" y="1285"/>
                    </a:lnTo>
                    <a:lnTo>
                      <a:pt x="152" y="1235"/>
                    </a:lnTo>
                    <a:lnTo>
                      <a:pt x="157" y="1184"/>
                    </a:lnTo>
                    <a:lnTo>
                      <a:pt x="162" y="1139"/>
                    </a:lnTo>
                    <a:lnTo>
                      <a:pt x="162" y="1093"/>
                    </a:lnTo>
                    <a:lnTo>
                      <a:pt x="167" y="1053"/>
                    </a:lnTo>
                    <a:lnTo>
                      <a:pt x="172" y="1012"/>
                    </a:lnTo>
                    <a:lnTo>
                      <a:pt x="177" y="982"/>
                    </a:lnTo>
                    <a:lnTo>
                      <a:pt x="182" y="946"/>
                    </a:lnTo>
                    <a:lnTo>
                      <a:pt x="182" y="921"/>
                    </a:lnTo>
                    <a:lnTo>
                      <a:pt x="187" y="901"/>
                    </a:lnTo>
                    <a:lnTo>
                      <a:pt x="192" y="881"/>
                    </a:lnTo>
                    <a:lnTo>
                      <a:pt x="197" y="865"/>
                    </a:lnTo>
                    <a:lnTo>
                      <a:pt x="207" y="855"/>
                    </a:lnTo>
                    <a:lnTo>
                      <a:pt x="202" y="855"/>
                    </a:lnTo>
                    <a:lnTo>
                      <a:pt x="207" y="855"/>
                    </a:lnTo>
                    <a:lnTo>
                      <a:pt x="213" y="860"/>
                    </a:lnTo>
                    <a:lnTo>
                      <a:pt x="218" y="870"/>
                    </a:lnTo>
                    <a:lnTo>
                      <a:pt x="223" y="886"/>
                    </a:lnTo>
                    <a:lnTo>
                      <a:pt x="223" y="906"/>
                    </a:lnTo>
                    <a:lnTo>
                      <a:pt x="228" y="931"/>
                    </a:lnTo>
                    <a:lnTo>
                      <a:pt x="233" y="962"/>
                    </a:lnTo>
                    <a:lnTo>
                      <a:pt x="238" y="997"/>
                    </a:lnTo>
                    <a:lnTo>
                      <a:pt x="243" y="1032"/>
                    </a:lnTo>
                    <a:lnTo>
                      <a:pt x="243" y="1078"/>
                    </a:lnTo>
                    <a:lnTo>
                      <a:pt x="248" y="1124"/>
                    </a:lnTo>
                    <a:lnTo>
                      <a:pt x="253" y="1169"/>
                    </a:lnTo>
                    <a:lnTo>
                      <a:pt x="258" y="1225"/>
                    </a:lnTo>
                    <a:lnTo>
                      <a:pt x="263" y="1280"/>
                    </a:lnTo>
                    <a:lnTo>
                      <a:pt x="263" y="1336"/>
                    </a:lnTo>
                    <a:lnTo>
                      <a:pt x="268" y="1397"/>
                    </a:lnTo>
                    <a:lnTo>
                      <a:pt x="273" y="1458"/>
                    </a:lnTo>
                    <a:lnTo>
                      <a:pt x="278" y="1518"/>
                    </a:lnTo>
                    <a:lnTo>
                      <a:pt x="283" y="1579"/>
                    </a:lnTo>
                    <a:lnTo>
                      <a:pt x="283" y="1645"/>
                    </a:lnTo>
                    <a:lnTo>
                      <a:pt x="288" y="1706"/>
                    </a:lnTo>
                    <a:lnTo>
                      <a:pt x="294" y="1771"/>
                    </a:lnTo>
                    <a:lnTo>
                      <a:pt x="299" y="1832"/>
                    </a:lnTo>
                    <a:lnTo>
                      <a:pt x="299" y="1893"/>
                    </a:lnTo>
                    <a:lnTo>
                      <a:pt x="304" y="1949"/>
                    </a:lnTo>
                    <a:lnTo>
                      <a:pt x="309" y="2004"/>
                    </a:lnTo>
                    <a:lnTo>
                      <a:pt x="314" y="2055"/>
                    </a:lnTo>
                    <a:lnTo>
                      <a:pt x="319" y="2106"/>
                    </a:lnTo>
                    <a:lnTo>
                      <a:pt x="319" y="2151"/>
                    </a:lnTo>
                    <a:lnTo>
                      <a:pt x="324" y="2192"/>
                    </a:lnTo>
                    <a:lnTo>
                      <a:pt x="329" y="2227"/>
                    </a:lnTo>
                    <a:lnTo>
                      <a:pt x="334" y="2262"/>
                    </a:lnTo>
                    <a:lnTo>
                      <a:pt x="339" y="2288"/>
                    </a:lnTo>
                    <a:lnTo>
                      <a:pt x="339" y="2308"/>
                    </a:lnTo>
                    <a:lnTo>
                      <a:pt x="344" y="2328"/>
                    </a:lnTo>
                    <a:lnTo>
                      <a:pt x="349" y="2338"/>
                    </a:lnTo>
                    <a:lnTo>
                      <a:pt x="354" y="2338"/>
                    </a:lnTo>
                    <a:lnTo>
                      <a:pt x="359" y="2338"/>
                    </a:lnTo>
                    <a:lnTo>
                      <a:pt x="359" y="2328"/>
                    </a:lnTo>
                    <a:lnTo>
                      <a:pt x="364" y="2318"/>
                    </a:lnTo>
                    <a:lnTo>
                      <a:pt x="369" y="2298"/>
                    </a:lnTo>
                    <a:lnTo>
                      <a:pt x="375" y="2267"/>
                    </a:lnTo>
                    <a:lnTo>
                      <a:pt x="380" y="2237"/>
                    </a:lnTo>
                    <a:lnTo>
                      <a:pt x="380" y="2197"/>
                    </a:lnTo>
                    <a:lnTo>
                      <a:pt x="385" y="2151"/>
                    </a:lnTo>
                    <a:lnTo>
                      <a:pt x="390" y="2100"/>
                    </a:lnTo>
                    <a:lnTo>
                      <a:pt x="395" y="2045"/>
                    </a:lnTo>
                    <a:lnTo>
                      <a:pt x="400" y="1979"/>
                    </a:lnTo>
                    <a:lnTo>
                      <a:pt x="400" y="1913"/>
                    </a:lnTo>
                    <a:lnTo>
                      <a:pt x="405" y="1842"/>
                    </a:lnTo>
                    <a:lnTo>
                      <a:pt x="410" y="1766"/>
                    </a:lnTo>
                    <a:lnTo>
                      <a:pt x="415" y="1690"/>
                    </a:lnTo>
                    <a:lnTo>
                      <a:pt x="420" y="1604"/>
                    </a:lnTo>
                    <a:lnTo>
                      <a:pt x="420" y="1518"/>
                    </a:lnTo>
                    <a:lnTo>
                      <a:pt x="425" y="1432"/>
                    </a:lnTo>
                    <a:lnTo>
                      <a:pt x="430" y="1341"/>
                    </a:lnTo>
                    <a:lnTo>
                      <a:pt x="435" y="1255"/>
                    </a:lnTo>
                    <a:lnTo>
                      <a:pt x="435" y="1159"/>
                    </a:lnTo>
                    <a:lnTo>
                      <a:pt x="440" y="1068"/>
                    </a:lnTo>
                    <a:lnTo>
                      <a:pt x="445" y="977"/>
                    </a:lnTo>
                    <a:lnTo>
                      <a:pt x="450" y="891"/>
                    </a:lnTo>
                    <a:lnTo>
                      <a:pt x="456" y="800"/>
                    </a:lnTo>
                    <a:lnTo>
                      <a:pt x="456" y="714"/>
                    </a:lnTo>
                    <a:lnTo>
                      <a:pt x="461" y="627"/>
                    </a:lnTo>
                    <a:lnTo>
                      <a:pt x="466" y="552"/>
                    </a:lnTo>
                    <a:lnTo>
                      <a:pt x="471" y="471"/>
                    </a:lnTo>
                    <a:lnTo>
                      <a:pt x="476" y="400"/>
                    </a:lnTo>
                    <a:lnTo>
                      <a:pt x="476" y="334"/>
                    </a:lnTo>
                    <a:lnTo>
                      <a:pt x="481" y="268"/>
                    </a:lnTo>
                    <a:lnTo>
                      <a:pt x="486" y="212"/>
                    </a:lnTo>
                    <a:lnTo>
                      <a:pt x="491" y="162"/>
                    </a:lnTo>
                    <a:lnTo>
                      <a:pt x="496" y="116"/>
                    </a:lnTo>
                    <a:lnTo>
                      <a:pt x="496" y="81"/>
                    </a:lnTo>
                    <a:lnTo>
                      <a:pt x="501" y="45"/>
                    </a:lnTo>
                    <a:lnTo>
                      <a:pt x="506" y="25"/>
                    </a:lnTo>
                    <a:lnTo>
                      <a:pt x="511" y="10"/>
                    </a:lnTo>
                    <a:lnTo>
                      <a:pt x="516" y="0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222" name="Freeform 22"/>
              <p:cNvSpPr>
                <a:spLocks/>
              </p:cNvSpPr>
              <p:nvPr/>
            </p:nvSpPr>
            <p:spPr bwMode="auto">
              <a:xfrm>
                <a:off x="2177" y="1402"/>
                <a:ext cx="527" cy="2723"/>
              </a:xfrm>
              <a:custGeom>
                <a:avLst/>
                <a:gdLst/>
                <a:ahLst/>
                <a:cxnLst>
                  <a:cxn ang="0">
                    <a:pos x="10" y="405"/>
                  </a:cxn>
                  <a:cxn ang="0">
                    <a:pos x="21" y="491"/>
                  </a:cxn>
                  <a:cxn ang="0">
                    <a:pos x="36" y="638"/>
                  </a:cxn>
                  <a:cxn ang="0">
                    <a:pos x="46" y="845"/>
                  </a:cxn>
                  <a:cxn ang="0">
                    <a:pos x="56" y="1093"/>
                  </a:cxn>
                  <a:cxn ang="0">
                    <a:pos x="71" y="1372"/>
                  </a:cxn>
                  <a:cxn ang="0">
                    <a:pos x="81" y="1660"/>
                  </a:cxn>
                  <a:cxn ang="0">
                    <a:pos x="96" y="1944"/>
                  </a:cxn>
                  <a:cxn ang="0">
                    <a:pos x="107" y="2202"/>
                  </a:cxn>
                  <a:cxn ang="0">
                    <a:pos x="117" y="2425"/>
                  </a:cxn>
                  <a:cxn ang="0">
                    <a:pos x="132" y="2592"/>
                  </a:cxn>
                  <a:cxn ang="0">
                    <a:pos x="142" y="2693"/>
                  </a:cxn>
                  <a:cxn ang="0">
                    <a:pos x="157" y="2718"/>
                  </a:cxn>
                  <a:cxn ang="0">
                    <a:pos x="172" y="2647"/>
                  </a:cxn>
                  <a:cxn ang="0">
                    <a:pos x="183" y="2506"/>
                  </a:cxn>
                  <a:cxn ang="0">
                    <a:pos x="193" y="2298"/>
                  </a:cxn>
                  <a:cxn ang="0">
                    <a:pos x="208" y="2040"/>
                  </a:cxn>
                  <a:cxn ang="0">
                    <a:pos x="218" y="1736"/>
                  </a:cxn>
                  <a:cxn ang="0">
                    <a:pos x="233" y="1412"/>
                  </a:cxn>
                  <a:cxn ang="0">
                    <a:pos x="243" y="1088"/>
                  </a:cxn>
                  <a:cxn ang="0">
                    <a:pos x="253" y="775"/>
                  </a:cxn>
                  <a:cxn ang="0">
                    <a:pos x="269" y="501"/>
                  </a:cxn>
                  <a:cxn ang="0">
                    <a:pos x="279" y="273"/>
                  </a:cxn>
                  <a:cxn ang="0">
                    <a:pos x="294" y="106"/>
                  </a:cxn>
                  <a:cxn ang="0">
                    <a:pos x="304" y="15"/>
                  </a:cxn>
                  <a:cxn ang="0">
                    <a:pos x="319" y="15"/>
                  </a:cxn>
                  <a:cxn ang="0">
                    <a:pos x="329" y="106"/>
                  </a:cxn>
                  <a:cxn ang="0">
                    <a:pos x="345" y="273"/>
                  </a:cxn>
                  <a:cxn ang="0">
                    <a:pos x="355" y="501"/>
                  </a:cxn>
                  <a:cxn ang="0">
                    <a:pos x="370" y="775"/>
                  </a:cxn>
                  <a:cxn ang="0">
                    <a:pos x="380" y="1088"/>
                  </a:cxn>
                  <a:cxn ang="0">
                    <a:pos x="390" y="1412"/>
                  </a:cxn>
                  <a:cxn ang="0">
                    <a:pos x="405" y="1736"/>
                  </a:cxn>
                  <a:cxn ang="0">
                    <a:pos x="415" y="2040"/>
                  </a:cxn>
                  <a:cxn ang="0">
                    <a:pos x="431" y="2298"/>
                  </a:cxn>
                  <a:cxn ang="0">
                    <a:pos x="441" y="2506"/>
                  </a:cxn>
                  <a:cxn ang="0">
                    <a:pos x="451" y="2647"/>
                  </a:cxn>
                  <a:cxn ang="0">
                    <a:pos x="466" y="2723"/>
                  </a:cxn>
                  <a:cxn ang="0">
                    <a:pos x="481" y="2693"/>
                  </a:cxn>
                  <a:cxn ang="0">
                    <a:pos x="491" y="2592"/>
                  </a:cxn>
                  <a:cxn ang="0">
                    <a:pos x="507" y="2425"/>
                  </a:cxn>
                  <a:cxn ang="0">
                    <a:pos x="517" y="2202"/>
                  </a:cxn>
                </a:cxnLst>
                <a:rect l="0" t="0" r="r" b="b"/>
                <a:pathLst>
                  <a:path w="527" h="2723">
                    <a:moveTo>
                      <a:pt x="0" y="385"/>
                    </a:moveTo>
                    <a:lnTo>
                      <a:pt x="5" y="390"/>
                    </a:lnTo>
                    <a:lnTo>
                      <a:pt x="10" y="405"/>
                    </a:lnTo>
                    <a:lnTo>
                      <a:pt x="15" y="425"/>
                    </a:lnTo>
                    <a:lnTo>
                      <a:pt x="21" y="456"/>
                    </a:lnTo>
                    <a:lnTo>
                      <a:pt x="21" y="491"/>
                    </a:lnTo>
                    <a:lnTo>
                      <a:pt x="26" y="532"/>
                    </a:lnTo>
                    <a:lnTo>
                      <a:pt x="31" y="582"/>
                    </a:lnTo>
                    <a:lnTo>
                      <a:pt x="36" y="638"/>
                    </a:lnTo>
                    <a:lnTo>
                      <a:pt x="41" y="704"/>
                    </a:lnTo>
                    <a:lnTo>
                      <a:pt x="41" y="769"/>
                    </a:lnTo>
                    <a:lnTo>
                      <a:pt x="46" y="845"/>
                    </a:lnTo>
                    <a:lnTo>
                      <a:pt x="51" y="921"/>
                    </a:lnTo>
                    <a:lnTo>
                      <a:pt x="56" y="1007"/>
                    </a:lnTo>
                    <a:lnTo>
                      <a:pt x="56" y="1093"/>
                    </a:lnTo>
                    <a:lnTo>
                      <a:pt x="61" y="1185"/>
                    </a:lnTo>
                    <a:lnTo>
                      <a:pt x="66" y="1276"/>
                    </a:lnTo>
                    <a:lnTo>
                      <a:pt x="71" y="1372"/>
                    </a:lnTo>
                    <a:lnTo>
                      <a:pt x="76" y="1468"/>
                    </a:lnTo>
                    <a:lnTo>
                      <a:pt x="76" y="1564"/>
                    </a:lnTo>
                    <a:lnTo>
                      <a:pt x="81" y="1660"/>
                    </a:lnTo>
                    <a:lnTo>
                      <a:pt x="86" y="1757"/>
                    </a:lnTo>
                    <a:lnTo>
                      <a:pt x="91" y="1848"/>
                    </a:lnTo>
                    <a:lnTo>
                      <a:pt x="96" y="1944"/>
                    </a:lnTo>
                    <a:lnTo>
                      <a:pt x="96" y="2035"/>
                    </a:lnTo>
                    <a:lnTo>
                      <a:pt x="102" y="2121"/>
                    </a:lnTo>
                    <a:lnTo>
                      <a:pt x="107" y="2202"/>
                    </a:lnTo>
                    <a:lnTo>
                      <a:pt x="112" y="2283"/>
                    </a:lnTo>
                    <a:lnTo>
                      <a:pt x="117" y="2354"/>
                    </a:lnTo>
                    <a:lnTo>
                      <a:pt x="117" y="2425"/>
                    </a:lnTo>
                    <a:lnTo>
                      <a:pt x="122" y="2485"/>
                    </a:lnTo>
                    <a:lnTo>
                      <a:pt x="127" y="2541"/>
                    </a:lnTo>
                    <a:lnTo>
                      <a:pt x="132" y="2592"/>
                    </a:lnTo>
                    <a:lnTo>
                      <a:pt x="137" y="2632"/>
                    </a:lnTo>
                    <a:lnTo>
                      <a:pt x="137" y="2668"/>
                    </a:lnTo>
                    <a:lnTo>
                      <a:pt x="142" y="2693"/>
                    </a:lnTo>
                    <a:lnTo>
                      <a:pt x="147" y="2713"/>
                    </a:lnTo>
                    <a:lnTo>
                      <a:pt x="152" y="2723"/>
                    </a:lnTo>
                    <a:lnTo>
                      <a:pt x="157" y="2718"/>
                    </a:lnTo>
                    <a:lnTo>
                      <a:pt x="162" y="2703"/>
                    </a:lnTo>
                    <a:lnTo>
                      <a:pt x="167" y="2683"/>
                    </a:lnTo>
                    <a:lnTo>
                      <a:pt x="172" y="2647"/>
                    </a:lnTo>
                    <a:lnTo>
                      <a:pt x="177" y="2612"/>
                    </a:lnTo>
                    <a:lnTo>
                      <a:pt x="177" y="2561"/>
                    </a:lnTo>
                    <a:lnTo>
                      <a:pt x="183" y="2506"/>
                    </a:lnTo>
                    <a:lnTo>
                      <a:pt x="188" y="2445"/>
                    </a:lnTo>
                    <a:lnTo>
                      <a:pt x="193" y="2374"/>
                    </a:lnTo>
                    <a:lnTo>
                      <a:pt x="193" y="2298"/>
                    </a:lnTo>
                    <a:lnTo>
                      <a:pt x="198" y="2217"/>
                    </a:lnTo>
                    <a:lnTo>
                      <a:pt x="203" y="2131"/>
                    </a:lnTo>
                    <a:lnTo>
                      <a:pt x="208" y="2040"/>
                    </a:lnTo>
                    <a:lnTo>
                      <a:pt x="213" y="1944"/>
                    </a:lnTo>
                    <a:lnTo>
                      <a:pt x="213" y="1843"/>
                    </a:lnTo>
                    <a:lnTo>
                      <a:pt x="218" y="1736"/>
                    </a:lnTo>
                    <a:lnTo>
                      <a:pt x="223" y="1630"/>
                    </a:lnTo>
                    <a:lnTo>
                      <a:pt x="228" y="1524"/>
                    </a:lnTo>
                    <a:lnTo>
                      <a:pt x="233" y="1412"/>
                    </a:lnTo>
                    <a:lnTo>
                      <a:pt x="233" y="1306"/>
                    </a:lnTo>
                    <a:lnTo>
                      <a:pt x="238" y="1195"/>
                    </a:lnTo>
                    <a:lnTo>
                      <a:pt x="243" y="1088"/>
                    </a:lnTo>
                    <a:lnTo>
                      <a:pt x="248" y="982"/>
                    </a:lnTo>
                    <a:lnTo>
                      <a:pt x="253" y="876"/>
                    </a:lnTo>
                    <a:lnTo>
                      <a:pt x="253" y="775"/>
                    </a:lnTo>
                    <a:lnTo>
                      <a:pt x="258" y="678"/>
                    </a:lnTo>
                    <a:lnTo>
                      <a:pt x="264" y="587"/>
                    </a:lnTo>
                    <a:lnTo>
                      <a:pt x="269" y="501"/>
                    </a:lnTo>
                    <a:lnTo>
                      <a:pt x="274" y="415"/>
                    </a:lnTo>
                    <a:lnTo>
                      <a:pt x="274" y="339"/>
                    </a:lnTo>
                    <a:lnTo>
                      <a:pt x="279" y="273"/>
                    </a:lnTo>
                    <a:lnTo>
                      <a:pt x="284" y="208"/>
                    </a:lnTo>
                    <a:lnTo>
                      <a:pt x="289" y="152"/>
                    </a:lnTo>
                    <a:lnTo>
                      <a:pt x="294" y="106"/>
                    </a:lnTo>
                    <a:lnTo>
                      <a:pt x="294" y="66"/>
                    </a:lnTo>
                    <a:lnTo>
                      <a:pt x="299" y="36"/>
                    </a:lnTo>
                    <a:lnTo>
                      <a:pt x="304" y="15"/>
                    </a:lnTo>
                    <a:lnTo>
                      <a:pt x="309" y="0"/>
                    </a:lnTo>
                    <a:lnTo>
                      <a:pt x="314" y="0"/>
                    </a:lnTo>
                    <a:lnTo>
                      <a:pt x="319" y="15"/>
                    </a:lnTo>
                    <a:lnTo>
                      <a:pt x="324" y="36"/>
                    </a:lnTo>
                    <a:lnTo>
                      <a:pt x="329" y="66"/>
                    </a:lnTo>
                    <a:lnTo>
                      <a:pt x="329" y="106"/>
                    </a:lnTo>
                    <a:lnTo>
                      <a:pt x="334" y="152"/>
                    </a:lnTo>
                    <a:lnTo>
                      <a:pt x="339" y="208"/>
                    </a:lnTo>
                    <a:lnTo>
                      <a:pt x="345" y="273"/>
                    </a:lnTo>
                    <a:lnTo>
                      <a:pt x="350" y="339"/>
                    </a:lnTo>
                    <a:lnTo>
                      <a:pt x="350" y="415"/>
                    </a:lnTo>
                    <a:lnTo>
                      <a:pt x="355" y="501"/>
                    </a:lnTo>
                    <a:lnTo>
                      <a:pt x="360" y="587"/>
                    </a:lnTo>
                    <a:lnTo>
                      <a:pt x="365" y="678"/>
                    </a:lnTo>
                    <a:lnTo>
                      <a:pt x="370" y="775"/>
                    </a:lnTo>
                    <a:lnTo>
                      <a:pt x="370" y="876"/>
                    </a:lnTo>
                    <a:lnTo>
                      <a:pt x="375" y="982"/>
                    </a:lnTo>
                    <a:lnTo>
                      <a:pt x="380" y="1088"/>
                    </a:lnTo>
                    <a:lnTo>
                      <a:pt x="385" y="1195"/>
                    </a:lnTo>
                    <a:lnTo>
                      <a:pt x="390" y="1306"/>
                    </a:lnTo>
                    <a:lnTo>
                      <a:pt x="390" y="1412"/>
                    </a:lnTo>
                    <a:lnTo>
                      <a:pt x="395" y="1524"/>
                    </a:lnTo>
                    <a:lnTo>
                      <a:pt x="400" y="1630"/>
                    </a:lnTo>
                    <a:lnTo>
                      <a:pt x="405" y="1736"/>
                    </a:lnTo>
                    <a:lnTo>
                      <a:pt x="410" y="1843"/>
                    </a:lnTo>
                    <a:lnTo>
                      <a:pt x="410" y="1944"/>
                    </a:lnTo>
                    <a:lnTo>
                      <a:pt x="415" y="2040"/>
                    </a:lnTo>
                    <a:lnTo>
                      <a:pt x="420" y="2131"/>
                    </a:lnTo>
                    <a:lnTo>
                      <a:pt x="426" y="2217"/>
                    </a:lnTo>
                    <a:lnTo>
                      <a:pt x="431" y="2298"/>
                    </a:lnTo>
                    <a:lnTo>
                      <a:pt x="431" y="2374"/>
                    </a:lnTo>
                    <a:lnTo>
                      <a:pt x="436" y="2445"/>
                    </a:lnTo>
                    <a:lnTo>
                      <a:pt x="441" y="2506"/>
                    </a:lnTo>
                    <a:lnTo>
                      <a:pt x="446" y="2561"/>
                    </a:lnTo>
                    <a:lnTo>
                      <a:pt x="446" y="2612"/>
                    </a:lnTo>
                    <a:lnTo>
                      <a:pt x="451" y="2647"/>
                    </a:lnTo>
                    <a:lnTo>
                      <a:pt x="456" y="2683"/>
                    </a:lnTo>
                    <a:lnTo>
                      <a:pt x="461" y="2703"/>
                    </a:lnTo>
                    <a:lnTo>
                      <a:pt x="466" y="2723"/>
                    </a:lnTo>
                    <a:lnTo>
                      <a:pt x="471" y="2723"/>
                    </a:lnTo>
                    <a:lnTo>
                      <a:pt x="476" y="2713"/>
                    </a:lnTo>
                    <a:lnTo>
                      <a:pt x="481" y="2693"/>
                    </a:lnTo>
                    <a:lnTo>
                      <a:pt x="486" y="2668"/>
                    </a:lnTo>
                    <a:lnTo>
                      <a:pt x="486" y="2632"/>
                    </a:lnTo>
                    <a:lnTo>
                      <a:pt x="491" y="2592"/>
                    </a:lnTo>
                    <a:lnTo>
                      <a:pt x="496" y="2541"/>
                    </a:lnTo>
                    <a:lnTo>
                      <a:pt x="501" y="2485"/>
                    </a:lnTo>
                    <a:lnTo>
                      <a:pt x="507" y="2425"/>
                    </a:lnTo>
                    <a:lnTo>
                      <a:pt x="507" y="2354"/>
                    </a:lnTo>
                    <a:lnTo>
                      <a:pt x="512" y="2283"/>
                    </a:lnTo>
                    <a:lnTo>
                      <a:pt x="517" y="2202"/>
                    </a:lnTo>
                    <a:lnTo>
                      <a:pt x="522" y="2121"/>
                    </a:lnTo>
                    <a:lnTo>
                      <a:pt x="527" y="2035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223" name="Freeform 23"/>
              <p:cNvSpPr>
                <a:spLocks/>
              </p:cNvSpPr>
              <p:nvPr/>
            </p:nvSpPr>
            <p:spPr bwMode="auto">
              <a:xfrm>
                <a:off x="2704" y="1787"/>
                <a:ext cx="516" cy="2338"/>
              </a:xfrm>
              <a:custGeom>
                <a:avLst/>
                <a:gdLst/>
                <a:ahLst/>
                <a:cxnLst>
                  <a:cxn ang="0">
                    <a:pos x="5" y="1463"/>
                  </a:cxn>
                  <a:cxn ang="0">
                    <a:pos x="20" y="1179"/>
                  </a:cxn>
                  <a:cxn ang="0">
                    <a:pos x="30" y="891"/>
                  </a:cxn>
                  <a:cxn ang="0">
                    <a:pos x="40" y="622"/>
                  </a:cxn>
                  <a:cxn ang="0">
                    <a:pos x="55" y="384"/>
                  </a:cxn>
                  <a:cxn ang="0">
                    <a:pos x="66" y="197"/>
                  </a:cxn>
                  <a:cxn ang="0">
                    <a:pos x="76" y="71"/>
                  </a:cxn>
                  <a:cxn ang="0">
                    <a:pos x="91" y="5"/>
                  </a:cxn>
                  <a:cxn ang="0">
                    <a:pos x="106" y="25"/>
                  </a:cxn>
                  <a:cxn ang="0">
                    <a:pos x="116" y="116"/>
                  </a:cxn>
                  <a:cxn ang="0">
                    <a:pos x="131" y="268"/>
                  </a:cxn>
                  <a:cxn ang="0">
                    <a:pos x="142" y="471"/>
                  </a:cxn>
                  <a:cxn ang="0">
                    <a:pos x="157" y="714"/>
                  </a:cxn>
                  <a:cxn ang="0">
                    <a:pos x="167" y="977"/>
                  </a:cxn>
                  <a:cxn ang="0">
                    <a:pos x="177" y="1255"/>
                  </a:cxn>
                  <a:cxn ang="0">
                    <a:pos x="192" y="1518"/>
                  </a:cxn>
                  <a:cxn ang="0">
                    <a:pos x="202" y="1766"/>
                  </a:cxn>
                  <a:cxn ang="0">
                    <a:pos x="212" y="1979"/>
                  </a:cxn>
                  <a:cxn ang="0">
                    <a:pos x="228" y="2151"/>
                  </a:cxn>
                  <a:cxn ang="0">
                    <a:pos x="238" y="2267"/>
                  </a:cxn>
                  <a:cxn ang="0">
                    <a:pos x="253" y="2328"/>
                  </a:cxn>
                  <a:cxn ang="0">
                    <a:pos x="263" y="2338"/>
                  </a:cxn>
                  <a:cxn ang="0">
                    <a:pos x="273" y="2288"/>
                  </a:cxn>
                  <a:cxn ang="0">
                    <a:pos x="288" y="2192"/>
                  </a:cxn>
                  <a:cxn ang="0">
                    <a:pos x="298" y="2055"/>
                  </a:cxn>
                  <a:cxn ang="0">
                    <a:pos x="314" y="1893"/>
                  </a:cxn>
                  <a:cxn ang="0">
                    <a:pos x="324" y="1706"/>
                  </a:cxn>
                  <a:cxn ang="0">
                    <a:pos x="334" y="1518"/>
                  </a:cxn>
                  <a:cxn ang="0">
                    <a:pos x="349" y="1336"/>
                  </a:cxn>
                  <a:cxn ang="0">
                    <a:pos x="359" y="1169"/>
                  </a:cxn>
                  <a:cxn ang="0">
                    <a:pos x="369" y="1032"/>
                  </a:cxn>
                  <a:cxn ang="0">
                    <a:pos x="385" y="931"/>
                  </a:cxn>
                  <a:cxn ang="0">
                    <a:pos x="395" y="870"/>
                  </a:cxn>
                  <a:cxn ang="0">
                    <a:pos x="410" y="860"/>
                  </a:cxn>
                  <a:cxn ang="0">
                    <a:pos x="425" y="901"/>
                  </a:cxn>
                  <a:cxn ang="0">
                    <a:pos x="435" y="982"/>
                  </a:cxn>
                  <a:cxn ang="0">
                    <a:pos x="450" y="1093"/>
                  </a:cxn>
                  <a:cxn ang="0">
                    <a:pos x="460" y="1235"/>
                  </a:cxn>
                  <a:cxn ang="0">
                    <a:pos x="471" y="1392"/>
                  </a:cxn>
                  <a:cxn ang="0">
                    <a:pos x="486" y="1564"/>
                  </a:cxn>
                  <a:cxn ang="0">
                    <a:pos x="496" y="1731"/>
                  </a:cxn>
                  <a:cxn ang="0">
                    <a:pos x="506" y="1893"/>
                  </a:cxn>
                </a:cxnLst>
                <a:rect l="0" t="0" r="r" b="b"/>
                <a:pathLst>
                  <a:path w="516" h="2338">
                    <a:moveTo>
                      <a:pt x="0" y="1650"/>
                    </a:moveTo>
                    <a:lnTo>
                      <a:pt x="0" y="1559"/>
                    </a:lnTo>
                    <a:lnTo>
                      <a:pt x="5" y="1463"/>
                    </a:lnTo>
                    <a:lnTo>
                      <a:pt x="10" y="1372"/>
                    </a:lnTo>
                    <a:lnTo>
                      <a:pt x="15" y="1275"/>
                    </a:lnTo>
                    <a:lnTo>
                      <a:pt x="20" y="1179"/>
                    </a:lnTo>
                    <a:lnTo>
                      <a:pt x="20" y="1083"/>
                    </a:lnTo>
                    <a:lnTo>
                      <a:pt x="25" y="987"/>
                    </a:lnTo>
                    <a:lnTo>
                      <a:pt x="30" y="891"/>
                    </a:lnTo>
                    <a:lnTo>
                      <a:pt x="35" y="800"/>
                    </a:lnTo>
                    <a:lnTo>
                      <a:pt x="40" y="708"/>
                    </a:lnTo>
                    <a:lnTo>
                      <a:pt x="40" y="622"/>
                    </a:lnTo>
                    <a:lnTo>
                      <a:pt x="45" y="536"/>
                    </a:lnTo>
                    <a:lnTo>
                      <a:pt x="50" y="460"/>
                    </a:lnTo>
                    <a:lnTo>
                      <a:pt x="55" y="384"/>
                    </a:lnTo>
                    <a:lnTo>
                      <a:pt x="55" y="319"/>
                    </a:lnTo>
                    <a:lnTo>
                      <a:pt x="61" y="253"/>
                    </a:lnTo>
                    <a:lnTo>
                      <a:pt x="66" y="197"/>
                    </a:lnTo>
                    <a:lnTo>
                      <a:pt x="71" y="147"/>
                    </a:lnTo>
                    <a:lnTo>
                      <a:pt x="76" y="106"/>
                    </a:lnTo>
                    <a:lnTo>
                      <a:pt x="76" y="71"/>
                    </a:lnTo>
                    <a:lnTo>
                      <a:pt x="81" y="40"/>
                    </a:lnTo>
                    <a:lnTo>
                      <a:pt x="86" y="20"/>
                    </a:lnTo>
                    <a:lnTo>
                      <a:pt x="91" y="5"/>
                    </a:lnTo>
                    <a:lnTo>
                      <a:pt x="96" y="0"/>
                    </a:lnTo>
                    <a:lnTo>
                      <a:pt x="101" y="10"/>
                    </a:lnTo>
                    <a:lnTo>
                      <a:pt x="106" y="25"/>
                    </a:lnTo>
                    <a:lnTo>
                      <a:pt x="111" y="45"/>
                    </a:lnTo>
                    <a:lnTo>
                      <a:pt x="116" y="81"/>
                    </a:lnTo>
                    <a:lnTo>
                      <a:pt x="116" y="116"/>
                    </a:lnTo>
                    <a:lnTo>
                      <a:pt x="121" y="162"/>
                    </a:lnTo>
                    <a:lnTo>
                      <a:pt x="126" y="212"/>
                    </a:lnTo>
                    <a:lnTo>
                      <a:pt x="131" y="268"/>
                    </a:lnTo>
                    <a:lnTo>
                      <a:pt x="136" y="334"/>
                    </a:lnTo>
                    <a:lnTo>
                      <a:pt x="136" y="400"/>
                    </a:lnTo>
                    <a:lnTo>
                      <a:pt x="142" y="471"/>
                    </a:lnTo>
                    <a:lnTo>
                      <a:pt x="147" y="552"/>
                    </a:lnTo>
                    <a:lnTo>
                      <a:pt x="152" y="627"/>
                    </a:lnTo>
                    <a:lnTo>
                      <a:pt x="157" y="714"/>
                    </a:lnTo>
                    <a:lnTo>
                      <a:pt x="157" y="800"/>
                    </a:lnTo>
                    <a:lnTo>
                      <a:pt x="162" y="891"/>
                    </a:lnTo>
                    <a:lnTo>
                      <a:pt x="167" y="977"/>
                    </a:lnTo>
                    <a:lnTo>
                      <a:pt x="172" y="1068"/>
                    </a:lnTo>
                    <a:lnTo>
                      <a:pt x="177" y="1159"/>
                    </a:lnTo>
                    <a:lnTo>
                      <a:pt x="177" y="1255"/>
                    </a:lnTo>
                    <a:lnTo>
                      <a:pt x="182" y="1341"/>
                    </a:lnTo>
                    <a:lnTo>
                      <a:pt x="187" y="1432"/>
                    </a:lnTo>
                    <a:lnTo>
                      <a:pt x="192" y="1518"/>
                    </a:lnTo>
                    <a:lnTo>
                      <a:pt x="192" y="1604"/>
                    </a:lnTo>
                    <a:lnTo>
                      <a:pt x="197" y="1690"/>
                    </a:lnTo>
                    <a:lnTo>
                      <a:pt x="202" y="1766"/>
                    </a:lnTo>
                    <a:lnTo>
                      <a:pt x="207" y="1842"/>
                    </a:lnTo>
                    <a:lnTo>
                      <a:pt x="212" y="1913"/>
                    </a:lnTo>
                    <a:lnTo>
                      <a:pt x="212" y="1979"/>
                    </a:lnTo>
                    <a:lnTo>
                      <a:pt x="217" y="2045"/>
                    </a:lnTo>
                    <a:lnTo>
                      <a:pt x="223" y="2100"/>
                    </a:lnTo>
                    <a:lnTo>
                      <a:pt x="228" y="2151"/>
                    </a:lnTo>
                    <a:lnTo>
                      <a:pt x="233" y="2197"/>
                    </a:lnTo>
                    <a:lnTo>
                      <a:pt x="233" y="2237"/>
                    </a:lnTo>
                    <a:lnTo>
                      <a:pt x="238" y="2267"/>
                    </a:lnTo>
                    <a:lnTo>
                      <a:pt x="243" y="2298"/>
                    </a:lnTo>
                    <a:lnTo>
                      <a:pt x="248" y="2318"/>
                    </a:lnTo>
                    <a:lnTo>
                      <a:pt x="253" y="2328"/>
                    </a:lnTo>
                    <a:lnTo>
                      <a:pt x="253" y="2338"/>
                    </a:lnTo>
                    <a:lnTo>
                      <a:pt x="258" y="2338"/>
                    </a:lnTo>
                    <a:lnTo>
                      <a:pt x="263" y="2338"/>
                    </a:lnTo>
                    <a:lnTo>
                      <a:pt x="268" y="2328"/>
                    </a:lnTo>
                    <a:lnTo>
                      <a:pt x="273" y="2308"/>
                    </a:lnTo>
                    <a:lnTo>
                      <a:pt x="273" y="2288"/>
                    </a:lnTo>
                    <a:lnTo>
                      <a:pt x="278" y="2262"/>
                    </a:lnTo>
                    <a:lnTo>
                      <a:pt x="283" y="2227"/>
                    </a:lnTo>
                    <a:lnTo>
                      <a:pt x="288" y="2192"/>
                    </a:lnTo>
                    <a:lnTo>
                      <a:pt x="293" y="2151"/>
                    </a:lnTo>
                    <a:lnTo>
                      <a:pt x="293" y="2106"/>
                    </a:lnTo>
                    <a:lnTo>
                      <a:pt x="298" y="2055"/>
                    </a:lnTo>
                    <a:lnTo>
                      <a:pt x="304" y="2004"/>
                    </a:lnTo>
                    <a:lnTo>
                      <a:pt x="309" y="1949"/>
                    </a:lnTo>
                    <a:lnTo>
                      <a:pt x="314" y="1893"/>
                    </a:lnTo>
                    <a:lnTo>
                      <a:pt x="314" y="1832"/>
                    </a:lnTo>
                    <a:lnTo>
                      <a:pt x="319" y="1771"/>
                    </a:lnTo>
                    <a:lnTo>
                      <a:pt x="324" y="1706"/>
                    </a:lnTo>
                    <a:lnTo>
                      <a:pt x="329" y="1645"/>
                    </a:lnTo>
                    <a:lnTo>
                      <a:pt x="329" y="1579"/>
                    </a:lnTo>
                    <a:lnTo>
                      <a:pt x="334" y="1518"/>
                    </a:lnTo>
                    <a:lnTo>
                      <a:pt x="339" y="1458"/>
                    </a:lnTo>
                    <a:lnTo>
                      <a:pt x="344" y="1397"/>
                    </a:lnTo>
                    <a:lnTo>
                      <a:pt x="349" y="1336"/>
                    </a:lnTo>
                    <a:lnTo>
                      <a:pt x="349" y="1280"/>
                    </a:lnTo>
                    <a:lnTo>
                      <a:pt x="354" y="1225"/>
                    </a:lnTo>
                    <a:lnTo>
                      <a:pt x="359" y="1169"/>
                    </a:lnTo>
                    <a:lnTo>
                      <a:pt x="364" y="1124"/>
                    </a:lnTo>
                    <a:lnTo>
                      <a:pt x="369" y="1078"/>
                    </a:lnTo>
                    <a:lnTo>
                      <a:pt x="369" y="1032"/>
                    </a:lnTo>
                    <a:lnTo>
                      <a:pt x="374" y="997"/>
                    </a:lnTo>
                    <a:lnTo>
                      <a:pt x="379" y="962"/>
                    </a:lnTo>
                    <a:lnTo>
                      <a:pt x="385" y="931"/>
                    </a:lnTo>
                    <a:lnTo>
                      <a:pt x="390" y="906"/>
                    </a:lnTo>
                    <a:lnTo>
                      <a:pt x="390" y="886"/>
                    </a:lnTo>
                    <a:lnTo>
                      <a:pt x="395" y="870"/>
                    </a:lnTo>
                    <a:lnTo>
                      <a:pt x="400" y="860"/>
                    </a:lnTo>
                    <a:lnTo>
                      <a:pt x="405" y="855"/>
                    </a:lnTo>
                    <a:lnTo>
                      <a:pt x="410" y="860"/>
                    </a:lnTo>
                    <a:lnTo>
                      <a:pt x="415" y="865"/>
                    </a:lnTo>
                    <a:lnTo>
                      <a:pt x="420" y="881"/>
                    </a:lnTo>
                    <a:lnTo>
                      <a:pt x="425" y="901"/>
                    </a:lnTo>
                    <a:lnTo>
                      <a:pt x="430" y="921"/>
                    </a:lnTo>
                    <a:lnTo>
                      <a:pt x="430" y="946"/>
                    </a:lnTo>
                    <a:lnTo>
                      <a:pt x="435" y="982"/>
                    </a:lnTo>
                    <a:lnTo>
                      <a:pt x="440" y="1012"/>
                    </a:lnTo>
                    <a:lnTo>
                      <a:pt x="445" y="1053"/>
                    </a:lnTo>
                    <a:lnTo>
                      <a:pt x="450" y="1093"/>
                    </a:lnTo>
                    <a:lnTo>
                      <a:pt x="450" y="1139"/>
                    </a:lnTo>
                    <a:lnTo>
                      <a:pt x="455" y="1184"/>
                    </a:lnTo>
                    <a:lnTo>
                      <a:pt x="460" y="1235"/>
                    </a:lnTo>
                    <a:lnTo>
                      <a:pt x="466" y="1285"/>
                    </a:lnTo>
                    <a:lnTo>
                      <a:pt x="466" y="1341"/>
                    </a:lnTo>
                    <a:lnTo>
                      <a:pt x="471" y="1392"/>
                    </a:lnTo>
                    <a:lnTo>
                      <a:pt x="476" y="1447"/>
                    </a:lnTo>
                    <a:lnTo>
                      <a:pt x="481" y="1508"/>
                    </a:lnTo>
                    <a:lnTo>
                      <a:pt x="486" y="1564"/>
                    </a:lnTo>
                    <a:lnTo>
                      <a:pt x="486" y="1620"/>
                    </a:lnTo>
                    <a:lnTo>
                      <a:pt x="491" y="1675"/>
                    </a:lnTo>
                    <a:lnTo>
                      <a:pt x="496" y="1731"/>
                    </a:lnTo>
                    <a:lnTo>
                      <a:pt x="501" y="1787"/>
                    </a:lnTo>
                    <a:lnTo>
                      <a:pt x="506" y="1842"/>
                    </a:lnTo>
                    <a:lnTo>
                      <a:pt x="506" y="1893"/>
                    </a:lnTo>
                    <a:lnTo>
                      <a:pt x="511" y="1944"/>
                    </a:lnTo>
                    <a:lnTo>
                      <a:pt x="516" y="1989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224" name="Freeform 24"/>
              <p:cNvSpPr>
                <a:spLocks/>
              </p:cNvSpPr>
              <p:nvPr/>
            </p:nvSpPr>
            <p:spPr bwMode="auto">
              <a:xfrm>
                <a:off x="3220" y="3432"/>
                <a:ext cx="542" cy="693"/>
              </a:xfrm>
              <a:custGeom>
                <a:avLst/>
                <a:gdLst/>
                <a:ahLst/>
                <a:cxnLst>
                  <a:cxn ang="0">
                    <a:pos x="10" y="435"/>
                  </a:cxn>
                  <a:cxn ang="0">
                    <a:pos x="20" y="541"/>
                  </a:cxn>
                  <a:cxn ang="0">
                    <a:pos x="31" y="628"/>
                  </a:cxn>
                  <a:cxn ang="0">
                    <a:pos x="46" y="678"/>
                  </a:cxn>
                  <a:cxn ang="0">
                    <a:pos x="56" y="693"/>
                  </a:cxn>
                  <a:cxn ang="0">
                    <a:pos x="71" y="683"/>
                  </a:cxn>
                  <a:cxn ang="0">
                    <a:pos x="81" y="648"/>
                  </a:cxn>
                  <a:cxn ang="0">
                    <a:pos x="91" y="587"/>
                  </a:cxn>
                  <a:cxn ang="0">
                    <a:pos x="106" y="511"/>
                  </a:cxn>
                  <a:cxn ang="0">
                    <a:pos x="117" y="420"/>
                  </a:cxn>
                  <a:cxn ang="0">
                    <a:pos x="127" y="329"/>
                  </a:cxn>
                  <a:cxn ang="0">
                    <a:pos x="142" y="243"/>
                  </a:cxn>
                  <a:cxn ang="0">
                    <a:pos x="152" y="162"/>
                  </a:cxn>
                  <a:cxn ang="0">
                    <a:pos x="167" y="91"/>
                  </a:cxn>
                  <a:cxn ang="0">
                    <a:pos x="177" y="40"/>
                  </a:cxn>
                  <a:cxn ang="0">
                    <a:pos x="187" y="10"/>
                  </a:cxn>
                  <a:cxn ang="0">
                    <a:pos x="203" y="0"/>
                  </a:cxn>
                  <a:cxn ang="0">
                    <a:pos x="218" y="20"/>
                  </a:cxn>
                  <a:cxn ang="0">
                    <a:pos x="228" y="56"/>
                  </a:cxn>
                  <a:cxn ang="0">
                    <a:pos x="243" y="106"/>
                  </a:cxn>
                  <a:cxn ang="0">
                    <a:pos x="253" y="167"/>
                  </a:cxn>
                  <a:cxn ang="0">
                    <a:pos x="263" y="243"/>
                  </a:cxn>
                  <a:cxn ang="0">
                    <a:pos x="279" y="319"/>
                  </a:cxn>
                  <a:cxn ang="0">
                    <a:pos x="289" y="395"/>
                  </a:cxn>
                  <a:cxn ang="0">
                    <a:pos x="304" y="471"/>
                  </a:cxn>
                  <a:cxn ang="0">
                    <a:pos x="314" y="536"/>
                  </a:cxn>
                  <a:cxn ang="0">
                    <a:pos x="324" y="592"/>
                  </a:cxn>
                  <a:cxn ang="0">
                    <a:pos x="339" y="638"/>
                  </a:cxn>
                  <a:cxn ang="0">
                    <a:pos x="349" y="673"/>
                  </a:cxn>
                  <a:cxn ang="0">
                    <a:pos x="360" y="688"/>
                  </a:cxn>
                  <a:cxn ang="0">
                    <a:pos x="380" y="693"/>
                  </a:cxn>
                  <a:cxn ang="0">
                    <a:pos x="395" y="678"/>
                  </a:cxn>
                  <a:cxn ang="0">
                    <a:pos x="410" y="648"/>
                  </a:cxn>
                  <a:cxn ang="0">
                    <a:pos x="420" y="622"/>
                  </a:cxn>
                  <a:cxn ang="0">
                    <a:pos x="436" y="587"/>
                  </a:cxn>
                  <a:cxn ang="0">
                    <a:pos x="446" y="557"/>
                  </a:cxn>
                  <a:cxn ang="0">
                    <a:pos x="461" y="526"/>
                  </a:cxn>
                  <a:cxn ang="0">
                    <a:pos x="471" y="501"/>
                  </a:cxn>
                  <a:cxn ang="0">
                    <a:pos x="481" y="476"/>
                  </a:cxn>
                  <a:cxn ang="0">
                    <a:pos x="496" y="461"/>
                  </a:cxn>
                  <a:cxn ang="0">
                    <a:pos x="517" y="455"/>
                  </a:cxn>
                  <a:cxn ang="0">
                    <a:pos x="532" y="466"/>
                  </a:cxn>
                </a:cxnLst>
                <a:rect l="0" t="0" r="r" b="b"/>
                <a:pathLst>
                  <a:path w="542" h="693">
                    <a:moveTo>
                      <a:pt x="0" y="344"/>
                    </a:moveTo>
                    <a:lnTo>
                      <a:pt x="5" y="390"/>
                    </a:lnTo>
                    <a:lnTo>
                      <a:pt x="10" y="435"/>
                    </a:lnTo>
                    <a:lnTo>
                      <a:pt x="10" y="471"/>
                    </a:lnTo>
                    <a:lnTo>
                      <a:pt x="15" y="511"/>
                    </a:lnTo>
                    <a:lnTo>
                      <a:pt x="20" y="541"/>
                    </a:lnTo>
                    <a:lnTo>
                      <a:pt x="25" y="577"/>
                    </a:lnTo>
                    <a:lnTo>
                      <a:pt x="31" y="602"/>
                    </a:lnTo>
                    <a:lnTo>
                      <a:pt x="31" y="628"/>
                    </a:lnTo>
                    <a:lnTo>
                      <a:pt x="36" y="648"/>
                    </a:lnTo>
                    <a:lnTo>
                      <a:pt x="41" y="663"/>
                    </a:lnTo>
                    <a:lnTo>
                      <a:pt x="46" y="678"/>
                    </a:lnTo>
                    <a:lnTo>
                      <a:pt x="56" y="693"/>
                    </a:lnTo>
                    <a:lnTo>
                      <a:pt x="51" y="693"/>
                    </a:lnTo>
                    <a:lnTo>
                      <a:pt x="56" y="693"/>
                    </a:lnTo>
                    <a:lnTo>
                      <a:pt x="61" y="693"/>
                    </a:lnTo>
                    <a:lnTo>
                      <a:pt x="66" y="693"/>
                    </a:lnTo>
                    <a:lnTo>
                      <a:pt x="71" y="683"/>
                    </a:lnTo>
                    <a:lnTo>
                      <a:pt x="71" y="673"/>
                    </a:lnTo>
                    <a:lnTo>
                      <a:pt x="76" y="663"/>
                    </a:lnTo>
                    <a:lnTo>
                      <a:pt x="81" y="648"/>
                    </a:lnTo>
                    <a:lnTo>
                      <a:pt x="86" y="628"/>
                    </a:lnTo>
                    <a:lnTo>
                      <a:pt x="86" y="607"/>
                    </a:lnTo>
                    <a:lnTo>
                      <a:pt x="91" y="587"/>
                    </a:lnTo>
                    <a:lnTo>
                      <a:pt x="96" y="562"/>
                    </a:lnTo>
                    <a:lnTo>
                      <a:pt x="101" y="536"/>
                    </a:lnTo>
                    <a:lnTo>
                      <a:pt x="106" y="511"/>
                    </a:lnTo>
                    <a:lnTo>
                      <a:pt x="106" y="481"/>
                    </a:lnTo>
                    <a:lnTo>
                      <a:pt x="112" y="450"/>
                    </a:lnTo>
                    <a:lnTo>
                      <a:pt x="117" y="420"/>
                    </a:lnTo>
                    <a:lnTo>
                      <a:pt x="122" y="390"/>
                    </a:lnTo>
                    <a:lnTo>
                      <a:pt x="127" y="359"/>
                    </a:lnTo>
                    <a:lnTo>
                      <a:pt x="127" y="329"/>
                    </a:lnTo>
                    <a:lnTo>
                      <a:pt x="132" y="299"/>
                    </a:lnTo>
                    <a:lnTo>
                      <a:pt x="137" y="268"/>
                    </a:lnTo>
                    <a:lnTo>
                      <a:pt x="142" y="243"/>
                    </a:lnTo>
                    <a:lnTo>
                      <a:pt x="147" y="212"/>
                    </a:lnTo>
                    <a:lnTo>
                      <a:pt x="147" y="187"/>
                    </a:lnTo>
                    <a:lnTo>
                      <a:pt x="152" y="162"/>
                    </a:lnTo>
                    <a:lnTo>
                      <a:pt x="157" y="137"/>
                    </a:lnTo>
                    <a:lnTo>
                      <a:pt x="162" y="116"/>
                    </a:lnTo>
                    <a:lnTo>
                      <a:pt x="167" y="91"/>
                    </a:lnTo>
                    <a:lnTo>
                      <a:pt x="167" y="76"/>
                    </a:lnTo>
                    <a:lnTo>
                      <a:pt x="172" y="56"/>
                    </a:lnTo>
                    <a:lnTo>
                      <a:pt x="177" y="40"/>
                    </a:lnTo>
                    <a:lnTo>
                      <a:pt x="182" y="30"/>
                    </a:lnTo>
                    <a:lnTo>
                      <a:pt x="187" y="20"/>
                    </a:lnTo>
                    <a:lnTo>
                      <a:pt x="187" y="10"/>
                    </a:lnTo>
                    <a:lnTo>
                      <a:pt x="193" y="5"/>
                    </a:lnTo>
                    <a:lnTo>
                      <a:pt x="198" y="0"/>
                    </a:lnTo>
                    <a:lnTo>
                      <a:pt x="203" y="0"/>
                    </a:lnTo>
                    <a:lnTo>
                      <a:pt x="208" y="5"/>
                    </a:lnTo>
                    <a:lnTo>
                      <a:pt x="213" y="10"/>
                    </a:lnTo>
                    <a:lnTo>
                      <a:pt x="218" y="20"/>
                    </a:lnTo>
                    <a:lnTo>
                      <a:pt x="223" y="30"/>
                    </a:lnTo>
                    <a:lnTo>
                      <a:pt x="223" y="40"/>
                    </a:lnTo>
                    <a:lnTo>
                      <a:pt x="228" y="56"/>
                    </a:lnTo>
                    <a:lnTo>
                      <a:pt x="233" y="71"/>
                    </a:lnTo>
                    <a:lnTo>
                      <a:pt x="238" y="86"/>
                    </a:lnTo>
                    <a:lnTo>
                      <a:pt x="243" y="106"/>
                    </a:lnTo>
                    <a:lnTo>
                      <a:pt x="243" y="126"/>
                    </a:lnTo>
                    <a:lnTo>
                      <a:pt x="248" y="147"/>
                    </a:lnTo>
                    <a:lnTo>
                      <a:pt x="253" y="167"/>
                    </a:lnTo>
                    <a:lnTo>
                      <a:pt x="258" y="192"/>
                    </a:lnTo>
                    <a:lnTo>
                      <a:pt x="263" y="218"/>
                    </a:lnTo>
                    <a:lnTo>
                      <a:pt x="263" y="243"/>
                    </a:lnTo>
                    <a:lnTo>
                      <a:pt x="268" y="268"/>
                    </a:lnTo>
                    <a:lnTo>
                      <a:pt x="274" y="293"/>
                    </a:lnTo>
                    <a:lnTo>
                      <a:pt x="279" y="319"/>
                    </a:lnTo>
                    <a:lnTo>
                      <a:pt x="284" y="344"/>
                    </a:lnTo>
                    <a:lnTo>
                      <a:pt x="284" y="369"/>
                    </a:lnTo>
                    <a:lnTo>
                      <a:pt x="289" y="395"/>
                    </a:lnTo>
                    <a:lnTo>
                      <a:pt x="294" y="420"/>
                    </a:lnTo>
                    <a:lnTo>
                      <a:pt x="299" y="445"/>
                    </a:lnTo>
                    <a:lnTo>
                      <a:pt x="304" y="471"/>
                    </a:lnTo>
                    <a:lnTo>
                      <a:pt x="304" y="496"/>
                    </a:lnTo>
                    <a:lnTo>
                      <a:pt x="309" y="516"/>
                    </a:lnTo>
                    <a:lnTo>
                      <a:pt x="314" y="536"/>
                    </a:lnTo>
                    <a:lnTo>
                      <a:pt x="319" y="557"/>
                    </a:lnTo>
                    <a:lnTo>
                      <a:pt x="324" y="577"/>
                    </a:lnTo>
                    <a:lnTo>
                      <a:pt x="324" y="592"/>
                    </a:lnTo>
                    <a:lnTo>
                      <a:pt x="329" y="612"/>
                    </a:lnTo>
                    <a:lnTo>
                      <a:pt x="334" y="628"/>
                    </a:lnTo>
                    <a:lnTo>
                      <a:pt x="339" y="638"/>
                    </a:lnTo>
                    <a:lnTo>
                      <a:pt x="339" y="653"/>
                    </a:lnTo>
                    <a:lnTo>
                      <a:pt x="344" y="663"/>
                    </a:lnTo>
                    <a:lnTo>
                      <a:pt x="349" y="673"/>
                    </a:lnTo>
                    <a:lnTo>
                      <a:pt x="355" y="678"/>
                    </a:lnTo>
                    <a:lnTo>
                      <a:pt x="360" y="683"/>
                    </a:lnTo>
                    <a:lnTo>
                      <a:pt x="360" y="688"/>
                    </a:lnTo>
                    <a:lnTo>
                      <a:pt x="370" y="693"/>
                    </a:lnTo>
                    <a:lnTo>
                      <a:pt x="375" y="693"/>
                    </a:lnTo>
                    <a:lnTo>
                      <a:pt x="380" y="693"/>
                    </a:lnTo>
                    <a:lnTo>
                      <a:pt x="385" y="688"/>
                    </a:lnTo>
                    <a:lnTo>
                      <a:pt x="390" y="683"/>
                    </a:lnTo>
                    <a:lnTo>
                      <a:pt x="395" y="678"/>
                    </a:lnTo>
                    <a:lnTo>
                      <a:pt x="400" y="668"/>
                    </a:lnTo>
                    <a:lnTo>
                      <a:pt x="405" y="658"/>
                    </a:lnTo>
                    <a:lnTo>
                      <a:pt x="410" y="648"/>
                    </a:lnTo>
                    <a:lnTo>
                      <a:pt x="415" y="643"/>
                    </a:lnTo>
                    <a:lnTo>
                      <a:pt x="420" y="633"/>
                    </a:lnTo>
                    <a:lnTo>
                      <a:pt x="420" y="622"/>
                    </a:lnTo>
                    <a:lnTo>
                      <a:pt x="425" y="612"/>
                    </a:lnTo>
                    <a:lnTo>
                      <a:pt x="430" y="597"/>
                    </a:lnTo>
                    <a:lnTo>
                      <a:pt x="436" y="587"/>
                    </a:lnTo>
                    <a:lnTo>
                      <a:pt x="441" y="577"/>
                    </a:lnTo>
                    <a:lnTo>
                      <a:pt x="441" y="567"/>
                    </a:lnTo>
                    <a:lnTo>
                      <a:pt x="446" y="557"/>
                    </a:lnTo>
                    <a:lnTo>
                      <a:pt x="451" y="547"/>
                    </a:lnTo>
                    <a:lnTo>
                      <a:pt x="456" y="536"/>
                    </a:lnTo>
                    <a:lnTo>
                      <a:pt x="461" y="526"/>
                    </a:lnTo>
                    <a:lnTo>
                      <a:pt x="461" y="516"/>
                    </a:lnTo>
                    <a:lnTo>
                      <a:pt x="466" y="506"/>
                    </a:lnTo>
                    <a:lnTo>
                      <a:pt x="471" y="501"/>
                    </a:lnTo>
                    <a:lnTo>
                      <a:pt x="476" y="491"/>
                    </a:lnTo>
                    <a:lnTo>
                      <a:pt x="476" y="486"/>
                    </a:lnTo>
                    <a:lnTo>
                      <a:pt x="481" y="476"/>
                    </a:lnTo>
                    <a:lnTo>
                      <a:pt x="486" y="471"/>
                    </a:lnTo>
                    <a:lnTo>
                      <a:pt x="496" y="466"/>
                    </a:lnTo>
                    <a:lnTo>
                      <a:pt x="496" y="461"/>
                    </a:lnTo>
                    <a:lnTo>
                      <a:pt x="506" y="455"/>
                    </a:lnTo>
                    <a:lnTo>
                      <a:pt x="511" y="455"/>
                    </a:lnTo>
                    <a:lnTo>
                      <a:pt x="517" y="455"/>
                    </a:lnTo>
                    <a:lnTo>
                      <a:pt x="522" y="461"/>
                    </a:lnTo>
                    <a:lnTo>
                      <a:pt x="527" y="461"/>
                    </a:lnTo>
                    <a:lnTo>
                      <a:pt x="532" y="466"/>
                    </a:lnTo>
                    <a:lnTo>
                      <a:pt x="537" y="471"/>
                    </a:lnTo>
                    <a:lnTo>
                      <a:pt x="542" y="476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  <p:sp>
            <p:nvSpPr>
              <p:cNvPr id="179225" name="Freeform 25"/>
              <p:cNvSpPr>
                <a:spLocks/>
              </p:cNvSpPr>
              <p:nvPr/>
            </p:nvSpPr>
            <p:spPr bwMode="auto">
              <a:xfrm>
                <a:off x="3762" y="3908"/>
                <a:ext cx="623" cy="217"/>
              </a:xfrm>
              <a:custGeom>
                <a:avLst/>
                <a:gdLst/>
                <a:ahLst/>
                <a:cxnLst>
                  <a:cxn ang="0">
                    <a:pos x="10" y="15"/>
                  </a:cxn>
                  <a:cxn ang="0">
                    <a:pos x="20" y="35"/>
                  </a:cxn>
                  <a:cxn ang="0">
                    <a:pos x="35" y="60"/>
                  </a:cxn>
                  <a:cxn ang="0">
                    <a:pos x="45" y="86"/>
                  </a:cxn>
                  <a:cxn ang="0">
                    <a:pos x="56" y="111"/>
                  </a:cxn>
                  <a:cxn ang="0">
                    <a:pos x="71" y="136"/>
                  </a:cxn>
                  <a:cxn ang="0">
                    <a:pos x="81" y="162"/>
                  </a:cxn>
                  <a:cxn ang="0">
                    <a:pos x="91" y="182"/>
                  </a:cxn>
                  <a:cxn ang="0">
                    <a:pos x="106" y="197"/>
                  </a:cxn>
                  <a:cxn ang="0">
                    <a:pos x="126" y="212"/>
                  </a:cxn>
                  <a:cxn ang="0">
                    <a:pos x="142" y="217"/>
                  </a:cxn>
                  <a:cxn ang="0">
                    <a:pos x="157" y="217"/>
                  </a:cxn>
                  <a:cxn ang="0">
                    <a:pos x="172" y="212"/>
                  </a:cxn>
                  <a:cxn ang="0">
                    <a:pos x="187" y="207"/>
                  </a:cxn>
                  <a:cxn ang="0">
                    <a:pos x="202" y="197"/>
                  </a:cxn>
                  <a:cxn ang="0">
                    <a:pos x="218" y="182"/>
                  </a:cxn>
                  <a:cxn ang="0">
                    <a:pos x="233" y="172"/>
                  </a:cxn>
                  <a:cxn ang="0">
                    <a:pos x="248" y="167"/>
                  </a:cxn>
                  <a:cxn ang="0">
                    <a:pos x="263" y="162"/>
                  </a:cxn>
                  <a:cxn ang="0">
                    <a:pos x="278" y="157"/>
                  </a:cxn>
                  <a:cxn ang="0">
                    <a:pos x="293" y="162"/>
                  </a:cxn>
                  <a:cxn ang="0">
                    <a:pos x="309" y="162"/>
                  </a:cxn>
                  <a:cxn ang="0">
                    <a:pos x="324" y="167"/>
                  </a:cxn>
                  <a:cxn ang="0">
                    <a:pos x="339" y="177"/>
                  </a:cxn>
                  <a:cxn ang="0">
                    <a:pos x="354" y="187"/>
                  </a:cxn>
                  <a:cxn ang="0">
                    <a:pos x="369" y="192"/>
                  </a:cxn>
                  <a:cxn ang="0">
                    <a:pos x="385" y="202"/>
                  </a:cxn>
                  <a:cxn ang="0">
                    <a:pos x="400" y="207"/>
                  </a:cxn>
                  <a:cxn ang="0">
                    <a:pos x="415" y="212"/>
                  </a:cxn>
                  <a:cxn ang="0">
                    <a:pos x="430" y="217"/>
                  </a:cxn>
                  <a:cxn ang="0">
                    <a:pos x="445" y="217"/>
                  </a:cxn>
                  <a:cxn ang="0">
                    <a:pos x="461" y="217"/>
                  </a:cxn>
                  <a:cxn ang="0">
                    <a:pos x="476" y="217"/>
                  </a:cxn>
                  <a:cxn ang="0">
                    <a:pos x="491" y="217"/>
                  </a:cxn>
                  <a:cxn ang="0">
                    <a:pos x="506" y="217"/>
                  </a:cxn>
                  <a:cxn ang="0">
                    <a:pos x="521" y="212"/>
                  </a:cxn>
                  <a:cxn ang="0">
                    <a:pos x="536" y="212"/>
                  </a:cxn>
                  <a:cxn ang="0">
                    <a:pos x="552" y="212"/>
                  </a:cxn>
                  <a:cxn ang="0">
                    <a:pos x="567" y="207"/>
                  </a:cxn>
                  <a:cxn ang="0">
                    <a:pos x="582" y="207"/>
                  </a:cxn>
                  <a:cxn ang="0">
                    <a:pos x="597" y="207"/>
                  </a:cxn>
                  <a:cxn ang="0">
                    <a:pos x="612" y="207"/>
                  </a:cxn>
                </a:cxnLst>
                <a:rect l="0" t="0" r="r" b="b"/>
                <a:pathLst>
                  <a:path w="623" h="217">
                    <a:moveTo>
                      <a:pt x="0" y="0"/>
                    </a:moveTo>
                    <a:lnTo>
                      <a:pt x="5" y="5"/>
                    </a:lnTo>
                    <a:lnTo>
                      <a:pt x="10" y="15"/>
                    </a:lnTo>
                    <a:lnTo>
                      <a:pt x="15" y="20"/>
                    </a:lnTo>
                    <a:lnTo>
                      <a:pt x="15" y="25"/>
                    </a:lnTo>
                    <a:lnTo>
                      <a:pt x="20" y="35"/>
                    </a:lnTo>
                    <a:lnTo>
                      <a:pt x="25" y="45"/>
                    </a:lnTo>
                    <a:lnTo>
                      <a:pt x="30" y="50"/>
                    </a:lnTo>
                    <a:lnTo>
                      <a:pt x="35" y="60"/>
                    </a:lnTo>
                    <a:lnTo>
                      <a:pt x="35" y="71"/>
                    </a:lnTo>
                    <a:lnTo>
                      <a:pt x="40" y="76"/>
                    </a:lnTo>
                    <a:lnTo>
                      <a:pt x="45" y="86"/>
                    </a:lnTo>
                    <a:lnTo>
                      <a:pt x="50" y="96"/>
                    </a:lnTo>
                    <a:lnTo>
                      <a:pt x="56" y="101"/>
                    </a:lnTo>
                    <a:lnTo>
                      <a:pt x="56" y="111"/>
                    </a:lnTo>
                    <a:lnTo>
                      <a:pt x="61" y="121"/>
                    </a:lnTo>
                    <a:lnTo>
                      <a:pt x="66" y="131"/>
                    </a:lnTo>
                    <a:lnTo>
                      <a:pt x="71" y="136"/>
                    </a:lnTo>
                    <a:lnTo>
                      <a:pt x="71" y="146"/>
                    </a:lnTo>
                    <a:lnTo>
                      <a:pt x="76" y="152"/>
                    </a:lnTo>
                    <a:lnTo>
                      <a:pt x="81" y="162"/>
                    </a:lnTo>
                    <a:lnTo>
                      <a:pt x="86" y="167"/>
                    </a:lnTo>
                    <a:lnTo>
                      <a:pt x="91" y="172"/>
                    </a:lnTo>
                    <a:lnTo>
                      <a:pt x="91" y="182"/>
                    </a:lnTo>
                    <a:lnTo>
                      <a:pt x="96" y="187"/>
                    </a:lnTo>
                    <a:lnTo>
                      <a:pt x="101" y="192"/>
                    </a:lnTo>
                    <a:lnTo>
                      <a:pt x="106" y="197"/>
                    </a:lnTo>
                    <a:lnTo>
                      <a:pt x="111" y="202"/>
                    </a:lnTo>
                    <a:lnTo>
                      <a:pt x="116" y="207"/>
                    </a:lnTo>
                    <a:lnTo>
                      <a:pt x="126" y="212"/>
                    </a:lnTo>
                    <a:lnTo>
                      <a:pt x="131" y="217"/>
                    </a:lnTo>
                    <a:lnTo>
                      <a:pt x="137" y="217"/>
                    </a:lnTo>
                    <a:lnTo>
                      <a:pt x="142" y="217"/>
                    </a:lnTo>
                    <a:lnTo>
                      <a:pt x="147" y="217"/>
                    </a:lnTo>
                    <a:lnTo>
                      <a:pt x="152" y="217"/>
                    </a:lnTo>
                    <a:lnTo>
                      <a:pt x="157" y="217"/>
                    </a:lnTo>
                    <a:lnTo>
                      <a:pt x="162" y="217"/>
                    </a:lnTo>
                    <a:lnTo>
                      <a:pt x="167" y="217"/>
                    </a:lnTo>
                    <a:lnTo>
                      <a:pt x="172" y="212"/>
                    </a:lnTo>
                    <a:lnTo>
                      <a:pt x="177" y="212"/>
                    </a:lnTo>
                    <a:lnTo>
                      <a:pt x="182" y="207"/>
                    </a:lnTo>
                    <a:lnTo>
                      <a:pt x="187" y="207"/>
                    </a:lnTo>
                    <a:lnTo>
                      <a:pt x="192" y="202"/>
                    </a:lnTo>
                    <a:lnTo>
                      <a:pt x="197" y="197"/>
                    </a:lnTo>
                    <a:lnTo>
                      <a:pt x="202" y="197"/>
                    </a:lnTo>
                    <a:lnTo>
                      <a:pt x="207" y="187"/>
                    </a:lnTo>
                    <a:lnTo>
                      <a:pt x="212" y="187"/>
                    </a:lnTo>
                    <a:lnTo>
                      <a:pt x="218" y="182"/>
                    </a:lnTo>
                    <a:lnTo>
                      <a:pt x="223" y="182"/>
                    </a:lnTo>
                    <a:lnTo>
                      <a:pt x="228" y="177"/>
                    </a:lnTo>
                    <a:lnTo>
                      <a:pt x="233" y="172"/>
                    </a:lnTo>
                    <a:lnTo>
                      <a:pt x="238" y="172"/>
                    </a:lnTo>
                    <a:lnTo>
                      <a:pt x="243" y="167"/>
                    </a:lnTo>
                    <a:lnTo>
                      <a:pt x="248" y="167"/>
                    </a:lnTo>
                    <a:lnTo>
                      <a:pt x="253" y="162"/>
                    </a:lnTo>
                    <a:lnTo>
                      <a:pt x="258" y="162"/>
                    </a:lnTo>
                    <a:lnTo>
                      <a:pt x="263" y="162"/>
                    </a:lnTo>
                    <a:lnTo>
                      <a:pt x="268" y="162"/>
                    </a:lnTo>
                    <a:lnTo>
                      <a:pt x="273" y="157"/>
                    </a:lnTo>
                    <a:lnTo>
                      <a:pt x="278" y="157"/>
                    </a:lnTo>
                    <a:lnTo>
                      <a:pt x="283" y="157"/>
                    </a:lnTo>
                    <a:lnTo>
                      <a:pt x="288" y="162"/>
                    </a:lnTo>
                    <a:lnTo>
                      <a:pt x="293" y="162"/>
                    </a:lnTo>
                    <a:lnTo>
                      <a:pt x="299" y="162"/>
                    </a:lnTo>
                    <a:lnTo>
                      <a:pt x="304" y="162"/>
                    </a:lnTo>
                    <a:lnTo>
                      <a:pt x="309" y="162"/>
                    </a:lnTo>
                    <a:lnTo>
                      <a:pt x="314" y="167"/>
                    </a:lnTo>
                    <a:lnTo>
                      <a:pt x="319" y="167"/>
                    </a:lnTo>
                    <a:lnTo>
                      <a:pt x="324" y="167"/>
                    </a:lnTo>
                    <a:lnTo>
                      <a:pt x="329" y="172"/>
                    </a:lnTo>
                    <a:lnTo>
                      <a:pt x="334" y="172"/>
                    </a:lnTo>
                    <a:lnTo>
                      <a:pt x="339" y="177"/>
                    </a:lnTo>
                    <a:lnTo>
                      <a:pt x="344" y="182"/>
                    </a:lnTo>
                    <a:lnTo>
                      <a:pt x="349" y="182"/>
                    </a:lnTo>
                    <a:lnTo>
                      <a:pt x="354" y="187"/>
                    </a:lnTo>
                    <a:lnTo>
                      <a:pt x="359" y="187"/>
                    </a:lnTo>
                    <a:lnTo>
                      <a:pt x="364" y="192"/>
                    </a:lnTo>
                    <a:lnTo>
                      <a:pt x="369" y="192"/>
                    </a:lnTo>
                    <a:lnTo>
                      <a:pt x="374" y="197"/>
                    </a:lnTo>
                    <a:lnTo>
                      <a:pt x="380" y="197"/>
                    </a:lnTo>
                    <a:lnTo>
                      <a:pt x="385" y="202"/>
                    </a:lnTo>
                    <a:lnTo>
                      <a:pt x="390" y="202"/>
                    </a:lnTo>
                    <a:lnTo>
                      <a:pt x="395" y="207"/>
                    </a:lnTo>
                    <a:lnTo>
                      <a:pt x="400" y="207"/>
                    </a:lnTo>
                    <a:lnTo>
                      <a:pt x="405" y="212"/>
                    </a:lnTo>
                    <a:lnTo>
                      <a:pt x="410" y="212"/>
                    </a:lnTo>
                    <a:lnTo>
                      <a:pt x="415" y="212"/>
                    </a:lnTo>
                    <a:lnTo>
                      <a:pt x="420" y="212"/>
                    </a:lnTo>
                    <a:lnTo>
                      <a:pt x="425" y="217"/>
                    </a:lnTo>
                    <a:lnTo>
                      <a:pt x="430" y="217"/>
                    </a:lnTo>
                    <a:lnTo>
                      <a:pt x="435" y="217"/>
                    </a:lnTo>
                    <a:lnTo>
                      <a:pt x="440" y="217"/>
                    </a:lnTo>
                    <a:lnTo>
                      <a:pt x="445" y="217"/>
                    </a:lnTo>
                    <a:lnTo>
                      <a:pt x="450" y="217"/>
                    </a:lnTo>
                    <a:lnTo>
                      <a:pt x="455" y="217"/>
                    </a:lnTo>
                    <a:lnTo>
                      <a:pt x="461" y="217"/>
                    </a:lnTo>
                    <a:lnTo>
                      <a:pt x="466" y="217"/>
                    </a:lnTo>
                    <a:lnTo>
                      <a:pt x="471" y="217"/>
                    </a:lnTo>
                    <a:lnTo>
                      <a:pt x="476" y="217"/>
                    </a:lnTo>
                    <a:lnTo>
                      <a:pt x="481" y="217"/>
                    </a:lnTo>
                    <a:lnTo>
                      <a:pt x="486" y="217"/>
                    </a:lnTo>
                    <a:lnTo>
                      <a:pt x="491" y="217"/>
                    </a:lnTo>
                    <a:lnTo>
                      <a:pt x="496" y="217"/>
                    </a:lnTo>
                    <a:lnTo>
                      <a:pt x="501" y="217"/>
                    </a:lnTo>
                    <a:lnTo>
                      <a:pt x="506" y="217"/>
                    </a:lnTo>
                    <a:lnTo>
                      <a:pt x="511" y="217"/>
                    </a:lnTo>
                    <a:lnTo>
                      <a:pt x="516" y="217"/>
                    </a:lnTo>
                    <a:lnTo>
                      <a:pt x="521" y="212"/>
                    </a:lnTo>
                    <a:lnTo>
                      <a:pt x="526" y="212"/>
                    </a:lnTo>
                    <a:lnTo>
                      <a:pt x="531" y="212"/>
                    </a:lnTo>
                    <a:lnTo>
                      <a:pt x="536" y="212"/>
                    </a:lnTo>
                    <a:lnTo>
                      <a:pt x="542" y="212"/>
                    </a:lnTo>
                    <a:lnTo>
                      <a:pt x="547" y="212"/>
                    </a:lnTo>
                    <a:lnTo>
                      <a:pt x="552" y="212"/>
                    </a:lnTo>
                    <a:lnTo>
                      <a:pt x="557" y="212"/>
                    </a:lnTo>
                    <a:lnTo>
                      <a:pt x="562" y="207"/>
                    </a:lnTo>
                    <a:lnTo>
                      <a:pt x="567" y="207"/>
                    </a:lnTo>
                    <a:lnTo>
                      <a:pt x="572" y="207"/>
                    </a:lnTo>
                    <a:lnTo>
                      <a:pt x="577" y="207"/>
                    </a:lnTo>
                    <a:lnTo>
                      <a:pt x="582" y="207"/>
                    </a:lnTo>
                    <a:lnTo>
                      <a:pt x="587" y="207"/>
                    </a:lnTo>
                    <a:lnTo>
                      <a:pt x="592" y="207"/>
                    </a:lnTo>
                    <a:lnTo>
                      <a:pt x="597" y="207"/>
                    </a:lnTo>
                    <a:lnTo>
                      <a:pt x="602" y="207"/>
                    </a:lnTo>
                    <a:lnTo>
                      <a:pt x="607" y="207"/>
                    </a:lnTo>
                    <a:lnTo>
                      <a:pt x="612" y="207"/>
                    </a:lnTo>
                    <a:lnTo>
                      <a:pt x="617" y="207"/>
                    </a:lnTo>
                    <a:lnTo>
                      <a:pt x="623" y="207"/>
                    </a:lnTo>
                  </a:path>
                </a:pathLst>
              </a:custGeom>
              <a:noFill/>
              <a:ln w="1905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sv-SE"/>
              </a:p>
            </p:txBody>
          </p:sp>
        </p:grpSp>
        <p:sp>
          <p:nvSpPr>
            <p:cNvPr id="179226" name="Text Box 26"/>
            <p:cNvSpPr txBox="1">
              <a:spLocks noChangeArrowheads="1"/>
            </p:cNvSpPr>
            <p:nvPr/>
          </p:nvSpPr>
          <p:spPr bwMode="auto">
            <a:xfrm>
              <a:off x="0" y="541"/>
              <a:ext cx="1488" cy="523"/>
            </a:xfrm>
            <a:prstGeom prst="rect">
              <a:avLst/>
            </a:prstGeom>
            <a:solidFill>
              <a:schemeClr val="bg1"/>
            </a:solidFill>
            <a:ln w="508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en-GB" sz="2400" dirty="0">
                  <a:latin typeface="+mn-lt"/>
                </a:rPr>
                <a:t>Two harmonic sources </a:t>
              </a:r>
            </a:p>
          </p:txBody>
        </p:sp>
      </p:grpSp>
      <p:sp>
        <p:nvSpPr>
          <p:cNvPr id="179229" name="Text Box 29"/>
          <p:cNvSpPr txBox="1">
            <a:spLocks noChangeArrowheads="1"/>
          </p:cNvSpPr>
          <p:nvPr/>
        </p:nvSpPr>
        <p:spPr bwMode="auto">
          <a:xfrm>
            <a:off x="974490" y="6340285"/>
            <a:ext cx="418497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Bellini et al. Phys. Rev. Lett.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81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297 (1998)</a:t>
            </a:r>
            <a:endParaRPr lang="en-GB" sz="20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400256" y="3697712"/>
            <a:ext cx="23164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2400" dirty="0">
                <a:latin typeface="+mn-lt"/>
              </a:rPr>
              <a:t>Short  and long </a:t>
            </a:r>
            <a:r>
              <a:rPr lang="sv-SE" sz="2400" dirty="0" err="1">
                <a:latin typeface="+mn-lt"/>
              </a:rPr>
              <a:t>trajectories</a:t>
            </a:r>
            <a:endParaRPr lang="sv-SE" sz="2400" dirty="0">
              <a:latin typeface="+mn-lt"/>
            </a:endParaRP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D73C73A9-1AF7-44C2-9C98-8510869F009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5440" y="4032748"/>
            <a:ext cx="4527561" cy="22599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4EE9679-562F-4D86-AF3F-FF94EB869382}"/>
              </a:ext>
            </a:extLst>
          </p:cNvPr>
          <p:cNvSpPr txBox="1"/>
          <p:nvPr/>
        </p:nvSpPr>
        <p:spPr>
          <a:xfrm>
            <a:off x="1079139" y="5646394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+mn-lt"/>
              </a:rPr>
              <a:t>Mette Gaarde</a:t>
            </a:r>
            <a:endParaRPr lang="sv-SE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4E1D9F-2A0A-4F67-A6A1-0ECD8AD5878A}"/>
              </a:ext>
            </a:extLst>
          </p:cNvPr>
          <p:cNvSpPr txBox="1"/>
          <p:nvPr/>
        </p:nvSpPr>
        <p:spPr>
          <a:xfrm>
            <a:off x="2058879" y="5646393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+mn-lt"/>
              </a:rPr>
              <a:t>Ted </a:t>
            </a:r>
            <a:r>
              <a:rPr lang="en-US" dirty="0" err="1">
                <a:solidFill>
                  <a:srgbClr val="FFFF00"/>
                </a:solidFill>
                <a:latin typeface="+mn-lt"/>
              </a:rPr>
              <a:t>Hänsch</a:t>
            </a:r>
            <a:endParaRPr lang="sv-SE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EF16A7B-3F8F-4F78-BE27-EAEC176DCCB7}"/>
              </a:ext>
            </a:extLst>
          </p:cNvPr>
          <p:cNvSpPr txBox="1"/>
          <p:nvPr/>
        </p:nvSpPr>
        <p:spPr>
          <a:xfrm>
            <a:off x="3481176" y="5699687"/>
            <a:ext cx="9361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+mn-lt"/>
              </a:rPr>
              <a:t>Marco Bellini</a:t>
            </a:r>
            <a:endParaRPr lang="sv-SE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3" name="Text Box 6">
            <a:extLst>
              <a:ext uri="{FF2B5EF4-FFF2-40B4-BE49-F238E27FC236}">
                <a16:creationId xmlns:a16="http://schemas.microsoft.com/office/drawing/2014/main" id="{58DF95A7-A982-4DE6-8461-653CEA6556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361" y="44624"/>
            <a:ext cx="11665296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tabLst>
                <a:tab pos="5384800" algn="l"/>
              </a:tabLst>
            </a:pPr>
            <a:r>
              <a:rPr lang="en-GB" sz="3600" b="1" dirty="0">
                <a:solidFill>
                  <a:srgbClr val="000000"/>
                </a:solidFill>
                <a:latin typeface="+mn-lt"/>
                <a:cs typeface="Calibri Light" panose="020F0302020204030204" pitchFamily="34" charset="0"/>
              </a:rPr>
              <a:t>Progress in experiment: Short and long trajectories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394E7F-96C6-49DA-8650-05B1689E2CFF}"/>
              </a:ext>
            </a:extLst>
          </p:cNvPr>
          <p:cNvSpPr txBox="1"/>
          <p:nvPr/>
        </p:nvSpPr>
        <p:spPr>
          <a:xfrm>
            <a:off x="8597495" y="890788"/>
            <a:ext cx="17709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Harmonic 15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B918E9E-543D-4F5C-B7F8-8AB62CEF4F55}"/>
              </a:ext>
            </a:extLst>
          </p:cNvPr>
          <p:cNvSpPr txBox="1"/>
          <p:nvPr/>
        </p:nvSpPr>
        <p:spPr>
          <a:xfrm>
            <a:off x="4703448" y="546740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  <a:latin typeface="+mn-lt"/>
              </a:rPr>
              <a:t>ALH</a:t>
            </a:r>
            <a:endParaRPr lang="sv-SE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497686E6-C049-4A8F-B370-D3648554B59A}"/>
              </a:ext>
            </a:extLst>
          </p:cNvPr>
          <p:cNvSpPr txBox="1"/>
          <p:nvPr/>
        </p:nvSpPr>
        <p:spPr>
          <a:xfrm>
            <a:off x="5573724" y="5644550"/>
            <a:ext cx="1512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Claire </a:t>
            </a:r>
            <a:r>
              <a:rPr lang="en-US" dirty="0" err="1">
                <a:latin typeface="+mn-lt"/>
              </a:rPr>
              <a:t>Lyngå</a:t>
            </a:r>
            <a:r>
              <a:rPr lang="en-US" dirty="0">
                <a:latin typeface="+mn-lt"/>
              </a:rPr>
              <a:t>,</a:t>
            </a:r>
          </a:p>
          <a:p>
            <a:r>
              <a:rPr lang="en-US" dirty="0">
                <a:latin typeface="+mn-lt"/>
              </a:rPr>
              <a:t>Claes-Göran Wahlström</a:t>
            </a:r>
            <a:endParaRPr lang="sv-SE" dirty="0">
              <a:latin typeface="+mn-lt"/>
            </a:endParaRPr>
          </a:p>
        </p:txBody>
      </p:sp>
      <p:sp>
        <p:nvSpPr>
          <p:cNvPr id="35" name="Circle: Hollow 34">
            <a:extLst>
              <a:ext uri="{FF2B5EF4-FFF2-40B4-BE49-F238E27FC236}">
                <a16:creationId xmlns:a16="http://schemas.microsoft.com/office/drawing/2014/main" id="{99A0A942-5A4B-48DC-AFDD-CF705D609DF2}"/>
              </a:ext>
            </a:extLst>
          </p:cNvPr>
          <p:cNvSpPr/>
          <p:nvPr/>
        </p:nvSpPr>
        <p:spPr>
          <a:xfrm>
            <a:off x="8665614" y="1642879"/>
            <a:ext cx="1742127" cy="1758631"/>
          </a:xfrm>
          <a:prstGeom prst="donut">
            <a:avLst>
              <a:gd name="adj" fmla="val 373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Box 129">
            <a:extLst>
              <a:ext uri="{FF2B5EF4-FFF2-40B4-BE49-F238E27FC236}">
                <a16:creationId xmlns:a16="http://schemas.microsoft.com/office/drawing/2014/main" id="{0D230A26-E424-4D0A-BCAA-637E11CB1D66}"/>
              </a:ext>
            </a:extLst>
          </p:cNvPr>
          <p:cNvSpPr txBox="1"/>
          <p:nvPr/>
        </p:nvSpPr>
        <p:spPr>
          <a:xfrm>
            <a:off x="191344" y="38339"/>
            <a:ext cx="11945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3600" b="1" dirty="0" err="1">
                <a:latin typeface="+mn-lt"/>
              </a:rPr>
              <a:t>First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measurement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of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attosecond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pulses</a:t>
            </a:r>
            <a:r>
              <a:rPr lang="sv-SE" sz="3600" b="1" dirty="0">
                <a:latin typeface="+mn-lt"/>
              </a:rPr>
              <a:t> in a </a:t>
            </a:r>
            <a:r>
              <a:rPr lang="sv-SE" sz="3600" b="1" dirty="0" err="1">
                <a:latin typeface="+mn-lt"/>
              </a:rPr>
              <a:t>train</a:t>
            </a:r>
            <a:endParaRPr lang="sv-SE" sz="3600" b="1" dirty="0">
              <a:latin typeface="+mn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559EC92-2FD7-465B-986E-C1EC6236AF8A}"/>
              </a:ext>
            </a:extLst>
          </p:cNvPr>
          <p:cNvSpPr/>
          <p:nvPr/>
        </p:nvSpPr>
        <p:spPr>
          <a:xfrm>
            <a:off x="998590" y="4036006"/>
            <a:ext cx="1244574" cy="70392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1450E21-AE7D-4AAE-B086-898D6EEFBF5B}"/>
              </a:ext>
            </a:extLst>
          </p:cNvPr>
          <p:cNvCxnSpPr>
            <a:cxnSpLocks/>
          </p:cNvCxnSpPr>
          <p:nvPr/>
        </p:nvCxnSpPr>
        <p:spPr>
          <a:xfrm flipV="1">
            <a:off x="997238" y="4112326"/>
            <a:ext cx="1251002" cy="11907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A31EF33-36EC-4CE1-9648-9D05F0068F32}"/>
              </a:ext>
            </a:extLst>
          </p:cNvPr>
          <p:cNvCxnSpPr>
            <a:cxnSpLocks/>
          </p:cNvCxnSpPr>
          <p:nvPr/>
        </p:nvCxnSpPr>
        <p:spPr>
          <a:xfrm>
            <a:off x="1080677" y="5206990"/>
            <a:ext cx="116756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180C1E9-19E4-4EE8-8F71-4801618E8798}"/>
              </a:ext>
            </a:extLst>
          </p:cNvPr>
          <p:cNvCxnSpPr/>
          <p:nvPr/>
        </p:nvCxnSpPr>
        <p:spPr>
          <a:xfrm flipV="1">
            <a:off x="1584914" y="3392245"/>
            <a:ext cx="0" cy="180020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 1" descr="C:\Users\admin\Dropbox\Atto\Presentation\path4712.png">
            <a:extLst>
              <a:ext uri="{FF2B5EF4-FFF2-40B4-BE49-F238E27FC236}">
                <a16:creationId xmlns:a16="http://schemas.microsoft.com/office/drawing/2014/main" id="{E4B23B68-9F77-429B-9E1B-ACDCB9EE2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2846704" y="1680291"/>
            <a:ext cx="289126" cy="684000"/>
          </a:xfrm>
          <a:prstGeom prst="rect">
            <a:avLst/>
          </a:prstGeom>
          <a:noFill/>
        </p:spPr>
      </p:pic>
      <p:pic>
        <p:nvPicPr>
          <p:cNvPr id="13" name="Picture 2 2" descr="C:\Users\admin\Dropbox\Atto\Presentation\path4712.png">
            <a:extLst>
              <a:ext uri="{FF2B5EF4-FFF2-40B4-BE49-F238E27FC236}">
                <a16:creationId xmlns:a16="http://schemas.microsoft.com/office/drawing/2014/main" id="{894A77EE-FD72-49CE-855F-E193AF7430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2808270" y="3073956"/>
            <a:ext cx="289126" cy="684000"/>
          </a:xfrm>
          <a:prstGeom prst="rect">
            <a:avLst/>
          </a:prstGeom>
          <a:noFill/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59E1099-64DE-48F0-8C79-0AD65E140E5A}"/>
              </a:ext>
            </a:extLst>
          </p:cNvPr>
          <p:cNvCxnSpPr/>
          <p:nvPr/>
        </p:nvCxnSpPr>
        <p:spPr>
          <a:xfrm flipV="1">
            <a:off x="2032216" y="1988840"/>
            <a:ext cx="0" cy="3240360"/>
          </a:xfrm>
          <a:prstGeom prst="straightConnector1">
            <a:avLst/>
          </a:prstGeom>
          <a:ln w="38100">
            <a:solidFill>
              <a:schemeClr val="accent1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7013379-5F89-4BE0-8A72-942206D28C27}"/>
              </a:ext>
            </a:extLst>
          </p:cNvPr>
          <p:cNvCxnSpPr>
            <a:cxnSpLocks/>
          </p:cNvCxnSpPr>
          <p:nvPr/>
        </p:nvCxnSpPr>
        <p:spPr>
          <a:xfrm>
            <a:off x="1718670" y="1988840"/>
            <a:ext cx="529570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39F8270B-E6E3-4351-84FA-88270643C1E0}"/>
              </a:ext>
            </a:extLst>
          </p:cNvPr>
          <p:cNvSpPr txBox="1"/>
          <p:nvPr/>
        </p:nvSpPr>
        <p:spPr>
          <a:xfrm>
            <a:off x="2708134" y="977622"/>
            <a:ext cx="3235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>
                <a:latin typeface="Times New Roman" pitchFamily="18" charset="0"/>
                <a:cs typeface="Times New Roman" pitchFamily="18" charset="0"/>
              </a:rPr>
              <a:t>E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7586CF5-0AF4-4D6C-BACA-3F09B6216940}"/>
              </a:ext>
            </a:extLst>
          </p:cNvPr>
          <p:cNvCxnSpPr>
            <a:cxnSpLocks/>
          </p:cNvCxnSpPr>
          <p:nvPr/>
        </p:nvCxnSpPr>
        <p:spPr>
          <a:xfrm flipV="1">
            <a:off x="948457" y="2718658"/>
            <a:ext cx="1299783" cy="1345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F9F8AAA-E11D-47C6-A5B5-3133AB1AF053}"/>
              </a:ext>
            </a:extLst>
          </p:cNvPr>
          <p:cNvCxnSpPr/>
          <p:nvPr/>
        </p:nvCxnSpPr>
        <p:spPr>
          <a:xfrm flipH="1" flipV="1">
            <a:off x="1584914" y="2718659"/>
            <a:ext cx="1692" cy="720081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D4C0A5D-418A-4F78-A1D9-354FA5807C81}"/>
              </a:ext>
            </a:extLst>
          </p:cNvPr>
          <p:cNvCxnSpPr/>
          <p:nvPr/>
        </p:nvCxnSpPr>
        <p:spPr>
          <a:xfrm flipH="1">
            <a:off x="1584915" y="2005210"/>
            <a:ext cx="4341" cy="71344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AB3E8C6-5016-4E56-9827-00D6F3403C1D}"/>
              </a:ext>
            </a:extLst>
          </p:cNvPr>
          <p:cNvCxnSpPr>
            <a:cxnSpLocks/>
          </p:cNvCxnSpPr>
          <p:nvPr/>
        </p:nvCxnSpPr>
        <p:spPr>
          <a:xfrm flipV="1">
            <a:off x="966460" y="1988842"/>
            <a:ext cx="727447" cy="16367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1680E106-C95D-4FAA-81C7-73EFFE5A5540}"/>
              </a:ext>
            </a:extLst>
          </p:cNvPr>
          <p:cNvCxnSpPr>
            <a:cxnSpLocks/>
          </p:cNvCxnSpPr>
          <p:nvPr/>
        </p:nvCxnSpPr>
        <p:spPr>
          <a:xfrm flipV="1">
            <a:off x="997238" y="3415989"/>
            <a:ext cx="1251002" cy="2275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Picture 3 2" descr="C:\Users\admin\Dropbox\Atto\Presentation\pulse red.png">
            <a:extLst>
              <a:ext uri="{FF2B5EF4-FFF2-40B4-BE49-F238E27FC236}">
                <a16:creationId xmlns:a16="http://schemas.microsoft.com/office/drawing/2014/main" id="{4CC4AE01-F81B-49CE-A6D7-ABBF9A224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5400000">
            <a:off x="2654984" y="2569097"/>
            <a:ext cx="296225" cy="360000"/>
          </a:xfrm>
          <a:prstGeom prst="rect">
            <a:avLst/>
          </a:prstGeom>
          <a:noFill/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E052EF43-8D58-44B7-8E3C-7E823D21BFA7}"/>
              </a:ext>
            </a:extLst>
          </p:cNvPr>
          <p:cNvCxnSpPr>
            <a:cxnSpLocks/>
          </p:cNvCxnSpPr>
          <p:nvPr/>
        </p:nvCxnSpPr>
        <p:spPr>
          <a:xfrm flipV="1">
            <a:off x="2628286" y="1139632"/>
            <a:ext cx="23330" cy="2896374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4BD37789-580D-45B1-B62C-050011FEC665}"/>
              </a:ext>
            </a:extLst>
          </p:cNvPr>
          <p:cNvSpPr txBox="1"/>
          <p:nvPr/>
        </p:nvSpPr>
        <p:spPr>
          <a:xfrm>
            <a:off x="3084996" y="2375798"/>
            <a:ext cx="9779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Side-band</a:t>
            </a:r>
            <a:endParaRPr lang="sv-SE" dirty="0">
              <a:latin typeface="+mn-lt"/>
            </a:endParaRP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2AE0E163-297D-4AB5-B938-E7D231768DA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0385" y="2977206"/>
            <a:ext cx="506951" cy="244679"/>
          </a:xfrm>
          <a:prstGeom prst="rect">
            <a:avLst/>
          </a:prstGeom>
        </p:spPr>
      </p:pic>
      <p:pic>
        <p:nvPicPr>
          <p:cNvPr id="27" name="Picture 26" descr="\documentclass{article}&#10;\usepackage{amsmath}&#10;\pagestyle{empty}&#10;\renewcommand{\vec}[1]{\mathbf{#1}}&#10;\newcommand{\ket}[1]{|#1\rangle}&#10;\newcommand{\bra}[1]{\langle#1|}&#10;\begin{document}&#10;\begin{equation} &#10;\omega \tau&#10;\label{equ:phase}&#10;\nonumber&#10;\end{equation}&#10;&#10;&#10;&#10;&#10;\end{document}" title="IguanaTex Bitmap Display">
            <a:extLst>
              <a:ext uri="{FF2B5EF4-FFF2-40B4-BE49-F238E27FC236}">
                <a16:creationId xmlns:a16="http://schemas.microsoft.com/office/drawing/2014/main" id="{B60371A0-C969-4BA2-8C68-82743E54FB9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6460" y="3020420"/>
            <a:ext cx="323719" cy="126200"/>
          </a:xfrm>
          <a:prstGeom prst="rect">
            <a:avLst/>
          </a:prstGeom>
        </p:spPr>
      </p:pic>
      <p:pic>
        <p:nvPicPr>
          <p:cNvPr id="28" name="Picture 27" descr="\documentclass{article}&#10;\usepackage{amsmath}&#10;\pagestyle{empty}&#10;\renewcommand{\vec}[1]{\mathbf{#1}}&#10;\newcommand{\ket}[1]{|#1\rangle}&#10;\newcommand{\bra}[1]{\langle#1|}&#10;\begin{document}&#10;\begin{equation} &#10;-\omega \tau&#10;\label{equ:phase}&#10;\nonumber&#10;\end{equation}&#10;&#10;&#10;&#10;&#10;\end{document}" title="IguanaTex Bitmap Display">
            <a:extLst>
              <a:ext uri="{FF2B5EF4-FFF2-40B4-BE49-F238E27FC236}">
                <a16:creationId xmlns:a16="http://schemas.microsoft.com/office/drawing/2014/main" id="{72E3BBBE-D293-4784-8C79-67022A005B19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253" y="2277228"/>
            <a:ext cx="519638" cy="127113"/>
          </a:xfrm>
          <a:prstGeom prst="rect">
            <a:avLst/>
          </a:prstGeom>
        </p:spPr>
      </p:pic>
      <p:pic>
        <p:nvPicPr>
          <p:cNvPr id="29" name="Picture 28" descr="\documentclass{article}&#10;\usepackage{amsmath}&#10;\pagestyle{empty}&#10;\begin{document}&#10;\begin{equation}&#10;\nonumber&#10;q&#10;\end{equation}&#10;\end{document}" title="IguanaTex Bitmap Display">
            <a:extLst>
              <a:ext uri="{FF2B5EF4-FFF2-40B4-BE49-F238E27FC236}">
                <a16:creationId xmlns:a16="http://schemas.microsoft.com/office/drawing/2014/main" id="{B1E16580-4EBF-4D1C-896A-AB98C3BB701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731" y="5379942"/>
            <a:ext cx="105143" cy="160000"/>
          </a:xfrm>
          <a:prstGeom prst="rect">
            <a:avLst/>
          </a:prstGeom>
        </p:spPr>
      </p:pic>
      <p:pic>
        <p:nvPicPr>
          <p:cNvPr id="30" name="Picture 29" descr="\documentclass{article}&#10;\usepackage{amsmath}&#10;\pagestyle{empty}&#10;\begin{document}&#10;\begin{equation}&#10;\nonumber&#10;q\!+\!2&#10;\end{equation}&#10;\end{document}" title="IguanaTex Bitmap Display">
            <a:extLst>
              <a:ext uri="{FF2B5EF4-FFF2-40B4-BE49-F238E27FC236}">
                <a16:creationId xmlns:a16="http://schemas.microsoft.com/office/drawing/2014/main" id="{A66C61FF-AF72-4666-AB6F-4D3092EF1221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6569" y="5325083"/>
            <a:ext cx="460859" cy="219437"/>
          </a:xfrm>
          <a:prstGeom prst="rect">
            <a:avLst/>
          </a:prstGeom>
        </p:spPr>
      </p:pic>
      <p:pic>
        <p:nvPicPr>
          <p:cNvPr id="35" name="Picture 34" descr="\documentclass{article}&#10;\usepackage{amsmath}&#10;\pagestyle{empty}&#10;\renewcommand{\vec}[1]{\mathbf{#1}}&#10;\newcommand{\ket}[1]{|#1\rangle}&#10;\newcommand{\bra}[1]{\langle#1|}&#10;\begin{document}&#10;&#10;\begin{equation}&#10;\nonumber&#10;S\propto a+b \cos(2\omega \tau+\Phi_q-\Phi_{q+2})&#10;\end{equation}&#10;&#10;&#10;&#10;&#10;\end{document}" title="IguanaTex Bitmap Display">
            <a:extLst>
              <a:ext uri="{FF2B5EF4-FFF2-40B4-BE49-F238E27FC236}">
                <a16:creationId xmlns:a16="http://schemas.microsoft.com/office/drawing/2014/main" id="{48C821FF-DF74-4397-A409-1F26CC9156E0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55" y="5753122"/>
            <a:ext cx="4463161" cy="34052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095B767-815D-42E5-9EC0-1B2C61055D61}"/>
              </a:ext>
            </a:extLst>
          </p:cNvPr>
          <p:cNvSpPr txBox="1"/>
          <p:nvPr/>
        </p:nvSpPr>
        <p:spPr>
          <a:xfrm>
            <a:off x="1018706" y="1288486"/>
            <a:ext cx="11777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RABBIT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21477963-D925-4FF9-BD10-D4B546281DA3}"/>
              </a:ext>
            </a:extLst>
          </p:cNvPr>
          <p:cNvSpPr txBox="1"/>
          <p:nvPr/>
        </p:nvSpPr>
        <p:spPr>
          <a:xfrm>
            <a:off x="252349" y="6276245"/>
            <a:ext cx="41174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Véniard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al., </a:t>
            </a:r>
            <a:r>
              <a:rPr lang="sv-SE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Phys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. Rev. A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54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721 (1996)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E7B6BE7-D815-4A74-BEA9-1C3D4B1459C1}"/>
              </a:ext>
            </a:extLst>
          </p:cNvPr>
          <p:cNvSpPr/>
          <p:nvPr/>
        </p:nvSpPr>
        <p:spPr>
          <a:xfrm>
            <a:off x="5735960" y="6276245"/>
            <a:ext cx="3564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Paul et al., Science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292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1689 (2001)</a:t>
            </a:r>
          </a:p>
        </p:txBody>
      </p:sp>
      <p:pic>
        <p:nvPicPr>
          <p:cNvPr id="38" name="Picture 37" descr="\documentclass{article}&#10;\usepackage{amsmath}&#10;\pagestyle{empty}&#10;\begin{document}&#10;\begin{equation}&#10;\nonumber&#10;\Phi_q+\phi_q^\mathrm{at}&#10;\end{equation}&#10;\end{document}" title="IguanaTex Bitmap Display">
            <a:extLst>
              <a:ext uri="{FF2B5EF4-FFF2-40B4-BE49-F238E27FC236}">
                <a16:creationId xmlns:a16="http://schemas.microsoft.com/office/drawing/2014/main" id="{8CFC613B-9A34-41CE-ACDE-EAA85EE96307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557" y="4438406"/>
            <a:ext cx="910898" cy="315372"/>
          </a:xfrm>
          <a:prstGeom prst="rect">
            <a:avLst/>
          </a:prstGeom>
        </p:spPr>
      </p:pic>
      <p:grpSp>
        <p:nvGrpSpPr>
          <p:cNvPr id="40" name="Group 39">
            <a:extLst>
              <a:ext uri="{FF2B5EF4-FFF2-40B4-BE49-F238E27FC236}">
                <a16:creationId xmlns:a16="http://schemas.microsoft.com/office/drawing/2014/main" id="{A8AFA6FA-5BD7-4DEE-BFEE-D723D3593CCF}"/>
              </a:ext>
            </a:extLst>
          </p:cNvPr>
          <p:cNvGrpSpPr/>
          <p:nvPr/>
        </p:nvGrpSpPr>
        <p:grpSpPr>
          <a:xfrm>
            <a:off x="943039" y="4429616"/>
            <a:ext cx="296416" cy="332952"/>
            <a:chOff x="5231904" y="5206990"/>
            <a:chExt cx="296416" cy="332952"/>
          </a:xfrm>
        </p:grpSpPr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7CF1E068-81DF-426A-AE4F-D85E2B6D96F5}"/>
                </a:ext>
              </a:extLst>
            </p:cNvPr>
            <p:cNvCxnSpPr>
              <a:cxnSpLocks/>
            </p:cNvCxnSpPr>
            <p:nvPr/>
          </p:nvCxnSpPr>
          <p:spPr>
            <a:xfrm>
              <a:off x="5231904" y="5206990"/>
              <a:ext cx="296416" cy="33295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258D1A5-D418-4F22-8BF5-ECFA31D2FCF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31904" y="5206990"/>
              <a:ext cx="296416" cy="30185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3" name="Picture 42">
            <a:extLst>
              <a:ext uri="{FF2B5EF4-FFF2-40B4-BE49-F238E27FC236}">
                <a16:creationId xmlns:a16="http://schemas.microsoft.com/office/drawing/2014/main" id="{F11B392D-58D9-432D-B6E3-5B989C8D3A9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4369767" y="1267034"/>
            <a:ext cx="5727788" cy="4247978"/>
          </a:xfrm>
          <a:prstGeom prst="rect">
            <a:avLst/>
          </a:prstGeom>
        </p:spPr>
      </p:pic>
      <p:pic>
        <p:nvPicPr>
          <p:cNvPr id="36" name="Picture 2" descr="Pierre Agostini | Biography, Nobel Prize, &amp; Facts | Britannica">
            <a:extLst>
              <a:ext uri="{FF2B5EF4-FFF2-40B4-BE49-F238E27FC236}">
                <a16:creationId xmlns:a16="http://schemas.microsoft.com/office/drawing/2014/main" id="{2B06D941-6D85-4E34-BF8E-6CF6970337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44472" y="1198367"/>
            <a:ext cx="1563960" cy="1828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9981EB96-7517-41AA-B851-7E244B81985D}"/>
              </a:ext>
            </a:extLst>
          </p:cNvPr>
          <p:cNvSpPr txBox="1"/>
          <p:nvPr/>
        </p:nvSpPr>
        <p:spPr>
          <a:xfrm>
            <a:off x="10562501" y="3205009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Pierre Agostini</a:t>
            </a:r>
          </a:p>
        </p:txBody>
      </p:sp>
      <p:pic>
        <p:nvPicPr>
          <p:cNvPr id="44" name="Picture 2" descr="https://tse2.mm.bing.net/th?id=OIP.0jLaDuwyDJ2o_wyIhPuzHgHaHa&amp;pid=Api&amp;P=0&amp;h=180">
            <a:extLst>
              <a:ext uri="{FF2B5EF4-FFF2-40B4-BE49-F238E27FC236}">
                <a16:creationId xmlns:a16="http://schemas.microsoft.com/office/drawing/2014/main" id="{EEE40664-3B48-452F-A7AB-B196EF4BA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07860" y="4256031"/>
            <a:ext cx="929258" cy="92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5729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62" name="AutoShape 6" descr="data:image/jpeg;base64,/9j/4AAQSkZJRgABAQAAAQABAAD/2wCEAAkGBwgHBgkIBwgKCgkLDRYPDQwMDRsUFRAWIB0iIiAdHx8kKDQsJCYxJx8fLT0tMTU3Ojo6Iys/RD84QzQ5OjcBCgoKDQwNGg8PGjclHyU3Nzc3Nzc3Nzc3Nzc3Nzc3Nzc3Nzc3Nzc3Nzc3Nzc3Nzc3Nzc3Nzc3Nzc3Nzc3Nzc3N//AABEIAGUARQMBIgACEQEDEQH/xAAbAAACAwEBAQAAAAAAAAAAAAAEBQADBgcCAf/EADgQAAIBAwMCAwYEBQMFAAAAAAECAwAEEQUSITFBBhMiUWFxgZGhFCMywTNCYtHwFbHhBxZDUpL/xAAZAQACAwEAAAAAAAAAAAAAAAACAwABBAX/xAAiEQACAgEEAgMBAAAAAAAAAAAAAQIRIQMSQVEEMSIykRP/2gAMAwEAAhEDEQA/APuv+K/EPisPHa79J0gsF2RN+dLnpvcdB7l+ZNSy8PW+lprMEkKNLaW49RXOC6E5571Zf6pEoure0jVke8EySHhQqjAG3H9qV3tzPfXUk9zIZZZG3OxAGSBgcDjgcVdpMOMG10DKoHQfSj9KMYklaUEqFkbhdx4jJHGRnkDgkVfZ6O7PF+JDKZDlYR+ph7fcOtaWz0KKDJQwRO3JG3d7u/uoNo1y6E9q+mXkurRhysltI4hRIHT9KysAxLuDxH1G34AkUuJ5zwO9bUaVHskb8gmQEPhdpOVZTz8Gb61mtX0aWEusSM2QfS2Mke496qa6Jp2sSFT3drAqy3Fwgjz0VsluecAc1TqvjLTdypo1vLcbW3cIFT5YPPTvis9HoTSG458wQjdIZW3bQWCgAfFh9KbaHpMN5qpsZfMMYjct5fo3bVdgOPaQKuOCpt/gMvibxM278G0NqhYsVVFOSee4J+pNSm2uadb6deLBaWyxL5SswAJJJzyT7a+1HNoqGnGUUw+LS1UxGZ9zf6otkyL0IGMnPXvimMDppsuoCNFXzptsSrztWMt+5+1JpdUnckJtiX8Y12MDkOff3x8KplvZ3EZ9UjM7ZJ7knJJ+tGmuAJqVZHtjfBJ2kmbdK/J74Hsp0k4lwQe3FYVGlaYnJzmtBZeeUA5PHGCB/uaU5ZNUIKjS28rmIBz09lVah5dzamMuQ4HpI6igQ87YBMgY9mTv8a8TI6+qSXgdSBj7ZP14qbgtnYBqEUU2k3Vw2EuDtilcKTkBwQTgZ7ff6ZvTtQ/0/V5LtYvM4dApO0+oMM5wfbT7WCw0+cociQAEEjH6hzmstDC073GxlxChkkYnhVGMn7jpVtt1RnUUrTC9V1B9SuzcSRKp2hQoJ4A+JqULcRmGTZu38A5Xoc1KFjI1WDQrrGkzDC6lZOPZ5yfuaX61cwiKM2bwvknmJgRnj2f5xSm40xWMLxxpJiYPIZGY5X0jPBHYGq7lbew2xRRMFlQ/oH6ZCAc/YjipCk7QuWq5raGx6phvJijheVf4jStgCp/3BeQSDZFBtHXyJw5+OOtAw6HHqG2V5ZE8xeVX+Y9qbWXhy2to3mlt4AV5XK5JPGMZPFQdFSLpfEE8lgbxI3aMsFDkcEnp9+KHtPEV48jLNd2duGI2l13OD7u3b20+0y1DaW9s8a7OoQrx8KBbw3ZzupFvG6JlSoQbkB6jr7/YaEZJPg9ajLLfaRdJGPNlVMARD9fTt8qWWSPt1eIqN0lo0ao5xklohjqO2e/am97bW2nacsdlEyozCNgScqOufV8KRLHGWcpKX9RPC8dB/aq/soypmWdKTTPElt5OyNdo2rztbcM5Pf4YqVMHPK5Pu7VKtu3Y2PxVAMV/EWHmt6WO0c9+Og9lFXTTbAsiAnGS3Zenw65NN18NeHxCsQv7kJv3/wALBz067aPbTtK2bDqEuCu05hJJHHy7UMsNNV+mCLoQ2d/5QVVUii9RF3eWpKTeSRgx/HPel9u6Wt9JayOHCSFVkAxuHY/OmE1r5uXE8jbeVRCBii5OlB2sCjTLnxHETZiVdrZAmbJ+1P7YXlgY5ZLhp3ZAJieMkdGA+3yFB26yKoUpqAUnqJ8c/TP3pgNNEeLiS5ncFfUkhU5+gHNRh00vYP4gvJLnTHCxszhlxgc0hhkkBdHcAIAVCqCOwxntjJ+fsplrd2oVIVBLuSRtPTHA+5H0qnSFHm4lnuLaOXliCSOueec9fpSZJOWTneRK5ni5vBC4jdEIAz6hu5PXG3p2/wCK+1deeGNLvpjPJquXbqd2CfjlalO2dSF2+y/Mh5YfarYIp7iTy7aJ5H7qi7se/joK3dp4X0uzVWeOW9lUKT5nABJweBgY9xJo+MK5it40SOEqCEVAq49pA796mn4bf2dCmjiuuFbfV7mJZA+xwpcDHrUAN8sg/SrdO1loZD5ucHvjmq7y1abUdSaTJMly0gJ/q9X70D5DRsVIyPZRtJOjoQuKTRtIvEdpGqjuffVV1qxvNqQDG49TWYghORtQD3kVoNMtVjHmPlm7mgsbulLB71TR1/CW166HYxMG4MQdw9X33H6GgRFs4Utj+qun+C/Lv9Bk/EIHha5kOxhkbVIUcewlPvRN94T0a4i3NZfhC3G+3fbtyf8A1I24HtwDUl47llGDV+7OSurk8EfOpW5uf+n8/mbrDULeWE5wbhShH0BB+PFSkPQn0KpmlZPLVpVtmZkXGSE9YC9evtY1z3xd4h1u2uprLRYY7S1jcqZBGru/Qc5yAO2MZ469q35EEyKvkpuZgy5iz1bLD6A0hu9LtZSfysiTDD8huMktxxXY4L5M+LZdQtvxwh8uScB5Y8D0sV7e444+BHalcunCTqMEdwKc6Xb2+nansurgW9vPbgq8qlY0bk8k9M/368Uzn08biRjB5yDkH31j1YtOzboy3KjLwaeqEZIPyo9on2rHEnJ6DOKZLYhTkc1XJ51uwuI4vMMbDEfaQfzD/wCSf8BpcI7pUNnLZGwzwj4s0HTIho8108UsJ2vcSoBFLJkk4YE4HOASB09/O+yk+yaMpImV2soVg2crkHvXOV8MWlzbBwk35jKwYqobaWwAflWg8L6ONCs7iBZZZYJLhGjhkAbYd/O3tyOT8K27a9HPbs0sQj2r5sqodoOFbZ+9Sh4IndFeUv6hlV9OFB7VKtIBiqUrE9vt35AAyHI/kaqo3jmjt2KSAghf479ApPtqVKJeixVdadbXtvFHIhw0CH1OzYOCe5qi3t302VII5i9tIw2xMOIsgn0nqBx06deKlShmrjkODakqDJBx8quitlNtGuf4rhD/AEsSwLDv2HHuHvzKlI8f2zR5LwhnBZjyYiVt+UjPEPTnPtou0tN0cFwwgLOAwBi/TkHjrUqVpfoxl9tblkTiHiNf/F8ffUqVKCyz/9k="/>
          <p:cNvSpPr>
            <a:spLocks noChangeAspect="1" noChangeArrowheads="1"/>
          </p:cNvSpPr>
          <p:nvPr/>
        </p:nvSpPr>
        <p:spPr bwMode="auto">
          <a:xfrm>
            <a:off x="1587501" y="-411163"/>
            <a:ext cx="58102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582664" name="AutoShape 8" descr="data:image/jpeg;base64,/9j/4AAQSkZJRgABAQAAAQABAAD/2wCEAAkGBhQSERUUEhQWFRUWGBgYFxgYGRcYHBwaHRkaHB0YHBgYHScfFxwjGRcYHy8gJCcpLCwsGB4xNTAqNSYrLCkBCQoKDgwOGg8PGiwkHCQsKSwpLCwsLCwsLCwsLCwsLCwsLCwsLCwsLCwsLCwsLCwsLCwsLCksLCwsLCwsLCwsKf/AABEIALcBFAMBIgACEQEDEQH/xAAcAAACAgMBAQAAAAAAAAAAAAAEBQMGAAECBwj/xABFEAACAQIEAwUGAwUGBQMFAAABAhEAAwQSITEFQVEGImFxgRMykaGxwULR8BQjUmLhB3KCkqKyFSQz0vElNEMWNVNjwv/EABoBAAMBAQEBAAAAAAAAAAAAAAECAwQABQb/xAAsEQACAgICAQIEBgMBAAAAAAAAAQIRAyESMUEEURMiYXEyQoGhwdGRsfAF/9oADAMBAAIRAxEAPwClYzhVz2bNbCXkXvF7LhwANZZTDr6irN2XxWbDroQbV4gg6EBuRH+KqlexGEYNmsXMPdAIm02ZZjZkud5RO8NVj7I4s3DfVrxvFhbbOcwOiqMpzaysROs0ZQ4iRnyC7Nr/ANxa628Uo8wBdX/bTc/vMLdXfPhWjzyn8qWtpjE6XCP9dtkPzpj2cbNbsfzWCPkwqaKyF2HuH/iCAbI1xP8AIgH2qHtTckBR+FLbddCWU/UVDwglsfcY8r+K36ECPlQXaG9OMNsc8MV/xQzj5qKZwt0TU9WTWlOUGeQroF+pP68aR9nce7XMjMSMpMHXURtNWM0k8fB0PCamrRCbh6CpcIp1ciMimCCR3m7q7eZP+GlONxrrcZREDLEjqPzpnh7rexSYlu+wjSNkH+WW/wAdL0N2DYbDBTGvqSfmaKyDI3p961Z4k6MO7bIHI21M6zqd/gRRLdob+VoZV0A7qKN215c+fKNKWxqMwuDdgAqMeWik69NBvRP/AA24NfZttI038gdT5UoxXEcQ4/67jQgjQAyZMhQJ86Bu4hyf3puEzJOZnE9eu3hR5AoeYqws94ASM06beY+lJMdhpb92CwjWG2/zc/Ct2UQ7MDr18OlT27MdaDf0CtA6cP5wfKQKaYXjbCfbWyRyCOqfEsrTSy/w/XMpYHSRJhh08PMUyscIYwNB4HUjzihddBSsL/8AqPDKVLLdI1LKbirIjky66HnGtQt2ptqoPsV0fMSzuZWdE1Ec4nc0HxjsniHA9nkK6kiSGnwBAn40twmVTFxbmdNO8pMeQXQfWmUr8gcGu0NL/aR3S4ow9pFdgZKsWABHdXXuLpy1PhRK8Zusl9wQhd1TuKohcrggTMbD9Gkd/iI7yqh8zCDb+aKJw2MYWGYm3re0BcADuE7xqdabYugxOIXwUhyMgIUAIFE7nKFjMf4omo2NxlyszFc2aCzEZj+KOtCnicfjsD/GT9BXP/GR/wDlsj/Ma7i2daDHtMxLMSzHckkk+ZJk0Gb7I8BRmzKoJ93vCZOs/wAWnhR+Avl0kkHUwRtFB438ZHK5aA9Cn5muUUdYwS655Aenz8q6Jf8Aij0H5Vt2hJ5warl7j10M4AkKxEk9DHIUyjYGx/kciC7Dy0pdiDdtqc1zMTAQyQZJgSNvHTpQacVvNsV/1fmKixV+6xTMV98cjvB/mpuDF5E17hzMAlsac3M6dTM6nfkfSjsLwS3bUAKCeZOpNKrmNdPxL6Lp8zWrXEb0wYBOSO6B7xE/Ki4UdYfbwqpddYHeAuLp/hYfEA+tLuFjPeYxoJ+e1O+LWoi4gk2yTHVdmX1HzAoPgtpQrspkM5g+A2+tINqthJwwrK3dxIUwT9ayutAplm/towFjJavJlF3NlaIllIJ16lY/1eVUnsJiMuJC8mBHyP5UFxfjdzFtnunVdgNgp6evM7zUXZ+/kxNo/wA4+4+9VUHDFTZBSU8lryXjG3Iu4V+lxAfS4o+5o/gFzL7BR+FryfC8R9KVccEKp/hvD4Ez9ql4Pf8A+aC//tuEeTIH+s1FGl9II4Jxlb9xgCSUzghlMjfYyRGh2jyoXH4W0cSXuobeQoEvZiQ7EZRbKzA3I0E8zFLexrhcZilM7vsY2c+Gu9OzatXMS6wxPtO9mykZhbt3Fyxrta585oyXF6JxfJKyj8BXLiQp5Z1+AP5VdMPh8xqtXrITiMDmzf6lJ+9Xnh1nY13qp00/oH00dNfUr+P4aDiQp0DKMx6AZpPwBphwyx7a27xEuYHQZRC+QAA9Kk48uVi3Nl9mPUlmP+WB/jqbsk3cuDxH0P5Vjc3xs1KK5UI8Xhip5fOubdksr6r3VB1aCe8ogCNTz8qsPEsJOtI7lqKeMuQso0CkH9GlvEMY6ExECNx1nx8Ka3DAJ6A0j4p7zeQ+h/OqIQa2UzKC4BPP9Gtfsifwj4D8q7w57oPl9KUcTtE3DqRppqRy/OuOLPwPBW8+bKNNpjQ9fOrrwuysSACTzqhdl3As5mnUnU6wNKtnCsfbnLmZWOwZSPr9jUcis2en9yzPhQV2qocd4WSSVExrMcunjVj/AGsbBxPSlHFsUURjOsEeh/rUIano05knjdnlfHAPb69PyojDOowomIN5vki/nWuJoGvMDXRweaxZQEAm7eOu2iqK9O9I8fyDvikjSKW33Ug7kmIMnSKbHCJaJV2UkgHT4faluIsq7wpAEcusE1S9Clt4OIsr5U34L2XfEKGfuIXz6jUw0jTloBrQvZ1QFQtyAgePL7n0q98OzxrEfOvPzZXHUTf6bAp7l0CX+yVvJGo03rzvtB2Lv2C72x7S2SzEgagEknzAnevX3YxvQyYtRcg+Rms8PUZIS9zXk9NjlHqjwi1xIqP61l3iTECAdCCNTy/RqbtZw0WcZiLaDuC4cvgp1H1pUq7R9a9nle0eI1WmOBhLt5c6iVM86IwfDLi3FNzm6xqDsSSPDrXHDuIi1bAzZpmU1BUzuDsfI0ys8UW4yFFdipJIgA+60akxy60rbCGYm+FUsdhr5+A8SdPWlnDEZM1tuUOI5Z5JX0YGirqED2l0e77qLrB2Gv4nJMDkJ9a6sYYiS3vtGaNh0UeA+ep51MJE6yaypXta6itUoSoIYNd4Y5byeDj7VwprA37xT0K/UVtyL5TJifzo9B44JsOfC2/wIBqDBtGPsDrbzH/LcX7ijVQXLWUmAylSenOajFtRjbBRlYexuLoQdsvQnrWNGx+ws4EMvEMZ53P99HJey4y43TE4YHye21s/7qC4Z/8AcMb5v/urWPY+2xuX3lGHuAeKMn/dVHuX6L+CK1Ffd/yc9obYTido9WWfPOy/SKueDMKPIVT+3P8A7gOu6uh9HVSD8UNWnh1tlRVY68/Cs3qNqP2NHp9OX3JMdhEcjMAYHOee+x8B8K3gbC25ygCd4n864e7NYj1lZpQS/eWkuMsUZb4xZA1u2+f41/Oh2x1q4SLdxHO8KwJjrAro2jpUxRdETSPiI73mPt/SrNiLVI+K2hK+RrRFkGgnBe4vkPoKB4omvjr9Jo7B+4PQfKoMdblj/cf6CmvYow7L2g9oKTpLT56c6dYfg6B8vtCxkHLmJgev2qudn7o7yNp3pHr/AFFG422wYAoNNVZGAYf5omfOpy7Zuw1S0O8fwJ/alrZUiZyuuaB9QKH4mfZoEMEmIiYAJJgT5H40NgHuIQUW4u8s5BmfGTzqLiWIa5dXNrlGvST/AEipxvkh87ioOlsQ3bJN12Gw8R49a6Th4fKHErDMBPMsoO3lQuOvP7V1VioJ1Gnj1orEWbuWwEcKRZE8tXd36Hwram6R5i8guO4CM4KCLemYyPUidajxPCrK+67NoZ9305CjLfDsRcSDf5kREjfrSlsPcyli5jUaaTrFUj9xWW7h+JKIpUAsoDQdesGDodfpTLhPGcRexCoMqzJLQCAAJ1C9dqX4W+tsIzARHP40fb7QMjhksggjlpHoPrWDJ2z08CSinZInHcUl1gZgGI0jp0JpkmMa4wYodNxIH6+NCYrixBW5dtr3t41y9Nef2oqzjMzhhEEeh8KhPw6NCit7Kr2t4V7a+90XMpOQFcsiQMshpEyR0pZ/9NuBAdc075eXSiu1HEGN0W7TPkTTNlzZiDMz0Gw8jQ+CuYq4uYOo/vLB+EV6WHlwVs8vOo/EfEHxWFKDKxXNlJDbDoJ9TRHAUhtSCTbmRsZdgPlNR4rh+Idu97Nu7GugjNPLxqfg+HZWcOACgRQF2jU/eqPoizeI4mxbJHdVtNeemu3hUa8YaRAMyIPjPlQ+Mv5g4y5MrABiszof161DwxiboXOrDcgLHLrHI+NLGLasWT4vix9cYkknUnU+dZW2FZShKSKjc94eY+tdZqivnat+T8JixfiR6PwtpQg8m+REUFw3ChMZYgASHXQzsB8Km4Vc7zr1E/A/1qNbIXiFiIEux2iQUJnxryJN8o/r/o9/CovHlTSuk17rfj/JDwnXFY1v53/3GuLj/wDqGIX+K2w+CKftW+Bn97jT/O/+80PeuxxXwNwKfIoB962fmf2/o8n8q+/9hvbEZrikf/Lhgw/vW2LD/SSPWnN/jiW1JYN7qREfjnx6K1JO0lzLYwN3+AsjfASD/lPxofjWJELbUzlAZjvuIUeiCf8AHUpxtR/UrCVOVfQcL2iRhKg+tdJx8fwn5VXMGYBolI5a1J44lPiSIn7FIqvdN4gQ7kZAdIn+LxovshwQWnZmLi5lAykKBlYAzoTOoIppacZcxClchzE8hAkRGo0PwqPgJC5l5lVYc+7Eb+fKkc5OLTHUUmqDL6Um4jYzBTExJ+XOnRugvkkZoJiY0G58hSTEYuZC+6NPPxrsUJTdI7I0uznB3EAKswEAeev/AIoXFX1zGJMggHzgVHduRQznatcPSJScm278eDM8nsM+Hrmsu6ja5qRuNBHp+dOcDx9coFxM0aTp96qeAxpR8pJCFwxAJ1iRBg66H5U7XCSJWDUM0OLNuCbrQ2xXEjeZUtjKOg384GwFK7uMAuusHusRPkYqLE8S/ZYFppuXE74gc4K8pAG++pjlQeETKNdTzn4k/Gmw4fLEz5bdAfEARdZoaCZEKT9KcJxS2jQzZf3dkag8rY8PGo1eKmXGFQYI11115fkKvLHrRnUjqy9twSLpEkxDgc94NV72h9mBEqSNZHWrRbDuuYexYHqp/rWr2CdlI9la1Bgjl46rUlOh+Nndy0DbEiYAPw3+U1FgrOV9WcqYIEnTyIP1pph8IzQqiTp5ep5CoOI3jhGRVYNmnQDYjWATuKhJ7NOF1phFzhKwXLXCI0VmMfCdTUmCwftIXlI+M7Utucca4ATtV57EcKKqMReEc7SHQn+cjkOnx6VmknI18ox2eb9quxl3B3nXKtxRmKsAwJB2OUHpoY6UHwfjdtLYVpBH8IYjf1Ne+3lW4O8AZ6gH60q4n2MweIXLcsJ4MoykeqxPrNaY+pXUkYZYb6Z5EOO2cxJcgQAJDdSTy8RUnC2FxrrAyrPoeoCgT9auHEOwlzDqTh0W6g/DLB4gDQGQ2gGx9Kpy8Xs2SwKODmJZZ1BJk6MoitEZKa+UhKDj2EXOHTz+IFcWuHhWnT0UCt2+0VhiFi4CYgQOe3pR11dTQpoHYIwrK6YVugGjz7NUV46VerWJwtvV7Yv6nRlAM9SR50L2g7TWLmHezbwlu1OWGAgiGB3ieUetUn6id8Y42172qX73+xlWJJ3yJMLiMt22eRyz5MsfUimt65OJwixs1zXpCERHjIPpSQXCotOo2RNdxOUQPrVjt2s72WG6uD6MrKftUUzY10J+Dg5sUcpBLnrr39/h9KXcSsP+3s4RiBdVpjQgZSdT4A1ZsJw8qWBcnMWaY21mN9tPnW+I9lLZPtmZ2L6lZAA8o1iqqdOyLg2kjOKYD9owxS4R3L5YEES1sMQI/mZTA8SKq1y57RRcgBm7rKNIKzA1/kIH+GrMbTC2FQZZbkBAA128WP8Aprq1h2GrFTEbKR66k1Plqiij5KfcYFGVgYMTljrvXWGxeQBERiBtJG3nVtu8PsXlIyo0ad3kfNaWP2UUf9JiNDoxzDyE6jXzFLzTG4NMIw/EbS2u+6+I33PTnW+EYi3adEgfvcqqRyMtp9KRLaTWzlIyiTJ8YiORkE0LaMQrqVYKSubWZaAenhy1FBQ5aQzlxplg40VViwYF2BQhTICgyfWfpSQYjSubz5fGBr96Ev3oOnPat2KCxxozTlydh2aa5euLO1SA1cmQ3LQbX40XheMOlvKoGYGAxE93oQdzOx86gK1rLzqcop9jxbj0S2UOYuxl2MkmiVYVAhqUCuo4y5doY4qN6IZD0pfjxlPnXHBvD+OXUZFChkk5lAE7SIPL+lSdq+JM9lQmZO8c6nRiOW3LfTypThL8HN01p7i+HWXRXDvMTBXRidgDGmvjWLK1CSddl4JyTVlo7K8P/ZcIqfiYZ3P8x5eQED4mguM4c3gVGrDvKP69TtTthCgdAPlW+HYMtcld/wBcqlBW7HbpaFvYvgSBi+JGYgB7VuZBPV49Dlnz2ivQMO5Y5mOp/UUpw+CyMCRB1+HSjgf1+tqWarSHUnJ2xtbudK6/aI2/XwoFG/X6/WtcG5On5/res/ErY4FzSa84/tH4HhrpL2oGKBBcDZxzVjsGjn6Gm/abj5sWwqmLj6KRyA95vPWBWuz/AGPBUPiO8x1yHUDwI5mr4oOPzWTnNPR5Xavm5ibea2qFSAQBGizAOnIAL5KKs7Vvtf2aOGxbX0U/s7DSNcrxqnXUaj4cqAtcctNpJB2ggg1pm1qjOrt2H2MGXBPjHyH51qmnChFvzJP2+1ZWdyKcRLetYe3MW88CcplvlMk0o4x2kVrN20mHt2wykEhApHwAo27dOcwCASal4lfLYa8DqTbfp0q/fZHpaFT3T+y2wBIZEJMTGUdY0HwqwcOeGHh/5pbwu7/6f520Hn3oo2wYPw+VKMa4fhryN+/YEnYSDAmdx6fCnmGx2ZIOsMR6cqDdD3D+oDFfoBTKxgVtwBqWOutSlIvCDfRG9qRSrE4K5dEAm0oYGRqxg8+QB6a/arDcs5SRHpVX4r2gYFkCm2RvPvfkJ6j412P53UQzi8e2G8L4UttWCA6sSfP7aRQ/EcaqDuw7jYch4k/Ya0mvY0kTmOo+kjX4CglxPWtUcHlshLK2S3sdllgtovzJSSevvE776UBi8eL8sx7x0IMTtEGOnKtX7mlKiDmOXQ/r41dRjHpEW2+wj9qPuu3d5H8+tAvdKny2oqxhHu8oG09T0mneJwy+wCH8InQTtrp4xNSnmSdDxxtqxLh7h0Hxo5XpWbuXQQehH1ohL1XjIk0Gl6wNQyXZqZTTHEytXftyKHz1r2tccd33Zhq0DpB+1KLl4yVJMDaaNvYzpvQy8Kd1LqwY7lfxf1qU5JDRTZB7blypvwS41zEWbeZsufVZ007223KkaAzsafdkROLtADQZidP5TSS6Cuz05l3+FH8FXLcJ2AB+39aGUafD51Bh+Jk3ntC2wCgEv+E/Lx68jWROi72NkuMWLHY7DoKMsDqf1z/WlBWdp/X62pjY2/X5elJJjxR0Ty/UmuXOn61jz/XhWmfePPXXT9fo0FxHEm3bdxHcUkbHYT8NqRIexBhW/aeKTOa3aPn7g/75NX+1cqkdhsLltNcPvPOvnVttvqPL+la61RnT3Yq7bx7HUSC6gjQc53PlXkuKvi3cMr7vruJifCa9d7YWBcwpDbBlJ0nY/wBa8zfs87FslxQCx7u+nkJj4VJp9oqmumWjA6Wk/ur8xP3rK3NZSUdZwEB3H3rePtqcPdEDW2/L+U0FaxxO5+AqHiMlT72x3np41X4bJc0JeCYn/wBPy9QgHpdNNhuvr9h96rPBW/5a2P5o/wBZqz29x5fejW2d4QTJI32HwiaFbj4tJ3Ue4w7pgFjMczy3HxovDrmBH610+9BYTi123aU2xJtnK86SI7r+JEQfDWptWXxzS7Y54VxBnSXVlPSG09SKrvbPGrCGRmEjxIj6SPnU+J7R37ggxBpFjMAXOY95j1/P7UMcGpcimbPGUOK2LruP7iRzzfI0P+2/KjMXgvdWPdGvmSSfrU/DcOkw6ggSYOmwPStnMwNCtb5YxoviZ0+AJqOzhnMlhlEg+f5U57R5P2geyRVXINF05nnO9Dl2I986CO9roOUnX50spsMUvIRh7oAAqfF3GtiYB8CYPwg/OlGH4sFcqTB2DDafqOk8qYpdSVzsu86yR5HSoONMspaEN+/mcsVy6DStopbf4Ux45h1aHtgADQwIBnoJPOgbTRtvWrG00Z56YTbSNB61MBUCNUguVcmdO1DXrlSEnlWiAviaDCQrb5mprOGuWQt3KwDg5WI7pEwY5bitOIEnc/IVwTI1Owjy5xUsi0PEEy9flFPOxcDFrsO632pEoH9SPzq0dieFt7UXiITvKpPNuZHgOv8AWhL8Jy7PQXvBVZmMAak9I8vOiMJeW5bDIZU6jltpz2M1Hh8TazZHysWU9xo1Gx05jlNFtlAhAFURECBA5CsbNCN270EDp4fWPGmZfTcek/oUge5rMetdnFRv8P8AzpStDJ0Mb1+P1+pqvdrMcf2S74wDsN2UfSjL+IJHhSzFoHVrdz3WHLTUGfqKaKoVse9mreSyoO4An4U5wz6+pmehpPw9/wBfrwp1gW1AjXT9frrVySFXbwMeH4rKSGFssCJBlSDoR5V4hhu1+KTQuHA5XEVvnGb519AcWse0tXEP40ZfipFeP4bsRiLy5rdn2gHMED/dFKpJdlVDku6BrP8AaFcjWxbJ8C6/LWsrWJ7NOjZWw94EfyMfoCKyhzj7DfBfui2LcMbxUGJXSpLNwESDNcYg1RmYqnAT+6tjpcb5SatYcKpYmAIk+Aqo8COhA/C9z7D7094piMttf8RPop+5pH2Negvs3jAUtsx94GfUkj5EVJfw3sbzq2itz6TqGHWD8RI50rwSZUQdFH0qwWv+YthCf3tsQn84/gn+Lp12pX2N4E3ErqWRNzumQBl1DTsV8CNZFAHiIkjYgSM2n6NTcfxKewyXVeNwuzI4IDBSRpE6qdD4Gq/dtqpQpc9oCDMyGWDsyn3TryJHjXSvjaNPpYwllUci0/8ArHd63MH40LtI86LwDt7JbbRkUkk5e8CTzbTQgiAasHCey1ps1x2lQQQCQNCTEgak6eVNZmrdMq+G4LcxDAhbjDujuD13PntTrG8Aw2G/eXrj3FgRaVRLNrozEZVA0kanendriqhvZo4twYJMAAcoPWREeNK+IdnLzTlYXkJLQj/iMS2V9Z08aDfuBIomJ4d7RpWEUkkLqYBMxJMsRMSego9RFT4/hjWWhlZP7/d+u9BNiVH4hRUuQXHiccQEISoEyJoC0aOuYxSInfSl/noKtAlIKR6kz0Hn9K7V6rYtBYesDAamhw9aaZ6nlRs4lnMdef0qHG3QcmXQxrqde9ofDTpUwtQNTqdz4frSnHC+CpeQsy6nY6yB9JqeWSirZTFBzdIrracq9K4WpODsHXRLcDaNP671TuM8PVWt2rds8s1wk97qI2X616Fgbme0sxJjQaARyA6cqjOaaVDRg12crhLftBcIPtEBCmdI8hz1PxNMEv6fCgsHws22uMbjMLhkA/h8jP6gUW8AEflUWOjpG0135VpmHPy5A/HnQvtIrtcWDvzJn9D/AM1xxKltTsxBkfr9fKh+IYRApOc7dRXSxyobG4dVUl2n9dK44YdnsbbSwjXbm8kTqx1MaeVP7HaKy5CqYmBLCql2d4az2w7LqxMDosmB96d2+FFNSojnVUtCWPLyxpM143a7VrZxbgMYVmGY3HCnXaDqCDzmNK9ZS/K6GeVeC3hZu3Xzdwl2JPu65jI5g+elCl5Gv2G/G+32IuXmNu9dRB3VC3NNOcxrJmspTw7ityygW3cygktGuhPXTeANqymqtUdyZd8LYyDLERpG0VNeGnKahs3SVyDW4ik2+ZdB+DxdeXUacqifHo2CNxc3tM8EiTCkc42120+hprJFc4B713wuN+vlTLtEP3XkI+MUBwBP+p43W+R/80dxQFgwO0dPD6c/Sk8h8E5eIrjHcWFsRlYkgFSDEEaa9RpMUPbxgKSeUgx1Hn8akxGCFxSS0QDA5mhW9hsb3XsY0C3igRdA7twGCRuNzD6EGDBE70i4/wBk2w9r2gdXUOo0kMAZABU6gbVnBoaRcZREMAR3nAIm2HOiCO9McjFQ43j7OjqJ9mzEZD3soB5MddIFHi+ho5OMlJ+Bpju1t79msqoACKq52VTMaRttA3Ou+wqO5xZGkB8ubUugkTt3kbVfNGI55a7wHaW3h8GFe2LozNKsARGh3aRr0A5b1NwvimAa5nGGW2xGhYnL581U+JApXBw0/BSWaGVucem7XuuxJisDdt7mUfVXBJUnfQ8j4GD4VqzxLEWzIYwuszPy3q6nidogj2Uhh3gSTI2EjLsOo2nSlN+5glfI6qrDSGe7oem+9FOyXFolwn9oFzLlv2xcTbvKCPmKIGE4VitTb9i55rt6rt9K4sXsGGBZbRXcjNciDufeoKxw3BEyLkA66XwfgGFKtjvRHjP7NHYscFetXFnYgK3kJkfOqrxHs9fsMVvJkI17x3HIiN6umC4aucjDYtSRrBYSPModvEig0xNzDY5rnELefukpmJytEKCrLvA6bTTxk0JJFImN6Y8H4TcxLEWlJyjMxAJyiYmrOeGcPvaj29oPLBic6gx+EADmZkztTHhvZh0sXrOHvL3wT7ScpaQRlI1CiCRO/e3qiyUI4NlHxDWtrWsbuxj4Cof2tE93vN1NGjsZivaG2bRzjkSo06iTqNRr4inWA/s3ukTcuIgG+WXP2X5mqvInvROMK0VFnZtzvyq+WItWlGwA18wNfnTXhHZOzhypjO++ZtY22Gw+tVbtdxMjEFF92ASPEmT8YB9azZPn6NWCXC7DEuq7b7fGam4XxVsz4cMEuRKM22/kdd+VU27j3DG5OpM1q/jmvN7QmH/l0+FLHGx8mZSR7FZfuqGYMwHeImCetR3rfzIrzHB9ob1o6nOB13+NWHCdtUaM/dP8w++1BwaJqSZZ3t1DcwRI8YoTD9o7LDRl26ijk45bH4hy5ilCaw/DGO5+FT3eHou/eY6DxJ5UvxnbGygJLqPIyfgKsPCcN3UusCbmhdDoUmCNPKNeeoopNgbNdnMO0GzdMEkm2VJ88h8d67xNhkfK7GPEmKJxZX/qW22PeB3HjHnzrVztG0aqjRzIqohBxPEJYsO8yEUuSOcchXgJtMZJ/EST6n85q/f2h9oCyrYDe8c75do/Cp12mT6CqRZHeEEHUadddoO9NHQH7HK4Zv0DWVe0w+FYBjaVZEwtx1An+ViY+lZSfEKcDtxpKmGXVSNwRsZpbxdLrD29hisuvt7anKFuT7+Ubq4mI2JIo+2+lQ28QbdzMAGB7rodmU7qfqDyIFORIuEYUIJzCJZvHUk6jfnUj2iwBMhoAKnTTeI5ET9aNuYbL3gc6OMyHaV5g9CpMN0g0BZvamTJMN5A6Af6SfWkQRZiFyuVGzAH1HdPyy1NiMUUfu75SPmPyqbFAe0tk/xkbbAgxrz1ApZjX/feG31n50X0NHsHbFNrOsSZ9dq74XhzecrIBZpKjQxzj05UbguEtc70RbPXc+QFa4Ldt28TIyllYZJaNzBgAd86+ERNKm7qguvATh8R7FH0kqxkMBplMHnMx9KjtcQy3GdssgwVAygqRzjQyJ8qd4rDIxYlBLGTvud9JofFcOW6ZZRMRppoPKr/ABJtU3aIfCgncVTA+Gcd9hlcDOCxOUzEDYfroOlQ9mcDZxVxziC0SSqgmdSTlnfTqa1xPB+yt+6IJgA6xPQ8xzoXs+gt4hTmhDIM+WmvnU/DK+yGtrDWSz27a5VUEAnU9DLHU0Nwj+z3La9vxG8MLYIkKYNx/JTok+Mnwq44HE2sPYLqqu8906GegB8wST4V5zxjir43v3swvKSAQZRlk/hJ7jDqNG0mCJKxfsM17lg4f2iwiXRh8BYyI+j3X1dhBPPWNPDyq0qlq8gs4pQ9okETujcmH3HMaV5FhWazdRyDAPy2PyNelcOxudRBmRoaLSQE7D8Zw8W3KuqyIG3dI5bbCPtWrXB0JlHZNNpDDXffepOJob2HDzD2oRjzKH3Z8jI9aE7M9nMVibyrbzLaM57hBygCNjzbUCPHlS2EJw2GYXfaYi9nCKUtkls0EmVC/DX8qbPiMywFygxHX16eVPLX9mxVpF8Hztz88+npRj9hWMH2u38p+7ULOKpdfveS14/xXH5sRdJ/jaPIGPtX0HiP7P7hBi8o03Kn86+euOcMbD4i7aZg2Vj3hMMDqGAPIgg08aFYNdvZuW1R2nykGtCtVVCjBcRPKR4Gti4h3kedLQvSpUxLDnPnrXUcG+wtnZhRWD4QbjqluCzMFUSIJPjsKXDF9VU+c084ZwUhlullBBDJk0AI1BnnSykorY8Mbm6ReuA/2UrbKviSGcd5VX3FjYt/Hry2051ZLuJuI2ZGgHQiAcpnUdSs/CaF4d2m9paGY6qIIG4/p0/pSjjXauxbOW57z+6FPenadPv9qS7OqtDfGYu1c0urkfk67eo5Us4tgnWxdZH0VSVPjSK32oXmGPmAT8jPyqLiXaE3UFtMwX8U8+g7pgDzOtAJX7mCzGXWT6GfRoP1qMYcKUExkLET3dT/AHhrsOdMwdPD9dIH1rGPLl8PyB+BogInxd0xuYEbflWVy2HT+EfCP+36VlLxH5muGO4kuQwPuldooq7c3PQUJZsFAcsRHu+m46Gs4YGvWiSUQaM1x3CoBPxkHkASZ0p2SG1vFIqi1dJCXgTmE9xgPfgD3SIV+oI5g0PcwLftCqTlzW/xSNjmAA391ugpTjeIorhbLu8A53IygktPcB1yjxiegqyYFReW0sn2ia2W0JZQDNk+MFsvw6V3Rwt41YFu2xBzMIIkR7rAz4a6fGl2PTOLbLzUkR6H70+xEMjAjVgQR4dKr2PxluFVG0UiI5ddRoNzXHBFg9xBJCnRlBIBMdOsioMLw+0vfOYmSVMiAQdI8Zrlr5Vddwcw6HWueF4oMuQ7DUHoZk+lNEDDRxW4XIzGIGmgpbiMZdJINxonqR9KlD/vdoB2/XrUuH4TcvPFtZlgIG+vh86RumP4GfY/gC3jcxGJY+wsAM0kkO3JPLr12ojtjeVQrCwBn91CpQo0Du5BosDeRpFE9pgcFw6xZUwXxDM50M5NfI6xpSrFdrmxNoIyAECMwO4ERoOempPhQq/mOutHP/GCLAQrbYwViNjAhlE90gTr1PjFRX39rZz3IJVsoyZQ2ULzX8QnWdPPlUaYN77BVXvGFARdyBsFG5gST6kimvHew963asrbm5cusym3bGbYKRLfiPeM7KOXWu0cJsZw5GUnCP7cZZZSMtxRGv7r8QGveEx0G9E9nLhUFdwNV6x+YrriPBDhcJ3ka3fDoWJkMDrseQ8qb2uzt3Ot9XD51VmBhWkga6aH5Vz+gY15HvArntC9sxFxCJGknlp1mr//AGc4FbWCVie9eJuHwBMKB4ZQD6mvOeDqUxFv8Jzag6Uf2O7U3XxGIwjlcuHLC2QIOUOVg66wCtFKxWewC6vWusw61TBjHHOuxxB+tHghbGXbnjH7Pgrjg95u4vmdz6KCfSvm/tL3riOfx2kPqsp//Ar2Ht7ca7gbgP4SrfOD8ia8t7U8PyJhSBMo4nf8c+mrGh1oZbKo1cGj8bYhZO+lAVVAZsNXQqKa7FEBJRGE4k9r3Ggc1Oqn0oYNWUGr7Cm1tDK52lvH3CEPVZn50utOTcDOxJkEsSSa5rVBRS6DKTl2WOw4Ydwhh4EH4r+dFLy/X129BSDhji3PU86cWMXI3BqEnxZWMeSC518fWfufpWp3/X0P1NKR2lt5iCjBZ0Igjzynb50XZx9t4yuCeh0Pz+wpxAkDwn9eCn61lROdeR84+8mt1wAwcSs2iwB9sy7sVK218AnvXCOrZR4GkK44q9yIZHmVZQBB1Og0GvSKyspxCG0oBMaDlz9PGnPDMWQhtgazIM7cxEc51rKykkFB3F/+ZsNe1DWyq4gA5ZzaLeXkZ2ZOutU62Racq4mCRPl4VlZTR2c+xmLgykcjOnn06VHwrCzInvCD6EQR8R86yspbpDND7h/ZO41pr9whVtgkDct4abDxOtSJxQIMiggEmQmk+ZOreprKyseVuU0n0fRf+XGEPT5MvFOS6b+wf2/xzXOG4ZCAot3IA5/9MzMaaededWmIIIMHrWVlbodHzs3crPc+x3D0TAWroANy9bVncjXVvdH8KjkBpzM1riWKZLlnKSIZwYJH/wAfh4rWVlI/JxNxTDDHYZkvA3YBKqDkcMNRD7a+IjqKFwnDyqIpOqqFPmAPjWVlRunSKJX2SC1qJA3EdR4zVO4I/suP3F5XfaD/ADIH+q1qsq+MnM9PCzUuWsrKoTI8Rh1dGVgCCDIPP4UXiewmAxCWvaoS1tYUq9xYmJ0BjkKysqclsddHjv8Aah2esYbGNbsZgiWVdszFiWYmAumg9351Qa1WVSPQGaNbU1lZTAO62DWVlccYa0KysrjiYVl68VUx5VlZSBAFFbJrdZTgO1xDDZ2Hqa1WVldR1n//2Q=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D2C1F90C-9EF4-4EFC-8018-5FED3E135087}"/>
              </a:ext>
            </a:extLst>
          </p:cNvPr>
          <p:cNvSpPr txBox="1">
            <a:spLocks/>
          </p:cNvSpPr>
          <p:nvPr/>
        </p:nvSpPr>
        <p:spPr>
          <a:xfrm>
            <a:off x="0" y="72297"/>
            <a:ext cx="12191999" cy="692696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r>
              <a:rPr lang="sv-SE" sz="360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Progress in laser </a:t>
            </a:r>
            <a:r>
              <a:rPr lang="sv-SE" sz="3600" dirty="0" err="1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technology</a:t>
            </a:r>
            <a:r>
              <a:rPr lang="sv-SE" sz="360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 (II)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5F44EF-FA2F-42B7-ACD8-789A9BA4F5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0096" y="2564904"/>
            <a:ext cx="3744416" cy="2612032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68206A99-E936-42D9-B5B2-1F1719CFAA10}"/>
              </a:ext>
            </a:extLst>
          </p:cNvPr>
          <p:cNvSpPr/>
          <p:nvPr/>
        </p:nvSpPr>
        <p:spPr>
          <a:xfrm>
            <a:off x="6960096" y="6000527"/>
            <a:ext cx="3856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Telle et al. Appl. Phys. B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69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327 (1999)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9BBD0A-7B17-4F60-87ED-6D9A9536A23C}"/>
              </a:ext>
            </a:extLst>
          </p:cNvPr>
          <p:cNvSpPr/>
          <p:nvPr/>
        </p:nvSpPr>
        <p:spPr>
          <a:xfrm>
            <a:off x="1527529" y="5963553"/>
            <a:ext cx="380649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Nisoli et al. Opt. Lett.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22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522 (1997)</a:t>
            </a:r>
          </a:p>
          <a:p>
            <a:r>
              <a:rPr lang="sv-SE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Kärtner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al., Opt. Lett.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22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831 (1997)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8541EE3-C1F1-4F60-94F8-3D8C90AD79DA}"/>
              </a:ext>
            </a:extLst>
          </p:cNvPr>
          <p:cNvSpPr txBox="1"/>
          <p:nvPr/>
        </p:nvSpPr>
        <p:spPr>
          <a:xfrm>
            <a:off x="1516374" y="939171"/>
            <a:ext cx="4248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Few-cycle laser pulses (&lt; 10 fs) </a:t>
            </a:r>
          </a:p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Hollow fiber compression</a:t>
            </a:r>
          </a:p>
          <a:p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Chirped mirrors</a:t>
            </a:r>
            <a:endParaRPr lang="sv-SE" sz="2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90DB9E-F15C-44B4-A32A-5823B856B5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1464" y="2219137"/>
            <a:ext cx="3872753" cy="358422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7FDBDAC-BEC9-4260-87E7-69C8EE6E0A18}"/>
              </a:ext>
            </a:extLst>
          </p:cNvPr>
          <p:cNvSpPr txBox="1"/>
          <p:nvPr/>
        </p:nvSpPr>
        <p:spPr>
          <a:xfrm>
            <a:off x="7176120" y="1216647"/>
            <a:ext cx="381642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Measurement and control of the Carrier-Envelope Phase </a:t>
            </a:r>
          </a:p>
        </p:txBody>
      </p:sp>
    </p:spTree>
    <p:extLst>
      <p:ext uri="{BB962C8B-B14F-4D97-AF65-F5344CB8AC3E}">
        <p14:creationId xmlns:p14="http://schemas.microsoft.com/office/powerpoint/2010/main" val="4083746286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extBox 32">
            <a:extLst>
              <a:ext uri="{FF2B5EF4-FFF2-40B4-BE49-F238E27FC236}">
                <a16:creationId xmlns:a16="http://schemas.microsoft.com/office/drawing/2014/main" id="{205C8209-49C3-4616-9439-3442670BF7FC}"/>
              </a:ext>
            </a:extLst>
          </p:cNvPr>
          <p:cNvSpPr txBox="1"/>
          <p:nvPr/>
        </p:nvSpPr>
        <p:spPr>
          <a:xfrm>
            <a:off x="191344" y="38339"/>
            <a:ext cx="119457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3600" b="1" dirty="0" err="1">
                <a:latin typeface="+mn-lt"/>
              </a:rPr>
              <a:t>First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measurement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of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isolated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attosecond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pulses</a:t>
            </a:r>
            <a:endParaRPr lang="sv-SE" sz="3600" b="1" dirty="0">
              <a:latin typeface="+mn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FDBC64-E09F-4B81-B54F-391877F95B12}"/>
              </a:ext>
            </a:extLst>
          </p:cNvPr>
          <p:cNvSpPr/>
          <p:nvPr/>
        </p:nvSpPr>
        <p:spPr>
          <a:xfrm>
            <a:off x="654560" y="5719384"/>
            <a:ext cx="39207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Henstchel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al., Nature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414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509 (2001)</a:t>
            </a:r>
          </a:p>
        </p:txBody>
      </p:sp>
      <p:pic>
        <p:nvPicPr>
          <p:cNvPr id="37" name="Picture 31" descr="gouliel">
            <a:extLst>
              <a:ext uri="{FF2B5EF4-FFF2-40B4-BE49-F238E27FC236}">
                <a16:creationId xmlns:a16="http://schemas.microsoft.com/office/drawing/2014/main" id="{BE178A38-2751-4F17-A00E-C6212CDB35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040" y="1045100"/>
            <a:ext cx="4751388" cy="3973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Text Box 13">
            <a:extLst>
              <a:ext uri="{FF2B5EF4-FFF2-40B4-BE49-F238E27FC236}">
                <a16:creationId xmlns:a16="http://schemas.microsoft.com/office/drawing/2014/main" id="{E61131BC-8F97-4E93-A4CC-E7FB51D24D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80795" y="1408465"/>
            <a:ext cx="1792682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v-SE" altLang="en-US" sz="2400" dirty="0">
                <a:latin typeface="+mn-lt"/>
              </a:rPr>
              <a:t>Streaking </a:t>
            </a:r>
            <a:r>
              <a:rPr lang="sv-SE" altLang="en-US" sz="2400" dirty="0" err="1">
                <a:latin typeface="+mn-lt"/>
              </a:rPr>
              <a:t>camera</a:t>
            </a:r>
            <a:endParaRPr lang="en-US" altLang="en-US" sz="2400" dirty="0">
              <a:latin typeface="+mn-lt"/>
            </a:endParaRPr>
          </a:p>
        </p:txBody>
      </p:sp>
      <p:sp>
        <p:nvSpPr>
          <p:cNvPr id="39" name="Text Box 14">
            <a:extLst>
              <a:ext uri="{FF2B5EF4-FFF2-40B4-BE49-F238E27FC236}">
                <a16:creationId xmlns:a16="http://schemas.microsoft.com/office/drawing/2014/main" id="{39A8A872-FBA7-4239-BCBF-9EA6A47B87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98156" y="2810082"/>
            <a:ext cx="865187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altLang="en-US" sz="2000" b="1"/>
              <a:t>-eA</a:t>
            </a:r>
            <a:endParaRPr lang="en-US" altLang="en-US" sz="2000" b="1"/>
          </a:p>
        </p:txBody>
      </p:sp>
      <p:sp>
        <p:nvSpPr>
          <p:cNvPr id="40" name="Text Box 15">
            <a:extLst>
              <a:ext uri="{FF2B5EF4-FFF2-40B4-BE49-F238E27FC236}">
                <a16:creationId xmlns:a16="http://schemas.microsoft.com/office/drawing/2014/main" id="{45D512A4-2085-4AA3-81D3-A690257F5D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25131" y="3386344"/>
            <a:ext cx="93662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v-SE" altLang="en-US" sz="2000" b="1"/>
              <a:t>p</a:t>
            </a:r>
            <a:r>
              <a:rPr lang="sv-SE" altLang="en-US" sz="2000" b="1" baseline="-25000"/>
              <a:t>i</a:t>
            </a:r>
            <a:endParaRPr lang="en-US" altLang="en-US" sz="2000" b="1"/>
          </a:p>
        </p:txBody>
      </p:sp>
      <p:sp>
        <p:nvSpPr>
          <p:cNvPr id="41" name="Line 16">
            <a:extLst>
              <a:ext uri="{FF2B5EF4-FFF2-40B4-BE49-F238E27FC236}">
                <a16:creationId xmlns:a16="http://schemas.microsoft.com/office/drawing/2014/main" id="{B9036D94-9030-417B-B8BD-0C87CECA19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80667" y="2737056"/>
            <a:ext cx="0" cy="576262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4" name="Line 17">
            <a:extLst>
              <a:ext uri="{FF2B5EF4-FFF2-40B4-BE49-F238E27FC236}">
                <a16:creationId xmlns:a16="http://schemas.microsoft.com/office/drawing/2014/main" id="{E0BF4749-0FA3-46CD-93CB-8B9A11B2DCF4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4880667" y="3313319"/>
            <a:ext cx="0" cy="792163"/>
          </a:xfrm>
          <a:prstGeom prst="line">
            <a:avLst/>
          </a:prstGeom>
          <a:noFill/>
          <a:ln w="57150">
            <a:solidFill>
              <a:srgbClr val="A32D8A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95705D4-E605-4135-98F1-B31251E16E8A}"/>
              </a:ext>
            </a:extLst>
          </p:cNvPr>
          <p:cNvSpPr/>
          <p:nvPr/>
        </p:nvSpPr>
        <p:spPr>
          <a:xfrm>
            <a:off x="6857647" y="5719384"/>
            <a:ext cx="4349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Goulielmakis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al., Science </a:t>
            </a:r>
            <a:r>
              <a:rPr lang="fr-FR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305</a:t>
            </a:r>
            <a:r>
              <a:rPr lang="fr-FR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1267 (2004)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4" name="Text Box 2">
            <a:extLst>
              <a:ext uri="{FF2B5EF4-FFF2-40B4-BE49-F238E27FC236}">
                <a16:creationId xmlns:a16="http://schemas.microsoft.com/office/drawing/2014/main" id="{BA3BBDE2-D82B-49D3-8E18-8C96666ED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35722" y="5086411"/>
            <a:ext cx="174254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en-US" sz="2800" dirty="0">
                <a:latin typeface="+mn-lt"/>
                <a:sym typeface="Symbol" panose="05050102010706020507" pitchFamily="18" charset="2"/>
              </a:rPr>
              <a:t>=250 </a:t>
            </a:r>
            <a:r>
              <a:rPr lang="de-DE" altLang="en-US" sz="2800" dirty="0" err="1">
                <a:latin typeface="+mn-lt"/>
                <a:sym typeface="Symbol" panose="05050102010706020507" pitchFamily="18" charset="2"/>
              </a:rPr>
              <a:t>as</a:t>
            </a:r>
            <a:endParaRPr lang="en-GB" altLang="en-US" sz="2800" dirty="0">
              <a:latin typeface="+mn-lt"/>
              <a:sym typeface="Symbol" panose="05050102010706020507" pitchFamily="18" charset="2"/>
            </a:endParaRPr>
          </a:p>
        </p:txBody>
      </p:sp>
      <p:pic>
        <p:nvPicPr>
          <p:cNvPr id="15" name="Picture 2" descr="Nobel Prize in Physics 2023">
            <a:extLst>
              <a:ext uri="{FF2B5EF4-FFF2-40B4-BE49-F238E27FC236}">
                <a16:creationId xmlns:a16="http://schemas.microsoft.com/office/drawing/2014/main" id="{B8093F26-CAA5-48FC-8DB2-922442D8CC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74" r="15688"/>
          <a:stretch/>
        </p:blipFill>
        <p:spPr bwMode="auto">
          <a:xfrm>
            <a:off x="1387305" y="946356"/>
            <a:ext cx="1656184" cy="1790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792F9503-5EED-4570-92DA-E08914D3CD9D}"/>
              </a:ext>
            </a:extLst>
          </p:cNvPr>
          <p:cNvSpPr txBox="1"/>
          <p:nvPr/>
        </p:nvSpPr>
        <p:spPr>
          <a:xfrm>
            <a:off x="1608705" y="3031856"/>
            <a:ext cx="1656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Ferenc Krausz</a:t>
            </a:r>
          </a:p>
        </p:txBody>
      </p:sp>
      <p:pic>
        <p:nvPicPr>
          <p:cNvPr id="17" name="Picture 2" descr="https://tse2.mm.bing.net/th?id=OIP.0jLaDuwyDJ2o_wyIhPuzHgHaHa&amp;pid=Api&amp;P=0&amp;h=180">
            <a:extLst>
              <a:ext uri="{FF2B5EF4-FFF2-40B4-BE49-F238E27FC236}">
                <a16:creationId xmlns:a16="http://schemas.microsoft.com/office/drawing/2014/main" id="{DBB17A14-6F99-4B61-A3CC-7C3FA2D9C5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5679" y="4161232"/>
            <a:ext cx="929258" cy="92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581163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9536" y="1916832"/>
            <a:ext cx="8280920" cy="4320480"/>
          </a:xfrm>
        </p:spPr>
        <p:txBody>
          <a:bodyPr/>
          <a:lstStyle/>
          <a:p>
            <a:r>
              <a:rPr lang="sv-SE" b="1" dirty="0" err="1">
                <a:solidFill>
                  <a:schemeClr val="bg1">
                    <a:lumMod val="65000"/>
                  </a:schemeClr>
                </a:solidFill>
              </a:rPr>
              <a:t>High</a:t>
            </a:r>
            <a:r>
              <a:rPr lang="sv-SE" b="1" dirty="0">
                <a:solidFill>
                  <a:schemeClr val="bg1">
                    <a:lumMod val="65000"/>
                  </a:schemeClr>
                </a:solidFill>
              </a:rPr>
              <a:t>-order </a:t>
            </a:r>
            <a:r>
              <a:rPr lang="sv-SE" b="1" dirty="0" err="1">
                <a:solidFill>
                  <a:schemeClr val="bg1">
                    <a:lumMod val="65000"/>
                  </a:schemeClr>
                </a:solidFill>
              </a:rPr>
              <a:t>harmonic</a:t>
            </a:r>
            <a:r>
              <a:rPr lang="sv-SE" b="1" dirty="0">
                <a:solidFill>
                  <a:schemeClr val="bg1">
                    <a:lumMod val="65000"/>
                  </a:schemeClr>
                </a:solidFill>
              </a:rPr>
              <a:t> generation </a:t>
            </a:r>
          </a:p>
          <a:p>
            <a:r>
              <a:rPr lang="sv-SE" b="1" dirty="0" err="1">
                <a:solidFill>
                  <a:schemeClr val="bg1">
                    <a:lumMod val="65000"/>
                  </a:schemeClr>
                </a:solidFill>
              </a:rPr>
              <a:t>Attosecond</a:t>
            </a:r>
            <a:r>
              <a:rPr lang="sv-SE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v-SE" b="1" dirty="0" err="1">
                <a:solidFill>
                  <a:schemeClr val="bg1">
                    <a:lumMod val="65000"/>
                  </a:schemeClr>
                </a:solidFill>
              </a:rPr>
              <a:t>light</a:t>
            </a:r>
            <a:r>
              <a:rPr lang="sv-SE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v-SE" b="1" dirty="0" err="1">
                <a:solidFill>
                  <a:schemeClr val="bg1">
                    <a:lumMod val="65000"/>
                  </a:schemeClr>
                </a:solidFill>
              </a:rPr>
              <a:t>pulses</a:t>
            </a:r>
            <a:r>
              <a:rPr lang="sv-SE" b="1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sv-SE" b="1" dirty="0"/>
              <a:t>			</a:t>
            </a:r>
          </a:p>
          <a:p>
            <a:r>
              <a:rPr lang="en-US" b="1" dirty="0"/>
              <a:t>Applications			 	</a:t>
            </a:r>
            <a:endParaRPr lang="sv-SE" b="1" dirty="0"/>
          </a:p>
          <a:p>
            <a:pPr marL="0" indent="0">
              <a:buNone/>
            </a:pPr>
            <a:endParaRPr lang="sv-S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Outline</a:t>
            </a:r>
            <a:endParaRPr lang="sv-SE" dirty="0">
              <a:solidFill>
                <a:schemeClr val="tx1"/>
              </a:solidFill>
              <a:effectLst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71AB32-5E7D-4D0B-9171-C39BCD6789E2}"/>
              </a:ext>
            </a:extLst>
          </p:cNvPr>
          <p:cNvSpPr txBox="1"/>
          <p:nvPr/>
        </p:nvSpPr>
        <p:spPr>
          <a:xfrm>
            <a:off x="6068925" y="3946926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Atomic Spectroscopy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Industrial application</a:t>
            </a:r>
          </a:p>
        </p:txBody>
      </p:sp>
    </p:spTree>
    <p:extLst>
      <p:ext uri="{BB962C8B-B14F-4D97-AF65-F5344CB8AC3E}">
        <p14:creationId xmlns:p14="http://schemas.microsoft.com/office/powerpoint/2010/main" val="1050714732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19536" y="1916832"/>
            <a:ext cx="8280920" cy="4320480"/>
          </a:xfrm>
        </p:spPr>
        <p:txBody>
          <a:bodyPr/>
          <a:lstStyle/>
          <a:p>
            <a:r>
              <a:rPr lang="sv-SE" b="1" dirty="0" err="1"/>
              <a:t>High</a:t>
            </a:r>
            <a:r>
              <a:rPr lang="sv-SE" b="1" dirty="0"/>
              <a:t>-order </a:t>
            </a:r>
            <a:r>
              <a:rPr lang="sv-SE" b="1" dirty="0" err="1"/>
              <a:t>harmonic</a:t>
            </a:r>
            <a:r>
              <a:rPr lang="sv-SE" b="1" dirty="0"/>
              <a:t> generation </a:t>
            </a:r>
          </a:p>
          <a:p>
            <a:r>
              <a:rPr lang="sv-SE" b="1" dirty="0" err="1"/>
              <a:t>Attosecond</a:t>
            </a:r>
            <a:r>
              <a:rPr lang="sv-SE" b="1" dirty="0"/>
              <a:t> </a:t>
            </a:r>
            <a:r>
              <a:rPr lang="sv-SE" b="1" dirty="0" err="1"/>
              <a:t>light</a:t>
            </a:r>
            <a:r>
              <a:rPr lang="sv-SE" b="1" dirty="0"/>
              <a:t> </a:t>
            </a:r>
            <a:r>
              <a:rPr lang="sv-SE" b="1" dirty="0" err="1"/>
              <a:t>pulses</a:t>
            </a:r>
            <a:r>
              <a:rPr lang="sv-SE" b="1" dirty="0"/>
              <a:t> 			</a:t>
            </a:r>
          </a:p>
          <a:p>
            <a:r>
              <a:rPr lang="en-US" b="1" dirty="0"/>
              <a:t>Attosecond physics			 	</a:t>
            </a:r>
            <a:endParaRPr lang="sv-SE" b="1" dirty="0"/>
          </a:p>
          <a:p>
            <a:endParaRPr lang="sv-S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  <a:effectLst/>
              </a:rPr>
              <a:t>Outline</a:t>
            </a:r>
            <a:endParaRPr lang="sv-SE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76174064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643401" y="4791932"/>
            <a:ext cx="263206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sv-SE" sz="2400" dirty="0" err="1">
                <a:latin typeface="Calibri"/>
              </a:rPr>
              <a:t>Photoelectric</a:t>
            </a:r>
            <a:r>
              <a:rPr lang="sv-SE" sz="2400" dirty="0">
                <a:latin typeface="Calibri"/>
              </a:rPr>
              <a:t> </a:t>
            </a:r>
            <a:r>
              <a:rPr lang="sv-SE" sz="2400" dirty="0" err="1">
                <a:latin typeface="Calibri"/>
              </a:rPr>
              <a:t>effect</a:t>
            </a:r>
            <a:endParaRPr lang="sv-SE" sz="2400" dirty="0">
              <a:latin typeface="Calibri"/>
            </a:endParaRPr>
          </a:p>
          <a:p>
            <a:pPr lvl="0"/>
            <a:r>
              <a:rPr lang="sv-SE" sz="2400" dirty="0">
                <a:latin typeface="Calibri"/>
              </a:rPr>
              <a:t>Hertz 1887</a:t>
            </a:r>
          </a:p>
          <a:p>
            <a:pPr lvl="0"/>
            <a:r>
              <a:rPr lang="sv-SE" sz="2400" dirty="0">
                <a:latin typeface="Calibri"/>
              </a:rPr>
              <a:t>Einstein 1905</a:t>
            </a:r>
            <a:endParaRPr lang="en-US" sz="3200" b="1" dirty="0">
              <a:latin typeface="Calibri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41428" y="721155"/>
            <a:ext cx="1067036" cy="160346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CB484F6-A602-4DBB-8727-373A8D228FCE}"/>
              </a:ext>
            </a:extLst>
          </p:cNvPr>
          <p:cNvSpPr txBox="1"/>
          <p:nvPr/>
        </p:nvSpPr>
        <p:spPr>
          <a:xfrm>
            <a:off x="1505744" y="74824"/>
            <a:ext cx="9180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3600" b="1" dirty="0">
                <a:latin typeface="+mn-lt"/>
              </a:rPr>
              <a:t>Temporal </a:t>
            </a:r>
            <a:r>
              <a:rPr lang="sv-SE" sz="3600" b="1" dirty="0" err="1">
                <a:latin typeface="+mn-lt"/>
              </a:rPr>
              <a:t>dynamics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of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photoionization</a:t>
            </a:r>
            <a:endParaRPr lang="en-US" sz="3600" b="1" dirty="0">
              <a:latin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C00B80C-368B-45EC-B9CD-9722927EAC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799" y="806686"/>
            <a:ext cx="3147669" cy="37191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0AE6F236-4358-4CCD-B6F3-612BFB45CA54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519" y="1341144"/>
            <a:ext cx="1845841" cy="1130773"/>
          </a:xfrm>
          <a:prstGeom prst="rect">
            <a:avLst/>
          </a:prstGeom>
        </p:spPr>
      </p:pic>
      <p:pic>
        <p:nvPicPr>
          <p:cNvPr id="23" name="Picture 2" descr="https://tse2.mm.bing.net/th?id=OIP.0jLaDuwyDJ2o_wyIhPuzHgHaHa&amp;pid=Api&amp;P=0&amp;h=180">
            <a:extLst>
              <a:ext uri="{FF2B5EF4-FFF2-40B4-BE49-F238E27FC236}">
                <a16:creationId xmlns:a16="http://schemas.microsoft.com/office/drawing/2014/main" id="{13647BCD-D796-4F89-BB08-BFBFA61237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10316" y="5278814"/>
            <a:ext cx="929258" cy="929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34076CD-BBA7-4191-9341-D89CA72B4657}"/>
              </a:ext>
            </a:extLst>
          </p:cNvPr>
          <p:cNvCxnSpPr>
            <a:cxnSpLocks/>
          </p:cNvCxnSpPr>
          <p:nvPr/>
        </p:nvCxnSpPr>
        <p:spPr>
          <a:xfrm>
            <a:off x="9696400" y="806686"/>
            <a:ext cx="0" cy="5837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86D5C37-A3C5-435A-8854-3D8DE14CE3CB}"/>
              </a:ext>
            </a:extLst>
          </p:cNvPr>
          <p:cNvSpPr txBox="1"/>
          <p:nvPr/>
        </p:nvSpPr>
        <p:spPr>
          <a:xfrm>
            <a:off x="10413421" y="2417421"/>
            <a:ext cx="1241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+mn-lt"/>
              </a:rPr>
              <a:t>A. Einstein</a:t>
            </a:r>
            <a:endParaRPr lang="LID4096" b="1" dirty="0">
              <a:latin typeface="+mn-lt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DC494743-ABA0-47E2-A8AB-7AF37B282D16}"/>
              </a:ext>
            </a:extLst>
          </p:cNvPr>
          <p:cNvSpPr/>
          <p:nvPr/>
        </p:nvSpPr>
        <p:spPr>
          <a:xfrm>
            <a:off x="10626132" y="4747932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1921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1E0B3AE-22D9-4D65-B480-5492BF1D341B}"/>
              </a:ext>
            </a:extLst>
          </p:cNvPr>
          <p:cNvSpPr/>
          <p:nvPr/>
        </p:nvSpPr>
        <p:spPr>
          <a:xfrm>
            <a:off x="10344472" y="6400037"/>
            <a:ext cx="14500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@NobelPrize.org </a:t>
            </a:r>
            <a:endParaRPr lang="sv-SE" sz="14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651133E-8D8D-49E6-BC04-FA1F9B34C9BA}"/>
              </a:ext>
            </a:extLst>
          </p:cNvPr>
          <p:cNvSpPr/>
          <p:nvPr/>
        </p:nvSpPr>
        <p:spPr>
          <a:xfrm>
            <a:off x="9796711" y="2890179"/>
            <a:ext cx="22995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“for his services to Theoretical Physics, and especially for his discovery of the law of the photoelectric effect”</a:t>
            </a:r>
            <a:endParaRPr lang="sv-SE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3D4C841-F8F2-430A-B7E1-40304400F7E6}"/>
              </a:ext>
            </a:extLst>
          </p:cNvPr>
          <p:cNvSpPr txBox="1"/>
          <p:nvPr/>
        </p:nvSpPr>
        <p:spPr>
          <a:xfrm>
            <a:off x="5159896" y="2602087"/>
            <a:ext cx="3573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What are the wave/quantum properties of the photoelectron?</a:t>
            </a:r>
            <a:endParaRPr lang="LID4096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564406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 rot="1013289">
            <a:off x="4003682" y="1001724"/>
            <a:ext cx="675675" cy="314311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4017929" y="3032375"/>
            <a:ext cx="824" cy="365505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4245946" y="3016693"/>
            <a:ext cx="22886" cy="2752337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593848" y="5762831"/>
            <a:ext cx="9361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3512391" y="4465183"/>
            <a:ext cx="10343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3524295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3584398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V="1">
            <a:off x="3646882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709366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3769469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V="1">
            <a:off x="3831953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3889097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3949200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4011684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4074168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4134271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4196755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V="1">
            <a:off x="4253899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4316383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4378867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4438970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4501454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4015311" y="3391549"/>
            <a:ext cx="3443" cy="4084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 flipH="1" flipV="1">
            <a:off x="4016314" y="3780565"/>
            <a:ext cx="3890" cy="2010851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4244761" y="2257308"/>
            <a:ext cx="2619" cy="37298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 flipV="1">
            <a:off x="4512717" y="2221887"/>
            <a:ext cx="2892" cy="3547144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501454" y="5752181"/>
            <a:ext cx="936104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437534" y="4465183"/>
            <a:ext cx="103430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V="1">
            <a:off x="4572025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V="1">
            <a:off x="4634509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V="1">
            <a:off x="4694612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V="1">
            <a:off x="4757096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flipV="1">
            <a:off x="4814240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4874343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4936827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V="1">
            <a:off x="4999311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flipV="1">
            <a:off x="5059414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flipV="1">
            <a:off x="5121898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5179042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flipV="1">
            <a:off x="5241526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V="1">
            <a:off x="5304010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V="1">
            <a:off x="5364113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V="1">
            <a:off x="5426597" y="4321167"/>
            <a:ext cx="72008" cy="14401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 flipH="1" flipV="1">
            <a:off x="4244761" y="2623966"/>
            <a:ext cx="3443" cy="4084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 flipV="1">
            <a:off x="4753822" y="1411129"/>
            <a:ext cx="3483" cy="4354304"/>
          </a:xfrm>
          <a:prstGeom prst="straightConnector1">
            <a:avLst/>
          </a:prstGeom>
          <a:ln w="38100"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flipH="1">
            <a:off x="4509257" y="1411130"/>
            <a:ext cx="3443" cy="4084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flipH="1" flipV="1">
            <a:off x="4506639" y="1813208"/>
            <a:ext cx="3443" cy="40840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367767" y="1936055"/>
            <a:ext cx="2127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Non-resonant</a:t>
            </a:r>
          </a:p>
          <a:p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attosecond excitation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42190CD-41C7-44BE-8967-D4546FD3E38B}"/>
              </a:ext>
            </a:extLst>
          </p:cNvPr>
          <p:cNvSpPr txBox="1"/>
          <p:nvPr/>
        </p:nvSpPr>
        <p:spPr>
          <a:xfrm>
            <a:off x="48938" y="5949111"/>
            <a:ext cx="5176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b="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Cavalieri et al., Nature 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449</a:t>
            </a:r>
            <a:r>
              <a:rPr lang="en-US" b="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, 1029 (2007)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Schultze et al., Science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328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1658 (2010)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Klünder et al., Phys. Rev. Lett.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106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143002 (2011)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E6C8596-46F6-4449-8002-FBDCEAC63707}"/>
              </a:ext>
            </a:extLst>
          </p:cNvPr>
          <p:cNvGrpSpPr/>
          <p:nvPr/>
        </p:nvGrpSpPr>
        <p:grpSpPr>
          <a:xfrm>
            <a:off x="5882488" y="1724405"/>
            <a:ext cx="5915677" cy="5148036"/>
            <a:chOff x="5882488" y="1724405"/>
            <a:chExt cx="5915677" cy="5148036"/>
          </a:xfrm>
        </p:grpSpPr>
        <p:sp>
          <p:nvSpPr>
            <p:cNvPr id="77" name="Oval 76"/>
            <p:cNvSpPr/>
            <p:nvPr/>
          </p:nvSpPr>
          <p:spPr>
            <a:xfrm rot="5400000">
              <a:off x="8819961" y="2388357"/>
              <a:ext cx="382016" cy="424572"/>
            </a:xfrm>
            <a:prstGeom prst="ellips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cxnSp>
          <p:nvCxnSpPr>
            <p:cNvPr id="79" name="Straight Arrow Connector 78"/>
            <p:cNvCxnSpPr/>
            <p:nvPr/>
          </p:nvCxnSpPr>
          <p:spPr>
            <a:xfrm flipH="1">
              <a:off x="9017672" y="1745594"/>
              <a:ext cx="3443" cy="40840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/>
            <p:cNvCxnSpPr/>
            <p:nvPr/>
          </p:nvCxnSpPr>
          <p:spPr>
            <a:xfrm flipH="1" flipV="1">
              <a:off x="9245690" y="1772816"/>
              <a:ext cx="22886" cy="2752337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>
              <a:off x="8593592" y="4518955"/>
              <a:ext cx="936104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flipV="1">
              <a:off x="8524039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flipV="1">
              <a:off x="8584142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flipV="1">
              <a:off x="8646626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V="1">
              <a:off x="8709110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flipV="1">
              <a:off x="8769213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/>
            <p:cNvCxnSpPr/>
            <p:nvPr/>
          </p:nvCxnSpPr>
          <p:spPr>
            <a:xfrm flipV="1">
              <a:off x="8831697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/>
            <p:cNvCxnSpPr/>
            <p:nvPr/>
          </p:nvCxnSpPr>
          <p:spPr>
            <a:xfrm flipV="1">
              <a:off x="8888841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/>
            <p:cNvCxnSpPr/>
            <p:nvPr/>
          </p:nvCxnSpPr>
          <p:spPr>
            <a:xfrm flipV="1">
              <a:off x="8948944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/>
            <p:cNvCxnSpPr/>
            <p:nvPr/>
          </p:nvCxnSpPr>
          <p:spPr>
            <a:xfrm flipV="1">
              <a:off x="9011428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flipV="1">
              <a:off x="9073912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 flipV="1">
              <a:off x="9134015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V="1">
              <a:off x="9196499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/>
          </p:nvCxnSpPr>
          <p:spPr>
            <a:xfrm flipV="1">
              <a:off x="9253643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 flipV="1">
              <a:off x="9316127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 flipV="1">
              <a:off x="9378611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9438714" y="3077291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flipH="1" flipV="1">
              <a:off x="9015054" y="2147672"/>
              <a:ext cx="3443" cy="40840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 flipH="1" flipV="1">
              <a:off x="9016058" y="2536688"/>
              <a:ext cx="3890" cy="2010851"/>
            </a:xfrm>
            <a:prstGeom prst="straightConnector1">
              <a:avLst/>
            </a:prstGeom>
            <a:ln w="38100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8507094" y="3221307"/>
              <a:ext cx="103430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7525740" y="2573279"/>
              <a:ext cx="103430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7520700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7580803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 flipV="1">
              <a:off x="7643287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7705771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V="1">
              <a:off x="7765874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 flipV="1">
              <a:off x="7828358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 flipV="1">
              <a:off x="7885502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V="1">
              <a:off x="7945605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/>
            <p:cNvCxnSpPr/>
            <p:nvPr/>
          </p:nvCxnSpPr>
          <p:spPr>
            <a:xfrm flipV="1">
              <a:off x="8008089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 flipV="1">
              <a:off x="8070573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 flipV="1">
              <a:off x="8130676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8193160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flipV="1">
              <a:off x="8250304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 flipV="1">
              <a:off x="8312788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V="1">
              <a:off x="8375272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/>
            <p:cNvCxnSpPr/>
            <p:nvPr/>
          </p:nvCxnSpPr>
          <p:spPr>
            <a:xfrm flipV="1">
              <a:off x="8435375" y="1724405"/>
              <a:ext cx="72008" cy="144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7503755" y="1868421"/>
              <a:ext cx="1034303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Curved Up Arrow 125"/>
            <p:cNvSpPr/>
            <p:nvPr/>
          </p:nvSpPr>
          <p:spPr>
            <a:xfrm rot="10800000" flipH="1">
              <a:off x="8461031" y="2438160"/>
              <a:ext cx="494920" cy="105409"/>
            </a:xfrm>
            <a:prstGeom prst="curvedUpArrow">
              <a:avLst/>
            </a:prstGeom>
            <a:ln w="571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9956010" y="2078835"/>
              <a:ext cx="184215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Resonant harmonic </a:t>
              </a:r>
            </a:p>
            <a:p>
              <a:r>
                <a:rPr lang="en-GB" sz="2400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excitation</a:t>
              </a:r>
            </a:p>
            <a:p>
              <a:endParaRPr lang="en-GB" sz="2400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F209137E-0935-4591-B5A3-066CE5A1B3A1}"/>
                </a:ext>
              </a:extLst>
            </p:cNvPr>
            <p:cNvSpPr txBox="1"/>
            <p:nvPr/>
          </p:nvSpPr>
          <p:spPr>
            <a:xfrm>
              <a:off x="5882488" y="2294960"/>
              <a:ext cx="1595702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dirty="0">
                  <a:solidFill>
                    <a:schemeClr val="accent1">
                      <a:lumMod val="75000"/>
                    </a:schemeClr>
                  </a:solidFill>
                  <a:latin typeface="+mn-lt"/>
                </a:rPr>
                <a:t>Discrete state</a:t>
              </a:r>
            </a:p>
          </p:txBody>
        </p:sp>
        <p:sp>
          <p:nvSpPr>
            <p:cNvPr id="106" name="TextBox 105">
              <a:extLst>
                <a:ext uri="{FF2B5EF4-FFF2-40B4-BE49-F238E27FC236}">
                  <a16:creationId xmlns:a16="http://schemas.microsoft.com/office/drawing/2014/main" id="{E7450651-19EA-492A-9CC0-02A9045F6BD4}"/>
                </a:ext>
              </a:extLst>
            </p:cNvPr>
            <p:cNvSpPr txBox="1"/>
            <p:nvPr/>
          </p:nvSpPr>
          <p:spPr>
            <a:xfrm>
              <a:off x="6747717" y="5949111"/>
              <a:ext cx="4796406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b="0" i="0" dirty="0">
                  <a:solidFill>
                    <a:schemeClr val="accent6">
                      <a:lumMod val="50000"/>
                    </a:schemeClr>
                  </a:solidFill>
                  <a:effectLst/>
                  <a:latin typeface="+mn-lt"/>
                </a:rPr>
                <a:t>Haessler et al. Phys. Rev. A </a:t>
              </a:r>
              <a:r>
                <a:rPr lang="en-US" b="1" i="0" dirty="0">
                  <a:solidFill>
                    <a:schemeClr val="accent6">
                      <a:lumMod val="50000"/>
                    </a:schemeClr>
                  </a:solidFill>
                  <a:effectLst/>
                  <a:latin typeface="+mn-lt"/>
                </a:rPr>
                <a:t>80</a:t>
              </a:r>
              <a:r>
                <a:rPr lang="en-US" b="0" i="0" dirty="0">
                  <a:solidFill>
                    <a:schemeClr val="accent6">
                      <a:lumMod val="50000"/>
                    </a:schemeClr>
                  </a:solidFill>
                  <a:effectLst/>
                  <a:latin typeface="+mn-lt"/>
                </a:rPr>
                <a:t>, 011404 (2009)</a:t>
              </a:r>
            </a:p>
            <a:p>
              <a:r>
                <a:rPr lang="en-US" dirty="0" err="1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Kotur</a:t>
              </a:r>
              <a:r>
                <a:rPr lang="en-US" dirty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 et al., Nat. Comm. </a:t>
              </a: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7</a:t>
              </a:r>
              <a:r>
                <a:rPr lang="en-US" dirty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, 10566  (2016)</a:t>
              </a:r>
            </a:p>
            <a:p>
              <a:r>
                <a:rPr lang="en-US" dirty="0" err="1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Gruson</a:t>
              </a:r>
              <a:r>
                <a:rPr lang="en-US" dirty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 et al., Science </a:t>
              </a: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354</a:t>
              </a:r>
              <a:r>
                <a:rPr lang="en-US" dirty="0">
                  <a:solidFill>
                    <a:schemeClr val="accent6">
                      <a:lumMod val="50000"/>
                    </a:schemeClr>
                  </a:solidFill>
                  <a:latin typeface="+mn-lt"/>
                </a:rPr>
                <a:t>, 734, (2016)</a:t>
              </a:r>
            </a:p>
          </p:txBody>
        </p:sp>
      </p:grpSp>
      <p:sp>
        <p:nvSpPr>
          <p:cNvPr id="134" name="Text Box 6">
            <a:extLst>
              <a:ext uri="{FF2B5EF4-FFF2-40B4-BE49-F238E27FC236}">
                <a16:creationId xmlns:a16="http://schemas.microsoft.com/office/drawing/2014/main" id="{7392C674-816A-46D0-8F32-421420AD0D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72088" y="89075"/>
            <a:ext cx="816552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GB" sz="3600" b="1" dirty="0">
                <a:latin typeface="+mn-lt"/>
                <a:cs typeface="Calibri Light" panose="020F0302020204030204" pitchFamily="34" charset="0"/>
              </a:rPr>
              <a:t>Measuring the phase of a photoelectron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C830BF-0830-40B6-B73D-D9D9B8CAB6D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0015C6F-93EA-4B86-B552-8DF82B5A5A37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107" name="Picture 106" descr="\documentclass{article}&#10;\usepackage{amsmath}&#10;\pagestyle{empty}&#10;\begin{document}&#10;\begin{equation}&#10;\nonumber&#10;\Phi_q+\phi_q^\mathrm{at}&#10;\end{equation}&#10;\end{document}" title="IguanaTex Bitmap Display">
            <a:extLst>
              <a:ext uri="{FF2B5EF4-FFF2-40B4-BE49-F238E27FC236}">
                <a16:creationId xmlns:a16="http://schemas.microsoft.com/office/drawing/2014/main" id="{F680E829-1541-4202-BEF9-99F7EE82774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1493" y="3817821"/>
            <a:ext cx="910898" cy="315372"/>
          </a:xfrm>
          <a:prstGeom prst="rect">
            <a:avLst/>
          </a:prstGeom>
        </p:spPr>
      </p:pic>
      <p:grpSp>
        <p:nvGrpSpPr>
          <p:cNvPr id="108" name="Group 107">
            <a:extLst>
              <a:ext uri="{FF2B5EF4-FFF2-40B4-BE49-F238E27FC236}">
                <a16:creationId xmlns:a16="http://schemas.microsoft.com/office/drawing/2014/main" id="{70C24B72-8838-4167-AED0-A1220A12077F}"/>
              </a:ext>
            </a:extLst>
          </p:cNvPr>
          <p:cNvGrpSpPr/>
          <p:nvPr/>
        </p:nvGrpSpPr>
        <p:grpSpPr>
          <a:xfrm>
            <a:off x="2606144" y="3814174"/>
            <a:ext cx="296416" cy="332952"/>
            <a:chOff x="5231904" y="5206990"/>
            <a:chExt cx="296416" cy="332952"/>
          </a:xfrm>
        </p:grpSpPr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2025EFD-B4EE-495F-BB22-8CD17044CBE0}"/>
                </a:ext>
              </a:extLst>
            </p:cNvPr>
            <p:cNvCxnSpPr>
              <a:cxnSpLocks/>
            </p:cNvCxnSpPr>
            <p:nvPr/>
          </p:nvCxnSpPr>
          <p:spPr>
            <a:xfrm>
              <a:off x="5231904" y="5206990"/>
              <a:ext cx="296416" cy="332952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D8CC4EC6-7578-464B-833C-7731ADC5379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31904" y="5206990"/>
              <a:ext cx="296416" cy="30185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368524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9A2ACE0B-6F30-4EC8-87E6-635808DC1346}"/>
              </a:ext>
            </a:extLst>
          </p:cNvPr>
          <p:cNvGrpSpPr/>
          <p:nvPr/>
        </p:nvGrpSpPr>
        <p:grpSpPr>
          <a:xfrm>
            <a:off x="-89448" y="2218401"/>
            <a:ext cx="5928575" cy="2811025"/>
            <a:chOff x="4580474" y="3573016"/>
            <a:chExt cx="6709984" cy="3263319"/>
          </a:xfrm>
        </p:grpSpPr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8CF3F89-2120-40A3-87FA-D0C74076714C}"/>
                </a:ext>
              </a:extLst>
            </p:cNvPr>
            <p:cNvGrpSpPr/>
            <p:nvPr/>
          </p:nvGrpSpPr>
          <p:grpSpPr>
            <a:xfrm>
              <a:off x="4580474" y="3661347"/>
              <a:ext cx="6709984" cy="3174988"/>
              <a:chOff x="4580474" y="3661347"/>
              <a:chExt cx="6709984" cy="3174988"/>
            </a:xfrm>
          </p:grpSpPr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AA45C1CC-F817-4E4D-9296-B71B5F61A54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80474" y="3661347"/>
                <a:ext cx="6709983" cy="2511149"/>
              </a:xfrm>
              <a:prstGeom prst="rect">
                <a:avLst/>
              </a:prstGeom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D3B9221B-73EA-4C84-8990-10DD951DA75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580475" y="6099754"/>
                <a:ext cx="6709983" cy="736581"/>
              </a:xfrm>
              <a:prstGeom prst="rect">
                <a:avLst/>
              </a:prstGeom>
            </p:spPr>
          </p:pic>
          <p:sp>
            <p:nvSpPr>
              <p:cNvPr id="61" name="Rectangle 60">
                <a:extLst>
                  <a:ext uri="{FF2B5EF4-FFF2-40B4-BE49-F238E27FC236}">
                    <a16:creationId xmlns:a16="http://schemas.microsoft.com/office/drawing/2014/main" id="{CBFAF65B-0D04-4BAF-A623-FC34A14CCB91}"/>
                  </a:ext>
                </a:extLst>
              </p:cNvPr>
              <p:cNvSpPr/>
              <p:nvPr/>
            </p:nvSpPr>
            <p:spPr>
              <a:xfrm>
                <a:off x="5303912" y="6008799"/>
                <a:ext cx="507414" cy="504056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8213BE55-BF53-461A-ACB1-24A8541A8497}"/>
                </a:ext>
              </a:extLst>
            </p:cNvPr>
            <p:cNvSpPr/>
            <p:nvPr/>
          </p:nvSpPr>
          <p:spPr>
            <a:xfrm>
              <a:off x="4580474" y="3573016"/>
              <a:ext cx="507414" cy="50405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Rectangle 61">
            <a:extLst>
              <a:ext uri="{FF2B5EF4-FFF2-40B4-BE49-F238E27FC236}">
                <a16:creationId xmlns:a16="http://schemas.microsoft.com/office/drawing/2014/main" id="{EC5A576F-E04B-4443-A7AE-1D504CA62D12}"/>
              </a:ext>
            </a:extLst>
          </p:cNvPr>
          <p:cNvSpPr/>
          <p:nvPr/>
        </p:nvSpPr>
        <p:spPr>
          <a:xfrm>
            <a:off x="7320136" y="5202236"/>
            <a:ext cx="548703" cy="5754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3FC2AA7-FF34-4DA0-8BBB-9E7E9F617472}"/>
              </a:ext>
            </a:extLst>
          </p:cNvPr>
          <p:cNvSpPr txBox="1"/>
          <p:nvPr/>
        </p:nvSpPr>
        <p:spPr>
          <a:xfrm>
            <a:off x="1505744" y="74824"/>
            <a:ext cx="9180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3600" b="1" dirty="0" err="1">
                <a:latin typeface="+mn-lt"/>
              </a:rPr>
              <a:t>Differences</a:t>
            </a:r>
            <a:r>
              <a:rPr lang="sv-SE" sz="3600" b="1" dirty="0">
                <a:latin typeface="+mn-lt"/>
              </a:rPr>
              <a:t> in </a:t>
            </a:r>
            <a:r>
              <a:rPr lang="sv-SE" sz="3600" b="1" dirty="0" err="1">
                <a:latin typeface="+mn-lt"/>
              </a:rPr>
              <a:t>photoionization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time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delays</a:t>
            </a:r>
            <a:endParaRPr lang="en-US" sz="3600" b="1" dirty="0">
              <a:latin typeface="+mn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F7F4AA6B-9BD7-490D-9153-294C00786A3B}"/>
              </a:ext>
            </a:extLst>
          </p:cNvPr>
          <p:cNvSpPr txBox="1"/>
          <p:nvPr/>
        </p:nvSpPr>
        <p:spPr>
          <a:xfrm>
            <a:off x="263352" y="6030929"/>
            <a:ext cx="41958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Schultze et al., Science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328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1658 (2010)</a:t>
            </a:r>
          </a:p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Isinger et al., Science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358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893 (2017)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6EAAE7E4-1A96-4299-A3D5-494B8B95B96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49005"/>
          <a:stretch/>
        </p:blipFill>
        <p:spPr>
          <a:xfrm>
            <a:off x="6221673" y="1340768"/>
            <a:ext cx="6153980" cy="365155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97DD58D1-75E5-44C1-9AA6-15FFBC6E79B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90575"/>
          <a:stretch/>
        </p:blipFill>
        <p:spPr>
          <a:xfrm>
            <a:off x="6228594" y="4939748"/>
            <a:ext cx="6153980" cy="65661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E905DBD6-F978-48FD-90DE-B8F2B443809D}"/>
              </a:ext>
            </a:extLst>
          </p:cNvPr>
          <p:cNvSpPr/>
          <p:nvPr/>
        </p:nvSpPr>
        <p:spPr>
          <a:xfrm>
            <a:off x="6240016" y="1913179"/>
            <a:ext cx="548703" cy="5754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7BA5F12-19B5-40C7-BBFE-B68F2F9C1383}"/>
              </a:ext>
            </a:extLst>
          </p:cNvPr>
          <p:cNvSpPr/>
          <p:nvPr/>
        </p:nvSpPr>
        <p:spPr>
          <a:xfrm>
            <a:off x="6384032" y="1261639"/>
            <a:ext cx="5328592" cy="7460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3034F04-1C88-4A06-83FF-FA8B86520C0F}"/>
              </a:ext>
            </a:extLst>
          </p:cNvPr>
          <p:cNvSpPr txBox="1"/>
          <p:nvPr/>
        </p:nvSpPr>
        <p:spPr>
          <a:xfrm>
            <a:off x="1927920" y="1349152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Ne 2s and 2p ionization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AA138CC1-0C4A-49A0-9DCA-818AB122E2B8}"/>
              </a:ext>
            </a:extLst>
          </p:cNvPr>
          <p:cNvSpPr txBox="1"/>
          <p:nvPr/>
        </p:nvSpPr>
        <p:spPr>
          <a:xfrm>
            <a:off x="7524328" y="1272791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Ar</a:t>
            </a:r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3s and 3p ionization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1E0AD8F-C89D-4EC7-B818-A02485594F83}"/>
              </a:ext>
            </a:extLst>
          </p:cNvPr>
          <p:cNvSpPr txBox="1"/>
          <p:nvPr/>
        </p:nvSpPr>
        <p:spPr>
          <a:xfrm>
            <a:off x="6806907" y="6030929"/>
            <a:ext cx="50405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Klünder et al., Phys. Rev. Lett.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106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143002 (2011)</a:t>
            </a:r>
          </a:p>
          <a:p>
            <a:r>
              <a:rPr lang="en-GB" sz="1800" dirty="0" err="1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Alexandridi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et al., 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Phys. Rev. Res. </a:t>
            </a:r>
            <a:r>
              <a:rPr lang="en-GB" sz="1800" b="1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180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, L012012 (2021)</a:t>
            </a:r>
            <a:r>
              <a:rPr lang="en-GB" sz="1800" i="1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BF07277E-6963-4253-8315-FCBCB43390E8}"/>
              </a:ext>
            </a:extLst>
          </p:cNvPr>
          <p:cNvSpPr/>
          <p:nvPr/>
        </p:nvSpPr>
        <p:spPr>
          <a:xfrm>
            <a:off x="4655840" y="2955979"/>
            <a:ext cx="548703" cy="5754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6151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3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4 1">
            <a:extLst>
              <a:ext uri="{FF2B5EF4-FFF2-40B4-BE49-F238E27FC236}">
                <a16:creationId xmlns:a16="http://schemas.microsoft.com/office/drawing/2014/main" id="{725DDE3A-C68E-42F4-9721-01B4C2E8E1A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269" b="54874"/>
          <a:stretch/>
        </p:blipFill>
        <p:spPr>
          <a:xfrm>
            <a:off x="459660" y="2408973"/>
            <a:ext cx="4033384" cy="2307844"/>
          </a:xfr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8C63D409-A964-4F18-80A3-2B8F9264363E}"/>
              </a:ext>
            </a:extLst>
          </p:cNvPr>
          <p:cNvSpPr txBox="1"/>
          <p:nvPr/>
        </p:nvSpPr>
        <p:spPr>
          <a:xfrm>
            <a:off x="335360" y="6020210"/>
            <a:ext cx="4368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Zhong et al., Nat Comm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11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5042 (2020)</a:t>
            </a:r>
            <a:endParaRPr lang="sv-SE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15139E9-6894-40DD-9BCD-0721BA4C4A2F}"/>
              </a:ext>
            </a:extLst>
          </p:cNvPr>
          <p:cNvSpPr txBox="1"/>
          <p:nvPr/>
        </p:nvSpPr>
        <p:spPr>
          <a:xfrm>
            <a:off x="1276537" y="1303015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Xe 4d shell ionization</a:t>
            </a:r>
            <a:endParaRPr lang="en-US" sz="16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F179341-16DB-4DE0-8E6B-8FBE9ACF1554}"/>
              </a:ext>
            </a:extLst>
          </p:cNvPr>
          <p:cNvSpPr txBox="1"/>
          <p:nvPr/>
        </p:nvSpPr>
        <p:spPr>
          <a:xfrm>
            <a:off x="3095344" y="2572120"/>
            <a:ext cx="1637577" cy="707886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Giant dipole resonance</a:t>
            </a:r>
          </a:p>
        </p:txBody>
      </p:sp>
      <p:pic>
        <p:nvPicPr>
          <p:cNvPr id="32" name="Content Placeholder 4 2">
            <a:extLst>
              <a:ext uri="{FF2B5EF4-FFF2-40B4-BE49-F238E27FC236}">
                <a16:creationId xmlns:a16="http://schemas.microsoft.com/office/drawing/2014/main" id="{E36CA712-FD25-4508-A010-591217C9AD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26" t="85920" r="50269" b="-1643"/>
          <a:stretch/>
        </p:blipFill>
        <p:spPr bwMode="auto">
          <a:xfrm>
            <a:off x="1295580" y="4715497"/>
            <a:ext cx="3236479" cy="804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F7D4D42-D63A-4C6F-8541-64F3EE4B459D}"/>
              </a:ext>
            </a:extLst>
          </p:cNvPr>
          <p:cNvSpPr/>
          <p:nvPr/>
        </p:nvSpPr>
        <p:spPr>
          <a:xfrm>
            <a:off x="1541008" y="2762002"/>
            <a:ext cx="327565" cy="3753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E160BFCC-A2FB-4DD5-AEFC-A8334744741F}"/>
              </a:ext>
            </a:extLst>
          </p:cNvPr>
          <p:cNvSpPr txBox="1"/>
          <p:nvPr/>
        </p:nvSpPr>
        <p:spPr>
          <a:xfrm>
            <a:off x="1489343" y="2195770"/>
            <a:ext cx="1366124" cy="707886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+mn-lt"/>
              </a:rPr>
              <a:t>Spin-orbit interaction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C3FC2AA7-FF34-4DA0-8BBB-9E7E9F617472}"/>
              </a:ext>
            </a:extLst>
          </p:cNvPr>
          <p:cNvSpPr txBox="1"/>
          <p:nvPr/>
        </p:nvSpPr>
        <p:spPr>
          <a:xfrm>
            <a:off x="1505744" y="74824"/>
            <a:ext cx="9180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3600" b="1" dirty="0" err="1">
                <a:latin typeface="+mn-lt"/>
              </a:rPr>
              <a:t>Photoionization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time</a:t>
            </a:r>
            <a:r>
              <a:rPr lang="sv-SE" sz="3600" b="1" dirty="0">
                <a:latin typeface="+mn-lt"/>
              </a:rPr>
              <a:t> </a:t>
            </a:r>
            <a:r>
              <a:rPr lang="sv-SE" sz="3600" b="1" dirty="0" err="1">
                <a:latin typeface="+mn-lt"/>
              </a:rPr>
              <a:t>delays</a:t>
            </a:r>
            <a:endParaRPr lang="en-US" sz="3600" b="1" dirty="0">
              <a:latin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B092BF2-40C4-4AC4-A609-7E56FF6CBE3C}"/>
              </a:ext>
            </a:extLst>
          </p:cNvPr>
          <p:cNvSpPr txBox="1"/>
          <p:nvPr/>
        </p:nvSpPr>
        <p:spPr>
          <a:xfrm>
            <a:off x="6544759" y="4077072"/>
            <a:ext cx="50992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Measurement of the density matrix of a photoelectron </a:t>
            </a:r>
          </a:p>
        </p:txBody>
      </p: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FC0572BD-8479-4646-8DEB-09F39FAA7BB9}"/>
              </a:ext>
            </a:extLst>
          </p:cNvPr>
          <p:cNvSpPr/>
          <p:nvPr/>
        </p:nvSpPr>
        <p:spPr>
          <a:xfrm>
            <a:off x="5829862" y="4253994"/>
            <a:ext cx="625656" cy="292019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D4FE5C-4FBF-494A-85B0-C893C41B7554}"/>
              </a:ext>
            </a:extLst>
          </p:cNvPr>
          <p:cNvSpPr txBox="1"/>
          <p:nvPr/>
        </p:nvSpPr>
        <p:spPr>
          <a:xfrm>
            <a:off x="6704479" y="5004707"/>
            <a:ext cx="58234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Bourasssin-Bouchet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al., Phys. Rev. X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10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031048 (2020)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Laurell et al., Phys. Rev. Res.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4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033220 (2022)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  <a:cs typeface="Times New Roman" panose="02020603050405020304" pitchFamily="18" charset="0"/>
              </a:rPr>
              <a:t>Laurell et al., arxiv.org/abs/2309.13945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958C36-495B-46E2-820B-65FED8C0E353}"/>
              </a:ext>
            </a:extLst>
          </p:cNvPr>
          <p:cNvSpPr txBox="1"/>
          <p:nvPr/>
        </p:nvSpPr>
        <p:spPr>
          <a:xfrm>
            <a:off x="6575355" y="2110455"/>
            <a:ext cx="29632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Angular distributions </a:t>
            </a: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6E3C7B40-179C-43B7-AD7F-5826A652596E}"/>
              </a:ext>
            </a:extLst>
          </p:cNvPr>
          <p:cNvSpPr/>
          <p:nvPr/>
        </p:nvSpPr>
        <p:spPr>
          <a:xfrm>
            <a:off x="5864456" y="2152477"/>
            <a:ext cx="625656" cy="292019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32FC707-4AA0-4BD5-A2D6-9EA34AE02BF6}"/>
              </a:ext>
            </a:extLst>
          </p:cNvPr>
          <p:cNvSpPr txBox="1"/>
          <p:nvPr/>
        </p:nvSpPr>
        <p:spPr>
          <a:xfrm>
            <a:off x="6704479" y="2659996"/>
            <a:ext cx="44793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Heuser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et al., </a:t>
            </a:r>
            <a:r>
              <a:rPr lang="en-US" b="0" i="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Phys. Rev. A </a:t>
            </a:r>
            <a:r>
              <a:rPr lang="en-US" b="1" i="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94</a:t>
            </a:r>
            <a:r>
              <a:rPr lang="en-US" b="0" i="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, 063409 (2016)</a:t>
            </a:r>
          </a:p>
          <a:p>
            <a:pPr algn="l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Fuchs et al., Optica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7,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 154 (2020)</a:t>
            </a:r>
            <a:endParaRPr lang="en-US" b="0" i="0" dirty="0">
              <a:solidFill>
                <a:schemeClr val="accent6">
                  <a:lumMod val="50000"/>
                </a:schemeClr>
              </a:solidFill>
              <a:effectLst/>
              <a:latin typeface="+mn-lt"/>
            </a:endParaRPr>
          </a:p>
          <a:p>
            <a:pPr algn="l"/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Peschel et al., Nat. Comm.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13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5205 (2022) </a:t>
            </a:r>
            <a:endParaRPr lang="en-US" b="0" i="0" dirty="0">
              <a:solidFill>
                <a:schemeClr val="accent6">
                  <a:lumMod val="50000"/>
                </a:schemeClr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57509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 animBg="1"/>
      <p:bldP spid="17" grpId="0"/>
      <p:bldP spid="19" grpId="0"/>
      <p:bldP spid="21" grpId="0" animBg="1"/>
      <p:bldP spid="2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62" name="AutoShape 6" descr="data:image/jpeg;base64,/9j/4AAQSkZJRgABAQAAAQABAAD/2wCEAAkGBwgHBgkIBwgKCgkLDRYPDQwMDRsUFRAWIB0iIiAdHx8kKDQsJCYxJx8fLT0tMTU3Ojo6Iys/RD84QzQ5OjcBCgoKDQwNGg8PGjclHyU3Nzc3Nzc3Nzc3Nzc3Nzc3Nzc3Nzc3Nzc3Nzc3Nzc3Nzc3Nzc3Nzc3Nzc3Nzc3Nzc3N//AABEIAGUARQMBIgACEQEDEQH/xAAbAAACAwEBAQAAAAAAAAAAAAAEBQADBgcCAf/EADgQAAIBAwMCAwYEBQMFAAAAAAECAwAEEQUSITFBBhMiUWFxgZGhFCMywTNCYtHwFbHhBxZDUpL/xAAZAQACAwEAAAAAAAAAAAAAAAACAwABBAX/xAAiEQACAgEEAgMBAAAAAAAAAAAAAQIRIQMSQVEEMSIykRP/2gAMAwEAAhEDEQA/APuv+K/EPisPHa79J0gsF2RN+dLnpvcdB7l+ZNSy8PW+lprMEkKNLaW49RXOC6E5571Zf6pEoure0jVke8EySHhQqjAG3H9qV3tzPfXUk9zIZZZG3OxAGSBgcDjgcVdpMOMG10DKoHQfSj9KMYklaUEqFkbhdx4jJHGRnkDgkVfZ6O7PF+JDKZDlYR+ph7fcOtaWz0KKDJQwRO3JG3d7u/uoNo1y6E9q+mXkurRhysltI4hRIHT9KysAxLuDxH1G34AkUuJ5zwO9bUaVHskb8gmQEPhdpOVZTz8Gb61mtX0aWEusSM2QfS2Mke496qa6Jp2sSFT3drAqy3Fwgjz0VsluecAc1TqvjLTdypo1vLcbW3cIFT5YPPTvis9HoTSG458wQjdIZW3bQWCgAfFh9KbaHpMN5qpsZfMMYjct5fo3bVdgOPaQKuOCpt/gMvibxM278G0NqhYsVVFOSee4J+pNSm2uadb6deLBaWyxL5SswAJJJzyT7a+1HNoqGnGUUw+LS1UxGZ9zf6otkyL0IGMnPXvimMDppsuoCNFXzptsSrztWMt+5+1JpdUnckJtiX8Y12MDkOff3x8KplvZ3EZ9UjM7ZJ7knJJ+tGmuAJqVZHtjfBJ2kmbdK/J74Hsp0k4lwQe3FYVGlaYnJzmtBZeeUA5PHGCB/uaU5ZNUIKjS28rmIBz09lVah5dzamMuQ4HpI6igQ87YBMgY9mTv8a8TI6+qSXgdSBj7ZP14qbgtnYBqEUU2k3Vw2EuDtilcKTkBwQTgZ7ff6ZvTtQ/0/V5LtYvM4dApO0+oMM5wfbT7WCw0+cociQAEEjH6hzmstDC073GxlxChkkYnhVGMn7jpVtt1RnUUrTC9V1B9SuzcSRKp2hQoJ4A+JqULcRmGTZu38A5Xoc1KFjI1WDQrrGkzDC6lZOPZ5yfuaX61cwiKM2bwvknmJgRnj2f5xSm40xWMLxxpJiYPIZGY5X0jPBHYGq7lbew2xRRMFlQ/oH6ZCAc/YjipCk7QuWq5raGx6phvJijheVf4jStgCp/3BeQSDZFBtHXyJw5+OOtAw6HHqG2V5ZE8xeVX+Y9qbWXhy2to3mlt4AV5XK5JPGMZPFQdFSLpfEE8lgbxI3aMsFDkcEnp9+KHtPEV48jLNd2duGI2l13OD7u3b20+0y1DaW9s8a7OoQrx8KBbw3ZzupFvG6JlSoQbkB6jr7/YaEZJPg9ajLLfaRdJGPNlVMARD9fTt8qWWSPt1eIqN0lo0ao5xklohjqO2e/am97bW2nacsdlEyozCNgScqOufV8KRLHGWcpKX9RPC8dB/aq/soypmWdKTTPElt5OyNdo2rztbcM5Pf4YqVMHPK5Pu7VKtu3Y2PxVAMV/EWHmt6WO0c9+Og9lFXTTbAsiAnGS3Zenw65NN18NeHxCsQv7kJv3/wALBz067aPbTtK2bDqEuCu05hJJHHy7UMsNNV+mCLoQ2d/5QVVUii9RF3eWpKTeSRgx/HPel9u6Wt9JayOHCSFVkAxuHY/OmE1r5uXE8jbeVRCBii5OlB2sCjTLnxHETZiVdrZAmbJ+1P7YXlgY5ZLhp3ZAJieMkdGA+3yFB26yKoUpqAUnqJ8c/TP3pgNNEeLiS5ncFfUkhU5+gHNRh00vYP4gvJLnTHCxszhlxgc0hhkkBdHcAIAVCqCOwxntjJ+fsplrd2oVIVBLuSRtPTHA+5H0qnSFHm4lnuLaOXliCSOueec9fpSZJOWTneRK5ni5vBC4jdEIAz6hu5PXG3p2/wCK+1deeGNLvpjPJquXbqd2CfjlalO2dSF2+y/Mh5YfarYIp7iTy7aJ5H7qi7se/joK3dp4X0uzVWeOW9lUKT5nABJweBgY9xJo+MK5it40SOEqCEVAq49pA796mn4bf2dCmjiuuFbfV7mJZA+xwpcDHrUAN8sg/SrdO1loZD5ucHvjmq7y1abUdSaTJMly0gJ/q9X70D5DRsVIyPZRtJOjoQuKTRtIvEdpGqjuffVV1qxvNqQDG49TWYghORtQD3kVoNMtVjHmPlm7mgsbulLB71TR1/CW166HYxMG4MQdw9X33H6GgRFs4Utj+qun+C/Lv9Bk/EIHha5kOxhkbVIUcewlPvRN94T0a4i3NZfhC3G+3fbtyf8A1I24HtwDUl47llGDV+7OSurk8EfOpW5uf+n8/mbrDULeWE5wbhShH0BB+PFSkPQn0KpmlZPLVpVtmZkXGSE9YC9evtY1z3xd4h1u2uprLRYY7S1jcqZBGru/Qc5yAO2MZ469q35EEyKvkpuZgy5iz1bLD6A0hu9LtZSfysiTDD8huMktxxXY4L5M+LZdQtvxwh8uScB5Y8D0sV7e444+BHalcunCTqMEdwKc6Xb2+nansurgW9vPbgq8qlY0bk8k9M/368Uzn08biRjB5yDkH31j1YtOzboy3KjLwaeqEZIPyo9on2rHEnJ6DOKZLYhTkc1XJ51uwuI4vMMbDEfaQfzD/wCSf8BpcI7pUNnLZGwzwj4s0HTIho8108UsJ2vcSoBFLJkk4YE4HOASB09/O+yk+yaMpImV2soVg2crkHvXOV8MWlzbBwk35jKwYqobaWwAflWg8L6ONCs7iBZZZYJLhGjhkAbYd/O3tyOT8K27a9HPbs0sQj2r5sqodoOFbZ+9Sh4IndFeUv6hlV9OFB7VKtIBiqUrE9vt35AAyHI/kaqo3jmjt2KSAghf479ApPtqVKJeixVdadbXtvFHIhw0CH1OzYOCe5qi3t302VII5i9tIw2xMOIsgn0nqBx06deKlShmrjkODakqDJBx8quitlNtGuf4rhD/AEsSwLDv2HHuHvzKlI8f2zR5LwhnBZjyYiVt+UjPEPTnPtou0tN0cFwwgLOAwBi/TkHjrUqVpfoxl9tblkTiHiNf/F8ffUqVKCyz/9k="/>
          <p:cNvSpPr>
            <a:spLocks noChangeAspect="1" noChangeArrowheads="1"/>
          </p:cNvSpPr>
          <p:nvPr/>
        </p:nvSpPr>
        <p:spPr bwMode="auto">
          <a:xfrm>
            <a:off x="1587501" y="-411163"/>
            <a:ext cx="58102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582664" name="AutoShape 8" descr="data:image/jpeg;base64,/9j/4AAQSkZJRgABAQAAAQABAAD/2wCEAAkGBhQSERUUEhQWFRUWGBgYFxgYGRcYHBwaHRkaHB0YHBgYHScfFxwjGRcYHy8gJCcpLCwsGB4xNTAqNSYrLCkBCQoKDgwOGg8PGiwkHCQsKSwpLCwsLCwsLCwsLCwsLCwsLCwsLCwsLCwsLCwsLCwsLCwsLCksLCwsLCwsLCwsKf/AABEIALcBFAMBIgACEQEDEQH/xAAcAAACAgMBAQAAAAAAAAAAAAAEBQMGAAECBwj/xABFEAACAQIEAwUGAwUGBQMFAAABAhEAAwQSITEFQVEGImFxgRMykaGxwULR8BQjUmLhB3KCkqKyFSQz0vElNEMWNVNjwv/EABoBAAMBAQEBAAAAAAAAAAAAAAECAwQABQb/xAAsEQACAgICAQIEBgMBAAAAAAAAAQIRAyESMUEEURMiYXEyQoGhwdGRsfAF/9oADAMBAAIRAxEAPwClYzhVz2bNbCXkXvF7LhwANZZTDr6irN2XxWbDroQbV4gg6EBuRH+KqlexGEYNmsXMPdAIm02ZZjZkud5RO8NVj7I4s3DfVrxvFhbbOcwOiqMpzaysROs0ZQ4iRnyC7Nr/ANxa628Uo8wBdX/bTc/vMLdXfPhWjzyn8qWtpjE6XCP9dtkPzpj2cbNbsfzWCPkwqaKyF2HuH/iCAbI1xP8AIgH2qHtTckBR+FLbddCWU/UVDwglsfcY8r+K36ECPlQXaG9OMNsc8MV/xQzj5qKZwt0TU9WTWlOUGeQroF+pP68aR9nce7XMjMSMpMHXURtNWM0k8fB0PCamrRCbh6CpcIp1ciMimCCR3m7q7eZP+GlONxrrcZREDLEjqPzpnh7rexSYlu+wjSNkH+WW/wAdL0N2DYbDBTGvqSfmaKyDI3p961Z4k6MO7bIHI21M6zqd/gRRLdob+VoZV0A7qKN215c+fKNKWxqMwuDdgAqMeWik69NBvRP/AA24NfZttI038gdT5UoxXEcQ4/67jQgjQAyZMhQJ86Bu4hyf3puEzJOZnE9eu3hR5AoeYqws94ASM06beY+lJMdhpb92CwjWG2/zc/Ct2UQ7MDr18OlT27MdaDf0CtA6cP5wfKQKaYXjbCfbWyRyCOqfEsrTSy/w/XMpYHSRJhh08PMUyscIYwNB4HUjzihddBSsL/8AqPDKVLLdI1LKbirIjky66HnGtQt2ptqoPsV0fMSzuZWdE1Ec4nc0HxjsniHA9nkK6kiSGnwBAn40twmVTFxbmdNO8pMeQXQfWmUr8gcGu0NL/aR3S4ow9pFdgZKsWABHdXXuLpy1PhRK8Zusl9wQhd1TuKohcrggTMbD9Gkd/iI7yqh8zCDb+aKJw2MYWGYm3re0BcADuE7xqdabYugxOIXwUhyMgIUAIFE7nKFjMf4omo2NxlyszFc2aCzEZj+KOtCnicfjsD/GT9BXP/GR/wDlsj/Ma7i2daDHtMxLMSzHckkk+ZJk0Gb7I8BRmzKoJ93vCZOs/wAWnhR+Avl0kkHUwRtFB438ZHK5aA9Cn5muUUdYwS655Aenz8q6Jf8Aij0H5Vt2hJ5warl7j10M4AkKxEk9DHIUyjYGx/kciC7Dy0pdiDdtqc1zMTAQyQZJgSNvHTpQacVvNsV/1fmKixV+6xTMV98cjvB/mpuDF5E17hzMAlsac3M6dTM6nfkfSjsLwS3bUAKCeZOpNKrmNdPxL6Lp8zWrXEb0wYBOSO6B7xE/Ki4UdYfbwqpddYHeAuLp/hYfEA+tLuFjPeYxoJ+e1O+LWoi4gk2yTHVdmX1HzAoPgtpQrspkM5g+A2+tINqthJwwrK3dxIUwT9ayutAplm/towFjJavJlF3NlaIllIJ16lY/1eVUnsJiMuJC8mBHyP5UFxfjdzFtnunVdgNgp6evM7zUXZ+/kxNo/wA4+4+9VUHDFTZBSU8lryXjG3Iu4V+lxAfS4o+5o/gFzL7BR+FryfC8R9KVccEKp/hvD4Ez9ql4Pf8A+aC//tuEeTIH+s1FGl9II4Jxlb9xgCSUzghlMjfYyRGh2jyoXH4W0cSXuobeQoEvZiQ7EZRbKzA3I0E8zFLexrhcZilM7vsY2c+Gu9OzatXMS6wxPtO9mykZhbt3Fyxrta585oyXF6JxfJKyj8BXLiQp5Z1+AP5VdMPh8xqtXrITiMDmzf6lJ+9Xnh1nY13qp00/oH00dNfUr+P4aDiQp0DKMx6AZpPwBphwyx7a27xEuYHQZRC+QAA9Kk48uVi3Nl9mPUlmP+WB/jqbsk3cuDxH0P5Vjc3xs1KK5UI8Xhip5fOubdksr6r3VB1aCe8ogCNTz8qsPEsJOtI7lqKeMuQso0CkH9GlvEMY6ExECNx1nx8Ka3DAJ6A0j4p7zeQ+h/OqIQa2UzKC4BPP9Gtfsifwj4D8q7w57oPl9KUcTtE3DqRppqRy/OuOLPwPBW8+bKNNpjQ9fOrrwuysSACTzqhdl3As5mnUnU6wNKtnCsfbnLmZWOwZSPr9jUcis2en9yzPhQV2qocd4WSSVExrMcunjVj/AGsbBxPSlHFsUURjOsEeh/rUIano05knjdnlfHAPb69PyojDOowomIN5vki/nWuJoGvMDXRweaxZQEAm7eOu2iqK9O9I8fyDvikjSKW33Ug7kmIMnSKbHCJaJV2UkgHT4faluIsq7wpAEcusE1S9Clt4OIsr5U34L2XfEKGfuIXz6jUw0jTloBrQvZ1QFQtyAgePL7n0q98OzxrEfOvPzZXHUTf6bAp7l0CX+yVvJGo03rzvtB2Lv2C72x7S2SzEgagEknzAnevX3YxvQyYtRcg+Rms8PUZIS9zXk9NjlHqjwi1xIqP61l3iTECAdCCNTy/RqbtZw0WcZiLaDuC4cvgp1H1pUq7R9a9nle0eI1WmOBhLt5c6iVM86IwfDLi3FNzm6xqDsSSPDrXHDuIi1bAzZpmU1BUzuDsfI0ys8UW4yFFdipJIgA+60akxy60rbCGYm+FUsdhr5+A8SdPWlnDEZM1tuUOI5Z5JX0YGirqED2l0e77qLrB2Gv4nJMDkJ9a6sYYiS3vtGaNh0UeA+ep51MJE6yaypXta6itUoSoIYNd4Y5byeDj7VwprA37xT0K/UVtyL5TJifzo9B44JsOfC2/wIBqDBtGPsDrbzH/LcX7ijVQXLWUmAylSenOajFtRjbBRlYexuLoQdsvQnrWNGx+ws4EMvEMZ53P99HJey4y43TE4YHye21s/7qC4Z/8AcMb5v/urWPY+2xuX3lGHuAeKMn/dVHuX6L+CK1Ffd/yc9obYTido9WWfPOy/SKueDMKPIVT+3P8A7gOu6uh9HVSD8UNWnh1tlRVY68/Cs3qNqP2NHp9OX3JMdhEcjMAYHOee+x8B8K3gbC25ygCd4n864e7NYj1lZpQS/eWkuMsUZb4xZA1u2+f41/Oh2x1q4SLdxHO8KwJjrAro2jpUxRdETSPiI73mPt/SrNiLVI+K2hK+RrRFkGgnBe4vkPoKB4omvjr9Jo7B+4PQfKoMdblj/cf6CmvYow7L2g9oKTpLT56c6dYfg6B8vtCxkHLmJgev2qudn7o7yNp3pHr/AFFG422wYAoNNVZGAYf5omfOpy7Zuw1S0O8fwJ/alrZUiZyuuaB9QKH4mfZoEMEmIiYAJJgT5H40NgHuIQUW4u8s5BmfGTzqLiWIa5dXNrlGvST/AEipxvkh87ioOlsQ3bJN12Gw8R49a6Th4fKHErDMBPMsoO3lQuOvP7V1VioJ1Gnj1orEWbuWwEcKRZE8tXd36Hwram6R5i8guO4CM4KCLemYyPUidajxPCrK+67NoZ9305CjLfDsRcSDf5kREjfrSlsPcyli5jUaaTrFUj9xWW7h+JKIpUAsoDQdesGDodfpTLhPGcRexCoMqzJLQCAAJ1C9dqX4W+tsIzARHP40fb7QMjhksggjlpHoPrWDJ2z08CSinZInHcUl1gZgGI0jp0JpkmMa4wYodNxIH6+NCYrixBW5dtr3t41y9Nef2oqzjMzhhEEeh8KhPw6NCit7Kr2t4V7a+90XMpOQFcsiQMshpEyR0pZ/9NuBAdc075eXSiu1HEGN0W7TPkTTNlzZiDMz0Gw8jQ+CuYq4uYOo/vLB+EV6WHlwVs8vOo/EfEHxWFKDKxXNlJDbDoJ9TRHAUhtSCTbmRsZdgPlNR4rh+Idu97Nu7GugjNPLxqfg+HZWcOACgRQF2jU/eqPoizeI4mxbJHdVtNeemu3hUa8YaRAMyIPjPlQ+Mv5g4y5MrABiszof161DwxiboXOrDcgLHLrHI+NLGLasWT4vix9cYkknUnU+dZW2FZShKSKjc94eY+tdZqivnat+T8JixfiR6PwtpQg8m+REUFw3ChMZYgASHXQzsB8Km4Vc7zr1E/A/1qNbIXiFiIEux2iQUJnxryJN8o/r/o9/CovHlTSuk17rfj/JDwnXFY1v53/3GuLj/wDqGIX+K2w+CKftW+Bn97jT/O/+80PeuxxXwNwKfIoB962fmf2/o8n8q+/9hvbEZrikf/Lhgw/vW2LD/SSPWnN/jiW1JYN7qREfjnx6K1JO0lzLYwN3+AsjfASD/lPxofjWJELbUzlAZjvuIUeiCf8AHUpxtR/UrCVOVfQcL2iRhKg+tdJx8fwn5VXMGYBolI5a1J44lPiSIn7FIqvdN4gQ7kZAdIn+LxovshwQWnZmLi5lAykKBlYAzoTOoIppacZcxClchzE8hAkRGo0PwqPgJC5l5lVYc+7Eb+fKkc5OLTHUUmqDL6Um4jYzBTExJ+XOnRugvkkZoJiY0G58hSTEYuZC+6NPPxrsUJTdI7I0uznB3EAKswEAeev/AIoXFX1zGJMggHzgVHduRQznatcPSJScm278eDM8nsM+Hrmsu6ja5qRuNBHp+dOcDx9coFxM0aTp96qeAxpR8pJCFwxAJ1iRBg66H5U7XCSJWDUM0OLNuCbrQ2xXEjeZUtjKOg384GwFK7uMAuusHusRPkYqLE8S/ZYFppuXE74gc4K8pAG++pjlQeETKNdTzn4k/Gmw4fLEz5bdAfEARdZoaCZEKT9KcJxS2jQzZf3dkag8rY8PGo1eKmXGFQYI11115fkKvLHrRnUjqy9twSLpEkxDgc94NV72h9mBEqSNZHWrRbDuuYexYHqp/rWr2CdlI9la1Bgjl46rUlOh+Nndy0DbEiYAPw3+U1FgrOV9WcqYIEnTyIP1pph8IzQqiTp5ep5CoOI3jhGRVYNmnQDYjWATuKhJ7NOF1phFzhKwXLXCI0VmMfCdTUmCwftIXlI+M7Utucca4ATtV57EcKKqMReEc7SHQn+cjkOnx6VmknI18ox2eb9quxl3B3nXKtxRmKsAwJB2OUHpoY6UHwfjdtLYVpBH8IYjf1Ne+3lW4O8AZ6gH60q4n2MweIXLcsJ4MoykeqxPrNaY+pXUkYZYb6Z5EOO2cxJcgQAJDdSTy8RUnC2FxrrAyrPoeoCgT9auHEOwlzDqTh0W6g/DLB4gDQGQ2gGx9Kpy8Xs2SwKODmJZZ1BJk6MoitEZKa+UhKDj2EXOHTz+IFcWuHhWnT0UCt2+0VhiFi4CYgQOe3pR11dTQpoHYIwrK6YVugGjz7NUV46VerWJwtvV7Yv6nRlAM9SR50L2g7TWLmHezbwlu1OWGAgiGB3ieUetUn6id8Y42172qX73+xlWJJ3yJMLiMt22eRyz5MsfUimt65OJwixs1zXpCERHjIPpSQXCotOo2RNdxOUQPrVjt2s72WG6uD6MrKftUUzY10J+Dg5sUcpBLnrr39/h9KXcSsP+3s4RiBdVpjQgZSdT4A1ZsJw8qWBcnMWaY21mN9tPnW+I9lLZPtmZ2L6lZAA8o1iqqdOyLg2kjOKYD9owxS4R3L5YEES1sMQI/mZTA8SKq1y57RRcgBm7rKNIKzA1/kIH+GrMbTC2FQZZbkBAA128WP8Aprq1h2GrFTEbKR66k1Plqiij5KfcYFGVgYMTljrvXWGxeQBERiBtJG3nVtu8PsXlIyo0ad3kfNaWP2UUf9JiNDoxzDyE6jXzFLzTG4NMIw/EbS2u+6+I33PTnW+EYi3adEgfvcqqRyMtp9KRLaTWzlIyiTJ8YiORkE0LaMQrqVYKSubWZaAenhy1FBQ5aQzlxplg40VViwYF2BQhTICgyfWfpSQYjSubz5fGBr96Ev3oOnPat2KCxxozTlydh2aa5euLO1SA1cmQ3LQbX40XheMOlvKoGYGAxE93oQdzOx86gK1rLzqcop9jxbj0S2UOYuxl2MkmiVYVAhqUCuo4y5doY4qN6IZD0pfjxlPnXHBvD+OXUZFChkk5lAE7SIPL+lSdq+JM9lQmZO8c6nRiOW3LfTypThL8HN01p7i+HWXRXDvMTBXRidgDGmvjWLK1CSddl4JyTVlo7K8P/ZcIqfiYZ3P8x5eQED4mguM4c3gVGrDvKP69TtTthCgdAPlW+HYMtcld/wBcqlBW7HbpaFvYvgSBi+JGYgB7VuZBPV49Dlnz2ivQMO5Y5mOp/UUpw+CyMCRB1+HSjgf1+tqWarSHUnJ2xtbudK6/aI2/XwoFG/X6/WtcG5On5/res/ErY4FzSa84/tH4HhrpL2oGKBBcDZxzVjsGjn6Gm/abj5sWwqmLj6KRyA95vPWBWuz/AGPBUPiO8x1yHUDwI5mr4oOPzWTnNPR5Xavm5ibea2qFSAQBGizAOnIAL5KKs7Vvtf2aOGxbX0U/s7DSNcrxqnXUaj4cqAtcctNpJB2ggg1pm1qjOrt2H2MGXBPjHyH51qmnChFvzJP2+1ZWdyKcRLetYe3MW88CcplvlMk0o4x2kVrN20mHt2wykEhApHwAo27dOcwCASal4lfLYa8DqTbfp0q/fZHpaFT3T+y2wBIZEJMTGUdY0HwqwcOeGHh/5pbwu7/6f520Hn3oo2wYPw+VKMa4fhryN+/YEnYSDAmdx6fCnmGx2ZIOsMR6cqDdD3D+oDFfoBTKxgVtwBqWOutSlIvCDfRG9qRSrE4K5dEAm0oYGRqxg8+QB6a/arDcs5SRHpVX4r2gYFkCm2RvPvfkJ6j412P53UQzi8e2G8L4UttWCA6sSfP7aRQ/EcaqDuw7jYch4k/Ya0mvY0kTmOo+kjX4CglxPWtUcHlshLK2S3sdllgtovzJSSevvE776UBi8eL8sx7x0IMTtEGOnKtX7mlKiDmOXQ/r41dRjHpEW2+wj9qPuu3d5H8+tAvdKny2oqxhHu8oG09T0mneJwy+wCH8InQTtrp4xNSnmSdDxxtqxLh7h0Hxo5XpWbuXQQehH1ohL1XjIk0Gl6wNQyXZqZTTHEytXftyKHz1r2tccd33Zhq0DpB+1KLl4yVJMDaaNvYzpvQy8Kd1LqwY7lfxf1qU5JDRTZB7blypvwS41zEWbeZsufVZ007223KkaAzsafdkROLtADQZidP5TSS6Cuz05l3+FH8FXLcJ2AB+39aGUafD51Bh+Jk3ntC2wCgEv+E/Lx68jWROi72NkuMWLHY7DoKMsDqf1z/WlBWdp/X62pjY2/X5elJJjxR0Ty/UmuXOn61jz/XhWmfePPXXT9fo0FxHEm3bdxHcUkbHYT8NqRIexBhW/aeKTOa3aPn7g/75NX+1cqkdhsLltNcPvPOvnVttvqPL+la61RnT3Yq7bx7HUSC6gjQc53PlXkuKvi3cMr7vruJifCa9d7YWBcwpDbBlJ0nY/wBa8zfs87FslxQCx7u+nkJj4VJp9oqmumWjA6Wk/ur8xP3rK3NZSUdZwEB3H3rePtqcPdEDW2/L+U0FaxxO5+AqHiMlT72x3np41X4bJc0JeCYn/wBPy9QgHpdNNhuvr9h96rPBW/5a2P5o/wBZqz29x5fejW2d4QTJI32HwiaFbj4tJ3Ue4w7pgFjMczy3HxovDrmBH610+9BYTi123aU2xJtnK86SI7r+JEQfDWptWXxzS7Y54VxBnSXVlPSG09SKrvbPGrCGRmEjxIj6SPnU+J7R37ggxBpFjMAXOY95j1/P7UMcGpcimbPGUOK2LruP7iRzzfI0P+2/KjMXgvdWPdGvmSSfrU/DcOkw6ggSYOmwPStnMwNCtb5YxoviZ0+AJqOzhnMlhlEg+f5U57R5P2geyRVXINF05nnO9Dl2I986CO9roOUnX50spsMUvIRh7oAAqfF3GtiYB8CYPwg/OlGH4sFcqTB2DDafqOk8qYpdSVzsu86yR5HSoONMspaEN+/mcsVy6DStopbf4Ux45h1aHtgADQwIBnoJPOgbTRtvWrG00Z56YTbSNB61MBUCNUguVcmdO1DXrlSEnlWiAviaDCQrb5mprOGuWQt3KwDg5WI7pEwY5bitOIEnc/IVwTI1Owjy5xUsi0PEEy9flFPOxcDFrsO632pEoH9SPzq0dieFt7UXiITvKpPNuZHgOv8AWhL8Jy7PQXvBVZmMAak9I8vOiMJeW5bDIZU6jltpz2M1Hh8TazZHysWU9xo1Gx05jlNFtlAhAFURECBA5CsbNCN270EDp4fWPGmZfTcek/oUge5rMetdnFRv8P8AzpStDJ0Mb1+P1+pqvdrMcf2S74wDsN2UfSjL+IJHhSzFoHVrdz3WHLTUGfqKaKoVse9mreSyoO4An4U5wz6+pmehpPw9/wBfrwp1gW1AjXT9frrVySFXbwMeH4rKSGFssCJBlSDoR5V4hhu1+KTQuHA5XEVvnGb519AcWse0tXEP40ZfipFeP4bsRiLy5rdn2gHMED/dFKpJdlVDku6BrP8AaFcjWxbJ8C6/LWsrWJ7NOjZWw94EfyMfoCKyhzj7DfBfui2LcMbxUGJXSpLNwESDNcYg1RmYqnAT+6tjpcb5SatYcKpYmAIk+Aqo8COhA/C9z7D7094piMttf8RPop+5pH2Negvs3jAUtsx94GfUkj5EVJfw3sbzq2itz6TqGHWD8RI50rwSZUQdFH0qwWv+YthCf3tsQn84/gn+Lp12pX2N4E3ErqWRNzumQBl1DTsV8CNZFAHiIkjYgSM2n6NTcfxKewyXVeNwuzI4IDBSRpE6qdD4Gq/dtqpQpc9oCDMyGWDsyn3TryJHjXSvjaNPpYwllUci0/8ArHd63MH40LtI86LwDt7JbbRkUkk5e8CTzbTQgiAasHCey1ps1x2lQQQCQNCTEgak6eVNZmrdMq+G4LcxDAhbjDujuD13PntTrG8Aw2G/eXrj3FgRaVRLNrozEZVA0kanendriqhvZo4twYJMAAcoPWREeNK+IdnLzTlYXkJLQj/iMS2V9Z08aDfuBIomJ4d7RpWEUkkLqYBMxJMsRMSego9RFT4/hjWWhlZP7/d+u9BNiVH4hRUuQXHiccQEISoEyJoC0aOuYxSInfSl/noKtAlIKR6kz0Hn9K7V6rYtBYesDAamhw9aaZ6nlRs4lnMdef0qHG3QcmXQxrqde9ofDTpUwtQNTqdz4frSnHC+CpeQsy6nY6yB9JqeWSirZTFBzdIrracq9K4WpODsHXRLcDaNP671TuM8PVWt2rds8s1wk97qI2X616Fgbme0sxJjQaARyA6cqjOaaVDRg12crhLftBcIPtEBCmdI8hz1PxNMEv6fCgsHws22uMbjMLhkA/h8jP6gUW8AEflUWOjpG0135VpmHPy5A/HnQvtIrtcWDvzJn9D/AM1xxKltTsxBkfr9fKh+IYRApOc7dRXSxyobG4dVUl2n9dK44YdnsbbSwjXbm8kTqx1MaeVP7HaKy5CqYmBLCql2d4az2w7LqxMDosmB96d2+FFNSojnVUtCWPLyxpM143a7VrZxbgMYVmGY3HCnXaDqCDzmNK9ZS/K6GeVeC3hZu3Xzdwl2JPu65jI5g+elCl5Gv2G/G+32IuXmNu9dRB3VC3NNOcxrJmspTw7ityygW3cygktGuhPXTeANqymqtUdyZd8LYyDLERpG0VNeGnKahs3SVyDW4ik2+ZdB+DxdeXUacqifHo2CNxc3tM8EiTCkc42120+hprJFc4B713wuN+vlTLtEP3XkI+MUBwBP+p43W+R/80dxQFgwO0dPD6c/Sk8h8E5eIrjHcWFsRlYkgFSDEEaa9RpMUPbxgKSeUgx1Hn8akxGCFxSS0QDA5mhW9hsb3XsY0C3igRdA7twGCRuNzD6EGDBE70i4/wBk2w9r2gdXUOo0kMAZABU6gbVnBoaRcZREMAR3nAIm2HOiCO9McjFQ43j7OjqJ9mzEZD3soB5MddIFHi+ho5OMlJ+Bpju1t79msqoACKq52VTMaRttA3Ou+wqO5xZGkB8ubUugkTt3kbVfNGI55a7wHaW3h8GFe2LozNKsARGh3aRr0A5b1NwvimAa5nGGW2xGhYnL581U+JApXBw0/BSWaGVucem7XuuxJisDdt7mUfVXBJUnfQ8j4GD4VqzxLEWzIYwuszPy3q6nidogj2Uhh3gSTI2EjLsOo2nSlN+5glfI6qrDSGe7oem+9FOyXFolwn9oFzLlv2xcTbvKCPmKIGE4VitTb9i55rt6rt9K4sXsGGBZbRXcjNciDufeoKxw3BEyLkA66XwfgGFKtjvRHjP7NHYscFetXFnYgK3kJkfOqrxHs9fsMVvJkI17x3HIiN6umC4aucjDYtSRrBYSPModvEig0xNzDY5rnELefukpmJytEKCrLvA6bTTxk0JJFImN6Y8H4TcxLEWlJyjMxAJyiYmrOeGcPvaj29oPLBic6gx+EADmZkztTHhvZh0sXrOHvL3wT7ScpaQRlI1CiCRO/e3qiyUI4NlHxDWtrWsbuxj4Cof2tE93vN1NGjsZivaG2bRzjkSo06iTqNRr4inWA/s3ukTcuIgG+WXP2X5mqvInvROMK0VFnZtzvyq+WItWlGwA18wNfnTXhHZOzhypjO++ZtY22Gw+tVbtdxMjEFF92ASPEmT8YB9azZPn6NWCXC7DEuq7b7fGam4XxVsz4cMEuRKM22/kdd+VU27j3DG5OpM1q/jmvN7QmH/l0+FLHGx8mZSR7FZfuqGYMwHeImCetR3rfzIrzHB9ob1o6nOB13+NWHCdtUaM/dP8w++1BwaJqSZZ3t1DcwRI8YoTD9o7LDRl26ijk45bH4hy5ilCaw/DGO5+FT3eHou/eY6DxJ5UvxnbGygJLqPIyfgKsPCcN3UusCbmhdDoUmCNPKNeeoopNgbNdnMO0GzdMEkm2VJ88h8d67xNhkfK7GPEmKJxZX/qW22PeB3HjHnzrVztG0aqjRzIqohBxPEJYsO8yEUuSOcchXgJtMZJ/EST6n85q/f2h9oCyrYDe8c75do/Cp12mT6CqRZHeEEHUadddoO9NHQH7HK4Zv0DWVe0w+FYBjaVZEwtx1An+ViY+lZSfEKcDtxpKmGXVSNwRsZpbxdLrD29hisuvt7anKFuT7+Ubq4mI2JIo+2+lQ28QbdzMAGB7rodmU7qfqDyIFORIuEYUIJzCJZvHUk6jfnUj2iwBMhoAKnTTeI5ET9aNuYbL3gc6OMyHaV5g9CpMN0g0BZvamTJMN5A6Af6SfWkQRZiFyuVGzAH1HdPyy1NiMUUfu75SPmPyqbFAe0tk/xkbbAgxrz1ApZjX/feG31n50X0NHsHbFNrOsSZ9dq74XhzecrIBZpKjQxzj05UbguEtc70RbPXc+QFa4Ldt28TIyllYZJaNzBgAd86+ERNKm7qguvATh8R7FH0kqxkMBplMHnMx9KjtcQy3GdssgwVAygqRzjQyJ8qd4rDIxYlBLGTvud9JofFcOW6ZZRMRppoPKr/ABJtU3aIfCgncVTA+Gcd9hlcDOCxOUzEDYfroOlQ9mcDZxVxziC0SSqgmdSTlnfTqa1xPB+yt+6IJgA6xPQ8xzoXs+gt4hTmhDIM+WmvnU/DK+yGtrDWSz27a5VUEAnU9DLHU0Nwj+z3La9vxG8MLYIkKYNx/JTok+Mnwq44HE2sPYLqqu8906GegB8wST4V5zxjir43v3swvKSAQZRlk/hJ7jDqNG0mCJKxfsM17lg4f2iwiXRh8BYyI+j3X1dhBPPWNPDyq0qlq8gs4pQ9okETujcmH3HMaV5FhWazdRyDAPy2PyNelcOxudRBmRoaLSQE7D8Zw8W3KuqyIG3dI5bbCPtWrXB0JlHZNNpDDXffepOJob2HDzD2oRjzKH3Z8jI9aE7M9nMVibyrbzLaM57hBygCNjzbUCPHlS2EJw2GYXfaYi9nCKUtkls0EmVC/DX8qbPiMywFygxHX16eVPLX9mxVpF8Hztz88+npRj9hWMH2u38p+7ULOKpdfveS14/xXH5sRdJ/jaPIGPtX0HiP7P7hBi8o03Kn86+euOcMbD4i7aZg2Vj3hMMDqGAPIgg08aFYNdvZuW1R2nykGtCtVVCjBcRPKR4Gti4h3kedLQvSpUxLDnPnrXUcG+wtnZhRWD4QbjqluCzMFUSIJPjsKXDF9VU+c084ZwUhlullBBDJk0AI1BnnSykorY8Mbm6ReuA/2UrbKviSGcd5VX3FjYt/Hry2051ZLuJuI2ZGgHQiAcpnUdSs/CaF4d2m9paGY6qIIG4/p0/pSjjXauxbOW57z+6FPenadPv9qS7OqtDfGYu1c0urkfk67eo5Us4tgnWxdZH0VSVPjSK32oXmGPmAT8jPyqLiXaE3UFtMwX8U8+g7pgDzOtAJX7mCzGXWT6GfRoP1qMYcKUExkLET3dT/AHhrsOdMwdPD9dIH1rGPLl8PyB+BogInxd0xuYEbflWVy2HT+EfCP+36VlLxH5muGO4kuQwPuldooq7c3PQUJZsFAcsRHu+m46Gs4YGvWiSUQaM1x3CoBPxkHkASZ0p2SG1vFIqi1dJCXgTmE9xgPfgD3SIV+oI5g0PcwLftCqTlzW/xSNjmAA391ugpTjeIorhbLu8A53IygktPcB1yjxiegqyYFReW0sn2ia2W0JZQDNk+MFsvw6V3Rwt41YFu2xBzMIIkR7rAz4a6fGl2PTOLbLzUkR6H70+xEMjAjVgQR4dKr2PxluFVG0UiI5ddRoNzXHBFg9xBJCnRlBIBMdOsioMLw+0vfOYmSVMiAQdI8Zrlr5Vddwcw6HWueF4oMuQ7DUHoZk+lNEDDRxW4XIzGIGmgpbiMZdJINxonqR9KlD/vdoB2/XrUuH4TcvPFtZlgIG+vh86RumP4GfY/gC3jcxGJY+wsAM0kkO3JPLr12ojtjeVQrCwBn91CpQo0Du5BosDeRpFE9pgcFw6xZUwXxDM50M5NfI6xpSrFdrmxNoIyAECMwO4ERoOempPhQq/mOutHP/GCLAQrbYwViNjAhlE90gTr1PjFRX39rZz3IJVsoyZQ2ULzX8QnWdPPlUaYN77BVXvGFARdyBsFG5gST6kimvHew963asrbm5cusym3bGbYKRLfiPeM7KOXWu0cJsZw5GUnCP7cZZZSMtxRGv7r8QGveEx0G9E9nLhUFdwNV6x+YrriPBDhcJ3ka3fDoWJkMDrseQ8qb2uzt3Ot9XD51VmBhWkga6aH5Vz+gY15HvArntC9sxFxCJGknlp1mr//AGc4FbWCVie9eJuHwBMKB4ZQD6mvOeDqUxFv8Jzag6Uf2O7U3XxGIwjlcuHLC2QIOUOVg66wCtFKxWewC6vWusw61TBjHHOuxxB+tHghbGXbnjH7Pgrjg95u4vmdz6KCfSvm/tL3riOfx2kPqsp//Ar2Ht7ca7gbgP4SrfOD8ia8t7U8PyJhSBMo4nf8c+mrGh1oZbKo1cGj8bYhZO+lAVVAZsNXQqKa7FEBJRGE4k9r3Ggc1Oqn0oYNWUGr7Cm1tDK52lvH3CEPVZn50utOTcDOxJkEsSSa5rVBRS6DKTl2WOw4Ydwhh4EH4r+dFLy/X129BSDhji3PU86cWMXI3BqEnxZWMeSC518fWfufpWp3/X0P1NKR2lt5iCjBZ0Igjzynb50XZx9t4yuCeh0Pz+wpxAkDwn9eCn61lROdeR84+8mt1wAwcSs2iwB9sy7sVK218AnvXCOrZR4GkK44q9yIZHmVZQBB1Og0GvSKyspxCG0oBMaDlz9PGnPDMWQhtgazIM7cxEc51rKykkFB3F/+ZsNe1DWyq4gA5ZzaLeXkZ2ZOutU62Racq4mCRPl4VlZTR2c+xmLgykcjOnn06VHwrCzInvCD6EQR8R86yspbpDND7h/ZO41pr9whVtgkDct4abDxOtSJxQIMiggEmQmk+ZOreprKyseVuU0n0fRf+XGEPT5MvFOS6b+wf2/xzXOG4ZCAot3IA5/9MzMaaededWmIIIMHrWVlbodHzs3crPc+x3D0TAWroANy9bVncjXVvdH8KjkBpzM1riWKZLlnKSIZwYJH/wAfh4rWVlI/JxNxTDDHYZkvA3YBKqDkcMNRD7a+IjqKFwnDyqIpOqqFPmAPjWVlRunSKJX2SC1qJA3EdR4zVO4I/suP3F5XfaD/ADIH+q1qsq+MnM9PCzUuWsrKoTI8Rh1dGVgCCDIPP4UXiewmAxCWvaoS1tYUq9xYmJ0BjkKysqclsddHjv8Aah2esYbGNbsZgiWVdszFiWYmAumg9351Qa1WVSPQGaNbU1lZTAO62DWVlccYa0KysrjiYVl68VUx5VlZSBAFFbJrdZTgO1xDDZ2Hqa1WVldR1n//2Q=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D2C1F90C-9EF4-4EFC-8018-5FED3E135087}"/>
              </a:ext>
            </a:extLst>
          </p:cNvPr>
          <p:cNvSpPr txBox="1">
            <a:spLocks/>
          </p:cNvSpPr>
          <p:nvPr/>
        </p:nvSpPr>
        <p:spPr>
          <a:xfrm>
            <a:off x="0" y="72297"/>
            <a:ext cx="12191999" cy="692696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r>
              <a:rPr lang="sv-SE" sz="360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Progress in laser </a:t>
            </a:r>
            <a:r>
              <a:rPr lang="sv-SE" sz="3600" dirty="0" err="1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technology</a:t>
            </a:r>
            <a:r>
              <a:rPr lang="sv-SE" sz="360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 (III)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C47BE30B-6F81-4CED-B4C6-51391D7DDE05}"/>
              </a:ext>
            </a:extLst>
          </p:cNvPr>
          <p:cNvSpPr txBox="1">
            <a:spLocks/>
          </p:cNvSpPr>
          <p:nvPr/>
        </p:nvSpPr>
        <p:spPr>
          <a:xfrm>
            <a:off x="1199456" y="3470117"/>
            <a:ext cx="4256856" cy="970548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pPr algn="l"/>
            <a:r>
              <a:rPr lang="sv-SE" sz="2000" b="0" dirty="0" err="1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High</a:t>
            </a:r>
            <a:r>
              <a:rPr lang="sv-SE" sz="2000" b="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 repetition rate &gt; 100 kHz</a:t>
            </a:r>
          </a:p>
          <a:p>
            <a:pPr algn="l"/>
            <a:r>
              <a:rPr lang="sv-SE" sz="2000" b="0" dirty="0" err="1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High</a:t>
            </a:r>
            <a:r>
              <a:rPr lang="sv-SE" sz="2000" b="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 </a:t>
            </a:r>
            <a:r>
              <a:rPr lang="sv-SE" sz="2000" b="0" dirty="0" err="1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average</a:t>
            </a:r>
            <a:r>
              <a:rPr lang="sv-SE" sz="2000" b="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 </a:t>
            </a:r>
            <a:r>
              <a:rPr lang="sv-SE" sz="2000" b="0" dirty="0" err="1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power</a:t>
            </a:r>
            <a:endParaRPr lang="sv-SE" sz="2000" b="0" dirty="0">
              <a:solidFill>
                <a:schemeClr val="tx1"/>
              </a:solidFill>
              <a:effectLst/>
              <a:cs typeface="Calibri Light" panose="020F0302020204030204" pitchFamily="34" charset="0"/>
            </a:endParaRPr>
          </a:p>
          <a:p>
            <a:pPr algn="l"/>
            <a:endParaRPr lang="sv-SE" sz="2000" b="0" dirty="0">
              <a:solidFill>
                <a:schemeClr val="tx1"/>
              </a:solidFill>
              <a:effectLst/>
              <a:cs typeface="Calibri Light" panose="020F0302020204030204" pitchFamily="34" charset="0"/>
            </a:endParaRPr>
          </a:p>
          <a:p>
            <a:pPr algn="l"/>
            <a:endParaRPr lang="sv-SE" sz="2000" b="0" dirty="0">
              <a:solidFill>
                <a:schemeClr val="tx1"/>
              </a:solidFill>
              <a:effectLst/>
              <a:cs typeface="Calibri Light" panose="020F03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7446469-B2A4-4CF6-B071-3B1E35B655E7}"/>
              </a:ext>
            </a:extLst>
          </p:cNvPr>
          <p:cNvSpPr txBox="1"/>
          <p:nvPr/>
        </p:nvSpPr>
        <p:spPr>
          <a:xfrm>
            <a:off x="6941898" y="5744289"/>
            <a:ext cx="4752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Schulte et al., Opt. Lett.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41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4511 (2016)</a:t>
            </a: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Viotti et al., Optica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9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197 (2022)</a:t>
            </a:r>
            <a:endParaRPr lang="sv-SE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980D3834-3A51-4E64-820F-B537718500F9}"/>
              </a:ext>
            </a:extLst>
          </p:cNvPr>
          <p:cNvSpPr txBox="1"/>
          <p:nvPr/>
        </p:nvSpPr>
        <p:spPr>
          <a:xfrm>
            <a:off x="6456040" y="2276872"/>
            <a:ext cx="48881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sv-SE" sz="2400" dirty="0">
                <a:solidFill>
                  <a:schemeClr val="accent1">
                    <a:lumMod val="75000"/>
                  </a:schemeClr>
                </a:solidFill>
                <a:latin typeface="+mn-lt"/>
                <a:cs typeface="Calibri Light" panose="020F0302020204030204" pitchFamily="34" charset="0"/>
              </a:rPr>
              <a:t>P</a:t>
            </a:r>
            <a:r>
              <a:rPr lang="sv-SE" sz="2400" b="0" dirty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cs typeface="Calibri Light" panose="020F0302020204030204" pitchFamily="34" charset="0"/>
              </a:rPr>
              <a:t>ost-</a:t>
            </a:r>
            <a:r>
              <a:rPr lang="sv-SE" sz="2400" b="0" dirty="0" err="1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cs typeface="Calibri Light" panose="020F0302020204030204" pitchFamily="34" charset="0"/>
              </a:rPr>
              <a:t>compression</a:t>
            </a:r>
            <a:r>
              <a:rPr lang="sv-SE" sz="2400" b="0" dirty="0">
                <a:solidFill>
                  <a:schemeClr val="accent1">
                    <a:lumMod val="75000"/>
                  </a:schemeClr>
                </a:solidFill>
                <a:effectLst/>
                <a:latin typeface="+mn-lt"/>
                <a:cs typeface="Calibri Light" panose="020F0302020204030204" pitchFamily="34" charset="0"/>
              </a:rPr>
              <a:t> in a multipass cell</a:t>
            </a:r>
          </a:p>
        </p:txBody>
      </p:sp>
      <p:sp>
        <p:nvSpPr>
          <p:cNvPr id="16" name="Title 4">
            <a:extLst>
              <a:ext uri="{FF2B5EF4-FFF2-40B4-BE49-F238E27FC236}">
                <a16:creationId xmlns:a16="http://schemas.microsoft.com/office/drawing/2014/main" id="{F5389683-0D95-4C4F-B6FA-81CB8F61D9A2}"/>
              </a:ext>
            </a:extLst>
          </p:cNvPr>
          <p:cNvSpPr txBox="1">
            <a:spLocks/>
          </p:cNvSpPr>
          <p:nvPr/>
        </p:nvSpPr>
        <p:spPr>
          <a:xfrm>
            <a:off x="1271464" y="2276872"/>
            <a:ext cx="4184848" cy="757933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pPr algn="l"/>
            <a:r>
              <a:rPr lang="sv-SE" sz="2400" b="0" dirty="0">
                <a:solidFill>
                  <a:schemeClr val="accent1">
                    <a:lumMod val="75000"/>
                  </a:schemeClr>
                </a:solidFill>
                <a:effectLst/>
                <a:cs typeface="Calibri Light" panose="020F0302020204030204" pitchFamily="34" charset="0"/>
              </a:rPr>
              <a:t>Ytterbium laser @1030 </a:t>
            </a:r>
            <a:r>
              <a:rPr lang="sv-SE" sz="2400" b="0" dirty="0" err="1">
                <a:solidFill>
                  <a:schemeClr val="accent1">
                    <a:lumMod val="75000"/>
                  </a:schemeClr>
                </a:solidFill>
                <a:effectLst/>
                <a:cs typeface="Calibri Light" panose="020F0302020204030204" pitchFamily="34" charset="0"/>
              </a:rPr>
              <a:t>nm</a:t>
            </a:r>
            <a:endParaRPr lang="sv-SE" sz="2400" b="0" dirty="0">
              <a:solidFill>
                <a:schemeClr val="accent1">
                  <a:lumMod val="75000"/>
                </a:schemeClr>
              </a:solidFill>
              <a:effectLst/>
              <a:cs typeface="Calibri Light" panose="020F0302020204030204" pitchFamily="34" charset="0"/>
            </a:endParaRPr>
          </a:p>
          <a:p>
            <a:pPr algn="l"/>
            <a:r>
              <a:rPr lang="sv-SE" sz="2400" b="0" dirty="0">
                <a:solidFill>
                  <a:schemeClr val="accent1">
                    <a:lumMod val="75000"/>
                  </a:schemeClr>
                </a:solidFill>
                <a:effectLst/>
                <a:cs typeface="Calibri Light" panose="020F0302020204030204" pitchFamily="34" charset="0"/>
              </a:rPr>
              <a:t>10 -100 W, 200 </a:t>
            </a:r>
            <a:r>
              <a:rPr lang="sv-SE" sz="2400" b="0" dirty="0" err="1">
                <a:solidFill>
                  <a:schemeClr val="accent1">
                    <a:lumMod val="75000"/>
                  </a:schemeClr>
                </a:solidFill>
                <a:effectLst/>
                <a:cs typeface="Calibri Light" panose="020F0302020204030204" pitchFamily="34" charset="0"/>
              </a:rPr>
              <a:t>fs</a:t>
            </a:r>
            <a:endParaRPr lang="sv-SE" sz="2400" b="0" dirty="0">
              <a:solidFill>
                <a:schemeClr val="accent1">
                  <a:lumMod val="75000"/>
                </a:schemeClr>
              </a:solidFill>
              <a:effectLst/>
              <a:cs typeface="Calibri Light" panose="020F0302020204030204" pitchFamily="34" charset="0"/>
            </a:endParaRPr>
          </a:p>
          <a:p>
            <a:pPr algn="l"/>
            <a:endParaRPr lang="sv-SE" sz="2400" b="0" dirty="0">
              <a:solidFill>
                <a:schemeClr val="accent1">
                  <a:lumMod val="75000"/>
                </a:schemeClr>
              </a:solidFill>
              <a:effectLst/>
              <a:cs typeface="Calibri Light" panose="020F0302020204030204" pitchFamily="34" charset="0"/>
            </a:endParaRPr>
          </a:p>
          <a:p>
            <a:pPr algn="l"/>
            <a:endParaRPr lang="sv-SE" sz="2400" b="0" dirty="0">
              <a:solidFill>
                <a:schemeClr val="accent1">
                  <a:lumMod val="75000"/>
                </a:schemeClr>
              </a:solidFill>
              <a:effectLst/>
              <a:cs typeface="Calibri Light" panose="020F030202020403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227C9C0-135D-4ED7-B79A-73B009FCE834}"/>
              </a:ext>
            </a:extLst>
          </p:cNvPr>
          <p:cNvGrpSpPr/>
          <p:nvPr/>
        </p:nvGrpSpPr>
        <p:grpSpPr>
          <a:xfrm>
            <a:off x="6694612" y="2905866"/>
            <a:ext cx="4044373" cy="1728192"/>
            <a:chOff x="7406995" y="2564904"/>
            <a:chExt cx="4044373" cy="172819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4E1592AB-442D-422F-AAD1-A405F03314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3357" b="48375"/>
            <a:stretch/>
          </p:blipFill>
          <p:spPr>
            <a:xfrm>
              <a:off x="7406995" y="2564904"/>
              <a:ext cx="4044373" cy="1506515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E2F29E0E-B980-4CCE-8186-357E936D05F1}"/>
                </a:ext>
              </a:extLst>
            </p:cNvPr>
            <p:cNvSpPr/>
            <p:nvPr/>
          </p:nvSpPr>
          <p:spPr>
            <a:xfrm>
              <a:off x="10272464" y="3769969"/>
              <a:ext cx="648072" cy="52312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2491B502-1AFA-49F9-9325-491D461392CE}"/>
              </a:ext>
            </a:extLst>
          </p:cNvPr>
          <p:cNvSpPr txBox="1"/>
          <p:nvPr/>
        </p:nvSpPr>
        <p:spPr>
          <a:xfrm>
            <a:off x="1278968" y="5739929"/>
            <a:ext cx="417734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0" i="0" dirty="0" err="1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Hönninger</a:t>
            </a:r>
            <a:r>
              <a:rPr lang="en-US" b="0" i="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 et al, Appl. Phys. B </a:t>
            </a:r>
            <a:r>
              <a:rPr lang="en-US" b="1" i="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69</a:t>
            </a:r>
            <a:r>
              <a:rPr lang="en-US" b="0" i="0" dirty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</a:rPr>
              <a:t>, 3 (1999) </a:t>
            </a:r>
          </a:p>
        </p:txBody>
      </p:sp>
    </p:spTree>
    <p:extLst>
      <p:ext uri="{BB962C8B-B14F-4D97-AF65-F5344CB8AC3E}">
        <p14:creationId xmlns:p14="http://schemas.microsoft.com/office/powerpoint/2010/main" val="13394202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>
            <a:extLst>
              <a:ext uri="{FF2B5EF4-FFF2-40B4-BE49-F238E27FC236}">
                <a16:creationId xmlns:a16="http://schemas.microsoft.com/office/drawing/2014/main" id="{C007DBC0-5D49-4D24-A0D2-A726B2A6A6C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71464" y="1916832"/>
            <a:ext cx="3921904" cy="2629501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7EF6D628-8318-4876-BE97-A03245A59EF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5796" y="2522757"/>
            <a:ext cx="3883267" cy="2152243"/>
          </a:xfrm>
          <a:prstGeom prst="rect">
            <a:avLst/>
          </a:prstGeom>
        </p:spPr>
      </p:pic>
      <p:sp>
        <p:nvSpPr>
          <p:cNvPr id="11" name="Title 4">
            <a:extLst>
              <a:ext uri="{FF2B5EF4-FFF2-40B4-BE49-F238E27FC236}">
                <a16:creationId xmlns:a16="http://schemas.microsoft.com/office/drawing/2014/main" id="{57E81ABF-79A3-4F89-9C4D-336E1A65D3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476" y="40682"/>
            <a:ext cx="12288688" cy="72189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</a:extLst>
        </p:spPr>
        <p:txBody>
          <a:bodyPr lIns="0" tIns="3600" rIns="0" bIns="0" anchor="t">
            <a:normAutofit/>
          </a:bodyPr>
          <a:lstStyle/>
          <a:p>
            <a:r>
              <a:rPr lang="ia-Latn-001" sz="3600" b="1" dirty="0">
                <a:solidFill>
                  <a:schemeClr val="tx1"/>
                </a:solidFill>
                <a:effectLst/>
                <a:latin typeface="+mn-lt"/>
              </a:rPr>
              <a:t>Application</a:t>
            </a:r>
            <a:r>
              <a:rPr lang="en-US" sz="3600" b="1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ia-Latn-001" sz="3600" b="1" dirty="0">
                <a:solidFill>
                  <a:schemeClr val="tx1"/>
                </a:solidFill>
                <a:effectLst/>
                <a:latin typeface="+mn-lt"/>
              </a:rPr>
              <a:t>in semiconductor </a:t>
            </a:r>
            <a:r>
              <a:rPr lang="en-US" sz="3600" b="1" dirty="0">
                <a:solidFill>
                  <a:schemeClr val="tx1"/>
                </a:solidFill>
                <a:effectLst/>
                <a:latin typeface="+mn-lt"/>
              </a:rPr>
              <a:t>industry</a:t>
            </a:r>
          </a:p>
        </p:txBody>
      </p:sp>
      <p:sp>
        <p:nvSpPr>
          <p:cNvPr id="34" name="Isosceles Triangle 33">
            <a:extLst>
              <a:ext uri="{FF2B5EF4-FFF2-40B4-BE49-F238E27FC236}">
                <a16:creationId xmlns:a16="http://schemas.microsoft.com/office/drawing/2014/main" id="{5A170364-D504-4C32-849D-B164CCE33054}"/>
              </a:ext>
            </a:extLst>
          </p:cNvPr>
          <p:cNvSpPr/>
          <p:nvPr/>
        </p:nvSpPr>
        <p:spPr>
          <a:xfrm rot="15490427">
            <a:off x="4308153" y="3102643"/>
            <a:ext cx="1492282" cy="1925803"/>
          </a:xfrm>
          <a:prstGeom prst="triangle">
            <a:avLst/>
          </a:prstGeom>
          <a:gradFill>
            <a:gsLst>
              <a:gs pos="0">
                <a:schemeClr val="bg1">
                  <a:lumMod val="75000"/>
                  <a:alpha val="48000"/>
                </a:schemeClr>
              </a:gs>
              <a:gs pos="100000">
                <a:schemeClr val="bg1">
                  <a:lumMod val="75000"/>
                  <a:alpha val="0"/>
                </a:scheme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5C092F9-1743-4DAA-8492-91FA1EA06AE1}"/>
              </a:ext>
            </a:extLst>
          </p:cNvPr>
          <p:cNvSpPr txBox="1"/>
          <p:nvPr/>
        </p:nvSpPr>
        <p:spPr>
          <a:xfrm>
            <a:off x="952317" y="3659829"/>
            <a:ext cx="1732766" cy="2631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 anchorCtr="0">
            <a:spAutoFit/>
          </a:bodyPr>
          <a:lstStyle/>
          <a:p>
            <a:pPr algn="r" defTabSz="374400">
              <a:lnSpc>
                <a:spcPct val="95000"/>
              </a:lnSpc>
              <a:spcAft>
                <a:spcPts val="737"/>
              </a:spcAft>
            </a:pPr>
            <a:r>
              <a:rPr lang="ia-Latn-001" dirty="0">
                <a:latin typeface="+mn-lt"/>
              </a:rPr>
              <a:t>Reference branch</a:t>
            </a:r>
            <a:endParaRPr lang="en-US" dirty="0">
              <a:latin typeface="+mn-lt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5AC1EB42-674E-4A21-B37C-D8330619F624}"/>
              </a:ext>
            </a:extLst>
          </p:cNvPr>
          <p:cNvSpPr/>
          <p:nvPr/>
        </p:nvSpPr>
        <p:spPr>
          <a:xfrm>
            <a:off x="4424764" y="2317763"/>
            <a:ext cx="751225" cy="1399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39343F6-F216-4684-9249-21CA246F80A9}"/>
              </a:ext>
            </a:extLst>
          </p:cNvPr>
          <p:cNvSpPr txBox="1"/>
          <p:nvPr/>
        </p:nvSpPr>
        <p:spPr>
          <a:xfrm>
            <a:off x="3132377" y="4774386"/>
            <a:ext cx="2126838" cy="2631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 anchorCtr="0">
            <a:spAutoFit/>
          </a:bodyPr>
          <a:lstStyle/>
          <a:p>
            <a:pPr defTabSz="374400">
              <a:lnSpc>
                <a:spcPct val="95000"/>
              </a:lnSpc>
              <a:spcAft>
                <a:spcPts val="737"/>
              </a:spcAft>
            </a:pPr>
            <a:r>
              <a:rPr lang="ia-Latn-001" dirty="0">
                <a:latin typeface="+mn-lt"/>
              </a:rPr>
              <a:t>300 mm silicon wafer</a:t>
            </a:r>
            <a:endParaRPr lang="en-US" dirty="0">
              <a:latin typeface="+mn-lt"/>
            </a:endParaRP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6234794-14E1-4EF5-B074-38C85A9C5C25}"/>
              </a:ext>
            </a:extLst>
          </p:cNvPr>
          <p:cNvSpPr/>
          <p:nvPr/>
        </p:nvSpPr>
        <p:spPr>
          <a:xfrm>
            <a:off x="1570288" y="4387426"/>
            <a:ext cx="562236" cy="16501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pic>
        <p:nvPicPr>
          <p:cNvPr id="44" name="Picture 10">
            <a:extLst>
              <a:ext uri="{FF2B5EF4-FFF2-40B4-BE49-F238E27FC236}">
                <a16:creationId xmlns:a16="http://schemas.microsoft.com/office/drawing/2014/main" id="{B2D9EBF3-8853-4489-ADDF-664FCB51EA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06946" y="4767023"/>
            <a:ext cx="1193980" cy="335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5FEF634A-6E23-4C03-BA7A-7CA15FD18DDA}"/>
              </a:ext>
            </a:extLst>
          </p:cNvPr>
          <p:cNvSpPr txBox="1"/>
          <p:nvPr/>
        </p:nvSpPr>
        <p:spPr>
          <a:xfrm>
            <a:off x="670564" y="1734522"/>
            <a:ext cx="1324244" cy="26314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374400">
              <a:lnSpc>
                <a:spcPct val="95000"/>
              </a:lnSpc>
              <a:spcAft>
                <a:spcPts val="737"/>
              </a:spcAft>
            </a:pPr>
            <a:r>
              <a:rPr lang="en-US" dirty="0">
                <a:latin typeface="+mn-lt"/>
              </a:rPr>
              <a:t>L</a:t>
            </a:r>
            <a:r>
              <a:rPr lang="ia-Latn-001" dirty="0">
                <a:latin typeface="+mn-lt"/>
              </a:rPr>
              <a:t>aser</a:t>
            </a:r>
            <a:endParaRPr lang="en-US" dirty="0">
              <a:latin typeface="+mn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A451D4A-0DC6-44A9-BCFB-176767496A11}"/>
              </a:ext>
            </a:extLst>
          </p:cNvPr>
          <p:cNvSpPr/>
          <p:nvPr/>
        </p:nvSpPr>
        <p:spPr>
          <a:xfrm rot="18741440">
            <a:off x="3051262" y="1755530"/>
            <a:ext cx="847958" cy="7844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80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47460E2-7887-4252-A1BA-83A1CABEED46}"/>
              </a:ext>
            </a:extLst>
          </p:cNvPr>
          <p:cNvSpPr txBox="1"/>
          <p:nvPr/>
        </p:nvSpPr>
        <p:spPr>
          <a:xfrm>
            <a:off x="3192994" y="2469952"/>
            <a:ext cx="1439965" cy="5262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 anchorCtr="0">
            <a:spAutoFit/>
          </a:bodyPr>
          <a:lstStyle/>
          <a:p>
            <a:pPr algn="ctr" defTabSz="374400">
              <a:lnSpc>
                <a:spcPct val="95000"/>
              </a:lnSpc>
              <a:spcAft>
                <a:spcPts val="737"/>
              </a:spcAft>
            </a:pPr>
            <a:r>
              <a:rPr lang="ia-Latn-001" dirty="0">
                <a:latin typeface="+mn-lt"/>
              </a:rPr>
              <a:t>Mirror-based</a:t>
            </a:r>
            <a:br>
              <a:rPr lang="ia-Latn-001" dirty="0">
                <a:latin typeface="+mn-lt"/>
              </a:rPr>
            </a:br>
            <a:r>
              <a:rPr lang="ia-Latn-001" dirty="0">
                <a:latin typeface="+mn-lt"/>
              </a:rPr>
              <a:t>illuminator</a:t>
            </a:r>
            <a:endParaRPr lang="en-US" dirty="0">
              <a:latin typeface="+mn-lt"/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B960906-2CFC-447F-B656-19EE3F3E25C7}"/>
              </a:ext>
            </a:extLst>
          </p:cNvPr>
          <p:cNvSpPr txBox="1"/>
          <p:nvPr/>
        </p:nvSpPr>
        <p:spPr>
          <a:xfrm>
            <a:off x="1825064" y="1570949"/>
            <a:ext cx="1809644" cy="701731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 anchorCtr="0">
            <a:spAutoFit/>
          </a:bodyPr>
          <a:lstStyle/>
          <a:p>
            <a:pPr algn="ctr" defTabSz="374400">
              <a:lnSpc>
                <a:spcPct val="95000"/>
              </a:lnSpc>
              <a:spcAft>
                <a:spcPts val="737"/>
              </a:spcAft>
            </a:pPr>
            <a:r>
              <a:rPr lang="en-US" sz="2400" dirty="0">
                <a:latin typeface="+mn-lt"/>
              </a:rPr>
              <a:t>HHG </a:t>
            </a:r>
            <a:r>
              <a:rPr lang="ia-Latn-001" sz="2400" dirty="0">
                <a:latin typeface="+mn-lt"/>
              </a:rPr>
              <a:t>source</a:t>
            </a:r>
            <a:r>
              <a:rPr lang="en-US" sz="2400" dirty="0">
                <a:latin typeface="+mn-lt"/>
              </a:rPr>
              <a:t> (7-17 nm)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81E7C17-3F3F-4171-9411-C4B4D64988BC}"/>
              </a:ext>
            </a:extLst>
          </p:cNvPr>
          <p:cNvSpPr txBox="1"/>
          <p:nvPr/>
        </p:nvSpPr>
        <p:spPr>
          <a:xfrm>
            <a:off x="4498264" y="2755274"/>
            <a:ext cx="1014251" cy="26314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 anchor="t" anchorCtr="0">
            <a:spAutoFit/>
          </a:bodyPr>
          <a:lstStyle/>
          <a:p>
            <a:pPr defTabSz="374400">
              <a:lnSpc>
                <a:spcPct val="95000"/>
              </a:lnSpc>
              <a:spcAft>
                <a:spcPts val="737"/>
              </a:spcAft>
            </a:pPr>
            <a:r>
              <a:rPr lang="ia-Latn-001" dirty="0">
                <a:latin typeface="+mn-lt"/>
              </a:rPr>
              <a:t>Camera</a:t>
            </a:r>
            <a:endParaRPr lang="en-US" dirty="0">
              <a:latin typeface="+mn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F5C06BA-0D4E-46FD-9541-439C8D3D5C39}"/>
              </a:ext>
            </a:extLst>
          </p:cNvPr>
          <p:cNvSpPr txBox="1"/>
          <p:nvPr/>
        </p:nvSpPr>
        <p:spPr>
          <a:xfrm>
            <a:off x="7785400" y="2699692"/>
            <a:ext cx="1196180" cy="52629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374400">
              <a:lnSpc>
                <a:spcPct val="95000"/>
              </a:lnSpc>
              <a:spcAft>
                <a:spcPts val="737"/>
              </a:spcAft>
            </a:pPr>
            <a:r>
              <a:rPr lang="ia-Latn-001" dirty="0">
                <a:latin typeface="+mn-lt"/>
              </a:rPr>
              <a:t>Pupil space</a:t>
            </a:r>
            <a:br>
              <a:rPr lang="ia-Latn-001" dirty="0">
                <a:latin typeface="+mn-lt"/>
              </a:rPr>
            </a:br>
            <a:r>
              <a:rPr lang="ia-Latn-001" dirty="0">
                <a:latin typeface="+mn-lt"/>
              </a:rPr>
              <a:t> detection</a:t>
            </a:r>
            <a:endParaRPr lang="en-US" dirty="0">
              <a:latin typeface="+mn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43826280-FCE1-4EE7-81D8-17929FB2F4F3}"/>
              </a:ext>
            </a:extLst>
          </p:cNvPr>
          <p:cNvSpPr txBox="1"/>
          <p:nvPr/>
        </p:nvSpPr>
        <p:spPr>
          <a:xfrm>
            <a:off x="5621264" y="2173993"/>
            <a:ext cx="1499299" cy="2631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lIns="0" tIns="0" rIns="0" bIns="0" rtlCol="0" anchor="t" anchorCtr="0">
            <a:spAutoFit/>
          </a:bodyPr>
          <a:lstStyle/>
          <a:p>
            <a:pPr algn="ctr" defTabSz="374400">
              <a:lnSpc>
                <a:spcPct val="95000"/>
              </a:lnSpc>
              <a:spcAft>
                <a:spcPts val="737"/>
              </a:spcAft>
            </a:pPr>
            <a:r>
              <a:rPr lang="ia-Latn-001" dirty="0">
                <a:latin typeface="+mn-lt"/>
              </a:rPr>
              <a:t>3D structure</a:t>
            </a:r>
            <a:endParaRPr lang="en-US" dirty="0">
              <a:latin typeface="+mn-lt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6F0B9259-FFCB-49F3-852A-F95323E0505F}"/>
              </a:ext>
            </a:extLst>
          </p:cNvPr>
          <p:cNvSpPr txBox="1"/>
          <p:nvPr/>
        </p:nvSpPr>
        <p:spPr>
          <a:xfrm>
            <a:off x="9275719" y="1680505"/>
            <a:ext cx="2547381" cy="105259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>
            <a:lvl1pPr>
              <a:buFont typeface="Arial" panose="020B0604020202020204" pitchFamily="34" charset="0"/>
              <a:buChar char="•"/>
            </a:lvl1pPr>
            <a:lvl2pPr>
              <a:buFont typeface="Arial" panose="020B0604020202020204" pitchFamily="34" charset="0"/>
              <a:buChar char="•"/>
            </a:lvl2pPr>
            <a:lvl3pPr>
              <a:buSzPct val="110000"/>
              <a:buFont typeface="Arial" panose="020B0604020202020204" pitchFamily="34" charset="0"/>
              <a:buChar char="•"/>
            </a:lvl3pPr>
            <a:lvl4pPr>
              <a:buSzPct val="100000"/>
              <a:buFont typeface="Arial" panose="020B0604020202020204" pitchFamily="34" charset="0"/>
              <a:buChar char="•"/>
            </a:lvl4pPr>
            <a:lvl5pPr>
              <a:buSzPct val="90000"/>
              <a:buFont typeface="Arial" panose="020B0604020202020204" pitchFamily="34" charset="0"/>
              <a:buChar char="•"/>
            </a:lvl5pPr>
            <a:lvl6pPr>
              <a:buFont typeface="Arial" panose="020B0604020202020204" pitchFamily="34" charset="0"/>
              <a:buChar char="•"/>
            </a:lvl6pPr>
            <a:lvl7pPr>
              <a:buFont typeface="Arial" panose="020B0604020202020204" pitchFamily="34" charset="0"/>
              <a:buChar char="•"/>
            </a:lvl7pPr>
            <a:lvl8pPr>
              <a:buFont typeface="Arial" panose="020B0604020202020204" pitchFamily="34" charset="0"/>
              <a:buChar char="•"/>
            </a:lvl8pPr>
          </a:lstStyle>
          <a:p>
            <a:pPr algn="ctr" defTabSz="374400">
              <a:lnSpc>
                <a:spcPct val="95000"/>
              </a:lnSpc>
              <a:spcAft>
                <a:spcPts val="737"/>
              </a:spcAft>
              <a:buNone/>
            </a:pPr>
            <a:r>
              <a:rPr lang="en-US" sz="2400" dirty="0">
                <a:latin typeface="+mn-lt"/>
              </a:rPr>
              <a:t>Metrology of chips based on soft </a:t>
            </a:r>
            <a:r>
              <a:rPr lang="ia-Latn-001" sz="2400" dirty="0">
                <a:latin typeface="+mn-lt"/>
              </a:rPr>
              <a:t>X</a:t>
            </a:r>
            <a:r>
              <a:rPr lang="en-US" sz="2400" dirty="0">
                <a:latin typeface="+mn-lt"/>
              </a:rPr>
              <a:t>-ray </a:t>
            </a:r>
            <a:r>
              <a:rPr lang="en-US" sz="2400" dirty="0" err="1">
                <a:latin typeface="+mn-lt"/>
              </a:rPr>
              <a:t>scatterometry</a:t>
            </a:r>
            <a:r>
              <a:rPr lang="en-US" sz="2400" dirty="0">
                <a:latin typeface="+mn-lt"/>
              </a:rPr>
              <a:t> </a:t>
            </a:r>
            <a:endParaRPr lang="en-US" sz="2000" dirty="0">
              <a:latin typeface="+mn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CEDF804-F9F8-4330-8E15-A5F7F04AB935}"/>
              </a:ext>
            </a:extLst>
          </p:cNvPr>
          <p:cNvSpPr txBox="1"/>
          <p:nvPr/>
        </p:nvSpPr>
        <p:spPr>
          <a:xfrm>
            <a:off x="9840416" y="4411851"/>
            <a:ext cx="1324244" cy="263149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 defTabSz="374400">
              <a:lnSpc>
                <a:spcPct val="95000"/>
              </a:lnSpc>
              <a:spcAft>
                <a:spcPts val="737"/>
              </a:spcAft>
            </a:pPr>
            <a:r>
              <a:rPr lang="en-US" i="1" dirty="0">
                <a:solidFill>
                  <a:srgbClr val="030CBD"/>
                </a:solidFill>
                <a:latin typeface="+mn-lt"/>
              </a:rPr>
              <a:t>Courtesy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35C9438-EB16-4C6A-952C-61DF054192C7}"/>
              </a:ext>
            </a:extLst>
          </p:cNvPr>
          <p:cNvSpPr/>
          <p:nvPr/>
        </p:nvSpPr>
        <p:spPr>
          <a:xfrm>
            <a:off x="765485" y="3605299"/>
            <a:ext cx="2734077" cy="564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B430F8B-7DB3-4E64-995B-9B8651ACF239}"/>
              </a:ext>
            </a:extLst>
          </p:cNvPr>
          <p:cNvSpPr/>
          <p:nvPr/>
        </p:nvSpPr>
        <p:spPr>
          <a:xfrm rot="3101174">
            <a:off x="3089925" y="3670955"/>
            <a:ext cx="864096" cy="2780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15C74FE-9269-471F-BEBF-89E6E136E8D9}"/>
              </a:ext>
            </a:extLst>
          </p:cNvPr>
          <p:cNvSpPr/>
          <p:nvPr/>
        </p:nvSpPr>
        <p:spPr>
          <a:xfrm>
            <a:off x="523388" y="2666976"/>
            <a:ext cx="1726814" cy="56460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01C5FA-23E8-472D-AA41-C148DDEBD585}"/>
              </a:ext>
            </a:extLst>
          </p:cNvPr>
          <p:cNvSpPr/>
          <p:nvPr/>
        </p:nvSpPr>
        <p:spPr>
          <a:xfrm>
            <a:off x="4862060" y="2976660"/>
            <a:ext cx="452993" cy="13554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4C1FD4E-D8CF-49CA-AF09-ADFD868051F3}"/>
              </a:ext>
            </a:extLst>
          </p:cNvPr>
          <p:cNvSpPr txBox="1"/>
          <p:nvPr/>
        </p:nvSpPr>
        <p:spPr>
          <a:xfrm>
            <a:off x="335360" y="5983346"/>
            <a:ext cx="543236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Porter et al., Proc. SPIE 12496, Metrology, Inspection and Process Control, XXXVII, 1249611 (2023)</a:t>
            </a:r>
            <a:endParaRPr lang="sv-SE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E5E06C2-59D7-4067-BFD8-DBD51FD22744}"/>
              </a:ext>
            </a:extLst>
          </p:cNvPr>
          <p:cNvSpPr txBox="1"/>
          <p:nvPr/>
        </p:nvSpPr>
        <p:spPr>
          <a:xfrm>
            <a:off x="9276418" y="5383181"/>
            <a:ext cx="26642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Supplier of lithography and metrology machines to the semiconductor industry</a:t>
            </a:r>
            <a:endParaRPr lang="sv-SE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17612566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800224" y="6351747"/>
            <a:ext cx="2844800" cy="365125"/>
          </a:xfrm>
        </p:spPr>
        <p:txBody>
          <a:bodyPr/>
          <a:lstStyle/>
          <a:p>
            <a:pPr>
              <a:defRPr/>
            </a:pPr>
            <a:fld id="{E87D39FF-7DE8-4CCF-A2ED-6D4C628A220B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6223127" y="1347543"/>
            <a:ext cx="584591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>
                <a:latin typeface="+mn-lt"/>
              </a:rPr>
              <a:t>Atomic </a:t>
            </a:r>
            <a:r>
              <a:rPr lang="fr-FR" sz="2800" dirty="0" err="1">
                <a:latin typeface="+mn-lt"/>
              </a:rPr>
              <a:t>spectroscopy</a:t>
            </a:r>
            <a:endParaRPr lang="fr-FR" sz="2800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 err="1">
                <a:latin typeface="+mn-lt"/>
              </a:rPr>
              <a:t>Attosecond</a:t>
            </a:r>
            <a:r>
              <a:rPr lang="fr-FR" sz="2800" dirty="0">
                <a:latin typeface="+mn-lt"/>
              </a:rPr>
              <a:t> </a:t>
            </a:r>
            <a:r>
              <a:rPr lang="fr-FR" sz="2800" dirty="0" err="1">
                <a:latin typeface="+mn-lt"/>
              </a:rPr>
              <a:t>chemistry</a:t>
            </a:r>
            <a:endParaRPr lang="fr-FR" sz="2800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>
                <a:latin typeface="+mn-lt"/>
              </a:rPr>
              <a:t>Condensed </a:t>
            </a:r>
            <a:r>
              <a:rPr lang="fr-FR" sz="2800" dirty="0" err="1">
                <a:latin typeface="+mn-lt"/>
              </a:rPr>
              <a:t>matter</a:t>
            </a:r>
            <a:r>
              <a:rPr lang="fr-FR" sz="2800" dirty="0">
                <a:latin typeface="+mn-lt"/>
              </a:rPr>
              <a:t> </a:t>
            </a:r>
            <a:r>
              <a:rPr lang="fr-FR" sz="2800" dirty="0" err="1">
                <a:latin typeface="+mn-lt"/>
              </a:rPr>
              <a:t>physics</a:t>
            </a:r>
            <a:endParaRPr lang="fr-FR" sz="2800" dirty="0">
              <a:latin typeface="+mn-lt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 err="1">
                <a:latin typeface="+mn-lt"/>
              </a:rPr>
              <a:t>Industrial</a:t>
            </a:r>
            <a:r>
              <a:rPr lang="fr-FR" sz="2800" dirty="0">
                <a:latin typeface="+mn-lt"/>
              </a:rPr>
              <a:t> applications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2800" dirty="0">
                <a:latin typeface="+mn-lt"/>
              </a:rPr>
              <a:t>Ultrafast quantum </a:t>
            </a:r>
            <a:r>
              <a:rPr lang="fr-FR" sz="2800" dirty="0" err="1">
                <a:latin typeface="+mn-lt"/>
              </a:rPr>
              <a:t>dynamics</a:t>
            </a:r>
            <a:r>
              <a:rPr lang="fr-FR" sz="2800" dirty="0">
                <a:latin typeface="+mn-lt"/>
              </a:rPr>
              <a:t>	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7408" y="2269225"/>
            <a:ext cx="45088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latin typeface="+mn-lt"/>
              </a:rPr>
              <a:t>Applications in </a:t>
            </a:r>
            <a:r>
              <a:rPr lang="fr-FR" sz="2800" b="1" dirty="0" err="1">
                <a:latin typeface="+mn-lt"/>
              </a:rPr>
              <a:t>many</a:t>
            </a:r>
            <a:r>
              <a:rPr lang="fr-FR" sz="2800" b="1" dirty="0">
                <a:latin typeface="+mn-lt"/>
              </a:rPr>
              <a:t> </a:t>
            </a:r>
            <a:r>
              <a:rPr lang="fr-FR" sz="2800" b="1" dirty="0" err="1">
                <a:latin typeface="+mn-lt"/>
              </a:rPr>
              <a:t>fields</a:t>
            </a:r>
            <a:endParaRPr lang="fr-FR" sz="2800" b="1" dirty="0">
              <a:latin typeface="+mn-lt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950695" y="5854595"/>
            <a:ext cx="27028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chemeClr val="bg1"/>
                </a:solidFill>
                <a:latin typeface="+mn-lt"/>
              </a:rPr>
              <a:t>Wigner distribution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AEB108A-BFE6-4E26-B97A-C117ED9D17C2}"/>
              </a:ext>
            </a:extLst>
          </p:cNvPr>
          <p:cNvSpPr txBox="1"/>
          <p:nvPr/>
        </p:nvSpPr>
        <p:spPr>
          <a:xfrm>
            <a:off x="335360" y="4432679"/>
            <a:ext cx="120006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Attosecond sources via HHG</a:t>
            </a:r>
            <a:r>
              <a:rPr lang="fr-FR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: XUV range, </a:t>
            </a:r>
            <a:r>
              <a:rPr lang="fr-FR" sz="2800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low</a:t>
            </a:r>
            <a:r>
              <a:rPr lang="fr-FR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</a:t>
            </a:r>
            <a:r>
              <a:rPr lang="fr-FR" sz="2800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energy</a:t>
            </a:r>
            <a:r>
              <a:rPr lang="fr-FR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/pulse (</a:t>
            </a:r>
            <a:r>
              <a:rPr lang="fr-FR" sz="2800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nJ</a:t>
            </a:r>
            <a:r>
              <a:rPr lang="fr-FR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), </a:t>
            </a:r>
            <a:r>
              <a:rPr lang="fr-FR" sz="2800" dirty="0" err="1">
                <a:solidFill>
                  <a:schemeClr val="accent5">
                    <a:lumMod val="75000"/>
                  </a:schemeClr>
                </a:solidFill>
                <a:latin typeface="+mn-lt"/>
              </a:rPr>
              <a:t>often</a:t>
            </a:r>
            <a:r>
              <a:rPr lang="fr-FR" sz="2800" dirty="0">
                <a:solidFill>
                  <a:schemeClr val="accent5">
                    <a:lumMod val="75000"/>
                  </a:schemeClr>
                </a:solidFill>
                <a:latin typeface="+mn-lt"/>
              </a:rPr>
              <a:t> in a train</a:t>
            </a:r>
          </a:p>
        </p:txBody>
      </p:sp>
      <p:sp>
        <p:nvSpPr>
          <p:cNvPr id="11" name="Title 4">
            <a:extLst>
              <a:ext uri="{FF2B5EF4-FFF2-40B4-BE49-F238E27FC236}">
                <a16:creationId xmlns:a16="http://schemas.microsoft.com/office/drawing/2014/main" id="{6EEA9FE3-068B-4927-A220-5DDB67C09DCA}"/>
              </a:ext>
            </a:extLst>
          </p:cNvPr>
          <p:cNvSpPr txBox="1">
            <a:spLocks/>
          </p:cNvSpPr>
          <p:nvPr/>
        </p:nvSpPr>
        <p:spPr>
          <a:xfrm>
            <a:off x="-48344" y="42808"/>
            <a:ext cx="12288688" cy="72189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</a:extLst>
        </p:spPr>
        <p:txBody>
          <a:bodyPr lIns="0" tIns="3600" rIns="0" bIns="0" anchor="t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r>
              <a:rPr lang="en-US" dirty="0">
                <a:solidFill>
                  <a:schemeClr val="tx1"/>
                </a:solidFill>
                <a:effectLst/>
              </a:rPr>
              <a:t>Next chapter in attosecond science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19201CC-5ACF-4C1E-93BC-1E3689CD8C2D}"/>
              </a:ext>
            </a:extLst>
          </p:cNvPr>
          <p:cNvSpPr txBox="1"/>
          <p:nvPr/>
        </p:nvSpPr>
        <p:spPr>
          <a:xfrm>
            <a:off x="332091" y="5229200"/>
            <a:ext cx="10801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chemeClr val="accent4"/>
                </a:solidFill>
                <a:latin typeface="+mn-lt"/>
              </a:rPr>
              <a:t>Attosecond sources via FEL</a:t>
            </a:r>
            <a:r>
              <a:rPr lang="fr-FR" sz="2800" dirty="0">
                <a:solidFill>
                  <a:schemeClr val="accent4"/>
                </a:solidFill>
                <a:latin typeface="+mn-lt"/>
              </a:rPr>
              <a:t>: </a:t>
            </a:r>
            <a:r>
              <a:rPr lang="fr-FR" sz="2800" dirty="0" err="1">
                <a:solidFill>
                  <a:schemeClr val="accent4"/>
                </a:solidFill>
                <a:latin typeface="+mn-lt"/>
              </a:rPr>
              <a:t>X-ray</a:t>
            </a:r>
            <a:r>
              <a:rPr lang="fr-FR" sz="2800" dirty="0">
                <a:solidFill>
                  <a:schemeClr val="accent4"/>
                </a:solidFill>
                <a:latin typeface="+mn-lt"/>
              </a:rPr>
              <a:t> range, high </a:t>
            </a:r>
            <a:r>
              <a:rPr lang="fr-FR" sz="2800" dirty="0" err="1">
                <a:solidFill>
                  <a:schemeClr val="accent4"/>
                </a:solidFill>
                <a:latin typeface="+mn-lt"/>
              </a:rPr>
              <a:t>energy</a:t>
            </a:r>
            <a:r>
              <a:rPr lang="fr-FR" sz="2800" dirty="0">
                <a:solidFill>
                  <a:schemeClr val="accent4"/>
                </a:solidFill>
                <a:latin typeface="+mn-lt"/>
              </a:rPr>
              <a:t>/pulse (</a:t>
            </a:r>
            <a:r>
              <a:rPr lang="fr-FR" sz="2800" dirty="0" err="1">
                <a:solidFill>
                  <a:schemeClr val="accent4"/>
                </a:solidFill>
                <a:latin typeface="Symbol" panose="05050102010706020507" pitchFamily="18" charset="2"/>
              </a:rPr>
              <a:t>m</a:t>
            </a:r>
            <a:r>
              <a:rPr lang="fr-FR" sz="2800" dirty="0" err="1">
                <a:solidFill>
                  <a:schemeClr val="accent4"/>
                </a:solidFill>
                <a:latin typeface="+mn-lt"/>
              </a:rPr>
              <a:t>J</a:t>
            </a:r>
            <a:r>
              <a:rPr lang="fr-FR" sz="2800" dirty="0">
                <a:solidFill>
                  <a:schemeClr val="accent4"/>
                </a:solidFill>
                <a:latin typeface="+mn-lt"/>
              </a:rPr>
              <a:t>), </a:t>
            </a:r>
            <a:r>
              <a:rPr lang="fr-FR" sz="2800" dirty="0" err="1">
                <a:solidFill>
                  <a:schemeClr val="accent4"/>
                </a:solidFill>
                <a:latin typeface="+mn-lt"/>
              </a:rPr>
              <a:t>isolated</a:t>
            </a:r>
            <a:endParaRPr lang="fr-FR" sz="2800" dirty="0">
              <a:solidFill>
                <a:schemeClr val="accent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042038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A53737-E7C0-4AB0-A29F-12674751E4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D39FF-7DE8-4CCF-A2ED-6D4C628A220B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3" name="Picture 6" descr="The Nobel Prize award ceremony 2023 - NobelPrize.org">
            <a:extLst>
              <a:ext uri="{FF2B5EF4-FFF2-40B4-BE49-F238E27FC236}">
                <a16:creationId xmlns:a16="http://schemas.microsoft.com/office/drawing/2014/main" id="{3B190CF4-B2AB-461A-AEEE-1F4D09A805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76" y="540060"/>
            <a:ext cx="11280576" cy="63453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4">
            <a:extLst>
              <a:ext uri="{FF2B5EF4-FFF2-40B4-BE49-F238E27FC236}">
                <a16:creationId xmlns:a16="http://schemas.microsoft.com/office/drawing/2014/main" id="{0B400F1A-4FDB-4677-A290-A14775FE77AA}"/>
              </a:ext>
            </a:extLst>
          </p:cNvPr>
          <p:cNvSpPr txBox="1">
            <a:spLocks/>
          </p:cNvSpPr>
          <p:nvPr/>
        </p:nvSpPr>
        <p:spPr>
          <a:xfrm>
            <a:off x="-312712" y="-1080"/>
            <a:ext cx="12288688" cy="72189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</a:extLst>
        </p:spPr>
        <p:txBody>
          <a:bodyPr lIns="0" tIns="3600" rIns="0" bIns="0" anchor="t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r>
              <a:rPr lang="en-US" sz="3600" dirty="0">
                <a:solidFill>
                  <a:schemeClr val="tx1"/>
                </a:solidFill>
                <a:effectLst/>
              </a:rPr>
              <a:t>The prize ceremony</a:t>
            </a:r>
          </a:p>
        </p:txBody>
      </p:sp>
      <p:pic>
        <p:nvPicPr>
          <p:cNvPr id="7" name="Picture 2" descr="8 Sidor - Fest för Nobels pristagare">
            <a:extLst>
              <a:ext uri="{FF2B5EF4-FFF2-40B4-BE49-F238E27FC236}">
                <a16:creationId xmlns:a16="http://schemas.microsoft.com/office/drawing/2014/main" id="{3B110E6C-EA6E-495C-9FD2-96E37ED8A44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7" r="18994"/>
          <a:stretch/>
        </p:blipFill>
        <p:spPr bwMode="auto">
          <a:xfrm>
            <a:off x="4943872" y="4513733"/>
            <a:ext cx="2633997" cy="22077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364161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5B6D17-34D5-4145-9F21-8F530155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7D39FF-7DE8-4CCF-A2ED-6D4C628A220B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3" name="Picture 8" descr="God Jul och Gott Nytt År!">
            <a:extLst>
              <a:ext uri="{FF2B5EF4-FFF2-40B4-BE49-F238E27FC236}">
                <a16:creationId xmlns:a16="http://schemas.microsoft.com/office/drawing/2014/main" id="{F9B7B601-A104-4D9A-BD50-E1FDA91BE3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60" y="30887"/>
            <a:ext cx="10303965" cy="6885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Årets Nobelpriser utdelade av H.M. Konungen | Kungahuset">
            <a:extLst>
              <a:ext uri="{FF2B5EF4-FFF2-40B4-BE49-F238E27FC236}">
                <a16:creationId xmlns:a16="http://schemas.microsoft.com/office/drawing/2014/main" id="{9CC2D119-D31A-4A79-B665-9B79A092B9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89" y="3846719"/>
            <a:ext cx="4468243" cy="298039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Title 4">
            <a:extLst>
              <a:ext uri="{FF2B5EF4-FFF2-40B4-BE49-F238E27FC236}">
                <a16:creationId xmlns:a16="http://schemas.microsoft.com/office/drawing/2014/main" id="{537B4A96-47B1-4F02-8922-A422F68C5880}"/>
              </a:ext>
            </a:extLst>
          </p:cNvPr>
          <p:cNvSpPr txBox="1">
            <a:spLocks/>
          </p:cNvSpPr>
          <p:nvPr/>
        </p:nvSpPr>
        <p:spPr>
          <a:xfrm>
            <a:off x="119336" y="260648"/>
            <a:ext cx="2448272" cy="3024336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0"/>
                  </a:srgbClr>
                </a:solidFill>
              </a14:hiddenFill>
            </a:ext>
          </a:extLst>
        </p:spPr>
        <p:txBody>
          <a:bodyPr lIns="0" tIns="3600" rIns="0" bIns="0" anchor="t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pPr algn="l"/>
            <a:r>
              <a:rPr lang="en-US" sz="3600" dirty="0">
                <a:solidFill>
                  <a:schemeClr val="tx1"/>
                </a:solidFill>
                <a:effectLst/>
              </a:rPr>
              <a:t>The Nobel banquet</a:t>
            </a:r>
          </a:p>
        </p:txBody>
      </p:sp>
    </p:spTree>
    <p:extLst>
      <p:ext uri="{BB962C8B-B14F-4D97-AF65-F5344CB8AC3E}">
        <p14:creationId xmlns:p14="http://schemas.microsoft.com/office/powerpoint/2010/main" val="195772572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30E0ED81-0A14-48F9-9EA6-8B8F504CAB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14337" r="12002" b="25321"/>
          <a:stretch/>
        </p:blipFill>
        <p:spPr>
          <a:xfrm>
            <a:off x="211113" y="1052736"/>
            <a:ext cx="8190908" cy="3744415"/>
          </a:xfrm>
          <a:prstGeom prst="rect">
            <a:avLst/>
          </a:prstGeom>
        </p:spPr>
      </p:pic>
      <p:pic>
        <p:nvPicPr>
          <p:cNvPr id="23" name="Picture 4" descr="http://www.vr.se/images/18.64fbca2110dabf7901b80001447/LogotypVR_staende_farg_webb.gif">
            <a:extLst>
              <a:ext uri="{FF2B5EF4-FFF2-40B4-BE49-F238E27FC236}">
                <a16:creationId xmlns:a16="http://schemas.microsoft.com/office/drawing/2014/main" id="{4B9C17F3-C708-4036-8A1B-2BEA0C1A97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3364" y="4978351"/>
            <a:ext cx="1502937" cy="1427790"/>
          </a:xfrm>
          <a:prstGeom prst="rect">
            <a:avLst/>
          </a:prstGeom>
        </p:spPr>
      </p:pic>
      <p:pic>
        <p:nvPicPr>
          <p:cNvPr id="25" name="Picture 24" descr="logo_blue_waalenberg">
            <a:extLst>
              <a:ext uri="{FF2B5EF4-FFF2-40B4-BE49-F238E27FC236}">
                <a16:creationId xmlns:a16="http://schemas.microsoft.com/office/drawing/2014/main" id="{9B7DD5A5-91D6-4BBF-BA42-BC39994BB3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7486" y="5008132"/>
            <a:ext cx="1894216" cy="1249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6" descr="erc-logo">
            <a:extLst>
              <a:ext uri="{FF2B5EF4-FFF2-40B4-BE49-F238E27FC236}">
                <a16:creationId xmlns:a16="http://schemas.microsoft.com/office/drawing/2014/main" id="{DF4036A9-6FB5-48C7-BFC3-B41196FA26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847528" y="5013176"/>
            <a:ext cx="1238934" cy="1249127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A91097E-727A-4D68-ACC0-667DCF33274B}"/>
              </a:ext>
            </a:extLst>
          </p:cNvPr>
          <p:cNvSpPr txBox="1"/>
          <p:nvPr/>
        </p:nvSpPr>
        <p:spPr>
          <a:xfrm>
            <a:off x="966815" y="341040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+mn-lt"/>
              </a:rPr>
              <a:t>Thank you!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3EA5440-B362-474C-90B4-6CE816FB06BB}"/>
              </a:ext>
            </a:extLst>
          </p:cNvPr>
          <p:cNvSpPr txBox="1"/>
          <p:nvPr/>
        </p:nvSpPr>
        <p:spPr>
          <a:xfrm>
            <a:off x="9532615" y="3063392"/>
            <a:ext cx="2448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latin typeface="+mn-lt"/>
              </a:rPr>
              <a:t>Thank you!</a:t>
            </a:r>
          </a:p>
        </p:txBody>
      </p:sp>
      <p:pic>
        <p:nvPicPr>
          <p:cNvPr id="1026" name="Picture 2" descr="Logo von Schweizerische Physikalische Gesellschaft">
            <a:extLst>
              <a:ext uri="{FF2B5EF4-FFF2-40B4-BE49-F238E27FC236}">
                <a16:creationId xmlns:a16="http://schemas.microsoft.com/office/drawing/2014/main" id="{A7E0D499-131A-40AD-B5C3-26CD52E9B0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4352" y="3667914"/>
            <a:ext cx="2520280" cy="1129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C3D277B6-1E33-4684-B332-941B0B1447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9976" y="5474740"/>
            <a:ext cx="6168008" cy="912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3F3782E-CC5E-49B2-BE80-2A21146EC3F5}"/>
              </a:ext>
            </a:extLst>
          </p:cNvPr>
          <p:cNvSpPr txBox="1"/>
          <p:nvPr/>
        </p:nvSpPr>
        <p:spPr>
          <a:xfrm>
            <a:off x="9264352" y="836712"/>
            <a:ext cx="25202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Johan Mauritsson</a:t>
            </a:r>
          </a:p>
          <a:p>
            <a:r>
              <a:rPr lang="en-US" dirty="0">
                <a:latin typeface="+mn-lt"/>
              </a:rPr>
              <a:t>Per Eng-Johnsson</a:t>
            </a:r>
          </a:p>
          <a:p>
            <a:r>
              <a:rPr lang="en-US" dirty="0">
                <a:latin typeface="+mn-lt"/>
              </a:rPr>
              <a:t>Cord Arnold</a:t>
            </a:r>
          </a:p>
          <a:p>
            <a:r>
              <a:rPr lang="en-US" dirty="0">
                <a:latin typeface="+mn-lt"/>
              </a:rPr>
              <a:t>Mathieu Gisselbrecht</a:t>
            </a:r>
          </a:p>
          <a:p>
            <a:r>
              <a:rPr lang="en-US" dirty="0">
                <a:latin typeface="+mn-lt"/>
              </a:rPr>
              <a:t>Anne-Lise Viotti</a:t>
            </a:r>
          </a:p>
          <a:p>
            <a:r>
              <a:rPr lang="en-US" dirty="0">
                <a:latin typeface="+mn-lt"/>
              </a:rPr>
              <a:t>David Busto</a:t>
            </a:r>
          </a:p>
        </p:txBody>
      </p:sp>
    </p:spTree>
    <p:extLst>
      <p:ext uri="{BB962C8B-B14F-4D97-AF65-F5344CB8AC3E}">
        <p14:creationId xmlns:p14="http://schemas.microsoft.com/office/powerpoint/2010/main" val="436752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479376" y="103644"/>
            <a:ext cx="59046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+mn-lt"/>
              </a:rPr>
              <a:t>The invention of the laser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ED0C7EB-93F8-4B96-BFDF-548C0714CED6}"/>
              </a:ext>
            </a:extLst>
          </p:cNvPr>
          <p:cNvSpPr/>
          <p:nvPr/>
        </p:nvSpPr>
        <p:spPr>
          <a:xfrm>
            <a:off x="26842" y="6420116"/>
            <a:ext cx="36904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Maiman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Nature, </a:t>
            </a:r>
            <a:r>
              <a:rPr lang="en-GB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187</a:t>
            </a:r>
            <a:r>
              <a:rPr lang="en-GB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 493 (1960)</a:t>
            </a:r>
          </a:p>
        </p:txBody>
      </p:sp>
      <p:pic>
        <p:nvPicPr>
          <p:cNvPr id="7172" name="Picture 4" descr="https://lejournal.cnrs.fr/sites/default/files/styles/lightbox-hd/public/assets/images/15067.00_72dpi.jpg?itok=KeIJSVDf">
            <a:extLst>
              <a:ext uri="{FF2B5EF4-FFF2-40B4-BE49-F238E27FC236}">
                <a16:creationId xmlns:a16="http://schemas.microsoft.com/office/drawing/2014/main" id="{B76F3623-BB15-4E43-B5EF-33720EB53D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1344" y="1344112"/>
            <a:ext cx="3921447" cy="3141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DE2A7FF-2566-4D14-9A42-7236C8E4C921}"/>
              </a:ext>
            </a:extLst>
          </p:cNvPr>
          <p:cNvSpPr txBox="1"/>
          <p:nvPr/>
        </p:nvSpPr>
        <p:spPr>
          <a:xfrm>
            <a:off x="1127448" y="4468848"/>
            <a:ext cx="23042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Lejournal.cnrs.com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FE316CAB-B6CD-45EB-A052-8A3D5DEDB84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431"/>
          <a:stretch/>
        </p:blipFill>
        <p:spPr bwMode="auto">
          <a:xfrm>
            <a:off x="4799856" y="1296875"/>
            <a:ext cx="7125275" cy="261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8 2">
            <a:extLst>
              <a:ext uri="{FF2B5EF4-FFF2-40B4-BE49-F238E27FC236}">
                <a16:creationId xmlns:a16="http://schemas.microsoft.com/office/drawing/2014/main" id="{140A82A1-1163-4842-A067-0589D81B8032}"/>
              </a:ext>
            </a:extLst>
          </p:cNvPr>
          <p:cNvSpPr/>
          <p:nvPr/>
        </p:nvSpPr>
        <p:spPr>
          <a:xfrm>
            <a:off x="6960096" y="103643"/>
            <a:ext cx="3408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+mn-lt"/>
              </a:rPr>
              <a:t>Nonlinear optics</a:t>
            </a:r>
          </a:p>
        </p:txBody>
      </p:sp>
      <p:sp>
        <p:nvSpPr>
          <p:cNvPr id="21" name="Freeform 65">
            <a:extLst>
              <a:ext uri="{FF2B5EF4-FFF2-40B4-BE49-F238E27FC236}">
                <a16:creationId xmlns:a16="http://schemas.microsoft.com/office/drawing/2014/main" id="{2A2DF780-7E47-4740-AF6B-DBBD87224BEB}"/>
              </a:ext>
            </a:extLst>
          </p:cNvPr>
          <p:cNvSpPr>
            <a:spLocks/>
          </p:cNvSpPr>
          <p:nvPr/>
        </p:nvSpPr>
        <p:spPr bwMode="auto">
          <a:xfrm>
            <a:off x="7176120" y="6312161"/>
            <a:ext cx="898281" cy="45719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9" y="0"/>
              </a:cxn>
              <a:cxn ang="0">
                <a:pos x="7" y="1"/>
              </a:cxn>
              <a:cxn ang="0">
                <a:pos x="3" y="3"/>
              </a:cxn>
              <a:cxn ang="0">
                <a:pos x="1" y="6"/>
              </a:cxn>
              <a:cxn ang="0">
                <a:pos x="0" y="8"/>
              </a:cxn>
              <a:cxn ang="0">
                <a:pos x="0" y="14"/>
              </a:cxn>
              <a:cxn ang="0">
                <a:pos x="1" y="17"/>
              </a:cxn>
              <a:cxn ang="0">
                <a:pos x="3" y="19"/>
              </a:cxn>
              <a:cxn ang="0">
                <a:pos x="7" y="21"/>
              </a:cxn>
              <a:cxn ang="0">
                <a:pos x="9" y="22"/>
              </a:cxn>
              <a:cxn ang="0">
                <a:pos x="1283" y="22"/>
              </a:cxn>
              <a:cxn ang="0">
                <a:pos x="1286" y="21"/>
              </a:cxn>
              <a:cxn ang="0">
                <a:pos x="1290" y="17"/>
              </a:cxn>
              <a:cxn ang="0">
                <a:pos x="1291" y="14"/>
              </a:cxn>
              <a:cxn ang="0">
                <a:pos x="1291" y="8"/>
              </a:cxn>
              <a:cxn ang="0">
                <a:pos x="1290" y="6"/>
              </a:cxn>
              <a:cxn ang="0">
                <a:pos x="1288" y="3"/>
              </a:cxn>
              <a:cxn ang="0">
                <a:pos x="1286" y="1"/>
              </a:cxn>
              <a:cxn ang="0">
                <a:pos x="1283" y="0"/>
              </a:cxn>
              <a:cxn ang="0">
                <a:pos x="1280" y="0"/>
              </a:cxn>
              <a:cxn ang="0">
                <a:pos x="12" y="0"/>
              </a:cxn>
            </a:cxnLst>
            <a:rect l="0" t="0" r="r" b="b"/>
            <a:pathLst>
              <a:path w="1291" h="22">
                <a:moveTo>
                  <a:pt x="12" y="0"/>
                </a:moveTo>
                <a:lnTo>
                  <a:pt x="9" y="0"/>
                </a:lnTo>
                <a:lnTo>
                  <a:pt x="7" y="1"/>
                </a:lnTo>
                <a:lnTo>
                  <a:pt x="3" y="3"/>
                </a:lnTo>
                <a:lnTo>
                  <a:pt x="1" y="6"/>
                </a:lnTo>
                <a:lnTo>
                  <a:pt x="0" y="8"/>
                </a:lnTo>
                <a:lnTo>
                  <a:pt x="0" y="14"/>
                </a:lnTo>
                <a:lnTo>
                  <a:pt x="1" y="17"/>
                </a:lnTo>
                <a:lnTo>
                  <a:pt x="3" y="19"/>
                </a:lnTo>
                <a:lnTo>
                  <a:pt x="7" y="21"/>
                </a:lnTo>
                <a:lnTo>
                  <a:pt x="9" y="22"/>
                </a:lnTo>
                <a:lnTo>
                  <a:pt x="1283" y="22"/>
                </a:lnTo>
                <a:lnTo>
                  <a:pt x="1286" y="21"/>
                </a:lnTo>
                <a:lnTo>
                  <a:pt x="1290" y="17"/>
                </a:lnTo>
                <a:lnTo>
                  <a:pt x="1291" y="14"/>
                </a:lnTo>
                <a:lnTo>
                  <a:pt x="1291" y="8"/>
                </a:lnTo>
                <a:lnTo>
                  <a:pt x="1290" y="6"/>
                </a:lnTo>
                <a:lnTo>
                  <a:pt x="1288" y="3"/>
                </a:lnTo>
                <a:lnTo>
                  <a:pt x="1286" y="1"/>
                </a:lnTo>
                <a:lnTo>
                  <a:pt x="1283" y="0"/>
                </a:lnTo>
                <a:lnTo>
                  <a:pt x="1280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86 1">
            <a:extLst>
              <a:ext uri="{FF2B5EF4-FFF2-40B4-BE49-F238E27FC236}">
                <a16:creationId xmlns:a16="http://schemas.microsoft.com/office/drawing/2014/main" id="{9D7D7299-D91B-407C-9738-D2DB992219E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7755461" y="5367279"/>
            <a:ext cx="1" cy="97178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505E0DF-143B-4842-8858-D4B19901A0A7}"/>
              </a:ext>
            </a:extLst>
          </p:cNvPr>
          <p:cNvCxnSpPr>
            <a:cxnSpLocks/>
          </p:cNvCxnSpPr>
          <p:nvPr/>
        </p:nvCxnSpPr>
        <p:spPr>
          <a:xfrm>
            <a:off x="7481757" y="4427444"/>
            <a:ext cx="1" cy="1922500"/>
          </a:xfrm>
          <a:prstGeom prst="straightConnector1">
            <a:avLst/>
          </a:prstGeom>
          <a:ln w="57150">
            <a:solidFill>
              <a:srgbClr val="4335F5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86 2">
            <a:extLst>
              <a:ext uri="{FF2B5EF4-FFF2-40B4-BE49-F238E27FC236}">
                <a16:creationId xmlns:a16="http://schemas.microsoft.com/office/drawing/2014/main" id="{14AE4E30-E8E0-44D8-B261-F2B0AE3E06DB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7755461" y="4418632"/>
            <a:ext cx="1" cy="96862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F2CE2A51-02E5-4FBA-8BE2-41523FAB71C3}"/>
              </a:ext>
            </a:extLst>
          </p:cNvPr>
          <p:cNvCxnSpPr>
            <a:cxnSpLocks/>
          </p:cNvCxnSpPr>
          <p:nvPr/>
        </p:nvCxnSpPr>
        <p:spPr>
          <a:xfrm>
            <a:off x="7248128" y="4413664"/>
            <a:ext cx="898281" cy="0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\documentclass{article}&#10;\usepackage{amsmath}&#10;\pagestyle{empty}&#10;\begin{document}&#10;\begin{equation}&#10;\nonumber&#10;\omega&#10;\end{equation}&#10;\end{document}" title="IguanaTex Bitmap Display">
            <a:extLst>
              <a:ext uri="{FF2B5EF4-FFF2-40B4-BE49-F238E27FC236}">
                <a16:creationId xmlns:a16="http://schemas.microsoft.com/office/drawing/2014/main" id="{84CB7363-34BD-4D16-8E64-15E6D1390EB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418" y="5758488"/>
            <a:ext cx="153339" cy="115054"/>
          </a:xfrm>
          <a:prstGeom prst="rect">
            <a:avLst/>
          </a:prstGeom>
        </p:spPr>
      </p:pic>
      <p:pic>
        <p:nvPicPr>
          <p:cNvPr id="27" name="Picture 26" descr="\documentclass{article}&#10;\usepackage{amsmath}&#10;\pagestyle{empty}&#10;\begin{document}&#10;\begin{equation}&#10;\nonumber&#10;\omega&#10;\end{equation}&#10;\end{document}" title="IguanaTex Bitmap Display">
            <a:extLst>
              <a:ext uri="{FF2B5EF4-FFF2-40B4-BE49-F238E27FC236}">
                <a16:creationId xmlns:a16="http://schemas.microsoft.com/office/drawing/2014/main" id="{28E80EA3-A935-456D-BFF3-B40E81741D2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596" y="4911757"/>
            <a:ext cx="153339" cy="115054"/>
          </a:xfrm>
          <a:prstGeom prst="rect">
            <a:avLst/>
          </a:prstGeom>
        </p:spPr>
      </p:pic>
      <p:pic>
        <p:nvPicPr>
          <p:cNvPr id="28" name="Picture 27" descr="\documentclass{article}&#10;\usepackage{amsmath}&#10;\pagestyle{empty}&#10;\begin{document}&#10;\begin{equation}&#10;\nonumber&#10;2\omega&#10;\end{equation}&#10;\end{document}" title="IguanaTex Bitmap Display">
            <a:extLst>
              <a:ext uri="{FF2B5EF4-FFF2-40B4-BE49-F238E27FC236}">
                <a16:creationId xmlns:a16="http://schemas.microsoft.com/office/drawing/2014/main" id="{DCB765CB-D7E0-48AA-B62A-5F18D1946BA7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571" y="5214701"/>
            <a:ext cx="273489" cy="172559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EB0D8E99-BB0B-4674-807C-E6AC50878CD4}"/>
              </a:ext>
            </a:extLst>
          </p:cNvPr>
          <p:cNvSpPr txBox="1"/>
          <p:nvPr/>
        </p:nvSpPr>
        <p:spPr>
          <a:xfrm>
            <a:off x="5461720" y="4983498"/>
            <a:ext cx="1588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New frequencies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5930B2C-E55C-4E49-ADA0-04A47963D144}"/>
              </a:ext>
            </a:extLst>
          </p:cNvPr>
          <p:cNvSpPr txBox="1"/>
          <p:nvPr/>
        </p:nvSpPr>
        <p:spPr>
          <a:xfrm>
            <a:off x="7960861" y="6447072"/>
            <a:ext cx="42558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Franken et al, Phys. Rev. Lett.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7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118  (1961)</a:t>
            </a:r>
          </a:p>
        </p:txBody>
      </p:sp>
    </p:spTree>
    <p:extLst>
      <p:ext uri="{BB962C8B-B14F-4D97-AF65-F5344CB8AC3E}">
        <p14:creationId xmlns:p14="http://schemas.microsoft.com/office/powerpoint/2010/main" val="26683597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 animBg="1"/>
      <p:bldP spid="22" grpId="0" animBg="1"/>
      <p:bldP spid="24" grpId="0" animBg="1"/>
      <p:bldP spid="29" grpId="0"/>
      <p:bldP spid="3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5A4BC42D-B793-4C31-A988-B9F06262667E}"/>
              </a:ext>
            </a:extLst>
          </p:cNvPr>
          <p:cNvSpPr/>
          <p:nvPr/>
        </p:nvSpPr>
        <p:spPr>
          <a:xfrm>
            <a:off x="358994" y="50764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+mn-lt"/>
              </a:rPr>
              <a:t>Atoms in strong laser fields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8D021FC-4AE2-4136-B3E4-D050A8A2DBAF}"/>
              </a:ext>
            </a:extLst>
          </p:cNvPr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7332" y="404664"/>
            <a:ext cx="986820" cy="1480230"/>
          </a:xfrm>
          <a:prstGeom prst="rect">
            <a:avLst/>
          </a:prstGeom>
        </p:spPr>
      </p:pic>
      <p:sp>
        <p:nvSpPr>
          <p:cNvPr id="6" name="Rectangle 8 1">
            <a:extLst>
              <a:ext uri="{FF2B5EF4-FFF2-40B4-BE49-F238E27FC236}">
                <a16:creationId xmlns:a16="http://schemas.microsoft.com/office/drawing/2014/main" id="{F4A3DAEB-2538-43A0-8F70-9B23484911A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698188" y="2769307"/>
            <a:ext cx="2412253" cy="356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bIns="33327" anchor="ctr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1800" b="1" dirty="0">
                <a:solidFill>
                  <a:srgbClr val="023C59"/>
                </a:solidFill>
                <a:latin typeface="+mn-lt"/>
              </a:rPr>
              <a:t>Maria Goeppert-Mayer</a:t>
            </a:r>
            <a:endParaRPr lang="en-US" altLang="en-US" sz="1800" dirty="0">
              <a:latin typeface="+mn-lt"/>
            </a:endParaRPr>
          </a:p>
        </p:txBody>
      </p:sp>
      <p:sp>
        <p:nvSpPr>
          <p:cNvPr id="7" name="Freeform 65">
            <a:extLst>
              <a:ext uri="{FF2B5EF4-FFF2-40B4-BE49-F238E27FC236}">
                <a16:creationId xmlns:a16="http://schemas.microsoft.com/office/drawing/2014/main" id="{313AF80A-4F52-49BC-9DFE-BF2C15E83EF2}"/>
              </a:ext>
            </a:extLst>
          </p:cNvPr>
          <p:cNvSpPr>
            <a:spLocks/>
          </p:cNvSpPr>
          <p:nvPr/>
        </p:nvSpPr>
        <p:spPr bwMode="auto">
          <a:xfrm>
            <a:off x="882214" y="5776648"/>
            <a:ext cx="898281" cy="45719"/>
          </a:xfrm>
          <a:custGeom>
            <a:avLst/>
            <a:gdLst/>
            <a:ahLst/>
            <a:cxnLst>
              <a:cxn ang="0">
                <a:pos x="12" y="0"/>
              </a:cxn>
              <a:cxn ang="0">
                <a:pos x="9" y="0"/>
              </a:cxn>
              <a:cxn ang="0">
                <a:pos x="7" y="1"/>
              </a:cxn>
              <a:cxn ang="0">
                <a:pos x="3" y="3"/>
              </a:cxn>
              <a:cxn ang="0">
                <a:pos x="1" y="6"/>
              </a:cxn>
              <a:cxn ang="0">
                <a:pos x="0" y="8"/>
              </a:cxn>
              <a:cxn ang="0">
                <a:pos x="0" y="14"/>
              </a:cxn>
              <a:cxn ang="0">
                <a:pos x="1" y="17"/>
              </a:cxn>
              <a:cxn ang="0">
                <a:pos x="3" y="19"/>
              </a:cxn>
              <a:cxn ang="0">
                <a:pos x="7" y="21"/>
              </a:cxn>
              <a:cxn ang="0">
                <a:pos x="9" y="22"/>
              </a:cxn>
              <a:cxn ang="0">
                <a:pos x="1283" y="22"/>
              </a:cxn>
              <a:cxn ang="0">
                <a:pos x="1286" y="21"/>
              </a:cxn>
              <a:cxn ang="0">
                <a:pos x="1290" y="17"/>
              </a:cxn>
              <a:cxn ang="0">
                <a:pos x="1291" y="14"/>
              </a:cxn>
              <a:cxn ang="0">
                <a:pos x="1291" y="8"/>
              </a:cxn>
              <a:cxn ang="0">
                <a:pos x="1290" y="6"/>
              </a:cxn>
              <a:cxn ang="0">
                <a:pos x="1288" y="3"/>
              </a:cxn>
              <a:cxn ang="0">
                <a:pos x="1286" y="1"/>
              </a:cxn>
              <a:cxn ang="0">
                <a:pos x="1283" y="0"/>
              </a:cxn>
              <a:cxn ang="0">
                <a:pos x="1280" y="0"/>
              </a:cxn>
              <a:cxn ang="0">
                <a:pos x="12" y="0"/>
              </a:cxn>
            </a:cxnLst>
            <a:rect l="0" t="0" r="r" b="b"/>
            <a:pathLst>
              <a:path w="1291" h="22">
                <a:moveTo>
                  <a:pt x="12" y="0"/>
                </a:moveTo>
                <a:lnTo>
                  <a:pt x="9" y="0"/>
                </a:lnTo>
                <a:lnTo>
                  <a:pt x="7" y="1"/>
                </a:lnTo>
                <a:lnTo>
                  <a:pt x="3" y="3"/>
                </a:lnTo>
                <a:lnTo>
                  <a:pt x="1" y="6"/>
                </a:lnTo>
                <a:lnTo>
                  <a:pt x="0" y="8"/>
                </a:lnTo>
                <a:lnTo>
                  <a:pt x="0" y="14"/>
                </a:lnTo>
                <a:lnTo>
                  <a:pt x="1" y="17"/>
                </a:lnTo>
                <a:lnTo>
                  <a:pt x="3" y="19"/>
                </a:lnTo>
                <a:lnTo>
                  <a:pt x="7" y="21"/>
                </a:lnTo>
                <a:lnTo>
                  <a:pt x="9" y="22"/>
                </a:lnTo>
                <a:lnTo>
                  <a:pt x="1283" y="22"/>
                </a:lnTo>
                <a:lnTo>
                  <a:pt x="1286" y="21"/>
                </a:lnTo>
                <a:lnTo>
                  <a:pt x="1290" y="17"/>
                </a:lnTo>
                <a:lnTo>
                  <a:pt x="1291" y="14"/>
                </a:lnTo>
                <a:lnTo>
                  <a:pt x="1291" y="8"/>
                </a:lnTo>
                <a:lnTo>
                  <a:pt x="1290" y="6"/>
                </a:lnTo>
                <a:lnTo>
                  <a:pt x="1288" y="3"/>
                </a:lnTo>
                <a:lnTo>
                  <a:pt x="1286" y="1"/>
                </a:lnTo>
                <a:lnTo>
                  <a:pt x="1283" y="0"/>
                </a:lnTo>
                <a:lnTo>
                  <a:pt x="1280" y="0"/>
                </a:lnTo>
                <a:lnTo>
                  <a:pt x="12" y="0"/>
                </a:lnTo>
                <a:close/>
              </a:path>
            </a:pathLst>
          </a:custGeom>
          <a:solidFill>
            <a:srgbClr val="000000"/>
          </a:solidFill>
          <a:ln w="12700" cmpd="sng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" name="Line 86 1">
            <a:extLst>
              <a:ext uri="{FF2B5EF4-FFF2-40B4-BE49-F238E27FC236}">
                <a16:creationId xmlns:a16="http://schemas.microsoft.com/office/drawing/2014/main" id="{7B0DEE47-8192-4DE2-A7DF-8AE2475E163A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1326743" y="4802410"/>
            <a:ext cx="2519" cy="1009309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Line 86 2">
            <a:extLst>
              <a:ext uri="{FF2B5EF4-FFF2-40B4-BE49-F238E27FC236}">
                <a16:creationId xmlns:a16="http://schemas.microsoft.com/office/drawing/2014/main" id="{73E94B0A-6179-496E-AEAA-41CC0B5C431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24695" y="3861435"/>
            <a:ext cx="67" cy="97413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1FEE1BB5-E1E5-4636-B817-1C1E1443BC6A}"/>
              </a:ext>
            </a:extLst>
          </p:cNvPr>
          <p:cNvCxnSpPr>
            <a:cxnSpLocks/>
          </p:cNvCxnSpPr>
          <p:nvPr/>
        </p:nvCxnSpPr>
        <p:spPr>
          <a:xfrm>
            <a:off x="882213" y="3859220"/>
            <a:ext cx="898281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\documentclass{article}&#10;\usepackage{amsmath}&#10;\pagestyle{empty}&#10;\begin{document}&#10;\begin{equation}&#10;\nonumber&#10;\omega&#10;\end{equation}&#10;\end{document}" title="IguanaTex Bitmap Display">
            <a:extLst>
              <a:ext uri="{FF2B5EF4-FFF2-40B4-BE49-F238E27FC236}">
                <a16:creationId xmlns:a16="http://schemas.microsoft.com/office/drawing/2014/main" id="{0AD346CF-1738-4653-AF6D-CAB12F67644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219" y="5231144"/>
            <a:ext cx="153339" cy="115054"/>
          </a:xfrm>
          <a:prstGeom prst="rect">
            <a:avLst/>
          </a:prstGeom>
        </p:spPr>
      </p:pic>
      <p:pic>
        <p:nvPicPr>
          <p:cNvPr id="13" name="Picture 12" descr="\documentclass{article}&#10;\usepackage{amsmath}&#10;\pagestyle{empty}&#10;\begin{document}&#10;\begin{equation}&#10;\nonumber&#10;\omega&#10;\end{equation}&#10;\end{document}" title="IguanaTex Bitmap Display">
            <a:extLst>
              <a:ext uri="{FF2B5EF4-FFF2-40B4-BE49-F238E27FC236}">
                <a16:creationId xmlns:a16="http://schemas.microsoft.com/office/drawing/2014/main" id="{D075DB4E-1DE2-47A1-AB85-DD5F9771306B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7218" y="4428660"/>
            <a:ext cx="153339" cy="11505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18040B2E-3CB2-4FD4-B7DD-224A306D2AEA}"/>
              </a:ext>
            </a:extLst>
          </p:cNvPr>
          <p:cNvCxnSpPr>
            <a:cxnSpLocks/>
          </p:cNvCxnSpPr>
          <p:nvPr/>
        </p:nvCxnSpPr>
        <p:spPr>
          <a:xfrm>
            <a:off x="9552384" y="69396"/>
            <a:ext cx="35830" cy="30567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0B912E6-55A3-428B-8BCD-CC0496D9448F}"/>
              </a:ext>
            </a:extLst>
          </p:cNvPr>
          <p:cNvSpPr txBox="1"/>
          <p:nvPr/>
        </p:nvSpPr>
        <p:spPr>
          <a:xfrm>
            <a:off x="9939425" y="2137149"/>
            <a:ext cx="1777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Predicted in 1931 by</a:t>
            </a:r>
            <a:endParaRPr lang="sv-SE" dirty="0">
              <a:latin typeface="+mn-lt"/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FB42D814-371C-47FA-B9DE-F2E87F631E93}"/>
              </a:ext>
            </a:extLst>
          </p:cNvPr>
          <p:cNvCxnSpPr>
            <a:cxnSpLocks/>
          </p:cNvCxnSpPr>
          <p:nvPr/>
        </p:nvCxnSpPr>
        <p:spPr>
          <a:xfrm>
            <a:off x="882213" y="4799694"/>
            <a:ext cx="848344" cy="0"/>
          </a:xfrm>
          <a:prstGeom prst="line">
            <a:avLst/>
          </a:prstGeom>
          <a:ln w="381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7B7F1DD4-AFC9-46DD-A8EC-495198A8CA15}"/>
              </a:ext>
            </a:extLst>
          </p:cNvPr>
          <p:cNvSpPr txBox="1"/>
          <p:nvPr/>
        </p:nvSpPr>
        <p:spPr>
          <a:xfrm>
            <a:off x="8662059" y="4711279"/>
            <a:ext cx="31130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L’Huillier et al. Phys. Rev. A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27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2503 (1983)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42469E58-B381-40EE-AB77-F298C0FA4196}"/>
              </a:ext>
            </a:extLst>
          </p:cNvPr>
          <p:cNvSpPr txBox="1"/>
          <p:nvPr/>
        </p:nvSpPr>
        <p:spPr>
          <a:xfrm>
            <a:off x="583589" y="5965666"/>
            <a:ext cx="14955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n-lt"/>
              </a:rPr>
              <a:t>Excitation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59ABBFB-E2E5-4882-9931-76D41554B289}"/>
              </a:ext>
            </a:extLst>
          </p:cNvPr>
          <p:cNvGrpSpPr/>
          <p:nvPr/>
        </p:nvGrpSpPr>
        <p:grpSpPr>
          <a:xfrm>
            <a:off x="2172766" y="1914433"/>
            <a:ext cx="1495527" cy="4538699"/>
            <a:chOff x="2172766" y="1914433"/>
            <a:chExt cx="1495527" cy="4538699"/>
          </a:xfrm>
        </p:grpSpPr>
        <p:sp>
          <p:nvSpPr>
            <p:cNvPr id="17" name="Freeform 65">
              <a:extLst>
                <a:ext uri="{FF2B5EF4-FFF2-40B4-BE49-F238E27FC236}">
                  <a16:creationId xmlns:a16="http://schemas.microsoft.com/office/drawing/2014/main" id="{F12210D5-A7AC-4BAF-9F52-63B03DB56CE4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7038" y="5797354"/>
              <a:ext cx="898281" cy="4571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3" y="3"/>
                </a:cxn>
                <a:cxn ang="0">
                  <a:pos x="1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1" y="17"/>
                </a:cxn>
                <a:cxn ang="0">
                  <a:pos x="3" y="19"/>
                </a:cxn>
                <a:cxn ang="0">
                  <a:pos x="7" y="21"/>
                </a:cxn>
                <a:cxn ang="0">
                  <a:pos x="9" y="22"/>
                </a:cxn>
                <a:cxn ang="0">
                  <a:pos x="1283" y="22"/>
                </a:cxn>
                <a:cxn ang="0">
                  <a:pos x="1286" y="21"/>
                </a:cxn>
                <a:cxn ang="0">
                  <a:pos x="1290" y="17"/>
                </a:cxn>
                <a:cxn ang="0">
                  <a:pos x="1291" y="14"/>
                </a:cxn>
                <a:cxn ang="0">
                  <a:pos x="1291" y="8"/>
                </a:cxn>
                <a:cxn ang="0">
                  <a:pos x="1290" y="6"/>
                </a:cxn>
                <a:cxn ang="0">
                  <a:pos x="1288" y="3"/>
                </a:cxn>
                <a:cxn ang="0">
                  <a:pos x="1286" y="1"/>
                </a:cxn>
                <a:cxn ang="0">
                  <a:pos x="1283" y="0"/>
                </a:cxn>
                <a:cxn ang="0">
                  <a:pos x="1280" y="0"/>
                </a:cxn>
                <a:cxn ang="0">
                  <a:pos x="12" y="0"/>
                </a:cxn>
              </a:cxnLst>
              <a:rect l="0" t="0" r="r" b="b"/>
              <a:pathLst>
                <a:path w="1291" h="22">
                  <a:moveTo>
                    <a:pt x="12" y="0"/>
                  </a:moveTo>
                  <a:lnTo>
                    <a:pt x="9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3" y="19"/>
                  </a:lnTo>
                  <a:lnTo>
                    <a:pt x="7" y="21"/>
                  </a:lnTo>
                  <a:lnTo>
                    <a:pt x="9" y="22"/>
                  </a:lnTo>
                  <a:lnTo>
                    <a:pt x="1283" y="22"/>
                  </a:lnTo>
                  <a:lnTo>
                    <a:pt x="1286" y="21"/>
                  </a:lnTo>
                  <a:lnTo>
                    <a:pt x="1290" y="17"/>
                  </a:lnTo>
                  <a:lnTo>
                    <a:pt x="1291" y="14"/>
                  </a:lnTo>
                  <a:lnTo>
                    <a:pt x="1291" y="8"/>
                  </a:lnTo>
                  <a:lnTo>
                    <a:pt x="1290" y="6"/>
                  </a:lnTo>
                  <a:lnTo>
                    <a:pt x="1288" y="3"/>
                  </a:lnTo>
                  <a:lnTo>
                    <a:pt x="1286" y="1"/>
                  </a:lnTo>
                  <a:lnTo>
                    <a:pt x="1283" y="0"/>
                  </a:lnTo>
                  <a:lnTo>
                    <a:pt x="128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Line 86 1">
              <a:extLst>
                <a:ext uri="{FF2B5EF4-FFF2-40B4-BE49-F238E27FC236}">
                  <a16:creationId xmlns:a16="http://schemas.microsoft.com/office/drawing/2014/main" id="{CBC8C8FA-C73B-4DD1-98C9-F92CE8869CC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950098" y="4820454"/>
              <a:ext cx="2518" cy="97064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Line 86 2">
              <a:extLst>
                <a:ext uri="{FF2B5EF4-FFF2-40B4-BE49-F238E27FC236}">
                  <a16:creationId xmlns:a16="http://schemas.microsoft.com/office/drawing/2014/main" id="{B714356B-BDAB-45D5-8558-10D289C9531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944338" y="3877264"/>
              <a:ext cx="2519" cy="101043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1" name="Picture 20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8EDC8B5F-46CD-4185-9ABE-DBD4E54F7A4D}"/>
                </a:ext>
              </a:extLst>
            </p:cNvPr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24336" y="5243681"/>
              <a:ext cx="153339" cy="115054"/>
            </a:xfrm>
            <a:prstGeom prst="rect">
              <a:avLst/>
            </a:prstGeom>
          </p:spPr>
        </p:pic>
        <p:pic>
          <p:nvPicPr>
            <p:cNvPr id="22" name="Picture 21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D8502602-360A-4291-ACA3-331FB37816E5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24335" y="4386421"/>
              <a:ext cx="153339" cy="115054"/>
            </a:xfrm>
            <a:prstGeom prst="rect">
              <a:avLst/>
            </a:prstGeom>
          </p:spPr>
        </p:pic>
        <p:sp>
          <p:nvSpPr>
            <p:cNvPr id="23" name="Line 86 2">
              <a:extLst>
                <a:ext uri="{FF2B5EF4-FFF2-40B4-BE49-F238E27FC236}">
                  <a16:creationId xmlns:a16="http://schemas.microsoft.com/office/drawing/2014/main" id="{7B3D6330-095C-45F8-B894-6687BB3893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934701" y="2947999"/>
              <a:ext cx="3239" cy="9676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26" name="Picture 25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1209241B-92F1-466D-A9A7-9E856E109899}"/>
                </a:ext>
              </a:extLst>
            </p:cNvPr>
            <p:cNvPicPr>
              <a:picLocks noChangeAspect="1"/>
            </p:cNvPicPr>
            <p:nvPr>
              <p:custDataLst>
                <p:tags r:id="rId16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24336" y="3384330"/>
              <a:ext cx="153339" cy="115054"/>
            </a:xfrm>
            <a:prstGeom prst="rect">
              <a:avLst/>
            </a:prstGeom>
          </p:spPr>
        </p:pic>
        <p:pic>
          <p:nvPicPr>
            <p:cNvPr id="27" name="Picture 26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29AB2BAD-E268-45F1-997D-9C62261C24EC}"/>
                </a:ext>
              </a:extLst>
            </p:cNvPr>
            <p:cNvPicPr>
              <a:picLocks noChangeAspect="1"/>
            </p:cNvPicPr>
            <p:nvPr>
              <p:custDataLst>
                <p:tags r:id="rId17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16808" y="2518503"/>
              <a:ext cx="153339" cy="115054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7F69FCCB-DCA8-4830-8711-4EA7EA99C218}"/>
                </a:ext>
              </a:extLst>
            </p:cNvPr>
            <p:cNvSpPr/>
            <p:nvPr/>
          </p:nvSpPr>
          <p:spPr>
            <a:xfrm>
              <a:off x="2455195" y="2283155"/>
              <a:ext cx="940124" cy="953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  <a:tint val="66000"/>
                    <a:satMod val="160000"/>
                  </a:schemeClr>
                </a:gs>
                <a:gs pos="50000">
                  <a:schemeClr val="bg1">
                    <a:lumMod val="65000"/>
                    <a:tint val="44500"/>
                    <a:satMod val="160000"/>
                  </a:schemeClr>
                </a:gs>
                <a:gs pos="100000">
                  <a:schemeClr val="bg1">
                    <a:lumMod val="6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FE6F6558-DEAA-4691-8B08-0EB17D1D4815}"/>
                </a:ext>
              </a:extLst>
            </p:cNvPr>
            <p:cNvCxnSpPr>
              <a:cxnSpLocks/>
            </p:cNvCxnSpPr>
            <p:nvPr/>
          </p:nvCxnSpPr>
          <p:spPr>
            <a:xfrm>
              <a:off x="2453842" y="2378469"/>
              <a:ext cx="933376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Line 86 2">
              <a:extLst>
                <a:ext uri="{FF2B5EF4-FFF2-40B4-BE49-F238E27FC236}">
                  <a16:creationId xmlns:a16="http://schemas.microsoft.com/office/drawing/2014/main" id="{FA77782E-B8AF-45E0-A824-8943F23F79C9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2922725" y="1914433"/>
              <a:ext cx="15216" cy="105481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FA7BB18-A974-40E3-B102-8469CDAA3505}"/>
                </a:ext>
              </a:extLst>
            </p:cNvPr>
            <p:cNvCxnSpPr>
              <a:cxnSpLocks/>
            </p:cNvCxnSpPr>
            <p:nvPr/>
          </p:nvCxnSpPr>
          <p:spPr>
            <a:xfrm>
              <a:off x="2453842" y="2947999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E764C54B-A3F2-4007-881A-9F1CDD6E0D0B}"/>
                </a:ext>
              </a:extLst>
            </p:cNvPr>
            <p:cNvCxnSpPr>
              <a:cxnSpLocks/>
            </p:cNvCxnSpPr>
            <p:nvPr/>
          </p:nvCxnSpPr>
          <p:spPr>
            <a:xfrm>
              <a:off x="2510529" y="3915679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9DA92DE-B2BA-454C-8701-DDD8E61473AC}"/>
                </a:ext>
              </a:extLst>
            </p:cNvPr>
            <p:cNvCxnSpPr>
              <a:cxnSpLocks/>
            </p:cNvCxnSpPr>
            <p:nvPr/>
          </p:nvCxnSpPr>
          <p:spPr>
            <a:xfrm>
              <a:off x="2520166" y="4835569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B41EB11-C06C-48CC-A580-D9932341B480}"/>
                </a:ext>
              </a:extLst>
            </p:cNvPr>
            <p:cNvSpPr txBox="1"/>
            <p:nvPr/>
          </p:nvSpPr>
          <p:spPr>
            <a:xfrm>
              <a:off x="2172766" y="5991467"/>
              <a:ext cx="1495527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+mn-lt"/>
                </a:rPr>
                <a:t>Ionization</a:t>
              </a:r>
            </a:p>
          </p:txBody>
        </p:sp>
      </p:grpSp>
      <p:sp>
        <p:nvSpPr>
          <p:cNvPr id="82" name="Rectangle 81">
            <a:extLst>
              <a:ext uri="{FF2B5EF4-FFF2-40B4-BE49-F238E27FC236}">
                <a16:creationId xmlns:a16="http://schemas.microsoft.com/office/drawing/2014/main" id="{621B9A09-7F18-468E-AD34-9203F68DF47A}"/>
              </a:ext>
            </a:extLst>
          </p:cNvPr>
          <p:cNvSpPr/>
          <p:nvPr/>
        </p:nvSpPr>
        <p:spPr>
          <a:xfrm>
            <a:off x="10302720" y="1839868"/>
            <a:ext cx="14500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@NobelPrize.org </a:t>
            </a:r>
            <a:endParaRPr lang="sv-SE" sz="14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43953E5-E045-45AE-986D-A35A6E0070D1}"/>
              </a:ext>
            </a:extLst>
          </p:cNvPr>
          <p:cNvSpPr/>
          <p:nvPr/>
        </p:nvSpPr>
        <p:spPr>
          <a:xfrm>
            <a:off x="8640108" y="4059313"/>
            <a:ext cx="32424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Agostini et al. Phys. Rev. Lett.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42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1127 (1979)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D6FCD945-DA2E-456A-9544-C17E36684368}"/>
              </a:ext>
            </a:extLst>
          </p:cNvPr>
          <p:cNvSpPr txBox="1"/>
          <p:nvPr/>
        </p:nvSpPr>
        <p:spPr>
          <a:xfrm>
            <a:off x="403772" y="1708026"/>
            <a:ext cx="1913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Multiphoton processes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A5730FD-E975-42C7-8419-F39CFCA1E7F8}"/>
              </a:ext>
            </a:extLst>
          </p:cNvPr>
          <p:cNvGrpSpPr/>
          <p:nvPr/>
        </p:nvGrpSpPr>
        <p:grpSpPr>
          <a:xfrm>
            <a:off x="3679547" y="974740"/>
            <a:ext cx="2472754" cy="5682363"/>
            <a:chOff x="3679547" y="974740"/>
            <a:chExt cx="2472754" cy="5682363"/>
          </a:xfrm>
        </p:grpSpPr>
        <p:sp>
          <p:nvSpPr>
            <p:cNvPr id="35" name="Freeform 65">
              <a:extLst>
                <a:ext uri="{FF2B5EF4-FFF2-40B4-BE49-F238E27FC236}">
                  <a16:creationId xmlns:a16="http://schemas.microsoft.com/office/drawing/2014/main" id="{95AB5BEE-BA12-441E-A2A0-DE44D073682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2526" y="5797354"/>
              <a:ext cx="898281" cy="4571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3" y="3"/>
                </a:cxn>
                <a:cxn ang="0">
                  <a:pos x="1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1" y="17"/>
                </a:cxn>
                <a:cxn ang="0">
                  <a:pos x="3" y="19"/>
                </a:cxn>
                <a:cxn ang="0">
                  <a:pos x="7" y="21"/>
                </a:cxn>
                <a:cxn ang="0">
                  <a:pos x="9" y="22"/>
                </a:cxn>
                <a:cxn ang="0">
                  <a:pos x="1283" y="22"/>
                </a:cxn>
                <a:cxn ang="0">
                  <a:pos x="1286" y="21"/>
                </a:cxn>
                <a:cxn ang="0">
                  <a:pos x="1290" y="17"/>
                </a:cxn>
                <a:cxn ang="0">
                  <a:pos x="1291" y="14"/>
                </a:cxn>
                <a:cxn ang="0">
                  <a:pos x="1291" y="8"/>
                </a:cxn>
                <a:cxn ang="0">
                  <a:pos x="1290" y="6"/>
                </a:cxn>
                <a:cxn ang="0">
                  <a:pos x="1288" y="3"/>
                </a:cxn>
                <a:cxn ang="0">
                  <a:pos x="1286" y="1"/>
                </a:cxn>
                <a:cxn ang="0">
                  <a:pos x="1283" y="0"/>
                </a:cxn>
                <a:cxn ang="0">
                  <a:pos x="1280" y="0"/>
                </a:cxn>
                <a:cxn ang="0">
                  <a:pos x="12" y="0"/>
                </a:cxn>
              </a:cxnLst>
              <a:rect l="0" t="0" r="r" b="b"/>
              <a:pathLst>
                <a:path w="1291" h="22">
                  <a:moveTo>
                    <a:pt x="12" y="0"/>
                  </a:moveTo>
                  <a:lnTo>
                    <a:pt x="9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3" y="19"/>
                  </a:lnTo>
                  <a:lnTo>
                    <a:pt x="7" y="21"/>
                  </a:lnTo>
                  <a:lnTo>
                    <a:pt x="9" y="22"/>
                  </a:lnTo>
                  <a:lnTo>
                    <a:pt x="1283" y="22"/>
                  </a:lnTo>
                  <a:lnTo>
                    <a:pt x="1286" y="21"/>
                  </a:lnTo>
                  <a:lnTo>
                    <a:pt x="1290" y="17"/>
                  </a:lnTo>
                  <a:lnTo>
                    <a:pt x="1291" y="14"/>
                  </a:lnTo>
                  <a:lnTo>
                    <a:pt x="1291" y="8"/>
                  </a:lnTo>
                  <a:lnTo>
                    <a:pt x="1290" y="6"/>
                  </a:lnTo>
                  <a:lnTo>
                    <a:pt x="1288" y="3"/>
                  </a:lnTo>
                  <a:lnTo>
                    <a:pt x="1286" y="1"/>
                  </a:lnTo>
                  <a:lnTo>
                    <a:pt x="1283" y="0"/>
                  </a:lnTo>
                  <a:lnTo>
                    <a:pt x="128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Line 86 1">
              <a:extLst>
                <a:ext uri="{FF2B5EF4-FFF2-40B4-BE49-F238E27FC236}">
                  <a16:creationId xmlns:a16="http://schemas.microsoft.com/office/drawing/2014/main" id="{20A3878C-D066-4AFA-97DC-D59BC4BC73F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905586" y="4820454"/>
              <a:ext cx="2518" cy="97064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Line 86 2">
              <a:extLst>
                <a:ext uri="{FF2B5EF4-FFF2-40B4-BE49-F238E27FC236}">
                  <a16:creationId xmlns:a16="http://schemas.microsoft.com/office/drawing/2014/main" id="{3A7F18E6-6789-4C96-8487-539DB22DBEF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99826" y="3877264"/>
              <a:ext cx="2519" cy="101043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38" name="Picture 37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9D67DBA9-AA12-4F3C-8A33-97C346C2B292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79824" y="5243681"/>
              <a:ext cx="153339" cy="115054"/>
            </a:xfrm>
            <a:prstGeom prst="rect">
              <a:avLst/>
            </a:prstGeom>
          </p:spPr>
        </p:pic>
        <p:pic>
          <p:nvPicPr>
            <p:cNvPr id="39" name="Picture 38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9ACFA2EE-2DF6-4E4F-B917-14C0FAF10CF2}"/>
                </a:ext>
              </a:extLst>
            </p:cNvPr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79823" y="4386421"/>
              <a:ext cx="153339" cy="115054"/>
            </a:xfrm>
            <a:prstGeom prst="rect">
              <a:avLst/>
            </a:prstGeom>
          </p:spPr>
        </p:pic>
        <p:sp>
          <p:nvSpPr>
            <p:cNvPr id="40" name="Line 86 2">
              <a:extLst>
                <a:ext uri="{FF2B5EF4-FFF2-40B4-BE49-F238E27FC236}">
                  <a16:creationId xmlns:a16="http://schemas.microsoft.com/office/drawing/2014/main" id="{61DCE15E-EA59-41A2-B662-D20EA8A4CE0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90189" y="2947999"/>
              <a:ext cx="3239" cy="9676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41" name="Picture 40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1E3FEE94-1574-4E6E-8CD1-520A8CA3601A}"/>
                </a:ext>
              </a:extLst>
            </p:cNvPr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79824" y="3384330"/>
              <a:ext cx="153339" cy="115054"/>
            </a:xfrm>
            <a:prstGeom prst="rect">
              <a:avLst/>
            </a:prstGeom>
          </p:spPr>
        </p:pic>
        <p:pic>
          <p:nvPicPr>
            <p:cNvPr id="42" name="Picture 41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A1F1FE2E-BAF0-4D6D-809F-F57441915DAC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72296" y="2518503"/>
              <a:ext cx="153339" cy="115054"/>
            </a:xfrm>
            <a:prstGeom prst="rect">
              <a:avLst/>
            </a:prstGeom>
          </p:spPr>
        </p:pic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4F5DDA8-A63B-4ED6-8C09-CCEF80D65960}"/>
                </a:ext>
              </a:extLst>
            </p:cNvPr>
            <p:cNvSpPr/>
            <p:nvPr/>
          </p:nvSpPr>
          <p:spPr>
            <a:xfrm>
              <a:off x="4410683" y="2283155"/>
              <a:ext cx="940124" cy="95314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65000"/>
                    <a:tint val="66000"/>
                    <a:satMod val="160000"/>
                  </a:schemeClr>
                </a:gs>
                <a:gs pos="50000">
                  <a:schemeClr val="bg1">
                    <a:lumMod val="65000"/>
                    <a:tint val="44500"/>
                    <a:satMod val="160000"/>
                  </a:schemeClr>
                </a:gs>
                <a:gs pos="100000">
                  <a:schemeClr val="bg1">
                    <a:lumMod val="65000"/>
                    <a:tint val="23500"/>
                    <a:satMod val="160000"/>
                  </a:schemeClr>
                </a:gs>
              </a:gsLst>
              <a:lin ang="162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00BED83-3BBF-49AA-AC6A-7249BEEA37B8}"/>
                </a:ext>
              </a:extLst>
            </p:cNvPr>
            <p:cNvCxnSpPr>
              <a:cxnSpLocks/>
            </p:cNvCxnSpPr>
            <p:nvPr/>
          </p:nvCxnSpPr>
          <p:spPr>
            <a:xfrm>
              <a:off x="4409330" y="2378469"/>
              <a:ext cx="933376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Line 86 2">
              <a:extLst>
                <a:ext uri="{FF2B5EF4-FFF2-40B4-BE49-F238E27FC236}">
                  <a16:creationId xmlns:a16="http://schemas.microsoft.com/office/drawing/2014/main" id="{3110CD4B-7A69-4A63-8EEA-36E29EC74EFB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78213" y="1914433"/>
              <a:ext cx="15216" cy="105481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0245687-543C-4DD4-900B-00AFA479F374}"/>
                </a:ext>
              </a:extLst>
            </p:cNvPr>
            <p:cNvCxnSpPr>
              <a:cxnSpLocks/>
            </p:cNvCxnSpPr>
            <p:nvPr/>
          </p:nvCxnSpPr>
          <p:spPr>
            <a:xfrm>
              <a:off x="4423952" y="2947999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BEA63620-06E4-413A-92AF-5C48FEB31D7C}"/>
                </a:ext>
              </a:extLst>
            </p:cNvPr>
            <p:cNvCxnSpPr>
              <a:cxnSpLocks/>
            </p:cNvCxnSpPr>
            <p:nvPr/>
          </p:nvCxnSpPr>
          <p:spPr>
            <a:xfrm>
              <a:off x="4466017" y="3915679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738B0DDE-DA46-4291-8EE3-3FA381DDE957}"/>
                </a:ext>
              </a:extLst>
            </p:cNvPr>
            <p:cNvCxnSpPr>
              <a:cxnSpLocks/>
            </p:cNvCxnSpPr>
            <p:nvPr/>
          </p:nvCxnSpPr>
          <p:spPr>
            <a:xfrm>
              <a:off x="4475654" y="4835569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Line 86 2">
              <a:extLst>
                <a:ext uri="{FF2B5EF4-FFF2-40B4-BE49-F238E27FC236}">
                  <a16:creationId xmlns:a16="http://schemas.microsoft.com/office/drawing/2014/main" id="{1256AF29-1EB9-4DB7-A594-06659F7DF08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870848" y="974740"/>
              <a:ext cx="3239" cy="9676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47F4D57F-5320-4CC4-8666-F9003151488A}"/>
                </a:ext>
              </a:extLst>
            </p:cNvPr>
            <p:cNvCxnSpPr>
              <a:cxnSpLocks/>
            </p:cNvCxnSpPr>
            <p:nvPr/>
          </p:nvCxnSpPr>
          <p:spPr>
            <a:xfrm>
              <a:off x="4423952" y="1890461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ED9A3014-6C4E-4092-9670-E99AAA072528}"/>
                </a:ext>
              </a:extLst>
            </p:cNvPr>
            <p:cNvSpPr txBox="1"/>
            <p:nvPr/>
          </p:nvSpPr>
          <p:spPr>
            <a:xfrm>
              <a:off x="3679547" y="5826106"/>
              <a:ext cx="247275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+mn-lt"/>
                </a:rPr>
                <a:t>Above-threshold</a:t>
              </a:r>
            </a:p>
            <a:p>
              <a:pPr algn="ctr"/>
              <a:r>
                <a:rPr lang="en-US" sz="2400" dirty="0">
                  <a:latin typeface="+mn-lt"/>
                </a:rPr>
                <a:t>-ionization</a:t>
              </a:r>
            </a:p>
          </p:txBody>
        </p:sp>
        <p:pic>
          <p:nvPicPr>
            <p:cNvPr id="84" name="Picture 83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32FCC450-3923-4412-97F7-0A7D1E8797C8}"/>
                </a:ext>
              </a:extLst>
            </p:cNvPr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4494" y="1349095"/>
              <a:ext cx="153339" cy="115054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CF5429F6-D964-4A3F-BE6E-97DF0C4D74E6}"/>
              </a:ext>
            </a:extLst>
          </p:cNvPr>
          <p:cNvGrpSpPr/>
          <p:nvPr/>
        </p:nvGrpSpPr>
        <p:grpSpPr>
          <a:xfrm>
            <a:off x="6150996" y="16659"/>
            <a:ext cx="2233340" cy="6595339"/>
            <a:chOff x="6150996" y="16659"/>
            <a:chExt cx="2233340" cy="6595339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B2E230E6-88C4-453F-9AB1-74DA5696039A}"/>
                </a:ext>
              </a:extLst>
            </p:cNvPr>
            <p:cNvGrpSpPr/>
            <p:nvPr/>
          </p:nvGrpSpPr>
          <p:grpSpPr>
            <a:xfrm>
              <a:off x="6509652" y="418284"/>
              <a:ext cx="941477" cy="95314"/>
              <a:chOff x="6463025" y="683261"/>
              <a:chExt cx="941477" cy="95314"/>
            </a:xfrm>
          </p:grpSpPr>
          <p:sp>
            <p:nvSpPr>
              <p:cNvPr id="72" name="Rectangle 71">
                <a:extLst>
                  <a:ext uri="{FF2B5EF4-FFF2-40B4-BE49-F238E27FC236}">
                    <a16:creationId xmlns:a16="http://schemas.microsoft.com/office/drawing/2014/main" id="{BC0A3E4D-2FBE-48CE-B614-7E4FB7BF9E9A}"/>
                  </a:ext>
                </a:extLst>
              </p:cNvPr>
              <p:cNvSpPr/>
              <p:nvPr/>
            </p:nvSpPr>
            <p:spPr>
              <a:xfrm>
                <a:off x="6464378" y="683261"/>
                <a:ext cx="940124" cy="9531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tint val="66000"/>
                      <a:satMod val="160000"/>
                    </a:schemeClr>
                  </a:gs>
                  <a:gs pos="50000">
                    <a:schemeClr val="bg1">
                      <a:lumMod val="65000"/>
                      <a:tint val="44500"/>
                      <a:satMod val="160000"/>
                    </a:schemeClr>
                  </a:gs>
                  <a:gs pos="100000">
                    <a:schemeClr val="bg1">
                      <a:lumMod val="65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73" name="Straight Connector 72">
                <a:extLst>
                  <a:ext uri="{FF2B5EF4-FFF2-40B4-BE49-F238E27FC236}">
                    <a16:creationId xmlns:a16="http://schemas.microsoft.com/office/drawing/2014/main" id="{E17F683E-98DE-458B-94A1-45536612521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63025" y="778575"/>
                <a:ext cx="93337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9DC5458-CE27-476D-8BC5-2843A47818DE}"/>
                </a:ext>
              </a:extLst>
            </p:cNvPr>
            <p:cNvGrpSpPr/>
            <p:nvPr/>
          </p:nvGrpSpPr>
          <p:grpSpPr>
            <a:xfrm>
              <a:off x="6517017" y="3179567"/>
              <a:ext cx="941477" cy="95314"/>
              <a:chOff x="6470390" y="3444544"/>
              <a:chExt cx="941477" cy="95314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2D9095F7-8F68-4430-B7CF-2BAF4AD5E0FE}"/>
                  </a:ext>
                </a:extLst>
              </p:cNvPr>
              <p:cNvSpPr/>
              <p:nvPr/>
            </p:nvSpPr>
            <p:spPr>
              <a:xfrm>
                <a:off x="6471743" y="3444544"/>
                <a:ext cx="940124" cy="95314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65000"/>
                      <a:tint val="66000"/>
                      <a:satMod val="160000"/>
                    </a:schemeClr>
                  </a:gs>
                  <a:gs pos="50000">
                    <a:schemeClr val="bg1">
                      <a:lumMod val="65000"/>
                      <a:tint val="44500"/>
                      <a:satMod val="160000"/>
                    </a:schemeClr>
                  </a:gs>
                  <a:gs pos="100000">
                    <a:schemeClr val="bg1">
                      <a:lumMod val="65000"/>
                      <a:tint val="23500"/>
                      <a:satMod val="160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DCD4B766-DE71-4492-9CEC-E21445F4BF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70390" y="3539858"/>
                <a:ext cx="933376" cy="0"/>
              </a:xfrm>
              <a:prstGeom prst="line">
                <a:avLst/>
              </a:prstGeom>
              <a:ln w="38100">
                <a:solidFill>
                  <a:schemeClr val="tx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63313B0C-FE7D-4676-8777-8050320D9272}"/>
                </a:ext>
              </a:extLst>
            </p:cNvPr>
            <p:cNvSpPr txBox="1"/>
            <p:nvPr/>
          </p:nvSpPr>
          <p:spPr>
            <a:xfrm>
              <a:off x="6150996" y="5781001"/>
              <a:ext cx="170942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>
                  <a:latin typeface="+mn-lt"/>
                </a:rPr>
                <a:t>Multiple ionization</a:t>
              </a:r>
            </a:p>
          </p:txBody>
        </p:sp>
        <p:sp>
          <p:nvSpPr>
            <p:cNvPr id="54" name="Freeform 65">
              <a:extLst>
                <a:ext uri="{FF2B5EF4-FFF2-40B4-BE49-F238E27FC236}">
                  <a16:creationId xmlns:a16="http://schemas.microsoft.com/office/drawing/2014/main" id="{5583CDB6-2614-4FE5-8A4C-BFCBFDF18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6562144" y="5780387"/>
              <a:ext cx="898281" cy="45719"/>
            </a:xfrm>
            <a:custGeom>
              <a:avLst/>
              <a:gdLst/>
              <a:ahLst/>
              <a:cxnLst>
                <a:cxn ang="0">
                  <a:pos x="12" y="0"/>
                </a:cxn>
                <a:cxn ang="0">
                  <a:pos x="9" y="0"/>
                </a:cxn>
                <a:cxn ang="0">
                  <a:pos x="7" y="1"/>
                </a:cxn>
                <a:cxn ang="0">
                  <a:pos x="3" y="3"/>
                </a:cxn>
                <a:cxn ang="0">
                  <a:pos x="1" y="6"/>
                </a:cxn>
                <a:cxn ang="0">
                  <a:pos x="0" y="8"/>
                </a:cxn>
                <a:cxn ang="0">
                  <a:pos x="0" y="14"/>
                </a:cxn>
                <a:cxn ang="0">
                  <a:pos x="1" y="17"/>
                </a:cxn>
                <a:cxn ang="0">
                  <a:pos x="3" y="19"/>
                </a:cxn>
                <a:cxn ang="0">
                  <a:pos x="7" y="21"/>
                </a:cxn>
                <a:cxn ang="0">
                  <a:pos x="9" y="22"/>
                </a:cxn>
                <a:cxn ang="0">
                  <a:pos x="1283" y="22"/>
                </a:cxn>
                <a:cxn ang="0">
                  <a:pos x="1286" y="21"/>
                </a:cxn>
                <a:cxn ang="0">
                  <a:pos x="1290" y="17"/>
                </a:cxn>
                <a:cxn ang="0">
                  <a:pos x="1291" y="14"/>
                </a:cxn>
                <a:cxn ang="0">
                  <a:pos x="1291" y="8"/>
                </a:cxn>
                <a:cxn ang="0">
                  <a:pos x="1290" y="6"/>
                </a:cxn>
                <a:cxn ang="0">
                  <a:pos x="1288" y="3"/>
                </a:cxn>
                <a:cxn ang="0">
                  <a:pos x="1286" y="1"/>
                </a:cxn>
                <a:cxn ang="0">
                  <a:pos x="1283" y="0"/>
                </a:cxn>
                <a:cxn ang="0">
                  <a:pos x="1280" y="0"/>
                </a:cxn>
                <a:cxn ang="0">
                  <a:pos x="12" y="0"/>
                </a:cxn>
              </a:cxnLst>
              <a:rect l="0" t="0" r="r" b="b"/>
              <a:pathLst>
                <a:path w="1291" h="22">
                  <a:moveTo>
                    <a:pt x="12" y="0"/>
                  </a:moveTo>
                  <a:lnTo>
                    <a:pt x="9" y="0"/>
                  </a:lnTo>
                  <a:lnTo>
                    <a:pt x="7" y="1"/>
                  </a:lnTo>
                  <a:lnTo>
                    <a:pt x="3" y="3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4"/>
                  </a:lnTo>
                  <a:lnTo>
                    <a:pt x="1" y="17"/>
                  </a:lnTo>
                  <a:lnTo>
                    <a:pt x="3" y="19"/>
                  </a:lnTo>
                  <a:lnTo>
                    <a:pt x="7" y="21"/>
                  </a:lnTo>
                  <a:lnTo>
                    <a:pt x="9" y="22"/>
                  </a:lnTo>
                  <a:lnTo>
                    <a:pt x="1283" y="22"/>
                  </a:lnTo>
                  <a:lnTo>
                    <a:pt x="1286" y="21"/>
                  </a:lnTo>
                  <a:lnTo>
                    <a:pt x="1290" y="17"/>
                  </a:lnTo>
                  <a:lnTo>
                    <a:pt x="1291" y="14"/>
                  </a:lnTo>
                  <a:lnTo>
                    <a:pt x="1291" y="8"/>
                  </a:lnTo>
                  <a:lnTo>
                    <a:pt x="1290" y="6"/>
                  </a:lnTo>
                  <a:lnTo>
                    <a:pt x="1288" y="3"/>
                  </a:lnTo>
                  <a:lnTo>
                    <a:pt x="1286" y="1"/>
                  </a:lnTo>
                  <a:lnTo>
                    <a:pt x="1283" y="0"/>
                  </a:lnTo>
                  <a:lnTo>
                    <a:pt x="1280" y="0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000000"/>
            </a:solidFill>
            <a:ln w="12700" cmpd="sng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5" name="Line 86 1">
              <a:extLst>
                <a:ext uri="{FF2B5EF4-FFF2-40B4-BE49-F238E27FC236}">
                  <a16:creationId xmlns:a16="http://schemas.microsoft.com/office/drawing/2014/main" id="{6A52688A-FF5F-4FF5-9A51-943F6AF74BB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015204" y="4803487"/>
              <a:ext cx="2518" cy="970645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Line 86 2">
              <a:extLst>
                <a:ext uri="{FF2B5EF4-FFF2-40B4-BE49-F238E27FC236}">
                  <a16:creationId xmlns:a16="http://schemas.microsoft.com/office/drawing/2014/main" id="{92C07764-02D2-4854-B95C-7248EA853B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7009444" y="3860297"/>
              <a:ext cx="2519" cy="1010431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57" name="Picture 56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34FD1A96-22D8-42C1-BAB9-D30E92636BB6}"/>
                </a:ext>
              </a:extLst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9442" y="5226714"/>
              <a:ext cx="153339" cy="115054"/>
            </a:xfrm>
            <a:prstGeom prst="rect">
              <a:avLst/>
            </a:prstGeom>
          </p:spPr>
        </p:pic>
        <p:pic>
          <p:nvPicPr>
            <p:cNvPr id="58" name="Picture 57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4E8578FE-D7A4-4A3D-878F-2A84EC0D9F2E}"/>
                </a:ext>
              </a:extLst>
            </p:cNvPr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9441" y="4369454"/>
              <a:ext cx="153339" cy="115054"/>
            </a:xfrm>
            <a:prstGeom prst="rect">
              <a:avLst/>
            </a:prstGeom>
          </p:spPr>
        </p:pic>
        <p:sp>
          <p:nvSpPr>
            <p:cNvPr id="59" name="Line 86 2">
              <a:extLst>
                <a:ext uri="{FF2B5EF4-FFF2-40B4-BE49-F238E27FC236}">
                  <a16:creationId xmlns:a16="http://schemas.microsoft.com/office/drawing/2014/main" id="{4E2B59F8-5F4E-4A3D-893C-D191258B6A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99807" y="2931032"/>
              <a:ext cx="3239" cy="9676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60" name="Picture 59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2E02258D-16C2-4E4A-818C-44AE597F6771}"/>
                </a:ext>
              </a:extLst>
            </p:cNvPr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9442" y="3367363"/>
              <a:ext cx="153339" cy="115054"/>
            </a:xfrm>
            <a:prstGeom prst="rect">
              <a:avLst/>
            </a:prstGeom>
          </p:spPr>
        </p:pic>
        <p:pic>
          <p:nvPicPr>
            <p:cNvPr id="61" name="Picture 60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17BCF8FF-2A05-4AEE-B91D-1ABDA5E0965D}"/>
                </a:ext>
              </a:extLst>
            </p:cNvPr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81914" y="2501536"/>
              <a:ext cx="153339" cy="115054"/>
            </a:xfrm>
            <a:prstGeom prst="rect">
              <a:avLst/>
            </a:prstGeom>
          </p:spPr>
        </p:pic>
        <p:sp>
          <p:nvSpPr>
            <p:cNvPr id="64" name="Line 86 2">
              <a:extLst>
                <a:ext uri="{FF2B5EF4-FFF2-40B4-BE49-F238E27FC236}">
                  <a16:creationId xmlns:a16="http://schemas.microsoft.com/office/drawing/2014/main" id="{25582490-46A7-4E98-817B-51CA8EDDD02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87831" y="1897466"/>
              <a:ext cx="15216" cy="1054813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FA962878-E64D-4822-9913-4A38B53AC369}"/>
                </a:ext>
              </a:extLst>
            </p:cNvPr>
            <p:cNvCxnSpPr>
              <a:cxnSpLocks/>
            </p:cNvCxnSpPr>
            <p:nvPr/>
          </p:nvCxnSpPr>
          <p:spPr>
            <a:xfrm>
              <a:off x="6533570" y="2931032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3D645124-48B9-4EAB-97CC-C6EDA5D5CAE3}"/>
                </a:ext>
              </a:extLst>
            </p:cNvPr>
            <p:cNvCxnSpPr>
              <a:cxnSpLocks/>
            </p:cNvCxnSpPr>
            <p:nvPr/>
          </p:nvCxnSpPr>
          <p:spPr>
            <a:xfrm>
              <a:off x="6575635" y="3898712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2FF9C732-5A33-4741-9950-731EDEBAB54F}"/>
                </a:ext>
              </a:extLst>
            </p:cNvPr>
            <p:cNvCxnSpPr>
              <a:cxnSpLocks/>
            </p:cNvCxnSpPr>
            <p:nvPr/>
          </p:nvCxnSpPr>
          <p:spPr>
            <a:xfrm>
              <a:off x="6585272" y="4818602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Line 86 2">
              <a:extLst>
                <a:ext uri="{FF2B5EF4-FFF2-40B4-BE49-F238E27FC236}">
                  <a16:creationId xmlns:a16="http://schemas.microsoft.com/office/drawing/2014/main" id="{0445F0F1-DCE4-4B65-99DF-4D662B3C946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80466" y="957773"/>
              <a:ext cx="3239" cy="9676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Line 86 2">
              <a:extLst>
                <a:ext uri="{FF2B5EF4-FFF2-40B4-BE49-F238E27FC236}">
                  <a16:creationId xmlns:a16="http://schemas.microsoft.com/office/drawing/2014/main" id="{2F2263F8-81B5-4AD8-8DBB-ED93C5F9AB9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976340" y="16659"/>
              <a:ext cx="3239" cy="96768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8C768861-AEA6-44B7-A25E-10D25F90D966}"/>
                </a:ext>
              </a:extLst>
            </p:cNvPr>
            <p:cNvCxnSpPr>
              <a:cxnSpLocks/>
            </p:cNvCxnSpPr>
            <p:nvPr/>
          </p:nvCxnSpPr>
          <p:spPr>
            <a:xfrm>
              <a:off x="6539805" y="984339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81822D21-6576-4265-B28F-75D1C8904346}"/>
                </a:ext>
              </a:extLst>
            </p:cNvPr>
            <p:cNvCxnSpPr>
              <a:cxnSpLocks/>
            </p:cNvCxnSpPr>
            <p:nvPr/>
          </p:nvCxnSpPr>
          <p:spPr>
            <a:xfrm>
              <a:off x="6533570" y="1873494"/>
              <a:ext cx="848344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36C735D-F5C7-497D-9732-1E7BCB25D7E8}"/>
                </a:ext>
              </a:extLst>
            </p:cNvPr>
            <p:cNvSpPr txBox="1"/>
            <p:nvPr/>
          </p:nvSpPr>
          <p:spPr>
            <a:xfrm>
              <a:off x="7582786" y="211695"/>
              <a:ext cx="740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+mn-lt"/>
                </a:rPr>
                <a:t>Xe</a:t>
              </a:r>
              <a:r>
                <a:rPr lang="en-US" sz="2400" baseline="30000" dirty="0">
                  <a:latin typeface="+mn-lt"/>
                </a:rPr>
                <a:t>2+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E3EA3BF-9BC2-470A-8605-0D23D993ED11}"/>
                </a:ext>
              </a:extLst>
            </p:cNvPr>
            <p:cNvSpPr txBox="1"/>
            <p:nvPr/>
          </p:nvSpPr>
          <p:spPr>
            <a:xfrm>
              <a:off x="7644025" y="2970174"/>
              <a:ext cx="7403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err="1">
                  <a:latin typeface="+mn-lt"/>
                </a:rPr>
                <a:t>Xe</a:t>
              </a:r>
              <a:r>
                <a:rPr lang="en-US" sz="2400" baseline="30000" dirty="0">
                  <a:latin typeface="+mn-lt"/>
                </a:rPr>
                <a:t>+</a:t>
              </a:r>
            </a:p>
          </p:txBody>
        </p:sp>
        <p:pic>
          <p:nvPicPr>
            <p:cNvPr id="86" name="Picture 85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378C36F8-9F86-4A00-A264-DC312A5C360B}"/>
                </a:ext>
              </a:extLst>
            </p:cNvPr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68682" y="1411439"/>
              <a:ext cx="153339" cy="115054"/>
            </a:xfrm>
            <a:prstGeom prst="rect">
              <a:avLst/>
            </a:prstGeom>
          </p:spPr>
        </p:pic>
        <p:pic>
          <p:nvPicPr>
            <p:cNvPr id="87" name="Picture 86" descr="\documentclass{article}&#10;\usepackage{amsmath}&#10;\pagestyle{empty}&#10;\begin{document}&#10;\begin{equation}&#10;\nonumber&#10;\omega&#10;\end{equation}&#10;\end{document}" title="IguanaTex Bitmap Display">
              <a:extLst>
                <a:ext uri="{FF2B5EF4-FFF2-40B4-BE49-F238E27FC236}">
                  <a16:creationId xmlns:a16="http://schemas.microsoft.com/office/drawing/2014/main" id="{1B0A2939-2E15-45A5-B367-149D4366122A}"/>
                </a:ext>
              </a:extLst>
            </p:cNvPr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38640" y="284023"/>
              <a:ext cx="153339" cy="115054"/>
            </a:xfrm>
            <a:prstGeom prst="rect">
              <a:avLst/>
            </a:prstGeom>
          </p:spPr>
        </p:pic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20D21CBC-757E-408B-B98F-79DE52ADE8A2}"/>
              </a:ext>
            </a:extLst>
          </p:cNvPr>
          <p:cNvSpPr/>
          <p:nvPr/>
        </p:nvSpPr>
        <p:spPr>
          <a:xfrm>
            <a:off x="8662059" y="3391741"/>
            <a:ext cx="32424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Voronov et al.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Sov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. Phys. JETP (1966)</a:t>
            </a:r>
          </a:p>
        </p:txBody>
      </p:sp>
    </p:spTree>
    <p:extLst>
      <p:ext uri="{BB962C8B-B14F-4D97-AF65-F5344CB8AC3E}">
        <p14:creationId xmlns:p14="http://schemas.microsoft.com/office/powerpoint/2010/main" val="42159573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  <p:bldP spid="20" grpId="0"/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Text Box 9"/>
          <p:cNvSpPr txBox="1">
            <a:spLocks noChangeArrowheads="1"/>
          </p:cNvSpPr>
          <p:nvPr/>
        </p:nvSpPr>
        <p:spPr bwMode="auto">
          <a:xfrm>
            <a:off x="4367808" y="79621"/>
            <a:ext cx="318696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sz="3600" b="1" dirty="0">
                <a:latin typeface="+mn-lt"/>
              </a:rPr>
              <a:t>Fluorescence?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C530D68-F699-43D2-90CA-0578F7922DE4}"/>
              </a:ext>
            </a:extLst>
          </p:cNvPr>
          <p:cNvGrpSpPr/>
          <p:nvPr/>
        </p:nvGrpSpPr>
        <p:grpSpPr>
          <a:xfrm>
            <a:off x="7931472" y="3027631"/>
            <a:ext cx="4402160" cy="3729364"/>
            <a:chOff x="6130" y="2831983"/>
            <a:chExt cx="4402160" cy="3729364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255EC647-CA3D-4FA1-A3FA-82EEA3E21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30" y="3256536"/>
              <a:ext cx="4402160" cy="3304811"/>
            </a:xfrm>
            <a:prstGeom prst="rect">
              <a:avLst/>
            </a:prstGeom>
          </p:spPr>
        </p:pic>
        <p:sp>
          <p:nvSpPr>
            <p:cNvPr id="31" name="Text Box 18">
              <a:extLst>
                <a:ext uri="{FF2B5EF4-FFF2-40B4-BE49-F238E27FC236}">
                  <a16:creationId xmlns:a16="http://schemas.microsoft.com/office/drawing/2014/main" id="{DCA4A4AE-D267-4B88-ABF2-8937F70D8DD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61" y="2831983"/>
              <a:ext cx="2353493" cy="400110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sv-SE" sz="2000" dirty="0">
                  <a:latin typeface="+mn-lt"/>
                </a:rPr>
                <a:t>Nd-YAG 1 </a:t>
              </a:r>
              <a:r>
                <a:rPr lang="sv-SE" sz="2000" dirty="0">
                  <a:latin typeface="Symbol" panose="05050102010706020507" pitchFamily="18" charset="2"/>
                </a:rPr>
                <a:t>m</a:t>
              </a:r>
              <a:r>
                <a:rPr lang="sv-SE" sz="2000" dirty="0">
                  <a:latin typeface="+mn-lt"/>
                </a:rPr>
                <a:t>m 40 ps      </a:t>
              </a:r>
              <a:endParaRPr lang="en-US" sz="2000" dirty="0">
                <a:latin typeface="+mn-lt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A46D3E8C-31C8-45DD-B59B-8478E7D740A6}"/>
                </a:ext>
              </a:extLst>
            </p:cNvPr>
            <p:cNvSpPr txBox="1"/>
            <p:nvPr/>
          </p:nvSpPr>
          <p:spPr>
            <a:xfrm>
              <a:off x="2802620" y="3641950"/>
              <a:ext cx="1165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+mn-lt"/>
                </a:rPr>
                <a:t>Oscillator</a:t>
              </a:r>
              <a:endParaRPr lang="sv-SE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1F1A317A-528C-49AC-B853-A32885908245}"/>
                </a:ext>
              </a:extLst>
            </p:cNvPr>
            <p:cNvSpPr txBox="1"/>
            <p:nvPr/>
          </p:nvSpPr>
          <p:spPr>
            <a:xfrm>
              <a:off x="1271458" y="3176108"/>
              <a:ext cx="1165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  <a:latin typeface="+mn-lt"/>
                </a:rPr>
                <a:t>Amplifiers</a:t>
              </a:r>
              <a:endParaRPr lang="sv-SE" dirty="0">
                <a:solidFill>
                  <a:srgbClr val="FF0000"/>
                </a:solidFill>
                <a:latin typeface="+mn-lt"/>
              </a:endParaRP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F00998F6-7F95-40DD-A31E-C7D67F4248A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91629" y="3913037"/>
              <a:ext cx="754685" cy="70266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39AD8E29-9290-4BFF-B4C6-F2FF12546C5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21698" y="3386757"/>
              <a:ext cx="526098" cy="8448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AC1CE912-FCC2-4FA3-A2F7-734016FEE87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47796" y="3471243"/>
              <a:ext cx="280370" cy="217111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2EDF3D73-75DD-4263-932B-8174F78C7260}"/>
              </a:ext>
            </a:extLst>
          </p:cNvPr>
          <p:cNvGrpSpPr/>
          <p:nvPr/>
        </p:nvGrpSpPr>
        <p:grpSpPr>
          <a:xfrm>
            <a:off x="66773" y="3460359"/>
            <a:ext cx="7900504" cy="3297091"/>
            <a:chOff x="4341986" y="3256536"/>
            <a:chExt cx="7900504" cy="3297091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21616375-EFE0-4688-9262-D72F55E91F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0"/>
                      </a14:imgEffect>
                      <a14:imgEffect>
                        <a14:brightnessContrast brigh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341986" y="3256536"/>
              <a:ext cx="7848872" cy="3297091"/>
            </a:xfrm>
            <a:prstGeom prst="rect">
              <a:avLst/>
            </a:prstGeom>
          </p:spPr>
        </p:pic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40806025-AAF0-4C59-98DA-113F8ACAD9E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841890" y="5363995"/>
              <a:ext cx="5400600" cy="7200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584D73D-5353-4E47-AD58-85DC7E27950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225920" y="5363995"/>
              <a:ext cx="1615970" cy="61315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2E6E9EB-A616-4B77-9B4F-66B254283F2A}"/>
                </a:ext>
              </a:extLst>
            </p:cNvPr>
            <p:cNvCxnSpPr>
              <a:cxnSpLocks/>
            </p:cNvCxnSpPr>
            <p:nvPr/>
          </p:nvCxnSpPr>
          <p:spPr>
            <a:xfrm>
              <a:off x="8034232" y="4391887"/>
              <a:ext cx="216024" cy="720080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4015DD5C-F1A4-4E88-B2B2-84D4F41A0EE7}"/>
                </a:ext>
              </a:extLst>
            </p:cNvPr>
            <p:cNvCxnSpPr>
              <a:cxnSpLocks/>
            </p:cNvCxnSpPr>
            <p:nvPr/>
          </p:nvCxnSpPr>
          <p:spPr>
            <a:xfrm>
              <a:off x="7458168" y="3959839"/>
              <a:ext cx="576064" cy="432048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DE448661-CCF7-4A57-8457-D517A76A2E9B}"/>
                </a:ext>
              </a:extLst>
            </p:cNvPr>
            <p:cNvCxnSpPr/>
            <p:nvPr/>
          </p:nvCxnSpPr>
          <p:spPr>
            <a:xfrm flipH="1">
              <a:off x="9247018" y="4543695"/>
              <a:ext cx="305366" cy="771201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E78DBCF9-C6F5-48CF-8390-F5E5A589A1AD}"/>
                </a:ext>
              </a:extLst>
            </p:cNvPr>
            <p:cNvGrpSpPr/>
            <p:nvPr/>
          </p:nvGrpSpPr>
          <p:grpSpPr>
            <a:xfrm>
              <a:off x="4349052" y="3449328"/>
              <a:ext cx="7162620" cy="2355936"/>
              <a:chOff x="4349052" y="3449328"/>
              <a:chExt cx="7162620" cy="2355936"/>
            </a:xfrm>
          </p:grpSpPr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094718C1-B427-4DF7-B181-9F2A826BD3D9}"/>
                  </a:ext>
                </a:extLst>
              </p:cNvPr>
              <p:cNvSpPr/>
              <p:nvPr/>
            </p:nvSpPr>
            <p:spPr>
              <a:xfrm>
                <a:off x="9991704" y="4075923"/>
                <a:ext cx="151996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+mn-lt"/>
                  </a:rPr>
                  <a:t>I &gt;10</a:t>
                </a:r>
                <a:r>
                  <a:rPr lang="en-US" baseline="30000" dirty="0">
                    <a:solidFill>
                      <a:srgbClr val="FFFF00"/>
                    </a:solidFill>
                    <a:latin typeface="+mn-lt"/>
                  </a:rPr>
                  <a:t>13</a:t>
                </a:r>
                <a:r>
                  <a:rPr lang="en-US" dirty="0">
                    <a:solidFill>
                      <a:srgbClr val="FFFF00"/>
                    </a:solidFill>
                    <a:latin typeface="+mn-lt"/>
                  </a:rPr>
                  <a:t> W cm</a:t>
                </a:r>
                <a:r>
                  <a:rPr lang="en-US" baseline="30000" dirty="0">
                    <a:solidFill>
                      <a:srgbClr val="FFFF00"/>
                    </a:solidFill>
                    <a:latin typeface="+mn-lt"/>
                  </a:rPr>
                  <a:t>-2</a:t>
                </a:r>
                <a:endParaRPr lang="sv-SE" dirty="0">
                  <a:solidFill>
                    <a:srgbClr val="FFFF00"/>
                  </a:solidFill>
                </a:endParaRPr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7A38A76-2D73-4F6F-8A1E-C75A9804A68F}"/>
                  </a:ext>
                </a:extLst>
              </p:cNvPr>
              <p:cNvSpPr txBox="1"/>
              <p:nvPr/>
            </p:nvSpPr>
            <p:spPr>
              <a:xfrm>
                <a:off x="9336360" y="4246371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+mn-lt"/>
                  </a:rPr>
                  <a:t>Lens</a:t>
                </a:r>
                <a:endParaRPr lang="sv-SE" dirty="0">
                  <a:solidFill>
                    <a:srgbClr val="FFFF00"/>
                  </a:solidFill>
                  <a:latin typeface="+mn-lt"/>
                </a:endParaRP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F06F12D1-4B66-4E0E-B83B-753493469F99}"/>
                  </a:ext>
                </a:extLst>
              </p:cNvPr>
              <p:cNvSpPr txBox="1"/>
              <p:nvPr/>
            </p:nvSpPr>
            <p:spPr>
              <a:xfrm>
                <a:off x="5976300" y="3756268"/>
                <a:ext cx="93610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+mn-lt"/>
                  </a:rPr>
                  <a:t>Grating</a:t>
                </a:r>
                <a:endParaRPr lang="sv-SE" dirty="0">
                  <a:solidFill>
                    <a:srgbClr val="FFFF00"/>
                  </a:solidFill>
                  <a:latin typeface="+mn-lt"/>
                </a:endParaRPr>
              </a:p>
            </p:txBody>
          </p:sp>
          <p:cxnSp>
            <p:nvCxnSpPr>
              <p:cNvPr id="46" name="Straight Arrow Connector 45">
                <a:extLst>
                  <a:ext uri="{FF2B5EF4-FFF2-40B4-BE49-F238E27FC236}">
                    <a16:creationId xmlns:a16="http://schemas.microsoft.com/office/drawing/2014/main" id="{B79CE7DD-0145-4696-A790-AC7762CC5028}"/>
                  </a:ext>
                </a:extLst>
              </p:cNvPr>
              <p:cNvCxnSpPr>
                <a:cxnSpLocks/>
                <a:stCxn id="45" idx="2"/>
              </p:cNvCxnSpPr>
              <p:nvPr/>
            </p:nvCxnSpPr>
            <p:spPr>
              <a:xfrm>
                <a:off x="6444352" y="4125600"/>
                <a:ext cx="326878" cy="1160590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0F82B769-3769-4516-A2DF-02084A278504}"/>
                  </a:ext>
                </a:extLst>
              </p:cNvPr>
              <p:cNvSpPr txBox="1"/>
              <p:nvPr/>
            </p:nvSpPr>
            <p:spPr>
              <a:xfrm>
                <a:off x="4349052" y="4720415"/>
                <a:ext cx="109853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+mn-lt"/>
                  </a:rPr>
                  <a:t>Detector</a:t>
                </a:r>
                <a:endParaRPr lang="sv-SE" dirty="0">
                  <a:solidFill>
                    <a:srgbClr val="FFFF00"/>
                  </a:solidFill>
                  <a:latin typeface="+mn-lt"/>
                </a:endParaRPr>
              </a:p>
            </p:txBody>
          </p: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BA0E91B4-BB5E-4588-8385-7AFE049C1F2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899042" y="5089747"/>
                <a:ext cx="85312" cy="715517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6CB4A487-00FC-4A63-A868-4F34834FB49C}"/>
                  </a:ext>
                </a:extLst>
              </p:cNvPr>
              <p:cNvSpPr txBox="1"/>
              <p:nvPr/>
            </p:nvSpPr>
            <p:spPr>
              <a:xfrm>
                <a:off x="9241625" y="3449328"/>
                <a:ext cx="160258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FF00"/>
                    </a:solidFill>
                    <a:latin typeface="+mn-lt"/>
                  </a:rPr>
                  <a:t>Perpendicular detection</a:t>
                </a:r>
                <a:endParaRPr lang="sv-SE" dirty="0">
                  <a:solidFill>
                    <a:srgbClr val="FFFF00"/>
                  </a:solidFill>
                  <a:latin typeface="+mn-lt"/>
                </a:endParaRPr>
              </a:p>
            </p:txBody>
          </p:sp>
          <p:cxnSp>
            <p:nvCxnSpPr>
              <p:cNvPr id="62" name="Straight Arrow Connector 61">
                <a:extLst>
                  <a:ext uri="{FF2B5EF4-FFF2-40B4-BE49-F238E27FC236}">
                    <a16:creationId xmlns:a16="http://schemas.microsoft.com/office/drawing/2014/main" id="{02B6B19A-C3DC-45A8-955E-CA3D6AE14F8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90313" y="3772494"/>
                <a:ext cx="875560" cy="238788"/>
              </a:xfrm>
              <a:prstGeom prst="straightConnector1">
                <a:avLst/>
              </a:prstGeom>
              <a:ln w="19050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Oval 27"/>
          <p:cNvSpPr/>
          <p:nvPr/>
        </p:nvSpPr>
        <p:spPr bwMode="auto">
          <a:xfrm>
            <a:off x="5567935" y="1361397"/>
            <a:ext cx="191771" cy="766773"/>
          </a:xfrm>
          <a:prstGeom prst="ellipse">
            <a:avLst/>
          </a:prstGeom>
          <a:solidFill>
            <a:srgbClr val="C0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b="1"/>
          </a:p>
        </p:txBody>
      </p:sp>
      <p:cxnSp>
        <p:nvCxnSpPr>
          <p:cNvPr id="30" name="Straight Connector 29"/>
          <p:cNvCxnSpPr>
            <a:cxnSpLocks/>
          </p:cNvCxnSpPr>
          <p:nvPr/>
        </p:nvCxnSpPr>
        <p:spPr bwMode="auto">
          <a:xfrm>
            <a:off x="5624520" y="1461952"/>
            <a:ext cx="1077755" cy="27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>
            <a:off x="5742266" y="1949382"/>
            <a:ext cx="1077755" cy="275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Arc 32"/>
          <p:cNvSpPr/>
          <p:nvPr/>
        </p:nvSpPr>
        <p:spPr bwMode="auto">
          <a:xfrm>
            <a:off x="3287688" y="1241910"/>
            <a:ext cx="2336832" cy="328617"/>
          </a:xfrm>
          <a:prstGeom prst="arc">
            <a:avLst>
              <a:gd name="adj1" fmla="val 133307"/>
              <a:gd name="adj2" fmla="val 10820918"/>
            </a:avLst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b="1"/>
          </a:p>
        </p:txBody>
      </p:sp>
      <p:sp>
        <p:nvSpPr>
          <p:cNvPr id="34" name="Arc 33"/>
          <p:cNvSpPr/>
          <p:nvPr/>
        </p:nvSpPr>
        <p:spPr bwMode="auto">
          <a:xfrm rot="10800000">
            <a:off x="3313368" y="1769690"/>
            <a:ext cx="2265333" cy="420985"/>
          </a:xfrm>
          <a:prstGeom prst="arc">
            <a:avLst>
              <a:gd name="adj1" fmla="val 113158"/>
              <a:gd name="adj2" fmla="val 10820918"/>
            </a:avLst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b="1"/>
          </a:p>
        </p:txBody>
      </p:sp>
      <p:sp>
        <p:nvSpPr>
          <p:cNvPr id="37" name="Isosceles Triangle 36"/>
          <p:cNvSpPr/>
          <p:nvPr/>
        </p:nvSpPr>
        <p:spPr bwMode="auto">
          <a:xfrm>
            <a:off x="4218299" y="1411252"/>
            <a:ext cx="328617" cy="730260"/>
          </a:xfrm>
          <a:prstGeom prst="triangle">
            <a:avLst/>
          </a:prstGeo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3600" b="1"/>
          </a:p>
        </p:txBody>
      </p:sp>
      <p:sp>
        <p:nvSpPr>
          <p:cNvPr id="55" name="Text Box 26"/>
          <p:cNvSpPr txBox="1">
            <a:spLocks noChangeArrowheads="1"/>
          </p:cNvSpPr>
          <p:nvPr/>
        </p:nvSpPr>
        <p:spPr bwMode="auto">
          <a:xfrm>
            <a:off x="3870935" y="2039886"/>
            <a:ext cx="1610844" cy="46166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v-SE" sz="2400" dirty="0">
                <a:latin typeface="Calibri" pitchFamily="34" charset="0"/>
              </a:rPr>
              <a:t>Atoms 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56" name="Text Box 28"/>
          <p:cNvSpPr txBox="1">
            <a:spLocks noChangeArrowheads="1"/>
          </p:cNvSpPr>
          <p:nvPr/>
        </p:nvSpPr>
        <p:spPr bwMode="auto">
          <a:xfrm>
            <a:off x="6393788" y="1285031"/>
            <a:ext cx="1840479" cy="83099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2400" dirty="0" err="1">
                <a:latin typeface="Calibri" pitchFamily="34" charset="0"/>
              </a:rPr>
              <a:t>Intense</a:t>
            </a:r>
            <a:r>
              <a:rPr lang="sv-SE" sz="2400" dirty="0">
                <a:latin typeface="Calibri" pitchFamily="34" charset="0"/>
              </a:rPr>
              <a:t> laser </a:t>
            </a:r>
            <a:r>
              <a:rPr lang="sv-SE" sz="2400" dirty="0" err="1">
                <a:latin typeface="Calibri" pitchFamily="34" charset="0"/>
              </a:rPr>
              <a:t>pulse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18" name="Picture 11" descr="C:\Users\admin\Dropbox\Atto\Presentation\pulse chirped.png">
            <a:extLst>
              <a:ext uri="{FF2B5EF4-FFF2-40B4-BE49-F238E27FC236}">
                <a16:creationId xmlns:a16="http://schemas.microsoft.com/office/drawing/2014/main" id="{51927F04-FF64-44BA-B726-32882E02EC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2999986">
            <a:off x="2385719" y="1465254"/>
            <a:ext cx="265093" cy="1157729"/>
          </a:xfrm>
          <a:prstGeom prst="rect">
            <a:avLst/>
          </a:prstGeom>
          <a:noFill/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A07DEEAA-D3D5-4ABA-AB5C-7FF2CDACDDBD}"/>
              </a:ext>
            </a:extLst>
          </p:cNvPr>
          <p:cNvSpPr/>
          <p:nvPr/>
        </p:nvSpPr>
        <p:spPr>
          <a:xfrm rot="14665035" flipH="1">
            <a:off x="2860438" y="1362559"/>
            <a:ext cx="67743" cy="632063"/>
          </a:xfrm>
          <a:prstGeom prst="rect">
            <a:avLst/>
          </a:prstGeom>
          <a:solidFill>
            <a:schemeClr val="tx2"/>
          </a:solidFill>
          <a:ln>
            <a:solidFill>
              <a:srgbClr val="34732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0" name="Arc 19">
            <a:extLst>
              <a:ext uri="{FF2B5EF4-FFF2-40B4-BE49-F238E27FC236}">
                <a16:creationId xmlns:a16="http://schemas.microsoft.com/office/drawing/2014/main" id="{65D5C909-0AF7-409F-8383-53CB423371DC}"/>
              </a:ext>
            </a:extLst>
          </p:cNvPr>
          <p:cNvSpPr/>
          <p:nvPr/>
        </p:nvSpPr>
        <p:spPr bwMode="auto">
          <a:xfrm flipH="1">
            <a:off x="1534593" y="1647500"/>
            <a:ext cx="2848014" cy="73027"/>
          </a:xfrm>
          <a:prstGeom prst="arc">
            <a:avLst>
              <a:gd name="adj1" fmla="val 4803679"/>
              <a:gd name="adj2" fmla="val 16640086"/>
            </a:avLst>
          </a:prstGeom>
          <a:solidFill>
            <a:srgbClr val="7030A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 b="1">
              <a:latin typeface="+mn-lt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30F30176-0BFA-40C0-BBA8-21547BEBA007}"/>
              </a:ext>
            </a:extLst>
          </p:cNvPr>
          <p:cNvSpPr/>
          <p:nvPr/>
        </p:nvSpPr>
        <p:spPr>
          <a:xfrm rot="19247835">
            <a:off x="2039944" y="2205794"/>
            <a:ext cx="45719" cy="448103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C35BC5A-BEF3-4E79-A0EA-60C154FE0A5B}"/>
              </a:ext>
            </a:extLst>
          </p:cNvPr>
          <p:cNvSpPr txBox="1"/>
          <p:nvPr/>
        </p:nvSpPr>
        <p:spPr>
          <a:xfrm>
            <a:off x="2075494" y="1098635"/>
            <a:ext cx="1248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Grating</a:t>
            </a:r>
            <a:endParaRPr lang="sv-SE" sz="2400" dirty="0">
              <a:latin typeface="+mn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1953908-A585-42CF-B384-A95DC7DD7303}"/>
              </a:ext>
            </a:extLst>
          </p:cNvPr>
          <p:cNvSpPr txBox="1"/>
          <p:nvPr/>
        </p:nvSpPr>
        <p:spPr>
          <a:xfrm>
            <a:off x="761529" y="2170658"/>
            <a:ext cx="13139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Detector</a:t>
            </a:r>
            <a:endParaRPr lang="sv-SE" sz="2400" dirty="0">
              <a:latin typeface="+mn-lt"/>
            </a:endParaRPr>
          </a:p>
        </p:txBody>
      </p:sp>
      <p:pic>
        <p:nvPicPr>
          <p:cNvPr id="10242" name="Picture 2" descr="CEA logotype från seeklogo.com">
            <a:extLst>
              <a:ext uri="{FF2B5EF4-FFF2-40B4-BE49-F238E27FC236}">
                <a16:creationId xmlns:a16="http://schemas.microsoft.com/office/drawing/2014/main" id="{50525D11-43BC-4565-8E28-A8BF0DA5613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76520" y="1049911"/>
            <a:ext cx="1220495" cy="91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F04343DF-C434-435A-AFB1-22E9D8CEE73B}"/>
              </a:ext>
            </a:extLst>
          </p:cNvPr>
          <p:cNvSpPr/>
          <p:nvPr/>
        </p:nvSpPr>
        <p:spPr bwMode="auto">
          <a:xfrm>
            <a:off x="4254824" y="1299907"/>
            <a:ext cx="255591" cy="146052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800" b="1">
              <a:latin typeface="+mn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B919BAD-BDB4-40BE-A243-EA66F5A43DE8}"/>
              </a:ext>
            </a:extLst>
          </p:cNvPr>
          <p:cNvSpPr txBox="1"/>
          <p:nvPr/>
        </p:nvSpPr>
        <p:spPr>
          <a:xfrm>
            <a:off x="10727962" y="2062105"/>
            <a:ext cx="1610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+mn-lt"/>
              </a:rPr>
              <a:t>G. </a:t>
            </a:r>
            <a:r>
              <a:rPr lang="en-US" sz="2000" dirty="0" err="1">
                <a:latin typeface="+mn-lt"/>
              </a:rPr>
              <a:t>Mainfray</a:t>
            </a:r>
            <a:r>
              <a:rPr lang="en-US" sz="2000" dirty="0">
                <a:latin typeface="+mn-lt"/>
              </a:rPr>
              <a:t> C. Manus</a:t>
            </a:r>
            <a:endParaRPr lang="sv-SE" sz="2000" dirty="0"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3727886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50">
            <a:extLst>
              <a:ext uri="{FF2B5EF4-FFF2-40B4-BE49-F238E27FC236}">
                <a16:creationId xmlns:a16="http://schemas.microsoft.com/office/drawing/2014/main" id="{83480A7B-AE29-436A-B906-A4450751D29C}"/>
              </a:ext>
            </a:extLst>
          </p:cNvPr>
          <p:cNvSpPr/>
          <p:nvPr/>
        </p:nvSpPr>
        <p:spPr>
          <a:xfrm>
            <a:off x="165565" y="6504327"/>
            <a:ext cx="38086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McPherson et al. JOSA B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4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595 (1987)</a:t>
            </a:r>
            <a:endParaRPr lang="en-US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53" name="Text Box 17">
            <a:extLst>
              <a:ext uri="{FF2B5EF4-FFF2-40B4-BE49-F238E27FC236}">
                <a16:creationId xmlns:a16="http://schemas.microsoft.com/office/drawing/2014/main" id="{F63D3FF3-65E9-46FE-9814-EABA2EEE56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5565" y="6167538"/>
            <a:ext cx="36068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Ferray et al. J. Phys B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21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L31 (1988)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7D30DA0-DB17-4BC1-8C24-C32AF8BFAAB5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1163" y="5137955"/>
            <a:ext cx="3173859" cy="2683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0405EB8-3440-4643-93F0-D30D0D40FE0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815" y="5635391"/>
            <a:ext cx="2888390" cy="269344"/>
          </a:xfrm>
          <a:prstGeom prst="rect">
            <a:avLst/>
          </a:prstGeom>
        </p:spPr>
      </p:pic>
      <p:sp>
        <p:nvSpPr>
          <p:cNvPr id="84" name="Text Box 9">
            <a:extLst>
              <a:ext uri="{FF2B5EF4-FFF2-40B4-BE49-F238E27FC236}">
                <a16:creationId xmlns:a16="http://schemas.microsoft.com/office/drawing/2014/main" id="{78A81A65-8ED5-49CF-A583-FFEAAFA85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23225" y="41656"/>
            <a:ext cx="78488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v-SE" sz="3600" b="1" dirty="0">
                <a:latin typeface="+mn-lt"/>
              </a:rPr>
              <a:t>High-order harmonic generation (HHG)</a:t>
            </a:r>
            <a:endParaRPr lang="en-US" sz="3600" b="1" dirty="0">
              <a:latin typeface="+mn-lt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D5ECF8-BD17-45DA-BCDD-7BA65ECCDCBD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9564" y="1051858"/>
            <a:ext cx="4910412" cy="37122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740B395-F47F-46BB-9B70-3FE5091C496B}"/>
              </a:ext>
            </a:extLst>
          </p:cNvPr>
          <p:cNvSpPr txBox="1"/>
          <p:nvPr/>
        </p:nvSpPr>
        <p:spPr>
          <a:xfrm>
            <a:off x="695400" y="1628800"/>
            <a:ext cx="11335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Argon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5BD6AFC-F0E2-42F8-BA50-AFA98AEFE346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6263" y="1051858"/>
            <a:ext cx="4421836" cy="484811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300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 Box 6"/>
          <p:cNvSpPr txBox="1">
            <a:spLocks noChangeArrowheads="1"/>
          </p:cNvSpPr>
          <p:nvPr/>
        </p:nvSpPr>
        <p:spPr bwMode="auto">
          <a:xfrm>
            <a:off x="2556210" y="47147"/>
            <a:ext cx="7272808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tabLst>
                <a:tab pos="5384800" algn="l"/>
              </a:tabLst>
            </a:pPr>
            <a:r>
              <a:rPr lang="en-GB" sz="3600" b="1" dirty="0">
                <a:solidFill>
                  <a:srgbClr val="000000"/>
                </a:solidFill>
                <a:latin typeface="+mn-lt"/>
              </a:rPr>
              <a:t>Atomic physics and nonlinear optics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97D6F46-A7E3-419A-A0DE-DEBFFC08D4C2}"/>
              </a:ext>
            </a:extLst>
          </p:cNvPr>
          <p:cNvGrpSpPr/>
          <p:nvPr/>
        </p:nvGrpSpPr>
        <p:grpSpPr>
          <a:xfrm>
            <a:off x="6623769" y="1557966"/>
            <a:ext cx="4008732" cy="2120269"/>
            <a:chOff x="6733768" y="1550618"/>
            <a:chExt cx="4331628" cy="2670544"/>
          </a:xfrm>
        </p:grpSpPr>
        <p:sp>
          <p:nvSpPr>
            <p:cNvPr id="96" name="Freeform 75 1">
              <a:extLst>
                <a:ext uri="{FF2B5EF4-FFF2-40B4-BE49-F238E27FC236}">
                  <a16:creationId xmlns:a16="http://schemas.microsoft.com/office/drawing/2014/main" id="{82BC7510-6E1B-421A-B0BC-E7EB94EE887D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3768" y="3137977"/>
              <a:ext cx="1872209" cy="894653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5" name="Freeform 75 2">
              <a:extLst>
                <a:ext uri="{FF2B5EF4-FFF2-40B4-BE49-F238E27FC236}">
                  <a16:creationId xmlns:a16="http://schemas.microsoft.com/office/drawing/2014/main" id="{37BCAA98-7EEF-4785-A424-387FEED07C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748880" y="2319987"/>
              <a:ext cx="1872208" cy="894653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7" name="Freeform 75 3">
              <a:extLst>
                <a:ext uri="{FF2B5EF4-FFF2-40B4-BE49-F238E27FC236}">
                  <a16:creationId xmlns:a16="http://schemas.microsoft.com/office/drawing/2014/main" id="{FFF5DBA6-762B-4BAD-87B2-97639091A0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3909" y="1550618"/>
              <a:ext cx="1872209" cy="894653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73" name="Freeform 81"/>
            <p:cNvSpPr>
              <a:spLocks/>
            </p:cNvSpPr>
            <p:nvPr/>
          </p:nvSpPr>
          <p:spPr bwMode="auto">
            <a:xfrm>
              <a:off x="8544447" y="2659205"/>
              <a:ext cx="862012" cy="33655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A32D8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45" name="Oval 53"/>
            <p:cNvSpPr>
              <a:spLocks noChangeArrowheads="1"/>
            </p:cNvSpPr>
            <p:nvPr/>
          </p:nvSpPr>
          <p:spPr bwMode="auto">
            <a:xfrm>
              <a:off x="8351991" y="3559494"/>
              <a:ext cx="193675" cy="193675"/>
            </a:xfrm>
            <a:prstGeom prst="ellipse">
              <a:avLst/>
            </a:prstGeom>
            <a:solidFill>
              <a:srgbClr val="45A60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46" name="Oval 54"/>
            <p:cNvSpPr>
              <a:spLocks noChangeArrowheads="1"/>
            </p:cNvSpPr>
            <p:nvPr/>
          </p:nvSpPr>
          <p:spPr bwMode="auto">
            <a:xfrm>
              <a:off x="9585846" y="2892130"/>
              <a:ext cx="193675" cy="193675"/>
            </a:xfrm>
            <a:prstGeom prst="ellipse">
              <a:avLst/>
            </a:prstGeom>
            <a:solidFill>
              <a:srgbClr val="45A60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48" name="Oval 56"/>
            <p:cNvSpPr>
              <a:spLocks noChangeArrowheads="1"/>
            </p:cNvSpPr>
            <p:nvPr/>
          </p:nvSpPr>
          <p:spPr bwMode="auto">
            <a:xfrm>
              <a:off x="9623946" y="3500438"/>
              <a:ext cx="193675" cy="193675"/>
            </a:xfrm>
            <a:prstGeom prst="ellipse">
              <a:avLst/>
            </a:prstGeom>
            <a:solidFill>
              <a:srgbClr val="45A60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51" name="Oval 59"/>
            <p:cNvSpPr>
              <a:spLocks noChangeArrowheads="1"/>
            </p:cNvSpPr>
            <p:nvPr/>
          </p:nvSpPr>
          <p:spPr bwMode="auto">
            <a:xfrm>
              <a:off x="9912871" y="3284538"/>
              <a:ext cx="193675" cy="193675"/>
            </a:xfrm>
            <a:prstGeom prst="ellipse">
              <a:avLst/>
            </a:prstGeom>
            <a:solidFill>
              <a:srgbClr val="45A60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55" name="Oval 63"/>
            <p:cNvSpPr>
              <a:spLocks noChangeArrowheads="1"/>
            </p:cNvSpPr>
            <p:nvPr/>
          </p:nvSpPr>
          <p:spPr bwMode="auto">
            <a:xfrm>
              <a:off x="9912871" y="2492376"/>
              <a:ext cx="193675" cy="193675"/>
            </a:xfrm>
            <a:prstGeom prst="ellipse">
              <a:avLst/>
            </a:prstGeom>
            <a:solidFill>
              <a:srgbClr val="45A60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56" name="Oval 64"/>
            <p:cNvSpPr>
              <a:spLocks noChangeArrowheads="1"/>
            </p:cNvSpPr>
            <p:nvPr/>
          </p:nvSpPr>
          <p:spPr bwMode="auto">
            <a:xfrm>
              <a:off x="8542066" y="2744636"/>
              <a:ext cx="193675" cy="193675"/>
            </a:xfrm>
            <a:prstGeom prst="ellipse">
              <a:avLst/>
            </a:prstGeom>
            <a:solidFill>
              <a:srgbClr val="45A60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57" name="Oval 65"/>
            <p:cNvSpPr>
              <a:spLocks noChangeArrowheads="1"/>
            </p:cNvSpPr>
            <p:nvPr/>
          </p:nvSpPr>
          <p:spPr bwMode="auto">
            <a:xfrm>
              <a:off x="8687321" y="2420938"/>
              <a:ext cx="193675" cy="193675"/>
            </a:xfrm>
            <a:prstGeom prst="ellipse">
              <a:avLst/>
            </a:prstGeom>
            <a:solidFill>
              <a:srgbClr val="45A60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61" name="Freeform 69"/>
            <p:cNvSpPr>
              <a:spLocks/>
            </p:cNvSpPr>
            <p:nvPr/>
          </p:nvSpPr>
          <p:spPr bwMode="auto">
            <a:xfrm>
              <a:off x="10019233" y="2422525"/>
              <a:ext cx="862012" cy="33655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A32D8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62" name="AutoShape 70"/>
            <p:cNvSpPr>
              <a:spLocks noChangeArrowheads="1"/>
            </p:cNvSpPr>
            <p:nvPr/>
          </p:nvSpPr>
          <p:spPr bwMode="auto">
            <a:xfrm rot="-23344102">
              <a:off x="10782820" y="2546350"/>
              <a:ext cx="211138" cy="144462"/>
            </a:xfrm>
            <a:prstGeom prst="triangle">
              <a:avLst>
                <a:gd name="adj" fmla="val 39370"/>
              </a:avLst>
            </a:prstGeom>
            <a:solidFill>
              <a:srgbClr val="A32D8A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64" name="Freeform 72"/>
            <p:cNvSpPr>
              <a:spLocks/>
            </p:cNvSpPr>
            <p:nvPr/>
          </p:nvSpPr>
          <p:spPr bwMode="auto">
            <a:xfrm>
              <a:off x="10019233" y="3141662"/>
              <a:ext cx="862012" cy="33655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A32D8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65" name="AutoShape 73"/>
            <p:cNvSpPr>
              <a:spLocks noChangeArrowheads="1"/>
            </p:cNvSpPr>
            <p:nvPr/>
          </p:nvSpPr>
          <p:spPr bwMode="auto">
            <a:xfrm rot="-23344102">
              <a:off x="10854259" y="3267075"/>
              <a:ext cx="211137" cy="144462"/>
            </a:xfrm>
            <a:prstGeom prst="triangle">
              <a:avLst>
                <a:gd name="adj" fmla="val 39370"/>
              </a:avLst>
            </a:prstGeom>
            <a:solidFill>
              <a:srgbClr val="A32D8A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70" name="Freeform 78"/>
            <p:cNvSpPr>
              <a:spLocks/>
            </p:cNvSpPr>
            <p:nvPr/>
          </p:nvSpPr>
          <p:spPr bwMode="auto">
            <a:xfrm>
              <a:off x="8831783" y="2276475"/>
              <a:ext cx="862012" cy="33655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A32D8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71" name="AutoShape 79"/>
            <p:cNvSpPr>
              <a:spLocks noChangeArrowheads="1"/>
            </p:cNvSpPr>
            <p:nvPr/>
          </p:nvSpPr>
          <p:spPr bwMode="auto">
            <a:xfrm rot="-23344102">
              <a:off x="9630295" y="2401888"/>
              <a:ext cx="211138" cy="144463"/>
            </a:xfrm>
            <a:prstGeom prst="triangle">
              <a:avLst>
                <a:gd name="adj" fmla="val 39370"/>
              </a:avLst>
            </a:prstGeom>
            <a:solidFill>
              <a:srgbClr val="A32D8A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74" name="AutoShape 82"/>
            <p:cNvSpPr>
              <a:spLocks noChangeArrowheads="1"/>
            </p:cNvSpPr>
            <p:nvPr/>
          </p:nvSpPr>
          <p:spPr bwMode="auto">
            <a:xfrm rot="-23344102">
              <a:off x="9342959" y="2784618"/>
              <a:ext cx="211138" cy="144462"/>
            </a:xfrm>
            <a:prstGeom prst="triangle">
              <a:avLst>
                <a:gd name="adj" fmla="val 39370"/>
              </a:avLst>
            </a:prstGeom>
            <a:solidFill>
              <a:srgbClr val="A32D8A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76" name="Freeform 84"/>
            <p:cNvSpPr>
              <a:spLocks/>
            </p:cNvSpPr>
            <p:nvPr/>
          </p:nvSpPr>
          <p:spPr bwMode="auto">
            <a:xfrm>
              <a:off x="9768408" y="3429000"/>
              <a:ext cx="862012" cy="33655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A32D8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77" name="AutoShape 85"/>
            <p:cNvSpPr>
              <a:spLocks noChangeArrowheads="1"/>
            </p:cNvSpPr>
            <p:nvPr/>
          </p:nvSpPr>
          <p:spPr bwMode="auto">
            <a:xfrm rot="-23344102">
              <a:off x="10566920" y="3554413"/>
              <a:ext cx="211138" cy="144463"/>
            </a:xfrm>
            <a:prstGeom prst="triangle">
              <a:avLst>
                <a:gd name="adj" fmla="val 39370"/>
              </a:avLst>
            </a:prstGeom>
            <a:solidFill>
              <a:srgbClr val="A32D8A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79" name="Freeform 87"/>
            <p:cNvSpPr>
              <a:spLocks/>
            </p:cNvSpPr>
            <p:nvPr/>
          </p:nvSpPr>
          <p:spPr bwMode="auto">
            <a:xfrm>
              <a:off x="8399983" y="3429000"/>
              <a:ext cx="862012" cy="33655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A32D8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80" name="AutoShape 88"/>
            <p:cNvSpPr>
              <a:spLocks noChangeArrowheads="1"/>
            </p:cNvSpPr>
            <p:nvPr/>
          </p:nvSpPr>
          <p:spPr bwMode="auto">
            <a:xfrm rot="-23344102">
              <a:off x="9198495" y="3554413"/>
              <a:ext cx="211138" cy="144463"/>
            </a:xfrm>
            <a:prstGeom prst="triangle">
              <a:avLst>
                <a:gd name="adj" fmla="val 39370"/>
              </a:avLst>
            </a:prstGeom>
            <a:solidFill>
              <a:srgbClr val="A32D8A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82" name="Freeform 90"/>
            <p:cNvSpPr>
              <a:spLocks/>
            </p:cNvSpPr>
            <p:nvPr/>
          </p:nvSpPr>
          <p:spPr bwMode="auto">
            <a:xfrm>
              <a:off x="9768408" y="2781300"/>
              <a:ext cx="862012" cy="33655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A32D8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83" name="AutoShape 91"/>
            <p:cNvSpPr>
              <a:spLocks noChangeArrowheads="1"/>
            </p:cNvSpPr>
            <p:nvPr/>
          </p:nvSpPr>
          <p:spPr bwMode="auto">
            <a:xfrm rot="-23344102">
              <a:off x="10600258" y="2914650"/>
              <a:ext cx="176212" cy="107950"/>
            </a:xfrm>
            <a:prstGeom prst="triangle">
              <a:avLst>
                <a:gd name="adj" fmla="val 39370"/>
              </a:avLst>
            </a:prstGeom>
            <a:solidFill>
              <a:srgbClr val="A32D8A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87" name="Line 95"/>
            <p:cNvSpPr>
              <a:spLocks noChangeShapeType="1"/>
            </p:cNvSpPr>
            <p:nvPr/>
          </p:nvSpPr>
          <p:spPr bwMode="auto">
            <a:xfrm flipH="1">
              <a:off x="10308159" y="1738312"/>
              <a:ext cx="34925" cy="248285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0" name="Oval 62 2">
              <a:extLst>
                <a:ext uri="{FF2B5EF4-FFF2-40B4-BE49-F238E27FC236}">
                  <a16:creationId xmlns:a16="http://schemas.microsoft.com/office/drawing/2014/main" id="{CC018C4C-52E0-4062-9692-614558E98E1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623945" y="2011363"/>
              <a:ext cx="193675" cy="193675"/>
            </a:xfrm>
            <a:prstGeom prst="ellipse">
              <a:avLst/>
            </a:prstGeom>
            <a:solidFill>
              <a:srgbClr val="45A60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Freeform 75 6">
              <a:extLst>
                <a:ext uri="{FF2B5EF4-FFF2-40B4-BE49-F238E27FC236}">
                  <a16:creationId xmlns:a16="http://schemas.microsoft.com/office/drawing/2014/main" id="{4A8027B1-BF8D-4DCE-8A03-87FC1D3DC955}"/>
                </a:ext>
              </a:extLst>
            </p:cNvPr>
            <p:cNvSpPr>
              <a:spLocks/>
            </p:cNvSpPr>
            <p:nvPr/>
          </p:nvSpPr>
          <p:spPr bwMode="auto">
            <a:xfrm>
              <a:off x="9776439" y="2018829"/>
              <a:ext cx="862012" cy="257812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A32D8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AutoShape 76 2">
              <a:extLst>
                <a:ext uri="{FF2B5EF4-FFF2-40B4-BE49-F238E27FC236}">
                  <a16:creationId xmlns:a16="http://schemas.microsoft.com/office/drawing/2014/main" id="{5F3DA53A-1E18-4DB8-9AFF-D94FEEC1846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344102">
              <a:off x="10574951" y="2065504"/>
              <a:ext cx="211138" cy="144462"/>
            </a:xfrm>
            <a:prstGeom prst="triangle">
              <a:avLst>
                <a:gd name="adj" fmla="val 39370"/>
              </a:avLst>
            </a:prstGeom>
            <a:solidFill>
              <a:srgbClr val="A32D8A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64422E7-F472-4787-8E11-677514B6D538}"/>
              </a:ext>
            </a:extLst>
          </p:cNvPr>
          <p:cNvSpPr txBox="1"/>
          <p:nvPr/>
        </p:nvSpPr>
        <p:spPr>
          <a:xfrm>
            <a:off x="-91843" y="865905"/>
            <a:ext cx="5506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+mn-lt"/>
              </a:rPr>
              <a:t>Single-atom response</a:t>
            </a:r>
            <a:endParaRPr lang="sv-SE" sz="2400" dirty="0">
              <a:latin typeface="+mn-lt"/>
            </a:endParaRP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2F93D68E-6D5A-4116-AE1D-D0DCA3766A8B}"/>
              </a:ext>
            </a:extLst>
          </p:cNvPr>
          <p:cNvSpPr txBox="1"/>
          <p:nvPr/>
        </p:nvSpPr>
        <p:spPr>
          <a:xfrm>
            <a:off x="7400481" y="885362"/>
            <a:ext cx="29027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Many-atom response </a:t>
            </a:r>
            <a:endParaRPr lang="sv-SE" sz="2400" dirty="0">
              <a:latin typeface="+mn-lt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30263F5-E0A1-4011-B98C-A129B14B7A13}"/>
              </a:ext>
            </a:extLst>
          </p:cNvPr>
          <p:cNvCxnSpPr>
            <a:cxnSpLocks/>
          </p:cNvCxnSpPr>
          <p:nvPr/>
        </p:nvCxnSpPr>
        <p:spPr>
          <a:xfrm>
            <a:off x="5735960" y="815245"/>
            <a:ext cx="0" cy="57577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8E927372-E5EC-4BE8-89BD-6B0153F54AB1}"/>
              </a:ext>
            </a:extLst>
          </p:cNvPr>
          <p:cNvGrpSpPr/>
          <p:nvPr/>
        </p:nvGrpSpPr>
        <p:grpSpPr>
          <a:xfrm>
            <a:off x="576803" y="1808884"/>
            <a:ext cx="3234043" cy="1180083"/>
            <a:chOff x="559452" y="1492273"/>
            <a:chExt cx="3234043" cy="1180083"/>
          </a:xfrm>
        </p:grpSpPr>
        <p:sp>
          <p:nvSpPr>
            <p:cNvPr id="94" name="Freeform 75 4">
              <a:extLst>
                <a:ext uri="{FF2B5EF4-FFF2-40B4-BE49-F238E27FC236}">
                  <a16:creationId xmlns:a16="http://schemas.microsoft.com/office/drawing/2014/main" id="{E4E34C9C-9325-4381-8214-40C62A7BE4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452" y="1492273"/>
              <a:ext cx="1872208" cy="894653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54" name="Oval 62 1"/>
            <p:cNvSpPr>
              <a:spLocks noChangeArrowheads="1"/>
            </p:cNvSpPr>
            <p:nvPr/>
          </p:nvSpPr>
          <p:spPr bwMode="auto">
            <a:xfrm>
              <a:off x="2338699" y="1887123"/>
              <a:ext cx="193675" cy="193675"/>
            </a:xfrm>
            <a:prstGeom prst="ellipse">
              <a:avLst/>
            </a:prstGeom>
            <a:solidFill>
              <a:srgbClr val="45A60A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4267" name="Freeform 75 5"/>
            <p:cNvSpPr>
              <a:spLocks/>
            </p:cNvSpPr>
            <p:nvPr/>
          </p:nvSpPr>
          <p:spPr bwMode="auto">
            <a:xfrm>
              <a:off x="2483161" y="1887124"/>
              <a:ext cx="862012" cy="26511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64268" name="AutoShape 76 1"/>
            <p:cNvSpPr>
              <a:spLocks noChangeArrowheads="1"/>
            </p:cNvSpPr>
            <p:nvPr/>
          </p:nvSpPr>
          <p:spPr bwMode="auto">
            <a:xfrm rot="-23344102">
              <a:off x="3281673" y="1941097"/>
              <a:ext cx="211138" cy="144462"/>
            </a:xfrm>
            <a:prstGeom prst="triangle">
              <a:avLst>
                <a:gd name="adj" fmla="val 39370"/>
              </a:avLst>
            </a:prstGeom>
            <a:solidFill>
              <a:srgbClr val="C00000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Freeform 75 7">
              <a:extLst>
                <a:ext uri="{FF2B5EF4-FFF2-40B4-BE49-F238E27FC236}">
                  <a16:creationId xmlns:a16="http://schemas.microsoft.com/office/drawing/2014/main" id="{23AFC055-FDEE-438D-8D1D-7671F9E33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2479045" y="2102446"/>
              <a:ext cx="862012" cy="26511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FFC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" name="AutoShape 76 3">
              <a:extLst>
                <a:ext uri="{FF2B5EF4-FFF2-40B4-BE49-F238E27FC236}">
                  <a16:creationId xmlns:a16="http://schemas.microsoft.com/office/drawing/2014/main" id="{1BB705BE-EBEA-456E-9338-92CAA9FDB38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344102">
              <a:off x="3277557" y="2156419"/>
              <a:ext cx="211138" cy="144462"/>
            </a:xfrm>
            <a:prstGeom prst="triangle">
              <a:avLst>
                <a:gd name="adj" fmla="val 39370"/>
              </a:avLst>
            </a:prstGeom>
            <a:solidFill>
              <a:srgbClr val="FFC000"/>
            </a:solidFill>
            <a:ln w="9525">
              <a:solidFill>
                <a:srgbClr val="FFC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Freeform 75 8">
              <a:extLst>
                <a:ext uri="{FF2B5EF4-FFF2-40B4-BE49-F238E27FC236}">
                  <a16:creationId xmlns:a16="http://schemas.microsoft.com/office/drawing/2014/main" id="{F52AFF28-3B9D-4695-8842-25282C385894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1445" y="2254846"/>
              <a:ext cx="862012" cy="26511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rgbClr val="A32D8A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" name="AutoShape 76 4">
              <a:extLst>
                <a:ext uri="{FF2B5EF4-FFF2-40B4-BE49-F238E27FC236}">
                  <a16:creationId xmlns:a16="http://schemas.microsoft.com/office/drawing/2014/main" id="{F5B2184A-C6C4-4312-9121-6A1B1ECE969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344102">
              <a:off x="3429957" y="2308819"/>
              <a:ext cx="211138" cy="144462"/>
            </a:xfrm>
            <a:prstGeom prst="triangle">
              <a:avLst>
                <a:gd name="adj" fmla="val 39370"/>
              </a:avLst>
            </a:prstGeom>
            <a:solidFill>
              <a:srgbClr val="A32D8A"/>
            </a:solidFill>
            <a:ln w="9525">
              <a:solidFill>
                <a:srgbClr val="A32D8A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Freeform 75 9">
              <a:extLst>
                <a:ext uri="{FF2B5EF4-FFF2-40B4-BE49-F238E27FC236}">
                  <a16:creationId xmlns:a16="http://schemas.microsoft.com/office/drawing/2014/main" id="{980B4468-9819-4243-A618-D09B39B71E4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3845" y="2407246"/>
              <a:ext cx="862012" cy="265110"/>
            </a:xfrm>
            <a:custGeom>
              <a:avLst/>
              <a:gdLst/>
              <a:ahLst/>
              <a:cxnLst>
                <a:cxn ang="0">
                  <a:pos x="0" y="123"/>
                </a:cxn>
                <a:cxn ang="0">
                  <a:pos x="45" y="119"/>
                </a:cxn>
                <a:cxn ang="0">
                  <a:pos x="110" y="37"/>
                </a:cxn>
                <a:cxn ang="0">
                  <a:pos x="185" y="206"/>
                </a:cxn>
                <a:cxn ang="0">
                  <a:pos x="264" y="19"/>
                </a:cxn>
                <a:cxn ang="0">
                  <a:pos x="344" y="212"/>
                </a:cxn>
                <a:cxn ang="0">
                  <a:pos x="430" y="16"/>
                </a:cxn>
                <a:cxn ang="0">
                  <a:pos x="491" y="114"/>
                </a:cxn>
                <a:cxn ang="0">
                  <a:pos x="537" y="124"/>
                </a:cxn>
                <a:cxn ang="0">
                  <a:pos x="530" y="112"/>
                </a:cxn>
              </a:cxnLst>
              <a:rect l="0" t="0" r="r" b="b"/>
              <a:pathLst>
                <a:path w="543" h="212">
                  <a:moveTo>
                    <a:pt x="0" y="123"/>
                  </a:moveTo>
                  <a:cubicBezTo>
                    <a:pt x="8" y="123"/>
                    <a:pt x="27" y="133"/>
                    <a:pt x="45" y="119"/>
                  </a:cubicBezTo>
                  <a:cubicBezTo>
                    <a:pt x="64" y="104"/>
                    <a:pt x="88" y="23"/>
                    <a:pt x="110" y="37"/>
                  </a:cubicBezTo>
                  <a:cubicBezTo>
                    <a:pt x="134" y="52"/>
                    <a:pt x="158" y="209"/>
                    <a:pt x="185" y="206"/>
                  </a:cubicBezTo>
                  <a:cubicBezTo>
                    <a:pt x="210" y="203"/>
                    <a:pt x="238" y="18"/>
                    <a:pt x="264" y="19"/>
                  </a:cubicBezTo>
                  <a:cubicBezTo>
                    <a:pt x="291" y="21"/>
                    <a:pt x="316" y="211"/>
                    <a:pt x="344" y="212"/>
                  </a:cubicBezTo>
                  <a:cubicBezTo>
                    <a:pt x="371" y="211"/>
                    <a:pt x="405" y="32"/>
                    <a:pt x="430" y="16"/>
                  </a:cubicBezTo>
                  <a:cubicBezTo>
                    <a:pt x="455" y="0"/>
                    <a:pt x="473" y="96"/>
                    <a:pt x="491" y="114"/>
                  </a:cubicBezTo>
                  <a:cubicBezTo>
                    <a:pt x="509" y="132"/>
                    <a:pt x="531" y="124"/>
                    <a:pt x="537" y="124"/>
                  </a:cubicBezTo>
                  <a:cubicBezTo>
                    <a:pt x="543" y="124"/>
                    <a:pt x="532" y="115"/>
                    <a:pt x="530" y="112"/>
                  </a:cubicBezTo>
                </a:path>
              </a:pathLst>
            </a:custGeom>
            <a:noFill/>
            <a:ln w="28575" cmpd="sng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6" name="AutoShape 76 5">
              <a:extLst>
                <a:ext uri="{FF2B5EF4-FFF2-40B4-BE49-F238E27FC236}">
                  <a16:creationId xmlns:a16="http://schemas.microsoft.com/office/drawing/2014/main" id="{7BDA072B-1CAC-4B18-909E-A2B17724A77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23344102">
              <a:off x="3582357" y="2461219"/>
              <a:ext cx="211138" cy="144462"/>
            </a:xfrm>
            <a:prstGeom prst="triangle">
              <a:avLst>
                <a:gd name="adj" fmla="val 39370"/>
              </a:avLst>
            </a:prstGeom>
            <a:solidFill>
              <a:srgbClr val="0070C0"/>
            </a:solidFill>
            <a:ln w="9525">
              <a:solidFill>
                <a:schemeClr val="accent1">
                  <a:lumMod val="75000"/>
                </a:schemeClr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CA6468FE-6FC5-4943-9CBE-AF120DEEAD7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3289" y="4424994"/>
            <a:ext cx="4559623" cy="5869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6A64908-606A-4156-B0BD-222D8E2290B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8072" y="4428162"/>
            <a:ext cx="2874097" cy="60121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ECA828ED-3ECB-468A-8907-96FFAE323AEB}"/>
              </a:ext>
            </a:extLst>
          </p:cNvPr>
          <p:cNvSpPr txBox="1"/>
          <p:nvPr/>
        </p:nvSpPr>
        <p:spPr>
          <a:xfrm>
            <a:off x="359491" y="3678234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Schrödinger equation</a:t>
            </a:r>
            <a:endParaRPr lang="sv-SE" sz="2400" dirty="0">
              <a:latin typeface="+mn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F61E285-CD00-4CFC-9560-C89CDDD030D3}"/>
              </a:ext>
            </a:extLst>
          </p:cNvPr>
          <p:cNvSpPr txBox="1"/>
          <p:nvPr/>
        </p:nvSpPr>
        <p:spPr>
          <a:xfrm>
            <a:off x="5990050" y="3674051"/>
            <a:ext cx="55446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Maxwell equations          Wave equation</a:t>
            </a:r>
            <a:endParaRPr lang="sv-SE" sz="2400" dirty="0">
              <a:latin typeface="+mn-lt"/>
            </a:endParaRP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E8C20E7D-D801-4087-BB90-9C1141132263}"/>
              </a:ext>
            </a:extLst>
          </p:cNvPr>
          <p:cNvSpPr/>
          <p:nvPr/>
        </p:nvSpPr>
        <p:spPr>
          <a:xfrm>
            <a:off x="8610935" y="3889491"/>
            <a:ext cx="338921" cy="9800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AE2941E-477A-4A20-B480-531D1483F602}"/>
              </a:ext>
            </a:extLst>
          </p:cNvPr>
          <p:cNvSpPr txBox="1"/>
          <p:nvPr/>
        </p:nvSpPr>
        <p:spPr>
          <a:xfrm>
            <a:off x="2338406" y="5309396"/>
            <a:ext cx="12215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Atomic potential</a:t>
            </a:r>
            <a:endParaRPr lang="sv-SE" dirty="0">
              <a:latin typeface="+mn-lt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956379E8-7339-4055-BE2A-186CFA09B788}"/>
              </a:ext>
            </a:extLst>
          </p:cNvPr>
          <p:cNvSpPr txBox="1"/>
          <p:nvPr/>
        </p:nvSpPr>
        <p:spPr>
          <a:xfrm>
            <a:off x="3582241" y="5297725"/>
            <a:ext cx="13863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Laser-atom interaction</a:t>
            </a:r>
            <a:endParaRPr lang="sv-SE" dirty="0">
              <a:latin typeface="+mn-lt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8358F54-50EF-4691-BC37-20612A1AF5A7}"/>
              </a:ext>
            </a:extLst>
          </p:cNvPr>
          <p:cNvCxnSpPr>
            <a:stCxn id="9" idx="0"/>
          </p:cNvCxnSpPr>
          <p:nvPr/>
        </p:nvCxnSpPr>
        <p:spPr>
          <a:xfrm flipV="1">
            <a:off x="2949180" y="4990580"/>
            <a:ext cx="332168" cy="318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43A353B-015D-4913-9D68-EBEF751294DC}"/>
              </a:ext>
            </a:extLst>
          </p:cNvPr>
          <p:cNvCxnSpPr/>
          <p:nvPr/>
        </p:nvCxnSpPr>
        <p:spPr>
          <a:xfrm flipV="1">
            <a:off x="4092468" y="4946345"/>
            <a:ext cx="332168" cy="318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89036CF0-6329-4671-8AA3-BC3713E23E3E}"/>
              </a:ext>
            </a:extLst>
          </p:cNvPr>
          <p:cNvSpPr txBox="1"/>
          <p:nvPr/>
        </p:nvSpPr>
        <p:spPr>
          <a:xfrm>
            <a:off x="6545921" y="5278875"/>
            <a:ext cx="1367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Generated field</a:t>
            </a:r>
            <a:endParaRPr lang="sv-SE" dirty="0">
              <a:latin typeface="+mn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DBA9EAB-5BFA-47A9-8E14-D179217EB052}"/>
              </a:ext>
            </a:extLst>
          </p:cNvPr>
          <p:cNvSpPr txBox="1"/>
          <p:nvPr/>
        </p:nvSpPr>
        <p:spPr>
          <a:xfrm>
            <a:off x="9040618" y="5283340"/>
            <a:ext cx="1367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n-lt"/>
              </a:rPr>
              <a:t>Medium Polarization </a:t>
            </a:r>
            <a:endParaRPr lang="sv-SE" dirty="0">
              <a:latin typeface="+mn-lt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607AEDF9-A9FE-45BF-BAD8-CCF0C41FFCDF}"/>
              </a:ext>
            </a:extLst>
          </p:cNvPr>
          <p:cNvCxnSpPr/>
          <p:nvPr/>
        </p:nvCxnSpPr>
        <p:spPr>
          <a:xfrm flipV="1">
            <a:off x="6849802" y="4915085"/>
            <a:ext cx="332168" cy="3188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D19D2397-0942-4FEB-898B-C209AFE34A0B}"/>
              </a:ext>
            </a:extLst>
          </p:cNvPr>
          <p:cNvCxnSpPr>
            <a:cxnSpLocks/>
          </p:cNvCxnSpPr>
          <p:nvPr/>
        </p:nvCxnSpPr>
        <p:spPr>
          <a:xfrm flipH="1" flipV="1">
            <a:off x="9672169" y="4609803"/>
            <a:ext cx="135640" cy="6240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D2E64F50-5FFC-46D5-9070-5D3A16B54E38}"/>
              </a:ext>
            </a:extLst>
          </p:cNvPr>
          <p:cNvSpPr/>
          <p:nvPr/>
        </p:nvSpPr>
        <p:spPr>
          <a:xfrm>
            <a:off x="263352" y="6477170"/>
            <a:ext cx="4996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Kulander and Shore, Phys. Rev. Lett.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62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524 (1989)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7F8AF827-5CD1-435E-9B58-EB127B1C4C3D}"/>
              </a:ext>
            </a:extLst>
          </p:cNvPr>
          <p:cNvSpPr/>
          <p:nvPr/>
        </p:nvSpPr>
        <p:spPr>
          <a:xfrm>
            <a:off x="5829482" y="6477170"/>
            <a:ext cx="6255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L’Huillier, Schafer and Kulander,  Phys. Rev. Lett.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66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2200 (1991) </a:t>
            </a:r>
            <a:endParaRPr lang="sv-SE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/>
      <p:bldP spid="50" grpId="0"/>
      <p:bldP spid="8" grpId="0" animBg="1"/>
      <p:bldP spid="12" grpId="0"/>
      <p:bldP spid="68" grpId="0"/>
      <p:bldP spid="6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1164686" y="0"/>
            <a:ext cx="9649072" cy="64633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tabLst>
                <a:tab pos="5384800" algn="l"/>
              </a:tabLst>
            </a:pPr>
            <a:r>
              <a:rPr lang="en-GB" sz="3600" b="1" dirty="0">
                <a:solidFill>
                  <a:srgbClr val="000000"/>
                </a:solidFill>
                <a:latin typeface="+mn-lt"/>
              </a:rPr>
              <a:t>Numerical simulations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65FA0F-0398-415E-95A9-A36C5F057909}"/>
              </a:ext>
            </a:extLst>
          </p:cNvPr>
          <p:cNvSpPr/>
          <p:nvPr/>
        </p:nvSpPr>
        <p:spPr>
          <a:xfrm>
            <a:off x="263352" y="6477170"/>
            <a:ext cx="49969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Kulander and Shore, Phys. Rev. Lett.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62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524 (1989)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6834DB5-1CDE-4E9A-8A8D-1960E84D15B8}"/>
              </a:ext>
            </a:extLst>
          </p:cNvPr>
          <p:cNvCxnSpPr>
            <a:cxnSpLocks/>
          </p:cNvCxnSpPr>
          <p:nvPr/>
        </p:nvCxnSpPr>
        <p:spPr>
          <a:xfrm>
            <a:off x="5591944" y="943568"/>
            <a:ext cx="0" cy="57779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7EBCBDB0-89D5-434B-9DBF-238AF9A73DBB}"/>
              </a:ext>
            </a:extLst>
          </p:cNvPr>
          <p:cNvSpPr/>
          <p:nvPr/>
        </p:nvSpPr>
        <p:spPr>
          <a:xfrm>
            <a:off x="5829482" y="6477170"/>
            <a:ext cx="62559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L’Huillier, Schafer and Kulander,  Phys. Rev. Lett. </a:t>
            </a:r>
            <a:r>
              <a:rPr lang="sv-SE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66</a:t>
            </a:r>
            <a:r>
              <a:rPr lang="sv-SE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2200 (1991) </a:t>
            </a:r>
            <a:endParaRPr lang="sv-SE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0417F4-CBCB-428A-8FF2-206FFAE55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29482" y="1355496"/>
            <a:ext cx="5848605" cy="414700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953F0B3-AF4E-43AB-9843-0EB3E7839AE9}"/>
              </a:ext>
            </a:extLst>
          </p:cNvPr>
          <p:cNvSpPr/>
          <p:nvPr/>
        </p:nvSpPr>
        <p:spPr>
          <a:xfrm>
            <a:off x="10416480" y="1556792"/>
            <a:ext cx="64807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54A9BD95-FDD3-45FD-A91C-F5233C81D6C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52384" y="2527337"/>
            <a:ext cx="1618286" cy="21120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0CD41258-F8E6-45C8-92A4-28F047F8E4D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9003" y="3401665"/>
            <a:ext cx="1787397" cy="21209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D022FCB-2757-4AF6-B4CB-9FBDB544A596}"/>
              </a:ext>
            </a:extLst>
          </p:cNvPr>
          <p:cNvSpPr txBox="1"/>
          <p:nvPr/>
        </p:nvSpPr>
        <p:spPr>
          <a:xfrm>
            <a:off x="925859" y="634352"/>
            <a:ext cx="35861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Strong field atomic physics</a:t>
            </a:r>
            <a:endParaRPr lang="sv-SE" sz="2400" dirty="0">
              <a:latin typeface="+mn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22914AF-2670-4184-9E86-3A5E60E75A39}"/>
              </a:ext>
            </a:extLst>
          </p:cNvPr>
          <p:cNvSpPr txBox="1"/>
          <p:nvPr/>
        </p:nvSpPr>
        <p:spPr>
          <a:xfrm>
            <a:off x="6960097" y="650488"/>
            <a:ext cx="3853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+mn-lt"/>
              </a:rPr>
              <a:t>Strong field nonlinear optics</a:t>
            </a:r>
            <a:endParaRPr lang="sv-SE" sz="2400" dirty="0">
              <a:latin typeface="+mn-lt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99D7C3-57F5-4A9E-A8B5-CDD45A006EB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632" y="1160036"/>
            <a:ext cx="4955277" cy="4777084"/>
          </a:xfrm>
          <a:prstGeom prst="rect">
            <a:avLst/>
          </a:prstGeom>
        </p:spPr>
      </p:pic>
      <p:sp>
        <p:nvSpPr>
          <p:cNvPr id="12" name="Text Box 16">
            <a:extLst>
              <a:ext uri="{FF2B5EF4-FFF2-40B4-BE49-F238E27FC236}">
                <a16:creationId xmlns:a16="http://schemas.microsoft.com/office/drawing/2014/main" id="{815E3149-8C63-4349-887B-861543715A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4526" y="2967335"/>
            <a:ext cx="576263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2400" dirty="0">
                <a:latin typeface="+mn-lt"/>
              </a:rPr>
              <a:t>X</a:t>
            </a:r>
            <a:r>
              <a:rPr lang="sv-SE" sz="2400" dirty="0">
                <a:latin typeface="+mn-lt"/>
              </a:rPr>
              <a:t>e</a:t>
            </a:r>
            <a:endParaRPr lang="en-US" sz="2400" dirty="0">
              <a:latin typeface="+mn-l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52DCBB41-AE8F-4BAE-94AF-4836BAE7CE0A}"/>
              </a:ext>
            </a:extLst>
          </p:cNvPr>
          <p:cNvCxnSpPr>
            <a:cxnSpLocks/>
          </p:cNvCxnSpPr>
          <p:nvPr/>
        </p:nvCxnSpPr>
        <p:spPr>
          <a:xfrm>
            <a:off x="6456413" y="1494171"/>
            <a:ext cx="4896171" cy="4902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6" name="Picture 4" descr="https://newsline.llnl.gov/_rev02/articles/2010/jun/images/060410_images/kulander.jpg">
            <a:extLst>
              <a:ext uri="{FF2B5EF4-FFF2-40B4-BE49-F238E27FC236}">
                <a16:creationId xmlns:a16="http://schemas.microsoft.com/office/drawing/2014/main" id="{2679DFC7-0FC2-4ED1-B86F-23AC43BC8EC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848528" y="135656"/>
            <a:ext cx="1236897" cy="176376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751597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1" grpId="0" animBg="1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662" name="AutoShape 6" descr="data:image/jpeg;base64,/9j/4AAQSkZJRgABAQAAAQABAAD/2wCEAAkGBwgHBgkIBwgKCgkLDRYPDQwMDRsUFRAWIB0iIiAdHx8kKDQsJCYxJx8fLT0tMTU3Ojo6Iys/RD84QzQ5OjcBCgoKDQwNGg8PGjclHyU3Nzc3Nzc3Nzc3Nzc3Nzc3Nzc3Nzc3Nzc3Nzc3Nzc3Nzc3Nzc3Nzc3Nzc3Nzc3Nzc3N//AABEIAGUARQMBIgACEQEDEQH/xAAbAAACAwEBAQAAAAAAAAAAAAAEBQADBgcCAf/EADgQAAIBAwMCAwYEBQMFAAAAAAECAwAEEQUSITFBBhMiUWFxgZGhFCMywTNCYtHwFbHhBxZDUpL/xAAZAQACAwEAAAAAAAAAAAAAAAACAwABBAX/xAAiEQACAgEEAgMBAAAAAAAAAAAAAQIRIQMSQVEEMSIykRP/2gAMAwEAAhEDEQA/APuv+K/EPisPHa79J0gsF2RN+dLnpvcdB7l+ZNSy8PW+lprMEkKNLaW49RXOC6E5571Zf6pEoure0jVke8EySHhQqjAG3H9qV3tzPfXUk9zIZZZG3OxAGSBgcDjgcVdpMOMG10DKoHQfSj9KMYklaUEqFkbhdx4jJHGRnkDgkVfZ6O7PF+JDKZDlYR+ph7fcOtaWz0KKDJQwRO3JG3d7u/uoNo1y6E9q+mXkurRhysltI4hRIHT9KysAxLuDxH1G34AkUuJ5zwO9bUaVHskb8gmQEPhdpOVZTz8Gb61mtX0aWEusSM2QfS2Mke496qa6Jp2sSFT3drAqy3Fwgjz0VsluecAc1TqvjLTdypo1vLcbW3cIFT5YPPTvis9HoTSG458wQjdIZW3bQWCgAfFh9KbaHpMN5qpsZfMMYjct5fo3bVdgOPaQKuOCpt/gMvibxM278G0NqhYsVVFOSee4J+pNSm2uadb6deLBaWyxL5SswAJJJzyT7a+1HNoqGnGUUw+LS1UxGZ9zf6otkyL0IGMnPXvimMDppsuoCNFXzptsSrztWMt+5+1JpdUnckJtiX8Y12MDkOff3x8KplvZ3EZ9UjM7ZJ7knJJ+tGmuAJqVZHtjfBJ2kmbdK/J74Hsp0k4lwQe3FYVGlaYnJzmtBZeeUA5PHGCB/uaU5ZNUIKjS28rmIBz09lVah5dzamMuQ4HpI6igQ87YBMgY9mTv8a8TI6+qSXgdSBj7ZP14qbgtnYBqEUU2k3Vw2EuDtilcKTkBwQTgZ7ff6ZvTtQ/0/V5LtYvM4dApO0+oMM5wfbT7WCw0+cociQAEEjH6hzmstDC073GxlxChkkYnhVGMn7jpVtt1RnUUrTC9V1B9SuzcSRKp2hQoJ4A+JqULcRmGTZu38A5Xoc1KFjI1WDQrrGkzDC6lZOPZ5yfuaX61cwiKM2bwvknmJgRnj2f5xSm40xWMLxxpJiYPIZGY5X0jPBHYGq7lbew2xRRMFlQ/oH6ZCAc/YjipCk7QuWq5raGx6phvJijheVf4jStgCp/3BeQSDZFBtHXyJw5+OOtAw6HHqG2V5ZE8xeVX+Y9qbWXhy2to3mlt4AV5XK5JPGMZPFQdFSLpfEE8lgbxI3aMsFDkcEnp9+KHtPEV48jLNd2duGI2l13OD7u3b20+0y1DaW9s8a7OoQrx8KBbw3ZzupFvG6JlSoQbkB6jr7/YaEZJPg9ajLLfaRdJGPNlVMARD9fTt8qWWSPt1eIqN0lo0ao5xklohjqO2e/am97bW2nacsdlEyozCNgScqOufV8KRLHGWcpKX9RPC8dB/aq/soypmWdKTTPElt5OyNdo2rztbcM5Pf4YqVMHPK5Pu7VKtu3Y2PxVAMV/EWHmt6WO0c9+Og9lFXTTbAsiAnGS3Zenw65NN18NeHxCsQv7kJv3/wALBz067aPbTtK2bDqEuCu05hJJHHy7UMsNNV+mCLoQ2d/5QVVUii9RF3eWpKTeSRgx/HPel9u6Wt9JayOHCSFVkAxuHY/OmE1r5uXE8jbeVRCBii5OlB2sCjTLnxHETZiVdrZAmbJ+1P7YXlgY5ZLhp3ZAJieMkdGA+3yFB26yKoUpqAUnqJ8c/TP3pgNNEeLiS5ncFfUkhU5+gHNRh00vYP4gvJLnTHCxszhlxgc0hhkkBdHcAIAVCqCOwxntjJ+fsplrd2oVIVBLuSRtPTHA+5H0qnSFHm4lnuLaOXliCSOueec9fpSZJOWTneRK5ni5vBC4jdEIAz6hu5PXG3p2/wCK+1deeGNLvpjPJquXbqd2CfjlalO2dSF2+y/Mh5YfarYIp7iTy7aJ5H7qi7se/joK3dp4X0uzVWeOW9lUKT5nABJweBgY9xJo+MK5it40SOEqCEVAq49pA796mn4bf2dCmjiuuFbfV7mJZA+xwpcDHrUAN8sg/SrdO1loZD5ucHvjmq7y1abUdSaTJMly0gJ/q9X70D5DRsVIyPZRtJOjoQuKTRtIvEdpGqjuffVV1qxvNqQDG49TWYghORtQD3kVoNMtVjHmPlm7mgsbulLB71TR1/CW166HYxMG4MQdw9X33H6GgRFs4Utj+qun+C/Lv9Bk/EIHha5kOxhkbVIUcewlPvRN94T0a4i3NZfhC3G+3fbtyf8A1I24HtwDUl47llGDV+7OSurk8EfOpW5uf+n8/mbrDULeWE5wbhShH0BB+PFSkPQn0KpmlZPLVpVtmZkXGSE9YC9evtY1z3xd4h1u2uprLRYY7S1jcqZBGru/Qc5yAO2MZ469q35EEyKvkpuZgy5iz1bLD6A0hu9LtZSfysiTDD8huMktxxXY4L5M+LZdQtvxwh8uScB5Y8D0sV7e444+BHalcunCTqMEdwKc6Xb2+nansurgW9vPbgq8qlY0bk8k9M/368Uzn08biRjB5yDkH31j1YtOzboy3KjLwaeqEZIPyo9on2rHEnJ6DOKZLYhTkc1XJ51uwuI4vMMbDEfaQfzD/wCSf8BpcI7pUNnLZGwzwj4s0HTIho8108UsJ2vcSoBFLJkk4YE4HOASB09/O+yk+yaMpImV2soVg2crkHvXOV8MWlzbBwk35jKwYqobaWwAflWg8L6ONCs7iBZZZYJLhGjhkAbYd/O3tyOT8K27a9HPbs0sQj2r5sqodoOFbZ+9Sh4IndFeUv6hlV9OFB7VKtIBiqUrE9vt35AAyHI/kaqo3jmjt2KSAghf479ApPtqVKJeixVdadbXtvFHIhw0CH1OzYOCe5qi3t302VII5i9tIw2xMOIsgn0nqBx06deKlShmrjkODakqDJBx8quitlNtGuf4rhD/AEsSwLDv2HHuHvzKlI8f2zR5LwhnBZjyYiVt+UjPEPTnPtou0tN0cFwwgLOAwBi/TkHjrUqVpfoxl9tblkTiHiNf/F8ffUqVKCyz/9k="/>
          <p:cNvSpPr>
            <a:spLocks noChangeAspect="1" noChangeArrowheads="1"/>
          </p:cNvSpPr>
          <p:nvPr/>
        </p:nvSpPr>
        <p:spPr bwMode="auto">
          <a:xfrm>
            <a:off x="1587501" y="-411163"/>
            <a:ext cx="581025" cy="8572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582664" name="AutoShape 8" descr="data:image/jpeg;base64,/9j/4AAQSkZJRgABAQAAAQABAAD/2wCEAAkGBhQSERUUEhQWFRUWGBgYFxgYGRcYHBwaHRkaHB0YHBgYHScfFxwjGRcYHy8gJCcpLCwsGB4xNTAqNSYrLCkBCQoKDgwOGg8PGiwkHCQsKSwpLCwsLCwsLCwsLCwsLCwsLCwsLCwsLCwsLCwsLCwsLCwsLCksLCwsLCwsLCwsKf/AABEIALcBFAMBIgACEQEDEQH/xAAcAAACAgMBAQAAAAAAAAAAAAAEBQMGAAECBwj/xABFEAACAQIEAwUGAwUGBQMFAAABAhEAAwQSITEFQVEGImFxgRMykaGxwULR8BQjUmLhB3KCkqKyFSQz0vElNEMWNVNjwv/EABoBAAMBAQEBAAAAAAAAAAAAAAECAwQABQb/xAAsEQACAgICAQIEBgMBAAAAAAAAAQIRAyESMUEEURMiYXEyQoGhwdGRsfAF/9oADAMBAAIRAxEAPwClYzhVz2bNbCXkXvF7LhwANZZTDr6irN2XxWbDroQbV4gg6EBuRH+KqlexGEYNmsXMPdAIm02ZZjZkud5RO8NVj7I4s3DfVrxvFhbbOcwOiqMpzaysROs0ZQ4iRnyC7Nr/ANxa628Uo8wBdX/bTc/vMLdXfPhWjzyn8qWtpjE6XCP9dtkPzpj2cbNbsfzWCPkwqaKyF2HuH/iCAbI1xP8AIgH2qHtTckBR+FLbddCWU/UVDwglsfcY8r+K36ECPlQXaG9OMNsc8MV/xQzj5qKZwt0TU9WTWlOUGeQroF+pP68aR9nce7XMjMSMpMHXURtNWM0k8fB0PCamrRCbh6CpcIp1ciMimCCR3m7q7eZP+GlONxrrcZREDLEjqPzpnh7rexSYlu+wjSNkH+WW/wAdL0N2DYbDBTGvqSfmaKyDI3p961Z4k6MO7bIHI21M6zqd/gRRLdob+VoZV0A7qKN215c+fKNKWxqMwuDdgAqMeWik69NBvRP/AA24NfZttI038gdT5UoxXEcQ4/67jQgjQAyZMhQJ86Bu4hyf3puEzJOZnE9eu3hR5AoeYqws94ASM06beY+lJMdhpb92CwjWG2/zc/Ct2UQ7MDr18OlT27MdaDf0CtA6cP5wfKQKaYXjbCfbWyRyCOqfEsrTSy/w/XMpYHSRJhh08PMUyscIYwNB4HUjzihddBSsL/8AqPDKVLLdI1LKbirIjky66HnGtQt2ptqoPsV0fMSzuZWdE1Ec4nc0HxjsniHA9nkK6kiSGnwBAn40twmVTFxbmdNO8pMeQXQfWmUr8gcGu0NL/aR3S4ow9pFdgZKsWABHdXXuLpy1PhRK8Zusl9wQhd1TuKohcrggTMbD9Gkd/iI7yqh8zCDb+aKJw2MYWGYm3re0BcADuE7xqdabYugxOIXwUhyMgIUAIFE7nKFjMf4omo2NxlyszFc2aCzEZj+KOtCnicfjsD/GT9BXP/GR/wDlsj/Ma7i2daDHtMxLMSzHckkk+ZJk0Gb7I8BRmzKoJ93vCZOs/wAWnhR+Avl0kkHUwRtFB438ZHK5aA9Cn5muUUdYwS655Aenz8q6Jf8Aij0H5Vt2hJ5warl7j10M4AkKxEk9DHIUyjYGx/kciC7Dy0pdiDdtqc1zMTAQyQZJgSNvHTpQacVvNsV/1fmKixV+6xTMV98cjvB/mpuDF5E17hzMAlsac3M6dTM6nfkfSjsLwS3bUAKCeZOpNKrmNdPxL6Lp8zWrXEb0wYBOSO6B7xE/Ki4UdYfbwqpddYHeAuLp/hYfEA+tLuFjPeYxoJ+e1O+LWoi4gk2yTHVdmX1HzAoPgtpQrspkM5g+A2+tINqthJwwrK3dxIUwT9ayutAplm/towFjJavJlF3NlaIllIJ16lY/1eVUnsJiMuJC8mBHyP5UFxfjdzFtnunVdgNgp6evM7zUXZ+/kxNo/wA4+4+9VUHDFTZBSU8lryXjG3Iu4V+lxAfS4o+5o/gFzL7BR+FryfC8R9KVccEKp/hvD4Ez9ql4Pf8A+aC//tuEeTIH+s1FGl9II4Jxlb9xgCSUzghlMjfYyRGh2jyoXH4W0cSXuobeQoEvZiQ7EZRbKzA3I0E8zFLexrhcZilM7vsY2c+Gu9OzatXMS6wxPtO9mykZhbt3Fyxrta585oyXF6JxfJKyj8BXLiQp5Z1+AP5VdMPh8xqtXrITiMDmzf6lJ+9Xnh1nY13qp00/oH00dNfUr+P4aDiQp0DKMx6AZpPwBphwyx7a27xEuYHQZRC+QAA9Kk48uVi3Nl9mPUlmP+WB/jqbsk3cuDxH0P5Vjc3xs1KK5UI8Xhip5fOubdksr6r3VB1aCe8ogCNTz8qsPEsJOtI7lqKeMuQso0CkH9GlvEMY6ExECNx1nx8Ka3DAJ6A0j4p7zeQ+h/OqIQa2UzKC4BPP9Gtfsifwj4D8q7w57oPl9KUcTtE3DqRppqRy/OuOLPwPBW8+bKNNpjQ9fOrrwuysSACTzqhdl3As5mnUnU6wNKtnCsfbnLmZWOwZSPr9jUcis2en9yzPhQV2qocd4WSSVExrMcunjVj/AGsbBxPSlHFsUURjOsEeh/rUIano05knjdnlfHAPb69PyojDOowomIN5vki/nWuJoGvMDXRweaxZQEAm7eOu2iqK9O9I8fyDvikjSKW33Ug7kmIMnSKbHCJaJV2UkgHT4faluIsq7wpAEcusE1S9Clt4OIsr5U34L2XfEKGfuIXz6jUw0jTloBrQvZ1QFQtyAgePL7n0q98OzxrEfOvPzZXHUTf6bAp7l0CX+yVvJGo03rzvtB2Lv2C72x7S2SzEgagEknzAnevX3YxvQyYtRcg+Rms8PUZIS9zXk9NjlHqjwi1xIqP61l3iTECAdCCNTy/RqbtZw0WcZiLaDuC4cvgp1H1pUq7R9a9nle0eI1WmOBhLt5c6iVM86IwfDLi3FNzm6xqDsSSPDrXHDuIi1bAzZpmU1BUzuDsfI0ys8UW4yFFdipJIgA+60akxy60rbCGYm+FUsdhr5+A8SdPWlnDEZM1tuUOI5Z5JX0YGirqED2l0e77qLrB2Gv4nJMDkJ9a6sYYiS3vtGaNh0UeA+ep51MJE6yaypXta6itUoSoIYNd4Y5byeDj7VwprA37xT0K/UVtyL5TJifzo9B44JsOfC2/wIBqDBtGPsDrbzH/LcX7ijVQXLWUmAylSenOajFtRjbBRlYexuLoQdsvQnrWNGx+ws4EMvEMZ53P99HJey4y43TE4YHye21s/7qC4Z/8AcMb5v/urWPY+2xuX3lGHuAeKMn/dVHuX6L+CK1Ffd/yc9obYTido9WWfPOy/SKueDMKPIVT+3P8A7gOu6uh9HVSD8UNWnh1tlRVY68/Cs3qNqP2NHp9OX3JMdhEcjMAYHOee+x8B8K3gbC25ygCd4n864e7NYj1lZpQS/eWkuMsUZb4xZA1u2+f41/Oh2x1q4SLdxHO8KwJjrAro2jpUxRdETSPiI73mPt/SrNiLVI+K2hK+RrRFkGgnBe4vkPoKB4omvjr9Jo7B+4PQfKoMdblj/cf6CmvYow7L2g9oKTpLT56c6dYfg6B8vtCxkHLmJgev2qudn7o7yNp3pHr/AFFG422wYAoNNVZGAYf5omfOpy7Zuw1S0O8fwJ/alrZUiZyuuaB9QKH4mfZoEMEmIiYAJJgT5H40NgHuIQUW4u8s5BmfGTzqLiWIa5dXNrlGvST/AEipxvkh87ioOlsQ3bJN12Gw8R49a6Th4fKHErDMBPMsoO3lQuOvP7V1VioJ1Gnj1orEWbuWwEcKRZE8tXd36Hwram6R5i8guO4CM4KCLemYyPUidajxPCrK+67NoZ9305CjLfDsRcSDf5kREjfrSlsPcyli5jUaaTrFUj9xWW7h+JKIpUAsoDQdesGDodfpTLhPGcRexCoMqzJLQCAAJ1C9dqX4W+tsIzARHP40fb7QMjhksggjlpHoPrWDJ2z08CSinZInHcUl1gZgGI0jp0JpkmMa4wYodNxIH6+NCYrixBW5dtr3t41y9Nef2oqzjMzhhEEeh8KhPw6NCit7Kr2t4V7a+90XMpOQFcsiQMshpEyR0pZ/9NuBAdc075eXSiu1HEGN0W7TPkTTNlzZiDMz0Gw8jQ+CuYq4uYOo/vLB+EV6WHlwVs8vOo/EfEHxWFKDKxXNlJDbDoJ9TRHAUhtSCTbmRsZdgPlNR4rh+Idu97Nu7GugjNPLxqfg+HZWcOACgRQF2jU/eqPoizeI4mxbJHdVtNeemu3hUa8YaRAMyIPjPlQ+Mv5g4y5MrABiszof161DwxiboXOrDcgLHLrHI+NLGLasWT4vix9cYkknUnU+dZW2FZShKSKjc94eY+tdZqivnat+T8JixfiR6PwtpQg8m+REUFw3ChMZYgASHXQzsB8Km4Vc7zr1E/A/1qNbIXiFiIEux2iQUJnxryJN8o/r/o9/CovHlTSuk17rfj/JDwnXFY1v53/3GuLj/wDqGIX+K2w+CKftW+Bn97jT/O/+80PeuxxXwNwKfIoB962fmf2/o8n8q+/9hvbEZrikf/Lhgw/vW2LD/SSPWnN/jiW1JYN7qREfjnx6K1JO0lzLYwN3+AsjfASD/lPxofjWJELbUzlAZjvuIUeiCf8AHUpxtR/UrCVOVfQcL2iRhKg+tdJx8fwn5VXMGYBolI5a1J44lPiSIn7FIqvdN4gQ7kZAdIn+LxovshwQWnZmLi5lAykKBlYAzoTOoIppacZcxClchzE8hAkRGo0PwqPgJC5l5lVYc+7Eb+fKkc5OLTHUUmqDL6Um4jYzBTExJ+XOnRugvkkZoJiY0G58hSTEYuZC+6NPPxrsUJTdI7I0uznB3EAKswEAeev/AIoXFX1zGJMggHzgVHduRQznatcPSJScm278eDM8nsM+Hrmsu6ja5qRuNBHp+dOcDx9coFxM0aTp96qeAxpR8pJCFwxAJ1iRBg66H5U7XCSJWDUM0OLNuCbrQ2xXEjeZUtjKOg384GwFK7uMAuusHusRPkYqLE8S/ZYFppuXE74gc4K8pAG++pjlQeETKNdTzn4k/Gmw4fLEz5bdAfEARdZoaCZEKT9KcJxS2jQzZf3dkag8rY8PGo1eKmXGFQYI11115fkKvLHrRnUjqy9twSLpEkxDgc94NV72h9mBEqSNZHWrRbDuuYexYHqp/rWr2CdlI9la1Bgjl46rUlOh+Nndy0DbEiYAPw3+U1FgrOV9WcqYIEnTyIP1pph8IzQqiTp5ep5CoOI3jhGRVYNmnQDYjWATuKhJ7NOF1phFzhKwXLXCI0VmMfCdTUmCwftIXlI+M7Utucca4ATtV57EcKKqMReEc7SHQn+cjkOnx6VmknI18ox2eb9quxl3B3nXKtxRmKsAwJB2OUHpoY6UHwfjdtLYVpBH8IYjf1Ne+3lW4O8AZ6gH60q4n2MweIXLcsJ4MoykeqxPrNaY+pXUkYZYb6Z5EOO2cxJcgQAJDdSTy8RUnC2FxrrAyrPoeoCgT9auHEOwlzDqTh0W6g/DLB4gDQGQ2gGx9Kpy8Xs2SwKODmJZZ1BJk6MoitEZKa+UhKDj2EXOHTz+IFcWuHhWnT0UCt2+0VhiFi4CYgQOe3pR11dTQpoHYIwrK6YVugGjz7NUV46VerWJwtvV7Yv6nRlAM9SR50L2g7TWLmHezbwlu1OWGAgiGB3ieUetUn6id8Y42172qX73+xlWJJ3yJMLiMt22eRyz5MsfUimt65OJwixs1zXpCERHjIPpSQXCotOo2RNdxOUQPrVjt2s72WG6uD6MrKftUUzY10J+Dg5sUcpBLnrr39/h9KXcSsP+3s4RiBdVpjQgZSdT4A1ZsJw8qWBcnMWaY21mN9tPnW+I9lLZPtmZ2L6lZAA8o1iqqdOyLg2kjOKYD9owxS4R3L5YEES1sMQI/mZTA8SKq1y57RRcgBm7rKNIKzA1/kIH+GrMbTC2FQZZbkBAA128WP8Aprq1h2GrFTEbKR66k1Plqiij5KfcYFGVgYMTljrvXWGxeQBERiBtJG3nVtu8PsXlIyo0ad3kfNaWP2UUf9JiNDoxzDyE6jXzFLzTG4NMIw/EbS2u+6+I33PTnW+EYi3adEgfvcqqRyMtp9KRLaTWzlIyiTJ8YiORkE0LaMQrqVYKSubWZaAenhy1FBQ5aQzlxplg40VViwYF2BQhTICgyfWfpSQYjSubz5fGBr96Ev3oOnPat2KCxxozTlydh2aa5euLO1SA1cmQ3LQbX40XheMOlvKoGYGAxE93oQdzOx86gK1rLzqcop9jxbj0S2UOYuxl2MkmiVYVAhqUCuo4y5doY4qN6IZD0pfjxlPnXHBvD+OXUZFChkk5lAE7SIPL+lSdq+JM9lQmZO8c6nRiOW3LfTypThL8HN01p7i+HWXRXDvMTBXRidgDGmvjWLK1CSddl4JyTVlo7K8P/ZcIqfiYZ3P8x5eQED4mguM4c3gVGrDvKP69TtTthCgdAPlW+HYMtcld/wBcqlBW7HbpaFvYvgSBi+JGYgB7VuZBPV49Dlnz2ivQMO5Y5mOp/UUpw+CyMCRB1+HSjgf1+tqWarSHUnJ2xtbudK6/aI2/XwoFG/X6/WtcG5On5/res/ErY4FzSa84/tH4HhrpL2oGKBBcDZxzVjsGjn6Gm/abj5sWwqmLj6KRyA95vPWBWuz/AGPBUPiO8x1yHUDwI5mr4oOPzWTnNPR5Xavm5ibea2qFSAQBGizAOnIAL5KKs7Vvtf2aOGxbX0U/s7DSNcrxqnXUaj4cqAtcctNpJB2ggg1pm1qjOrt2H2MGXBPjHyH51qmnChFvzJP2+1ZWdyKcRLetYe3MW88CcplvlMk0o4x2kVrN20mHt2wykEhApHwAo27dOcwCASal4lfLYa8DqTbfp0q/fZHpaFT3T+y2wBIZEJMTGUdY0HwqwcOeGHh/5pbwu7/6f520Hn3oo2wYPw+VKMa4fhryN+/YEnYSDAmdx6fCnmGx2ZIOsMR6cqDdD3D+oDFfoBTKxgVtwBqWOutSlIvCDfRG9qRSrE4K5dEAm0oYGRqxg8+QB6a/arDcs5SRHpVX4r2gYFkCm2RvPvfkJ6j412P53UQzi8e2G8L4UttWCA6sSfP7aRQ/EcaqDuw7jYch4k/Ya0mvY0kTmOo+kjX4CglxPWtUcHlshLK2S3sdllgtovzJSSevvE776UBi8eL8sx7x0IMTtEGOnKtX7mlKiDmOXQ/r41dRjHpEW2+wj9qPuu3d5H8+tAvdKny2oqxhHu8oG09T0mneJwy+wCH8InQTtrp4xNSnmSdDxxtqxLh7h0Hxo5XpWbuXQQehH1ohL1XjIk0Gl6wNQyXZqZTTHEytXftyKHz1r2tccd33Zhq0DpB+1KLl4yVJMDaaNvYzpvQy8Kd1LqwY7lfxf1qU5JDRTZB7blypvwS41zEWbeZsufVZ007223KkaAzsafdkROLtADQZidP5TSS6Cuz05l3+FH8FXLcJ2AB+39aGUafD51Bh+Jk3ntC2wCgEv+E/Lx68jWROi72NkuMWLHY7DoKMsDqf1z/WlBWdp/X62pjY2/X5elJJjxR0Ty/UmuXOn61jz/XhWmfePPXXT9fo0FxHEm3bdxHcUkbHYT8NqRIexBhW/aeKTOa3aPn7g/75NX+1cqkdhsLltNcPvPOvnVttvqPL+la61RnT3Yq7bx7HUSC6gjQc53PlXkuKvi3cMr7vruJifCa9d7YWBcwpDbBlJ0nY/wBa8zfs87FslxQCx7u+nkJj4VJp9oqmumWjA6Wk/ur8xP3rK3NZSUdZwEB3H3rePtqcPdEDW2/L+U0FaxxO5+AqHiMlT72x3np41X4bJc0JeCYn/wBPy9QgHpdNNhuvr9h96rPBW/5a2P5o/wBZqz29x5fejW2d4QTJI32HwiaFbj4tJ3Ue4w7pgFjMczy3HxovDrmBH610+9BYTi123aU2xJtnK86SI7r+JEQfDWptWXxzS7Y54VxBnSXVlPSG09SKrvbPGrCGRmEjxIj6SPnU+J7R37ggxBpFjMAXOY95j1/P7UMcGpcimbPGUOK2LruP7iRzzfI0P+2/KjMXgvdWPdGvmSSfrU/DcOkw6ggSYOmwPStnMwNCtb5YxoviZ0+AJqOzhnMlhlEg+f5U57R5P2geyRVXINF05nnO9Dl2I986CO9roOUnX50spsMUvIRh7oAAqfF3GtiYB8CYPwg/OlGH4sFcqTB2DDafqOk8qYpdSVzsu86yR5HSoONMspaEN+/mcsVy6DStopbf4Ux45h1aHtgADQwIBnoJPOgbTRtvWrG00Z56YTbSNB61MBUCNUguVcmdO1DXrlSEnlWiAviaDCQrb5mprOGuWQt3KwDg5WI7pEwY5bitOIEnc/IVwTI1Owjy5xUsi0PEEy9flFPOxcDFrsO632pEoH9SPzq0dieFt7UXiITvKpPNuZHgOv8AWhL8Jy7PQXvBVZmMAak9I8vOiMJeW5bDIZU6jltpz2M1Hh8TazZHysWU9xo1Gx05jlNFtlAhAFURECBA5CsbNCN270EDp4fWPGmZfTcek/oUge5rMetdnFRv8P8AzpStDJ0Mb1+P1+pqvdrMcf2S74wDsN2UfSjL+IJHhSzFoHVrdz3WHLTUGfqKaKoVse9mreSyoO4An4U5wz6+pmehpPw9/wBfrwp1gW1AjXT9frrVySFXbwMeH4rKSGFssCJBlSDoR5V4hhu1+KTQuHA5XEVvnGb519AcWse0tXEP40ZfipFeP4bsRiLy5rdn2gHMED/dFKpJdlVDku6BrP8AaFcjWxbJ8C6/LWsrWJ7NOjZWw94EfyMfoCKyhzj7DfBfui2LcMbxUGJXSpLNwESDNcYg1RmYqnAT+6tjpcb5SatYcKpYmAIk+Aqo8COhA/C9z7D7094piMttf8RPop+5pH2Negvs3jAUtsx94GfUkj5EVJfw3sbzq2itz6TqGHWD8RI50rwSZUQdFH0qwWv+YthCf3tsQn84/gn+Lp12pX2N4E3ErqWRNzumQBl1DTsV8CNZFAHiIkjYgSM2n6NTcfxKewyXVeNwuzI4IDBSRpE6qdD4Gq/dtqpQpc9oCDMyGWDsyn3TryJHjXSvjaNPpYwllUci0/8ArHd63MH40LtI86LwDt7JbbRkUkk5e8CTzbTQgiAasHCey1ps1x2lQQQCQNCTEgak6eVNZmrdMq+G4LcxDAhbjDujuD13PntTrG8Aw2G/eXrj3FgRaVRLNrozEZVA0kanendriqhvZo4twYJMAAcoPWREeNK+IdnLzTlYXkJLQj/iMS2V9Z08aDfuBIomJ4d7RpWEUkkLqYBMxJMsRMSego9RFT4/hjWWhlZP7/d+u9BNiVH4hRUuQXHiccQEISoEyJoC0aOuYxSInfSl/noKtAlIKR6kz0Hn9K7V6rYtBYesDAamhw9aaZ6nlRs4lnMdef0qHG3QcmXQxrqde9ofDTpUwtQNTqdz4frSnHC+CpeQsy6nY6yB9JqeWSirZTFBzdIrracq9K4WpODsHXRLcDaNP671TuM8PVWt2rds8s1wk97qI2X616Fgbme0sxJjQaARyA6cqjOaaVDRg12crhLftBcIPtEBCmdI8hz1PxNMEv6fCgsHws22uMbjMLhkA/h8jP6gUW8AEflUWOjpG0135VpmHPy5A/HnQvtIrtcWDvzJn9D/AM1xxKltTsxBkfr9fKh+IYRApOc7dRXSxyobG4dVUl2n9dK44YdnsbbSwjXbm8kTqx1MaeVP7HaKy5CqYmBLCql2d4az2w7LqxMDosmB96d2+FFNSojnVUtCWPLyxpM143a7VrZxbgMYVmGY3HCnXaDqCDzmNK9ZS/K6GeVeC3hZu3Xzdwl2JPu65jI5g+elCl5Gv2G/G+32IuXmNu9dRB3VC3NNOcxrJmspTw7ityygW3cygktGuhPXTeANqymqtUdyZd8LYyDLERpG0VNeGnKahs3SVyDW4ik2+ZdB+DxdeXUacqifHo2CNxc3tM8EiTCkc42120+hprJFc4B713wuN+vlTLtEP3XkI+MUBwBP+p43W+R/80dxQFgwO0dPD6c/Sk8h8E5eIrjHcWFsRlYkgFSDEEaa9RpMUPbxgKSeUgx1Hn8akxGCFxSS0QDA5mhW9hsb3XsY0C3igRdA7twGCRuNzD6EGDBE70i4/wBk2w9r2gdXUOo0kMAZABU6gbVnBoaRcZREMAR3nAIm2HOiCO9McjFQ43j7OjqJ9mzEZD3soB5MddIFHi+ho5OMlJ+Bpju1t79msqoACKq52VTMaRttA3Ou+wqO5xZGkB8ubUugkTt3kbVfNGI55a7wHaW3h8GFe2LozNKsARGh3aRr0A5b1NwvimAa5nGGW2xGhYnL581U+JApXBw0/BSWaGVucem7XuuxJisDdt7mUfVXBJUnfQ8j4GD4VqzxLEWzIYwuszPy3q6nidogj2Uhh3gSTI2EjLsOo2nSlN+5glfI6qrDSGe7oem+9FOyXFolwn9oFzLlv2xcTbvKCPmKIGE4VitTb9i55rt6rt9K4sXsGGBZbRXcjNciDufeoKxw3BEyLkA66XwfgGFKtjvRHjP7NHYscFetXFnYgK3kJkfOqrxHs9fsMVvJkI17x3HIiN6umC4aucjDYtSRrBYSPModvEig0xNzDY5rnELefukpmJytEKCrLvA6bTTxk0JJFImN6Y8H4TcxLEWlJyjMxAJyiYmrOeGcPvaj29oPLBic6gx+EADmZkztTHhvZh0sXrOHvL3wT7ScpaQRlI1CiCRO/e3qiyUI4NlHxDWtrWsbuxj4Cof2tE93vN1NGjsZivaG2bRzjkSo06iTqNRr4inWA/s3ukTcuIgG+WXP2X5mqvInvROMK0VFnZtzvyq+WItWlGwA18wNfnTXhHZOzhypjO++ZtY22Gw+tVbtdxMjEFF92ASPEmT8YB9azZPn6NWCXC7DEuq7b7fGam4XxVsz4cMEuRKM22/kdd+VU27j3DG5OpM1q/jmvN7QmH/l0+FLHGx8mZSR7FZfuqGYMwHeImCetR3rfzIrzHB9ob1o6nOB13+NWHCdtUaM/dP8w++1BwaJqSZZ3t1DcwRI8YoTD9o7LDRl26ijk45bH4hy5ilCaw/DGO5+FT3eHou/eY6DxJ5UvxnbGygJLqPIyfgKsPCcN3UusCbmhdDoUmCNPKNeeoopNgbNdnMO0GzdMEkm2VJ88h8d67xNhkfK7GPEmKJxZX/qW22PeB3HjHnzrVztG0aqjRzIqohBxPEJYsO8yEUuSOcchXgJtMZJ/EST6n85q/f2h9oCyrYDe8c75do/Cp12mT6CqRZHeEEHUadddoO9NHQH7HK4Zv0DWVe0w+FYBjaVZEwtx1An+ViY+lZSfEKcDtxpKmGXVSNwRsZpbxdLrD29hisuvt7anKFuT7+Ubq4mI2JIo+2+lQ28QbdzMAGB7rodmU7qfqDyIFORIuEYUIJzCJZvHUk6jfnUj2iwBMhoAKnTTeI5ET9aNuYbL3gc6OMyHaV5g9CpMN0g0BZvamTJMN5A6Af6SfWkQRZiFyuVGzAH1HdPyy1NiMUUfu75SPmPyqbFAe0tk/xkbbAgxrz1ApZjX/feG31n50X0NHsHbFNrOsSZ9dq74XhzecrIBZpKjQxzj05UbguEtc70RbPXc+QFa4Ldt28TIyllYZJaNzBgAd86+ERNKm7qguvATh8R7FH0kqxkMBplMHnMx9KjtcQy3GdssgwVAygqRzjQyJ8qd4rDIxYlBLGTvud9JofFcOW6ZZRMRppoPKr/ABJtU3aIfCgncVTA+Gcd9hlcDOCxOUzEDYfroOlQ9mcDZxVxziC0SSqgmdSTlnfTqa1xPB+yt+6IJgA6xPQ8xzoXs+gt4hTmhDIM+WmvnU/DK+yGtrDWSz27a5VUEAnU9DLHU0Nwj+z3La9vxG8MLYIkKYNx/JTok+Mnwq44HE2sPYLqqu8906GegB8wST4V5zxjir43v3swvKSAQZRlk/hJ7jDqNG0mCJKxfsM17lg4f2iwiXRh8BYyI+j3X1dhBPPWNPDyq0qlq8gs4pQ9okETujcmH3HMaV5FhWazdRyDAPy2PyNelcOxudRBmRoaLSQE7D8Zw8W3KuqyIG3dI5bbCPtWrXB0JlHZNNpDDXffepOJob2HDzD2oRjzKH3Z8jI9aE7M9nMVibyrbzLaM57hBygCNjzbUCPHlS2EJw2GYXfaYi9nCKUtkls0EmVC/DX8qbPiMywFygxHX16eVPLX9mxVpF8Hztz88+npRj9hWMH2u38p+7ULOKpdfveS14/xXH5sRdJ/jaPIGPtX0HiP7P7hBi8o03Kn86+euOcMbD4i7aZg2Vj3hMMDqGAPIgg08aFYNdvZuW1R2nykGtCtVVCjBcRPKR4Gti4h3kedLQvSpUxLDnPnrXUcG+wtnZhRWD4QbjqluCzMFUSIJPjsKXDF9VU+c084ZwUhlullBBDJk0AI1BnnSykorY8Mbm6ReuA/2UrbKviSGcd5VX3FjYt/Hry2051ZLuJuI2ZGgHQiAcpnUdSs/CaF4d2m9paGY6qIIG4/p0/pSjjXauxbOW57z+6FPenadPv9qS7OqtDfGYu1c0urkfk67eo5Us4tgnWxdZH0VSVPjSK32oXmGPmAT8jPyqLiXaE3UFtMwX8U8+g7pgDzOtAJX7mCzGXWT6GfRoP1qMYcKUExkLET3dT/AHhrsOdMwdPD9dIH1rGPLl8PyB+BogInxd0xuYEbflWVy2HT+EfCP+36VlLxH5muGO4kuQwPuldooq7c3PQUJZsFAcsRHu+m46Gs4YGvWiSUQaM1x3CoBPxkHkASZ0p2SG1vFIqi1dJCXgTmE9xgPfgD3SIV+oI5g0PcwLftCqTlzW/xSNjmAA391ugpTjeIorhbLu8A53IygktPcB1yjxiegqyYFReW0sn2ia2W0JZQDNk+MFsvw6V3Rwt41YFu2xBzMIIkR7rAz4a6fGl2PTOLbLzUkR6H70+xEMjAjVgQR4dKr2PxluFVG0UiI5ddRoNzXHBFg9xBJCnRlBIBMdOsioMLw+0vfOYmSVMiAQdI8Zrlr5Vddwcw6HWueF4oMuQ7DUHoZk+lNEDDRxW4XIzGIGmgpbiMZdJINxonqR9KlD/vdoB2/XrUuH4TcvPFtZlgIG+vh86RumP4GfY/gC3jcxGJY+wsAM0kkO3JPLr12ojtjeVQrCwBn91CpQo0Du5BosDeRpFE9pgcFw6xZUwXxDM50M5NfI6xpSrFdrmxNoIyAECMwO4ERoOempPhQq/mOutHP/GCLAQrbYwViNjAhlE90gTr1PjFRX39rZz3IJVsoyZQ2ULzX8QnWdPPlUaYN77BVXvGFARdyBsFG5gST6kimvHew963asrbm5cusym3bGbYKRLfiPeM7KOXWu0cJsZw5GUnCP7cZZZSMtxRGv7r8QGveEx0G9E9nLhUFdwNV6x+YrriPBDhcJ3ka3fDoWJkMDrseQ8qb2uzt3Ot9XD51VmBhWkga6aH5Vz+gY15HvArntC9sxFxCJGknlp1mr//AGc4FbWCVie9eJuHwBMKB4ZQD6mvOeDqUxFv8Jzag6Uf2O7U3XxGIwjlcuHLC2QIOUOVg66wCtFKxWewC6vWusw61TBjHHOuxxB+tHghbGXbnjH7Pgrjg95u4vmdz6KCfSvm/tL3riOfx2kPqsp//Ar2Ht7ca7gbgP4SrfOD8ia8t7U8PyJhSBMo4nf8c+mrGh1oZbKo1cGj8bYhZO+lAVVAZsNXQqKa7FEBJRGE4k9r3Ggc1Oqn0oYNWUGr7Cm1tDK52lvH3CEPVZn50utOTcDOxJkEsSSa5rVBRS6DKTl2WOw4Ydwhh4EH4r+dFLy/X129BSDhji3PU86cWMXI3BqEnxZWMeSC518fWfufpWp3/X0P1NKR2lt5iCjBZ0Igjzynb50XZx9t4yuCeh0Pz+wpxAkDwn9eCn61lROdeR84+8mt1wAwcSs2iwB9sy7sVK218AnvXCOrZR4GkK44q9yIZHmVZQBB1Og0GvSKyspxCG0oBMaDlz9PGnPDMWQhtgazIM7cxEc51rKykkFB3F/+ZsNe1DWyq4gA5ZzaLeXkZ2ZOutU62Racq4mCRPl4VlZTR2c+xmLgykcjOnn06VHwrCzInvCD6EQR8R86yspbpDND7h/ZO41pr9whVtgkDct4abDxOtSJxQIMiggEmQmk+ZOreprKyseVuU0n0fRf+XGEPT5MvFOS6b+wf2/xzXOG4ZCAot3IA5/9MzMaaededWmIIIMHrWVlbodHzs3crPc+x3D0TAWroANy9bVncjXVvdH8KjkBpzM1riWKZLlnKSIZwYJH/wAfh4rWVlI/JxNxTDDHYZkvA3YBKqDkcMNRD7a+IjqKFwnDyqIpOqqFPmAPjWVlRunSKJX2SC1qJA3EdR4zVO4I/suP3F5XfaD/ADIH+q1qsq+MnM9PCzUuWsrKoTI8Rh1dGVgCCDIPP4UXiewmAxCWvaoS1tYUq9xYmJ0BjkKysqclsddHjv8Aah2esYbGNbsZgiWVdszFiWYmAumg9351Qa1WVSPQGaNbU1lZTAO62DWVlccYa0KysrjiYVl68VUx5VlZSBAFFbJrdZTgO1xDDZ2Hqa1WVldR1n//2Q=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D2C1F90C-9EF4-4EFC-8018-5FED3E135087}"/>
              </a:ext>
            </a:extLst>
          </p:cNvPr>
          <p:cNvSpPr txBox="1">
            <a:spLocks/>
          </p:cNvSpPr>
          <p:nvPr/>
        </p:nvSpPr>
        <p:spPr>
          <a:xfrm>
            <a:off x="1626306" y="94248"/>
            <a:ext cx="8758374" cy="692696"/>
          </a:xfrm>
          <a:prstGeom prst="rect">
            <a:avLst/>
          </a:prstGeom>
        </p:spPr>
        <p:txBody>
          <a:bodyPr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lang="en-US" sz="4000" b="1" kern="1200" dirty="0">
                <a:solidFill>
                  <a:srgbClr val="5F5F5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5F5F5F"/>
                </a:solidFill>
                <a:latin typeface="Calibri" pitchFamily="34" charset="0"/>
              </a:defRPr>
            </a:lvl9pPr>
          </a:lstStyle>
          <a:p>
            <a:r>
              <a:rPr lang="sv-SE" sz="360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Progress in laser </a:t>
            </a:r>
            <a:r>
              <a:rPr lang="sv-SE" sz="3600" dirty="0" err="1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technology</a:t>
            </a:r>
            <a:r>
              <a:rPr lang="sv-SE" sz="3600" dirty="0">
                <a:solidFill>
                  <a:schemeClr val="tx1"/>
                </a:solidFill>
                <a:effectLst/>
                <a:cs typeface="Calibri Light" panose="020F0302020204030204" pitchFamily="34" charset="0"/>
              </a:rPr>
              <a:t> (I)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349DE2F-1CB1-4D0B-B94B-579C28F3C01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7257" t="4352" r="6708" b="57656"/>
          <a:stretch/>
        </p:blipFill>
        <p:spPr>
          <a:xfrm>
            <a:off x="3996018" y="2273297"/>
            <a:ext cx="5368700" cy="3785652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F34C10E-2641-4655-A886-15DE3286B11D}"/>
              </a:ext>
            </a:extLst>
          </p:cNvPr>
          <p:cNvSpPr txBox="1"/>
          <p:nvPr/>
        </p:nvSpPr>
        <p:spPr>
          <a:xfrm>
            <a:off x="236491" y="1006080"/>
            <a:ext cx="367240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err="1">
                <a:latin typeface="+mn-lt"/>
              </a:rPr>
              <a:t>Chirped</a:t>
            </a:r>
            <a:r>
              <a:rPr lang="fr-FR" sz="2400" dirty="0">
                <a:latin typeface="+mn-lt"/>
              </a:rPr>
              <a:t> Pulse Amplification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Strickland, Mourou, Opt. Comm.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55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447 (1985)</a:t>
            </a:r>
          </a:p>
          <a:p>
            <a:endParaRPr lang="fr-FR" sz="2400" dirty="0">
              <a:latin typeface="+mn-lt"/>
            </a:endParaRPr>
          </a:p>
        </p:txBody>
      </p:sp>
      <p:sp>
        <p:nvSpPr>
          <p:cNvPr id="19" name="Shape 27">
            <a:extLst>
              <a:ext uri="{FF2B5EF4-FFF2-40B4-BE49-F238E27FC236}">
                <a16:creationId xmlns:a16="http://schemas.microsoft.com/office/drawing/2014/main" id="{630DDB65-1DB4-4043-BAC2-396233A7841D}"/>
              </a:ext>
            </a:extLst>
          </p:cNvPr>
          <p:cNvSpPr/>
          <p:nvPr/>
        </p:nvSpPr>
        <p:spPr>
          <a:xfrm>
            <a:off x="9764051" y="2686468"/>
            <a:ext cx="1279756" cy="4008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6085" tIns="46085" rIns="46085" bIns="46085" anchor="ctr">
            <a:spAutoFit/>
          </a:bodyPr>
          <a:lstStyle/>
          <a:p>
            <a:pPr algn="ctr">
              <a:defRPr sz="2100">
                <a:latin typeface="+mj-lt"/>
                <a:ea typeface="+mj-ea"/>
                <a:cs typeface="+mj-cs"/>
                <a:sym typeface="Futura"/>
              </a:defRPr>
            </a:pPr>
            <a:r>
              <a:rPr sz="2000" dirty="0">
                <a:latin typeface="+mn-lt"/>
              </a:rPr>
              <a:t>G</a:t>
            </a:r>
            <a:r>
              <a:rPr lang="en-US" sz="2000" dirty="0">
                <a:latin typeface="+mn-lt"/>
              </a:rPr>
              <a:t>.</a:t>
            </a:r>
            <a:r>
              <a:rPr sz="2000" dirty="0">
                <a:latin typeface="+mn-lt"/>
              </a:rPr>
              <a:t> </a:t>
            </a:r>
            <a:r>
              <a:rPr sz="2000" dirty="0" err="1">
                <a:latin typeface="+mn-lt"/>
              </a:rPr>
              <a:t>Mourou</a:t>
            </a:r>
            <a:endParaRPr sz="2000" dirty="0">
              <a:latin typeface="+mn-lt"/>
              <a:ea typeface="Futura Bold"/>
              <a:cs typeface="Futura Bold"/>
              <a:sym typeface="Futura Bold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FC1B0E0-FBE4-409D-B1B7-4F1C9CA28A94}"/>
              </a:ext>
            </a:extLst>
          </p:cNvPr>
          <p:cNvSpPr/>
          <p:nvPr/>
        </p:nvSpPr>
        <p:spPr>
          <a:xfrm>
            <a:off x="10833793" y="2681930"/>
            <a:ext cx="163348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100">
                <a:latin typeface="+mj-lt"/>
                <a:ea typeface="+mj-ea"/>
                <a:cs typeface="+mj-cs"/>
                <a:sym typeface="Futura"/>
              </a:defRPr>
            </a:pPr>
            <a:r>
              <a:rPr lang="en-US" dirty="0">
                <a:latin typeface="+mn-lt"/>
              </a:rPr>
              <a:t>Donna Strickland</a:t>
            </a:r>
            <a:endParaRPr lang="en-US" dirty="0">
              <a:latin typeface="+mn-lt"/>
              <a:ea typeface="Futura Bold"/>
              <a:cs typeface="Futura Bold"/>
              <a:sym typeface="Futura Bold"/>
            </a:endParaRPr>
          </a:p>
        </p:txBody>
      </p:sp>
      <p:pic>
        <p:nvPicPr>
          <p:cNvPr id="24" name="Bildobjekt 8" descr="frilagdnobel_au_II_micro.png">
            <a:extLst>
              <a:ext uri="{FF2B5EF4-FFF2-40B4-BE49-F238E27FC236}">
                <a16:creationId xmlns:a16="http://schemas.microsoft.com/office/drawing/2014/main" id="{5983E994-5DFA-49DA-8447-B6F7A521CB0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92042" y="3628950"/>
            <a:ext cx="677712" cy="707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C0BEEE22-A7B5-4995-ACC8-782AF1F89263}"/>
              </a:ext>
            </a:extLst>
          </p:cNvPr>
          <p:cNvSpPr txBox="1"/>
          <p:nvPr/>
        </p:nvSpPr>
        <p:spPr>
          <a:xfrm>
            <a:off x="10577170" y="4448280"/>
            <a:ext cx="1011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2018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461FC14-77BD-44C5-82C5-9A766121FBC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84432" y="1118908"/>
            <a:ext cx="1011238" cy="151685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282C101-1231-4E1E-A4E6-7D06BFCAA61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82789" y="1133321"/>
            <a:ext cx="1011239" cy="151685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05051C54-1E76-402C-88A3-1AE35E1AC4B6}"/>
              </a:ext>
            </a:extLst>
          </p:cNvPr>
          <p:cNvSpPr/>
          <p:nvPr/>
        </p:nvSpPr>
        <p:spPr>
          <a:xfrm>
            <a:off x="9861103" y="4929673"/>
            <a:ext cx="207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“for their method of generating high-intensity, ultra-short optical pulses”</a:t>
            </a:r>
            <a:endParaRPr lang="sv-SE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562BB715-A354-4A6E-A484-A3AAF34C354D}"/>
              </a:ext>
            </a:extLst>
          </p:cNvPr>
          <p:cNvCxnSpPr>
            <a:cxnSpLocks/>
          </p:cNvCxnSpPr>
          <p:nvPr/>
        </p:nvCxnSpPr>
        <p:spPr>
          <a:xfrm>
            <a:off x="9624392" y="354458"/>
            <a:ext cx="0" cy="650354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E3C1233C-76C2-442E-8960-FA3A88CFE97A}"/>
              </a:ext>
            </a:extLst>
          </p:cNvPr>
          <p:cNvSpPr/>
          <p:nvPr/>
        </p:nvSpPr>
        <p:spPr>
          <a:xfrm>
            <a:off x="10200459" y="6550223"/>
            <a:ext cx="145007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i="1" dirty="0">
                <a:solidFill>
                  <a:schemeClr val="bg1">
                    <a:lumMod val="50000"/>
                  </a:schemeClr>
                </a:solidFill>
                <a:latin typeface="+mn-lt"/>
              </a:rPr>
              <a:t>@NobelPrize.org </a:t>
            </a:r>
            <a:endParaRPr lang="sv-SE" sz="1400" i="1" dirty="0">
              <a:solidFill>
                <a:schemeClr val="bg1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9C99450-A956-4AE5-9BA6-4AEE99C07B9B}"/>
              </a:ext>
            </a:extLst>
          </p:cNvPr>
          <p:cNvSpPr/>
          <p:nvPr/>
        </p:nvSpPr>
        <p:spPr>
          <a:xfrm>
            <a:off x="4166724" y="5373216"/>
            <a:ext cx="50878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err="1">
                <a:solidFill>
                  <a:srgbClr val="FFFF00"/>
                </a:solidFill>
                <a:latin typeface="+mn-lt"/>
              </a:rPr>
              <a:t>Terawatt</a:t>
            </a:r>
            <a:r>
              <a:rPr lang="fr-FR" sz="2400" dirty="0">
                <a:solidFill>
                  <a:srgbClr val="FFFF00"/>
                </a:solidFill>
                <a:latin typeface="+mn-lt"/>
              </a:rPr>
              <a:t> </a:t>
            </a:r>
            <a:r>
              <a:rPr lang="fr-FR" sz="2400" dirty="0" err="1">
                <a:solidFill>
                  <a:srgbClr val="FFFF00"/>
                </a:solidFill>
                <a:latin typeface="+mn-lt"/>
              </a:rPr>
              <a:t>Ti:S</a:t>
            </a:r>
            <a:r>
              <a:rPr lang="fr-FR" sz="2400" dirty="0">
                <a:solidFill>
                  <a:srgbClr val="FFFF00"/>
                </a:solidFill>
                <a:latin typeface="+mn-lt"/>
              </a:rPr>
              <a:t> laser @ Lund Laser Centre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217E69-5B83-4D4D-B926-BD04415F0D70}"/>
              </a:ext>
            </a:extLst>
          </p:cNvPr>
          <p:cNvSpPr/>
          <p:nvPr/>
        </p:nvSpPr>
        <p:spPr>
          <a:xfrm>
            <a:off x="224262" y="3087315"/>
            <a:ext cx="3904349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>
                <a:latin typeface="+mn-lt"/>
              </a:rPr>
              <a:t>Titanium </a:t>
            </a:r>
            <a:r>
              <a:rPr lang="fr-FR" sz="2400" dirty="0" err="1">
                <a:latin typeface="+mn-lt"/>
              </a:rPr>
              <a:t>sapphire</a:t>
            </a:r>
            <a:r>
              <a:rPr lang="fr-FR" sz="2400" dirty="0">
                <a:latin typeface="+mn-lt"/>
              </a:rPr>
              <a:t> (</a:t>
            </a:r>
            <a:r>
              <a:rPr lang="fr-FR" sz="2400" dirty="0" err="1">
                <a:latin typeface="+mn-lt"/>
              </a:rPr>
              <a:t>Ti:S</a:t>
            </a:r>
            <a:r>
              <a:rPr lang="fr-FR" sz="2400" dirty="0">
                <a:latin typeface="+mn-lt"/>
              </a:rPr>
              <a:t>)</a:t>
            </a:r>
          </a:p>
          <a:p>
            <a:endParaRPr lang="en-US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Moulton, J. Opt. Soc. Am. B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3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125 (1986)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6C2DDB-166E-4579-A688-9F557910B14B}"/>
              </a:ext>
            </a:extLst>
          </p:cNvPr>
          <p:cNvSpPr/>
          <p:nvPr/>
        </p:nvSpPr>
        <p:spPr>
          <a:xfrm>
            <a:off x="243211" y="4522084"/>
            <a:ext cx="3813405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endParaRPr lang="fr-FR" sz="2000" dirty="0">
              <a:latin typeface="+mn-lt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>
                <a:latin typeface="+mn-lt"/>
              </a:rPr>
              <a:t>Kerr-</a:t>
            </a:r>
            <a:r>
              <a:rPr lang="fr-FR" sz="2400" dirty="0" err="1">
                <a:latin typeface="+mn-lt"/>
              </a:rPr>
              <a:t>lens</a:t>
            </a:r>
            <a:r>
              <a:rPr lang="fr-FR" sz="2400" dirty="0">
                <a:latin typeface="+mn-lt"/>
              </a:rPr>
              <a:t> mode-</a:t>
            </a:r>
            <a:r>
              <a:rPr lang="fr-FR" sz="2400" dirty="0" err="1">
                <a:latin typeface="+mn-lt"/>
              </a:rPr>
              <a:t>locking</a:t>
            </a:r>
            <a:r>
              <a:rPr lang="fr-FR" sz="2400" dirty="0">
                <a:latin typeface="+mn-lt"/>
              </a:rPr>
              <a:t> </a:t>
            </a:r>
          </a:p>
          <a:p>
            <a:endParaRPr lang="fr-FR" sz="2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Spence, Kean and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  <a:latin typeface="+mn-lt"/>
              </a:rPr>
              <a:t>Sibbett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Opt. Lett. 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16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  <a:latin typeface="+mn-lt"/>
              </a:rPr>
              <a:t>, 42 (1991)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sv-SE" sz="2400" dirty="0">
              <a:latin typeface="+mn-lt"/>
            </a:endParaRPr>
          </a:p>
        </p:txBody>
      </p:sp>
      <p:sp>
        <p:nvSpPr>
          <p:cNvPr id="21" name="Rectangle 12">
            <a:extLst>
              <a:ext uri="{FF2B5EF4-FFF2-40B4-BE49-F238E27FC236}">
                <a16:creationId xmlns:a16="http://schemas.microsoft.com/office/drawing/2014/main" id="{908DB928-EF1B-490B-B52B-10F6779662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66875" y="1190927"/>
            <a:ext cx="174273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sv-SE" dirty="0">
                <a:latin typeface="+mn-lt"/>
                <a:cs typeface="Arial" pitchFamily="34" charset="0"/>
              </a:rPr>
              <a:t>Sune Svanberg Anders Persson Claes-Göran Wahlström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0D93A0D-9601-4B60-B226-820BFB1DD4D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9822" y="1217197"/>
            <a:ext cx="3323750" cy="1264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0436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4837"/>
  <p:tag name="ORIGINALWIDTH" val="1558,305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{\cal P}= a_1 {\cal E} + a_3 {\cal E}^3 + a_5 {\cal E}^5 + \cdots&#10;\end{equation}&#10;\end{document}"/>
  <p:tag name="IGUANATEXSIZE" val="20"/>
  <p:tag name="IGUANATEXCURSOR" val="26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4837"/>
  <p:tag name="ORIGINALWIDTH" val="1418,073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a_1 {\cal E}  \gg a_3 {\cal E}^3 \gg a_5 {\cal E}^5 \gg \cdots&#10;\end{equation}&#10;\end{document}"/>
  <p:tag name="IGUANATEXSIZE" val="20"/>
  <p:tag name="IGUANATEXCURSOR" val="25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87,2141"/>
  <p:tag name="ORIGINALWIDTH" val="2239,97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i\hbar \frac{\partial \Psi}{\partial t}=-\frac{\hbar^2}{2m} \nabla^2 \Psi + \left[ V(r) + e \boldsymbol{E}(t)\cdot \boldsymbol{r}\right] \Psi&#10;\end{equation}&#10;\end{document}"/>
  <p:tag name="IGUANATEXSIZE" val="20"/>
  <p:tag name="IGUANATEXCURSOR" val="31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3,9632"/>
  <p:tag name="ORIGINALWIDTH" val="1411,323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\nabla^2 {\cal E}- \frac{1}{c^2}\frac{\partial^2 {\cal E}}{\partial t^2}=\frac{1}{\epsilon_0c^2}\frac{\partial^2 {\cal P}}{\partial t^2} &#10;\end{equation}&#10;\end{document}"/>
  <p:tag name="IGUANATEXSIZE" val="20"/>
  <p:tag name="IGUANATEXCURSOR" val="33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5,4856"/>
  <p:tag name="ORIGINALWIDTH" val="884,8893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3 \times 10^{13} \mathrm{W.cm}^{-2} &#10;\end{equation}&#10;\end{document}"/>
  <p:tag name="IGUANATEXSIZE" val="18"/>
  <p:tag name="IGUANATEXCURSOR" val="24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5,4856"/>
  <p:tag name="ORIGINALWIDTH" val="976,3779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1.3 \times 10^{13} \mathrm{W.cm}^{-2} &#10;\end{equation}&#10;\end{document}"/>
  <p:tag name="IGUANATEXSIZE" val="18"/>
  <p:tag name="IGUANATEXCURSOR" val="213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7,73905"/>
  <p:tag name="ORIGINALWIDTH" val="189,7263"/>
  <p:tag name="OUTPUTTYPE" val="PNG"/>
  <p:tag name="IGUANATEXVERSION" val="160"/>
  <p:tag name="LATEXADDIN" val="\documentclass{article}&#10;\usepackage{amsmath}&#10;\pagestyle{empty}&#10;\begin{document}&#10;\begin{equation}&#10;\nonumber&#10;17\omega&#10;\end{equation}&#10;\end{document}"/>
  <p:tag name="IGUANATEXSIZE" val="20"/>
  <p:tag name="IGUANATEXCURSOR" val="115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,98952"/>
  <p:tag name="ORIGINALWIDTH" val="131,9835"/>
  <p:tag name="OUTPUTTYPE" val="PNG"/>
  <p:tag name="IGUANATEXVERSION" val="160"/>
  <p:tag name="LATEXADDIN" val="\documentclass{article}&#10;\usepackage{amsmath}&#10;\pagestyle{empty}&#10;\begin{document}&#10;\begin{equation}&#10;\nonumber&#10;2\omega&#10;\end{equation}&#10;\end{document}"/>
  <p:tag name="IGUANATEXSIZE" val="20"/>
  <p:tag name="IGUANATEXCURSOR" val="108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5,48929"/>
  <p:tag name="ORIGINALWIDTH" val="189,7263"/>
  <p:tag name="OUTPUTTYPE" val="PNG"/>
  <p:tag name="IGUANATEXVERSION" val="160"/>
  <p:tag name="LATEXADDIN" val="\documentclass{article}&#10;\usepackage{amsmath}&#10;\pagestyle{empty}&#10;\begin{document}&#10;\begin{equation}&#10;\nonumber&#10;19 \omega&#10;\end{equation}&#10;\end{document}"/>
  <p:tag name="IGUANATEXSIZE" val="20"/>
  <p:tag name="IGUANATEXCURSOR" val="110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3,98952"/>
  <p:tag name="ORIGINALWIDTH" val="194,2258"/>
  <p:tag name="OUTPUTTYPE" val="PNG"/>
  <p:tag name="IGUANATEXVERSION" val="160"/>
  <p:tag name="LATEXADDIN" val="\documentclass{article}&#10;\usepackage{amsmath}&#10;\pagestyle{empty}&#10;\begin{document}&#10;\begin{equation}&#10;\nonumber&#10;21 \omega&#10;\end{equation}&#10;\end{document}"/>
  <p:tag name="IGUANATEXSIZE" val="20"/>
  <p:tag name="IGUANATEXCURSOR" val="110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202,4747"/>
  <p:tag name="OUTPUTTYPE" val="PNG"/>
  <p:tag name="IGUANATEXVERSION" val="160"/>
  <p:tag name="LATEXADDIN" val="\documentclass{article}&#10;\usepackage{amsmath}&#10;\pagestyle{empty}&#10;\begin{document}&#10;\begin{equation}&#10;\nonumber&#10;T/2&#10;\end{equation}&#10;\end{document}"/>
  <p:tag name="IGUANATEXSIZE" val="20"/>
  <p:tag name="IGUANATEXCURSOR" val="110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,2182"/>
  <p:tag name="ORIGINALWIDTH" val="431,946"/>
  <p:tag name="OUTPUTTYPE" val="PNG"/>
  <p:tag name="IGUANATEXVERSION" val="160"/>
  <p:tag name="LATEXADDIN" val="\documentclass{article}&#10;\usepackage{amsmath}&#10;\pagestyle{empty}&#10;\begin{document}&#10;\begin{equation}&#10;\tau \propto \frac{1}{\Delta \omega}&#10;\nonumber&#10;\end{equation}&#10;\end{document}"/>
  <p:tag name="IGUANATEXSIZE" val="20"/>
  <p:tag name="IGUANATEXCURSOR" val="128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,2182"/>
  <p:tag name="ORIGINALWIDTH" val="407,1991"/>
  <p:tag name="OUTPUTTYPE" val="PNG"/>
  <p:tag name="IGUANATEXVERSION" val="160"/>
  <p:tag name="LATEXADDIN" val="\documentclass{article}&#10;\usepackage{amsmath}&#10;\pagestyle{empty}&#10;\begin{document}&#10;\begin{equation}&#10;T=\frac{2\pi}{\omega}&#10;\nonumber&#10;\end{equation}&#10;\end{document}"/>
  <p:tag name="IGUANATEXSIZE" val="20"/>
  <p:tag name="IGUANATEXCURSOR" val="117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60,2175"/>
  <p:tag name="ORIGINALWIDTH" val="455,943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\frac{c}{n_0}=\frac{c}{n_q}&#10;\end{equation}&#10;&#10;&#10;&#10;&#10;\end{document}"/>
  <p:tag name="IGUANATEXSIZE" val="20"/>
  <p:tag name="IGUANATEXCURSOR" val="23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93,9632"/>
  <p:tag name="ORIGINALWIDTH" val="1370,829"/>
  <p:tag name="LATEXADDIN" val="\documentclass{article}&#10;\usepackage{amsmath}&#10;\pagestyle{empty}&#10;\begin{document}&#10;&#10;\begin{equation}&#10;\nonumber&#10;n_0= 1+ \frac{\mathcal{N}_n \alpha}{2\epsilon_0} -\frac{\mathcal{N}_e e^2}{2\epsilon_0 m\omega^2}&#10;\end{equation}&#10;&#10;&#10;\end{document}"/>
  <p:tag name="IGUANATEXSIZE" val="20"/>
  <p:tag name="IGUANATEXCURSOR" val="15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3,4871"/>
  <p:tag name="ORIGINALWIDTH" val="346,4567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n_0 &gt; 1&#10;\end{equation}&#10;&#10;&#10;&#10;&#10;\end{document}"/>
  <p:tag name="IGUANATEXSIZE" val="20"/>
  <p:tag name="IGUANATEXCURSOR" val="21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9,2351"/>
  <p:tag name="ORIGINALWIDTH" val="344,9568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n_q &lt; 1&#10;\end{equation}&#10;&#10;&#10;&#10;&#10;\end{document}"/>
  <p:tag name="IGUANATEXSIZE" val="20"/>
  <p:tag name="IGUANATEXCURSOR" val="21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1,4848"/>
  <p:tag name="ORIGINALWIDTH" val="252,7184"/>
  <p:tag name="LATEXADDIN" val="\documentclass{article}&#10;\usepackage{amsmath}&#10;\pagestyle{empty}&#10;\renewcommand{\vec}[1]{\mathbf{#1}}&#10;\newcommand{\ket}[1]{|#1\rangle}&#10;\newcommand{\bra}[1]{\langle#1|}&#10;\begin{document}&#10;\begin{equation} &#10;\Phi_{q+2}&#10;\label{equ:phase}&#10;\nonumber&#10;\end{equation}&#10;&#10;&#10;&#10;&#10;\end{document}"/>
  <p:tag name="IGUANATEXSIZE" val="20"/>
  <p:tag name="IGUANATEXCURSOR" val="20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145,4818"/>
  <p:tag name="OUTPUTTYPE" val="PNG"/>
  <p:tag name="IGUANATEXVERSION" val="160"/>
  <p:tag name="LATEXADDIN" val="\documentclass{article}&#10;\usepackage{amsmath}&#10;\pagestyle{empty}&#10;\renewcommand{\vec}[1]{\mathbf{#1}}&#10;\newcommand{\ket}[1]{|#1\rangle}&#10;\newcommand{\bra}[1]{\langle#1|}&#10;\begin{document}&#10;\begin{equation} &#10;\omega \tau&#10;\label{equ:phase}&#10;\nonumber&#10;\end{equation}&#10;&#10;&#10;&#10;&#10;\end{document}"/>
  <p:tag name="IGUANATEXSIZE" val="20"/>
  <p:tag name="IGUANATEXCURSOR" val="20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232,4709"/>
  <p:tag name="OUTPUTTYPE" val="PNG"/>
  <p:tag name="IGUANATEXVERSION" val="160"/>
  <p:tag name="LATEXADDIN" val="\documentclass{article}&#10;\usepackage{amsmath}&#10;\pagestyle{empty}&#10;\renewcommand{\vec}[1]{\mathbf{#1}}&#10;\newcommand{\ket}[1]{|#1\rangle}&#10;\newcommand{\bra}[1]{\langle#1|}&#10;\begin{document}&#10;\begin{equation} &#10;-\omega \tau&#10;\label{equ:phase}&#10;\nonumber&#10;\end{equation}&#10;&#10;&#10;&#10;&#10;\end{document}"/>
  <p:tag name="IGUANATEXSIZE" val="20"/>
  <p:tag name="IGUANATEXCURSOR" val="20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78,74016"/>
  <p:tag name="ORIGINALWIDTH" val="51,74354"/>
  <p:tag name="OUTPUTTYPE" val="PNG"/>
  <p:tag name="IGUANATEXVERSION" val="160"/>
  <p:tag name="LATEXADDIN" val="\documentclass{article}&#10;\usepackage{amsmath}&#10;\pagestyle{empty}&#10;\begin{document}&#10;\begin{equation}&#10;\nonumber&#10;q&#10;\end{equation}&#10;\end{document}"/>
  <p:tag name="IGUANATEXSIZE" val="20"/>
  <p:tag name="IGUANATEXCURSOR" val="108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,4867"/>
  <p:tag name="ORIGINALWIDTH" val="222,7221"/>
  <p:tag name="OUTPUTTYPE" val="PNG"/>
  <p:tag name="IGUANATEXVERSION" val="160"/>
  <p:tag name="LATEXADDIN" val="\documentclass{article}&#10;\usepackage{amsmath}&#10;\pagestyle{empty}&#10;\begin{document}&#10;\begin{equation}&#10;\nonumber&#10;q\!+\!2&#10;\end{equation}&#10;\end{document}"/>
  <p:tag name="IGUANATEXSIZE" val="20"/>
  <p:tag name="IGUANATEXCURSOR" val="11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9,7338"/>
  <p:tag name="ORIGINALWIDTH" val="1719,535"/>
  <p:tag name="OUTPUTTYPE" val="PNG"/>
  <p:tag name="IGUANATEXVERSION" val="160"/>
  <p:tag name="LATEXADDIN" val="\documentclass{article}&#10;\usepackage{amsmath}&#10;\pagestyle{empty}&#10;\renewcommand{\vec}[1]{\mathbf{#1}}&#10;\newcommand{\ket}[1]{|#1\rangle}&#10;\newcommand{\bra}[1]{\langle#1|}&#10;\begin{document}&#10;&#10;\begin{equation}&#10;\nonumber&#10;S\propto a+b \cos(2\omega \tau+\Phi_q-\Phi_{q+2})&#10;\end{equation}&#10;&#10;&#10;&#10;&#10;\end{document}"/>
  <p:tag name="IGUANATEXSIZE" val="20"/>
  <p:tag name="IGUANATEXCURSOR" val="21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,7308"/>
  <p:tag name="ORIGINALWIDTH" val="446,9441"/>
  <p:tag name="OUTPUTTYPE" val="PNG"/>
  <p:tag name="IGUANATEXVERSION" val="160"/>
  <p:tag name="LATEXADDIN" val="\documentclass{article}&#10;\usepackage{amsmath}&#10;\pagestyle{empty}&#10;\begin{document}&#10;\begin{equation}&#10;\nonumber&#10;\Phi_q+\phi_q^\mathrm{at}&#10;\end{equation}&#10;\end{document}"/>
  <p:tag name="IGUANATEXSIZE" val="20"/>
  <p:tag name="IGUANATEXCURSOR" val="132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53,7308"/>
  <p:tag name="ORIGINALWIDTH" val="446,9441"/>
  <p:tag name="OUTPUTTYPE" val="PNG"/>
  <p:tag name="IGUANATEXVERSION" val="160"/>
  <p:tag name="LATEXADDIN" val="\documentclass{article}&#10;\usepackage{amsmath}&#10;\pagestyle{empty}&#10;\begin{document}&#10;\begin{equation}&#10;\nonumber&#10;\Phi_q+\phi_q^\mathrm{at}&#10;\end{equation}&#10;\end{document}"/>
  <p:tag name="IGUANATEXSIZE" val="20"/>
  <p:tag name="IGUANATEXCURSOR" val="132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56,24299"/>
  <p:tag name="ORIGINALWIDTH" val="74,99063"/>
  <p:tag name="OUTPUTTYPE" val="PNG"/>
  <p:tag name="IGUANATEXVERSION" val="160"/>
  <p:tag name="LATEXADDIN" val="\documentclass{article}&#10;\usepackage{amsmath}&#10;\pagestyle{empty}&#10;\begin{document}&#10;\begin{equation}&#10;\nonumber&#10;\omega&#10;\end{equation}&#10;\end{document}"/>
  <p:tag name="IGUANATEXSIZE" val="20"/>
  <p:tag name="IGUANATEXCURSOR" val="143"/>
  <p:tag name="TRANSPARENCY" val="True"/>
  <p:tag name="FILENAME" val=""/>
  <p:tag name="LATEXENGINEID" val="0"/>
  <p:tag name="TEMPFOLDER" val="c:\temp\"/>
  <p:tag name="LATEXFORMHEIGHT" val="320"/>
  <p:tag name="LATEXFORMWIDTH" val="385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68498</TotalTime>
  <Words>1424</Words>
  <Application>Microsoft Office PowerPoint</Application>
  <PresentationFormat>Widescreen</PresentationFormat>
  <Paragraphs>262</Paragraphs>
  <Slides>29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6" baseType="lpstr">
      <vt:lpstr>Arial</vt:lpstr>
      <vt:lpstr>Calibri</vt:lpstr>
      <vt:lpstr>Helvetica Light</vt:lpstr>
      <vt:lpstr>Symbol</vt:lpstr>
      <vt:lpstr>Times New Roman</vt:lpstr>
      <vt:lpstr>Wingdings</vt:lpstr>
      <vt:lpstr>Office Theme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 in semiconductor industry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anne-lh</dc:creator>
  <cp:lastModifiedBy>Anne L'Huillier</cp:lastModifiedBy>
  <cp:revision>4279</cp:revision>
  <dcterms:created xsi:type="dcterms:W3CDTF">2009-02-17T07:27:28Z</dcterms:created>
  <dcterms:modified xsi:type="dcterms:W3CDTF">2024-09-09T17:47:36Z</dcterms:modified>
</cp:coreProperties>
</file>