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10"/>
  </p:notesMasterIdLst>
  <p:handoutMasterIdLst>
    <p:handoutMasterId r:id="rId11"/>
  </p:handoutMasterIdLst>
  <p:sldIdLst>
    <p:sldId id="257" r:id="rId2"/>
    <p:sldId id="297" r:id="rId3"/>
    <p:sldId id="298" r:id="rId4"/>
    <p:sldId id="299" r:id="rId5"/>
    <p:sldId id="300" r:id="rId6"/>
    <p:sldId id="301" r:id="rId7"/>
    <p:sldId id="302" r:id="rId8"/>
    <p:sldId id="256" r:id="rId9"/>
  </p:sldIdLst>
  <p:sldSz cx="9144000" cy="5143500" type="screen16x9"/>
  <p:notesSz cx="6858000" cy="9144000"/>
  <p:defaultText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008" userDrawn="1">
          <p15:clr>
            <a:srgbClr val="A4A3A4"/>
          </p15:clr>
        </p15:guide>
        <p15:guide id="2" pos="340" userDrawn="1">
          <p15:clr>
            <a:srgbClr val="A4A3A4"/>
          </p15:clr>
        </p15:guide>
      </p15:sldGuideLst>
    </p:ext>
    <p:ext uri="{2D200454-40CA-4A62-9FC3-DE9A4176ACB9}">
      <p15:notesGuideLst xmlns:p15="http://schemas.microsoft.com/office/powerpoint/2012/main">
        <p15:guide id="1" orient="horz" pos="2880" userDrawn="1">
          <p15:clr>
            <a:srgbClr val="A4A3A4"/>
          </p15:clr>
        </p15:guide>
        <p15:guide id="2" pos="2160"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E60032"/>
    <a:srgbClr val="00879A"/>
    <a:srgbClr val="F59600"/>
    <a:srgbClr val="6E378C"/>
    <a:srgbClr val="87B919"/>
    <a:srgbClr val="87B918"/>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582"/>
    <p:restoredTop sz="95940"/>
  </p:normalViewPr>
  <p:slideViewPr>
    <p:cSldViewPr snapToGrid="0" snapToObjects="1">
      <p:cViewPr varScale="1">
        <p:scale>
          <a:sx n="209" d="100"/>
          <a:sy n="209" d="100"/>
        </p:scale>
        <p:origin x="352" y="120"/>
      </p:cViewPr>
      <p:guideLst>
        <p:guide orient="horz" pos="1008"/>
        <p:guide pos="340"/>
      </p:guideLst>
    </p:cSldViewPr>
  </p:slideViewPr>
  <p:outlineViewPr>
    <p:cViewPr>
      <p:scale>
        <a:sx n="33" d="100"/>
        <a:sy n="33" d="100"/>
      </p:scale>
      <p:origin x="0" y="0"/>
    </p:cViewPr>
  </p:outlineViewPr>
  <p:notesTextViewPr>
    <p:cViewPr>
      <p:scale>
        <a:sx n="1" d="1"/>
        <a:sy n="1" d="1"/>
      </p:scale>
      <p:origin x="0" y="0"/>
    </p:cViewPr>
  </p:notesTextViewPr>
  <p:sorterViewPr>
    <p:cViewPr>
      <p:scale>
        <a:sx n="80" d="100"/>
        <a:sy n="80" d="100"/>
      </p:scale>
      <p:origin x="0" y="0"/>
    </p:cViewPr>
  </p:sorterViewPr>
  <p:notesViewPr>
    <p:cSldViewPr snapToGrid="0" snapToObjects="1" showGuides="1">
      <p:cViewPr varScale="1">
        <p:scale>
          <a:sx n="97" d="100"/>
          <a:sy n="97" d="100"/>
        </p:scale>
        <p:origin x="3120" y="200"/>
      </p:cViewPr>
      <p:guideLst>
        <p:guide orient="horz" pos="2880"/>
        <p:guide pos="2160"/>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a:extLst>
              <a:ext uri="{FF2B5EF4-FFF2-40B4-BE49-F238E27FC236}">
                <a16:creationId xmlns:a16="http://schemas.microsoft.com/office/drawing/2014/main" id="{BDCD1388-454F-6A41-8D9C-6830835A964A}"/>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a:extLst>
              <a:ext uri="{FF2B5EF4-FFF2-40B4-BE49-F238E27FC236}">
                <a16:creationId xmlns:a16="http://schemas.microsoft.com/office/drawing/2014/main" id="{D49C4765-2EB9-ED4B-89B0-4D57FC33163A}"/>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70FA557B-4A2D-3B4D-9FA8-1AA2CE31030D}" type="datetimeFigureOut">
              <a:rPr lang="en-GB" smtClean="0"/>
              <a:t>16/02/2024</a:t>
            </a:fld>
            <a:endParaRPr lang="en-GB"/>
          </a:p>
        </p:txBody>
      </p:sp>
      <p:sp>
        <p:nvSpPr>
          <p:cNvPr id="4" name="Marcador de pie de página 3">
            <a:extLst>
              <a:ext uri="{FF2B5EF4-FFF2-40B4-BE49-F238E27FC236}">
                <a16:creationId xmlns:a16="http://schemas.microsoft.com/office/drawing/2014/main" id="{8F02C898-0DD8-2F4B-9EA6-76CDDAEDBC8B}"/>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5" name="Marcador de número de diapositiva 4">
            <a:extLst>
              <a:ext uri="{FF2B5EF4-FFF2-40B4-BE49-F238E27FC236}">
                <a16:creationId xmlns:a16="http://schemas.microsoft.com/office/drawing/2014/main" id="{5B5FD926-84D4-774C-8B9B-FF0DC63B58CF}"/>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37A80CDF-2BF2-714D-BCA5-45B4AC7E927D}" type="slidenum">
              <a:rPr lang="en-GB" smtClean="0"/>
              <a:t>‹#›</a:t>
            </a:fld>
            <a:endParaRPr lang="en-GB"/>
          </a:p>
        </p:txBody>
      </p:sp>
    </p:spTree>
    <p:extLst>
      <p:ext uri="{BB962C8B-B14F-4D97-AF65-F5344CB8AC3E}">
        <p14:creationId xmlns:p14="http://schemas.microsoft.com/office/powerpoint/2010/main" val="249869702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ADEA6871-DFF2-CE47-B755-5F5BF60D47B5}" type="datetimeFigureOut">
              <a:rPr lang="en-GB" smtClean="0"/>
              <a:t>16/02/2024</a:t>
            </a:fld>
            <a:endParaRPr lang="en-GB"/>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n-GB"/>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F0B9BA7-E0C3-144E-BB89-74F698A70A79}" type="slidenum">
              <a:rPr lang="en-GB" smtClean="0"/>
              <a:t>‹#›</a:t>
            </a:fld>
            <a:endParaRPr lang="en-GB"/>
          </a:p>
        </p:txBody>
      </p:sp>
    </p:spTree>
    <p:extLst>
      <p:ext uri="{BB962C8B-B14F-4D97-AF65-F5344CB8AC3E}">
        <p14:creationId xmlns:p14="http://schemas.microsoft.com/office/powerpoint/2010/main" val="149050715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COVER_Black">
    <p:spTree>
      <p:nvGrpSpPr>
        <p:cNvPr id="1" name=""/>
        <p:cNvGrpSpPr/>
        <p:nvPr/>
      </p:nvGrpSpPr>
      <p:grpSpPr>
        <a:xfrm>
          <a:off x="0" y="0"/>
          <a:ext cx="0" cy="0"/>
          <a:chOff x="0" y="0"/>
          <a:chExt cx="0" cy="0"/>
        </a:xfrm>
      </p:grpSpPr>
      <p:pic>
        <p:nvPicPr>
          <p:cNvPr id="8" name="Imagen 7" descr="ID2 PPT COVER.jp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2127"/>
            <a:ext cx="9144000" cy="5124894"/>
          </a:xfrm>
          <a:prstGeom prst="rect">
            <a:avLst/>
          </a:prstGeom>
        </p:spPr>
      </p:pic>
      <p:sp>
        <p:nvSpPr>
          <p:cNvPr id="2" name="Título 1"/>
          <p:cNvSpPr>
            <a:spLocks noGrp="1"/>
          </p:cNvSpPr>
          <p:nvPr>
            <p:ph type="title" hasCustomPrompt="1"/>
          </p:nvPr>
        </p:nvSpPr>
        <p:spPr>
          <a:xfrm>
            <a:off x="5089525" y="816362"/>
            <a:ext cx="3528721" cy="1433553"/>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374875"/>
            <a:ext cx="3464291" cy="872594"/>
          </a:xfrm>
          <a:prstGeom prst="rect">
            <a:avLst/>
          </a:prstGeom>
        </p:spPr>
        <p:txBody>
          <a:bodyPr>
            <a:normAutofit/>
          </a:bodyPr>
          <a:lstStyle>
            <a:lvl1pPr marL="0" indent="0">
              <a:buNone/>
              <a:defRPr sz="1100" b="1">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spTree>
    <p:extLst>
      <p:ext uri="{BB962C8B-B14F-4D97-AF65-F5344CB8AC3E}">
        <p14:creationId xmlns:p14="http://schemas.microsoft.com/office/powerpoint/2010/main" val="292311151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INFO">
    <p:spTree>
      <p:nvGrpSpPr>
        <p:cNvPr id="1" name=""/>
        <p:cNvGrpSpPr/>
        <p:nvPr/>
      </p:nvGrpSpPr>
      <p:grpSpPr>
        <a:xfrm>
          <a:off x="0" y="0"/>
          <a:ext cx="0" cy="0"/>
          <a:chOff x="0" y="0"/>
          <a:chExt cx="0" cy="0"/>
        </a:xfrm>
      </p:grpSpPr>
      <p:pic>
        <p:nvPicPr>
          <p:cNvPr id="5" name="Imagen 4" descr="ID2 PPT INFO.jpg"/>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3619180" y="-2127"/>
            <a:ext cx="5524820" cy="5124894"/>
          </a:xfrm>
          <a:prstGeom prst="rect">
            <a:avLst/>
          </a:prstGeom>
        </p:spPr>
      </p:pic>
      <p:cxnSp>
        <p:nvCxnSpPr>
          <p:cNvPr id="3" name="Conector recto 2">
            <a:extLst>
              <a:ext uri="{FF2B5EF4-FFF2-40B4-BE49-F238E27FC236}">
                <a16:creationId xmlns:a16="http://schemas.microsoft.com/office/drawing/2014/main" id="{9F0B33C5-3D3F-0B41-A696-707E7213A96A}"/>
              </a:ext>
            </a:extLst>
          </p:cNvPr>
          <p:cNvCxnSpPr/>
          <p:nvPr userDrawn="1"/>
        </p:nvCxnSpPr>
        <p:spPr>
          <a:xfrm flipV="1">
            <a:off x="565200"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2" name="Título 1">
            <a:extLst>
              <a:ext uri="{FF2B5EF4-FFF2-40B4-BE49-F238E27FC236}">
                <a16:creationId xmlns:a16="http://schemas.microsoft.com/office/drawing/2014/main" id="{2646F22B-FE2C-7B46-99F3-07857CD945C5}"/>
              </a:ext>
            </a:extLst>
          </p:cNvPr>
          <p:cNvSpPr>
            <a:spLocks noGrp="1"/>
          </p:cNvSpPr>
          <p:nvPr>
            <p:ph type="title" hasCustomPrompt="1"/>
          </p:nvPr>
        </p:nvSpPr>
        <p:spPr>
          <a:xfrm>
            <a:off x="565200" y="678268"/>
            <a:ext cx="2977563" cy="529407"/>
          </a:xfrm>
          <a:prstGeom prst="rect">
            <a:avLst/>
          </a:prstGeom>
        </p:spPr>
        <p:txBody>
          <a:bodyPr lIns="0" anchor="b" anchorCtr="0">
            <a:noAutofit/>
          </a:bodyPr>
          <a:lstStyle>
            <a:lvl1pPr algn="l">
              <a:defRPr sz="2000"/>
            </a:lvl1pPr>
          </a:lstStyle>
          <a:p>
            <a:r>
              <a:rPr lang="en-GB" noProof="0" dirty="0"/>
              <a:t>Title (1 line)</a:t>
            </a:r>
          </a:p>
        </p:txBody>
      </p:sp>
      <p:sp>
        <p:nvSpPr>
          <p:cNvPr id="6" name="Marcador de texto 5">
            <a:extLst>
              <a:ext uri="{FF2B5EF4-FFF2-40B4-BE49-F238E27FC236}">
                <a16:creationId xmlns:a16="http://schemas.microsoft.com/office/drawing/2014/main" id="{45690755-2D4F-AB4C-9BDC-CE0AFFC87860}"/>
              </a:ext>
            </a:extLst>
          </p:cNvPr>
          <p:cNvSpPr>
            <a:spLocks noGrp="1"/>
          </p:cNvSpPr>
          <p:nvPr>
            <p:ph type="body" sz="quarter" idx="10" hasCustomPrompt="1"/>
          </p:nvPr>
        </p:nvSpPr>
        <p:spPr>
          <a:xfrm>
            <a:off x="565200" y="1221070"/>
            <a:ext cx="2974201" cy="638466"/>
          </a:xfrm>
          <a:prstGeom prst="rect">
            <a:avLst/>
          </a:prstGeom>
        </p:spPr>
        <p:txBody>
          <a:bodyPr lIns="0">
            <a:noAutofit/>
          </a:bodyPr>
          <a:lstStyle>
            <a:lvl1pPr marL="0" indent="0">
              <a:buNone/>
              <a:defRPr sz="1600" b="1"/>
            </a:lvl1pPr>
          </a:lstStyle>
          <a:p>
            <a:pPr lvl="0"/>
            <a:r>
              <a:rPr lang="en-GB" noProof="0" dirty="0"/>
              <a:t>Subtitle up to 2 lines</a:t>
            </a:r>
          </a:p>
        </p:txBody>
      </p:sp>
      <p:sp>
        <p:nvSpPr>
          <p:cNvPr id="8" name="Marcador de texto 7">
            <a:extLst>
              <a:ext uri="{FF2B5EF4-FFF2-40B4-BE49-F238E27FC236}">
                <a16:creationId xmlns:a16="http://schemas.microsoft.com/office/drawing/2014/main" id="{73636CAB-3E3D-2E4E-8D11-4E415698A818}"/>
              </a:ext>
            </a:extLst>
          </p:cNvPr>
          <p:cNvSpPr>
            <a:spLocks noGrp="1"/>
          </p:cNvSpPr>
          <p:nvPr>
            <p:ph type="body" sz="quarter" idx="11" hasCustomPrompt="1"/>
          </p:nvPr>
        </p:nvSpPr>
        <p:spPr>
          <a:xfrm>
            <a:off x="565200" y="1967113"/>
            <a:ext cx="2981631" cy="2843092"/>
          </a:xfrm>
          <a:prstGeom prst="rect">
            <a:avLst/>
          </a:prstGeom>
        </p:spPr>
        <p:txBody>
          <a:bodyPr lIns="0">
            <a:normAutofit/>
          </a:bodyPr>
          <a:lstStyle>
            <a:lvl1pPr marL="0" indent="0">
              <a:buNone/>
              <a:defRPr sz="1600"/>
            </a:lvl1pPr>
          </a:lstStyle>
          <a:p>
            <a:pPr lvl="0"/>
            <a:r>
              <a:rPr lang="en-GB" noProof="0" dirty="0"/>
              <a:t>Content</a:t>
            </a:r>
          </a:p>
        </p:txBody>
      </p:sp>
    </p:spTree>
    <p:extLst>
      <p:ext uri="{BB962C8B-B14F-4D97-AF65-F5344CB8AC3E}">
        <p14:creationId xmlns:p14="http://schemas.microsoft.com/office/powerpoint/2010/main" val="52447273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ITLE+TEXT">
    <p:spTree>
      <p:nvGrpSpPr>
        <p:cNvPr id="1" name=""/>
        <p:cNvGrpSpPr/>
        <p:nvPr/>
      </p:nvGrpSpPr>
      <p:grpSpPr>
        <a:xfrm>
          <a:off x="0" y="0"/>
          <a:ext cx="0" cy="0"/>
          <a:chOff x="0" y="0"/>
          <a:chExt cx="0" cy="0"/>
        </a:xfrm>
      </p:grpSpPr>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6" name="Título 1">
            <a:extLst>
              <a:ext uri="{FF2B5EF4-FFF2-40B4-BE49-F238E27FC236}">
                <a16:creationId xmlns:a16="http://schemas.microsoft.com/office/drawing/2014/main" id="{84B3AEA2-5144-CE45-88BB-401FB12F348D}"/>
              </a:ext>
            </a:extLst>
          </p:cNvPr>
          <p:cNvSpPr>
            <a:spLocks noGrp="1"/>
          </p:cNvSpPr>
          <p:nvPr>
            <p:ph type="title" hasCustomPrompt="1"/>
          </p:nvPr>
        </p:nvSpPr>
        <p:spPr>
          <a:xfrm>
            <a:off x="565200" y="617543"/>
            <a:ext cx="6930979"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9" name="Conector recto 8">
            <a:extLst>
              <a:ext uri="{FF2B5EF4-FFF2-40B4-BE49-F238E27FC236}">
                <a16:creationId xmlns:a16="http://schemas.microsoft.com/office/drawing/2014/main" id="{500AF1B5-7617-5D4B-B62C-173CE8323582}"/>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C705CC9C-F4F0-B643-B331-CEEA3EC3CD7D}"/>
              </a:ext>
            </a:extLst>
          </p:cNvPr>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89946134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02202"/>
            <a:ext cx="8027992" cy="3368043"/>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025930821"/>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EXT+IMAGE+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3ED3D96E-B0AE-A54C-B2C0-7F5087C3E04D}"/>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0" name="Marcador de texto 2">
            <a:extLst>
              <a:ext uri="{FF2B5EF4-FFF2-40B4-BE49-F238E27FC236}">
                <a16:creationId xmlns:a16="http://schemas.microsoft.com/office/drawing/2014/main" id="{4451B2A8-05F8-3042-9A1F-CB835F9D574A}"/>
              </a:ext>
            </a:extLst>
          </p:cNvPr>
          <p:cNvSpPr>
            <a:spLocks noGrp="1"/>
          </p:cNvSpPr>
          <p:nvPr>
            <p:ph type="body" idx="1" hasCustomPrompt="1"/>
          </p:nvPr>
        </p:nvSpPr>
        <p:spPr>
          <a:xfrm>
            <a:off x="4595052" y="1311168"/>
            <a:ext cx="3993137" cy="2578234"/>
          </a:xfrm>
          <a:prstGeom prst="rect">
            <a:avLst/>
          </a:prstGeom>
        </p:spPr>
        <p:txBody>
          <a:bodyPr anchor="t">
            <a:norm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31313821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TEXT+IMAGE+Caption_B">
    <p:spTree>
      <p:nvGrpSpPr>
        <p:cNvPr id="1" name=""/>
        <p:cNvGrpSpPr/>
        <p:nvPr/>
      </p:nvGrpSpPr>
      <p:grpSpPr>
        <a:xfrm>
          <a:off x="0" y="0"/>
          <a:ext cx="0" cy="0"/>
          <a:chOff x="0" y="0"/>
          <a:chExt cx="0" cy="0"/>
        </a:xfrm>
      </p:grpSpPr>
      <p:sp>
        <p:nvSpPr>
          <p:cNvPr id="3" name="Marcador de texto 2"/>
          <p:cNvSpPr>
            <a:spLocks noGrp="1"/>
          </p:cNvSpPr>
          <p:nvPr>
            <p:ph type="body" idx="1" hasCustomPrompt="1"/>
          </p:nvPr>
        </p:nvSpPr>
        <p:spPr>
          <a:xfrm>
            <a:off x="565200" y="1311169"/>
            <a:ext cx="4006308" cy="2577600"/>
          </a:xfrm>
          <a:prstGeom prst="rect">
            <a:avLst/>
          </a:prstGeom>
        </p:spPr>
        <p:txBody>
          <a:bodyPr lIns="0" anchor="t">
            <a:normAutofit/>
          </a:bodyPr>
          <a:lstStyle>
            <a:lvl1pPr marL="0" indent="0">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363918"/>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130399"/>
            <a:ext cx="3096666" cy="550782"/>
          </a:xfrm>
          <a:prstGeom prst="rect">
            <a:avLst/>
          </a:prstGeom>
        </p:spPr>
        <p:txBody>
          <a:bodyPr lIns="0" bIns="0" anchor="b" anchorCtr="0">
            <a:noAutofit/>
          </a:bodyPr>
          <a:lstStyle>
            <a:lvl1pPr marL="0" indent="0" algn="l" rtl="0">
              <a:buNone/>
              <a:defRPr sz="900">
                <a:solidFill>
                  <a:schemeClr val="tx1">
                    <a:lumMod val="50000"/>
                    <a:lumOff val="50000"/>
                  </a:schemeClr>
                </a:solidFill>
              </a:defRPr>
            </a:lvl1pPr>
          </a:lstStyle>
          <a:p>
            <a:pPr lvl="0"/>
            <a:r>
              <a:rPr lang="en-GB" dirty="0"/>
              <a:t>Write caption here up to 3 lines</a:t>
            </a:r>
          </a:p>
        </p:txBody>
      </p:sp>
    </p:spTree>
    <p:extLst>
      <p:ext uri="{BB962C8B-B14F-4D97-AF65-F5344CB8AC3E}">
        <p14:creationId xmlns:p14="http://schemas.microsoft.com/office/powerpoint/2010/main" val="81698067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TEXT+TITLE +IMAGE+Caption">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B75CE567-FA79-C441-859B-BF6A09FDF4FE}"/>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
        <p:nvSpPr>
          <p:cNvPr id="14" name="Marcador de posición de imagen 2">
            <a:extLst>
              <a:ext uri="{FF2B5EF4-FFF2-40B4-BE49-F238E27FC236}">
                <a16:creationId xmlns:a16="http://schemas.microsoft.com/office/drawing/2014/main" id="{F16B5ECF-593B-6844-A576-2600FD738D9A}"/>
              </a:ext>
            </a:extLst>
          </p:cNvPr>
          <p:cNvSpPr>
            <a:spLocks noGrp="1"/>
          </p:cNvSpPr>
          <p:nvPr>
            <p:ph type="pic" idx="10" hasCustomPrompt="1"/>
          </p:nvPr>
        </p:nvSpPr>
        <p:spPr>
          <a:xfrm>
            <a:off x="565200" y="1317810"/>
            <a:ext cx="3720715" cy="3349812"/>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98D78E84-F237-994A-81B1-962B167B01E4}"/>
              </a:ext>
            </a:extLst>
          </p:cNvPr>
          <p:cNvSpPr>
            <a:spLocks noGrp="1"/>
          </p:cNvSpPr>
          <p:nvPr>
            <p:ph type="body" sz="quarter" idx="12" hasCustomPrompt="1"/>
          </p:nvPr>
        </p:nvSpPr>
        <p:spPr>
          <a:xfrm>
            <a:off x="4593600" y="4174055"/>
            <a:ext cx="2793916" cy="497530"/>
          </a:xfrm>
          <a:prstGeom prst="rect">
            <a:avLst/>
          </a:prstGeom>
        </p:spPr>
        <p:txBody>
          <a:bodyPr bIns="0" anchor="b" anchorCtr="0">
            <a:noAutofit/>
          </a:bodyPr>
          <a:lstStyle>
            <a:lvl1pPr marL="0" indent="0">
              <a:buNone/>
              <a:defRPr sz="900">
                <a:solidFill>
                  <a:schemeClr val="tx1">
                    <a:lumMod val="50000"/>
                    <a:lumOff val="50000"/>
                  </a:schemeClr>
                </a:solidFill>
              </a:defRPr>
            </a:lvl1pPr>
          </a:lstStyle>
          <a:p>
            <a:pPr lvl="0"/>
            <a:r>
              <a:rPr lang="en-GB" dirty="0"/>
              <a:t>Write caption here up to 3 lines</a:t>
            </a:r>
          </a:p>
        </p:txBody>
      </p:sp>
      <p:sp>
        <p:nvSpPr>
          <p:cNvPr id="16" name="Marcador de texto 2">
            <a:extLst>
              <a:ext uri="{FF2B5EF4-FFF2-40B4-BE49-F238E27FC236}">
                <a16:creationId xmlns:a16="http://schemas.microsoft.com/office/drawing/2014/main" id="{783E44FB-20A1-A940-B17D-D1B71E8FEAFA}"/>
              </a:ext>
            </a:extLst>
          </p:cNvPr>
          <p:cNvSpPr>
            <a:spLocks noGrp="1"/>
          </p:cNvSpPr>
          <p:nvPr>
            <p:ph type="body" idx="1" hasCustomPrompt="1"/>
          </p:nvPr>
        </p:nvSpPr>
        <p:spPr>
          <a:xfrm>
            <a:off x="4595052" y="1311168"/>
            <a:ext cx="3993137" cy="2578234"/>
          </a:xfrm>
          <a:prstGeom prst="rect">
            <a:avLst/>
          </a:prstGeom>
        </p:spPr>
        <p:txBody>
          <a:bodyPr anchor="t">
            <a:noAutofit/>
          </a:bodyPr>
          <a:lstStyle>
            <a:lvl1pPr marL="0" indent="0">
              <a:buFontTx/>
              <a:buNone/>
              <a:defRPr sz="16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 here…</a:t>
            </a:r>
          </a:p>
        </p:txBody>
      </p:sp>
    </p:spTree>
    <p:extLst>
      <p:ext uri="{BB962C8B-B14F-4D97-AF65-F5344CB8AC3E}">
        <p14:creationId xmlns:p14="http://schemas.microsoft.com/office/powerpoint/2010/main" val="149451126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2 PHOTOS+Caption_A">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10" name="Marcador de posición de imagen 2">
            <a:extLst>
              <a:ext uri="{FF2B5EF4-FFF2-40B4-BE49-F238E27FC236}">
                <a16:creationId xmlns:a16="http://schemas.microsoft.com/office/drawing/2014/main" id="{C8B12A67-246C-3548-BFDC-213A22D509F1}"/>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3" name="Marcador de texto 11">
            <a:extLst>
              <a:ext uri="{FF2B5EF4-FFF2-40B4-BE49-F238E27FC236}">
                <a16:creationId xmlns:a16="http://schemas.microsoft.com/office/drawing/2014/main" id="{70F7A1AF-7436-084B-BC19-881A49D870F1}"/>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4" name="Marcador de posición de imagen 2">
            <a:extLst>
              <a:ext uri="{FF2B5EF4-FFF2-40B4-BE49-F238E27FC236}">
                <a16:creationId xmlns:a16="http://schemas.microsoft.com/office/drawing/2014/main" id="{BCC7D580-CFC7-6F40-8A7A-293870E3ABE8}"/>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5" name="Marcador de texto 11">
            <a:extLst>
              <a:ext uri="{FF2B5EF4-FFF2-40B4-BE49-F238E27FC236}">
                <a16:creationId xmlns:a16="http://schemas.microsoft.com/office/drawing/2014/main" id="{1C359E23-7595-9043-A6C1-C845DB557DFD}"/>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Tree>
    <p:extLst>
      <p:ext uri="{BB962C8B-B14F-4D97-AF65-F5344CB8AC3E}">
        <p14:creationId xmlns:p14="http://schemas.microsoft.com/office/powerpoint/2010/main" val="95864152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2 PHOTOS+Caption_B">
    <p:spTree>
      <p:nvGrpSpPr>
        <p:cNvPr id="1" name=""/>
        <p:cNvGrpSpPr/>
        <p:nvPr/>
      </p:nvGrpSpPr>
      <p:grpSpPr>
        <a:xfrm>
          <a:off x="0" y="0"/>
          <a:ext cx="0" cy="0"/>
          <a:chOff x="0" y="0"/>
          <a:chExt cx="0" cy="0"/>
        </a:xfrm>
      </p:grpSpPr>
      <p:cxnSp>
        <p:nvCxnSpPr>
          <p:cNvPr id="7" name="Conector recto 6"/>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8" name="Paralelogramo 7"/>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5" name="Marcador de posición de imagen 2">
            <a:extLst>
              <a:ext uri="{FF2B5EF4-FFF2-40B4-BE49-F238E27FC236}">
                <a16:creationId xmlns:a16="http://schemas.microsoft.com/office/drawing/2014/main" id="{E84062E4-158C-2A49-B586-7814716914D9}"/>
              </a:ext>
            </a:extLst>
          </p:cNvPr>
          <p:cNvSpPr>
            <a:spLocks noGrp="1"/>
          </p:cNvSpPr>
          <p:nvPr>
            <p:ph type="pic" idx="10" hasCustomPrompt="1"/>
          </p:nvPr>
        </p:nvSpPr>
        <p:spPr>
          <a:xfrm>
            <a:off x="4894728"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9" name="Marcador de texto 11">
            <a:extLst>
              <a:ext uri="{FF2B5EF4-FFF2-40B4-BE49-F238E27FC236}">
                <a16:creationId xmlns:a16="http://schemas.microsoft.com/office/drawing/2014/main" id="{F8F835D4-0A33-6F42-9444-A460B461B32D}"/>
              </a:ext>
            </a:extLst>
          </p:cNvPr>
          <p:cNvSpPr>
            <a:spLocks noGrp="1"/>
          </p:cNvSpPr>
          <p:nvPr>
            <p:ph type="body" sz="quarter" idx="12" hasCustomPrompt="1"/>
          </p:nvPr>
        </p:nvSpPr>
        <p:spPr>
          <a:xfrm>
            <a:off x="565200" y="4565277"/>
            <a:ext cx="371138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
        <p:nvSpPr>
          <p:cNvPr id="11" name="Marcador de posición de imagen 2">
            <a:extLst>
              <a:ext uri="{FF2B5EF4-FFF2-40B4-BE49-F238E27FC236}">
                <a16:creationId xmlns:a16="http://schemas.microsoft.com/office/drawing/2014/main" id="{9410076B-D8C5-C940-B21B-2BC0E16D2CBA}"/>
              </a:ext>
            </a:extLst>
          </p:cNvPr>
          <p:cNvSpPr>
            <a:spLocks noGrp="1"/>
          </p:cNvSpPr>
          <p:nvPr>
            <p:ph type="pic" idx="13" hasCustomPrompt="1"/>
          </p:nvPr>
        </p:nvSpPr>
        <p:spPr>
          <a:xfrm>
            <a:off x="565200" y="1317810"/>
            <a:ext cx="3720715" cy="3219021"/>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1E4446CF-CE8C-684E-A6B3-C9CA5339B2C1}"/>
              </a:ext>
            </a:extLst>
          </p:cNvPr>
          <p:cNvSpPr>
            <a:spLocks noGrp="1"/>
          </p:cNvSpPr>
          <p:nvPr>
            <p:ph type="body" sz="quarter" idx="14" hasCustomPrompt="1"/>
          </p:nvPr>
        </p:nvSpPr>
        <p:spPr>
          <a:xfrm>
            <a:off x="4893448" y="4571681"/>
            <a:ext cx="3734441"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a:t>
            </a:r>
            <a:br>
              <a:rPr lang="en-GB" dirty="0"/>
            </a:br>
            <a:r>
              <a:rPr lang="en-GB" dirty="0"/>
              <a:t>up to 2 lines</a:t>
            </a:r>
          </a:p>
        </p:txBody>
      </p:sp>
      <p:sp>
        <p:nvSpPr>
          <p:cNvPr id="10" name="Título 1">
            <a:extLst>
              <a:ext uri="{FF2B5EF4-FFF2-40B4-BE49-F238E27FC236}">
                <a16:creationId xmlns:a16="http://schemas.microsoft.com/office/drawing/2014/main" id="{101D4DB9-5F18-DD4F-B34F-32305C35DB6B}"/>
              </a:ext>
            </a:extLst>
          </p:cNvPr>
          <p:cNvSpPr>
            <a:spLocks noGrp="1"/>
          </p:cNvSpPr>
          <p:nvPr>
            <p:ph type="title" hasCustomPrompt="1"/>
          </p:nvPr>
        </p:nvSpPr>
        <p:spPr>
          <a:xfrm>
            <a:off x="565200" y="617543"/>
            <a:ext cx="6697896"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spTree>
    <p:extLst>
      <p:ext uri="{BB962C8B-B14F-4D97-AF65-F5344CB8AC3E}">
        <p14:creationId xmlns:p14="http://schemas.microsoft.com/office/powerpoint/2010/main" val="3961349454"/>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PULL OUT">
    <p:spTree>
      <p:nvGrpSpPr>
        <p:cNvPr id="1" name=""/>
        <p:cNvGrpSpPr/>
        <p:nvPr/>
      </p:nvGrpSpPr>
      <p:grpSpPr>
        <a:xfrm>
          <a:off x="0" y="0"/>
          <a:ext cx="0" cy="0"/>
          <a:chOff x="0" y="0"/>
          <a:chExt cx="0" cy="0"/>
        </a:xfrm>
      </p:grpSpPr>
      <p:sp>
        <p:nvSpPr>
          <p:cNvPr id="10" name="Rectángulo 9"/>
          <p:cNvSpPr/>
          <p:nvPr userDrawn="1"/>
        </p:nvSpPr>
        <p:spPr>
          <a:xfrm>
            <a:off x="0" y="0"/>
            <a:ext cx="9144000" cy="5143500"/>
          </a:xfrm>
          <a:prstGeom prst="rect">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lIns="0" rtlCol="0" anchor="ctr"/>
          <a:lstStyle/>
          <a:p>
            <a:pPr algn="ctr"/>
            <a:endParaRPr lang="es-ES" dirty="0"/>
          </a:p>
        </p:txBody>
      </p:sp>
      <p:sp>
        <p:nvSpPr>
          <p:cNvPr id="8" name="Paralelogramo 7"/>
          <p:cNvSpPr/>
          <p:nvPr userDrawn="1"/>
        </p:nvSpPr>
        <p:spPr>
          <a:xfrm>
            <a:off x="7532836" y="-5755"/>
            <a:ext cx="1632892" cy="971734"/>
          </a:xfrm>
          <a:prstGeom prst="parallelogram">
            <a:avLst>
              <a:gd name="adj" fmla="val 56479"/>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
        <p:nvSpPr>
          <p:cNvPr id="9" name="Título 1">
            <a:extLst>
              <a:ext uri="{FF2B5EF4-FFF2-40B4-BE49-F238E27FC236}">
                <a16:creationId xmlns:a16="http://schemas.microsoft.com/office/drawing/2014/main" id="{C1332719-9685-664E-BA1E-D650B5320B29}"/>
              </a:ext>
            </a:extLst>
          </p:cNvPr>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solidFill>
                  <a:schemeClr val="bg1"/>
                </a:solidFill>
              </a:defRPr>
            </a:lvl1pPr>
          </a:lstStyle>
          <a:p>
            <a:r>
              <a:rPr lang="en-GB" noProof="0" dirty="0"/>
              <a:t>Your title here</a:t>
            </a:r>
            <a:br>
              <a:rPr lang="en-GB" noProof="0" dirty="0"/>
            </a:br>
            <a:endParaRPr lang="en-GB" noProof="0" dirty="0"/>
          </a:p>
        </p:txBody>
      </p:sp>
      <p:cxnSp>
        <p:nvCxnSpPr>
          <p:cNvPr id="11" name="Conector recto 10">
            <a:extLst>
              <a:ext uri="{FF2B5EF4-FFF2-40B4-BE49-F238E27FC236}">
                <a16:creationId xmlns:a16="http://schemas.microsoft.com/office/drawing/2014/main" id="{6C5443F0-1C6F-9748-A8E5-92E81771B66D}"/>
              </a:ext>
            </a:extLst>
          </p:cNvPr>
          <p:cNvCxnSpPr/>
          <p:nvPr userDrawn="1"/>
        </p:nvCxnSpPr>
        <p:spPr>
          <a:xfrm flipV="1">
            <a:off x="564413" y="483518"/>
            <a:ext cx="911243" cy="310"/>
          </a:xfrm>
          <a:prstGeom prst="line">
            <a:avLst/>
          </a:prstGeom>
          <a:ln w="152400" cmpd="sng">
            <a:solidFill>
              <a:schemeClr val="bg1"/>
            </a:solidFill>
          </a:ln>
          <a:effectLst/>
        </p:spPr>
        <p:style>
          <a:lnRef idx="2">
            <a:schemeClr val="accent1"/>
          </a:lnRef>
          <a:fillRef idx="0">
            <a:schemeClr val="accent1"/>
          </a:fillRef>
          <a:effectRef idx="1">
            <a:schemeClr val="accent1"/>
          </a:effectRef>
          <a:fontRef idx="minor">
            <a:schemeClr val="tx1"/>
          </a:fontRef>
        </p:style>
      </p:cxnSp>
      <p:sp>
        <p:nvSpPr>
          <p:cNvPr id="7" name="Marcador de texto 2">
            <a:extLst>
              <a:ext uri="{FF2B5EF4-FFF2-40B4-BE49-F238E27FC236}">
                <a16:creationId xmlns:a16="http://schemas.microsoft.com/office/drawing/2014/main" id="{E9EE4B28-9DE6-4945-B0C0-3261328AD90B}"/>
              </a:ext>
            </a:extLst>
          </p:cNvPr>
          <p:cNvSpPr>
            <a:spLocks noGrp="1"/>
          </p:cNvSpPr>
          <p:nvPr>
            <p:ph type="body" idx="1" hasCustomPrompt="1"/>
          </p:nvPr>
        </p:nvSpPr>
        <p:spPr>
          <a:xfrm>
            <a:off x="565200" y="1302202"/>
            <a:ext cx="8027992" cy="3368043"/>
          </a:xfrm>
          <a:prstGeom prst="rect">
            <a:avLst/>
          </a:prstGeom>
        </p:spPr>
        <p:txBody>
          <a:bodyPr anchor="t">
            <a:normAutofit/>
          </a:bodyPr>
          <a:lstStyle>
            <a:lvl1pPr marL="285750" indent="-285750">
              <a:buFont typeface="Arial" panose="020B0604020202020204" pitchFamily="34" charset="0"/>
              <a:buChar char="•"/>
              <a:defRPr sz="16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r>
              <a:rPr lang="en-GB" noProof="0" dirty="0"/>
              <a:t>Write your text…</a:t>
            </a:r>
          </a:p>
        </p:txBody>
      </p:sp>
    </p:spTree>
    <p:extLst>
      <p:ext uri="{BB962C8B-B14F-4D97-AF65-F5344CB8AC3E}">
        <p14:creationId xmlns:p14="http://schemas.microsoft.com/office/powerpoint/2010/main" val="1084176972"/>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ABLE">
    <p:spTree>
      <p:nvGrpSpPr>
        <p:cNvPr id="1" name=""/>
        <p:cNvGrpSpPr/>
        <p:nvPr/>
      </p:nvGrpSpPr>
      <p:grpSpPr>
        <a:xfrm>
          <a:off x="0" y="0"/>
          <a:ext cx="0" cy="0"/>
          <a:chOff x="0" y="0"/>
          <a:chExt cx="0" cy="0"/>
        </a:xfrm>
      </p:grpSpPr>
      <p:cxnSp>
        <p:nvCxnSpPr>
          <p:cNvPr id="12" name="Conector recto 11"/>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4" name="Conector recto 13"/>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
        <p:nvSpPr>
          <p:cNvPr id="2" name="Título 1"/>
          <p:cNvSpPr>
            <a:spLocks noGrp="1"/>
          </p:cNvSpPr>
          <p:nvPr>
            <p:ph type="title" hasCustomPrompt="1"/>
          </p:nvPr>
        </p:nvSpPr>
        <p:spPr>
          <a:xfrm>
            <a:off x="565200" y="617543"/>
            <a:ext cx="4668195" cy="500549"/>
          </a:xfrm>
          <a:prstGeom prst="rect">
            <a:avLst/>
          </a:prstGeom>
        </p:spPr>
        <p:txBody>
          <a:bodyPr lIns="0" anchor="t">
            <a:noAutofit/>
          </a:bodyPr>
          <a:lstStyle>
            <a:lvl1pPr algn="l">
              <a:lnSpc>
                <a:spcPct val="80000"/>
              </a:lnSpc>
              <a:defRPr sz="2800"/>
            </a:lvl1pPr>
          </a:lstStyle>
          <a:p>
            <a:r>
              <a:rPr lang="en-GB" noProof="0" dirty="0"/>
              <a:t>Your title here</a:t>
            </a:r>
            <a:br>
              <a:rPr lang="en-GB" noProof="0" dirty="0"/>
            </a:br>
            <a:endParaRPr lang="en-GB" noProof="0" dirty="0"/>
          </a:p>
        </p:txBody>
      </p:sp>
      <p:cxnSp>
        <p:nvCxnSpPr>
          <p:cNvPr id="8" name="Conector recto 7"/>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graphicFrame>
        <p:nvGraphicFramePr>
          <p:cNvPr id="9" name="Tabla 8">
            <a:extLst>
              <a:ext uri="{FF2B5EF4-FFF2-40B4-BE49-F238E27FC236}">
                <a16:creationId xmlns:a16="http://schemas.microsoft.com/office/drawing/2014/main" id="{1E6B2D3C-E2BF-B74C-A652-707CA4B5CCEC}"/>
              </a:ext>
            </a:extLst>
          </p:cNvPr>
          <p:cNvGraphicFramePr>
            <a:graphicFrameLocks noGrp="1"/>
          </p:cNvGraphicFramePr>
          <p:nvPr userDrawn="1">
            <p:extLst>
              <p:ext uri="{D42A27DB-BD31-4B8C-83A1-F6EECF244321}">
                <p14:modId xmlns:p14="http://schemas.microsoft.com/office/powerpoint/2010/main" val="3508330291"/>
              </p:ext>
            </p:extLst>
          </p:nvPr>
        </p:nvGraphicFramePr>
        <p:xfrm>
          <a:off x="565200" y="1635646"/>
          <a:ext cx="8176081" cy="2560320"/>
        </p:xfrm>
        <a:graphic>
          <a:graphicData uri="http://schemas.openxmlformats.org/drawingml/2006/table">
            <a:tbl>
              <a:tblPr firstRow="1" bandRow="1" bandCol="1">
                <a:tableStyleId>{7E9639D4-E3E2-4D34-9284-5A2195B3D0D7}</a:tableStyleId>
              </a:tblPr>
              <a:tblGrid>
                <a:gridCol w="1506157">
                  <a:extLst>
                    <a:ext uri="{9D8B030D-6E8A-4147-A177-3AD203B41FA5}">
                      <a16:colId xmlns:a16="http://schemas.microsoft.com/office/drawing/2014/main" val="20000"/>
                    </a:ext>
                  </a:extLst>
                </a:gridCol>
                <a:gridCol w="3103876">
                  <a:extLst>
                    <a:ext uri="{9D8B030D-6E8A-4147-A177-3AD203B41FA5}">
                      <a16:colId xmlns:a16="http://schemas.microsoft.com/office/drawing/2014/main" val="20001"/>
                    </a:ext>
                  </a:extLst>
                </a:gridCol>
                <a:gridCol w="219757">
                  <a:extLst>
                    <a:ext uri="{9D8B030D-6E8A-4147-A177-3AD203B41FA5}">
                      <a16:colId xmlns:a16="http://schemas.microsoft.com/office/drawing/2014/main" val="20002"/>
                    </a:ext>
                  </a:extLst>
                </a:gridCol>
                <a:gridCol w="789126">
                  <a:extLst>
                    <a:ext uri="{9D8B030D-6E8A-4147-A177-3AD203B41FA5}">
                      <a16:colId xmlns:a16="http://schemas.microsoft.com/office/drawing/2014/main" val="20003"/>
                    </a:ext>
                  </a:extLst>
                </a:gridCol>
                <a:gridCol w="859049">
                  <a:extLst>
                    <a:ext uri="{9D8B030D-6E8A-4147-A177-3AD203B41FA5}">
                      <a16:colId xmlns:a16="http://schemas.microsoft.com/office/drawing/2014/main" val="20004"/>
                    </a:ext>
                  </a:extLst>
                </a:gridCol>
                <a:gridCol w="849059">
                  <a:extLst>
                    <a:ext uri="{9D8B030D-6E8A-4147-A177-3AD203B41FA5}">
                      <a16:colId xmlns:a16="http://schemas.microsoft.com/office/drawing/2014/main" val="20005"/>
                    </a:ext>
                  </a:extLst>
                </a:gridCol>
                <a:gridCol w="849057">
                  <a:extLst>
                    <a:ext uri="{9D8B030D-6E8A-4147-A177-3AD203B41FA5}">
                      <a16:colId xmlns:a16="http://schemas.microsoft.com/office/drawing/2014/main" val="20006"/>
                    </a:ext>
                  </a:extLst>
                </a:gridCol>
              </a:tblGrid>
              <a:tr h="259253">
                <a:tc>
                  <a:txBody>
                    <a:bodyPr/>
                    <a:lstStyle/>
                    <a:p>
                      <a:r>
                        <a:rPr lang="es-ES" sz="1400" b="1" i="0" dirty="0" err="1">
                          <a:latin typeface="Arial" panose="020B0604020202020204" pitchFamily="34" charset="0"/>
                          <a:cs typeface="Arial" panose="020B0604020202020204" pitchFamily="34" charset="0"/>
                        </a:rPr>
                        <a:t>Your</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table</a:t>
                      </a:r>
                      <a:r>
                        <a:rPr lang="es-ES" sz="1400" b="1" i="0" dirty="0">
                          <a:latin typeface="Arial" panose="020B0604020202020204" pitchFamily="34" charset="0"/>
                          <a:cs typeface="Arial" panose="020B0604020202020204" pitchFamily="34" charset="0"/>
                        </a:rPr>
                        <a:t> </a:t>
                      </a:r>
                      <a:r>
                        <a:rPr lang="es-ES" sz="1400" b="1" i="0" dirty="0" err="1">
                          <a:latin typeface="Arial" panose="020B0604020202020204" pitchFamily="34" charset="0"/>
                          <a:cs typeface="Arial" panose="020B0604020202020204" pitchFamily="34" charset="0"/>
                        </a:rPr>
                        <a:t>here</a:t>
                      </a:r>
                      <a:endParaRPr lang="es-ES" sz="1400" b="1" i="0" dirty="0">
                        <a:latin typeface="Arial" panose="020B0604020202020204" pitchFamily="34" charset="0"/>
                        <a:cs typeface="Arial" panose="020B0604020202020204" pitchFamily="34" charset="0"/>
                      </a:endParaRPr>
                    </a:p>
                  </a:txBody>
                  <a:tcPr/>
                </a:tc>
                <a:tc>
                  <a:txBody>
                    <a:bodyPr/>
                    <a:lstStyle/>
                    <a:p>
                      <a:pPr algn="r"/>
                      <a:endParaRPr lang="es-ES" dirty="0">
                        <a:latin typeface="Arial" panose="020B0604020202020204" pitchFamily="34" charset="0"/>
                        <a:cs typeface="Arial" panose="020B0604020202020204" pitchFamily="34" charset="0"/>
                      </a:endParaRPr>
                    </a:p>
                  </a:txBody>
                  <a:tcPr/>
                </a:tc>
                <a:tc>
                  <a:txBody>
                    <a:bodyPr/>
                    <a:lstStyle/>
                    <a:p>
                      <a:endParaRPr lang="es-ES" dirty="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a:latin typeface="Arial" panose="020B0604020202020204" pitchFamily="34" charset="0"/>
                          <a:cs typeface="Arial" panose="020B0604020202020204" pitchFamily="34" charset="0"/>
                        </a:rPr>
                        <a:t>2016</a:t>
                      </a:r>
                      <a:endParaRPr lang="es-ES" sz="1400">
                        <a:latin typeface="Arial" panose="020B0604020202020204" pitchFamily="34" charset="0"/>
                        <a:cs typeface="Arial" panose="020B0604020202020204" pitchFamily="34" charset="0"/>
                      </a:endParaRPr>
                    </a:p>
                  </a:txBody>
                  <a:tcPr/>
                </a:tc>
                <a:tc>
                  <a:txBody>
                    <a:bodyPr/>
                    <a:lstStyle/>
                    <a:p>
                      <a:r>
                        <a:rPr lang="es-ES" sz="1400" b="1" i="0" dirty="0">
                          <a:latin typeface="Arial" panose="020B0604020202020204" pitchFamily="34" charset="0"/>
                          <a:cs typeface="Arial" panose="020B0604020202020204" pitchFamily="34" charset="0"/>
                        </a:rPr>
                        <a:t>2016</a:t>
                      </a:r>
                      <a:endParaRPr lang="es-ES" sz="1400" dirty="0">
                        <a:latin typeface="Arial" panose="020B0604020202020204" pitchFamily="34" charset="0"/>
                        <a:cs typeface="Arial" panose="020B0604020202020204" pitchFamily="34" charset="0"/>
                      </a:endParaRPr>
                    </a:p>
                  </a:txBody>
                  <a:tcPr/>
                </a:tc>
                <a:extLst>
                  <a:ext uri="{0D108BD9-81ED-4DB2-BD59-A6C34878D82A}">
                    <a16:rowId xmlns:a16="http://schemas.microsoft.com/office/drawing/2014/main" val="10000"/>
                  </a:ext>
                </a:extLst>
              </a:tr>
              <a:tr h="201370">
                <a:tc gridSpan="2">
                  <a:txBody>
                    <a:bodyPr/>
                    <a:lstStyle/>
                    <a:p>
                      <a:pPr marL="0" indent="0">
                        <a:buFont typeface="Arial"/>
                        <a:buNone/>
                      </a:pPr>
                      <a:r>
                        <a:rPr lang="es-ES" sz="1200" b="1" i="0" dirty="0" err="1">
                          <a:latin typeface="Arial" panose="020B0604020202020204" pitchFamily="34" charset="0"/>
                          <a:cs typeface="Arial" panose="020B0604020202020204" pitchFamily="34" charset="0"/>
                        </a:rPr>
                        <a:t>Students</a:t>
                      </a:r>
                      <a:r>
                        <a:rPr lang="es-ES" sz="1200" b="1" i="0" dirty="0">
                          <a:latin typeface="Arial" panose="020B0604020202020204" pitchFamily="34" charset="0"/>
                          <a:cs typeface="Arial" panose="020B0604020202020204" pitchFamily="34" charset="0"/>
                        </a:rPr>
                        <a:t> (</a:t>
                      </a:r>
                      <a:r>
                        <a:rPr lang="es-ES" sz="1200" b="1" i="0" dirty="0" err="1">
                          <a:latin typeface="Arial" panose="020B0604020202020204" pitchFamily="34" charset="0"/>
                          <a:cs typeface="Arial" panose="020B0604020202020204" pitchFamily="34" charset="0"/>
                        </a:rPr>
                        <a:t>oBot</a:t>
                      </a:r>
                      <a:r>
                        <a:rPr lang="es-ES" sz="1200" b="1" i="0" dirty="0">
                          <a:latin typeface="Arial" panose="020B0604020202020204" pitchFamily="34" charset="0"/>
                          <a:cs typeface="Arial" panose="020B0604020202020204" pitchFamily="34" charset="0"/>
                        </a:rPr>
                        <a:t>, CBI, OSU, NTNU,</a:t>
                      </a:r>
                      <a:r>
                        <a:rPr lang="es-ES" sz="1200" b="1" i="0" baseline="0" dirty="0">
                          <a:latin typeface="Arial" panose="020B0604020202020204" pitchFamily="34" charset="0"/>
                          <a:cs typeface="Arial" panose="020B0604020202020204" pitchFamily="34" charset="0"/>
                        </a:rPr>
                        <a:t> CESP in </a:t>
                      </a:r>
                      <a:r>
                        <a:rPr lang="es-ES" sz="1200" b="1" i="0" baseline="0" dirty="0" err="1">
                          <a:latin typeface="Arial" panose="020B0604020202020204" pitchFamily="34" charset="0"/>
                          <a:cs typeface="Arial" panose="020B0604020202020204" pitchFamily="34" charset="0"/>
                        </a:rPr>
                        <a:t>residence</a:t>
                      </a:r>
                      <a:r>
                        <a:rPr lang="es-ES" sz="1200" b="1" i="0" baseline="0" dirty="0">
                          <a:latin typeface="Arial" panose="020B0604020202020204" pitchFamily="34" charset="0"/>
                          <a:cs typeface="Arial" panose="020B0604020202020204" pitchFamily="34" charset="0"/>
                        </a:rPr>
                        <a:t>):</a:t>
                      </a:r>
                      <a:endParaRPr lang="es-ES" sz="1200" b="1" i="0" dirty="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lnL w="12700" cap="flat" cmpd="sng" algn="ctr">
                      <a:solidFill>
                        <a:scrgbClr r="0" g="0" b="0"/>
                      </a:solidFill>
                      <a:prstDash val="sysDash"/>
                      <a:round/>
                      <a:headEnd type="none" w="med" len="med"/>
                      <a:tailEnd type="none" w="med" len="med"/>
                    </a:ln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r>
                        <a:rPr lang="es-ES" sz="1200" b="0" i="0" dirty="0">
                          <a:latin typeface="Arial" panose="020B0604020202020204" pitchFamily="34" charset="0"/>
                          <a:cs typeface="Arial" panose="020B0604020202020204" pitchFamily="34" charset="0"/>
                        </a:rPr>
                        <a:t>9 </a:t>
                      </a:r>
                      <a:r>
                        <a:rPr lang="es-ES" sz="1200" b="0" i="0" dirty="0" err="1">
                          <a:latin typeface="Arial" panose="020B0604020202020204" pitchFamily="34" charset="0"/>
                          <a:cs typeface="Arial" panose="020B0604020202020204" pitchFamily="34" charset="0"/>
                        </a:rPr>
                        <a:t>weeks</a:t>
                      </a:r>
                      <a:endParaRPr lang="es-ES" sz="1200" b="0" i="0" dirty="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9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20 weeks</a:t>
                      </a:r>
                    </a:p>
                  </a:txBody>
                  <a:tcPr>
                    <a:solidFill>
                      <a:schemeClr val="bg1"/>
                    </a:solidFill>
                  </a:tcPr>
                </a:tc>
                <a:extLst>
                  <a:ext uri="{0D108BD9-81ED-4DB2-BD59-A6C34878D82A}">
                    <a16:rowId xmlns:a16="http://schemas.microsoft.com/office/drawing/2014/main" val="10001"/>
                  </a:ext>
                </a:extLst>
              </a:tr>
              <a:tr h="201370">
                <a:tc gridSpan="2">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1" i="0">
                          <a:latin typeface="Arial" panose="020B0604020202020204" pitchFamily="34" charset="0"/>
                          <a:cs typeface="Arial" panose="020B0604020202020204" pitchFamily="34" charset="0"/>
                        </a:rPr>
                        <a:t>Number of students (MSc)</a:t>
                      </a: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dirty="0">
                          <a:latin typeface="Arial" panose="020B0604020202020204" pitchFamily="34" charset="0"/>
                          <a:cs typeface="Arial" panose="020B0604020202020204" pitchFamily="34" charset="0"/>
                        </a:rPr>
                        <a:t>95</a:t>
                      </a:r>
                    </a:p>
                  </a:txBody>
                  <a:tcPr>
                    <a:solidFill>
                      <a:schemeClr val="bg1"/>
                    </a:solidFill>
                  </a:tcPr>
                </a:tc>
                <a:tc>
                  <a:txBody>
                    <a:bodyPr/>
                    <a:lstStyle/>
                    <a:p>
                      <a:pPr marL="0" marR="0" indent="0" algn="l" defTabSz="457200" rtl="0" eaLnBrk="1" fontAlgn="auto" latinLnBrk="0" hangingPunct="1">
                        <a:lnSpc>
                          <a:spcPct val="100000"/>
                        </a:lnSpc>
                        <a:spcBef>
                          <a:spcPts val="0"/>
                        </a:spcBef>
                        <a:spcAft>
                          <a:spcPts val="0"/>
                        </a:spcAft>
                        <a:buClrTx/>
                        <a:buSzTx/>
                        <a:buFontTx/>
                        <a:buNone/>
                        <a:tabLst/>
                        <a:defRPr/>
                      </a:pPr>
                      <a:r>
                        <a:rPr lang="es-ES" sz="1200" b="0" i="0">
                          <a:latin typeface="Arial" panose="020B0604020202020204" pitchFamily="34" charset="0"/>
                          <a:cs typeface="Arial" panose="020B0604020202020204" pitchFamily="34" charset="0"/>
                        </a:rPr>
                        <a:t>146</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225</a:t>
                      </a:r>
                    </a:p>
                  </a:txBody>
                  <a:tcPr>
                    <a:solidFill>
                      <a:schemeClr val="bg1"/>
                    </a:solidFill>
                  </a:tcPr>
                </a:tc>
                <a:tc>
                  <a:txBody>
                    <a:bodyPr/>
                    <a:lstStyle/>
                    <a:p>
                      <a:r>
                        <a:rPr lang="es-ES" sz="1200" b="0" i="0">
                          <a:latin typeface="Arial" panose="020B0604020202020204" pitchFamily="34" charset="0"/>
                          <a:cs typeface="Arial" panose="020B0604020202020204" pitchFamily="34" charset="0"/>
                        </a:rPr>
                        <a:t>263</a:t>
                      </a:r>
                    </a:p>
                  </a:txBody>
                  <a:tcPr>
                    <a:solidFill>
                      <a:schemeClr val="bg1"/>
                    </a:solidFill>
                  </a:tcPr>
                </a:tc>
                <a:extLst>
                  <a:ext uri="{0D108BD9-81ED-4DB2-BD59-A6C34878D82A}">
                    <a16:rowId xmlns:a16="http://schemas.microsoft.com/office/drawing/2014/main" val="10002"/>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3"/>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4"/>
                  </a:ext>
                </a:extLst>
              </a:tr>
              <a:tr h="201370">
                <a:tc gridSpan="2">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hMerge="1">
                  <a:txBody>
                    <a:bodyPr/>
                    <a:lstStyle/>
                    <a:p>
                      <a:endParaRPr lang="es-ES"/>
                    </a:p>
                  </a:txBody>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tc>
                  <a:txBody>
                    <a:bodyPr/>
                    <a:lstStyle/>
                    <a:p>
                      <a:endParaRPr lang="es-ES" sz="1200" b="1" i="0" dirty="0">
                        <a:latin typeface="Arial" panose="020B0604020202020204" pitchFamily="34" charset="0"/>
                        <a:cs typeface="Arial" panose="020B0604020202020204" pitchFamily="34" charset="0"/>
                      </a:endParaRPr>
                    </a:p>
                  </a:txBody>
                  <a:tcPr>
                    <a:solidFill>
                      <a:schemeClr val="bg1"/>
                    </a:solidFill>
                  </a:tcPr>
                </a:tc>
                <a:extLst>
                  <a:ext uri="{0D108BD9-81ED-4DB2-BD59-A6C34878D82A}">
                    <a16:rowId xmlns:a16="http://schemas.microsoft.com/office/drawing/2014/main" val="10005"/>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6"/>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extLst>
                  <a:ext uri="{0D108BD9-81ED-4DB2-BD59-A6C34878D82A}">
                    <a16:rowId xmlns:a16="http://schemas.microsoft.com/office/drawing/2014/main" val="10007"/>
                  </a:ext>
                </a:extLst>
              </a:tr>
              <a:tr h="201370">
                <a:tc gridSpan="2">
                  <a:txBody>
                    <a:bodyPr/>
                    <a:lstStyle/>
                    <a:p>
                      <a:endParaRPr lang="es-ES" sz="1200" b="1" i="0">
                        <a:latin typeface="Helvetica 75"/>
                        <a:cs typeface="Helvetica 75"/>
                      </a:endParaRPr>
                    </a:p>
                  </a:txBody>
                  <a:tcPr>
                    <a:solidFill>
                      <a:schemeClr val="bg1"/>
                    </a:solidFill>
                  </a:tcPr>
                </a:tc>
                <a:tc hMerge="1">
                  <a:txBody>
                    <a:bodyPr/>
                    <a:lstStyle/>
                    <a:p>
                      <a:endParaRPr lang="es-ES"/>
                    </a:p>
                  </a:txBody>
                  <a:tcPr/>
                </a:tc>
                <a:tc>
                  <a:txBody>
                    <a:bodyPr/>
                    <a:lstStyle/>
                    <a:p>
                      <a:endParaRPr lang="es-ES" sz="1200" b="1" i="0">
                        <a:latin typeface="Helvetica 75"/>
                        <a:cs typeface="Helvetica 75"/>
                      </a:endParaRP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r>
                        <a:rPr lang="es-ES" sz="1200" b="1" i="0">
                          <a:latin typeface="Helvetica 75"/>
                          <a:cs typeface="Helvetica 75"/>
                        </a:rPr>
                        <a:t> </a:t>
                      </a:r>
                    </a:p>
                  </a:txBody>
                  <a:tcPr>
                    <a:solidFill>
                      <a:schemeClr val="bg1"/>
                    </a:solidFill>
                  </a:tcPr>
                </a:tc>
                <a:tc>
                  <a:txBody>
                    <a:bodyPr/>
                    <a:lstStyle/>
                    <a:p>
                      <a:endParaRPr lang="es-ES" sz="1200" b="1" i="0">
                        <a:latin typeface="Helvetica 75"/>
                        <a:cs typeface="Helvetica 75"/>
                      </a:endParaRPr>
                    </a:p>
                  </a:txBody>
                  <a:tcPr>
                    <a:solidFill>
                      <a:schemeClr val="bg1"/>
                    </a:solidFill>
                  </a:tcPr>
                </a:tc>
                <a:tc>
                  <a:txBody>
                    <a:bodyPr/>
                    <a:lstStyle/>
                    <a:p>
                      <a:endParaRPr lang="es-ES" sz="1200" b="1" i="0" dirty="0">
                        <a:latin typeface="Helvetica 75"/>
                        <a:cs typeface="Helvetica 75"/>
                      </a:endParaRPr>
                    </a:p>
                  </a:txBody>
                  <a:tcPr>
                    <a:solidFill>
                      <a:schemeClr val="bg1"/>
                    </a:solidFill>
                  </a:tcPr>
                </a:tc>
                <a:extLst>
                  <a:ext uri="{0D108BD9-81ED-4DB2-BD59-A6C34878D82A}">
                    <a16:rowId xmlns:a16="http://schemas.microsoft.com/office/drawing/2014/main" val="10008"/>
                  </a:ext>
                </a:extLst>
              </a:tr>
            </a:tbl>
          </a:graphicData>
        </a:graphic>
      </p:graphicFrame>
    </p:spTree>
    <p:extLst>
      <p:ext uri="{BB962C8B-B14F-4D97-AF65-F5344CB8AC3E}">
        <p14:creationId xmlns:p14="http://schemas.microsoft.com/office/powerpoint/2010/main" val="341967236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COVER_White_B">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1223770"/>
            <a:ext cx="3528721" cy="1433553"/>
          </a:xfrm>
          <a:prstGeom prst="rect">
            <a:avLst/>
          </a:prstGeom>
        </p:spPr>
        <p:txBody>
          <a:bodyPr anchor="b">
            <a:normAutofit/>
          </a:bodyPr>
          <a:lstStyle>
            <a:lvl1pPr algn="l">
              <a:defRPr sz="3200" b="1">
                <a:solidFill>
                  <a:schemeClr val="tx1"/>
                </a:solidFill>
              </a:defRPr>
            </a:lvl1pPr>
          </a:lstStyle>
          <a:p>
            <a:r>
              <a:rPr lang="en-GB" dirty="0"/>
              <a:t>Write your title here up to 3 lines</a:t>
            </a:r>
          </a:p>
        </p:txBody>
      </p:sp>
      <p:sp>
        <p:nvSpPr>
          <p:cNvPr id="4" name="Marcador de texto 3"/>
          <p:cNvSpPr>
            <a:spLocks noGrp="1"/>
          </p:cNvSpPr>
          <p:nvPr>
            <p:ph type="body" sz="half" idx="2" hasCustomPrompt="1"/>
          </p:nvPr>
        </p:nvSpPr>
        <p:spPr>
          <a:xfrm>
            <a:off x="5095963" y="2782283"/>
            <a:ext cx="3464291" cy="872594"/>
          </a:xfrm>
          <a:prstGeom prst="rect">
            <a:avLst/>
          </a:prstGeom>
        </p:spPr>
        <p:txBody>
          <a:bodyPr>
            <a:normAutofit/>
          </a:bodyPr>
          <a:lstStyle>
            <a:lvl1pPr marL="0" indent="0">
              <a:buNone/>
              <a:defRPr sz="1100" b="1">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GB" dirty="0"/>
              <a:t>SUBTITLE                                                          SECOND LINE FOR DATE                                    Name + Last Name</a:t>
            </a:r>
          </a:p>
        </p:txBody>
      </p:sp>
      <p:pic>
        <p:nvPicPr>
          <p:cNvPr id="10" name="Imagen 9" descr="Imagen que contiene Interfaz de usuario gráfica&#10;&#10;Descripción generada automáticamente">
            <a:extLst>
              <a:ext uri="{FF2B5EF4-FFF2-40B4-BE49-F238E27FC236}">
                <a16:creationId xmlns:a16="http://schemas.microsoft.com/office/drawing/2014/main" id="{6833F931-6EA2-7D4B-8A12-F30F2B3A4BD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 y="1162018"/>
            <a:ext cx="3707904" cy="3038028"/>
          </a:xfrm>
          <a:prstGeom prst="rect">
            <a:avLst/>
          </a:prstGeom>
        </p:spPr>
      </p:pic>
    </p:spTree>
    <p:extLst>
      <p:ext uri="{BB962C8B-B14F-4D97-AF65-F5344CB8AC3E}">
        <p14:creationId xmlns:p14="http://schemas.microsoft.com/office/powerpoint/2010/main" val="121101027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PHOTO_A">
    <p:bg>
      <p:bgPr>
        <a:solidFill>
          <a:schemeClr val="bg1"/>
        </a:solidFill>
        <a:effectLst/>
      </p:bgPr>
    </p:bg>
    <p:spTree>
      <p:nvGrpSpPr>
        <p:cNvPr id="1" name=""/>
        <p:cNvGrpSpPr/>
        <p:nvPr/>
      </p:nvGrpSpPr>
      <p:grpSpPr>
        <a:xfrm>
          <a:off x="0" y="0"/>
          <a:ext cx="0" cy="0"/>
          <a:chOff x="0" y="0"/>
          <a:chExt cx="0" cy="0"/>
        </a:xfrm>
      </p:grpSpPr>
      <p:sp>
        <p:nvSpPr>
          <p:cNvPr id="6" name="Marcador de posición de imagen 2">
            <a:extLst>
              <a:ext uri="{FF2B5EF4-FFF2-40B4-BE49-F238E27FC236}">
                <a16:creationId xmlns:a16="http://schemas.microsoft.com/office/drawing/2014/main" id="{5C470B48-3B80-424A-9DFF-6E4973138DF2}"/>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Paralelogramo 8">
            <a:extLst>
              <a:ext uri="{FF2B5EF4-FFF2-40B4-BE49-F238E27FC236}">
                <a16:creationId xmlns:a16="http://schemas.microsoft.com/office/drawing/2014/main" id="{19109101-6B42-4248-A84E-BD9A353FEA38}"/>
              </a:ext>
            </a:extLst>
          </p:cNvPr>
          <p:cNvSpPr/>
          <p:nvPr userDrawn="1"/>
        </p:nvSpPr>
        <p:spPr>
          <a:xfrm>
            <a:off x="7532836" y="-5755"/>
            <a:ext cx="1632892" cy="971734"/>
          </a:xfrm>
          <a:prstGeom prst="parallelogram">
            <a:avLst>
              <a:gd name="adj" fmla="val 56479"/>
            </a:avLst>
          </a:prstGeom>
          <a:solidFill>
            <a:schemeClr val="tx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lang="es-ES"/>
          </a:p>
        </p:txBody>
      </p:sp>
    </p:spTree>
    <p:extLst>
      <p:ext uri="{BB962C8B-B14F-4D97-AF65-F5344CB8AC3E}">
        <p14:creationId xmlns:p14="http://schemas.microsoft.com/office/powerpoint/2010/main" val="3592194035"/>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PHOTO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9" name="Marcador de posición de imagen 2">
            <a:extLst>
              <a:ext uri="{FF2B5EF4-FFF2-40B4-BE49-F238E27FC236}">
                <a16:creationId xmlns:a16="http://schemas.microsoft.com/office/drawing/2014/main" id="{4751B853-6773-BB40-89ED-5F667BD0CB4B}"/>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Tree>
    <p:extLst>
      <p:ext uri="{BB962C8B-B14F-4D97-AF65-F5344CB8AC3E}">
        <p14:creationId xmlns:p14="http://schemas.microsoft.com/office/powerpoint/2010/main" val="551557893"/>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PHOTO+Caption_A">
    <p:bg>
      <p:bgPr>
        <a:solidFill>
          <a:schemeClr val="bg1"/>
        </a:solidFill>
        <a:effectLst/>
      </p:bgPr>
    </p:bg>
    <p:spTree>
      <p:nvGrpSpPr>
        <p:cNvPr id="1" name=""/>
        <p:cNvGrpSpPr/>
        <p:nvPr/>
      </p:nvGrpSpPr>
      <p:grpSpPr>
        <a:xfrm>
          <a:off x="0" y="0"/>
          <a:ext cx="0" cy="0"/>
          <a:chOff x="0" y="0"/>
          <a:chExt cx="0" cy="0"/>
        </a:xfrm>
      </p:grpSpPr>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5" name="Marcador de posición de imagen 2">
            <a:extLst>
              <a:ext uri="{FF2B5EF4-FFF2-40B4-BE49-F238E27FC236}">
                <a16:creationId xmlns:a16="http://schemas.microsoft.com/office/drawing/2014/main" id="{3AEFFCC9-2EC4-D64B-A05A-D806F9EEC658}"/>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6" name="Marcador de texto 11">
            <a:extLst>
              <a:ext uri="{FF2B5EF4-FFF2-40B4-BE49-F238E27FC236}">
                <a16:creationId xmlns:a16="http://schemas.microsoft.com/office/drawing/2014/main" id="{E4D54CD7-FD50-9A4D-A436-7188DB5E1C96}"/>
              </a:ext>
            </a:extLst>
          </p:cNvPr>
          <p:cNvSpPr>
            <a:spLocks noGrp="1"/>
          </p:cNvSpPr>
          <p:nvPr>
            <p:ph type="body" sz="quarter" idx="13" hasCustomPrompt="1"/>
          </p:nvPr>
        </p:nvSpPr>
        <p:spPr>
          <a:xfrm>
            <a:off x="565200" y="4653197"/>
            <a:ext cx="8038799" cy="343314"/>
          </a:xfrm>
          <a:prstGeom prst="rect">
            <a:avLst/>
          </a:prstGeom>
        </p:spPr>
        <p:txBody>
          <a:bodyPr lIns="0" anchor="t" anchorCtr="0">
            <a:noAutofit/>
          </a:bodyPr>
          <a:lstStyle>
            <a:lvl1pPr marL="0" indent="0" algn="l"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1875907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PHOTO+Caption_B">
    <p:bg>
      <p:bgPr>
        <a:solidFill>
          <a:schemeClr val="bg1"/>
        </a:solidFill>
        <a:effectLst/>
      </p:bgPr>
    </p:bg>
    <p:spTree>
      <p:nvGrpSpPr>
        <p:cNvPr id="1" name=""/>
        <p:cNvGrpSpPr/>
        <p:nvPr/>
      </p:nvGrpSpPr>
      <p:grpSpPr>
        <a:xfrm>
          <a:off x="0" y="0"/>
          <a:ext cx="0" cy="0"/>
          <a:chOff x="0" y="0"/>
          <a:chExt cx="0" cy="0"/>
        </a:xfrm>
      </p:grpSpPr>
      <p:cxnSp>
        <p:nvCxnSpPr>
          <p:cNvPr id="4" name="Conector recto 3"/>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5" name="Conector recto 4"/>
          <p:cNvCxnSpPr/>
          <p:nvPr userDrawn="1"/>
        </p:nvCxnSpPr>
        <p:spPr>
          <a:xfrm>
            <a:off x="7085788"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7" name="Conector recto 6"/>
          <p:cNvCxnSpPr/>
          <p:nvPr userDrawn="1"/>
        </p:nvCxnSpPr>
        <p:spPr>
          <a:xfrm>
            <a:off x="0" y="315576"/>
            <a:ext cx="3225030" cy="4827924"/>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1" name="Conector recto 10"/>
          <p:cNvCxnSpPr/>
          <p:nvPr userDrawn="1"/>
        </p:nvCxnSpPr>
        <p:spPr>
          <a:xfrm>
            <a:off x="6296121" y="0"/>
            <a:ext cx="2847879" cy="4187152"/>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16" name="Conector recto 15"/>
          <p:cNvCxnSpPr/>
          <p:nvPr userDrawn="1"/>
        </p:nvCxnSpPr>
        <p:spPr>
          <a:xfrm flipH="1">
            <a:off x="554182" y="0"/>
            <a:ext cx="2111334" cy="1154545"/>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24" name="Conector recto 23"/>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
        <p:nvSpPr>
          <p:cNvPr id="10" name="Marcador de posición de imagen 2">
            <a:extLst>
              <a:ext uri="{FF2B5EF4-FFF2-40B4-BE49-F238E27FC236}">
                <a16:creationId xmlns:a16="http://schemas.microsoft.com/office/drawing/2014/main" id="{C7F69FDF-7A70-B449-9D86-8A3B65ABFE3C}"/>
              </a:ext>
            </a:extLst>
          </p:cNvPr>
          <p:cNvSpPr>
            <a:spLocks noGrp="1"/>
          </p:cNvSpPr>
          <p:nvPr>
            <p:ph type="pic" idx="1" hasCustomPrompt="1"/>
          </p:nvPr>
        </p:nvSpPr>
        <p:spPr>
          <a:xfrm>
            <a:off x="565201" y="1154544"/>
            <a:ext cx="8039304" cy="3468255"/>
          </a:xfrm>
          <a:prstGeom prst="rect">
            <a:avLst/>
          </a:prstGeom>
        </p:spPr>
        <p:txBody>
          <a:bodyPr>
            <a:normAutofit/>
          </a:bodyPr>
          <a:lstStyle>
            <a:lvl1pPr marL="0" indent="0">
              <a:buNone/>
              <a:defRPr sz="2800">
                <a:latin typeface="Helvetica" pitchFamily="2" charset="0"/>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GB" dirty="0"/>
              <a:t>Your image here</a:t>
            </a:r>
          </a:p>
        </p:txBody>
      </p:sp>
      <p:sp>
        <p:nvSpPr>
          <p:cNvPr id="12" name="Marcador de texto 11">
            <a:extLst>
              <a:ext uri="{FF2B5EF4-FFF2-40B4-BE49-F238E27FC236}">
                <a16:creationId xmlns:a16="http://schemas.microsoft.com/office/drawing/2014/main" id="{F7A8A39F-DE0E-EE40-B5EC-C27C213F4AC2}"/>
              </a:ext>
            </a:extLst>
          </p:cNvPr>
          <p:cNvSpPr>
            <a:spLocks noGrp="1"/>
          </p:cNvSpPr>
          <p:nvPr>
            <p:ph type="body" sz="quarter" idx="13" hasCustomPrompt="1"/>
          </p:nvPr>
        </p:nvSpPr>
        <p:spPr>
          <a:xfrm>
            <a:off x="4396154" y="4653197"/>
            <a:ext cx="2602523" cy="343314"/>
          </a:xfrm>
          <a:prstGeom prst="rect">
            <a:avLst/>
          </a:prstGeom>
        </p:spPr>
        <p:txBody>
          <a:bodyPr lIns="0" anchor="t" anchorCtr="0">
            <a:noAutofit/>
          </a:bodyPr>
          <a:lstStyle>
            <a:lvl1pPr marL="0" indent="0" algn="r" rtl="0">
              <a:buNone/>
              <a:defRPr sz="900">
                <a:solidFill>
                  <a:schemeClr val="tx1">
                    <a:lumMod val="50000"/>
                    <a:lumOff val="50000"/>
                  </a:schemeClr>
                </a:solidFill>
              </a:defRPr>
            </a:lvl1pPr>
          </a:lstStyle>
          <a:p>
            <a:pPr lvl="0"/>
            <a:r>
              <a:rPr lang="en-GB" dirty="0"/>
              <a:t>Write caption here </a:t>
            </a:r>
            <a:br>
              <a:rPr lang="en-GB" dirty="0"/>
            </a:br>
            <a:r>
              <a:rPr lang="en-GB" dirty="0"/>
              <a:t>up to 2 lines</a:t>
            </a:r>
          </a:p>
        </p:txBody>
      </p:sp>
    </p:spTree>
    <p:extLst>
      <p:ext uri="{BB962C8B-B14F-4D97-AF65-F5344CB8AC3E}">
        <p14:creationId xmlns:p14="http://schemas.microsoft.com/office/powerpoint/2010/main" val="492985336"/>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BACK">
    <p:spTree>
      <p:nvGrpSpPr>
        <p:cNvPr id="1" name=""/>
        <p:cNvGrpSpPr/>
        <p:nvPr/>
      </p:nvGrpSpPr>
      <p:grpSpPr>
        <a:xfrm>
          <a:off x="0" y="0"/>
          <a:ext cx="0" cy="0"/>
          <a:chOff x="0" y="0"/>
          <a:chExt cx="0" cy="0"/>
        </a:xfrm>
      </p:grpSpPr>
      <p:pic>
        <p:nvPicPr>
          <p:cNvPr id="7" name="Imagen 6" descr="02_BACK COVER.png"/>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389865226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COVER_EducationalProgrammes">
    <p:bg>
      <p:bgPr>
        <a:solidFill>
          <a:srgbClr val="F59600"/>
        </a:solidFill>
        <a:effectLst/>
      </p:bgPr>
    </p:bg>
    <p:spTree>
      <p:nvGrpSpPr>
        <p:cNvPr id="1" name=""/>
        <p:cNvGrpSpPr/>
        <p:nvPr/>
      </p:nvGrpSpPr>
      <p:grpSpPr>
        <a:xfrm>
          <a:off x="0" y="0"/>
          <a:ext cx="0" cy="0"/>
          <a:chOff x="0" y="0"/>
          <a:chExt cx="0" cy="0"/>
        </a:xfrm>
      </p:grpSpPr>
      <p:pic>
        <p:nvPicPr>
          <p:cNvPr id="5" name="Imagen 4" descr="Imagen que contiene Dibujo de ingeniería&#10;&#10;Descripción generada automáticamente">
            <a:extLst>
              <a:ext uri="{FF2B5EF4-FFF2-40B4-BE49-F238E27FC236}">
                <a16:creationId xmlns:a16="http://schemas.microsoft.com/office/drawing/2014/main" id="{26BB7072-2AE9-1E41-8DF6-EC5B7D737A6D}"/>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07146"/>
            <a:ext cx="4195482" cy="4110958"/>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126672582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OVER_EuropeanProjects">
    <p:bg>
      <p:bgPr>
        <a:solidFill>
          <a:srgbClr val="00879A"/>
        </a:solidFill>
        <a:effectLst/>
      </p:bgPr>
    </p:bg>
    <p:spTree>
      <p:nvGrpSpPr>
        <p:cNvPr id="1" name=""/>
        <p:cNvGrpSpPr/>
        <p:nvPr/>
      </p:nvGrpSpPr>
      <p:grpSpPr>
        <a:xfrm>
          <a:off x="0" y="0"/>
          <a:ext cx="0" cy="0"/>
          <a:chOff x="0" y="0"/>
          <a:chExt cx="0" cy="0"/>
        </a:xfrm>
      </p:grpSpPr>
      <p:pic>
        <p:nvPicPr>
          <p:cNvPr id="4" name="Imagen 3" descr="Logotipo&#10;&#10;Descripción generada automáticamente">
            <a:extLst>
              <a:ext uri="{FF2B5EF4-FFF2-40B4-BE49-F238E27FC236}">
                <a16:creationId xmlns:a16="http://schemas.microsoft.com/office/drawing/2014/main" id="{1B69939E-B497-5142-91E7-B9DFB46CB4FB}"/>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14830"/>
            <a:ext cx="4203166" cy="412632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27518067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COVER_Events">
    <p:bg>
      <p:bgPr>
        <a:solidFill>
          <a:srgbClr val="E60032"/>
        </a:solidFill>
        <a:effectLst/>
      </p:bgPr>
    </p:bg>
    <p:spTree>
      <p:nvGrpSpPr>
        <p:cNvPr id="1" name=""/>
        <p:cNvGrpSpPr/>
        <p:nvPr/>
      </p:nvGrpSpPr>
      <p:grpSpPr>
        <a:xfrm>
          <a:off x="0" y="0"/>
          <a:ext cx="0" cy="0"/>
          <a:chOff x="0" y="0"/>
          <a:chExt cx="0" cy="0"/>
        </a:xfrm>
      </p:grpSpPr>
      <p:pic>
        <p:nvPicPr>
          <p:cNvPr id="4" name="Imagen 3" descr="Imagen que contiene Forma&#10;&#10;Descripción generada automáticamente">
            <a:extLst>
              <a:ext uri="{FF2B5EF4-FFF2-40B4-BE49-F238E27FC236}">
                <a16:creationId xmlns:a16="http://schemas.microsoft.com/office/drawing/2014/main" id="{CA8BB6E5-4B99-4840-8F25-3E8E9248E108}"/>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499462"/>
            <a:ext cx="4195482" cy="4164746"/>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13850174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VER_PrototypeWorkshops">
    <p:bg>
      <p:bgPr>
        <a:solidFill>
          <a:srgbClr val="87B919"/>
        </a:solidFill>
        <a:effectLst/>
      </p:bgPr>
    </p:bg>
    <p:spTree>
      <p:nvGrpSpPr>
        <p:cNvPr id="1" name=""/>
        <p:cNvGrpSpPr/>
        <p:nvPr/>
      </p:nvGrpSpPr>
      <p:grpSpPr>
        <a:xfrm>
          <a:off x="0" y="0"/>
          <a:ext cx="0" cy="0"/>
          <a:chOff x="0" y="0"/>
          <a:chExt cx="0" cy="0"/>
        </a:xfrm>
      </p:grpSpPr>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pic>
        <p:nvPicPr>
          <p:cNvPr id="5" name="Imagen 4" descr="Diagrama, Dibujo de ingeniería&#10;&#10;Descripción generada automáticamente">
            <a:extLst>
              <a:ext uri="{FF2B5EF4-FFF2-40B4-BE49-F238E27FC236}">
                <a16:creationId xmlns:a16="http://schemas.microsoft.com/office/drawing/2014/main" id="{FF907440-85A4-CB42-BF28-7ECBE86C0B4C}"/>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60934"/>
            <a:ext cx="4136400" cy="4057170"/>
          </a:xfrm>
          <a:prstGeom prst="rect">
            <a:avLst/>
          </a:prstGeom>
        </p:spPr>
      </p:pic>
    </p:spTree>
    <p:extLst>
      <p:ext uri="{BB962C8B-B14F-4D97-AF65-F5344CB8AC3E}">
        <p14:creationId xmlns:p14="http://schemas.microsoft.com/office/powerpoint/2010/main" val="10632672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COVER_R&amp;D&amp;Iprojects">
    <p:bg>
      <p:bgPr>
        <a:solidFill>
          <a:srgbClr val="6E378C"/>
        </a:solidFill>
        <a:effectLst/>
      </p:bgPr>
    </p:bg>
    <p:spTree>
      <p:nvGrpSpPr>
        <p:cNvPr id="1" name=""/>
        <p:cNvGrpSpPr/>
        <p:nvPr/>
      </p:nvGrpSpPr>
      <p:grpSpPr>
        <a:xfrm>
          <a:off x="0" y="0"/>
          <a:ext cx="0" cy="0"/>
          <a:chOff x="0" y="0"/>
          <a:chExt cx="0" cy="0"/>
        </a:xfrm>
      </p:grpSpPr>
      <p:pic>
        <p:nvPicPr>
          <p:cNvPr id="4" name="Imagen 3" descr="Logotipo&#10;&#10;Descripción generada automáticamente con confianza baja">
            <a:extLst>
              <a:ext uri="{FF2B5EF4-FFF2-40B4-BE49-F238E27FC236}">
                <a16:creationId xmlns:a16="http://schemas.microsoft.com/office/drawing/2014/main" id="{64402CF3-9D15-574B-A659-3454163075EE}"/>
              </a:ext>
            </a:extLst>
          </p:cNvPr>
          <p:cNvPicPr>
            <a:picLocks noChangeAspect="1"/>
          </p:cNvPicPr>
          <p:nvPr userDrawn="1"/>
        </p:nvPicPr>
        <p:blipFill rotWithShape="1">
          <a:blip r:embed="rId2" cstate="screen">
            <a:extLst>
              <a:ext uri="{28A0092B-C50C-407E-A947-70E740481C1C}">
                <a14:useLocalDpi xmlns:a14="http://schemas.microsoft.com/office/drawing/2010/main"/>
              </a:ext>
            </a:extLst>
          </a:blip>
          <a:srcRect/>
          <a:stretch/>
        </p:blipFill>
        <p:spPr>
          <a:xfrm>
            <a:off x="0" y="537882"/>
            <a:ext cx="4187798" cy="4064854"/>
          </a:xfrm>
          <a:prstGeom prst="rect">
            <a:avLst/>
          </a:prstGeom>
        </p:spPr>
      </p:pic>
      <p:sp>
        <p:nvSpPr>
          <p:cNvPr id="2" name="Título 1"/>
          <p:cNvSpPr>
            <a:spLocks noGrp="1"/>
          </p:cNvSpPr>
          <p:nvPr>
            <p:ph type="title" hasCustomPrompt="1"/>
          </p:nvPr>
        </p:nvSpPr>
        <p:spPr>
          <a:xfrm>
            <a:off x="5089525" y="2419200"/>
            <a:ext cx="3528721" cy="1756858"/>
          </a:xfrm>
          <a:prstGeom prst="rect">
            <a:avLst/>
          </a:prstGeom>
        </p:spPr>
        <p:txBody>
          <a:bodyPr anchor="b">
            <a:normAutofit/>
          </a:bodyPr>
          <a:lstStyle>
            <a:lvl1pPr algn="l">
              <a:defRPr sz="3200" b="1">
                <a:solidFill>
                  <a:schemeClr val="bg1"/>
                </a:solidFill>
              </a:defRPr>
            </a:lvl1pPr>
          </a:lstStyle>
          <a:p>
            <a:r>
              <a:rPr lang="en-GB" dirty="0"/>
              <a:t>Write your title here up to 3 lines</a:t>
            </a:r>
          </a:p>
        </p:txBody>
      </p:sp>
    </p:spTree>
    <p:extLst>
      <p:ext uri="{BB962C8B-B14F-4D97-AF65-F5344CB8AC3E}">
        <p14:creationId xmlns:p14="http://schemas.microsoft.com/office/powerpoint/2010/main" val="392532219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_A">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07423183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BLANK_B">
    <p:spTree>
      <p:nvGrpSpPr>
        <p:cNvPr id="1" name=""/>
        <p:cNvGrpSpPr/>
        <p:nvPr/>
      </p:nvGrpSpPr>
      <p:grpSpPr>
        <a:xfrm>
          <a:off x="0" y="0"/>
          <a:ext cx="0" cy="0"/>
          <a:chOff x="0" y="0"/>
          <a:chExt cx="0" cy="0"/>
        </a:xfrm>
      </p:grpSpPr>
      <p:cxnSp>
        <p:nvCxnSpPr>
          <p:cNvPr id="5" name="Conector recto 4">
            <a:extLst>
              <a:ext uri="{FF2B5EF4-FFF2-40B4-BE49-F238E27FC236}">
                <a16:creationId xmlns:a16="http://schemas.microsoft.com/office/drawing/2014/main" id="{AB08F2EF-D00A-4942-AA12-804D0F57B878}"/>
              </a:ext>
            </a:extLst>
          </p:cNvPr>
          <p:cNvCxnSpPr/>
          <p:nvPr userDrawn="1"/>
        </p:nvCxnSpPr>
        <p:spPr>
          <a:xfrm flipV="1">
            <a:off x="564413" y="483518"/>
            <a:ext cx="911243" cy="310"/>
          </a:xfrm>
          <a:prstGeom prst="line">
            <a:avLst/>
          </a:prstGeom>
          <a:ln w="152400" cmpd="sng">
            <a:solidFill>
              <a:srgbClr val="000000"/>
            </a:solidFill>
          </a:ln>
          <a:effectLst/>
        </p:spPr>
        <p:style>
          <a:lnRef idx="2">
            <a:schemeClr val="accent1"/>
          </a:lnRef>
          <a:fillRef idx="0">
            <a:schemeClr val="accent1"/>
          </a:fillRef>
          <a:effectRef idx="1">
            <a:schemeClr val="accent1"/>
          </a:effectRef>
          <a:fontRef idx="minor">
            <a:schemeClr val="tx1"/>
          </a:fontRef>
        </p:style>
      </p:cxnSp>
      <p:cxnSp>
        <p:nvCxnSpPr>
          <p:cNvPr id="3" name="Conector recto 2">
            <a:extLst>
              <a:ext uri="{FF2B5EF4-FFF2-40B4-BE49-F238E27FC236}">
                <a16:creationId xmlns:a16="http://schemas.microsoft.com/office/drawing/2014/main" id="{91EA2F68-2677-674C-8B20-BF93484B64E2}"/>
              </a:ext>
            </a:extLst>
          </p:cNvPr>
          <p:cNvCxnSpPr/>
          <p:nvPr userDrawn="1"/>
        </p:nvCxnSpPr>
        <p:spPr>
          <a:xfrm flipH="1">
            <a:off x="0" y="0"/>
            <a:ext cx="914400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cxnSp>
        <p:nvCxnSpPr>
          <p:cNvPr id="4" name="Conector recto 3">
            <a:extLst>
              <a:ext uri="{FF2B5EF4-FFF2-40B4-BE49-F238E27FC236}">
                <a16:creationId xmlns:a16="http://schemas.microsoft.com/office/drawing/2014/main" id="{98DFC112-3411-B74B-BD12-A0B1FC54F87F}"/>
              </a:ext>
            </a:extLst>
          </p:cNvPr>
          <p:cNvCxnSpPr/>
          <p:nvPr userDrawn="1"/>
        </p:nvCxnSpPr>
        <p:spPr>
          <a:xfrm>
            <a:off x="6824091" y="0"/>
            <a:ext cx="0" cy="5143500"/>
          </a:xfrm>
          <a:prstGeom prst="line">
            <a:avLst/>
          </a:prstGeom>
          <a:ln w="3175" cmpd="sng">
            <a:solidFill>
              <a:schemeClr val="tx1"/>
            </a:solidFill>
          </a:ln>
          <a:effectLst/>
        </p:spPr>
        <p:style>
          <a:lnRef idx="2">
            <a:schemeClr val="accent1"/>
          </a:lnRef>
          <a:fillRef idx="0">
            <a:schemeClr val="accent1"/>
          </a:fillRef>
          <a:effectRef idx="1">
            <a:schemeClr val="accent1"/>
          </a:effectRef>
          <a:fontRef idx="minor">
            <a:schemeClr val="tx1"/>
          </a:fontRef>
        </p:style>
      </p:cxnSp>
    </p:spTree>
    <p:extLst>
      <p:ext uri="{BB962C8B-B14F-4D97-AF65-F5344CB8AC3E}">
        <p14:creationId xmlns:p14="http://schemas.microsoft.com/office/powerpoint/2010/main" val="353134683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5397EE8D-71FB-9140-84D4-06212596B379}"/>
              </a:ext>
            </a:extLst>
          </p:cNvPr>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es-ES_tradnl" dirty="0"/>
              <a:t>Clic para editar título</a:t>
            </a:r>
            <a:endParaRPr lang="es-ES" dirty="0"/>
          </a:p>
        </p:txBody>
      </p:sp>
      <p:sp>
        <p:nvSpPr>
          <p:cNvPr id="3" name="Marcador de texto 2">
            <a:extLst>
              <a:ext uri="{FF2B5EF4-FFF2-40B4-BE49-F238E27FC236}">
                <a16:creationId xmlns:a16="http://schemas.microsoft.com/office/drawing/2014/main" id="{54B69AFA-C1FC-1844-A983-CFEE627CB220}"/>
              </a:ext>
            </a:extLst>
          </p:cNvPr>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es-ES_tradnl"/>
              <a:t>Haga clic para modificar el estilo de texto del patrón</a:t>
            </a:r>
          </a:p>
          <a:p>
            <a:pPr lvl="1"/>
            <a:r>
              <a:rPr lang="es-ES_tradnl"/>
              <a:t>Segundo nivel</a:t>
            </a:r>
          </a:p>
          <a:p>
            <a:pPr lvl="2"/>
            <a:r>
              <a:rPr lang="es-ES_tradnl"/>
              <a:t>Tercer nivel</a:t>
            </a:r>
          </a:p>
          <a:p>
            <a:pPr lvl="3"/>
            <a:r>
              <a:rPr lang="es-ES_tradnl"/>
              <a:t>Cuarto nivel</a:t>
            </a:r>
          </a:p>
          <a:p>
            <a:pPr lvl="4"/>
            <a:r>
              <a:rPr lang="es-ES_tradnl"/>
              <a:t>Quinto nivel</a:t>
            </a:r>
            <a:endParaRPr lang="es-ES"/>
          </a:p>
        </p:txBody>
      </p:sp>
      <p:sp>
        <p:nvSpPr>
          <p:cNvPr id="4" name="Marcador de pie de página 4">
            <a:extLst>
              <a:ext uri="{FF2B5EF4-FFF2-40B4-BE49-F238E27FC236}">
                <a16:creationId xmlns:a16="http://schemas.microsoft.com/office/drawing/2014/main" id="{487EEB51-620E-8C4B-98B4-1F42390914DF}"/>
              </a:ext>
            </a:extLst>
          </p:cNvPr>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
          </a:p>
        </p:txBody>
      </p:sp>
      <p:sp>
        <p:nvSpPr>
          <p:cNvPr id="5" name="Marcador de número de diapositiva 5">
            <a:extLst>
              <a:ext uri="{FF2B5EF4-FFF2-40B4-BE49-F238E27FC236}">
                <a16:creationId xmlns:a16="http://schemas.microsoft.com/office/drawing/2014/main" id="{6F5302E1-9D8F-A742-8A74-EB4F5778E334}"/>
              </a:ext>
            </a:extLst>
          </p:cNvPr>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fld id="{E3D4E5B7-A2EC-AB4A-80C9-17EC9FB4DCB0}" type="slidenum">
              <a:t>‹#›</a:t>
            </a:fld>
            <a:endParaRPr lang="es-ES"/>
          </a:p>
        </p:txBody>
      </p:sp>
    </p:spTree>
    <p:extLst>
      <p:ext uri="{BB962C8B-B14F-4D97-AF65-F5344CB8AC3E}">
        <p14:creationId xmlns:p14="http://schemas.microsoft.com/office/powerpoint/2010/main" val="1136831474"/>
      </p:ext>
    </p:extLst>
  </p:cSld>
  <p:clrMap bg1="lt1" tx1="dk1" bg2="lt2" tx2="dk2" accent1="accent1" accent2="accent2" accent3="accent3" accent4="accent4" accent5="accent5" accent6="accent6" hlink="hlink" folHlink="folHlink"/>
  <p:sldLayoutIdLst>
    <p:sldLayoutId id="2147483656" r:id="rId1"/>
    <p:sldLayoutId id="2147483679" r:id="rId2"/>
    <p:sldLayoutId id="2147483683" r:id="rId3"/>
    <p:sldLayoutId id="2147483684" r:id="rId4"/>
    <p:sldLayoutId id="2147483681" r:id="rId5"/>
    <p:sldLayoutId id="2147483671" r:id="rId6"/>
    <p:sldLayoutId id="2147483682" r:id="rId7"/>
    <p:sldLayoutId id="2147483658" r:id="rId8"/>
    <p:sldLayoutId id="2147483659" r:id="rId9"/>
    <p:sldLayoutId id="2147483657" r:id="rId10"/>
    <p:sldLayoutId id="2147483649" r:id="rId11"/>
    <p:sldLayoutId id="2147483651" r:id="rId12"/>
    <p:sldLayoutId id="2147483661" r:id="rId13"/>
    <p:sldLayoutId id="2147483662" r:id="rId14"/>
    <p:sldLayoutId id="2147483664" r:id="rId15"/>
    <p:sldLayoutId id="2147483667" r:id="rId16"/>
    <p:sldLayoutId id="2147483669" r:id="rId17"/>
    <p:sldLayoutId id="2147483650" r:id="rId18"/>
    <p:sldLayoutId id="2147483652" r:id="rId19"/>
    <p:sldLayoutId id="2147483660" r:id="rId20"/>
    <p:sldLayoutId id="2147483653" r:id="rId21"/>
    <p:sldLayoutId id="2147483665" r:id="rId22"/>
    <p:sldLayoutId id="2147483676" r:id="rId23"/>
    <p:sldLayoutId id="2147483654" r:id="rId24"/>
  </p:sldLayoutIdLst>
  <p:hf sldNum="0" hdr="0" ftr="0" dt="0"/>
  <p:txStyles>
    <p:titleStyle>
      <a:lvl1pPr algn="ctr" defTabSz="457200" rtl="0" eaLnBrk="1" latinLnBrk="0" hangingPunct="1">
        <a:spcBef>
          <a:spcPct val="0"/>
        </a:spcBef>
        <a:buNone/>
        <a:defRPr sz="3200" b="1"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16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16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16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16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16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s-E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15.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50985E9B-B4AC-0241-B545-46B408662193}"/>
              </a:ext>
            </a:extLst>
          </p:cNvPr>
          <p:cNvSpPr>
            <a:spLocks noGrp="1"/>
          </p:cNvSpPr>
          <p:nvPr>
            <p:ph type="title"/>
          </p:nvPr>
        </p:nvSpPr>
        <p:spPr>
          <a:xfrm>
            <a:off x="3786094" y="451932"/>
            <a:ext cx="5064873" cy="2245494"/>
          </a:xfrm>
        </p:spPr>
        <p:txBody>
          <a:bodyPr>
            <a:normAutofit/>
          </a:bodyPr>
          <a:lstStyle/>
          <a:p>
            <a:pPr algn="ctr"/>
            <a:r>
              <a:rPr lang="en-GB" dirty="0">
                <a:latin typeface="Seaford" panose="00000500000000000000" pitchFamily="2" charset="0"/>
              </a:rPr>
              <a:t>IdeaSquare</a:t>
            </a:r>
            <a:br>
              <a:rPr lang="en-GB" dirty="0">
                <a:latin typeface="Seaford" panose="00000500000000000000" pitchFamily="2" charset="0"/>
              </a:rPr>
            </a:br>
            <a:r>
              <a:rPr lang="en-GB" dirty="0">
                <a:latin typeface="Seaford" panose="00000500000000000000" pitchFamily="2" charset="0"/>
              </a:rPr>
              <a:t>finance &amp; project pipeline</a:t>
            </a:r>
            <a:br>
              <a:rPr lang="en-GB" dirty="0">
                <a:latin typeface="Seaford" panose="00000500000000000000" pitchFamily="2" charset="0"/>
              </a:rPr>
            </a:br>
            <a:endParaRPr lang="en-GB" dirty="0">
              <a:latin typeface="Seaford" panose="00000500000000000000" pitchFamily="2" charset="0"/>
            </a:endParaRPr>
          </a:p>
        </p:txBody>
      </p:sp>
      <p:sp>
        <p:nvSpPr>
          <p:cNvPr id="5" name="Marcador de texto 4">
            <a:extLst>
              <a:ext uri="{FF2B5EF4-FFF2-40B4-BE49-F238E27FC236}">
                <a16:creationId xmlns:a16="http://schemas.microsoft.com/office/drawing/2014/main" id="{1370BAC6-769A-304B-BD45-4187227975AF}"/>
              </a:ext>
            </a:extLst>
          </p:cNvPr>
          <p:cNvSpPr>
            <a:spLocks noGrp="1"/>
          </p:cNvSpPr>
          <p:nvPr>
            <p:ph type="body" sz="half" idx="2"/>
          </p:nvPr>
        </p:nvSpPr>
        <p:spPr>
          <a:xfrm>
            <a:off x="4531113" y="3024473"/>
            <a:ext cx="4029141" cy="872594"/>
          </a:xfrm>
        </p:spPr>
        <p:txBody>
          <a:bodyPr/>
          <a:lstStyle/>
          <a:p>
            <a:pPr algn="ctr"/>
            <a:r>
              <a:rPr lang="en-GB" sz="1400" dirty="0">
                <a:latin typeface="Seaford" panose="00000500000000000000" pitchFamily="2" charset="0"/>
              </a:rPr>
              <a:t>ISAB Meeting February 16</a:t>
            </a:r>
            <a:r>
              <a:rPr lang="en-GB" sz="1400" baseline="30000" dirty="0">
                <a:latin typeface="Seaford" panose="00000500000000000000" pitchFamily="2" charset="0"/>
              </a:rPr>
              <a:t>th</a:t>
            </a:r>
            <a:r>
              <a:rPr lang="en-GB" sz="1400" dirty="0">
                <a:latin typeface="Seaford" panose="00000500000000000000" pitchFamily="2" charset="0"/>
              </a:rPr>
              <a:t>, 2023</a:t>
            </a:r>
          </a:p>
          <a:p>
            <a:pPr algn="ctr"/>
            <a:r>
              <a:rPr lang="en-GB" sz="1400" dirty="0">
                <a:latin typeface="Seaford" panose="00000500000000000000" pitchFamily="2" charset="0"/>
              </a:rPr>
              <a:t>Roy Pennings, </a:t>
            </a:r>
          </a:p>
          <a:p>
            <a:pPr algn="ctr"/>
            <a:r>
              <a:rPr lang="en-GB" sz="1400" dirty="0">
                <a:latin typeface="Seaford" panose="00000500000000000000" pitchFamily="2" charset="0"/>
              </a:rPr>
              <a:t>CERN EU Office and IdeaSquare.</a:t>
            </a:r>
          </a:p>
          <a:p>
            <a:endParaRPr lang="en-GB" dirty="0">
              <a:latin typeface="Seaford" panose="00000500000000000000" pitchFamily="2" charset="0"/>
            </a:endParaRPr>
          </a:p>
        </p:txBody>
      </p:sp>
    </p:spTree>
    <p:extLst>
      <p:ext uri="{BB962C8B-B14F-4D97-AF65-F5344CB8AC3E}">
        <p14:creationId xmlns:p14="http://schemas.microsoft.com/office/powerpoint/2010/main" val="301305067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7482916" cy="500549"/>
          </a:xfrm>
        </p:spPr>
        <p:txBody>
          <a:bodyPr/>
          <a:lstStyle/>
          <a:p>
            <a:r>
              <a:rPr lang="en-US" dirty="0">
                <a:latin typeface="Seaford" panose="00000500000000000000" pitchFamily="2" charset="0"/>
              </a:rPr>
              <a:t>Financial status</a:t>
            </a:r>
          </a:p>
        </p:txBody>
      </p:sp>
      <p:sp>
        <p:nvSpPr>
          <p:cNvPr id="11" name="Rectangle 10"/>
          <p:cNvSpPr/>
          <p:nvPr/>
        </p:nvSpPr>
        <p:spPr>
          <a:xfrm>
            <a:off x="429219" y="1118092"/>
            <a:ext cx="8485882" cy="2477601"/>
          </a:xfrm>
          <a:prstGeom prst="rect">
            <a:avLst/>
          </a:prstGeom>
        </p:spPr>
        <p:txBody>
          <a:bodyPr wrap="square">
            <a:spAutoFit/>
          </a:bodyPr>
          <a:lstStyle/>
          <a:p>
            <a:pPr marL="171450" indent="-171450" algn="just">
              <a:spcAft>
                <a:spcPts val="600"/>
              </a:spcAft>
              <a:buFont typeface="Arial" panose="020B0604020202020204" pitchFamily="34" charset="0"/>
              <a:buChar char="•"/>
            </a:pPr>
            <a:r>
              <a:rPr lang="en-GB" sz="1050" dirty="0">
                <a:latin typeface="Seaford" panose="00000500000000000000" pitchFamily="2" charset="0"/>
              </a:rPr>
              <a:t>As reminder from last ISAB meeting (29/11/2023):</a:t>
            </a:r>
          </a:p>
          <a:p>
            <a:pPr marL="171450" indent="-171450" algn="just">
              <a:spcAft>
                <a:spcPts val="600"/>
              </a:spcAft>
              <a:buFont typeface="Arial" panose="020B0604020202020204" pitchFamily="34" charset="0"/>
              <a:buChar char="•"/>
            </a:pPr>
            <a:endParaRPr lang="en-GB" sz="1050" dirty="0">
              <a:latin typeface="Seaford" panose="00000500000000000000" pitchFamily="2" charset="0"/>
            </a:endParaRPr>
          </a:p>
          <a:p>
            <a:pPr marL="171450" indent="-171450" algn="just">
              <a:spcAft>
                <a:spcPts val="600"/>
              </a:spcAft>
              <a:buFont typeface="Arial" panose="020B0604020202020204" pitchFamily="34" charset="0"/>
              <a:buChar char="•"/>
            </a:pPr>
            <a:endParaRPr lang="en-GB" sz="1050" dirty="0">
              <a:latin typeface="Seaford" panose="00000500000000000000" pitchFamily="2" charset="0"/>
            </a:endParaRPr>
          </a:p>
          <a:p>
            <a:pPr marL="171450" indent="-171450" algn="just">
              <a:spcAft>
                <a:spcPts val="600"/>
              </a:spcAft>
              <a:buFont typeface="Arial" panose="020B0604020202020204" pitchFamily="34" charset="0"/>
              <a:buChar char="•"/>
            </a:pPr>
            <a:endParaRPr lang="en-GB" sz="1050" dirty="0">
              <a:latin typeface="Seaford" panose="00000500000000000000" pitchFamily="2" charset="0"/>
            </a:endParaRPr>
          </a:p>
          <a:p>
            <a:pPr marL="171450" indent="-171450" algn="just">
              <a:spcAft>
                <a:spcPts val="600"/>
              </a:spcAft>
              <a:buFont typeface="Arial" panose="020B0604020202020204" pitchFamily="34" charset="0"/>
              <a:buChar char="•"/>
            </a:pPr>
            <a:endParaRPr lang="en-GB" sz="1050" dirty="0">
              <a:latin typeface="Seaford" panose="00000500000000000000" pitchFamily="2" charset="0"/>
            </a:endParaRPr>
          </a:p>
          <a:p>
            <a:pPr algn="just">
              <a:spcAft>
                <a:spcPts val="600"/>
              </a:spcAft>
            </a:pPr>
            <a:endParaRPr lang="en-GB" sz="1000" dirty="0">
              <a:latin typeface="Seaford" panose="00000500000000000000" pitchFamily="2" charset="0"/>
            </a:endParaRPr>
          </a:p>
          <a:p>
            <a:pPr algn="just">
              <a:spcAft>
                <a:spcPts val="600"/>
              </a:spcAft>
            </a:pPr>
            <a:endParaRPr lang="en-GB" sz="1000" dirty="0">
              <a:latin typeface="Seaford" panose="00000500000000000000" pitchFamily="2" charset="0"/>
            </a:endParaRPr>
          </a:p>
          <a:p>
            <a:pPr marL="171450" indent="-171450" algn="just">
              <a:spcAft>
                <a:spcPts val="600"/>
              </a:spcAft>
              <a:buFont typeface="Arial" panose="020B0604020202020204" pitchFamily="34" charset="0"/>
              <a:buChar char="•"/>
            </a:pPr>
            <a:endParaRPr lang="en-GB" sz="100" b="1" dirty="0">
              <a:latin typeface="Seaford" panose="00000500000000000000" pitchFamily="2" charset="0"/>
            </a:endParaRPr>
          </a:p>
          <a:p>
            <a:pPr marL="171450" indent="-171450" algn="just">
              <a:spcAft>
                <a:spcPts val="600"/>
              </a:spcAft>
              <a:buFont typeface="Arial" panose="020B0604020202020204" pitchFamily="34" charset="0"/>
              <a:buChar char="•"/>
            </a:pPr>
            <a:endParaRPr lang="en-GB" sz="1050" b="1" dirty="0">
              <a:latin typeface="Seaford" panose="00000500000000000000" pitchFamily="2" charset="0"/>
            </a:endParaRPr>
          </a:p>
          <a:p>
            <a:pPr marL="171450" indent="-171450" algn="just">
              <a:spcAft>
                <a:spcPts val="600"/>
              </a:spcAft>
              <a:buFont typeface="Arial" panose="020B0604020202020204" pitchFamily="34" charset="0"/>
              <a:buChar char="•"/>
            </a:pPr>
            <a:r>
              <a:rPr lang="en-GB" sz="1050" dirty="0">
                <a:latin typeface="Seaford" panose="00000500000000000000" pitchFamily="2" charset="0"/>
              </a:rPr>
              <a:t>Request to CERN in 2024 will thus be similar to previous years: approx. 430K CHF. </a:t>
            </a:r>
          </a:p>
          <a:p>
            <a:pPr marL="171450" indent="-171450" algn="just">
              <a:spcAft>
                <a:spcPts val="600"/>
              </a:spcAft>
              <a:buFont typeface="Arial" panose="020B0604020202020204" pitchFamily="34" charset="0"/>
              <a:buChar char="•"/>
            </a:pPr>
            <a:r>
              <a:rPr lang="en-GB" sz="1050" dirty="0">
                <a:latin typeface="Seaford" panose="00000500000000000000" pitchFamily="2" charset="0"/>
              </a:rPr>
              <a:t>Main cost category = salaries, although in 2023, a large part was allocated to ATTRACT-2 budget.</a:t>
            </a:r>
          </a:p>
        </p:txBody>
      </p:sp>
      <p:pic>
        <p:nvPicPr>
          <p:cNvPr id="7" name="Picture 6">
            <a:extLst>
              <a:ext uri="{FF2B5EF4-FFF2-40B4-BE49-F238E27FC236}">
                <a16:creationId xmlns:a16="http://schemas.microsoft.com/office/drawing/2014/main" id="{3408F3B7-935A-FEB7-E6A4-6737CF599C9A}"/>
              </a:ext>
            </a:extLst>
          </p:cNvPr>
          <p:cNvPicPr>
            <a:picLocks noChangeAspect="1"/>
          </p:cNvPicPr>
          <p:nvPr/>
        </p:nvPicPr>
        <p:blipFill>
          <a:blip r:embed="rId2"/>
          <a:stretch>
            <a:fillRect/>
          </a:stretch>
        </p:blipFill>
        <p:spPr>
          <a:xfrm>
            <a:off x="1444752" y="1493673"/>
            <a:ext cx="5010891" cy="1343270"/>
          </a:xfrm>
          <a:prstGeom prst="rect">
            <a:avLst/>
          </a:prstGeom>
        </p:spPr>
      </p:pic>
      <p:sp>
        <p:nvSpPr>
          <p:cNvPr id="9" name="TextBox 8">
            <a:extLst>
              <a:ext uri="{FF2B5EF4-FFF2-40B4-BE49-F238E27FC236}">
                <a16:creationId xmlns:a16="http://schemas.microsoft.com/office/drawing/2014/main" id="{77A0EC3C-3452-CB3A-872C-27AC454C79A3}"/>
              </a:ext>
            </a:extLst>
          </p:cNvPr>
          <p:cNvSpPr txBox="1"/>
          <p:nvPr/>
        </p:nvSpPr>
        <p:spPr>
          <a:xfrm>
            <a:off x="429219" y="3549786"/>
            <a:ext cx="8485882" cy="1208023"/>
          </a:xfrm>
          <a:prstGeom prst="rect">
            <a:avLst/>
          </a:prstGeom>
          <a:noFill/>
        </p:spPr>
        <p:txBody>
          <a:bodyPr wrap="square">
            <a:spAutoFit/>
          </a:bodyPr>
          <a:lstStyle/>
          <a:p>
            <a:pPr marL="171450" indent="-171450" algn="just">
              <a:spcAft>
                <a:spcPts val="600"/>
              </a:spcAft>
              <a:buFont typeface="Arial" panose="020B0604020202020204" pitchFamily="34" charset="0"/>
              <a:buChar char="•"/>
            </a:pPr>
            <a:r>
              <a:rPr lang="en-GB" sz="1050" dirty="0">
                <a:latin typeface="Seaford" panose="00000500000000000000" pitchFamily="2" charset="0"/>
              </a:rPr>
              <a:t>In near future, we need to replace (large) part of 3D-printing infra + restock mechanical and electrical tool shops. Costs approx. 60-80K CHF.</a:t>
            </a:r>
          </a:p>
          <a:p>
            <a:pPr marL="171450" indent="-171450" algn="just">
              <a:spcAft>
                <a:spcPts val="600"/>
              </a:spcAft>
              <a:buFont typeface="Arial" panose="020B0604020202020204" pitchFamily="34" charset="0"/>
              <a:buChar char="•"/>
            </a:pPr>
            <a:r>
              <a:rPr lang="en-GB" sz="1050" dirty="0">
                <a:latin typeface="Seaford" panose="00000500000000000000" pitchFamily="2" charset="0"/>
              </a:rPr>
              <a:t>Main funding streams for 2024/2025:</a:t>
            </a:r>
          </a:p>
          <a:p>
            <a:pPr marL="628650" lvl="1" indent="-171450" algn="just">
              <a:spcAft>
                <a:spcPts val="600"/>
              </a:spcAft>
              <a:buFont typeface="Courier New" panose="02070309020205020404" pitchFamily="49" charset="0"/>
              <a:buChar char="o"/>
            </a:pPr>
            <a:r>
              <a:rPr lang="en-GB" sz="1050" dirty="0">
                <a:latin typeface="Seaford" panose="00000500000000000000" pitchFamily="2" charset="0"/>
              </a:rPr>
              <a:t>potential central funding from CERN (process to start in March).</a:t>
            </a:r>
          </a:p>
          <a:p>
            <a:pPr marL="628650" lvl="1" indent="-171450" algn="just">
              <a:spcAft>
                <a:spcPts val="600"/>
              </a:spcAft>
              <a:buFont typeface="Courier New" panose="02070309020205020404" pitchFamily="49" charset="0"/>
              <a:buChar char="o"/>
            </a:pPr>
            <a:r>
              <a:rPr lang="en-GB" sz="1050" dirty="0">
                <a:latin typeface="Seaford" panose="00000500000000000000" pitchFamily="2" charset="0"/>
              </a:rPr>
              <a:t>Horizon Europe participation (see next slide).</a:t>
            </a:r>
          </a:p>
          <a:p>
            <a:pPr marL="628650" lvl="1" indent="-171450" algn="just">
              <a:spcAft>
                <a:spcPts val="600"/>
              </a:spcAft>
              <a:buFont typeface="Courier New" panose="02070309020205020404" pitchFamily="49" charset="0"/>
              <a:buChar char="o"/>
            </a:pPr>
            <a:r>
              <a:rPr lang="en-GB" sz="1050" dirty="0">
                <a:latin typeface="Seaford" panose="00000500000000000000" pitchFamily="2" charset="0"/>
              </a:rPr>
              <a:t>new Executive Training Programme (already discussed).</a:t>
            </a:r>
          </a:p>
        </p:txBody>
      </p:sp>
    </p:spTree>
    <p:extLst>
      <p:ext uri="{BB962C8B-B14F-4D97-AF65-F5344CB8AC3E}">
        <p14:creationId xmlns:p14="http://schemas.microsoft.com/office/powerpoint/2010/main" val="4283453440"/>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7482916" cy="500549"/>
          </a:xfrm>
        </p:spPr>
        <p:txBody>
          <a:bodyPr/>
          <a:lstStyle/>
          <a:p>
            <a:r>
              <a:rPr lang="en-US" dirty="0">
                <a:latin typeface="Seaford" panose="00000500000000000000" pitchFamily="2" charset="0"/>
              </a:rPr>
              <a:t>Projects pipeline</a:t>
            </a:r>
          </a:p>
        </p:txBody>
      </p:sp>
      <p:sp>
        <p:nvSpPr>
          <p:cNvPr id="7" name="TextBox 6">
            <a:extLst>
              <a:ext uri="{FF2B5EF4-FFF2-40B4-BE49-F238E27FC236}">
                <a16:creationId xmlns:a16="http://schemas.microsoft.com/office/drawing/2014/main" id="{E1F183D0-2D57-CD51-4430-F60D86100599}"/>
              </a:ext>
            </a:extLst>
          </p:cNvPr>
          <p:cNvSpPr txBox="1"/>
          <p:nvPr/>
        </p:nvSpPr>
        <p:spPr>
          <a:xfrm>
            <a:off x="442266" y="1121776"/>
            <a:ext cx="3925824" cy="307777"/>
          </a:xfrm>
          <a:prstGeom prst="rect">
            <a:avLst/>
          </a:prstGeom>
          <a:noFill/>
        </p:spPr>
        <p:txBody>
          <a:bodyPr wrap="square" rtlCol="0">
            <a:spAutoFit/>
          </a:bodyPr>
          <a:lstStyle/>
          <a:p>
            <a:r>
              <a:rPr lang="en-GB" sz="1400" i="1" dirty="0"/>
              <a:t>Submitted proposals HEU:</a:t>
            </a:r>
          </a:p>
        </p:txBody>
      </p:sp>
      <p:graphicFrame>
        <p:nvGraphicFramePr>
          <p:cNvPr id="12" name="Table 11">
            <a:extLst>
              <a:ext uri="{FF2B5EF4-FFF2-40B4-BE49-F238E27FC236}">
                <a16:creationId xmlns:a16="http://schemas.microsoft.com/office/drawing/2014/main" id="{35E9A12A-BD88-8A48-7D4D-A0A61B4E1A50}"/>
              </a:ext>
            </a:extLst>
          </p:cNvPr>
          <p:cNvGraphicFramePr>
            <a:graphicFrameLocks noGrp="1"/>
          </p:cNvGraphicFramePr>
          <p:nvPr>
            <p:extLst>
              <p:ext uri="{D42A27DB-BD31-4B8C-83A1-F6EECF244321}">
                <p14:modId xmlns:p14="http://schemas.microsoft.com/office/powerpoint/2010/main" val="3946567450"/>
              </p:ext>
            </p:extLst>
          </p:nvPr>
        </p:nvGraphicFramePr>
        <p:xfrm>
          <a:off x="0" y="1586548"/>
          <a:ext cx="9144000" cy="3556951"/>
        </p:xfrm>
        <a:graphic>
          <a:graphicData uri="http://schemas.openxmlformats.org/drawingml/2006/table">
            <a:tbl>
              <a:tblPr firstRow="1" bandRow="1">
                <a:tableStyleId>{073A0DAA-6AF3-43AB-8588-CEC1D06C72B9}</a:tableStyleId>
              </a:tblPr>
              <a:tblGrid>
                <a:gridCol w="873413">
                  <a:extLst>
                    <a:ext uri="{9D8B030D-6E8A-4147-A177-3AD203B41FA5}">
                      <a16:colId xmlns:a16="http://schemas.microsoft.com/office/drawing/2014/main" val="2613748250"/>
                    </a:ext>
                  </a:extLst>
                </a:gridCol>
                <a:gridCol w="5887768">
                  <a:extLst>
                    <a:ext uri="{9D8B030D-6E8A-4147-A177-3AD203B41FA5}">
                      <a16:colId xmlns:a16="http://schemas.microsoft.com/office/drawing/2014/main" val="2695430451"/>
                    </a:ext>
                  </a:extLst>
                </a:gridCol>
                <a:gridCol w="737771">
                  <a:extLst>
                    <a:ext uri="{9D8B030D-6E8A-4147-A177-3AD203B41FA5}">
                      <a16:colId xmlns:a16="http://schemas.microsoft.com/office/drawing/2014/main" val="2463043471"/>
                    </a:ext>
                  </a:extLst>
                </a:gridCol>
                <a:gridCol w="881726">
                  <a:extLst>
                    <a:ext uri="{9D8B030D-6E8A-4147-A177-3AD203B41FA5}">
                      <a16:colId xmlns:a16="http://schemas.microsoft.com/office/drawing/2014/main" val="4151734533"/>
                    </a:ext>
                  </a:extLst>
                </a:gridCol>
                <a:gridCol w="763322">
                  <a:extLst>
                    <a:ext uri="{9D8B030D-6E8A-4147-A177-3AD203B41FA5}">
                      <a16:colId xmlns:a16="http://schemas.microsoft.com/office/drawing/2014/main" val="2523111979"/>
                    </a:ext>
                  </a:extLst>
                </a:gridCol>
              </a:tblGrid>
              <a:tr h="457977">
                <a:tc>
                  <a:txBody>
                    <a:bodyPr/>
                    <a:lstStyle/>
                    <a:p>
                      <a:r>
                        <a:rPr lang="en-GB" sz="1200" dirty="0"/>
                        <a:t>Acronym</a:t>
                      </a:r>
                    </a:p>
                  </a:txBody>
                  <a:tcPr/>
                </a:tc>
                <a:tc>
                  <a:txBody>
                    <a:bodyPr/>
                    <a:lstStyle/>
                    <a:p>
                      <a:r>
                        <a:rPr lang="en-GB" sz="1200" dirty="0"/>
                        <a:t>Description</a:t>
                      </a:r>
                    </a:p>
                  </a:txBody>
                  <a:tcPr/>
                </a:tc>
                <a:tc>
                  <a:txBody>
                    <a:bodyPr/>
                    <a:lstStyle/>
                    <a:p>
                      <a:r>
                        <a:rPr lang="en-GB" sz="1200" dirty="0"/>
                        <a:t>Role</a:t>
                      </a:r>
                    </a:p>
                  </a:txBody>
                  <a:tcPr/>
                </a:tc>
                <a:tc>
                  <a:txBody>
                    <a:bodyPr/>
                    <a:lstStyle/>
                    <a:p>
                      <a:r>
                        <a:rPr lang="en-GB" sz="1200" dirty="0"/>
                        <a:t>Potential funding</a:t>
                      </a:r>
                    </a:p>
                  </a:txBody>
                  <a:tcPr/>
                </a:tc>
                <a:tc>
                  <a:txBody>
                    <a:bodyPr/>
                    <a:lstStyle/>
                    <a:p>
                      <a:r>
                        <a:rPr lang="en-GB" sz="1200" dirty="0"/>
                        <a:t>Earliest start</a:t>
                      </a:r>
                    </a:p>
                  </a:txBody>
                  <a:tcPr/>
                </a:tc>
                <a:extLst>
                  <a:ext uri="{0D108BD9-81ED-4DB2-BD59-A6C34878D82A}">
                    <a16:rowId xmlns:a16="http://schemas.microsoft.com/office/drawing/2014/main" val="3972905612"/>
                  </a:ext>
                </a:extLst>
              </a:tr>
              <a:tr h="763294">
                <a:tc>
                  <a:txBody>
                    <a:bodyPr/>
                    <a:lstStyle/>
                    <a:p>
                      <a:r>
                        <a:rPr lang="en-GB" sz="1200" kern="1200" dirty="0">
                          <a:solidFill>
                            <a:schemeClr val="dk1"/>
                          </a:solidFill>
                          <a:latin typeface="+mn-lt"/>
                          <a:ea typeface="+mn-ea"/>
                          <a:cs typeface="+mn-cs"/>
                        </a:rPr>
                        <a:t>TRACS</a:t>
                      </a:r>
                    </a:p>
                  </a:txBody>
                  <a:tcPr/>
                </a:tc>
                <a:tc>
                  <a:txBody>
                    <a:bodyPr/>
                    <a:lstStyle/>
                    <a:p>
                      <a:r>
                        <a:rPr lang="en-GB" sz="1100" kern="1200" dirty="0">
                          <a:solidFill>
                            <a:schemeClr val="dk1"/>
                          </a:solidFill>
                          <a:latin typeface="+mn-lt"/>
                          <a:ea typeface="+mn-ea"/>
                          <a:cs typeface="+mn-cs"/>
                        </a:rPr>
                        <a:t>Synthesizing new methodology from behavioural, social, management sciences that better supports the shift to systemic collaboration and facilitation of mindsets of academic researchers. Project targets transition to 4th Generation University concept. Contribution to CERN: more involvement in societal project collaborations, better transversal skills.</a:t>
                      </a:r>
                    </a:p>
                  </a:txBody>
                  <a:tcPr/>
                </a:tc>
                <a:tc>
                  <a:txBody>
                    <a:bodyPr/>
                    <a:lstStyle/>
                    <a:p>
                      <a:r>
                        <a:rPr lang="en-GB" sz="1100" kern="1200" dirty="0">
                          <a:solidFill>
                            <a:schemeClr val="dk1"/>
                          </a:solidFill>
                          <a:latin typeface="+mn-lt"/>
                          <a:ea typeface="+mn-ea"/>
                          <a:cs typeface="+mn-cs"/>
                        </a:rPr>
                        <a:t>Coord.</a:t>
                      </a:r>
                    </a:p>
                  </a:txBody>
                  <a:tcPr/>
                </a:tc>
                <a:tc>
                  <a:txBody>
                    <a:bodyPr/>
                    <a:lstStyle/>
                    <a:p>
                      <a:r>
                        <a:rPr lang="en-GB" sz="1100" kern="1200" dirty="0">
                          <a:solidFill>
                            <a:schemeClr val="dk1"/>
                          </a:solidFill>
                          <a:latin typeface="+mn-lt"/>
                          <a:ea typeface="+mn-ea"/>
                          <a:cs typeface="+mn-cs"/>
                        </a:rPr>
                        <a:t>€725.000</a:t>
                      </a:r>
                    </a:p>
                  </a:txBody>
                  <a:tcPr/>
                </a:tc>
                <a:tc>
                  <a:txBody>
                    <a:bodyPr/>
                    <a:lstStyle/>
                    <a:p>
                      <a:r>
                        <a:rPr lang="en-GB" sz="1100" kern="1200" dirty="0">
                          <a:solidFill>
                            <a:schemeClr val="dk1"/>
                          </a:solidFill>
                          <a:latin typeface="+mn-lt"/>
                          <a:ea typeface="+mn-ea"/>
                          <a:cs typeface="+mn-cs"/>
                        </a:rPr>
                        <a:t>10/2024</a:t>
                      </a:r>
                    </a:p>
                  </a:txBody>
                  <a:tcPr/>
                </a:tc>
                <a:extLst>
                  <a:ext uri="{0D108BD9-81ED-4DB2-BD59-A6C34878D82A}">
                    <a16:rowId xmlns:a16="http://schemas.microsoft.com/office/drawing/2014/main" val="4099794190"/>
                  </a:ext>
                </a:extLst>
              </a:tr>
              <a:tr h="931219">
                <a:tc>
                  <a:txBody>
                    <a:bodyPr/>
                    <a:lstStyle/>
                    <a:p>
                      <a:r>
                        <a:rPr lang="en-GB" sz="1200" dirty="0"/>
                        <a:t>CURATE</a:t>
                      </a:r>
                    </a:p>
                    <a:p>
                      <a:r>
                        <a:rPr lang="en-GB" sz="1200" dirty="0"/>
                        <a:t>(GV)</a:t>
                      </a:r>
                    </a:p>
                  </a:txBody>
                  <a:tcPr/>
                </a:tc>
                <a:tc>
                  <a:txBody>
                    <a:bodyPr/>
                    <a:lstStyle/>
                    <a:p>
                      <a:r>
                        <a:rPr lang="en-GB" sz="1100" kern="1200" dirty="0">
                          <a:solidFill>
                            <a:schemeClr val="dk1"/>
                          </a:solidFill>
                          <a:latin typeface="+mn-lt"/>
                          <a:ea typeface="+mn-ea"/>
                          <a:cs typeface="+mn-cs"/>
                        </a:rPr>
                        <a:t>Impact of climate change on underground infrastructure, effective monitoring and with digital tools. Coordination by University of Cork, CERN as a partner. Contribution of GV to CERN:</a:t>
                      </a:r>
                    </a:p>
                    <a:p>
                      <a:pPr marL="171450" indent="-171450">
                        <a:buFont typeface="Arial" panose="020B0604020202020204" pitchFamily="34" charset="0"/>
                        <a:buChar char="•"/>
                      </a:pPr>
                      <a:r>
                        <a:rPr lang="en-GB" sz="1100" kern="1200" dirty="0">
                          <a:solidFill>
                            <a:schemeClr val="dk1"/>
                          </a:solidFill>
                          <a:latin typeface="+mn-lt"/>
                          <a:ea typeface="+mn-ea"/>
                          <a:cs typeface="+mn-cs"/>
                        </a:rPr>
                        <a:t>Project is based on existing collaboration between </a:t>
                      </a:r>
                      <a:r>
                        <a:rPr lang="en-GB" sz="1100" kern="1200" dirty="0" err="1">
                          <a:solidFill>
                            <a:schemeClr val="dk1"/>
                          </a:solidFill>
                          <a:latin typeface="+mn-lt"/>
                          <a:ea typeface="+mn-ea"/>
                          <a:cs typeface="+mn-cs"/>
                        </a:rPr>
                        <a:t>UCork</a:t>
                      </a:r>
                      <a:r>
                        <a:rPr lang="en-GB" sz="1100" kern="1200" dirty="0">
                          <a:solidFill>
                            <a:schemeClr val="dk1"/>
                          </a:solidFill>
                          <a:latin typeface="+mn-lt"/>
                          <a:ea typeface="+mn-ea"/>
                          <a:cs typeface="+mn-cs"/>
                        </a:rPr>
                        <a:t> and CERN.</a:t>
                      </a:r>
                    </a:p>
                    <a:p>
                      <a:pPr marL="171450" indent="-171450">
                        <a:buFont typeface="Arial" panose="020B0604020202020204" pitchFamily="34" charset="0"/>
                        <a:buChar char="•"/>
                      </a:pPr>
                      <a:r>
                        <a:rPr lang="en-GB" sz="1100" kern="1200" dirty="0">
                          <a:solidFill>
                            <a:schemeClr val="dk1"/>
                          </a:solidFill>
                          <a:latin typeface="+mn-lt"/>
                          <a:ea typeface="+mn-ea"/>
                          <a:cs typeface="+mn-cs"/>
                        </a:rPr>
                        <a:t>Clear strategic importance: Ireland joining CERN.</a:t>
                      </a:r>
                    </a:p>
                    <a:p>
                      <a:pPr marL="171450" indent="-171450">
                        <a:buFont typeface="Arial" panose="020B0604020202020204" pitchFamily="34" charset="0"/>
                        <a:buChar char="•"/>
                      </a:pPr>
                      <a:r>
                        <a:rPr lang="en-GB" sz="1100" kern="1200" dirty="0">
                          <a:solidFill>
                            <a:schemeClr val="dk1"/>
                          </a:solidFill>
                          <a:latin typeface="+mn-lt"/>
                          <a:ea typeface="+mn-ea"/>
                          <a:cs typeface="+mn-cs"/>
                        </a:rPr>
                        <a:t>CERN is one of the demonstration sites for tunnel asset monitoring.</a:t>
                      </a:r>
                    </a:p>
                  </a:txBody>
                  <a:tcPr/>
                </a:tc>
                <a:tc>
                  <a:txBody>
                    <a:bodyPr/>
                    <a:lstStyle/>
                    <a:p>
                      <a:r>
                        <a:rPr lang="en-GB" sz="1100" kern="1200" dirty="0">
                          <a:solidFill>
                            <a:schemeClr val="dk1"/>
                          </a:solidFill>
                          <a:latin typeface="+mn-lt"/>
                          <a:ea typeface="+mn-ea"/>
                          <a:cs typeface="+mn-cs"/>
                        </a:rPr>
                        <a:t>Partner</a:t>
                      </a:r>
                    </a:p>
                  </a:txBody>
                  <a:tcPr/>
                </a:tc>
                <a:tc>
                  <a:txBody>
                    <a:bodyPr/>
                    <a:lstStyle/>
                    <a:p>
                      <a:r>
                        <a:rPr lang="en-GB" sz="1100" kern="1200" dirty="0">
                          <a:solidFill>
                            <a:schemeClr val="dk1"/>
                          </a:solidFill>
                          <a:latin typeface="+mn-lt"/>
                          <a:ea typeface="+mn-ea"/>
                          <a:cs typeface="+mn-cs"/>
                        </a:rPr>
                        <a:t>€500.000</a:t>
                      </a:r>
                    </a:p>
                  </a:txBody>
                  <a:tcPr/>
                </a:tc>
                <a:tc>
                  <a:txBody>
                    <a:bodyPr/>
                    <a:lstStyle/>
                    <a:p>
                      <a:r>
                        <a:rPr lang="en-GB" sz="1100" kern="1200" dirty="0">
                          <a:solidFill>
                            <a:schemeClr val="dk1"/>
                          </a:solidFill>
                          <a:latin typeface="+mn-lt"/>
                          <a:ea typeface="+mn-ea"/>
                          <a:cs typeface="+mn-cs"/>
                        </a:rPr>
                        <a:t>1/2025</a:t>
                      </a:r>
                    </a:p>
                  </a:txBody>
                  <a:tcPr/>
                </a:tc>
                <a:extLst>
                  <a:ext uri="{0D108BD9-81ED-4DB2-BD59-A6C34878D82A}">
                    <a16:rowId xmlns:a16="http://schemas.microsoft.com/office/drawing/2014/main" val="349587794"/>
                  </a:ext>
                </a:extLst>
              </a:tr>
              <a:tr h="763294">
                <a:tc>
                  <a:txBody>
                    <a:bodyPr/>
                    <a:lstStyle/>
                    <a:p>
                      <a:r>
                        <a:rPr lang="en-GB" sz="1200" dirty="0" err="1"/>
                        <a:t>i</a:t>
                      </a:r>
                      <a:r>
                        <a:rPr lang="en-GB" sz="1200" dirty="0"/>
                        <a:t>-BRIDGE</a:t>
                      </a:r>
                    </a:p>
                    <a:p>
                      <a:r>
                        <a:rPr lang="en-GB" sz="1200" dirty="0"/>
                        <a:t>(GV)</a:t>
                      </a:r>
                    </a:p>
                  </a:txBody>
                  <a:tcPr/>
                </a:tc>
                <a:tc>
                  <a:txBody>
                    <a:bodyPr/>
                    <a:lstStyle/>
                    <a:p>
                      <a:r>
                        <a:rPr lang="en-GB" sz="1100" kern="1200" dirty="0">
                          <a:solidFill>
                            <a:schemeClr val="dk1"/>
                          </a:solidFill>
                          <a:latin typeface="+mn-lt"/>
                          <a:ea typeface="+mn-ea"/>
                          <a:cs typeface="+mn-cs"/>
                        </a:rPr>
                        <a:t>4 business cases for planning and implementing resilience and maintenance. GV contribution to CERN:</a:t>
                      </a:r>
                    </a:p>
                    <a:p>
                      <a:pPr marL="171450" indent="-171450">
                        <a:buFont typeface="Arial" panose="020B0604020202020204" pitchFamily="34" charset="0"/>
                        <a:buChar char="•"/>
                      </a:pPr>
                      <a:r>
                        <a:rPr lang="en-GB" sz="1100" kern="1200" dirty="0">
                          <a:solidFill>
                            <a:schemeClr val="dk1"/>
                          </a:solidFill>
                          <a:latin typeface="+mn-lt"/>
                          <a:ea typeface="+mn-ea"/>
                          <a:cs typeface="+mn-cs"/>
                        </a:rPr>
                        <a:t>CERN demo on hydraulic networks (sewage and rainwater). </a:t>
                      </a:r>
                    </a:p>
                    <a:p>
                      <a:pPr marL="171450" indent="-171450">
                        <a:buFont typeface="Arial" panose="020B0604020202020204" pitchFamily="34" charset="0"/>
                        <a:buChar char="•"/>
                      </a:pPr>
                      <a:r>
                        <a:rPr lang="en-GB" sz="1100" kern="1200" dirty="0">
                          <a:solidFill>
                            <a:schemeClr val="dk1"/>
                          </a:solidFill>
                          <a:latin typeface="+mn-lt"/>
                          <a:ea typeface="+mn-ea"/>
                          <a:cs typeface="+mn-cs"/>
                        </a:rPr>
                        <a:t>Improved monitoring with FO technologies &amp; reduced cost for maintenance.</a:t>
                      </a:r>
                    </a:p>
                  </a:txBody>
                  <a:tcPr/>
                </a:tc>
                <a:tc>
                  <a:txBody>
                    <a:bodyPr/>
                    <a:lstStyle/>
                    <a:p>
                      <a:r>
                        <a:rPr lang="en-GB" sz="1100" kern="1200" dirty="0">
                          <a:solidFill>
                            <a:schemeClr val="dk1"/>
                          </a:solidFill>
                          <a:latin typeface="+mn-lt"/>
                          <a:ea typeface="+mn-ea"/>
                          <a:cs typeface="+mn-cs"/>
                        </a:rPr>
                        <a:t>Partner</a:t>
                      </a:r>
                    </a:p>
                  </a:txBody>
                  <a:tcPr/>
                </a:tc>
                <a:tc>
                  <a:txBody>
                    <a:bodyPr/>
                    <a:lstStyle/>
                    <a:p>
                      <a:r>
                        <a:rPr lang="en-GB" sz="1100" kern="1200" dirty="0">
                          <a:solidFill>
                            <a:schemeClr val="dk1"/>
                          </a:solidFill>
                          <a:latin typeface="+mn-lt"/>
                          <a:ea typeface="+mn-ea"/>
                          <a:cs typeface="+mn-cs"/>
                        </a:rPr>
                        <a:t>€350.000</a:t>
                      </a:r>
                    </a:p>
                  </a:txBody>
                  <a:tcPr/>
                </a:tc>
                <a:tc>
                  <a:txBody>
                    <a:bodyPr/>
                    <a:lstStyle/>
                    <a:p>
                      <a:r>
                        <a:rPr lang="en-GB" sz="1100" kern="1200" dirty="0">
                          <a:solidFill>
                            <a:schemeClr val="dk1"/>
                          </a:solidFill>
                          <a:latin typeface="+mn-lt"/>
                          <a:ea typeface="+mn-ea"/>
                          <a:cs typeface="+mn-cs"/>
                        </a:rPr>
                        <a:t>1/2025</a:t>
                      </a:r>
                    </a:p>
                  </a:txBody>
                  <a:tcPr/>
                </a:tc>
                <a:extLst>
                  <a:ext uri="{0D108BD9-81ED-4DB2-BD59-A6C34878D82A}">
                    <a16:rowId xmlns:a16="http://schemas.microsoft.com/office/drawing/2014/main" val="3691081687"/>
                  </a:ext>
                </a:extLst>
              </a:tr>
              <a:tr h="641167">
                <a:tc>
                  <a:txBody>
                    <a:bodyPr/>
                    <a:lstStyle/>
                    <a:p>
                      <a:r>
                        <a:rPr lang="en-GB" sz="1200" dirty="0"/>
                        <a:t>CARAT</a:t>
                      </a:r>
                    </a:p>
                    <a:p>
                      <a:r>
                        <a:rPr lang="en-GB" sz="1200" dirty="0"/>
                        <a:t>(GV)</a:t>
                      </a:r>
                    </a:p>
                  </a:txBody>
                  <a:tcPr/>
                </a:tc>
                <a:tc>
                  <a:txBody>
                    <a:bodyPr/>
                    <a:lstStyle/>
                    <a:p>
                      <a:r>
                        <a:rPr lang="en-GB" sz="1200" dirty="0"/>
                        <a:t>Energy reduction + bio-diversity demonstrators @ </a:t>
                      </a:r>
                      <a:r>
                        <a:rPr lang="en-GB" sz="1200" dirty="0" err="1"/>
                        <a:t>Ris</a:t>
                      </a:r>
                      <a:r>
                        <a:rPr lang="en-GB" sz="1200" dirty="0"/>
                        <a:t>. Proposal failed, but redress was successful. Still not funded. Small-scale ‘spin-off’ bio-diversity project out of CARAT now running at CERN</a:t>
                      </a:r>
                    </a:p>
                  </a:txBody>
                  <a:tcPr/>
                </a:tc>
                <a:tc>
                  <a:txBody>
                    <a:bodyPr/>
                    <a:lstStyle/>
                    <a:p>
                      <a:r>
                        <a:rPr lang="en-GB" sz="1200" dirty="0"/>
                        <a:t>Coord.</a:t>
                      </a:r>
                    </a:p>
                  </a:txBody>
                  <a:tcPr/>
                </a:tc>
                <a:tc>
                  <a:txBody>
                    <a:bodyPr/>
                    <a:lstStyle/>
                    <a:p>
                      <a:r>
                        <a:rPr lang="en-GB" sz="1200" dirty="0"/>
                        <a:t>€750.000</a:t>
                      </a:r>
                    </a:p>
                  </a:txBody>
                  <a:tcPr/>
                </a:tc>
                <a:tc>
                  <a:txBody>
                    <a:bodyPr/>
                    <a:lstStyle/>
                    <a:p>
                      <a:r>
                        <a:rPr lang="en-GB" sz="1200" dirty="0"/>
                        <a:t>resub-mission</a:t>
                      </a:r>
                    </a:p>
                  </a:txBody>
                  <a:tcPr/>
                </a:tc>
                <a:extLst>
                  <a:ext uri="{0D108BD9-81ED-4DB2-BD59-A6C34878D82A}">
                    <a16:rowId xmlns:a16="http://schemas.microsoft.com/office/drawing/2014/main" val="2622257732"/>
                  </a:ext>
                </a:extLst>
              </a:tr>
            </a:tbl>
          </a:graphicData>
        </a:graphic>
      </p:graphicFrame>
    </p:spTree>
    <p:extLst>
      <p:ext uri="{BB962C8B-B14F-4D97-AF65-F5344CB8AC3E}">
        <p14:creationId xmlns:p14="http://schemas.microsoft.com/office/powerpoint/2010/main" val="211864304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7482916" cy="500549"/>
          </a:xfrm>
        </p:spPr>
        <p:txBody>
          <a:bodyPr/>
          <a:lstStyle/>
          <a:p>
            <a:r>
              <a:rPr lang="en-US" dirty="0">
                <a:latin typeface="Seaford" panose="00000500000000000000" pitchFamily="2" charset="0"/>
              </a:rPr>
              <a:t>Horizon Europe</a:t>
            </a:r>
          </a:p>
        </p:txBody>
      </p:sp>
      <p:graphicFrame>
        <p:nvGraphicFramePr>
          <p:cNvPr id="8" name="Table 7">
            <a:extLst>
              <a:ext uri="{FF2B5EF4-FFF2-40B4-BE49-F238E27FC236}">
                <a16:creationId xmlns:a16="http://schemas.microsoft.com/office/drawing/2014/main" id="{38780B35-FD50-2813-403D-282B76849619}"/>
              </a:ext>
            </a:extLst>
          </p:cNvPr>
          <p:cNvGraphicFramePr>
            <a:graphicFrameLocks noGrp="1"/>
          </p:cNvGraphicFramePr>
          <p:nvPr>
            <p:extLst>
              <p:ext uri="{D42A27DB-BD31-4B8C-83A1-F6EECF244321}">
                <p14:modId xmlns:p14="http://schemas.microsoft.com/office/powerpoint/2010/main" val="1317966178"/>
              </p:ext>
            </p:extLst>
          </p:nvPr>
        </p:nvGraphicFramePr>
        <p:xfrm>
          <a:off x="0" y="1609598"/>
          <a:ext cx="9144000" cy="2595230"/>
        </p:xfrm>
        <a:graphic>
          <a:graphicData uri="http://schemas.openxmlformats.org/drawingml/2006/table">
            <a:tbl>
              <a:tblPr firstRow="1" bandRow="1">
                <a:tableStyleId>{073A0DAA-6AF3-43AB-8588-CEC1D06C72B9}</a:tableStyleId>
              </a:tblPr>
              <a:tblGrid>
                <a:gridCol w="1245849">
                  <a:extLst>
                    <a:ext uri="{9D8B030D-6E8A-4147-A177-3AD203B41FA5}">
                      <a16:colId xmlns:a16="http://schemas.microsoft.com/office/drawing/2014/main" val="2613748250"/>
                    </a:ext>
                  </a:extLst>
                </a:gridCol>
                <a:gridCol w="5313824">
                  <a:extLst>
                    <a:ext uri="{9D8B030D-6E8A-4147-A177-3AD203B41FA5}">
                      <a16:colId xmlns:a16="http://schemas.microsoft.com/office/drawing/2014/main" val="2695430451"/>
                    </a:ext>
                  </a:extLst>
                </a:gridCol>
                <a:gridCol w="812015">
                  <a:extLst>
                    <a:ext uri="{9D8B030D-6E8A-4147-A177-3AD203B41FA5}">
                      <a16:colId xmlns:a16="http://schemas.microsoft.com/office/drawing/2014/main" val="2463043471"/>
                    </a:ext>
                  </a:extLst>
                </a:gridCol>
                <a:gridCol w="974419">
                  <a:extLst>
                    <a:ext uri="{9D8B030D-6E8A-4147-A177-3AD203B41FA5}">
                      <a16:colId xmlns:a16="http://schemas.microsoft.com/office/drawing/2014/main" val="4151734533"/>
                    </a:ext>
                  </a:extLst>
                </a:gridCol>
                <a:gridCol w="797893">
                  <a:extLst>
                    <a:ext uri="{9D8B030D-6E8A-4147-A177-3AD203B41FA5}">
                      <a16:colId xmlns:a16="http://schemas.microsoft.com/office/drawing/2014/main" val="2523111979"/>
                    </a:ext>
                  </a:extLst>
                </a:gridCol>
              </a:tblGrid>
              <a:tr h="386769">
                <a:tc>
                  <a:txBody>
                    <a:bodyPr/>
                    <a:lstStyle/>
                    <a:p>
                      <a:r>
                        <a:rPr lang="en-GB" sz="1200" dirty="0"/>
                        <a:t>Acronym</a:t>
                      </a:r>
                    </a:p>
                  </a:txBody>
                  <a:tcPr/>
                </a:tc>
                <a:tc>
                  <a:txBody>
                    <a:bodyPr/>
                    <a:lstStyle/>
                    <a:p>
                      <a:r>
                        <a:rPr lang="en-GB" sz="1200" dirty="0"/>
                        <a:t>Description</a:t>
                      </a:r>
                    </a:p>
                  </a:txBody>
                  <a:tcPr/>
                </a:tc>
                <a:tc>
                  <a:txBody>
                    <a:bodyPr/>
                    <a:lstStyle/>
                    <a:p>
                      <a:r>
                        <a:rPr lang="en-GB" sz="1200" dirty="0"/>
                        <a:t>Role</a:t>
                      </a:r>
                    </a:p>
                  </a:txBody>
                  <a:tcPr/>
                </a:tc>
                <a:tc>
                  <a:txBody>
                    <a:bodyPr/>
                    <a:lstStyle/>
                    <a:p>
                      <a:r>
                        <a:rPr lang="en-GB" sz="1200" dirty="0"/>
                        <a:t>Potential funding</a:t>
                      </a:r>
                    </a:p>
                  </a:txBody>
                  <a:tcPr/>
                </a:tc>
                <a:tc>
                  <a:txBody>
                    <a:bodyPr/>
                    <a:lstStyle/>
                    <a:p>
                      <a:r>
                        <a:rPr lang="en-GB" sz="1200" dirty="0"/>
                        <a:t>Earliest start</a:t>
                      </a:r>
                    </a:p>
                  </a:txBody>
                  <a:tcPr/>
                </a:tc>
                <a:extLst>
                  <a:ext uri="{0D108BD9-81ED-4DB2-BD59-A6C34878D82A}">
                    <a16:rowId xmlns:a16="http://schemas.microsoft.com/office/drawing/2014/main" val="3972905612"/>
                  </a:ext>
                </a:extLst>
              </a:tr>
              <a:tr h="842336">
                <a:tc>
                  <a:txBody>
                    <a:bodyPr/>
                    <a:lstStyle/>
                    <a:p>
                      <a:r>
                        <a:rPr lang="en-GB" sz="1200" dirty="0"/>
                        <a:t>REBALANCE</a:t>
                      </a:r>
                    </a:p>
                    <a:p>
                      <a:r>
                        <a:rPr lang="en-GB" sz="1200" dirty="0"/>
                        <a:t>(GV)</a:t>
                      </a:r>
                    </a:p>
                  </a:txBody>
                  <a:tcPr/>
                </a:tc>
                <a:tc>
                  <a:txBody>
                    <a:bodyPr/>
                    <a:lstStyle/>
                    <a:p>
                      <a:r>
                        <a:rPr lang="en-GB" sz="1200" dirty="0"/>
                        <a:t>Co-design of Open Spaces using Nature Based Solutions and Green Building Neighbourhood approaches together with the New European Bauhaus concept. GV contribution to CERN: involvement with NEB. CERN is alpha-demo site.</a:t>
                      </a:r>
                    </a:p>
                  </a:txBody>
                  <a:tcPr/>
                </a:tc>
                <a:tc>
                  <a:txBody>
                    <a:bodyPr/>
                    <a:lstStyle/>
                    <a:p>
                      <a:r>
                        <a:rPr lang="en-GB" sz="1200" dirty="0"/>
                        <a:t>Partner</a:t>
                      </a:r>
                    </a:p>
                  </a:txBody>
                  <a:tcPr/>
                </a:tc>
                <a:tc>
                  <a:txBody>
                    <a:bodyPr/>
                    <a:lstStyle/>
                    <a:p>
                      <a:r>
                        <a:rPr lang="en-GB" sz="1200" dirty="0"/>
                        <a:t>€175.000</a:t>
                      </a:r>
                    </a:p>
                    <a:p>
                      <a:r>
                        <a:rPr lang="en-GB" sz="1200" dirty="0"/>
                        <a:t>(</a:t>
                      </a:r>
                      <a:r>
                        <a:rPr lang="en-GB" sz="1200" dirty="0" err="1"/>
                        <a:t>t.b.c</a:t>
                      </a:r>
                      <a:r>
                        <a:rPr lang="en-GB" sz="1200" dirty="0"/>
                        <a:t>.)</a:t>
                      </a:r>
                    </a:p>
                  </a:txBody>
                  <a:tcPr/>
                </a:tc>
                <a:tc>
                  <a:txBody>
                    <a:bodyPr/>
                    <a:lstStyle/>
                    <a:p>
                      <a:r>
                        <a:rPr lang="en-GB" sz="1200" dirty="0"/>
                        <a:t>1/2025</a:t>
                      </a:r>
                    </a:p>
                  </a:txBody>
                  <a:tcPr/>
                </a:tc>
                <a:extLst>
                  <a:ext uri="{0D108BD9-81ED-4DB2-BD59-A6C34878D82A}">
                    <a16:rowId xmlns:a16="http://schemas.microsoft.com/office/drawing/2014/main" val="4099794190"/>
                  </a:ext>
                </a:extLst>
              </a:tr>
              <a:tr h="815546">
                <a:tc>
                  <a:txBody>
                    <a:bodyPr/>
                    <a:lstStyle/>
                    <a:p>
                      <a:r>
                        <a:rPr lang="en-GB" sz="1200" dirty="0"/>
                        <a:t>SOLES</a:t>
                      </a:r>
                    </a:p>
                    <a:p>
                      <a:r>
                        <a:rPr lang="en-GB" sz="1200" dirty="0"/>
                        <a:t>(GV)</a:t>
                      </a:r>
                    </a:p>
                  </a:txBody>
                  <a:tcPr/>
                </a:tc>
                <a:tc>
                  <a:txBody>
                    <a:bodyPr/>
                    <a:lstStyle/>
                    <a:p>
                      <a:r>
                        <a:rPr lang="en-GB" sz="1200" dirty="0"/>
                        <a:t>Prefab facades installation with focus on cost reduction and entire process integration with digital tool. GV contribution to CERN: direct applicability potential in consolidation programme. CERN is one of the demonstration sites.</a:t>
                      </a:r>
                    </a:p>
                  </a:txBody>
                  <a:tcPr/>
                </a:tc>
                <a:tc>
                  <a:txBody>
                    <a:bodyPr/>
                    <a:lstStyle/>
                    <a:p>
                      <a:r>
                        <a:rPr lang="en-GB" sz="1200" dirty="0"/>
                        <a:t>Coord.</a:t>
                      </a:r>
                    </a:p>
                  </a:txBody>
                  <a:tcPr/>
                </a:tc>
                <a:tc>
                  <a:txBody>
                    <a:bodyPr/>
                    <a:lstStyle/>
                    <a:p>
                      <a:r>
                        <a:rPr lang="en-GB" sz="1200" dirty="0"/>
                        <a:t>€1 Million</a:t>
                      </a:r>
                    </a:p>
                    <a:p>
                      <a:r>
                        <a:rPr lang="en-GB" sz="1200" dirty="0"/>
                        <a:t>(</a:t>
                      </a:r>
                      <a:r>
                        <a:rPr lang="en-GB" sz="1200" dirty="0" err="1"/>
                        <a:t>t.b.c</a:t>
                      </a:r>
                      <a:r>
                        <a:rPr lang="en-GB" sz="1200" dirty="0"/>
                        <a:t>.)</a:t>
                      </a:r>
                    </a:p>
                  </a:txBody>
                  <a:tcPr/>
                </a:tc>
                <a:tc>
                  <a:txBody>
                    <a:bodyPr/>
                    <a:lstStyle/>
                    <a:p>
                      <a:r>
                        <a:rPr lang="en-GB" sz="1200" dirty="0"/>
                        <a:t>11/2024</a:t>
                      </a:r>
                    </a:p>
                  </a:txBody>
                  <a:tcPr/>
                </a:tc>
                <a:extLst>
                  <a:ext uri="{0D108BD9-81ED-4DB2-BD59-A6C34878D82A}">
                    <a16:rowId xmlns:a16="http://schemas.microsoft.com/office/drawing/2014/main" val="3691081687"/>
                  </a:ext>
                </a:extLst>
              </a:tr>
              <a:tr h="472734">
                <a:tc>
                  <a:txBody>
                    <a:bodyPr/>
                    <a:lstStyle/>
                    <a:p>
                      <a:r>
                        <a:rPr lang="en-GB" sz="1200" dirty="0"/>
                        <a:t>No-name</a:t>
                      </a:r>
                    </a:p>
                    <a:p>
                      <a:r>
                        <a:rPr lang="en-GB" sz="1200" dirty="0"/>
                        <a:t>(GV)</a:t>
                      </a:r>
                    </a:p>
                  </a:txBody>
                  <a:tcPr/>
                </a:tc>
                <a:tc>
                  <a:txBody>
                    <a:bodyPr/>
                    <a:lstStyle/>
                    <a:p>
                      <a:r>
                        <a:rPr lang="en-GB" sz="1200" dirty="0"/>
                        <a:t>Request from Bouygues Construction to use GV as demo site for prefab installation project (focus on process).</a:t>
                      </a:r>
                    </a:p>
                  </a:txBody>
                  <a:tcPr/>
                </a:tc>
                <a:tc>
                  <a:txBody>
                    <a:bodyPr/>
                    <a:lstStyle/>
                    <a:p>
                      <a:r>
                        <a:rPr lang="en-GB" sz="1200" dirty="0"/>
                        <a:t>Partner</a:t>
                      </a:r>
                    </a:p>
                  </a:txBody>
                  <a:tcPr/>
                </a:tc>
                <a:tc>
                  <a:txBody>
                    <a:bodyPr/>
                    <a:lstStyle/>
                    <a:p>
                      <a:r>
                        <a:rPr lang="en-GB" sz="1200" dirty="0"/>
                        <a:t>€200.000</a:t>
                      </a:r>
                    </a:p>
                    <a:p>
                      <a:r>
                        <a:rPr lang="en-GB" sz="1200" dirty="0"/>
                        <a:t>(</a:t>
                      </a:r>
                      <a:r>
                        <a:rPr lang="en-GB" sz="1200" dirty="0" err="1"/>
                        <a:t>t.b.c</a:t>
                      </a:r>
                      <a:r>
                        <a:rPr lang="en-GB" sz="1200" dirty="0"/>
                        <a:t>.)</a:t>
                      </a:r>
                    </a:p>
                  </a:txBody>
                  <a:tcPr/>
                </a:tc>
                <a:tc>
                  <a:txBody>
                    <a:bodyPr/>
                    <a:lstStyle/>
                    <a:p>
                      <a:r>
                        <a:rPr lang="en-GB" sz="1200" dirty="0"/>
                        <a:t>11/2024</a:t>
                      </a:r>
                    </a:p>
                  </a:txBody>
                  <a:tcPr/>
                </a:tc>
                <a:extLst>
                  <a:ext uri="{0D108BD9-81ED-4DB2-BD59-A6C34878D82A}">
                    <a16:rowId xmlns:a16="http://schemas.microsoft.com/office/drawing/2014/main" val="788539721"/>
                  </a:ext>
                </a:extLst>
              </a:tr>
            </a:tbl>
          </a:graphicData>
        </a:graphic>
      </p:graphicFrame>
      <p:sp>
        <p:nvSpPr>
          <p:cNvPr id="9" name="TextBox 8">
            <a:extLst>
              <a:ext uri="{FF2B5EF4-FFF2-40B4-BE49-F238E27FC236}">
                <a16:creationId xmlns:a16="http://schemas.microsoft.com/office/drawing/2014/main" id="{842B1BC8-C6EE-F2BA-5ED0-BC6A0FDDD51A}"/>
              </a:ext>
            </a:extLst>
          </p:cNvPr>
          <p:cNvSpPr txBox="1"/>
          <p:nvPr/>
        </p:nvSpPr>
        <p:spPr>
          <a:xfrm>
            <a:off x="445797" y="1129884"/>
            <a:ext cx="3925824" cy="307777"/>
          </a:xfrm>
          <a:prstGeom prst="rect">
            <a:avLst/>
          </a:prstGeom>
          <a:noFill/>
        </p:spPr>
        <p:txBody>
          <a:bodyPr wrap="square" rtlCol="0">
            <a:spAutoFit/>
          </a:bodyPr>
          <a:lstStyle/>
          <a:p>
            <a:r>
              <a:rPr lang="en-GB" sz="1400" i="1" dirty="0"/>
              <a:t>HEU in preparation:</a:t>
            </a:r>
          </a:p>
        </p:txBody>
      </p:sp>
    </p:spTree>
    <p:extLst>
      <p:ext uri="{BB962C8B-B14F-4D97-AF65-F5344CB8AC3E}">
        <p14:creationId xmlns:p14="http://schemas.microsoft.com/office/powerpoint/2010/main" val="16406612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7482916" cy="500549"/>
          </a:xfrm>
        </p:spPr>
        <p:txBody>
          <a:bodyPr/>
          <a:lstStyle/>
          <a:p>
            <a:r>
              <a:rPr lang="en-US" dirty="0">
                <a:latin typeface="Seaford" panose="00000500000000000000" pitchFamily="2" charset="0"/>
              </a:rPr>
              <a:t>Horizon Europe</a:t>
            </a:r>
          </a:p>
        </p:txBody>
      </p:sp>
      <p:graphicFrame>
        <p:nvGraphicFramePr>
          <p:cNvPr id="8" name="Table 7">
            <a:extLst>
              <a:ext uri="{FF2B5EF4-FFF2-40B4-BE49-F238E27FC236}">
                <a16:creationId xmlns:a16="http://schemas.microsoft.com/office/drawing/2014/main" id="{38780B35-FD50-2813-403D-282B76849619}"/>
              </a:ext>
            </a:extLst>
          </p:cNvPr>
          <p:cNvGraphicFramePr>
            <a:graphicFrameLocks noGrp="1"/>
          </p:cNvGraphicFramePr>
          <p:nvPr>
            <p:extLst>
              <p:ext uri="{D42A27DB-BD31-4B8C-83A1-F6EECF244321}">
                <p14:modId xmlns:p14="http://schemas.microsoft.com/office/powerpoint/2010/main" val="2716659233"/>
              </p:ext>
            </p:extLst>
          </p:nvPr>
        </p:nvGraphicFramePr>
        <p:xfrm>
          <a:off x="0" y="1609598"/>
          <a:ext cx="9144000" cy="2286000"/>
        </p:xfrm>
        <a:graphic>
          <a:graphicData uri="http://schemas.openxmlformats.org/drawingml/2006/table">
            <a:tbl>
              <a:tblPr firstRow="1" bandRow="1">
                <a:tableStyleId>{073A0DAA-6AF3-43AB-8588-CEC1D06C72B9}</a:tableStyleId>
              </a:tblPr>
              <a:tblGrid>
                <a:gridCol w="1066212">
                  <a:extLst>
                    <a:ext uri="{9D8B030D-6E8A-4147-A177-3AD203B41FA5}">
                      <a16:colId xmlns:a16="http://schemas.microsoft.com/office/drawing/2014/main" val="2613748250"/>
                    </a:ext>
                  </a:extLst>
                </a:gridCol>
                <a:gridCol w="5334588">
                  <a:extLst>
                    <a:ext uri="{9D8B030D-6E8A-4147-A177-3AD203B41FA5}">
                      <a16:colId xmlns:a16="http://schemas.microsoft.com/office/drawing/2014/main" val="2695430451"/>
                    </a:ext>
                  </a:extLst>
                </a:gridCol>
                <a:gridCol w="864973">
                  <a:extLst>
                    <a:ext uri="{9D8B030D-6E8A-4147-A177-3AD203B41FA5}">
                      <a16:colId xmlns:a16="http://schemas.microsoft.com/office/drawing/2014/main" val="2463043471"/>
                    </a:ext>
                  </a:extLst>
                </a:gridCol>
                <a:gridCol w="986148">
                  <a:extLst>
                    <a:ext uri="{9D8B030D-6E8A-4147-A177-3AD203B41FA5}">
                      <a16:colId xmlns:a16="http://schemas.microsoft.com/office/drawing/2014/main" val="4151734533"/>
                    </a:ext>
                  </a:extLst>
                </a:gridCol>
                <a:gridCol w="892079">
                  <a:extLst>
                    <a:ext uri="{9D8B030D-6E8A-4147-A177-3AD203B41FA5}">
                      <a16:colId xmlns:a16="http://schemas.microsoft.com/office/drawing/2014/main" val="2523111979"/>
                    </a:ext>
                  </a:extLst>
                </a:gridCol>
              </a:tblGrid>
              <a:tr h="370840">
                <a:tc>
                  <a:txBody>
                    <a:bodyPr/>
                    <a:lstStyle/>
                    <a:p>
                      <a:r>
                        <a:rPr lang="en-GB" sz="1200" dirty="0"/>
                        <a:t>Acronym</a:t>
                      </a:r>
                    </a:p>
                  </a:txBody>
                  <a:tcPr/>
                </a:tc>
                <a:tc>
                  <a:txBody>
                    <a:bodyPr/>
                    <a:lstStyle/>
                    <a:p>
                      <a:r>
                        <a:rPr lang="en-GB" sz="1200" dirty="0"/>
                        <a:t>Description</a:t>
                      </a:r>
                    </a:p>
                  </a:txBody>
                  <a:tcPr/>
                </a:tc>
                <a:tc>
                  <a:txBody>
                    <a:bodyPr/>
                    <a:lstStyle/>
                    <a:p>
                      <a:r>
                        <a:rPr lang="en-GB" sz="1200" dirty="0"/>
                        <a:t>Role</a:t>
                      </a:r>
                    </a:p>
                  </a:txBody>
                  <a:tcPr/>
                </a:tc>
                <a:tc>
                  <a:txBody>
                    <a:bodyPr/>
                    <a:lstStyle/>
                    <a:p>
                      <a:r>
                        <a:rPr lang="en-GB" sz="1200" dirty="0"/>
                        <a:t>Potential funding</a:t>
                      </a:r>
                    </a:p>
                  </a:txBody>
                  <a:tcPr/>
                </a:tc>
                <a:tc>
                  <a:txBody>
                    <a:bodyPr/>
                    <a:lstStyle/>
                    <a:p>
                      <a:r>
                        <a:rPr lang="en-GB" sz="1200" dirty="0"/>
                        <a:t>Earliest start</a:t>
                      </a:r>
                    </a:p>
                  </a:txBody>
                  <a:tcPr/>
                </a:tc>
                <a:extLst>
                  <a:ext uri="{0D108BD9-81ED-4DB2-BD59-A6C34878D82A}">
                    <a16:rowId xmlns:a16="http://schemas.microsoft.com/office/drawing/2014/main" val="3972905612"/>
                  </a:ext>
                </a:extLst>
              </a:tr>
              <a:tr h="370840">
                <a:tc>
                  <a:txBody>
                    <a:bodyPr/>
                    <a:lstStyle/>
                    <a:p>
                      <a:r>
                        <a:rPr lang="en-GB" sz="1200" dirty="0"/>
                        <a:t>MEDAILLON</a:t>
                      </a:r>
                    </a:p>
                    <a:p>
                      <a:r>
                        <a:rPr lang="en-GB" sz="1200" dirty="0"/>
                        <a:t>(€20M funding) GV</a:t>
                      </a:r>
                    </a:p>
                  </a:txBody>
                  <a:tcPr/>
                </a:tc>
                <a:tc>
                  <a:txBody>
                    <a:bodyPr/>
                    <a:lstStyle/>
                    <a:p>
                      <a:r>
                        <a:rPr lang="en-GB" sz="1200" dirty="0"/>
                        <a:t>Demonstrator of IoT technologies to improve energy efficiency and conservation leading to better resource utilisation, incl. energy-efficient lighting, HVAC systems, and integrated renewable energy solutions in buildings. </a:t>
                      </a:r>
                    </a:p>
                  </a:txBody>
                  <a:tcPr/>
                </a:tc>
                <a:tc>
                  <a:txBody>
                    <a:bodyPr/>
                    <a:lstStyle/>
                    <a:p>
                      <a:r>
                        <a:rPr lang="en-GB" sz="1200" dirty="0"/>
                        <a:t>Partner</a:t>
                      </a:r>
                    </a:p>
                  </a:txBody>
                  <a:tcPr/>
                </a:tc>
                <a:tc>
                  <a:txBody>
                    <a:bodyPr/>
                    <a:lstStyle/>
                    <a:p>
                      <a:r>
                        <a:rPr lang="en-GB" sz="1200" dirty="0"/>
                        <a:t>€750.000</a:t>
                      </a:r>
                    </a:p>
                    <a:p>
                      <a:r>
                        <a:rPr lang="en-GB" sz="1200" dirty="0"/>
                        <a:t>(</a:t>
                      </a:r>
                      <a:r>
                        <a:rPr lang="en-GB" sz="1200" dirty="0" err="1"/>
                        <a:t>t.b.c</a:t>
                      </a:r>
                      <a:r>
                        <a:rPr lang="en-GB" sz="1200" dirty="0"/>
                        <a:t>.)</a:t>
                      </a:r>
                    </a:p>
                  </a:txBody>
                  <a:tcPr/>
                </a:tc>
                <a:tc>
                  <a:txBody>
                    <a:bodyPr/>
                    <a:lstStyle/>
                    <a:p>
                      <a:r>
                        <a:rPr lang="en-GB" sz="1200" dirty="0"/>
                        <a:t>09/2024</a:t>
                      </a:r>
                    </a:p>
                  </a:txBody>
                  <a:tcPr/>
                </a:tc>
                <a:extLst>
                  <a:ext uri="{0D108BD9-81ED-4DB2-BD59-A6C34878D82A}">
                    <a16:rowId xmlns:a16="http://schemas.microsoft.com/office/drawing/2014/main" val="4099794190"/>
                  </a:ext>
                </a:extLst>
              </a:tr>
              <a:tr h="370840">
                <a:tc>
                  <a:txBody>
                    <a:bodyPr/>
                    <a:lstStyle/>
                    <a:p>
                      <a:r>
                        <a:rPr lang="en-GB" sz="1200" dirty="0"/>
                        <a:t>SEEN</a:t>
                      </a:r>
                    </a:p>
                    <a:p>
                      <a:r>
                        <a:rPr lang="en-GB" sz="1200" dirty="0"/>
                        <a:t>(GV)</a:t>
                      </a:r>
                    </a:p>
                  </a:txBody>
                  <a:tcPr/>
                </a:tc>
                <a:tc>
                  <a:txBody>
                    <a:bodyPr/>
                    <a:lstStyle/>
                    <a:p>
                      <a:r>
                        <a:rPr lang="en-GB" sz="1200" dirty="0"/>
                        <a:t>Technical solutions for maintaining energy-security levels at building and neighbourhood level. Creation of digital tools and simulation of exceptional events that impact energy-security, followed by implementation in three demonstrator cities. GV contribution to CERN: development of energy-security at building and neighbourhood level.</a:t>
                      </a:r>
                    </a:p>
                  </a:txBody>
                  <a:tcPr/>
                </a:tc>
                <a:tc>
                  <a:txBody>
                    <a:bodyPr/>
                    <a:lstStyle/>
                    <a:p>
                      <a:r>
                        <a:rPr lang="en-GB" sz="1200" dirty="0"/>
                        <a:t>Partner</a:t>
                      </a:r>
                    </a:p>
                  </a:txBody>
                  <a:tcPr/>
                </a:tc>
                <a:tc>
                  <a:txBody>
                    <a:bodyPr/>
                    <a:lstStyle/>
                    <a:p>
                      <a:r>
                        <a:rPr lang="en-GB" sz="1200" dirty="0"/>
                        <a:t>€600.000+</a:t>
                      </a:r>
                    </a:p>
                    <a:p>
                      <a:r>
                        <a:rPr lang="en-GB" sz="1200" dirty="0"/>
                        <a:t>(</a:t>
                      </a:r>
                      <a:r>
                        <a:rPr lang="en-GB" sz="1200" dirty="0" err="1"/>
                        <a:t>t.b.c</a:t>
                      </a:r>
                      <a:r>
                        <a:rPr lang="en-GB" sz="1200" dirty="0"/>
                        <a:t>.)</a:t>
                      </a:r>
                    </a:p>
                  </a:txBody>
                  <a:tcPr/>
                </a:tc>
                <a:tc>
                  <a:txBody>
                    <a:bodyPr/>
                    <a:lstStyle/>
                    <a:p>
                      <a:r>
                        <a:rPr lang="en-GB" sz="1200" dirty="0"/>
                        <a:t>3/2025</a:t>
                      </a:r>
                    </a:p>
                  </a:txBody>
                  <a:tcPr/>
                </a:tc>
                <a:extLst>
                  <a:ext uri="{0D108BD9-81ED-4DB2-BD59-A6C34878D82A}">
                    <a16:rowId xmlns:a16="http://schemas.microsoft.com/office/drawing/2014/main" val="3691081687"/>
                  </a:ext>
                </a:extLst>
              </a:tr>
            </a:tbl>
          </a:graphicData>
        </a:graphic>
      </p:graphicFrame>
      <p:sp>
        <p:nvSpPr>
          <p:cNvPr id="9" name="TextBox 8">
            <a:extLst>
              <a:ext uri="{FF2B5EF4-FFF2-40B4-BE49-F238E27FC236}">
                <a16:creationId xmlns:a16="http://schemas.microsoft.com/office/drawing/2014/main" id="{842B1BC8-C6EE-F2BA-5ED0-BC6A0FDDD51A}"/>
              </a:ext>
            </a:extLst>
          </p:cNvPr>
          <p:cNvSpPr txBox="1"/>
          <p:nvPr/>
        </p:nvSpPr>
        <p:spPr>
          <a:xfrm>
            <a:off x="484632" y="1152144"/>
            <a:ext cx="3925824" cy="307777"/>
          </a:xfrm>
          <a:prstGeom prst="rect">
            <a:avLst/>
          </a:prstGeom>
          <a:noFill/>
        </p:spPr>
        <p:txBody>
          <a:bodyPr wrap="square" rtlCol="0">
            <a:spAutoFit/>
          </a:bodyPr>
          <a:lstStyle/>
          <a:p>
            <a:r>
              <a:rPr lang="en-GB" sz="1400" i="1" dirty="0"/>
              <a:t>HEU projects being investigated:</a:t>
            </a:r>
          </a:p>
        </p:txBody>
      </p:sp>
    </p:spTree>
    <p:extLst>
      <p:ext uri="{BB962C8B-B14F-4D97-AF65-F5344CB8AC3E}">
        <p14:creationId xmlns:p14="http://schemas.microsoft.com/office/powerpoint/2010/main" val="62622815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7482916" cy="500549"/>
          </a:xfrm>
        </p:spPr>
        <p:txBody>
          <a:bodyPr/>
          <a:lstStyle/>
          <a:p>
            <a:r>
              <a:rPr lang="en-US" dirty="0">
                <a:latin typeface="Seaford" panose="00000500000000000000" pitchFamily="2" charset="0"/>
              </a:rPr>
              <a:t>Direct collaborations</a:t>
            </a:r>
          </a:p>
        </p:txBody>
      </p:sp>
      <p:graphicFrame>
        <p:nvGraphicFramePr>
          <p:cNvPr id="8" name="Table 7">
            <a:extLst>
              <a:ext uri="{FF2B5EF4-FFF2-40B4-BE49-F238E27FC236}">
                <a16:creationId xmlns:a16="http://schemas.microsoft.com/office/drawing/2014/main" id="{38780B35-FD50-2813-403D-282B76849619}"/>
              </a:ext>
            </a:extLst>
          </p:cNvPr>
          <p:cNvGraphicFramePr>
            <a:graphicFrameLocks noGrp="1"/>
          </p:cNvGraphicFramePr>
          <p:nvPr>
            <p:extLst>
              <p:ext uri="{D42A27DB-BD31-4B8C-83A1-F6EECF244321}">
                <p14:modId xmlns:p14="http://schemas.microsoft.com/office/powerpoint/2010/main" val="4051000752"/>
              </p:ext>
            </p:extLst>
          </p:nvPr>
        </p:nvGraphicFramePr>
        <p:xfrm>
          <a:off x="0" y="1609598"/>
          <a:ext cx="9143999" cy="1833880"/>
        </p:xfrm>
        <a:graphic>
          <a:graphicData uri="http://schemas.openxmlformats.org/drawingml/2006/table">
            <a:tbl>
              <a:tblPr firstRow="1" bandRow="1">
                <a:tableStyleId>{073A0DAA-6AF3-43AB-8588-CEC1D06C72B9}</a:tableStyleId>
              </a:tblPr>
              <a:tblGrid>
                <a:gridCol w="935008">
                  <a:extLst>
                    <a:ext uri="{9D8B030D-6E8A-4147-A177-3AD203B41FA5}">
                      <a16:colId xmlns:a16="http://schemas.microsoft.com/office/drawing/2014/main" val="2613748250"/>
                    </a:ext>
                  </a:extLst>
                </a:gridCol>
                <a:gridCol w="6157754">
                  <a:extLst>
                    <a:ext uri="{9D8B030D-6E8A-4147-A177-3AD203B41FA5}">
                      <a16:colId xmlns:a16="http://schemas.microsoft.com/office/drawing/2014/main" val="2695430451"/>
                    </a:ext>
                  </a:extLst>
                </a:gridCol>
                <a:gridCol w="958481">
                  <a:extLst>
                    <a:ext uri="{9D8B030D-6E8A-4147-A177-3AD203B41FA5}">
                      <a16:colId xmlns:a16="http://schemas.microsoft.com/office/drawing/2014/main" val="2463043471"/>
                    </a:ext>
                  </a:extLst>
                </a:gridCol>
                <a:gridCol w="1092756">
                  <a:extLst>
                    <a:ext uri="{9D8B030D-6E8A-4147-A177-3AD203B41FA5}">
                      <a16:colId xmlns:a16="http://schemas.microsoft.com/office/drawing/2014/main" val="4151734533"/>
                    </a:ext>
                  </a:extLst>
                </a:gridCol>
              </a:tblGrid>
              <a:tr h="370840">
                <a:tc>
                  <a:txBody>
                    <a:bodyPr/>
                    <a:lstStyle/>
                    <a:p>
                      <a:r>
                        <a:rPr lang="en-GB" sz="1200" dirty="0"/>
                        <a:t>Acronym</a:t>
                      </a:r>
                    </a:p>
                  </a:txBody>
                  <a:tcPr/>
                </a:tc>
                <a:tc>
                  <a:txBody>
                    <a:bodyPr/>
                    <a:lstStyle/>
                    <a:p>
                      <a:r>
                        <a:rPr lang="en-GB" sz="1200" dirty="0"/>
                        <a:t>Description</a:t>
                      </a:r>
                    </a:p>
                  </a:txBody>
                  <a:tcPr/>
                </a:tc>
                <a:tc>
                  <a:txBody>
                    <a:bodyPr/>
                    <a:lstStyle/>
                    <a:p>
                      <a:r>
                        <a:rPr lang="en-GB" sz="1200" dirty="0"/>
                        <a:t>Role</a:t>
                      </a:r>
                    </a:p>
                  </a:txBody>
                  <a:tcPr/>
                </a:tc>
                <a:tc>
                  <a:txBody>
                    <a:bodyPr/>
                    <a:lstStyle/>
                    <a:p>
                      <a:r>
                        <a:rPr lang="en-GB" sz="1200" dirty="0"/>
                        <a:t>Planning</a:t>
                      </a:r>
                    </a:p>
                  </a:txBody>
                  <a:tcPr/>
                </a:tc>
                <a:extLst>
                  <a:ext uri="{0D108BD9-81ED-4DB2-BD59-A6C34878D82A}">
                    <a16:rowId xmlns:a16="http://schemas.microsoft.com/office/drawing/2014/main" val="3972905612"/>
                  </a:ext>
                </a:extLst>
              </a:tr>
              <a:tr h="370840">
                <a:tc>
                  <a:txBody>
                    <a:bodyPr/>
                    <a:lstStyle/>
                    <a:p>
                      <a:r>
                        <a:rPr lang="en-GB" sz="1200" dirty="0"/>
                        <a:t>AQN</a:t>
                      </a:r>
                    </a:p>
                  </a:txBody>
                  <a:tcPr/>
                </a:tc>
                <a:tc>
                  <a:txBody>
                    <a:bodyPr/>
                    <a:lstStyle/>
                    <a:p>
                      <a:r>
                        <a:rPr lang="en-GB" sz="1200" dirty="0"/>
                        <a:t>Air quality Nodes &amp; Dashboard. HW/SW sensors for air quality monitoring across CERN site. Status: architecture, LoRa have been integrated successfully.</a:t>
                      </a:r>
                    </a:p>
                    <a:p>
                      <a:endParaRPr lang="en-GB" sz="1200" dirty="0"/>
                    </a:p>
                  </a:txBody>
                  <a:tcPr/>
                </a:tc>
                <a:tc>
                  <a:txBody>
                    <a:bodyPr/>
                    <a:lstStyle/>
                    <a:p>
                      <a:r>
                        <a:rPr lang="en-GB" sz="1200" dirty="0"/>
                        <a:t>partner</a:t>
                      </a:r>
                    </a:p>
                  </a:txBody>
                  <a:tcPr/>
                </a:tc>
                <a:tc>
                  <a:txBody>
                    <a:bodyPr/>
                    <a:lstStyle/>
                    <a:p>
                      <a:r>
                        <a:rPr lang="en-GB" sz="1200" dirty="0"/>
                        <a:t>Ongoing</a:t>
                      </a:r>
                    </a:p>
                  </a:txBody>
                  <a:tcPr/>
                </a:tc>
                <a:extLst>
                  <a:ext uri="{0D108BD9-81ED-4DB2-BD59-A6C34878D82A}">
                    <a16:rowId xmlns:a16="http://schemas.microsoft.com/office/drawing/2014/main" val="4099794190"/>
                  </a:ext>
                </a:extLst>
              </a:tr>
              <a:tr h="370840">
                <a:tc>
                  <a:txBody>
                    <a:bodyPr/>
                    <a:lstStyle/>
                    <a:p>
                      <a:r>
                        <a:rPr lang="en-GB" sz="1200" dirty="0"/>
                        <a:t>TREFAS</a:t>
                      </a:r>
                    </a:p>
                  </a:txBody>
                  <a:tcPr/>
                </a:tc>
                <a:tc>
                  <a:txBody>
                    <a:bodyPr/>
                    <a:lstStyle/>
                    <a:p>
                      <a:r>
                        <a:rPr lang="en-GB" sz="1200" dirty="0"/>
                        <a:t>Passive 6G/</a:t>
                      </a:r>
                      <a:r>
                        <a:rPr lang="en-GB" sz="1200" dirty="0" err="1"/>
                        <a:t>wifi</a:t>
                      </a:r>
                      <a:r>
                        <a:rPr lang="en-GB" sz="1200" dirty="0"/>
                        <a:t> signal panels to reduce need for very expensive high-power and close-range active 6G stations. CERN provides tunnel access to support business case. GV contribution to CERN: reduction of dead-spots. Current status: simulations based on GIS-data in progress.</a:t>
                      </a:r>
                    </a:p>
                  </a:txBody>
                  <a:tcPr/>
                </a:tc>
                <a:tc>
                  <a:txBody>
                    <a:bodyPr/>
                    <a:lstStyle/>
                    <a:p>
                      <a:r>
                        <a:rPr lang="en-GB" sz="1200" dirty="0"/>
                        <a:t>partner</a:t>
                      </a:r>
                    </a:p>
                  </a:txBody>
                  <a:tcPr/>
                </a:tc>
                <a:tc>
                  <a:txBody>
                    <a:bodyPr/>
                    <a:lstStyle/>
                    <a:p>
                      <a:pPr marL="0" marR="0" lvl="0" indent="0" algn="l" defTabSz="457200" rtl="0" eaLnBrk="1" fontAlgn="auto" latinLnBrk="0" hangingPunct="1">
                        <a:lnSpc>
                          <a:spcPct val="100000"/>
                        </a:lnSpc>
                        <a:spcBef>
                          <a:spcPts val="0"/>
                        </a:spcBef>
                        <a:spcAft>
                          <a:spcPts val="0"/>
                        </a:spcAft>
                        <a:buClrTx/>
                        <a:buSzTx/>
                        <a:buFontTx/>
                        <a:buNone/>
                        <a:tabLst/>
                        <a:defRPr/>
                      </a:pPr>
                      <a:r>
                        <a:rPr lang="en-GB" sz="1200" dirty="0"/>
                        <a:t>Ongoing</a:t>
                      </a:r>
                    </a:p>
                    <a:p>
                      <a:endParaRPr lang="en-GB" sz="1200" dirty="0"/>
                    </a:p>
                  </a:txBody>
                  <a:tcPr/>
                </a:tc>
                <a:extLst>
                  <a:ext uri="{0D108BD9-81ED-4DB2-BD59-A6C34878D82A}">
                    <a16:rowId xmlns:a16="http://schemas.microsoft.com/office/drawing/2014/main" val="3691081687"/>
                  </a:ext>
                </a:extLst>
              </a:tr>
            </a:tbl>
          </a:graphicData>
        </a:graphic>
      </p:graphicFrame>
      <p:sp>
        <p:nvSpPr>
          <p:cNvPr id="9" name="TextBox 8">
            <a:extLst>
              <a:ext uri="{FF2B5EF4-FFF2-40B4-BE49-F238E27FC236}">
                <a16:creationId xmlns:a16="http://schemas.microsoft.com/office/drawing/2014/main" id="{842B1BC8-C6EE-F2BA-5ED0-BC6A0FDDD51A}"/>
              </a:ext>
            </a:extLst>
          </p:cNvPr>
          <p:cNvSpPr txBox="1"/>
          <p:nvPr/>
        </p:nvSpPr>
        <p:spPr>
          <a:xfrm>
            <a:off x="484632" y="1152144"/>
            <a:ext cx="3925824" cy="307777"/>
          </a:xfrm>
          <a:prstGeom prst="rect">
            <a:avLst/>
          </a:prstGeom>
          <a:noFill/>
        </p:spPr>
        <p:txBody>
          <a:bodyPr wrap="square" rtlCol="0">
            <a:spAutoFit/>
          </a:bodyPr>
          <a:lstStyle/>
          <a:p>
            <a:r>
              <a:rPr lang="en-GB" sz="1400" i="1" dirty="0"/>
              <a:t>Active collaborations in GV:</a:t>
            </a:r>
          </a:p>
        </p:txBody>
      </p:sp>
    </p:spTree>
    <p:extLst>
      <p:ext uri="{BB962C8B-B14F-4D97-AF65-F5344CB8AC3E}">
        <p14:creationId xmlns:p14="http://schemas.microsoft.com/office/powerpoint/2010/main" val="192742039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1">
            <a:extLst>
              <a:ext uri="{FF2B5EF4-FFF2-40B4-BE49-F238E27FC236}">
                <a16:creationId xmlns:a16="http://schemas.microsoft.com/office/drawing/2014/main" id="{40A55043-F889-43AE-BFE6-20C27A43B28B}"/>
              </a:ext>
            </a:extLst>
          </p:cNvPr>
          <p:cNvSpPr>
            <a:spLocks noGrp="1"/>
          </p:cNvSpPr>
          <p:nvPr>
            <p:ph type="title"/>
          </p:nvPr>
        </p:nvSpPr>
        <p:spPr>
          <a:xfrm>
            <a:off x="565200" y="617543"/>
            <a:ext cx="7482916" cy="500549"/>
          </a:xfrm>
        </p:spPr>
        <p:txBody>
          <a:bodyPr/>
          <a:lstStyle/>
          <a:p>
            <a:r>
              <a:rPr lang="en-US" dirty="0">
                <a:latin typeface="Seaford" panose="00000500000000000000" pitchFamily="2" charset="0"/>
              </a:rPr>
              <a:t>Direct collaborations</a:t>
            </a:r>
          </a:p>
        </p:txBody>
      </p:sp>
      <p:graphicFrame>
        <p:nvGraphicFramePr>
          <p:cNvPr id="8" name="Table 7">
            <a:extLst>
              <a:ext uri="{FF2B5EF4-FFF2-40B4-BE49-F238E27FC236}">
                <a16:creationId xmlns:a16="http://schemas.microsoft.com/office/drawing/2014/main" id="{38780B35-FD50-2813-403D-282B76849619}"/>
              </a:ext>
            </a:extLst>
          </p:cNvPr>
          <p:cNvGraphicFramePr>
            <a:graphicFrameLocks noGrp="1"/>
          </p:cNvGraphicFramePr>
          <p:nvPr>
            <p:extLst>
              <p:ext uri="{D42A27DB-BD31-4B8C-83A1-F6EECF244321}">
                <p14:modId xmlns:p14="http://schemas.microsoft.com/office/powerpoint/2010/main" val="3505853969"/>
              </p:ext>
            </p:extLst>
          </p:nvPr>
        </p:nvGraphicFramePr>
        <p:xfrm>
          <a:off x="0" y="1609598"/>
          <a:ext cx="9143999" cy="1833880"/>
        </p:xfrm>
        <a:graphic>
          <a:graphicData uri="http://schemas.openxmlformats.org/drawingml/2006/table">
            <a:tbl>
              <a:tblPr firstRow="1" bandRow="1">
                <a:tableStyleId>{073A0DAA-6AF3-43AB-8588-CEC1D06C72B9}</a:tableStyleId>
              </a:tblPr>
              <a:tblGrid>
                <a:gridCol w="992071">
                  <a:extLst>
                    <a:ext uri="{9D8B030D-6E8A-4147-A177-3AD203B41FA5}">
                      <a16:colId xmlns:a16="http://schemas.microsoft.com/office/drawing/2014/main" val="2613748250"/>
                    </a:ext>
                  </a:extLst>
                </a:gridCol>
                <a:gridCol w="6100691">
                  <a:extLst>
                    <a:ext uri="{9D8B030D-6E8A-4147-A177-3AD203B41FA5}">
                      <a16:colId xmlns:a16="http://schemas.microsoft.com/office/drawing/2014/main" val="2695430451"/>
                    </a:ext>
                  </a:extLst>
                </a:gridCol>
                <a:gridCol w="958481">
                  <a:extLst>
                    <a:ext uri="{9D8B030D-6E8A-4147-A177-3AD203B41FA5}">
                      <a16:colId xmlns:a16="http://schemas.microsoft.com/office/drawing/2014/main" val="2463043471"/>
                    </a:ext>
                  </a:extLst>
                </a:gridCol>
                <a:gridCol w="1092756">
                  <a:extLst>
                    <a:ext uri="{9D8B030D-6E8A-4147-A177-3AD203B41FA5}">
                      <a16:colId xmlns:a16="http://schemas.microsoft.com/office/drawing/2014/main" val="4151734533"/>
                    </a:ext>
                  </a:extLst>
                </a:gridCol>
              </a:tblGrid>
              <a:tr h="370840">
                <a:tc>
                  <a:txBody>
                    <a:bodyPr/>
                    <a:lstStyle/>
                    <a:p>
                      <a:r>
                        <a:rPr lang="en-GB" sz="1200" dirty="0"/>
                        <a:t>Acronym</a:t>
                      </a:r>
                    </a:p>
                  </a:txBody>
                  <a:tcPr/>
                </a:tc>
                <a:tc>
                  <a:txBody>
                    <a:bodyPr/>
                    <a:lstStyle/>
                    <a:p>
                      <a:r>
                        <a:rPr lang="en-GB" sz="1200" dirty="0"/>
                        <a:t>Description</a:t>
                      </a:r>
                    </a:p>
                  </a:txBody>
                  <a:tcPr/>
                </a:tc>
                <a:tc>
                  <a:txBody>
                    <a:bodyPr/>
                    <a:lstStyle/>
                    <a:p>
                      <a:r>
                        <a:rPr lang="en-GB" sz="1200" dirty="0"/>
                        <a:t>Role</a:t>
                      </a:r>
                    </a:p>
                  </a:txBody>
                  <a:tcPr/>
                </a:tc>
                <a:tc>
                  <a:txBody>
                    <a:bodyPr/>
                    <a:lstStyle/>
                    <a:p>
                      <a:r>
                        <a:rPr lang="en-GB" sz="1200" dirty="0"/>
                        <a:t>Planning</a:t>
                      </a:r>
                    </a:p>
                  </a:txBody>
                  <a:tcPr/>
                </a:tc>
                <a:extLst>
                  <a:ext uri="{0D108BD9-81ED-4DB2-BD59-A6C34878D82A}">
                    <a16:rowId xmlns:a16="http://schemas.microsoft.com/office/drawing/2014/main" val="3972905612"/>
                  </a:ext>
                </a:extLst>
              </a:tr>
              <a:tr h="370840">
                <a:tc>
                  <a:txBody>
                    <a:bodyPr/>
                    <a:lstStyle/>
                    <a:p>
                      <a:r>
                        <a:rPr lang="en-GB" sz="1200" dirty="0" err="1"/>
                        <a:t>AirInMotion</a:t>
                      </a:r>
                      <a:endParaRPr lang="en-GB" sz="1200" dirty="0"/>
                    </a:p>
                  </a:txBody>
                  <a:tcPr/>
                </a:tc>
                <a:tc>
                  <a:txBody>
                    <a:bodyPr/>
                    <a:lstStyle/>
                    <a:p>
                      <a:r>
                        <a:rPr lang="en-GB" sz="1200" dirty="0"/>
                        <a:t>Direct air capture technology; aiming for high purity grade. Connection came through CMS. Also link with Atlas CO2 cooling. Project initiated by Trinity College. Potentially  also a new HEU proposal. GV contribution to CERN: full admin. management for EN-CV.</a:t>
                      </a:r>
                    </a:p>
                  </a:txBody>
                  <a:tcPr/>
                </a:tc>
                <a:tc>
                  <a:txBody>
                    <a:bodyPr/>
                    <a:lstStyle/>
                    <a:p>
                      <a:r>
                        <a:rPr lang="en-GB" sz="1200" dirty="0"/>
                        <a:t>partner</a:t>
                      </a:r>
                    </a:p>
                  </a:txBody>
                  <a:tcPr/>
                </a:tc>
                <a:tc>
                  <a:txBody>
                    <a:bodyPr/>
                    <a:lstStyle/>
                    <a:p>
                      <a:r>
                        <a:rPr lang="en-GB" sz="1200" dirty="0"/>
                        <a:t>April 2024</a:t>
                      </a:r>
                    </a:p>
                  </a:txBody>
                  <a:tcPr/>
                </a:tc>
                <a:extLst>
                  <a:ext uri="{0D108BD9-81ED-4DB2-BD59-A6C34878D82A}">
                    <a16:rowId xmlns:a16="http://schemas.microsoft.com/office/drawing/2014/main" val="4099794190"/>
                  </a:ext>
                </a:extLst>
              </a:tr>
              <a:tr h="370840">
                <a:tc>
                  <a:txBody>
                    <a:bodyPr/>
                    <a:lstStyle/>
                    <a:p>
                      <a:r>
                        <a:rPr lang="en-GB" sz="1200" dirty="0" err="1"/>
                        <a:t>Senter</a:t>
                      </a:r>
                      <a:r>
                        <a:rPr lang="en-GB" sz="1200" dirty="0"/>
                        <a:t> for Innovation (SFI)</a:t>
                      </a:r>
                    </a:p>
                  </a:txBody>
                  <a:tcPr/>
                </a:tc>
                <a:tc>
                  <a:txBody>
                    <a:bodyPr/>
                    <a:lstStyle/>
                    <a:p>
                      <a:r>
                        <a:rPr lang="en-GB" sz="1200" dirty="0"/>
                        <a:t>GV to be used as test site for multiple projects from Norwegian universities. Grants through SFI. As yet unclear if GV is separately eligible to receive funding.</a:t>
                      </a:r>
                    </a:p>
                  </a:txBody>
                  <a:tcPr/>
                </a:tc>
                <a:tc>
                  <a:txBody>
                    <a:bodyPr/>
                    <a:lstStyle/>
                    <a:p>
                      <a:r>
                        <a:rPr lang="en-GB" sz="1200" dirty="0"/>
                        <a:t>partner</a:t>
                      </a:r>
                    </a:p>
                  </a:txBody>
                  <a:tcPr/>
                </a:tc>
                <a:tc>
                  <a:txBody>
                    <a:bodyPr/>
                    <a:lstStyle/>
                    <a:p>
                      <a:r>
                        <a:rPr lang="en-GB" sz="1200" dirty="0"/>
                        <a:t>2026</a:t>
                      </a:r>
                    </a:p>
                  </a:txBody>
                  <a:tcPr/>
                </a:tc>
                <a:extLst>
                  <a:ext uri="{0D108BD9-81ED-4DB2-BD59-A6C34878D82A}">
                    <a16:rowId xmlns:a16="http://schemas.microsoft.com/office/drawing/2014/main" val="3691081687"/>
                  </a:ext>
                </a:extLst>
              </a:tr>
            </a:tbl>
          </a:graphicData>
        </a:graphic>
      </p:graphicFrame>
      <p:sp>
        <p:nvSpPr>
          <p:cNvPr id="9" name="TextBox 8">
            <a:extLst>
              <a:ext uri="{FF2B5EF4-FFF2-40B4-BE49-F238E27FC236}">
                <a16:creationId xmlns:a16="http://schemas.microsoft.com/office/drawing/2014/main" id="{842B1BC8-C6EE-F2BA-5ED0-BC6A0FDDD51A}"/>
              </a:ext>
            </a:extLst>
          </p:cNvPr>
          <p:cNvSpPr txBox="1"/>
          <p:nvPr/>
        </p:nvSpPr>
        <p:spPr>
          <a:xfrm>
            <a:off x="484632" y="1152144"/>
            <a:ext cx="3925824" cy="307777"/>
          </a:xfrm>
          <a:prstGeom prst="rect">
            <a:avLst/>
          </a:prstGeom>
          <a:noFill/>
        </p:spPr>
        <p:txBody>
          <a:bodyPr wrap="square" rtlCol="0">
            <a:spAutoFit/>
          </a:bodyPr>
          <a:lstStyle/>
          <a:p>
            <a:r>
              <a:rPr lang="en-GB" sz="1400" i="1" dirty="0"/>
              <a:t>GV collaborations being investigated:</a:t>
            </a:r>
          </a:p>
        </p:txBody>
      </p:sp>
    </p:spTree>
    <p:extLst>
      <p:ext uri="{BB962C8B-B14F-4D97-AF65-F5344CB8AC3E}">
        <p14:creationId xmlns:p14="http://schemas.microsoft.com/office/powerpoint/2010/main" val="284980030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3">
            <a:extLst>
              <a:ext uri="{FF2B5EF4-FFF2-40B4-BE49-F238E27FC236}">
                <a16:creationId xmlns:a16="http://schemas.microsoft.com/office/drawing/2014/main" id="{184D06EE-D771-C442-B8E2-693CC7398F71}"/>
              </a:ext>
            </a:extLst>
          </p:cNvPr>
          <p:cNvSpPr>
            <a:spLocks noGrp="1"/>
          </p:cNvSpPr>
          <p:nvPr>
            <p:ph type="title"/>
          </p:nvPr>
        </p:nvSpPr>
        <p:spPr>
          <a:xfrm>
            <a:off x="4876874" y="1533138"/>
            <a:ext cx="3528721" cy="1433553"/>
          </a:xfrm>
        </p:spPr>
        <p:txBody>
          <a:bodyPr>
            <a:normAutofit/>
          </a:bodyPr>
          <a:lstStyle/>
          <a:p>
            <a:r>
              <a:rPr lang="en-GB" sz="2800" dirty="0">
                <a:latin typeface="Rockwell" panose="02060603020205020403" pitchFamily="18" charset="0"/>
              </a:rPr>
              <a:t>Thanks for your attention and any questions</a:t>
            </a:r>
          </a:p>
        </p:txBody>
      </p:sp>
    </p:spTree>
    <p:extLst>
      <p:ext uri="{BB962C8B-B14F-4D97-AF65-F5344CB8AC3E}">
        <p14:creationId xmlns:p14="http://schemas.microsoft.com/office/powerpoint/2010/main" val="731418301"/>
      </p:ext>
    </p:extLst>
  </p:cSld>
  <p:clrMapOvr>
    <a:masterClrMapping/>
  </p:clrMapOvr>
</p:sld>
</file>

<file path=ppt/theme/theme1.xml><?xml version="1.0" encoding="utf-8"?>
<a:theme xmlns:a="http://schemas.openxmlformats.org/drawingml/2006/main" name="Opcion Foto">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Clásico de Office 2">
      <a:maj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华文新魏"/>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ID2 TemplateIdeaSquare updated 05012022" id="{CEE51B96-71BC-C84E-975D-0D6E5CD89A4D}" vid="{4B0542AF-209C-6D43-8329-B0F7F099BA03}"/>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Opcion Foto</Template>
  <TotalTime>772</TotalTime>
  <Words>837</Words>
  <Application>Microsoft Office PowerPoint</Application>
  <PresentationFormat>On-screen Show (16:9)</PresentationFormat>
  <Paragraphs>134</Paragraphs>
  <Slides>8</Slides>
  <Notes>0</Notes>
  <HiddenSlides>0</HiddenSlides>
  <MMClips>0</MMClips>
  <ScaleCrop>false</ScaleCrop>
  <HeadingPairs>
    <vt:vector size="6" baseType="variant">
      <vt:variant>
        <vt:lpstr>Fonts Used</vt:lpstr>
      </vt:variant>
      <vt:variant>
        <vt:i4>7</vt:i4>
      </vt:variant>
      <vt:variant>
        <vt:lpstr>Theme</vt:lpstr>
      </vt:variant>
      <vt:variant>
        <vt:i4>1</vt:i4>
      </vt:variant>
      <vt:variant>
        <vt:lpstr>Slide Titles</vt:lpstr>
      </vt:variant>
      <vt:variant>
        <vt:i4>8</vt:i4>
      </vt:variant>
    </vt:vector>
  </HeadingPairs>
  <TitlesOfParts>
    <vt:vector size="16" baseType="lpstr">
      <vt:lpstr>Arial</vt:lpstr>
      <vt:lpstr>Calibri</vt:lpstr>
      <vt:lpstr>Courier New</vt:lpstr>
      <vt:lpstr>Helvetica</vt:lpstr>
      <vt:lpstr>Helvetica 75</vt:lpstr>
      <vt:lpstr>Rockwell</vt:lpstr>
      <vt:lpstr>Seaford</vt:lpstr>
      <vt:lpstr>Opcion Foto</vt:lpstr>
      <vt:lpstr>IdeaSquare finance &amp; project pipeline </vt:lpstr>
      <vt:lpstr>Financial status</vt:lpstr>
      <vt:lpstr>Projects pipeline</vt:lpstr>
      <vt:lpstr>Horizon Europe</vt:lpstr>
      <vt:lpstr>Horizon Europe</vt:lpstr>
      <vt:lpstr>Direct collaborations</vt:lpstr>
      <vt:lpstr>Direct collaborations</vt:lpstr>
      <vt:lpstr>Thanks for your attention and any questions</vt:lpstr>
    </vt:vector>
  </TitlesOfParts>
  <Manager/>
  <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Claudia Marcelloni</dc:creator>
  <cp:keywords/>
  <dc:description/>
  <cp:lastModifiedBy>Roy Pennings</cp:lastModifiedBy>
  <cp:revision>131</cp:revision>
  <dcterms:created xsi:type="dcterms:W3CDTF">2022-01-18T18:56:13Z</dcterms:created>
  <dcterms:modified xsi:type="dcterms:W3CDTF">2024-02-16T08:41:58Z</dcterms:modified>
  <cp:category/>
</cp:coreProperties>
</file>