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257" r:id="rId2"/>
    <p:sldId id="297" r:id="rId3"/>
    <p:sldId id="298" r:id="rId4"/>
    <p:sldId id="299" r:id="rId5"/>
    <p:sldId id="300" r:id="rId6"/>
    <p:sldId id="301" r:id="rId7"/>
    <p:sldId id="302" r:id="rId8"/>
    <p:sldId id="303" r:id="rId9"/>
    <p:sldId id="305" r:id="rId10"/>
    <p:sldId id="304" r:id="rId11"/>
    <p:sldId id="256" r:id="rId12"/>
  </p:sldIdLst>
  <p:sldSz cx="9144000" cy="5143500" type="screen16x9"/>
  <p:notesSz cx="6858000" cy="9144000"/>
  <p:defaultTextStyle>
    <a:defPPr>
      <a:defRPr lang="es-E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>
        <p15:guide id="1" orient="horz" pos="288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60032"/>
    <a:srgbClr val="00879A"/>
    <a:srgbClr val="F59600"/>
    <a:srgbClr val="6E378C"/>
    <a:srgbClr val="87B919"/>
    <a:srgbClr val="87B91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582"/>
    <p:restoredTop sz="95940"/>
  </p:normalViewPr>
  <p:slideViewPr>
    <p:cSldViewPr snapToGrid="0" snapToObjects="1">
      <p:cViewPr varScale="1">
        <p:scale>
          <a:sx n="213" d="100"/>
          <a:sy n="213" d="100"/>
        </p:scale>
        <p:origin x="304" y="12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 snapToGrid="0" snapToObjects="1" showGuides="1">
      <p:cViewPr varScale="1">
        <p:scale>
          <a:sx n="97" d="100"/>
          <a:sy n="97" d="100"/>
        </p:scale>
        <p:origin x="3120" y="200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>
            <a:extLst>
              <a:ext uri="{FF2B5EF4-FFF2-40B4-BE49-F238E27FC236}">
                <a16:creationId xmlns:a16="http://schemas.microsoft.com/office/drawing/2014/main" id="{BDCD1388-454F-6A41-8D9C-6830835A964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D49C4765-2EB9-ED4B-89B0-4D57FC33163A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FA557B-4A2D-3B4D-9FA8-1AA2CE31030D}" type="datetimeFigureOut">
              <a:rPr lang="en-GB" smtClean="0"/>
              <a:t>15/02/2024</a:t>
            </a:fld>
            <a:endParaRPr lang="en-GB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8F02C898-0DD8-2F4B-9EA6-76CDDAEDBC8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5B5FD926-84D4-774C-8B9B-FF0DC63B58C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7A80CDF-2BF2-714D-BCA5-45B4AC7E92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9869702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EA6871-DFF2-CE47-B755-5F5BF60D47B5}" type="datetimeFigureOut">
              <a:rPr lang="en-GB" smtClean="0"/>
              <a:t>15/02/2024</a:t>
            </a:fld>
            <a:endParaRPr lang="en-GB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0B9BA7-E0C3-144E-BB89-74F698A70A7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905071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_Blac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 descr="ID2 PPT COVER.jp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2127"/>
            <a:ext cx="9144000" cy="5124894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5089525" y="816362"/>
            <a:ext cx="3528721" cy="1433553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3200" b="1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Write your title here up to 3 lines</a:t>
            </a:r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 hasCustomPrompt="1"/>
          </p:nvPr>
        </p:nvSpPr>
        <p:spPr>
          <a:xfrm>
            <a:off x="5095963" y="2374875"/>
            <a:ext cx="3464291" cy="872594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100" b="1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dirty="0"/>
              <a:t>SUBTITLE                                                          SECOND LINE FOR DATE                                    Name + Last Name</a:t>
            </a:r>
          </a:p>
        </p:txBody>
      </p:sp>
    </p:spTree>
    <p:extLst>
      <p:ext uri="{BB962C8B-B14F-4D97-AF65-F5344CB8AC3E}">
        <p14:creationId xmlns:p14="http://schemas.microsoft.com/office/powerpoint/2010/main" val="29231115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F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ID2 PPT INFO.jpg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619180" y="-2127"/>
            <a:ext cx="5524820" cy="5124894"/>
          </a:xfrm>
          <a:prstGeom prst="rect">
            <a:avLst/>
          </a:prstGeom>
        </p:spPr>
      </p:pic>
      <p:cxnSp>
        <p:nvCxnSpPr>
          <p:cNvPr id="3" name="Conector recto 2">
            <a:extLst>
              <a:ext uri="{FF2B5EF4-FFF2-40B4-BE49-F238E27FC236}">
                <a16:creationId xmlns:a16="http://schemas.microsoft.com/office/drawing/2014/main" id="{9F0B33C5-3D3F-0B41-A696-707E7213A96A}"/>
              </a:ext>
            </a:extLst>
          </p:cNvPr>
          <p:cNvCxnSpPr/>
          <p:nvPr userDrawn="1"/>
        </p:nvCxnSpPr>
        <p:spPr>
          <a:xfrm flipV="1">
            <a:off x="565200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ítulo 1">
            <a:extLst>
              <a:ext uri="{FF2B5EF4-FFF2-40B4-BE49-F238E27FC236}">
                <a16:creationId xmlns:a16="http://schemas.microsoft.com/office/drawing/2014/main" id="{2646F22B-FE2C-7B46-99F3-07857CD945C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65200" y="678268"/>
            <a:ext cx="2977563" cy="529407"/>
          </a:xfrm>
          <a:prstGeom prst="rect">
            <a:avLst/>
          </a:prstGeom>
        </p:spPr>
        <p:txBody>
          <a:bodyPr lIns="0" anchor="b" anchorCtr="0">
            <a:noAutofit/>
          </a:bodyPr>
          <a:lstStyle>
            <a:lvl1pPr algn="l">
              <a:defRPr sz="2000"/>
            </a:lvl1pPr>
          </a:lstStyle>
          <a:p>
            <a:r>
              <a:rPr lang="en-GB" noProof="0" dirty="0"/>
              <a:t>Title (1 line)</a:t>
            </a:r>
          </a:p>
        </p:txBody>
      </p:sp>
      <p:sp>
        <p:nvSpPr>
          <p:cNvPr id="6" name="Marcador de texto 5">
            <a:extLst>
              <a:ext uri="{FF2B5EF4-FFF2-40B4-BE49-F238E27FC236}">
                <a16:creationId xmlns:a16="http://schemas.microsoft.com/office/drawing/2014/main" id="{45690755-2D4F-AB4C-9BDC-CE0AFFC8786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65200" y="1221070"/>
            <a:ext cx="2974201" cy="638466"/>
          </a:xfrm>
          <a:prstGeom prst="rect">
            <a:avLst/>
          </a:prstGeom>
        </p:spPr>
        <p:txBody>
          <a:bodyPr lIns="0">
            <a:noAutofit/>
          </a:bodyPr>
          <a:lstStyle>
            <a:lvl1pPr marL="0" indent="0">
              <a:buNone/>
              <a:defRPr sz="1600" b="1"/>
            </a:lvl1pPr>
          </a:lstStyle>
          <a:p>
            <a:pPr lvl="0"/>
            <a:r>
              <a:rPr lang="en-GB" noProof="0" dirty="0"/>
              <a:t>Subtitle up to 2 lines</a:t>
            </a:r>
          </a:p>
        </p:txBody>
      </p:sp>
      <p:sp>
        <p:nvSpPr>
          <p:cNvPr id="8" name="Marcador de texto 7">
            <a:extLst>
              <a:ext uri="{FF2B5EF4-FFF2-40B4-BE49-F238E27FC236}">
                <a16:creationId xmlns:a16="http://schemas.microsoft.com/office/drawing/2014/main" id="{73636CAB-3E3D-2E4E-8D11-4E415698A818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65200" y="1967113"/>
            <a:ext cx="2981631" cy="2843092"/>
          </a:xfrm>
          <a:prstGeom prst="rect">
            <a:avLst/>
          </a:prstGeom>
        </p:spPr>
        <p:txBody>
          <a:bodyPr lIns="0">
            <a:normAutofit/>
          </a:bodyPr>
          <a:lstStyle>
            <a:lvl1pPr marL="0" indent="0">
              <a:buNone/>
              <a:defRPr sz="1600"/>
            </a:lvl1pPr>
          </a:lstStyle>
          <a:p>
            <a:pPr lvl="0"/>
            <a:r>
              <a:rPr lang="en-GB" noProof="0" dirty="0"/>
              <a:t>Content</a:t>
            </a:r>
          </a:p>
        </p:txBody>
      </p:sp>
    </p:spTree>
    <p:extLst>
      <p:ext uri="{BB962C8B-B14F-4D97-AF65-F5344CB8AC3E}">
        <p14:creationId xmlns:p14="http://schemas.microsoft.com/office/powerpoint/2010/main" val="5244727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+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aralelogramo 7"/>
          <p:cNvSpPr/>
          <p:nvPr userDrawn="1"/>
        </p:nvSpPr>
        <p:spPr>
          <a:xfrm>
            <a:off x="7532836" y="-5755"/>
            <a:ext cx="1632892" cy="971734"/>
          </a:xfrm>
          <a:prstGeom prst="parallelogram">
            <a:avLst>
              <a:gd name="adj" fmla="val 56479"/>
            </a:avLst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" name="Título 1">
            <a:extLst>
              <a:ext uri="{FF2B5EF4-FFF2-40B4-BE49-F238E27FC236}">
                <a16:creationId xmlns:a16="http://schemas.microsoft.com/office/drawing/2014/main" id="{84B3AEA2-5144-CE45-88BB-401FB12F348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65200" y="617543"/>
            <a:ext cx="6930979" cy="500549"/>
          </a:xfrm>
          <a:prstGeom prst="rect">
            <a:avLst/>
          </a:prstGeom>
        </p:spPr>
        <p:txBody>
          <a:bodyPr lIns="0" anchor="t">
            <a:noAutofit/>
          </a:bodyPr>
          <a:lstStyle>
            <a:lvl1pPr algn="l">
              <a:lnSpc>
                <a:spcPct val="80000"/>
              </a:lnSpc>
              <a:defRPr sz="2800"/>
            </a:lvl1pPr>
          </a:lstStyle>
          <a:p>
            <a:r>
              <a:rPr lang="en-GB" noProof="0" dirty="0"/>
              <a:t>Your title here</a:t>
            </a:r>
            <a:br>
              <a:rPr lang="en-GB" noProof="0" dirty="0"/>
            </a:br>
            <a:endParaRPr lang="en-GB" noProof="0" dirty="0"/>
          </a:p>
        </p:txBody>
      </p:sp>
      <p:cxnSp>
        <p:nvCxnSpPr>
          <p:cNvPr id="9" name="Conector recto 8">
            <a:extLst>
              <a:ext uri="{FF2B5EF4-FFF2-40B4-BE49-F238E27FC236}">
                <a16:creationId xmlns:a16="http://schemas.microsoft.com/office/drawing/2014/main" id="{500AF1B5-7617-5D4B-B62C-173CE8323582}"/>
              </a:ext>
            </a:extLst>
          </p:cNvPr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Marcador de texto 2">
            <a:extLst>
              <a:ext uri="{FF2B5EF4-FFF2-40B4-BE49-F238E27FC236}">
                <a16:creationId xmlns:a16="http://schemas.microsoft.com/office/drawing/2014/main" id="{C705CC9C-F4F0-B643-B331-CEEA3EC3CD7D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565200" y="1302202"/>
            <a:ext cx="8027992" cy="3368043"/>
          </a:xfrm>
          <a:prstGeom prst="rect">
            <a:avLst/>
          </a:prstGeom>
        </p:spPr>
        <p:txBody>
          <a:bodyPr lIns="0" anchor="t">
            <a:normAutofit/>
          </a:bodyPr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/>
              <a:t>Write your text here…</a:t>
            </a:r>
          </a:p>
        </p:txBody>
      </p:sp>
    </p:spTree>
    <p:extLst>
      <p:ext uri="{BB962C8B-B14F-4D97-AF65-F5344CB8AC3E}">
        <p14:creationId xmlns:p14="http://schemas.microsoft.com/office/powerpoint/2010/main" val="189946134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texto 2"/>
          <p:cNvSpPr>
            <a:spLocks noGrp="1"/>
          </p:cNvSpPr>
          <p:nvPr>
            <p:ph type="body" idx="1" hasCustomPrompt="1"/>
          </p:nvPr>
        </p:nvSpPr>
        <p:spPr>
          <a:xfrm>
            <a:off x="565200" y="1302202"/>
            <a:ext cx="8027992" cy="3368043"/>
          </a:xfrm>
          <a:prstGeom prst="rect">
            <a:avLst/>
          </a:prstGeom>
        </p:spPr>
        <p:txBody>
          <a:bodyPr lIns="0" anchor="t">
            <a:normAutofit/>
          </a:bodyPr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/>
              <a:t>Write your text here…</a:t>
            </a:r>
          </a:p>
        </p:txBody>
      </p:sp>
      <p:cxnSp>
        <p:nvCxnSpPr>
          <p:cNvPr id="7" name="Conector recto 6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Paralelogramo 7"/>
          <p:cNvSpPr/>
          <p:nvPr userDrawn="1"/>
        </p:nvSpPr>
        <p:spPr>
          <a:xfrm>
            <a:off x="7532836" y="-5755"/>
            <a:ext cx="1632892" cy="971734"/>
          </a:xfrm>
          <a:prstGeom prst="parallelogram">
            <a:avLst>
              <a:gd name="adj" fmla="val 56479"/>
            </a:avLst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2593082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+IMAGE+Caption_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Conector recto 6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Paralelogramo 7"/>
          <p:cNvSpPr/>
          <p:nvPr userDrawn="1"/>
        </p:nvSpPr>
        <p:spPr>
          <a:xfrm>
            <a:off x="7532836" y="-5755"/>
            <a:ext cx="1632892" cy="971734"/>
          </a:xfrm>
          <a:prstGeom prst="parallelogram">
            <a:avLst>
              <a:gd name="adj" fmla="val 56479"/>
            </a:avLst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" name="Marcador de posición de imagen 2">
            <a:extLst>
              <a:ext uri="{FF2B5EF4-FFF2-40B4-BE49-F238E27FC236}">
                <a16:creationId xmlns:a16="http://schemas.microsoft.com/office/drawing/2014/main" id="{E84062E4-158C-2A49-B586-7814716914D9}"/>
              </a:ext>
            </a:extLst>
          </p:cNvPr>
          <p:cNvSpPr>
            <a:spLocks noGrp="1"/>
          </p:cNvSpPr>
          <p:nvPr>
            <p:ph type="pic" idx="10" hasCustomPrompt="1"/>
          </p:nvPr>
        </p:nvSpPr>
        <p:spPr>
          <a:xfrm>
            <a:off x="565200" y="1317810"/>
            <a:ext cx="3720715" cy="334981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Your image here</a:t>
            </a:r>
          </a:p>
        </p:txBody>
      </p:sp>
      <p:sp>
        <p:nvSpPr>
          <p:cNvPr id="12" name="Marcador de texto 11">
            <a:extLst>
              <a:ext uri="{FF2B5EF4-FFF2-40B4-BE49-F238E27FC236}">
                <a16:creationId xmlns:a16="http://schemas.microsoft.com/office/drawing/2014/main" id="{3ED3D96E-B0AE-A54C-B2C0-7F5087C3E04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593600" y="4174055"/>
            <a:ext cx="2793916" cy="497530"/>
          </a:xfrm>
          <a:prstGeom prst="rect">
            <a:avLst/>
          </a:prstGeom>
        </p:spPr>
        <p:txBody>
          <a:bodyPr bIns="0" anchor="b" anchorCtr="0">
            <a:noAutofit/>
          </a:bodyPr>
          <a:lstStyle>
            <a:lvl1pPr marL="0" indent="0">
              <a:buNone/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GB" dirty="0"/>
              <a:t>Write caption here up to 3 lines</a:t>
            </a:r>
          </a:p>
        </p:txBody>
      </p:sp>
      <p:sp>
        <p:nvSpPr>
          <p:cNvPr id="10" name="Marcador de texto 2">
            <a:extLst>
              <a:ext uri="{FF2B5EF4-FFF2-40B4-BE49-F238E27FC236}">
                <a16:creationId xmlns:a16="http://schemas.microsoft.com/office/drawing/2014/main" id="{4451B2A8-05F8-3042-9A1F-CB835F9D574A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4595052" y="1311168"/>
            <a:ext cx="3993137" cy="2578234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FontTx/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/>
              <a:t>Write your text here…</a:t>
            </a:r>
          </a:p>
        </p:txBody>
      </p:sp>
    </p:spTree>
    <p:extLst>
      <p:ext uri="{BB962C8B-B14F-4D97-AF65-F5344CB8AC3E}">
        <p14:creationId xmlns:p14="http://schemas.microsoft.com/office/powerpoint/2010/main" val="31313821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+IMAGE+Caption_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texto 2"/>
          <p:cNvSpPr>
            <a:spLocks noGrp="1"/>
          </p:cNvSpPr>
          <p:nvPr>
            <p:ph type="body" idx="1" hasCustomPrompt="1"/>
          </p:nvPr>
        </p:nvSpPr>
        <p:spPr>
          <a:xfrm>
            <a:off x="565200" y="1311169"/>
            <a:ext cx="4006308" cy="2577600"/>
          </a:xfrm>
          <a:prstGeom prst="rect">
            <a:avLst/>
          </a:prstGeom>
        </p:spPr>
        <p:txBody>
          <a:bodyPr lIns="0" anchor="t">
            <a:normAutofit/>
          </a:bodyPr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/>
              <a:t>Write your text here…</a:t>
            </a:r>
          </a:p>
        </p:txBody>
      </p:sp>
      <p:cxnSp>
        <p:nvCxnSpPr>
          <p:cNvPr id="7" name="Conector recto 6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Paralelogramo 7"/>
          <p:cNvSpPr/>
          <p:nvPr userDrawn="1"/>
        </p:nvSpPr>
        <p:spPr>
          <a:xfrm>
            <a:off x="7532836" y="-5755"/>
            <a:ext cx="1632892" cy="971734"/>
          </a:xfrm>
          <a:prstGeom prst="parallelogram">
            <a:avLst>
              <a:gd name="adj" fmla="val 56479"/>
            </a:avLst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" name="Marcador de posición de imagen 2">
            <a:extLst>
              <a:ext uri="{FF2B5EF4-FFF2-40B4-BE49-F238E27FC236}">
                <a16:creationId xmlns:a16="http://schemas.microsoft.com/office/drawing/2014/main" id="{E84062E4-158C-2A49-B586-7814716914D9}"/>
              </a:ext>
            </a:extLst>
          </p:cNvPr>
          <p:cNvSpPr>
            <a:spLocks noGrp="1"/>
          </p:cNvSpPr>
          <p:nvPr>
            <p:ph type="pic" idx="10" hasCustomPrompt="1"/>
          </p:nvPr>
        </p:nvSpPr>
        <p:spPr>
          <a:xfrm>
            <a:off x="4894728" y="1317810"/>
            <a:ext cx="3720715" cy="336391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Your image here</a:t>
            </a:r>
          </a:p>
        </p:txBody>
      </p:sp>
      <p:sp>
        <p:nvSpPr>
          <p:cNvPr id="9" name="Marcador de texto 11">
            <a:extLst>
              <a:ext uri="{FF2B5EF4-FFF2-40B4-BE49-F238E27FC236}">
                <a16:creationId xmlns:a16="http://schemas.microsoft.com/office/drawing/2014/main" id="{F8F835D4-0A33-6F42-9444-A460B461B32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65200" y="4130399"/>
            <a:ext cx="3096666" cy="550782"/>
          </a:xfrm>
          <a:prstGeom prst="rect">
            <a:avLst/>
          </a:prstGeom>
        </p:spPr>
        <p:txBody>
          <a:bodyPr lIns="0" bIns="0" anchor="b" anchorCtr="0">
            <a:noAutofit/>
          </a:bodyPr>
          <a:lstStyle>
            <a:lvl1pPr marL="0" indent="0" algn="l" rtl="0">
              <a:buNone/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GB" dirty="0"/>
              <a:t>Write caption here up to 3 lines</a:t>
            </a:r>
          </a:p>
        </p:txBody>
      </p:sp>
    </p:spTree>
    <p:extLst>
      <p:ext uri="{BB962C8B-B14F-4D97-AF65-F5344CB8AC3E}">
        <p14:creationId xmlns:p14="http://schemas.microsoft.com/office/powerpoint/2010/main" val="81698067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+TITLE +IMAGE+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Conector recto 6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Paralelogramo 7"/>
          <p:cNvSpPr/>
          <p:nvPr userDrawn="1"/>
        </p:nvSpPr>
        <p:spPr>
          <a:xfrm>
            <a:off x="7532836" y="-5755"/>
            <a:ext cx="1632892" cy="971734"/>
          </a:xfrm>
          <a:prstGeom prst="parallelogram">
            <a:avLst>
              <a:gd name="adj" fmla="val 56479"/>
            </a:avLst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9" name="Título 1">
            <a:extLst>
              <a:ext uri="{FF2B5EF4-FFF2-40B4-BE49-F238E27FC236}">
                <a16:creationId xmlns:a16="http://schemas.microsoft.com/office/drawing/2014/main" id="{B75CE567-FA79-C441-859B-BF6A09FDF4F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65200" y="617543"/>
            <a:ext cx="4668195" cy="500549"/>
          </a:xfrm>
          <a:prstGeom prst="rect">
            <a:avLst/>
          </a:prstGeom>
        </p:spPr>
        <p:txBody>
          <a:bodyPr lIns="0" anchor="t">
            <a:noAutofit/>
          </a:bodyPr>
          <a:lstStyle>
            <a:lvl1pPr algn="l">
              <a:lnSpc>
                <a:spcPct val="80000"/>
              </a:lnSpc>
              <a:defRPr sz="2800"/>
            </a:lvl1pPr>
          </a:lstStyle>
          <a:p>
            <a:r>
              <a:rPr lang="en-GB" noProof="0" dirty="0"/>
              <a:t>Your title here</a:t>
            </a:r>
            <a:br>
              <a:rPr lang="en-GB" noProof="0" dirty="0"/>
            </a:br>
            <a:endParaRPr lang="en-GB" noProof="0" dirty="0"/>
          </a:p>
        </p:txBody>
      </p:sp>
      <p:sp>
        <p:nvSpPr>
          <p:cNvPr id="14" name="Marcador de posición de imagen 2">
            <a:extLst>
              <a:ext uri="{FF2B5EF4-FFF2-40B4-BE49-F238E27FC236}">
                <a16:creationId xmlns:a16="http://schemas.microsoft.com/office/drawing/2014/main" id="{F16B5ECF-593B-6844-A576-2600FD738D9A}"/>
              </a:ext>
            </a:extLst>
          </p:cNvPr>
          <p:cNvSpPr>
            <a:spLocks noGrp="1"/>
          </p:cNvSpPr>
          <p:nvPr>
            <p:ph type="pic" idx="10" hasCustomPrompt="1"/>
          </p:nvPr>
        </p:nvSpPr>
        <p:spPr>
          <a:xfrm>
            <a:off x="565200" y="1317810"/>
            <a:ext cx="3720715" cy="334981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Your image here</a:t>
            </a:r>
          </a:p>
        </p:txBody>
      </p:sp>
      <p:sp>
        <p:nvSpPr>
          <p:cNvPr id="15" name="Marcador de texto 11">
            <a:extLst>
              <a:ext uri="{FF2B5EF4-FFF2-40B4-BE49-F238E27FC236}">
                <a16:creationId xmlns:a16="http://schemas.microsoft.com/office/drawing/2014/main" id="{98D78E84-F237-994A-81B1-962B167B01E4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593600" y="4174055"/>
            <a:ext cx="2793916" cy="497530"/>
          </a:xfrm>
          <a:prstGeom prst="rect">
            <a:avLst/>
          </a:prstGeom>
        </p:spPr>
        <p:txBody>
          <a:bodyPr bIns="0" anchor="b" anchorCtr="0">
            <a:noAutofit/>
          </a:bodyPr>
          <a:lstStyle>
            <a:lvl1pPr marL="0" indent="0">
              <a:buNone/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GB" dirty="0"/>
              <a:t>Write caption here up to 3 lines</a:t>
            </a:r>
          </a:p>
        </p:txBody>
      </p:sp>
      <p:sp>
        <p:nvSpPr>
          <p:cNvPr id="16" name="Marcador de texto 2">
            <a:extLst>
              <a:ext uri="{FF2B5EF4-FFF2-40B4-BE49-F238E27FC236}">
                <a16:creationId xmlns:a16="http://schemas.microsoft.com/office/drawing/2014/main" id="{783E44FB-20A1-A940-B17D-D1B71E8FEAFA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4595052" y="1311168"/>
            <a:ext cx="3993137" cy="2578234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>
              <a:buFontTx/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/>
              <a:t>Write your text here…</a:t>
            </a:r>
          </a:p>
        </p:txBody>
      </p:sp>
    </p:spTree>
    <p:extLst>
      <p:ext uri="{BB962C8B-B14F-4D97-AF65-F5344CB8AC3E}">
        <p14:creationId xmlns:p14="http://schemas.microsoft.com/office/powerpoint/2010/main" val="149451126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PHOTOS+Caption_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Conector recto 6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Paralelogramo 7"/>
          <p:cNvSpPr/>
          <p:nvPr userDrawn="1"/>
        </p:nvSpPr>
        <p:spPr>
          <a:xfrm>
            <a:off x="7532836" y="-5755"/>
            <a:ext cx="1632892" cy="971734"/>
          </a:xfrm>
          <a:prstGeom prst="parallelogram">
            <a:avLst>
              <a:gd name="adj" fmla="val 56479"/>
            </a:avLst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0" name="Marcador de posición de imagen 2">
            <a:extLst>
              <a:ext uri="{FF2B5EF4-FFF2-40B4-BE49-F238E27FC236}">
                <a16:creationId xmlns:a16="http://schemas.microsoft.com/office/drawing/2014/main" id="{C8B12A67-246C-3548-BFDC-213A22D509F1}"/>
              </a:ext>
            </a:extLst>
          </p:cNvPr>
          <p:cNvSpPr>
            <a:spLocks noGrp="1"/>
          </p:cNvSpPr>
          <p:nvPr>
            <p:ph type="pic" idx="10" hasCustomPrompt="1"/>
          </p:nvPr>
        </p:nvSpPr>
        <p:spPr>
          <a:xfrm>
            <a:off x="4894728" y="1317810"/>
            <a:ext cx="3720715" cy="321902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Your image here</a:t>
            </a:r>
          </a:p>
        </p:txBody>
      </p:sp>
      <p:sp>
        <p:nvSpPr>
          <p:cNvPr id="13" name="Marcador de texto 11">
            <a:extLst>
              <a:ext uri="{FF2B5EF4-FFF2-40B4-BE49-F238E27FC236}">
                <a16:creationId xmlns:a16="http://schemas.microsoft.com/office/drawing/2014/main" id="{70F7A1AF-7436-084B-BC19-881A49D870F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65200" y="4565277"/>
            <a:ext cx="3711389" cy="343314"/>
          </a:xfrm>
          <a:prstGeom prst="rect">
            <a:avLst/>
          </a:prstGeom>
        </p:spPr>
        <p:txBody>
          <a:bodyPr lIns="0" anchor="t" anchorCtr="0">
            <a:noAutofit/>
          </a:bodyPr>
          <a:lstStyle>
            <a:lvl1pPr marL="0" indent="0" algn="l" rtl="0">
              <a:buNone/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GB" dirty="0"/>
              <a:t>Write caption here </a:t>
            </a:r>
            <a:br>
              <a:rPr lang="en-GB" dirty="0"/>
            </a:br>
            <a:r>
              <a:rPr lang="en-GB" dirty="0"/>
              <a:t>up to 2 lines</a:t>
            </a:r>
          </a:p>
        </p:txBody>
      </p:sp>
      <p:sp>
        <p:nvSpPr>
          <p:cNvPr id="14" name="Marcador de posición de imagen 2">
            <a:extLst>
              <a:ext uri="{FF2B5EF4-FFF2-40B4-BE49-F238E27FC236}">
                <a16:creationId xmlns:a16="http://schemas.microsoft.com/office/drawing/2014/main" id="{BCC7D580-CFC7-6F40-8A7A-293870E3ABE8}"/>
              </a:ext>
            </a:extLst>
          </p:cNvPr>
          <p:cNvSpPr>
            <a:spLocks noGrp="1"/>
          </p:cNvSpPr>
          <p:nvPr>
            <p:ph type="pic" idx="13" hasCustomPrompt="1"/>
          </p:nvPr>
        </p:nvSpPr>
        <p:spPr>
          <a:xfrm>
            <a:off x="565200" y="1317810"/>
            <a:ext cx="3720715" cy="321902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Your image here</a:t>
            </a:r>
          </a:p>
        </p:txBody>
      </p:sp>
      <p:sp>
        <p:nvSpPr>
          <p:cNvPr id="15" name="Marcador de texto 11">
            <a:extLst>
              <a:ext uri="{FF2B5EF4-FFF2-40B4-BE49-F238E27FC236}">
                <a16:creationId xmlns:a16="http://schemas.microsoft.com/office/drawing/2014/main" id="{1C359E23-7595-9043-A6C1-C845DB557DF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893448" y="4571681"/>
            <a:ext cx="3734441" cy="343314"/>
          </a:xfrm>
          <a:prstGeom prst="rect">
            <a:avLst/>
          </a:prstGeom>
        </p:spPr>
        <p:txBody>
          <a:bodyPr lIns="0" anchor="t" anchorCtr="0">
            <a:noAutofit/>
          </a:bodyPr>
          <a:lstStyle>
            <a:lvl1pPr marL="0" indent="0" algn="l" rtl="0">
              <a:buNone/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GB" dirty="0"/>
              <a:t>Write caption here</a:t>
            </a:r>
            <a:br>
              <a:rPr lang="en-GB" dirty="0"/>
            </a:br>
            <a:r>
              <a:rPr lang="en-GB" dirty="0"/>
              <a:t>up to 2 lines</a:t>
            </a:r>
          </a:p>
        </p:txBody>
      </p:sp>
    </p:spTree>
    <p:extLst>
      <p:ext uri="{BB962C8B-B14F-4D97-AF65-F5344CB8AC3E}">
        <p14:creationId xmlns:p14="http://schemas.microsoft.com/office/powerpoint/2010/main" val="95864152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PHOTOS+Caption_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Conector recto 6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Paralelogramo 7"/>
          <p:cNvSpPr/>
          <p:nvPr userDrawn="1"/>
        </p:nvSpPr>
        <p:spPr>
          <a:xfrm>
            <a:off x="7532836" y="-5755"/>
            <a:ext cx="1632892" cy="971734"/>
          </a:xfrm>
          <a:prstGeom prst="parallelogram">
            <a:avLst>
              <a:gd name="adj" fmla="val 56479"/>
            </a:avLst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" name="Marcador de posición de imagen 2">
            <a:extLst>
              <a:ext uri="{FF2B5EF4-FFF2-40B4-BE49-F238E27FC236}">
                <a16:creationId xmlns:a16="http://schemas.microsoft.com/office/drawing/2014/main" id="{E84062E4-158C-2A49-B586-7814716914D9}"/>
              </a:ext>
            </a:extLst>
          </p:cNvPr>
          <p:cNvSpPr>
            <a:spLocks noGrp="1"/>
          </p:cNvSpPr>
          <p:nvPr>
            <p:ph type="pic" idx="10" hasCustomPrompt="1"/>
          </p:nvPr>
        </p:nvSpPr>
        <p:spPr>
          <a:xfrm>
            <a:off x="4894728" y="1317810"/>
            <a:ext cx="3720715" cy="321902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Your image here</a:t>
            </a:r>
          </a:p>
        </p:txBody>
      </p:sp>
      <p:sp>
        <p:nvSpPr>
          <p:cNvPr id="9" name="Marcador de texto 11">
            <a:extLst>
              <a:ext uri="{FF2B5EF4-FFF2-40B4-BE49-F238E27FC236}">
                <a16:creationId xmlns:a16="http://schemas.microsoft.com/office/drawing/2014/main" id="{F8F835D4-0A33-6F42-9444-A460B461B32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65200" y="4565277"/>
            <a:ext cx="3711389" cy="343314"/>
          </a:xfrm>
          <a:prstGeom prst="rect">
            <a:avLst/>
          </a:prstGeom>
        </p:spPr>
        <p:txBody>
          <a:bodyPr lIns="0" anchor="t" anchorCtr="0">
            <a:noAutofit/>
          </a:bodyPr>
          <a:lstStyle>
            <a:lvl1pPr marL="0" indent="0" algn="l" rtl="0">
              <a:buNone/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GB" dirty="0"/>
              <a:t>Write caption here </a:t>
            </a:r>
            <a:br>
              <a:rPr lang="en-GB" dirty="0"/>
            </a:br>
            <a:r>
              <a:rPr lang="en-GB" dirty="0"/>
              <a:t>up to 2 lines</a:t>
            </a:r>
          </a:p>
        </p:txBody>
      </p:sp>
      <p:sp>
        <p:nvSpPr>
          <p:cNvPr id="11" name="Marcador de posición de imagen 2">
            <a:extLst>
              <a:ext uri="{FF2B5EF4-FFF2-40B4-BE49-F238E27FC236}">
                <a16:creationId xmlns:a16="http://schemas.microsoft.com/office/drawing/2014/main" id="{9410076B-D8C5-C940-B21B-2BC0E16D2CBA}"/>
              </a:ext>
            </a:extLst>
          </p:cNvPr>
          <p:cNvSpPr>
            <a:spLocks noGrp="1"/>
          </p:cNvSpPr>
          <p:nvPr>
            <p:ph type="pic" idx="13" hasCustomPrompt="1"/>
          </p:nvPr>
        </p:nvSpPr>
        <p:spPr>
          <a:xfrm>
            <a:off x="565200" y="1317810"/>
            <a:ext cx="3720715" cy="321902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Your image here</a:t>
            </a:r>
          </a:p>
        </p:txBody>
      </p:sp>
      <p:sp>
        <p:nvSpPr>
          <p:cNvPr id="12" name="Marcador de texto 11">
            <a:extLst>
              <a:ext uri="{FF2B5EF4-FFF2-40B4-BE49-F238E27FC236}">
                <a16:creationId xmlns:a16="http://schemas.microsoft.com/office/drawing/2014/main" id="{1E4446CF-CE8C-684E-A6B3-C9CA5339B2C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893448" y="4571681"/>
            <a:ext cx="3734441" cy="343314"/>
          </a:xfrm>
          <a:prstGeom prst="rect">
            <a:avLst/>
          </a:prstGeom>
        </p:spPr>
        <p:txBody>
          <a:bodyPr lIns="0" anchor="t" anchorCtr="0">
            <a:noAutofit/>
          </a:bodyPr>
          <a:lstStyle>
            <a:lvl1pPr marL="0" indent="0" algn="l" rtl="0">
              <a:buNone/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GB" dirty="0"/>
              <a:t>Write caption here</a:t>
            </a:r>
            <a:br>
              <a:rPr lang="en-GB" dirty="0"/>
            </a:br>
            <a:r>
              <a:rPr lang="en-GB" dirty="0"/>
              <a:t>up to 2 lines</a:t>
            </a:r>
          </a:p>
        </p:txBody>
      </p:sp>
      <p:sp>
        <p:nvSpPr>
          <p:cNvPr id="10" name="Título 1">
            <a:extLst>
              <a:ext uri="{FF2B5EF4-FFF2-40B4-BE49-F238E27FC236}">
                <a16:creationId xmlns:a16="http://schemas.microsoft.com/office/drawing/2014/main" id="{101D4DB9-5F18-DD4F-B34F-32305C35DB6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65200" y="617543"/>
            <a:ext cx="6697896" cy="500549"/>
          </a:xfrm>
          <a:prstGeom prst="rect">
            <a:avLst/>
          </a:prstGeom>
        </p:spPr>
        <p:txBody>
          <a:bodyPr lIns="0" anchor="t">
            <a:noAutofit/>
          </a:bodyPr>
          <a:lstStyle>
            <a:lvl1pPr algn="l">
              <a:lnSpc>
                <a:spcPct val="80000"/>
              </a:lnSpc>
              <a:defRPr sz="2800"/>
            </a:lvl1pPr>
          </a:lstStyle>
          <a:p>
            <a:r>
              <a:rPr lang="en-GB" noProof="0" dirty="0"/>
              <a:t>Your title here</a:t>
            </a:r>
            <a:br>
              <a:rPr lang="en-GB" noProof="0" dirty="0"/>
            </a:b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96134945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ULL 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ángulo 9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rtlCol="0" anchor="ctr"/>
          <a:lstStyle/>
          <a:p>
            <a:pPr algn="ctr"/>
            <a:endParaRPr lang="es-ES" dirty="0"/>
          </a:p>
        </p:txBody>
      </p:sp>
      <p:sp>
        <p:nvSpPr>
          <p:cNvPr id="8" name="Paralelogramo 7"/>
          <p:cNvSpPr/>
          <p:nvPr userDrawn="1"/>
        </p:nvSpPr>
        <p:spPr>
          <a:xfrm>
            <a:off x="7532836" y="-5755"/>
            <a:ext cx="1632892" cy="971734"/>
          </a:xfrm>
          <a:prstGeom prst="parallelogram">
            <a:avLst>
              <a:gd name="adj" fmla="val 56479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9" name="Título 1">
            <a:extLst>
              <a:ext uri="{FF2B5EF4-FFF2-40B4-BE49-F238E27FC236}">
                <a16:creationId xmlns:a16="http://schemas.microsoft.com/office/drawing/2014/main" id="{C1332719-9685-664E-BA1E-D650B5320B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65200" y="617543"/>
            <a:ext cx="4668195" cy="500549"/>
          </a:xfrm>
          <a:prstGeom prst="rect">
            <a:avLst/>
          </a:prstGeom>
        </p:spPr>
        <p:txBody>
          <a:bodyPr lIns="0" anchor="t">
            <a:noAutofit/>
          </a:bodyPr>
          <a:lstStyle>
            <a:lvl1pPr algn="l">
              <a:lnSpc>
                <a:spcPct val="80000"/>
              </a:lnSpc>
              <a:defRPr sz="2800"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Your title here</a:t>
            </a:r>
            <a:br>
              <a:rPr lang="en-GB" noProof="0" dirty="0"/>
            </a:br>
            <a:endParaRPr lang="en-GB" noProof="0" dirty="0"/>
          </a:p>
        </p:txBody>
      </p:sp>
      <p:cxnSp>
        <p:nvCxnSpPr>
          <p:cNvPr id="11" name="Conector recto 10">
            <a:extLst>
              <a:ext uri="{FF2B5EF4-FFF2-40B4-BE49-F238E27FC236}">
                <a16:creationId xmlns:a16="http://schemas.microsoft.com/office/drawing/2014/main" id="{6C5443F0-1C6F-9748-A8E5-92E81771B66D}"/>
              </a:ext>
            </a:extLst>
          </p:cNvPr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Marcador de texto 2">
            <a:extLst>
              <a:ext uri="{FF2B5EF4-FFF2-40B4-BE49-F238E27FC236}">
                <a16:creationId xmlns:a16="http://schemas.microsoft.com/office/drawing/2014/main" id="{E9EE4B28-9DE6-4945-B0C0-3261328AD90B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565200" y="1302202"/>
            <a:ext cx="8027992" cy="3368043"/>
          </a:xfrm>
          <a:prstGeom prst="rect">
            <a:avLst/>
          </a:prstGeom>
        </p:spPr>
        <p:txBody>
          <a:bodyPr anchor="t">
            <a:normAutofit/>
          </a:bodyPr>
          <a:lstStyle>
            <a:lvl1pPr marL="285750" indent="-285750">
              <a:buFont typeface="Arial" panose="020B0604020202020204" pitchFamily="34" charset="0"/>
              <a:buChar char="•"/>
              <a:defRPr sz="160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/>
              <a:t>Write your text…</a:t>
            </a:r>
          </a:p>
        </p:txBody>
      </p:sp>
    </p:spTree>
    <p:extLst>
      <p:ext uri="{BB962C8B-B14F-4D97-AF65-F5344CB8AC3E}">
        <p14:creationId xmlns:p14="http://schemas.microsoft.com/office/powerpoint/2010/main" val="108417697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" name="Conector recto 11"/>
          <p:cNvCxnSpPr/>
          <p:nvPr userDrawn="1"/>
        </p:nvCxnSpPr>
        <p:spPr>
          <a:xfrm flipH="1">
            <a:off x="0" y="0"/>
            <a:ext cx="9144000" cy="5143500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Conector recto 13"/>
          <p:cNvCxnSpPr/>
          <p:nvPr userDrawn="1"/>
        </p:nvCxnSpPr>
        <p:spPr>
          <a:xfrm>
            <a:off x="6824091" y="0"/>
            <a:ext cx="0" cy="5143500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565200" y="617543"/>
            <a:ext cx="4668195" cy="500549"/>
          </a:xfrm>
          <a:prstGeom prst="rect">
            <a:avLst/>
          </a:prstGeom>
        </p:spPr>
        <p:txBody>
          <a:bodyPr lIns="0" anchor="t">
            <a:noAutofit/>
          </a:bodyPr>
          <a:lstStyle>
            <a:lvl1pPr algn="l">
              <a:lnSpc>
                <a:spcPct val="80000"/>
              </a:lnSpc>
              <a:defRPr sz="2800"/>
            </a:lvl1pPr>
          </a:lstStyle>
          <a:p>
            <a:r>
              <a:rPr lang="en-GB" noProof="0" dirty="0"/>
              <a:t>Your title here</a:t>
            </a:r>
            <a:br>
              <a:rPr lang="en-GB" noProof="0" dirty="0"/>
            </a:br>
            <a:endParaRPr lang="en-GB" noProof="0" dirty="0"/>
          </a:p>
        </p:txBody>
      </p:sp>
      <p:cxnSp>
        <p:nvCxnSpPr>
          <p:cNvPr id="8" name="Conector recto 7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aphicFrame>
        <p:nvGraphicFramePr>
          <p:cNvPr id="9" name="Tabla 8">
            <a:extLst>
              <a:ext uri="{FF2B5EF4-FFF2-40B4-BE49-F238E27FC236}">
                <a16:creationId xmlns:a16="http://schemas.microsoft.com/office/drawing/2014/main" id="{1E6B2D3C-E2BF-B74C-A652-707CA4B5CCEC}"/>
              </a:ext>
            </a:extLst>
          </p:cNvPr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3508330291"/>
              </p:ext>
            </p:extLst>
          </p:nvPr>
        </p:nvGraphicFramePr>
        <p:xfrm>
          <a:off x="565200" y="1635646"/>
          <a:ext cx="8176081" cy="2560320"/>
        </p:xfrm>
        <a:graphic>
          <a:graphicData uri="http://schemas.openxmlformats.org/drawingml/2006/table">
            <a:tbl>
              <a:tblPr firstRow="1" bandRow="1" bandCol="1">
                <a:tableStyleId>{7E9639D4-E3E2-4D34-9284-5A2195B3D0D7}</a:tableStyleId>
              </a:tblPr>
              <a:tblGrid>
                <a:gridCol w="150615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0387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197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8912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5904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84905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849057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59253">
                <a:tc>
                  <a:txBody>
                    <a:bodyPr/>
                    <a:lstStyle/>
                    <a:p>
                      <a:r>
                        <a:rPr lang="es-ES" sz="1400" b="1" i="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Your</a:t>
                      </a:r>
                      <a:r>
                        <a:rPr lang="es-ES" sz="1400" b="1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s-ES" sz="1400" b="1" i="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table</a:t>
                      </a:r>
                      <a:r>
                        <a:rPr lang="es-ES" sz="1400" b="1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s-ES" sz="1400" b="1" i="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here</a:t>
                      </a:r>
                      <a:endParaRPr lang="es-ES" sz="1400" b="1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es-ES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b="1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b="1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2016</a:t>
                      </a:r>
                      <a:endParaRPr lang="es-ES" sz="14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b="1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2016</a:t>
                      </a:r>
                      <a:endParaRPr lang="es-ES" sz="14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b="1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2016</a:t>
                      </a:r>
                      <a:endParaRPr lang="es-ES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01370">
                <a:tc gridSpan="2">
                  <a:txBody>
                    <a:bodyPr/>
                    <a:lstStyle/>
                    <a:p>
                      <a:pPr marL="0" indent="0">
                        <a:buFont typeface="Arial"/>
                        <a:buNone/>
                      </a:pPr>
                      <a:r>
                        <a:rPr lang="es-ES" sz="1200" b="1" i="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Students</a:t>
                      </a:r>
                      <a:r>
                        <a:rPr lang="es-ES" sz="1200" b="1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(</a:t>
                      </a:r>
                      <a:r>
                        <a:rPr lang="es-ES" sz="1200" b="1" i="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oBot</a:t>
                      </a:r>
                      <a:r>
                        <a:rPr lang="es-ES" sz="1200" b="1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CBI, OSU, NTNU,</a:t>
                      </a:r>
                      <a:r>
                        <a:rPr lang="es-ES" sz="1200" b="1" i="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CESP in </a:t>
                      </a:r>
                      <a:r>
                        <a:rPr lang="es-ES" sz="1200" b="1" i="0" baseline="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residence</a:t>
                      </a:r>
                      <a:r>
                        <a:rPr lang="es-ES" sz="1200" b="1" i="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):</a:t>
                      </a:r>
                      <a:endParaRPr lang="es-ES" sz="1200" b="1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1200" b="0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 </a:t>
                      </a:r>
                      <a:r>
                        <a:rPr lang="es-ES" sz="1200" b="0" i="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weeks</a:t>
                      </a:r>
                      <a:endParaRPr lang="es-ES" sz="1200" b="0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0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 weeks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0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 weeks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0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 weeks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1370">
                <a:tc gridSpan="2"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1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Number of students (MSc)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0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95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0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146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1200" b="0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225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1200" b="0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263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01370">
                <a:tc gridSpan="2"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01370">
                <a:tc gridSpan="2"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01370">
                <a:tc gridSpan="2"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01370">
                <a:tc gridSpan="2"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01370">
                <a:tc gridSpan="2"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01370">
                <a:tc gridSpan="2"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1200" b="1" i="0">
                          <a:latin typeface="Helvetica 75"/>
                          <a:cs typeface="Helvetica 75"/>
                        </a:rPr>
                        <a:t> 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 dirty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196723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_White_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5089525" y="1223770"/>
            <a:ext cx="3528721" cy="1433553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3200" b="1">
                <a:solidFill>
                  <a:schemeClr val="tx1"/>
                </a:solidFill>
              </a:defRPr>
            </a:lvl1pPr>
          </a:lstStyle>
          <a:p>
            <a:r>
              <a:rPr lang="en-GB" dirty="0"/>
              <a:t>Write your title here up to 3 lines</a:t>
            </a:r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 hasCustomPrompt="1"/>
          </p:nvPr>
        </p:nvSpPr>
        <p:spPr>
          <a:xfrm>
            <a:off x="5095963" y="2782283"/>
            <a:ext cx="3464291" cy="872594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100" b="1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dirty="0"/>
              <a:t>SUBTITLE                                                          SECOND LINE FOR DATE                                    Name + Last Name</a:t>
            </a:r>
          </a:p>
        </p:txBody>
      </p:sp>
      <p:pic>
        <p:nvPicPr>
          <p:cNvPr id="10" name="Imagen 9" descr="Imagen que contiene Interfaz de usuario gráfica&#10;&#10;Descripción generada automáticamente">
            <a:extLst>
              <a:ext uri="{FF2B5EF4-FFF2-40B4-BE49-F238E27FC236}">
                <a16:creationId xmlns:a16="http://schemas.microsoft.com/office/drawing/2014/main" id="{6833F931-6EA2-7D4B-8A12-F30F2B3A4BD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1162018"/>
            <a:ext cx="3707904" cy="30380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101027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_A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posición de imagen 2">
            <a:extLst>
              <a:ext uri="{FF2B5EF4-FFF2-40B4-BE49-F238E27FC236}">
                <a16:creationId xmlns:a16="http://schemas.microsoft.com/office/drawing/2014/main" id="{5C470B48-3B80-424A-9DFF-6E4973138DF2}"/>
              </a:ext>
            </a:extLst>
          </p:cNvPr>
          <p:cNvSpPr>
            <a:spLocks noGrp="1"/>
          </p:cNvSpPr>
          <p:nvPr>
            <p:ph type="pic" idx="1" hasCustomPrompt="1"/>
          </p:nvPr>
        </p:nvSpPr>
        <p:spPr>
          <a:xfrm>
            <a:off x="565201" y="1154544"/>
            <a:ext cx="8039304" cy="346825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Your image here</a:t>
            </a:r>
          </a:p>
        </p:txBody>
      </p:sp>
      <p:cxnSp>
        <p:nvCxnSpPr>
          <p:cNvPr id="24" name="Conector recto 23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Paralelogramo 8">
            <a:extLst>
              <a:ext uri="{FF2B5EF4-FFF2-40B4-BE49-F238E27FC236}">
                <a16:creationId xmlns:a16="http://schemas.microsoft.com/office/drawing/2014/main" id="{19109101-6B42-4248-A84E-BD9A353FEA38}"/>
              </a:ext>
            </a:extLst>
          </p:cNvPr>
          <p:cNvSpPr/>
          <p:nvPr userDrawn="1"/>
        </p:nvSpPr>
        <p:spPr>
          <a:xfrm>
            <a:off x="7532836" y="-5755"/>
            <a:ext cx="1632892" cy="971734"/>
          </a:xfrm>
          <a:prstGeom prst="parallelogram">
            <a:avLst>
              <a:gd name="adj" fmla="val 56479"/>
            </a:avLst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9219403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_B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Conector recto 3"/>
          <p:cNvCxnSpPr/>
          <p:nvPr userDrawn="1"/>
        </p:nvCxnSpPr>
        <p:spPr>
          <a:xfrm flipH="1">
            <a:off x="0" y="0"/>
            <a:ext cx="9144000" cy="5143500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" name="Conector recto 4"/>
          <p:cNvCxnSpPr/>
          <p:nvPr userDrawn="1"/>
        </p:nvCxnSpPr>
        <p:spPr>
          <a:xfrm>
            <a:off x="7085788" y="0"/>
            <a:ext cx="0" cy="5143500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Conector recto 6"/>
          <p:cNvCxnSpPr/>
          <p:nvPr userDrawn="1"/>
        </p:nvCxnSpPr>
        <p:spPr>
          <a:xfrm>
            <a:off x="0" y="315576"/>
            <a:ext cx="3225030" cy="4827924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Conector recto 10"/>
          <p:cNvCxnSpPr/>
          <p:nvPr userDrawn="1"/>
        </p:nvCxnSpPr>
        <p:spPr>
          <a:xfrm>
            <a:off x="6296121" y="0"/>
            <a:ext cx="2847879" cy="4187152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Conector recto 15"/>
          <p:cNvCxnSpPr/>
          <p:nvPr userDrawn="1"/>
        </p:nvCxnSpPr>
        <p:spPr>
          <a:xfrm flipH="1">
            <a:off x="554182" y="0"/>
            <a:ext cx="2111334" cy="1154545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Conector recto 23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Marcador de posición de imagen 2">
            <a:extLst>
              <a:ext uri="{FF2B5EF4-FFF2-40B4-BE49-F238E27FC236}">
                <a16:creationId xmlns:a16="http://schemas.microsoft.com/office/drawing/2014/main" id="{4751B853-6773-BB40-89ED-5F667BD0CB4B}"/>
              </a:ext>
            </a:extLst>
          </p:cNvPr>
          <p:cNvSpPr>
            <a:spLocks noGrp="1"/>
          </p:cNvSpPr>
          <p:nvPr>
            <p:ph type="pic" idx="1" hasCustomPrompt="1"/>
          </p:nvPr>
        </p:nvSpPr>
        <p:spPr>
          <a:xfrm>
            <a:off x="565201" y="1154544"/>
            <a:ext cx="8039304" cy="346825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Your image here</a:t>
            </a:r>
          </a:p>
        </p:txBody>
      </p:sp>
    </p:spTree>
    <p:extLst>
      <p:ext uri="{BB962C8B-B14F-4D97-AF65-F5344CB8AC3E}">
        <p14:creationId xmlns:p14="http://schemas.microsoft.com/office/powerpoint/2010/main" val="55155789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+Caption_A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4" name="Conector recto 23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Marcador de posición de imagen 2">
            <a:extLst>
              <a:ext uri="{FF2B5EF4-FFF2-40B4-BE49-F238E27FC236}">
                <a16:creationId xmlns:a16="http://schemas.microsoft.com/office/drawing/2014/main" id="{3AEFFCC9-2EC4-D64B-A05A-D806F9EEC658}"/>
              </a:ext>
            </a:extLst>
          </p:cNvPr>
          <p:cNvSpPr>
            <a:spLocks noGrp="1"/>
          </p:cNvSpPr>
          <p:nvPr>
            <p:ph type="pic" idx="1" hasCustomPrompt="1"/>
          </p:nvPr>
        </p:nvSpPr>
        <p:spPr>
          <a:xfrm>
            <a:off x="565201" y="1154544"/>
            <a:ext cx="8039304" cy="346825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Your image here</a:t>
            </a:r>
          </a:p>
        </p:txBody>
      </p:sp>
      <p:sp>
        <p:nvSpPr>
          <p:cNvPr id="6" name="Marcador de texto 11">
            <a:extLst>
              <a:ext uri="{FF2B5EF4-FFF2-40B4-BE49-F238E27FC236}">
                <a16:creationId xmlns:a16="http://schemas.microsoft.com/office/drawing/2014/main" id="{E4D54CD7-FD50-9A4D-A436-7188DB5E1C9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65200" y="4653197"/>
            <a:ext cx="8038799" cy="343314"/>
          </a:xfrm>
          <a:prstGeom prst="rect">
            <a:avLst/>
          </a:prstGeom>
        </p:spPr>
        <p:txBody>
          <a:bodyPr lIns="0" anchor="t" anchorCtr="0">
            <a:noAutofit/>
          </a:bodyPr>
          <a:lstStyle>
            <a:lvl1pPr marL="0" indent="0" algn="l" rtl="0">
              <a:buNone/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GB" dirty="0"/>
              <a:t>Write caption here </a:t>
            </a:r>
            <a:br>
              <a:rPr lang="en-GB" dirty="0"/>
            </a:br>
            <a:r>
              <a:rPr lang="en-GB" dirty="0"/>
              <a:t>up to 2 lines</a:t>
            </a:r>
          </a:p>
        </p:txBody>
      </p:sp>
    </p:spTree>
    <p:extLst>
      <p:ext uri="{BB962C8B-B14F-4D97-AF65-F5344CB8AC3E}">
        <p14:creationId xmlns:p14="http://schemas.microsoft.com/office/powerpoint/2010/main" val="1875907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+Caption_B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Conector recto 3"/>
          <p:cNvCxnSpPr/>
          <p:nvPr userDrawn="1"/>
        </p:nvCxnSpPr>
        <p:spPr>
          <a:xfrm flipH="1">
            <a:off x="0" y="0"/>
            <a:ext cx="9144000" cy="5143500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" name="Conector recto 4"/>
          <p:cNvCxnSpPr/>
          <p:nvPr userDrawn="1"/>
        </p:nvCxnSpPr>
        <p:spPr>
          <a:xfrm>
            <a:off x="7085788" y="0"/>
            <a:ext cx="0" cy="5143500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Conector recto 6"/>
          <p:cNvCxnSpPr/>
          <p:nvPr userDrawn="1"/>
        </p:nvCxnSpPr>
        <p:spPr>
          <a:xfrm>
            <a:off x="0" y="315576"/>
            <a:ext cx="3225030" cy="4827924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Conector recto 10"/>
          <p:cNvCxnSpPr/>
          <p:nvPr userDrawn="1"/>
        </p:nvCxnSpPr>
        <p:spPr>
          <a:xfrm>
            <a:off x="6296121" y="0"/>
            <a:ext cx="2847879" cy="4187152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Conector recto 15"/>
          <p:cNvCxnSpPr/>
          <p:nvPr userDrawn="1"/>
        </p:nvCxnSpPr>
        <p:spPr>
          <a:xfrm flipH="1">
            <a:off x="554182" y="0"/>
            <a:ext cx="2111334" cy="1154545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Conector recto 23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Marcador de posición de imagen 2">
            <a:extLst>
              <a:ext uri="{FF2B5EF4-FFF2-40B4-BE49-F238E27FC236}">
                <a16:creationId xmlns:a16="http://schemas.microsoft.com/office/drawing/2014/main" id="{C7F69FDF-7A70-B449-9D86-8A3B65ABFE3C}"/>
              </a:ext>
            </a:extLst>
          </p:cNvPr>
          <p:cNvSpPr>
            <a:spLocks noGrp="1"/>
          </p:cNvSpPr>
          <p:nvPr>
            <p:ph type="pic" idx="1" hasCustomPrompt="1"/>
          </p:nvPr>
        </p:nvSpPr>
        <p:spPr>
          <a:xfrm>
            <a:off x="565201" y="1154544"/>
            <a:ext cx="8039304" cy="346825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Your image here</a:t>
            </a:r>
          </a:p>
        </p:txBody>
      </p:sp>
      <p:sp>
        <p:nvSpPr>
          <p:cNvPr id="12" name="Marcador de texto 11">
            <a:extLst>
              <a:ext uri="{FF2B5EF4-FFF2-40B4-BE49-F238E27FC236}">
                <a16:creationId xmlns:a16="http://schemas.microsoft.com/office/drawing/2014/main" id="{F7A8A39F-DE0E-EE40-B5EC-C27C213F4AC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396154" y="4653197"/>
            <a:ext cx="2602523" cy="343314"/>
          </a:xfrm>
          <a:prstGeom prst="rect">
            <a:avLst/>
          </a:prstGeom>
        </p:spPr>
        <p:txBody>
          <a:bodyPr lIns="0" anchor="t" anchorCtr="0">
            <a:noAutofit/>
          </a:bodyPr>
          <a:lstStyle>
            <a:lvl1pPr marL="0" indent="0" algn="r" rtl="0">
              <a:buNone/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GB" dirty="0"/>
              <a:t>Write caption here </a:t>
            </a:r>
            <a:br>
              <a:rPr lang="en-GB" dirty="0"/>
            </a:br>
            <a:r>
              <a:rPr lang="en-GB" dirty="0"/>
              <a:t>up to 2 lines</a:t>
            </a:r>
          </a:p>
        </p:txBody>
      </p:sp>
    </p:spTree>
    <p:extLst>
      <p:ext uri="{BB962C8B-B14F-4D97-AF65-F5344CB8AC3E}">
        <p14:creationId xmlns:p14="http://schemas.microsoft.com/office/powerpoint/2010/main" val="49298533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C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 descr="02_BACK COVER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86522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_EducationalProgrammes">
    <p:bg>
      <p:bgPr>
        <a:solidFill>
          <a:srgbClr val="F596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Imagen que contiene Dibujo de ingeniería&#10;&#10;Descripción generada automáticamente">
            <a:extLst>
              <a:ext uri="{FF2B5EF4-FFF2-40B4-BE49-F238E27FC236}">
                <a16:creationId xmlns:a16="http://schemas.microsoft.com/office/drawing/2014/main" id="{26BB7072-2AE9-1E41-8DF6-EC5B7D737A6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507146"/>
            <a:ext cx="4195482" cy="4110958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5089525" y="2419200"/>
            <a:ext cx="3528721" cy="1756858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3200" b="1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Write your title here up to 3 lines</a:t>
            </a:r>
          </a:p>
        </p:txBody>
      </p:sp>
    </p:spTree>
    <p:extLst>
      <p:ext uri="{BB962C8B-B14F-4D97-AF65-F5344CB8AC3E}">
        <p14:creationId xmlns:p14="http://schemas.microsoft.com/office/powerpoint/2010/main" val="12667258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_EuropeanProjects">
    <p:bg>
      <p:bgPr>
        <a:solidFill>
          <a:srgbClr val="00879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Logotipo&#10;&#10;Descripción generada automáticamente">
            <a:extLst>
              <a:ext uri="{FF2B5EF4-FFF2-40B4-BE49-F238E27FC236}">
                <a16:creationId xmlns:a16="http://schemas.microsoft.com/office/drawing/2014/main" id="{1B69939E-B497-5142-91E7-B9DFB46CB4F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514830"/>
            <a:ext cx="4203166" cy="4126326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5089525" y="2419200"/>
            <a:ext cx="3528721" cy="1756858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3200" b="1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Write your title here up to 3 lines</a:t>
            </a:r>
          </a:p>
        </p:txBody>
      </p:sp>
    </p:spTree>
    <p:extLst>
      <p:ext uri="{BB962C8B-B14F-4D97-AF65-F5344CB8AC3E}">
        <p14:creationId xmlns:p14="http://schemas.microsoft.com/office/powerpoint/2010/main" val="2751806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_Events">
    <p:bg>
      <p:bgPr>
        <a:solidFill>
          <a:srgbClr val="E6003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Imagen que contiene Forma&#10;&#10;Descripción generada automáticamente">
            <a:extLst>
              <a:ext uri="{FF2B5EF4-FFF2-40B4-BE49-F238E27FC236}">
                <a16:creationId xmlns:a16="http://schemas.microsoft.com/office/drawing/2014/main" id="{CA8BB6E5-4B99-4840-8F25-3E8E9248E10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499462"/>
            <a:ext cx="4195482" cy="4164746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5089525" y="2419200"/>
            <a:ext cx="3528721" cy="1756858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3200" b="1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Write your title here up to 3 lines</a:t>
            </a:r>
          </a:p>
        </p:txBody>
      </p:sp>
    </p:spTree>
    <p:extLst>
      <p:ext uri="{BB962C8B-B14F-4D97-AF65-F5344CB8AC3E}">
        <p14:creationId xmlns:p14="http://schemas.microsoft.com/office/powerpoint/2010/main" val="31385017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_PrototypeWorkshops">
    <p:bg>
      <p:bgPr>
        <a:solidFill>
          <a:srgbClr val="87B91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5089525" y="2419200"/>
            <a:ext cx="3528721" cy="1756858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3200" b="1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Write your title here up to 3 lines</a:t>
            </a:r>
          </a:p>
        </p:txBody>
      </p:sp>
      <p:pic>
        <p:nvPicPr>
          <p:cNvPr id="5" name="Imagen 4" descr="Diagrama, Dibujo de ingeniería&#10;&#10;Descripción generada automáticamente">
            <a:extLst>
              <a:ext uri="{FF2B5EF4-FFF2-40B4-BE49-F238E27FC236}">
                <a16:creationId xmlns:a16="http://schemas.microsoft.com/office/drawing/2014/main" id="{FF907440-85A4-CB42-BF28-7ECBE86C0B4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560934"/>
            <a:ext cx="4136400" cy="4057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3267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_R&amp;D&amp;Iprojects">
    <p:bg>
      <p:bgPr>
        <a:solidFill>
          <a:srgbClr val="6E378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Logotipo&#10;&#10;Descripción generada automáticamente con confianza baja">
            <a:extLst>
              <a:ext uri="{FF2B5EF4-FFF2-40B4-BE49-F238E27FC236}">
                <a16:creationId xmlns:a16="http://schemas.microsoft.com/office/drawing/2014/main" id="{64402CF3-9D15-574B-A659-3454163075E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537882"/>
            <a:ext cx="4187798" cy="4064854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5089525" y="2419200"/>
            <a:ext cx="3528721" cy="1756858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3200" b="1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Write your title here up to 3 lines</a:t>
            </a:r>
          </a:p>
        </p:txBody>
      </p:sp>
    </p:spTree>
    <p:extLst>
      <p:ext uri="{BB962C8B-B14F-4D97-AF65-F5344CB8AC3E}">
        <p14:creationId xmlns:p14="http://schemas.microsoft.com/office/powerpoint/2010/main" val="39253221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_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Conector recto 4">
            <a:extLst>
              <a:ext uri="{FF2B5EF4-FFF2-40B4-BE49-F238E27FC236}">
                <a16:creationId xmlns:a16="http://schemas.microsoft.com/office/drawing/2014/main" id="{AB08F2EF-D00A-4942-AA12-804D0F57B878}"/>
              </a:ext>
            </a:extLst>
          </p:cNvPr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742318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_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Conector recto 4">
            <a:extLst>
              <a:ext uri="{FF2B5EF4-FFF2-40B4-BE49-F238E27FC236}">
                <a16:creationId xmlns:a16="http://schemas.microsoft.com/office/drawing/2014/main" id="{AB08F2EF-D00A-4942-AA12-804D0F57B878}"/>
              </a:ext>
            </a:extLst>
          </p:cNvPr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" name="Conector recto 2">
            <a:extLst>
              <a:ext uri="{FF2B5EF4-FFF2-40B4-BE49-F238E27FC236}">
                <a16:creationId xmlns:a16="http://schemas.microsoft.com/office/drawing/2014/main" id="{91EA2F68-2677-674C-8B20-BF93484B64E2}"/>
              </a:ext>
            </a:extLst>
          </p:cNvPr>
          <p:cNvCxnSpPr/>
          <p:nvPr userDrawn="1"/>
        </p:nvCxnSpPr>
        <p:spPr>
          <a:xfrm flipH="1">
            <a:off x="0" y="0"/>
            <a:ext cx="9144000" cy="5143500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" name="Conector recto 3">
            <a:extLst>
              <a:ext uri="{FF2B5EF4-FFF2-40B4-BE49-F238E27FC236}">
                <a16:creationId xmlns:a16="http://schemas.microsoft.com/office/drawing/2014/main" id="{98DFC112-3411-B74B-BD12-A0B1FC54F87F}"/>
              </a:ext>
            </a:extLst>
          </p:cNvPr>
          <p:cNvCxnSpPr/>
          <p:nvPr userDrawn="1"/>
        </p:nvCxnSpPr>
        <p:spPr>
          <a:xfrm>
            <a:off x="6824091" y="0"/>
            <a:ext cx="0" cy="5143500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313468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5397EE8D-71FB-9140-84D4-06212596B3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 dirty="0"/>
              <a:t>Clic para editar título</a:t>
            </a:r>
            <a:endParaRPr lang="es-ES" dirty="0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54B69AFA-C1FC-1844-A983-CFEE627CB22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pie de página 4">
            <a:extLst>
              <a:ext uri="{FF2B5EF4-FFF2-40B4-BE49-F238E27FC236}">
                <a16:creationId xmlns:a16="http://schemas.microsoft.com/office/drawing/2014/main" id="{487EEB51-620E-8C4B-98B4-1F42390914D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5" name="Marcador de número de diapositiva 5">
            <a:extLst>
              <a:ext uri="{FF2B5EF4-FFF2-40B4-BE49-F238E27FC236}">
                <a16:creationId xmlns:a16="http://schemas.microsoft.com/office/drawing/2014/main" id="{6F5302E1-9D8F-A742-8A74-EB4F5778E33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D4E5B7-A2EC-AB4A-80C9-17EC9FB4DCB0}" type="slidenum"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368314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79" r:id="rId2"/>
    <p:sldLayoutId id="2147483683" r:id="rId3"/>
    <p:sldLayoutId id="2147483684" r:id="rId4"/>
    <p:sldLayoutId id="2147483681" r:id="rId5"/>
    <p:sldLayoutId id="2147483671" r:id="rId6"/>
    <p:sldLayoutId id="2147483682" r:id="rId7"/>
    <p:sldLayoutId id="2147483658" r:id="rId8"/>
    <p:sldLayoutId id="2147483659" r:id="rId9"/>
    <p:sldLayoutId id="2147483657" r:id="rId10"/>
    <p:sldLayoutId id="2147483649" r:id="rId11"/>
    <p:sldLayoutId id="2147483651" r:id="rId12"/>
    <p:sldLayoutId id="2147483661" r:id="rId13"/>
    <p:sldLayoutId id="2147483662" r:id="rId14"/>
    <p:sldLayoutId id="2147483664" r:id="rId15"/>
    <p:sldLayoutId id="2147483667" r:id="rId16"/>
    <p:sldLayoutId id="2147483669" r:id="rId17"/>
    <p:sldLayoutId id="2147483650" r:id="rId18"/>
    <p:sldLayoutId id="2147483652" r:id="rId19"/>
    <p:sldLayoutId id="2147483660" r:id="rId20"/>
    <p:sldLayoutId id="2147483653" r:id="rId21"/>
    <p:sldLayoutId id="2147483665" r:id="rId22"/>
    <p:sldLayoutId id="2147483676" r:id="rId23"/>
    <p:sldLayoutId id="2147483654" r:id="rId24"/>
  </p:sldLayoutIdLst>
  <p:hf sldNum="0" hdr="0" ftr="0" dt="0"/>
  <p:txStyles>
    <p:titleStyle>
      <a:lvl1pPr algn="ctr" defTabSz="457200" rtl="0" eaLnBrk="1" latinLnBrk="0" hangingPunct="1">
        <a:spcBef>
          <a:spcPct val="0"/>
        </a:spcBef>
        <a:buNone/>
        <a:defRPr sz="32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>
            <a:extLst>
              <a:ext uri="{FF2B5EF4-FFF2-40B4-BE49-F238E27FC236}">
                <a16:creationId xmlns:a16="http://schemas.microsoft.com/office/drawing/2014/main" id="{50985E9B-B4AC-0241-B545-46B4086621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86095" y="607274"/>
            <a:ext cx="4273740" cy="2245494"/>
          </a:xfrm>
        </p:spPr>
        <p:txBody>
          <a:bodyPr>
            <a:normAutofit/>
          </a:bodyPr>
          <a:lstStyle/>
          <a:p>
            <a:pPr algn="ctr"/>
            <a:r>
              <a:rPr lang="en-GB" dirty="0">
                <a:latin typeface="Seaford" panose="00000500000000000000" pitchFamily="2" charset="0"/>
              </a:rPr>
              <a:t>IdeaSquare Strategy </a:t>
            </a:r>
            <a:br>
              <a:rPr lang="en-GB" dirty="0">
                <a:latin typeface="Seaford" panose="00000500000000000000" pitchFamily="2" charset="0"/>
              </a:rPr>
            </a:br>
            <a:r>
              <a:rPr lang="en-GB" dirty="0">
                <a:latin typeface="Seaford" panose="00000500000000000000" pitchFamily="2" charset="0"/>
              </a:rPr>
              <a:t>2024-2030</a:t>
            </a:r>
            <a:br>
              <a:rPr lang="en-GB" dirty="0">
                <a:latin typeface="Seaford" panose="00000500000000000000" pitchFamily="2" charset="0"/>
              </a:rPr>
            </a:br>
            <a:r>
              <a:rPr lang="en-GB" dirty="0">
                <a:latin typeface="Seaford" panose="00000500000000000000" pitchFamily="2" charset="0"/>
              </a:rPr>
              <a:t>First Steps</a:t>
            </a:r>
            <a:br>
              <a:rPr lang="en-GB" dirty="0">
                <a:latin typeface="Seaford" panose="00000500000000000000" pitchFamily="2" charset="0"/>
              </a:rPr>
            </a:br>
            <a:endParaRPr lang="en-GB" dirty="0">
              <a:latin typeface="Seaford" panose="00000500000000000000" pitchFamily="2" charset="0"/>
            </a:endParaRPr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1370BAC6-769A-304B-BD45-4187227975A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531113" y="3024473"/>
            <a:ext cx="4029141" cy="872594"/>
          </a:xfrm>
        </p:spPr>
        <p:txBody>
          <a:bodyPr/>
          <a:lstStyle/>
          <a:p>
            <a:pPr algn="ctr"/>
            <a:r>
              <a:rPr lang="en-GB" sz="1400" dirty="0">
                <a:latin typeface="Seaford" panose="00000500000000000000" pitchFamily="2" charset="0"/>
              </a:rPr>
              <a:t>ISAB Meeting February 16</a:t>
            </a:r>
            <a:r>
              <a:rPr lang="en-GB" sz="1400" baseline="30000" dirty="0">
                <a:latin typeface="Seaford" panose="00000500000000000000" pitchFamily="2" charset="0"/>
              </a:rPr>
              <a:t>th</a:t>
            </a:r>
            <a:r>
              <a:rPr lang="en-GB" sz="1400" dirty="0">
                <a:latin typeface="Seaford" panose="00000500000000000000" pitchFamily="2" charset="0"/>
              </a:rPr>
              <a:t>, 2023</a:t>
            </a:r>
          </a:p>
          <a:p>
            <a:pPr algn="ctr"/>
            <a:r>
              <a:rPr lang="en-GB" sz="1400" dirty="0">
                <a:latin typeface="Seaford" panose="00000500000000000000" pitchFamily="2" charset="0"/>
              </a:rPr>
              <a:t>Pablo Garcia Tello, </a:t>
            </a:r>
          </a:p>
          <a:p>
            <a:pPr algn="ctr"/>
            <a:r>
              <a:rPr lang="en-GB" sz="1400" dirty="0">
                <a:latin typeface="Seaford" panose="00000500000000000000" pitchFamily="2" charset="0"/>
              </a:rPr>
              <a:t>CERN EU Office and IdeaSquare.</a:t>
            </a:r>
          </a:p>
          <a:p>
            <a:endParaRPr lang="en-GB" dirty="0">
              <a:latin typeface="Seaford" panose="00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1305067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40A55043-F889-43AE-BFE6-20C27A43B2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5200" y="617543"/>
            <a:ext cx="7482916" cy="500549"/>
          </a:xfrm>
        </p:spPr>
        <p:txBody>
          <a:bodyPr/>
          <a:lstStyle/>
          <a:p>
            <a:r>
              <a:rPr lang="en-US" dirty="0">
                <a:latin typeface="Seaford" panose="00000500000000000000" pitchFamily="2" charset="0"/>
              </a:rPr>
              <a:t>General Preliminary Conclusions</a:t>
            </a:r>
          </a:p>
        </p:txBody>
      </p:sp>
      <p:sp>
        <p:nvSpPr>
          <p:cNvPr id="11" name="Rectangle 10"/>
          <p:cNvSpPr/>
          <p:nvPr/>
        </p:nvSpPr>
        <p:spPr>
          <a:xfrm>
            <a:off x="368259" y="1460393"/>
            <a:ext cx="8485882" cy="19082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en-US" sz="1100" dirty="0">
              <a:latin typeface="Seaford" panose="00000500000000000000" pitchFamily="2" charset="0"/>
            </a:endParaRPr>
          </a:p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en-US" sz="1100" dirty="0">
                <a:latin typeface="Seaford" panose="00000500000000000000" pitchFamily="2" charset="0"/>
              </a:rPr>
              <a:t>We are preparing ourselves to assume the transition for Markus’ succession.</a:t>
            </a:r>
          </a:p>
          <a:p>
            <a:pPr algn="just"/>
            <a:endParaRPr lang="en-US" sz="1100" dirty="0">
              <a:latin typeface="Seaford" panose="00000500000000000000" pitchFamily="2" charset="0"/>
            </a:endParaRPr>
          </a:p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en-US" sz="1100" dirty="0">
                <a:latin typeface="Seaford" panose="00000500000000000000" pitchFamily="2" charset="0"/>
              </a:rPr>
              <a:t>“People above things”.</a:t>
            </a:r>
          </a:p>
          <a:p>
            <a:pPr marL="171450" indent="-171450" algn="just">
              <a:buFont typeface="Arial" panose="020B0604020202020204" pitchFamily="34" charset="0"/>
              <a:buChar char="•"/>
            </a:pPr>
            <a:endParaRPr lang="en-US" sz="1100" dirty="0">
              <a:latin typeface="Seaford" panose="00000500000000000000" pitchFamily="2" charset="0"/>
            </a:endParaRPr>
          </a:p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en-US" sz="1050" dirty="0">
                <a:latin typeface="Seaford" panose="00000500000000000000" pitchFamily="2" charset="0"/>
              </a:rPr>
              <a:t>We are taking solid steps to ensure as much as possible a continuous financial stability for IdeaSquare.</a:t>
            </a:r>
          </a:p>
          <a:p>
            <a:pPr marL="171450" indent="-171450" algn="just">
              <a:buFont typeface="Arial" panose="020B0604020202020204" pitchFamily="34" charset="0"/>
              <a:buChar char="•"/>
            </a:pPr>
            <a:endParaRPr lang="en-US" sz="1050" dirty="0">
              <a:latin typeface="Seaford" panose="00000500000000000000" pitchFamily="2" charset="0"/>
            </a:endParaRPr>
          </a:p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en-US" sz="1050" dirty="0">
                <a:latin typeface="Seaford" panose="00000500000000000000" pitchFamily="2" charset="0"/>
              </a:rPr>
              <a:t>We are increasing our internal footprint at CERN.</a:t>
            </a:r>
          </a:p>
          <a:p>
            <a:pPr marL="171450" indent="-171450" algn="just">
              <a:buFont typeface="Arial" panose="020B0604020202020204" pitchFamily="34" charset="0"/>
              <a:buChar char="•"/>
            </a:pPr>
            <a:endParaRPr lang="en-US" sz="1050" dirty="0">
              <a:latin typeface="Seaford" panose="00000500000000000000" pitchFamily="2" charset="0"/>
            </a:endParaRPr>
          </a:p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en-US" sz="1050" dirty="0">
                <a:latin typeface="Seaford" panose="00000500000000000000" pitchFamily="2" charset="0"/>
              </a:rPr>
              <a:t>We are building a unique value proposition for IdeaSquare to become a reference facility in the near future.</a:t>
            </a:r>
            <a:endParaRPr lang="en-GB" sz="1050" dirty="0">
              <a:latin typeface="Seaford" panose="00000500000000000000" pitchFamily="2" charset="0"/>
            </a:endParaRPr>
          </a:p>
          <a:p>
            <a:pPr marL="171450" indent="-171450" algn="just">
              <a:buFont typeface="Arial" panose="020B0604020202020204" pitchFamily="34" charset="0"/>
              <a:buChar char="•"/>
            </a:pPr>
            <a:endParaRPr lang="en-GB" sz="1050" dirty="0">
              <a:latin typeface="Seaford" panose="00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447147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>
            <a:extLst>
              <a:ext uri="{FF2B5EF4-FFF2-40B4-BE49-F238E27FC236}">
                <a16:creationId xmlns:a16="http://schemas.microsoft.com/office/drawing/2014/main" id="{184D06EE-D771-C442-B8E2-693CC7398F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76874" y="1533138"/>
            <a:ext cx="3528721" cy="1433553"/>
          </a:xfrm>
        </p:spPr>
        <p:txBody>
          <a:bodyPr>
            <a:normAutofit/>
          </a:bodyPr>
          <a:lstStyle/>
          <a:p>
            <a:r>
              <a:rPr lang="en-GB" sz="2800" dirty="0">
                <a:latin typeface="Seaford" panose="00000500000000000000" pitchFamily="2" charset="0"/>
              </a:rPr>
              <a:t>Thanks for your attention and any questions</a:t>
            </a:r>
          </a:p>
        </p:txBody>
      </p:sp>
    </p:spTree>
    <p:extLst>
      <p:ext uri="{BB962C8B-B14F-4D97-AF65-F5344CB8AC3E}">
        <p14:creationId xmlns:p14="http://schemas.microsoft.com/office/powerpoint/2010/main" val="7314183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40A55043-F889-43AE-BFE6-20C27A43B2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5200" y="617543"/>
            <a:ext cx="7482916" cy="500549"/>
          </a:xfrm>
        </p:spPr>
        <p:txBody>
          <a:bodyPr/>
          <a:lstStyle/>
          <a:p>
            <a:r>
              <a:rPr lang="en-US" dirty="0">
                <a:latin typeface="Seaford" panose="00000500000000000000" pitchFamily="2" charset="0"/>
              </a:rPr>
              <a:t>Considerations</a:t>
            </a:r>
          </a:p>
        </p:txBody>
      </p:sp>
      <p:sp>
        <p:nvSpPr>
          <p:cNvPr id="11" name="Rectangle 10"/>
          <p:cNvSpPr/>
          <p:nvPr/>
        </p:nvSpPr>
        <p:spPr>
          <a:xfrm>
            <a:off x="368259" y="1460393"/>
            <a:ext cx="8485882" cy="24314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en-US" sz="1100" dirty="0">
                <a:latin typeface="Seaford" panose="00000500000000000000" pitchFamily="2" charset="0"/>
              </a:rPr>
              <a:t>These slides convey a preliminary input to the ISAB regarding the IdeaSquare strategy 2024-2030 which is still under discussion among the team members.</a:t>
            </a:r>
          </a:p>
          <a:p>
            <a:pPr marL="171450" indent="-171450" algn="just">
              <a:buFont typeface="Arial" panose="020B0604020202020204" pitchFamily="34" charset="0"/>
              <a:buChar char="•"/>
            </a:pPr>
            <a:endParaRPr lang="en-US" sz="1100" dirty="0">
              <a:latin typeface="Seaford" panose="00000500000000000000" pitchFamily="2" charset="0"/>
            </a:endParaRPr>
          </a:p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en-US" sz="1100" dirty="0">
                <a:latin typeface="Seaford" panose="00000500000000000000" pitchFamily="2" charset="0"/>
              </a:rPr>
              <a:t>They will be concerned with the main strategic principles and objectives that have been discussed until now inside the team.</a:t>
            </a:r>
          </a:p>
          <a:p>
            <a:pPr marL="171450" indent="-171450" algn="just">
              <a:buFont typeface="Arial" panose="020B0604020202020204" pitchFamily="34" charset="0"/>
              <a:buChar char="•"/>
            </a:pPr>
            <a:endParaRPr lang="en-US" sz="1100" dirty="0">
              <a:latin typeface="Seaford" panose="00000500000000000000" pitchFamily="2" charset="0"/>
            </a:endParaRPr>
          </a:p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en-US" sz="1100" dirty="0">
                <a:latin typeface="Seaford" panose="00000500000000000000" pitchFamily="2" charset="0"/>
              </a:rPr>
              <a:t>More extensive feedback will be given to the ISAB no later than end of May 2024.</a:t>
            </a:r>
          </a:p>
          <a:p>
            <a:pPr marL="171450" indent="-171450" algn="just">
              <a:buFont typeface="Arial" panose="020B0604020202020204" pitchFamily="34" charset="0"/>
              <a:buChar char="•"/>
            </a:pPr>
            <a:endParaRPr lang="en-US" sz="1100" dirty="0">
              <a:latin typeface="Seaford" panose="00000500000000000000" pitchFamily="2" charset="0"/>
            </a:endParaRPr>
          </a:p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en-US" sz="1100" dirty="0">
                <a:latin typeface="Seaford" panose="00000500000000000000" pitchFamily="2" charset="0"/>
              </a:rPr>
              <a:t>That will constitute the background for discussion during the ISAB Meeting (proposed June 27</a:t>
            </a:r>
            <a:r>
              <a:rPr lang="en-US" sz="1100" baseline="30000" dirty="0">
                <a:latin typeface="Seaford" panose="00000500000000000000" pitchFamily="2" charset="0"/>
              </a:rPr>
              <a:t>th</a:t>
            </a:r>
            <a:r>
              <a:rPr lang="en-US" sz="1100" dirty="0">
                <a:latin typeface="Seaford" panose="00000500000000000000" pitchFamily="2" charset="0"/>
              </a:rPr>
              <a:t>).</a:t>
            </a:r>
          </a:p>
          <a:p>
            <a:pPr marL="171450" indent="-171450" algn="just">
              <a:buFont typeface="Arial" panose="020B0604020202020204" pitchFamily="34" charset="0"/>
              <a:buChar char="•"/>
            </a:pPr>
            <a:endParaRPr lang="en-US" sz="1100" dirty="0">
              <a:latin typeface="Seaford" panose="00000500000000000000" pitchFamily="2" charset="0"/>
            </a:endParaRPr>
          </a:p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en-GB" sz="1050" dirty="0">
                <a:latin typeface="Seaford" panose="00000500000000000000" pitchFamily="2" charset="0"/>
              </a:rPr>
              <a:t>Its first draft will be compiled and shared with ISAB in Autumn, 2024 for first round of feedback.</a:t>
            </a:r>
          </a:p>
          <a:p>
            <a:pPr marL="171450" indent="-171450" algn="just">
              <a:buFont typeface="Arial" panose="020B0604020202020204" pitchFamily="34" charset="0"/>
              <a:buChar char="•"/>
            </a:pPr>
            <a:endParaRPr lang="en-GB" sz="1050" dirty="0">
              <a:latin typeface="Seaford" panose="00000500000000000000" pitchFamily="2" charset="0"/>
            </a:endParaRPr>
          </a:p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en-GB" sz="1050" dirty="0">
                <a:latin typeface="Seaford" panose="00000500000000000000" pitchFamily="2" charset="0"/>
              </a:rPr>
              <a:t>The final draft will be submitted to ISAB consideration for its Annual Meeting in early 2025.</a:t>
            </a:r>
          </a:p>
          <a:p>
            <a:pPr marL="171450" indent="-171450" algn="just">
              <a:buFont typeface="Arial" panose="020B0604020202020204" pitchFamily="34" charset="0"/>
              <a:buChar char="•"/>
            </a:pPr>
            <a:endParaRPr lang="en-GB" sz="1050" dirty="0">
              <a:latin typeface="Seaford" panose="00000500000000000000" pitchFamily="2" charset="0"/>
            </a:endParaRPr>
          </a:p>
          <a:p>
            <a:pPr marL="171450" indent="-171450" algn="just">
              <a:buFont typeface="Arial" panose="020B0604020202020204" pitchFamily="34" charset="0"/>
              <a:buChar char="•"/>
            </a:pPr>
            <a:endParaRPr lang="en-GB" sz="1100" dirty="0">
              <a:latin typeface="Rockwell" panose="020606030202050204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834534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40A55043-F889-43AE-BFE6-20C27A43B2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5200" y="617543"/>
            <a:ext cx="7482916" cy="500549"/>
          </a:xfrm>
        </p:spPr>
        <p:txBody>
          <a:bodyPr/>
          <a:lstStyle/>
          <a:p>
            <a:r>
              <a:rPr lang="en-US" dirty="0">
                <a:latin typeface="Seaford" panose="00000500000000000000" pitchFamily="2" charset="0"/>
              </a:rPr>
              <a:t>Principle</a:t>
            </a:r>
          </a:p>
        </p:txBody>
      </p:sp>
      <p:sp>
        <p:nvSpPr>
          <p:cNvPr id="11" name="Rectangle 10"/>
          <p:cNvSpPr/>
          <p:nvPr/>
        </p:nvSpPr>
        <p:spPr>
          <a:xfrm>
            <a:off x="368259" y="1460393"/>
            <a:ext cx="8485882" cy="17774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en-US" sz="1100" dirty="0">
                <a:latin typeface="Seaford" panose="00000500000000000000" pitchFamily="2" charset="0"/>
              </a:rPr>
              <a:t>Without its team, IdeaSquare is simply an empty building with no impact.</a:t>
            </a:r>
          </a:p>
          <a:p>
            <a:pPr marL="171450" indent="-171450" algn="just">
              <a:buFont typeface="Arial" panose="020B0604020202020204" pitchFamily="34" charset="0"/>
              <a:buChar char="•"/>
            </a:pPr>
            <a:endParaRPr lang="en-US" sz="1100" dirty="0">
              <a:latin typeface="Seaford" panose="00000500000000000000" pitchFamily="2" charset="0"/>
            </a:endParaRPr>
          </a:p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en-US" sz="1100" dirty="0">
                <a:latin typeface="Seaford" panose="00000500000000000000" pitchFamily="2" charset="0"/>
              </a:rPr>
              <a:t>Therefore, the main overarching principle is “people above things”.</a:t>
            </a:r>
          </a:p>
          <a:p>
            <a:pPr marL="171450" indent="-171450" algn="just">
              <a:buFont typeface="Arial" panose="020B0604020202020204" pitchFamily="34" charset="0"/>
              <a:buChar char="•"/>
            </a:pPr>
            <a:endParaRPr lang="en-US" sz="1100" dirty="0">
              <a:latin typeface="Seaford" panose="00000500000000000000" pitchFamily="2" charset="0"/>
            </a:endParaRPr>
          </a:p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en-US" sz="1100" dirty="0">
                <a:latin typeface="Seaford" panose="00000500000000000000" pitchFamily="2" charset="0"/>
              </a:rPr>
              <a:t>What does it mean?</a:t>
            </a:r>
          </a:p>
          <a:p>
            <a:pPr marL="171450" indent="-171450" algn="just">
              <a:buFont typeface="Arial" panose="020B0604020202020204" pitchFamily="34" charset="0"/>
              <a:buChar char="•"/>
            </a:pPr>
            <a:endParaRPr lang="en-US" sz="1100" dirty="0">
              <a:latin typeface="Seaford" panose="00000500000000000000" pitchFamily="2" charset="0"/>
            </a:endParaRPr>
          </a:p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en-US" sz="1100" dirty="0">
                <a:latin typeface="Seaford" panose="00000500000000000000" pitchFamily="2" charset="0"/>
              </a:rPr>
              <a:t>That Roy and myself will do our best to secure the best possible contractual conditions for all the team members while they remain with us.</a:t>
            </a:r>
            <a:endParaRPr lang="en-GB" sz="1050" dirty="0">
              <a:latin typeface="Seaford" panose="00000500000000000000" pitchFamily="2" charset="0"/>
            </a:endParaRPr>
          </a:p>
          <a:p>
            <a:pPr marL="171450" indent="-171450" algn="just">
              <a:buFont typeface="Arial" panose="020B0604020202020204" pitchFamily="34" charset="0"/>
              <a:buChar char="•"/>
            </a:pPr>
            <a:endParaRPr lang="en-GB" sz="1050" dirty="0">
              <a:latin typeface="Seaford" panose="00000500000000000000" pitchFamily="2" charset="0"/>
            </a:endParaRPr>
          </a:p>
          <a:p>
            <a:pPr marL="171450" indent="-171450" algn="just">
              <a:buFont typeface="Arial" panose="020B0604020202020204" pitchFamily="34" charset="0"/>
              <a:buChar char="•"/>
            </a:pPr>
            <a:endParaRPr lang="en-GB" sz="1100" dirty="0">
              <a:latin typeface="Rockwell" panose="020606030202050204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86430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40A55043-F889-43AE-BFE6-20C27A43B2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5200" y="617543"/>
            <a:ext cx="7482916" cy="500549"/>
          </a:xfrm>
        </p:spPr>
        <p:txBody>
          <a:bodyPr/>
          <a:lstStyle/>
          <a:p>
            <a:r>
              <a:rPr lang="en-US" dirty="0">
                <a:latin typeface="Seaford" panose="00000500000000000000" pitchFamily="2" charset="0"/>
              </a:rPr>
              <a:t>General Strategic Lines</a:t>
            </a:r>
          </a:p>
        </p:txBody>
      </p:sp>
      <p:sp>
        <p:nvSpPr>
          <p:cNvPr id="11" name="Rectangle 10"/>
          <p:cNvSpPr/>
          <p:nvPr/>
        </p:nvSpPr>
        <p:spPr>
          <a:xfrm>
            <a:off x="870282" y="2010543"/>
            <a:ext cx="8485882" cy="11003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en-US" sz="1100" dirty="0">
                <a:latin typeface="Seaford" panose="00000500000000000000" pitchFamily="2" charset="0"/>
              </a:rPr>
              <a:t>Ensuring a smooth transition for Markus’ succession.</a:t>
            </a:r>
          </a:p>
          <a:p>
            <a:pPr marL="171450" indent="-171450" algn="just">
              <a:buFont typeface="Arial" panose="020B0604020202020204" pitchFamily="34" charset="0"/>
              <a:buChar char="•"/>
            </a:pPr>
            <a:endParaRPr lang="en-US" sz="1100" dirty="0">
              <a:latin typeface="Seaford" panose="00000500000000000000" pitchFamily="2" charset="0"/>
            </a:endParaRPr>
          </a:p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en-US" sz="1100" dirty="0">
                <a:latin typeface="Seaford" panose="00000500000000000000" pitchFamily="2" charset="0"/>
              </a:rPr>
              <a:t>Achieving stable financial streams for IdeaSquare.</a:t>
            </a:r>
          </a:p>
          <a:p>
            <a:pPr marL="171450" indent="-171450" algn="just">
              <a:buFont typeface="Arial" panose="020B0604020202020204" pitchFamily="34" charset="0"/>
              <a:buChar char="•"/>
            </a:pPr>
            <a:endParaRPr lang="en-US" sz="1100" dirty="0">
              <a:latin typeface="Seaford" panose="00000500000000000000" pitchFamily="2" charset="0"/>
            </a:endParaRPr>
          </a:p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en-GB" sz="1050" dirty="0">
                <a:latin typeface="Seaford" panose="00000500000000000000" pitchFamily="2" charset="0"/>
              </a:rPr>
              <a:t>Increasing </a:t>
            </a:r>
            <a:r>
              <a:rPr lang="en-GB" sz="1050" dirty="0" err="1">
                <a:latin typeface="Seaford" panose="00000500000000000000" pitchFamily="2" charset="0"/>
              </a:rPr>
              <a:t>IdeaSquare’s</a:t>
            </a:r>
            <a:r>
              <a:rPr lang="en-GB" sz="1050" dirty="0">
                <a:latin typeface="Seaford" panose="00000500000000000000" pitchFamily="2" charset="0"/>
              </a:rPr>
              <a:t> internal (CERN) and external footprint so it becomes a reference facility.</a:t>
            </a:r>
          </a:p>
          <a:p>
            <a:pPr marL="171450" indent="-171450" algn="just">
              <a:buFont typeface="Arial" panose="020B0604020202020204" pitchFamily="34" charset="0"/>
              <a:buChar char="•"/>
            </a:pPr>
            <a:endParaRPr lang="en-GB" sz="1100" dirty="0">
              <a:latin typeface="Rockwell" panose="020606030202050204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406612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40A55043-F889-43AE-BFE6-20C27A43B2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5200" y="617543"/>
            <a:ext cx="7482916" cy="500549"/>
          </a:xfrm>
        </p:spPr>
        <p:txBody>
          <a:bodyPr/>
          <a:lstStyle/>
          <a:p>
            <a:r>
              <a:rPr lang="en-US" dirty="0">
                <a:latin typeface="Seaford" panose="00000500000000000000" pitchFamily="2" charset="0"/>
              </a:rPr>
              <a:t>Smooth Transition</a:t>
            </a:r>
          </a:p>
        </p:txBody>
      </p:sp>
      <p:sp>
        <p:nvSpPr>
          <p:cNvPr id="11" name="Rectangle 10"/>
          <p:cNvSpPr/>
          <p:nvPr/>
        </p:nvSpPr>
        <p:spPr>
          <a:xfrm>
            <a:off x="368259" y="1460393"/>
            <a:ext cx="8485882" cy="17774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100" b="1" dirty="0">
                <a:latin typeface="Seaford" panose="00000500000000000000" pitchFamily="2" charset="0"/>
              </a:rPr>
              <a:t>Main Objective</a:t>
            </a:r>
          </a:p>
          <a:p>
            <a:pPr algn="just"/>
            <a:endParaRPr lang="en-US" sz="1100" dirty="0">
              <a:latin typeface="Seaford" panose="00000500000000000000" pitchFamily="2" charset="0"/>
            </a:endParaRPr>
          </a:p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en-US" sz="1100" dirty="0">
                <a:latin typeface="Seaford" panose="00000500000000000000" pitchFamily="2" charset="0"/>
              </a:rPr>
              <a:t>Ensuring that the key knowledge regarding </a:t>
            </a:r>
            <a:r>
              <a:rPr lang="en-US" sz="1100" dirty="0" err="1">
                <a:latin typeface="Seaford" panose="00000500000000000000" pitchFamily="2" charset="0"/>
              </a:rPr>
              <a:t>IdeaSquare’s</a:t>
            </a:r>
            <a:r>
              <a:rPr lang="en-US" sz="1100" dirty="0">
                <a:latin typeface="Seaford" panose="00000500000000000000" pitchFamily="2" charset="0"/>
              </a:rPr>
              <a:t> managerial tasks is passed and understood by Pablo/Roy/Laetitia.</a:t>
            </a:r>
          </a:p>
          <a:p>
            <a:pPr marL="171450" indent="-171450" algn="just">
              <a:buFont typeface="Arial" panose="020B0604020202020204" pitchFamily="34" charset="0"/>
              <a:buChar char="•"/>
            </a:pPr>
            <a:endParaRPr lang="en-US" sz="1100" dirty="0">
              <a:latin typeface="Seaford" panose="00000500000000000000" pitchFamily="2" charset="0"/>
            </a:endParaRPr>
          </a:p>
          <a:p>
            <a:pPr algn="just"/>
            <a:r>
              <a:rPr lang="en-US" sz="1100" b="1" dirty="0">
                <a:latin typeface="Seaford" panose="00000500000000000000" pitchFamily="2" charset="0"/>
              </a:rPr>
              <a:t>Observations</a:t>
            </a:r>
          </a:p>
          <a:p>
            <a:pPr algn="just"/>
            <a:endParaRPr lang="en-US" sz="1100" dirty="0">
              <a:latin typeface="Seaford" panose="00000500000000000000" pitchFamily="2" charset="0"/>
            </a:endParaRPr>
          </a:p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en-US" sz="1100" dirty="0">
                <a:latin typeface="Seaford" panose="00000500000000000000" pitchFamily="2" charset="0"/>
              </a:rPr>
              <a:t>So far, the functioning of IdeaSquare in this </a:t>
            </a:r>
            <a:r>
              <a:rPr lang="en-US" sz="1100" i="1" dirty="0">
                <a:latin typeface="Seaford" panose="00000500000000000000" pitchFamily="2" charset="0"/>
              </a:rPr>
              <a:t>ad interim </a:t>
            </a:r>
            <a:r>
              <a:rPr lang="en-US" sz="1100" dirty="0">
                <a:latin typeface="Seaford" panose="00000500000000000000" pitchFamily="2" charset="0"/>
              </a:rPr>
              <a:t>period has been smooth.</a:t>
            </a:r>
          </a:p>
          <a:p>
            <a:pPr marL="171450" indent="-171450" algn="just">
              <a:buFont typeface="Arial" panose="020B0604020202020204" pitchFamily="34" charset="0"/>
              <a:buChar char="•"/>
            </a:pPr>
            <a:endParaRPr lang="en-US" sz="1100" dirty="0">
              <a:latin typeface="Seaford" panose="00000500000000000000" pitchFamily="2" charset="0"/>
            </a:endParaRPr>
          </a:p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en-GB" sz="1050" dirty="0">
                <a:latin typeface="Seaford" panose="00000500000000000000" pitchFamily="2" charset="0"/>
              </a:rPr>
              <a:t>There are no reasons to foresee the contrary when Markus leaves permanently.</a:t>
            </a:r>
          </a:p>
          <a:p>
            <a:pPr marL="171450" indent="-171450" algn="just">
              <a:buFont typeface="Arial" panose="020B0604020202020204" pitchFamily="34" charset="0"/>
              <a:buChar char="•"/>
            </a:pPr>
            <a:endParaRPr lang="en-GB" sz="1100" dirty="0">
              <a:latin typeface="Rockwell" panose="020606030202050204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95337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40A55043-F889-43AE-BFE6-20C27A43B2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5200" y="617543"/>
            <a:ext cx="7482916" cy="500549"/>
          </a:xfrm>
        </p:spPr>
        <p:txBody>
          <a:bodyPr/>
          <a:lstStyle/>
          <a:p>
            <a:r>
              <a:rPr lang="en-US" dirty="0">
                <a:latin typeface="Seaford" panose="00000500000000000000" pitchFamily="2" charset="0"/>
              </a:rPr>
              <a:t>Stable Financial Streams</a:t>
            </a:r>
          </a:p>
        </p:txBody>
      </p:sp>
      <p:sp>
        <p:nvSpPr>
          <p:cNvPr id="11" name="Rectangle 10"/>
          <p:cNvSpPr/>
          <p:nvPr/>
        </p:nvSpPr>
        <p:spPr>
          <a:xfrm>
            <a:off x="368259" y="1460393"/>
            <a:ext cx="8485882" cy="27699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100" b="1" dirty="0">
                <a:latin typeface="Seaford" panose="00000500000000000000" pitchFamily="2" charset="0"/>
              </a:rPr>
              <a:t>Main Objective</a:t>
            </a:r>
          </a:p>
          <a:p>
            <a:pPr algn="just"/>
            <a:endParaRPr lang="en-US" sz="1100" dirty="0">
              <a:latin typeface="Seaford" panose="00000500000000000000" pitchFamily="2" charset="0"/>
            </a:endParaRPr>
          </a:p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en-US" sz="1100" dirty="0">
                <a:latin typeface="Seaford" panose="00000500000000000000" pitchFamily="2" charset="0"/>
              </a:rPr>
              <a:t>Securing as much as possible a stable budget for operational functioning and, when possible, organic growth (e.g. building extension and personnel).</a:t>
            </a:r>
          </a:p>
          <a:p>
            <a:pPr marL="171450" indent="-171450" algn="just">
              <a:buFont typeface="Arial" panose="020B0604020202020204" pitchFamily="34" charset="0"/>
              <a:buChar char="•"/>
            </a:pPr>
            <a:endParaRPr lang="en-US" sz="1100" dirty="0">
              <a:latin typeface="Seaford" panose="00000500000000000000" pitchFamily="2" charset="0"/>
            </a:endParaRPr>
          </a:p>
          <a:p>
            <a:pPr algn="just"/>
            <a:r>
              <a:rPr lang="en-US" sz="1100" b="1" dirty="0">
                <a:latin typeface="Seaford" panose="00000500000000000000" pitchFamily="2" charset="0"/>
              </a:rPr>
              <a:t>Observations</a:t>
            </a:r>
          </a:p>
          <a:p>
            <a:pPr algn="just"/>
            <a:endParaRPr lang="en-US" sz="1100" dirty="0">
              <a:latin typeface="Seaford" panose="00000500000000000000" pitchFamily="2" charset="0"/>
            </a:endParaRPr>
          </a:p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en-US" sz="1100" dirty="0">
                <a:latin typeface="Seaford" panose="00000500000000000000" pitchFamily="2" charset="0"/>
              </a:rPr>
              <a:t>The main sources will be EU Projects coming up from the continuation of ATTRACT beyond 2025 and Green Village.</a:t>
            </a:r>
          </a:p>
          <a:p>
            <a:pPr marL="171450" indent="-171450" algn="just">
              <a:buFont typeface="Arial" panose="020B0604020202020204" pitchFamily="34" charset="0"/>
              <a:buChar char="•"/>
            </a:pPr>
            <a:endParaRPr lang="en-US" sz="1100" dirty="0">
              <a:latin typeface="Seaford" panose="00000500000000000000" pitchFamily="2" charset="0"/>
            </a:endParaRPr>
          </a:p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en-US" sz="1100" dirty="0">
                <a:latin typeface="Seaford" panose="00000500000000000000" pitchFamily="2" charset="0"/>
              </a:rPr>
              <a:t>The Green Village pipeline is being built as solidly as possible and talks are initiated with the EC for the continuation of ATTRACT.</a:t>
            </a:r>
          </a:p>
          <a:p>
            <a:pPr marL="171450" indent="-171450" algn="just">
              <a:buFont typeface="Arial" panose="020B0604020202020204" pitchFamily="34" charset="0"/>
              <a:buChar char="•"/>
            </a:pPr>
            <a:endParaRPr lang="en-US" sz="1100" dirty="0">
              <a:latin typeface="Seaford" panose="00000500000000000000" pitchFamily="2" charset="0"/>
            </a:endParaRPr>
          </a:p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en-GB" sz="1050" dirty="0">
                <a:latin typeface="Seaford" panose="00000500000000000000" pitchFamily="2" charset="0"/>
              </a:rPr>
              <a:t>Secondary sources: Steps are taking to engage in for-profit executive education through collaboration/partnership with business schools (e.g. EHL Campus Lausanne, IMD Lausanne, INESC in Portugal and </a:t>
            </a:r>
            <a:r>
              <a:rPr lang="de-DE" sz="1050" dirty="0">
                <a:latin typeface="Seaford" panose="00000500000000000000" pitchFamily="2" charset="0"/>
              </a:rPr>
              <a:t>HWZ Hochschule für Wirtschaft Zürich)</a:t>
            </a:r>
            <a:r>
              <a:rPr lang="en-GB" sz="1050" dirty="0">
                <a:latin typeface="Seaford" panose="00000500000000000000" pitchFamily="2" charset="0"/>
              </a:rPr>
              <a:t>.</a:t>
            </a:r>
          </a:p>
          <a:p>
            <a:pPr marL="171450" indent="-171450" algn="just">
              <a:buFont typeface="Arial" panose="020B0604020202020204" pitchFamily="34" charset="0"/>
              <a:buChar char="•"/>
            </a:pPr>
            <a:endParaRPr lang="en-GB" sz="1050" dirty="0">
              <a:latin typeface="Seaford" panose="00000500000000000000" pitchFamily="2" charset="0"/>
            </a:endParaRPr>
          </a:p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en-GB" sz="1050" dirty="0">
                <a:latin typeface="Seaford" panose="00000500000000000000" pitchFamily="2" charset="0"/>
              </a:rPr>
              <a:t>Initial steps are initiated to explore relationships with investors (e.g. Emerald). </a:t>
            </a:r>
          </a:p>
          <a:p>
            <a:pPr marL="171450" indent="-171450" algn="just">
              <a:buFont typeface="Arial" panose="020B0604020202020204" pitchFamily="34" charset="0"/>
              <a:buChar char="•"/>
            </a:pPr>
            <a:endParaRPr lang="en-GB" sz="1100" dirty="0">
              <a:latin typeface="Rockwell" panose="020606030202050204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3775619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40A55043-F889-43AE-BFE6-20C27A43B2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5200" y="617543"/>
            <a:ext cx="7482916" cy="500549"/>
          </a:xfrm>
        </p:spPr>
        <p:txBody>
          <a:bodyPr/>
          <a:lstStyle/>
          <a:p>
            <a:r>
              <a:rPr lang="en-US" dirty="0">
                <a:latin typeface="Seaford" panose="00000500000000000000" pitchFamily="2" charset="0"/>
              </a:rPr>
              <a:t>A Reference Facility (Internal)</a:t>
            </a:r>
          </a:p>
        </p:txBody>
      </p:sp>
      <p:sp>
        <p:nvSpPr>
          <p:cNvPr id="11" name="Rectangle 10"/>
          <p:cNvSpPr/>
          <p:nvPr/>
        </p:nvSpPr>
        <p:spPr>
          <a:xfrm>
            <a:off x="368259" y="1460393"/>
            <a:ext cx="8485882" cy="27622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100" b="1" dirty="0">
                <a:latin typeface="Seaford" panose="00000500000000000000" pitchFamily="2" charset="0"/>
              </a:rPr>
              <a:t>Main Objectives</a:t>
            </a:r>
          </a:p>
          <a:p>
            <a:pPr algn="just"/>
            <a:endParaRPr lang="en-US" sz="1100" dirty="0">
              <a:latin typeface="Seaford" panose="00000500000000000000" pitchFamily="2" charset="0"/>
            </a:endParaRPr>
          </a:p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en-US" sz="1100" dirty="0">
                <a:latin typeface="Seaford" panose="00000500000000000000" pitchFamily="2" charset="0"/>
              </a:rPr>
              <a:t>Increasing and improving the existing IdeaSquare offer as a prototyping facility for our CERN colleagues including courses.</a:t>
            </a:r>
          </a:p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en-US" sz="1100" dirty="0">
                <a:latin typeface="Seaford" panose="00000500000000000000" pitchFamily="2" charset="0"/>
              </a:rPr>
              <a:t>Strengthening and consolidating our collaboration with Science Gateway.</a:t>
            </a:r>
          </a:p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en-US" sz="1100" dirty="0">
                <a:latin typeface="Seaford" panose="00000500000000000000" pitchFamily="2" charset="0"/>
              </a:rPr>
              <a:t>Continuing hosting and organizing design thinking-based workshops for colleagues of different departments/groups.</a:t>
            </a:r>
          </a:p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en-US" sz="1100" dirty="0">
                <a:latin typeface="Seaford" panose="00000500000000000000" pitchFamily="2" charset="0"/>
              </a:rPr>
              <a:t>Exploring the possibility to host projects under the GRADE framework based on capacity and available resources.</a:t>
            </a:r>
          </a:p>
          <a:p>
            <a:pPr marL="171450" indent="-171450" algn="just">
              <a:buFont typeface="Arial" panose="020B0604020202020204" pitchFamily="34" charset="0"/>
              <a:buChar char="•"/>
            </a:pPr>
            <a:endParaRPr lang="en-US" sz="1100" dirty="0">
              <a:latin typeface="Seaford" panose="00000500000000000000" pitchFamily="2" charset="0"/>
            </a:endParaRPr>
          </a:p>
          <a:p>
            <a:pPr algn="just"/>
            <a:r>
              <a:rPr lang="en-US" sz="1100" b="1" dirty="0">
                <a:latin typeface="Seaford" panose="00000500000000000000" pitchFamily="2" charset="0"/>
              </a:rPr>
              <a:t>Observations</a:t>
            </a:r>
          </a:p>
          <a:p>
            <a:pPr algn="just"/>
            <a:endParaRPr lang="en-US" sz="1100" dirty="0">
              <a:latin typeface="Seaford" panose="00000500000000000000" pitchFamily="2" charset="0"/>
            </a:endParaRPr>
          </a:p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en-US" sz="1100" dirty="0">
                <a:latin typeface="Seaford" panose="00000500000000000000" pitchFamily="2" charset="0"/>
              </a:rPr>
              <a:t>The use and demand of IdeaSquare as a prototyping facility is increasing.</a:t>
            </a:r>
          </a:p>
          <a:p>
            <a:pPr marL="171450" indent="-171450" algn="just">
              <a:buFont typeface="Arial" panose="020B0604020202020204" pitchFamily="34" charset="0"/>
              <a:buChar char="•"/>
            </a:pPr>
            <a:endParaRPr lang="en-US" sz="1100" dirty="0">
              <a:latin typeface="Seaford" panose="00000500000000000000" pitchFamily="2" charset="0"/>
            </a:endParaRPr>
          </a:p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en-US" sz="1050" dirty="0">
                <a:latin typeface="Seaford" panose="00000500000000000000" pitchFamily="2" charset="0"/>
              </a:rPr>
              <a:t>The demand for facilitating design thinking-based workshops for colleagues regarding the improving of their working operations is on demand.</a:t>
            </a:r>
          </a:p>
          <a:p>
            <a:pPr marL="171450" indent="-171450" algn="just">
              <a:buFont typeface="Arial" panose="020B0604020202020204" pitchFamily="34" charset="0"/>
              <a:buChar char="•"/>
            </a:pPr>
            <a:endParaRPr lang="en-US" sz="1050" dirty="0">
              <a:latin typeface="Seaford" panose="00000500000000000000" pitchFamily="2" charset="0"/>
            </a:endParaRPr>
          </a:p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en-US" sz="1050" dirty="0">
                <a:latin typeface="Seaford" panose="00000500000000000000" pitchFamily="2" charset="0"/>
              </a:rPr>
              <a:t>The offering for Science Gateway has started last year with limited success.</a:t>
            </a:r>
            <a:endParaRPr lang="en-GB" sz="1050" dirty="0">
              <a:latin typeface="Seaford" panose="00000500000000000000" pitchFamily="2" charset="0"/>
            </a:endParaRPr>
          </a:p>
          <a:p>
            <a:pPr marL="171450" indent="-171450" algn="just">
              <a:buFont typeface="Arial" panose="020B0604020202020204" pitchFamily="34" charset="0"/>
              <a:buChar char="•"/>
            </a:pPr>
            <a:endParaRPr lang="en-GB" sz="1050" dirty="0">
              <a:latin typeface="Seaford" panose="00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6001297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40A55043-F889-43AE-BFE6-20C27A43B2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5200" y="617543"/>
            <a:ext cx="7482916" cy="500549"/>
          </a:xfrm>
        </p:spPr>
        <p:txBody>
          <a:bodyPr/>
          <a:lstStyle/>
          <a:p>
            <a:r>
              <a:rPr lang="en-US" dirty="0">
                <a:latin typeface="Seaford" panose="00000500000000000000" pitchFamily="2" charset="0"/>
              </a:rPr>
              <a:t>A Reference Facility (External I)</a:t>
            </a:r>
          </a:p>
        </p:txBody>
      </p:sp>
      <p:sp>
        <p:nvSpPr>
          <p:cNvPr id="11" name="Rectangle 10"/>
          <p:cNvSpPr/>
          <p:nvPr/>
        </p:nvSpPr>
        <p:spPr>
          <a:xfrm>
            <a:off x="368259" y="1460393"/>
            <a:ext cx="8485882" cy="20928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100" b="1" dirty="0">
                <a:latin typeface="Seaford" panose="00000500000000000000" pitchFamily="2" charset="0"/>
              </a:rPr>
              <a:t>Main Objectives</a:t>
            </a:r>
          </a:p>
          <a:p>
            <a:pPr algn="just"/>
            <a:endParaRPr lang="en-US" sz="1100" dirty="0">
              <a:latin typeface="Seaford" panose="00000500000000000000" pitchFamily="2" charset="0"/>
            </a:endParaRPr>
          </a:p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en-US" sz="1100" dirty="0">
                <a:latin typeface="Seaford" panose="00000500000000000000" pitchFamily="2" charset="0"/>
              </a:rPr>
              <a:t>Consolidating i2Planet as a novel and unique IdeaSquare educational program on 2025.</a:t>
            </a:r>
          </a:p>
          <a:p>
            <a:pPr marL="171450" indent="-171450" algn="just">
              <a:buFont typeface="Arial" panose="020B0604020202020204" pitchFamily="34" charset="0"/>
              <a:buChar char="•"/>
            </a:pPr>
            <a:endParaRPr lang="en-US" sz="1100" dirty="0">
              <a:latin typeface="Seaford" panose="00000500000000000000" pitchFamily="2" charset="0"/>
            </a:endParaRPr>
          </a:p>
          <a:p>
            <a:pPr algn="just"/>
            <a:r>
              <a:rPr lang="en-US" sz="1100" b="1" dirty="0">
                <a:latin typeface="Seaford" panose="00000500000000000000" pitchFamily="2" charset="0"/>
              </a:rPr>
              <a:t>Observations</a:t>
            </a:r>
          </a:p>
          <a:p>
            <a:pPr algn="just"/>
            <a:endParaRPr lang="en-US" sz="1100" dirty="0">
              <a:latin typeface="Seaford" panose="00000500000000000000" pitchFamily="2" charset="0"/>
            </a:endParaRPr>
          </a:p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en-US" sz="1100" dirty="0">
                <a:latin typeface="Seaford" panose="00000500000000000000" pitchFamily="2" charset="0"/>
              </a:rPr>
              <a:t>The demand for engaging in i2Planet has gone beyond our initial expectations and continues accelerating.</a:t>
            </a:r>
          </a:p>
          <a:p>
            <a:pPr marL="171450" indent="-171450" algn="just">
              <a:buFont typeface="Arial" panose="020B0604020202020204" pitchFamily="34" charset="0"/>
              <a:buChar char="•"/>
            </a:pPr>
            <a:endParaRPr lang="en-US" sz="1100" dirty="0">
              <a:latin typeface="Seaford" panose="00000500000000000000" pitchFamily="2" charset="0"/>
            </a:endParaRPr>
          </a:p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en-US" sz="1050" dirty="0">
                <a:latin typeface="Seaford" panose="00000500000000000000" pitchFamily="2" charset="0"/>
              </a:rPr>
              <a:t>Our 2024 calendar in this respect is fully booked now.</a:t>
            </a:r>
          </a:p>
          <a:p>
            <a:pPr marL="171450" indent="-171450" algn="just">
              <a:buFont typeface="Arial" panose="020B0604020202020204" pitchFamily="34" charset="0"/>
              <a:buChar char="•"/>
            </a:pPr>
            <a:endParaRPr lang="en-US" sz="1050" dirty="0">
              <a:latin typeface="Seaford" panose="00000500000000000000" pitchFamily="2" charset="0"/>
            </a:endParaRPr>
          </a:p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en-US" sz="1050" dirty="0">
                <a:latin typeface="Seaford" panose="00000500000000000000" pitchFamily="2" charset="0"/>
              </a:rPr>
              <a:t>We are starting to book on demand for 2025.</a:t>
            </a:r>
            <a:endParaRPr lang="en-GB" sz="1050" dirty="0">
              <a:latin typeface="Seaford" panose="00000500000000000000" pitchFamily="2" charset="0"/>
            </a:endParaRPr>
          </a:p>
          <a:p>
            <a:pPr marL="171450" indent="-171450" algn="just">
              <a:buFont typeface="Arial" panose="020B0604020202020204" pitchFamily="34" charset="0"/>
              <a:buChar char="•"/>
            </a:pPr>
            <a:endParaRPr lang="en-GB" sz="1050" dirty="0">
              <a:latin typeface="Seaford" panose="00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9860919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40A55043-F889-43AE-BFE6-20C27A43B2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5200" y="617543"/>
            <a:ext cx="7482916" cy="500549"/>
          </a:xfrm>
        </p:spPr>
        <p:txBody>
          <a:bodyPr/>
          <a:lstStyle/>
          <a:p>
            <a:r>
              <a:rPr lang="en-US" dirty="0">
                <a:latin typeface="Seaford" panose="00000500000000000000" pitchFamily="2" charset="0"/>
              </a:rPr>
              <a:t>A Reference Facility (External II)</a:t>
            </a:r>
          </a:p>
        </p:txBody>
      </p:sp>
      <p:sp>
        <p:nvSpPr>
          <p:cNvPr id="11" name="Rectangle 10"/>
          <p:cNvSpPr/>
          <p:nvPr/>
        </p:nvSpPr>
        <p:spPr>
          <a:xfrm>
            <a:off x="368259" y="1460393"/>
            <a:ext cx="8485882" cy="27546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100" b="1" dirty="0">
                <a:latin typeface="Seaford" panose="00000500000000000000" pitchFamily="2" charset="0"/>
              </a:rPr>
              <a:t>Main Objectives</a:t>
            </a:r>
          </a:p>
          <a:p>
            <a:pPr algn="just"/>
            <a:endParaRPr lang="en-US" sz="1100" dirty="0">
              <a:latin typeface="Seaford" panose="00000500000000000000" pitchFamily="2" charset="0"/>
            </a:endParaRPr>
          </a:p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en-US" sz="1100" dirty="0">
                <a:latin typeface="Seaford" panose="00000500000000000000" pitchFamily="2" charset="0"/>
              </a:rPr>
              <a:t>Strengthening the CIJ.</a:t>
            </a:r>
          </a:p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en-US" sz="1100" dirty="0">
                <a:latin typeface="Seaford" panose="00000500000000000000" pitchFamily="2" charset="0"/>
              </a:rPr>
              <a:t>Keeping and, when possible, increasing the IdeaSquare communication campaign.</a:t>
            </a:r>
          </a:p>
          <a:p>
            <a:pPr marL="171450" indent="-171450" algn="just">
              <a:buFont typeface="Arial" panose="020B0604020202020204" pitchFamily="34" charset="0"/>
              <a:buChar char="•"/>
            </a:pPr>
            <a:endParaRPr lang="en-US" sz="1100" dirty="0">
              <a:latin typeface="Seaford" panose="00000500000000000000" pitchFamily="2" charset="0"/>
            </a:endParaRPr>
          </a:p>
          <a:p>
            <a:pPr algn="just"/>
            <a:r>
              <a:rPr lang="en-US" sz="1100" b="1" dirty="0">
                <a:latin typeface="Seaford" panose="00000500000000000000" pitchFamily="2" charset="0"/>
              </a:rPr>
              <a:t>Observations</a:t>
            </a:r>
          </a:p>
          <a:p>
            <a:pPr algn="just"/>
            <a:endParaRPr lang="en-US" sz="1100" dirty="0">
              <a:latin typeface="Seaford" panose="00000500000000000000" pitchFamily="2" charset="0"/>
            </a:endParaRPr>
          </a:p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en-US" sz="1100" dirty="0">
                <a:latin typeface="Seaford" panose="00000500000000000000" pitchFamily="2" charset="0"/>
              </a:rPr>
              <a:t>We have dedicated special efforts for strengthening CIJ (e.g. </a:t>
            </a:r>
            <a:r>
              <a:rPr lang="en-GB" sz="1100" dirty="0">
                <a:latin typeface="Seaford" panose="00000500000000000000" pitchFamily="2" charset="0"/>
              </a:rPr>
              <a:t>expanded from 2 to 3 issues in 2023, new section on methodological notes</a:t>
            </a:r>
            <a:r>
              <a:rPr lang="en-US" sz="1100" dirty="0">
                <a:latin typeface="Seaford" panose="00000500000000000000" pitchFamily="2" charset="0"/>
              </a:rPr>
              <a:t>, </a:t>
            </a:r>
            <a:r>
              <a:rPr lang="en-GB" sz="1100" dirty="0">
                <a:latin typeface="Seaford" panose="00000500000000000000" pitchFamily="2" charset="0"/>
              </a:rPr>
              <a:t>monthly writing “clinics” and workshop on offer).</a:t>
            </a:r>
          </a:p>
          <a:p>
            <a:pPr algn="just"/>
            <a:endParaRPr lang="en-US" sz="1100" dirty="0">
              <a:latin typeface="Seaford" panose="00000500000000000000" pitchFamily="2" charset="0"/>
            </a:endParaRPr>
          </a:p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en-US" sz="1050" dirty="0">
                <a:latin typeface="Seaford" panose="00000500000000000000" pitchFamily="2" charset="0"/>
              </a:rPr>
              <a:t>We will continue actions (e.g. publications coming from ATTRACT Socio Economic Studies, </a:t>
            </a:r>
            <a:r>
              <a:rPr lang="en-GB" sz="1050" dirty="0">
                <a:latin typeface="Seaford" panose="00000500000000000000" pitchFamily="2" charset="0"/>
              </a:rPr>
              <a:t>stabilize 3 issues with a special one from DFGN.R</a:t>
            </a:r>
            <a:r>
              <a:rPr lang="en-US" sz="1050" dirty="0">
                <a:latin typeface="Seaford" panose="00000500000000000000" pitchFamily="2" charset="0"/>
              </a:rPr>
              <a:t>, </a:t>
            </a:r>
            <a:r>
              <a:rPr lang="en-GB" sz="1050" dirty="0">
                <a:latin typeface="Seaford" panose="00000500000000000000" pitchFamily="2" charset="0"/>
              </a:rPr>
              <a:t>Apply for Web of Science index by the end of 2024).</a:t>
            </a:r>
            <a:endParaRPr lang="en-US" sz="1050" dirty="0">
              <a:latin typeface="Seaford" panose="00000500000000000000" pitchFamily="2" charset="0"/>
            </a:endParaRPr>
          </a:p>
          <a:p>
            <a:pPr marL="171450" indent="-171450" algn="just">
              <a:buFont typeface="Arial" panose="020B0604020202020204" pitchFamily="34" charset="0"/>
              <a:buChar char="•"/>
            </a:pPr>
            <a:endParaRPr lang="en-US" sz="1050" dirty="0">
              <a:latin typeface="Seaford" panose="00000500000000000000" pitchFamily="2" charset="0"/>
            </a:endParaRPr>
          </a:p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en-US" sz="1050" dirty="0">
                <a:latin typeface="Seaford" panose="00000500000000000000" pitchFamily="2" charset="0"/>
              </a:rPr>
              <a:t>Two landmark communication events in 2024 and 2025 (IdeaSquare 10</a:t>
            </a:r>
            <a:r>
              <a:rPr lang="en-US" sz="1050" baseline="30000" dirty="0">
                <a:latin typeface="Seaford" panose="00000500000000000000" pitchFamily="2" charset="0"/>
              </a:rPr>
              <a:t>th</a:t>
            </a:r>
            <a:r>
              <a:rPr lang="en-US" sz="1050" dirty="0">
                <a:latin typeface="Seaford" panose="00000500000000000000" pitchFamily="2" charset="0"/>
              </a:rPr>
              <a:t> Anniversary planned for October 2024 and ATTRACT Final Conference Q2 2025).</a:t>
            </a:r>
            <a:endParaRPr lang="en-GB" sz="1050" dirty="0">
              <a:latin typeface="Seaford" panose="00000500000000000000" pitchFamily="2" charset="0"/>
            </a:endParaRPr>
          </a:p>
          <a:p>
            <a:pPr marL="171450" indent="-171450" algn="just">
              <a:buFont typeface="Arial" panose="020B0604020202020204" pitchFamily="34" charset="0"/>
              <a:buChar char="•"/>
            </a:pPr>
            <a:endParaRPr lang="en-GB" sz="1050" dirty="0">
              <a:latin typeface="Seaford" panose="00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41958561"/>
      </p:ext>
    </p:extLst>
  </p:cSld>
  <p:clrMapOvr>
    <a:masterClrMapping/>
  </p:clrMapOvr>
</p:sld>
</file>

<file path=ppt/theme/theme1.xml><?xml version="1.0" encoding="utf-8"?>
<a:theme xmlns:a="http://schemas.openxmlformats.org/drawingml/2006/main" name="Opcion Foto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lásico de Offic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ID2 TemplateIdeaSquare updated 05012022" id="{CEE51B96-71BC-C84E-975D-0D6E5CD89A4D}" vid="{4B0542AF-209C-6D43-8329-B0F7F099BA03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Opcion Foto</Template>
  <TotalTime>947</TotalTime>
  <Words>799</Words>
  <Application>Microsoft Office PowerPoint</Application>
  <PresentationFormat>On-screen Show (16:9)</PresentationFormat>
  <Paragraphs>106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8" baseType="lpstr">
      <vt:lpstr>Arial</vt:lpstr>
      <vt:lpstr>Calibri</vt:lpstr>
      <vt:lpstr>Helvetica</vt:lpstr>
      <vt:lpstr>Helvetica 75</vt:lpstr>
      <vt:lpstr>Rockwell</vt:lpstr>
      <vt:lpstr>Seaford</vt:lpstr>
      <vt:lpstr>Opcion Foto</vt:lpstr>
      <vt:lpstr>IdeaSquare Strategy  2024-2030 First Steps </vt:lpstr>
      <vt:lpstr>Considerations</vt:lpstr>
      <vt:lpstr>Principle</vt:lpstr>
      <vt:lpstr>General Strategic Lines</vt:lpstr>
      <vt:lpstr>Smooth Transition</vt:lpstr>
      <vt:lpstr>Stable Financial Streams</vt:lpstr>
      <vt:lpstr>A Reference Facility (Internal)</vt:lpstr>
      <vt:lpstr>A Reference Facility (External I)</vt:lpstr>
      <vt:lpstr>A Reference Facility (External II)</vt:lpstr>
      <vt:lpstr>General Preliminary Conclusions</vt:lpstr>
      <vt:lpstr>Thanks for your attention and any questions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Claudia Marcelloni</dc:creator>
  <cp:keywords/>
  <dc:description/>
  <cp:lastModifiedBy>Pablo Garcia Tello</cp:lastModifiedBy>
  <cp:revision>134</cp:revision>
  <dcterms:created xsi:type="dcterms:W3CDTF">2022-01-18T18:56:13Z</dcterms:created>
  <dcterms:modified xsi:type="dcterms:W3CDTF">2024-02-15T22:05:13Z</dcterms:modified>
  <cp:category/>
</cp:coreProperties>
</file>