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470" r:id="rId3"/>
    <p:sldId id="484" r:id="rId4"/>
    <p:sldId id="485" r:id="rId5"/>
    <p:sldId id="486" r:id="rId6"/>
    <p:sldId id="487" r:id="rId7"/>
    <p:sldId id="483" r:id="rId8"/>
    <p:sldId id="482" r:id="rId9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3A3AB9"/>
    <a:srgbClr val="FF0000"/>
    <a:srgbClr val="495E78"/>
    <a:srgbClr val="3366FF"/>
    <a:srgbClr val="4F81BD"/>
    <a:srgbClr val="6699FF"/>
    <a:srgbClr val="00FF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9" autoAdjust="0"/>
    <p:restoredTop sz="94426" autoAdjust="0"/>
  </p:normalViewPr>
  <p:slideViewPr>
    <p:cSldViewPr snapToObjects="1">
      <p:cViewPr varScale="1">
        <p:scale>
          <a:sx n="77" d="100"/>
          <a:sy n="77" d="100"/>
        </p:scale>
        <p:origin x="538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Objects="1">
      <p:cViewPr varScale="1">
        <p:scale>
          <a:sx n="85" d="100"/>
          <a:sy n="85" d="100"/>
        </p:scale>
        <p:origin x="3402" y="84"/>
      </p:cViewPr>
      <p:guideLst/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6411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4" y="1"/>
            <a:ext cx="2945659" cy="496411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r">
              <a:defRPr sz="1200"/>
            </a:lvl1pPr>
          </a:lstStyle>
          <a:p>
            <a:fld id="{94AAE659-A236-4F60-BE3E-EB0478D58A32}" type="datetimeFigureOut">
              <a:rPr lang="en-GB" smtClean="0"/>
              <a:pPr/>
              <a:t>18/04/2024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30093"/>
            <a:ext cx="2945659" cy="496411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4" y="9430093"/>
            <a:ext cx="2945659" cy="496411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r">
              <a:defRPr sz="1200"/>
            </a:lvl1pPr>
          </a:lstStyle>
          <a:p>
            <a:fld id="{0BA0BE6C-86E9-4BC1-A3EB-72B7E032A3B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1031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6411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1"/>
            <a:ext cx="2945659" cy="496411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r">
              <a:defRPr sz="1200"/>
            </a:lvl1pPr>
          </a:lstStyle>
          <a:p>
            <a:fld id="{FB131228-AC2A-4292-B15B-C6B13455968F}" type="datetimeFigureOut">
              <a:rPr lang="en-GB" smtClean="0"/>
              <a:pPr/>
              <a:t>18/04/2024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0" tIns="45715" rIns="91430" bIns="45715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8"/>
            <a:ext cx="5438140" cy="4467701"/>
          </a:xfrm>
          <a:prstGeom prst="rect">
            <a:avLst/>
          </a:prstGeom>
        </p:spPr>
        <p:txBody>
          <a:bodyPr vert="horz" lIns="91430" tIns="45715" rIns="91430" bIns="45715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30093"/>
            <a:ext cx="2945659" cy="496411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430093"/>
            <a:ext cx="2945659" cy="496411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r">
              <a:defRPr sz="1200"/>
            </a:lvl1pPr>
          </a:lstStyle>
          <a:p>
            <a:fld id="{CB41B673-6B70-4F46-9CF9-20C7985D656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98855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41B673-6B70-4F46-9CF9-20C7985D656B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05812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41B673-6B70-4F46-9CF9-20C7985D656B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38608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41B673-6B70-4F46-9CF9-20C7985D656B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25721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83F34C-6F6C-2D6D-2CC5-D37039B5DC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4551A6D-8485-C787-1C96-BA51876030D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89854F1-30B7-6893-99CB-0E373AD6B50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7CB55C-5FDA-104C-C9D7-F19DD7698C2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41B673-6B70-4F46-9CF9-20C7985D656B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58918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26F884-115B-F1B3-8C21-D86879EF04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A1F180E-3349-56B1-A793-70159F92FA5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F2E9D78-52A7-C7ED-607C-FE393C6E9E2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C45AC0-C0DF-73B4-8E90-C019FABAC63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41B673-6B70-4F46-9CF9-20C7985D656B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02804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D1FA72-851C-C2C3-8C9E-FEC441AADE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3997804-FA18-5BDD-4AE3-6078AB251B5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D8931C8-B983-C1AF-D31D-BE7E51F7E24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3CB245-9A48-6351-7F94-0D5B61023C5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41B673-6B70-4F46-9CF9-20C7985D656B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49411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41B673-6B70-4F46-9CF9-20C7985D656B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48442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41B673-6B70-4F46-9CF9-20C7985D656B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80609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51521" y="6356352"/>
            <a:ext cx="3204356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CERN xTCA Meeting - 9-MAY-2023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18883" y="6356351"/>
            <a:ext cx="2106234" cy="365125"/>
          </a:xfrm>
        </p:spPr>
        <p:txBody>
          <a:bodyPr/>
          <a:lstStyle/>
          <a:p>
            <a:r>
              <a:rPr lang="en-GB"/>
              <a:t>R. Spiwoks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48-2AC3-4C7F-9DDB-EBFBEDBBB38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CERN xTCA Meeting - 9-MAY-2023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R. Spiwoks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48-2AC3-4C7F-9DDB-EBFBEDBBB38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CERN xTCA Meeting - 9-MAY-2023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R. Spiwoks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48-2AC3-4C7F-9DDB-EBFBEDBBB38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3142692" cy="365125"/>
          </a:xfrm>
        </p:spPr>
        <p:txBody>
          <a:bodyPr/>
          <a:lstStyle/>
          <a:p>
            <a:r>
              <a:rPr lang="en-US"/>
              <a:t>CERN xTCA Meeting - 9-MAY-2023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R. Spiwoks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48-2AC3-4C7F-9DDB-EBFBEDBBB38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CERN xTCA Meeting - 9-MAY-2023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R. Spiwoks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48-2AC3-4C7F-9DDB-EBFBEDBBB38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CERN xTCA Meeting - 9-MAY-2023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R. Spiwoks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48-2AC3-4C7F-9DDB-EBFBEDBBB38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CERN xTCA Meeting - 9-MAY-2023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R. Spiwoks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48-2AC3-4C7F-9DDB-EBFBEDBBB38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CERN xTCA Meeting - 9-MAY-2023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R. Spiwoks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48-2AC3-4C7F-9DDB-EBFBEDBBB38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CERN xTCA Meeting - 9-MAY-2023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R. Spiwoks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48-2AC3-4C7F-9DDB-EBFBEDBBB38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CERN xTCA Meeting - 9-MAY-2023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R. Spiwoks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48-2AC3-4C7F-9DDB-EBFBEDBBB38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CERN xTCA Meeting - 9-MAY-2023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R. Spiwoks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48-2AC3-4C7F-9DDB-EBFBEDBBB38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31786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CERN xTCA Meeting - 9-MAY-2023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R. Spiwoks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344448-2AC3-4C7F-9DDB-EBFBEDBBB382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epesebe-ipmc-purchase@cern.ch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-ipmc.web.cern.ch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epesebe-xtca-support@cern.ch" TargetMode="External"/><Relationship Id="rId4" Type="http://schemas.openxmlformats.org/officeDocument/2006/relationships/hyperlink" Target="https://cern-ipmc-forum.web.cern.ch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mailto:epesebe-xtca-support@cern.ch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268760"/>
            <a:ext cx="9144000" cy="1470025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GB" sz="5400" b="1" dirty="0"/>
              <a:t>CERN IPMC: Update</a:t>
            </a:r>
            <a:endParaRPr lang="en-GB" sz="4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1700" y="3537012"/>
            <a:ext cx="6815100" cy="2567311"/>
          </a:xfrm>
        </p:spPr>
        <p:txBody>
          <a:bodyPr>
            <a:normAutofit/>
          </a:bodyPr>
          <a:lstStyle/>
          <a:p>
            <a:pPr algn="l">
              <a:spcBef>
                <a:spcPts val="300"/>
              </a:spcBef>
            </a:pPr>
            <a:r>
              <a:rPr lang="en-US" sz="2400" b="1" i="1" dirty="0">
                <a:solidFill>
                  <a:srgbClr val="00B050"/>
                </a:solidFill>
              </a:rPr>
              <a:t>On behalf of the CERN </a:t>
            </a:r>
            <a:r>
              <a:rPr lang="en-US" sz="2400" b="1" i="1" dirty="0" err="1">
                <a:solidFill>
                  <a:srgbClr val="00B050"/>
                </a:solidFill>
              </a:rPr>
              <a:t>xTCA</a:t>
            </a:r>
            <a:r>
              <a:rPr lang="en-US" sz="2400" b="1" i="1" dirty="0">
                <a:solidFill>
                  <a:srgbClr val="00B050"/>
                </a:solidFill>
              </a:rPr>
              <a:t>/IPMC Team</a:t>
            </a:r>
            <a:endParaRPr lang="en-GB" sz="2400" b="1" i="1" dirty="0">
              <a:solidFill>
                <a:srgbClr val="00B050"/>
              </a:solidFill>
            </a:endParaRPr>
          </a:p>
          <a:p>
            <a:pPr algn="l">
              <a:spcBef>
                <a:spcPts val="300"/>
              </a:spcBef>
            </a:pPr>
            <a:endParaRPr lang="en-GB" sz="2400" b="1" dirty="0">
              <a:solidFill>
                <a:schemeClr val="tx1"/>
              </a:solidFill>
            </a:endParaRPr>
          </a:p>
          <a:p>
            <a:pPr algn="l">
              <a:spcBef>
                <a:spcPts val="300"/>
              </a:spcBef>
            </a:pPr>
            <a:endParaRPr lang="en-GB" sz="2400" b="1" dirty="0">
              <a:solidFill>
                <a:schemeClr val="tx1"/>
              </a:solidFill>
            </a:endParaRP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CERN </a:t>
            </a:r>
            <a:r>
              <a:rPr lang="en-US" dirty="0" err="1"/>
              <a:t>xTCA</a:t>
            </a:r>
            <a:r>
              <a:rPr lang="en-US" dirty="0"/>
              <a:t> Meeting – 23-APRIL-2024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Joos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48-2AC3-4C7F-9DDB-EBFBEDBBB382}" type="slidenum">
              <a:rPr lang="en-GB" smtClean="0"/>
              <a:pPr/>
              <a:t>1</a:t>
            </a:fld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9532" y="1304764"/>
            <a:ext cx="8252251" cy="5080300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10000"/>
              </a:lnSpc>
              <a:spcBef>
                <a:spcPts val="600"/>
              </a:spcBef>
              <a:buNone/>
            </a:pPr>
            <a:r>
              <a:rPr lang="en-US" sz="2400" b="1" u="sng" dirty="0"/>
              <a:t>IPMC:</a:t>
            </a:r>
          </a:p>
          <a:p>
            <a:pPr marL="252000" lvl="0" indent="-252000">
              <a:spcBef>
                <a:spcPts val="600"/>
              </a:spcBef>
            </a:pPr>
            <a:r>
              <a:rPr lang="en-US" sz="2400" b="1" dirty="0">
                <a:solidFill>
                  <a:prstClr val="black"/>
                </a:solidFill>
              </a:rPr>
              <a:t>Current availability:</a:t>
            </a:r>
          </a:p>
          <a:p>
            <a:pPr marL="432000" lvl="0" indent="-180000">
              <a:spcBef>
                <a:spcPts val="300"/>
              </a:spcBef>
              <a:buFontTx/>
              <a:buChar char="-"/>
            </a:pPr>
            <a:r>
              <a:rPr lang="en-US" sz="1800" b="1" dirty="0">
                <a:solidFill>
                  <a:prstClr val="black"/>
                </a:solidFill>
              </a:rPr>
              <a:t>IPMC Version V3 (two UARTs):	~50</a:t>
            </a:r>
            <a:endParaRPr lang="en-US" sz="1800" b="1" dirty="0">
              <a:solidFill>
                <a:srgbClr val="FF0000"/>
              </a:solidFill>
            </a:endParaRPr>
          </a:p>
          <a:p>
            <a:pPr marL="432000" lvl="0" indent="-180000">
              <a:spcBef>
                <a:spcPts val="300"/>
              </a:spcBef>
              <a:buFontTx/>
              <a:buChar char="-"/>
            </a:pPr>
            <a:r>
              <a:rPr lang="en-US" sz="1800" b="1" dirty="0">
                <a:solidFill>
                  <a:prstClr val="black"/>
                </a:solidFill>
              </a:rPr>
              <a:t>IPMC Version V4 (three UARTs):	~300</a:t>
            </a:r>
            <a:endParaRPr lang="en-US" sz="1800" b="1" dirty="0">
              <a:solidFill>
                <a:srgbClr val="FF0000"/>
              </a:solidFill>
            </a:endParaRPr>
          </a:p>
          <a:p>
            <a:pPr marL="252000" lvl="0" indent="-252000">
              <a:spcBef>
                <a:spcPts val="1800"/>
              </a:spcBef>
            </a:pPr>
            <a:r>
              <a:rPr lang="en-US" sz="2400" b="1" dirty="0">
                <a:solidFill>
                  <a:prstClr val="black"/>
                </a:solidFill>
              </a:rPr>
              <a:t>New production:</a:t>
            </a:r>
          </a:p>
          <a:p>
            <a:pPr marL="432000" lvl="0" indent="-180000">
              <a:lnSpc>
                <a:spcPct val="95000"/>
              </a:lnSpc>
              <a:spcBef>
                <a:spcPts val="300"/>
              </a:spcBef>
              <a:buFontTx/>
              <a:buChar char="-"/>
            </a:pPr>
            <a:r>
              <a:rPr lang="en-US" sz="1800" b="1" dirty="0">
                <a:solidFill>
                  <a:prstClr val="black"/>
                </a:solidFill>
              </a:rPr>
              <a:t>In 2023 a batch of 500 cards (V4) was manufactured</a:t>
            </a:r>
          </a:p>
          <a:p>
            <a:pPr marL="432000" lvl="0" indent="-180000">
              <a:lnSpc>
                <a:spcPct val="95000"/>
              </a:lnSpc>
              <a:spcBef>
                <a:spcPts val="300"/>
              </a:spcBef>
              <a:buFontTx/>
              <a:buChar char="-"/>
            </a:pPr>
            <a:r>
              <a:rPr lang="en-US" sz="1800" b="1" dirty="0">
                <a:solidFill>
                  <a:prstClr val="black"/>
                </a:solidFill>
              </a:rPr>
              <a:t>In early 2024 ATLAS and CMS have </a:t>
            </a:r>
            <a:r>
              <a:rPr lang="en-GB" sz="1800" b="1" dirty="0">
                <a:solidFill>
                  <a:prstClr val="black"/>
                </a:solidFill>
              </a:rPr>
              <a:t>run a large campaign to estimate their future needs of CERN IPMCs</a:t>
            </a:r>
            <a:endParaRPr lang="en-US" sz="1800" b="1" dirty="0">
              <a:solidFill>
                <a:prstClr val="black"/>
              </a:solidFill>
            </a:endParaRPr>
          </a:p>
          <a:p>
            <a:pPr marL="432000" lvl="0" indent="-180000">
              <a:lnSpc>
                <a:spcPct val="95000"/>
              </a:lnSpc>
              <a:spcBef>
                <a:spcPts val="300"/>
              </a:spcBef>
              <a:buFontTx/>
              <a:buChar char="-"/>
            </a:pPr>
            <a:r>
              <a:rPr lang="en-US" sz="1800" b="1" dirty="0">
                <a:solidFill>
                  <a:prstClr val="black"/>
                </a:solidFill>
              </a:rPr>
              <a:t>We are currently producing another batch of ~1000 cards to satisfy the communicated needs until 2028 </a:t>
            </a:r>
          </a:p>
          <a:p>
            <a:pPr marL="432000" lvl="0" indent="-180000">
              <a:lnSpc>
                <a:spcPct val="95000"/>
              </a:lnSpc>
              <a:spcBef>
                <a:spcPts val="300"/>
              </a:spcBef>
              <a:buFontTx/>
              <a:buChar char="-"/>
            </a:pPr>
            <a:r>
              <a:rPr lang="en-US" sz="1800" b="1" dirty="0">
                <a:solidFill>
                  <a:prstClr val="black"/>
                </a:solidFill>
              </a:rPr>
              <a:t>They will be available in Q3 2024</a:t>
            </a:r>
          </a:p>
          <a:p>
            <a:pPr marL="432000" lvl="0" indent="-180000">
              <a:lnSpc>
                <a:spcPct val="95000"/>
              </a:lnSpc>
              <a:spcBef>
                <a:spcPts val="300"/>
              </a:spcBef>
              <a:buFontTx/>
              <a:buChar char="-"/>
            </a:pPr>
            <a:r>
              <a:rPr lang="en-US" sz="1800" b="1" dirty="0">
                <a:solidFill>
                  <a:prstClr val="black"/>
                </a:solidFill>
              </a:rPr>
              <a:t>No further batches planned</a:t>
            </a:r>
            <a:endParaRPr lang="en-US" sz="1800" b="1" dirty="0">
              <a:solidFill>
                <a:srgbClr val="FF0000"/>
              </a:solidFill>
            </a:endParaRPr>
          </a:p>
          <a:p>
            <a:pPr marL="252000" lvl="0" indent="-252000">
              <a:spcBef>
                <a:spcPts val="1800"/>
              </a:spcBef>
            </a:pPr>
            <a:r>
              <a:rPr lang="en-US" sz="2400" b="1" dirty="0">
                <a:solidFill>
                  <a:prstClr val="black"/>
                </a:solidFill>
              </a:rPr>
              <a:t>Purchasing procedure:</a:t>
            </a:r>
          </a:p>
          <a:p>
            <a:pPr marL="432000" lvl="0" indent="-180000">
              <a:lnSpc>
                <a:spcPct val="95000"/>
              </a:lnSpc>
              <a:spcBef>
                <a:spcPts val="300"/>
              </a:spcBef>
              <a:buFontTx/>
              <a:buChar char="-"/>
            </a:pPr>
            <a:r>
              <a:rPr lang="en-US" sz="1800" b="1" dirty="0">
                <a:solidFill>
                  <a:prstClr val="black"/>
                </a:solidFill>
              </a:rPr>
              <a:t>Send an email to </a:t>
            </a:r>
            <a:r>
              <a:rPr lang="en-US" sz="1800" b="1" dirty="0">
                <a:solidFill>
                  <a:prstClr val="black"/>
                </a:solidFill>
                <a:hlinkClick r:id="rId3"/>
              </a:rPr>
              <a:t>epesebe-ipmc-purchase@cern.ch</a:t>
            </a:r>
            <a:r>
              <a:rPr lang="en-US" sz="1800" b="1" dirty="0">
                <a:solidFill>
                  <a:prstClr val="black"/>
                </a:solidFill>
              </a:rPr>
              <a:t>, containing experiment, project, number and version of IPMCs, and budget code: 1 IPMC = 200 CHF.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518" y="161764"/>
            <a:ext cx="8676964" cy="1143000"/>
          </a:xfrm>
        </p:spPr>
        <p:txBody>
          <a:bodyPr>
            <a:normAutofit/>
          </a:bodyPr>
          <a:lstStyle/>
          <a:p>
            <a:r>
              <a:rPr lang="en-GB" b="1" dirty="0"/>
              <a:t>IPMC Cards</a:t>
            </a:r>
            <a:endParaRPr lang="en-GB" sz="3100" b="1" dirty="0">
              <a:solidFill>
                <a:srgbClr val="00B05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CERN </a:t>
            </a:r>
            <a:r>
              <a:rPr lang="en-US" dirty="0" err="1"/>
              <a:t>xTCA</a:t>
            </a:r>
            <a:r>
              <a:rPr lang="en-US" dirty="0"/>
              <a:t> Meeting – 23-APRIL-2024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Joos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48-2AC3-4C7F-9DDB-EBFBEDBBB382}" type="slidenum">
              <a:rPr lang="en-GB" smtClean="0"/>
              <a:pPr/>
              <a:t>2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l="23132"/>
          <a:stretch/>
        </p:blipFill>
        <p:spPr>
          <a:xfrm>
            <a:off x="5148064" y="1772816"/>
            <a:ext cx="3213911" cy="1153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82774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9532" y="1124744"/>
            <a:ext cx="8252251" cy="5260320"/>
          </a:xfrm>
        </p:spPr>
        <p:txBody>
          <a:bodyPr>
            <a:normAutofit/>
          </a:bodyPr>
          <a:lstStyle/>
          <a:p>
            <a:pPr marL="0" indent="0">
              <a:spcBef>
                <a:spcPts val="600"/>
              </a:spcBef>
              <a:buNone/>
            </a:pPr>
            <a:r>
              <a:rPr lang="en-US" sz="2400" b="1" u="sng" dirty="0"/>
              <a:t>IPMC Tester:</a:t>
            </a:r>
          </a:p>
          <a:p>
            <a:pPr marL="432000" lvl="0" indent="-180000">
              <a:spcBef>
                <a:spcPts val="600"/>
              </a:spcBef>
              <a:buFontTx/>
              <a:buChar char="-"/>
            </a:pPr>
            <a:r>
              <a:rPr lang="en-US" sz="1800" b="1" dirty="0">
                <a:solidFill>
                  <a:prstClr val="black"/>
                </a:solidFill>
              </a:rPr>
              <a:t>For desk-top testing</a:t>
            </a:r>
            <a:br>
              <a:rPr lang="en-US" sz="1800" b="1" dirty="0">
                <a:solidFill>
                  <a:prstClr val="black"/>
                </a:solidFill>
              </a:rPr>
            </a:br>
            <a:r>
              <a:rPr lang="en-US" sz="1800" b="1" dirty="0">
                <a:solidFill>
                  <a:prstClr val="black"/>
                </a:solidFill>
              </a:rPr>
              <a:t>(this is how we test the IPMC cards)</a:t>
            </a:r>
          </a:p>
          <a:p>
            <a:pPr marL="432000" lvl="0" indent="-180000">
              <a:spcBef>
                <a:spcPts val="300"/>
              </a:spcBef>
              <a:buFontTx/>
              <a:buChar char="-"/>
            </a:pPr>
            <a:r>
              <a:rPr lang="en-US" sz="1800" b="1" dirty="0">
                <a:solidFill>
                  <a:prstClr val="black"/>
                </a:solidFill>
              </a:rPr>
              <a:t>For in-shelf tests</a:t>
            </a:r>
          </a:p>
          <a:p>
            <a:pPr marL="432000" lvl="0" indent="-180000">
              <a:spcBef>
                <a:spcPts val="300"/>
              </a:spcBef>
              <a:buFontTx/>
              <a:buChar char="-"/>
            </a:pPr>
            <a:r>
              <a:rPr lang="en-US" sz="1800" b="1" dirty="0">
                <a:solidFill>
                  <a:prstClr val="black"/>
                </a:solidFill>
              </a:rPr>
              <a:t>As a development kit</a:t>
            </a:r>
            <a:endParaRPr lang="en-US" sz="2400" b="1" dirty="0"/>
          </a:p>
          <a:p>
            <a:pPr marL="252000" lvl="0" indent="-252000">
              <a:spcBef>
                <a:spcPts val="600"/>
              </a:spcBef>
            </a:pPr>
            <a:r>
              <a:rPr lang="en-US" sz="2400" b="1" dirty="0">
                <a:solidFill>
                  <a:prstClr val="black"/>
                </a:solidFill>
              </a:rPr>
              <a:t>Current availability:</a:t>
            </a:r>
          </a:p>
          <a:p>
            <a:pPr marL="432000" lvl="0" indent="-180000">
              <a:lnSpc>
                <a:spcPct val="95000"/>
              </a:lnSpc>
              <a:spcBef>
                <a:spcPts val="300"/>
              </a:spcBef>
              <a:buFontTx/>
              <a:buChar char="-"/>
            </a:pPr>
            <a:r>
              <a:rPr lang="en-US" sz="1800" b="1" dirty="0">
                <a:solidFill>
                  <a:prstClr val="black"/>
                </a:solidFill>
              </a:rPr>
              <a:t>CERN has a few IPMC Testers for sale.</a:t>
            </a:r>
          </a:p>
          <a:p>
            <a:pPr marL="432000" lvl="0" indent="-180000">
              <a:lnSpc>
                <a:spcPct val="95000"/>
              </a:lnSpc>
              <a:spcBef>
                <a:spcPts val="300"/>
              </a:spcBef>
              <a:buFontTx/>
              <a:buChar char="-"/>
            </a:pPr>
            <a:r>
              <a:rPr lang="en-US" sz="1800" b="1" dirty="0">
                <a:solidFill>
                  <a:prstClr val="black"/>
                </a:solidFill>
              </a:rPr>
              <a:t>You can buy one for 1500 CHF </a:t>
            </a:r>
          </a:p>
          <a:p>
            <a:pPr marL="252000" lvl="0" indent="-252000">
              <a:spcBef>
                <a:spcPts val="600"/>
              </a:spcBef>
            </a:pPr>
            <a:r>
              <a:rPr lang="en-US" sz="2400" b="1" dirty="0">
                <a:solidFill>
                  <a:prstClr val="black"/>
                </a:solidFill>
              </a:rPr>
              <a:t>Final production:</a:t>
            </a:r>
          </a:p>
          <a:p>
            <a:pPr marL="432000" lvl="0" indent="-180000">
              <a:lnSpc>
                <a:spcPct val="95000"/>
              </a:lnSpc>
              <a:spcBef>
                <a:spcPts val="400"/>
              </a:spcBef>
              <a:buFontTx/>
              <a:buChar char="-"/>
            </a:pPr>
            <a:r>
              <a:rPr lang="en-US" sz="1800" b="1" dirty="0"/>
              <a:t>Another 10 IPMC Testers were built (for EP/ESE internal use)</a:t>
            </a:r>
          </a:p>
          <a:p>
            <a:pPr marL="432000" lvl="0" indent="-180000">
              <a:lnSpc>
                <a:spcPct val="95000"/>
              </a:lnSpc>
              <a:spcBef>
                <a:spcPts val="400"/>
              </a:spcBef>
              <a:buFontTx/>
              <a:buChar char="-"/>
            </a:pPr>
            <a:r>
              <a:rPr lang="en-US" sz="1800" b="1" dirty="0"/>
              <a:t>Plan to run full-crate tests: stress tests of IPMC software and </a:t>
            </a:r>
            <a:r>
              <a:rPr lang="en-US" sz="1800" b="1" dirty="0" err="1"/>
              <a:t>ShelfManager</a:t>
            </a:r>
            <a:r>
              <a:rPr lang="en-US" sz="1800" b="1" dirty="0"/>
              <a:t>, investigate system aspects.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518" y="161764"/>
            <a:ext cx="8676964" cy="1143000"/>
          </a:xfrm>
        </p:spPr>
        <p:txBody>
          <a:bodyPr>
            <a:normAutofit/>
          </a:bodyPr>
          <a:lstStyle/>
          <a:p>
            <a:r>
              <a:rPr lang="en-GB" b="1" dirty="0"/>
              <a:t>IPMC Tester</a:t>
            </a:r>
            <a:endParaRPr lang="en-GB" sz="3100" b="1" dirty="0">
              <a:solidFill>
                <a:srgbClr val="00B05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CERN </a:t>
            </a:r>
            <a:r>
              <a:rPr lang="en-US" dirty="0" err="1"/>
              <a:t>xTCA</a:t>
            </a:r>
            <a:r>
              <a:rPr lang="en-US" dirty="0"/>
              <a:t> Meeting – 23-APRIL-2024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Joos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48-2AC3-4C7F-9DDB-EBFBEDBBB382}" type="slidenum">
              <a:rPr lang="en-GB" smtClean="0"/>
              <a:pPr/>
              <a:t>3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80162" y="1196752"/>
            <a:ext cx="4230991" cy="2176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76644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7AA477-9762-13B3-A176-9EB0B4A546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AD28C0-1AB4-174A-EDF2-8B03839F17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CERN </a:t>
            </a:r>
            <a:r>
              <a:rPr lang="en-US" dirty="0" err="1"/>
              <a:t>xTCA</a:t>
            </a:r>
            <a:r>
              <a:rPr lang="en-US" dirty="0"/>
              <a:t> Meeting – 23-APRIL-2024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0C99DA-9982-3655-487A-D9E6A185DB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Joos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5035B9-430B-0576-7747-AD66A27303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48-2AC3-4C7F-9DDB-EBFBEDBBB382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965AB3A1-B57A-9040-B51B-77D2D85FF555}"/>
              </a:ext>
            </a:extLst>
          </p:cNvPr>
          <p:cNvSpPr txBox="1">
            <a:spLocks/>
          </p:cNvSpPr>
          <p:nvPr/>
        </p:nvSpPr>
        <p:spPr>
          <a:xfrm>
            <a:off x="233518" y="161764"/>
            <a:ext cx="8676964" cy="9629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/>
              <a:t>IPMC benchmarks - 1</a:t>
            </a:r>
            <a:endParaRPr lang="en-GB" sz="3100" b="1" dirty="0">
              <a:solidFill>
                <a:srgbClr val="00B050"/>
              </a:solidFill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7188015-862B-AA2A-B1D5-BE263F97FBAF}"/>
              </a:ext>
            </a:extLst>
          </p:cNvPr>
          <p:cNvGrpSpPr/>
          <p:nvPr/>
        </p:nvGrpSpPr>
        <p:grpSpPr>
          <a:xfrm>
            <a:off x="895913" y="1672005"/>
            <a:ext cx="7564519" cy="3449183"/>
            <a:chOff x="367221" y="0"/>
            <a:chExt cx="8842343" cy="4620823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DF67D0B-87EA-BF8F-8485-87D05BB90E48}"/>
                </a:ext>
              </a:extLst>
            </p:cNvPr>
            <p:cNvSpPr/>
            <p:nvPr/>
          </p:nvSpPr>
          <p:spPr>
            <a:xfrm>
              <a:off x="3536200" y="543730"/>
              <a:ext cx="5673364" cy="4077093"/>
            </a:xfrm>
            <a:prstGeom prst="rect">
              <a:avLst/>
            </a:prstGeom>
            <a:noFill/>
            <a:ln w="381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 sz="2800" b="1"/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88786595-C79D-E05B-E387-45CFE12E9603}"/>
                </a:ext>
              </a:extLst>
            </p:cNvPr>
            <p:cNvGrpSpPr/>
            <p:nvPr/>
          </p:nvGrpSpPr>
          <p:grpSpPr>
            <a:xfrm>
              <a:off x="367221" y="699271"/>
              <a:ext cx="1451728" cy="843603"/>
              <a:chOff x="367221" y="699271"/>
              <a:chExt cx="1451728" cy="843603"/>
            </a:xfrm>
          </p:grpSpPr>
          <p:sp>
            <p:nvSpPr>
              <p:cNvPr id="44" name="Rectangle: Rounded Corners 43">
                <a:extLst>
                  <a:ext uri="{FF2B5EF4-FFF2-40B4-BE49-F238E27FC236}">
                    <a16:creationId xmlns:a16="http://schemas.microsoft.com/office/drawing/2014/main" id="{B1668CF5-A0E9-3EDA-A2C6-236AF7592BA6}"/>
                  </a:ext>
                </a:extLst>
              </p:cNvPr>
              <p:cNvSpPr/>
              <p:nvPr/>
            </p:nvSpPr>
            <p:spPr>
              <a:xfrm>
                <a:off x="367221" y="699271"/>
                <a:ext cx="1451728" cy="763571"/>
              </a:xfrm>
              <a:prstGeom prst="roundRect">
                <a:avLst/>
              </a:pr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sz="2800" b="1"/>
              </a:p>
            </p:txBody>
          </p:sp>
          <p:sp>
            <p:nvSpPr>
              <p:cNvPr id="45" name="TextBox 5">
                <a:extLst>
                  <a:ext uri="{FF2B5EF4-FFF2-40B4-BE49-F238E27FC236}">
                    <a16:creationId xmlns:a16="http://schemas.microsoft.com/office/drawing/2014/main" id="{D0BE1306-A6EF-895C-A85E-0D0787C6A1F0}"/>
                  </a:ext>
                </a:extLst>
              </p:cNvPr>
              <p:cNvSpPr txBox="1"/>
              <p:nvPr/>
            </p:nvSpPr>
            <p:spPr>
              <a:xfrm>
                <a:off x="489767" y="906500"/>
                <a:ext cx="1321796" cy="636374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1400" b="1" kern="1200" dirty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External PC</a:t>
                </a:r>
                <a:endParaRPr lang="en-GB" sz="1600" b="1" kern="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F2F9910-52E9-8191-1A0F-66E17CFACE05}"/>
                </a:ext>
              </a:extLst>
            </p:cNvPr>
            <p:cNvSpPr/>
            <p:nvPr/>
          </p:nvSpPr>
          <p:spPr>
            <a:xfrm>
              <a:off x="3688599" y="696131"/>
              <a:ext cx="3998937" cy="992956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 sz="2800" b="1"/>
            </a:p>
          </p:txBody>
        </p:sp>
        <p:sp>
          <p:nvSpPr>
            <p:cNvPr id="15" name="TextBox 7">
              <a:extLst>
                <a:ext uri="{FF2B5EF4-FFF2-40B4-BE49-F238E27FC236}">
                  <a16:creationId xmlns:a16="http://schemas.microsoft.com/office/drawing/2014/main" id="{9B0B2FAB-7BDA-ED31-E2AB-AD1DE3623C64}"/>
                </a:ext>
              </a:extLst>
            </p:cNvPr>
            <p:cNvSpPr txBox="1"/>
            <p:nvPr/>
          </p:nvSpPr>
          <p:spPr>
            <a:xfrm>
              <a:off x="5591183" y="0"/>
              <a:ext cx="1265013" cy="63637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sz="1400" b="1" kern="12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ATCA shelf</a:t>
              </a:r>
              <a:endParaRPr lang="en-GB" sz="1600" b="1" kern="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6" name="TextBox 8">
              <a:extLst>
                <a:ext uri="{FF2B5EF4-FFF2-40B4-BE49-F238E27FC236}">
                  <a16:creationId xmlns:a16="http://schemas.microsoft.com/office/drawing/2014/main" id="{392F1989-B87F-BB82-55DD-497D3920903C}"/>
                </a:ext>
              </a:extLst>
            </p:cNvPr>
            <p:cNvSpPr txBox="1"/>
            <p:nvPr/>
          </p:nvSpPr>
          <p:spPr>
            <a:xfrm>
              <a:off x="7644628" y="914241"/>
              <a:ext cx="1283941" cy="63637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sz="1400" b="1" kern="12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ShMM 700</a:t>
              </a:r>
              <a:endParaRPr lang="en-GB" sz="1600" b="1" kern="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7" name="TextBox 9">
              <a:extLst>
                <a:ext uri="{FF2B5EF4-FFF2-40B4-BE49-F238E27FC236}">
                  <a16:creationId xmlns:a16="http://schemas.microsoft.com/office/drawing/2014/main" id="{68213A40-24B0-8E92-8026-1FA88973D957}"/>
                </a:ext>
              </a:extLst>
            </p:cNvPr>
            <p:cNvSpPr txBox="1"/>
            <p:nvPr/>
          </p:nvSpPr>
          <p:spPr>
            <a:xfrm>
              <a:off x="2254409" y="776006"/>
              <a:ext cx="1080992" cy="63637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sz="1400" b="1" kern="1200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Network</a:t>
              </a:r>
              <a:endParaRPr lang="en-GB" sz="1600" b="1" kern="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8" name="TextBox 10">
              <a:extLst>
                <a:ext uri="{FF2B5EF4-FFF2-40B4-BE49-F238E27FC236}">
                  <a16:creationId xmlns:a16="http://schemas.microsoft.com/office/drawing/2014/main" id="{48D23DF8-143A-F71A-4102-A99D9E31A0FF}"/>
                </a:ext>
              </a:extLst>
            </p:cNvPr>
            <p:cNvSpPr txBox="1"/>
            <p:nvPr/>
          </p:nvSpPr>
          <p:spPr>
            <a:xfrm rot="19709110">
              <a:off x="4392860" y="2178477"/>
              <a:ext cx="782352" cy="63637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sz="1400" b="1" kern="1200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IPMB</a:t>
              </a:r>
              <a:endParaRPr lang="en-GB" sz="1600" b="1" kern="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9" name="TextBox 11">
              <a:extLst>
                <a:ext uri="{FF2B5EF4-FFF2-40B4-BE49-F238E27FC236}">
                  <a16:creationId xmlns:a16="http://schemas.microsoft.com/office/drawing/2014/main" id="{A167773A-2463-965E-B0D0-3EDB5807A119}"/>
                </a:ext>
              </a:extLst>
            </p:cNvPr>
            <p:cNvSpPr txBox="1"/>
            <p:nvPr/>
          </p:nvSpPr>
          <p:spPr>
            <a:xfrm>
              <a:off x="3607135" y="3833345"/>
              <a:ext cx="779198" cy="63637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sz="1400" b="1" kern="12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IMPC</a:t>
              </a:r>
              <a:endParaRPr lang="en-GB" sz="1600" b="1" kern="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0" name="TextBox 12">
              <a:extLst>
                <a:ext uri="{FF2B5EF4-FFF2-40B4-BE49-F238E27FC236}">
                  <a16:creationId xmlns:a16="http://schemas.microsoft.com/office/drawing/2014/main" id="{C4A4D661-09CD-B734-E69F-C856D7F1266D}"/>
                </a:ext>
              </a:extLst>
            </p:cNvPr>
            <p:cNvSpPr txBox="1"/>
            <p:nvPr/>
          </p:nvSpPr>
          <p:spPr>
            <a:xfrm>
              <a:off x="3777979" y="2997198"/>
              <a:ext cx="668785" cy="63637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sz="1400" b="1" kern="1200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SOC</a:t>
              </a:r>
              <a:endParaRPr lang="en-GB" sz="1600" b="1" kern="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1" name="TextBox 13">
              <a:extLst>
                <a:ext uri="{FF2B5EF4-FFF2-40B4-BE49-F238E27FC236}">
                  <a16:creationId xmlns:a16="http://schemas.microsoft.com/office/drawing/2014/main" id="{B57BC841-0AAF-1757-D84D-E8655D53A6AD}"/>
                </a:ext>
              </a:extLst>
            </p:cNvPr>
            <p:cNvSpPr txBox="1"/>
            <p:nvPr/>
          </p:nvSpPr>
          <p:spPr>
            <a:xfrm>
              <a:off x="3863444" y="888323"/>
              <a:ext cx="1147240" cy="63637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sz="1400" b="1" kern="1200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Freescale</a:t>
              </a:r>
              <a:endParaRPr lang="en-GB" sz="1600" b="1" kern="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47270C47-767D-176A-1388-02F99F6C0023}"/>
                </a:ext>
              </a:extLst>
            </p:cNvPr>
            <p:cNvSpPr/>
            <p:nvPr/>
          </p:nvSpPr>
          <p:spPr>
            <a:xfrm>
              <a:off x="3644756" y="2880342"/>
              <a:ext cx="4650408" cy="964676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 sz="2800" b="1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ACDC6425-D0F9-113A-E65E-7A8F47E514B7}"/>
                </a:ext>
              </a:extLst>
            </p:cNvPr>
            <p:cNvSpPr/>
            <p:nvPr/>
          </p:nvSpPr>
          <p:spPr>
            <a:xfrm>
              <a:off x="3848488" y="860707"/>
              <a:ext cx="1077983" cy="449395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 sz="2800" b="1"/>
            </a:p>
          </p:txBody>
        </p:sp>
        <p:sp>
          <p:nvSpPr>
            <p:cNvPr id="24" name="TextBox 18">
              <a:extLst>
                <a:ext uri="{FF2B5EF4-FFF2-40B4-BE49-F238E27FC236}">
                  <a16:creationId xmlns:a16="http://schemas.microsoft.com/office/drawing/2014/main" id="{10F24593-D8F7-292E-E205-C3443AF77B7C}"/>
                </a:ext>
              </a:extLst>
            </p:cNvPr>
            <p:cNvSpPr txBox="1"/>
            <p:nvPr/>
          </p:nvSpPr>
          <p:spPr>
            <a:xfrm>
              <a:off x="4188176" y="3806331"/>
              <a:ext cx="1042085" cy="63637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sz="1400" b="1" kern="12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…… * 14</a:t>
              </a:r>
              <a:endParaRPr lang="en-GB" sz="1600" b="1" kern="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4C1F415E-0812-9BF3-56F4-00F00D92D12B}"/>
                </a:ext>
              </a:extLst>
            </p:cNvPr>
            <p:cNvCxnSpPr>
              <a:cxnSpLocks/>
              <a:stCxn id="41" idx="2"/>
              <a:endCxn id="26" idx="0"/>
            </p:cNvCxnSpPr>
            <p:nvPr/>
          </p:nvCxnSpPr>
          <p:spPr>
            <a:xfrm flipH="1">
              <a:off x="4078106" y="1311672"/>
              <a:ext cx="2686503" cy="1649248"/>
            </a:xfrm>
            <a:prstGeom prst="line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43EA86FA-18DA-BD6E-4839-D80620F208C1}"/>
                </a:ext>
              </a:extLst>
            </p:cNvPr>
            <p:cNvSpPr/>
            <p:nvPr/>
          </p:nvSpPr>
          <p:spPr>
            <a:xfrm>
              <a:off x="3778020" y="2960920"/>
              <a:ext cx="600172" cy="44294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 sz="2800" b="1"/>
            </a:p>
          </p:txBody>
        </p: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E0E5D280-00AB-091F-5651-646B8E9BDB2C}"/>
                </a:ext>
              </a:extLst>
            </p:cNvPr>
            <p:cNvCxnSpPr>
              <a:cxnSpLocks/>
              <a:stCxn id="23" idx="1"/>
            </p:cNvCxnSpPr>
            <p:nvPr/>
          </p:nvCxnSpPr>
          <p:spPr>
            <a:xfrm flipH="1">
              <a:off x="1818949" y="1085405"/>
              <a:ext cx="2029539" cy="5079"/>
            </a:xfrm>
            <a:prstGeom prst="line">
              <a:avLst/>
            </a:prstGeom>
            <a:ln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31">
              <a:extLst>
                <a:ext uri="{FF2B5EF4-FFF2-40B4-BE49-F238E27FC236}">
                  <a16:creationId xmlns:a16="http://schemas.microsoft.com/office/drawing/2014/main" id="{29C2F509-84AE-BC08-928E-D40390D7F7C0}"/>
                </a:ext>
              </a:extLst>
            </p:cNvPr>
            <p:cNvSpPr txBox="1"/>
            <p:nvPr/>
          </p:nvSpPr>
          <p:spPr>
            <a:xfrm>
              <a:off x="4713208" y="3200401"/>
              <a:ext cx="588867" cy="63637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sz="1400" b="1" kern="1200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I2C</a:t>
              </a:r>
              <a:endParaRPr lang="en-GB" sz="1600" b="1" kern="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E1555AD0-3B38-B9EB-DFFC-19853A265059}"/>
                </a:ext>
              </a:extLst>
            </p:cNvPr>
            <p:cNvGrpSpPr/>
            <p:nvPr/>
          </p:nvGrpSpPr>
          <p:grpSpPr>
            <a:xfrm>
              <a:off x="5531151" y="2959686"/>
              <a:ext cx="955854" cy="667100"/>
              <a:chOff x="5531151" y="2959686"/>
              <a:chExt cx="955854" cy="667100"/>
            </a:xfrm>
          </p:grpSpPr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6CE54A17-54F5-9E53-9A45-09B022AEF6AD}"/>
                  </a:ext>
                </a:extLst>
              </p:cNvPr>
              <p:cNvSpPr/>
              <p:nvPr/>
            </p:nvSpPr>
            <p:spPr>
              <a:xfrm>
                <a:off x="5531151" y="2959686"/>
                <a:ext cx="856078" cy="442944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sz="2800" b="1"/>
              </a:p>
            </p:txBody>
          </p:sp>
          <p:sp>
            <p:nvSpPr>
              <p:cNvPr id="43" name="TextBox 33">
                <a:extLst>
                  <a:ext uri="{FF2B5EF4-FFF2-40B4-BE49-F238E27FC236}">
                    <a16:creationId xmlns:a16="http://schemas.microsoft.com/office/drawing/2014/main" id="{20600960-8F8A-B76D-B9CD-72B4DD6C381B}"/>
                  </a:ext>
                </a:extLst>
              </p:cNvPr>
              <p:cNvSpPr txBox="1"/>
              <p:nvPr/>
            </p:nvSpPr>
            <p:spPr>
              <a:xfrm>
                <a:off x="5576364" y="2990412"/>
                <a:ext cx="910641" cy="636374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1400" b="1" kern="120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Sensor</a:t>
                </a:r>
                <a:endParaRPr lang="en-GB" sz="1600" b="1" kern="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p:grp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D6D50949-8979-E678-8B3F-B973C583E4CF}"/>
                </a:ext>
              </a:extLst>
            </p:cNvPr>
            <p:cNvCxnSpPr>
              <a:cxnSpLocks/>
              <a:stCxn id="42" idx="1"/>
              <a:endCxn id="26" idx="3"/>
            </p:cNvCxnSpPr>
            <p:nvPr/>
          </p:nvCxnSpPr>
          <p:spPr>
            <a:xfrm flipH="1">
              <a:off x="4378192" y="3181158"/>
              <a:ext cx="1152959" cy="1234"/>
            </a:xfrm>
            <a:prstGeom prst="line">
              <a:avLst/>
            </a:prstGeom>
            <a:ln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40">
              <a:extLst>
                <a:ext uri="{FF2B5EF4-FFF2-40B4-BE49-F238E27FC236}">
                  <a16:creationId xmlns:a16="http://schemas.microsoft.com/office/drawing/2014/main" id="{0B891C8F-C9AD-6B1C-1A53-8057AE6F517E}"/>
                </a:ext>
              </a:extLst>
            </p:cNvPr>
            <p:cNvSpPr txBox="1"/>
            <p:nvPr/>
          </p:nvSpPr>
          <p:spPr>
            <a:xfrm>
              <a:off x="6497716" y="2949960"/>
              <a:ext cx="1555240" cy="63637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sz="1400" b="1" kern="12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…… * ~50-100</a:t>
              </a:r>
              <a:endParaRPr lang="en-GB" sz="1600" b="1" kern="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00A5E65C-4E4E-906D-BEFF-7F727EA80E69}"/>
                </a:ext>
              </a:extLst>
            </p:cNvPr>
            <p:cNvGrpSpPr/>
            <p:nvPr/>
          </p:nvGrpSpPr>
          <p:grpSpPr>
            <a:xfrm>
              <a:off x="6212269" y="862277"/>
              <a:ext cx="1261858" cy="663989"/>
              <a:chOff x="6212269" y="862277"/>
              <a:chExt cx="1261858" cy="663989"/>
            </a:xfrm>
          </p:grpSpPr>
          <p:sp>
            <p:nvSpPr>
              <p:cNvPr id="40" name="TextBox 42">
                <a:extLst>
                  <a:ext uri="{FF2B5EF4-FFF2-40B4-BE49-F238E27FC236}">
                    <a16:creationId xmlns:a16="http://schemas.microsoft.com/office/drawing/2014/main" id="{6330EEE4-952F-552E-00A6-CA50EAB02B4E}"/>
                  </a:ext>
                </a:extLst>
              </p:cNvPr>
              <p:cNvSpPr txBox="1"/>
              <p:nvPr/>
            </p:nvSpPr>
            <p:spPr>
              <a:xfrm>
                <a:off x="6212269" y="889893"/>
                <a:ext cx="1261858" cy="636373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1400" b="1" kern="1200">
                    <a:solidFill>
                      <a:srgbClr val="FF0000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Cortex-M3</a:t>
                </a:r>
                <a:endParaRPr lang="en-GB" sz="1600" b="1" kern="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3516A79D-756B-3B9D-831D-A71F6C4BAC21}"/>
                  </a:ext>
                </a:extLst>
              </p:cNvPr>
              <p:cNvSpPr/>
              <p:nvPr/>
            </p:nvSpPr>
            <p:spPr>
              <a:xfrm>
                <a:off x="6225617" y="862277"/>
                <a:ext cx="1077983" cy="449395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sz="2800" b="1"/>
              </a:p>
            </p:txBody>
          </p:sp>
        </p:grp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F9FB7F8A-40E9-5F4A-47B4-100343091342}"/>
                </a:ext>
              </a:extLst>
            </p:cNvPr>
            <p:cNvCxnSpPr>
              <a:cxnSpLocks/>
              <a:stCxn id="41" idx="1"/>
              <a:endCxn id="23" idx="3"/>
            </p:cNvCxnSpPr>
            <p:nvPr/>
          </p:nvCxnSpPr>
          <p:spPr>
            <a:xfrm flipH="1" flipV="1">
              <a:off x="4926471" y="1085405"/>
              <a:ext cx="1299146" cy="1570"/>
            </a:xfrm>
            <a:prstGeom prst="line">
              <a:avLst/>
            </a:prstGeom>
            <a:ln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52">
              <a:extLst>
                <a:ext uri="{FF2B5EF4-FFF2-40B4-BE49-F238E27FC236}">
                  <a16:creationId xmlns:a16="http://schemas.microsoft.com/office/drawing/2014/main" id="{B86A8370-2CD8-834A-379C-29F3A850FC57}"/>
                </a:ext>
              </a:extLst>
            </p:cNvPr>
            <p:cNvSpPr txBox="1"/>
            <p:nvPr/>
          </p:nvSpPr>
          <p:spPr>
            <a:xfrm>
              <a:off x="4993407" y="762098"/>
              <a:ext cx="1215590" cy="63637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sz="1400" b="1" kern="1200" dirty="0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SPICOMM</a:t>
              </a:r>
              <a:endParaRPr lang="en-GB" sz="16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5" name="TextBox 1">
              <a:extLst>
                <a:ext uri="{FF2B5EF4-FFF2-40B4-BE49-F238E27FC236}">
                  <a16:creationId xmlns:a16="http://schemas.microsoft.com/office/drawing/2014/main" id="{91F412A0-68F7-EDCE-0B17-57D7134617A4}"/>
                </a:ext>
              </a:extLst>
            </p:cNvPr>
            <p:cNvSpPr txBox="1"/>
            <p:nvPr/>
          </p:nvSpPr>
          <p:spPr>
            <a:xfrm>
              <a:off x="2191658" y="2536580"/>
              <a:ext cx="1222952" cy="63637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sz="1400" b="1" kern="12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Wireshark</a:t>
              </a:r>
              <a:endParaRPr lang="en-GB" sz="1600" b="1" kern="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1AED80A3-5AB3-6864-F780-E10F14A323F3}"/>
                </a:ext>
              </a:extLst>
            </p:cNvPr>
            <p:cNvCxnSpPr>
              <a:cxnSpLocks/>
              <a:stCxn id="35" idx="0"/>
            </p:cNvCxnSpPr>
            <p:nvPr/>
          </p:nvCxnSpPr>
          <p:spPr>
            <a:xfrm flipH="1" flipV="1">
              <a:off x="2794906" y="1090484"/>
              <a:ext cx="8228" cy="144609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B26C14CD-0638-6631-8617-0CDBD6ACEF55}"/>
                </a:ext>
              </a:extLst>
            </p:cNvPr>
            <p:cNvCxnSpPr>
              <a:cxnSpLocks/>
              <a:stCxn id="35" idx="3"/>
            </p:cNvCxnSpPr>
            <p:nvPr/>
          </p:nvCxnSpPr>
          <p:spPr>
            <a:xfrm flipV="1">
              <a:off x="3414610" y="2576618"/>
              <a:ext cx="1091145" cy="27814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25">
              <a:extLst>
                <a:ext uri="{FF2B5EF4-FFF2-40B4-BE49-F238E27FC236}">
                  <a16:creationId xmlns:a16="http://schemas.microsoft.com/office/drawing/2014/main" id="{EE78C30D-6D7A-AF09-8550-69AFFB72C2AD}"/>
                </a:ext>
              </a:extLst>
            </p:cNvPr>
            <p:cNvSpPr txBox="1"/>
            <p:nvPr/>
          </p:nvSpPr>
          <p:spPr>
            <a:xfrm>
              <a:off x="2854008" y="1555078"/>
              <a:ext cx="609898" cy="63637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sz="1400" b="1" kern="12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top</a:t>
              </a:r>
              <a:endParaRPr lang="en-GB" sz="1600" b="1" kern="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49A467DF-8F36-B1AA-0985-8A008B644EC2}"/>
                </a:ext>
              </a:extLst>
            </p:cNvPr>
            <p:cNvCxnSpPr>
              <a:cxnSpLocks/>
              <a:stCxn id="38" idx="0"/>
              <a:endCxn id="23" idx="2"/>
            </p:cNvCxnSpPr>
            <p:nvPr/>
          </p:nvCxnSpPr>
          <p:spPr>
            <a:xfrm flipV="1">
              <a:off x="3158957" y="1310102"/>
              <a:ext cx="1228523" cy="24497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5246349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594D0F-05EF-E621-EF84-6437AE0419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F504BE-EBC1-2778-D6AD-F68F04E422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CERN </a:t>
            </a:r>
            <a:r>
              <a:rPr lang="en-US" dirty="0" err="1"/>
              <a:t>xTCA</a:t>
            </a:r>
            <a:r>
              <a:rPr lang="en-US" dirty="0"/>
              <a:t> Meeting – 23-APRIL-2024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FDEBC9-269B-ACD5-B03E-BC71521DF4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Joos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90FCE7-0CA8-C69D-BB2F-A016AED8B8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48-2AC3-4C7F-9DDB-EBFBEDBBB382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3D5B473C-A5EE-20C7-8CD0-D88759EC0D2E}"/>
              </a:ext>
            </a:extLst>
          </p:cNvPr>
          <p:cNvSpPr txBox="1">
            <a:spLocks/>
          </p:cNvSpPr>
          <p:nvPr/>
        </p:nvSpPr>
        <p:spPr>
          <a:xfrm>
            <a:off x="233518" y="161764"/>
            <a:ext cx="8676964" cy="9629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/>
              <a:t>IPMC benchmarks - 2</a:t>
            </a:r>
            <a:endParaRPr lang="en-GB" sz="3100" b="1" dirty="0">
              <a:solidFill>
                <a:srgbClr val="00B050"/>
              </a:solidFill>
            </a:endParaRP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B2AE27FE-95B9-4EE8-84B8-3019C2A552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9532" y="1124744"/>
            <a:ext cx="8252251" cy="5260320"/>
          </a:xfrm>
        </p:spPr>
        <p:txBody>
          <a:bodyPr>
            <a:normAutofit/>
          </a:bodyPr>
          <a:lstStyle/>
          <a:p>
            <a:pPr marL="0" indent="0">
              <a:spcBef>
                <a:spcPts val="600"/>
              </a:spcBef>
              <a:buNone/>
            </a:pPr>
            <a:r>
              <a:rPr lang="en-US" sz="2400" b="1" u="sng" dirty="0"/>
              <a:t>Goal: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sz="1800" b="1" dirty="0"/>
              <a:t>Understand the maximum message frequency as well as the location of the bottleneck</a:t>
            </a:r>
          </a:p>
          <a:p>
            <a:pPr marL="0" indent="0">
              <a:spcBef>
                <a:spcPts val="600"/>
              </a:spcBef>
              <a:buNone/>
            </a:pPr>
            <a:endParaRPr lang="en-US" sz="1800" b="1" dirty="0"/>
          </a:p>
          <a:p>
            <a:pPr marL="0" indent="0">
              <a:spcBef>
                <a:spcPts val="600"/>
              </a:spcBef>
              <a:buNone/>
            </a:pPr>
            <a:r>
              <a:rPr lang="en-US" sz="1800" b="1" dirty="0"/>
              <a:t>Run benchmarks with the same S/W as will be used by ATLAS-DCS:</a:t>
            </a:r>
          </a:p>
          <a:p>
            <a:pPr>
              <a:spcBef>
                <a:spcPts val="600"/>
              </a:spcBef>
            </a:pPr>
            <a:r>
              <a:rPr lang="en-US" sz="1800" b="1" dirty="0" err="1"/>
              <a:t>Snmpget</a:t>
            </a:r>
            <a:r>
              <a:rPr lang="en-US" sz="1800" b="1" dirty="0"/>
              <a:t> (Linux)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sz="1800" b="1" dirty="0"/>
              <a:t>Check if / how the performance depends on:</a:t>
            </a:r>
          </a:p>
          <a:p>
            <a:pPr>
              <a:spcBef>
                <a:spcPts val="600"/>
              </a:spcBef>
            </a:pPr>
            <a:r>
              <a:rPr lang="en-US" sz="1800" b="1" dirty="0"/>
              <a:t>Type of sensor</a:t>
            </a:r>
          </a:p>
          <a:p>
            <a:pPr>
              <a:spcBef>
                <a:spcPts val="600"/>
              </a:spcBef>
            </a:pPr>
            <a:r>
              <a:rPr lang="en-US" sz="1800" b="1" dirty="0"/>
              <a:t>Parallel execution of </a:t>
            </a:r>
            <a:r>
              <a:rPr lang="en-US" sz="1800" b="1" dirty="0" err="1"/>
              <a:t>snmpget</a:t>
            </a:r>
            <a:r>
              <a:rPr lang="en-US" sz="1800" b="1" dirty="0"/>
              <a:t> commands</a:t>
            </a:r>
          </a:p>
          <a:p>
            <a:pPr>
              <a:spcBef>
                <a:spcPts val="600"/>
              </a:spcBef>
            </a:pPr>
            <a:r>
              <a:rPr lang="en-US" sz="1800" b="1" dirty="0"/>
              <a:t>Speed of host computer</a:t>
            </a:r>
          </a:p>
          <a:p>
            <a:pPr>
              <a:spcBef>
                <a:spcPts val="600"/>
              </a:spcBef>
            </a:pPr>
            <a:r>
              <a:rPr lang="en-US" sz="1800" b="1" dirty="0"/>
              <a:t>Etc.</a:t>
            </a:r>
          </a:p>
          <a:p>
            <a:pPr marL="0" indent="0">
              <a:spcBef>
                <a:spcPts val="600"/>
              </a:spcBef>
              <a:buNone/>
            </a:pPr>
            <a:endParaRPr lang="en-US" sz="1800" dirty="0"/>
          </a:p>
          <a:p>
            <a:pPr marL="0" indent="0">
              <a:spcBef>
                <a:spcPts val="600"/>
              </a:spcBef>
              <a:buNone/>
            </a:pPr>
            <a:endParaRPr lang="en-US" sz="1800" dirty="0"/>
          </a:p>
          <a:p>
            <a:pPr marL="0" indent="0">
              <a:spcBef>
                <a:spcPts val="600"/>
              </a:spcBef>
              <a:buNone/>
            </a:pPr>
            <a:endParaRPr lang="en-US" sz="1800" dirty="0"/>
          </a:p>
          <a:p>
            <a:pPr marL="0" indent="0">
              <a:spcBef>
                <a:spcPts val="600"/>
              </a:spcBef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0604784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B85FF9-0D10-AA03-82B5-308DD75667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917E64-E5CD-2C32-5588-111A6DABE9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CERN </a:t>
            </a:r>
            <a:r>
              <a:rPr lang="en-US" dirty="0" err="1"/>
              <a:t>xTCA</a:t>
            </a:r>
            <a:r>
              <a:rPr lang="en-US" dirty="0"/>
              <a:t> Meeting – 23-APRIL-2024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223721-18A9-4652-D12B-300286E10E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Joos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62A7F8-D3FC-6E86-91B5-8022979416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48-2AC3-4C7F-9DDB-EBFBEDBBB382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1E94D2E7-B726-90D8-E541-F348E4F4D931}"/>
              </a:ext>
            </a:extLst>
          </p:cNvPr>
          <p:cNvSpPr txBox="1">
            <a:spLocks/>
          </p:cNvSpPr>
          <p:nvPr/>
        </p:nvSpPr>
        <p:spPr>
          <a:xfrm>
            <a:off x="233518" y="161764"/>
            <a:ext cx="8676964" cy="9629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/>
              <a:t>IPMC benchmarks - 3</a:t>
            </a:r>
            <a:endParaRPr lang="en-GB" sz="3100" b="1" dirty="0">
              <a:solidFill>
                <a:srgbClr val="00B050"/>
              </a:solidFill>
            </a:endParaRP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22571E9D-544C-4649-BC6B-08B396A005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9532" y="1124744"/>
            <a:ext cx="8252251" cy="4320480"/>
          </a:xfrm>
        </p:spPr>
        <p:txBody>
          <a:bodyPr>
            <a:normAutofit/>
          </a:bodyPr>
          <a:lstStyle/>
          <a:p>
            <a:pPr marL="0" indent="0">
              <a:spcBef>
                <a:spcPts val="600"/>
              </a:spcBef>
              <a:buNone/>
            </a:pPr>
            <a:r>
              <a:rPr lang="en-US" sz="2400" b="1" u="sng" dirty="0"/>
              <a:t>The main results:</a:t>
            </a:r>
          </a:p>
          <a:p>
            <a:pPr>
              <a:spcBef>
                <a:spcPts val="600"/>
              </a:spcBef>
            </a:pPr>
            <a:r>
              <a:rPr lang="en-US" sz="1800" b="1" dirty="0"/>
              <a:t>Reading one value via </a:t>
            </a:r>
            <a:r>
              <a:rPr lang="en-US" sz="1800" b="1" dirty="0" err="1"/>
              <a:t>snmpget</a:t>
            </a:r>
            <a:r>
              <a:rPr lang="en-US" sz="1800" b="1" dirty="0"/>
              <a:t> takes of the order of 70 </a:t>
            </a:r>
            <a:r>
              <a:rPr lang="en-US" sz="1800" b="1" dirty="0" err="1"/>
              <a:t>ms</a:t>
            </a:r>
            <a:endParaRPr lang="en-US" sz="1800" b="1" dirty="0"/>
          </a:p>
          <a:p>
            <a:pPr lvl="1">
              <a:spcBef>
                <a:spcPts val="600"/>
              </a:spcBef>
            </a:pPr>
            <a:r>
              <a:rPr lang="en-US" sz="1400" b="1" dirty="0"/>
              <a:t>Reading the same sensor via “</a:t>
            </a:r>
            <a:r>
              <a:rPr lang="en-US" sz="1400" b="1" dirty="0" err="1"/>
              <a:t>clia</a:t>
            </a:r>
            <a:r>
              <a:rPr lang="en-US" sz="1400" b="1" dirty="0"/>
              <a:t>” on the ShMM700 takes ~12 </a:t>
            </a:r>
            <a:r>
              <a:rPr lang="en-US" sz="1400" b="1" dirty="0" err="1"/>
              <a:t>ms</a:t>
            </a:r>
            <a:endParaRPr lang="en-US" sz="1400" b="1" dirty="0"/>
          </a:p>
          <a:p>
            <a:pPr>
              <a:spcBef>
                <a:spcPts val="600"/>
              </a:spcBef>
            </a:pPr>
            <a:r>
              <a:rPr lang="en-US" sz="1800" b="1" dirty="0"/>
              <a:t>The speed of the host PC plays a small role</a:t>
            </a:r>
          </a:p>
          <a:p>
            <a:pPr>
              <a:spcBef>
                <a:spcPts val="600"/>
              </a:spcBef>
            </a:pPr>
            <a:r>
              <a:rPr lang="en-US" sz="1800" b="1" dirty="0"/>
              <a:t>The bottleneck seems to be the overhead of the SNMP commands in combination with the low performance of the ShMM700</a:t>
            </a:r>
          </a:p>
          <a:p>
            <a:pPr>
              <a:spcBef>
                <a:spcPts val="600"/>
              </a:spcBef>
            </a:pPr>
            <a:endParaRPr lang="en-US" sz="1800" b="1" dirty="0"/>
          </a:p>
          <a:p>
            <a:pPr marL="0" indent="0">
              <a:spcBef>
                <a:spcPts val="600"/>
              </a:spcBef>
              <a:buNone/>
            </a:pPr>
            <a:r>
              <a:rPr lang="en-US" sz="1800" b="1" u="sng" dirty="0"/>
              <a:t>What can be done:</a:t>
            </a:r>
          </a:p>
          <a:p>
            <a:pPr>
              <a:spcBef>
                <a:spcPts val="600"/>
              </a:spcBef>
            </a:pPr>
            <a:r>
              <a:rPr lang="en-US" sz="1800" b="1" dirty="0"/>
              <a:t>Alternatives to </a:t>
            </a:r>
            <a:r>
              <a:rPr lang="en-US" sz="1800" b="1" dirty="0" err="1"/>
              <a:t>snmpget</a:t>
            </a:r>
            <a:r>
              <a:rPr lang="en-US" sz="1800" b="1" dirty="0"/>
              <a:t> (</a:t>
            </a:r>
            <a:r>
              <a:rPr lang="en-US" sz="1800" b="1" dirty="0" err="1"/>
              <a:t>ipmitool</a:t>
            </a:r>
            <a:r>
              <a:rPr lang="en-US" sz="1800" b="1" dirty="0"/>
              <a:t>, </a:t>
            </a:r>
            <a:r>
              <a:rPr lang="en-US" sz="1800" b="1" dirty="0" err="1"/>
              <a:t>EasySNMP</a:t>
            </a:r>
            <a:r>
              <a:rPr lang="en-US" sz="1800" b="1" dirty="0"/>
              <a:t>) have a similar performance</a:t>
            </a:r>
          </a:p>
          <a:p>
            <a:pPr>
              <a:spcBef>
                <a:spcPts val="600"/>
              </a:spcBef>
            </a:pPr>
            <a:r>
              <a:rPr lang="en-US" sz="1800" b="1" dirty="0" err="1"/>
              <a:t>nVent</a:t>
            </a:r>
            <a:r>
              <a:rPr lang="en-US" sz="1800" b="1" dirty="0"/>
              <a:t> seems to have a SDK that bypasses SNMP. Not available at CERN (no license)</a:t>
            </a:r>
          </a:p>
          <a:p>
            <a:pPr>
              <a:spcBef>
                <a:spcPts val="600"/>
              </a:spcBef>
            </a:pPr>
            <a:r>
              <a:rPr lang="en-US" sz="1800" b="1" dirty="0"/>
              <a:t>It seems we have to live with the limitation</a:t>
            </a:r>
            <a:endParaRPr lang="en-US" sz="1800" dirty="0"/>
          </a:p>
          <a:p>
            <a:pPr marL="0" indent="0">
              <a:spcBef>
                <a:spcPts val="600"/>
              </a:spcBef>
              <a:buNone/>
            </a:pPr>
            <a:endParaRPr lang="en-US" sz="1800" dirty="0"/>
          </a:p>
          <a:p>
            <a:pPr marL="0" indent="0">
              <a:spcBef>
                <a:spcPts val="600"/>
              </a:spcBef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7635509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9532" y="1376772"/>
            <a:ext cx="8252251" cy="5008292"/>
          </a:xfrm>
        </p:spPr>
        <p:txBody>
          <a:bodyPr>
            <a:normAutofit/>
          </a:bodyPr>
          <a:lstStyle/>
          <a:p>
            <a:pPr marL="252000" indent="-252000">
              <a:spcBef>
                <a:spcPts val="1800"/>
              </a:spcBef>
            </a:pPr>
            <a:r>
              <a:rPr lang="en-US" sz="2400" b="1" dirty="0"/>
              <a:t>Web site (</a:t>
            </a:r>
            <a:r>
              <a:rPr lang="en-US" sz="2000" b="1" dirty="0">
                <a:hlinkClick r:id="rId3"/>
              </a:rPr>
              <a:t>https://cern-ipmc.web.cern.ch</a:t>
            </a:r>
            <a:r>
              <a:rPr lang="en-US" sz="2400" b="1" dirty="0"/>
              <a:t>):</a:t>
            </a:r>
          </a:p>
          <a:p>
            <a:pPr marL="432000" lvl="0" indent="-180000">
              <a:spcBef>
                <a:spcPts val="600"/>
              </a:spcBef>
              <a:buFontTx/>
              <a:buChar char="-"/>
            </a:pPr>
            <a:r>
              <a:rPr lang="en-US" sz="1800" b="1" dirty="0">
                <a:solidFill>
                  <a:prstClr val="black"/>
                </a:solidFill>
              </a:rPr>
              <a:t>Documentation, software, remote compilation (requires login, now also works with 2FA), link to Discourse</a:t>
            </a:r>
          </a:p>
          <a:p>
            <a:pPr marL="252000" indent="-252000">
              <a:spcBef>
                <a:spcPts val="1800"/>
              </a:spcBef>
            </a:pPr>
            <a:r>
              <a:rPr lang="en-US" sz="2400" b="1" dirty="0"/>
              <a:t>Discourse forum (</a:t>
            </a:r>
            <a:r>
              <a:rPr lang="en-US" sz="2000" b="1" dirty="0">
                <a:hlinkClick r:id="rId4"/>
              </a:rPr>
              <a:t>https://cern-ipmc-forum.web.cern.ch</a:t>
            </a:r>
            <a:r>
              <a:rPr lang="en-US" sz="2400" b="1" dirty="0"/>
              <a:t>):</a:t>
            </a:r>
          </a:p>
          <a:p>
            <a:pPr marL="432000" lvl="0" indent="-180000">
              <a:spcBef>
                <a:spcPts val="600"/>
              </a:spcBef>
              <a:buFontTx/>
              <a:buChar char="-"/>
            </a:pPr>
            <a:r>
              <a:rPr lang="en-US" sz="1800" b="1" dirty="0"/>
              <a:t>Check/read the existing topics.</a:t>
            </a:r>
            <a:br>
              <a:rPr lang="en-US" sz="1800" b="1" dirty="0"/>
            </a:br>
            <a:r>
              <a:rPr lang="en-US" sz="1800" b="1" dirty="0"/>
              <a:t>If you cannot find anything on your issue, create a new topic.</a:t>
            </a:r>
          </a:p>
          <a:p>
            <a:pPr marL="432000" lvl="0" indent="-180000">
              <a:spcBef>
                <a:spcPts val="600"/>
              </a:spcBef>
              <a:buFontTx/>
              <a:buChar char="-"/>
            </a:pPr>
            <a:r>
              <a:rPr lang="en-US" sz="1800" b="1" dirty="0">
                <a:solidFill>
                  <a:prstClr val="black"/>
                </a:solidFill>
              </a:rPr>
              <a:t>Alternatively, send an email to </a:t>
            </a:r>
            <a:r>
              <a:rPr lang="en-US" sz="1800" b="1" dirty="0">
                <a:solidFill>
                  <a:prstClr val="black"/>
                </a:solidFill>
                <a:hlinkClick r:id="rId5"/>
              </a:rPr>
              <a:t>cernipmc.webapp@cern.ch</a:t>
            </a:r>
            <a:r>
              <a:rPr lang="en-US" sz="1800" b="1" dirty="0">
                <a:solidFill>
                  <a:prstClr val="black"/>
                </a:solidFill>
              </a:rPr>
              <a:t>:</a:t>
            </a:r>
            <a:br>
              <a:rPr lang="en-US" sz="1800" b="1" dirty="0">
                <a:solidFill>
                  <a:prstClr val="black"/>
                </a:solidFill>
              </a:rPr>
            </a:br>
            <a:r>
              <a:rPr lang="en-US" sz="1800" b="1" dirty="0">
                <a:solidFill>
                  <a:prstClr val="black"/>
                </a:solidFill>
              </a:rPr>
              <a:t>The email will also create a new topic in Discourse.</a:t>
            </a:r>
            <a:endParaRPr lang="en-US" sz="2400" b="1" dirty="0"/>
          </a:p>
          <a:p>
            <a:pPr marL="432000" lvl="0" indent="-180000">
              <a:spcBef>
                <a:spcPts val="600"/>
              </a:spcBef>
              <a:buFontTx/>
              <a:buChar char="-"/>
            </a:pPr>
            <a:r>
              <a:rPr lang="en-US" sz="1800" b="1" dirty="0"/>
              <a:t>Support team: Markus Joos, Stefan Haas, Ralf Spiwoks</a:t>
            </a:r>
          </a:p>
          <a:p>
            <a:pPr marL="432000" lvl="0" indent="-180000">
              <a:spcBef>
                <a:spcPts val="600"/>
              </a:spcBef>
              <a:buFontTx/>
              <a:buChar char="-"/>
            </a:pPr>
            <a:r>
              <a:rPr lang="en-US" sz="1800" b="1" dirty="0"/>
              <a:t>CERN has a support contract with </a:t>
            </a:r>
            <a:r>
              <a:rPr lang="en-US" sz="1800" b="1" dirty="0" err="1"/>
              <a:t>PigeonPoint</a:t>
            </a:r>
            <a:r>
              <a:rPr lang="en-US" sz="1800" b="1" dirty="0"/>
              <a:t> Systems (PPS):</a:t>
            </a:r>
            <a:br>
              <a:rPr lang="en-US" sz="1800" b="1" dirty="0"/>
            </a:br>
            <a:r>
              <a:rPr lang="en-US" sz="1800" b="1" dirty="0"/>
              <a:t>We escalate issues to PPS, if we cannot solve them ourselves.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518" y="161764"/>
            <a:ext cx="8676964" cy="1143000"/>
          </a:xfrm>
        </p:spPr>
        <p:txBody>
          <a:bodyPr>
            <a:normAutofit/>
          </a:bodyPr>
          <a:lstStyle/>
          <a:p>
            <a:r>
              <a:rPr lang="en-GB" b="1" dirty="0"/>
              <a:t>IPMC Support</a:t>
            </a:r>
            <a:endParaRPr lang="en-GB" sz="3100" b="1" dirty="0">
              <a:solidFill>
                <a:srgbClr val="00B05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CERN </a:t>
            </a:r>
            <a:r>
              <a:rPr lang="en-US" dirty="0" err="1"/>
              <a:t>xTCA</a:t>
            </a:r>
            <a:r>
              <a:rPr lang="en-US" dirty="0"/>
              <a:t> Meeting – 23-APRIL-2024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Joos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48-2AC3-4C7F-9DDB-EBFBEDBBB382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43421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196752"/>
            <a:ext cx="8154583" cy="5188312"/>
          </a:xfrm>
        </p:spPr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spcBef>
                <a:spcPts val="600"/>
              </a:spcBef>
              <a:buNone/>
            </a:pPr>
            <a:endParaRPr lang="en-US" sz="2400" b="1" dirty="0"/>
          </a:p>
          <a:p>
            <a:pPr marL="0" indent="0">
              <a:lnSpc>
                <a:spcPct val="110000"/>
              </a:lnSpc>
              <a:spcBef>
                <a:spcPts val="600"/>
              </a:spcBef>
              <a:buNone/>
            </a:pPr>
            <a:endParaRPr lang="en-US" sz="2400" b="1" dirty="0"/>
          </a:p>
          <a:p>
            <a:pPr marL="0" indent="0">
              <a:lnSpc>
                <a:spcPct val="110000"/>
              </a:lnSpc>
              <a:spcBef>
                <a:spcPts val="600"/>
              </a:spcBef>
              <a:buNone/>
            </a:pPr>
            <a:endParaRPr lang="en-US" sz="2400" b="1" dirty="0"/>
          </a:p>
          <a:p>
            <a:pPr marL="0" indent="0">
              <a:lnSpc>
                <a:spcPct val="110000"/>
              </a:lnSpc>
              <a:spcBef>
                <a:spcPts val="600"/>
              </a:spcBef>
              <a:buNone/>
            </a:pPr>
            <a:endParaRPr lang="en-US" sz="2400" b="1" dirty="0"/>
          </a:p>
          <a:p>
            <a:pPr marL="0" indent="0">
              <a:lnSpc>
                <a:spcPct val="110000"/>
              </a:lnSpc>
              <a:spcBef>
                <a:spcPts val="600"/>
              </a:spcBef>
              <a:buNone/>
            </a:pPr>
            <a:r>
              <a:rPr lang="en-US" sz="2400" b="1" dirty="0"/>
              <a:t>	       Contact: </a:t>
            </a:r>
            <a:r>
              <a:rPr lang="en-US" sz="2400" b="1" dirty="0">
                <a:hlinkClick r:id="rId3"/>
              </a:rPr>
              <a:t>epesebe-xtca-support</a:t>
            </a:r>
            <a:r>
              <a:rPr lang="en-US" sz="24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  <a:hlinkClick r:id="rId3"/>
              </a:rPr>
              <a:t>@</a:t>
            </a:r>
            <a:r>
              <a:rPr lang="en-US" sz="2400" b="1" dirty="0">
                <a:hlinkClick r:id="rId3"/>
              </a:rPr>
              <a:t>cern.ch</a:t>
            </a:r>
            <a:endParaRPr lang="en-US" sz="24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CERN </a:t>
            </a:r>
            <a:r>
              <a:rPr lang="en-US" dirty="0" err="1"/>
              <a:t>xTCA</a:t>
            </a:r>
            <a:r>
              <a:rPr lang="en-US"/>
              <a:t> Meeting – 23-APRIL-2024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Joos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48-2AC3-4C7F-9DDB-EBFBEDBBB382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33518" y="161764"/>
            <a:ext cx="8676964" cy="1143000"/>
          </a:xfrm>
        </p:spPr>
        <p:txBody>
          <a:bodyPr>
            <a:normAutofit/>
          </a:bodyPr>
          <a:lstStyle/>
          <a:p>
            <a:r>
              <a:rPr lang="en-GB" b="1" dirty="0"/>
              <a:t>Questions?</a:t>
            </a:r>
            <a:endParaRPr lang="en-GB" sz="31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10915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0000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29012</TotalTime>
  <Words>636</Words>
  <Application>Microsoft Office PowerPoint</Application>
  <PresentationFormat>On-screen Show (4:3)</PresentationFormat>
  <Paragraphs>113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Arial Unicode MS</vt:lpstr>
      <vt:lpstr>Calibri</vt:lpstr>
      <vt:lpstr>Office Theme</vt:lpstr>
      <vt:lpstr>CERN IPMC: Update</vt:lpstr>
      <vt:lpstr>IPMC Cards</vt:lpstr>
      <vt:lpstr>IPMC Tester</vt:lpstr>
      <vt:lpstr>PowerPoint Presentation</vt:lpstr>
      <vt:lpstr>PowerPoint Presentation</vt:lpstr>
      <vt:lpstr>PowerPoint Presentation</vt:lpstr>
      <vt:lpstr>IPMC Support</vt:lpstr>
      <vt:lpstr>Questions?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Electronics Pool Instruments’ Maintenance Database Application</dc:title>
  <dc:creator>spiwoks</dc:creator>
  <cp:lastModifiedBy>Markus Joos</cp:lastModifiedBy>
  <cp:revision>1865</cp:revision>
  <cp:lastPrinted>2020-09-29T08:45:22Z</cp:lastPrinted>
  <dcterms:created xsi:type="dcterms:W3CDTF">2011-02-07T15:52:36Z</dcterms:created>
  <dcterms:modified xsi:type="dcterms:W3CDTF">2024-04-18T12:02:55Z</dcterms:modified>
</cp:coreProperties>
</file>