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01" r:id="rId1"/>
    <p:sldMasterId id="2147483816" r:id="rId2"/>
    <p:sldMasterId id="2147483803" r:id="rId3"/>
    <p:sldMasterId id="2147483821" r:id="rId4"/>
  </p:sldMasterIdLst>
  <p:notesMasterIdLst>
    <p:notesMasterId r:id="rId17"/>
  </p:notesMasterIdLst>
  <p:sldIdLst>
    <p:sldId id="450" r:id="rId5"/>
    <p:sldId id="527" r:id="rId6"/>
    <p:sldId id="511" r:id="rId7"/>
    <p:sldId id="524" r:id="rId8"/>
    <p:sldId id="523" r:id="rId9"/>
    <p:sldId id="519" r:id="rId10"/>
    <p:sldId id="518" r:id="rId11"/>
    <p:sldId id="516" r:id="rId12"/>
    <p:sldId id="525" r:id="rId13"/>
    <p:sldId id="526" r:id="rId14"/>
    <p:sldId id="520" r:id="rId15"/>
    <p:sldId id="521" r:id="rId16"/>
  </p:sldIdLst>
  <p:sldSz cx="12192000" cy="6858000"/>
  <p:notesSz cx="6669088"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F860D520-8EE2-48C0-8A0E-73FB2694EBEF}">
          <p14:sldIdLst>
            <p14:sldId id="450"/>
            <p14:sldId id="527"/>
            <p14:sldId id="511"/>
            <p14:sldId id="524"/>
            <p14:sldId id="523"/>
            <p14:sldId id="519"/>
            <p14:sldId id="518"/>
            <p14:sldId id="516"/>
            <p14:sldId id="525"/>
          </p14:sldIdLst>
        </p14:section>
        <p14:section name="Backup" id="{7EADCAEA-C2C9-473D-B4E0-49ACAE42D397}">
          <p14:sldIdLst>
            <p14:sldId id="526"/>
            <p14:sldId id="520"/>
            <p14:sldId id="52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FFFF66"/>
    <a:srgbClr val="DFDDFF"/>
    <a:srgbClr val="F9FB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94016" autoAdjust="0"/>
  </p:normalViewPr>
  <p:slideViewPr>
    <p:cSldViewPr snapToGrid="0">
      <p:cViewPr varScale="1">
        <p:scale>
          <a:sx n="149" d="100"/>
          <a:sy n="149" d="100"/>
        </p:scale>
        <p:origin x="1056" y="126"/>
      </p:cViewPr>
      <p:guideLst>
        <p:guide orient="horz" pos="2160"/>
        <p:guide pos="3840"/>
      </p:guideLst>
    </p:cSldViewPr>
  </p:slideViewPr>
  <p:notesTextViewPr>
    <p:cViewPr>
      <p:scale>
        <a:sx n="100" d="100"/>
        <a:sy n="100" d="100"/>
      </p:scale>
      <p:origin x="0" y="0"/>
    </p:cViewPr>
  </p:notesTextViewPr>
  <p:notesViewPr>
    <p:cSldViewPr snapToGrid="0">
      <p:cViewPr varScale="1">
        <p:scale>
          <a:sx n="93" d="100"/>
          <a:sy n="93" d="100"/>
        </p:scale>
        <p:origin x="3762" y="84"/>
      </p:cViewPr>
      <p:guideLst/>
    </p:cSldViewPr>
  </p:notes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90137" cy="495793"/>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defRPr sz="1200"/>
            </a:lvl1pPr>
          </a:lstStyle>
          <a:p>
            <a:pPr>
              <a:defRPr/>
            </a:pPr>
            <a:endParaRPr lang="en-US" dirty="0"/>
          </a:p>
        </p:txBody>
      </p:sp>
      <p:sp>
        <p:nvSpPr>
          <p:cNvPr id="3075" name="Rectangle 3"/>
          <p:cNvSpPr>
            <a:spLocks noGrp="1" noChangeArrowheads="1"/>
          </p:cNvSpPr>
          <p:nvPr>
            <p:ph type="dt" idx="1"/>
          </p:nvPr>
        </p:nvSpPr>
        <p:spPr bwMode="auto">
          <a:xfrm>
            <a:off x="3777461" y="0"/>
            <a:ext cx="2890137" cy="495793"/>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a:defRPr sz="1200"/>
            </a:lvl1pPr>
          </a:lstStyle>
          <a:p>
            <a:pPr>
              <a:defRPr/>
            </a:pPr>
            <a:endParaRPr lang="en-US" dirty="0"/>
          </a:p>
        </p:txBody>
      </p:sp>
      <p:sp>
        <p:nvSpPr>
          <p:cNvPr id="9220" name="Rectangle 4"/>
          <p:cNvSpPr>
            <a:spLocks noGrp="1" noRot="1" noChangeAspect="1" noChangeArrowheads="1" noTextEdit="1"/>
          </p:cNvSpPr>
          <p:nvPr>
            <p:ph type="sldImg" idx="2"/>
          </p:nvPr>
        </p:nvSpPr>
        <p:spPr bwMode="auto">
          <a:xfrm>
            <a:off x="26988" y="744538"/>
            <a:ext cx="6615112"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66611" y="4714653"/>
            <a:ext cx="5335867" cy="4466756"/>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9429305"/>
            <a:ext cx="2890137" cy="495793"/>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defRPr sz="1200"/>
            </a:lvl1pPr>
          </a:lstStyle>
          <a:p>
            <a:pPr>
              <a:defRPr/>
            </a:pPr>
            <a:endParaRPr lang="en-US" dirty="0"/>
          </a:p>
        </p:txBody>
      </p:sp>
      <p:sp>
        <p:nvSpPr>
          <p:cNvPr id="3079" name="Rectangle 7"/>
          <p:cNvSpPr>
            <a:spLocks noGrp="1" noChangeArrowheads="1"/>
          </p:cNvSpPr>
          <p:nvPr>
            <p:ph type="sldNum" sz="quarter" idx="5"/>
          </p:nvPr>
        </p:nvSpPr>
        <p:spPr bwMode="auto">
          <a:xfrm>
            <a:off x="3777461" y="9429305"/>
            <a:ext cx="2890137" cy="495793"/>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a:defRPr sz="1200"/>
            </a:lvl1pPr>
          </a:lstStyle>
          <a:p>
            <a:pPr>
              <a:defRPr/>
            </a:pPr>
            <a:fld id="{EB143237-E697-43E9-94C4-2D79B2BB1A93}" type="slidenum">
              <a:rPr lang="en-US"/>
              <a:pPr>
                <a:defRPr/>
              </a:pPr>
              <a:t>‹#›</a:t>
            </a:fld>
            <a:endParaRPr lang="en-US" dirty="0"/>
          </a:p>
        </p:txBody>
      </p:sp>
    </p:spTree>
    <p:extLst>
      <p:ext uri="{BB962C8B-B14F-4D97-AF65-F5344CB8AC3E}">
        <p14:creationId xmlns:p14="http://schemas.microsoft.com/office/powerpoint/2010/main" val="9442732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ssai_layout">
    <p:spTree>
      <p:nvGrpSpPr>
        <p:cNvPr id="1" name=""/>
        <p:cNvGrpSpPr/>
        <p:nvPr/>
      </p:nvGrpSpPr>
      <p:grpSpPr>
        <a:xfrm>
          <a:off x="0" y="0"/>
          <a:ext cx="0" cy="0"/>
          <a:chOff x="0" y="0"/>
          <a:chExt cx="0" cy="0"/>
        </a:xfrm>
      </p:grpSpPr>
      <p:sp>
        <p:nvSpPr>
          <p:cNvPr id="8" name="TextBox 7"/>
          <p:cNvSpPr txBox="1"/>
          <p:nvPr userDrawn="1"/>
        </p:nvSpPr>
        <p:spPr>
          <a:xfrm>
            <a:off x="0" y="6611780"/>
            <a:ext cx="2696572" cy="246221"/>
          </a:xfrm>
          <a:prstGeom prst="rect">
            <a:avLst/>
          </a:prstGeom>
          <a:noFill/>
        </p:spPr>
        <p:txBody>
          <a:bodyPr wrap="none" rtlCol="0">
            <a:spAutoFit/>
          </a:bodyPr>
          <a:lstStyle/>
          <a:p>
            <a:pPr>
              <a:defRPr/>
            </a:pPr>
            <a:r>
              <a:rPr lang="en-US" sz="1000" b="1" dirty="0">
                <a:solidFill>
                  <a:schemeClr val="bg1"/>
                </a:solidFill>
              </a:rPr>
              <a:t>April 28 2017 – ECB – ATCA specification</a:t>
            </a:r>
          </a:p>
        </p:txBody>
      </p:sp>
      <p:sp>
        <p:nvSpPr>
          <p:cNvPr id="11" name="Slide Number Placeholder 6"/>
          <p:cNvSpPr txBox="1">
            <a:spLocks/>
          </p:cNvSpPr>
          <p:nvPr userDrawn="1"/>
        </p:nvSpPr>
        <p:spPr bwMode="auto">
          <a:xfrm>
            <a:off x="9378953" y="6645121"/>
            <a:ext cx="2844800" cy="2421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E2825D4A-8A19-4CC2-9AC4-FCEF77FA8AC5}" type="slidenum">
              <a:rPr lang="en-US" sz="1000" b="1" smtClean="0">
                <a:solidFill>
                  <a:schemeClr val="bg1"/>
                </a:solidFill>
              </a:rPr>
              <a:pPr>
                <a:defRPr/>
              </a:pPr>
              <a:t>‹#›</a:t>
            </a:fld>
            <a:endParaRPr lang="en-US" sz="1000" b="1" dirty="0">
              <a:solidFill>
                <a:schemeClr val="bg1"/>
              </a:solidFill>
            </a:endParaRPr>
          </a:p>
        </p:txBody>
      </p:sp>
    </p:spTree>
    <p:extLst>
      <p:ext uri="{BB962C8B-B14F-4D97-AF65-F5344CB8AC3E}">
        <p14:creationId xmlns:p14="http://schemas.microsoft.com/office/powerpoint/2010/main" val="2773578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ECB Nov 2023</a:t>
            </a:r>
          </a:p>
        </p:txBody>
      </p:sp>
      <p:sp>
        <p:nvSpPr>
          <p:cNvPr id="7" name="Slide Number Placeholder 6"/>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2445585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ECB Nov 2023</a:t>
            </a:r>
          </a:p>
        </p:txBody>
      </p:sp>
      <p:sp>
        <p:nvSpPr>
          <p:cNvPr id="7" name="Slide Number Placeholder 6"/>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898303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3256483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2380299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Essai_layout">
    <p:spTree>
      <p:nvGrpSpPr>
        <p:cNvPr id="1" name=""/>
        <p:cNvGrpSpPr/>
        <p:nvPr/>
      </p:nvGrpSpPr>
      <p:grpSpPr>
        <a:xfrm>
          <a:off x="0" y="0"/>
          <a:ext cx="0" cy="0"/>
          <a:chOff x="0" y="0"/>
          <a:chExt cx="0" cy="0"/>
        </a:xfrm>
      </p:grpSpPr>
      <p:sp>
        <p:nvSpPr>
          <p:cNvPr id="8" name="TextBox 7"/>
          <p:cNvSpPr txBox="1"/>
          <p:nvPr userDrawn="1"/>
        </p:nvSpPr>
        <p:spPr>
          <a:xfrm>
            <a:off x="1" y="6611780"/>
            <a:ext cx="4110421" cy="246221"/>
          </a:xfrm>
          <a:prstGeom prst="rect">
            <a:avLst/>
          </a:prstGeom>
          <a:noFill/>
        </p:spPr>
        <p:txBody>
          <a:bodyPr wrap="none" rtlCol="0">
            <a:spAutoFit/>
          </a:bodyPr>
          <a:lstStyle/>
          <a:p>
            <a:pPr>
              <a:defRPr/>
            </a:pPr>
            <a:r>
              <a:rPr lang="en-US" sz="1000" b="1" dirty="0">
                <a:solidFill>
                  <a:schemeClr val="bg1"/>
                </a:solidFill>
              </a:rPr>
              <a:t>November</a:t>
            </a:r>
            <a:r>
              <a:rPr lang="en-US" sz="1000" b="1" baseline="0" dirty="0">
                <a:solidFill>
                  <a:schemeClr val="bg1"/>
                </a:solidFill>
              </a:rPr>
              <a:t> 16</a:t>
            </a:r>
            <a:r>
              <a:rPr lang="en-US" sz="1000" b="1" dirty="0">
                <a:solidFill>
                  <a:schemeClr val="bg1"/>
                </a:solidFill>
              </a:rPr>
              <a:t> 2017 – </a:t>
            </a:r>
            <a:r>
              <a:rPr lang="en-GB" sz="1000" b="1" dirty="0">
                <a:solidFill>
                  <a:schemeClr val="bg1"/>
                </a:solidFill>
              </a:rPr>
              <a:t>ATLAS Upgrade Week Common Electronics</a:t>
            </a:r>
            <a:endParaRPr lang="en-US" sz="1000" b="1" dirty="0">
              <a:solidFill>
                <a:schemeClr val="bg1"/>
              </a:solidFill>
            </a:endParaRPr>
          </a:p>
        </p:txBody>
      </p:sp>
      <p:sp>
        <p:nvSpPr>
          <p:cNvPr id="11" name="Slide Number Placeholder 6"/>
          <p:cNvSpPr txBox="1">
            <a:spLocks/>
          </p:cNvSpPr>
          <p:nvPr userDrawn="1"/>
        </p:nvSpPr>
        <p:spPr bwMode="auto">
          <a:xfrm>
            <a:off x="9378953" y="6645121"/>
            <a:ext cx="2844800" cy="2421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E2825D4A-8A19-4CC2-9AC4-FCEF77FA8AC5}" type="slidenum">
              <a:rPr lang="en-US" sz="1000" b="1" smtClean="0">
                <a:solidFill>
                  <a:schemeClr val="bg1"/>
                </a:solidFill>
              </a:rPr>
              <a:pPr>
                <a:defRPr/>
              </a:pPr>
              <a:t>‹#›</a:t>
            </a:fld>
            <a:endParaRPr lang="en-US" sz="1000" b="1" dirty="0">
              <a:solidFill>
                <a:schemeClr val="bg1"/>
              </a:solidFill>
            </a:endParaRPr>
          </a:p>
        </p:txBody>
      </p:sp>
    </p:spTree>
    <p:extLst>
      <p:ext uri="{BB962C8B-B14F-4D97-AF65-F5344CB8AC3E}">
        <p14:creationId xmlns:p14="http://schemas.microsoft.com/office/powerpoint/2010/main" val="3649353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541" y="606961"/>
            <a:ext cx="12148459" cy="773340"/>
          </a:xfrm>
        </p:spPr>
        <p:txBody>
          <a:bodyPr>
            <a:normAutofit/>
          </a:bodyPr>
          <a:lstStyle>
            <a:lvl1pPr>
              <a:defRPr sz="2800" b="0"/>
            </a:lvl1pPr>
          </a:lstStyle>
          <a:p>
            <a:r>
              <a:rPr lang="en-US" dirty="0"/>
              <a:t>Click to edit Master title style</a:t>
            </a:r>
          </a:p>
        </p:txBody>
      </p:sp>
      <p:sp>
        <p:nvSpPr>
          <p:cNvPr id="3" name="Content Placeholder 2"/>
          <p:cNvSpPr>
            <a:spLocks noGrp="1"/>
          </p:cNvSpPr>
          <p:nvPr>
            <p:ph idx="1" hasCustomPrompt="1"/>
          </p:nvPr>
        </p:nvSpPr>
        <p:spPr>
          <a:xfrm>
            <a:off x="355600" y="1420949"/>
            <a:ext cx="10515600" cy="4401918"/>
          </a:xfrm>
        </p:spPr>
        <p:txBody>
          <a:bodyPr>
            <a:normAutofit/>
          </a:bodyPr>
          <a:lstStyle>
            <a:lvl1pPr marL="228600" indent="-228600">
              <a:buFont typeface="Wingdings" panose="05000000000000000000" pitchFamily="2" charset="2"/>
              <a:buChar char="q"/>
              <a:defRPr sz="1800"/>
            </a:lvl1pPr>
            <a:lvl2pPr marL="685800" indent="-228600">
              <a:buFont typeface="Wingdings" panose="05000000000000000000" pitchFamily="2" charset="2"/>
              <a:buChar char="§"/>
              <a:defRPr sz="1600"/>
            </a:lvl2pPr>
            <a:lvl3pPr marL="1143000" indent="-228600">
              <a:buFont typeface="Courier New" panose="02070309020205020404" pitchFamily="49" charset="0"/>
              <a:buChar char="o"/>
              <a:defRPr sz="1400"/>
            </a:lvl3pPr>
            <a:lvl4pPr>
              <a:defRPr sz="1200"/>
            </a:lvl4pPr>
            <a:lvl5pPr>
              <a:defRPr sz="1200"/>
            </a:lvl5pPr>
          </a:lstStyle>
          <a:p>
            <a:pPr lvl="0"/>
            <a:r>
              <a:rPr lang="en-US" dirty="0"/>
              <a:t>  Click to edit Master text styles</a:t>
            </a:r>
          </a:p>
          <a:p>
            <a:pPr lvl="1"/>
            <a:r>
              <a:rPr lang="en-US" dirty="0"/>
              <a:t> Second level</a:t>
            </a:r>
          </a:p>
          <a:p>
            <a:pPr lvl="2"/>
            <a:r>
              <a:rPr lang="en-US" dirty="0"/>
              <a:t>Third level</a:t>
            </a:r>
          </a:p>
          <a:p>
            <a:pPr lvl="3"/>
            <a:r>
              <a:rPr lang="en-US" dirty="0"/>
              <a:t>Fourth level</a:t>
            </a:r>
          </a:p>
          <a:p>
            <a:pPr lvl="4"/>
            <a:r>
              <a:rPr lang="en-US" dirty="0"/>
              <a:t>Fifth level</a:t>
            </a:r>
          </a:p>
        </p:txBody>
      </p:sp>
      <p:sp>
        <p:nvSpPr>
          <p:cNvPr id="7" name="TextBox 6"/>
          <p:cNvSpPr txBox="1"/>
          <p:nvPr userDrawn="1"/>
        </p:nvSpPr>
        <p:spPr>
          <a:xfrm>
            <a:off x="8479098" y="258537"/>
            <a:ext cx="3276603" cy="307777"/>
          </a:xfrm>
          <a:prstGeom prst="rect">
            <a:avLst/>
          </a:prstGeom>
          <a:noFill/>
        </p:spPr>
        <p:txBody>
          <a:bodyPr wrap="none" rtlCol="0">
            <a:spAutoFit/>
          </a:bodyPr>
          <a:lstStyle/>
          <a:p>
            <a:r>
              <a:rPr lang="en-GB" sz="1400" dirty="0" err="1">
                <a:solidFill>
                  <a:schemeClr val="accent1">
                    <a:lumMod val="50000"/>
                  </a:schemeClr>
                </a:solidFill>
              </a:rPr>
              <a:t>xTCA</a:t>
            </a:r>
            <a:r>
              <a:rPr lang="en-GB" sz="1400" dirty="0">
                <a:solidFill>
                  <a:schemeClr val="accent1">
                    <a:lumMod val="50000"/>
                  </a:schemeClr>
                </a:solidFill>
              </a:rPr>
              <a:t> Evaluation</a:t>
            </a:r>
            <a:r>
              <a:rPr lang="en-GB" sz="1400" baseline="0" dirty="0">
                <a:solidFill>
                  <a:schemeClr val="accent1">
                    <a:lumMod val="50000"/>
                  </a:schemeClr>
                </a:solidFill>
              </a:rPr>
              <a:t> Project – EP-ESE-BE</a:t>
            </a:r>
            <a:endParaRPr lang="en-GB" sz="1400" dirty="0">
              <a:solidFill>
                <a:schemeClr val="accent1">
                  <a:lumMod val="50000"/>
                </a:schemeClr>
              </a:solidFill>
            </a:endParaRPr>
          </a:p>
        </p:txBody>
      </p:sp>
      <p:sp>
        <p:nvSpPr>
          <p:cNvPr id="10" name="Text Placeholder 9"/>
          <p:cNvSpPr>
            <a:spLocks noGrp="1"/>
          </p:cNvSpPr>
          <p:nvPr>
            <p:ph type="body" sz="quarter" idx="13" hasCustomPrompt="1"/>
          </p:nvPr>
        </p:nvSpPr>
        <p:spPr>
          <a:xfrm>
            <a:off x="653446" y="89805"/>
            <a:ext cx="2296585" cy="432254"/>
          </a:xfrm>
        </p:spPr>
        <p:txBody>
          <a:bodyPr>
            <a:noAutofit/>
          </a:bodyPr>
          <a:lstStyle>
            <a:lvl1pPr marL="0" indent="0">
              <a:buNone/>
              <a:defRPr sz="2800">
                <a:solidFill>
                  <a:schemeClr val="accent1">
                    <a:lumMod val="50000"/>
                  </a:schemeClr>
                </a:solidFill>
                <a:latin typeface="+mj-lt"/>
              </a:defRPr>
            </a:lvl1pPr>
            <a:lvl2pPr marL="457200" indent="0">
              <a:buNone/>
              <a:defRPr/>
            </a:lvl2pPr>
          </a:lstStyle>
          <a:p>
            <a:pPr lvl="0"/>
            <a:r>
              <a:rPr lang="en-GB" dirty="0"/>
              <a:t>Chapter</a:t>
            </a:r>
          </a:p>
        </p:txBody>
      </p:sp>
    </p:spTree>
    <p:extLst>
      <p:ext uri="{BB962C8B-B14F-4D97-AF65-F5344CB8AC3E}">
        <p14:creationId xmlns:p14="http://schemas.microsoft.com/office/powerpoint/2010/main" val="16753466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37485825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38674406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4206846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ECB Nov 2023</a:t>
            </a:r>
          </a:p>
        </p:txBody>
      </p:sp>
      <p:sp>
        <p:nvSpPr>
          <p:cNvPr id="7" name="Slide Number Placeholder 6"/>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3126541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ssai_layout">
    <p:spTree>
      <p:nvGrpSpPr>
        <p:cNvPr id="1" name=""/>
        <p:cNvGrpSpPr/>
        <p:nvPr/>
      </p:nvGrpSpPr>
      <p:grpSpPr>
        <a:xfrm>
          <a:off x="0" y="0"/>
          <a:ext cx="0" cy="0"/>
          <a:chOff x="0" y="0"/>
          <a:chExt cx="0" cy="0"/>
        </a:xfrm>
      </p:grpSpPr>
      <p:sp>
        <p:nvSpPr>
          <p:cNvPr id="11" name="Slide Number Placeholder 6"/>
          <p:cNvSpPr txBox="1">
            <a:spLocks/>
          </p:cNvSpPr>
          <p:nvPr userDrawn="1"/>
        </p:nvSpPr>
        <p:spPr bwMode="auto">
          <a:xfrm>
            <a:off x="9378953" y="6645121"/>
            <a:ext cx="2844800" cy="2421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E2825D4A-8A19-4CC2-9AC4-FCEF77FA8AC5}" type="slidenum">
              <a:rPr lang="en-US" sz="1000" b="1" smtClean="0">
                <a:solidFill>
                  <a:schemeClr val="bg1"/>
                </a:solidFill>
              </a:rPr>
              <a:pPr>
                <a:defRPr/>
              </a:pPr>
              <a:t>‹#›</a:t>
            </a:fld>
            <a:endParaRPr lang="en-US" sz="1000" b="1" dirty="0">
              <a:solidFill>
                <a:schemeClr val="bg1"/>
              </a:solidFill>
            </a:endParaRPr>
          </a:p>
        </p:txBody>
      </p:sp>
      <p:sp>
        <p:nvSpPr>
          <p:cNvPr id="3" name="Slide Number Placeholder 6"/>
          <p:cNvSpPr txBox="1">
            <a:spLocks/>
          </p:cNvSpPr>
          <p:nvPr userDrawn="1"/>
        </p:nvSpPr>
        <p:spPr bwMode="auto">
          <a:xfrm>
            <a:off x="0" y="6615869"/>
            <a:ext cx="3883780" cy="2421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l">
              <a:defRPr/>
            </a:pPr>
            <a:r>
              <a:rPr lang="en-GB" sz="1000" b="1" dirty="0">
                <a:solidFill>
                  <a:schemeClr val="bg1"/>
                </a:solidFill>
              </a:rPr>
              <a:t>19th </a:t>
            </a:r>
            <a:r>
              <a:rPr lang="en-GB" sz="1000" b="1" dirty="0" err="1">
                <a:solidFill>
                  <a:schemeClr val="bg1"/>
                </a:solidFill>
              </a:rPr>
              <a:t>xTCA</a:t>
            </a:r>
            <a:r>
              <a:rPr lang="en-GB" sz="1000" b="1" dirty="0">
                <a:solidFill>
                  <a:schemeClr val="bg1"/>
                </a:solidFill>
              </a:rPr>
              <a:t> Interest Group Meeting</a:t>
            </a:r>
            <a:endParaRPr lang="en-US" sz="1000" b="1" dirty="0">
              <a:solidFill>
                <a:schemeClr val="bg1"/>
              </a:solidFill>
            </a:endParaRPr>
          </a:p>
        </p:txBody>
      </p:sp>
    </p:spTree>
    <p:extLst>
      <p:ext uri="{BB962C8B-B14F-4D97-AF65-F5344CB8AC3E}">
        <p14:creationId xmlns:p14="http://schemas.microsoft.com/office/powerpoint/2010/main" val="27025307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ECB Nov 2023</a:t>
            </a:r>
          </a:p>
        </p:txBody>
      </p:sp>
      <p:sp>
        <p:nvSpPr>
          <p:cNvPr id="9" name="Slide Number Placeholder 8"/>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2203643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ECB Nov 2023</a:t>
            </a:r>
          </a:p>
        </p:txBody>
      </p:sp>
      <p:sp>
        <p:nvSpPr>
          <p:cNvPr id="5" name="Slide Number Placeholder 4"/>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30776651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ECB Nov 2023</a:t>
            </a:r>
          </a:p>
        </p:txBody>
      </p:sp>
      <p:sp>
        <p:nvSpPr>
          <p:cNvPr id="4" name="Slide Number Placeholder 3"/>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37968133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ECB Nov 2023</a:t>
            </a:r>
          </a:p>
        </p:txBody>
      </p:sp>
      <p:sp>
        <p:nvSpPr>
          <p:cNvPr id="7" name="Slide Number Placeholder 6"/>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19074021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ECB Nov 2023</a:t>
            </a:r>
          </a:p>
        </p:txBody>
      </p:sp>
      <p:sp>
        <p:nvSpPr>
          <p:cNvPr id="7" name="Slide Number Placeholder 6"/>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22535402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8625235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2330911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4023577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1684936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ECB Nov 2023</a:t>
            </a:r>
          </a:p>
        </p:txBody>
      </p:sp>
      <p:sp>
        <p:nvSpPr>
          <p:cNvPr id="6" name="Slide Number Placeholder 5"/>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244351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ECB Nov 2023</a:t>
            </a:r>
          </a:p>
        </p:txBody>
      </p:sp>
      <p:sp>
        <p:nvSpPr>
          <p:cNvPr id="7" name="Slide Number Placeholder 6"/>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336554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ECB Nov 2023</a:t>
            </a:r>
          </a:p>
        </p:txBody>
      </p:sp>
      <p:sp>
        <p:nvSpPr>
          <p:cNvPr id="9" name="Slide Number Placeholder 8"/>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250763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ECB Nov 2023</a:t>
            </a:r>
          </a:p>
        </p:txBody>
      </p:sp>
      <p:sp>
        <p:nvSpPr>
          <p:cNvPr id="5" name="Slide Number Placeholder 4"/>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5278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ECB Nov 2023</a:t>
            </a:r>
          </a:p>
        </p:txBody>
      </p:sp>
      <p:sp>
        <p:nvSpPr>
          <p:cNvPr id="4" name="Slide Number Placeholder 3"/>
          <p:cNvSpPr>
            <a:spLocks noGrp="1"/>
          </p:cNvSpPr>
          <p:nvPr>
            <p:ph type="sldNum" sz="quarter" idx="12"/>
          </p:nvPr>
        </p:nvSpPr>
        <p:spPr/>
        <p:txBody>
          <a:bodyPr/>
          <a:lstStyle/>
          <a:p>
            <a:fld id="{050A0C89-07F4-491F-97B0-0914646D5844}" type="slidenum">
              <a:rPr lang="en-GB" smtClean="0"/>
              <a:t>‹#›</a:t>
            </a:fld>
            <a:endParaRPr lang="en-GB"/>
          </a:p>
        </p:txBody>
      </p:sp>
    </p:spTree>
    <p:extLst>
      <p:ext uri="{BB962C8B-B14F-4D97-AF65-F5344CB8AC3E}">
        <p14:creationId xmlns:p14="http://schemas.microsoft.com/office/powerpoint/2010/main" val="33537275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microsoft.com/office/2007/relationships/hdphoto" Target="../media/hdphoto1.wdp"/></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p:cNvSpPr/>
          <p:nvPr userDrawn="1"/>
        </p:nvSpPr>
        <p:spPr>
          <a:xfrm flipH="1">
            <a:off x="0" y="0"/>
            <a:ext cx="12192000" cy="609600"/>
          </a:xfrm>
          <a:prstGeom prst="rect">
            <a:avLst/>
          </a:prstGeom>
          <a:gradFill flip="none" rotWithShape="1">
            <a:gsLst>
              <a:gs pos="0">
                <a:srgbClr val="214F87"/>
              </a:gs>
              <a:gs pos="0">
                <a:srgbClr val="214F87">
                  <a:lumMod val="84000"/>
                  <a:lumOff val="16000"/>
                </a:srgbClr>
              </a:gs>
              <a:gs pos="28000">
                <a:srgbClr val="214F87"/>
              </a:gs>
              <a:gs pos="46000">
                <a:schemeClr val="accent1">
                  <a:lumMod val="75000"/>
                </a:schemeClr>
              </a:gs>
              <a:gs pos="61000">
                <a:schemeClr val="accent1">
                  <a:lumMod val="60000"/>
                  <a:lumOff val="40000"/>
                </a:schemeClr>
              </a:gs>
              <a:gs pos="100000">
                <a:srgbClr val="214F8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userDrawn="1"/>
        </p:nvSpPr>
        <p:spPr>
          <a:xfrm rot="178783" flipH="1">
            <a:off x="-1796207" y="133801"/>
            <a:ext cx="16788139" cy="12679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4" descr="http://design-guidelines.web.cern.ch/sites/design-guidelines.web.cern.ch/files/u6/CERN-logo.jpg"/>
          <p:cNvPicPr>
            <a:picLocks noChangeAspect="1" noChangeArrowheads="1"/>
          </p:cNvPicPr>
          <p:nvPr userDrawn="1"/>
        </p:nvPicPr>
        <p:blipFill rotWithShape="1">
          <a:blip r:embed="rId3" cstate="screen">
            <a:clrChange>
              <a:clrFrom>
                <a:srgbClr val="265184"/>
              </a:clrFrom>
              <a:clrTo>
                <a:srgbClr val="265184">
                  <a:alpha val="0"/>
                </a:srgbClr>
              </a:clrTo>
            </a:clrChange>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a:ext>
            </a:extLst>
          </a:blip>
          <a:srcRect r="1149"/>
          <a:stretch/>
        </p:blipFill>
        <p:spPr bwMode="auto">
          <a:xfrm>
            <a:off x="11674168" y="3052"/>
            <a:ext cx="517833" cy="392235"/>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0" y="6248400"/>
            <a:ext cx="12192000" cy="609600"/>
          </a:xfrm>
          <a:prstGeom prst="rect">
            <a:avLst/>
          </a:prstGeom>
          <a:gradFill flip="none" rotWithShape="1">
            <a:gsLst>
              <a:gs pos="0">
                <a:srgbClr val="214F87"/>
              </a:gs>
              <a:gs pos="14000">
                <a:srgbClr val="214F87"/>
              </a:gs>
              <a:gs pos="28000">
                <a:srgbClr val="214F87"/>
              </a:gs>
              <a:gs pos="46000">
                <a:schemeClr val="accent1">
                  <a:lumMod val="75000"/>
                </a:schemeClr>
              </a:gs>
              <a:gs pos="61000">
                <a:schemeClr val="accent1">
                  <a:lumMod val="60000"/>
                  <a:lumOff val="40000"/>
                </a:schemeClr>
              </a:gs>
              <a:gs pos="100000">
                <a:srgbClr val="214F8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21" name="Oval 20"/>
          <p:cNvSpPr/>
          <p:nvPr userDrawn="1"/>
        </p:nvSpPr>
        <p:spPr>
          <a:xfrm rot="151944" flipH="1">
            <a:off x="-2650952" y="5387852"/>
            <a:ext cx="16788139" cy="12679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4833641"/>
      </p:ext>
    </p:extLst>
  </p:cSld>
  <p:clrMap bg1="lt1" tx1="dk1" bg2="lt2" tx2="dk2" accent1="accent1" accent2="accent2" accent3="accent3" accent4="accent4" accent5="accent5" accent6="accent6" hlink="hlink" folHlink="folHlink"/>
  <p:sldLayoutIdLst>
    <p:sldLayoutId id="2147483802"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 name="Rectangle 19"/>
          <p:cNvSpPr/>
          <p:nvPr userDrawn="1"/>
        </p:nvSpPr>
        <p:spPr>
          <a:xfrm>
            <a:off x="0" y="6248400"/>
            <a:ext cx="12192000" cy="609600"/>
          </a:xfrm>
          <a:prstGeom prst="rect">
            <a:avLst/>
          </a:prstGeom>
          <a:gradFill flip="none" rotWithShape="1">
            <a:gsLst>
              <a:gs pos="0">
                <a:srgbClr val="214F87"/>
              </a:gs>
              <a:gs pos="14000">
                <a:srgbClr val="214F87"/>
              </a:gs>
              <a:gs pos="28000">
                <a:srgbClr val="214F87"/>
              </a:gs>
              <a:gs pos="46000">
                <a:schemeClr val="accent1">
                  <a:lumMod val="75000"/>
                </a:schemeClr>
              </a:gs>
              <a:gs pos="61000">
                <a:schemeClr val="accent1">
                  <a:lumMod val="60000"/>
                  <a:lumOff val="40000"/>
                </a:schemeClr>
              </a:gs>
              <a:gs pos="100000">
                <a:srgbClr val="214F8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21" name="Oval 20"/>
          <p:cNvSpPr/>
          <p:nvPr userDrawn="1"/>
        </p:nvSpPr>
        <p:spPr>
          <a:xfrm rot="151944" flipH="1">
            <a:off x="-3087180" y="5354296"/>
            <a:ext cx="16788139" cy="12679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71499348"/>
      </p:ext>
    </p:extLst>
  </p:cSld>
  <p:clrMap bg1="lt1" tx1="dk1" bg2="lt2" tx2="dk2" accent1="accent1" accent2="accent2" accent3="accent3" accent4="accent4" accent5="accent5" accent6="accent6" hlink="hlink" folHlink="folHlink"/>
  <p:sldLayoutIdLst>
    <p:sldLayoutId id="2147483817"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ECB Nov 2023</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0A0C89-07F4-491F-97B0-0914646D5844}" type="slidenum">
              <a:rPr lang="en-GB" smtClean="0"/>
              <a:t>‹#›</a:t>
            </a:fld>
            <a:endParaRPr lang="en-GB"/>
          </a:p>
        </p:txBody>
      </p:sp>
    </p:spTree>
    <p:extLst>
      <p:ext uri="{BB962C8B-B14F-4D97-AF65-F5344CB8AC3E}">
        <p14:creationId xmlns:p14="http://schemas.microsoft.com/office/powerpoint/2010/main" val="4023768895"/>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9" r:id="rId12"/>
    <p:sldLayoutId id="2147483820" r:id="rId1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ECB Nov 2023</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556057694"/>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nextrongroup.com/products/connector/Power_Connectors/ATCA_series?Gender_%26_Mounting_Angle=Male+Right+Angle&amp;Number_of_pin=34"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hyperlink" Target="https://www.connectpositronic.com/series/vpb/" TargetMode="External"/><Relationship Id="rId4" Type="http://schemas.openxmlformats.org/officeDocument/2006/relationships/hyperlink" Target="https://conec.com/catalog/en/atca%20messerl.%2034p%20l%C3%B6tstift%2090%C2%B0-16649.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hyperlink" Target="https://schroff.nvent.com/en/schroff/11990-190"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www.eltek.com/products/flatpack-s-1u-power-shelves/"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aisdb.cern.ch/pls/htmldb_aisdb_prod/f?p=11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F4E79"/>
        </a:solidFill>
        <a:effectLst/>
      </p:bgPr>
    </p:bg>
    <p:spTree>
      <p:nvGrpSpPr>
        <p:cNvPr id="1" name=""/>
        <p:cNvGrpSpPr/>
        <p:nvPr/>
      </p:nvGrpSpPr>
      <p:grpSpPr>
        <a:xfrm>
          <a:off x="0" y="0"/>
          <a:ext cx="0" cy="0"/>
          <a:chOff x="0" y="0"/>
          <a:chExt cx="0" cy="0"/>
        </a:xfrm>
      </p:grpSpPr>
      <p:sp>
        <p:nvSpPr>
          <p:cNvPr id="4" name="Rectangle 3"/>
          <p:cNvSpPr/>
          <p:nvPr/>
        </p:nvSpPr>
        <p:spPr>
          <a:xfrm>
            <a:off x="2587690" y="2082057"/>
            <a:ext cx="6997960" cy="1909305"/>
          </a:xfrm>
          <a:prstGeom prst="rect">
            <a:avLst/>
          </a:prstGeom>
          <a:noFill/>
        </p:spPr>
        <p:txBody>
          <a:bodyPr wrap="square">
            <a:spAutoFit/>
          </a:bodyPr>
          <a:lstStyle/>
          <a:p>
            <a:pPr algn="ctr">
              <a:lnSpc>
                <a:spcPct val="200000"/>
              </a:lnSpc>
            </a:pPr>
            <a:r>
              <a:rPr lang="en-GB" sz="3200" b="1" i="1" dirty="0">
                <a:solidFill>
                  <a:schemeClr val="bg1"/>
                </a:solidFill>
              </a:rPr>
              <a:t>ATCA availability and shelves procurement</a:t>
            </a:r>
          </a:p>
        </p:txBody>
      </p:sp>
      <p:sp>
        <p:nvSpPr>
          <p:cNvPr id="2" name="Footer Placeholder 1">
            <a:extLst>
              <a:ext uri="{FF2B5EF4-FFF2-40B4-BE49-F238E27FC236}">
                <a16:creationId xmlns:a16="http://schemas.microsoft.com/office/drawing/2014/main" id="{ED2CE779-F294-308C-9A17-76BC31DE8B3A}"/>
              </a:ext>
            </a:extLst>
          </p:cNvPr>
          <p:cNvSpPr>
            <a:spLocks noGrp="1"/>
          </p:cNvSpPr>
          <p:nvPr>
            <p:ph type="ftr" sz="quarter" idx="11"/>
          </p:nvPr>
        </p:nvSpPr>
        <p:spPr/>
        <p:txBody>
          <a:bodyPr/>
          <a:lstStyle/>
          <a:p>
            <a:r>
              <a:rPr lang="en-GB" b="1" dirty="0"/>
              <a:t>19th </a:t>
            </a:r>
            <a:r>
              <a:rPr lang="en-GB" b="1" dirty="0" err="1"/>
              <a:t>xTCA</a:t>
            </a:r>
            <a:r>
              <a:rPr lang="en-GB" b="1" dirty="0"/>
              <a:t> Interest Group Meeting</a:t>
            </a:r>
          </a:p>
        </p:txBody>
      </p:sp>
    </p:spTree>
    <p:extLst>
      <p:ext uri="{BB962C8B-B14F-4D97-AF65-F5344CB8AC3E}">
        <p14:creationId xmlns:p14="http://schemas.microsoft.com/office/powerpoint/2010/main" val="3464320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F4E79"/>
        </a:solidFill>
        <a:effectLst/>
      </p:bgPr>
    </p:bg>
    <p:spTree>
      <p:nvGrpSpPr>
        <p:cNvPr id="1" name=""/>
        <p:cNvGrpSpPr/>
        <p:nvPr/>
      </p:nvGrpSpPr>
      <p:grpSpPr>
        <a:xfrm>
          <a:off x="0" y="0"/>
          <a:ext cx="0" cy="0"/>
          <a:chOff x="0" y="0"/>
          <a:chExt cx="0" cy="0"/>
        </a:xfrm>
      </p:grpSpPr>
      <p:sp>
        <p:nvSpPr>
          <p:cNvPr id="4" name="Rectangle 3"/>
          <p:cNvSpPr/>
          <p:nvPr/>
        </p:nvSpPr>
        <p:spPr>
          <a:xfrm>
            <a:off x="2587690" y="2082057"/>
            <a:ext cx="6997960" cy="924420"/>
          </a:xfrm>
          <a:prstGeom prst="rect">
            <a:avLst/>
          </a:prstGeom>
          <a:noFill/>
        </p:spPr>
        <p:txBody>
          <a:bodyPr wrap="square">
            <a:spAutoFit/>
          </a:bodyPr>
          <a:lstStyle/>
          <a:p>
            <a:pPr algn="ctr">
              <a:lnSpc>
                <a:spcPct val="200000"/>
              </a:lnSpc>
            </a:pPr>
            <a:r>
              <a:rPr lang="en-GB" sz="3200" b="1" i="1" dirty="0">
                <a:solidFill>
                  <a:schemeClr val="bg1"/>
                </a:solidFill>
              </a:rPr>
              <a:t>Backup/Spare slides</a:t>
            </a:r>
          </a:p>
        </p:txBody>
      </p:sp>
    </p:spTree>
    <p:extLst>
      <p:ext uri="{BB962C8B-B14F-4D97-AF65-F5344CB8AC3E}">
        <p14:creationId xmlns:p14="http://schemas.microsoft.com/office/powerpoint/2010/main" val="1019930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olo 2"/>
          <p:cNvSpPr txBox="1">
            <a:spLocks/>
          </p:cNvSpPr>
          <p:nvPr/>
        </p:nvSpPr>
        <p:spPr>
          <a:xfrm>
            <a:off x="313765" y="173002"/>
            <a:ext cx="10354235"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400" b="1" dirty="0">
                <a:solidFill>
                  <a:schemeClr val="tx2">
                    <a:lumMod val="75000"/>
                  </a:schemeClr>
                </a:solidFill>
              </a:rPr>
              <a:t>ATCA availability</a:t>
            </a:r>
          </a:p>
        </p:txBody>
      </p:sp>
      <p:pic>
        <p:nvPicPr>
          <p:cNvPr id="5" name="Picture 4">
            <a:extLst>
              <a:ext uri="{FF2B5EF4-FFF2-40B4-BE49-F238E27FC236}">
                <a16:creationId xmlns:a16="http://schemas.microsoft.com/office/drawing/2014/main" id="{EC97D69A-BB98-16AC-6765-1357910AE59C}"/>
              </a:ext>
            </a:extLst>
          </p:cNvPr>
          <p:cNvPicPr>
            <a:picLocks noChangeAspect="1"/>
          </p:cNvPicPr>
          <p:nvPr/>
        </p:nvPicPr>
        <p:blipFill>
          <a:blip r:embed="rId2"/>
          <a:stretch>
            <a:fillRect/>
          </a:stretch>
        </p:blipFill>
        <p:spPr>
          <a:xfrm>
            <a:off x="500340" y="1423254"/>
            <a:ext cx="9785467" cy="4650975"/>
          </a:xfrm>
          <a:prstGeom prst="rect">
            <a:avLst/>
          </a:prstGeom>
        </p:spPr>
      </p:pic>
      <p:sp>
        <p:nvSpPr>
          <p:cNvPr id="6" name="TextBox 5">
            <a:extLst>
              <a:ext uri="{FF2B5EF4-FFF2-40B4-BE49-F238E27FC236}">
                <a16:creationId xmlns:a16="http://schemas.microsoft.com/office/drawing/2014/main" id="{B34E3E25-F1F5-B1C5-164D-443A2F9DADD7}"/>
              </a:ext>
            </a:extLst>
          </p:cNvPr>
          <p:cNvSpPr txBox="1"/>
          <p:nvPr/>
        </p:nvSpPr>
        <p:spPr>
          <a:xfrm rot="20363156">
            <a:off x="3406831" y="4215473"/>
            <a:ext cx="5572359" cy="246221"/>
          </a:xfrm>
          <a:prstGeom prst="rect">
            <a:avLst/>
          </a:prstGeom>
          <a:noFill/>
        </p:spPr>
        <p:txBody>
          <a:bodyPr wrap="none" rtlCol="0">
            <a:spAutoFit/>
          </a:bodyPr>
          <a:lstStyle/>
          <a:p>
            <a:r>
              <a:rPr lang="fr-FR" sz="1000" dirty="0">
                <a:solidFill>
                  <a:schemeClr val="bg1">
                    <a:lumMod val="50000"/>
                  </a:schemeClr>
                </a:solidFill>
              </a:rPr>
              <a:t>Screenshot </a:t>
            </a:r>
            <a:r>
              <a:rPr lang="fr-FR" sz="1000" dirty="0" err="1">
                <a:solidFill>
                  <a:schemeClr val="bg1">
                    <a:lumMod val="50000"/>
                  </a:schemeClr>
                </a:solidFill>
              </a:rPr>
              <a:t>from</a:t>
            </a:r>
            <a:r>
              <a:rPr lang="fr-FR" sz="1000" dirty="0">
                <a:solidFill>
                  <a:schemeClr val="bg1">
                    <a:lumMod val="50000"/>
                  </a:schemeClr>
                </a:solidFill>
              </a:rPr>
              <a:t> Ralf </a:t>
            </a:r>
            <a:r>
              <a:rPr lang="fr-FR" sz="1000" dirty="0" err="1">
                <a:solidFill>
                  <a:schemeClr val="bg1">
                    <a:lumMod val="50000"/>
                  </a:schemeClr>
                </a:solidFill>
              </a:rPr>
              <a:t>Waldt’s</a:t>
            </a:r>
            <a:r>
              <a:rPr lang="fr-FR" sz="1000" dirty="0">
                <a:solidFill>
                  <a:schemeClr val="bg1">
                    <a:lumMod val="50000"/>
                  </a:schemeClr>
                </a:solidFill>
              </a:rPr>
              <a:t> </a:t>
            </a:r>
            <a:r>
              <a:rPr lang="fr-FR" sz="1000" dirty="0" err="1">
                <a:solidFill>
                  <a:schemeClr val="bg1">
                    <a:lumMod val="50000"/>
                  </a:schemeClr>
                </a:solidFill>
              </a:rPr>
              <a:t>nVent</a:t>
            </a:r>
            <a:r>
              <a:rPr lang="fr-FR" sz="1000" dirty="0">
                <a:solidFill>
                  <a:schemeClr val="bg1">
                    <a:lumMod val="50000"/>
                  </a:schemeClr>
                </a:solidFill>
              </a:rPr>
              <a:t> </a:t>
            </a:r>
            <a:r>
              <a:rPr lang="fr-FR" sz="1000" dirty="0" err="1">
                <a:solidFill>
                  <a:schemeClr val="bg1">
                    <a:lumMod val="50000"/>
                  </a:schemeClr>
                </a:solidFill>
              </a:rPr>
              <a:t>presentation</a:t>
            </a:r>
            <a:r>
              <a:rPr lang="fr-FR" sz="1000" dirty="0">
                <a:solidFill>
                  <a:schemeClr val="bg1">
                    <a:lumMod val="50000"/>
                  </a:schemeClr>
                </a:solidFill>
              </a:rPr>
              <a:t> @ 18th xTCA Interest Group Meeting, May 23</a:t>
            </a:r>
            <a:endParaRPr lang="en-US" sz="1000" dirty="0">
              <a:solidFill>
                <a:schemeClr val="bg1">
                  <a:lumMod val="50000"/>
                </a:schemeClr>
              </a:solidFill>
            </a:endParaRPr>
          </a:p>
        </p:txBody>
      </p:sp>
      <p:sp>
        <p:nvSpPr>
          <p:cNvPr id="8" name="Rectangle 7">
            <a:extLst>
              <a:ext uri="{FF2B5EF4-FFF2-40B4-BE49-F238E27FC236}">
                <a16:creationId xmlns:a16="http://schemas.microsoft.com/office/drawing/2014/main" id="{2B8F924F-6D79-BFED-92B1-50494D639DC2}"/>
              </a:ext>
            </a:extLst>
          </p:cNvPr>
          <p:cNvSpPr/>
          <p:nvPr/>
        </p:nvSpPr>
        <p:spPr>
          <a:xfrm>
            <a:off x="313765" y="608116"/>
            <a:ext cx="10201835" cy="707886"/>
          </a:xfrm>
          <a:prstGeom prst="rect">
            <a:avLst/>
          </a:prstGeom>
        </p:spPr>
        <p:txBody>
          <a:bodyPr wrap="square">
            <a:spAutoFit/>
          </a:bodyPr>
          <a:lstStyle/>
          <a:p>
            <a:pPr lvl="0">
              <a:spcBef>
                <a:spcPts val="1200"/>
              </a:spcBef>
              <a:spcAft>
                <a:spcPts val="0"/>
              </a:spcAft>
            </a:pPr>
            <a:r>
              <a:rPr lang="en-GB" sz="2000" b="1" i="1" dirty="0">
                <a:solidFill>
                  <a:srgbClr val="002060"/>
                </a:solidFill>
                <a:latin typeface="Calibri" panose="020F0502020204030204" pitchFamily="34" charset="0"/>
                <a:ea typeface="Calibri" panose="020F0502020204030204" pitchFamily="34" charset="0"/>
              </a:rPr>
              <a:t>ATCA market situation and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product roadmap –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presentation of May 2023 during the 18</a:t>
            </a:r>
            <a:r>
              <a:rPr lang="en-GB" sz="2000" b="1" i="1" baseline="30000" dirty="0">
                <a:solidFill>
                  <a:srgbClr val="002060"/>
                </a:solidFill>
                <a:latin typeface="Calibri" panose="020F0502020204030204" pitchFamily="34" charset="0"/>
                <a:ea typeface="Calibri" panose="020F0502020204030204" pitchFamily="34" charset="0"/>
              </a:rPr>
              <a:t>th</a:t>
            </a:r>
            <a:r>
              <a:rPr lang="en-GB" sz="2000" b="1" i="1" dirty="0">
                <a:solidFill>
                  <a:srgbClr val="002060"/>
                </a:solidFill>
                <a:latin typeface="Calibri" panose="020F0502020204030204" pitchFamily="34" charset="0"/>
                <a:ea typeface="Calibri" panose="020F0502020204030204" pitchFamily="34" charset="0"/>
              </a:rPr>
              <a:t> ATCA IG</a:t>
            </a:r>
          </a:p>
        </p:txBody>
      </p:sp>
    </p:spTree>
    <p:extLst>
      <p:ext uri="{BB962C8B-B14F-4D97-AF65-F5344CB8AC3E}">
        <p14:creationId xmlns:p14="http://schemas.microsoft.com/office/powerpoint/2010/main" val="876662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E82ECA4-5BB4-1131-1101-E4D260C21AF6}"/>
              </a:ext>
            </a:extLst>
          </p:cNvPr>
          <p:cNvPicPr>
            <a:picLocks noChangeAspect="1"/>
          </p:cNvPicPr>
          <p:nvPr/>
        </p:nvPicPr>
        <p:blipFill rotWithShape="1">
          <a:blip r:embed="rId2"/>
          <a:srcRect b="16074"/>
          <a:stretch/>
        </p:blipFill>
        <p:spPr>
          <a:xfrm>
            <a:off x="404852" y="1423255"/>
            <a:ext cx="9880953" cy="4520346"/>
          </a:xfrm>
          <a:prstGeom prst="rect">
            <a:avLst/>
          </a:prstGeom>
        </p:spPr>
      </p:pic>
      <p:sp>
        <p:nvSpPr>
          <p:cNvPr id="11" name="Titolo 2"/>
          <p:cNvSpPr txBox="1">
            <a:spLocks/>
          </p:cNvSpPr>
          <p:nvPr/>
        </p:nvSpPr>
        <p:spPr>
          <a:xfrm>
            <a:off x="313765" y="173002"/>
            <a:ext cx="10354235"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400" b="1" dirty="0">
                <a:solidFill>
                  <a:schemeClr val="tx2">
                    <a:lumMod val="75000"/>
                  </a:schemeClr>
                </a:solidFill>
              </a:rPr>
              <a:t>ATCA availability</a:t>
            </a:r>
          </a:p>
        </p:txBody>
      </p:sp>
      <p:sp>
        <p:nvSpPr>
          <p:cNvPr id="6" name="TextBox 5">
            <a:extLst>
              <a:ext uri="{FF2B5EF4-FFF2-40B4-BE49-F238E27FC236}">
                <a16:creationId xmlns:a16="http://schemas.microsoft.com/office/drawing/2014/main" id="{B34E3E25-F1F5-B1C5-164D-443A2F9DADD7}"/>
              </a:ext>
            </a:extLst>
          </p:cNvPr>
          <p:cNvSpPr txBox="1"/>
          <p:nvPr/>
        </p:nvSpPr>
        <p:spPr>
          <a:xfrm rot="20363156">
            <a:off x="3406831" y="4215473"/>
            <a:ext cx="5572359" cy="246221"/>
          </a:xfrm>
          <a:prstGeom prst="rect">
            <a:avLst/>
          </a:prstGeom>
          <a:noFill/>
        </p:spPr>
        <p:txBody>
          <a:bodyPr wrap="none" rtlCol="0">
            <a:spAutoFit/>
          </a:bodyPr>
          <a:lstStyle/>
          <a:p>
            <a:r>
              <a:rPr lang="fr-FR" sz="1000" dirty="0">
                <a:solidFill>
                  <a:schemeClr val="bg1">
                    <a:lumMod val="50000"/>
                  </a:schemeClr>
                </a:solidFill>
              </a:rPr>
              <a:t>Screenshot </a:t>
            </a:r>
            <a:r>
              <a:rPr lang="fr-FR" sz="1000" dirty="0" err="1">
                <a:solidFill>
                  <a:schemeClr val="bg1">
                    <a:lumMod val="50000"/>
                  </a:schemeClr>
                </a:solidFill>
              </a:rPr>
              <a:t>from</a:t>
            </a:r>
            <a:r>
              <a:rPr lang="fr-FR" sz="1000" dirty="0">
                <a:solidFill>
                  <a:schemeClr val="bg1">
                    <a:lumMod val="50000"/>
                  </a:schemeClr>
                </a:solidFill>
              </a:rPr>
              <a:t> Ralf </a:t>
            </a:r>
            <a:r>
              <a:rPr lang="fr-FR" sz="1000" dirty="0" err="1">
                <a:solidFill>
                  <a:schemeClr val="bg1">
                    <a:lumMod val="50000"/>
                  </a:schemeClr>
                </a:solidFill>
              </a:rPr>
              <a:t>Waldt’s</a:t>
            </a:r>
            <a:r>
              <a:rPr lang="fr-FR" sz="1000" dirty="0">
                <a:solidFill>
                  <a:schemeClr val="bg1">
                    <a:lumMod val="50000"/>
                  </a:schemeClr>
                </a:solidFill>
              </a:rPr>
              <a:t> </a:t>
            </a:r>
            <a:r>
              <a:rPr lang="fr-FR" sz="1000" dirty="0" err="1">
                <a:solidFill>
                  <a:schemeClr val="bg1">
                    <a:lumMod val="50000"/>
                  </a:schemeClr>
                </a:solidFill>
              </a:rPr>
              <a:t>nVent</a:t>
            </a:r>
            <a:r>
              <a:rPr lang="fr-FR" sz="1000" dirty="0">
                <a:solidFill>
                  <a:schemeClr val="bg1">
                    <a:lumMod val="50000"/>
                  </a:schemeClr>
                </a:solidFill>
              </a:rPr>
              <a:t> </a:t>
            </a:r>
            <a:r>
              <a:rPr lang="fr-FR" sz="1000" dirty="0" err="1">
                <a:solidFill>
                  <a:schemeClr val="bg1">
                    <a:lumMod val="50000"/>
                  </a:schemeClr>
                </a:solidFill>
              </a:rPr>
              <a:t>presentation</a:t>
            </a:r>
            <a:r>
              <a:rPr lang="fr-FR" sz="1000" dirty="0">
                <a:solidFill>
                  <a:schemeClr val="bg1">
                    <a:lumMod val="50000"/>
                  </a:schemeClr>
                </a:solidFill>
              </a:rPr>
              <a:t> @ 18th xTCA Interest Group Meeting, May 23</a:t>
            </a:r>
            <a:endParaRPr lang="en-US" sz="1000" dirty="0">
              <a:solidFill>
                <a:schemeClr val="bg1">
                  <a:lumMod val="50000"/>
                </a:schemeClr>
              </a:solidFill>
            </a:endParaRPr>
          </a:p>
        </p:txBody>
      </p:sp>
      <p:sp>
        <p:nvSpPr>
          <p:cNvPr id="8" name="Rectangle 7">
            <a:extLst>
              <a:ext uri="{FF2B5EF4-FFF2-40B4-BE49-F238E27FC236}">
                <a16:creationId xmlns:a16="http://schemas.microsoft.com/office/drawing/2014/main" id="{0A2D399E-6020-2DFE-7132-DE8169515A6B}"/>
              </a:ext>
            </a:extLst>
          </p:cNvPr>
          <p:cNvSpPr/>
          <p:nvPr/>
        </p:nvSpPr>
        <p:spPr>
          <a:xfrm>
            <a:off x="313765" y="608116"/>
            <a:ext cx="10201835" cy="707886"/>
          </a:xfrm>
          <a:prstGeom prst="rect">
            <a:avLst/>
          </a:prstGeom>
        </p:spPr>
        <p:txBody>
          <a:bodyPr wrap="square">
            <a:spAutoFit/>
          </a:bodyPr>
          <a:lstStyle/>
          <a:p>
            <a:pPr lvl="0">
              <a:spcBef>
                <a:spcPts val="1200"/>
              </a:spcBef>
              <a:spcAft>
                <a:spcPts val="0"/>
              </a:spcAft>
            </a:pPr>
            <a:r>
              <a:rPr lang="en-GB" sz="2000" b="1" i="1" dirty="0">
                <a:solidFill>
                  <a:srgbClr val="002060"/>
                </a:solidFill>
                <a:latin typeface="Calibri" panose="020F0502020204030204" pitchFamily="34" charset="0"/>
                <a:ea typeface="Calibri" panose="020F0502020204030204" pitchFamily="34" charset="0"/>
              </a:rPr>
              <a:t>ATCA market situation and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product roadmap –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presentation of May 2023 during the 18</a:t>
            </a:r>
            <a:r>
              <a:rPr lang="en-GB" sz="2000" b="1" i="1" baseline="30000" dirty="0">
                <a:solidFill>
                  <a:srgbClr val="002060"/>
                </a:solidFill>
                <a:latin typeface="Calibri" panose="020F0502020204030204" pitchFamily="34" charset="0"/>
                <a:ea typeface="Calibri" panose="020F0502020204030204" pitchFamily="34" charset="0"/>
              </a:rPr>
              <a:t>th</a:t>
            </a:r>
            <a:r>
              <a:rPr lang="en-GB" sz="2000" b="1" i="1" dirty="0">
                <a:solidFill>
                  <a:srgbClr val="002060"/>
                </a:solidFill>
                <a:latin typeface="Calibri" panose="020F0502020204030204" pitchFamily="34" charset="0"/>
                <a:ea typeface="Calibri" panose="020F0502020204030204" pitchFamily="34" charset="0"/>
              </a:rPr>
              <a:t> ATCA IG</a:t>
            </a:r>
          </a:p>
        </p:txBody>
      </p:sp>
      <p:sp>
        <p:nvSpPr>
          <p:cNvPr id="9" name="Rectangle: Rounded Corners 8">
            <a:extLst>
              <a:ext uri="{FF2B5EF4-FFF2-40B4-BE49-F238E27FC236}">
                <a16:creationId xmlns:a16="http://schemas.microsoft.com/office/drawing/2014/main" id="{F53A541B-844C-848A-9C4F-401A745D6AE3}"/>
              </a:ext>
            </a:extLst>
          </p:cNvPr>
          <p:cNvSpPr/>
          <p:nvPr/>
        </p:nvSpPr>
        <p:spPr>
          <a:xfrm>
            <a:off x="404852" y="5117456"/>
            <a:ext cx="5146862" cy="424543"/>
          </a:xfrm>
          <a:prstGeom prst="roundRect">
            <a:avLst/>
          </a:prstGeom>
          <a:solidFill>
            <a:srgbClr val="FFFF66">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296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4226" y="2561711"/>
            <a:ext cx="8392490" cy="1600438"/>
          </a:xfrm>
          <a:prstGeom prst="rect">
            <a:avLst/>
          </a:prstGeom>
        </p:spPr>
        <p:txBody>
          <a:bodyPr wrap="square">
            <a:spAutoFit/>
          </a:bodyPr>
          <a:lstStyle/>
          <a:p>
            <a:pPr marL="342900" lvl="0" indent="-342900">
              <a:spcBef>
                <a:spcPts val="1200"/>
              </a:spcBef>
              <a:spcAft>
                <a:spcPts val="0"/>
              </a:spcAft>
              <a:buFont typeface="Arial" panose="020B0604020202020204" pitchFamily="34" charset="0"/>
              <a:buChar char="•"/>
            </a:pPr>
            <a:r>
              <a:rPr lang="en-GB" sz="2000" b="1" i="1" dirty="0">
                <a:solidFill>
                  <a:srgbClr val="002060"/>
                </a:solidFill>
                <a:latin typeface="Calibri" panose="020F0502020204030204" pitchFamily="34" charset="0"/>
                <a:ea typeface="Calibri" panose="020F0502020204030204" pitchFamily="34" charset="0"/>
              </a:rPr>
              <a:t>ATCA availability/market (reminder of </a:t>
            </a:r>
            <a:r>
              <a:rPr lang="en-GB" sz="2000" b="1" i="1" dirty="0" err="1">
                <a:solidFill>
                  <a:srgbClr val="002060"/>
                </a:solidFill>
                <a:latin typeface="Calibri" panose="020F0502020204030204" pitchFamily="34" charset="0"/>
                <a:ea typeface="Calibri" panose="020F0502020204030204" pitchFamily="34" charset="0"/>
              </a:rPr>
              <a:t>nVent’s</a:t>
            </a:r>
            <a:r>
              <a:rPr lang="en-GB" sz="2000" b="1" i="1" dirty="0">
                <a:solidFill>
                  <a:srgbClr val="002060"/>
                </a:solidFill>
                <a:latin typeface="Calibri" panose="020F0502020204030204" pitchFamily="34" charset="0"/>
                <a:ea typeface="Calibri" panose="020F0502020204030204" pitchFamily="34" charset="0"/>
              </a:rPr>
              <a:t> presentation of May 2023)</a:t>
            </a:r>
          </a:p>
          <a:p>
            <a:pPr marL="342900" lvl="0" indent="-342900">
              <a:spcBef>
                <a:spcPts val="1200"/>
              </a:spcBef>
              <a:spcAft>
                <a:spcPts val="0"/>
              </a:spcAft>
              <a:buFont typeface="Arial" panose="020B0604020202020204" pitchFamily="34" charset="0"/>
              <a:buChar char="•"/>
            </a:pPr>
            <a:endParaRPr lang="en-GB" sz="2000" b="1" i="1" dirty="0">
              <a:solidFill>
                <a:srgbClr val="002060"/>
              </a:solidFill>
              <a:latin typeface="Calibri" panose="020F0502020204030204" pitchFamily="34" charset="0"/>
              <a:ea typeface="Calibri" panose="020F0502020204030204" pitchFamily="34" charset="0"/>
            </a:endParaRPr>
          </a:p>
          <a:p>
            <a:pPr marL="342900" lvl="0" indent="-342900">
              <a:spcBef>
                <a:spcPts val="1200"/>
              </a:spcBef>
              <a:spcAft>
                <a:spcPts val="0"/>
              </a:spcAft>
              <a:buFont typeface="Arial" panose="020B0604020202020204" pitchFamily="34" charset="0"/>
              <a:buChar char="•"/>
            </a:pPr>
            <a:r>
              <a:rPr lang="en-GB" sz="2000" b="1" i="1" dirty="0">
                <a:solidFill>
                  <a:srgbClr val="002060"/>
                </a:solidFill>
                <a:latin typeface="Calibri" panose="020F0502020204030204" pitchFamily="34" charset="0"/>
                <a:ea typeface="Calibri" panose="020F0502020204030204" pitchFamily="34" charset="0"/>
              </a:rPr>
              <a:t>ATCA procurement framework at CERN (also a reminder) </a:t>
            </a:r>
          </a:p>
          <a:p>
            <a:pPr marL="285750" marR="0" indent="-285750">
              <a:spcBef>
                <a:spcPts val="0"/>
              </a:spcBef>
              <a:spcAft>
                <a:spcPts val="0"/>
              </a:spcAft>
              <a:buFont typeface="Arial" panose="020B0604020202020204" pitchFamily="34" charset="0"/>
              <a:buChar char="•"/>
            </a:pPr>
            <a:endParaRPr lang="fr-CH" sz="1800" dirty="0">
              <a:solidFill>
                <a:srgbClr val="000000"/>
              </a:solidFill>
              <a:effectLst/>
              <a:latin typeface="Calibri" panose="020F0502020204030204" pitchFamily="34" charset="0"/>
            </a:endParaRPr>
          </a:p>
        </p:txBody>
      </p:sp>
      <p:sp>
        <p:nvSpPr>
          <p:cNvPr id="11" name="Titolo 2"/>
          <p:cNvSpPr txBox="1">
            <a:spLocks/>
          </p:cNvSpPr>
          <p:nvPr/>
        </p:nvSpPr>
        <p:spPr>
          <a:xfrm>
            <a:off x="1964225" y="1398687"/>
            <a:ext cx="10354235"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400" b="1" dirty="0">
                <a:solidFill>
                  <a:schemeClr val="tx2">
                    <a:lumMod val="75000"/>
                  </a:schemeClr>
                </a:solidFill>
              </a:rPr>
              <a:t>Outlook</a:t>
            </a:r>
          </a:p>
        </p:txBody>
      </p:sp>
    </p:spTree>
    <p:extLst>
      <p:ext uri="{BB962C8B-B14F-4D97-AF65-F5344CB8AC3E}">
        <p14:creationId xmlns:p14="http://schemas.microsoft.com/office/powerpoint/2010/main" val="3123933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3765" y="608116"/>
            <a:ext cx="10201835" cy="707886"/>
          </a:xfrm>
          <a:prstGeom prst="rect">
            <a:avLst/>
          </a:prstGeom>
        </p:spPr>
        <p:txBody>
          <a:bodyPr wrap="square">
            <a:spAutoFit/>
          </a:bodyPr>
          <a:lstStyle/>
          <a:p>
            <a:pPr lvl="0">
              <a:spcBef>
                <a:spcPts val="1200"/>
              </a:spcBef>
              <a:spcAft>
                <a:spcPts val="0"/>
              </a:spcAft>
            </a:pPr>
            <a:r>
              <a:rPr lang="en-GB" sz="2000" b="1" i="1" dirty="0">
                <a:solidFill>
                  <a:srgbClr val="002060"/>
                </a:solidFill>
                <a:latin typeface="Calibri" panose="020F0502020204030204" pitchFamily="34" charset="0"/>
                <a:ea typeface="Calibri" panose="020F0502020204030204" pitchFamily="34" charset="0"/>
              </a:rPr>
              <a:t>ATCA market situation and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product roadmap –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presentation of May 2023 during the 18</a:t>
            </a:r>
            <a:r>
              <a:rPr lang="en-GB" sz="2000" b="1" i="1" baseline="30000" dirty="0">
                <a:solidFill>
                  <a:srgbClr val="002060"/>
                </a:solidFill>
                <a:latin typeface="Calibri" panose="020F0502020204030204" pitchFamily="34" charset="0"/>
                <a:ea typeface="Calibri" panose="020F0502020204030204" pitchFamily="34" charset="0"/>
              </a:rPr>
              <a:t>th</a:t>
            </a:r>
            <a:r>
              <a:rPr lang="en-GB" sz="2000" b="1" i="1" dirty="0">
                <a:solidFill>
                  <a:srgbClr val="002060"/>
                </a:solidFill>
                <a:latin typeface="Calibri" panose="020F0502020204030204" pitchFamily="34" charset="0"/>
                <a:ea typeface="Calibri" panose="020F0502020204030204" pitchFamily="34" charset="0"/>
              </a:rPr>
              <a:t> ATCA IG</a:t>
            </a:r>
          </a:p>
        </p:txBody>
      </p:sp>
      <p:sp>
        <p:nvSpPr>
          <p:cNvPr id="11" name="Titolo 2"/>
          <p:cNvSpPr txBox="1">
            <a:spLocks/>
          </p:cNvSpPr>
          <p:nvPr/>
        </p:nvSpPr>
        <p:spPr>
          <a:xfrm>
            <a:off x="313765" y="173002"/>
            <a:ext cx="10354235"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400" b="1" dirty="0">
                <a:solidFill>
                  <a:schemeClr val="tx2">
                    <a:lumMod val="75000"/>
                  </a:schemeClr>
                </a:solidFill>
              </a:rPr>
              <a:t>ATCA availability</a:t>
            </a:r>
          </a:p>
        </p:txBody>
      </p:sp>
      <p:pic>
        <p:nvPicPr>
          <p:cNvPr id="6" name="Picture 5">
            <a:extLst>
              <a:ext uri="{FF2B5EF4-FFF2-40B4-BE49-F238E27FC236}">
                <a16:creationId xmlns:a16="http://schemas.microsoft.com/office/drawing/2014/main" id="{F99C815A-3B9E-8BC9-6772-6FA90BAF6722}"/>
              </a:ext>
            </a:extLst>
          </p:cNvPr>
          <p:cNvPicPr>
            <a:picLocks noChangeAspect="1"/>
          </p:cNvPicPr>
          <p:nvPr/>
        </p:nvPicPr>
        <p:blipFill>
          <a:blip r:embed="rId2">
            <a:clrChange>
              <a:clrFrom>
                <a:srgbClr val="FFFEFF"/>
              </a:clrFrom>
              <a:clrTo>
                <a:srgbClr val="FFFEFF">
                  <a:alpha val="0"/>
                </a:srgbClr>
              </a:clrTo>
            </a:clrChange>
          </a:blip>
          <a:stretch>
            <a:fillRect/>
          </a:stretch>
        </p:blipFill>
        <p:spPr>
          <a:xfrm>
            <a:off x="466165" y="1309775"/>
            <a:ext cx="11050921" cy="5250280"/>
          </a:xfrm>
          <a:prstGeom prst="rect">
            <a:avLst/>
          </a:prstGeom>
        </p:spPr>
      </p:pic>
      <p:sp>
        <p:nvSpPr>
          <p:cNvPr id="9" name="TextBox 8">
            <a:extLst>
              <a:ext uri="{FF2B5EF4-FFF2-40B4-BE49-F238E27FC236}">
                <a16:creationId xmlns:a16="http://schemas.microsoft.com/office/drawing/2014/main" id="{F49036A3-C6EC-3BA1-2101-342A143B84A0}"/>
              </a:ext>
            </a:extLst>
          </p:cNvPr>
          <p:cNvSpPr txBox="1"/>
          <p:nvPr/>
        </p:nvSpPr>
        <p:spPr>
          <a:xfrm rot="20363156">
            <a:off x="889511" y="4337254"/>
            <a:ext cx="3021297" cy="400110"/>
          </a:xfrm>
          <a:prstGeom prst="rect">
            <a:avLst/>
          </a:prstGeom>
          <a:noFill/>
        </p:spPr>
        <p:txBody>
          <a:bodyPr wrap="square" rtlCol="0">
            <a:spAutoFit/>
          </a:bodyPr>
          <a:lstStyle/>
          <a:p>
            <a:pPr algn="ctr"/>
            <a:r>
              <a:rPr lang="fr-FR" sz="1000" dirty="0">
                <a:solidFill>
                  <a:schemeClr val="bg1">
                    <a:lumMod val="50000"/>
                  </a:schemeClr>
                </a:solidFill>
              </a:rPr>
              <a:t>Screenshot </a:t>
            </a:r>
            <a:r>
              <a:rPr lang="fr-FR" sz="1000" dirty="0" err="1">
                <a:solidFill>
                  <a:schemeClr val="bg1">
                    <a:lumMod val="50000"/>
                  </a:schemeClr>
                </a:solidFill>
              </a:rPr>
              <a:t>from</a:t>
            </a:r>
            <a:r>
              <a:rPr lang="fr-FR" sz="1000" dirty="0">
                <a:solidFill>
                  <a:schemeClr val="bg1">
                    <a:lumMod val="50000"/>
                  </a:schemeClr>
                </a:solidFill>
              </a:rPr>
              <a:t> Ralf </a:t>
            </a:r>
            <a:r>
              <a:rPr lang="fr-FR" sz="1000" dirty="0" err="1">
                <a:solidFill>
                  <a:schemeClr val="bg1">
                    <a:lumMod val="50000"/>
                  </a:schemeClr>
                </a:solidFill>
              </a:rPr>
              <a:t>Waldt’s</a:t>
            </a:r>
            <a:r>
              <a:rPr lang="fr-FR" sz="1000" dirty="0">
                <a:solidFill>
                  <a:schemeClr val="bg1">
                    <a:lumMod val="50000"/>
                  </a:schemeClr>
                </a:solidFill>
              </a:rPr>
              <a:t> </a:t>
            </a:r>
            <a:r>
              <a:rPr lang="fr-FR" sz="1000" dirty="0" err="1">
                <a:solidFill>
                  <a:schemeClr val="bg1">
                    <a:lumMod val="50000"/>
                  </a:schemeClr>
                </a:solidFill>
              </a:rPr>
              <a:t>nVent</a:t>
            </a:r>
            <a:r>
              <a:rPr lang="fr-FR" sz="1000" dirty="0">
                <a:solidFill>
                  <a:schemeClr val="bg1">
                    <a:lumMod val="50000"/>
                  </a:schemeClr>
                </a:solidFill>
              </a:rPr>
              <a:t> </a:t>
            </a:r>
            <a:r>
              <a:rPr lang="fr-FR" sz="1000" dirty="0" err="1">
                <a:solidFill>
                  <a:schemeClr val="bg1">
                    <a:lumMod val="50000"/>
                  </a:schemeClr>
                </a:solidFill>
              </a:rPr>
              <a:t>presentation</a:t>
            </a:r>
            <a:r>
              <a:rPr lang="fr-FR" sz="1000" dirty="0">
                <a:solidFill>
                  <a:schemeClr val="bg1">
                    <a:lumMod val="50000"/>
                  </a:schemeClr>
                </a:solidFill>
              </a:rPr>
              <a:t> @ 18th xTCA Interest Group Meeting, May 23</a:t>
            </a:r>
            <a:endParaRPr lang="en-US" sz="1000" dirty="0">
              <a:solidFill>
                <a:schemeClr val="bg1">
                  <a:lumMod val="50000"/>
                </a:schemeClr>
              </a:solidFill>
            </a:endParaRPr>
          </a:p>
        </p:txBody>
      </p:sp>
    </p:spTree>
    <p:extLst>
      <p:ext uri="{BB962C8B-B14F-4D97-AF65-F5344CB8AC3E}">
        <p14:creationId xmlns:p14="http://schemas.microsoft.com/office/powerpoint/2010/main" val="4126946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olo 2"/>
          <p:cNvSpPr txBox="1">
            <a:spLocks/>
          </p:cNvSpPr>
          <p:nvPr/>
        </p:nvSpPr>
        <p:spPr>
          <a:xfrm>
            <a:off x="313765" y="173002"/>
            <a:ext cx="10354235"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400" b="1" dirty="0">
                <a:solidFill>
                  <a:schemeClr val="tx2">
                    <a:lumMod val="75000"/>
                  </a:schemeClr>
                </a:solidFill>
              </a:rPr>
              <a:t>ATCA availability</a:t>
            </a:r>
          </a:p>
        </p:txBody>
      </p:sp>
      <p:pic>
        <p:nvPicPr>
          <p:cNvPr id="4" name="Picture 3">
            <a:extLst>
              <a:ext uri="{FF2B5EF4-FFF2-40B4-BE49-F238E27FC236}">
                <a16:creationId xmlns:a16="http://schemas.microsoft.com/office/drawing/2014/main" id="{135F5CF6-878E-BBC4-4C7B-D44E5E8D3681}"/>
              </a:ext>
            </a:extLst>
          </p:cNvPr>
          <p:cNvPicPr>
            <a:picLocks noChangeAspect="1"/>
          </p:cNvPicPr>
          <p:nvPr/>
        </p:nvPicPr>
        <p:blipFill rotWithShape="1">
          <a:blip r:embed="rId2"/>
          <a:srcRect b="14198"/>
          <a:stretch/>
        </p:blipFill>
        <p:spPr>
          <a:xfrm>
            <a:off x="1197429" y="1510553"/>
            <a:ext cx="10158215" cy="4749216"/>
          </a:xfrm>
          <a:prstGeom prst="rect">
            <a:avLst/>
          </a:prstGeom>
        </p:spPr>
      </p:pic>
      <p:sp>
        <p:nvSpPr>
          <p:cNvPr id="5" name="Rectangle 4">
            <a:extLst>
              <a:ext uri="{FF2B5EF4-FFF2-40B4-BE49-F238E27FC236}">
                <a16:creationId xmlns:a16="http://schemas.microsoft.com/office/drawing/2014/main" id="{C77A528B-ADE1-4C2E-A592-3D09FF6D36D8}"/>
              </a:ext>
            </a:extLst>
          </p:cNvPr>
          <p:cNvSpPr/>
          <p:nvPr/>
        </p:nvSpPr>
        <p:spPr>
          <a:xfrm>
            <a:off x="313765" y="608116"/>
            <a:ext cx="10201835" cy="707886"/>
          </a:xfrm>
          <a:prstGeom prst="rect">
            <a:avLst/>
          </a:prstGeom>
        </p:spPr>
        <p:txBody>
          <a:bodyPr wrap="square">
            <a:spAutoFit/>
          </a:bodyPr>
          <a:lstStyle/>
          <a:p>
            <a:pPr lvl="0">
              <a:spcBef>
                <a:spcPts val="1200"/>
              </a:spcBef>
              <a:spcAft>
                <a:spcPts val="0"/>
              </a:spcAft>
            </a:pPr>
            <a:r>
              <a:rPr lang="en-GB" sz="2000" b="1" i="1" dirty="0">
                <a:solidFill>
                  <a:srgbClr val="002060"/>
                </a:solidFill>
                <a:latin typeface="Calibri" panose="020F0502020204030204" pitchFamily="34" charset="0"/>
                <a:ea typeface="Calibri" panose="020F0502020204030204" pitchFamily="34" charset="0"/>
              </a:rPr>
              <a:t>ATCA market situation and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product roadmap –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presentation of May 2023 during the 18</a:t>
            </a:r>
            <a:r>
              <a:rPr lang="en-GB" sz="2000" b="1" i="1" baseline="30000" dirty="0">
                <a:solidFill>
                  <a:srgbClr val="002060"/>
                </a:solidFill>
                <a:latin typeface="Calibri" panose="020F0502020204030204" pitchFamily="34" charset="0"/>
                <a:ea typeface="Calibri" panose="020F0502020204030204" pitchFamily="34" charset="0"/>
              </a:rPr>
              <a:t>th</a:t>
            </a:r>
            <a:r>
              <a:rPr lang="en-GB" sz="2000" b="1" i="1" dirty="0">
                <a:solidFill>
                  <a:srgbClr val="002060"/>
                </a:solidFill>
                <a:latin typeface="Calibri" panose="020F0502020204030204" pitchFamily="34" charset="0"/>
                <a:ea typeface="Calibri" panose="020F0502020204030204" pitchFamily="34" charset="0"/>
              </a:rPr>
              <a:t> ATCA IG</a:t>
            </a:r>
          </a:p>
        </p:txBody>
      </p:sp>
      <p:sp>
        <p:nvSpPr>
          <p:cNvPr id="9" name="Rectangle: Rounded Corners 8">
            <a:extLst>
              <a:ext uri="{FF2B5EF4-FFF2-40B4-BE49-F238E27FC236}">
                <a16:creationId xmlns:a16="http://schemas.microsoft.com/office/drawing/2014/main" id="{80E2A804-C5D7-5843-49B6-6C46F5B8AD2D}"/>
              </a:ext>
            </a:extLst>
          </p:cNvPr>
          <p:cNvSpPr/>
          <p:nvPr/>
        </p:nvSpPr>
        <p:spPr>
          <a:xfrm>
            <a:off x="2242457" y="4180114"/>
            <a:ext cx="3069772" cy="206829"/>
          </a:xfrm>
          <a:prstGeom prst="roundRect">
            <a:avLst/>
          </a:prstGeom>
          <a:solidFill>
            <a:srgbClr val="FFFF66">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AFD4276-A935-C05C-24CF-58F699545BE5}"/>
              </a:ext>
            </a:extLst>
          </p:cNvPr>
          <p:cNvSpPr/>
          <p:nvPr/>
        </p:nvSpPr>
        <p:spPr>
          <a:xfrm>
            <a:off x="2242457" y="4937256"/>
            <a:ext cx="3069772" cy="206829"/>
          </a:xfrm>
          <a:prstGeom prst="roundRect">
            <a:avLst/>
          </a:prstGeom>
          <a:solidFill>
            <a:srgbClr val="FFFF66">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2C3D448-DF57-961C-0460-8CE250D1070F}"/>
              </a:ext>
            </a:extLst>
          </p:cNvPr>
          <p:cNvSpPr txBox="1"/>
          <p:nvPr/>
        </p:nvSpPr>
        <p:spPr>
          <a:xfrm rot="20363156">
            <a:off x="8902518" y="5445374"/>
            <a:ext cx="2959212" cy="400110"/>
          </a:xfrm>
          <a:prstGeom prst="rect">
            <a:avLst/>
          </a:prstGeom>
          <a:noFill/>
        </p:spPr>
        <p:txBody>
          <a:bodyPr wrap="square" rtlCol="0">
            <a:spAutoFit/>
          </a:bodyPr>
          <a:lstStyle/>
          <a:p>
            <a:r>
              <a:rPr lang="fr-FR" sz="1000" dirty="0">
                <a:solidFill>
                  <a:schemeClr val="bg1">
                    <a:lumMod val="50000"/>
                  </a:schemeClr>
                </a:solidFill>
              </a:rPr>
              <a:t>Screenshot </a:t>
            </a:r>
            <a:r>
              <a:rPr lang="fr-FR" sz="1000" dirty="0" err="1">
                <a:solidFill>
                  <a:schemeClr val="bg1">
                    <a:lumMod val="50000"/>
                  </a:schemeClr>
                </a:solidFill>
              </a:rPr>
              <a:t>from</a:t>
            </a:r>
            <a:r>
              <a:rPr lang="fr-FR" sz="1000" dirty="0">
                <a:solidFill>
                  <a:schemeClr val="bg1">
                    <a:lumMod val="50000"/>
                  </a:schemeClr>
                </a:solidFill>
              </a:rPr>
              <a:t> Ralf </a:t>
            </a:r>
            <a:r>
              <a:rPr lang="fr-FR" sz="1000" dirty="0" err="1">
                <a:solidFill>
                  <a:schemeClr val="bg1">
                    <a:lumMod val="50000"/>
                  </a:schemeClr>
                </a:solidFill>
              </a:rPr>
              <a:t>Waldt’s</a:t>
            </a:r>
            <a:r>
              <a:rPr lang="fr-FR" sz="1000" dirty="0">
                <a:solidFill>
                  <a:schemeClr val="bg1">
                    <a:lumMod val="50000"/>
                  </a:schemeClr>
                </a:solidFill>
              </a:rPr>
              <a:t> </a:t>
            </a:r>
            <a:r>
              <a:rPr lang="fr-FR" sz="1000" dirty="0" err="1">
                <a:solidFill>
                  <a:schemeClr val="bg1">
                    <a:lumMod val="50000"/>
                  </a:schemeClr>
                </a:solidFill>
              </a:rPr>
              <a:t>nVent</a:t>
            </a:r>
            <a:r>
              <a:rPr lang="fr-FR" sz="1000" dirty="0">
                <a:solidFill>
                  <a:schemeClr val="bg1">
                    <a:lumMod val="50000"/>
                  </a:schemeClr>
                </a:solidFill>
              </a:rPr>
              <a:t> </a:t>
            </a:r>
            <a:r>
              <a:rPr lang="fr-FR" sz="1000" dirty="0" err="1">
                <a:solidFill>
                  <a:schemeClr val="bg1">
                    <a:lumMod val="50000"/>
                  </a:schemeClr>
                </a:solidFill>
              </a:rPr>
              <a:t>presentation</a:t>
            </a:r>
            <a:r>
              <a:rPr lang="fr-FR" sz="1000" dirty="0">
                <a:solidFill>
                  <a:schemeClr val="bg1">
                    <a:lumMod val="50000"/>
                  </a:schemeClr>
                </a:solidFill>
              </a:rPr>
              <a:t> @ 18th xTCA Interest Group Meeting, May 23</a:t>
            </a:r>
            <a:endParaRPr lang="en-US" sz="1000" dirty="0">
              <a:solidFill>
                <a:schemeClr val="bg1">
                  <a:lumMod val="50000"/>
                </a:schemeClr>
              </a:solidFill>
            </a:endParaRPr>
          </a:p>
        </p:txBody>
      </p:sp>
    </p:spTree>
    <p:extLst>
      <p:ext uri="{BB962C8B-B14F-4D97-AF65-F5344CB8AC3E}">
        <p14:creationId xmlns:p14="http://schemas.microsoft.com/office/powerpoint/2010/main" val="140728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3765" y="1005289"/>
            <a:ext cx="10201835" cy="4031873"/>
          </a:xfrm>
          <a:prstGeom prst="rect">
            <a:avLst/>
          </a:prstGeom>
        </p:spPr>
        <p:txBody>
          <a:bodyPr wrap="square">
            <a:spAutoFit/>
          </a:bodyPr>
          <a:lstStyle/>
          <a:p>
            <a:pPr lvl="0">
              <a:spcBef>
                <a:spcPts val="1200"/>
              </a:spcBef>
              <a:spcAft>
                <a:spcPts val="0"/>
              </a:spcAft>
            </a:pPr>
            <a:r>
              <a:rPr lang="en-GB" sz="2000" b="1" i="1" dirty="0">
                <a:solidFill>
                  <a:srgbClr val="002060"/>
                </a:solidFill>
                <a:latin typeface="Calibri" panose="020F0502020204030204" pitchFamily="34" charset="0"/>
                <a:ea typeface="Calibri" panose="020F0502020204030204" pitchFamily="34" charset="0"/>
              </a:rPr>
              <a:t>ATCA market situation and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product roadmap –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presentation of May 2023 during the 18</a:t>
            </a:r>
            <a:r>
              <a:rPr lang="en-GB" sz="2000" b="1" i="1" baseline="30000" dirty="0">
                <a:solidFill>
                  <a:srgbClr val="002060"/>
                </a:solidFill>
                <a:latin typeface="Calibri" panose="020F0502020204030204" pitchFamily="34" charset="0"/>
                <a:ea typeface="Calibri" panose="020F0502020204030204" pitchFamily="34" charset="0"/>
              </a:rPr>
              <a:t>th</a:t>
            </a:r>
            <a:r>
              <a:rPr lang="en-GB" sz="2000" b="1" i="1" dirty="0">
                <a:solidFill>
                  <a:srgbClr val="002060"/>
                </a:solidFill>
                <a:latin typeface="Calibri" panose="020F0502020204030204" pitchFamily="34" charset="0"/>
                <a:ea typeface="Calibri" panose="020F0502020204030204" pitchFamily="34" charset="0"/>
              </a:rPr>
              <a:t> ATCA IG</a:t>
            </a:r>
          </a:p>
          <a:p>
            <a:pPr marL="0" marR="0">
              <a:spcBef>
                <a:spcPts val="0"/>
              </a:spcBef>
              <a:spcAft>
                <a:spcPts val="0"/>
              </a:spcAft>
            </a:pPr>
            <a:endParaRPr lang="fr-CH" sz="1800" dirty="0">
              <a:solidFill>
                <a:srgbClr val="000000"/>
              </a:solidFill>
              <a:effectLst/>
              <a:latin typeface="Calibri" panose="020F0502020204030204" pitchFamily="34" charset="0"/>
            </a:endParaRPr>
          </a:p>
          <a:p>
            <a:pPr marL="0" marR="0">
              <a:spcBef>
                <a:spcPts val="0"/>
              </a:spcBef>
              <a:spcAft>
                <a:spcPts val="0"/>
              </a:spcAft>
            </a:pPr>
            <a:r>
              <a:rPr lang="en-US" dirty="0">
                <a:solidFill>
                  <a:srgbClr val="000000"/>
                </a:solidFill>
                <a:latin typeface="Calibri" panose="020F0502020204030204" pitchFamily="34" charset="0"/>
              </a:rPr>
              <a:t>Two interesting questions:</a:t>
            </a:r>
            <a:endParaRPr lang="en-US" sz="1800" dirty="0">
              <a:solidFill>
                <a:srgbClr val="000000"/>
              </a:solidFill>
              <a:effectLst/>
              <a:latin typeface="Calibri" panose="020F0502020204030204" pitchFamily="34" charset="0"/>
            </a:endParaRPr>
          </a:p>
          <a:p>
            <a:pPr marL="0" marR="0">
              <a:spcBef>
                <a:spcPts val="0"/>
              </a:spcBef>
              <a:spcAft>
                <a:spcPts val="0"/>
              </a:spcAft>
            </a:pPr>
            <a:endParaRPr lang="en-US" dirty="0">
              <a:solidFill>
                <a:srgbClr val="000000"/>
              </a:solidFill>
              <a:latin typeface="Calibri" panose="020F0502020204030204" pitchFamily="34" charset="0"/>
            </a:endParaRPr>
          </a:p>
          <a:p>
            <a:pPr marL="285750" marR="0" indent="-285750">
              <a:spcBef>
                <a:spcPts val="0"/>
              </a:spcBef>
              <a:spcAft>
                <a:spcPts val="0"/>
              </a:spcAft>
              <a:buFont typeface="Arial" panose="020B0604020202020204" pitchFamily="34" charset="0"/>
              <a:buChar char="•"/>
            </a:pPr>
            <a:r>
              <a:rPr lang="en-US" sz="1800" u="sng" dirty="0">
                <a:solidFill>
                  <a:srgbClr val="1F4E79"/>
                </a:solidFill>
                <a:effectLst/>
                <a:latin typeface="Calibri" panose="020F0502020204030204" pitchFamily="34" charset="0"/>
              </a:rPr>
              <a:t>Which standard is telecom using now?</a:t>
            </a:r>
          </a:p>
          <a:p>
            <a:pPr marL="0" marR="0">
              <a:spcBef>
                <a:spcPts val="0"/>
              </a:spcBef>
              <a:spcAft>
                <a:spcPts val="0"/>
              </a:spcAft>
            </a:pPr>
            <a:r>
              <a:rPr lang="en-US" sz="1800" i="1" dirty="0">
                <a:effectLst/>
                <a:latin typeface="Calibri" panose="020F0502020204030204" pitchFamily="34" charset="0"/>
              </a:rPr>
              <a:t>« Telecom is using OCP =&gt; Dedicated standard, not running well. Now telecom is going into server solutions, in accordance with OCP standard, SW as a service. No dedicated HW anymore. »</a:t>
            </a:r>
          </a:p>
          <a:p>
            <a:pPr marL="0" marR="0">
              <a:spcBef>
                <a:spcPts val="0"/>
              </a:spcBef>
              <a:spcAft>
                <a:spcPts val="0"/>
              </a:spcAft>
            </a:pPr>
            <a:r>
              <a:rPr lang="en-US" sz="1800" dirty="0">
                <a:effectLst/>
                <a:latin typeface="Calibri" panose="020F0502020204030204" pitchFamily="34" charset="0"/>
              </a:rPr>
              <a:t> </a:t>
            </a:r>
          </a:p>
          <a:p>
            <a:pPr marL="285750" marR="0" indent="-285750">
              <a:spcBef>
                <a:spcPts val="0"/>
              </a:spcBef>
              <a:spcAft>
                <a:spcPts val="0"/>
              </a:spcAft>
              <a:buFont typeface="Arial" panose="020B0604020202020204" pitchFamily="34" charset="0"/>
              <a:buChar char="•"/>
            </a:pPr>
            <a:r>
              <a:rPr lang="en-US" sz="1800" u="sng" dirty="0">
                <a:solidFill>
                  <a:srgbClr val="1F4E79"/>
                </a:solidFill>
                <a:effectLst/>
                <a:latin typeface="Calibri" panose="020F0502020204030204" pitchFamily="34" charset="0"/>
              </a:rPr>
              <a:t>Will ATCA disappear?</a:t>
            </a:r>
          </a:p>
          <a:p>
            <a:pPr marL="0" marR="0">
              <a:spcBef>
                <a:spcPts val="0"/>
              </a:spcBef>
              <a:spcAft>
                <a:spcPts val="0"/>
              </a:spcAft>
            </a:pPr>
            <a:r>
              <a:rPr lang="en-US" sz="1800" i="1" dirty="0">
                <a:effectLst/>
                <a:latin typeface="Calibri" panose="020F0502020204030204" pitchFamily="34" charset="0"/>
              </a:rPr>
              <a:t>« ATCA is now quite low but stable, so Schroff intends to keep this active for the coming years. In addition, quantum computing needs a lot of power, modularity, high precision clocks and low latency</a:t>
            </a:r>
            <a:r>
              <a:rPr lang="en-US" i="1" dirty="0">
                <a:latin typeface="Calibri" panose="020F0502020204030204" pitchFamily="34" charset="0"/>
              </a:rPr>
              <a:t>.</a:t>
            </a:r>
            <a:r>
              <a:rPr lang="en-US" sz="1800" i="1" dirty="0">
                <a:effectLst/>
                <a:latin typeface="Calibri" panose="020F0502020204030204" pitchFamily="34" charset="0"/>
              </a:rPr>
              <a:t> </a:t>
            </a:r>
          </a:p>
          <a:p>
            <a:pPr marL="0" marR="0">
              <a:spcBef>
                <a:spcPts val="0"/>
              </a:spcBef>
              <a:spcAft>
                <a:spcPts val="0"/>
              </a:spcAft>
            </a:pPr>
            <a:r>
              <a:rPr lang="en-US" sz="1800" i="1" dirty="0">
                <a:effectLst/>
                <a:latin typeface="Calibri" panose="020F0502020204030204" pitchFamily="34" charset="0"/>
              </a:rPr>
              <a:t>QC then often go to PXI, MTCA and ATCA and some manufacturers already went to ATCA. QC is growing market. »</a:t>
            </a:r>
          </a:p>
        </p:txBody>
      </p:sp>
      <p:sp>
        <p:nvSpPr>
          <p:cNvPr id="11" name="Titolo 2"/>
          <p:cNvSpPr txBox="1">
            <a:spLocks/>
          </p:cNvSpPr>
          <p:nvPr/>
        </p:nvSpPr>
        <p:spPr>
          <a:xfrm>
            <a:off x="313765" y="173002"/>
            <a:ext cx="10354235"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400" b="1" dirty="0">
                <a:solidFill>
                  <a:schemeClr val="tx2">
                    <a:lumMod val="75000"/>
                  </a:schemeClr>
                </a:solidFill>
              </a:rPr>
              <a:t>ATCA availability</a:t>
            </a:r>
          </a:p>
        </p:txBody>
      </p:sp>
    </p:spTree>
    <p:extLst>
      <p:ext uri="{BB962C8B-B14F-4D97-AF65-F5344CB8AC3E}">
        <p14:creationId xmlns:p14="http://schemas.microsoft.com/office/powerpoint/2010/main" val="1682911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EC8E49-7F71-BB53-8366-6BA2C857A5BE}"/>
              </a:ext>
            </a:extLst>
          </p:cNvPr>
          <p:cNvPicPr>
            <a:picLocks noChangeAspect="1"/>
          </p:cNvPicPr>
          <p:nvPr/>
        </p:nvPicPr>
        <p:blipFill>
          <a:blip r:embed="rId2"/>
          <a:stretch>
            <a:fillRect/>
          </a:stretch>
        </p:blipFill>
        <p:spPr>
          <a:xfrm>
            <a:off x="9756823" y="5127660"/>
            <a:ext cx="2435177" cy="1557338"/>
          </a:xfrm>
          <a:prstGeom prst="rect">
            <a:avLst/>
          </a:prstGeom>
        </p:spPr>
      </p:pic>
      <p:sp>
        <p:nvSpPr>
          <p:cNvPr id="2" name="Rectangle 1"/>
          <p:cNvSpPr/>
          <p:nvPr/>
        </p:nvSpPr>
        <p:spPr>
          <a:xfrm>
            <a:off x="313765" y="751289"/>
            <a:ext cx="11351185" cy="5601533"/>
          </a:xfrm>
          <a:prstGeom prst="rect">
            <a:avLst/>
          </a:prstGeom>
        </p:spPr>
        <p:txBody>
          <a:bodyPr wrap="square">
            <a:spAutoFit/>
          </a:bodyPr>
          <a:lstStyle/>
          <a:p>
            <a:pPr lvl="0">
              <a:spcBef>
                <a:spcPts val="1200"/>
              </a:spcBef>
              <a:spcAft>
                <a:spcPts val="0"/>
              </a:spcAft>
            </a:pPr>
            <a:r>
              <a:rPr lang="en-GB" sz="2000" b="1" i="1" dirty="0">
                <a:solidFill>
                  <a:srgbClr val="002060"/>
                </a:solidFill>
                <a:latin typeface="Calibri" panose="020F0502020204030204" pitchFamily="34" charset="0"/>
                <a:ea typeface="Calibri" panose="020F0502020204030204" pitchFamily="34" charset="0"/>
              </a:rPr>
              <a:t>Focus on the ATCA connector availability – </a:t>
            </a:r>
            <a:r>
              <a:rPr lang="en-GB" sz="2000" b="1" i="1" dirty="0" err="1">
                <a:solidFill>
                  <a:srgbClr val="002060"/>
                </a:solidFill>
                <a:latin typeface="Calibri" panose="020F0502020204030204" pitchFamily="34" charset="0"/>
                <a:ea typeface="Calibri" panose="020F0502020204030204" pitchFamily="34" charset="0"/>
              </a:rPr>
              <a:t>nVent</a:t>
            </a:r>
            <a:r>
              <a:rPr lang="en-GB" sz="2000" b="1" i="1" dirty="0">
                <a:solidFill>
                  <a:srgbClr val="002060"/>
                </a:solidFill>
                <a:latin typeface="Calibri" panose="020F0502020204030204" pitchFamily="34" charset="0"/>
                <a:ea typeface="Calibri" panose="020F0502020204030204" pitchFamily="34" charset="0"/>
              </a:rPr>
              <a:t> reply date August 30 2023</a:t>
            </a:r>
          </a:p>
          <a:p>
            <a:pPr marL="285750" lvl="1" indent="-285750">
              <a:spcBef>
                <a:spcPts val="1200"/>
              </a:spcBef>
              <a:buFont typeface="Arial" panose="020B0604020202020204" pitchFamily="34" charset="0"/>
              <a:buChar char="•"/>
            </a:pPr>
            <a:r>
              <a:rPr lang="en-GB" dirty="0">
                <a:solidFill>
                  <a:srgbClr val="002060"/>
                </a:solidFill>
                <a:latin typeface="Calibri" panose="020F0502020204030204" pitchFamily="34" charset="0"/>
                <a:ea typeface="Calibri" panose="020F0502020204030204" pitchFamily="34" charset="0"/>
              </a:rPr>
              <a:t>Concerning connector type I:</a:t>
            </a:r>
            <a:br>
              <a:rPr lang="en-GB" dirty="0">
                <a:solidFill>
                  <a:srgbClr val="002060"/>
                </a:solidFill>
                <a:latin typeface="Calibri" panose="020F0502020204030204" pitchFamily="34" charset="0"/>
                <a:ea typeface="Calibri" panose="020F0502020204030204" pitchFamily="34" charset="0"/>
              </a:rPr>
            </a:br>
            <a:r>
              <a:rPr lang="en-GB" dirty="0">
                <a:solidFill>
                  <a:srgbClr val="002060"/>
                </a:solidFill>
                <a:latin typeface="Calibri" panose="020F0502020204030204" pitchFamily="34" charset="0"/>
                <a:ea typeface="Calibri" panose="020F0502020204030204" pitchFamily="34" charset="0"/>
              </a:rPr>
              <a:t>We assume that the volume of this type of connector will decrease because fewer and fewer applications are being implemented. Some connector manufacturers will focus on the automotive sector because they expect volume business there. </a:t>
            </a:r>
            <a:br>
              <a:rPr lang="en-GB" dirty="0">
                <a:solidFill>
                  <a:srgbClr val="002060"/>
                </a:solidFill>
                <a:latin typeface="Calibri" panose="020F0502020204030204" pitchFamily="34" charset="0"/>
                <a:ea typeface="Calibri" panose="020F0502020204030204" pitchFamily="34" charset="0"/>
              </a:rPr>
            </a:br>
            <a:r>
              <a:rPr lang="en-GB" dirty="0">
                <a:solidFill>
                  <a:srgbClr val="002060"/>
                </a:solidFill>
                <a:latin typeface="Calibri" panose="020F0502020204030204" pitchFamily="34" charset="0"/>
                <a:ea typeface="Calibri" panose="020F0502020204030204" pitchFamily="34" charset="0"/>
              </a:rPr>
              <a:t>As shown in our presentation during the ATCA session this year we have also recognized that the numbers for the ATCA decline. There is still business but on a lower level in the communication business and we see coming up interest for ATCA in the Quantum Computing.</a:t>
            </a:r>
          </a:p>
          <a:p>
            <a:pPr marL="285750" lvl="1" indent="-285750">
              <a:spcBef>
                <a:spcPts val="1200"/>
              </a:spcBef>
              <a:buFont typeface="Arial" panose="020B0604020202020204" pitchFamily="34" charset="0"/>
              <a:buChar char="•"/>
            </a:pPr>
            <a:r>
              <a:rPr lang="en-GB" dirty="0">
                <a:solidFill>
                  <a:srgbClr val="002060"/>
                </a:solidFill>
                <a:latin typeface="Calibri" panose="020F0502020204030204" pitchFamily="34" charset="0"/>
                <a:ea typeface="Calibri" panose="020F0502020204030204" pitchFamily="34" charset="0"/>
              </a:rPr>
              <a:t>We have received messages from TE and from EPT that they will cancel this type of the ATCA power connector (male, female is continued) which are used for the plug-in units. There are still some manufactures who are providing the ATCA power connector Z1 male version:</a:t>
            </a:r>
          </a:p>
          <a:p>
            <a:pPr marL="742950" lvl="2" indent="-285750">
              <a:spcBef>
                <a:spcPts val="1200"/>
              </a:spcBef>
              <a:buFont typeface="Courier New" panose="02070309020205020404" pitchFamily="49" charset="0"/>
              <a:buChar char="o"/>
            </a:pPr>
            <a:r>
              <a:rPr lang="en-GB" sz="1600" dirty="0" err="1">
                <a:solidFill>
                  <a:srgbClr val="002060"/>
                </a:solidFill>
                <a:latin typeface="Calibri" panose="020F0502020204030204" pitchFamily="34" charset="0"/>
                <a:ea typeface="Calibri" panose="020F0502020204030204" pitchFamily="34" charset="0"/>
              </a:rPr>
              <a:t>Nextron</a:t>
            </a:r>
            <a:r>
              <a:rPr lang="en-GB" sz="1600" dirty="0">
                <a:solidFill>
                  <a:srgbClr val="002060"/>
                </a:solidFill>
                <a:latin typeface="Calibri" panose="020F0502020204030204" pitchFamily="34" charset="0"/>
                <a:ea typeface="Calibri" panose="020F0502020204030204" pitchFamily="34" charset="0"/>
              </a:rPr>
              <a:t>/</a:t>
            </a:r>
            <a:r>
              <a:rPr lang="en-GB" sz="1600" dirty="0" err="1">
                <a:solidFill>
                  <a:srgbClr val="002060"/>
                </a:solidFill>
                <a:latin typeface="Calibri" panose="020F0502020204030204" pitchFamily="34" charset="0"/>
                <a:ea typeface="Calibri" panose="020F0502020204030204" pitchFamily="34" charset="0"/>
              </a:rPr>
              <a:t>Leanpac</a:t>
            </a:r>
            <a:r>
              <a:rPr lang="en-GB" sz="1600" dirty="0">
                <a:solidFill>
                  <a:srgbClr val="002060"/>
                </a:solidFill>
                <a:latin typeface="Calibri" panose="020F0502020204030204" pitchFamily="34" charset="0"/>
                <a:ea typeface="Calibri" panose="020F0502020204030204" pitchFamily="34" charset="0"/>
              </a:rPr>
              <a:t>: </a:t>
            </a:r>
            <a:r>
              <a:rPr lang="en-GB" sz="1600" dirty="0">
                <a:solidFill>
                  <a:srgbClr val="002060"/>
                </a:solidFill>
                <a:latin typeface="Calibri" panose="020F0502020204030204" pitchFamily="34" charset="0"/>
                <a:ea typeface="Calibri" panose="020F0502020204030204" pitchFamily="34" charset="0"/>
                <a:hlinkClick r:id="rId3"/>
              </a:rPr>
              <a:t>https://www.nextrongroup.com/products/connector/Power_Connectors/ATCA_series?Gender_%26_Mounting_Angle=Male+Right+Angle&amp;Number_of_pin=34</a:t>
            </a:r>
            <a:endParaRPr lang="fr-CH" sz="1600" dirty="0">
              <a:effectLst/>
              <a:latin typeface="Calibri" panose="020F0502020204030204" pitchFamily="34" charset="0"/>
              <a:ea typeface="Calibri" panose="020F0502020204030204" pitchFamily="34" charset="0"/>
            </a:endParaRPr>
          </a:p>
          <a:p>
            <a:pPr marL="742950" lvl="2" indent="-285750">
              <a:spcBef>
                <a:spcPts val="1200"/>
              </a:spcBef>
              <a:buFont typeface="Courier New" panose="02070309020205020404" pitchFamily="49" charset="0"/>
              <a:buChar char="o"/>
            </a:pPr>
            <a:r>
              <a:rPr lang="en-GB" sz="1600" dirty="0" err="1">
                <a:solidFill>
                  <a:srgbClr val="002060"/>
                </a:solidFill>
                <a:latin typeface="Calibri" panose="020F0502020204030204" pitchFamily="34" charset="0"/>
                <a:ea typeface="Calibri" panose="020F0502020204030204" pitchFamily="34" charset="0"/>
              </a:rPr>
              <a:t>Conec</a:t>
            </a:r>
            <a:r>
              <a:rPr lang="en-GB" sz="1600" dirty="0">
                <a:solidFill>
                  <a:srgbClr val="002060"/>
                </a:solidFill>
                <a:latin typeface="Calibri" panose="020F0502020204030204" pitchFamily="34" charset="0"/>
                <a:ea typeface="Calibri" panose="020F0502020204030204" pitchFamily="34" charset="0"/>
              </a:rPr>
              <a:t>: </a:t>
            </a:r>
            <a:r>
              <a:rPr lang="en-GB" sz="1600" u="sng" dirty="0">
                <a:solidFill>
                  <a:srgbClr val="0563C1"/>
                </a:solidFill>
                <a:effectLst/>
                <a:latin typeface="Calibri" panose="020F0502020204030204" pitchFamily="34" charset="0"/>
                <a:ea typeface="Calibri" panose="020F0502020204030204" pitchFamily="34" charset="0"/>
                <a:hlinkClick r:id="rId4"/>
              </a:rPr>
              <a:t>https://conec.com/catalog/en/atca%20messerl.%2034p%20l%C3%B6tstift%2090%C2%B0-16649.html</a:t>
            </a:r>
            <a:endParaRPr lang="fr-CH" sz="1600" dirty="0">
              <a:effectLst/>
              <a:latin typeface="Calibri" panose="020F0502020204030204" pitchFamily="34" charset="0"/>
              <a:ea typeface="Calibri" panose="020F0502020204030204" pitchFamily="34" charset="0"/>
            </a:endParaRPr>
          </a:p>
          <a:p>
            <a:pPr marL="742950" lvl="2" indent="-285750">
              <a:spcBef>
                <a:spcPts val="1200"/>
              </a:spcBef>
              <a:buFont typeface="Courier New" panose="02070309020205020404" pitchFamily="49" charset="0"/>
              <a:buChar char="o"/>
            </a:pPr>
            <a:r>
              <a:rPr lang="en-GB" sz="1600" dirty="0">
                <a:solidFill>
                  <a:srgbClr val="002060"/>
                </a:solidFill>
                <a:latin typeface="Calibri" panose="020F0502020204030204" pitchFamily="34" charset="0"/>
                <a:ea typeface="Calibri" panose="020F0502020204030204" pitchFamily="34" charset="0"/>
              </a:rPr>
              <a:t>Positronic: </a:t>
            </a:r>
            <a:r>
              <a:rPr lang="en-GB" sz="1600" u="sng" dirty="0">
                <a:solidFill>
                  <a:srgbClr val="0563C1"/>
                </a:solidFill>
                <a:effectLst/>
                <a:latin typeface="Calibri" panose="020F0502020204030204" pitchFamily="34" charset="0"/>
                <a:ea typeface="Calibri" panose="020F0502020204030204" pitchFamily="34" charset="0"/>
                <a:hlinkClick r:id="rId5"/>
              </a:rPr>
              <a:t>https://www.connectpositronic.com/series/vpb/</a:t>
            </a:r>
            <a:endParaRPr lang="fr-CH" sz="1600" dirty="0">
              <a:effectLst/>
              <a:latin typeface="Calibri" panose="020F0502020204030204" pitchFamily="34" charset="0"/>
              <a:ea typeface="Calibri" panose="020F0502020204030204" pitchFamily="34" charset="0"/>
            </a:endParaRPr>
          </a:p>
          <a:p>
            <a:pPr marL="742950" lvl="2" indent="-285750">
              <a:spcBef>
                <a:spcPts val="1200"/>
              </a:spcBef>
              <a:buFont typeface="Courier New" panose="02070309020205020404" pitchFamily="49" charset="0"/>
              <a:buChar char="o"/>
            </a:pPr>
            <a:endParaRPr lang="en-GB" dirty="0" err="1">
              <a:solidFill>
                <a:srgbClr val="002060"/>
              </a:solidFill>
              <a:latin typeface="Calibri" panose="020F0502020204030204" pitchFamily="34" charset="0"/>
              <a:ea typeface="Calibri" panose="020F0502020204030204" pitchFamily="34" charset="0"/>
            </a:endParaRPr>
          </a:p>
        </p:txBody>
      </p:sp>
      <p:sp>
        <p:nvSpPr>
          <p:cNvPr id="11" name="Titolo 2"/>
          <p:cNvSpPr txBox="1">
            <a:spLocks/>
          </p:cNvSpPr>
          <p:nvPr/>
        </p:nvSpPr>
        <p:spPr>
          <a:xfrm>
            <a:off x="313765" y="173002"/>
            <a:ext cx="10354235"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400" b="1" dirty="0">
                <a:solidFill>
                  <a:schemeClr val="tx2">
                    <a:lumMod val="75000"/>
                  </a:schemeClr>
                </a:solidFill>
              </a:rPr>
              <a:t>ATCA availability</a:t>
            </a:r>
          </a:p>
        </p:txBody>
      </p:sp>
      <p:pic>
        <p:nvPicPr>
          <p:cNvPr id="4" name="Picture 3" descr="A blue electronic device with many small gold pins&#10;&#10;Description automatically generated with medium confidence">
            <a:extLst>
              <a:ext uri="{FF2B5EF4-FFF2-40B4-BE49-F238E27FC236}">
                <a16:creationId xmlns:a16="http://schemas.microsoft.com/office/drawing/2014/main" id="{4CE9030B-EC9A-552A-DFD6-11594904E2D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15550" y="1"/>
            <a:ext cx="2076450" cy="1557338"/>
          </a:xfrm>
          <a:prstGeom prst="rect">
            <a:avLst/>
          </a:prstGeom>
        </p:spPr>
      </p:pic>
    </p:spTree>
    <p:extLst>
      <p:ext uri="{BB962C8B-B14F-4D97-AF65-F5344CB8AC3E}">
        <p14:creationId xmlns:p14="http://schemas.microsoft.com/office/powerpoint/2010/main" val="3210322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813" y="1170389"/>
            <a:ext cx="5538029" cy="4862870"/>
          </a:xfrm>
          <a:prstGeom prst="rect">
            <a:avLst/>
          </a:prstGeom>
        </p:spPr>
        <p:txBody>
          <a:bodyPr wrap="square">
            <a:spAutoFit/>
          </a:bodyPr>
          <a:lstStyle/>
          <a:p>
            <a:pPr lvl="0">
              <a:spcBef>
                <a:spcPts val="1200"/>
              </a:spcBef>
              <a:spcAft>
                <a:spcPts val="0"/>
              </a:spcAft>
            </a:pPr>
            <a:r>
              <a:rPr lang="en-GB" sz="2000" b="1" i="1" dirty="0">
                <a:solidFill>
                  <a:srgbClr val="002060"/>
                </a:solidFill>
                <a:latin typeface="Calibri" panose="020F0502020204030204" pitchFamily="34" charset="0"/>
                <a:ea typeface="Calibri" panose="020F0502020204030204" pitchFamily="34" charset="0"/>
              </a:rPr>
              <a:t>Target</a:t>
            </a:r>
          </a:p>
          <a:p>
            <a:pPr marL="742950" lvl="3" indent="-285750">
              <a:spcBef>
                <a:spcPts val="1200"/>
              </a:spcBef>
              <a:buFont typeface="Arial" panose="020B0604020202020204" pitchFamily="34" charset="0"/>
              <a:buChar char="•"/>
            </a:pPr>
            <a:r>
              <a:rPr lang="en-GB" dirty="0">
                <a:solidFill>
                  <a:srgbClr val="002060"/>
                </a:solidFill>
                <a:latin typeface="Calibri" panose="020F0502020204030204" pitchFamily="34" charset="0"/>
                <a:ea typeface="Calibri" panose="020F0502020204030204" pitchFamily="34" charset="0"/>
              </a:rPr>
              <a:t>Total estimated needs</a:t>
            </a:r>
          </a:p>
          <a:p>
            <a:pPr marL="1200150" lvl="4" indent="-285750">
              <a:spcBef>
                <a:spcPts val="1200"/>
              </a:spcBef>
              <a:buFont typeface="Courier New" panose="02070309020205020404" pitchFamily="49" charset="0"/>
              <a:buChar char="o"/>
            </a:pPr>
            <a:r>
              <a:rPr lang="en-GB" sz="1600" dirty="0">
                <a:solidFill>
                  <a:srgbClr val="002060"/>
                </a:solidFill>
                <a:latin typeface="Calibri" panose="020F0502020204030204" pitchFamily="34" charset="0"/>
                <a:ea typeface="Calibri" panose="020F0502020204030204" pitchFamily="34" charset="0"/>
              </a:rPr>
              <a:t>ATLAS: 	100 - 130 units</a:t>
            </a:r>
          </a:p>
          <a:p>
            <a:pPr marL="1200150" lvl="4" indent="-285750">
              <a:spcBef>
                <a:spcPts val="1200"/>
              </a:spcBef>
              <a:buFont typeface="Courier New" panose="02070309020205020404" pitchFamily="49" charset="0"/>
              <a:buChar char="o"/>
            </a:pPr>
            <a:r>
              <a:rPr lang="en-GB" sz="1600" dirty="0">
                <a:solidFill>
                  <a:srgbClr val="002060"/>
                </a:solidFill>
                <a:latin typeface="Calibri" panose="020F0502020204030204" pitchFamily="34" charset="0"/>
                <a:ea typeface="Calibri" panose="020F0502020204030204" pitchFamily="34" charset="0"/>
              </a:rPr>
              <a:t>CMS: 	100 - 130 units</a:t>
            </a:r>
          </a:p>
          <a:p>
            <a:pPr marL="742950" lvl="3" indent="-285750">
              <a:spcBef>
                <a:spcPts val="1200"/>
              </a:spcBef>
              <a:buFont typeface="Arial" panose="020B0604020202020204" pitchFamily="34" charset="0"/>
              <a:buChar char="•"/>
            </a:pPr>
            <a:r>
              <a:rPr lang="en-GB" dirty="0">
                <a:solidFill>
                  <a:srgbClr val="002060"/>
                </a:solidFill>
                <a:latin typeface="Calibri" panose="020F0502020204030204" pitchFamily="34" charset="0"/>
                <a:ea typeface="Calibri" panose="020F0502020204030204" pitchFamily="34" charset="0"/>
              </a:rPr>
              <a:t>Technical requirements: No change compared to the original price enquiry for limited quantities.</a:t>
            </a:r>
          </a:p>
          <a:p>
            <a:pPr marL="0" lvl="1">
              <a:spcBef>
                <a:spcPts val="1200"/>
              </a:spcBef>
            </a:pPr>
            <a:r>
              <a:rPr lang="en-GB" sz="2000" dirty="0">
                <a:solidFill>
                  <a:srgbClr val="002060"/>
                </a:solidFill>
                <a:latin typeface="Calibri" panose="020F0502020204030204" pitchFamily="34" charset="0"/>
                <a:ea typeface="Calibri" panose="020F0502020204030204" pitchFamily="34" charset="0"/>
              </a:rPr>
              <a:t>Total estimated : 250 shelves</a:t>
            </a:r>
          </a:p>
          <a:p>
            <a:pPr marL="0" lvl="1">
              <a:spcBef>
                <a:spcPts val="1200"/>
              </a:spcBef>
            </a:pPr>
            <a:endParaRPr lang="en-GB" sz="2000" b="1" i="1" dirty="0">
              <a:solidFill>
                <a:srgbClr val="002060"/>
              </a:solidFill>
              <a:latin typeface="Calibri" panose="020F0502020204030204" pitchFamily="34" charset="0"/>
              <a:ea typeface="Calibri" panose="020F0502020204030204" pitchFamily="34" charset="0"/>
            </a:endParaRPr>
          </a:p>
          <a:p>
            <a:pPr marL="0" lvl="1">
              <a:spcBef>
                <a:spcPts val="1200"/>
              </a:spcBef>
            </a:pPr>
            <a:r>
              <a:rPr lang="en-GB" sz="2000" b="1" i="1" dirty="0">
                <a:solidFill>
                  <a:srgbClr val="002060"/>
                </a:solidFill>
                <a:latin typeface="Calibri" panose="020F0502020204030204" pitchFamily="34" charset="0"/>
                <a:ea typeface="Calibri" panose="020F0502020204030204" pitchFamily="34" charset="0"/>
              </a:rPr>
              <a:t>Blanket purchase contracts</a:t>
            </a:r>
            <a:r>
              <a:rPr lang="en-GB" sz="2000" dirty="0">
                <a:solidFill>
                  <a:srgbClr val="002060"/>
                </a:solidFill>
                <a:latin typeface="Calibri" panose="020F0502020204030204" pitchFamily="34" charset="0"/>
                <a:ea typeface="Calibri" panose="020F0502020204030204" pitchFamily="34" charset="0"/>
              </a:rPr>
              <a:t> </a:t>
            </a:r>
          </a:p>
          <a:p>
            <a:pPr marL="285750" lvl="1" indent="-285750">
              <a:spcBef>
                <a:spcPts val="1200"/>
              </a:spcBef>
              <a:buFont typeface="Arial" panose="020B0604020202020204" pitchFamily="34" charset="0"/>
              <a:buChar char="•"/>
            </a:pPr>
            <a:r>
              <a:rPr lang="en-GB" dirty="0">
                <a:solidFill>
                  <a:srgbClr val="002060"/>
                </a:solidFill>
                <a:latin typeface="Calibri" panose="020F0502020204030204" pitchFamily="34" charset="0"/>
                <a:ea typeface="Calibri" panose="020F0502020204030204" pitchFamily="34" charset="0"/>
              </a:rPr>
              <a:t>For both, ATCA shelves and AC-DC rectifier units</a:t>
            </a:r>
          </a:p>
          <a:p>
            <a:pPr marL="285750" lvl="1" indent="-285750">
              <a:spcBef>
                <a:spcPts val="1200"/>
              </a:spcBef>
              <a:buFont typeface="Arial" panose="020B0604020202020204" pitchFamily="34" charset="0"/>
              <a:buChar char="•"/>
            </a:pPr>
            <a:r>
              <a:rPr lang="en-GB" dirty="0">
                <a:solidFill>
                  <a:srgbClr val="002060"/>
                </a:solidFill>
                <a:latin typeface="Calibri" panose="020F0502020204030204" pitchFamily="34" charset="0"/>
                <a:ea typeface="Calibri" panose="020F0502020204030204" pitchFamily="34" charset="0"/>
              </a:rPr>
              <a:t>Covering procurement and maintenance over long term</a:t>
            </a:r>
          </a:p>
        </p:txBody>
      </p:sp>
      <p:pic>
        <p:nvPicPr>
          <p:cNvPr id="9" name="Picture 8">
            <a:hlinkClick r:id="rId2"/>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13766" y="711730"/>
            <a:ext cx="2445132" cy="2445132"/>
          </a:xfrm>
          <a:prstGeom prst="rect">
            <a:avLst/>
          </a:prstGeom>
        </p:spPr>
      </p:pic>
      <p:pic>
        <p:nvPicPr>
          <p:cNvPr id="10" name="Picture 9">
            <a:hlinkClick r:id="rId4"/>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613766" y="4288804"/>
            <a:ext cx="2503564" cy="671851"/>
          </a:xfrm>
          <a:prstGeom prst="rect">
            <a:avLst/>
          </a:prstGeom>
        </p:spPr>
      </p:pic>
      <p:sp>
        <p:nvSpPr>
          <p:cNvPr id="12" name="Content Placeholder 12"/>
          <p:cNvSpPr txBox="1">
            <a:spLocks/>
          </p:cNvSpPr>
          <p:nvPr/>
        </p:nvSpPr>
        <p:spPr>
          <a:xfrm>
            <a:off x="6157342" y="2448106"/>
            <a:ext cx="3335908" cy="3318601"/>
          </a:xfrm>
          <a:prstGeom prst="rect">
            <a:avLst/>
          </a:prstGeom>
          <a:ln>
            <a:solidFill>
              <a:srgbClr val="002060"/>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Bef>
                <a:spcPts val="0"/>
              </a:spcBef>
              <a:spcAft>
                <a:spcPts val="0"/>
              </a:spcAft>
              <a:buNone/>
            </a:pPr>
            <a:r>
              <a:rPr lang="en-GB" sz="1400" b="1" dirty="0">
                <a:solidFill>
                  <a:schemeClr val="tx2">
                    <a:lumMod val="75000"/>
                  </a:schemeClr>
                </a:solidFill>
              </a:rPr>
              <a:t>ATCA shelf</a:t>
            </a:r>
          </a:p>
          <a:p>
            <a:pPr fontAlgn="auto">
              <a:spcBef>
                <a:spcPts val="0"/>
              </a:spcBef>
              <a:spcAft>
                <a:spcPts val="0"/>
              </a:spcAft>
            </a:pPr>
            <a:r>
              <a:rPr lang="en-GB" sz="1400" dirty="0">
                <a:solidFill>
                  <a:schemeClr val="tx2">
                    <a:lumMod val="75000"/>
                  </a:schemeClr>
                </a:solidFill>
              </a:rPr>
              <a:t>14 ATCA slots w. RTM</a:t>
            </a:r>
          </a:p>
          <a:p>
            <a:pPr fontAlgn="auto">
              <a:spcBef>
                <a:spcPts val="0"/>
              </a:spcBef>
              <a:spcAft>
                <a:spcPts val="0"/>
              </a:spcAft>
            </a:pPr>
            <a:r>
              <a:rPr lang="en-GB" sz="1400" dirty="0">
                <a:solidFill>
                  <a:schemeClr val="tx2">
                    <a:lumMod val="75000"/>
                  </a:schemeClr>
                </a:solidFill>
              </a:rPr>
              <a:t>Vertical (or Horizontal) cooling</a:t>
            </a:r>
          </a:p>
          <a:p>
            <a:pPr fontAlgn="auto">
              <a:spcBef>
                <a:spcPts val="0"/>
              </a:spcBef>
              <a:spcAft>
                <a:spcPts val="0"/>
              </a:spcAft>
            </a:pPr>
            <a:r>
              <a:rPr lang="en-GB" sz="1400" dirty="0">
                <a:solidFill>
                  <a:schemeClr val="tx2">
                    <a:lumMod val="75000"/>
                  </a:schemeClr>
                </a:solidFill>
              </a:rPr>
              <a:t>DS or FM topology</a:t>
            </a:r>
          </a:p>
          <a:p>
            <a:pPr fontAlgn="auto">
              <a:spcBef>
                <a:spcPts val="0"/>
              </a:spcBef>
              <a:spcAft>
                <a:spcPts val="0"/>
              </a:spcAft>
            </a:pPr>
            <a:r>
              <a:rPr lang="en-GB" sz="1400" dirty="0">
                <a:solidFill>
                  <a:schemeClr val="tx2">
                    <a:lumMod val="75000"/>
                  </a:schemeClr>
                </a:solidFill>
              </a:rPr>
              <a:t>40G backplane (100G optional TBC)</a:t>
            </a:r>
          </a:p>
          <a:p>
            <a:pPr fontAlgn="auto">
              <a:spcBef>
                <a:spcPts val="0"/>
              </a:spcBef>
              <a:spcAft>
                <a:spcPts val="0"/>
              </a:spcAft>
            </a:pPr>
            <a:r>
              <a:rPr lang="en-GB" sz="1400" dirty="0">
                <a:solidFill>
                  <a:schemeClr val="tx2">
                    <a:lumMod val="75000"/>
                  </a:schemeClr>
                </a:solidFill>
              </a:rPr>
              <a:t>Bussed IPMB (Radial upon request)</a:t>
            </a:r>
          </a:p>
          <a:p>
            <a:pPr fontAlgn="auto">
              <a:spcBef>
                <a:spcPts val="0"/>
              </a:spcBef>
              <a:spcAft>
                <a:spcPts val="0"/>
              </a:spcAft>
            </a:pPr>
            <a:r>
              <a:rPr lang="en-GB" sz="1400" dirty="0">
                <a:solidFill>
                  <a:schemeClr val="tx2">
                    <a:lumMod val="75000"/>
                  </a:schemeClr>
                </a:solidFill>
              </a:rPr>
              <a:t>1 Shelf man. Included (PP </a:t>
            </a:r>
            <a:r>
              <a:rPr lang="en-GB" sz="1400" dirty="0" err="1">
                <a:solidFill>
                  <a:schemeClr val="tx2">
                    <a:lumMod val="75000"/>
                  </a:schemeClr>
                </a:solidFill>
              </a:rPr>
              <a:t>ShMM</a:t>
            </a:r>
            <a:r>
              <a:rPr lang="en-GB" sz="1400" dirty="0">
                <a:solidFill>
                  <a:schemeClr val="tx2">
                    <a:lumMod val="75000"/>
                  </a:schemeClr>
                </a:solidFill>
              </a:rPr>
              <a:t> 700)</a:t>
            </a:r>
          </a:p>
          <a:p>
            <a:pPr lvl="1" fontAlgn="auto">
              <a:spcBef>
                <a:spcPts val="0"/>
              </a:spcBef>
              <a:spcAft>
                <a:spcPts val="0"/>
              </a:spcAft>
            </a:pPr>
            <a:endParaRPr lang="en-GB" sz="1400" dirty="0">
              <a:solidFill>
                <a:schemeClr val="tx2">
                  <a:lumMod val="75000"/>
                </a:schemeClr>
              </a:solidFill>
            </a:endParaRPr>
          </a:p>
          <a:p>
            <a:pPr marL="0" indent="0" fontAlgn="auto">
              <a:spcBef>
                <a:spcPts val="0"/>
              </a:spcBef>
              <a:spcAft>
                <a:spcPts val="0"/>
              </a:spcAft>
              <a:buNone/>
            </a:pPr>
            <a:r>
              <a:rPr lang="en-GB" sz="1400" b="1" dirty="0">
                <a:solidFill>
                  <a:schemeClr val="tx2">
                    <a:lumMod val="75000"/>
                  </a:schemeClr>
                </a:solidFill>
              </a:rPr>
              <a:t>- 48Vdc rectifier system </a:t>
            </a:r>
          </a:p>
          <a:p>
            <a:pPr fontAlgn="auto">
              <a:spcBef>
                <a:spcPts val="0"/>
              </a:spcBef>
              <a:spcAft>
                <a:spcPts val="0"/>
              </a:spcAft>
            </a:pPr>
            <a:r>
              <a:rPr lang="en-GB" sz="1400" dirty="0">
                <a:solidFill>
                  <a:schemeClr val="tx2">
                    <a:lumMod val="75000"/>
                  </a:schemeClr>
                </a:solidFill>
              </a:rPr>
              <a:t>Up to 18 kW max output </a:t>
            </a:r>
            <a:r>
              <a:rPr lang="en-GB" sz="1400" dirty="0" err="1">
                <a:solidFill>
                  <a:schemeClr val="tx2">
                    <a:lumMod val="75000"/>
                  </a:schemeClr>
                </a:solidFill>
              </a:rPr>
              <a:t>pwr</a:t>
            </a:r>
            <a:r>
              <a:rPr lang="en-GB" sz="1400" dirty="0">
                <a:solidFill>
                  <a:schemeClr val="tx2">
                    <a:lumMod val="75000"/>
                  </a:schemeClr>
                </a:solidFill>
              </a:rPr>
              <a:t> </a:t>
            </a:r>
            <a:br>
              <a:rPr lang="en-GB" sz="1400" dirty="0">
                <a:solidFill>
                  <a:schemeClr val="tx2">
                    <a:lumMod val="75000"/>
                  </a:schemeClr>
                </a:solidFill>
              </a:rPr>
            </a:br>
            <a:r>
              <a:rPr lang="en-GB" sz="1400" dirty="0">
                <a:solidFill>
                  <a:schemeClr val="tx2">
                    <a:lumMod val="75000"/>
                  </a:schemeClr>
                </a:solidFill>
              </a:rPr>
              <a:t>(w. expansion unit)</a:t>
            </a:r>
          </a:p>
          <a:p>
            <a:pPr fontAlgn="auto">
              <a:spcBef>
                <a:spcPts val="0"/>
              </a:spcBef>
              <a:spcAft>
                <a:spcPts val="0"/>
              </a:spcAft>
            </a:pPr>
            <a:r>
              <a:rPr lang="en-GB" sz="1400" dirty="0">
                <a:solidFill>
                  <a:schemeClr val="tx2">
                    <a:lumMod val="75000"/>
                  </a:schemeClr>
                </a:solidFill>
              </a:rPr>
              <a:t>9 kW with N+1 </a:t>
            </a:r>
            <a:r>
              <a:rPr lang="en-GB" sz="1400" dirty="0" err="1">
                <a:solidFill>
                  <a:schemeClr val="tx2">
                    <a:lumMod val="75000"/>
                  </a:schemeClr>
                </a:solidFill>
              </a:rPr>
              <a:t>redund</a:t>
            </a:r>
            <a:r>
              <a:rPr lang="en-GB" sz="1400" dirty="0">
                <a:solidFill>
                  <a:schemeClr val="tx2">
                    <a:lumMod val="75000"/>
                  </a:schemeClr>
                </a:solidFill>
              </a:rPr>
              <a:t>. (one 1U unit)</a:t>
            </a:r>
          </a:p>
          <a:p>
            <a:pPr fontAlgn="auto">
              <a:spcBef>
                <a:spcPts val="0"/>
              </a:spcBef>
              <a:spcAft>
                <a:spcPts val="0"/>
              </a:spcAft>
            </a:pPr>
            <a:r>
              <a:rPr lang="en-GB" sz="1400" dirty="0">
                <a:solidFill>
                  <a:schemeClr val="tx2">
                    <a:lumMod val="75000"/>
                  </a:schemeClr>
                </a:solidFill>
              </a:rPr>
              <a:t>Based on 5 </a:t>
            </a:r>
            <a:r>
              <a:rPr lang="en-GB" sz="1400" dirty="0" err="1">
                <a:solidFill>
                  <a:schemeClr val="tx2">
                    <a:lumMod val="75000"/>
                  </a:schemeClr>
                </a:solidFill>
              </a:rPr>
              <a:t>pwr</a:t>
            </a:r>
            <a:r>
              <a:rPr lang="en-GB" sz="1400" dirty="0">
                <a:solidFill>
                  <a:schemeClr val="tx2">
                    <a:lumMod val="75000"/>
                  </a:schemeClr>
                </a:solidFill>
              </a:rPr>
              <a:t> bricks</a:t>
            </a:r>
          </a:p>
          <a:p>
            <a:pPr fontAlgn="auto">
              <a:spcBef>
                <a:spcPts val="0"/>
              </a:spcBef>
              <a:spcAft>
                <a:spcPts val="0"/>
              </a:spcAft>
            </a:pPr>
            <a:r>
              <a:rPr lang="en-GB" sz="1400" dirty="0">
                <a:solidFill>
                  <a:schemeClr val="tx2">
                    <a:lumMod val="75000"/>
                  </a:schemeClr>
                </a:solidFill>
              </a:rPr>
              <a:t>Single bulk power output</a:t>
            </a:r>
          </a:p>
          <a:p>
            <a:pPr fontAlgn="auto">
              <a:spcBef>
                <a:spcPts val="0"/>
              </a:spcBef>
              <a:spcAft>
                <a:spcPts val="0"/>
              </a:spcAft>
            </a:pPr>
            <a:r>
              <a:rPr lang="en-GB" sz="1400" dirty="0">
                <a:solidFill>
                  <a:schemeClr val="tx2">
                    <a:lumMod val="75000"/>
                  </a:schemeClr>
                </a:solidFill>
              </a:rPr>
              <a:t>Ctrl module (SNMP over eth.)</a:t>
            </a:r>
          </a:p>
        </p:txBody>
      </p:sp>
      <p:sp>
        <p:nvSpPr>
          <p:cNvPr id="11" name="Titolo 2"/>
          <p:cNvSpPr txBox="1">
            <a:spLocks/>
          </p:cNvSpPr>
          <p:nvPr/>
        </p:nvSpPr>
        <p:spPr>
          <a:xfrm>
            <a:off x="313765" y="173002"/>
            <a:ext cx="10354235"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400" b="1" dirty="0">
                <a:solidFill>
                  <a:schemeClr val="tx2">
                    <a:lumMod val="75000"/>
                  </a:schemeClr>
                </a:solidFill>
              </a:rPr>
              <a:t>Procurement and maintenance framework - Reminder</a:t>
            </a:r>
          </a:p>
        </p:txBody>
      </p:sp>
      <p:pic>
        <p:nvPicPr>
          <p:cNvPr id="13" name="Picture 12"/>
          <p:cNvPicPr>
            <a:picLocks noChangeAspect="1"/>
          </p:cNvPicPr>
          <p:nvPr/>
        </p:nvPicPr>
        <p:blipFill>
          <a:blip r:embed="rId6"/>
          <a:stretch>
            <a:fillRect/>
          </a:stretch>
        </p:blipFill>
        <p:spPr>
          <a:xfrm>
            <a:off x="9944348" y="3183729"/>
            <a:ext cx="1943100" cy="695325"/>
          </a:xfrm>
          <a:prstGeom prst="rect">
            <a:avLst/>
          </a:prstGeom>
        </p:spPr>
      </p:pic>
      <p:pic>
        <p:nvPicPr>
          <p:cNvPr id="14" name="Picture 13"/>
          <p:cNvPicPr>
            <a:picLocks noChangeAspect="1"/>
          </p:cNvPicPr>
          <p:nvPr/>
        </p:nvPicPr>
        <p:blipFill>
          <a:blip r:embed="rId7"/>
          <a:stretch>
            <a:fillRect/>
          </a:stretch>
        </p:blipFill>
        <p:spPr>
          <a:xfrm>
            <a:off x="9944348" y="5290309"/>
            <a:ext cx="2114550" cy="742950"/>
          </a:xfrm>
          <a:prstGeom prst="rect">
            <a:avLst/>
          </a:prstGeom>
        </p:spPr>
      </p:pic>
    </p:spTree>
    <p:extLst>
      <p:ext uri="{BB962C8B-B14F-4D97-AF65-F5344CB8AC3E}">
        <p14:creationId xmlns:p14="http://schemas.microsoft.com/office/powerpoint/2010/main" val="2853700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2"/>
          <p:cNvSpPr txBox="1">
            <a:spLocks/>
          </p:cNvSpPr>
          <p:nvPr/>
        </p:nvSpPr>
        <p:spPr>
          <a:xfrm>
            <a:off x="313765" y="173002"/>
            <a:ext cx="10354235"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400" b="1" dirty="0">
                <a:solidFill>
                  <a:schemeClr val="tx2">
                    <a:lumMod val="75000"/>
                  </a:schemeClr>
                </a:solidFill>
              </a:rPr>
              <a:t>Procurement framework for ATCA shelf and -48V rectifier - Reminder</a:t>
            </a:r>
            <a:endParaRPr lang="en-US" sz="2400" b="1" dirty="0">
              <a:solidFill>
                <a:schemeClr val="tx2">
                  <a:lumMod val="75000"/>
                </a:schemeClr>
              </a:solidFill>
            </a:endParaRPr>
          </a:p>
        </p:txBody>
      </p:sp>
      <p:sp>
        <p:nvSpPr>
          <p:cNvPr id="8" name="Rectangle 7"/>
          <p:cNvSpPr/>
          <p:nvPr/>
        </p:nvSpPr>
        <p:spPr>
          <a:xfrm>
            <a:off x="739774" y="1422460"/>
            <a:ext cx="10474326" cy="4801314"/>
          </a:xfrm>
          <a:prstGeom prst="rect">
            <a:avLst/>
          </a:prstGeom>
        </p:spPr>
        <p:txBody>
          <a:bodyPr wrap="square">
            <a:spAutoFit/>
          </a:bodyPr>
          <a:lstStyle/>
          <a:p>
            <a:pPr lvl="0">
              <a:spcBef>
                <a:spcPts val="1200"/>
              </a:spcBef>
              <a:spcAft>
                <a:spcPts val="0"/>
              </a:spcAft>
            </a:pPr>
            <a:r>
              <a:rPr lang="en-GB" b="1" dirty="0">
                <a:solidFill>
                  <a:srgbClr val="002060"/>
                </a:solidFill>
                <a:latin typeface="Calibri" panose="020F0502020204030204" pitchFamily="34" charset="0"/>
                <a:ea typeface="Calibri" panose="020F0502020204030204" pitchFamily="34" charset="0"/>
              </a:rPr>
              <a:t>Main contractual conditions</a:t>
            </a:r>
          </a:p>
          <a:p>
            <a:pPr marL="285750" lvl="0" indent="-285750">
              <a:spcBef>
                <a:spcPts val="1200"/>
              </a:spcBef>
              <a:spcAft>
                <a:spcPts val="0"/>
              </a:spcAft>
              <a:buFont typeface="Arial" panose="020B0604020202020204" pitchFamily="34" charset="0"/>
              <a:buChar char="•"/>
            </a:pPr>
            <a:endParaRPr lang="en-GB" i="1" dirty="0">
              <a:solidFill>
                <a:srgbClr val="002060"/>
              </a:solidFill>
              <a:latin typeface="Calibri" panose="020F0502020204030204" pitchFamily="34" charset="0"/>
              <a:ea typeface="Calibri" panose="020F0502020204030204" pitchFamily="34" charset="0"/>
            </a:endParaRPr>
          </a:p>
          <a:p>
            <a:pPr marL="285750" lvl="0" indent="-285750">
              <a:spcBef>
                <a:spcPts val="1200"/>
              </a:spcBef>
              <a:spcAft>
                <a:spcPts val="0"/>
              </a:spcAft>
              <a:buFont typeface="Arial" panose="020B0604020202020204" pitchFamily="34" charset="0"/>
              <a:buChar char="•"/>
            </a:pPr>
            <a:r>
              <a:rPr lang="en-GB" i="1" dirty="0">
                <a:solidFill>
                  <a:srgbClr val="002060"/>
                </a:solidFill>
                <a:latin typeface="Calibri" panose="020F0502020204030204" pitchFamily="34" charset="0"/>
                <a:ea typeface="Calibri" panose="020F0502020204030204" pitchFamily="34" charset="0"/>
              </a:rPr>
              <a:t>Delivery lead-time: 10 weeks from ordering date *</a:t>
            </a:r>
          </a:p>
          <a:p>
            <a:pPr marL="285750" lvl="0" indent="-285750">
              <a:spcBef>
                <a:spcPts val="1200"/>
              </a:spcBef>
              <a:spcAft>
                <a:spcPts val="0"/>
              </a:spcAft>
              <a:buFont typeface="Arial" panose="020B0604020202020204" pitchFamily="34" charset="0"/>
              <a:buChar char="•"/>
            </a:pPr>
            <a:r>
              <a:rPr lang="en-GB" i="1" dirty="0">
                <a:solidFill>
                  <a:srgbClr val="002060"/>
                </a:solidFill>
                <a:latin typeface="Calibri" panose="020F0502020204030204" pitchFamily="34" charset="0"/>
                <a:ea typeface="Calibri" panose="020F0502020204030204" pitchFamily="34" charset="0"/>
              </a:rPr>
              <a:t>Warranty duration: 2 years from delivery date</a:t>
            </a:r>
          </a:p>
          <a:p>
            <a:pPr marL="285750" lvl="0" indent="-285750">
              <a:spcBef>
                <a:spcPts val="1200"/>
              </a:spcBef>
              <a:spcAft>
                <a:spcPts val="0"/>
              </a:spcAft>
              <a:buFont typeface="Arial" panose="020B0604020202020204" pitchFamily="34" charset="0"/>
              <a:buChar char="•"/>
            </a:pPr>
            <a:r>
              <a:rPr lang="en-GB" i="1" dirty="0">
                <a:solidFill>
                  <a:srgbClr val="002060"/>
                </a:solidFill>
                <a:latin typeface="Calibri" panose="020F0502020204030204" pitchFamily="34" charset="0"/>
                <a:ea typeface="Calibri" panose="020F0502020204030204" pitchFamily="34" charset="0"/>
              </a:rPr>
              <a:t>Long term maintenance:</a:t>
            </a:r>
          </a:p>
          <a:p>
            <a:pPr marL="742950" lvl="1" indent="-285750">
              <a:spcBef>
                <a:spcPts val="1200"/>
              </a:spcBef>
              <a:spcAft>
                <a:spcPts val="0"/>
              </a:spcAft>
              <a:buFont typeface="Courier New" panose="02070309020205020404" pitchFamily="49" charset="0"/>
              <a:buChar char="o"/>
            </a:pPr>
            <a:r>
              <a:rPr lang="en-GB" sz="1400" i="1" dirty="0">
                <a:solidFill>
                  <a:srgbClr val="002060"/>
                </a:solidFill>
                <a:latin typeface="Calibri" panose="020F0502020204030204" pitchFamily="34" charset="0"/>
                <a:ea typeface="Calibri" panose="020F0502020204030204" pitchFamily="34" charset="0"/>
              </a:rPr>
              <a:t>Fixed repair prices for every type of equipment (independent from the failure reason) </a:t>
            </a:r>
            <a:br>
              <a:rPr lang="en-GB" sz="1400" i="1" dirty="0">
                <a:solidFill>
                  <a:srgbClr val="002060"/>
                </a:solidFill>
                <a:latin typeface="Calibri" panose="020F0502020204030204" pitchFamily="34" charset="0"/>
                <a:ea typeface="Calibri" panose="020F0502020204030204" pitchFamily="34" charset="0"/>
              </a:rPr>
            </a:br>
            <a:r>
              <a:rPr lang="en-GB" sz="1400" i="1" dirty="0">
                <a:solidFill>
                  <a:srgbClr val="002060"/>
                </a:solidFill>
                <a:latin typeface="Calibri" panose="020F0502020204030204" pitchFamily="34" charset="0"/>
                <a:ea typeface="Calibri" panose="020F0502020204030204" pitchFamily="34" charset="0"/>
              </a:rPr>
              <a:t>Subject to a 3 months repair warranty</a:t>
            </a:r>
          </a:p>
          <a:p>
            <a:pPr marL="742950" lvl="1" indent="-285750">
              <a:spcBef>
                <a:spcPts val="1200"/>
              </a:spcBef>
              <a:spcAft>
                <a:spcPts val="0"/>
              </a:spcAft>
              <a:buFont typeface="Courier New" panose="02070309020205020404" pitchFamily="49" charset="0"/>
              <a:buChar char="o"/>
            </a:pPr>
            <a:r>
              <a:rPr lang="en-GB" sz="1400" i="1" dirty="0">
                <a:solidFill>
                  <a:srgbClr val="002060"/>
                </a:solidFill>
                <a:latin typeface="Calibri" panose="020F0502020204030204" pitchFamily="34" charset="0"/>
                <a:ea typeface="Calibri" panose="020F0502020204030204" pitchFamily="34" charset="0"/>
              </a:rPr>
              <a:t>Fixed verification prices for every type of equipment</a:t>
            </a:r>
            <a:br>
              <a:rPr lang="en-GB" sz="1400" i="1" dirty="0">
                <a:solidFill>
                  <a:srgbClr val="002060"/>
                </a:solidFill>
                <a:latin typeface="Calibri" panose="020F0502020204030204" pitchFamily="34" charset="0"/>
                <a:ea typeface="Calibri" panose="020F0502020204030204" pitchFamily="34" charset="0"/>
              </a:rPr>
            </a:br>
            <a:r>
              <a:rPr lang="en-GB" sz="1400" i="1" dirty="0">
                <a:solidFill>
                  <a:srgbClr val="002060"/>
                </a:solidFill>
                <a:latin typeface="Calibri" panose="020F0502020204030204" pitchFamily="34" charset="0"/>
                <a:ea typeface="Calibri" panose="020F0502020204030204" pitchFamily="34" charset="0"/>
              </a:rPr>
              <a:t>Mostly applied in case of «no fault found»</a:t>
            </a:r>
          </a:p>
          <a:p>
            <a:pPr marL="285750" lvl="0" indent="-285750">
              <a:spcBef>
                <a:spcPts val="1200"/>
              </a:spcBef>
              <a:spcAft>
                <a:spcPts val="0"/>
              </a:spcAft>
              <a:buFont typeface="Arial" panose="020B0604020202020204" pitchFamily="34" charset="0"/>
              <a:buChar char="•"/>
            </a:pPr>
            <a:r>
              <a:rPr lang="en-GB" i="1" dirty="0">
                <a:solidFill>
                  <a:srgbClr val="002060"/>
                </a:solidFill>
                <a:latin typeface="Calibri" panose="020F0502020204030204" pitchFamily="34" charset="0"/>
                <a:ea typeface="Calibri" panose="020F0502020204030204" pitchFamily="34" charset="0"/>
              </a:rPr>
              <a:t>Faulty equipment: «fault report» to be registered in the DB prior to equipment return at the ePool reception</a:t>
            </a:r>
          </a:p>
          <a:p>
            <a:pPr marL="742950" lvl="1" indent="-285750">
              <a:spcBef>
                <a:spcPts val="1200"/>
              </a:spcBef>
              <a:spcAft>
                <a:spcPts val="0"/>
              </a:spcAft>
              <a:buFont typeface="Courier New" panose="02070309020205020404" pitchFamily="49" charset="0"/>
              <a:buChar char="o"/>
            </a:pPr>
            <a:r>
              <a:rPr lang="en-GB" sz="1400" i="1" dirty="0">
                <a:solidFill>
                  <a:srgbClr val="002060"/>
                </a:solidFill>
                <a:latin typeface="Calibri" panose="020F0502020204030204" pitchFamily="34" charset="0"/>
                <a:ea typeface="Calibri" panose="020F0502020204030204" pitchFamily="34" charset="0"/>
              </a:rPr>
              <a:t>Subject to budget code registration. But DAI is issued only if equipment is out of warranty </a:t>
            </a:r>
          </a:p>
          <a:p>
            <a:pPr marL="742950" lvl="1" indent="-285750">
              <a:spcBef>
                <a:spcPts val="1200"/>
              </a:spcBef>
              <a:spcAft>
                <a:spcPts val="0"/>
              </a:spcAft>
              <a:buFont typeface="Courier New" panose="02070309020205020404" pitchFamily="49" charset="0"/>
              <a:buChar char="o"/>
            </a:pPr>
            <a:endParaRPr lang="fr-CH" sz="1400" i="1" dirty="0">
              <a:solidFill>
                <a:srgbClr val="002060"/>
              </a:solidFill>
              <a:latin typeface="Calibri" panose="020F0502020204030204" pitchFamily="34" charset="0"/>
              <a:ea typeface="Calibri" panose="020F0502020204030204" pitchFamily="34" charset="0"/>
            </a:endParaRPr>
          </a:p>
          <a:p>
            <a:pPr lvl="1">
              <a:spcBef>
                <a:spcPts val="1200"/>
              </a:spcBef>
              <a:spcAft>
                <a:spcPts val="0"/>
              </a:spcAft>
            </a:pPr>
            <a:r>
              <a:rPr lang="fr-CH" sz="1400" i="1" dirty="0">
                <a:solidFill>
                  <a:srgbClr val="002060"/>
                </a:solidFill>
                <a:latin typeface="Calibri" panose="020F0502020204030204" pitchFamily="34" charset="0"/>
                <a:ea typeface="Calibri" panose="020F0502020204030204" pitchFamily="34" charset="0"/>
              </a:rPr>
              <a:t>* </a:t>
            </a:r>
            <a:r>
              <a:rPr lang="fr-CH" sz="1400" i="1" dirty="0" err="1">
                <a:solidFill>
                  <a:srgbClr val="002060"/>
                </a:solidFill>
                <a:latin typeface="Calibri" panose="020F0502020204030204" pitchFamily="34" charset="0"/>
                <a:ea typeface="Calibri" panose="020F0502020204030204" pitchFamily="34" charset="0"/>
              </a:rPr>
              <a:t>Revised</a:t>
            </a:r>
            <a:r>
              <a:rPr lang="fr-CH" sz="1400" i="1" dirty="0">
                <a:solidFill>
                  <a:srgbClr val="002060"/>
                </a:solidFill>
                <a:latin typeface="Calibri" panose="020F0502020204030204" pitchFamily="34" charset="0"/>
                <a:ea typeface="Calibri" panose="020F0502020204030204" pitchFamily="34" charset="0"/>
              </a:rPr>
              <a:t> to up to 6 </a:t>
            </a:r>
            <a:r>
              <a:rPr lang="fr-CH" sz="1400" i="1" dirty="0" err="1">
                <a:solidFill>
                  <a:srgbClr val="002060"/>
                </a:solidFill>
                <a:latin typeface="Calibri" panose="020F0502020204030204" pitchFamily="34" charset="0"/>
                <a:ea typeface="Calibri" panose="020F0502020204030204" pitchFamily="34" charset="0"/>
              </a:rPr>
              <a:t>months</a:t>
            </a:r>
            <a:r>
              <a:rPr lang="fr-CH" sz="1400" i="1" dirty="0">
                <a:solidFill>
                  <a:srgbClr val="002060"/>
                </a:solidFill>
                <a:latin typeface="Calibri" panose="020F0502020204030204" pitchFamily="34" charset="0"/>
                <a:ea typeface="Calibri" panose="020F0502020204030204" pitchFamily="34" charset="0"/>
              </a:rPr>
              <a:t> for the Eltek AC-DC !</a:t>
            </a:r>
            <a:endParaRPr lang="en-GB" sz="1400" i="1" dirty="0">
              <a:solidFill>
                <a:srgbClr val="002060"/>
              </a:solidFill>
              <a:latin typeface="Calibri" panose="020F0502020204030204" pitchFamily="34" charset="0"/>
              <a:ea typeface="Calibri" panose="020F0502020204030204" pitchFamily="34" charset="0"/>
            </a:endParaRPr>
          </a:p>
        </p:txBody>
      </p:sp>
      <p:graphicFrame>
        <p:nvGraphicFramePr>
          <p:cNvPr id="2" name="Table 9">
            <a:extLst>
              <a:ext uri="{FF2B5EF4-FFF2-40B4-BE49-F238E27FC236}">
                <a16:creationId xmlns:a16="http://schemas.microsoft.com/office/drawing/2014/main" id="{5AC432E5-B4E1-B03D-588D-95AF75003581}"/>
              </a:ext>
            </a:extLst>
          </p:cNvPr>
          <p:cNvGraphicFramePr>
            <a:graphicFrameLocks noGrp="1"/>
          </p:cNvGraphicFramePr>
          <p:nvPr>
            <p:extLst>
              <p:ext uri="{D42A27DB-BD31-4B8C-83A1-F6EECF244321}">
                <p14:modId xmlns:p14="http://schemas.microsoft.com/office/powerpoint/2010/main" val="642708469"/>
              </p:ext>
            </p:extLst>
          </p:nvPr>
        </p:nvGraphicFramePr>
        <p:xfrm>
          <a:off x="6906217" y="936392"/>
          <a:ext cx="4884546" cy="2438400"/>
        </p:xfrm>
        <a:graphic>
          <a:graphicData uri="http://schemas.openxmlformats.org/drawingml/2006/table">
            <a:tbl>
              <a:tblPr firstRow="1" bandRow="1">
                <a:tableStyleId>{5C22544A-7EE6-4342-B048-85BDC9FD1C3A}</a:tableStyleId>
              </a:tblPr>
              <a:tblGrid>
                <a:gridCol w="2759739">
                  <a:extLst>
                    <a:ext uri="{9D8B030D-6E8A-4147-A177-3AD203B41FA5}">
                      <a16:colId xmlns:a16="http://schemas.microsoft.com/office/drawing/2014/main" val="615738075"/>
                    </a:ext>
                  </a:extLst>
                </a:gridCol>
                <a:gridCol w="496625">
                  <a:extLst>
                    <a:ext uri="{9D8B030D-6E8A-4147-A177-3AD203B41FA5}">
                      <a16:colId xmlns:a16="http://schemas.microsoft.com/office/drawing/2014/main" val="1371160890"/>
                    </a:ext>
                  </a:extLst>
                </a:gridCol>
                <a:gridCol w="1628182">
                  <a:extLst>
                    <a:ext uri="{9D8B030D-6E8A-4147-A177-3AD203B41FA5}">
                      <a16:colId xmlns:a16="http://schemas.microsoft.com/office/drawing/2014/main" val="1701140081"/>
                    </a:ext>
                  </a:extLst>
                </a:gridCol>
              </a:tblGrid>
              <a:tr h="285649">
                <a:tc>
                  <a:txBody>
                    <a:bodyPr/>
                    <a:lstStyle/>
                    <a:p>
                      <a:r>
                        <a:rPr lang="fr-FR" sz="1400" dirty="0" err="1"/>
                        <a:t>Orders</a:t>
                      </a:r>
                      <a:r>
                        <a:rPr lang="fr-FR" sz="1400" dirty="0"/>
                        <a:t> </a:t>
                      </a:r>
                      <a:r>
                        <a:rPr lang="fr-FR" sz="1400" dirty="0" err="1"/>
                        <a:t>so</a:t>
                      </a:r>
                      <a:r>
                        <a:rPr lang="fr-FR" sz="1400" dirty="0"/>
                        <a:t> far on </a:t>
                      </a:r>
                      <a:r>
                        <a:rPr lang="fr-FR" sz="1400" dirty="0" err="1"/>
                        <a:t>contract</a:t>
                      </a:r>
                      <a:r>
                        <a:rPr lang="fr-FR" sz="1400" dirty="0"/>
                        <a:t> B1660</a:t>
                      </a:r>
                      <a:endParaRPr lang="en-US" sz="1400" dirty="0"/>
                    </a:p>
                  </a:txBody>
                  <a:tcPr/>
                </a:tc>
                <a:tc>
                  <a:txBody>
                    <a:bodyPr/>
                    <a:lstStyle/>
                    <a:p>
                      <a:r>
                        <a:rPr lang="fr-FR" sz="1400" dirty="0"/>
                        <a:t>#</a:t>
                      </a:r>
                      <a:endParaRPr lang="en-US" sz="1400" dirty="0"/>
                    </a:p>
                  </a:txBody>
                  <a:tcPr/>
                </a:tc>
                <a:tc>
                  <a:txBody>
                    <a:bodyPr/>
                    <a:lstStyle/>
                    <a:p>
                      <a:r>
                        <a:rPr lang="fr-FR" sz="1400" dirty="0" err="1"/>
                        <a:t>Topology</a:t>
                      </a:r>
                      <a:endParaRPr lang="en-US" sz="1400" dirty="0"/>
                    </a:p>
                  </a:txBody>
                  <a:tcPr/>
                </a:tc>
                <a:extLst>
                  <a:ext uri="{0D108BD9-81ED-4DB2-BD59-A6C34878D82A}">
                    <a16:rowId xmlns:a16="http://schemas.microsoft.com/office/drawing/2014/main" val="2156883113"/>
                  </a:ext>
                </a:extLst>
              </a:tr>
              <a:tr h="285649">
                <a:tc>
                  <a:txBody>
                    <a:bodyPr/>
                    <a:lstStyle/>
                    <a:p>
                      <a:r>
                        <a:rPr lang="fr-FR" sz="1400" dirty="0"/>
                        <a:t>Mar 24</a:t>
                      </a:r>
                      <a:endParaRPr lang="en-US" sz="1400" dirty="0"/>
                    </a:p>
                  </a:txBody>
                  <a:tcPr/>
                </a:tc>
                <a:tc>
                  <a:txBody>
                    <a:bodyPr/>
                    <a:lstStyle/>
                    <a:p>
                      <a:r>
                        <a:rPr lang="fr-FR" sz="1400" dirty="0"/>
                        <a:t>2</a:t>
                      </a:r>
                      <a:endParaRPr lang="en-US" sz="1400" dirty="0"/>
                    </a:p>
                  </a:txBody>
                  <a:tcPr/>
                </a:tc>
                <a:tc>
                  <a:txBody>
                    <a:bodyPr/>
                    <a:lstStyle/>
                    <a:p>
                      <a:r>
                        <a:rPr lang="fr-FR" sz="1400" dirty="0" err="1"/>
                        <a:t>Bussed</a:t>
                      </a:r>
                      <a:endParaRPr lang="en-US" sz="1400" dirty="0"/>
                    </a:p>
                  </a:txBody>
                  <a:tcPr/>
                </a:tc>
                <a:extLst>
                  <a:ext uri="{0D108BD9-81ED-4DB2-BD59-A6C34878D82A}">
                    <a16:rowId xmlns:a16="http://schemas.microsoft.com/office/drawing/2014/main" val="3568226648"/>
                  </a:ext>
                </a:extLst>
              </a:tr>
              <a:tr h="285649">
                <a:tc>
                  <a:txBody>
                    <a:bodyPr/>
                    <a:lstStyle/>
                    <a:p>
                      <a:r>
                        <a:rPr lang="en-US" sz="1400" dirty="0"/>
                        <a:t>Oct 23</a:t>
                      </a:r>
                    </a:p>
                  </a:txBody>
                  <a:tcPr/>
                </a:tc>
                <a:tc>
                  <a:txBody>
                    <a:bodyPr/>
                    <a:lstStyle/>
                    <a:p>
                      <a:r>
                        <a:rPr lang="en-US" sz="1400" dirty="0"/>
                        <a:t>7</a:t>
                      </a:r>
                    </a:p>
                  </a:txBody>
                  <a:tcPr/>
                </a:tc>
                <a:tc>
                  <a:txBody>
                    <a:bodyPr/>
                    <a:lstStyle/>
                    <a:p>
                      <a:r>
                        <a:rPr lang="en-US" sz="1400" dirty="0"/>
                        <a:t>Bussed</a:t>
                      </a:r>
                    </a:p>
                  </a:txBody>
                  <a:tcPr/>
                </a:tc>
                <a:extLst>
                  <a:ext uri="{0D108BD9-81ED-4DB2-BD59-A6C34878D82A}">
                    <a16:rowId xmlns:a16="http://schemas.microsoft.com/office/drawing/2014/main" val="362526340"/>
                  </a:ext>
                </a:extLst>
              </a:tr>
              <a:tr h="285649">
                <a:tc>
                  <a:txBody>
                    <a:bodyPr/>
                    <a:lstStyle/>
                    <a:p>
                      <a:r>
                        <a:rPr lang="fr-FR" sz="1400" dirty="0" err="1"/>
                        <a:t>Dec</a:t>
                      </a:r>
                      <a:r>
                        <a:rPr lang="fr-FR" sz="1400" dirty="0"/>
                        <a:t> 22</a:t>
                      </a:r>
                      <a:endParaRPr lang="en-US" sz="1400" dirty="0"/>
                    </a:p>
                  </a:txBody>
                  <a:tcPr/>
                </a:tc>
                <a:tc>
                  <a:txBody>
                    <a:bodyPr/>
                    <a:lstStyle/>
                    <a:p>
                      <a:r>
                        <a:rPr lang="fr-FR" sz="1400" dirty="0"/>
                        <a:t>88</a:t>
                      </a:r>
                      <a:endParaRPr lang="en-US" sz="1400" dirty="0"/>
                    </a:p>
                  </a:txBody>
                  <a:tcPr/>
                </a:tc>
                <a:tc>
                  <a:txBody>
                    <a:bodyPr/>
                    <a:lstStyle/>
                    <a:p>
                      <a:r>
                        <a:rPr lang="fr-FR" sz="1400" dirty="0" err="1"/>
                        <a:t>Bussed</a:t>
                      </a:r>
                      <a:endParaRPr lang="en-US" sz="1400" dirty="0"/>
                    </a:p>
                  </a:txBody>
                  <a:tcPr/>
                </a:tc>
                <a:extLst>
                  <a:ext uri="{0D108BD9-81ED-4DB2-BD59-A6C34878D82A}">
                    <a16:rowId xmlns:a16="http://schemas.microsoft.com/office/drawing/2014/main" val="45822074"/>
                  </a:ext>
                </a:extLst>
              </a:tr>
              <a:tr h="285649">
                <a:tc>
                  <a:txBody>
                    <a:bodyPr/>
                    <a:lstStyle/>
                    <a:p>
                      <a:r>
                        <a:rPr lang="fr-FR" sz="1400" dirty="0"/>
                        <a:t>July 22</a:t>
                      </a:r>
                      <a:endParaRPr lang="en-US" sz="1400" dirty="0"/>
                    </a:p>
                  </a:txBody>
                  <a:tcPr/>
                </a:tc>
                <a:tc>
                  <a:txBody>
                    <a:bodyPr/>
                    <a:lstStyle/>
                    <a:p>
                      <a:r>
                        <a:rPr lang="fr-FR" sz="1400" dirty="0"/>
                        <a:t>5</a:t>
                      </a:r>
                      <a:endParaRPr lang="en-US" sz="1400" dirty="0"/>
                    </a:p>
                  </a:txBody>
                  <a:tcPr/>
                </a:tc>
                <a:tc>
                  <a:txBody>
                    <a:bodyPr/>
                    <a:lstStyle/>
                    <a:p>
                      <a:r>
                        <a:rPr lang="fr-FR" sz="1400" dirty="0"/>
                        <a:t>69 </a:t>
                      </a:r>
                      <a:r>
                        <a:rPr lang="fr-FR" sz="1400" dirty="0" err="1"/>
                        <a:t>bussed</a:t>
                      </a:r>
                      <a:r>
                        <a:rPr lang="fr-FR" sz="1400" dirty="0"/>
                        <a:t>, 19 radial</a:t>
                      </a:r>
                      <a:endParaRPr lang="en-US" sz="1400" dirty="0"/>
                    </a:p>
                  </a:txBody>
                  <a:tcPr/>
                </a:tc>
                <a:extLst>
                  <a:ext uri="{0D108BD9-81ED-4DB2-BD59-A6C34878D82A}">
                    <a16:rowId xmlns:a16="http://schemas.microsoft.com/office/drawing/2014/main" val="2681435180"/>
                  </a:ext>
                </a:extLst>
              </a:tr>
              <a:tr h="285649">
                <a:tc>
                  <a:txBody>
                    <a:bodyPr/>
                    <a:lstStyle/>
                    <a:p>
                      <a:r>
                        <a:rPr lang="fr-FR" sz="1400" dirty="0" err="1"/>
                        <a:t>Apr</a:t>
                      </a:r>
                      <a:r>
                        <a:rPr lang="fr-FR" sz="1400" dirty="0"/>
                        <a:t> 22</a:t>
                      </a:r>
                      <a:endParaRPr lang="en-US" sz="1400" dirty="0"/>
                    </a:p>
                  </a:txBody>
                  <a:tcPr/>
                </a:tc>
                <a:tc>
                  <a:txBody>
                    <a:bodyPr/>
                    <a:lstStyle/>
                    <a:p>
                      <a:r>
                        <a:rPr lang="fr-FR" sz="1400" dirty="0"/>
                        <a:t>7</a:t>
                      </a:r>
                      <a:endParaRPr lang="en-US" sz="1400" dirty="0"/>
                    </a:p>
                  </a:txBody>
                  <a:tcPr/>
                </a:tc>
                <a:tc>
                  <a:txBody>
                    <a:bodyPr/>
                    <a:lstStyle/>
                    <a:p>
                      <a:r>
                        <a:rPr lang="fr-FR" sz="1400" dirty="0" err="1"/>
                        <a:t>Bussed</a:t>
                      </a:r>
                      <a:endParaRPr lang="en-US" sz="1400" dirty="0"/>
                    </a:p>
                  </a:txBody>
                  <a:tcPr/>
                </a:tc>
                <a:extLst>
                  <a:ext uri="{0D108BD9-81ED-4DB2-BD59-A6C34878D82A}">
                    <a16:rowId xmlns:a16="http://schemas.microsoft.com/office/drawing/2014/main" val="2593253432"/>
                  </a:ext>
                </a:extLst>
              </a:tr>
              <a:tr h="285649">
                <a:tc>
                  <a:txBody>
                    <a:bodyPr/>
                    <a:lstStyle/>
                    <a:p>
                      <a:r>
                        <a:rPr lang="fr-FR" sz="1400" dirty="0" err="1"/>
                        <a:t>Dec</a:t>
                      </a:r>
                      <a:r>
                        <a:rPr lang="fr-FR" sz="1400" dirty="0"/>
                        <a:t> 21</a:t>
                      </a:r>
                      <a:endParaRPr lang="en-US" sz="1400" dirty="0"/>
                    </a:p>
                  </a:txBody>
                  <a:tcPr/>
                </a:tc>
                <a:tc>
                  <a:txBody>
                    <a:bodyPr/>
                    <a:lstStyle/>
                    <a:p>
                      <a:r>
                        <a:rPr lang="fr-FR" sz="1400" dirty="0"/>
                        <a:t>6</a:t>
                      </a:r>
                      <a:endParaRPr lang="en-US" sz="1400" dirty="0"/>
                    </a:p>
                  </a:txBody>
                  <a:tcPr/>
                </a:tc>
                <a:tc>
                  <a:txBody>
                    <a:bodyPr/>
                    <a:lstStyle/>
                    <a:p>
                      <a:r>
                        <a:rPr lang="fr-FR" sz="1400" dirty="0" err="1"/>
                        <a:t>Bussed</a:t>
                      </a:r>
                      <a:endParaRPr lang="en-US" sz="1400" dirty="0"/>
                    </a:p>
                  </a:txBody>
                  <a:tcPr/>
                </a:tc>
                <a:extLst>
                  <a:ext uri="{0D108BD9-81ED-4DB2-BD59-A6C34878D82A}">
                    <a16:rowId xmlns:a16="http://schemas.microsoft.com/office/drawing/2014/main" val="2796641505"/>
                  </a:ext>
                </a:extLst>
              </a:tr>
              <a:tr h="285649">
                <a:tc>
                  <a:txBody>
                    <a:bodyPr/>
                    <a:lstStyle/>
                    <a:p>
                      <a:r>
                        <a:rPr lang="fr-FR" sz="1400" dirty="0"/>
                        <a:t>Total</a:t>
                      </a:r>
                      <a:endParaRPr lang="en-US" sz="1400" dirty="0"/>
                    </a:p>
                  </a:txBody>
                  <a:tcPr/>
                </a:tc>
                <a:tc>
                  <a:txBody>
                    <a:bodyPr/>
                    <a:lstStyle/>
                    <a:p>
                      <a:r>
                        <a:rPr lang="fr-FR" sz="1400" dirty="0"/>
                        <a:t>115</a:t>
                      </a:r>
                      <a:endParaRPr lang="en-US" sz="1400" dirty="0"/>
                    </a:p>
                  </a:txBody>
                  <a:tcPr/>
                </a:tc>
                <a:tc>
                  <a:txBody>
                    <a:bodyPr/>
                    <a:lstStyle/>
                    <a:p>
                      <a:endParaRPr lang="en-US" sz="1400" dirty="0"/>
                    </a:p>
                  </a:txBody>
                  <a:tcPr/>
                </a:tc>
                <a:extLst>
                  <a:ext uri="{0D108BD9-81ED-4DB2-BD59-A6C34878D82A}">
                    <a16:rowId xmlns:a16="http://schemas.microsoft.com/office/drawing/2014/main" val="3657789061"/>
                  </a:ext>
                </a:extLst>
              </a:tr>
            </a:tbl>
          </a:graphicData>
        </a:graphic>
      </p:graphicFrame>
      <p:sp>
        <p:nvSpPr>
          <p:cNvPr id="5" name="TextBox 4">
            <a:extLst>
              <a:ext uri="{FF2B5EF4-FFF2-40B4-BE49-F238E27FC236}">
                <a16:creationId xmlns:a16="http://schemas.microsoft.com/office/drawing/2014/main" id="{8CABF138-03E5-83DA-3731-336E1D780344}"/>
              </a:ext>
            </a:extLst>
          </p:cNvPr>
          <p:cNvSpPr txBox="1"/>
          <p:nvPr/>
        </p:nvSpPr>
        <p:spPr>
          <a:xfrm>
            <a:off x="6725475" y="5792612"/>
            <a:ext cx="5246031" cy="61555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CH" dirty="0">
                <a:solidFill>
                  <a:srgbClr val="002060"/>
                </a:solidFill>
                <a:latin typeface="Calibri" panose="020F0502020204030204" pitchFamily="34" charset="0"/>
                <a:ea typeface="Calibri" panose="020F0502020204030204" pitchFamily="34" charset="0"/>
              </a:rPr>
              <a:t>Link to the </a:t>
            </a:r>
            <a:r>
              <a:rPr lang="fr-CH" dirty="0" err="1">
                <a:solidFill>
                  <a:srgbClr val="002060"/>
                </a:solidFill>
                <a:latin typeface="Calibri" panose="020F0502020204030204" pitchFamily="34" charset="0"/>
                <a:ea typeface="Calibri" panose="020F0502020204030204" pitchFamily="34" charset="0"/>
              </a:rPr>
              <a:t>technical</a:t>
            </a:r>
            <a:r>
              <a:rPr lang="fr-CH" dirty="0">
                <a:solidFill>
                  <a:srgbClr val="002060"/>
                </a:solidFill>
                <a:latin typeface="Calibri" panose="020F0502020204030204" pitchFamily="34" charset="0"/>
                <a:ea typeface="Calibri" panose="020F0502020204030204" pitchFamily="34" charset="0"/>
              </a:rPr>
              <a:t> DB for the </a:t>
            </a:r>
            <a:r>
              <a:rPr lang="fr-CH" dirty="0" err="1">
                <a:solidFill>
                  <a:srgbClr val="002060"/>
                </a:solidFill>
                <a:latin typeface="Calibri" panose="020F0502020204030204" pitchFamily="34" charset="0"/>
                <a:ea typeface="Calibri" panose="020F0502020204030204" pitchFamily="34" charset="0"/>
              </a:rPr>
              <a:t>procurement</a:t>
            </a:r>
            <a:r>
              <a:rPr lang="fr-CH" dirty="0">
                <a:solidFill>
                  <a:srgbClr val="002060"/>
                </a:solidFill>
                <a:latin typeface="Calibri" panose="020F0502020204030204" pitchFamily="34" charset="0"/>
                <a:ea typeface="Calibri" panose="020F0502020204030204" pitchFamily="34" charset="0"/>
              </a:rPr>
              <a:t> </a:t>
            </a:r>
            <a:r>
              <a:rPr lang="fr-CH" dirty="0" err="1">
                <a:solidFill>
                  <a:srgbClr val="002060"/>
                </a:solidFill>
                <a:latin typeface="Calibri" panose="020F0502020204030204" pitchFamily="34" charset="0"/>
                <a:ea typeface="Calibri" panose="020F0502020204030204" pitchFamily="34" charset="0"/>
              </a:rPr>
              <a:t>requests</a:t>
            </a:r>
            <a:r>
              <a:rPr lang="fr-CH" dirty="0">
                <a:solidFill>
                  <a:srgbClr val="002060"/>
                </a:solidFill>
                <a:latin typeface="Calibri" panose="020F0502020204030204" pitchFamily="34" charset="0"/>
                <a:ea typeface="Calibri" panose="020F0502020204030204" pitchFamily="34" charset="0"/>
              </a:rPr>
              <a:t>: </a:t>
            </a:r>
            <a:r>
              <a:rPr lang="fr-CH" sz="1600" dirty="0">
                <a:hlinkClick r:id="rId2"/>
              </a:rPr>
              <a:t>https://aisdb.cern.ch/pls/htmldb_aisdb_prod/f?p=117</a:t>
            </a:r>
            <a:r>
              <a:rPr lang="fr-CH" sz="1600" dirty="0"/>
              <a:t> </a:t>
            </a:r>
          </a:p>
        </p:txBody>
      </p:sp>
    </p:spTree>
    <p:extLst>
      <p:ext uri="{BB962C8B-B14F-4D97-AF65-F5344CB8AC3E}">
        <p14:creationId xmlns:p14="http://schemas.microsoft.com/office/powerpoint/2010/main" val="581434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F4E79"/>
        </a:solidFill>
        <a:effectLst/>
      </p:bgPr>
    </p:bg>
    <p:spTree>
      <p:nvGrpSpPr>
        <p:cNvPr id="1" name=""/>
        <p:cNvGrpSpPr/>
        <p:nvPr/>
      </p:nvGrpSpPr>
      <p:grpSpPr>
        <a:xfrm>
          <a:off x="0" y="0"/>
          <a:ext cx="0" cy="0"/>
          <a:chOff x="0" y="0"/>
          <a:chExt cx="0" cy="0"/>
        </a:xfrm>
      </p:grpSpPr>
      <p:sp>
        <p:nvSpPr>
          <p:cNvPr id="4" name="Rectangle 3"/>
          <p:cNvSpPr/>
          <p:nvPr/>
        </p:nvSpPr>
        <p:spPr>
          <a:xfrm>
            <a:off x="2587690" y="1779451"/>
            <a:ext cx="6997960" cy="2894190"/>
          </a:xfrm>
          <a:prstGeom prst="rect">
            <a:avLst/>
          </a:prstGeom>
          <a:noFill/>
        </p:spPr>
        <p:txBody>
          <a:bodyPr wrap="square">
            <a:spAutoFit/>
          </a:bodyPr>
          <a:lstStyle/>
          <a:p>
            <a:pPr algn="ctr">
              <a:lnSpc>
                <a:spcPct val="200000"/>
              </a:lnSpc>
            </a:pPr>
            <a:r>
              <a:rPr lang="en-GB" sz="3200" b="1" i="1" dirty="0">
                <a:solidFill>
                  <a:schemeClr val="bg1"/>
                </a:solidFill>
              </a:rPr>
              <a:t>Thanks for your attention</a:t>
            </a:r>
          </a:p>
          <a:p>
            <a:pPr algn="ctr">
              <a:lnSpc>
                <a:spcPct val="200000"/>
              </a:lnSpc>
            </a:pPr>
            <a:endParaRPr lang="en-GB" sz="3200" b="1" i="1" dirty="0">
              <a:solidFill>
                <a:schemeClr val="bg1"/>
              </a:solidFill>
            </a:endParaRPr>
          </a:p>
          <a:p>
            <a:pPr algn="ctr">
              <a:lnSpc>
                <a:spcPct val="200000"/>
              </a:lnSpc>
            </a:pPr>
            <a:r>
              <a:rPr lang="en-GB" sz="3200" b="1" i="1" dirty="0">
                <a:solidFill>
                  <a:schemeClr val="bg1"/>
                </a:solidFill>
              </a:rPr>
              <a:t>Any question?</a:t>
            </a:r>
          </a:p>
        </p:txBody>
      </p:sp>
    </p:spTree>
    <p:extLst>
      <p:ext uri="{BB962C8B-B14F-4D97-AF65-F5344CB8AC3E}">
        <p14:creationId xmlns:p14="http://schemas.microsoft.com/office/powerpoint/2010/main" val="39168377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25516</TotalTime>
  <Words>921</Words>
  <Application>Microsoft Office PowerPoint</Application>
  <PresentationFormat>Widescreen</PresentationFormat>
  <Paragraphs>101</Paragraphs>
  <Slides>12</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12</vt:i4>
      </vt:variant>
    </vt:vector>
  </HeadingPairs>
  <TitlesOfParts>
    <vt:vector size="21" baseType="lpstr">
      <vt:lpstr>Arial</vt:lpstr>
      <vt:lpstr>Calibri</vt:lpstr>
      <vt:lpstr>Calibri Light</vt:lpstr>
      <vt:lpstr>Courier New</vt:lpstr>
      <vt:lpstr>Wingdings</vt:lpstr>
      <vt:lpstr>Office Theme</vt:lpstr>
      <vt:lpstr>1_Office Theme</vt:lpstr>
      <vt:lpstr>Custom Design</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vbobilli</dc:creator>
  <cp:lastModifiedBy>Vincent Bobillier</cp:lastModifiedBy>
  <cp:revision>1153</cp:revision>
  <dcterms:created xsi:type="dcterms:W3CDTF">2009-08-20T07:00:00Z</dcterms:created>
  <dcterms:modified xsi:type="dcterms:W3CDTF">2024-04-22T13:13:48Z</dcterms:modified>
</cp:coreProperties>
</file>