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modernComment_155_B2568383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67" r:id="rId3"/>
    <p:sldId id="257" r:id="rId4"/>
    <p:sldId id="283" r:id="rId5"/>
    <p:sldId id="305" r:id="rId6"/>
    <p:sldId id="282" r:id="rId7"/>
    <p:sldId id="284" r:id="rId8"/>
    <p:sldId id="301" r:id="rId9"/>
    <p:sldId id="303" r:id="rId10"/>
    <p:sldId id="279" r:id="rId11"/>
    <p:sldId id="304" r:id="rId12"/>
    <p:sldId id="281" r:id="rId13"/>
    <p:sldId id="347" r:id="rId14"/>
    <p:sldId id="306" r:id="rId15"/>
    <p:sldId id="309" r:id="rId16"/>
    <p:sldId id="310" r:id="rId17"/>
    <p:sldId id="311" r:id="rId18"/>
    <p:sldId id="307" r:id="rId19"/>
    <p:sldId id="331" r:id="rId20"/>
    <p:sldId id="332" r:id="rId21"/>
    <p:sldId id="333" r:id="rId22"/>
    <p:sldId id="335" r:id="rId23"/>
    <p:sldId id="337" r:id="rId24"/>
    <p:sldId id="338" r:id="rId25"/>
    <p:sldId id="340" r:id="rId26"/>
    <p:sldId id="349" r:id="rId27"/>
    <p:sldId id="342" r:id="rId28"/>
    <p:sldId id="341" r:id="rId29"/>
    <p:sldId id="348" r:id="rId30"/>
    <p:sldId id="339" r:id="rId31"/>
    <p:sldId id="346" r:id="rId3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6CC46BF-EA1D-83D0-FD13-FAEDC8F57F3C}" name="Stocco  Dario" initials="SD" userId="S::stoccod@ethz.ch::60d773e1-a225-4a25-96c7-cf9962d061a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09" autoAdjust="0"/>
  </p:normalViewPr>
  <p:slideViewPr>
    <p:cSldViewPr snapToGrid="0">
      <p:cViewPr>
        <p:scale>
          <a:sx n="100" d="100"/>
          <a:sy n="100" d="100"/>
        </p:scale>
        <p:origin x="954" y="528"/>
      </p:cViewPr>
      <p:guideLst/>
    </p:cSldViewPr>
  </p:slideViewPr>
  <p:outlineViewPr>
    <p:cViewPr>
      <p:scale>
        <a:sx n="33" d="100"/>
        <a:sy n="33" d="100"/>
      </p:scale>
      <p:origin x="0" y="-27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omments/modernComment_155_B2568383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6DB3696-81FB-4971-9C71-5E7AF0C6979A}" authorId="{96CC46BF-EA1D-83D0-FD13-FAEDC8F57F3C}" created="2024-02-13T16:27:51.779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992014211" sldId="341"/>
      <ac:spMk id="4" creationId="{F2BB93CA-9A87-19E7-2692-17708F616110}"/>
    </ac:deMkLst>
    <p188:txBody>
      <a:bodyPr/>
      <a:lstStyle/>
      <a:p>
        <a:r>
          <a:rPr lang="en-US"/>
          <a:t>M: A is better than B and C so we want in S: A is better than B and C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CC9E97-7221-4565-8E8C-1022E41E1A09}" type="datetimeFigureOut">
              <a:rPr lang="en-US" smtClean="0"/>
              <a:t>2/12/2024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77F47-CEEB-4025-BEC0-09063C56E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941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A77F47-CEEB-4025-BEC0-09063C56E2B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923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21" b="31272"/>
          <a:stretch/>
        </p:blipFill>
        <p:spPr>
          <a:xfrm>
            <a:off x="431969" y="620713"/>
            <a:ext cx="11328062" cy="28082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1" y="4563876"/>
            <a:ext cx="11328400" cy="1673412"/>
          </a:xfrm>
          <a:solidFill>
            <a:schemeClr val="bg2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842B-D683-4AEC-9B34-EFD3FFA2F8C3}" type="datetime1">
              <a:rPr lang="en-US" smtClean="0"/>
              <a:t>2/13/2024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1" y="3429000"/>
            <a:ext cx="11328400" cy="1152128"/>
          </a:xfrm>
          <a:solidFill>
            <a:schemeClr val="bg2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2557680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apitelauftak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31801" y="612002"/>
            <a:ext cx="11328400" cy="5616575"/>
          </a:xfrm>
          <a:solidFill>
            <a:schemeClr val="tx1"/>
          </a:solidFill>
        </p:spPr>
        <p:txBody>
          <a:bodyPr lIns="144000" tIns="450000" bIns="0" anchor="t" anchorCtr="0"/>
          <a:lstStyle>
            <a:lvl1pPr>
              <a:lnSpc>
                <a:spcPct val="113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/>
              <a:t>Titel und Hintergrundfarbe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C569A-F3EF-42C7-9F09-2AE028127AF5}" type="datetime1">
              <a:rPr lang="en-US" smtClean="0"/>
              <a:t>2/13/2024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931771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610C0-4B8A-4DBB-6272-738DBBE8C6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4B1CD3-7B3A-CD8F-A42F-D41612E12C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F73337-FB84-0AA5-AC72-80E4FBB83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1393-D6B1-4B37-B988-85A27DA956CB}" type="datetime1">
              <a:rPr lang="en-US" smtClean="0"/>
              <a:t>2/13/2024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311A58-B310-6644-C18C-9F1ED8CF7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149B73-97E7-573B-AE63-A94B8E2A7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4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1" y="4823307"/>
            <a:ext cx="11328400" cy="1013969"/>
          </a:xfrm>
          <a:solidFill>
            <a:schemeClr val="bg2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1" y="5809755"/>
            <a:ext cx="11328400" cy="427535"/>
          </a:xfrm>
          <a:solidFill>
            <a:schemeClr val="bg2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B810D-886D-42BE-855A-FE6EFF4A509E}" type="datetime1">
              <a:rPr lang="en-US" smtClean="0"/>
              <a:t>2/13/2024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431801" y="620713"/>
            <a:ext cx="113284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6617341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1" y="4823307"/>
            <a:ext cx="113284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1" y="5809755"/>
            <a:ext cx="113284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D46BA-58F8-4A69-B77F-BB7E6BB6F691}" type="datetime1">
              <a:rPr lang="en-US" smtClean="0"/>
              <a:t>2/13/2024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431801" y="620715"/>
            <a:ext cx="113284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7026255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D (Hintergrundbild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0" y="620714"/>
            <a:ext cx="11328398" cy="465726"/>
          </a:xfrm>
          <a:solidFill>
            <a:schemeClr val="bg1"/>
          </a:solidFill>
          <a:ln>
            <a:noFill/>
          </a:ln>
        </p:spPr>
        <p:txBody>
          <a:bodyPr lIns="144000" tIns="108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grpSp>
        <p:nvGrpSpPr>
          <p:cNvPr id="6" name="Gruppieren 5"/>
          <p:cNvGrpSpPr/>
          <p:nvPr/>
        </p:nvGrpSpPr>
        <p:grpSpPr>
          <a:xfrm>
            <a:off x="190501" y="152402"/>
            <a:ext cx="11811000" cy="612775"/>
            <a:chOff x="142875" y="152400"/>
            <a:chExt cx="8858250" cy="612775"/>
          </a:xfrm>
        </p:grpSpPr>
        <p:sp>
          <p:nvSpPr>
            <p:cNvPr id="7" name="Rechteck 6"/>
            <p:cNvSpPr/>
            <p:nvPr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800"/>
            </a:p>
          </p:txBody>
        </p:sp>
        <p:sp>
          <p:nvSpPr>
            <p:cNvPr id="9" name="Rechteck 8"/>
            <p:cNvSpPr/>
            <p:nvPr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800"/>
            </a:p>
          </p:txBody>
        </p:sp>
        <p:sp>
          <p:nvSpPr>
            <p:cNvPr id="11" name="Rechteck 10"/>
            <p:cNvSpPr/>
            <p:nvPr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80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783306" cy="17044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1" y="1063256"/>
            <a:ext cx="11328399" cy="960809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323220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31801" y="2024064"/>
            <a:ext cx="11328400" cy="42100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915B-3581-4151-9F16-3734F9031817}" type="datetime1">
              <a:rPr lang="en-US" smtClean="0"/>
              <a:t>2/13/2024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6313670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431800" y="2024065"/>
            <a:ext cx="5472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8022" y="2024065"/>
            <a:ext cx="5472178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E8C7B-5AE7-43F6-B7BC-14C709A6C9C9}" type="datetime1">
              <a:rPr lang="en-US" smtClean="0"/>
              <a:t>2/13/2024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46978685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BE2DB-5D03-4285-8910-A2B59257EB4E}" type="datetime1">
              <a:rPr lang="en-US" smtClean="0"/>
              <a:t>2/13/2024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0130183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578F5-D141-4B0B-9531-66FD0B773E89}" type="datetime1">
              <a:rPr lang="en-US" smtClean="0"/>
              <a:t>2/13/2024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431801" y="620713"/>
            <a:ext cx="113284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0339886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auftak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798E-A9CA-44AB-A1BD-D936CAC4A932}" type="datetime1">
              <a:rPr lang="en-US" smtClean="0"/>
              <a:t>2/13/2024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431801" y="1565138"/>
            <a:ext cx="11328400" cy="4672150"/>
          </a:xfrm>
          <a:solidFill>
            <a:schemeClr val="tx1"/>
          </a:solidFill>
        </p:spPr>
        <p:txBody>
          <a:bodyPr lIns="144000" tIns="450000"/>
          <a:lstStyle>
            <a:lvl1pPr marL="0" indent="0">
              <a:lnSpc>
                <a:spcPct val="114000"/>
              </a:lnSpc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Inhalt und Hintergrundfarbe bearbeiten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31801" y="612000"/>
            <a:ext cx="11328400" cy="972000"/>
          </a:xfrm>
          <a:solidFill>
            <a:schemeClr val="tx1"/>
          </a:solidFill>
        </p:spPr>
        <p:txBody>
          <a:bodyPr lIns="140400"/>
          <a:lstStyle>
            <a:lvl1pPr>
              <a:lnSpc>
                <a:spcPct val="10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/>
              <a:t>Titel und Hintergrundfarbe bearbeiten</a:t>
            </a:r>
          </a:p>
        </p:txBody>
      </p:sp>
    </p:spTree>
    <p:extLst>
      <p:ext uri="{BB962C8B-B14F-4D97-AF65-F5344CB8AC3E}">
        <p14:creationId xmlns:p14="http://schemas.microsoft.com/office/powerpoint/2010/main" val="186718105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/>
        </p:nvGrpSpPr>
        <p:grpSpPr>
          <a:xfrm>
            <a:off x="190500" y="152402"/>
            <a:ext cx="11812801" cy="612775"/>
            <a:chOff x="142874" y="152400"/>
            <a:chExt cx="8859601" cy="612775"/>
          </a:xfrm>
        </p:grpSpPr>
        <p:sp>
          <p:nvSpPr>
            <p:cNvPr id="24" name="Rechteck 23"/>
            <p:cNvSpPr/>
            <p:nvPr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800"/>
            </a:p>
          </p:txBody>
        </p:sp>
        <p:sp>
          <p:nvSpPr>
            <p:cNvPr id="25" name="Rechteck 24"/>
            <p:cNvSpPr/>
            <p:nvPr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800"/>
            </a:p>
          </p:txBody>
        </p:sp>
        <p:sp>
          <p:nvSpPr>
            <p:cNvPr id="26" name="Rechteck 25"/>
            <p:cNvSpPr/>
            <p:nvPr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80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781900" cy="17014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583499" y="6308726"/>
            <a:ext cx="81609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270014F-1271-4F35-BD9D-894EEC82EE30}" type="datetime1">
              <a:rPr lang="en-US" smtClean="0"/>
              <a:t>2/13/2024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6001" y="6308726"/>
            <a:ext cx="427815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Dario Stocco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501802" y="6308726"/>
            <a:ext cx="3556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7ABC556F-5EB9-4E4D-AE40-4C1CDEA12A7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1800" y="2024064"/>
            <a:ext cx="11311917" cy="4210046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1413132" y="6300190"/>
            <a:ext cx="141277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446011" y="6300189"/>
            <a:ext cx="141277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1801" y="620714"/>
            <a:ext cx="113284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0400" tIns="0" rIns="144000" bIns="0" rtlCol="0" anchor="b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432000" y="6308727"/>
            <a:ext cx="5664000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endParaRPr lang="de-CH" sz="80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00" y="6310776"/>
            <a:ext cx="1743780" cy="47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308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bg2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55_B2568383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E2ED3290-806A-13AA-A609-BCD6C83CBF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/>
              <a:t>Dario Stocco</a:t>
            </a:r>
          </a:p>
          <a:p>
            <a:r>
              <a:rPr lang="en-US" i="1" dirty="0"/>
              <a:t>HVL-CERN Collaboration Meeting, Winter 2024</a:t>
            </a:r>
          </a:p>
          <a:p>
            <a:r>
              <a:rPr lang="en-US" i="1" dirty="0"/>
              <a:t>2024-02-14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DA77C9C-FE64-8062-6ADD-9B785482F7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b="0" i="0" dirty="0">
                <a:effectLst/>
                <a:latin typeface="+mn-lt"/>
              </a:rPr>
              <a:t>Numerical estimation of optimal eco-friendly gas mixtures in gas-based tracking and timing detectors</a:t>
            </a:r>
            <a:endParaRPr lang="en-US" sz="2800" dirty="0">
              <a:latin typeface="+mn-lt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47FA804-9751-A469-DCA1-E2FFB7D63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2A601-CB17-4FE1-B707-F203F4930085}" type="datetime1">
              <a:rPr lang="en-US" smtClean="0"/>
              <a:t>2/13/2024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A7FE2BB-A280-B8B6-F120-CD97EBCBE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0D0DA10-DC9D-935F-043A-7DD07E5E5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279081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graph of a city&#10;&#10;Description automatically generated">
            <a:extLst>
              <a:ext uri="{FF2B5EF4-FFF2-40B4-BE49-F238E27FC236}">
                <a16:creationId xmlns:a16="http://schemas.microsoft.com/office/drawing/2014/main" id="{EDCC10E4-9FA5-C452-652D-04682D9B156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488" y="2223004"/>
            <a:ext cx="2718203" cy="282251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690CDF-6432-779C-8502-3D0800A3D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07319-C16D-4F12-8890-8350C3F8CC00}" type="datetime1">
              <a:rPr lang="en-US" smtClean="0"/>
              <a:t>2/13/2024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69003E-528C-0698-5C23-D9F2FAA80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8E3CA4-0E07-C051-B76D-A558B22E2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10</a:t>
            </a:fld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DF251B1-22A2-A05C-8045-379992EE0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Wave Pattern Characteristic:</a:t>
            </a:r>
            <a:br>
              <a:rPr lang="en-US" dirty="0"/>
            </a:br>
            <a:r>
              <a:rPr lang="en-US" sz="2000" dirty="0"/>
              <a:t>Qualitative Analysis</a:t>
            </a:r>
            <a:endParaRPr lang="de-CH" sz="2000" dirty="0"/>
          </a:p>
        </p:txBody>
      </p:sp>
      <p:pic>
        <p:nvPicPr>
          <p:cNvPr id="8" name="Picture 7" descr="A graph with a line graph and arrows&#10;&#10;Description automatically generated with medium confidence">
            <a:extLst>
              <a:ext uri="{FF2B5EF4-FFF2-40B4-BE49-F238E27FC236}">
                <a16:creationId xmlns:a16="http://schemas.microsoft.com/office/drawing/2014/main" id="{93A716CA-0F97-F18D-29E7-B149D3803F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706" y="2234174"/>
            <a:ext cx="2652441" cy="2811343"/>
          </a:xfrm>
          <a:prstGeom prst="rect">
            <a:avLst/>
          </a:prstGeom>
        </p:spPr>
      </p:pic>
      <p:pic>
        <p:nvPicPr>
          <p:cNvPr id="11" name="Picture 10" descr="A graph on a grid&#10;&#10;Description automatically generated">
            <a:extLst>
              <a:ext uri="{FF2B5EF4-FFF2-40B4-BE49-F238E27FC236}">
                <a16:creationId xmlns:a16="http://schemas.microsoft.com/office/drawing/2014/main" id="{2C125346-B777-5F1D-0E08-8FCAC1ED42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9924" y="2383224"/>
            <a:ext cx="2723549" cy="266821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allout: Bent Line with No Border 11">
                <a:extLst>
                  <a:ext uri="{FF2B5EF4-FFF2-40B4-BE49-F238E27FC236}">
                    <a16:creationId xmlns:a16="http://schemas.microsoft.com/office/drawing/2014/main" id="{7DA23321-5F6F-971D-AC32-E1B58C0EBF46}"/>
                  </a:ext>
                </a:extLst>
              </p:cNvPr>
              <p:cNvSpPr/>
              <p:nvPr/>
            </p:nvSpPr>
            <p:spPr>
              <a:xfrm>
                <a:off x="4929144" y="3254220"/>
                <a:ext cx="414131" cy="264549"/>
              </a:xfrm>
              <a:prstGeom prst="callout2">
                <a:avLst>
                  <a:gd name="adj1" fmla="val 28408"/>
                  <a:gd name="adj2" fmla="val 53882"/>
                  <a:gd name="adj3" fmla="val -17466"/>
                  <a:gd name="adj4" fmla="val 77767"/>
                  <a:gd name="adj5" fmla="val 27512"/>
                  <a:gd name="adj6" fmla="val 53322"/>
                </a:avLst>
              </a:prstGeom>
              <a:noFill/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de-CH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Callout: Bent Line with No Border 11">
                <a:extLst>
                  <a:ext uri="{FF2B5EF4-FFF2-40B4-BE49-F238E27FC236}">
                    <a16:creationId xmlns:a16="http://schemas.microsoft.com/office/drawing/2014/main" id="{7DA23321-5F6F-971D-AC32-E1B58C0EBF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9144" y="3254220"/>
                <a:ext cx="414131" cy="264549"/>
              </a:xfrm>
              <a:prstGeom prst="callout2">
                <a:avLst>
                  <a:gd name="adj1" fmla="val 28408"/>
                  <a:gd name="adj2" fmla="val 53882"/>
                  <a:gd name="adj3" fmla="val -17466"/>
                  <a:gd name="adj4" fmla="val 77767"/>
                  <a:gd name="adj5" fmla="val 27512"/>
                  <a:gd name="adj6" fmla="val 53322"/>
                </a:avLst>
              </a:prstGeom>
              <a:blipFill>
                <a:blip r:embed="rId5"/>
                <a:stretch>
                  <a:fillRect l="-176190" b="-152000"/>
                </a:stretch>
              </a:blip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allout: Bent Line with No Border 12">
                <a:extLst>
                  <a:ext uri="{FF2B5EF4-FFF2-40B4-BE49-F238E27FC236}">
                    <a16:creationId xmlns:a16="http://schemas.microsoft.com/office/drawing/2014/main" id="{533170CF-A0FB-78C2-CE5E-04A6739D889C}"/>
                  </a:ext>
                </a:extLst>
              </p:cNvPr>
              <p:cNvSpPr/>
              <p:nvPr/>
            </p:nvSpPr>
            <p:spPr>
              <a:xfrm>
                <a:off x="5520884" y="4220882"/>
                <a:ext cx="450644" cy="240085"/>
              </a:xfrm>
              <a:prstGeom prst="callout2">
                <a:avLst>
                  <a:gd name="adj1" fmla="val 88769"/>
                  <a:gd name="adj2" fmla="val 62770"/>
                  <a:gd name="adj3" fmla="val 115328"/>
                  <a:gd name="adj4" fmla="val 107764"/>
                  <a:gd name="adj5" fmla="val 90288"/>
                  <a:gd name="adj6" fmla="val 63321"/>
                </a:avLst>
              </a:prstGeom>
              <a:noFill/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de-CH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Callout: Bent Line with No Border 12">
                <a:extLst>
                  <a:ext uri="{FF2B5EF4-FFF2-40B4-BE49-F238E27FC236}">
                    <a16:creationId xmlns:a16="http://schemas.microsoft.com/office/drawing/2014/main" id="{533170CF-A0FB-78C2-CE5E-04A6739D88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0884" y="4220882"/>
                <a:ext cx="450644" cy="240085"/>
              </a:xfrm>
              <a:prstGeom prst="callout2">
                <a:avLst>
                  <a:gd name="adj1" fmla="val 88769"/>
                  <a:gd name="adj2" fmla="val 62770"/>
                  <a:gd name="adj3" fmla="val 115328"/>
                  <a:gd name="adj4" fmla="val 107764"/>
                  <a:gd name="adj5" fmla="val 90288"/>
                  <a:gd name="adj6" fmla="val 63321"/>
                </a:avLst>
              </a:prstGeom>
              <a:blipFill>
                <a:blip r:embed="rId6"/>
                <a:stretch>
                  <a:fillRect l="-115789" t="-200000" b="-12500"/>
                </a:stretch>
              </a:blip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32BBFB0B-4B65-7E1E-77C5-014B0E87A55D}"/>
              </a:ext>
            </a:extLst>
          </p:cNvPr>
          <p:cNvSpPr txBox="1"/>
          <p:nvPr/>
        </p:nvSpPr>
        <p:spPr>
          <a:xfrm>
            <a:off x="1932405" y="5017720"/>
            <a:ext cx="87223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Figure:</a:t>
            </a:r>
            <a:r>
              <a:rPr lang="en-US" sz="1400" dirty="0"/>
              <a:t> Exemplary illustration of after-pulses, relative height of peaks and streamer development time.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4051139416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36568-3F7B-8FCC-EE9D-2F002FB2B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of After-Pulses from type “Weak Avalanche”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FC8A0B-426E-8B10-EC2B-01C93ABAFB3D}"/>
              </a:ext>
            </a:extLst>
          </p:cNvPr>
          <p:cNvSpPr txBox="1"/>
          <p:nvPr/>
        </p:nvSpPr>
        <p:spPr>
          <a:xfrm>
            <a:off x="1892038" y="4908405"/>
            <a:ext cx="4826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Figure:</a:t>
            </a:r>
            <a:r>
              <a:rPr lang="en-US" sz="1400" dirty="0"/>
              <a:t> Number of after-pulses in standard mixture</a:t>
            </a:r>
            <a:endParaRPr lang="de-CH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C62BCA-CF36-6BE7-9B44-8C5BC0F34929}"/>
              </a:ext>
            </a:extLst>
          </p:cNvPr>
          <p:cNvSpPr txBox="1"/>
          <p:nvPr/>
        </p:nvSpPr>
        <p:spPr>
          <a:xfrm>
            <a:off x="6325996" y="4908405"/>
            <a:ext cx="4097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Figure:</a:t>
            </a:r>
            <a:r>
              <a:rPr lang="en-US" sz="1400" dirty="0"/>
              <a:t> Number of after-pulses in CO2 + std mix</a:t>
            </a:r>
            <a:endParaRPr lang="de-CH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EF94BE-EA55-4619-9941-AD12D07698F8}"/>
              </a:ext>
            </a:extLst>
          </p:cNvPr>
          <p:cNvSpPr txBox="1"/>
          <p:nvPr/>
        </p:nvSpPr>
        <p:spPr>
          <a:xfrm>
            <a:off x="1852654" y="5370071"/>
            <a:ext cx="100504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Again, in CO2 based mixture, nice demonstration that disturbances from additional pulses increase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/>
              <a:t>Deviation from “</a:t>
            </a:r>
            <a:r>
              <a:rPr lang="en-US" i="1" dirty="0"/>
              <a:t>beautiful”</a:t>
            </a:r>
            <a:r>
              <a:rPr lang="en-US" dirty="0"/>
              <a:t> single-avalanche picture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8" name="Content Placeholder 9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96CF3F3F-8A77-85DC-2809-878BB7DD70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656" y="1664247"/>
            <a:ext cx="4369344" cy="3277008"/>
          </a:xfrm>
          <a:prstGeom prst="rect">
            <a:avLst/>
          </a:prstGeom>
        </p:spPr>
      </p:pic>
      <p:pic>
        <p:nvPicPr>
          <p:cNvPr id="9" name="Picture 8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070E02AB-BF76-ADBF-CE38-CE9D8A8EAE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859" y="1662864"/>
            <a:ext cx="4367808" cy="3275856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9ABB99EE-8EE4-6AC5-4C30-0033BEEBC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E728-75ED-49C1-B518-005CF5124C74}" type="datetime1">
              <a:rPr lang="en-US" smtClean="0"/>
              <a:t>2/13/2024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AF83545-44FB-37B0-2B43-7407A497F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EF7D33F-59F5-1308-716A-33CC473A7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392545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A8348BB-11A9-CEAE-05D3-83388B5A7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BSc-Project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E8A29E-48FD-A779-8BA4-A911E5573F6A}"/>
              </a:ext>
            </a:extLst>
          </p:cNvPr>
          <p:cNvSpPr txBox="1"/>
          <p:nvPr/>
        </p:nvSpPr>
        <p:spPr>
          <a:xfrm>
            <a:off x="620202" y="1963972"/>
            <a:ext cx="1072630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Developed a simple automated peak-based algorithm to classify the wave-patterns according to six different classes/sub-classes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Observed that the disturbances from the single avalanche and or typical streamer signal increase above working point especially for CO2 based mixtures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Consequences for the RPC simulation: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/>
              <a:t>Does the first signal pulse (which we can simulate) already generate a large enough signal to trigger the detector?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/>
              <a:t>Which signal-pattern contribute to the ‘Streamer-like’ probability estimate, and can we predict it accurately with the avalanche-to-streamer transition model?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0101F2E-FD69-2665-DF67-0BDDB1338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F62A1-CF9C-46F4-B6FE-C2A94EA9497F}" type="datetime1">
              <a:rPr lang="en-US" smtClean="0"/>
              <a:t>2/13/2024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657E0CE-FC90-B082-C768-76D3A3E2F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38C4435-1EFE-E2C0-D5DE-0542ED995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07408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84DAC0-BDF0-9EDE-047D-92C606B38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BE2DB-5D03-4285-8910-A2B59257EB4E}" type="datetime1">
              <a:rPr lang="en-US" smtClean="0"/>
              <a:t>2/13/2024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E735BF-C721-3D4C-01F6-26762BBDC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D10BD9-A044-F91E-8A4B-9FF5066E3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13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EEF90BE-8662-732E-1833-6CDB84E99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Updated Electric Network: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C7B8C73-DDBB-C811-4FA8-EFCAD104171E}"/>
              </a:ext>
            </a:extLst>
          </p:cNvPr>
          <p:cNvSpPr/>
          <p:nvPr/>
        </p:nvSpPr>
        <p:spPr>
          <a:xfrm>
            <a:off x="1703218" y="2343499"/>
            <a:ext cx="1900362" cy="103367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Garfield++ Displacement Currents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89525ED-DAA3-8F97-F068-98D60A59A433}"/>
              </a:ext>
            </a:extLst>
          </p:cNvPr>
          <p:cNvSpPr/>
          <p:nvPr/>
        </p:nvSpPr>
        <p:spPr>
          <a:xfrm>
            <a:off x="4201253" y="2343499"/>
            <a:ext cx="1900362" cy="103367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Multiconductor Transmission Line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A047E85-BF13-7924-6839-913ACC93C172}"/>
              </a:ext>
            </a:extLst>
          </p:cNvPr>
          <p:cNvSpPr/>
          <p:nvPr/>
        </p:nvSpPr>
        <p:spPr>
          <a:xfrm>
            <a:off x="6699288" y="2509658"/>
            <a:ext cx="1643269" cy="69971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Coax Cable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93B58C9-37EC-B266-E87F-9D777C6051A3}"/>
              </a:ext>
            </a:extLst>
          </p:cNvPr>
          <p:cNvSpPr/>
          <p:nvPr/>
        </p:nvSpPr>
        <p:spPr>
          <a:xfrm>
            <a:off x="8940230" y="2509658"/>
            <a:ext cx="1643269" cy="69971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Digitizer Read-Out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CFCBABB-E2EB-57EB-BD0E-8DD231004556}"/>
              </a:ext>
            </a:extLst>
          </p:cNvPr>
          <p:cNvCxnSpPr>
            <a:stCxn id="6" idx="3"/>
            <a:endCxn id="7" idx="1"/>
          </p:cNvCxnSpPr>
          <p:nvPr/>
        </p:nvCxnSpPr>
        <p:spPr>
          <a:xfrm>
            <a:off x="3603580" y="2860334"/>
            <a:ext cx="597673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45887A2-2F3D-862F-6E5E-D4C7EFF372EF}"/>
              </a:ext>
            </a:extLst>
          </p:cNvPr>
          <p:cNvCxnSpPr>
            <a:cxnSpLocks/>
            <a:stCxn id="7" idx="3"/>
            <a:endCxn id="8" idx="1"/>
          </p:cNvCxnSpPr>
          <p:nvPr/>
        </p:nvCxnSpPr>
        <p:spPr>
          <a:xfrm flipV="1">
            <a:off x="6101615" y="2859516"/>
            <a:ext cx="597673" cy="81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67F298E-E420-06C0-4E84-17CB558FF980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>
            <a:off x="8342557" y="2859516"/>
            <a:ext cx="597673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D47001ED-E9EF-E643-B88A-145DD2CE7168}"/>
              </a:ext>
            </a:extLst>
          </p:cNvPr>
          <p:cNvSpPr txBox="1"/>
          <p:nvPr/>
        </p:nvSpPr>
        <p:spPr>
          <a:xfrm>
            <a:off x="1703216" y="3902184"/>
            <a:ext cx="27256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Garfield++ detailed RPC + Strips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Lippmann’s Space-Charge Routine respecting our geometry: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58CE0E4-4503-BE7F-F825-D03258503B40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1703217" y="2860334"/>
            <a:ext cx="1" cy="2354635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 descr="A red and blue circles and black text&#10;&#10;Description automatically generated">
            <a:extLst>
              <a:ext uri="{FF2B5EF4-FFF2-40B4-BE49-F238E27FC236}">
                <a16:creationId xmlns:a16="http://schemas.microsoft.com/office/drawing/2014/main" id="{2D798450-435D-D836-22EE-4AEA941CB5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25" t="-883" r="26199" b="1"/>
          <a:stretch/>
        </p:blipFill>
        <p:spPr>
          <a:xfrm>
            <a:off x="4652174" y="3848865"/>
            <a:ext cx="2051436" cy="162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342461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8A9FD8E-9B47-4963-2597-F53D768E0FE9}"/>
              </a:ext>
            </a:extLst>
          </p:cNvPr>
          <p:cNvGrpSpPr/>
          <p:nvPr/>
        </p:nvGrpSpPr>
        <p:grpSpPr>
          <a:xfrm>
            <a:off x="143123" y="1651955"/>
            <a:ext cx="7579906" cy="3423542"/>
            <a:chOff x="111318" y="1773856"/>
            <a:chExt cx="7579906" cy="3423542"/>
          </a:xfrm>
        </p:grpSpPr>
        <p:pic>
          <p:nvPicPr>
            <p:cNvPr id="4" name="Picture 3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AFC4A6C2-ED6B-5AF5-B48F-966BDD9CE7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977" t="66991" r="18104"/>
            <a:stretch/>
          </p:blipFill>
          <p:spPr>
            <a:xfrm>
              <a:off x="111318" y="2353586"/>
              <a:ext cx="5984682" cy="2843812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9C9E70F-6F14-5E52-4EFE-79CAC2752B95}"/>
                </a:ext>
              </a:extLst>
            </p:cNvPr>
            <p:cNvSpPr/>
            <p:nvPr/>
          </p:nvSpPr>
          <p:spPr>
            <a:xfrm>
              <a:off x="4985468" y="1773856"/>
              <a:ext cx="2705756" cy="1655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077D449-54A4-E2C2-4B6A-F7F5D46C1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Multiconductor Transmission Line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14D8A1-F8E9-367D-C6E1-AF4DCCDD83C4}"/>
              </a:ext>
            </a:extLst>
          </p:cNvPr>
          <p:cNvSpPr txBox="1"/>
          <p:nvPr/>
        </p:nvSpPr>
        <p:spPr>
          <a:xfrm>
            <a:off x="384093" y="5153202"/>
            <a:ext cx="5158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Figure: </a:t>
            </a:r>
            <a:r>
              <a:rPr lang="en-US" sz="1400" dirty="0"/>
              <a:t>RPC multi strip-line transmission network terminated with 50 Ohm resistors.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209A14F-F9CD-4188-BB59-9119EFE2A783}"/>
                  </a:ext>
                </a:extLst>
              </p:cNvPr>
              <p:cNvSpPr txBox="1"/>
              <p:nvPr/>
            </p:nvSpPr>
            <p:spPr>
              <a:xfrm>
                <a:off x="4591878" y="2504661"/>
                <a:ext cx="931024" cy="289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1" i="0" smtClean="0">
                              <a:latin typeface="Cambria Math" panose="02040503050406030204" pitchFamily="18" charset="0"/>
                            </a:rPr>
                            <m:t>𝐕</m:t>
                          </m:r>
                        </m:e>
                        <m:sub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𝑡𝑜𝑡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209A14F-F9CD-4188-BB59-9119EFE2A7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1878" y="2504661"/>
                <a:ext cx="931024" cy="289182"/>
              </a:xfrm>
              <a:prstGeom prst="rect">
                <a:avLst/>
              </a:prstGeom>
              <a:blipFill>
                <a:blip r:embed="rId3"/>
                <a:stretch>
                  <a:fillRect l="-4575" r="-7843" b="-319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CDC0224-BD34-4976-6630-8B6576863F58}"/>
                  </a:ext>
                </a:extLst>
              </p:cNvPr>
              <p:cNvSpPr txBox="1"/>
              <p:nvPr/>
            </p:nvSpPr>
            <p:spPr>
              <a:xfrm>
                <a:off x="6096000" y="2231685"/>
                <a:ext cx="5711907" cy="40913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Governing equation: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Characteristic Matrices (per unit length):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1600" dirty="0"/>
                  <a:t>Resistances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16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de-CH" sz="16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sz="1600" dirty="0"/>
                  <a:t> </a:t>
                </a:r>
              </a:p>
              <a:p>
                <a:pPr lvl="1"/>
                <a:r>
                  <a:rPr lang="en-US" sz="1600" i="1" dirty="0"/>
                  <a:t>(off-diagonal: resistance w.r.t. ground conductor)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1600" dirty="0"/>
                  <a:t>Inductances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16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de-CH" sz="16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sz="1600" dirty="0"/>
                  <a:t> </a:t>
                </a:r>
              </a:p>
              <a:p>
                <a:pPr lvl="1"/>
                <a:r>
                  <a:rPr lang="en-US" sz="1600" i="1" dirty="0"/>
                  <a:t>(off-diagonal: magnetic coupling between strip </a:t>
                </a:r>
                <a:r>
                  <a:rPr lang="en-US" sz="1600" i="1" dirty="0" err="1"/>
                  <a:t>i</a:t>
                </a:r>
                <a:r>
                  <a:rPr lang="en-US" sz="1600" i="1" dirty="0"/>
                  <a:t> and j) 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1600" dirty="0"/>
                  <a:t>Conductance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16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de-CH" sz="16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sz="1600" dirty="0"/>
                  <a:t> </a:t>
                </a:r>
              </a:p>
              <a:p>
                <a:pPr lvl="1"/>
                <a:r>
                  <a:rPr lang="en-US" sz="1600" i="1" dirty="0"/>
                  <a:t>(usually very small)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1600" dirty="0"/>
                  <a:t>Capacitance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16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de-CH" sz="16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  <a:p>
                <a:pPr lvl="1"/>
                <a:r>
                  <a:rPr lang="en-US" sz="1600" i="1" dirty="0"/>
                  <a:t>(off-diagonal: minus capacity matrix per unit length)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CDC0224-BD34-4976-6630-8B6576863F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231685"/>
                <a:ext cx="5711907" cy="4091313"/>
              </a:xfrm>
              <a:prstGeom prst="rect">
                <a:avLst/>
              </a:prstGeom>
              <a:blipFill>
                <a:blip r:embed="rId4"/>
                <a:stretch>
                  <a:fillRect l="-640" t="-7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>
            <a:extLst>
              <a:ext uri="{FF2B5EF4-FFF2-40B4-BE49-F238E27FC236}">
                <a16:creationId xmlns:a16="http://schemas.microsoft.com/office/drawing/2014/main" id="{D91908D9-EF0B-145E-2473-BD3FBFB97A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9432" y="2666152"/>
            <a:ext cx="4552359" cy="849171"/>
          </a:xfrm>
          <a:prstGeom prst="rect">
            <a:avLst/>
          </a:prstGeom>
        </p:spPr>
      </p:pic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ECF0F0F6-C3E1-7DFD-F233-B34BC9E45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64F58-BE0E-45A5-A397-3A6FEBDB181B}" type="datetime1">
              <a:rPr lang="en-US" smtClean="0"/>
              <a:t>2/13/2024</a:t>
            </a:fld>
            <a:endParaRPr lang="en-US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0131CBC6-B1E0-5C0C-A2F0-AFD61218F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B4305917-9905-D9B0-9AC1-3071BF3B2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14</a:t>
            </a:fld>
            <a:endParaRPr lang="en-US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13390A7-36BB-0A67-5098-906C59C38930}"/>
              </a:ext>
            </a:extLst>
          </p:cNvPr>
          <p:cNvSpPr/>
          <p:nvPr/>
        </p:nvSpPr>
        <p:spPr>
          <a:xfrm>
            <a:off x="7555798" y="745645"/>
            <a:ext cx="854766" cy="60122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GF++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629FCFD7-DE7F-B76E-A5BB-C7ED9E75793C}"/>
              </a:ext>
            </a:extLst>
          </p:cNvPr>
          <p:cNvSpPr/>
          <p:nvPr/>
        </p:nvSpPr>
        <p:spPr>
          <a:xfrm>
            <a:off x="8747168" y="746459"/>
            <a:ext cx="793804" cy="60122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MTL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AD8EDB66-7084-AD2F-1CA0-7510914BD309}"/>
              </a:ext>
            </a:extLst>
          </p:cNvPr>
          <p:cNvSpPr/>
          <p:nvPr/>
        </p:nvSpPr>
        <p:spPr>
          <a:xfrm>
            <a:off x="9877576" y="745645"/>
            <a:ext cx="854766" cy="60122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Coax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758F8EB7-BC17-D055-2F95-A6B3345DA64A}"/>
              </a:ext>
            </a:extLst>
          </p:cNvPr>
          <p:cNvSpPr/>
          <p:nvPr/>
        </p:nvSpPr>
        <p:spPr>
          <a:xfrm>
            <a:off x="11068946" y="745645"/>
            <a:ext cx="661287" cy="60122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Digi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882B16DD-7F92-884E-A0B0-90BA30FB77AB}"/>
              </a:ext>
            </a:extLst>
          </p:cNvPr>
          <p:cNvCxnSpPr>
            <a:cxnSpLocks/>
            <a:stCxn id="52" idx="3"/>
            <a:endCxn id="53" idx="1"/>
          </p:cNvCxnSpPr>
          <p:nvPr/>
        </p:nvCxnSpPr>
        <p:spPr>
          <a:xfrm>
            <a:off x="8410564" y="1046258"/>
            <a:ext cx="336604" cy="81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D9285E24-BE72-3E82-146D-D93D65CF6739}"/>
              </a:ext>
            </a:extLst>
          </p:cNvPr>
          <p:cNvCxnSpPr>
            <a:cxnSpLocks/>
            <a:stCxn id="53" idx="3"/>
            <a:endCxn id="54" idx="1"/>
          </p:cNvCxnSpPr>
          <p:nvPr/>
        </p:nvCxnSpPr>
        <p:spPr>
          <a:xfrm flipV="1">
            <a:off x="9540972" y="1046257"/>
            <a:ext cx="336604" cy="81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C09EBD5A-9C31-85DB-DC25-84CBBE9B84E1}"/>
              </a:ext>
            </a:extLst>
          </p:cNvPr>
          <p:cNvCxnSpPr>
            <a:cxnSpLocks/>
            <a:stCxn id="54" idx="3"/>
            <a:endCxn id="55" idx="1"/>
          </p:cNvCxnSpPr>
          <p:nvPr/>
        </p:nvCxnSpPr>
        <p:spPr>
          <a:xfrm>
            <a:off x="10732342" y="1046257"/>
            <a:ext cx="336604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3494049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6E54AE38-2403-0165-8D2D-4C76AF7F4E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739"/>
          <a:stretch/>
        </p:blipFill>
        <p:spPr bwMode="auto">
          <a:xfrm rot="4166137">
            <a:off x="375899" y="2081502"/>
            <a:ext cx="5232400" cy="326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15EBE4A-EA4B-372D-4C39-67100BFC9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of Characteristic Matrices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2571AF-1A00-EFA1-BD0B-27022F1D44B4}"/>
              </a:ext>
            </a:extLst>
          </p:cNvPr>
          <p:cNvSpPr txBox="1"/>
          <p:nvPr/>
        </p:nvSpPr>
        <p:spPr>
          <a:xfrm>
            <a:off x="6751323" y="5908094"/>
            <a:ext cx="5479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dirty="0">
                <a:solidFill>
                  <a:srgbClr val="333333"/>
                </a:solidFill>
                <a:effectLst/>
              </a:rPr>
              <a:t>[1] J. van der Merwe et al., </a:t>
            </a:r>
            <a:r>
              <a:rPr lang="en-US" sz="1200" b="0" i="1" dirty="0">
                <a:solidFill>
                  <a:srgbClr val="333333"/>
                </a:solidFill>
                <a:effectLst/>
              </a:rPr>
              <a:t>IEEE Transactions on Electromagnetic Compatibility</a:t>
            </a:r>
            <a:r>
              <a:rPr lang="en-US" sz="1200" b="0" i="0" dirty="0">
                <a:solidFill>
                  <a:srgbClr val="333333"/>
                </a:solidFill>
                <a:effectLst/>
              </a:rPr>
              <a:t>, vol. 40, no. 3, pp. 249-256, Aug. 1998, </a:t>
            </a:r>
            <a:r>
              <a:rPr lang="en-US" sz="1200" b="0" i="0" dirty="0" err="1">
                <a:solidFill>
                  <a:srgbClr val="333333"/>
                </a:solidFill>
                <a:effectLst/>
              </a:rPr>
              <a:t>doi</a:t>
            </a:r>
            <a:r>
              <a:rPr lang="en-US" sz="1200" b="0" i="0" dirty="0">
                <a:solidFill>
                  <a:srgbClr val="333333"/>
                </a:solidFill>
                <a:effectLst/>
              </a:rPr>
              <a:t>: 10.1109/15.709423</a:t>
            </a:r>
            <a:endParaRPr lang="en-US" sz="1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B657B31-25A2-CA17-8E67-FA420A05BA90}"/>
                  </a:ext>
                </a:extLst>
              </p:cNvPr>
              <p:cNvSpPr txBox="1"/>
              <p:nvPr/>
            </p:nvSpPr>
            <p:spPr>
              <a:xfrm>
                <a:off x="6027420" y="2034540"/>
                <a:ext cx="4785360" cy="3021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Measure S-matrix for </a:t>
                </a:r>
                <a:r>
                  <a:rPr lang="en-US" b="1" dirty="0"/>
                  <a:t>open</a:t>
                </a:r>
                <a:r>
                  <a:rPr lang="en-US" dirty="0"/>
                  <a:t> and </a:t>
                </a:r>
                <a:r>
                  <a:rPr lang="en-US" b="1" dirty="0"/>
                  <a:t>short-circuited</a:t>
                </a:r>
                <a:r>
                  <a:rPr lang="en-US" dirty="0"/>
                  <a:t> far-end using VNA: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</m:sup>
                      </m:sSup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MTL theory connects far-end impedance with near-end impedance which is determined via the S-matrix [1]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Able to determine char. matrices w.r.t. frequency up to </a:t>
                </a:r>
                <a14:m>
                  <m:oMath xmlns:m="http://schemas.openxmlformats.org/officeDocument/2006/math">
                    <m:r>
                      <a:rPr lang="de-CH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de-CH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de-CH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de-CH" b="0" i="1" smtClean="0">
                        <a:latin typeface="Cambria Math" panose="02040503050406030204" pitchFamily="18" charset="0"/>
                      </a:rPr>
                      <m:t>)~</m:t>
                    </m:r>
                    <m:f>
                      <m:fPr>
                        <m:ctrlPr>
                          <a:rPr lang="de-CH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B657B31-25A2-CA17-8E67-FA420A05BA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7420" y="2034540"/>
                <a:ext cx="4785360" cy="3021725"/>
              </a:xfrm>
              <a:prstGeom prst="rect">
                <a:avLst/>
              </a:prstGeom>
              <a:blipFill>
                <a:blip r:embed="rId3"/>
                <a:stretch>
                  <a:fillRect l="-892" t="-1212" r="-1274" b="-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A9CE702F-2A01-52F3-5C8E-D314A778B54C}"/>
              </a:ext>
            </a:extLst>
          </p:cNvPr>
          <p:cNvSpPr txBox="1"/>
          <p:nvPr/>
        </p:nvSpPr>
        <p:spPr>
          <a:xfrm>
            <a:off x="3267591" y="6430793"/>
            <a:ext cx="4569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Figure: </a:t>
            </a:r>
            <a:r>
              <a:rPr lang="en-US" sz="1400" dirty="0"/>
              <a:t>Measurement Setup with custom SMA adapter.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7E1FC4A-27FF-4CED-F0A6-F4B3A4D9F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3ADC4-98E5-4263-A78E-2BDBFD7398B4}" type="datetime1">
              <a:rPr lang="en-US" smtClean="0"/>
              <a:t>2/13/2024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CB5A92-A7CE-A197-E707-6F5758E9B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2FF7B45-4768-0008-BC83-D280411AF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15</a:t>
            </a:fld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B887396-93C1-043E-4B52-282F8B7EFA5F}"/>
              </a:ext>
            </a:extLst>
          </p:cNvPr>
          <p:cNvSpPr/>
          <p:nvPr/>
        </p:nvSpPr>
        <p:spPr>
          <a:xfrm>
            <a:off x="7555798" y="745645"/>
            <a:ext cx="854766" cy="60122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GF++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9459652-2894-07A2-4612-508E33C9503A}"/>
              </a:ext>
            </a:extLst>
          </p:cNvPr>
          <p:cNvSpPr/>
          <p:nvPr/>
        </p:nvSpPr>
        <p:spPr>
          <a:xfrm>
            <a:off x="8747168" y="746459"/>
            <a:ext cx="793804" cy="60122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MTL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2B7E9DB-60FD-97D8-A26E-55F4AC4FB5F9}"/>
              </a:ext>
            </a:extLst>
          </p:cNvPr>
          <p:cNvSpPr/>
          <p:nvPr/>
        </p:nvSpPr>
        <p:spPr>
          <a:xfrm>
            <a:off x="9877576" y="745645"/>
            <a:ext cx="854766" cy="60122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Coax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3EADA20-9D44-8754-FD5A-5F5D3E5E8FB8}"/>
              </a:ext>
            </a:extLst>
          </p:cNvPr>
          <p:cNvSpPr/>
          <p:nvPr/>
        </p:nvSpPr>
        <p:spPr>
          <a:xfrm>
            <a:off x="11068946" y="745645"/>
            <a:ext cx="661287" cy="60122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Digi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5F7B8A8-01D7-9B69-445F-38C1CDD48D11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>
            <a:off x="8410564" y="1046258"/>
            <a:ext cx="336604" cy="81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E2FADE9-AA67-6D6B-866F-5BA1EB9DF614}"/>
              </a:ext>
            </a:extLst>
          </p:cNvPr>
          <p:cNvCxnSpPr>
            <a:cxnSpLocks/>
            <a:stCxn id="10" idx="3"/>
            <a:endCxn id="11" idx="1"/>
          </p:cNvCxnSpPr>
          <p:nvPr/>
        </p:nvCxnSpPr>
        <p:spPr>
          <a:xfrm flipV="1">
            <a:off x="9540972" y="1046257"/>
            <a:ext cx="336604" cy="81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9A6F466-B253-E2C9-1118-439D802C4467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>
            <a:off x="10732342" y="1046257"/>
            <a:ext cx="336604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0992239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3E56232-1121-9B25-10B8-A270500FB05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Results </a:t>
                </a:r>
                <a14:m>
                  <m:oMath xmlns:m="http://schemas.openxmlformats.org/officeDocument/2006/math">
                    <m:r>
                      <a:rPr lang="de-CH" b="1" i="0" smtClean="0">
                        <a:latin typeface="Cambria Math" panose="02040503050406030204" pitchFamily="18" charset="0"/>
                      </a:rPr>
                      <m:t>𝐋</m:t>
                    </m:r>
                    <m:r>
                      <a:rPr lang="de-CH" b="1" i="0" smtClean="0">
                        <a:latin typeface="Cambria Math" panose="02040503050406030204" pitchFamily="18" charset="0"/>
                      </a:rPr>
                      <m:t> &amp; </m:t>
                    </m:r>
                    <m:r>
                      <a:rPr lang="de-CH" b="1" i="0" smtClean="0">
                        <a:latin typeface="Cambria Math" panose="02040503050406030204" pitchFamily="18" charset="0"/>
                      </a:rPr>
                      <m:t>𝐂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3E56232-1121-9B25-10B8-A270500FB05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700" b="-226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00586929-5F2C-7F9F-017A-CB7DE41D75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60" y="1592714"/>
            <a:ext cx="5113882" cy="3764273"/>
          </a:xfrm>
          <a:prstGeom prst="rect">
            <a:avLst/>
          </a:prstGeom>
        </p:spPr>
      </p:pic>
      <p:pic>
        <p:nvPicPr>
          <p:cNvPr id="4" name="Picture 3" descr="A graph of a graph&#10;&#10;Description automatically generated">
            <a:extLst>
              <a:ext uri="{FF2B5EF4-FFF2-40B4-BE49-F238E27FC236}">
                <a16:creationId xmlns:a16="http://schemas.microsoft.com/office/drawing/2014/main" id="{527B85B0-DF49-0754-61EE-9E031C17E2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846" y="1655066"/>
            <a:ext cx="4902498" cy="376427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6A962F8-FF2E-BF5C-2D44-1DEA71BB42DD}"/>
              </a:ext>
            </a:extLst>
          </p:cNvPr>
          <p:cNvSpPr txBox="1"/>
          <p:nvPr/>
        </p:nvSpPr>
        <p:spPr>
          <a:xfrm>
            <a:off x="780898" y="5419339"/>
            <a:ext cx="4825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Figure: </a:t>
            </a:r>
            <a:r>
              <a:rPr lang="en-US" sz="1400" dirty="0"/>
              <a:t>First row of inductance matrix up to 40 MHz from two different measurement devices (R&amp;D zvl3 &amp; </a:t>
            </a:r>
            <a:r>
              <a:rPr lang="en-US" sz="1400" dirty="0" err="1"/>
              <a:t>nanoVna</a:t>
            </a:r>
            <a:r>
              <a:rPr lang="en-US" sz="1400" dirty="0"/>
              <a:t>).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4E0CEF-137D-CBA7-1F4C-318D0DB5414D}"/>
              </a:ext>
            </a:extLst>
          </p:cNvPr>
          <p:cNvSpPr txBox="1"/>
          <p:nvPr/>
        </p:nvSpPr>
        <p:spPr>
          <a:xfrm>
            <a:off x="6508604" y="5419339"/>
            <a:ext cx="4902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Figure: </a:t>
            </a:r>
            <a:r>
              <a:rPr lang="en-US" sz="1400" dirty="0"/>
              <a:t>First row of capacitance matrix up to 40 MHz from two different measurement devices (R&amp;D zvl3 &amp; </a:t>
            </a:r>
            <a:r>
              <a:rPr lang="en-US" sz="1400" dirty="0" err="1"/>
              <a:t>nanoVna</a:t>
            </a:r>
            <a:r>
              <a:rPr lang="en-US" sz="1400" dirty="0"/>
              <a:t>).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30C5F8-0F2A-C997-B11D-90EA48186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A8A8C-5C9B-4855-BCF5-D8EABE0FB61C}" type="datetime1">
              <a:rPr lang="en-US" smtClean="0"/>
              <a:t>2/13/2024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3D45C4-CCC6-7DE7-9795-5CFEC2F5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358398-97C0-D131-5A97-8688DF1C6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16</a:t>
            </a:fld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F651B3A-6FA4-FB11-621F-F029975A72B1}"/>
              </a:ext>
            </a:extLst>
          </p:cNvPr>
          <p:cNvSpPr/>
          <p:nvPr/>
        </p:nvSpPr>
        <p:spPr>
          <a:xfrm>
            <a:off x="7555798" y="745645"/>
            <a:ext cx="854766" cy="60122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GF++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F54B0A4-5762-9A68-88EB-0F065B608919}"/>
              </a:ext>
            </a:extLst>
          </p:cNvPr>
          <p:cNvSpPr/>
          <p:nvPr/>
        </p:nvSpPr>
        <p:spPr>
          <a:xfrm>
            <a:off x="8747168" y="746459"/>
            <a:ext cx="793804" cy="60122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MTL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835B0D1-4860-2604-E265-4BA3888F05F6}"/>
              </a:ext>
            </a:extLst>
          </p:cNvPr>
          <p:cNvSpPr/>
          <p:nvPr/>
        </p:nvSpPr>
        <p:spPr>
          <a:xfrm>
            <a:off x="9877576" y="745645"/>
            <a:ext cx="854766" cy="60122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Coax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500637B-5739-3629-E25D-15F79BA3B138}"/>
              </a:ext>
            </a:extLst>
          </p:cNvPr>
          <p:cNvSpPr/>
          <p:nvPr/>
        </p:nvSpPr>
        <p:spPr>
          <a:xfrm>
            <a:off x="11068946" y="745645"/>
            <a:ext cx="661287" cy="60122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Digi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0078C58-C67B-9F4F-6FB1-426F5BB4AF91}"/>
              </a:ext>
            </a:extLst>
          </p:cNvPr>
          <p:cNvCxnSpPr>
            <a:cxnSpLocks/>
            <a:stCxn id="10" idx="3"/>
            <a:endCxn id="11" idx="1"/>
          </p:cNvCxnSpPr>
          <p:nvPr/>
        </p:nvCxnSpPr>
        <p:spPr>
          <a:xfrm>
            <a:off x="8410564" y="1046258"/>
            <a:ext cx="336604" cy="81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5926C28-5130-E35A-ABD8-EEA696D5A483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 flipV="1">
            <a:off x="9540972" y="1046257"/>
            <a:ext cx="336604" cy="81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46D2915-1265-66F5-8297-6EBD757F3D65}"/>
              </a:ext>
            </a:extLst>
          </p:cNvPr>
          <p:cNvCxnSpPr>
            <a:cxnSpLocks/>
            <a:stCxn id="12" idx="3"/>
            <a:endCxn id="13" idx="1"/>
          </p:cNvCxnSpPr>
          <p:nvPr/>
        </p:nvCxnSpPr>
        <p:spPr>
          <a:xfrm>
            <a:off x="10732342" y="1046257"/>
            <a:ext cx="336604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338293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811B19C-1876-5DBE-0316-0E9D54CDDEB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Results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b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b="1" i="0" smtClean="0">
                            <a:latin typeface="Cambria Math" panose="02040503050406030204" pitchFamily="18" charset="0"/>
                          </a:rPr>
                          <m:t>𝐙</m:t>
                        </m:r>
                      </m:e>
                      <m:sub>
                        <m:r>
                          <a:rPr lang="de-CH" b="1" i="0" smtClean="0">
                            <a:latin typeface="Cambria Math" panose="02040503050406030204" pitchFamily="18" charset="0"/>
                          </a:rPr>
                          <m:t>𝐂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811B19C-1876-5DBE-0316-0E9D54CDDE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700" b="-226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C940ECA2-35B5-FBFC-9443-8C3CFF4943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45" y="1790680"/>
            <a:ext cx="4781635" cy="36277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5EF642B-E6C9-FA23-108B-7CA9A594D916}"/>
              </a:ext>
            </a:extLst>
          </p:cNvPr>
          <p:cNvSpPr txBox="1"/>
          <p:nvPr/>
        </p:nvSpPr>
        <p:spPr>
          <a:xfrm>
            <a:off x="607516" y="5418400"/>
            <a:ext cx="53970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Figure: </a:t>
            </a:r>
            <a:r>
              <a:rPr lang="en-US" sz="1400" dirty="0"/>
              <a:t>First row of characteristic impedance matrix up to 40 MHz from two different measurement devices (R&amp;S ZVL3 &amp; </a:t>
            </a:r>
            <a:r>
              <a:rPr lang="en-US" sz="1400" dirty="0" err="1"/>
              <a:t>nanoVna</a:t>
            </a:r>
            <a:r>
              <a:rPr lang="en-US" sz="1400" dirty="0"/>
              <a:t>).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A00DD83-6618-153D-DA82-79FFB21866E0}"/>
                  </a:ext>
                </a:extLst>
              </p:cNvPr>
              <p:cNvSpPr txBox="1"/>
              <p:nvPr/>
            </p:nvSpPr>
            <p:spPr>
              <a:xfrm>
                <a:off x="6187441" y="2856993"/>
                <a:ext cx="5497913" cy="28244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Detector impedance around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𝟐𝟑</m:t>
                    </m:r>
                    <m:r>
                      <a:rPr lang="de-CH" b="1" i="0" dirty="0" smtClean="0">
                        <a:latin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US" b="1" dirty="0"/>
                  <a:t> </a:t>
                </a:r>
                <a:r>
                  <a:rPr lang="en-US" dirty="0"/>
                  <a:t>at 20 MHz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R of the order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CH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CH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CH" b="0" i="1" dirty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f>
                      <m:fPr>
                        <m:ctrlPr>
                          <a:rPr lang="de-CH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de-CH" b="0" i="0" dirty="0" smtClean="0">
                            <a:latin typeface="Cambria Math" panose="02040503050406030204" pitchFamily="18" charset="0"/>
                          </a:rPr>
                          <m:t>Ω</m:t>
                        </m:r>
                      </m:num>
                      <m:den>
                        <m:r>
                          <a:rPr lang="de-CH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G of the order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CH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f>
                      <m:fPr>
                        <m:ctrlPr>
                          <a:rPr lang="de-CH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de-CH" b="0" i="0" smtClean="0">
                            <a:latin typeface="Cambria Math" panose="02040503050406030204" pitchFamily="18" charset="0"/>
                          </a:rPr>
                          <m:t>Ω</m:t>
                        </m:r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Extrapolated intrinsic bandwidth around </a:t>
                </a:r>
                <a:r>
                  <a:rPr lang="en-US" b="1" dirty="0"/>
                  <a:t>30 GHz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A00DD83-6618-153D-DA82-79FFB21866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7441" y="2856993"/>
                <a:ext cx="5497913" cy="2824491"/>
              </a:xfrm>
              <a:prstGeom prst="rect">
                <a:avLst/>
              </a:prstGeom>
              <a:blipFill>
                <a:blip r:embed="rId5"/>
                <a:stretch>
                  <a:fillRect l="-665" t="-12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7647F5-1A1E-A3FB-A232-77F566895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412F0-D8B5-4EB8-9BD4-B82A99DB1BDF}" type="datetime1">
              <a:rPr lang="en-US" smtClean="0"/>
              <a:t>2/13/2024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FBEECA5-9933-6707-B28D-B88D58700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58344F-7E3C-F9FB-B1CC-69880BE8F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17</a:t>
            </a:fld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4DC4F6F-C3A3-BC45-9A24-4E80B59C2100}"/>
              </a:ext>
            </a:extLst>
          </p:cNvPr>
          <p:cNvSpPr/>
          <p:nvPr/>
        </p:nvSpPr>
        <p:spPr>
          <a:xfrm>
            <a:off x="7555798" y="745645"/>
            <a:ext cx="854766" cy="60122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GF++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C68A1EF-98F7-270F-9DE1-01C6947ED5AD}"/>
              </a:ext>
            </a:extLst>
          </p:cNvPr>
          <p:cNvSpPr/>
          <p:nvPr/>
        </p:nvSpPr>
        <p:spPr>
          <a:xfrm>
            <a:off x="8747168" y="746459"/>
            <a:ext cx="793804" cy="60122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MTL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CA39234-54A6-663B-52E9-CB6CBFE9FF04}"/>
              </a:ext>
            </a:extLst>
          </p:cNvPr>
          <p:cNvSpPr/>
          <p:nvPr/>
        </p:nvSpPr>
        <p:spPr>
          <a:xfrm>
            <a:off x="9877576" y="745645"/>
            <a:ext cx="854766" cy="60122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Coax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487A06C-9C92-CF55-43C9-D1B80C6BB367}"/>
              </a:ext>
            </a:extLst>
          </p:cNvPr>
          <p:cNvSpPr/>
          <p:nvPr/>
        </p:nvSpPr>
        <p:spPr>
          <a:xfrm>
            <a:off x="11068946" y="745645"/>
            <a:ext cx="661287" cy="60122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Digi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86AD92F-7253-5518-1F1E-C9AEF989D91D}"/>
              </a:ext>
            </a:extLst>
          </p:cNvPr>
          <p:cNvCxnSpPr>
            <a:cxnSpLocks/>
            <a:stCxn id="10" idx="3"/>
            <a:endCxn id="11" idx="1"/>
          </p:cNvCxnSpPr>
          <p:nvPr/>
        </p:nvCxnSpPr>
        <p:spPr>
          <a:xfrm>
            <a:off x="8410564" y="1046258"/>
            <a:ext cx="336604" cy="81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C552CA8-F894-7AB0-AA93-9A44241B5E09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 flipV="1">
            <a:off x="9540972" y="1046257"/>
            <a:ext cx="336604" cy="81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29DF426-07CB-2BED-B573-24AA2115375A}"/>
              </a:ext>
            </a:extLst>
          </p:cNvPr>
          <p:cNvCxnSpPr>
            <a:cxnSpLocks/>
            <a:stCxn id="12" idx="3"/>
            <a:endCxn id="13" idx="1"/>
          </p:cNvCxnSpPr>
          <p:nvPr/>
        </p:nvCxnSpPr>
        <p:spPr>
          <a:xfrm>
            <a:off x="10732342" y="1046257"/>
            <a:ext cx="336604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1557852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36B44-2EA7-C936-AD8F-8247549BA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 to loss-less MTL + Example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1B979EA-2F52-5B60-985D-679A4D1D728B}"/>
                  </a:ext>
                </a:extLst>
              </p:cNvPr>
              <p:cNvSpPr txBox="1"/>
              <p:nvPr/>
            </p:nvSpPr>
            <p:spPr>
              <a:xfrm>
                <a:off x="5278315" y="2240651"/>
                <a:ext cx="9792846" cy="3069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Sum of reflections based on termination network: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1600" b="0" i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CH" sz="1600" b="0" i="0" smtClean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de-CH" sz="16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de-CH" sz="16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de-CH" sz="16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600" dirty="0"/>
                  <a:t>Modal dispersion: broadening of signal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sz="1600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600" dirty="0"/>
                  <a:t>Cross-talk: transversal dispersion of signal (see neighbor-strip)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sz="1600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600" dirty="0"/>
                  <a:t>50 Ohm termination case: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1B979EA-2F52-5B60-985D-679A4D1D72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8315" y="2240651"/>
                <a:ext cx="9792846" cy="3069110"/>
              </a:xfrm>
              <a:prstGeom prst="rect">
                <a:avLst/>
              </a:prstGeom>
              <a:blipFill>
                <a:blip r:embed="rId2"/>
                <a:stretch>
                  <a:fillRect l="-249" t="-596" b="-1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A5B9361-CF72-B3C4-7165-9C32074AB6C8}"/>
                  </a:ext>
                </a:extLst>
              </p:cNvPr>
              <p:cNvSpPr txBox="1"/>
              <p:nvPr/>
            </p:nvSpPr>
            <p:spPr>
              <a:xfrm>
                <a:off x="7205743" y="4780177"/>
                <a:ext cx="4672108" cy="6127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CH" b="0" i="0" smtClean="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1+0.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37</m:t>
                          </m:r>
                        </m:num>
                        <m:den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CH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m:rPr>
                              <m:sty m:val="p"/>
                            </m:rPr>
                            <a:rPr lang="de-CH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50</m:t>
                          </m:r>
                          <m:r>
                            <m:rPr>
                              <m:sty m:val="p"/>
                            </m:rPr>
                            <a:rPr lang="de-CH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29%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A5B9361-CF72-B3C4-7165-9C32074AB6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5743" y="4780177"/>
                <a:ext cx="4672108" cy="61279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3C91AB54-03F4-A620-6B31-DF56FB344F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9815" y="2665945"/>
            <a:ext cx="6019874" cy="11092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350C0B-083A-0F29-74A5-AB3C183626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801" y="2240651"/>
            <a:ext cx="4324765" cy="31950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BC1CD78-0B98-CEE5-DD8C-66E361C19534}"/>
              </a:ext>
            </a:extLst>
          </p:cNvPr>
          <p:cNvSpPr txBox="1"/>
          <p:nvPr/>
        </p:nvSpPr>
        <p:spPr>
          <a:xfrm>
            <a:off x="756541" y="5435710"/>
            <a:ext cx="4125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Figure: </a:t>
            </a:r>
            <a:r>
              <a:rPr lang="en-US" sz="1400" dirty="0"/>
              <a:t>Three conductor line applied to blue input signal leading to distorted signals at end of RPC.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B7B46FC2-7BA7-D3B6-EA70-8EBB96A83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77B2-7048-4654-AA8F-BDE1606CF5A5}" type="datetime1">
              <a:rPr lang="en-US" smtClean="0"/>
              <a:t>2/13/2024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CBC486A-DD66-3A53-8D0D-75CC3C9C1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Dario Stocco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7BE4FDC-E5F2-C7FC-50A6-7E2D8729A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18</a:t>
            </a:fld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3BA4937-8DEE-44E2-E579-9BD0B0313455}"/>
              </a:ext>
            </a:extLst>
          </p:cNvPr>
          <p:cNvSpPr/>
          <p:nvPr/>
        </p:nvSpPr>
        <p:spPr>
          <a:xfrm>
            <a:off x="7555798" y="745645"/>
            <a:ext cx="854766" cy="60122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GF++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0C3E321-2E39-E2EB-CA1E-BE8ECF91C2EA}"/>
              </a:ext>
            </a:extLst>
          </p:cNvPr>
          <p:cNvSpPr/>
          <p:nvPr/>
        </p:nvSpPr>
        <p:spPr>
          <a:xfrm>
            <a:off x="8747168" y="746459"/>
            <a:ext cx="793804" cy="60122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MTL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0DA0871-A0EA-CB7B-1736-BBF316CEDA87}"/>
              </a:ext>
            </a:extLst>
          </p:cNvPr>
          <p:cNvSpPr/>
          <p:nvPr/>
        </p:nvSpPr>
        <p:spPr>
          <a:xfrm>
            <a:off x="9877576" y="745645"/>
            <a:ext cx="854766" cy="60122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Coax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99A42CFE-5596-FAFB-26EF-E3CB01B52139}"/>
              </a:ext>
            </a:extLst>
          </p:cNvPr>
          <p:cNvSpPr/>
          <p:nvPr/>
        </p:nvSpPr>
        <p:spPr>
          <a:xfrm>
            <a:off x="11068946" y="745645"/>
            <a:ext cx="661287" cy="60122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Digi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9BDEF03-F362-C776-94CE-F743B5FFEA86}"/>
              </a:ext>
            </a:extLst>
          </p:cNvPr>
          <p:cNvCxnSpPr>
            <a:cxnSpLocks/>
            <a:stCxn id="19" idx="3"/>
            <a:endCxn id="20" idx="1"/>
          </p:cNvCxnSpPr>
          <p:nvPr/>
        </p:nvCxnSpPr>
        <p:spPr>
          <a:xfrm>
            <a:off x="8410564" y="1046258"/>
            <a:ext cx="336604" cy="81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E730340-06B2-CFDB-4F74-1275D0C619E5}"/>
              </a:ext>
            </a:extLst>
          </p:cNvPr>
          <p:cNvCxnSpPr>
            <a:cxnSpLocks/>
            <a:stCxn id="20" idx="3"/>
            <a:endCxn id="21" idx="1"/>
          </p:cNvCxnSpPr>
          <p:nvPr/>
        </p:nvCxnSpPr>
        <p:spPr>
          <a:xfrm flipV="1">
            <a:off x="9540972" y="1046257"/>
            <a:ext cx="336604" cy="81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341B3C4-6FDC-8E8B-6850-7EE2B90AE8A2}"/>
              </a:ext>
            </a:extLst>
          </p:cNvPr>
          <p:cNvCxnSpPr>
            <a:cxnSpLocks/>
            <a:stCxn id="21" idx="3"/>
            <a:endCxn id="22" idx="1"/>
          </p:cNvCxnSpPr>
          <p:nvPr/>
        </p:nvCxnSpPr>
        <p:spPr>
          <a:xfrm>
            <a:off x="10732342" y="1046257"/>
            <a:ext cx="336604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4357146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531A1C-BFDA-1479-9CE5-10D6E56FB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09B52-E685-44B9-9FE0-F717E9EDCCD8}" type="datetime1">
              <a:rPr lang="en-US" smtClean="0"/>
              <a:t>2/13/2024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82686D-21B8-1CAF-1CEE-5F7C293AB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F68DAA-4C31-7C53-4A4E-2E148460C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8B9F-3CDF-4257-B31C-6E2E0BA84B78}" type="slidenum">
              <a:rPr lang="en-US" smtClean="0"/>
              <a:t>19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79EB2D2-20A3-1BBF-F9D1-78DC1E84A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Coax Cable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3AE2C9-8ED5-B629-CEF7-FEBA447F8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790" y="1864530"/>
            <a:ext cx="4454074" cy="338781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4DDE49C-69BE-C9BB-6FD9-96D52DCD6B4E}"/>
                  </a:ext>
                </a:extLst>
              </p:cNvPr>
              <p:cNvSpPr txBox="1"/>
              <p:nvPr/>
            </p:nvSpPr>
            <p:spPr>
              <a:xfrm>
                <a:off x="6198508" y="1972733"/>
                <a:ext cx="5201082" cy="32796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RPC </a:t>
                </a:r>
                <a:r>
                  <a:rPr lang="en-US" sz="1600" dirty="0" err="1"/>
                  <a:t>Draka</a:t>
                </a:r>
                <a:r>
                  <a:rPr lang="en-US" sz="1600" dirty="0"/>
                  <a:t> cable (50Ohm) transmission frequency response (attenuation)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600" dirty="0"/>
                  <a:t>Typical cable response model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16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de-CH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sz="1600" b="0" i="1" smtClean="0">
                              <a:latin typeface="Cambria Math" panose="02040503050406030204" pitchFamily="18" charset="0"/>
                            </a:rPr>
                            <m:t>7.18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de-CH" sz="16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de-CH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de-CH" sz="16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</m:den>
                      </m:f>
                      <m:r>
                        <a:rPr lang="de-CH" sz="1600" b="0" i="1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de-CH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CH" sz="16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de-CH" sz="1600" b="0" i="1" smtClean="0">
                              <a:latin typeface="Cambria Math" panose="02040503050406030204" pitchFamily="18" charset="0"/>
                            </a:rPr>
                            <m:t>−6</m:t>
                          </m:r>
                        </m:sup>
                      </m:sSup>
                      <m:rad>
                        <m:radPr>
                          <m:degHide m:val="on"/>
                          <m:ctrlPr>
                            <a:rPr lang="de-CH" sz="16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de-CH" sz="16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rad>
                    </m:oMath>
                  </m:oMathPara>
                </a14:m>
                <a:endParaRPr lang="de-CH" sz="16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16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de-CH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sz="1600" b="0" i="1" smtClean="0">
                              <a:latin typeface="Cambria Math" panose="02040503050406030204" pitchFamily="18" charset="0"/>
                            </a:rPr>
                            <m:t>2.93</m:t>
                          </m:r>
                        </m:num>
                        <m:den>
                          <m:r>
                            <a:rPr lang="de-CH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CH" sz="16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de-CH" sz="1600" b="0" i="1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de-CH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CH" sz="16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de-CH" sz="1600" b="0" i="1" smtClean="0">
                              <a:latin typeface="Cambria Math" panose="02040503050406030204" pitchFamily="18" charset="0"/>
                            </a:rPr>
                            <m:t>−10</m:t>
                          </m:r>
                        </m:sup>
                      </m:sSup>
                      <m:r>
                        <a:rPr lang="de-CH" sz="1600" b="0" i="1" smtClean="0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1600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sz="1600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600" dirty="0"/>
                  <a:t>Deviation at higher frequencies (&gt;1GHz) potentially due to imperfect connection to VNA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sz="1600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600" i="1" dirty="0"/>
                  <a:t>(data sheet (if the right one) shows similar specs)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4DDE49C-69BE-C9BB-6FD9-96D52DCD6B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8508" y="1972733"/>
                <a:ext cx="5201082" cy="3279616"/>
              </a:xfrm>
              <a:prstGeom prst="rect">
                <a:avLst/>
              </a:prstGeom>
              <a:blipFill>
                <a:blip r:embed="rId3"/>
                <a:stretch>
                  <a:fillRect l="-703" t="-558" b="-14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25E89F0E-3BF3-E972-AABF-ED29AD4DFE2D}"/>
              </a:ext>
            </a:extLst>
          </p:cNvPr>
          <p:cNvSpPr txBox="1"/>
          <p:nvPr/>
        </p:nvSpPr>
        <p:spPr>
          <a:xfrm>
            <a:off x="1448600" y="5372100"/>
            <a:ext cx="4125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Figure: </a:t>
            </a:r>
            <a:r>
              <a:rPr lang="en-US" sz="1400" dirty="0"/>
              <a:t>Measured cable attenuation of typical CA50 </a:t>
            </a:r>
            <a:r>
              <a:rPr lang="en-US" sz="1400" dirty="0" err="1"/>
              <a:t>Draka</a:t>
            </a:r>
            <a:r>
              <a:rPr lang="en-US" sz="1400" dirty="0"/>
              <a:t> cable with length ~3.2m.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1FF5071-A198-EE18-EDD8-B7524BCB1BE9}"/>
              </a:ext>
            </a:extLst>
          </p:cNvPr>
          <p:cNvSpPr/>
          <p:nvPr/>
        </p:nvSpPr>
        <p:spPr>
          <a:xfrm>
            <a:off x="7225155" y="916356"/>
            <a:ext cx="854766" cy="60122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GF++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585B932-EB9F-5080-B648-DB70411BB3D8}"/>
              </a:ext>
            </a:extLst>
          </p:cNvPr>
          <p:cNvSpPr/>
          <p:nvPr/>
        </p:nvSpPr>
        <p:spPr>
          <a:xfrm>
            <a:off x="8416525" y="917170"/>
            <a:ext cx="793804" cy="60122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MTL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ED6AB2E-9C11-9251-1210-351CF317356F}"/>
              </a:ext>
            </a:extLst>
          </p:cNvPr>
          <p:cNvSpPr/>
          <p:nvPr/>
        </p:nvSpPr>
        <p:spPr>
          <a:xfrm>
            <a:off x="9546933" y="916356"/>
            <a:ext cx="854766" cy="601223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Coax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0A53F2E-DF21-82DD-1B90-4A6254D32046}"/>
              </a:ext>
            </a:extLst>
          </p:cNvPr>
          <p:cNvSpPr/>
          <p:nvPr/>
        </p:nvSpPr>
        <p:spPr>
          <a:xfrm>
            <a:off x="10738303" y="916356"/>
            <a:ext cx="661287" cy="60122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Digi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5E83FD2-DBD1-BD47-06CF-7730E5B8AD95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>
            <a:off x="8079921" y="1216969"/>
            <a:ext cx="336604" cy="81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2D86807-F539-1ADA-A428-5A9FD4055287}"/>
              </a:ext>
            </a:extLst>
          </p:cNvPr>
          <p:cNvCxnSpPr>
            <a:cxnSpLocks/>
            <a:stCxn id="10" idx="3"/>
            <a:endCxn id="11" idx="1"/>
          </p:cNvCxnSpPr>
          <p:nvPr/>
        </p:nvCxnSpPr>
        <p:spPr>
          <a:xfrm flipV="1">
            <a:off x="9210329" y="1216968"/>
            <a:ext cx="336604" cy="81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B1A0F4C-7DCC-2F10-371F-CC56C4923EF0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>
            <a:off x="10401699" y="1216968"/>
            <a:ext cx="336604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614026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5CE8758C-EE28-0804-0205-E9E0C628ADF5}"/>
              </a:ext>
            </a:extLst>
          </p:cNvPr>
          <p:cNvSpPr/>
          <p:nvPr/>
        </p:nvSpPr>
        <p:spPr>
          <a:xfrm>
            <a:off x="3068975" y="3320868"/>
            <a:ext cx="5574631" cy="292533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F5C478-AC87-9F62-CED9-003DCA60F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DA37D-DA24-4C4B-A1CD-96980146ACF3}" type="datetime1">
              <a:rPr lang="en-US" smtClean="0"/>
              <a:t>2/13/2024</a:t>
            </a:fld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0E9061-3131-7B6C-4EC9-85F771F22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3D0D5-2411-4026-8125-D5E5B1DB673B}" type="slidenum">
              <a:rPr lang="de-CH" smtClean="0"/>
              <a:t>2</a:t>
            </a:fld>
            <a:endParaRPr lang="de-CH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6D0A031-3438-03DC-6A09-2BF973CC8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Objective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C316C6D5-B032-C11E-6D95-D7E22269F947}"/>
              </a:ext>
            </a:extLst>
          </p:cNvPr>
          <p:cNvSpPr/>
          <p:nvPr/>
        </p:nvSpPr>
        <p:spPr>
          <a:xfrm>
            <a:off x="909762" y="1756179"/>
            <a:ext cx="10372477" cy="13585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42BFC94-77F4-A11F-638E-DCF6D6AB3EEE}"/>
              </a:ext>
            </a:extLst>
          </p:cNvPr>
          <p:cNvSpPr/>
          <p:nvPr/>
        </p:nvSpPr>
        <p:spPr>
          <a:xfrm>
            <a:off x="904854" y="1756178"/>
            <a:ext cx="10382292" cy="42539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>
                <a:solidFill>
                  <a:schemeClr val="bg1"/>
                </a:solidFill>
              </a:rPr>
              <a:t>Research Goal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DEF3879-0FE2-E700-21BC-96CD0B642018}"/>
              </a:ext>
            </a:extLst>
          </p:cNvPr>
          <p:cNvSpPr txBox="1"/>
          <p:nvPr/>
        </p:nvSpPr>
        <p:spPr>
          <a:xfrm>
            <a:off x="1135885" y="2237866"/>
            <a:ext cx="10067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>
                <a:effectLst/>
                <a:latin typeface="+mj-lt"/>
              </a:rPr>
              <a:t>Numerical prediction of performance of the trigger RPC setup using various alternative </a:t>
            </a:r>
            <a:r>
              <a:rPr lang="en-US" b="1" i="0" dirty="0">
                <a:effectLst/>
                <a:latin typeface="+mj-lt"/>
              </a:rPr>
              <a:t>eco-friendly</a:t>
            </a:r>
            <a:r>
              <a:rPr lang="en-US" b="0" i="0" dirty="0">
                <a:effectLst/>
                <a:latin typeface="+mj-lt"/>
              </a:rPr>
              <a:t> gas mixtures. Identify optimal mixtures and </a:t>
            </a:r>
            <a:r>
              <a:rPr lang="en-US" dirty="0">
                <a:latin typeface="+mj-lt"/>
              </a:rPr>
              <a:t>validate them </a:t>
            </a:r>
            <a:r>
              <a:rPr lang="en-US" b="0" i="0" dirty="0">
                <a:effectLst/>
                <a:latin typeface="+mj-lt"/>
              </a:rPr>
              <a:t>through lab-scale experiments. </a:t>
            </a:r>
            <a:endParaRPr lang="de-CH" dirty="0"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AAB4AC7-5C30-DE16-C5B9-BC8F3DB2F9C0}"/>
              </a:ext>
            </a:extLst>
          </p:cNvPr>
          <p:cNvSpPr/>
          <p:nvPr/>
        </p:nvSpPr>
        <p:spPr>
          <a:xfrm>
            <a:off x="3611437" y="4443997"/>
            <a:ext cx="1704975" cy="67490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Gas mixture selection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67E884A-9683-0BBC-637C-4058D5D91920}"/>
              </a:ext>
            </a:extLst>
          </p:cNvPr>
          <p:cNvSpPr/>
          <p:nvPr/>
        </p:nvSpPr>
        <p:spPr>
          <a:xfrm>
            <a:off x="6304362" y="4439819"/>
            <a:ext cx="1704975" cy="67490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Detector performance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B2DA6C5-FAE1-1C95-1A6E-C2A3424B1F9C}"/>
              </a:ext>
            </a:extLst>
          </p:cNvPr>
          <p:cNvSpPr txBox="1"/>
          <p:nvPr/>
        </p:nvSpPr>
        <p:spPr>
          <a:xfrm>
            <a:off x="5316412" y="3689531"/>
            <a:ext cx="10841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Garfield++</a:t>
            </a: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F9F3FC53-7BB9-3AC8-D9D1-4695B8348AB3}"/>
              </a:ext>
            </a:extLst>
          </p:cNvPr>
          <p:cNvSpPr/>
          <p:nvPr/>
        </p:nvSpPr>
        <p:spPr>
          <a:xfrm rot="5400000">
            <a:off x="5399091" y="4338607"/>
            <a:ext cx="914400" cy="1560592"/>
          </a:xfrm>
          <a:prstGeom prst="arc">
            <a:avLst>
              <a:gd name="adj1" fmla="val 16200000"/>
              <a:gd name="adj2" fmla="val 5420959"/>
            </a:avLst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>
            <a:extLst>
              <a:ext uri="{FF2B5EF4-FFF2-40B4-BE49-F238E27FC236}">
                <a16:creationId xmlns:a16="http://schemas.microsoft.com/office/drawing/2014/main" id="{E195C93F-6EE4-ED66-C714-9AB7D2164458}"/>
              </a:ext>
            </a:extLst>
          </p:cNvPr>
          <p:cNvSpPr/>
          <p:nvPr/>
        </p:nvSpPr>
        <p:spPr>
          <a:xfrm rot="16200000">
            <a:off x="5399091" y="3659524"/>
            <a:ext cx="914400" cy="1560592"/>
          </a:xfrm>
          <a:prstGeom prst="arc">
            <a:avLst>
              <a:gd name="adj1" fmla="val 16200000"/>
              <a:gd name="adj2" fmla="val 5420959"/>
            </a:avLst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3751BF8-7ED2-B499-D1F4-61E480D97B54}"/>
              </a:ext>
            </a:extLst>
          </p:cNvPr>
          <p:cNvCxnSpPr>
            <a:cxnSpLocks/>
            <a:endCxn id="30" idx="1"/>
          </p:cNvCxnSpPr>
          <p:nvPr/>
        </p:nvCxnSpPr>
        <p:spPr>
          <a:xfrm>
            <a:off x="2574955" y="4783534"/>
            <a:ext cx="494020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9DD3921-89FB-06FD-BAF3-A4CCE3344642}"/>
              </a:ext>
            </a:extLst>
          </p:cNvPr>
          <p:cNvSpPr txBox="1"/>
          <p:nvPr/>
        </p:nvSpPr>
        <p:spPr>
          <a:xfrm>
            <a:off x="5241815" y="5595277"/>
            <a:ext cx="12289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Quantify performance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4F56CCB-72D2-6CF8-5F5E-1A488886BA8E}"/>
              </a:ext>
            </a:extLst>
          </p:cNvPr>
          <p:cNvSpPr txBox="1"/>
          <p:nvPr/>
        </p:nvSpPr>
        <p:spPr>
          <a:xfrm>
            <a:off x="3068975" y="3341229"/>
            <a:ext cx="3455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Systematic parameter-space scan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195E8C8-046E-3058-F8DC-4180793C3D7D}"/>
              </a:ext>
            </a:extLst>
          </p:cNvPr>
          <p:cNvCxnSpPr>
            <a:cxnSpLocks/>
          </p:cNvCxnSpPr>
          <p:nvPr/>
        </p:nvCxnSpPr>
        <p:spPr>
          <a:xfrm>
            <a:off x="8651627" y="4777272"/>
            <a:ext cx="494020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DFD996F-96A5-BAD6-2748-C463176CA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Dario Stocco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F609870-2E89-9960-17A9-6DC00057BEA2}"/>
              </a:ext>
            </a:extLst>
          </p:cNvPr>
          <p:cNvSpPr/>
          <p:nvPr/>
        </p:nvSpPr>
        <p:spPr>
          <a:xfrm>
            <a:off x="9162005" y="4406191"/>
            <a:ext cx="2585011" cy="742162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800" dirty="0" err="1">
                <a:solidFill>
                  <a:schemeClr val="tx1"/>
                </a:solidFill>
              </a:rPr>
              <a:t>Proposed</a:t>
            </a:r>
            <a:r>
              <a:rPr lang="de-CH" sz="1800" dirty="0">
                <a:solidFill>
                  <a:schemeClr val="tx1"/>
                </a:solidFill>
              </a:rPr>
              <a:t> alternative gas </a:t>
            </a:r>
            <a:r>
              <a:rPr lang="de-CH" sz="1800" dirty="0" err="1">
                <a:solidFill>
                  <a:schemeClr val="tx1"/>
                </a:solidFill>
              </a:rPr>
              <a:t>mixture</a:t>
            </a:r>
            <a:endParaRPr lang="de-CH" sz="1800" dirty="0">
              <a:solidFill>
                <a:schemeClr val="tx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C532F93-8E30-0084-24FA-852A7CB688ED}"/>
              </a:ext>
            </a:extLst>
          </p:cNvPr>
          <p:cNvSpPr/>
          <p:nvPr/>
        </p:nvSpPr>
        <p:spPr>
          <a:xfrm>
            <a:off x="839951" y="4339751"/>
            <a:ext cx="1697439" cy="875042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Novel cross-sections of eco-gases</a:t>
            </a:r>
          </a:p>
        </p:txBody>
      </p:sp>
    </p:spTree>
    <p:extLst>
      <p:ext uri="{BB962C8B-B14F-4D97-AF65-F5344CB8AC3E}">
        <p14:creationId xmlns:p14="http://schemas.microsoft.com/office/powerpoint/2010/main" val="2537635599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51B7C-B8A9-0622-97EB-94C9543A2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Coax Cable Attenuation Example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DCCFE1-891F-D64D-013A-F2ED586E11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698" y="1971993"/>
            <a:ext cx="4415374" cy="32887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6F3D24F-BBD3-93E7-BE3B-D332EF469753}"/>
              </a:ext>
            </a:extLst>
          </p:cNvPr>
          <p:cNvSpPr txBox="1"/>
          <p:nvPr/>
        </p:nvSpPr>
        <p:spPr>
          <a:xfrm>
            <a:off x="965737" y="5260782"/>
            <a:ext cx="4824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Figure: </a:t>
            </a:r>
            <a:r>
              <a:rPr lang="en-US" sz="1400" dirty="0"/>
              <a:t>three conductor + cable attenuation applied to blue input signal leading to distorted signals at end of RPC.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8737D4-0027-E196-DA06-EC9370DF64A4}"/>
              </a:ext>
            </a:extLst>
          </p:cNvPr>
          <p:cNvSpPr txBox="1"/>
          <p:nvPr/>
        </p:nvSpPr>
        <p:spPr>
          <a:xfrm>
            <a:off x="6210300" y="4105179"/>
            <a:ext cx="4953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dirty="0"/>
              <a:t>Low-pass </a:t>
            </a:r>
            <a:r>
              <a:rPr lang="de-CH" dirty="0" err="1"/>
              <a:t>filter</a:t>
            </a:r>
            <a:r>
              <a:rPr lang="de-CH" dirty="0"/>
              <a:t> </a:t>
            </a:r>
            <a:r>
              <a:rPr lang="de-CH" dirty="0" err="1"/>
              <a:t>signature</a:t>
            </a:r>
            <a:r>
              <a:rPr lang="de-CH" dirty="0"/>
              <a:t> </a:t>
            </a:r>
            <a:r>
              <a:rPr lang="de-CH" dirty="0" err="1"/>
              <a:t>further</a:t>
            </a:r>
            <a:r>
              <a:rPr lang="de-CH" dirty="0"/>
              <a:t> </a:t>
            </a:r>
            <a:r>
              <a:rPr lang="de-CH" dirty="0" err="1"/>
              <a:t>reduces</a:t>
            </a:r>
            <a:r>
              <a:rPr lang="de-CH" dirty="0"/>
              <a:t> </a:t>
            </a:r>
            <a:r>
              <a:rPr lang="de-CH" dirty="0" err="1"/>
              <a:t>signal</a:t>
            </a:r>
            <a:r>
              <a:rPr lang="de-CH" dirty="0"/>
              <a:t> </a:t>
            </a:r>
            <a:r>
              <a:rPr lang="de-CH" dirty="0" err="1"/>
              <a:t>amplitude</a:t>
            </a:r>
            <a:endParaRPr lang="de-CH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dirty="0"/>
              <a:t>i.e. alters </a:t>
            </a:r>
            <a:r>
              <a:rPr lang="de-CH" dirty="0" err="1"/>
              <a:t>efficiency</a:t>
            </a:r>
            <a:r>
              <a:rPr lang="de-CH" dirty="0"/>
              <a:t> </a:t>
            </a:r>
            <a:r>
              <a:rPr lang="de-CH" dirty="0" err="1"/>
              <a:t>curve</a:t>
            </a:r>
            <a:endParaRPr lang="en-US" dirty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3B7DFF-FA75-3978-5ED4-210ADE3B3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5C12-7D50-4B80-8242-683B306F45C3}" type="datetime1">
              <a:rPr lang="en-US" smtClean="0"/>
              <a:t>2/13/2024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DB06DA-07E4-AD0A-E52B-08F1F7077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545B54-1E66-FFD4-A7EE-FD11707F7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20</a:t>
            </a:fld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4F2E194-FB68-6878-FBFE-5F2A95D660B7}"/>
              </a:ext>
            </a:extLst>
          </p:cNvPr>
          <p:cNvSpPr/>
          <p:nvPr/>
        </p:nvSpPr>
        <p:spPr>
          <a:xfrm>
            <a:off x="7225155" y="916356"/>
            <a:ext cx="854766" cy="60122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GF++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DD1808C-8631-9A74-08BA-D7BE9B2D799D}"/>
              </a:ext>
            </a:extLst>
          </p:cNvPr>
          <p:cNvSpPr/>
          <p:nvPr/>
        </p:nvSpPr>
        <p:spPr>
          <a:xfrm>
            <a:off x="8416525" y="917170"/>
            <a:ext cx="793804" cy="60122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MTL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354D239-E802-0C65-5A6F-B7BAD6049601}"/>
              </a:ext>
            </a:extLst>
          </p:cNvPr>
          <p:cNvSpPr/>
          <p:nvPr/>
        </p:nvSpPr>
        <p:spPr>
          <a:xfrm>
            <a:off x="9546933" y="916356"/>
            <a:ext cx="854766" cy="601223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Coax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6128933-AE62-AC36-03FE-125B5EDA4C39}"/>
              </a:ext>
            </a:extLst>
          </p:cNvPr>
          <p:cNvSpPr/>
          <p:nvPr/>
        </p:nvSpPr>
        <p:spPr>
          <a:xfrm>
            <a:off x="10738303" y="916356"/>
            <a:ext cx="661287" cy="60122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Digi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461670E-6C4B-E5C1-EB66-AA6B85797381}"/>
              </a:ext>
            </a:extLst>
          </p:cNvPr>
          <p:cNvCxnSpPr>
            <a:cxnSpLocks/>
            <a:stCxn id="10" idx="3"/>
            <a:endCxn id="11" idx="1"/>
          </p:cNvCxnSpPr>
          <p:nvPr/>
        </p:nvCxnSpPr>
        <p:spPr>
          <a:xfrm>
            <a:off x="8079921" y="1216969"/>
            <a:ext cx="336604" cy="81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9278413-3CD0-F46D-E0B4-53977C994125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 flipV="1">
            <a:off x="9210329" y="1216968"/>
            <a:ext cx="336604" cy="81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8AD7992-3D28-8A5D-E648-67D2B5DB7F9C}"/>
              </a:ext>
            </a:extLst>
          </p:cNvPr>
          <p:cNvCxnSpPr>
            <a:cxnSpLocks/>
            <a:stCxn id="12" idx="3"/>
            <a:endCxn id="13" idx="1"/>
          </p:cNvCxnSpPr>
          <p:nvPr/>
        </p:nvCxnSpPr>
        <p:spPr>
          <a:xfrm>
            <a:off x="10401699" y="1216968"/>
            <a:ext cx="336604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8357227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07BFF-89C6-0914-61AE-9255EE97C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>
                <a:solidFill>
                  <a:schemeClr val="tx1"/>
                </a:solidFill>
              </a:rPr>
              <a:t>Digitizer Read-Out Example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2FCE08-A0EA-C8E7-444B-A6B5C4D3A4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737" y="1909819"/>
            <a:ext cx="4523080" cy="335096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208430E-BA95-DAEC-FC64-2A8C3D5E8D9D}"/>
              </a:ext>
            </a:extLst>
          </p:cNvPr>
          <p:cNvSpPr txBox="1"/>
          <p:nvPr/>
        </p:nvSpPr>
        <p:spPr>
          <a:xfrm>
            <a:off x="965737" y="5260782"/>
            <a:ext cx="4824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Figure: </a:t>
            </a:r>
            <a:r>
              <a:rPr lang="en-US" sz="1400" dirty="0"/>
              <a:t>three conductor + 2ns sampling applied to blue input signal leading to distorted signals at end of RPC.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8C5892-F1F2-52CA-B4C2-3CCF9892BD24}"/>
              </a:ext>
            </a:extLst>
          </p:cNvPr>
          <p:cNvSpPr txBox="1"/>
          <p:nvPr/>
        </p:nvSpPr>
        <p:spPr>
          <a:xfrm>
            <a:off x="6195060" y="2695153"/>
            <a:ext cx="4953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CAEN v1730 Digitizer: </a:t>
            </a:r>
            <a:r>
              <a:rPr lang="de-CH" i="1" dirty="0"/>
              <a:t>3db@250MHz, 2ns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CH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CH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b="1" dirty="0"/>
              <a:t>2ns</a:t>
            </a:r>
            <a:r>
              <a:rPr lang="de-CH" dirty="0"/>
              <a:t> </a:t>
            </a:r>
            <a:r>
              <a:rPr lang="de-CH" dirty="0" err="1"/>
              <a:t>sampling</a:t>
            </a:r>
            <a:r>
              <a:rPr lang="de-CH" dirty="0"/>
              <a:t> </a:t>
            </a:r>
            <a:r>
              <a:rPr lang="de-CH" dirty="0" err="1"/>
              <a:t>interesting</a:t>
            </a:r>
            <a:r>
              <a:rPr lang="de-CH" dirty="0"/>
              <a:t> for </a:t>
            </a:r>
            <a:r>
              <a:rPr lang="de-CH" dirty="0" err="1"/>
              <a:t>shorter</a:t>
            </a:r>
            <a:r>
              <a:rPr lang="de-CH" dirty="0"/>
              <a:t> </a:t>
            </a:r>
            <a:r>
              <a:rPr lang="de-CH" dirty="0" err="1"/>
              <a:t>signals</a:t>
            </a:r>
            <a:r>
              <a:rPr lang="de-CH" dirty="0"/>
              <a:t> i.e. at </a:t>
            </a:r>
            <a:r>
              <a:rPr lang="de-CH" dirty="0" err="1"/>
              <a:t>higher</a:t>
            </a:r>
            <a:r>
              <a:rPr lang="de-CH" dirty="0"/>
              <a:t> HV (</a:t>
            </a:r>
            <a:r>
              <a:rPr lang="de-CH" dirty="0" err="1"/>
              <a:t>higher</a:t>
            </a:r>
            <a:r>
              <a:rPr lang="de-CH" dirty="0"/>
              <a:t> </a:t>
            </a:r>
            <a:r>
              <a:rPr lang="de-CH" dirty="0" err="1"/>
              <a:t>velocities</a:t>
            </a:r>
            <a:r>
              <a:rPr lang="de-CH" dirty="0"/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CH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dirty="0"/>
              <a:t>May </a:t>
            </a:r>
            <a:r>
              <a:rPr lang="de-CH" dirty="0" err="1"/>
              <a:t>reduce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signal</a:t>
            </a:r>
            <a:r>
              <a:rPr lang="de-CH" dirty="0"/>
              <a:t> </a:t>
            </a:r>
            <a:r>
              <a:rPr lang="de-CH" dirty="0" err="1"/>
              <a:t>peak</a:t>
            </a:r>
            <a:r>
              <a:rPr lang="de-CH" dirty="0"/>
              <a:t> </a:t>
            </a:r>
            <a:r>
              <a:rPr lang="de-CH" dirty="0" err="1"/>
              <a:t>significantly</a:t>
            </a:r>
            <a:endParaRPr lang="de-CH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dirty="0"/>
              <a:t>i.e. alters </a:t>
            </a:r>
            <a:r>
              <a:rPr lang="de-CH" dirty="0" err="1"/>
              <a:t>efficiency</a:t>
            </a:r>
            <a:r>
              <a:rPr lang="de-CH" dirty="0"/>
              <a:t> </a:t>
            </a:r>
            <a:r>
              <a:rPr lang="de-CH" dirty="0" err="1"/>
              <a:t>curve</a:t>
            </a:r>
            <a:endParaRPr lang="en-US" dirty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E05F26-8A3B-3240-982A-527622039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83368-CB08-46C5-A3AF-C6545ABD1923}" type="datetime1">
              <a:rPr lang="en-US" smtClean="0"/>
              <a:t>2/13/2024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59A2E7-8D2D-F65B-3770-AAB7DF6E7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5EAFEE-C3A3-531A-B044-EAC1F149E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21</a:t>
            </a:fld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991E83F-9ACD-9C27-CE0F-653164AF1A75}"/>
              </a:ext>
            </a:extLst>
          </p:cNvPr>
          <p:cNvSpPr/>
          <p:nvPr/>
        </p:nvSpPr>
        <p:spPr>
          <a:xfrm>
            <a:off x="7225155" y="916356"/>
            <a:ext cx="854766" cy="60122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GF++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F0FA71F-242B-6999-92D4-E2B932CFFA8A}"/>
              </a:ext>
            </a:extLst>
          </p:cNvPr>
          <p:cNvSpPr/>
          <p:nvPr/>
        </p:nvSpPr>
        <p:spPr>
          <a:xfrm>
            <a:off x="8416525" y="917170"/>
            <a:ext cx="793804" cy="60122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MTL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4B6C401-ADFE-B4CC-52F1-712339E289DF}"/>
              </a:ext>
            </a:extLst>
          </p:cNvPr>
          <p:cNvSpPr/>
          <p:nvPr/>
        </p:nvSpPr>
        <p:spPr>
          <a:xfrm>
            <a:off x="9546933" y="916356"/>
            <a:ext cx="854766" cy="60122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Coax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08AA706-421F-0891-69C8-E7AD28340D50}"/>
              </a:ext>
            </a:extLst>
          </p:cNvPr>
          <p:cNvSpPr/>
          <p:nvPr/>
        </p:nvSpPr>
        <p:spPr>
          <a:xfrm>
            <a:off x="10738303" y="916356"/>
            <a:ext cx="661287" cy="60122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Digi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AD69F70-5ED6-0216-5FA5-69AEF24508AB}"/>
              </a:ext>
            </a:extLst>
          </p:cNvPr>
          <p:cNvCxnSpPr>
            <a:cxnSpLocks/>
            <a:stCxn id="10" idx="3"/>
            <a:endCxn id="11" idx="1"/>
          </p:cNvCxnSpPr>
          <p:nvPr/>
        </p:nvCxnSpPr>
        <p:spPr>
          <a:xfrm>
            <a:off x="8079921" y="1216969"/>
            <a:ext cx="336604" cy="81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807D2E8-6653-2DBC-822B-60BD0AE2E738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 flipV="1">
            <a:off x="9210329" y="1216968"/>
            <a:ext cx="336604" cy="81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A771907-B4F5-423B-6452-72B82C9B36D4}"/>
              </a:ext>
            </a:extLst>
          </p:cNvPr>
          <p:cNvCxnSpPr>
            <a:cxnSpLocks/>
            <a:stCxn id="12" idx="3"/>
            <a:endCxn id="13" idx="1"/>
          </p:cNvCxnSpPr>
          <p:nvPr/>
        </p:nvCxnSpPr>
        <p:spPr>
          <a:xfrm>
            <a:off x="10401699" y="1216968"/>
            <a:ext cx="336604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9313991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507FA-CF87-787B-2E10-B4EF5C77E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Effects of Network on RPC Simulation</a:t>
            </a:r>
          </a:p>
        </p:txBody>
      </p:sp>
      <p:pic>
        <p:nvPicPr>
          <p:cNvPr id="8" name="Picture 7" descr="A graph with red and blue dots&#10;&#10;Description automatically generated">
            <a:extLst>
              <a:ext uri="{FF2B5EF4-FFF2-40B4-BE49-F238E27FC236}">
                <a16:creationId xmlns:a16="http://schemas.microsoft.com/office/drawing/2014/main" id="{5146A16C-64B5-C5D6-1FA9-87A6283A8D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190" y="1592714"/>
            <a:ext cx="4306156" cy="42299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F953C82-6DFD-50C8-8733-B7D4476D7EE2}"/>
              </a:ext>
            </a:extLst>
          </p:cNvPr>
          <p:cNvSpPr txBox="1"/>
          <p:nvPr/>
        </p:nvSpPr>
        <p:spPr>
          <a:xfrm>
            <a:off x="1107708" y="5748131"/>
            <a:ext cx="4824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Figure: </a:t>
            </a:r>
            <a:r>
              <a:rPr lang="en-US" sz="1400" dirty="0"/>
              <a:t>Standard mixture efficiency curve with voltage threshold of 2mV and with MTL network.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D8FA9B2-C0A6-4F88-B548-099DA9463202}"/>
                  </a:ext>
                </a:extLst>
              </p:cNvPr>
              <p:cNvSpPr txBox="1"/>
              <p:nvPr/>
            </p:nvSpPr>
            <p:spPr>
              <a:xfrm>
                <a:off x="5699581" y="3429000"/>
                <a:ext cx="5767677" cy="24929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Latest </a:t>
                </a:r>
                <a:r>
                  <a:rPr lang="en-US" dirty="0" err="1"/>
                  <a:t>Magboltz</a:t>
                </a:r>
                <a:r>
                  <a:rPr lang="en-US" dirty="0"/>
                  <a:t> update 11.19 (R134a update)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R134a/iC4H10/SF6 95.2/4.5/0.3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2mV threshold applied to raw signals (blue dashed) and MTL processed signals (blue dotted)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Approximately 480 events per probed HV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Up to 500 CPU hours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de-CH" sz="1600" b="0" i="1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1600" dirty="0"/>
                  <a:t>1 mixture takes roughly 3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D8FA9B2-C0A6-4F88-B548-099DA94632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9581" y="3429000"/>
                <a:ext cx="5767677" cy="2492990"/>
              </a:xfrm>
              <a:prstGeom prst="rect">
                <a:avLst/>
              </a:prstGeom>
              <a:blipFill>
                <a:blip r:embed="rId3"/>
                <a:stretch>
                  <a:fillRect l="-740" t="-1471" r="-106" b="-22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3AA7157C-BEA1-16D7-6024-B5FBCFA77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06867-20FF-453C-9DCB-EC7744AB3992}" type="datetime1">
              <a:rPr lang="en-US" smtClean="0"/>
              <a:t>2/13/2024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04CA8B5-1EEE-0E4B-5B52-50AAFCD85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Dario Stocco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944CC099-B447-0558-8C22-5F62A7D0B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22</a:t>
            </a:fld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AEC5EF8-5465-1A03-813B-49F09E28EDB3}"/>
              </a:ext>
            </a:extLst>
          </p:cNvPr>
          <p:cNvSpPr/>
          <p:nvPr/>
        </p:nvSpPr>
        <p:spPr>
          <a:xfrm>
            <a:off x="7555798" y="745645"/>
            <a:ext cx="854766" cy="601226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GF++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DD911CA-3BC0-F865-16A0-F10B13ACD80F}"/>
              </a:ext>
            </a:extLst>
          </p:cNvPr>
          <p:cNvSpPr/>
          <p:nvPr/>
        </p:nvSpPr>
        <p:spPr>
          <a:xfrm>
            <a:off x="8747168" y="746459"/>
            <a:ext cx="793804" cy="60122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MTL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447404E-6034-0812-4CC1-257613489DBB}"/>
              </a:ext>
            </a:extLst>
          </p:cNvPr>
          <p:cNvSpPr/>
          <p:nvPr/>
        </p:nvSpPr>
        <p:spPr>
          <a:xfrm>
            <a:off x="9877576" y="745645"/>
            <a:ext cx="854766" cy="60122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Coax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1452671-8D2E-A184-825B-6542A55D1787}"/>
              </a:ext>
            </a:extLst>
          </p:cNvPr>
          <p:cNvSpPr/>
          <p:nvPr/>
        </p:nvSpPr>
        <p:spPr>
          <a:xfrm>
            <a:off x="11068946" y="745645"/>
            <a:ext cx="661287" cy="60122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Digi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E4F9E1A-B2B1-0FF7-8FF6-03A727E72E56}"/>
              </a:ext>
            </a:extLst>
          </p:cNvPr>
          <p:cNvCxnSpPr>
            <a:cxnSpLocks/>
            <a:stCxn id="15" idx="3"/>
            <a:endCxn id="16" idx="1"/>
          </p:cNvCxnSpPr>
          <p:nvPr/>
        </p:nvCxnSpPr>
        <p:spPr>
          <a:xfrm>
            <a:off x="8410564" y="1046258"/>
            <a:ext cx="336604" cy="81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7937B9B-392B-F04A-1C9E-E0F368B3E1E3}"/>
              </a:ext>
            </a:extLst>
          </p:cNvPr>
          <p:cNvCxnSpPr>
            <a:cxnSpLocks/>
            <a:stCxn id="16" idx="3"/>
            <a:endCxn id="17" idx="1"/>
          </p:cNvCxnSpPr>
          <p:nvPr/>
        </p:nvCxnSpPr>
        <p:spPr>
          <a:xfrm flipV="1">
            <a:off x="9540972" y="1046257"/>
            <a:ext cx="336604" cy="81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D697400-87B2-A371-FFD3-9B88C4F59012}"/>
              </a:ext>
            </a:extLst>
          </p:cNvPr>
          <p:cNvCxnSpPr>
            <a:cxnSpLocks/>
            <a:stCxn id="17" idx="3"/>
            <a:endCxn id="18" idx="1"/>
          </p:cNvCxnSpPr>
          <p:nvPr/>
        </p:nvCxnSpPr>
        <p:spPr>
          <a:xfrm>
            <a:off x="10732342" y="1046257"/>
            <a:ext cx="336604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3487619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507FA-CF87-787B-2E10-B4EF5C77E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Effects of Network on RPC Simulation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44F49A-2388-21A1-4015-56DEA202B56B}"/>
              </a:ext>
            </a:extLst>
          </p:cNvPr>
          <p:cNvSpPr txBox="1"/>
          <p:nvPr/>
        </p:nvSpPr>
        <p:spPr>
          <a:xfrm>
            <a:off x="5698568" y="3707197"/>
            <a:ext cx="550925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2mV threshold applied to MTL signals (blue dotted) and MTL + Coax signals (blue dashed)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Does not reach 100% efficiency immediately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Strange tipping forms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Low statistics?</a:t>
            </a:r>
          </a:p>
        </p:txBody>
      </p:sp>
      <p:pic>
        <p:nvPicPr>
          <p:cNvPr id="8" name="Picture 7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442672AD-D226-0033-C15F-90A3D55607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990" y="1592714"/>
            <a:ext cx="4305204" cy="42289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310E208-0C92-0880-BDA6-3FEE3472CB9B}"/>
              </a:ext>
            </a:extLst>
          </p:cNvPr>
          <p:cNvSpPr txBox="1"/>
          <p:nvPr/>
        </p:nvSpPr>
        <p:spPr>
          <a:xfrm>
            <a:off x="875443" y="5767406"/>
            <a:ext cx="4824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Figure: </a:t>
            </a:r>
            <a:r>
              <a:rPr lang="en-US" sz="1400" dirty="0"/>
              <a:t>Standard mixture efficiency curve with voltage threshold of 2mV and with MTL + Coax network.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55E8B53B-C98C-2F84-4C65-65397F4CE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83DFD-8389-43B1-9CB0-AF3A58035B12}" type="datetime1">
              <a:rPr lang="en-US" smtClean="0"/>
              <a:t>2/13/2024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1E8A511-48E4-605D-5813-36BC974FF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2ECE1D4-FEA3-9C82-F78F-8F92B7393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23</a:t>
            </a:fld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75FAAD4-3A4F-988F-1A6B-391A8AE91F6A}"/>
              </a:ext>
            </a:extLst>
          </p:cNvPr>
          <p:cNvSpPr/>
          <p:nvPr/>
        </p:nvSpPr>
        <p:spPr>
          <a:xfrm>
            <a:off x="7555798" y="745645"/>
            <a:ext cx="854766" cy="601226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GF++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6D32E3C-4429-C83A-F39C-BE2EE2E01A1C}"/>
              </a:ext>
            </a:extLst>
          </p:cNvPr>
          <p:cNvSpPr/>
          <p:nvPr/>
        </p:nvSpPr>
        <p:spPr>
          <a:xfrm>
            <a:off x="8747168" y="746459"/>
            <a:ext cx="793804" cy="60122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MTL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6714736-F5D7-92ED-90F7-E4B37C4B7380}"/>
              </a:ext>
            </a:extLst>
          </p:cNvPr>
          <p:cNvSpPr/>
          <p:nvPr/>
        </p:nvSpPr>
        <p:spPr>
          <a:xfrm>
            <a:off x="9877576" y="745645"/>
            <a:ext cx="854766" cy="601223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Coax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210655A-1D1B-BC28-EF62-4AB9B9660758}"/>
              </a:ext>
            </a:extLst>
          </p:cNvPr>
          <p:cNvSpPr/>
          <p:nvPr/>
        </p:nvSpPr>
        <p:spPr>
          <a:xfrm>
            <a:off x="11068946" y="745645"/>
            <a:ext cx="661287" cy="60122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Digi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6C86192-D15D-815E-EDA9-A4424BB8EE7F}"/>
              </a:ext>
            </a:extLst>
          </p:cNvPr>
          <p:cNvCxnSpPr>
            <a:cxnSpLocks/>
            <a:stCxn id="13" idx="3"/>
            <a:endCxn id="14" idx="1"/>
          </p:cNvCxnSpPr>
          <p:nvPr/>
        </p:nvCxnSpPr>
        <p:spPr>
          <a:xfrm>
            <a:off x="8410564" y="1046258"/>
            <a:ext cx="336604" cy="81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9A4E58F-EAFB-EFE1-191F-09E0EC2756A9}"/>
              </a:ext>
            </a:extLst>
          </p:cNvPr>
          <p:cNvCxnSpPr>
            <a:cxnSpLocks/>
            <a:stCxn id="14" idx="3"/>
            <a:endCxn id="15" idx="1"/>
          </p:cNvCxnSpPr>
          <p:nvPr/>
        </p:nvCxnSpPr>
        <p:spPr>
          <a:xfrm flipV="1">
            <a:off x="9540972" y="1046257"/>
            <a:ext cx="336604" cy="81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28C1707-329C-0C0C-BADD-6644ECC3BB54}"/>
              </a:ext>
            </a:extLst>
          </p:cNvPr>
          <p:cNvCxnSpPr>
            <a:cxnSpLocks/>
            <a:stCxn id="15" idx="3"/>
            <a:endCxn id="16" idx="1"/>
          </p:cNvCxnSpPr>
          <p:nvPr/>
        </p:nvCxnSpPr>
        <p:spPr>
          <a:xfrm>
            <a:off x="10732342" y="1046257"/>
            <a:ext cx="336604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9991381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507FA-CF87-787B-2E10-B4EF5C77E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Effects of Network on RPC Simulation</a:t>
            </a:r>
          </a:p>
        </p:txBody>
      </p:sp>
      <p:pic>
        <p:nvPicPr>
          <p:cNvPr id="9" name="Picture 8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354F715E-0ED6-01AF-FCEE-3366A19B12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588" y="1592714"/>
            <a:ext cx="4249952" cy="417469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30895C1-76A4-AAA4-5CBF-AC88D9DB9937}"/>
                  </a:ext>
                </a:extLst>
              </p:cNvPr>
              <p:cNvSpPr txBox="1"/>
              <p:nvPr/>
            </p:nvSpPr>
            <p:spPr>
              <a:xfrm>
                <a:off x="5413326" y="5105686"/>
                <a:ext cx="6546287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CH" b="0" i="1" smtClean="0">
                        <a:latin typeface="Cambria Math" panose="02040503050406030204" pitchFamily="18" charset="0"/>
                      </a:rPr>
                      <m:t>←</m:t>
                    </m:r>
                  </m:oMath>
                </a14:m>
                <a:r>
                  <a:rPr lang="en-US" dirty="0"/>
                  <a:t> 2mV threshold applied to MTL signals (blue dotted) and MTL + Coax + Digi signals (blue dashed)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30895C1-76A4-AAA4-5CBF-AC88D9DB99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3326" y="5105686"/>
                <a:ext cx="6546287" cy="923330"/>
              </a:xfrm>
              <a:prstGeom prst="rect">
                <a:avLst/>
              </a:prstGeom>
              <a:blipFill>
                <a:blip r:embed="rId3"/>
                <a:stretch>
                  <a:fillRect l="-745" t="-39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519AD39E-74A7-2437-E970-225ABA9C55EF}"/>
              </a:ext>
            </a:extLst>
          </p:cNvPr>
          <p:cNvSpPr txBox="1"/>
          <p:nvPr/>
        </p:nvSpPr>
        <p:spPr>
          <a:xfrm>
            <a:off x="875443" y="5767406"/>
            <a:ext cx="4824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Figure: </a:t>
            </a:r>
            <a:r>
              <a:rPr lang="en-US" sz="1400" dirty="0"/>
              <a:t>Standard mixture efficiency curve with voltage threshold of 2mV and with MTL + Coax + Digi network.</a:t>
            </a:r>
          </a:p>
        </p:txBody>
      </p:sp>
      <p:pic>
        <p:nvPicPr>
          <p:cNvPr id="12" name="Picture 11" descr="A graph of a graph&#10;&#10;Description automatically generated">
            <a:extLst>
              <a:ext uri="{FF2B5EF4-FFF2-40B4-BE49-F238E27FC236}">
                <a16:creationId xmlns:a16="http://schemas.microsoft.com/office/drawing/2014/main" id="{498BF392-5C41-C13D-DABB-7F8B0C7717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0622" y="1587522"/>
            <a:ext cx="3250352" cy="2440362"/>
          </a:xfrm>
          <a:prstGeom prst="rect">
            <a:avLst/>
          </a:prstGeom>
        </p:spPr>
      </p:pic>
      <p:pic>
        <p:nvPicPr>
          <p:cNvPr id="13" name="Picture 12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28A6CCFF-957C-66C3-D4BD-9A67BC4169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540" y="1592714"/>
            <a:ext cx="3245162" cy="242997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0501879-5141-51BF-AD65-C37F3A9D16C9}"/>
              </a:ext>
            </a:extLst>
          </p:cNvPr>
          <p:cNvSpPr txBox="1"/>
          <p:nvPr/>
        </p:nvSpPr>
        <p:spPr>
          <a:xfrm>
            <a:off x="5547435" y="4076358"/>
            <a:ext cx="60496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Figure: </a:t>
            </a:r>
            <a:r>
              <a:rPr lang="en-US" sz="1400" dirty="0"/>
              <a:t>Standard mixture mean time over threshold and mean cluster size of pure avalanches w.r.t. working point with MTL + Coax + Digi network.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1175D6FC-20FA-2FD7-C441-CF830A240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8D146-676E-4AD2-8498-C7CB3FF197A2}" type="datetime1">
              <a:rPr lang="en-US" smtClean="0"/>
              <a:t>2/13/2024</a:t>
            </a:fld>
            <a:endParaRPr lang="en-US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CBD01B42-D278-F12B-B20D-50C98E473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Dario Stocco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FA482FDE-EDDD-D213-C07B-ED82D0D0B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24</a:t>
            </a:fld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B0DEF05-87E3-4308-081A-CAEFD68DFA28}"/>
              </a:ext>
            </a:extLst>
          </p:cNvPr>
          <p:cNvSpPr/>
          <p:nvPr/>
        </p:nvSpPr>
        <p:spPr>
          <a:xfrm>
            <a:off x="7555798" y="745645"/>
            <a:ext cx="854766" cy="601226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GF++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7C7C352-ABC5-DFF2-E51A-FA360B77894E}"/>
              </a:ext>
            </a:extLst>
          </p:cNvPr>
          <p:cNvSpPr/>
          <p:nvPr/>
        </p:nvSpPr>
        <p:spPr>
          <a:xfrm>
            <a:off x="8747168" y="746459"/>
            <a:ext cx="793804" cy="60122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MTL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134E340-0AA9-5328-B49B-35C57410C92D}"/>
              </a:ext>
            </a:extLst>
          </p:cNvPr>
          <p:cNvSpPr/>
          <p:nvPr/>
        </p:nvSpPr>
        <p:spPr>
          <a:xfrm>
            <a:off x="9877576" y="745645"/>
            <a:ext cx="854766" cy="601223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Coax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F3E271F-C92C-49CD-5E7A-CA86BFF87864}"/>
              </a:ext>
            </a:extLst>
          </p:cNvPr>
          <p:cNvSpPr/>
          <p:nvPr/>
        </p:nvSpPr>
        <p:spPr>
          <a:xfrm>
            <a:off x="11068946" y="745645"/>
            <a:ext cx="661287" cy="60122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Digi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23E0935-E89B-7C51-DDFD-4413FFCA2E50}"/>
              </a:ext>
            </a:extLst>
          </p:cNvPr>
          <p:cNvCxnSpPr>
            <a:cxnSpLocks/>
            <a:stCxn id="18" idx="3"/>
            <a:endCxn id="19" idx="1"/>
          </p:cNvCxnSpPr>
          <p:nvPr/>
        </p:nvCxnSpPr>
        <p:spPr>
          <a:xfrm>
            <a:off x="8410564" y="1046258"/>
            <a:ext cx="336604" cy="81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DA2CA7C-72BC-EFF3-A89A-B14962DBD050}"/>
              </a:ext>
            </a:extLst>
          </p:cNvPr>
          <p:cNvCxnSpPr>
            <a:cxnSpLocks/>
            <a:stCxn id="19" idx="3"/>
            <a:endCxn id="20" idx="1"/>
          </p:cNvCxnSpPr>
          <p:nvPr/>
        </p:nvCxnSpPr>
        <p:spPr>
          <a:xfrm flipV="1">
            <a:off x="9540972" y="1046257"/>
            <a:ext cx="336604" cy="81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856B003-C6ED-53CF-22DF-7B079A4516EA}"/>
              </a:ext>
            </a:extLst>
          </p:cNvPr>
          <p:cNvCxnSpPr>
            <a:cxnSpLocks/>
            <a:stCxn id="20" idx="3"/>
            <a:endCxn id="21" idx="1"/>
          </p:cNvCxnSpPr>
          <p:nvPr/>
        </p:nvCxnSpPr>
        <p:spPr>
          <a:xfrm>
            <a:off x="10732342" y="1046257"/>
            <a:ext cx="336604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5779564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8FFC7-932D-F9EE-8A80-B7420C7B6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CO2 (30%) based Standard Mixture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D91BD4-2718-7772-E7A7-621C252F0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0C88B-F21A-422B-A43E-13BA48AD54C0}" type="datetime1">
              <a:rPr lang="en-US" smtClean="0"/>
              <a:t>2/14/2024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DE9067-8C4E-0A97-BB9D-CE6363571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8B2FDE-5DE5-AD1C-F8EF-EE683CACB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25</a:t>
            </a:fld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910E597-CFE0-5FAC-0CB3-B80C846AA7D4}"/>
              </a:ext>
            </a:extLst>
          </p:cNvPr>
          <p:cNvSpPr/>
          <p:nvPr/>
        </p:nvSpPr>
        <p:spPr>
          <a:xfrm>
            <a:off x="7555798" y="745645"/>
            <a:ext cx="854766" cy="601226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GF++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BAA5EB5-9A14-F9F2-8F4D-1A6FB1F32279}"/>
              </a:ext>
            </a:extLst>
          </p:cNvPr>
          <p:cNvSpPr/>
          <p:nvPr/>
        </p:nvSpPr>
        <p:spPr>
          <a:xfrm>
            <a:off x="8747168" y="746459"/>
            <a:ext cx="793804" cy="60122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MTL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F1D962C-C6CE-B882-73B4-B491D4FE6730}"/>
              </a:ext>
            </a:extLst>
          </p:cNvPr>
          <p:cNvSpPr/>
          <p:nvPr/>
        </p:nvSpPr>
        <p:spPr>
          <a:xfrm>
            <a:off x="9877576" y="745645"/>
            <a:ext cx="854766" cy="601223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Coax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2713A5D-668C-61B6-7D97-58DF8A2D39D0}"/>
              </a:ext>
            </a:extLst>
          </p:cNvPr>
          <p:cNvSpPr/>
          <p:nvPr/>
        </p:nvSpPr>
        <p:spPr>
          <a:xfrm>
            <a:off x="11068946" y="745645"/>
            <a:ext cx="661287" cy="60122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Digi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0383ED5-8AFD-0AB3-EE43-DBE2784A5F80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8410564" y="1046258"/>
            <a:ext cx="336604" cy="81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77C34C1-E62F-A0EF-D87E-3D502324DA03}"/>
              </a:ext>
            </a:extLst>
          </p:cNvPr>
          <p:cNvCxnSpPr>
            <a:cxnSpLocks/>
            <a:stCxn id="7" idx="3"/>
            <a:endCxn id="8" idx="1"/>
          </p:cNvCxnSpPr>
          <p:nvPr/>
        </p:nvCxnSpPr>
        <p:spPr>
          <a:xfrm flipV="1">
            <a:off x="9540972" y="1046257"/>
            <a:ext cx="336604" cy="81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F9520B7-3ABA-DA2B-DBD2-E619B87E36E6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>
            <a:off x="10732342" y="1046257"/>
            <a:ext cx="336604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graph of efficiency and efficiency&#10;&#10;Description automatically generated">
            <a:extLst>
              <a:ext uri="{FF2B5EF4-FFF2-40B4-BE49-F238E27FC236}">
                <a16:creationId xmlns:a16="http://schemas.microsoft.com/office/drawing/2014/main" id="{EB675108-3DFE-A2B7-6437-CB4A55EC1A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50" y="1592714"/>
            <a:ext cx="4318494" cy="4242021"/>
          </a:xfrm>
          <a:prstGeom prst="rect">
            <a:avLst/>
          </a:prstGeom>
        </p:spPr>
      </p:pic>
      <p:pic>
        <p:nvPicPr>
          <p:cNvPr id="16" name="Picture 15" descr="A graph of a graph&#10;&#10;Description automatically generated">
            <a:extLst>
              <a:ext uri="{FF2B5EF4-FFF2-40B4-BE49-F238E27FC236}">
                <a16:creationId xmlns:a16="http://schemas.microsoft.com/office/drawing/2014/main" id="{29D48C67-365B-EC2D-E8CC-3B0A06226F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140" y="1551258"/>
            <a:ext cx="3514318" cy="2637144"/>
          </a:xfrm>
          <a:prstGeom prst="rect">
            <a:avLst/>
          </a:prstGeom>
        </p:spPr>
      </p:pic>
      <p:pic>
        <p:nvPicPr>
          <p:cNvPr id="18" name="Picture 17" descr="A graph of a graph&#10;&#10;Description automatically generated">
            <a:extLst>
              <a:ext uri="{FF2B5EF4-FFF2-40B4-BE49-F238E27FC236}">
                <a16:creationId xmlns:a16="http://schemas.microsoft.com/office/drawing/2014/main" id="{C1357358-6465-5951-1C53-887C0F8491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4307" y="1551254"/>
            <a:ext cx="3536810" cy="262589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F8E11BF-FFAC-2D1F-C7FE-30ED65E78FAC}"/>
                  </a:ext>
                </a:extLst>
              </p:cNvPr>
              <p:cNvSpPr txBox="1"/>
              <p:nvPr/>
            </p:nvSpPr>
            <p:spPr>
              <a:xfrm>
                <a:off x="5413326" y="5105686"/>
                <a:ext cx="6546287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CH" b="0" i="1" smtClean="0">
                        <a:latin typeface="Cambria Math" panose="02040503050406030204" pitchFamily="18" charset="0"/>
                      </a:rPr>
                      <m:t>←</m:t>
                    </m:r>
                  </m:oMath>
                </a14:m>
                <a:r>
                  <a:rPr lang="en-US" dirty="0"/>
                  <a:t> 2mV threshold applied to MTL signals (blue dotted) and MTL + Coax + Digi signals (blue dashed)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F8E11BF-FFAC-2D1F-C7FE-30ED65E78F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3326" y="5105686"/>
                <a:ext cx="6546287" cy="923330"/>
              </a:xfrm>
              <a:prstGeom prst="rect">
                <a:avLst/>
              </a:prstGeom>
              <a:blipFill>
                <a:blip r:embed="rId5"/>
                <a:stretch>
                  <a:fillRect l="-745" t="-39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31DB0FE0-64F2-3761-3861-E387B93F99A3}"/>
              </a:ext>
            </a:extLst>
          </p:cNvPr>
          <p:cNvSpPr txBox="1"/>
          <p:nvPr/>
        </p:nvSpPr>
        <p:spPr>
          <a:xfrm>
            <a:off x="875443" y="5767406"/>
            <a:ext cx="4824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Figure: </a:t>
            </a:r>
            <a:r>
              <a:rPr lang="en-US" sz="1400" dirty="0"/>
              <a:t>CO2 + std mix efficiency curve with voltage threshold of 2mV and with MTL + Coax + Digi network.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EADD82-1F90-8608-9834-9A6723FC9890}"/>
              </a:ext>
            </a:extLst>
          </p:cNvPr>
          <p:cNvSpPr txBox="1"/>
          <p:nvPr/>
        </p:nvSpPr>
        <p:spPr>
          <a:xfrm>
            <a:off x="5547435" y="4124064"/>
            <a:ext cx="60496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Figure: </a:t>
            </a:r>
            <a:r>
              <a:rPr lang="en-US" sz="1400" dirty="0"/>
              <a:t>CO2 + std mix mean time over threshold and mean cluster size of pure avalanches w.r.t. working point with MTL + Coax + Digi network.</a:t>
            </a:r>
          </a:p>
        </p:txBody>
      </p:sp>
    </p:spTree>
    <p:extLst>
      <p:ext uri="{BB962C8B-B14F-4D97-AF65-F5344CB8AC3E}">
        <p14:creationId xmlns:p14="http://schemas.microsoft.com/office/powerpoint/2010/main" val="3594467381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B0AD0DF-CEB0-A91B-9CBF-10B4C80F2E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022" y="1734099"/>
            <a:ext cx="3721867" cy="504293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3B2DD4-4993-02F2-7D6D-34F6C04F3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BE2DB-5D03-4285-8910-A2B59257EB4E}" type="datetime1">
              <a:rPr lang="en-US" smtClean="0"/>
              <a:t>2/14/2024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AA26B1-CB60-4ADE-9DF9-83A592EE1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Dario Stocco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A2DEE7-1807-0863-3350-368D85B61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26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021DC5D-1594-C260-1E63-E43C33F53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Mixture Performance: Curve-Width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2EECB7-17B4-1A93-D58D-AAE124DBDE28}"/>
              </a:ext>
            </a:extLst>
          </p:cNvPr>
          <p:cNvSpPr txBox="1"/>
          <p:nvPr/>
        </p:nvSpPr>
        <p:spPr>
          <a:xfrm>
            <a:off x="5421016" y="3055239"/>
            <a:ext cx="59785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Efficiency- to streamer probability curve width to account for immediate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Simulation predicts the measured trend reliably</a:t>
            </a:r>
          </a:p>
        </p:txBody>
      </p:sp>
    </p:spTree>
    <p:extLst>
      <p:ext uri="{BB962C8B-B14F-4D97-AF65-F5344CB8AC3E}">
        <p14:creationId xmlns:p14="http://schemas.microsoft.com/office/powerpoint/2010/main" val="1293868058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84FB8-11E9-400B-42FC-86E80DACC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0783F8-A382-4B8A-2446-E0F9D9ADC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A7CBF-9718-41F1-8649-5B6F087BA82E}" type="datetime1">
              <a:rPr lang="en-US" smtClean="0"/>
              <a:t>2/13/2024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DE8B99-2DC2-79F8-69DF-5185D7634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C05ACD-B7FC-AC04-83D9-5552503D6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27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842A7A-3737-4DA0-E5E5-CFB3483CC25C}"/>
              </a:ext>
            </a:extLst>
          </p:cNvPr>
          <p:cNvSpPr txBox="1"/>
          <p:nvPr/>
        </p:nvSpPr>
        <p:spPr>
          <a:xfrm>
            <a:off x="882595" y="1995777"/>
            <a:ext cx="1012201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Purely physics motivated electric network (no fine-tuning!)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made of three components: MTL, Coax, Digitizer Sampling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Strange tipping from Coax attenuation + sampling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Model overestimates efficiency knee in standard mixture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Aging effects?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Time delayed weighting field or wrong permittivity model of dielectrics?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Mirror charges from Eigenfield?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Validation of RPC simulation still in progress but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Will start optimization procedure based on current simulation output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Focus on relative trends validation including the </a:t>
            </a:r>
            <a:r>
              <a:rPr lang="en-US" sz="1600" i="1" dirty="0"/>
              <a:t>avalanche-to-streamer-like transition </a:t>
            </a:r>
            <a:r>
              <a:rPr lang="en-US" sz="1600" dirty="0"/>
              <a:t>model</a:t>
            </a:r>
          </a:p>
        </p:txBody>
      </p:sp>
    </p:spTree>
    <p:extLst>
      <p:ext uri="{BB962C8B-B14F-4D97-AF65-F5344CB8AC3E}">
        <p14:creationId xmlns:p14="http://schemas.microsoft.com/office/powerpoint/2010/main" val="397067813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79049-E9C7-4999-7B6A-BF60475C5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BB93CA-9A87-19E7-2692-17708F616110}"/>
              </a:ext>
            </a:extLst>
          </p:cNvPr>
          <p:cNvSpPr txBox="1"/>
          <p:nvPr/>
        </p:nvSpPr>
        <p:spPr>
          <a:xfrm>
            <a:off x="1019754" y="1722855"/>
            <a:ext cx="981787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Sensitivity analysis of </a:t>
            </a:r>
            <a:r>
              <a:rPr lang="en-US" sz="1800" i="1" dirty="0"/>
              <a:t>avalanche-to-streamer-like transition </a:t>
            </a:r>
            <a:r>
              <a:rPr lang="en-US" sz="1800" dirty="0"/>
              <a:t>model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Help of student doing her bachelor thesis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Direct:</a:t>
            </a:r>
            <a:r>
              <a:rPr lang="en-US" i="1" dirty="0"/>
              <a:t> How does the transition behave under swarm-parameter variations?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Indirect: </a:t>
            </a:r>
            <a:r>
              <a:rPr lang="en-US" i="1" dirty="0"/>
              <a:t>Can we reliably predict relative trends of efficiency- and streamer probability curve using the model?</a:t>
            </a:r>
          </a:p>
          <a:p>
            <a:endParaRPr lang="en-US" dirty="0"/>
          </a:p>
          <a:p>
            <a:r>
              <a:rPr lang="en-US" b="1" dirty="0"/>
              <a:t>Start</a:t>
            </a:r>
            <a:r>
              <a:rPr lang="en-US" dirty="0"/>
              <a:t> of optimization approach focus on comparing relative trends</a:t>
            </a:r>
          </a:p>
          <a:p>
            <a:r>
              <a:rPr lang="en-US" dirty="0"/>
              <a:t>1. “Cost Function”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Determine useful variables to determine mixture performance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600" dirty="0"/>
              <a:t>Separation width etc.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Calibration to validation points</a:t>
            </a:r>
          </a:p>
          <a:p>
            <a:r>
              <a:rPr lang="en-US" dirty="0"/>
              <a:t>2. Optimization Approach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Random search algorithm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Bayesian optimization approaches to steer into ‘good’ directions (expensive cost functions)</a:t>
            </a:r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399AF0-1383-CC48-62F3-FE49F226C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D8D49-3807-4B2B-AFCB-2FDA9EC21DAE}" type="datetime1">
              <a:rPr lang="en-US" smtClean="0"/>
              <a:t>2/13/2024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0DC4F8-F12B-0905-3B65-B8BD26BF0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CB87F4-48F0-440D-C7B8-7633D9ABA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014211"/>
      </p:ext>
    </p:extLst>
  </p:cSld>
  <p:clrMapOvr>
    <a:masterClrMapping/>
  </p:clrMapOvr>
  <p:transition>
    <p:fade/>
  </p:transition>
  <p:extLst>
    <p:ext uri="{6950BFC3-D8DA-4A85-94F7-54DA5524770B}">
      <p188:commentRel xmlns:p188="http://schemas.microsoft.com/office/powerpoint/2018/8/main" r:id="rId2"/>
    </p:ext>
  </p:extLs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BFB96C-C026-7664-DF9F-5CF336119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BE2DB-5D03-4285-8910-A2B59257EB4E}" type="datetime1">
              <a:rPr lang="en-US" smtClean="0"/>
              <a:t>2/13/2024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D93629-ED2B-F8D2-587F-8E9805A2D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6D1B-7F95-6A80-2923-E8BAF6C15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29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330D5C5-0C1C-7920-1D5F-CC4F0BFAF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19F1C4-22E5-D8B6-CAE5-47C65331ABC5}"/>
              </a:ext>
            </a:extLst>
          </p:cNvPr>
          <p:cNvSpPr txBox="1"/>
          <p:nvPr/>
        </p:nvSpPr>
        <p:spPr>
          <a:xfrm>
            <a:off x="803080" y="2202511"/>
            <a:ext cx="1095712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 big is the area muons are passing the RPC in Gif++ and where is it located above the RPC?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 do I know with which angle the muon passed the RPC from the raw data you gave me?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Does the digitizer first attenuate than sample or is the sampling yielding the 250MHz(3dB) attenuation?</a:t>
            </a:r>
          </a:p>
        </p:txBody>
      </p:sp>
    </p:spTree>
    <p:extLst>
      <p:ext uri="{BB962C8B-B14F-4D97-AF65-F5344CB8AC3E}">
        <p14:creationId xmlns:p14="http://schemas.microsoft.com/office/powerpoint/2010/main" val="4140253540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15D6A4B-C98A-336B-132C-2F585F39A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339DF7-B146-A0B5-4D01-5576A7281ABB}"/>
              </a:ext>
            </a:extLst>
          </p:cNvPr>
          <p:cNvSpPr txBox="1"/>
          <p:nvPr/>
        </p:nvSpPr>
        <p:spPr>
          <a:xfrm>
            <a:off x="838375" y="1712971"/>
            <a:ext cx="910870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Font typeface="+mj-lt"/>
              <a:buAutoNum type="romanLcPeriod"/>
            </a:pPr>
            <a:r>
              <a:rPr lang="en-US" dirty="0"/>
              <a:t>R134a cross-section set update</a:t>
            </a:r>
          </a:p>
          <a:p>
            <a:pPr marL="857250" lvl="1" indent="-400050">
              <a:buFont typeface="Arial" panose="020B0604020202020204" pitchFamily="34" charset="0"/>
              <a:buChar char="•"/>
            </a:pPr>
            <a:r>
              <a:rPr lang="en-US" dirty="0"/>
              <a:t>Standard mixture swarm parameter measurements</a:t>
            </a:r>
          </a:p>
          <a:p>
            <a:pPr marL="857250" lvl="1" indent="-400050">
              <a:buFont typeface="Arial" panose="020B0604020202020204" pitchFamily="34" charset="0"/>
              <a:buChar char="•"/>
            </a:pPr>
            <a:r>
              <a:rPr lang="en-US" dirty="0"/>
              <a:t>Ion mobility measurements</a:t>
            </a:r>
          </a:p>
          <a:p>
            <a:pPr marL="857250" lvl="1" indent="-400050">
              <a:buFont typeface="+mj-lt"/>
              <a:buAutoNum type="romanLcPeriod"/>
            </a:pPr>
            <a:endParaRPr lang="en-US" dirty="0"/>
          </a:p>
          <a:p>
            <a:pPr marL="400050" indent="-400050">
              <a:buFont typeface="+mj-lt"/>
              <a:buAutoNum type="romanLcPeriod"/>
            </a:pPr>
            <a:r>
              <a:rPr lang="en-US" dirty="0"/>
              <a:t>Electric Network Pipeline</a:t>
            </a:r>
          </a:p>
          <a:p>
            <a:pPr marL="857250" lvl="1" indent="-400050">
              <a:buFont typeface="Arial" panose="020B0604020202020204" pitchFamily="34" charset="0"/>
              <a:buChar char="•"/>
            </a:pPr>
            <a:r>
              <a:rPr lang="en-US" dirty="0"/>
              <a:t>(BSc Thesis) Signal analysis by Patrick Zimmermann</a:t>
            </a:r>
          </a:p>
          <a:p>
            <a:pPr marL="857250" lvl="1" indent="-400050">
              <a:buFont typeface="+mj-lt"/>
              <a:buAutoNum type="arabicPeriod"/>
            </a:pPr>
            <a:r>
              <a:rPr lang="en-US" dirty="0"/>
              <a:t>Multiconductor transmission line</a:t>
            </a:r>
          </a:p>
          <a:p>
            <a:pPr marL="857250" lvl="1" indent="-400050">
              <a:buFont typeface="+mj-lt"/>
              <a:buAutoNum type="arabicPeriod"/>
            </a:pPr>
            <a:r>
              <a:rPr lang="en-US" dirty="0"/>
              <a:t>Coax cable attenuation</a:t>
            </a:r>
          </a:p>
          <a:p>
            <a:pPr marL="857250" lvl="1" indent="-400050">
              <a:buFont typeface="+mj-lt"/>
              <a:buAutoNum type="arabicPeriod"/>
            </a:pPr>
            <a:r>
              <a:rPr lang="en-US" dirty="0"/>
              <a:t>Digitizer sampling</a:t>
            </a:r>
          </a:p>
          <a:p>
            <a:pPr marL="857250" lvl="1" indent="-400050">
              <a:buFont typeface="+mj-lt"/>
              <a:buAutoNum type="romanLcPeriod"/>
            </a:pPr>
            <a:endParaRPr lang="en-US" dirty="0"/>
          </a:p>
          <a:p>
            <a:pPr marL="400050" indent="-400050">
              <a:buFont typeface="+mj-lt"/>
              <a:buAutoNum type="romanLcPeriod"/>
            </a:pPr>
            <a:r>
              <a:rPr lang="en-US" dirty="0"/>
              <a:t>RPC Simulation</a:t>
            </a:r>
          </a:p>
          <a:p>
            <a:pPr marL="857250" lvl="1" indent="-400050">
              <a:buFont typeface="Arial" panose="020B0604020202020204" pitchFamily="34" charset="0"/>
              <a:buChar char="•"/>
            </a:pPr>
            <a:r>
              <a:rPr lang="en-US" dirty="0"/>
              <a:t>Results</a:t>
            </a:r>
          </a:p>
          <a:p>
            <a:pPr marL="400050" indent="-400050">
              <a:buFont typeface="+mj-lt"/>
              <a:buAutoNum type="romanLcPeriod"/>
            </a:pPr>
            <a:endParaRPr lang="en-US" dirty="0"/>
          </a:p>
          <a:p>
            <a:pPr marL="400050" indent="-400050">
              <a:buFont typeface="+mj-lt"/>
              <a:buAutoNum type="romanLcPeriod"/>
            </a:pPr>
            <a:r>
              <a:rPr lang="en-US" dirty="0"/>
              <a:t>Outlook and Conclusion</a:t>
            </a:r>
          </a:p>
          <a:p>
            <a:pPr marL="342900" indent="-342900">
              <a:buAutoNum type="romanLcPeriod"/>
            </a:pP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91F2B9F-5423-734A-5CAA-617E9A33F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4E947-EEF4-4E7F-A070-01E75CD5D201}" type="datetime1">
              <a:rPr lang="en-US" smtClean="0"/>
              <a:t>2/13/2024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CE3ABC3-A685-5516-64E9-8FCB1CA57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B1CECBC-B02C-344E-E60A-AB4F72DEA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83841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91A50-AA61-F7AA-70D3-8DFC1D6B6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Voltage Peak Spectrum Comparison</a:t>
            </a:r>
          </a:p>
        </p:txBody>
      </p:sp>
      <p:pic>
        <p:nvPicPr>
          <p:cNvPr id="5" name="Picture 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79029329-CCDD-2361-E6AF-EE88A3165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308" y="1680597"/>
            <a:ext cx="4718375" cy="4762610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822E6CB-CD31-CF30-F568-0345A9312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8A2F-A5DE-476B-8CF8-0803AEF72365}" type="datetime1">
              <a:rPr lang="en-US" smtClean="0"/>
              <a:t>2/13/2024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EE456AF-9E70-FC60-D6E1-8657F53C8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9F4F8E2-3377-30E6-7888-D4BF369EF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30</a:t>
            </a:fld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40C4A1B-E0CE-D471-366C-B5017187AF03}"/>
              </a:ext>
            </a:extLst>
          </p:cNvPr>
          <p:cNvSpPr/>
          <p:nvPr/>
        </p:nvSpPr>
        <p:spPr>
          <a:xfrm>
            <a:off x="7555798" y="745645"/>
            <a:ext cx="854766" cy="601226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GF++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66AE36D-2A51-43B1-E7F1-5FDA0D1E621A}"/>
              </a:ext>
            </a:extLst>
          </p:cNvPr>
          <p:cNvSpPr/>
          <p:nvPr/>
        </p:nvSpPr>
        <p:spPr>
          <a:xfrm>
            <a:off x="8747168" y="746459"/>
            <a:ext cx="793804" cy="60122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MTL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533B6A8-5A46-7ADE-307B-3C7C5AE4F00B}"/>
              </a:ext>
            </a:extLst>
          </p:cNvPr>
          <p:cNvSpPr/>
          <p:nvPr/>
        </p:nvSpPr>
        <p:spPr>
          <a:xfrm>
            <a:off x="9877576" y="745645"/>
            <a:ext cx="854766" cy="601223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Coax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FBC5697-FB76-B19D-2359-D7F257966031}"/>
              </a:ext>
            </a:extLst>
          </p:cNvPr>
          <p:cNvSpPr/>
          <p:nvPr/>
        </p:nvSpPr>
        <p:spPr>
          <a:xfrm>
            <a:off x="11068946" y="745645"/>
            <a:ext cx="661287" cy="60122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Digi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1CCEFA8-2AC8-1ABE-8B51-D90F35D20838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>
            <a:off x="8410564" y="1046258"/>
            <a:ext cx="336604" cy="81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F88D773-3EBC-29DA-1B9A-DD675D3DC1BD}"/>
              </a:ext>
            </a:extLst>
          </p:cNvPr>
          <p:cNvCxnSpPr>
            <a:cxnSpLocks/>
            <a:stCxn id="10" idx="3"/>
            <a:endCxn id="11" idx="1"/>
          </p:cNvCxnSpPr>
          <p:nvPr/>
        </p:nvCxnSpPr>
        <p:spPr>
          <a:xfrm flipV="1">
            <a:off x="9540972" y="1046257"/>
            <a:ext cx="336604" cy="81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1E660EF-48A2-BCCD-BFBB-57D91A873254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>
            <a:off x="10732342" y="1046257"/>
            <a:ext cx="336604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7181685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D7B1C-6B27-16B5-20CA-7E70933C5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1E27A8-8578-C627-68C5-F70266F740FE}"/>
              </a:ext>
            </a:extLst>
          </p:cNvPr>
          <p:cNvSpPr txBox="1"/>
          <p:nvPr/>
        </p:nvSpPr>
        <p:spPr>
          <a:xfrm>
            <a:off x="670560" y="2042160"/>
            <a:ext cx="9944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Space-charge effects reduces efficiency up to 30%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doesn’t matter how detailed we simulate if it </a:t>
            </a:r>
            <a:r>
              <a:rPr lang="en-US" b="1" dirty="0"/>
              <a:t>extends</a:t>
            </a:r>
            <a:r>
              <a:rPr lang="en-US" dirty="0"/>
              <a:t> previous theory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48056-A61A-1E5C-7D2F-008479165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72660-DD69-4205-93EC-A803777972A8}" type="datetime1">
              <a:rPr lang="en-US" smtClean="0"/>
              <a:t>2/13/2024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2E5E3-ED9B-7823-486F-140D913CD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E4A7B0-269F-D589-AE1B-7751D1398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376309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a graph with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9CCAFCBE-E542-F6F0-30D4-D06F188764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77" y="1569854"/>
            <a:ext cx="5596048" cy="41970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07647FA-5A4C-7206-A799-0A2A22A87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R134a Update: </a:t>
            </a:r>
            <a:br>
              <a:rPr lang="en-US" dirty="0"/>
            </a:br>
            <a:r>
              <a:rPr lang="en-US" dirty="0"/>
              <a:t>Standard Mixture PT Measurement</a:t>
            </a:r>
          </a:p>
        </p:txBody>
      </p:sp>
      <p:pic>
        <p:nvPicPr>
          <p:cNvPr id="8" name="Picture 7" descr="A graph of a graph showing the amount of electricity in the field&#10;&#10;Description automatically generated with medium confidence">
            <a:extLst>
              <a:ext uri="{FF2B5EF4-FFF2-40B4-BE49-F238E27FC236}">
                <a16:creationId xmlns:a16="http://schemas.microsoft.com/office/drawing/2014/main" id="{29A6BBE2-EB0B-41A0-9EC8-9F713311AC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586" y="1689874"/>
            <a:ext cx="5387154" cy="40403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FA3851F-D1EE-8D1C-070B-6CD5B8488083}"/>
              </a:ext>
            </a:extLst>
          </p:cNvPr>
          <p:cNvSpPr txBox="1"/>
          <p:nvPr/>
        </p:nvSpPr>
        <p:spPr>
          <a:xfrm>
            <a:off x="1081211" y="5673169"/>
            <a:ext cx="48268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Figure:</a:t>
            </a:r>
            <a:r>
              <a:rPr lang="en-US" sz="1400" dirty="0"/>
              <a:t> First Townsend coefficient in SST and PT picture compared to literature values.</a:t>
            </a:r>
            <a:endParaRPr lang="de-CH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0B2596-63CA-4229-5872-D85739BC8507}"/>
              </a:ext>
            </a:extLst>
          </p:cNvPr>
          <p:cNvSpPr txBox="1"/>
          <p:nvPr/>
        </p:nvSpPr>
        <p:spPr>
          <a:xfrm>
            <a:off x="6756926" y="5669107"/>
            <a:ext cx="48268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Figure:</a:t>
            </a:r>
            <a:r>
              <a:rPr lang="en-US" sz="1400" dirty="0"/>
              <a:t> Flux and bulk drift velocities compared to literature values.</a:t>
            </a:r>
            <a:endParaRPr lang="de-CH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BB9B28-1881-9FE7-E996-BE0EC8175097}"/>
              </a:ext>
            </a:extLst>
          </p:cNvPr>
          <p:cNvSpPr txBox="1"/>
          <p:nvPr/>
        </p:nvSpPr>
        <p:spPr>
          <a:xfrm>
            <a:off x="7491804" y="655135"/>
            <a:ext cx="57646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[1] G. </a:t>
            </a:r>
            <a:r>
              <a:rPr lang="en-US" sz="1100" dirty="0" err="1"/>
              <a:t>Chiodini</a:t>
            </a:r>
            <a:r>
              <a:rPr lang="en-US" sz="1100" dirty="0"/>
              <a:t>, et al., </a:t>
            </a:r>
            <a:r>
              <a:rPr lang="en-US" sz="1100" dirty="0" err="1"/>
              <a:t>Nucl</a:t>
            </a:r>
            <a:r>
              <a:rPr lang="en-US" sz="1100" dirty="0"/>
              <a:t>. Instr. and Meth. A 602 (2009) 757-760</a:t>
            </a:r>
          </a:p>
          <a:p>
            <a:r>
              <a:rPr lang="en-US" sz="1100" dirty="0"/>
              <a:t>[2] X. Fan, et al., </a:t>
            </a:r>
            <a:r>
              <a:rPr lang="en-US" sz="1100" dirty="0" err="1"/>
              <a:t>Nucl</a:t>
            </a:r>
            <a:r>
              <a:rPr lang="en-US" sz="1100" dirty="0"/>
              <a:t>. Instr. And Meth. A 1024 (2022), 166124 </a:t>
            </a:r>
          </a:p>
          <a:p>
            <a:r>
              <a:rPr lang="en-US" sz="1100" dirty="0"/>
              <a:t>  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6849EF96-46F7-6533-6386-BFAA271B7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B5747-7FB9-4393-BCAF-97A7AC65998F}" type="datetime1">
              <a:rPr lang="en-US" smtClean="0"/>
              <a:t>2/13/2024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30691CEB-8094-472A-E812-89D326C22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456956A-C9CC-6F80-438C-DA481B90C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820683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7BD70-CBA8-32DC-05E0-E77F9E62C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R134a Update:</a:t>
            </a:r>
            <a:br>
              <a:rPr lang="en-US" dirty="0"/>
            </a:br>
            <a:r>
              <a:rPr lang="en-US" dirty="0"/>
              <a:t>Standard Mixture Ion Mobility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ABA2B2-743D-A4D8-09AE-BCA72E95F1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167" y="1726163"/>
            <a:ext cx="5045443" cy="37016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2747EB6-9B77-461D-604C-30D8823B9C2A}"/>
              </a:ext>
            </a:extLst>
          </p:cNvPr>
          <p:cNvSpPr txBox="1"/>
          <p:nvPr/>
        </p:nvSpPr>
        <p:spPr>
          <a:xfrm>
            <a:off x="742714" y="5361038"/>
            <a:ext cx="5528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Figure:</a:t>
            </a:r>
            <a:r>
              <a:rPr lang="en-US" sz="1400" dirty="0"/>
              <a:t> Recorded PT signal. Fast electron signal starting at 0 ns and following consequent ion signal with duration longer than 20 us. </a:t>
            </a:r>
            <a:endParaRPr lang="de-CH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816C6A6-51C8-6BDE-F10F-F914C6250D9C}"/>
                  </a:ext>
                </a:extLst>
              </p:cNvPr>
              <p:cNvSpPr txBox="1"/>
              <p:nvPr/>
            </p:nvSpPr>
            <p:spPr>
              <a:xfrm>
                <a:off x="6706925" y="2435858"/>
                <a:ext cx="4124131" cy="2894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Measurement planned following week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Simplification to a single effective positive ion species </a:t>
                </a:r>
                <a:r>
                  <a:rPr lang="en-US" i="1" dirty="0"/>
                  <a:t>(negative ion species may not be identified) </a:t>
                </a:r>
                <a:r>
                  <a:rPr lang="en-US" dirty="0"/>
                  <a:t>with constant drift velocity: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sSub>
                            <m:sSubPr>
                              <m:ctrlP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,   </m:t>
                              </m:r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𝑒𝑛𝑑</m:t>
                              </m:r>
                            </m:sub>
                          </m:sSub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+,   </m:t>
                              </m:r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𝑒𝑛𝑑</m:t>
                              </m:r>
                            </m:sub>
                          </m:sSub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816C6A6-51C8-6BDE-F10F-F914C6250D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6925" y="2435858"/>
                <a:ext cx="4124131" cy="2894895"/>
              </a:xfrm>
              <a:prstGeom prst="rect">
                <a:avLst/>
              </a:prstGeom>
              <a:blipFill>
                <a:blip r:embed="rId3"/>
                <a:stretch>
                  <a:fillRect l="-886" t="-12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C239E06-9D21-9BDD-8ED9-89BB1485D633}"/>
              </a:ext>
            </a:extLst>
          </p:cNvPr>
          <p:cNvCxnSpPr>
            <a:cxnSpLocks/>
          </p:cNvCxnSpPr>
          <p:nvPr/>
        </p:nvCxnSpPr>
        <p:spPr>
          <a:xfrm flipH="1">
            <a:off x="1860605" y="3576963"/>
            <a:ext cx="477079" cy="45521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E9CAC66-109A-5DF4-6D37-1D9C93CC3350}"/>
              </a:ext>
            </a:extLst>
          </p:cNvPr>
          <p:cNvCxnSpPr>
            <a:cxnSpLocks/>
          </p:cNvCxnSpPr>
          <p:nvPr/>
        </p:nvCxnSpPr>
        <p:spPr>
          <a:xfrm>
            <a:off x="4729018" y="3576963"/>
            <a:ext cx="518843" cy="390738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0CA4013-9388-2AAC-21D7-904C2FEFA748}"/>
                  </a:ext>
                </a:extLst>
              </p:cNvPr>
              <p:cNvSpPr txBox="1"/>
              <p:nvPr/>
            </p:nvSpPr>
            <p:spPr>
              <a:xfrm>
                <a:off x="2065575" y="3128723"/>
                <a:ext cx="477079" cy="38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,   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𝑒𝑛𝑑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0CA4013-9388-2AAC-21D7-904C2FEFA7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5575" y="3128723"/>
                <a:ext cx="477079" cy="381515"/>
              </a:xfrm>
              <a:prstGeom prst="rect">
                <a:avLst/>
              </a:prstGeom>
              <a:blipFill>
                <a:blip r:embed="rId4"/>
                <a:stretch>
                  <a:fillRect r="-56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ADE9CF1-8050-62CA-2573-4EA074DD4821}"/>
                  </a:ext>
                </a:extLst>
              </p:cNvPr>
              <p:cNvSpPr txBox="1"/>
              <p:nvPr/>
            </p:nvSpPr>
            <p:spPr>
              <a:xfrm>
                <a:off x="4251939" y="3128723"/>
                <a:ext cx="477079" cy="38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+,   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𝑒𝑛𝑑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ADE9CF1-8050-62CA-2573-4EA074DD48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1939" y="3128723"/>
                <a:ext cx="477079" cy="381515"/>
              </a:xfrm>
              <a:prstGeom prst="rect">
                <a:avLst/>
              </a:prstGeom>
              <a:blipFill>
                <a:blip r:embed="rId5"/>
                <a:stretch>
                  <a:fillRect r="-594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D1625C3B-8D69-92FE-4CE5-5750986D2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2DF28-2B69-4E6A-86B7-7D168099D939}" type="datetime1">
              <a:rPr lang="en-US" smtClean="0"/>
              <a:t>2/13/2024</a:t>
            </a:fld>
            <a:endParaRPr lang="en-US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CB82F3B2-4D62-4A7A-17AA-4305A9541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5116131F-6DE1-6D42-0480-243021985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92202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2A2F9-DFD6-3F97-04BD-45F642EF0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Network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54CD45-01D1-69B5-321C-C267DA43A2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4445" y="2035304"/>
            <a:ext cx="3538704" cy="24328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277A00-E66E-6D5B-6803-C7DD083F80D9}"/>
              </a:ext>
            </a:extLst>
          </p:cNvPr>
          <p:cNvSpPr txBox="1"/>
          <p:nvPr/>
        </p:nvSpPr>
        <p:spPr>
          <a:xfrm>
            <a:off x="1444968" y="4271903"/>
            <a:ext cx="32376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Figure: </a:t>
            </a:r>
            <a:r>
              <a:rPr lang="en-US" sz="1400" dirty="0"/>
              <a:t>Network describing the RPC setup, with currents i1..3 generated by the simulation [0].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A0A38C-9606-2236-FC15-F4D08AA6C44C}"/>
              </a:ext>
            </a:extLst>
          </p:cNvPr>
          <p:cNvSpPr txBox="1"/>
          <p:nvPr/>
        </p:nvSpPr>
        <p:spPr>
          <a:xfrm>
            <a:off x="509354" y="1665972"/>
            <a:ext cx="6770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we have seen last collaboration meeting: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ACC45B-FB96-44E6-695B-C0241B8BF4B3}"/>
              </a:ext>
            </a:extLst>
          </p:cNvPr>
          <p:cNvSpPr txBox="1"/>
          <p:nvPr/>
        </p:nvSpPr>
        <p:spPr>
          <a:xfrm>
            <a:off x="7257252" y="4271903"/>
            <a:ext cx="34897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Figure: </a:t>
            </a:r>
            <a:r>
              <a:rPr lang="en-US" sz="1400" dirty="0"/>
              <a:t>Typical simulated signals. Without (blue) and with (orange) network.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714F3AE-FDC0-F1D8-78B6-E23576B6AF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743" b="49491"/>
          <a:stretch/>
        </p:blipFill>
        <p:spPr>
          <a:xfrm>
            <a:off x="7257252" y="2432209"/>
            <a:ext cx="3263847" cy="1853083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2969504-98CC-4886-1E54-B91D6C65C048}"/>
              </a:ext>
            </a:extLst>
          </p:cNvPr>
          <p:cNvCxnSpPr/>
          <p:nvPr/>
        </p:nvCxnSpPr>
        <p:spPr>
          <a:xfrm>
            <a:off x="5335726" y="3429000"/>
            <a:ext cx="1293091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3545761-99E5-41F0-D8E6-17436C124230}"/>
              </a:ext>
            </a:extLst>
          </p:cNvPr>
          <p:cNvSpPr txBox="1"/>
          <p:nvPr/>
        </p:nvSpPr>
        <p:spPr>
          <a:xfrm>
            <a:off x="1518075" y="5192028"/>
            <a:ext cx="9155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Did not explain structure of recorded wave-form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Time-over-threshold estimation has been too large compared to measurements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B4A5E055-9BBB-620E-1F46-5B386C58B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10BBD-9828-4D38-8C8B-ACA0450F6B12}" type="datetime1">
              <a:rPr lang="en-US" smtClean="0"/>
              <a:t>2/13/2024</a:t>
            </a:fld>
            <a:endParaRPr lang="en-US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215EB7A0-8416-DFD2-1D7A-EF7DE6CEA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898163E-B5CE-E38F-1D92-07695B558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271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D5B7C-100C-5418-EBBB-35F9900C1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Bachelor Thesis: Classification &amp; Quantitative Analysis of RPC Signals</a:t>
            </a:r>
          </a:p>
        </p:txBody>
      </p:sp>
      <p:sp>
        <p:nvSpPr>
          <p:cNvPr id="3" name="Rechteck 5">
            <a:extLst>
              <a:ext uri="{FF2B5EF4-FFF2-40B4-BE49-F238E27FC236}">
                <a16:creationId xmlns:a16="http://schemas.microsoft.com/office/drawing/2014/main" id="{7B73A1BD-FD31-FDA0-C86F-A1DCCC7F9E18}"/>
              </a:ext>
            </a:extLst>
          </p:cNvPr>
          <p:cNvSpPr/>
          <p:nvPr/>
        </p:nvSpPr>
        <p:spPr>
          <a:xfrm>
            <a:off x="846151" y="2432039"/>
            <a:ext cx="10372477" cy="136868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" name="Rechteck 6">
            <a:extLst>
              <a:ext uri="{FF2B5EF4-FFF2-40B4-BE49-F238E27FC236}">
                <a16:creationId xmlns:a16="http://schemas.microsoft.com/office/drawing/2014/main" id="{244FC8EF-B81B-6A65-12E1-08FE4CC1F4DC}"/>
              </a:ext>
            </a:extLst>
          </p:cNvPr>
          <p:cNvSpPr/>
          <p:nvPr/>
        </p:nvSpPr>
        <p:spPr>
          <a:xfrm>
            <a:off x="841243" y="2432039"/>
            <a:ext cx="10382292" cy="42539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>
                <a:solidFill>
                  <a:schemeClr val="bg1"/>
                </a:solidFill>
              </a:rPr>
              <a:t>Research Goal</a:t>
            </a:r>
          </a:p>
        </p:txBody>
      </p:sp>
      <p:sp>
        <p:nvSpPr>
          <p:cNvPr id="5" name="Textfeld 7">
            <a:extLst>
              <a:ext uri="{FF2B5EF4-FFF2-40B4-BE49-F238E27FC236}">
                <a16:creationId xmlns:a16="http://schemas.microsoft.com/office/drawing/2014/main" id="{26167093-7F62-E1C5-FFB4-D8F907346CEE}"/>
              </a:ext>
            </a:extLst>
          </p:cNvPr>
          <p:cNvSpPr txBox="1"/>
          <p:nvPr/>
        </p:nvSpPr>
        <p:spPr>
          <a:xfrm>
            <a:off x="1072274" y="2913727"/>
            <a:ext cx="9712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Wave-pattern classification of the recorded signals from RPCs and subsequent quantitative analysis of specific structure occurrence.</a:t>
            </a:r>
            <a:endParaRPr lang="de-CH" dirty="0"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497E53-1318-2BA4-8C3B-7197F9138349}"/>
              </a:ext>
            </a:extLst>
          </p:cNvPr>
          <p:cNvSpPr txBox="1"/>
          <p:nvPr/>
        </p:nvSpPr>
        <p:spPr>
          <a:xfrm>
            <a:off x="938254" y="4150581"/>
            <a:ext cx="100504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Python code developed to automatically classify each wave-form + its analysis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Based on the structure of the signal peaks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964C67-EE7A-36A3-8E28-A7FBEF7A8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6F0F-1834-4658-8F6A-533C351919BD}" type="datetime1">
              <a:rPr lang="en-US" smtClean="0"/>
              <a:t>2/13/2024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83A6FE-88EC-5015-EAC5-19F41F199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065312-586B-833F-34D7-012F30F0E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347230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B18AECD1-4352-A057-D872-BCE2BFA94990}"/>
              </a:ext>
            </a:extLst>
          </p:cNvPr>
          <p:cNvSpPr/>
          <p:nvPr/>
        </p:nvSpPr>
        <p:spPr>
          <a:xfrm>
            <a:off x="6033332" y="1259220"/>
            <a:ext cx="5764695" cy="55178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5F53289-3B3C-7CFA-AB55-35CAEDE05E72}"/>
              </a:ext>
            </a:extLst>
          </p:cNvPr>
          <p:cNvSpPr/>
          <p:nvPr/>
        </p:nvSpPr>
        <p:spPr>
          <a:xfrm>
            <a:off x="262393" y="1259220"/>
            <a:ext cx="5764695" cy="55178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C1E93E-DF0D-DC66-BA68-D422C7EA6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1" y="287220"/>
            <a:ext cx="11328400" cy="972000"/>
          </a:xfrm>
          <a:noFill/>
        </p:spPr>
        <p:txBody>
          <a:bodyPr/>
          <a:lstStyle/>
          <a:p>
            <a:r>
              <a:rPr lang="en-US" dirty="0"/>
              <a:t>Chosen Classification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A7F8A8-7867-8382-E20A-F6B66828BBEF}"/>
              </a:ext>
            </a:extLst>
          </p:cNvPr>
          <p:cNvGrpSpPr/>
          <p:nvPr/>
        </p:nvGrpSpPr>
        <p:grpSpPr>
          <a:xfrm>
            <a:off x="6338918" y="1339265"/>
            <a:ext cx="4955070" cy="5112037"/>
            <a:chOff x="3341276" y="1458743"/>
            <a:chExt cx="4955070" cy="5112037"/>
          </a:xfrm>
        </p:grpSpPr>
        <p:pic>
          <p:nvPicPr>
            <p:cNvPr id="4" name="Picture 3" descr="A graph on a grid&#10;&#10;Description automatically generated">
              <a:extLst>
                <a:ext uri="{FF2B5EF4-FFF2-40B4-BE49-F238E27FC236}">
                  <a16:creationId xmlns:a16="http://schemas.microsoft.com/office/drawing/2014/main" id="{66A44BAE-AB45-9F31-3C73-6F31AC27DC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1056" y="1458743"/>
              <a:ext cx="2514199" cy="2468719"/>
            </a:xfrm>
            <a:prstGeom prst="rect">
              <a:avLst/>
            </a:prstGeom>
          </p:spPr>
        </p:pic>
        <p:pic>
          <p:nvPicPr>
            <p:cNvPr id="7" name="Picture 6" descr="A graph on a grid&#10;&#10;Description automatically generated">
              <a:extLst>
                <a:ext uri="{FF2B5EF4-FFF2-40B4-BE49-F238E27FC236}">
                  <a16:creationId xmlns:a16="http://schemas.microsoft.com/office/drawing/2014/main" id="{2D1F5E87-FF1D-EAFE-2E2D-E86E0F5FBD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1276" y="4126985"/>
              <a:ext cx="2494287" cy="2443795"/>
            </a:xfrm>
            <a:prstGeom prst="rect">
              <a:avLst/>
            </a:prstGeom>
          </p:spPr>
        </p:pic>
        <p:pic>
          <p:nvPicPr>
            <p:cNvPr id="8" name="Picture 7" descr="A graph on a grid&#10;&#10;Description automatically generated">
              <a:extLst>
                <a:ext uri="{FF2B5EF4-FFF2-40B4-BE49-F238E27FC236}">
                  <a16:creationId xmlns:a16="http://schemas.microsoft.com/office/drawing/2014/main" id="{9C7B07E5-5759-EB9A-333C-515384B05E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4163" y="4126985"/>
              <a:ext cx="2442183" cy="2442183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3CB563F7-B560-3251-4A5D-5A1D793A5B6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47036" y="3876260"/>
              <a:ext cx="1040296" cy="25179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3346C04-D2C8-338A-2258-1DE602612773}"/>
                </a:ext>
              </a:extLst>
            </p:cNvPr>
            <p:cNvCxnSpPr>
              <a:cxnSpLocks/>
              <a:endCxn id="8" idx="0"/>
            </p:cNvCxnSpPr>
            <p:nvPr/>
          </p:nvCxnSpPr>
          <p:spPr>
            <a:xfrm>
              <a:off x="5987332" y="3876260"/>
              <a:ext cx="1087923" cy="250725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7AFC27D-054E-60DD-9BD8-647D1DAD2459}"/>
              </a:ext>
            </a:extLst>
          </p:cNvPr>
          <p:cNvGrpSpPr/>
          <p:nvPr/>
        </p:nvGrpSpPr>
        <p:grpSpPr>
          <a:xfrm>
            <a:off x="489870" y="1328715"/>
            <a:ext cx="5145794" cy="5073960"/>
            <a:chOff x="827651" y="1295685"/>
            <a:chExt cx="5145794" cy="5073960"/>
          </a:xfrm>
        </p:grpSpPr>
        <p:pic>
          <p:nvPicPr>
            <p:cNvPr id="3" name="Picture 2" descr="A graph on a grid&#10;&#10;Description automatically generated">
              <a:extLst>
                <a:ext uri="{FF2B5EF4-FFF2-40B4-BE49-F238E27FC236}">
                  <a16:creationId xmlns:a16="http://schemas.microsoft.com/office/drawing/2014/main" id="{2C6E6781-A31C-FA20-CFB7-F5116ABE2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4892" y="1295685"/>
              <a:ext cx="2551992" cy="2432254"/>
            </a:xfrm>
            <a:prstGeom prst="rect">
              <a:avLst/>
            </a:prstGeom>
          </p:spPr>
        </p:pic>
        <p:pic>
          <p:nvPicPr>
            <p:cNvPr id="5" name="Picture 4" descr="A graph on a grid&#10;&#10;Description automatically generated">
              <a:extLst>
                <a:ext uri="{FF2B5EF4-FFF2-40B4-BE49-F238E27FC236}">
                  <a16:creationId xmlns:a16="http://schemas.microsoft.com/office/drawing/2014/main" id="{A86E904C-D086-87B8-C5F5-A2AF484F115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651" y="3925850"/>
              <a:ext cx="2533237" cy="2443795"/>
            </a:xfrm>
            <a:prstGeom prst="rect">
              <a:avLst/>
            </a:prstGeom>
          </p:spPr>
        </p:pic>
        <p:pic>
          <p:nvPicPr>
            <p:cNvPr id="6" name="Picture 5" descr="A graph on a white grid&#10;&#10;Description automatically generated">
              <a:extLst>
                <a:ext uri="{FF2B5EF4-FFF2-40B4-BE49-F238E27FC236}">
                  <a16:creationId xmlns:a16="http://schemas.microsoft.com/office/drawing/2014/main" id="{5A00E809-1AF2-D9BD-EE42-FAEEC28BB86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3125" y="3925850"/>
              <a:ext cx="2480320" cy="2442183"/>
            </a:xfrm>
            <a:prstGeom prst="rect">
              <a:avLst/>
            </a:prstGeom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740782CD-49C6-ED2F-02AE-21EBD19D2FFC}"/>
                </a:ext>
              </a:extLst>
            </p:cNvPr>
            <p:cNvCxnSpPr>
              <a:cxnSpLocks/>
              <a:stCxn id="3" idx="2"/>
            </p:cNvCxnSpPr>
            <p:nvPr/>
          </p:nvCxnSpPr>
          <p:spPr>
            <a:xfrm flipH="1">
              <a:off x="2244814" y="3727939"/>
              <a:ext cx="1116074" cy="19791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942CF00-7A90-9816-8CC9-580F70270C62}"/>
                </a:ext>
              </a:extLst>
            </p:cNvPr>
            <p:cNvCxnSpPr>
              <a:cxnSpLocks/>
              <a:stCxn id="3" idx="2"/>
            </p:cNvCxnSpPr>
            <p:nvPr/>
          </p:nvCxnSpPr>
          <p:spPr>
            <a:xfrm>
              <a:off x="3360888" y="3727939"/>
              <a:ext cx="1200343" cy="19791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>
            <a:extLst>
              <a:ext uri="{FF2B5EF4-FFF2-40B4-BE49-F238E27FC236}">
                <a16:creationId xmlns:a16="http://schemas.microsoft.com/office/drawing/2014/main" id="{67E9D1B9-5263-2AA2-F9C4-003C48B9D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B5A7-1AE8-4A20-8148-61633AC235B1}" type="datetime1">
              <a:rPr lang="en-US" smtClean="0"/>
              <a:t>2/13/2024</a:t>
            </a:fld>
            <a:endParaRPr lang="en-US"/>
          </a:p>
        </p:txBody>
      </p:sp>
      <p:sp>
        <p:nvSpPr>
          <p:cNvPr id="31" name="Footer Placeholder 30">
            <a:extLst>
              <a:ext uri="{FF2B5EF4-FFF2-40B4-BE49-F238E27FC236}">
                <a16:creationId xmlns:a16="http://schemas.microsoft.com/office/drawing/2014/main" id="{C9C51EC7-9866-FBA6-E1C5-2BC59DAF1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4292585E-133D-7547-1724-62A29AA4E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405931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36568-3F7B-8FCC-EE9D-2F002FB2B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based Abundance</a:t>
            </a:r>
          </a:p>
        </p:txBody>
      </p:sp>
      <p:pic>
        <p:nvPicPr>
          <p:cNvPr id="3" name="Content Placeholder 9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087F2C06-3C23-AC67-3C8D-77EB7577EA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300" y="1592714"/>
            <a:ext cx="4540700" cy="3405525"/>
          </a:xfrm>
          <a:prstGeom prst="rect">
            <a:avLst/>
          </a:prstGeom>
        </p:spPr>
      </p:pic>
      <p:pic>
        <p:nvPicPr>
          <p:cNvPr id="4" name="Picture 3" descr="A graph of different types of voltage&#10;&#10;Description automatically generated with medium confidence">
            <a:extLst>
              <a:ext uri="{FF2B5EF4-FFF2-40B4-BE49-F238E27FC236}">
                <a16:creationId xmlns:a16="http://schemas.microsoft.com/office/drawing/2014/main" id="{A1BB3402-5000-17A9-4FC3-63561F6EC4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257" y="1592712"/>
            <a:ext cx="4540701" cy="34055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4FC8A0B-426E-8B10-EC2B-01C93ABAFB3D}"/>
              </a:ext>
            </a:extLst>
          </p:cNvPr>
          <p:cNvSpPr txBox="1"/>
          <p:nvPr/>
        </p:nvSpPr>
        <p:spPr>
          <a:xfrm>
            <a:off x="1892038" y="4908405"/>
            <a:ext cx="4097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Figure:</a:t>
            </a:r>
            <a:r>
              <a:rPr lang="en-US" sz="1400" dirty="0"/>
              <a:t> Abundance in standard mixture</a:t>
            </a:r>
            <a:endParaRPr lang="de-CH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C62BCA-CF36-6BE7-9B44-8C5BC0F34929}"/>
              </a:ext>
            </a:extLst>
          </p:cNvPr>
          <p:cNvSpPr txBox="1"/>
          <p:nvPr/>
        </p:nvSpPr>
        <p:spPr>
          <a:xfrm>
            <a:off x="6325996" y="4908405"/>
            <a:ext cx="4097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Figure:</a:t>
            </a:r>
            <a:r>
              <a:rPr lang="en-US" sz="1400" dirty="0"/>
              <a:t> Abundance in CO2 + std mix</a:t>
            </a:r>
            <a:endParaRPr lang="de-CH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EF94BE-EA55-4619-9941-AD12D07698F8}"/>
              </a:ext>
            </a:extLst>
          </p:cNvPr>
          <p:cNvSpPr txBox="1"/>
          <p:nvPr/>
        </p:nvSpPr>
        <p:spPr>
          <a:xfrm>
            <a:off x="1852654" y="5370071"/>
            <a:ext cx="100504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Nice demonstration in the CO2 based mixture of: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dirty="0"/>
              <a:t>Non-classifiable signals increase with HV (see black line)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dirty="0"/>
              <a:t>Prime streamer crosses weak streamer i.e. disturbances increase faster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924C884-A0B1-1B60-B9B3-134CB9BDC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DA3D2-7782-4B1D-98D8-38EE7214E750}" type="datetime1">
              <a:rPr lang="en-US" smtClean="0"/>
              <a:t>2/13/2024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C1EF756-659C-CFCC-47FB-90AF6A0E5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2EA2152-0568-AE57-3C8E-9A9FB7AC5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920298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Theme1">
  <a:themeElements>
    <a:clrScheme name="ETH Zuerich - ETH 1">
      <a:dk1>
        <a:sysClr val="windowText" lastClr="000000"/>
      </a:dk1>
      <a:lt1>
        <a:sysClr val="window" lastClr="FFFFFF"/>
      </a:lt1>
      <a:dk2>
        <a:srgbClr val="1269B0"/>
      </a:dk2>
      <a:lt2>
        <a:srgbClr val="1F407A"/>
      </a:lt2>
      <a:accent1>
        <a:srgbClr val="72791C"/>
      </a:accent1>
      <a:accent2>
        <a:srgbClr val="91056A"/>
      </a:accent2>
      <a:accent3>
        <a:srgbClr val="6F6F64"/>
      </a:accent3>
      <a:accent4>
        <a:srgbClr val="A8322D"/>
      </a:accent4>
      <a:accent5>
        <a:srgbClr val="007A96"/>
      </a:accent5>
      <a:accent6>
        <a:srgbClr val="956013"/>
      </a:accent6>
      <a:hlink>
        <a:srgbClr val="1269B0"/>
      </a:hlink>
      <a:folHlink>
        <a:srgbClr val="8CB63C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headEnd type="none" w="med" len="med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1" id="{B799AA46-6562-4AA9-A4A4-C4111B9D2DAA}" vid="{3FC75B55-46A0-4DB1-81D6-A16B5386CE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0</TotalTime>
  <Words>1901</Words>
  <Application>Microsoft Office PowerPoint</Application>
  <PresentationFormat>Widescreen</PresentationFormat>
  <Paragraphs>380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Cambria Math</vt:lpstr>
      <vt:lpstr>Wingdings</vt:lpstr>
      <vt:lpstr>Theme1</vt:lpstr>
      <vt:lpstr>Numerical estimation of optimal eco-friendly gas mixtures in gas-based tracking and timing detectors</vt:lpstr>
      <vt:lpstr>Project Objective</vt:lpstr>
      <vt:lpstr>Content</vt:lpstr>
      <vt:lpstr>R134a Update:  Standard Mixture PT Measurement</vt:lpstr>
      <vt:lpstr>R134a Update: Standard Mixture Ion Mobility</vt:lpstr>
      <vt:lpstr>Electric Network</vt:lpstr>
      <vt:lpstr>Bachelor Thesis: Classification &amp; Quantitative Analysis of RPC Signals</vt:lpstr>
      <vt:lpstr>Chosen Classification</vt:lpstr>
      <vt:lpstr>Classification based Abundance</vt:lpstr>
      <vt:lpstr>Wave Pattern Characteristic: Qualitative Analysis</vt:lpstr>
      <vt:lpstr>Analysis of After-Pulses from type “Weak Avalanche”</vt:lpstr>
      <vt:lpstr>Conclusion BSc-Project</vt:lpstr>
      <vt:lpstr>Updated Electric Network:</vt:lpstr>
      <vt:lpstr> Multiconductor Transmission Line</vt:lpstr>
      <vt:lpstr>Measurement of Characteristic Matrices</vt:lpstr>
      <vt:lpstr>Results L &amp; C</vt:lpstr>
      <vt:lpstr>Results Z_C</vt:lpstr>
      <vt:lpstr>Solution to loss-less MTL + Example</vt:lpstr>
      <vt:lpstr>  Coax Cable</vt:lpstr>
      <vt:lpstr>Coax Cable Attenuation Example</vt:lpstr>
      <vt:lpstr> Digitizer Read-Out Example</vt:lpstr>
      <vt:lpstr>Effects of Network on RPC Simulation</vt:lpstr>
      <vt:lpstr>Effects of Network on RPC Simulation</vt:lpstr>
      <vt:lpstr>Effects of Network on RPC Simulation</vt:lpstr>
      <vt:lpstr>CO2 (30%) based Standard Mixture</vt:lpstr>
      <vt:lpstr>Mixture Performance: Curve-Width</vt:lpstr>
      <vt:lpstr>Conclusion</vt:lpstr>
      <vt:lpstr>Outlook</vt:lpstr>
      <vt:lpstr>Questions</vt:lpstr>
      <vt:lpstr>Voltage Peak Spectrum Comparison</vt:lpstr>
      <vt:lpstr>Comments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Stocco  Dario</dc:creator>
  <cp:lastModifiedBy>Stocco  Dario</cp:lastModifiedBy>
  <cp:revision>245</cp:revision>
  <dcterms:created xsi:type="dcterms:W3CDTF">2024-02-12T07:47:44Z</dcterms:created>
  <dcterms:modified xsi:type="dcterms:W3CDTF">2024-02-14T08:54:41Z</dcterms:modified>
</cp:coreProperties>
</file>