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272" r:id="rId3"/>
    <p:sldId id="287" r:id="rId4"/>
    <p:sldId id="288" r:id="rId5"/>
    <p:sldId id="296" r:id="rId6"/>
    <p:sldId id="309" r:id="rId7"/>
    <p:sldId id="305" r:id="rId8"/>
    <p:sldId id="303" r:id="rId9"/>
    <p:sldId id="332" r:id="rId10"/>
    <p:sldId id="322" r:id="rId11"/>
    <p:sldId id="323" r:id="rId12"/>
    <p:sldId id="310" r:id="rId13"/>
    <p:sldId id="333" r:id="rId14"/>
    <p:sldId id="302" r:id="rId15"/>
    <p:sldId id="283" r:id="rId16"/>
    <p:sldId id="257" r:id="rId17"/>
    <p:sldId id="264" r:id="rId18"/>
    <p:sldId id="259" r:id="rId19"/>
    <p:sldId id="261" r:id="rId20"/>
    <p:sldId id="262" r:id="rId21"/>
    <p:sldId id="299" r:id="rId22"/>
    <p:sldId id="281" r:id="rId23"/>
    <p:sldId id="263" r:id="rId24"/>
    <p:sldId id="282" r:id="rId25"/>
    <p:sldId id="304" r:id="rId26"/>
    <p:sldId id="266" r:id="rId27"/>
    <p:sldId id="284" r:id="rId28"/>
    <p:sldId id="300" r:id="rId29"/>
    <p:sldId id="267" r:id="rId30"/>
    <p:sldId id="268" r:id="rId31"/>
    <p:sldId id="324" r:id="rId32"/>
    <p:sldId id="271" r:id="rId33"/>
    <p:sldId id="274" r:id="rId34"/>
    <p:sldId id="301" r:id="rId35"/>
    <p:sldId id="277" r:id="rId36"/>
    <p:sldId id="278" r:id="rId37"/>
    <p:sldId id="279" r:id="rId38"/>
    <p:sldId id="308" r:id="rId39"/>
    <p:sldId id="326" r:id="rId40"/>
    <p:sldId id="331" r:id="rId41"/>
    <p:sldId id="306" r:id="rId42"/>
    <p:sldId id="335" r:id="rId43"/>
    <p:sldId id="325" r:id="rId44"/>
    <p:sldId id="328" r:id="rId45"/>
    <p:sldId id="330" r:id="rId46"/>
    <p:sldId id="307" r:id="rId47"/>
    <p:sldId id="329" r:id="rId48"/>
    <p:sldId id="311" r:id="rId49"/>
    <p:sldId id="327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21" r:id="rId60"/>
    <p:sldId id="286" r:id="rId61"/>
    <p:sldId id="334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8" d="100"/>
          <a:sy n="98" d="100"/>
        </p:scale>
        <p:origin x="-35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90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Experiments\cast\Martyn\CAST%20FILES%20FROM%20DAVENPOR\Survey\HB%20second%20analysisi%20report%20xmas03\5.%20%20HV-Plane,%20Comparison%20of%20the%202%20grid%20measuremen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0579870392943712E-2"/>
          <c:y val="7.2664482632195354E-2"/>
          <c:w val="0.71739257351211061"/>
          <c:h val="0.79238888203679514"/>
        </c:manualLayout>
      </c:layout>
      <c:scatterChart>
        <c:scatterStyle val="smoothMarker"/>
        <c:ser>
          <c:idx val="4"/>
          <c:order val="0"/>
          <c:tx>
            <c:v>Azimut 41,2°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xVal>
            <c:numRef>
              <c:f>[1]Tabelle1!$C$45:$C$53</c:f>
              <c:numCache>
                <c:formatCode>General</c:formatCode>
                <c:ptCount val="9"/>
                <c:pt idx="0">
                  <c:v>9.5000000000027476E-3</c:v>
                </c:pt>
                <c:pt idx="1">
                  <c:v>6.7000000000092619E-3</c:v>
                </c:pt>
                <c:pt idx="2">
                  <c:v>6.6000000000059397E-3</c:v>
                </c:pt>
                <c:pt idx="3">
                  <c:v>3.3999999999991802E-3</c:v>
                </c:pt>
                <c:pt idx="4">
                  <c:v>0</c:v>
                </c:pt>
                <c:pt idx="5">
                  <c:v>-1.7999999999887041E-3</c:v>
                </c:pt>
                <c:pt idx="6">
                  <c:v>-5.8999999999969138E-3</c:v>
                </c:pt>
                <c:pt idx="7">
                  <c:v>-9.899999999987627E-3</c:v>
                </c:pt>
                <c:pt idx="8">
                  <c:v>-1.1499999999998067E-2</c:v>
                </c:pt>
              </c:numCache>
            </c:numRef>
          </c:xVal>
          <c:yVal>
            <c:numRef>
              <c:f>[1]Tabelle1!$D$45:$D$53</c:f>
              <c:numCache>
                <c:formatCode>General</c:formatCode>
                <c:ptCount val="9"/>
                <c:pt idx="0">
                  <c:v>-7.6460000000000008</c:v>
                </c:pt>
                <c:pt idx="1">
                  <c:v>-6.0202000000000027</c:v>
                </c:pt>
                <c:pt idx="2">
                  <c:v>-4.0186000000000064</c:v>
                </c:pt>
                <c:pt idx="3">
                  <c:v>-2.0105000000000075</c:v>
                </c:pt>
                <c:pt idx="4">
                  <c:v>0</c:v>
                </c:pt>
                <c:pt idx="5">
                  <c:v>2.0188999999999839</c:v>
                </c:pt>
                <c:pt idx="6">
                  <c:v>4.0425999999999895</c:v>
                </c:pt>
                <c:pt idx="7">
                  <c:v>6.0771999999999906</c:v>
                </c:pt>
                <c:pt idx="8">
                  <c:v>7.3220999999999865</c:v>
                </c:pt>
              </c:numCache>
            </c:numRef>
          </c:yVal>
          <c:smooth val="1"/>
        </c:ser>
        <c:ser>
          <c:idx val="5"/>
          <c:order val="1"/>
          <c:tx>
            <c:v>Azimut 50,8°</c:v>
          </c:tx>
          <c:spPr>
            <a:ln w="12700">
              <a:solidFill>
                <a:srgbClr val="8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xVal>
            <c:numRef>
              <c:f>[1]Tabelle1!$C$55:$C$63</c:f>
              <c:numCache>
                <c:formatCode>General</c:formatCode>
                <c:ptCount val="9"/>
                <c:pt idx="0">
                  <c:v>5.6000000000011735E-3</c:v>
                </c:pt>
                <c:pt idx="1">
                  <c:v>7.00000000000501E-3</c:v>
                </c:pt>
                <c:pt idx="2">
                  <c:v>5.3000000000054115E-3</c:v>
                </c:pt>
                <c:pt idx="3">
                  <c:v>3.6000000000058268E-3</c:v>
                </c:pt>
                <c:pt idx="4">
                  <c:v>0</c:v>
                </c:pt>
                <c:pt idx="5">
                  <c:v>-3.0999999999892242E-3</c:v>
                </c:pt>
                <c:pt idx="6">
                  <c:v>-7.7999999999889469E-3</c:v>
                </c:pt>
                <c:pt idx="7">
                  <c:v>-1.1299999999991419E-2</c:v>
                </c:pt>
                <c:pt idx="8">
                  <c:v>-1.3399999999990087E-2</c:v>
                </c:pt>
              </c:numCache>
            </c:numRef>
          </c:xVal>
          <c:yVal>
            <c:numRef>
              <c:f>[1]Tabelle1!$D$55:$D$63</c:f>
              <c:numCache>
                <c:formatCode>General</c:formatCode>
                <c:ptCount val="9"/>
                <c:pt idx="0">
                  <c:v>-7.6577000000000055</c:v>
                </c:pt>
                <c:pt idx="1">
                  <c:v>-6.0315000000000083</c:v>
                </c:pt>
                <c:pt idx="2">
                  <c:v>-4.0237000000000052</c:v>
                </c:pt>
                <c:pt idx="3">
                  <c:v>-2.0142000000000024</c:v>
                </c:pt>
                <c:pt idx="4">
                  <c:v>0</c:v>
                </c:pt>
                <c:pt idx="5">
                  <c:v>2.0145999999999997</c:v>
                </c:pt>
                <c:pt idx="6">
                  <c:v>4.039599999999993</c:v>
                </c:pt>
                <c:pt idx="7">
                  <c:v>6.0707000000000022</c:v>
                </c:pt>
                <c:pt idx="8">
                  <c:v>7.310299999999998</c:v>
                </c:pt>
              </c:numCache>
            </c:numRef>
          </c:yVal>
          <c:smooth val="1"/>
        </c:ser>
        <c:ser>
          <c:idx val="6"/>
          <c:order val="2"/>
          <c:tx>
            <c:v>Azimut 60,8°</c:v>
          </c:tx>
          <c:spPr>
            <a:ln w="25400">
              <a:solidFill>
                <a:srgbClr val="008080"/>
              </a:solidFill>
              <a:prstDash val="solid"/>
            </a:ln>
          </c:spPr>
          <c:marker>
            <c:symbol val="plus"/>
            <c:size val="7"/>
            <c:spPr>
              <a:noFill/>
              <a:ln>
                <a:solidFill>
                  <a:srgbClr val="008080"/>
                </a:solidFill>
                <a:prstDash val="solid"/>
              </a:ln>
            </c:spPr>
          </c:marker>
          <c:xVal>
            <c:numRef>
              <c:f>[1]Tabelle1!$C$65:$C$73</c:f>
              <c:numCache>
                <c:formatCode>General</c:formatCode>
                <c:ptCount val="9"/>
                <c:pt idx="0">
                  <c:v>7.4999999999932057E-3</c:v>
                </c:pt>
                <c:pt idx="1">
                  <c:v>7.8999999999922639E-3</c:v>
                </c:pt>
                <c:pt idx="2">
                  <c:v>6.100000000003554E-3</c:v>
                </c:pt>
                <c:pt idx="3">
                  <c:v>2.200000000001986E-3</c:v>
                </c:pt>
                <c:pt idx="4">
                  <c:v>0</c:v>
                </c:pt>
                <c:pt idx="5">
                  <c:v>-4.9000000000063541E-3</c:v>
                </c:pt>
                <c:pt idx="6">
                  <c:v>-9.3999999999994383E-3</c:v>
                </c:pt>
                <c:pt idx="7">
                  <c:v>-1.319999999999766E-2</c:v>
                </c:pt>
                <c:pt idx="8">
                  <c:v>-1.9400000000004549E-2</c:v>
                </c:pt>
              </c:numCache>
            </c:numRef>
          </c:xVal>
          <c:yVal>
            <c:numRef>
              <c:f>[1]Tabelle1!$D$65:$D$73</c:f>
              <c:numCache>
                <c:formatCode>General</c:formatCode>
                <c:ptCount val="9"/>
                <c:pt idx="0">
                  <c:v>-7.6483000000000061</c:v>
                </c:pt>
                <c:pt idx="1">
                  <c:v>-6.0287999999999995</c:v>
                </c:pt>
                <c:pt idx="2">
                  <c:v>-4.0212000000000074</c:v>
                </c:pt>
                <c:pt idx="3">
                  <c:v>-2.0130999999999943</c:v>
                </c:pt>
                <c:pt idx="4">
                  <c:v>0</c:v>
                </c:pt>
                <c:pt idx="5">
                  <c:v>2.0198000000000027</c:v>
                </c:pt>
                <c:pt idx="6">
                  <c:v>4.0490000000000084</c:v>
                </c:pt>
                <c:pt idx="7">
                  <c:v>6.0763000000000034</c:v>
                </c:pt>
                <c:pt idx="8">
                  <c:v>7.3229999999999844</c:v>
                </c:pt>
              </c:numCache>
            </c:numRef>
          </c:yVal>
          <c:smooth val="1"/>
        </c:ser>
        <c:axId val="67950848"/>
        <c:axId val="68018944"/>
      </c:scatterChart>
      <c:valAx>
        <c:axId val="679508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Azimut in degrees</a:t>
                </a:r>
              </a:p>
            </c:rich>
          </c:tx>
          <c:layout>
            <c:manualLayout>
              <c:xMode val="edge"/>
              <c:yMode val="edge"/>
              <c:x val="0.35326144014606869"/>
              <c:y val="0.889274809506942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018944"/>
        <c:crosses val="autoZero"/>
        <c:crossBetween val="midCat"/>
      </c:valAx>
      <c:valAx>
        <c:axId val="6801894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Zenit distance in degrees</a:t>
                </a:r>
              </a:p>
            </c:rich>
          </c:tx>
          <c:layout>
            <c:manualLayout>
              <c:xMode val="edge"/>
              <c:yMode val="edge"/>
              <c:x val="2.3550724637681077E-2"/>
              <c:y val="0.2041526124113378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7950848"/>
        <c:crossesAt val="0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3152326067937299"/>
          <c:y val="0.11072700687500572"/>
          <c:w val="0.15760888584579169"/>
          <c:h val="0.67820178187069169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5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0.09962</cdr:x>
      <cdr:y>0.72472</cdr:y>
    </cdr:from>
    <cdr:to>
      <cdr:x>0.43691</cdr:x>
      <cdr:y>0.85266</cdr:y>
    </cdr:to>
    <cdr:sp macro="" textlink="">
      <cdr:nvSpPr>
        <cdr:cNvPr id="20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7924" y="2005044"/>
          <a:ext cx="1776608" cy="3533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18288" rIns="27432" bIns="18288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650" b="1" i="0" u="none" strike="noStrike" baseline="0">
              <a:solidFill>
                <a:srgbClr val="0000FF"/>
              </a:solidFill>
              <a:latin typeface="Arial"/>
              <a:cs typeface="Arial"/>
            </a:rPr>
            <a:t>Grid Measurement 21.10.03</a:t>
          </a:r>
        </a:p>
        <a:p xmlns:a="http://schemas.openxmlformats.org/drawingml/2006/main">
          <a:pPr algn="ctr" rtl="0">
            <a:defRPr sz="1000"/>
          </a:pPr>
          <a:r>
            <a:rPr lang="en-US" sz="650" b="1" i="0" u="none" strike="noStrike" baseline="0">
              <a:solidFill>
                <a:srgbClr val="0000FF"/>
              </a:solidFill>
              <a:latin typeface="Arial"/>
              <a:cs typeface="Arial"/>
            </a:rPr>
            <a:t>Surveyor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661EF-3DD2-40EB-90AC-125E7F42562B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E5EF3-6CEE-40A7-8EA1-A966BCDBFF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F1D38-8058-4DDB-A37B-730F82F6E9E6}" type="datetimeFigureOut">
              <a:rPr lang="en-US" smtClean="0"/>
              <a:pPr/>
              <a:t>6/23/2011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5BA1C-3036-4496-9729-D1AA4B229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519F1-D6F9-4D07-8C79-A0DE1E0A4D42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31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289A45-E960-47AE-8DA5-B3C2D35BCDB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32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54" y="4343106"/>
            <a:ext cx="5030492" cy="411568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25E8B-2570-4601-BEC2-70EB57EF5BE0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74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921" y="685728"/>
            <a:ext cx="5004963" cy="3428634"/>
          </a:xfrm>
          <a:ln/>
        </p:spPr>
      </p:sp>
      <p:sp>
        <p:nvSpPr>
          <p:cNvPr id="574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5BA1C-3036-4496-9729-D1AA4B229B4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DC7838-A269-496B-AEA1-20D60B122955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566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66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4" y="4343106"/>
            <a:ext cx="5485754" cy="4115681"/>
          </a:xfrm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5BA1C-3036-4496-9729-D1AA4B229B4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5BA1C-3036-4496-9729-D1AA4B229B4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FEC101-2957-4C84-85CB-326BDF8E022B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72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111DE-7CD4-49EA-BED2-7C7D1AFCE3FB}" type="slidenum">
              <a:rPr lang="en-US" smtClean="0">
                <a:latin typeface="Arial" pitchFamily="34" charset="0"/>
              </a:rPr>
              <a:pPr/>
              <a:t>60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70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29000"/>
          </a:xfrm>
          <a:ln/>
        </p:spPr>
      </p:sp>
      <p:sp>
        <p:nvSpPr>
          <p:cNvPr id="570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fld id="{E1BCF8B7-9DE3-4F08-9BCC-F77372CD51DF}" type="datetimeFigureOut">
              <a:rPr lang="en-GB" smtClean="0"/>
              <a:pPr/>
              <a:t>23/06/2011</a:t>
            </a:fld>
            <a:r>
              <a:rPr lang="en-GB" dirty="0" smtClean="0"/>
              <a:t>  PH-DT Techno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23/06/2011  PH-DT Techno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8" y="6307138"/>
            <a:ext cx="87344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946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23/06/2011  PH-DT Techno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F8B7-9DE3-4F08-9BCC-F77372CD51DF}" type="datetimeFigureOut">
              <a:rPr lang="en-GB" smtClean="0"/>
              <a:pPr/>
              <a:t>23/06/2011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FFAB4-FD25-44E3-8B2A-217D1DB93AA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23/06/2011  PH-DT Techno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36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70000"/>
        <a:buFont typeface="Wingdings" pitchFamily="2" charset="2"/>
        <a:buChar char="q"/>
        <a:defRPr sz="1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136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76000"/>
        <a:buFont typeface="Wingdings" pitchFamily="2" charset="2"/>
        <a:buChar char="q"/>
        <a:defRPr sz="14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E:\Martyn%20June%202011%20PH-DT%20talk\FullTracking2006.wmv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E:\Martyn%20June%202011%20PH-DT%20talk\SF_sept_2010.wmv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E:\Martyn%20June%202011%20PH-DT%20talk\Quenches\quenchNov2005.wmv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0.gif"/><Relationship Id="rId4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#_ftnref1"/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jpe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CAST EXPERIMENT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Martyn  DAVENPORT – General</a:t>
            </a:r>
          </a:p>
          <a:p>
            <a:r>
              <a:rPr lang="en-GB" dirty="0" smtClean="0"/>
              <a:t>Jaime RUZ - 3He System</a:t>
            </a:r>
          </a:p>
          <a:p>
            <a:r>
              <a:rPr lang="en-GB" dirty="0" smtClean="0"/>
              <a:t>Theodoros VAFEIADIS - </a:t>
            </a:r>
            <a:r>
              <a:rPr lang="en-GB" dirty="0" err="1" smtClean="0"/>
              <a:t>Micromegas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42" name="Text Box 2"/>
          <p:cNvSpPr txBox="1">
            <a:spLocks noChangeArrowheads="1"/>
          </p:cNvSpPr>
          <p:nvPr/>
        </p:nvSpPr>
        <p:spPr bwMode="auto">
          <a:xfrm>
            <a:off x="179512" y="188640"/>
            <a:ext cx="7272808" cy="46165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8" tIns="45714" rIns="91428" bIns="45714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CAST phase II 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principle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detection m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&gt; 0.02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128587" y="2743200"/>
            <a:ext cx="4976813" cy="24622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b="0" dirty="0" smtClean="0">
                <a:latin typeface="Tahoma" pitchFamily="34" charset="0"/>
              </a:rPr>
              <a:t> </a:t>
            </a:r>
            <a:r>
              <a:rPr lang="es-ES" b="0" dirty="0" err="1" smtClean="0">
                <a:latin typeface="Tahoma" pitchFamily="34" charset="0"/>
              </a:rPr>
              <a:t>Extending</a:t>
            </a:r>
            <a:r>
              <a:rPr lang="es-ES" b="0" dirty="0" smtClean="0">
                <a:latin typeface="Tahoma" pitchFamily="34" charset="0"/>
              </a:rPr>
              <a:t> </a:t>
            </a:r>
            <a:r>
              <a:rPr lang="es-ES" b="0" dirty="0" err="1">
                <a:latin typeface="Tahoma" pitchFamily="34" charset="0"/>
              </a:rPr>
              <a:t>the</a:t>
            </a:r>
            <a:r>
              <a:rPr lang="es-ES" b="0" dirty="0">
                <a:latin typeface="Tahoma" pitchFamily="34" charset="0"/>
              </a:rPr>
              <a:t> </a:t>
            </a:r>
            <a:r>
              <a:rPr lang="es-ES" b="0" dirty="0" err="1">
                <a:latin typeface="Tahoma" pitchFamily="34" charset="0"/>
              </a:rPr>
              <a:t>coherence</a:t>
            </a:r>
            <a:r>
              <a:rPr lang="es-ES" b="0" dirty="0">
                <a:latin typeface="Tahoma" pitchFamily="34" charset="0"/>
              </a:rPr>
              <a:t> to </a:t>
            </a:r>
            <a:r>
              <a:rPr lang="es-ES" b="0" dirty="0" err="1">
                <a:latin typeface="Tahoma" pitchFamily="34" charset="0"/>
              </a:rPr>
              <a:t>higher</a:t>
            </a:r>
            <a:r>
              <a:rPr lang="es-ES" b="0" dirty="0">
                <a:latin typeface="Tahoma" pitchFamily="34" charset="0"/>
              </a:rPr>
              <a:t> </a:t>
            </a:r>
            <a:endParaRPr lang="es-ES" b="0" dirty="0" smtClean="0">
              <a:latin typeface="Tahoma" pitchFamily="34" charset="0"/>
            </a:endParaRPr>
          </a:p>
          <a:p>
            <a:r>
              <a:rPr lang="es-ES" b="0" dirty="0">
                <a:latin typeface="Tahoma" pitchFamily="34" charset="0"/>
              </a:rPr>
              <a:t> </a:t>
            </a:r>
            <a:r>
              <a:rPr lang="es-ES" b="0" dirty="0" smtClean="0">
                <a:latin typeface="Tahoma" pitchFamily="34" charset="0"/>
              </a:rPr>
              <a:t> axion </a:t>
            </a:r>
            <a:r>
              <a:rPr lang="es-ES" b="0" dirty="0" err="1">
                <a:latin typeface="Tahoma" pitchFamily="34" charset="0"/>
              </a:rPr>
              <a:t>masses</a:t>
            </a:r>
            <a:r>
              <a:rPr lang="es-ES" b="0" dirty="0">
                <a:latin typeface="Tahoma" pitchFamily="34" charset="0"/>
              </a:rPr>
              <a:t>...</a:t>
            </a:r>
          </a:p>
          <a:p>
            <a:pPr>
              <a:buFontTx/>
              <a:buChar char="•"/>
            </a:pPr>
            <a:r>
              <a:rPr lang="es-ES" sz="1800" b="0" dirty="0" smtClean="0">
                <a:latin typeface="Tahoma" pitchFamily="34" charset="0"/>
              </a:rPr>
              <a:t> </a:t>
            </a:r>
            <a:r>
              <a:rPr lang="es-ES" sz="1800" b="0" dirty="0" err="1" smtClean="0">
                <a:latin typeface="Tahoma" pitchFamily="34" charset="0"/>
              </a:rPr>
              <a:t>Coherence</a:t>
            </a:r>
            <a:r>
              <a:rPr lang="es-ES" sz="1800" b="0" dirty="0" smtClean="0">
                <a:latin typeface="Tahoma" pitchFamily="34" charset="0"/>
              </a:rPr>
              <a:t> </a:t>
            </a:r>
            <a:r>
              <a:rPr lang="es-ES" sz="1800" b="0" dirty="0" err="1">
                <a:latin typeface="Tahoma" pitchFamily="34" charset="0"/>
              </a:rPr>
              <a:t>condition</a:t>
            </a:r>
            <a:r>
              <a:rPr lang="es-ES" sz="1800" b="0" dirty="0">
                <a:latin typeface="Tahoma" pitchFamily="34" charset="0"/>
              </a:rPr>
              <a:t>  (</a:t>
            </a:r>
            <a:r>
              <a:rPr lang="es-ES" sz="1800" b="0" dirty="0" err="1">
                <a:latin typeface="Tahoma" pitchFamily="34" charset="0"/>
                <a:sym typeface="Wingdings" pitchFamily="2" charset="2"/>
              </a:rPr>
              <a:t>qL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 &lt;&lt; 1) </a:t>
            </a:r>
            <a:r>
              <a:rPr lang="es-ES" sz="1800" b="0" dirty="0" err="1">
                <a:latin typeface="Tahoma" pitchFamily="34" charset="0"/>
                <a:sym typeface="Wingdings" pitchFamily="2" charset="2"/>
              </a:rPr>
              <a:t>is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b="0" dirty="0" err="1" smtClean="0">
                <a:latin typeface="Tahoma" pitchFamily="34" charset="0"/>
                <a:sym typeface="Wingdings" pitchFamily="2" charset="2"/>
              </a:rPr>
              <a:t>recovered</a:t>
            </a:r>
            <a:endParaRPr lang="es-ES" sz="1800" b="0" dirty="0" smtClean="0">
              <a:latin typeface="Tahoma" pitchFamily="34" charset="0"/>
              <a:sym typeface="Wingdings" pitchFamily="2" charset="2"/>
            </a:endParaRPr>
          </a:p>
          <a:p>
            <a:r>
              <a:rPr lang="es-ES" sz="1800" b="0" dirty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b="0" dirty="0" smtClean="0">
                <a:latin typeface="Tahoma" pitchFamily="34" charset="0"/>
                <a:sym typeface="Wingdings" pitchFamily="2" charset="2"/>
              </a:rPr>
              <a:t>  </a:t>
            </a:r>
            <a:r>
              <a:rPr lang="es-ES" sz="1800" b="0" dirty="0" err="1" smtClean="0">
                <a:latin typeface="Tahoma" pitchFamily="34" charset="0"/>
                <a:sym typeface="Wingdings" pitchFamily="2" charset="2"/>
              </a:rPr>
              <a:t>for</a:t>
            </a:r>
            <a:r>
              <a:rPr lang="es-ES" sz="1800" b="0" dirty="0" smtClean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a </a:t>
            </a:r>
            <a:r>
              <a:rPr lang="es-ES" sz="1800" b="0" dirty="0" err="1">
                <a:latin typeface="Tahoma" pitchFamily="34" charset="0"/>
                <a:sym typeface="Wingdings" pitchFamily="2" charset="2"/>
              </a:rPr>
              <a:t>narrow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b="0" dirty="0" err="1">
                <a:latin typeface="Tahoma" pitchFamily="34" charset="0"/>
                <a:sym typeface="Wingdings" pitchFamily="2" charset="2"/>
              </a:rPr>
              <a:t>mass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b="0" dirty="0" err="1">
                <a:latin typeface="Tahoma" pitchFamily="34" charset="0"/>
                <a:sym typeface="Wingdings" pitchFamily="2" charset="2"/>
              </a:rPr>
              <a:t>range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b="0" dirty="0" err="1">
                <a:latin typeface="Tahoma" pitchFamily="34" charset="0"/>
                <a:sym typeface="Wingdings" pitchFamily="2" charset="2"/>
              </a:rPr>
              <a:t>around</a:t>
            </a:r>
            <a:r>
              <a:rPr lang="es-ES" sz="1800" b="0" dirty="0">
                <a:latin typeface="Tahoma" pitchFamily="34" charset="0"/>
                <a:sym typeface="Wingdings" pitchFamily="2" charset="2"/>
              </a:rPr>
              <a:t> </a:t>
            </a:r>
            <a:r>
              <a:rPr lang="es-ES" sz="1800" dirty="0">
                <a:latin typeface="Tahoma" pitchFamily="34" charset="0"/>
              </a:rPr>
              <a:t>m</a:t>
            </a:r>
            <a:r>
              <a:rPr lang="es-ES" sz="1800" b="1" baseline="-25000" dirty="0">
                <a:latin typeface="Symbol" pitchFamily="18" charset="2"/>
              </a:rPr>
              <a:t>g</a:t>
            </a:r>
          </a:p>
          <a:p>
            <a:pPr>
              <a:buFontTx/>
              <a:buChar char="•"/>
            </a:pPr>
            <a:endParaRPr lang="es-ES" sz="1800" b="0" baseline="-25000" dirty="0">
              <a:latin typeface="Symbol" pitchFamily="18" charset="2"/>
            </a:endParaRPr>
          </a:p>
          <a:p>
            <a:pPr>
              <a:buFontTx/>
              <a:buChar char="•"/>
            </a:pPr>
            <a:endParaRPr lang="es-ES" sz="1800" b="0" baseline="-25000" dirty="0">
              <a:latin typeface="Symbol" pitchFamily="18" charset="2"/>
            </a:endParaRPr>
          </a:p>
          <a:p>
            <a:pPr>
              <a:buFontTx/>
              <a:buChar char="•"/>
            </a:pPr>
            <a:endParaRPr lang="es-ES" sz="1800" b="0" dirty="0">
              <a:latin typeface="Symbol" pitchFamily="18" charset="2"/>
              <a:sym typeface="Wingdings" pitchFamily="2" charset="2"/>
            </a:endParaRPr>
          </a:p>
          <a:p>
            <a:endParaRPr lang="es-ES" sz="1800" b="0" dirty="0">
              <a:latin typeface="Tahoma" pitchFamily="34" charset="0"/>
              <a:sym typeface="Wingdings" pitchFamily="2" charset="2"/>
            </a:endParaRPr>
          </a:p>
          <a:p>
            <a:pPr>
              <a:buFontTx/>
              <a:buChar char="•"/>
            </a:pPr>
            <a:endParaRPr lang="es-ES" sz="1800" b="0" dirty="0">
              <a:latin typeface="Tahoma" pitchFamily="34" charset="0"/>
              <a:sym typeface="Wingdings" pitchFamily="2" charset="2"/>
            </a:endParaRPr>
          </a:p>
        </p:txBody>
      </p:sp>
      <p:pic>
        <p:nvPicPr>
          <p:cNvPr id="185348" name="Picture 4"/>
          <p:cNvPicPr>
            <a:picLocks noChangeAspect="1" noChangeArrowheads="1"/>
          </p:cNvPicPr>
          <p:nvPr/>
        </p:nvPicPr>
        <p:blipFill>
          <a:blip r:embed="rId3" cstate="print"/>
          <a:srcRect l="13948" t="32672" r="17383" b="18231"/>
          <a:stretch>
            <a:fillRect/>
          </a:stretch>
        </p:blipFill>
        <p:spPr bwMode="auto">
          <a:xfrm>
            <a:off x="1090613" y="4953000"/>
            <a:ext cx="3252787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1365250" y="5638800"/>
            <a:ext cx="3048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latin typeface="Tahoma" pitchFamily="34" charset="0"/>
              </a:rPr>
              <a:t>N</a:t>
            </a:r>
            <a:r>
              <a:rPr lang="en-US" b="0" baseline="-25000">
                <a:latin typeface="Tahoma" pitchFamily="34" charset="0"/>
              </a:rPr>
              <a:t>e</a:t>
            </a:r>
            <a:r>
              <a:rPr lang="en-US" sz="1400" b="0">
                <a:latin typeface="Tahoma" pitchFamily="34" charset="0"/>
              </a:rPr>
              <a:t>: number of electrons/cm</a:t>
            </a:r>
            <a:r>
              <a:rPr lang="en-US" sz="1400" b="0" baseline="30000">
                <a:latin typeface="Tahoma" pitchFamily="34" charset="0"/>
              </a:rPr>
              <a:t>3</a:t>
            </a:r>
          </a:p>
          <a:p>
            <a:r>
              <a:rPr lang="en-US" sz="1400" b="0">
                <a:latin typeface="Tahoma" pitchFamily="34" charset="0"/>
              </a:rPr>
              <a:t>   </a:t>
            </a:r>
            <a:r>
              <a:rPr lang="en-US" sz="1400" b="0">
                <a:latin typeface="Symbol" pitchFamily="18" charset="2"/>
              </a:rPr>
              <a:t>r</a:t>
            </a:r>
            <a:r>
              <a:rPr lang="en-US" sz="1400" b="0">
                <a:latin typeface="Tahoma" pitchFamily="34" charset="0"/>
              </a:rPr>
              <a:t>: gas density (g/cm</a:t>
            </a:r>
            <a:r>
              <a:rPr lang="en-US" sz="1400" b="0" baseline="30000">
                <a:latin typeface="Tahoma" pitchFamily="34" charset="0"/>
              </a:rPr>
              <a:t>3</a:t>
            </a:r>
            <a:r>
              <a:rPr lang="en-US" sz="1400" b="0">
                <a:latin typeface="Tahoma" pitchFamily="34" charset="0"/>
              </a:rPr>
              <a:t>)</a:t>
            </a:r>
          </a:p>
        </p:txBody>
      </p:sp>
      <p:pic>
        <p:nvPicPr>
          <p:cNvPr id="185350" name="Picture 6"/>
          <p:cNvPicPr>
            <a:picLocks noChangeAspect="1" noChangeArrowheads="1"/>
          </p:cNvPicPr>
          <p:nvPr/>
        </p:nvPicPr>
        <p:blipFill>
          <a:blip r:embed="rId4" cstate="print"/>
          <a:srcRect l="31975" t="32672" r="35408" b="24007"/>
          <a:stretch>
            <a:fillRect/>
          </a:stretch>
        </p:blipFill>
        <p:spPr bwMode="auto">
          <a:xfrm>
            <a:off x="1123950" y="4013200"/>
            <a:ext cx="1854200" cy="7302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85351" name="Picture 7" descr="pep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763" y="990600"/>
            <a:ext cx="863123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352" name="Picture 8" descr="vac1at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1913" y="2740025"/>
            <a:ext cx="3894137" cy="3497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02896" y="6448251"/>
            <a:ext cx="2133600" cy="365125"/>
          </a:xfrm>
        </p:spPr>
        <p:txBody>
          <a:bodyPr/>
          <a:lstStyle/>
          <a:p>
            <a:r>
              <a:rPr lang="en-GB" dirty="0" smtClean="0"/>
              <a:t>33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0"/>
            <a:ext cx="4536504" cy="332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5" y="116632"/>
            <a:ext cx="4372849" cy="3206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068960"/>
            <a:ext cx="5184576" cy="3793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43966" y="6500834"/>
            <a:ext cx="444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331640" y="980728"/>
            <a:ext cx="5600624" cy="5251050"/>
            <a:chOff x="1331640" y="980728"/>
            <a:chExt cx="5600624" cy="52510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1640" y="980728"/>
              <a:ext cx="5600624" cy="525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>
            <a:xfrm>
              <a:off x="2123728" y="3284984"/>
              <a:ext cx="309634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 flipV="1">
            <a:off x="5220072" y="1916832"/>
            <a:ext cx="2160240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80312" y="148478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Limite</a:t>
            </a:r>
            <a:r>
              <a:rPr lang="en-US" dirty="0" smtClean="0"/>
              <a:t> vide/vacuum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436096" y="2924944"/>
            <a:ext cx="1224136" cy="7920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rot="10800000">
            <a:off x="6588224" y="3501008"/>
            <a:ext cx="792088" cy="4506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80312" y="3212976"/>
            <a:ext cx="1440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Comment entrer dans le zone intéressant favorable?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850106"/>
          </a:xfrm>
        </p:spPr>
        <p:txBody>
          <a:bodyPr/>
          <a:lstStyle/>
          <a:p>
            <a:r>
              <a:rPr lang="fr-FR" dirty="0" smtClean="0"/>
              <a:t>Comment entrer dans le zone </a:t>
            </a:r>
            <a:r>
              <a:rPr lang="fr-FR" dirty="0" smtClean="0"/>
              <a:t>intéressant?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8229600" cy="4752528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On ne peut pas changer l’axion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Mais on peut ralentir le photon</a:t>
            </a:r>
          </a:p>
          <a:p>
            <a:pPr lvl="1"/>
            <a:r>
              <a:rPr lang="fr-FR" dirty="0" smtClean="0"/>
              <a:t>Ajouter un gaz – buffer</a:t>
            </a:r>
          </a:p>
          <a:p>
            <a:pPr lvl="1"/>
            <a:r>
              <a:rPr lang="fr-FR" dirty="0" smtClean="0"/>
              <a:t>Le photon ralenti, comme la lumière en passant  le verre.</a:t>
            </a:r>
          </a:p>
          <a:p>
            <a:pPr lvl="1"/>
            <a:r>
              <a:rPr lang="fr-FR" dirty="0" smtClean="0"/>
              <a:t>Les ondes d’axion et photon sortant peuvent être superpose </a:t>
            </a:r>
            <a:r>
              <a:rPr lang="fr-FR" b="1" dirty="0" smtClean="0"/>
              <a:t>=</a:t>
            </a:r>
            <a:r>
              <a:rPr lang="fr-FR" b="1" dirty="0" err="1" smtClean="0"/>
              <a:t>coherence</a:t>
            </a:r>
            <a:endParaRPr lang="fr-FR" b="1" dirty="0" smtClean="0"/>
          </a:p>
          <a:p>
            <a:pPr lvl="2"/>
            <a:r>
              <a:rPr lang="fr-FR" b="1" dirty="0" smtClean="0"/>
              <a:t>Le longue d’aimant 9.3m  </a:t>
            </a:r>
          </a:p>
          <a:p>
            <a:pPr lvl="2"/>
            <a:r>
              <a:rPr lang="fr-FR" b="1" dirty="0" smtClean="0"/>
              <a:t>Grande </a:t>
            </a:r>
            <a:r>
              <a:rPr lang="fr-FR" b="1" dirty="0" err="1" smtClean="0"/>
              <a:t>enhancement</a:t>
            </a:r>
            <a:r>
              <a:rPr lang="fr-FR" b="1" dirty="0" smtClean="0"/>
              <a:t> de signal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Mais</a:t>
            </a:r>
          </a:p>
          <a:p>
            <a:pPr lvl="2"/>
            <a:r>
              <a:rPr lang="fr-FR" b="1" dirty="0" smtClean="0">
                <a:solidFill>
                  <a:srgbClr val="FF0000"/>
                </a:solidFill>
              </a:rPr>
              <a:t>Cohérence seulement pour une petit gamme de mass.</a:t>
            </a:r>
          </a:p>
          <a:p>
            <a:r>
              <a:rPr lang="fr-FR" dirty="0" smtClean="0"/>
              <a:t>Solution:</a:t>
            </a:r>
          </a:p>
          <a:p>
            <a:pPr lvl="1"/>
            <a:r>
              <a:rPr lang="fr-FR" dirty="0" smtClean="0"/>
              <a:t>Balayage de ~ 1000 différent pressions dans le cold bore</a:t>
            </a:r>
          </a:p>
          <a:p>
            <a:pPr lvl="2"/>
            <a:r>
              <a:rPr lang="fr-FR" dirty="0" smtClean="0"/>
              <a:t>Avec  ‘</a:t>
            </a:r>
            <a:r>
              <a:rPr lang="fr-FR" dirty="0" err="1" smtClean="0"/>
              <a:t>overlap</a:t>
            </a:r>
            <a:r>
              <a:rPr lang="fr-FR" dirty="0" smtClean="0"/>
              <a:t>’ sure.</a:t>
            </a:r>
          </a:p>
          <a:p>
            <a:pPr lvl="2"/>
            <a:r>
              <a:rPr lang="fr-FR" dirty="0" smtClean="0"/>
              <a:t>L’axion est très </a:t>
            </a:r>
            <a:r>
              <a:rPr lang="fr-FR" dirty="0" err="1" smtClean="0"/>
              <a:t>etroit</a:t>
            </a:r>
            <a:r>
              <a:rPr lang="fr-FR" dirty="0" smtClean="0"/>
              <a:t> – il peut tomber entre deux !</a:t>
            </a:r>
          </a:p>
          <a:p>
            <a:pPr lvl="1"/>
            <a:r>
              <a:rPr lang="fr-FR" dirty="0" smtClean="0"/>
              <a:t>He system</a:t>
            </a:r>
          </a:p>
          <a:p>
            <a:pPr lvl="2"/>
            <a:r>
              <a:rPr lang="fr-FR" dirty="0" smtClean="0"/>
              <a:t>Précise</a:t>
            </a:r>
          </a:p>
          <a:p>
            <a:pPr lvl="2"/>
            <a:r>
              <a:rPr lang="fr-FR" dirty="0" smtClean="0"/>
              <a:t>Reproductible (retourner au pression suspect plus tard)</a:t>
            </a:r>
          </a:p>
          <a:p>
            <a:pPr lvl="2"/>
            <a:r>
              <a:rPr lang="fr-FR" dirty="0" smtClean="0"/>
              <a:t>Densité homogène le longue d’aimant (pour garder le cohérence)</a:t>
            </a:r>
          </a:p>
          <a:p>
            <a:pPr lvl="2"/>
            <a:endParaRPr lang="fr-FR" dirty="0" smtClean="0"/>
          </a:p>
          <a:p>
            <a:r>
              <a:rPr lang="fr-FR" dirty="0" smtClean="0"/>
              <a:t>Prise des données</a:t>
            </a:r>
          </a:p>
          <a:p>
            <a:pPr lvl="1"/>
            <a:r>
              <a:rPr lang="fr-FR" dirty="0" smtClean="0"/>
              <a:t>Ajoute un quantité précise de gaz en plus:</a:t>
            </a:r>
          </a:p>
          <a:p>
            <a:pPr lvl="2"/>
            <a:r>
              <a:rPr lang="fr-FR" dirty="0" smtClean="0"/>
              <a:t>Chaque jour (</a:t>
            </a:r>
            <a:r>
              <a:rPr lang="fr-FR" dirty="0" err="1" smtClean="0"/>
              <a:t>sunrise</a:t>
            </a:r>
            <a:r>
              <a:rPr lang="fr-FR" dirty="0" smtClean="0"/>
              <a:t> et </a:t>
            </a:r>
            <a:r>
              <a:rPr lang="fr-FR" dirty="0" err="1" smtClean="0"/>
              <a:t>sunset</a:t>
            </a:r>
            <a:r>
              <a:rPr lang="fr-FR" dirty="0" smtClean="0"/>
              <a:t> voir même pression)</a:t>
            </a:r>
          </a:p>
          <a:p>
            <a:pPr lvl="1"/>
            <a:r>
              <a:rPr lang="fr-FR" dirty="0" smtClean="0"/>
              <a:t>Avec du temps et expérience (e manque du temps) – accélérer !</a:t>
            </a:r>
          </a:p>
          <a:p>
            <a:pPr lvl="1"/>
            <a:endParaRPr lang="fr-FR" dirty="0" smtClean="0"/>
          </a:p>
          <a:p>
            <a:pPr lvl="2"/>
            <a:endParaRPr lang="fr-FR" b="1" dirty="0" smtClean="0">
              <a:solidFill>
                <a:srgbClr val="FF0000"/>
              </a:solidFill>
            </a:endParaRPr>
          </a:p>
        </p:txBody>
      </p:sp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348880"/>
            <a:ext cx="311419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19050" y="-14288"/>
            <a:ext cx="9163050" cy="6872288"/>
            <a:chOff x="-12" y="-9"/>
            <a:chExt cx="5772" cy="4329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-12" y="-9"/>
              <a:ext cx="5772" cy="4329"/>
              <a:chOff x="12" y="9"/>
              <a:chExt cx="5760" cy="4320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2" y="9"/>
                <a:ext cx="5760" cy="4320"/>
                <a:chOff x="12" y="9"/>
                <a:chExt cx="5760" cy="4320"/>
              </a:xfrm>
            </p:grpSpPr>
            <p:pic>
              <p:nvPicPr>
                <p:cNvPr id="171017" name="Picture 7" descr="Magnet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2" y="9"/>
                  <a:ext cx="5760" cy="43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" name="Group 8"/>
                <p:cNvGrpSpPr>
                  <a:grpSpLocks/>
                </p:cNvGrpSpPr>
                <p:nvPr/>
              </p:nvGrpSpPr>
              <p:grpSpPr bwMode="auto">
                <a:xfrm>
                  <a:off x="920" y="1060"/>
                  <a:ext cx="3491" cy="1962"/>
                  <a:chOff x="920" y="1060"/>
                  <a:chExt cx="3491" cy="1962"/>
                </a:xfrm>
              </p:grpSpPr>
              <p:sp>
                <p:nvSpPr>
                  <p:cNvPr id="171019" name="Freeform 9"/>
                  <p:cNvSpPr>
                    <a:spLocks/>
                  </p:cNvSpPr>
                  <p:nvPr/>
                </p:nvSpPr>
                <p:spPr bwMode="auto">
                  <a:xfrm rot="11241464" flipH="1">
                    <a:off x="2545" y="1878"/>
                    <a:ext cx="1866" cy="139"/>
                  </a:xfrm>
                  <a:custGeom>
                    <a:avLst/>
                    <a:gdLst>
                      <a:gd name="T0" fmla="*/ 0 w 5163"/>
                      <a:gd name="T1" fmla="*/ 0 h 1912"/>
                      <a:gd name="T2" fmla="*/ 0 w 5163"/>
                      <a:gd name="T3" fmla="*/ 0 h 1912"/>
                      <a:gd name="T4" fmla="*/ 0 w 5163"/>
                      <a:gd name="T5" fmla="*/ 0 h 1912"/>
                      <a:gd name="T6" fmla="*/ 0 w 5163"/>
                      <a:gd name="T7" fmla="*/ 0 h 1912"/>
                      <a:gd name="T8" fmla="*/ 0 w 5163"/>
                      <a:gd name="T9" fmla="*/ 0 h 1912"/>
                      <a:gd name="T10" fmla="*/ 0 w 5163"/>
                      <a:gd name="T11" fmla="*/ 0 h 1912"/>
                      <a:gd name="T12" fmla="*/ 0 w 5163"/>
                      <a:gd name="T13" fmla="*/ 0 h 1912"/>
                      <a:gd name="T14" fmla="*/ 0 w 5163"/>
                      <a:gd name="T15" fmla="*/ 0 h 1912"/>
                      <a:gd name="T16" fmla="*/ 0 w 5163"/>
                      <a:gd name="T17" fmla="*/ 0 h 1912"/>
                      <a:gd name="T18" fmla="*/ 0 w 5163"/>
                      <a:gd name="T19" fmla="*/ 0 h 191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163"/>
                      <a:gd name="T31" fmla="*/ 0 h 1912"/>
                      <a:gd name="T32" fmla="*/ 5163 w 5163"/>
                      <a:gd name="T33" fmla="*/ 1912 h 1912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163" h="1912">
                        <a:moveTo>
                          <a:pt x="0" y="669"/>
                        </a:moveTo>
                        <a:cubicBezTo>
                          <a:pt x="191" y="1290"/>
                          <a:pt x="383" y="1912"/>
                          <a:pt x="574" y="1816"/>
                        </a:cubicBezTo>
                        <a:cubicBezTo>
                          <a:pt x="765" y="1720"/>
                          <a:pt x="957" y="95"/>
                          <a:pt x="1148" y="95"/>
                        </a:cubicBezTo>
                        <a:cubicBezTo>
                          <a:pt x="1339" y="95"/>
                          <a:pt x="1530" y="1816"/>
                          <a:pt x="1721" y="1816"/>
                        </a:cubicBezTo>
                        <a:cubicBezTo>
                          <a:pt x="1912" y="1816"/>
                          <a:pt x="2104" y="95"/>
                          <a:pt x="2295" y="95"/>
                        </a:cubicBezTo>
                        <a:cubicBezTo>
                          <a:pt x="2486" y="95"/>
                          <a:pt x="2678" y="1816"/>
                          <a:pt x="2869" y="1816"/>
                        </a:cubicBezTo>
                        <a:cubicBezTo>
                          <a:pt x="3060" y="1816"/>
                          <a:pt x="3251" y="95"/>
                          <a:pt x="3442" y="95"/>
                        </a:cubicBezTo>
                        <a:cubicBezTo>
                          <a:pt x="3633" y="95"/>
                          <a:pt x="3825" y="1816"/>
                          <a:pt x="4016" y="1816"/>
                        </a:cubicBezTo>
                        <a:cubicBezTo>
                          <a:pt x="4207" y="1816"/>
                          <a:pt x="4399" y="190"/>
                          <a:pt x="4590" y="95"/>
                        </a:cubicBezTo>
                        <a:cubicBezTo>
                          <a:pt x="4781" y="0"/>
                          <a:pt x="5068" y="1052"/>
                          <a:pt x="5163" y="1243"/>
                        </a:cubicBezTo>
                      </a:path>
                    </a:pathLst>
                  </a:custGeom>
                  <a:noFill/>
                  <a:ln w="5715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920" y="1060"/>
                    <a:ext cx="3107" cy="1962"/>
                    <a:chOff x="920" y="1060"/>
                    <a:chExt cx="3107" cy="1962"/>
                  </a:xfrm>
                </p:grpSpPr>
                <p:sp>
                  <p:nvSpPr>
                    <p:cNvPr id="171021" name="Oval 11"/>
                    <p:cNvSpPr>
                      <a:spLocks noChangeArrowheads="1"/>
                    </p:cNvSpPr>
                    <p:nvPr/>
                  </p:nvSpPr>
                  <p:spPr bwMode="auto">
                    <a:xfrm rot="-487436">
                      <a:off x="2450" y="1778"/>
                      <a:ext cx="112" cy="141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el-GR" sz="5400" b="0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7" name="Group 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20" y="1060"/>
                      <a:ext cx="3107" cy="1962"/>
                      <a:chOff x="920" y="1060"/>
                      <a:chExt cx="3107" cy="1962"/>
                    </a:xfrm>
                  </p:grpSpPr>
                  <p:sp>
                    <p:nvSpPr>
                      <p:cNvPr id="171023" name="Text Box 1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644" y="1383"/>
                        <a:ext cx="383" cy="63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eaLnBrk="1" hangingPunct="1">
                          <a:spcBef>
                            <a:spcPct val="50000"/>
                          </a:spcBef>
                        </a:pPr>
                        <a:r>
                          <a:rPr lang="en-US" sz="6000" dirty="0">
                            <a:solidFill>
                              <a:srgbClr val="FFFFFF"/>
                            </a:solidFill>
                            <a:latin typeface="Symbol" pitchFamily="18" charset="2"/>
                            <a:cs typeface="Arial" pitchFamily="34" charset="0"/>
                          </a:rPr>
                          <a:t>g</a:t>
                        </a:r>
                        <a:endParaRPr lang="el-GR" sz="6000">
                          <a:solidFill>
                            <a:srgbClr val="FFFFFF"/>
                          </a:solidFill>
                          <a:latin typeface="Symbol" pitchFamily="18" charset="2"/>
                          <a:cs typeface="Arial" pitchFamily="34" charset="0"/>
                        </a:endParaRPr>
                      </a:p>
                    </p:txBody>
                  </p:sp>
                  <p:grpSp>
                    <p:nvGrpSpPr>
                      <p:cNvPr id="8" name="Group 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20" y="1060"/>
                        <a:ext cx="2439" cy="1962"/>
                        <a:chOff x="920" y="1060"/>
                        <a:chExt cx="2439" cy="1962"/>
                      </a:xfrm>
                    </p:grpSpPr>
                    <p:grpSp>
                      <p:nvGrpSpPr>
                        <p:cNvPr id="9" name="Group 1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59" y="1909"/>
                          <a:ext cx="1100" cy="1113"/>
                          <a:chOff x="2259" y="1909"/>
                          <a:chExt cx="1100" cy="1113"/>
                        </a:xfrm>
                      </p:grpSpPr>
                      <p:grpSp>
                        <p:nvGrpSpPr>
                          <p:cNvPr id="10" name="Group 1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259" y="2254"/>
                            <a:ext cx="287" cy="768"/>
                            <a:chOff x="2259" y="2254"/>
                            <a:chExt cx="287" cy="768"/>
                          </a:xfrm>
                        </p:grpSpPr>
                        <p:sp>
                          <p:nvSpPr>
                            <p:cNvPr id="171029" name="Text Box 17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259" y="2542"/>
                              <a:ext cx="287" cy="48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en-US" sz="4400" dirty="0">
                                  <a:solidFill>
                                    <a:srgbClr val="FFFFFF"/>
                                  </a:solidFill>
                                  <a:latin typeface="Arial" pitchFamily="34" charset="0"/>
                                  <a:cs typeface="Arial" pitchFamily="34" charset="0"/>
                                </a:rPr>
                                <a:t>B</a:t>
                              </a:r>
                              <a:endParaRPr lang="el-GR" sz="4400">
                                <a:solidFill>
                                  <a:srgbClr val="FFFFFF"/>
                                </a:solidFill>
                                <a:latin typeface="Arial" pitchFamily="34" charset="0"/>
                                <a:cs typeface="Arial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71030" name="Text Box 1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259" y="2254"/>
                              <a:ext cx="239" cy="48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1" hangingPunct="1"/>
                              <a:r>
                                <a:rPr lang="en-US" sz="4400" dirty="0">
                                  <a:solidFill>
                                    <a:srgbClr val="FFFFFF"/>
                                  </a:solidFill>
                                  <a:latin typeface="Arial" pitchFamily="34" charset="0"/>
                                </a:rPr>
                                <a:t>X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171028" name="Text Box 19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50" y="1909"/>
                            <a:ext cx="909" cy="441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1" hangingPunct="1"/>
                            <a:r>
                              <a:rPr lang="en-US" sz="4000" dirty="0">
                                <a:solidFill>
                                  <a:srgbClr val="FFFFFF"/>
                                </a:solidFill>
                                <a:latin typeface="Arial" pitchFamily="34" charset="0"/>
                                <a:sym typeface="Symbol" pitchFamily="18" charset="2"/>
                              </a:rPr>
                              <a:t></a:t>
                            </a:r>
                            <a:r>
                              <a:rPr lang="en-US" sz="3200" i="1" baseline="-25000" dirty="0">
                                <a:solidFill>
                                  <a:srgbClr val="FFFFFF"/>
                                </a:solidFill>
                                <a:latin typeface="Arial" pitchFamily="34" charset="0"/>
                                <a:sym typeface="Symbol" pitchFamily="18" charset="2"/>
                              </a:rPr>
                              <a:t>virtual</a:t>
                            </a:r>
                          </a:p>
                        </p:txBody>
                      </p:sp>
                    </p:grpSp>
                    <p:sp>
                      <p:nvSpPr>
                        <p:cNvPr id="171026" name="Text Box 20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20" y="1060"/>
                          <a:ext cx="383" cy="63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1" hangingPunct="1"/>
                          <a:r>
                            <a:rPr lang="el-GR" sz="6000">
                              <a:solidFill>
                                <a:srgbClr val="FFFFFF"/>
                              </a:solidFill>
                              <a:latin typeface="Book Antiqua" pitchFamily="18" charset="0"/>
                            </a:rPr>
                            <a:t>α</a:t>
                          </a: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1" name="Group 21"/>
              <p:cNvGrpSpPr>
                <a:grpSpLocks/>
              </p:cNvGrpSpPr>
              <p:nvPr/>
            </p:nvGrpSpPr>
            <p:grpSpPr bwMode="auto">
              <a:xfrm>
                <a:off x="346" y="1539"/>
                <a:ext cx="2199" cy="812"/>
                <a:chOff x="346" y="1539"/>
                <a:chExt cx="2199" cy="812"/>
              </a:xfrm>
            </p:grpSpPr>
            <p:sp>
              <p:nvSpPr>
                <p:cNvPr id="171015" name="Freeform 22"/>
                <p:cNvSpPr>
                  <a:spLocks/>
                </p:cNvSpPr>
                <p:nvPr/>
              </p:nvSpPr>
              <p:spPr bwMode="auto">
                <a:xfrm rot="16919790" flipH="1">
                  <a:off x="2259" y="2112"/>
                  <a:ext cx="430" cy="48"/>
                </a:xfrm>
                <a:custGeom>
                  <a:avLst/>
                  <a:gdLst>
                    <a:gd name="T0" fmla="*/ 0 w 5163"/>
                    <a:gd name="T1" fmla="*/ 0 h 1912"/>
                    <a:gd name="T2" fmla="*/ 0 w 5163"/>
                    <a:gd name="T3" fmla="*/ 0 h 1912"/>
                    <a:gd name="T4" fmla="*/ 0 w 5163"/>
                    <a:gd name="T5" fmla="*/ 0 h 1912"/>
                    <a:gd name="T6" fmla="*/ 0 w 5163"/>
                    <a:gd name="T7" fmla="*/ 0 h 1912"/>
                    <a:gd name="T8" fmla="*/ 0 w 5163"/>
                    <a:gd name="T9" fmla="*/ 0 h 1912"/>
                    <a:gd name="T10" fmla="*/ 0 w 5163"/>
                    <a:gd name="T11" fmla="*/ 0 h 1912"/>
                    <a:gd name="T12" fmla="*/ 0 w 5163"/>
                    <a:gd name="T13" fmla="*/ 0 h 1912"/>
                    <a:gd name="T14" fmla="*/ 0 w 5163"/>
                    <a:gd name="T15" fmla="*/ 0 h 1912"/>
                    <a:gd name="T16" fmla="*/ 0 w 5163"/>
                    <a:gd name="T17" fmla="*/ 0 h 1912"/>
                    <a:gd name="T18" fmla="*/ 0 w 5163"/>
                    <a:gd name="T19" fmla="*/ 0 h 19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63"/>
                    <a:gd name="T31" fmla="*/ 0 h 1912"/>
                    <a:gd name="T32" fmla="*/ 5163 w 5163"/>
                    <a:gd name="T33" fmla="*/ 1912 h 191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63" h="1912">
                      <a:moveTo>
                        <a:pt x="0" y="669"/>
                      </a:moveTo>
                      <a:cubicBezTo>
                        <a:pt x="191" y="1290"/>
                        <a:pt x="383" y="1912"/>
                        <a:pt x="574" y="1816"/>
                      </a:cubicBezTo>
                      <a:cubicBezTo>
                        <a:pt x="765" y="1720"/>
                        <a:pt x="957" y="95"/>
                        <a:pt x="1148" y="95"/>
                      </a:cubicBezTo>
                      <a:cubicBezTo>
                        <a:pt x="1339" y="95"/>
                        <a:pt x="1530" y="1816"/>
                        <a:pt x="1721" y="1816"/>
                      </a:cubicBezTo>
                      <a:cubicBezTo>
                        <a:pt x="1912" y="1816"/>
                        <a:pt x="2104" y="95"/>
                        <a:pt x="2295" y="95"/>
                      </a:cubicBezTo>
                      <a:cubicBezTo>
                        <a:pt x="2486" y="95"/>
                        <a:pt x="2678" y="1816"/>
                        <a:pt x="2869" y="1816"/>
                      </a:cubicBezTo>
                      <a:cubicBezTo>
                        <a:pt x="3060" y="1816"/>
                        <a:pt x="3251" y="95"/>
                        <a:pt x="3442" y="95"/>
                      </a:cubicBezTo>
                      <a:cubicBezTo>
                        <a:pt x="3633" y="95"/>
                        <a:pt x="3825" y="1816"/>
                        <a:pt x="4016" y="1816"/>
                      </a:cubicBezTo>
                      <a:cubicBezTo>
                        <a:pt x="4207" y="1816"/>
                        <a:pt x="4399" y="190"/>
                        <a:pt x="4590" y="95"/>
                      </a:cubicBezTo>
                      <a:cubicBezTo>
                        <a:pt x="4781" y="0"/>
                        <a:pt x="5068" y="1052"/>
                        <a:pt x="5163" y="1243"/>
                      </a:cubicBezTo>
                    </a:path>
                  </a:pathLst>
                </a:custGeom>
                <a:noFill/>
                <a:ln w="571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71016" name="Line 23"/>
                <p:cNvSpPr>
                  <a:spLocks noChangeShapeType="1"/>
                </p:cNvSpPr>
                <p:nvPr/>
              </p:nvSpPr>
              <p:spPr bwMode="auto">
                <a:xfrm>
                  <a:off x="346" y="1539"/>
                  <a:ext cx="2199" cy="286"/>
                </a:xfrm>
                <a:prstGeom prst="line">
                  <a:avLst/>
                </a:prstGeom>
                <a:noFill/>
                <a:ln w="57150">
                  <a:solidFill>
                    <a:srgbClr val="FFFFFF"/>
                  </a:solidFill>
                  <a:prstDash val="lg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1560600" name="Text Box 24"/>
            <p:cNvSpPr txBox="1">
              <a:spLocks noChangeArrowheads="1"/>
            </p:cNvSpPr>
            <p:nvPr/>
          </p:nvSpPr>
          <p:spPr bwMode="auto">
            <a:xfrm>
              <a:off x="0" y="16"/>
              <a:ext cx="1080" cy="48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4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CAST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7616804" cy="606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0"/>
            <a:ext cx="294489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4716016" y="1052736"/>
            <a:ext cx="3096344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644008" y="1196752"/>
            <a:ext cx="324036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CAST EXPERIMENT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599"/>
          </a:xfrm>
        </p:spPr>
        <p:txBody>
          <a:bodyPr/>
          <a:lstStyle/>
          <a:p>
            <a:r>
              <a:rPr lang="en-GB" dirty="0" smtClean="0"/>
              <a:t>CAST Proposed in  1999</a:t>
            </a:r>
          </a:p>
          <a:p>
            <a:r>
              <a:rPr lang="en-GB" dirty="0" smtClean="0"/>
              <a:t>Magnet</a:t>
            </a:r>
          </a:p>
          <a:p>
            <a:pPr lvl="1"/>
            <a:r>
              <a:rPr lang="en-GB" dirty="0" smtClean="0"/>
              <a:t>10m prototype </a:t>
            </a:r>
            <a:r>
              <a:rPr lang="en-GB" dirty="0" smtClean="0">
                <a:solidFill>
                  <a:srgbClr val="FF0000"/>
                </a:solidFill>
              </a:rPr>
              <a:t>???? Number? (Ask L Walckiers)</a:t>
            </a:r>
            <a:endParaRPr lang="en-GB" dirty="0" smtClean="0"/>
          </a:p>
          <a:p>
            <a:r>
              <a:rPr lang="en-GB" dirty="0" err="1" smtClean="0"/>
              <a:t>Helioscope</a:t>
            </a:r>
            <a:endParaRPr lang="en-GB" dirty="0" smtClean="0"/>
          </a:p>
          <a:p>
            <a:pPr lvl="1"/>
            <a:r>
              <a:rPr lang="en-GB" dirty="0" smtClean="0"/>
              <a:t>Design  			C </a:t>
            </a:r>
            <a:r>
              <a:rPr lang="en-GB" dirty="0" err="1" smtClean="0"/>
              <a:t>Rosset</a:t>
            </a:r>
            <a:r>
              <a:rPr lang="en-GB" dirty="0" smtClean="0"/>
              <a:t> PH </a:t>
            </a:r>
          </a:p>
          <a:p>
            <a:pPr lvl="1"/>
            <a:r>
              <a:rPr lang="en-GB" dirty="0" smtClean="0"/>
              <a:t>Chariot &amp; Turntable &amp; Rails 	PYLON-GREECE</a:t>
            </a:r>
          </a:p>
          <a:p>
            <a:pPr lvl="1"/>
            <a:r>
              <a:rPr lang="en-GB" dirty="0" smtClean="0"/>
              <a:t>Mechanics 			D </a:t>
            </a:r>
            <a:r>
              <a:rPr lang="en-GB" dirty="0" err="1" smtClean="0"/>
              <a:t>Rotil</a:t>
            </a:r>
            <a:endParaRPr lang="en-GB" dirty="0" smtClean="0"/>
          </a:p>
          <a:p>
            <a:r>
              <a:rPr lang="en-GB" dirty="0" smtClean="0"/>
              <a:t>Experiment </a:t>
            </a:r>
          </a:p>
          <a:p>
            <a:pPr lvl="1"/>
            <a:r>
              <a:rPr lang="en-GB" dirty="0" smtClean="0"/>
              <a:t>Installation 2001 &amp; 2002</a:t>
            </a:r>
          </a:p>
          <a:p>
            <a:pPr lvl="1"/>
            <a:r>
              <a:rPr lang="en-GB" dirty="0" err="1" smtClean="0"/>
              <a:t>Cryo</a:t>
            </a:r>
            <a:r>
              <a:rPr lang="en-GB" dirty="0" smtClean="0"/>
              <a:t> – recovered from DELPHI</a:t>
            </a:r>
          </a:p>
          <a:p>
            <a:r>
              <a:rPr lang="en-GB" dirty="0" smtClean="0"/>
              <a:t>Surveyed &amp; tracking program 2002</a:t>
            </a:r>
          </a:p>
          <a:p>
            <a:r>
              <a:rPr lang="en-GB" dirty="0" smtClean="0"/>
              <a:t>First runs </a:t>
            </a:r>
          </a:p>
          <a:p>
            <a:pPr lvl="1"/>
            <a:r>
              <a:rPr lang="en-GB" dirty="0" smtClean="0"/>
              <a:t>End of 2002</a:t>
            </a:r>
          </a:p>
          <a:p>
            <a:pPr lvl="1"/>
            <a:r>
              <a:rPr lang="en-GB" dirty="0" smtClean="0"/>
              <a:t>1 detector – TPC</a:t>
            </a:r>
          </a:p>
          <a:p>
            <a:pPr lvl="2"/>
            <a:r>
              <a:rPr lang="en-GB" dirty="0" smtClean="0"/>
              <a:t>L Di </a:t>
            </a:r>
            <a:r>
              <a:rPr lang="en-GB" dirty="0" err="1" smtClean="0"/>
              <a:t>Lella</a:t>
            </a:r>
            <a:r>
              <a:rPr lang="en-GB" dirty="0" smtClean="0"/>
              <a:t> + TA1 A </a:t>
            </a:r>
            <a:r>
              <a:rPr lang="en-GB" dirty="0" err="1" smtClean="0"/>
              <a:t>Placci</a:t>
            </a:r>
            <a:endParaRPr lang="en-GB" dirty="0" smtClean="0"/>
          </a:p>
          <a:p>
            <a:pPr lvl="2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CAST Key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Magnet must follow sun with angular precision of better that 3 mm/10m </a:t>
            </a:r>
          </a:p>
          <a:p>
            <a:pPr lvl="1"/>
            <a:r>
              <a:rPr lang="en-GB" dirty="0" smtClean="0"/>
              <a:t>X-ray telescope requirement</a:t>
            </a:r>
          </a:p>
          <a:p>
            <a:pPr lvl="1"/>
            <a:r>
              <a:rPr lang="en-GB" dirty="0" smtClean="0"/>
              <a:t>Over  an area 15m horizontal and 2.5 m vertical</a:t>
            </a:r>
          </a:p>
          <a:p>
            <a:pPr lvl="1"/>
            <a:r>
              <a:rPr lang="en-GB" dirty="0" smtClean="0"/>
              <a:t>Survey GRIDs</a:t>
            </a:r>
          </a:p>
          <a:p>
            <a:pPr lvl="1"/>
            <a:r>
              <a:rPr lang="en-GB" dirty="0" smtClean="0"/>
              <a:t>Laser check points </a:t>
            </a:r>
          </a:p>
          <a:p>
            <a:pPr lvl="1"/>
            <a:r>
              <a:rPr lang="en-GB" dirty="0" smtClean="0"/>
              <a:t>Sun filming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 Highest possible magnetic field</a:t>
            </a:r>
          </a:p>
          <a:p>
            <a:pPr lvl="1"/>
            <a:r>
              <a:rPr lang="en-GB" dirty="0" smtClean="0"/>
              <a:t>The rate of  conversion of </a:t>
            </a:r>
            <a:r>
              <a:rPr lang="en-GB" dirty="0" err="1" smtClean="0"/>
              <a:t>axions</a:t>
            </a:r>
            <a:r>
              <a:rPr lang="en-GB" dirty="0" smtClean="0"/>
              <a:t> to X-rays is proportional a </a:t>
            </a:r>
            <a:r>
              <a:rPr lang="en-GB" i="1" dirty="0" smtClean="0"/>
              <a:t>B</a:t>
            </a:r>
            <a:r>
              <a:rPr lang="en-GB" b="1" i="1" baseline="30000" dirty="0" smtClean="0"/>
              <a:t>2 </a:t>
            </a:r>
            <a:r>
              <a:rPr lang="en-GB" b="1" i="1" dirty="0" smtClean="0"/>
              <a:t>(L</a:t>
            </a:r>
            <a:r>
              <a:rPr lang="en-GB" b="1" i="1" baseline="30000" dirty="0" smtClean="0"/>
              <a:t>2</a:t>
            </a:r>
            <a:r>
              <a:rPr lang="en-GB" b="1" i="1" dirty="0" smtClean="0"/>
              <a:t>)</a:t>
            </a:r>
          </a:p>
          <a:p>
            <a:pPr lvl="1"/>
            <a:r>
              <a:rPr lang="en-GB" dirty="0" smtClean="0"/>
              <a:t>Means operating close to the quench limit of magnet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X-ray detectors must have highest efficiency &amp;  lowest background possible</a:t>
            </a:r>
          </a:p>
          <a:p>
            <a:pPr lvl="1"/>
            <a:r>
              <a:rPr lang="en-GB" dirty="0" smtClean="0"/>
              <a:t>No trigger</a:t>
            </a:r>
          </a:p>
          <a:p>
            <a:pPr lvl="1"/>
            <a:r>
              <a:rPr lang="en-GB" dirty="0" smtClean="0"/>
              <a:t>Need also  good energy resolution to identify the </a:t>
            </a:r>
            <a:r>
              <a:rPr lang="en-GB" dirty="0" err="1" smtClean="0"/>
              <a:t>axion</a:t>
            </a:r>
            <a:r>
              <a:rPr lang="en-GB" dirty="0" smtClean="0"/>
              <a:t> solar energy spectrum</a:t>
            </a:r>
          </a:p>
          <a:p>
            <a:pPr lvl="1"/>
            <a:r>
              <a:rPr lang="en-GB" dirty="0" smtClean="0"/>
              <a:t>Must work when connected to a high vacuum</a:t>
            </a:r>
          </a:p>
          <a:p>
            <a:pPr lvl="2"/>
            <a:r>
              <a:rPr lang="en-GB" dirty="0" smtClean="0"/>
              <a:t>Intrinsically low background  (MM) </a:t>
            </a:r>
          </a:p>
          <a:p>
            <a:pPr lvl="2"/>
            <a:r>
              <a:rPr lang="en-GB" dirty="0" smtClean="0"/>
              <a:t>Or, Enhance S/N by focusing  </a:t>
            </a:r>
            <a:r>
              <a:rPr lang="en-GB" dirty="0" err="1" smtClean="0"/>
              <a:t>Xrays</a:t>
            </a:r>
            <a:r>
              <a:rPr lang="en-GB" dirty="0" smtClean="0"/>
              <a:t> to spot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Sensitive to the largest possible range of </a:t>
            </a:r>
            <a:r>
              <a:rPr lang="en-GB" dirty="0" err="1" smtClean="0"/>
              <a:t>axion</a:t>
            </a:r>
            <a:r>
              <a:rPr lang="en-GB" dirty="0" smtClean="0"/>
              <a:t> masses </a:t>
            </a:r>
          </a:p>
          <a:p>
            <a:pPr lvl="1"/>
            <a:r>
              <a:rPr lang="en-GB" dirty="0" smtClean="0"/>
              <a:t>Vacuum only 0.02 </a:t>
            </a:r>
            <a:r>
              <a:rPr lang="en-GB" dirty="0" err="1" smtClean="0"/>
              <a:t>eV</a:t>
            </a:r>
            <a:endParaRPr lang="en-GB" dirty="0" smtClean="0"/>
          </a:p>
          <a:p>
            <a:pPr lvl="1"/>
            <a:r>
              <a:rPr lang="en-GB" dirty="0" smtClean="0"/>
              <a:t>Buffer gas (helium injected into cold bore at 1.8K)</a:t>
            </a:r>
          </a:p>
          <a:p>
            <a:pPr lvl="1"/>
            <a:r>
              <a:rPr lang="en-GB" dirty="0" smtClean="0"/>
              <a:t>Transparent windows to keep helium in cold bore and transmit soft x-rays.</a:t>
            </a:r>
          </a:p>
          <a:p>
            <a:pPr lvl="1"/>
            <a:r>
              <a:rPr lang="en-GB" dirty="0" smtClean="0"/>
              <a:t>Bake-outs to remove adsorbed gases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Solar tracking</a:t>
            </a:r>
            <a:endParaRPr lang="en-GB" dirty="0"/>
          </a:p>
        </p:txBody>
      </p:sp>
      <p:pic>
        <p:nvPicPr>
          <p:cNvPr id="6" name="FullTracking2006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764704"/>
            <a:ext cx="7776864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“Close encounters” ……… </a:t>
            </a:r>
            <a:r>
              <a:rPr lang="en-US" dirty="0" err="1" smtClean="0"/>
              <a:t>Accrochages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4220242" cy="56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20888"/>
            <a:ext cx="2511602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64088" y="4221088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Bar en Alu </a:t>
            </a:r>
          </a:p>
          <a:p>
            <a:r>
              <a:rPr lang="fr-FR" dirty="0" smtClean="0"/>
              <a:t>Oublie  d’un CERN  ‘</a:t>
            </a:r>
            <a:r>
              <a:rPr lang="fr-FR" dirty="0" err="1" smtClean="0"/>
              <a:t>Trainee</a:t>
            </a:r>
            <a:r>
              <a:rPr lang="fr-FR" dirty="0" smtClean="0"/>
              <a:t>’</a:t>
            </a:r>
          </a:p>
          <a:p>
            <a:endParaRPr lang="fr-FR" dirty="0" smtClean="0"/>
          </a:p>
          <a:p>
            <a:r>
              <a:rPr lang="fr-FR" dirty="0" err="1" smtClean="0"/>
              <a:t>Trainee</a:t>
            </a:r>
            <a:r>
              <a:rPr lang="fr-FR" dirty="0" smtClean="0"/>
              <a:t> donne a CAST par  </a:t>
            </a:r>
            <a:r>
              <a:rPr lang="fr-FR" dirty="0" err="1" smtClean="0"/>
              <a:t>Cryo</a:t>
            </a:r>
            <a:r>
              <a:rPr lang="fr-FR" dirty="0" smtClean="0"/>
              <a:t>-</a:t>
            </a:r>
            <a:r>
              <a:rPr lang="fr-FR" dirty="0" err="1" smtClean="0"/>
              <a:t>lab</a:t>
            </a:r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893512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44408" y="429309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3960813" cy="419100"/>
          </a:xfrm>
        </p:spPr>
        <p:txBody>
          <a:bodyPr/>
          <a:lstStyle/>
          <a:p>
            <a:r>
              <a:rPr lang="en-US" dirty="0" smtClean="0"/>
              <a:t>Nom CAST ?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848872" cy="936104"/>
          </a:xfrm>
        </p:spPr>
        <p:txBody>
          <a:bodyPr/>
          <a:lstStyle/>
          <a:p>
            <a:pPr algn="l"/>
            <a:r>
              <a:rPr lang="en-GB" dirty="0" smtClean="0"/>
              <a:t>‘Close encounters’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err="1" smtClean="0"/>
              <a:t>Deplacement</a:t>
            </a:r>
            <a:r>
              <a:rPr lang="en-GB" sz="1800" dirty="0" smtClean="0"/>
              <a:t>  </a:t>
            </a:r>
            <a:r>
              <a:rPr lang="en-GB" sz="1800" dirty="0" err="1" smtClean="0"/>
              <a:t>d’aimant</a:t>
            </a:r>
            <a:r>
              <a:rPr lang="en-GB" sz="1800" dirty="0" smtClean="0"/>
              <a:t> par </a:t>
            </a:r>
            <a:r>
              <a:rPr lang="en-GB" sz="1800" dirty="0" err="1" smtClean="0"/>
              <a:t>ordinateur</a:t>
            </a:r>
            <a:r>
              <a:rPr lang="en-GB" sz="1800" dirty="0" smtClean="0"/>
              <a:t>  </a:t>
            </a:r>
            <a:r>
              <a:rPr lang="en-GB" sz="1800" dirty="0" err="1" smtClean="0"/>
              <a:t>tard</a:t>
            </a:r>
            <a:r>
              <a:rPr lang="en-GB" sz="1800" dirty="0" smtClean="0"/>
              <a:t> le </a:t>
            </a:r>
            <a:r>
              <a:rPr lang="en-GB" sz="1800" dirty="0" err="1" smtClean="0"/>
              <a:t>soir</a:t>
            </a:r>
            <a:r>
              <a:rPr lang="en-GB" sz="1800" dirty="0" smtClean="0"/>
              <a:t> </a:t>
            </a:r>
            <a:br>
              <a:rPr lang="en-GB" sz="1800" dirty="0" smtClean="0"/>
            </a:br>
            <a:r>
              <a:rPr lang="en-GB" sz="1800" dirty="0" smtClean="0"/>
              <a:t>............</a:t>
            </a:r>
            <a:r>
              <a:rPr lang="en-GB" sz="1800" dirty="0" err="1" smtClean="0"/>
              <a:t>quand</a:t>
            </a:r>
            <a:r>
              <a:rPr lang="en-GB" sz="1800" dirty="0" smtClean="0"/>
              <a:t> on </a:t>
            </a:r>
            <a:r>
              <a:rPr lang="en-GB" sz="1800" dirty="0" err="1" smtClean="0"/>
              <a:t>est</a:t>
            </a:r>
            <a:r>
              <a:rPr lang="en-GB" sz="1800" dirty="0" smtClean="0"/>
              <a:t> tout </a:t>
            </a:r>
            <a:r>
              <a:rPr lang="en-GB" sz="1800" dirty="0" err="1" smtClean="0"/>
              <a:t>seul</a:t>
            </a:r>
            <a:r>
              <a:rPr lang="en-GB" sz="1800" dirty="0" smtClean="0"/>
              <a:t> et on </a:t>
            </a:r>
            <a:r>
              <a:rPr lang="en-GB" sz="1800" dirty="0" err="1" smtClean="0"/>
              <a:t>est</a:t>
            </a:r>
            <a:r>
              <a:rPr lang="en-GB" sz="1800" dirty="0" smtClean="0"/>
              <a:t> </a:t>
            </a:r>
            <a:r>
              <a:rPr lang="en-GB" sz="1800" dirty="0" err="1" smtClean="0"/>
              <a:t>assisi</a:t>
            </a:r>
            <a:r>
              <a:rPr lang="en-GB" sz="1800" dirty="0" smtClean="0"/>
              <a:t> </a:t>
            </a:r>
            <a:r>
              <a:rPr lang="en-GB" sz="1800" dirty="0" err="1" smtClean="0"/>
              <a:t>dans</a:t>
            </a:r>
            <a:r>
              <a:rPr lang="en-GB" sz="1800" dirty="0" smtClean="0"/>
              <a:t> la </a:t>
            </a:r>
            <a:r>
              <a:rPr lang="en-GB" sz="1800" dirty="0" err="1" smtClean="0"/>
              <a:t>salle</a:t>
            </a:r>
            <a:r>
              <a:rPr lang="en-GB" sz="1800" dirty="0" smtClean="0"/>
              <a:t> de </a:t>
            </a:r>
            <a:r>
              <a:rPr lang="en-GB" sz="1800" dirty="0" err="1" smtClean="0"/>
              <a:t>controle</a:t>
            </a:r>
            <a:r>
              <a:rPr lang="en-GB" sz="1800" dirty="0" smtClean="0"/>
              <a:t> !</a:t>
            </a:r>
            <a:endParaRPr lang="en-GB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323528" y="1295382"/>
            <a:ext cx="7416824" cy="556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>
            <a:off x="3203848" y="4725144"/>
            <a:ext cx="2664296" cy="288032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40152" y="465313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!!!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08720"/>
            <a:ext cx="5410944" cy="521744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Encoders H &amp; V</a:t>
            </a:r>
          </a:p>
          <a:p>
            <a:pPr lvl="1"/>
            <a:r>
              <a:rPr lang="en-US" dirty="0" smtClean="0"/>
              <a:t>Each minute</a:t>
            </a:r>
          </a:p>
          <a:p>
            <a:pPr lvl="1"/>
            <a:r>
              <a:rPr lang="en-US" dirty="0" smtClean="0"/>
              <a:t>Check values</a:t>
            </a:r>
          </a:p>
          <a:p>
            <a:pPr lvl="2"/>
            <a:r>
              <a:rPr lang="en-US" dirty="0" smtClean="0"/>
              <a:t>compute speeds for next minute</a:t>
            </a:r>
          </a:p>
          <a:p>
            <a:endParaRPr lang="en-US" dirty="0" smtClean="0"/>
          </a:p>
          <a:p>
            <a:r>
              <a:rPr lang="en-US" dirty="0" smtClean="0"/>
              <a:t>GRID (</a:t>
            </a:r>
            <a:r>
              <a:rPr lang="en-US" dirty="0" err="1" smtClean="0"/>
              <a:t>geometres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10 columns x 9 vertical angles</a:t>
            </a:r>
          </a:p>
          <a:p>
            <a:pPr lvl="1"/>
            <a:r>
              <a:rPr lang="en-US" dirty="0" smtClean="0"/>
              <a:t>Mini-GRID for annual check</a:t>
            </a:r>
          </a:p>
          <a:p>
            <a:endParaRPr lang="en-US" dirty="0" smtClean="0"/>
          </a:p>
          <a:p>
            <a:r>
              <a:rPr lang="en-US" dirty="0" smtClean="0"/>
              <a:t>Sun filming</a:t>
            </a:r>
          </a:p>
          <a:p>
            <a:pPr lvl="1"/>
            <a:r>
              <a:rPr lang="en-US" dirty="0" smtClean="0"/>
              <a:t>Cross-check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Movement mechanics</a:t>
            </a:r>
          </a:p>
          <a:p>
            <a:pPr lvl="1"/>
            <a:r>
              <a:rPr lang="en-US" dirty="0" smtClean="0"/>
              <a:t>Chariot/rails/ </a:t>
            </a:r>
            <a:r>
              <a:rPr lang="en-US" dirty="0" err="1" smtClean="0"/>
              <a:t>verins</a:t>
            </a:r>
            <a:endParaRPr lang="en-US" dirty="0" smtClean="0"/>
          </a:p>
          <a:p>
            <a:pPr lvl="2"/>
            <a:r>
              <a:rPr lang="en-US" dirty="0" err="1" smtClean="0"/>
              <a:t>Plusieurs</a:t>
            </a:r>
            <a:r>
              <a:rPr lang="en-US" dirty="0" smtClean="0"/>
              <a:t> problems</a:t>
            </a:r>
          </a:p>
          <a:p>
            <a:pPr lvl="2"/>
            <a:r>
              <a:rPr lang="en-US" dirty="0" smtClean="0"/>
              <a:t>Andrea/Antti/Pierre-Ange/Francois</a:t>
            </a:r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suivre</a:t>
            </a:r>
            <a:r>
              <a:rPr lang="en-US" dirty="0" smtClean="0"/>
              <a:t>…….  </a:t>
            </a:r>
          </a:p>
          <a:p>
            <a:r>
              <a:rPr lang="en-US" dirty="0" smtClean="0"/>
              <a:t>Interlocks – Nicolas B</a:t>
            </a:r>
          </a:p>
          <a:p>
            <a:pPr lvl="2"/>
            <a:r>
              <a:rPr lang="en-US" dirty="0" err="1" smtClean="0"/>
              <a:t>Securite</a:t>
            </a:r>
            <a:r>
              <a:rPr lang="en-US" dirty="0" smtClean="0"/>
              <a:t> personnel</a:t>
            </a:r>
          </a:p>
          <a:p>
            <a:pPr lvl="2"/>
            <a:r>
              <a:rPr lang="en-US" dirty="0" smtClean="0"/>
              <a:t>Arête movement </a:t>
            </a:r>
            <a:r>
              <a:rPr lang="en-US" dirty="0" err="1" smtClean="0"/>
              <a:t>si</a:t>
            </a:r>
            <a:r>
              <a:rPr lang="en-US" dirty="0" smtClean="0"/>
              <a:t> alarms (load pins)</a:t>
            </a:r>
            <a:endParaRPr lang="en-US" dirty="0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836712"/>
            <a:ext cx="4347288" cy="2736304"/>
          </a:xfrm>
          <a:prstGeom prst="rect">
            <a:avLst/>
          </a:prstGeom>
          <a:noFill/>
        </p:spPr>
      </p:pic>
      <p:pic>
        <p:nvPicPr>
          <p:cNvPr id="41990" name="Picture 6" descr="E:\Martyn June 2011 PH-DT talk\wheel2_jpg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61048"/>
            <a:ext cx="408045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61938" y="0"/>
            <a:ext cx="8639175" cy="6477000"/>
            <a:chOff x="165" y="0"/>
            <a:chExt cx="5442" cy="4080"/>
          </a:xfrm>
        </p:grpSpPr>
        <p:pic>
          <p:nvPicPr>
            <p:cNvPr id="169988" name="Picture 14" descr="IMG_064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7" y="230"/>
              <a:ext cx="5417" cy="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9989" name="TextBox 6"/>
            <p:cNvSpPr txBox="1">
              <a:spLocks noChangeArrowheads="1"/>
            </p:cNvSpPr>
            <p:nvPr/>
          </p:nvSpPr>
          <p:spPr bwMode="auto">
            <a:xfrm>
              <a:off x="187" y="0"/>
              <a:ext cx="4061" cy="52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rgbClr val="632B8D"/>
                  </a:solidFill>
                  <a:latin typeface="Rockwell" pitchFamily="18" charset="0"/>
                </a:rPr>
                <a:t>Twice per year (March/September) direct optical check  </a:t>
              </a:r>
            </a:p>
            <a:p>
              <a:r>
                <a:rPr lang="en-GB" sz="1600">
                  <a:solidFill>
                    <a:srgbClr val="632B8D"/>
                  </a:solidFill>
                  <a:latin typeface="Rockwell" pitchFamily="18" charset="0"/>
                </a:rPr>
                <a:t>A camera on top of the magnet aligned with the bore axis</a:t>
              </a:r>
            </a:p>
            <a:p>
              <a:r>
                <a:rPr lang="en-GB" sz="1600">
                  <a:solidFill>
                    <a:srgbClr val="632B8D"/>
                  </a:solidFill>
                  <a:latin typeface="Rockwell" pitchFamily="18" charset="0"/>
                </a:rPr>
                <a:t>Corrections for visible light refraction are taken into account </a:t>
              </a:r>
            </a:p>
          </p:txBody>
        </p:sp>
        <p:sp>
          <p:nvSpPr>
            <p:cNvPr id="169990" name="TextBox 11"/>
            <p:cNvSpPr txBox="1">
              <a:spLocks noChangeArrowheads="1"/>
            </p:cNvSpPr>
            <p:nvPr/>
          </p:nvSpPr>
          <p:spPr bwMode="auto">
            <a:xfrm>
              <a:off x="165" y="3868"/>
              <a:ext cx="4779" cy="21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>
                  <a:solidFill>
                    <a:srgbClr val="632B8D"/>
                  </a:solidFill>
                  <a:latin typeface="Rockwell" pitchFamily="18" charset="0"/>
                </a:rPr>
                <a:t>The Magnet Pointing precision is well within our requirements (0.5</a:t>
              </a:r>
              <a:r>
                <a:rPr lang="en-GB" sz="800">
                  <a:solidFill>
                    <a:srgbClr val="632B8D"/>
                  </a:solidFill>
                  <a:latin typeface="Rockwell" pitchFamily="18" charset="0"/>
                </a:rPr>
                <a:t> </a:t>
              </a:r>
              <a:r>
                <a:rPr lang="en-GB" sz="1600">
                  <a:solidFill>
                    <a:srgbClr val="632B8D"/>
                  </a:solidFill>
                  <a:latin typeface="Rockwell" pitchFamily="18" charset="0"/>
                </a:rPr>
                <a:t>mrad)</a:t>
              </a: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91" y="2962"/>
              <a:ext cx="990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  <p:pic>
          <p:nvPicPr>
            <p:cNvPr id="10" name="Picture 9" descr="sun2409_18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29" y="889"/>
              <a:ext cx="1378" cy="9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69993" name="Picture 17" descr="Sun28905"/>
            <p:cNvPicPr>
              <a:picLocks noChangeAspect="1" noChangeArrowheads="1"/>
            </p:cNvPicPr>
            <p:nvPr/>
          </p:nvPicPr>
          <p:blipFill>
            <a:blip r:embed="rId5" cstate="print"/>
            <a:srcRect l="18762" t="8403" r="18762" b="2802"/>
            <a:stretch>
              <a:fillRect/>
            </a:stretch>
          </p:blipFill>
          <p:spPr bwMode="auto">
            <a:xfrm>
              <a:off x="4523" y="1846"/>
              <a:ext cx="1068" cy="1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7" name="Rectangle 18"/>
            <p:cNvSpPr>
              <a:spLocks/>
            </p:cNvSpPr>
            <p:nvPr/>
          </p:nvSpPr>
          <p:spPr bwMode="auto">
            <a:xfrm>
              <a:off x="288" y="160"/>
              <a:ext cx="5184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marL="53975" indent="-53975" algn="r">
                <a:defRPr/>
              </a:pPr>
              <a:r>
                <a:rPr lang="en-US" sz="400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Filming</a:t>
              </a:r>
              <a:endParaRPr lang="en-GB" sz="4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</p:txBody>
        </p:sp>
      </p:grpSp>
      <p:sp>
        <p:nvSpPr>
          <p:cNvPr id="169987" name="Footer Placeholder 87"/>
          <p:cNvSpPr txBox="1">
            <a:spLocks noGrp="1"/>
          </p:cNvSpPr>
          <p:nvPr/>
        </p:nvSpPr>
        <p:spPr bwMode="auto">
          <a:xfrm>
            <a:off x="76200" y="6583363"/>
            <a:ext cx="56245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1300">
                <a:solidFill>
                  <a:schemeClr val="bg2"/>
                </a:solidFill>
                <a:latin typeface="Arial" pitchFamily="34" charset="0"/>
              </a:rPr>
              <a:t>CAST Status &amp; Perspectives, Theopisti Dafni (UNIZAR), Moriond2010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902896" y="6520259"/>
            <a:ext cx="2133600" cy="365125"/>
          </a:xfrm>
        </p:spPr>
        <p:txBody>
          <a:bodyPr/>
          <a:lstStyle/>
          <a:p>
            <a:r>
              <a:rPr lang="en-GB" dirty="0" smtClean="0"/>
              <a:t>28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Martyn June 2011 PH-DT talk\Sun filming\DSCF3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77072" y="-2403648"/>
            <a:ext cx="16609846" cy="124573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Sun filming – Univ. Trieste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491880" y="2780928"/>
            <a:ext cx="2376264" cy="1512168"/>
          </a:xfrm>
          <a:prstGeom prst="ellipse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CustomShape 1"/>
          <p:cNvSpPr>
            <a:spLocks noChangeArrowheads="1"/>
          </p:cNvSpPr>
          <p:nvPr/>
        </p:nvSpPr>
        <p:spPr bwMode="auto">
          <a:xfrm>
            <a:off x="0" y="765175"/>
            <a:ext cx="5220072" cy="719138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7155" name="CustomShape 2"/>
          <p:cNvSpPr>
            <a:spLocks noChangeArrowheads="1"/>
          </p:cNvSpPr>
          <p:nvPr/>
        </p:nvSpPr>
        <p:spPr bwMode="auto">
          <a:xfrm>
            <a:off x="72008" y="72008"/>
            <a:ext cx="5436096" cy="47667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en-US" sz="2800" b="1" dirty="0">
                <a:solidFill>
                  <a:srgbClr val="0000CC"/>
                </a:solidFill>
                <a:latin typeface="Century Schoolbook" pitchFamily="18" charset="0"/>
              </a:rPr>
              <a:t>Tracking system precision</a:t>
            </a:r>
            <a:endParaRPr lang="en-US" sz="1400" b="1" dirty="0">
              <a:solidFill>
                <a:srgbClr val="0000CC"/>
              </a:solidFill>
            </a:endParaRPr>
          </a:p>
        </p:txBody>
      </p:sp>
      <p:pic>
        <p:nvPicPr>
          <p:cNvPr id="17715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65104"/>
            <a:ext cx="414337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1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284663"/>
            <a:ext cx="3201988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15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3388" y="3141663"/>
            <a:ext cx="3630612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159" name="CustomShape 3"/>
          <p:cNvSpPr>
            <a:spLocks noChangeArrowheads="1"/>
          </p:cNvSpPr>
          <p:nvPr/>
        </p:nvSpPr>
        <p:spPr bwMode="auto">
          <a:xfrm>
            <a:off x="179388" y="1917700"/>
            <a:ext cx="446405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buSzPct val="45000"/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Horizontal and Vertical encoders define the magnet orientation</a:t>
            </a:r>
            <a:endParaRPr lang="en-US" dirty="0"/>
          </a:p>
          <a:p>
            <a:endParaRPr lang="en-US" dirty="0"/>
          </a:p>
          <a:p>
            <a:pPr>
              <a:buSzPct val="45000"/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Correlation between H/V encoders has been established for a number of points (GRID points)</a:t>
            </a:r>
            <a:endParaRPr lang="en-US" dirty="0"/>
          </a:p>
          <a:p>
            <a:endParaRPr lang="en-US" dirty="0"/>
          </a:p>
          <a:p>
            <a:pPr>
              <a:buSzPct val="45000"/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Periodically checked with geometer measurements</a:t>
            </a:r>
            <a:endParaRPr lang="en-US" dirty="0"/>
          </a:p>
        </p:txBody>
      </p:sp>
      <p:sp>
        <p:nvSpPr>
          <p:cNvPr id="177161" name="CustomShape 5"/>
          <p:cNvSpPr>
            <a:spLocks noChangeArrowheads="1"/>
          </p:cNvSpPr>
          <p:nvPr/>
        </p:nvSpPr>
        <p:spPr bwMode="auto">
          <a:xfrm>
            <a:off x="5513388" y="639763"/>
            <a:ext cx="3455987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en-US" sz="2400" u="sng">
                <a:solidFill>
                  <a:srgbClr val="FF0000"/>
                </a:solidFill>
                <a:latin typeface="Calibri" pitchFamily="34" charset="0"/>
              </a:rPr>
              <a:t>Sun Filming</a:t>
            </a:r>
            <a:endParaRPr lang="en-US" sz="2400" u="sng">
              <a:solidFill>
                <a:srgbClr val="FF0000"/>
              </a:solidFill>
            </a:endParaRPr>
          </a:p>
        </p:txBody>
      </p:sp>
      <p:sp>
        <p:nvSpPr>
          <p:cNvPr id="177162" name="CustomShape 6"/>
          <p:cNvSpPr>
            <a:spLocks noChangeArrowheads="1"/>
          </p:cNvSpPr>
          <p:nvPr/>
        </p:nvSpPr>
        <p:spPr bwMode="auto">
          <a:xfrm>
            <a:off x="179388" y="1557338"/>
            <a:ext cx="4608512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en-US" sz="2400" u="sng">
                <a:solidFill>
                  <a:srgbClr val="FF0000"/>
                </a:solidFill>
                <a:latin typeface="Calibri" pitchFamily="34" charset="0"/>
              </a:rPr>
              <a:t>GRID Measurements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177163" name="CustomShape 7"/>
          <p:cNvSpPr>
            <a:spLocks noChangeArrowheads="1"/>
          </p:cNvSpPr>
          <p:nvPr/>
        </p:nvSpPr>
        <p:spPr bwMode="auto">
          <a:xfrm>
            <a:off x="0" y="765175"/>
            <a:ext cx="533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en-US" sz="1900" dirty="0">
                <a:solidFill>
                  <a:srgbClr val="FFFFFF"/>
                </a:solidFill>
                <a:latin typeface="Calibri" pitchFamily="34" charset="0"/>
              </a:rPr>
              <a:t>Several yearly checks cross-check that the magnet is following the Sun with the required precision</a:t>
            </a:r>
            <a:endParaRPr lang="en-US" sz="1900" dirty="0"/>
          </a:p>
        </p:txBody>
      </p:sp>
      <p:grpSp>
        <p:nvGrpSpPr>
          <p:cNvPr id="2" name="Group 12"/>
          <p:cNvGrpSpPr/>
          <p:nvPr/>
        </p:nvGrpSpPr>
        <p:grpSpPr>
          <a:xfrm>
            <a:off x="4355468" y="1277937"/>
            <a:ext cx="4897052" cy="5334241"/>
            <a:chOff x="4355468" y="1287114"/>
            <a:chExt cx="4897052" cy="5334241"/>
          </a:xfrm>
        </p:grpSpPr>
        <p:sp>
          <p:nvSpPr>
            <p:cNvPr id="177160" name="CustomShape 4"/>
            <p:cNvSpPr>
              <a:spLocks noChangeArrowheads="1"/>
            </p:cNvSpPr>
            <p:nvPr/>
          </p:nvSpPr>
          <p:spPr bwMode="auto">
            <a:xfrm>
              <a:off x="5256783" y="1287114"/>
              <a:ext cx="3995737" cy="21510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SzPct val="45000"/>
                <a:buFont typeface="Arial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  <a:latin typeface="Calibri" pitchFamily="34" charset="0"/>
                </a:rPr>
                <a:t> Twice a year (March – September)</a:t>
              </a:r>
              <a:endParaRPr lang="en-US" dirty="0"/>
            </a:p>
            <a:p>
              <a:r>
                <a:rPr lang="en-US" dirty="0">
                  <a:solidFill>
                    <a:srgbClr val="000000"/>
                  </a:solidFill>
                  <a:latin typeface="Calibri" pitchFamily="34" charset="0"/>
                </a:rPr>
                <a:t>  Direct optical check. Corrected for</a:t>
              </a:r>
            </a:p>
            <a:p>
              <a:r>
                <a:rPr lang="en-US" dirty="0">
                  <a:solidFill>
                    <a:srgbClr val="000000"/>
                  </a:solidFill>
                  <a:latin typeface="Calibri" pitchFamily="34" charset="0"/>
                </a:rPr>
                <a:t>   optical refraction</a:t>
              </a:r>
              <a:endParaRPr lang="en-US" dirty="0"/>
            </a:p>
            <a:p>
              <a:endParaRPr lang="en-US" sz="1600" dirty="0"/>
            </a:p>
            <a:p>
              <a:pPr>
                <a:buSzPct val="45000"/>
                <a:buFont typeface="Arial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  <a:latin typeface="Calibri" pitchFamily="34" charset="0"/>
                </a:rPr>
                <a:t> Verify that the dynamic Magnet Pointing precision (~ 1 </a:t>
              </a:r>
              <a:r>
                <a:rPr lang="en-US" dirty="0" err="1">
                  <a:solidFill>
                    <a:srgbClr val="000000"/>
                  </a:solidFill>
                  <a:latin typeface="Calibri" pitchFamily="34" charset="0"/>
                </a:rPr>
                <a:t>arcmin</a:t>
              </a:r>
              <a:r>
                <a:rPr lang="en-US" dirty="0">
                  <a:solidFill>
                    <a:srgbClr val="000000"/>
                  </a:solidFill>
                  <a:latin typeface="Calibri" pitchFamily="34" charset="0"/>
                </a:rPr>
                <a:t>) is within  our </a:t>
              </a:r>
              <a:r>
                <a:rPr lang="en-US" dirty="0" err="1" smtClean="0">
                  <a:solidFill>
                    <a:srgbClr val="000000"/>
                  </a:solidFill>
                  <a:latin typeface="Calibri" pitchFamily="34" charset="0"/>
                </a:rPr>
                <a:t>aceptance</a:t>
              </a:r>
              <a:endParaRPr lang="en-US" dirty="0" smtClean="0">
                <a:solidFill>
                  <a:srgbClr val="000000"/>
                </a:solidFill>
                <a:latin typeface="Calibri" pitchFamily="34" charset="0"/>
              </a:endParaRPr>
            </a:p>
            <a:p>
              <a:pPr>
                <a:buSzPct val="45000"/>
                <a:buFont typeface="Arial" pitchFamily="34" charset="0"/>
                <a:buChar char="•"/>
              </a:pPr>
              <a:endParaRPr lang="en-US" dirty="0"/>
            </a:p>
          </p:txBody>
        </p:sp>
        <p:pic>
          <p:nvPicPr>
            <p:cNvPr id="355329" name="Picture 1" descr="C:\Users\zioutas\AppData\Local\Microsoft\Windows\Temporary Internet Files\Low\Content.IE5\555UTHK9\IMG_3479_PS[1]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5468" y="3429000"/>
              <a:ext cx="4788532" cy="3192355"/>
            </a:xfrm>
            <a:prstGeom prst="rect">
              <a:avLst/>
            </a:prstGeom>
            <a:noFill/>
          </p:spPr>
        </p:pic>
      </p:grpSp>
      <p:sp>
        <p:nvSpPr>
          <p:cNvPr id="14" name="Slide Number Placeholder 1"/>
          <p:cNvSpPr txBox="1">
            <a:spLocks/>
          </p:cNvSpPr>
          <p:nvPr/>
        </p:nvSpPr>
        <p:spPr>
          <a:xfrm>
            <a:off x="7046912" y="6525344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29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6165304"/>
            <a:ext cx="576064" cy="307777"/>
          </a:xfrm>
          <a:prstGeom prst="rect">
            <a:avLst/>
          </a:prstGeom>
          <a:solidFill>
            <a:srgbClr val="FF0000">
              <a:alpha val="29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0.1R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611560" y="5949280"/>
            <a:ext cx="216024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18058"/>
          </a:xfrm>
        </p:spPr>
        <p:txBody>
          <a:bodyPr/>
          <a:lstStyle/>
          <a:p>
            <a:r>
              <a:rPr lang="en-US" sz="2400" dirty="0" smtClean="0"/>
              <a:t>Sun filming – precision now challenging tracking precision</a:t>
            </a:r>
            <a:endParaRPr lang="en-US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4907181" cy="394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5004048" y="1484784"/>
            <a:ext cx="3672408" cy="4320480"/>
            <a:chOff x="539552" y="1196752"/>
            <a:chExt cx="5446632" cy="5661248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1196752"/>
              <a:ext cx="5374624" cy="279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7" name="Chart 6"/>
            <p:cNvGraphicFramePr>
              <a:graphicFrameLocks/>
            </p:cNvGraphicFramePr>
            <p:nvPr/>
          </p:nvGraphicFramePr>
          <p:xfrm>
            <a:off x="539552" y="4105275"/>
            <a:ext cx="5257800" cy="27527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Oval 7"/>
            <p:cNvSpPr/>
            <p:nvPr/>
          </p:nvSpPr>
          <p:spPr>
            <a:xfrm rot="16200000">
              <a:off x="1777825" y="2478759"/>
              <a:ext cx="1051846" cy="79208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 w="12700">
              <a:solidFill>
                <a:srgbClr val="FF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339752" y="5805264"/>
              <a:ext cx="1584176" cy="1588"/>
            </a:xfrm>
            <a:prstGeom prst="straightConnector1">
              <a:avLst/>
            </a:prstGeom>
            <a:ln w="28575">
              <a:solidFill>
                <a:srgbClr val="FF99CC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 rot="16200000">
              <a:off x="1772024" y="5436888"/>
              <a:ext cx="1051846" cy="780486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 w="12700">
              <a:solidFill>
                <a:srgbClr val="FF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F_sept_201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7776864" cy="5832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418058"/>
          </a:xfrm>
        </p:spPr>
        <p:txBody>
          <a:bodyPr/>
          <a:lstStyle/>
          <a:p>
            <a:r>
              <a:rPr lang="en-US" dirty="0" smtClean="0"/>
              <a:t>Sun filming September 2010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55776" y="1844824"/>
            <a:ext cx="3744416" cy="3600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16633"/>
            <a:ext cx="8229600" cy="14401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13000A   ~ 9T</a:t>
            </a:r>
          </a:p>
          <a:p>
            <a:r>
              <a:rPr lang="en-US" dirty="0" smtClean="0"/>
              <a:t>L  = 9.23m magnetic length</a:t>
            </a:r>
          </a:p>
          <a:p>
            <a:r>
              <a:rPr lang="en-US" dirty="0" smtClean="0"/>
              <a:t>3-&gt; 10 quench /an</a:t>
            </a:r>
          </a:p>
          <a:p>
            <a:pPr lvl="1"/>
            <a:r>
              <a:rPr lang="en-US" dirty="0" smtClean="0"/>
              <a:t>~1 training </a:t>
            </a:r>
          </a:p>
          <a:p>
            <a:pPr lvl="1"/>
            <a:r>
              <a:rPr lang="en-US" dirty="0" smtClean="0"/>
              <a:t>~1 ‘natural’</a:t>
            </a:r>
          </a:p>
          <a:p>
            <a:pPr lvl="1"/>
            <a:r>
              <a:rPr lang="en-US" dirty="0" smtClean="0"/>
              <a:t>~1-&gt;8  infrastructure</a:t>
            </a:r>
          </a:p>
          <a:p>
            <a:r>
              <a:rPr lang="en-US" dirty="0" smtClean="0"/>
              <a:t>OFF  </a:t>
            </a:r>
            <a:r>
              <a:rPr lang="en-US" dirty="0" err="1" smtClean="0"/>
              <a:t>aimant</a:t>
            </a:r>
            <a:r>
              <a:rPr lang="en-US" dirty="0" smtClean="0"/>
              <a:t> 8:00-&gt; 17:00 (</a:t>
            </a:r>
            <a:r>
              <a:rPr lang="en-US" dirty="0" err="1" smtClean="0"/>
              <a:t>eviter</a:t>
            </a:r>
            <a:r>
              <a:rPr lang="en-US" dirty="0" smtClean="0"/>
              <a:t> les glitches)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132856"/>
            <a:ext cx="6285676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35896" y="2996952"/>
            <a:ext cx="2592288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3He System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635896" y="3356992"/>
            <a:ext cx="2520280" cy="360040"/>
            <a:chOff x="3635896" y="3356992"/>
            <a:chExt cx="2520280" cy="360040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3455876" y="3537012"/>
              <a:ext cx="36004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5976156" y="3537012"/>
              <a:ext cx="36004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6516216" y="3068960"/>
            <a:ext cx="64807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System vide 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6372200" y="3501008"/>
            <a:ext cx="216024" cy="21602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 </a:t>
            </a:r>
            <a:r>
              <a:rPr lang="en-GB" dirty="0" smtClean="0"/>
              <a:t>MRB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67544" y="908721"/>
            <a:ext cx="8219256" cy="7200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500l L He4 1.8K</a:t>
            </a:r>
          </a:p>
          <a:p>
            <a:r>
              <a:rPr lang="en-US" dirty="0" smtClean="0"/>
              <a:t>Cold bore </a:t>
            </a:r>
            <a:r>
              <a:rPr lang="en-US" dirty="0" err="1" smtClean="0"/>
              <a:t>diam</a:t>
            </a:r>
            <a:r>
              <a:rPr lang="en-US" dirty="0" smtClean="0"/>
              <a:t> 43mm</a:t>
            </a:r>
            <a:endParaRPr lang="en-US" dirty="0"/>
          </a:p>
        </p:txBody>
      </p:sp>
      <p:pic>
        <p:nvPicPr>
          <p:cNvPr id="3075" name="Picture 3" descr="DSC050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5926138" cy="4445000"/>
          </a:xfrm>
          <a:prstGeom prst="rect">
            <a:avLst/>
          </a:prstGeom>
          <a:noFill/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24750" y="4868863"/>
            <a:ext cx="1441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solidFill>
                  <a:srgbClr val="0070C0"/>
                </a:solidFill>
              </a:rPr>
              <a:t>Entry </a:t>
            </a:r>
            <a:r>
              <a:rPr lang="en-GB" dirty="0" err="1" smtClean="0">
                <a:solidFill>
                  <a:srgbClr val="0070C0"/>
                </a:solidFill>
              </a:rPr>
              <a:t>LHe</a:t>
            </a:r>
            <a:r>
              <a:rPr lang="en-GB" dirty="0" smtClean="0">
                <a:solidFill>
                  <a:srgbClr val="0070C0"/>
                </a:solidFill>
              </a:rPr>
              <a:t> 1.8K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H="1">
            <a:off x="5364088" y="3573463"/>
            <a:ext cx="2448000" cy="136770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H="1" flipV="1">
            <a:off x="6084167" y="5085184"/>
            <a:ext cx="1583457" cy="431379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7702550" y="3140968"/>
            <a:ext cx="14414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>
                <a:solidFill>
                  <a:srgbClr val="FF3300"/>
                </a:solidFill>
              </a:rPr>
              <a:t>Cold </a:t>
            </a:r>
            <a:r>
              <a:rPr lang="en-GB" sz="1600" dirty="0" smtClean="0">
                <a:solidFill>
                  <a:srgbClr val="FF3300"/>
                </a:solidFill>
              </a:rPr>
              <a:t>window</a:t>
            </a:r>
          </a:p>
          <a:p>
            <a:pPr>
              <a:spcBef>
                <a:spcPct val="50000"/>
              </a:spcBef>
            </a:pPr>
            <a:r>
              <a:rPr lang="en-GB" sz="1600" dirty="0" smtClean="0">
                <a:solidFill>
                  <a:srgbClr val="FF3300"/>
                </a:solidFill>
              </a:rPr>
              <a:t>+ heater</a:t>
            </a:r>
          </a:p>
          <a:p>
            <a:pPr>
              <a:spcBef>
                <a:spcPct val="50000"/>
              </a:spcBef>
            </a:pPr>
            <a:r>
              <a:rPr lang="en-GB" sz="1600" dirty="0" err="1" smtClean="0">
                <a:solidFill>
                  <a:srgbClr val="FF3300"/>
                </a:solidFill>
              </a:rPr>
              <a:t>T</a:t>
            </a:r>
            <a:r>
              <a:rPr lang="en-GB" sz="1600" baseline="-25000" dirty="0" err="1" smtClean="0">
                <a:solidFill>
                  <a:srgbClr val="FF3300"/>
                </a:solidFill>
              </a:rPr>
              <a:t>w</a:t>
            </a:r>
            <a:r>
              <a:rPr lang="en-GB" sz="1600" baseline="-25000" dirty="0" smtClean="0">
                <a:solidFill>
                  <a:srgbClr val="FF3300"/>
                </a:solidFill>
              </a:rPr>
              <a:t> ~</a:t>
            </a:r>
            <a:r>
              <a:rPr lang="en-GB" sz="1600" dirty="0" smtClean="0">
                <a:solidFill>
                  <a:srgbClr val="FF3300"/>
                </a:solidFill>
              </a:rPr>
              <a:t>15-200K</a:t>
            </a:r>
            <a:endParaRPr lang="en-GB" sz="1600" dirty="0">
              <a:solidFill>
                <a:srgbClr val="FF3300"/>
              </a:solidFill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>
            <a:off x="5292080" y="1844675"/>
            <a:ext cx="2375544" cy="1728341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702550" y="148431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solidFill>
                  <a:srgbClr val="FF3300"/>
                </a:solidFill>
              </a:rPr>
              <a:t>3He </a:t>
            </a:r>
            <a:r>
              <a:rPr lang="en-GB" dirty="0">
                <a:solidFill>
                  <a:srgbClr val="FF3300"/>
                </a:solidFill>
              </a:rPr>
              <a:t>line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2051720" y="1844824"/>
            <a:ext cx="2520950" cy="1655762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11560" y="1700808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FF3300"/>
                </a:solidFill>
              </a:rPr>
              <a:t>Vacuum </a:t>
            </a:r>
            <a:r>
              <a:rPr lang="en-GB" dirty="0" smtClean="0">
                <a:solidFill>
                  <a:srgbClr val="FF3300"/>
                </a:solidFill>
              </a:rPr>
              <a:t>lines</a:t>
            </a:r>
            <a:endParaRPr lang="en-GB" dirty="0">
              <a:solidFill>
                <a:srgbClr val="FF33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652120" y="6309320"/>
            <a:ext cx="72008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solidFill>
                  <a:srgbClr val="0070C0"/>
                </a:solidFill>
              </a:rPr>
              <a:t>60K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 flipH="1" flipV="1">
            <a:off x="4572000" y="6021288"/>
            <a:ext cx="1080120" cy="36004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H="1" flipV="1">
            <a:off x="4499992" y="4077072"/>
            <a:ext cx="1152128" cy="2232248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2051720" y="1916832"/>
            <a:ext cx="576064" cy="3456384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46" y="0"/>
            <a:ext cx="91616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72200" y="2924944"/>
            <a:ext cx="266429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100mbar at 1.8K</a:t>
            </a:r>
          </a:p>
          <a:p>
            <a:r>
              <a:rPr lang="en-US" dirty="0" smtClean="0"/>
              <a:t>Quench….. Few seconds</a:t>
            </a:r>
          </a:p>
          <a:p>
            <a:r>
              <a:rPr lang="en-US" dirty="0" smtClean="0"/>
              <a:t>2222 mbar at 40K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66865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Axion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Picture 6" descr="nucle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212976"/>
            <a:ext cx="1361942" cy="119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 rot="-5400000">
            <a:off x="6332091" y="3582347"/>
            <a:ext cx="1136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ym typeface="Symbol" pitchFamily="18" charset="2"/>
              </a:rPr>
              <a:t> </a:t>
            </a:r>
            <a:r>
              <a:rPr lang="en-US" dirty="0" smtClean="0">
                <a:sym typeface="Symbol" pitchFamily="18" charset="2"/>
              </a:rPr>
              <a:t>10</a:t>
            </a:r>
            <a:r>
              <a:rPr lang="en-US" baseline="30000" dirty="0" smtClean="0">
                <a:sym typeface="Symbol" pitchFamily="18" charset="2"/>
              </a:rPr>
              <a:t>-13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>
                <a:sym typeface="Symbol" pitchFamily="18" charset="2"/>
              </a:rPr>
              <a:t>cm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7164288" y="3284984"/>
            <a:ext cx="0" cy="9361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499992" y="40770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 10</a:t>
            </a:r>
            <a:r>
              <a:rPr lang="en-US" baseline="30000" dirty="0" smtClean="0">
                <a:solidFill>
                  <a:srgbClr val="FF0000"/>
                </a:solidFill>
              </a:rPr>
              <a:t>-26</a:t>
            </a:r>
            <a:r>
              <a:rPr lang="en-US" dirty="0" smtClean="0">
                <a:solidFill>
                  <a:srgbClr val="FF0000"/>
                </a:solidFill>
              </a:rPr>
              <a:t> (2011)</a:t>
            </a:r>
            <a:r>
              <a:rPr lang="en-US" baseline="30000" dirty="0" smtClean="0">
                <a:solidFill>
                  <a:srgbClr val="FF0000"/>
                </a:solidFill>
              </a:rPr>
              <a:t>   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0"/>
            <a:ext cx="4269160" cy="418058"/>
          </a:xfrm>
        </p:spPr>
        <p:txBody>
          <a:bodyPr/>
          <a:lstStyle/>
          <a:p>
            <a:r>
              <a:rPr lang="fr-FR" dirty="0" smtClean="0"/>
              <a:t>Fenêtre</a:t>
            </a:r>
            <a:r>
              <a:rPr lang="en-US" dirty="0" smtClean="0"/>
              <a:t> </a:t>
            </a:r>
            <a:r>
              <a:rPr lang="en-US" dirty="0" err="1" smtClean="0"/>
              <a:t>Froid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832648" cy="5217443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Conception – Saclay</a:t>
            </a:r>
          </a:p>
          <a:p>
            <a:endParaRPr lang="fr-FR" dirty="0" smtClean="0"/>
          </a:p>
          <a:p>
            <a:r>
              <a:rPr lang="fr-FR" dirty="0" smtClean="0"/>
              <a:t>Développent </a:t>
            </a:r>
            <a:r>
              <a:rPr lang="fr-FR" dirty="0" smtClean="0"/>
              <a:t>et mis au point PH—DT (D Fraissard)</a:t>
            </a:r>
          </a:p>
          <a:p>
            <a:pPr lvl="1"/>
            <a:r>
              <a:rPr lang="fr-FR" dirty="0" smtClean="0"/>
              <a:t>Custom bride double CF 63</a:t>
            </a:r>
          </a:p>
          <a:p>
            <a:pPr lvl="1"/>
            <a:r>
              <a:rPr lang="fr-FR" dirty="0" smtClean="0"/>
              <a:t>316LN inox</a:t>
            </a:r>
          </a:p>
          <a:p>
            <a:pPr lvl="1"/>
            <a:r>
              <a:rPr lang="fr-FR" dirty="0" smtClean="0"/>
              <a:t>Grille- strongback électro- érosion (Wyss /GVA)</a:t>
            </a:r>
          </a:p>
          <a:p>
            <a:pPr lvl="1"/>
            <a:r>
              <a:rPr lang="fr-FR" dirty="0" smtClean="0"/>
              <a:t>Nettinox/électro-polissage Bat 102</a:t>
            </a:r>
          </a:p>
          <a:p>
            <a:pPr lvl="1"/>
            <a:r>
              <a:rPr lang="fr-FR" dirty="0" smtClean="0"/>
              <a:t>Collage 15μm polypropylène (bi-axial)</a:t>
            </a:r>
          </a:p>
          <a:p>
            <a:pPr lvl="2"/>
            <a:r>
              <a:rPr lang="fr-FR" dirty="0" smtClean="0"/>
              <a:t> + Araldite 2018</a:t>
            </a:r>
          </a:p>
          <a:p>
            <a:pPr lvl="1"/>
            <a:r>
              <a:rPr lang="fr-FR" dirty="0" smtClean="0"/>
              <a:t>Collage d’un anneau de protection</a:t>
            </a:r>
          </a:p>
          <a:p>
            <a:pPr lvl="1"/>
            <a:r>
              <a:rPr lang="fr-FR" dirty="0" smtClean="0"/>
              <a:t>Test cryolab-CERN</a:t>
            </a:r>
          </a:p>
          <a:p>
            <a:pPr lvl="2"/>
            <a:r>
              <a:rPr lang="fr-FR" dirty="0" smtClean="0"/>
              <a:t>1 bar He 300K</a:t>
            </a:r>
          </a:p>
          <a:p>
            <a:pPr lvl="3"/>
            <a:r>
              <a:rPr lang="fr-FR" dirty="0" smtClean="0"/>
              <a:t>Permeation ~ 10</a:t>
            </a:r>
            <a:r>
              <a:rPr lang="fr-FR" baseline="30000" dirty="0" smtClean="0"/>
              <a:t>-3</a:t>
            </a:r>
            <a:r>
              <a:rPr lang="fr-FR" dirty="0" smtClean="0"/>
              <a:t> mbar.l/s</a:t>
            </a:r>
          </a:p>
          <a:p>
            <a:pPr lvl="2"/>
            <a:r>
              <a:rPr lang="fr-FR" dirty="0" smtClean="0"/>
              <a:t>Descente a 4.5K 1bar He</a:t>
            </a:r>
          </a:p>
          <a:p>
            <a:pPr lvl="3"/>
            <a:r>
              <a:rPr lang="fr-FR" dirty="0" smtClean="0"/>
              <a:t>Permeation &lt; 10</a:t>
            </a:r>
            <a:r>
              <a:rPr lang="fr-FR" baseline="30000" dirty="0" smtClean="0"/>
              <a:t>-7</a:t>
            </a:r>
            <a:r>
              <a:rPr lang="fr-FR" dirty="0" smtClean="0"/>
              <a:t> mbar.l/s</a:t>
            </a:r>
          </a:p>
          <a:p>
            <a:pPr lvl="2"/>
            <a:r>
              <a:rPr lang="fr-FR" dirty="0" smtClean="0"/>
              <a:t>Test a ~ 40 K</a:t>
            </a:r>
          </a:p>
          <a:p>
            <a:pPr lvl="3"/>
            <a:r>
              <a:rPr lang="fr-FR" dirty="0" smtClean="0"/>
              <a:t>2.5 bar pressurisation rapide (quench) ~ 40K</a:t>
            </a:r>
          </a:p>
          <a:p>
            <a:pPr lvl="1"/>
            <a:r>
              <a:rPr lang="fr-FR" dirty="0" smtClean="0"/>
              <a:t>Fenêtre finale </a:t>
            </a:r>
          </a:p>
          <a:p>
            <a:pPr lvl="2"/>
            <a:r>
              <a:rPr lang="fr-FR" dirty="0" smtClean="0"/>
              <a:t>Rides</a:t>
            </a:r>
          </a:p>
          <a:p>
            <a:pPr lvl="2"/>
            <a:r>
              <a:rPr lang="fr-FR" dirty="0" smtClean="0"/>
              <a:t>Dépassement limite élastique</a:t>
            </a:r>
          </a:p>
          <a:p>
            <a:pPr lvl="1"/>
            <a:r>
              <a:rPr lang="fr-FR" dirty="0" smtClean="0"/>
              <a:t>Fonctionnement </a:t>
            </a:r>
            <a:r>
              <a:rPr lang="fr-FR" dirty="0" smtClean="0"/>
              <a:t>parfait dans CAST depuis 2005.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E:\Martyn June 2011 PH-DT talk\F8 window frame\P1010006.JPG"/>
          <p:cNvPicPr>
            <a:picLocks noChangeAspect="1" noChangeArrowheads="1"/>
          </p:cNvPicPr>
          <p:nvPr/>
        </p:nvPicPr>
        <p:blipFill>
          <a:blip r:embed="rId2" cstate="print"/>
          <a:srcRect l="24194" t="23194" r="3226"/>
          <a:stretch>
            <a:fillRect/>
          </a:stretch>
        </p:blipFill>
        <p:spPr bwMode="auto">
          <a:xfrm>
            <a:off x="5277164" y="764704"/>
            <a:ext cx="3866836" cy="3068960"/>
          </a:xfrm>
          <a:prstGeom prst="rect">
            <a:avLst/>
          </a:prstGeom>
          <a:noFill/>
        </p:spPr>
      </p:pic>
      <p:pic>
        <p:nvPicPr>
          <p:cNvPr id="6" name="Picture 3" descr="E:\Martyn June 2011 PH-DT talk\DSCF1426.JPG"/>
          <p:cNvPicPr>
            <a:picLocks noChangeAspect="1" noChangeArrowheads="1"/>
          </p:cNvPicPr>
          <p:nvPr/>
        </p:nvPicPr>
        <p:blipFill>
          <a:blip r:embed="rId3" cstate="print"/>
          <a:srcRect l="10318" r="17452" b="127"/>
          <a:stretch>
            <a:fillRect/>
          </a:stretch>
        </p:blipFill>
        <p:spPr bwMode="auto">
          <a:xfrm>
            <a:off x="5292080" y="3977680"/>
            <a:ext cx="3703269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Lignes vers détecteurs sous vide</a:t>
            </a:r>
          </a:p>
          <a:p>
            <a:pPr lvl="1"/>
            <a:r>
              <a:rPr lang="fr-FR" dirty="0" smtClean="0"/>
              <a:t>Minimiser conduction de chaleur vers aimant</a:t>
            </a:r>
          </a:p>
          <a:p>
            <a:pPr lvl="1"/>
            <a:r>
              <a:rPr lang="fr-FR" dirty="0" smtClean="0"/>
              <a:t>Laisser passer les faible énergie  x-rays</a:t>
            </a:r>
          </a:p>
          <a:p>
            <a:r>
              <a:rPr lang="fr-FR" dirty="0" smtClean="0"/>
              <a:t>Control RGA</a:t>
            </a:r>
          </a:p>
          <a:p>
            <a:r>
              <a:rPr lang="fr-FR" dirty="0" smtClean="0"/>
              <a:t>Etuvage des </a:t>
            </a:r>
            <a:r>
              <a:rPr lang="fr-FR" dirty="0" err="1" smtClean="0"/>
              <a:t>fenetres</a:t>
            </a:r>
            <a:r>
              <a:rPr lang="fr-FR" dirty="0" smtClean="0"/>
              <a:t> (cryopompage)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Interlocks </a:t>
            </a:r>
          </a:p>
          <a:p>
            <a:pPr lvl="1"/>
            <a:r>
              <a:rPr lang="fr-FR" dirty="0" smtClean="0"/>
              <a:t>System d’interlocks –bêtises  venant de la manipulation des détecteurs</a:t>
            </a:r>
          </a:p>
          <a:p>
            <a:pPr lvl="1"/>
            <a:r>
              <a:rPr lang="fr-FR" dirty="0" smtClean="0"/>
              <a:t>Protection fenêtres froid</a:t>
            </a:r>
          </a:p>
          <a:p>
            <a:pPr lvl="1"/>
            <a:r>
              <a:rPr lang="fr-FR" dirty="0" smtClean="0"/>
              <a:t>Alarme en case de risque de fuite 3He par les fenêtres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(2004)</a:t>
            </a:r>
            <a:endParaRPr lang="en-US" dirty="0"/>
          </a:p>
        </p:txBody>
      </p:sp>
      <p:pic>
        <p:nvPicPr>
          <p:cNvPr id="4" name="quenchNov2005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836712"/>
            <a:ext cx="7488832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7108" y="638145"/>
            <a:ext cx="5549148" cy="5139869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00CC"/>
                </a:solidFill>
                <a:latin typeface="Calibri" pitchFamily="34" charset="0"/>
              </a:rPr>
              <a:t>CAST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GB" sz="2800" dirty="0" smtClean="0">
                <a:latin typeface="Calibri" pitchFamily="34" charset="0"/>
              </a:rPr>
              <a:t> = </a:t>
            </a:r>
            <a:r>
              <a:rPr lang="en-GB" sz="2800" b="1" i="1" dirty="0" smtClean="0">
                <a:latin typeface="Calibri" pitchFamily="34" charset="0"/>
              </a:rPr>
              <a:t>a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GB" sz="2800" b="1" i="1" dirty="0" smtClean="0">
                <a:latin typeface="Calibri" pitchFamily="34" charset="0"/>
              </a:rPr>
              <a:t>difficult</a:t>
            </a:r>
            <a:r>
              <a:rPr lang="en-GB" sz="2800" i="1" dirty="0" smtClean="0">
                <a:latin typeface="Calibri" pitchFamily="34" charset="0"/>
              </a:rPr>
              <a:t> </a:t>
            </a:r>
            <a:r>
              <a:rPr lang="en-GB" sz="2800" b="1" i="1" dirty="0" smtClean="0">
                <a:latin typeface="Calibri" pitchFamily="34" charset="0"/>
              </a:rPr>
              <a:t>experiment</a:t>
            </a:r>
            <a:r>
              <a:rPr lang="en-GB" sz="2800" dirty="0" smtClean="0">
                <a:latin typeface="Calibri" pitchFamily="34" charset="0"/>
              </a:rPr>
              <a:t>:</a:t>
            </a:r>
          </a:p>
          <a:p>
            <a:endParaRPr lang="en-GB" sz="2800" dirty="0">
              <a:latin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-</a:t>
            </a:r>
            <a:r>
              <a:rPr lang="en-GB" sz="2800" dirty="0" smtClean="0">
                <a:latin typeface="Calibri" pitchFamily="34" charset="0"/>
              </a:rPr>
              <a:t>  1.8K</a:t>
            </a:r>
          </a:p>
          <a:p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- </a:t>
            </a:r>
            <a:r>
              <a:rPr lang="en-GB" sz="2800" dirty="0" smtClean="0">
                <a:latin typeface="Calibri" pitchFamily="34" charset="0"/>
              </a:rPr>
              <a:t> superconducting (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en-GB" sz="2800" dirty="0" smtClean="0">
                <a:latin typeface="Calibri" pitchFamily="34" charset="0"/>
                <a:sym typeface="Wingdings" pitchFamily="2" charset="2"/>
              </a:rPr>
              <a:t> quenches</a:t>
            </a:r>
            <a:r>
              <a:rPr lang="en-GB" sz="3600" dirty="0" smtClean="0">
                <a:solidFill>
                  <a:srgbClr val="C00000"/>
                </a:solidFill>
                <a:latin typeface="Calibri" pitchFamily="34" charset="0"/>
                <a:sym typeface="Wingdings" pitchFamily="2" charset="2"/>
              </a:rPr>
              <a:t>!</a:t>
            </a:r>
            <a:r>
              <a:rPr lang="en-GB" sz="2800" dirty="0" smtClean="0">
                <a:latin typeface="Calibri" pitchFamily="34" charset="0"/>
                <a:sym typeface="Wingdings" pitchFamily="2" charset="2"/>
              </a:rPr>
              <a:t>)</a:t>
            </a:r>
            <a:endParaRPr lang="en-GB" sz="2800" dirty="0" smtClean="0">
              <a:latin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-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3600" dirty="0" smtClean="0">
                <a:latin typeface="Calibri" pitchFamily="34" charset="0"/>
              </a:rPr>
              <a:t> </a:t>
            </a:r>
            <a:r>
              <a:rPr lang="en-GB" sz="2800" dirty="0" smtClean="0">
                <a:latin typeface="Calibri" pitchFamily="34" charset="0"/>
              </a:rPr>
              <a:t>moving / alignment  </a:t>
            </a:r>
          </a:p>
          <a:p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 -  </a:t>
            </a:r>
            <a:r>
              <a:rPr lang="en-GB" sz="2800" dirty="0" err="1" smtClean="0">
                <a:latin typeface="Calibri" pitchFamily="34" charset="0"/>
              </a:rPr>
              <a:t>Cryo</a:t>
            </a:r>
            <a:r>
              <a:rPr lang="en-GB" sz="2800" dirty="0" smtClean="0">
                <a:latin typeface="Calibri" pitchFamily="34" charset="0"/>
              </a:rPr>
              <a:t> Fluid Dynamics  of buffer gas </a:t>
            </a:r>
          </a:p>
          <a:p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smtClean="0">
                <a:latin typeface="Calibri" pitchFamily="34" charset="0"/>
              </a:rPr>
              <a:t>       </a:t>
            </a:r>
            <a:r>
              <a:rPr lang="en-GB" sz="2800" dirty="0" smtClean="0">
                <a:solidFill>
                  <a:srgbClr val="0000CC"/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en-GB" sz="2800" dirty="0" smtClean="0">
                <a:latin typeface="Calibri" pitchFamily="34" charset="0"/>
                <a:sym typeface="Wingdings" pitchFamily="2" charset="2"/>
              </a:rPr>
              <a:t> tracking</a:t>
            </a:r>
          </a:p>
          <a:p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smtClean="0">
                <a:solidFill>
                  <a:srgbClr val="C00000"/>
                </a:solidFill>
                <a:latin typeface="Calibri" pitchFamily="34" charset="0"/>
              </a:rPr>
              <a:t>- </a:t>
            </a:r>
            <a:r>
              <a:rPr lang="en-GB" sz="2800" dirty="0" smtClean="0">
                <a:latin typeface="Calibri" pitchFamily="34" charset="0"/>
              </a:rPr>
              <a:t> low background X-ray detectors</a:t>
            </a:r>
          </a:p>
          <a:p>
            <a:endParaRPr lang="en-GB" sz="2800" dirty="0" smtClean="0">
              <a:latin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en-GB" sz="2800" b="1" dirty="0" smtClean="0">
                <a:solidFill>
                  <a:srgbClr val="C00000"/>
                </a:solidFill>
                <a:latin typeface="Calibri" pitchFamily="34" charset="0"/>
                <a:sym typeface="Wingdings" pitchFamily="2" charset="2"/>
              </a:rPr>
              <a:t>the only(!?) telescope at 1.8K</a:t>
            </a:r>
            <a:endParaRPr lang="en-GB" sz="28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endParaRPr lang="en-GB" sz="2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0888" y="6376243"/>
            <a:ext cx="2133600" cy="365125"/>
          </a:xfrm>
        </p:spPr>
        <p:txBody>
          <a:bodyPr/>
          <a:lstStyle/>
          <a:p>
            <a:r>
              <a:rPr lang="en-GB" dirty="0" smtClean="0"/>
              <a:t>27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Detecteurs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2002 			TPC (2 bores)  1 semaine</a:t>
            </a:r>
          </a:p>
          <a:p>
            <a:r>
              <a:rPr lang="fr-FR" dirty="0" smtClean="0"/>
              <a:t>2003+2004 + 2006  	TPC(2)  + MM + XRT/CCD		JR </a:t>
            </a:r>
            <a:r>
              <a:rPr lang="fr-FR" dirty="0" err="1" smtClean="0"/>
              <a:t>Thesis</a:t>
            </a:r>
            <a:r>
              <a:rPr lang="fr-FR" dirty="0" smtClean="0"/>
              <a:t> -TPC</a:t>
            </a:r>
          </a:p>
          <a:p>
            <a:r>
              <a:rPr lang="fr-FR" dirty="0" smtClean="0"/>
              <a:t>2008 -&gt; 2011            	 MM +  MM + MM + XRT/CCD</a:t>
            </a:r>
          </a:p>
          <a:p>
            <a:endParaRPr lang="fr-FR" dirty="0" smtClean="0"/>
          </a:p>
          <a:p>
            <a:r>
              <a:rPr lang="fr-FR" dirty="0" smtClean="0"/>
              <a:t>Détecteurs CAST différent du plupart des détecteurs utilisées au CERN</a:t>
            </a:r>
          </a:p>
          <a:p>
            <a:r>
              <a:rPr lang="fr-FR" dirty="0" smtClean="0"/>
              <a:t>On attends des </a:t>
            </a:r>
            <a:r>
              <a:rPr lang="fr-FR" dirty="0" err="1" smtClean="0"/>
              <a:t>signals</a:t>
            </a:r>
            <a:r>
              <a:rPr lang="fr-FR" dirty="0" smtClean="0"/>
              <a:t> 1 /</a:t>
            </a:r>
            <a:r>
              <a:rPr lang="fr-FR" dirty="0" err="1" smtClean="0"/>
              <a:t>hr</a:t>
            </a:r>
            <a:endParaRPr lang="fr-FR" dirty="0" smtClean="0"/>
          </a:p>
          <a:p>
            <a:pPr lvl="1"/>
            <a:r>
              <a:rPr lang="fr-FR" dirty="0" smtClean="0"/>
              <a:t>Ne pas  1/ 25 ns</a:t>
            </a:r>
          </a:p>
          <a:p>
            <a:r>
              <a:rPr lang="fr-FR" dirty="0" smtClean="0"/>
              <a:t>Les plus bas bruit de fond possible</a:t>
            </a:r>
          </a:p>
          <a:p>
            <a:pPr lvl="1"/>
            <a:r>
              <a:rPr lang="fr-FR" dirty="0" smtClean="0"/>
              <a:t>Matériels pure , sans activité</a:t>
            </a:r>
          </a:p>
          <a:p>
            <a:pPr lvl="1"/>
            <a:r>
              <a:rPr lang="fr-FR" dirty="0" smtClean="0"/>
              <a:t>Blindage spécialise</a:t>
            </a:r>
          </a:p>
          <a:p>
            <a:pPr lvl="2"/>
            <a:r>
              <a:rPr lang="fr-FR" dirty="0" err="1" smtClean="0"/>
              <a:t>Univ</a:t>
            </a:r>
            <a:r>
              <a:rPr lang="fr-FR" dirty="0" smtClean="0"/>
              <a:t> Zaragoza spécialistes (JR)</a:t>
            </a:r>
          </a:p>
          <a:p>
            <a:pPr lvl="1"/>
            <a:r>
              <a:rPr lang="fr-FR" dirty="0" smtClean="0"/>
              <a:t>Bonne mis a la masse </a:t>
            </a:r>
            <a:r>
              <a:rPr lang="fr-FR" dirty="0" err="1" smtClean="0"/>
              <a:t>electrniques</a:t>
            </a:r>
            <a:endParaRPr lang="fr-FR" dirty="0" smtClean="0"/>
          </a:p>
          <a:p>
            <a:pPr lvl="2"/>
            <a:r>
              <a:rPr lang="fr-FR" dirty="0" smtClean="0"/>
              <a:t>Mouvement aimant gêner </a:t>
            </a:r>
            <a:r>
              <a:rPr lang="fr-FR" dirty="0" err="1" smtClean="0"/>
              <a:t>bcp</a:t>
            </a:r>
            <a:r>
              <a:rPr lang="fr-FR" dirty="0" smtClean="0"/>
              <a:t> bruit </a:t>
            </a:r>
            <a:r>
              <a:rPr lang="fr-FR" dirty="0" err="1" smtClean="0"/>
              <a:t>electrique</a:t>
            </a:r>
            <a:endParaRPr lang="fr-FR" dirty="0" smtClean="0"/>
          </a:p>
          <a:p>
            <a:r>
              <a:rPr lang="fr-FR" dirty="0" smtClean="0"/>
              <a:t>Imaging culpabilité  -détecteur</a:t>
            </a:r>
          </a:p>
          <a:p>
            <a:pPr lvl="1"/>
            <a:r>
              <a:rPr lang="fr-FR" dirty="0" smtClean="0"/>
              <a:t>XRT essential </a:t>
            </a:r>
          </a:p>
          <a:p>
            <a:pPr lvl="1"/>
            <a:r>
              <a:rPr lang="fr-FR" dirty="0" err="1" smtClean="0"/>
              <a:t>Reduction</a:t>
            </a:r>
            <a:r>
              <a:rPr lang="fr-FR" dirty="0" smtClean="0"/>
              <a:t> bruit de fond par software recognition</a:t>
            </a:r>
          </a:p>
          <a:p>
            <a:pPr lvl="1"/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8967" y="2996952"/>
            <a:ext cx="3065033" cy="333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6765925" y="3568700"/>
            <a:ext cx="744538" cy="346075"/>
          </a:xfrm>
          <a:prstGeom prst="rect">
            <a:avLst/>
          </a:prstGeom>
          <a:solidFill>
            <a:srgbClr val="DDC1C9"/>
          </a:solidFill>
          <a:ln w="9525" algn="ctr">
            <a:solidFill>
              <a:srgbClr val="CC00CC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HEC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684213" y="0"/>
            <a:ext cx="10823575" cy="8118475"/>
            <a:chOff x="-431" y="0"/>
            <a:chExt cx="6818" cy="5114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-431" y="0"/>
              <a:ext cx="6818" cy="5114"/>
              <a:chOff x="-430" y="0"/>
              <a:chExt cx="6818" cy="5114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-430" y="0"/>
                <a:ext cx="6818" cy="5114"/>
                <a:chOff x="-430" y="0"/>
                <a:chExt cx="6818" cy="5114"/>
              </a:xfrm>
            </p:grpSpPr>
            <p:pic>
              <p:nvPicPr>
                <p:cNvPr id="182280" name="Picture 6" descr="S4200326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-430" y="0"/>
                  <a:ext cx="6818" cy="51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228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774" y="2208"/>
                  <a:ext cx="347" cy="213"/>
                </a:xfrm>
                <a:prstGeom prst="rect">
                  <a:avLst/>
                </a:prstGeom>
                <a:solidFill>
                  <a:srgbClr val="F1F709"/>
                </a:solidFill>
                <a:ln w="9525" algn="ctr">
                  <a:solidFill>
                    <a:srgbClr val="CC00CC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</a:pPr>
                  <a:r>
                    <a:rPr lang="el-GR" sz="2000" dirty="0">
                      <a:solidFill>
                        <a:srgbClr val="0000FF"/>
                      </a:solidFill>
                      <a:latin typeface="Times New Roman" pitchFamily="18" charset="0"/>
                    </a:rPr>
                    <a:t>μ</a:t>
                  </a:r>
                  <a:r>
                    <a:rPr lang="en-US" sz="2000" dirty="0">
                      <a:solidFill>
                        <a:srgbClr val="0000FF"/>
                      </a:solidFill>
                      <a:latin typeface="Times New Roman" pitchFamily="18" charset="0"/>
                    </a:rPr>
                    <a:t>M</a:t>
                  </a:r>
                </a:p>
              </p:txBody>
            </p:sp>
            <p:sp>
              <p:nvSpPr>
                <p:cNvPr id="18228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622" y="2536"/>
                  <a:ext cx="492" cy="244"/>
                </a:xfrm>
                <a:prstGeom prst="rect">
                  <a:avLst/>
                </a:prstGeom>
                <a:solidFill>
                  <a:srgbClr val="F1F709"/>
                </a:solidFill>
                <a:ln w="9525" algn="ctr">
                  <a:solidFill>
                    <a:srgbClr val="CC00CC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80000"/>
                    </a:lnSpc>
                    <a:spcBef>
                      <a:spcPct val="20000"/>
                    </a:spcBef>
                  </a:pPr>
                  <a:r>
                    <a:rPr lang="en-US" sz="2400" dirty="0">
                      <a:solidFill>
                        <a:srgbClr val="0000FF"/>
                      </a:solidFill>
                      <a:latin typeface="Times New Roman" pitchFamily="18" charset="0"/>
                    </a:rPr>
                    <a:t>XRT</a:t>
                  </a:r>
                </a:p>
              </p:txBody>
            </p:sp>
          </p:grpSp>
          <p:sp>
            <p:nvSpPr>
              <p:cNvPr id="182279" name="Text Box 9"/>
              <p:cNvSpPr txBox="1">
                <a:spLocks noChangeArrowheads="1"/>
              </p:cNvSpPr>
              <p:nvPr/>
            </p:nvSpPr>
            <p:spPr bwMode="auto">
              <a:xfrm>
                <a:off x="4896" y="2688"/>
                <a:ext cx="450" cy="213"/>
              </a:xfrm>
              <a:prstGeom prst="rect">
                <a:avLst/>
              </a:prstGeom>
              <a:solidFill>
                <a:srgbClr val="F1F709"/>
              </a:solidFill>
              <a:ln w="9525" algn="ctr">
                <a:solidFill>
                  <a:srgbClr val="CC00CC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en-US" sz="2000" dirty="0">
                    <a:solidFill>
                      <a:srgbClr val="0000FF"/>
                    </a:solidFill>
                    <a:latin typeface="Times New Roman" pitchFamily="18" charset="0"/>
                  </a:rPr>
                  <a:t>CCD</a:t>
                </a:r>
              </a:p>
            </p:txBody>
          </p:sp>
        </p:grpSp>
        <p:sp>
          <p:nvSpPr>
            <p:cNvPr id="182277" name="Text Box 10"/>
            <p:cNvSpPr txBox="1">
              <a:spLocks noChangeArrowheads="1"/>
            </p:cNvSpPr>
            <p:nvPr/>
          </p:nvSpPr>
          <p:spPr bwMode="auto">
            <a:xfrm>
              <a:off x="4310" y="2248"/>
              <a:ext cx="440" cy="213"/>
            </a:xfrm>
            <a:prstGeom prst="rect">
              <a:avLst/>
            </a:prstGeom>
            <a:solidFill>
              <a:srgbClr val="F1F709"/>
            </a:solidFill>
            <a:ln w="9525" algn="ctr">
              <a:solidFill>
                <a:srgbClr val="CC00CC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en-US" sz="2000" dirty="0">
                  <a:solidFill>
                    <a:srgbClr val="0000FF"/>
                  </a:solidFill>
                  <a:latin typeface="Times New Roman" pitchFamily="18" charset="0"/>
                </a:rPr>
                <a:t>HEC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188624" y="6492875"/>
            <a:ext cx="2133600" cy="365125"/>
          </a:xfrm>
        </p:spPr>
        <p:txBody>
          <a:bodyPr/>
          <a:lstStyle/>
          <a:p>
            <a:fld id="{F9CC8951-8AE4-45E5-AB46-8871BB75DEF8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2915816" y="3140968"/>
            <a:ext cx="1080120" cy="7200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C00000"/>
                </a:solidFill>
              </a:rPr>
              <a:t>BarBE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694826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-42862" y="322017"/>
            <a:ext cx="13451334" cy="6730615"/>
            <a:chOff x="-96984" y="681459"/>
            <a:chExt cx="13450579" cy="6729596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-96984" y="681459"/>
              <a:ext cx="13450579" cy="6729596"/>
              <a:chOff x="-96984" y="681459"/>
              <a:chExt cx="13450579" cy="6729596"/>
            </a:xfrm>
          </p:grpSpPr>
          <p:pic>
            <p:nvPicPr>
              <p:cNvPr id="181254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920" t="21609" r="6224" b="45319"/>
              <a:stretch>
                <a:fillRect/>
              </a:stretch>
            </p:blipFill>
            <p:spPr bwMode="auto">
              <a:xfrm>
                <a:off x="413393" y="681459"/>
                <a:ext cx="12940202" cy="3826483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-96984" y="4376453"/>
                <a:ext cx="8547041" cy="3034602"/>
                <a:chOff x="-96984" y="4376453"/>
                <a:chExt cx="8547041" cy="3034602"/>
              </a:xfrm>
            </p:grpSpPr>
            <p:pic>
              <p:nvPicPr>
                <p:cNvPr id="181256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69519"/>
                <a:stretch>
                  <a:fillRect/>
                </a:stretch>
              </p:blipFill>
              <p:spPr bwMode="auto">
                <a:xfrm>
                  <a:off x="-96984" y="4376453"/>
                  <a:ext cx="1950456" cy="195284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1565457" y="4579940"/>
                  <a:ext cx="6884600" cy="2831115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s-ES" b="1" dirty="0" smtClean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 </a:t>
                  </a:r>
                  <a:r>
                    <a:rPr lang="es-ES" b="1" dirty="0" smtClean="0">
                      <a:sym typeface="Wingdings" pitchFamily="2" charset="2"/>
                    </a:rPr>
                    <a:t>  </a:t>
                  </a:r>
                  <a:r>
                    <a:rPr lang="es-ES" b="1" dirty="0" err="1">
                      <a:sym typeface="Wingdings" pitchFamily="2" charset="2"/>
                    </a:rPr>
                    <a:t>Spare</a:t>
                  </a:r>
                  <a:r>
                    <a:rPr lang="es-ES" b="1" dirty="0">
                      <a:sym typeface="Wingdings" pitchFamily="2" charset="2"/>
                    </a:rPr>
                    <a:t> # </a:t>
                  </a:r>
                  <a:r>
                    <a:rPr lang="es-ES" b="1" dirty="0" err="1">
                      <a:sym typeface="Wingdings" pitchFamily="2" charset="2"/>
                    </a:rPr>
                    <a:t>from</a:t>
                  </a:r>
                  <a:r>
                    <a:rPr lang="es-ES" b="1" dirty="0">
                      <a:sym typeface="Wingdings" pitchFamily="2" charset="2"/>
                    </a:rPr>
                    <a:t> </a:t>
                  </a:r>
                  <a:r>
                    <a:rPr lang="es-ES" b="1" dirty="0" err="1"/>
                    <a:t>german</a:t>
                  </a:r>
                  <a:r>
                    <a:rPr lang="es-ES" b="1" dirty="0"/>
                    <a:t> </a:t>
                  </a:r>
                  <a:r>
                    <a:rPr lang="es-ES" b="1" dirty="0" err="1"/>
                    <a:t>space</a:t>
                  </a:r>
                  <a:r>
                    <a:rPr lang="es-ES" b="1" dirty="0"/>
                    <a:t> </a:t>
                  </a:r>
                  <a:r>
                    <a:rPr lang="es-ES" b="1" dirty="0" err="1"/>
                    <a:t>program</a:t>
                  </a:r>
                  <a:endParaRPr lang="es-ES" b="1" dirty="0"/>
                </a:p>
                <a:p>
                  <a:pPr>
                    <a:defRPr/>
                  </a:pPr>
                  <a:endParaRPr lang="en-GB" dirty="0"/>
                </a:p>
                <a:p>
                  <a:pPr>
                    <a:defRPr/>
                  </a:pPr>
                  <a:r>
                    <a:rPr lang="en-GB" b="1" dirty="0"/>
                    <a:t>    </a:t>
                  </a:r>
                  <a:r>
                    <a:rPr lang="en-GB" b="1" dirty="0" smtClean="0">
                      <a:solidFill>
                        <a:srgbClr val="C00000"/>
                      </a:solidFill>
                    </a:rPr>
                    <a:t>... </a:t>
                  </a:r>
                  <a:r>
                    <a:rPr lang="en-GB" b="1" dirty="0">
                      <a:solidFill>
                        <a:srgbClr val="C00000"/>
                      </a:solidFill>
                    </a:rPr>
                    <a:t>not in the original proposal</a:t>
                  </a:r>
                  <a:r>
                    <a:rPr lang="en-GB" b="1" dirty="0"/>
                    <a:t>!</a:t>
                  </a:r>
                </a:p>
                <a:p>
                  <a:pPr>
                    <a:defRPr/>
                  </a:pPr>
                  <a:endParaRPr lang="en-GB" sz="1400" dirty="0"/>
                </a:p>
                <a:p>
                  <a:pPr>
                    <a:defRPr/>
                  </a:pPr>
                  <a:r>
                    <a:rPr lang="en-GB" dirty="0" smtClean="0"/>
                    <a:t>    </a:t>
                  </a:r>
                  <a:r>
                    <a:rPr lang="en-GB" dirty="0" smtClean="0">
                      <a:sym typeface="Wingdings" pitchFamily="2" charset="2"/>
                    </a:rPr>
                    <a:t> </a:t>
                  </a:r>
                  <a:r>
                    <a:rPr lang="en-GB" b="1" dirty="0" smtClean="0">
                      <a:solidFill>
                        <a:srgbClr val="0000CC"/>
                      </a:solidFill>
                    </a:rPr>
                    <a:t>unique</a:t>
                  </a:r>
                </a:p>
                <a:p>
                  <a:pPr>
                    <a:defRPr/>
                  </a:pPr>
                  <a:r>
                    <a:rPr lang="en-GB" dirty="0" smtClean="0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  </a:t>
                  </a:r>
                </a:p>
                <a:p>
                  <a:pPr>
                    <a:defRPr/>
                  </a:pPr>
                  <a:endParaRPr lang="en-GB" dirty="0" smtClean="0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itchFamily="2" charset="2"/>
                  </a:endParaRPr>
                </a:p>
                <a:p>
                  <a:pPr>
                    <a:defRPr/>
                  </a:pPr>
                  <a:r>
                    <a:rPr lang="en-GB" dirty="0" smtClean="0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Wingdings" pitchFamily="2" charset="2"/>
                    </a:rPr>
                    <a:t></a:t>
                  </a:r>
                  <a:r>
                    <a:rPr lang="en-GB" dirty="0" smtClean="0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en-GB" b="1" dirty="0" smtClean="0">
                      <a:solidFill>
                        <a:srgbClr val="C00000"/>
                      </a:solidFill>
                    </a:rPr>
                    <a:t>ID   </a:t>
                  </a:r>
                  <a:r>
                    <a:rPr lang="en-GB" sz="2000" b="1" dirty="0" smtClean="0">
                      <a:solidFill>
                        <a:srgbClr val="0000CC"/>
                      </a:solidFill>
                    </a:rPr>
                    <a:t>+</a:t>
                  </a:r>
                  <a:r>
                    <a:rPr lang="en-GB" b="1" dirty="0" smtClean="0">
                      <a:solidFill>
                        <a:srgbClr val="C00000"/>
                      </a:solidFill>
                    </a:rPr>
                    <a:t> signal-to-noise improvement</a:t>
                  </a:r>
                  <a:r>
                    <a:rPr lang="en-GB" b="1" dirty="0" smtClean="0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            </a:t>
                  </a:r>
                  <a:endParaRPr lang="en-GB" b="1" dirty="0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defRPr/>
                  </a:pPr>
                  <a:endParaRPr lang="en-GB" dirty="0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defRPr/>
                  </a:pPr>
                  <a:r>
                    <a:rPr lang="en-GB" dirty="0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   </a:t>
                  </a:r>
                  <a:endParaRPr lang="en-GB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18125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45813" y="2259949"/>
              <a:ext cx="523455" cy="952046"/>
            </a:xfrm>
            <a:prstGeom prst="rect">
              <a:avLst/>
            </a:prstGeom>
            <a:noFill/>
            <a:ln w="57150" cmpd="thinThick">
              <a:noFill/>
              <a:miter lim="800000"/>
              <a:headEnd/>
              <a:tailEnd/>
            </a:ln>
          </p:spPr>
        </p:pic>
      </p:grp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0150" y="0"/>
            <a:ext cx="3974058" cy="46754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2800" dirty="0" smtClean="0">
                <a:solidFill>
                  <a:srgbClr val="0000CC"/>
                </a:solidFill>
              </a:rPr>
              <a:t>CAST X-</a:t>
            </a:r>
            <a:r>
              <a:rPr lang="es-ES" sz="2800" dirty="0" err="1" smtClean="0">
                <a:solidFill>
                  <a:srgbClr val="0000CC"/>
                </a:solidFill>
              </a:rPr>
              <a:t>ray</a:t>
            </a:r>
            <a:r>
              <a:rPr lang="es-ES" sz="2800" dirty="0" smtClean="0">
                <a:solidFill>
                  <a:srgbClr val="0000CC"/>
                </a:solidFill>
              </a:rPr>
              <a:t> </a:t>
            </a:r>
            <a:r>
              <a:rPr lang="es-ES" sz="2800" dirty="0" err="1" smtClean="0">
                <a:solidFill>
                  <a:srgbClr val="0000CC"/>
                </a:solidFill>
              </a:rPr>
              <a:t>telescope</a:t>
            </a:r>
            <a:r>
              <a:rPr lang="es-ES" sz="2800" dirty="0" smtClean="0">
                <a:solidFill>
                  <a:srgbClr val="0000CC"/>
                </a:solidFill>
              </a:rPr>
              <a:t>:  </a:t>
            </a:r>
            <a:r>
              <a:rPr lang="es-ES" sz="2800" dirty="0" smtClean="0">
                <a:solidFill>
                  <a:srgbClr val="C00000"/>
                </a:solidFill>
              </a:rPr>
              <a:t>MPE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r>
              <a:rPr lang="en-GB" dirty="0" smtClean="0"/>
              <a:t>31</a:t>
            </a:r>
            <a:endParaRPr lang="en-GB" dirty="0"/>
          </a:p>
        </p:txBody>
      </p:sp>
      <p:grpSp>
        <p:nvGrpSpPr>
          <p:cNvPr id="5" name="Group 27"/>
          <p:cNvGrpSpPr/>
          <p:nvPr/>
        </p:nvGrpSpPr>
        <p:grpSpPr>
          <a:xfrm>
            <a:off x="6084168" y="4365104"/>
            <a:ext cx="2958236" cy="2232248"/>
            <a:chOff x="4206052" y="3501008"/>
            <a:chExt cx="2958236" cy="2232248"/>
          </a:xfrm>
        </p:grpSpPr>
        <p:grpSp>
          <p:nvGrpSpPr>
            <p:cNvPr id="6" name="Group 25"/>
            <p:cNvGrpSpPr/>
            <p:nvPr/>
          </p:nvGrpSpPr>
          <p:grpSpPr>
            <a:xfrm>
              <a:off x="4206052" y="3501008"/>
              <a:ext cx="2958236" cy="2232248"/>
              <a:chOff x="4206052" y="3501008"/>
              <a:chExt cx="2958236" cy="2232248"/>
            </a:xfrm>
          </p:grpSpPr>
          <p:grpSp>
            <p:nvGrpSpPr>
              <p:cNvPr id="9" name="Group 23"/>
              <p:cNvGrpSpPr/>
              <p:nvPr/>
            </p:nvGrpSpPr>
            <p:grpSpPr>
              <a:xfrm>
                <a:off x="4206052" y="3501008"/>
                <a:ext cx="2958236" cy="2232248"/>
                <a:chOff x="4206052" y="3501008"/>
                <a:chExt cx="2958236" cy="2232248"/>
              </a:xfrm>
            </p:grpSpPr>
            <p:grpSp>
              <p:nvGrpSpPr>
                <p:cNvPr id="11" name="Group 21"/>
                <p:cNvGrpSpPr/>
                <p:nvPr/>
              </p:nvGrpSpPr>
              <p:grpSpPr>
                <a:xfrm>
                  <a:off x="4206052" y="3501008"/>
                  <a:ext cx="2958236" cy="2232248"/>
                  <a:chOff x="4206052" y="3501008"/>
                  <a:chExt cx="2958236" cy="2232248"/>
                </a:xfrm>
              </p:grpSpPr>
              <p:grpSp>
                <p:nvGrpSpPr>
                  <p:cNvPr id="12" name="Group 19"/>
                  <p:cNvGrpSpPr/>
                  <p:nvPr/>
                </p:nvGrpSpPr>
                <p:grpSpPr>
                  <a:xfrm>
                    <a:off x="4206052" y="3501008"/>
                    <a:ext cx="2958236" cy="2232248"/>
                    <a:chOff x="3995936" y="3284984"/>
                    <a:chExt cx="2958236" cy="2232248"/>
                  </a:xfrm>
                </p:grpSpPr>
                <p:grpSp>
                  <p:nvGrpSpPr>
                    <p:cNvPr id="14" name="Group 17"/>
                    <p:cNvGrpSpPr/>
                    <p:nvPr/>
                  </p:nvGrpSpPr>
                  <p:grpSpPr>
                    <a:xfrm>
                      <a:off x="3995936" y="3284984"/>
                      <a:ext cx="2958236" cy="2232248"/>
                      <a:chOff x="3995936" y="3284984"/>
                      <a:chExt cx="2958236" cy="2232248"/>
                    </a:xfrm>
                  </p:grpSpPr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3995936" y="3284984"/>
                        <a:ext cx="2958236" cy="2232248"/>
                        <a:chOff x="3995936" y="3284984"/>
                        <a:chExt cx="2958236" cy="2232248"/>
                      </a:xfrm>
                    </p:grpSpPr>
                    <p:grpSp>
                      <p:nvGrpSpPr>
                        <p:cNvPr id="18" name="Group 12"/>
                        <p:cNvGrpSpPr/>
                        <p:nvPr/>
                      </p:nvGrpSpPr>
                      <p:grpSpPr>
                        <a:xfrm>
                          <a:off x="3995936" y="3284984"/>
                          <a:ext cx="2958236" cy="2232248"/>
                          <a:chOff x="3995936" y="3284984"/>
                          <a:chExt cx="2958236" cy="2232248"/>
                        </a:xfrm>
                      </p:grpSpPr>
                      <p:pic>
                        <p:nvPicPr>
                          <p:cNvPr id="26" name="Picture 3" descr="http://ircamera.as.arizona.edu/astr_250/images/op3.gif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 cstate="print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95936" y="3284984"/>
                            <a:ext cx="2958236" cy="2232248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C00000"/>
                            </a:solidFill>
                          </a:ln>
                        </p:spPr>
                      </p:pic>
                      <p:sp>
                        <p:nvSpPr>
                          <p:cNvPr id="27" name="TextBox 26"/>
                          <p:cNvSpPr txBox="1"/>
                          <p:nvPr/>
                        </p:nvSpPr>
                        <p:spPr>
                          <a:xfrm>
                            <a:off x="6012160" y="4365104"/>
                            <a:ext cx="580608" cy="2000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GB" sz="700" b="1" dirty="0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</a:rPr>
                              <a:t>1.7 meters</a:t>
                            </a:r>
                            <a:endParaRPr lang="en-GB" sz="7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25" name="TextBox 14"/>
                        <p:cNvSpPr txBox="1"/>
                        <p:nvPr/>
                      </p:nvSpPr>
                      <p:spPr>
                        <a:xfrm>
                          <a:off x="4499992" y="5363344"/>
                          <a:ext cx="2167581" cy="1538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GB" sz="400" dirty="0" smtClean="0">
                              <a:solidFill>
                                <a:schemeClr val="bg1"/>
                              </a:solidFill>
                            </a:rPr>
                            <a:t>....................................................................                                                                                                   </a:t>
                          </a:r>
                          <a:endParaRPr lang="en-GB" sz="400" dirty="0">
                            <a:solidFill>
                              <a:schemeClr val="bg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3" name="TextBox 22"/>
                      <p:cNvSpPr txBox="1"/>
                      <p:nvPr/>
                    </p:nvSpPr>
                    <p:spPr>
                      <a:xfrm>
                        <a:off x="5076056" y="5157192"/>
                        <a:ext cx="1322798" cy="2616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050" b="1" dirty="0" smtClean="0"/>
                          <a:t>Nested </a:t>
                        </a:r>
                        <a:r>
                          <a:rPr lang="en-GB" sz="1050" b="1" dirty="0" err="1" smtClean="0"/>
                          <a:t>paraboloids</a:t>
                        </a:r>
                        <a:endParaRPr lang="en-GB" sz="1050" b="1" dirty="0"/>
                      </a:p>
                    </p:txBody>
                  </p:sp>
                </p:grpSp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4073477" y="3717032"/>
                      <a:ext cx="1218603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900" b="1" dirty="0" smtClean="0"/>
                        <a:t>Nested  Hyperboloids</a:t>
                      </a:r>
                      <a:endParaRPr lang="en-GB" sz="900" b="1" dirty="0"/>
                    </a:p>
                  </p:txBody>
                </p:sp>
              </p:grp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6156176" y="3512041"/>
                    <a:ext cx="57259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           </a:t>
                    </a:r>
                    <a:endParaRPr lang="en-GB" sz="12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7" name="TextBox 16"/>
                <p:cNvSpPr txBox="1"/>
                <p:nvPr/>
              </p:nvSpPr>
              <p:spPr>
                <a:xfrm>
                  <a:off x="6660232" y="3789040"/>
                  <a:ext cx="328936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chemeClr val="bg1"/>
                      </a:solidFill>
                    </a:rPr>
                    <a:t>     </a:t>
                  </a:r>
                  <a:endParaRPr lang="en-GB" sz="1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6491342" y="4005064"/>
                <a:ext cx="31290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>
                    <a:solidFill>
                      <a:schemeClr val="bg1"/>
                    </a:solidFill>
                  </a:rPr>
                  <a:t>    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247177" y="3573016"/>
              <a:ext cx="84510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/>
                <a:t>Focal plane</a:t>
              </a:r>
              <a:endParaRPr lang="en-GB" sz="11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7563" y="1947863"/>
            <a:ext cx="1773237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 rot="5400000">
            <a:off x="2589819" y="1179259"/>
            <a:ext cx="430887" cy="1219052"/>
          </a:xfrm>
          <a:prstGeom prst="rect">
            <a:avLst/>
          </a:prstGeom>
          <a:solidFill>
            <a:srgbClr val="66FFFF"/>
          </a:solidFill>
          <a:effectLst>
            <a:softEdge rad="31750"/>
          </a:effectLst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Background</a:t>
            </a:r>
          </a:p>
        </p:txBody>
      </p:sp>
      <p:grpSp>
        <p:nvGrpSpPr>
          <p:cNvPr id="2" name="23 Grupo"/>
          <p:cNvGrpSpPr>
            <a:grpSpLocks/>
          </p:cNvGrpSpPr>
          <p:nvPr/>
        </p:nvGrpSpPr>
        <p:grpSpPr bwMode="auto">
          <a:xfrm>
            <a:off x="152400" y="1947863"/>
            <a:ext cx="1855788" cy="3660775"/>
            <a:chOff x="285719" y="1947850"/>
            <a:chExt cx="1971706" cy="3938600"/>
          </a:xfrm>
        </p:grpSpPr>
        <p:pic>
          <p:nvPicPr>
            <p:cNvPr id="184334" name="Picture 23"/>
            <p:cNvPicPr>
              <a:picLocks noChangeAspect="1"/>
            </p:cNvPicPr>
            <p:nvPr/>
          </p:nvPicPr>
          <p:blipFill>
            <a:blip r:embed="rId3" cstate="print"/>
            <a:srcRect r="14345"/>
            <a:stretch>
              <a:fillRect/>
            </a:stretch>
          </p:blipFill>
          <p:spPr bwMode="auto">
            <a:xfrm>
              <a:off x="285719" y="1947850"/>
              <a:ext cx="1971706" cy="393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22 Elipse"/>
            <p:cNvSpPr>
              <a:spLocks noChangeAspect="1"/>
            </p:cNvSpPr>
            <p:nvPr/>
          </p:nvSpPr>
          <p:spPr>
            <a:xfrm>
              <a:off x="924964" y="3485031"/>
              <a:ext cx="443591" cy="4423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 rot="5400000">
            <a:off x="660931" y="1196725"/>
            <a:ext cx="430887" cy="1142852"/>
          </a:xfrm>
          <a:prstGeom prst="rect">
            <a:avLst/>
          </a:prstGeom>
          <a:solidFill>
            <a:srgbClr val="66FFFF"/>
          </a:solidFill>
          <a:effectLst>
            <a:softEdge rad="31750"/>
          </a:effectLst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Tracking</a:t>
            </a:r>
          </a:p>
        </p:txBody>
      </p:sp>
      <p:sp>
        <p:nvSpPr>
          <p:cNvPr id="184328" name="Text Box 22"/>
          <p:cNvSpPr txBox="1">
            <a:spLocks noChangeArrowheads="1"/>
          </p:cNvSpPr>
          <p:nvPr/>
        </p:nvSpPr>
        <p:spPr bwMode="auto">
          <a:xfrm>
            <a:off x="3924300" y="1595438"/>
            <a:ext cx="1797050" cy="338554"/>
          </a:xfrm>
          <a:prstGeom prst="rect">
            <a:avLst/>
          </a:prstGeom>
          <a:solidFill>
            <a:srgbClr val="66FFFF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latin typeface="Garamond" pitchFamily="18" charset="0"/>
              </a:rPr>
              <a:t>Signal simulation</a:t>
            </a:r>
            <a:endParaRPr lang="en-GB" sz="1600" b="1" dirty="0">
              <a:latin typeface="Garamond" pitchFamily="18" charset="0"/>
            </a:endParaRPr>
          </a:p>
        </p:txBody>
      </p:sp>
      <p:grpSp>
        <p:nvGrpSpPr>
          <p:cNvPr id="3" name="Group 15"/>
          <p:cNvGrpSpPr/>
          <p:nvPr/>
        </p:nvGrpSpPr>
        <p:grpSpPr>
          <a:xfrm>
            <a:off x="5724128" y="2032099"/>
            <a:ext cx="3459732" cy="2599134"/>
            <a:chOff x="5724128" y="2032099"/>
            <a:chExt cx="3459732" cy="2599134"/>
          </a:xfrm>
        </p:grpSpPr>
        <p:sp>
          <p:nvSpPr>
            <p:cNvPr id="184326" name="TextBox 21"/>
            <p:cNvSpPr txBox="1">
              <a:spLocks noChangeArrowheads="1"/>
            </p:cNvSpPr>
            <p:nvPr/>
          </p:nvSpPr>
          <p:spPr bwMode="auto">
            <a:xfrm>
              <a:off x="6300192" y="4293096"/>
              <a:ext cx="2533650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 dirty="0">
                  <a:solidFill>
                    <a:srgbClr val="660066"/>
                  </a:solidFill>
                  <a:latin typeface="Rockwell" pitchFamily="18" charset="0"/>
                </a:rPr>
                <a:t>~ </a:t>
              </a:r>
              <a:r>
                <a:rPr lang="en-US" sz="1600" b="1" dirty="0">
                  <a:solidFill>
                    <a:srgbClr val="660066"/>
                  </a:solidFill>
                  <a:latin typeface="Cambria" pitchFamily="18" charset="0"/>
                </a:rPr>
                <a:t>8</a:t>
              </a:r>
              <a:r>
                <a:rPr lang="en-GB" sz="1600" b="1" dirty="0">
                  <a:solidFill>
                    <a:srgbClr val="660066"/>
                  </a:solidFill>
                  <a:latin typeface="Cambria" pitchFamily="18" charset="0"/>
                  <a:sym typeface="Wingdings 2" pitchFamily="18" charset="2"/>
                </a:rPr>
                <a:t>x</a:t>
              </a:r>
              <a:r>
                <a:rPr lang="en-GB" sz="1600" b="1" dirty="0">
                  <a:solidFill>
                    <a:srgbClr val="660066"/>
                  </a:solidFill>
                  <a:latin typeface="Cambria" pitchFamily="18" charset="0"/>
                </a:rPr>
                <a:t>10</a:t>
              </a:r>
              <a:r>
                <a:rPr lang="en-GB" sz="1600" b="1" baseline="30000" dirty="0">
                  <a:solidFill>
                    <a:srgbClr val="660066"/>
                  </a:solidFill>
                  <a:latin typeface="Cambria" pitchFamily="18" charset="0"/>
                </a:rPr>
                <a:t>-5</a:t>
              </a:r>
              <a:r>
                <a:rPr lang="en-GB" sz="1600" b="1" dirty="0">
                  <a:solidFill>
                    <a:srgbClr val="660066"/>
                  </a:solidFill>
                  <a:latin typeface="Cambria" pitchFamily="18" charset="0"/>
                </a:rPr>
                <a:t>cts</a:t>
              </a:r>
              <a:r>
                <a:rPr lang="en-GB" sz="1600" b="1" dirty="0">
                  <a:solidFill>
                    <a:srgbClr val="660066"/>
                  </a:solidFill>
                  <a:latin typeface="Rockwell" pitchFamily="18" charset="0"/>
                </a:rPr>
                <a:t> </a:t>
              </a:r>
              <a:r>
                <a:rPr lang="el-GR" sz="1600" b="1" dirty="0">
                  <a:solidFill>
                    <a:srgbClr val="660066"/>
                  </a:solidFill>
                  <a:latin typeface="Cambria" pitchFamily="18" charset="0"/>
                </a:rPr>
                <a:t>keV</a:t>
              </a:r>
              <a:r>
                <a:rPr lang="el-GR" sz="1600" b="1" baseline="30000" dirty="0">
                  <a:solidFill>
                    <a:srgbClr val="660066"/>
                  </a:solidFill>
                  <a:latin typeface="Cambria" pitchFamily="18" charset="0"/>
                </a:rPr>
                <a:t>-1</a:t>
              </a:r>
              <a:r>
                <a:rPr lang="el-GR" sz="1600" b="1" dirty="0">
                  <a:solidFill>
                    <a:srgbClr val="660066"/>
                  </a:solidFill>
                  <a:latin typeface="Cambria" pitchFamily="18" charset="0"/>
                </a:rPr>
                <a:t>cm</a:t>
              </a:r>
              <a:r>
                <a:rPr lang="el-GR" sz="1600" b="1" baseline="30000" dirty="0">
                  <a:solidFill>
                    <a:srgbClr val="660066"/>
                  </a:solidFill>
                  <a:latin typeface="Cambria" pitchFamily="18" charset="0"/>
                </a:rPr>
                <a:t>-2</a:t>
              </a:r>
              <a:r>
                <a:rPr lang="el-GR" sz="1600" b="1" dirty="0">
                  <a:solidFill>
                    <a:srgbClr val="660066"/>
                  </a:solidFill>
                  <a:latin typeface="Cambria" pitchFamily="18" charset="0"/>
                </a:rPr>
                <a:t>s</a:t>
              </a:r>
              <a:r>
                <a:rPr lang="el-GR" sz="1600" b="1" baseline="30000" dirty="0">
                  <a:solidFill>
                    <a:srgbClr val="660066"/>
                  </a:solidFill>
                  <a:latin typeface="Cambria" pitchFamily="18" charset="0"/>
                </a:rPr>
                <a:t>-1</a:t>
              </a:r>
              <a:endParaRPr lang="en-GB" sz="1600" b="1" baseline="30000" dirty="0">
                <a:solidFill>
                  <a:srgbClr val="660066"/>
                </a:solidFill>
                <a:latin typeface="Rockwell" pitchFamily="18" charset="0"/>
              </a:endParaRPr>
            </a:p>
          </p:txBody>
        </p:sp>
        <p:sp>
          <p:nvSpPr>
            <p:cNvPr id="57418" name="Rectangle 74"/>
            <p:cNvSpPr>
              <a:spLocks noChangeArrowheads="1"/>
            </p:cNvSpPr>
            <p:nvPr/>
          </p:nvSpPr>
          <p:spPr bwMode="auto">
            <a:xfrm>
              <a:off x="5724128" y="2032099"/>
              <a:ext cx="3459732" cy="2223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Tx/>
                <a:buChar char="•"/>
                <a:defRPr/>
              </a:pP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  Spot </a:t>
              </a:r>
              <a:r>
                <a:rPr lang="en-GB" sz="1600" b="1" dirty="0">
                  <a:solidFill>
                    <a:schemeClr val="tx2"/>
                  </a:solidFill>
                  <a:latin typeface="Cambria" pitchFamily="18" charset="0"/>
                </a:rPr>
                <a:t>position well determined</a:t>
              </a:r>
            </a:p>
            <a:p>
              <a:pPr>
                <a:defRPr/>
              </a:pPr>
              <a:endParaRPr lang="en-GB" sz="1050" b="1" dirty="0">
                <a:solidFill>
                  <a:schemeClr val="tx2"/>
                </a:solidFill>
                <a:latin typeface="Cambria" pitchFamily="18" charset="0"/>
              </a:endParaRPr>
            </a:p>
            <a:p>
              <a:pPr>
                <a:buFontTx/>
                <a:buChar char="•"/>
                <a:defRPr/>
              </a:pP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  Full </a:t>
              </a:r>
              <a:r>
                <a:rPr lang="en-GB" sz="1600" b="1" dirty="0">
                  <a:solidFill>
                    <a:schemeClr val="tx2"/>
                  </a:solidFill>
                  <a:latin typeface="Cambria" pitchFamily="18" charset="0"/>
                </a:rPr>
                <a:t>sensitivity of </a:t>
              </a: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telescope</a:t>
              </a:r>
            </a:p>
            <a:p>
              <a:pPr>
                <a:defRPr/>
              </a:pP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    </a:t>
              </a:r>
              <a:r>
                <a:rPr lang="en-GB" sz="1600" b="1" dirty="0">
                  <a:solidFill>
                    <a:schemeClr val="tx2"/>
                  </a:solidFill>
                  <a:latin typeface="Cambria" pitchFamily="18" charset="0"/>
                </a:rPr>
                <a:t>exploited</a:t>
              </a:r>
            </a:p>
            <a:p>
              <a:pPr>
                <a:defRPr/>
              </a:pPr>
              <a:endParaRPr lang="en-GB" sz="1600" b="1" dirty="0">
                <a:solidFill>
                  <a:schemeClr val="tx2"/>
                </a:solidFill>
                <a:latin typeface="Cambria" pitchFamily="18" charset="0"/>
              </a:endParaRPr>
            </a:p>
            <a:p>
              <a:pPr>
                <a:buFontTx/>
                <a:buChar char="•"/>
                <a:defRPr/>
              </a:pP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  Counts </a:t>
              </a:r>
              <a:r>
                <a:rPr lang="en-GB" sz="1600" b="1" dirty="0">
                  <a:solidFill>
                    <a:schemeClr val="tx2"/>
                  </a:solidFill>
                  <a:latin typeface="Cambria" pitchFamily="18" charset="0"/>
                </a:rPr>
                <a:t>in the spot </a:t>
              </a: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compatible</a:t>
              </a:r>
            </a:p>
            <a:p>
              <a:pPr>
                <a:defRPr/>
              </a:pPr>
              <a:r>
                <a:rPr lang="en-GB" sz="1600" b="1" dirty="0" smtClean="0">
                  <a:solidFill>
                    <a:schemeClr val="tx2"/>
                  </a:solidFill>
                  <a:latin typeface="Cambria" pitchFamily="18" charset="0"/>
                </a:rPr>
                <a:t>     </a:t>
              </a:r>
              <a:r>
                <a:rPr lang="en-GB" sz="1600" b="1" dirty="0">
                  <a:solidFill>
                    <a:schemeClr val="tx2"/>
                  </a:solidFill>
                  <a:latin typeface="Cambria" pitchFamily="18" charset="0"/>
                </a:rPr>
                <a:t>with background level</a:t>
              </a:r>
            </a:p>
            <a:p>
              <a:pPr>
                <a:defRPr/>
              </a:pPr>
              <a:endParaRPr lang="en-GB" sz="1400" dirty="0">
                <a:solidFill>
                  <a:srgbClr val="660066"/>
                </a:solidFill>
                <a:latin typeface="Cambria" pitchFamily="18" charset="0"/>
              </a:endParaRPr>
            </a:p>
            <a:p>
              <a:pPr>
                <a:buFontTx/>
                <a:buChar char="•"/>
                <a:defRPr/>
              </a:pPr>
              <a:r>
                <a:rPr lang="en-GB" dirty="0" smtClean="0">
                  <a:solidFill>
                    <a:srgbClr val="660066"/>
                  </a:solidFill>
                  <a:latin typeface="Cambria" pitchFamily="18" charset="0"/>
                </a:rPr>
                <a:t>  B</a:t>
              </a:r>
              <a:r>
                <a:rPr lang="en-GB" b="1" dirty="0" smtClean="0">
                  <a:solidFill>
                    <a:srgbClr val="660066"/>
                  </a:solidFill>
                  <a:latin typeface="Cambria" pitchFamily="18" charset="0"/>
                </a:rPr>
                <a:t>ackground rate 1-7keV:</a:t>
              </a:r>
              <a:endParaRPr lang="en-GB" b="1" dirty="0">
                <a:solidFill>
                  <a:srgbClr val="660066"/>
                </a:solidFill>
                <a:latin typeface="Cambria" pitchFamily="18" charset="0"/>
              </a:endParaRPr>
            </a:p>
          </p:txBody>
        </p:sp>
      </p:grpSp>
      <p:sp>
        <p:nvSpPr>
          <p:cNvPr id="184331" name="Rectangle 2"/>
          <p:cNvSpPr>
            <a:spLocks/>
          </p:cNvSpPr>
          <p:nvPr/>
        </p:nvSpPr>
        <p:spPr bwMode="auto">
          <a:xfrm>
            <a:off x="107504" y="44624"/>
            <a:ext cx="3826768" cy="50383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just"/>
            <a:r>
              <a:rPr lang="en-US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X-ray Telescope / CCD</a:t>
            </a:r>
            <a:endParaRPr lang="en-GB" sz="2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2" name="Footer Placeholder 87"/>
          <p:cNvSpPr txBox="1">
            <a:spLocks noGrp="1"/>
          </p:cNvSpPr>
          <p:nvPr/>
        </p:nvSpPr>
        <p:spPr bwMode="auto">
          <a:xfrm>
            <a:off x="171450" y="6477000"/>
            <a:ext cx="5624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1300">
                <a:solidFill>
                  <a:schemeClr val="bg2"/>
                </a:solidFill>
                <a:latin typeface="Arial" pitchFamily="34" charset="0"/>
              </a:rPr>
              <a:t>CAST Status &amp; Perspectives, Theopisti Dafni (UNIZAR), Moriond2010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32</a:t>
            </a:r>
            <a:endParaRPr lang="en-GB" dirty="0"/>
          </a:p>
        </p:txBody>
      </p:sp>
      <p:grpSp>
        <p:nvGrpSpPr>
          <p:cNvPr id="4" name="Group 22"/>
          <p:cNvGrpSpPr/>
          <p:nvPr/>
        </p:nvGrpSpPr>
        <p:grpSpPr>
          <a:xfrm>
            <a:off x="3929063" y="1949450"/>
            <a:ext cx="4843339" cy="4358129"/>
            <a:chOff x="3929063" y="1949450"/>
            <a:chExt cx="4843339" cy="4358129"/>
          </a:xfrm>
        </p:grpSpPr>
        <p:grpSp>
          <p:nvGrpSpPr>
            <p:cNvPr id="5" name="Group 18"/>
            <p:cNvGrpSpPr/>
            <p:nvPr/>
          </p:nvGrpSpPr>
          <p:grpSpPr>
            <a:xfrm>
              <a:off x="3929063" y="1949450"/>
              <a:ext cx="4843339" cy="4358129"/>
              <a:chOff x="3929063" y="1949450"/>
              <a:chExt cx="4843339" cy="4358129"/>
            </a:xfrm>
          </p:grpSpPr>
          <p:pic>
            <p:nvPicPr>
              <p:cNvPr id="18432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843"/>
              <a:stretch>
                <a:fillRect/>
              </a:stretch>
            </p:blipFill>
            <p:spPr bwMode="auto">
              <a:xfrm>
                <a:off x="3929063" y="1949450"/>
                <a:ext cx="1792287" cy="3646488"/>
              </a:xfrm>
              <a:prstGeom prst="rect">
                <a:avLst/>
              </a:prstGeom>
              <a:noFill/>
              <a:ln w="57150" cmpd="thinThick">
                <a:noFill/>
                <a:miter lim="800000"/>
                <a:headEnd/>
                <a:tailEnd/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5940152" y="5661248"/>
                <a:ext cx="283225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Solar </a:t>
                </a:r>
                <a:r>
                  <a:rPr lang="en-US" b="1" dirty="0" err="1" smtClean="0"/>
                  <a:t>axions</a:t>
                </a:r>
                <a:r>
                  <a:rPr lang="en-US" b="1" dirty="0" smtClean="0"/>
                  <a:t>!</a:t>
                </a:r>
              </a:p>
              <a:p>
                <a:r>
                  <a:rPr lang="en-US" dirty="0" smtClean="0"/>
                  <a:t>  </a:t>
                </a:r>
                <a:r>
                  <a:rPr lang="en-US" dirty="0" err="1" smtClean="0"/>
                  <a:t>paraphotons</a:t>
                </a:r>
                <a:r>
                  <a:rPr lang="en-US" dirty="0" smtClean="0"/>
                  <a:t>, chameleons?</a:t>
                </a:r>
                <a:endParaRPr lang="en-US" dirty="0"/>
              </a:p>
            </p:txBody>
          </p:sp>
        </p:grpSp>
        <p:cxnSp>
          <p:nvCxnSpPr>
            <p:cNvPr id="22" name="Straight Arrow Connector 21"/>
            <p:cNvCxnSpPr/>
            <p:nvPr/>
          </p:nvCxnSpPr>
          <p:spPr>
            <a:xfrm rot="16200000" flipH="1">
              <a:off x="4499992" y="4221088"/>
              <a:ext cx="1944216" cy="108012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724128" y="11663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Reduction ~ 200 surface  43mm-&gt; 3mm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</a:p>
          <a:p>
            <a:r>
              <a:rPr lang="en-US" dirty="0" smtClean="0"/>
              <a:t>Pixel 150 </a:t>
            </a:r>
            <a:r>
              <a:rPr lang="el-GR" dirty="0" smtClean="0"/>
              <a:t>μ</a:t>
            </a:r>
            <a:r>
              <a:rPr lang="en-US" dirty="0" smtClean="0"/>
              <a:t>m </a:t>
            </a:r>
            <a:r>
              <a:rPr lang="en-US" dirty="0" err="1" smtClean="0"/>
              <a:t>fiducial</a:t>
            </a:r>
            <a:r>
              <a:rPr lang="en-US" dirty="0" smtClean="0"/>
              <a:t> – radius 11 pixels (~ 20% solar radius)</a:t>
            </a: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619672" y="580526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~ 0.3 counts /hr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Data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94928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b="1" dirty="0" smtClean="0"/>
              <a:t>Phases of CAST</a:t>
            </a:r>
            <a:endParaRPr lang="fr-FR" sz="1800" dirty="0" smtClean="0"/>
          </a:p>
          <a:p>
            <a:pPr lvl="1"/>
            <a:endParaRPr lang="fr-FR" b="1" dirty="0" smtClean="0"/>
          </a:p>
          <a:p>
            <a:pPr lvl="1"/>
            <a:r>
              <a:rPr lang="fr-FR" b="1" dirty="0" smtClean="0"/>
              <a:t>Vacuum 2003—2004   </a:t>
            </a:r>
          </a:p>
          <a:p>
            <a:pPr lvl="2"/>
            <a:r>
              <a:rPr lang="fr-FR" b="1" dirty="0" smtClean="0"/>
              <a:t>m</a:t>
            </a:r>
            <a:r>
              <a:rPr lang="fr-FR" b="1" baseline="-25000" dirty="0" smtClean="0"/>
              <a:t>a</a:t>
            </a:r>
            <a:r>
              <a:rPr lang="fr-FR" b="1" dirty="0" smtClean="0"/>
              <a:t>  0.0 -&gt;0.02 eV</a:t>
            </a:r>
            <a:endParaRPr lang="fr-FR" b="1" dirty="0" smtClean="0"/>
          </a:p>
          <a:p>
            <a:pPr lvl="1"/>
            <a:endParaRPr lang="fr-FR" sz="1600" dirty="0" smtClean="0"/>
          </a:p>
          <a:p>
            <a:pPr lvl="1"/>
            <a:r>
              <a:rPr lang="fr-FR" b="1" dirty="0" smtClean="0"/>
              <a:t>Buffer gas  - cold bore </a:t>
            </a:r>
            <a:endParaRPr lang="fr-FR" sz="1600" dirty="0" smtClean="0"/>
          </a:p>
          <a:p>
            <a:pPr lvl="2"/>
            <a:r>
              <a:rPr lang="fr-FR" b="1" dirty="0" smtClean="0"/>
              <a:t>4He	2006 	0-14 mbar (1.8K  gaz idéal)   …………160 pas ….7 ans pour arriver a 120 mbar</a:t>
            </a:r>
          </a:p>
          <a:p>
            <a:pPr lvl="3"/>
            <a:r>
              <a:rPr lang="fr-FR" b="1" dirty="0" smtClean="0"/>
              <a:t>m</a:t>
            </a:r>
            <a:r>
              <a:rPr lang="fr-FR" b="1" baseline="-25000" dirty="0" smtClean="0"/>
              <a:t>a</a:t>
            </a:r>
            <a:r>
              <a:rPr lang="fr-FR" b="1" dirty="0" smtClean="0"/>
              <a:t>    0.0 – 0.4 eV</a:t>
            </a:r>
          </a:p>
          <a:p>
            <a:pPr lvl="3"/>
            <a:endParaRPr lang="fr-FR" sz="1200" dirty="0" smtClean="0"/>
          </a:p>
          <a:p>
            <a:pPr lvl="2"/>
            <a:r>
              <a:rPr lang="fr-FR" b="1" dirty="0" smtClean="0"/>
              <a:t>3He 		14 - 120mbar (1.8K gaz idéal)</a:t>
            </a:r>
          </a:p>
          <a:p>
            <a:pPr lvl="3"/>
            <a:r>
              <a:rPr lang="fr-FR" b="1" dirty="0" smtClean="0"/>
              <a:t>2008,2009,2010,2011 </a:t>
            </a:r>
          </a:p>
          <a:p>
            <a:pPr lvl="4"/>
            <a:r>
              <a:rPr lang="fr-FR" b="1" dirty="0" smtClean="0"/>
              <a:t>prix  3He</a:t>
            </a:r>
            <a:r>
              <a:rPr lang="fr-FR" b="1" dirty="0" smtClean="0">
                <a:sym typeface="Wingdings" pitchFamily="2" charset="2"/>
              </a:rPr>
              <a:t> x10 (2500CHF/ litre) !  ~  750 l in system ~ 2M)</a:t>
            </a:r>
          </a:p>
          <a:p>
            <a:pPr lvl="4"/>
            <a:endParaRPr lang="fr-FR" b="1" dirty="0" smtClean="0">
              <a:sym typeface="Wingdings" pitchFamily="2" charset="2"/>
            </a:endParaRPr>
          </a:p>
          <a:p>
            <a:pPr lvl="3"/>
            <a:r>
              <a:rPr lang="fr-FR" b="1" dirty="0" smtClean="0"/>
              <a:t>m</a:t>
            </a:r>
            <a:r>
              <a:rPr lang="fr-FR" b="1" baseline="-25000" dirty="0" smtClean="0"/>
              <a:t>a </a:t>
            </a:r>
            <a:r>
              <a:rPr lang="fr-FR" b="1" dirty="0" smtClean="0"/>
              <a:t> 0.4 eV -&gt; 1.15 eV (</a:t>
            </a:r>
            <a:r>
              <a:rPr lang="fr-FR" b="1" dirty="0" smtClean="0"/>
              <a:t>a</a:t>
            </a:r>
            <a:r>
              <a:rPr lang="fr-FR" b="1" dirty="0" smtClean="0"/>
              <a:t> présent ~ 1.10 eV )</a:t>
            </a:r>
          </a:p>
          <a:p>
            <a:pPr lvl="3"/>
            <a:endParaRPr lang="fr-FR" b="1" dirty="0" smtClean="0"/>
          </a:p>
          <a:p>
            <a:pPr lvl="3"/>
            <a:endParaRPr lang="fr-FR" b="1" dirty="0" smtClean="0"/>
          </a:p>
          <a:p>
            <a:pPr lvl="1"/>
            <a:r>
              <a:rPr lang="fr-FR" b="1" dirty="0" smtClean="0"/>
              <a:t>Pendant tout les années:</a:t>
            </a:r>
          </a:p>
          <a:p>
            <a:pPr lvl="2"/>
            <a:r>
              <a:rPr lang="fr-FR" b="1" dirty="0" smtClean="0"/>
              <a:t>les détecteurs  </a:t>
            </a:r>
            <a:r>
              <a:rPr lang="fr-FR" b="1" dirty="0" smtClean="0"/>
              <a:t>étaient améliorés  …………..</a:t>
            </a:r>
          </a:p>
          <a:p>
            <a:pPr lvl="2"/>
            <a:r>
              <a:rPr lang="fr-FR" b="1" dirty="0" smtClean="0"/>
              <a:t>et la complexité des systèmes (ex.. 3He </a:t>
            </a:r>
            <a:r>
              <a:rPr lang="fr-FR" b="1" dirty="0" smtClean="0"/>
              <a:t>) ont augmenté</a:t>
            </a:r>
            <a:endParaRPr lang="fr-FR" b="1" dirty="0" smtClean="0"/>
          </a:p>
          <a:p>
            <a:pPr lvl="1"/>
            <a:endParaRPr lang="fr-FR" b="1" dirty="0" smtClean="0"/>
          </a:p>
          <a:p>
            <a:pPr lvl="1"/>
            <a:r>
              <a:rPr lang="fr-FR" b="1" dirty="0" smtClean="0"/>
              <a:t>Jaime Ruz (Applied Fellow)</a:t>
            </a:r>
          </a:p>
          <a:p>
            <a:pPr lvl="2"/>
            <a:r>
              <a:rPr lang="fr-FR" b="1" dirty="0" smtClean="0"/>
              <a:t>3He système</a:t>
            </a:r>
          </a:p>
          <a:p>
            <a:pPr lvl="1"/>
            <a:r>
              <a:rPr lang="fr-FR" b="1" dirty="0" smtClean="0"/>
              <a:t>Theodoros Vafeiadis (Doctoral student)</a:t>
            </a:r>
          </a:p>
          <a:p>
            <a:pPr lvl="2"/>
            <a:r>
              <a:rPr lang="fr-FR" b="1" dirty="0" err="1" smtClean="0"/>
              <a:t>Sunrise</a:t>
            </a:r>
            <a:r>
              <a:rPr lang="fr-FR" b="1" dirty="0" smtClean="0"/>
              <a:t> </a:t>
            </a:r>
            <a:r>
              <a:rPr lang="fr-FR" b="1" dirty="0" err="1" smtClean="0"/>
              <a:t>Micromegas</a:t>
            </a:r>
            <a:r>
              <a:rPr lang="fr-FR" b="1" dirty="0" smtClean="0"/>
              <a:t> SRMM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79912" y="836712"/>
          <a:ext cx="5168900" cy="1341120"/>
        </p:xfrm>
        <a:graphic>
          <a:graphicData uri="http://schemas.openxmlformats.org/drawingml/2006/table">
            <a:tbl>
              <a:tblPr/>
              <a:tblGrid>
                <a:gridCol w="1036320"/>
                <a:gridCol w="503555"/>
                <a:gridCol w="587375"/>
                <a:gridCol w="737235"/>
                <a:gridCol w="866140"/>
                <a:gridCol w="14382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Pressure range (mbar@1.8K)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Year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Gas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Tracking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per step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Step (</a:t>
                      </a:r>
                      <a:r>
                        <a:rPr lang="en-GB" sz="1100" dirty="0" err="1">
                          <a:latin typeface="Calibri"/>
                          <a:ea typeface="Calibri"/>
                          <a:cs typeface="Times New Roman"/>
                        </a:rPr>
                        <a:t>dP</a:t>
                      </a: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Approx. Cold Window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Temperature (K)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0.0     -  13.34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2006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4He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One full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13.75 - 23.64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2008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3He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Half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1.0 then 1.2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23.75 - 37.77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2008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3He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Half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37.78 – 65.15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2009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3He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Half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65.15 – 82.69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2010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3He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Half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82.69 - 108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2011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3He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Half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Calibri"/>
                          <a:cs typeface="Times New Roman"/>
                        </a:rPr>
                        <a:t>see scheme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[</a:t>
            </a:r>
            <a:r>
              <a:rPr kumimoji="0" lang="en-GB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1]</a:t>
            </a:r>
            <a:r>
              <a:rPr kumimoji="0" lang="en-GB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Step changed to 1.2dP on 07.07.2008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Resume des </a:t>
            </a:r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Pas de signal axions! (Données analysées et publies)</a:t>
            </a:r>
          </a:p>
          <a:p>
            <a:pPr lvl="1"/>
            <a:r>
              <a:rPr lang="fr-FR" dirty="0" smtClean="0"/>
              <a:t>Vacuum/Vide</a:t>
            </a:r>
          </a:p>
          <a:p>
            <a:pPr lvl="1"/>
            <a:r>
              <a:rPr lang="fr-FR" dirty="0" smtClean="0"/>
              <a:t>4He 2006</a:t>
            </a:r>
          </a:p>
          <a:p>
            <a:pPr lvl="1"/>
            <a:r>
              <a:rPr lang="fr-FR" dirty="0" smtClean="0"/>
              <a:t>3He  2008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A finaliser l’analyse :</a:t>
            </a:r>
          </a:p>
          <a:p>
            <a:pPr lvl="1"/>
            <a:r>
              <a:rPr lang="fr-FR" dirty="0" smtClean="0"/>
              <a:t>3He </a:t>
            </a:r>
          </a:p>
          <a:p>
            <a:pPr lvl="2"/>
            <a:r>
              <a:rPr lang="fr-FR" dirty="0" smtClean="0"/>
              <a:t>2009, 2010, 2011 </a:t>
            </a:r>
          </a:p>
          <a:p>
            <a:pPr lvl="2"/>
            <a:r>
              <a:rPr lang="fr-FR" dirty="0" smtClean="0"/>
              <a:t>1Q2012</a:t>
            </a:r>
          </a:p>
          <a:p>
            <a:pPr lvl="1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18058"/>
          </a:xfrm>
        </p:spPr>
        <p:txBody>
          <a:bodyPr/>
          <a:lstStyle/>
          <a:p>
            <a:r>
              <a:rPr lang="en-US" dirty="0" err="1" smtClean="0"/>
              <a:t>Axion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6048672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Peccei</a:t>
            </a:r>
            <a:r>
              <a:rPr lang="fr-FR" dirty="0" smtClean="0"/>
              <a:t>-Quinn (</a:t>
            </a:r>
            <a:r>
              <a:rPr lang="fr-FR" dirty="0" err="1" smtClean="0"/>
              <a:t>theoreticians</a:t>
            </a:r>
            <a:r>
              <a:rPr lang="fr-FR" dirty="0" smtClean="0"/>
              <a:t>) a propose d’ajouter un ‘Champ</a:t>
            </a:r>
            <a:r>
              <a:rPr lang="fr-FR" dirty="0" smtClean="0"/>
              <a:t>’/</a:t>
            </a:r>
            <a:r>
              <a:rPr lang="fr-FR" dirty="0" err="1" smtClean="0"/>
              <a:t>symmetry</a:t>
            </a:r>
            <a:r>
              <a:rPr lang="fr-FR" dirty="0" smtClean="0"/>
              <a:t>  </a:t>
            </a:r>
            <a:r>
              <a:rPr lang="fr-FR" dirty="0" smtClean="0"/>
              <a:t>additionnel dans model standard de QCD pour résoudre le  </a:t>
            </a:r>
            <a:r>
              <a:rPr lang="fr-FR" dirty="0" smtClean="0"/>
              <a:t>problème</a:t>
            </a:r>
            <a:endParaRPr lang="fr-FR" dirty="0" smtClean="0"/>
          </a:p>
          <a:p>
            <a:pPr lvl="1"/>
            <a:r>
              <a:rPr lang="fr-FR" dirty="0" smtClean="0"/>
              <a:t>Effectuer une </a:t>
            </a:r>
            <a:r>
              <a:rPr lang="fr-FR" dirty="0" err="1" smtClean="0"/>
              <a:t>cancellation</a:t>
            </a:r>
            <a:r>
              <a:rPr lang="fr-FR" dirty="0" smtClean="0"/>
              <a:t> précise</a:t>
            </a:r>
          </a:p>
          <a:p>
            <a:pPr lvl="1"/>
            <a:r>
              <a:rPr lang="fr-FR" dirty="0" smtClean="0"/>
              <a:t>Force/Champ 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/>
              <a:t>particule associe</a:t>
            </a:r>
          </a:p>
          <a:p>
            <a:pPr lvl="2"/>
            <a:r>
              <a:rPr lang="fr-FR" dirty="0" err="1" smtClean="0">
                <a:sym typeface="Wingdings" pitchFamily="2" charset="2"/>
              </a:rPr>
              <a:t>Strong</a:t>
            </a:r>
            <a:r>
              <a:rPr lang="fr-FR" dirty="0" smtClean="0">
                <a:sym typeface="Wingdings" pitchFamily="2" charset="2"/>
              </a:rPr>
              <a:t>  Gluons					</a:t>
            </a:r>
          </a:p>
          <a:p>
            <a:pPr lvl="2"/>
            <a:r>
              <a:rPr lang="fr-FR" dirty="0" smtClean="0"/>
              <a:t>Electromagnétique </a:t>
            </a: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 photons, </a:t>
            </a:r>
            <a:r>
              <a:rPr lang="fr-FR" dirty="0" err="1" smtClean="0"/>
              <a:t>e.m</a:t>
            </a:r>
            <a:r>
              <a:rPr lang="fr-FR" dirty="0" smtClean="0"/>
              <a:t>. radiation		</a:t>
            </a:r>
          </a:p>
          <a:p>
            <a:pPr lvl="2"/>
            <a:r>
              <a:rPr lang="fr-FR" dirty="0" err="1" smtClean="0"/>
              <a:t>Weak</a:t>
            </a:r>
            <a:r>
              <a:rPr lang="fr-FR" dirty="0" smtClean="0"/>
              <a:t>/Faible  </a:t>
            </a:r>
            <a:r>
              <a:rPr lang="fr-FR" dirty="0" smtClean="0">
                <a:sym typeface="Wingdings" pitchFamily="2" charset="2"/>
              </a:rPr>
              <a:t> W, Z bosons				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Gravite  Gravitons</a:t>
            </a:r>
          </a:p>
          <a:p>
            <a:pPr lvl="2"/>
            <a:endParaRPr lang="fr-FR" dirty="0" smtClean="0">
              <a:sym typeface="Wingdings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r-FR" dirty="0" err="1" smtClean="0">
                <a:sym typeface="Wingdings" pitchFamily="2" charset="2"/>
              </a:rPr>
              <a:t>Peccei</a:t>
            </a:r>
            <a:r>
              <a:rPr lang="fr-FR" dirty="0" smtClean="0">
                <a:sym typeface="Wingdings" pitchFamily="2" charset="2"/>
              </a:rPr>
              <a:t>-Quinn </a:t>
            </a:r>
            <a:r>
              <a:rPr lang="fr-FR" dirty="0" err="1" smtClean="0">
                <a:sym typeface="Wingdings" pitchFamily="2" charset="2"/>
              </a:rPr>
              <a:t>symmetry</a:t>
            </a:r>
            <a:r>
              <a:rPr lang="fr-FR" dirty="0" smtClean="0">
                <a:sym typeface="Wingdings" pitchFamily="2" charset="2"/>
              </a:rPr>
              <a:t>  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Axions				</a:t>
            </a:r>
          </a:p>
          <a:p>
            <a:r>
              <a:rPr lang="fr-FR" dirty="0" smtClean="0">
                <a:sym typeface="Wingdings" pitchFamily="2" charset="2"/>
              </a:rPr>
              <a:t>Quel sont les propretés d’</a:t>
            </a:r>
            <a:r>
              <a:rPr lang="fr-FR" dirty="0" err="1" smtClean="0">
                <a:sym typeface="Wingdings" pitchFamily="2" charset="2"/>
              </a:rPr>
              <a:t>Axion</a:t>
            </a:r>
            <a:r>
              <a:rPr lang="fr-FR" dirty="0" smtClean="0">
                <a:sym typeface="Wingdings" pitchFamily="2" charset="2"/>
              </a:rPr>
              <a:t> hypothétique?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Mass/poids 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inconnu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Puissance d’interaction  avec  matière 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inconnu</a:t>
            </a:r>
            <a:endParaRPr lang="fr-FR" dirty="0" smtClean="0">
              <a:sym typeface="Wingdings" pitchFamily="2" charset="2"/>
            </a:endParaRPr>
          </a:p>
          <a:p>
            <a:pPr lvl="1"/>
            <a:r>
              <a:rPr lang="fr-FR" dirty="0" smtClean="0">
                <a:sym typeface="Wingdings" pitchFamily="2" charset="2"/>
              </a:rPr>
              <a:t>Relation mass/puissance d’interaction 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définie une 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bande</a:t>
            </a:r>
            <a:endParaRPr lang="fr-FR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Le plus massive l’</a:t>
            </a:r>
            <a:r>
              <a:rPr lang="fr-FR" dirty="0" err="1" smtClean="0">
                <a:solidFill>
                  <a:srgbClr val="FF0000"/>
                </a:solidFill>
              </a:rPr>
              <a:t>axion</a:t>
            </a:r>
            <a:r>
              <a:rPr lang="fr-FR" dirty="0" smtClean="0">
                <a:solidFill>
                  <a:srgbClr val="FF0000"/>
                </a:solidFill>
              </a:rPr>
              <a:t>, </a:t>
            </a:r>
            <a:endParaRPr lang="fr-FR" dirty="0" smtClean="0">
              <a:solidFill>
                <a:srgbClr val="FF0000"/>
              </a:solidFill>
            </a:endParaRP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le </a:t>
            </a:r>
            <a:r>
              <a:rPr lang="fr-FR" dirty="0" smtClean="0">
                <a:solidFill>
                  <a:srgbClr val="FF0000"/>
                </a:solidFill>
              </a:rPr>
              <a:t>plus puissant est l’interaction avec matière </a:t>
            </a:r>
          </a:p>
          <a:p>
            <a:pPr lvl="2"/>
            <a:endParaRPr lang="fr-FR" dirty="0" smtClean="0">
              <a:solidFill>
                <a:srgbClr val="0070C0"/>
              </a:solidFill>
            </a:endParaRPr>
          </a:p>
          <a:p>
            <a:pPr lvl="2"/>
            <a:endParaRPr lang="fr-FR" dirty="0" smtClean="0">
              <a:solidFill>
                <a:srgbClr val="0070C0"/>
              </a:solidFill>
            </a:endParaRPr>
          </a:p>
          <a:p>
            <a:pPr lvl="2"/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smtClean="0">
                <a:solidFill>
                  <a:srgbClr val="0070C0"/>
                </a:solidFill>
              </a:rPr>
              <a:t>Si ils sont si léger et il </a:t>
            </a:r>
            <a:r>
              <a:rPr lang="fr-FR" dirty="0" smtClean="0">
                <a:solidFill>
                  <a:srgbClr val="0070C0"/>
                </a:solidFill>
              </a:rPr>
              <a:t>n’</a:t>
            </a:r>
            <a:r>
              <a:rPr lang="fr-FR" dirty="0" err="1" smtClean="0">
                <a:solidFill>
                  <a:srgbClr val="0070C0"/>
                </a:solidFill>
              </a:rPr>
              <a:t>interact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smtClean="0">
                <a:solidFill>
                  <a:srgbClr val="0070C0"/>
                </a:solidFill>
              </a:rPr>
              <a:t>presque pas avec la matière …</a:t>
            </a:r>
          </a:p>
          <a:p>
            <a:pPr lvl="1"/>
            <a:r>
              <a:rPr lang="fr-FR" dirty="0" smtClean="0"/>
              <a:t>Pourquoi  l’intéresse</a:t>
            </a:r>
            <a:r>
              <a:rPr lang="fr-FR" dirty="0" smtClean="0"/>
              <a:t>?</a:t>
            </a:r>
            <a:r>
              <a:rPr lang="en-US" dirty="0" smtClean="0"/>
              <a:t> 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Preuve que la solution P-Q est </a:t>
            </a:r>
            <a:r>
              <a:rPr lang="fr-FR" dirty="0" smtClean="0"/>
              <a:t>valide (questionne fondamental)</a:t>
            </a:r>
            <a:endParaRPr lang="fr-FR" dirty="0" smtClean="0"/>
          </a:p>
          <a:p>
            <a:pPr lvl="2"/>
            <a:r>
              <a:rPr lang="fr-FR" dirty="0" smtClean="0"/>
              <a:t>Axion est une bonne candidate pour la matière noir/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endParaRPr lang="fr-FR" dirty="0" smtClean="0"/>
          </a:p>
          <a:p>
            <a:pPr lvl="1"/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5" name="Picture 4" descr="axion_bo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92280" y="1124744"/>
            <a:ext cx="1477408" cy="1477408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564904"/>
            <a:ext cx="2843808" cy="266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5400000" flipH="1" flipV="1">
            <a:off x="5580112" y="3068960"/>
            <a:ext cx="8640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68144" y="22768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452320" y="5373216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244408" y="5301208"/>
            <a:ext cx="724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Lourd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limit – CAST dominant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331640" y="980728"/>
            <a:ext cx="5600624" cy="5251050"/>
            <a:chOff x="1331640" y="980728"/>
            <a:chExt cx="5600624" cy="52510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1640" y="980728"/>
              <a:ext cx="5600624" cy="525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2123728" y="3284984"/>
              <a:ext cx="309634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 flipV="1">
            <a:off x="5220072" y="2276872"/>
            <a:ext cx="1584176" cy="10081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6120680" cy="610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2006 4He et 2008 3He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 flipH="1" flipV="1">
            <a:off x="3779912" y="3861048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292080" y="6381328"/>
            <a:ext cx="108012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88024" y="59492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Juillet</a:t>
            </a:r>
            <a:r>
              <a:rPr lang="en-US" dirty="0" smtClean="0">
                <a:solidFill>
                  <a:srgbClr val="0070C0"/>
                </a:solidFill>
              </a:rPr>
              <a:t> 2011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953500" cy="66675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352928" cy="936104"/>
          </a:xfrm>
          <a:solidFill>
            <a:srgbClr val="FFFF00"/>
          </a:solidFill>
        </p:spPr>
        <p:txBody>
          <a:bodyPr/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CAST  2012 – meilleur limite ou découverte?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5217443"/>
          </a:xfrm>
        </p:spPr>
        <p:txBody>
          <a:bodyPr/>
          <a:lstStyle/>
          <a:p>
            <a:r>
              <a:rPr lang="fr-FR" dirty="0" smtClean="0"/>
              <a:t>CAST 10 ans cette année</a:t>
            </a:r>
          </a:p>
          <a:p>
            <a:r>
              <a:rPr lang="fr-FR" dirty="0" smtClean="0"/>
              <a:t>Notre program de Physics 3He est presque </a:t>
            </a:r>
            <a:r>
              <a:rPr lang="fr-FR" dirty="0" smtClean="0"/>
              <a:t>fini </a:t>
            </a:r>
          </a:p>
          <a:p>
            <a:pPr lvl="1"/>
            <a:r>
              <a:rPr lang="fr-FR" dirty="0" smtClean="0"/>
              <a:t>Pas encore du signal mais le meilleur limite mondial</a:t>
            </a:r>
            <a:endParaRPr lang="fr-FR" dirty="0" smtClean="0"/>
          </a:p>
          <a:p>
            <a:r>
              <a:rPr lang="fr-FR" dirty="0" smtClean="0"/>
              <a:t>Merci au PH et PH-DT</a:t>
            </a:r>
          </a:p>
          <a:p>
            <a:pPr lvl="1"/>
            <a:r>
              <a:rPr lang="fr-FR" dirty="0" smtClean="0"/>
              <a:t>Pour toute votre aide ces derniers 10 ans</a:t>
            </a:r>
          </a:p>
          <a:p>
            <a:r>
              <a:rPr lang="fr-FR" dirty="0" smtClean="0"/>
              <a:t>CAST a une programme de physics  pour les prochaines 3-4 ans </a:t>
            </a:r>
          </a:p>
          <a:p>
            <a:pPr lvl="1"/>
            <a:r>
              <a:rPr lang="fr-FR" dirty="0" smtClean="0"/>
              <a:t>Il faut rénover certaines systèmes cette automne</a:t>
            </a:r>
          </a:p>
          <a:p>
            <a:pPr lvl="2"/>
            <a:r>
              <a:rPr lang="fr-FR" dirty="0" smtClean="0"/>
              <a:t>Pour être prêt a commencer  au début de 2012</a:t>
            </a:r>
          </a:p>
          <a:p>
            <a:pPr lvl="1"/>
            <a:r>
              <a:rPr lang="fr-FR" dirty="0" smtClean="0"/>
              <a:t>Le comité SPSC va décider sur notre programme Octobre 2011</a:t>
            </a:r>
          </a:p>
          <a:p>
            <a:r>
              <a:rPr lang="fr-FR" dirty="0" smtClean="0"/>
              <a:t>Les jeunes membres de CAST ont une projet </a:t>
            </a:r>
            <a:r>
              <a:rPr lang="fr-FR" dirty="0" smtClean="0"/>
              <a:t>‘</a:t>
            </a:r>
            <a:r>
              <a:rPr lang="fr-CH" dirty="0" smtClean="0"/>
              <a:t>Pharaonique</a:t>
            </a:r>
            <a:r>
              <a:rPr lang="fr-FR" dirty="0" smtClean="0"/>
              <a:t>’  </a:t>
            </a:r>
            <a:r>
              <a:rPr lang="fr-FR" dirty="0" smtClean="0"/>
              <a:t>pour 2015-&gt;</a:t>
            </a:r>
          </a:p>
          <a:p>
            <a:r>
              <a:rPr lang="fr-FR" dirty="0" smtClean="0"/>
              <a:t>On </a:t>
            </a:r>
            <a:r>
              <a:rPr lang="fr-FR" dirty="0" smtClean="0"/>
              <a:t>espère </a:t>
            </a:r>
            <a:r>
              <a:rPr lang="fr-FR" dirty="0" smtClean="0"/>
              <a:t>de continuer notre collaboration encore 10 ans.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390744"/>
            <a:ext cx="3171081" cy="235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  -  CAST 2011-2015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renovation </a:t>
            </a:r>
            <a:r>
              <a:rPr lang="en-US" dirty="0" err="1" smtClean="0"/>
              <a:t>Automne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Systeme</a:t>
            </a:r>
            <a:r>
              <a:rPr lang="en-US" dirty="0" smtClean="0"/>
              <a:t> </a:t>
            </a:r>
            <a:r>
              <a:rPr lang="en-US" dirty="0" err="1" smtClean="0"/>
              <a:t>mouvement</a:t>
            </a:r>
            <a:endParaRPr lang="en-US" dirty="0" smtClean="0"/>
          </a:p>
          <a:p>
            <a:pPr lvl="1"/>
            <a:r>
              <a:rPr lang="en-US" dirty="0" err="1" smtClean="0"/>
              <a:t>Roulements</a:t>
            </a:r>
            <a:r>
              <a:rPr lang="en-US" dirty="0" smtClean="0"/>
              <a:t> 3 </a:t>
            </a:r>
            <a:r>
              <a:rPr lang="en-US" dirty="0" err="1" smtClean="0"/>
              <a:t>roues</a:t>
            </a:r>
            <a:endParaRPr lang="en-US" dirty="0" smtClean="0"/>
          </a:p>
          <a:p>
            <a:pPr lvl="1"/>
            <a:r>
              <a:rPr lang="en-US" dirty="0" err="1" smtClean="0"/>
              <a:t>Roues</a:t>
            </a:r>
            <a:endParaRPr lang="en-US" dirty="0" smtClean="0"/>
          </a:p>
          <a:p>
            <a:pPr lvl="2"/>
            <a:r>
              <a:rPr lang="en-US" dirty="0" smtClean="0"/>
              <a:t>Re-</a:t>
            </a:r>
            <a:r>
              <a:rPr lang="en-US" dirty="0" err="1" smtClean="0"/>
              <a:t>alignements</a:t>
            </a:r>
            <a:endParaRPr lang="en-US" dirty="0" smtClean="0"/>
          </a:p>
          <a:p>
            <a:pPr lvl="1"/>
            <a:r>
              <a:rPr lang="en-US" dirty="0" err="1" smtClean="0"/>
              <a:t>Verins</a:t>
            </a:r>
            <a:endParaRPr lang="en-US" dirty="0" smtClean="0"/>
          </a:p>
          <a:p>
            <a:pPr lvl="2"/>
            <a:r>
              <a:rPr lang="en-US" dirty="0" smtClean="0"/>
              <a:t>Replacer</a:t>
            </a:r>
          </a:p>
          <a:p>
            <a:pPr lvl="1"/>
            <a:r>
              <a:rPr lang="en-US" dirty="0" smtClean="0"/>
              <a:t>Load pins</a:t>
            </a:r>
          </a:p>
          <a:p>
            <a:pPr lvl="2"/>
            <a:r>
              <a:rPr lang="en-US" dirty="0" err="1" smtClean="0"/>
              <a:t>Enlever</a:t>
            </a:r>
            <a:r>
              <a:rPr lang="en-US" dirty="0" smtClean="0"/>
              <a:t> et </a:t>
            </a:r>
            <a:r>
              <a:rPr lang="en-US" dirty="0" err="1" smtClean="0"/>
              <a:t>calibrer</a:t>
            </a:r>
            <a:endParaRPr lang="en-US" dirty="0" smtClean="0"/>
          </a:p>
          <a:p>
            <a:pPr lvl="1"/>
            <a:r>
              <a:rPr lang="en-US" dirty="0" smtClean="0"/>
              <a:t>Rail </a:t>
            </a:r>
          </a:p>
          <a:p>
            <a:pPr lvl="2"/>
            <a:r>
              <a:rPr lang="en-US" dirty="0" smtClean="0"/>
              <a:t>Modifier ?</a:t>
            </a:r>
          </a:p>
          <a:p>
            <a:r>
              <a:rPr lang="en-US" dirty="0" smtClean="0"/>
              <a:t>13kA cables</a:t>
            </a:r>
          </a:p>
          <a:p>
            <a:pPr lvl="1"/>
            <a:r>
              <a:rPr lang="en-US" dirty="0" smtClean="0"/>
              <a:t>Changer</a:t>
            </a:r>
          </a:p>
          <a:p>
            <a:pPr lvl="2"/>
            <a:endParaRPr lang="en-US" dirty="0" smtClean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764704"/>
            <a:ext cx="5265051" cy="352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V="1">
            <a:off x="2699792" y="3356992"/>
            <a:ext cx="3168352" cy="576064"/>
          </a:xfrm>
          <a:prstGeom prst="straightConnector1">
            <a:avLst/>
          </a:prstGeom>
          <a:ln w="444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868144" y="2924944"/>
            <a:ext cx="1152128" cy="864096"/>
          </a:xfrm>
          <a:prstGeom prst="ellipse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179512" y="6237312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puis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…………..La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Physique 2012-2014+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365104"/>
            <a:ext cx="2048768" cy="182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6838"/>
            <a:ext cx="8902515" cy="379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063" y="71438"/>
            <a:ext cx="8905875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Vacuum revisite – meilleurs détecteurs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217443"/>
          </a:xfrm>
        </p:spPr>
        <p:txBody>
          <a:bodyPr/>
          <a:lstStyle/>
          <a:p>
            <a:r>
              <a:rPr lang="fr-FR" dirty="0" smtClean="0"/>
              <a:t>Enlever les fenêtres froid</a:t>
            </a:r>
          </a:p>
          <a:p>
            <a:r>
              <a:rPr lang="fr-FR" dirty="0" smtClean="0"/>
              <a:t>Refaire le physique avec le vide dans les cold bores  12-15 mois </a:t>
            </a:r>
          </a:p>
          <a:p>
            <a:r>
              <a:rPr lang="fr-FR" dirty="0" smtClean="0"/>
              <a:t>Access au énergies des photons 10 – 1000 eV</a:t>
            </a:r>
          </a:p>
          <a:p>
            <a:pPr lvl="1"/>
            <a:r>
              <a:rPr lang="fr-FR" dirty="0" smtClean="0"/>
              <a:t>Paraphotons</a:t>
            </a:r>
          </a:p>
          <a:p>
            <a:pPr lvl="1"/>
            <a:r>
              <a:rPr lang="fr-FR" dirty="0" smtClean="0"/>
              <a:t>Chamelons (énergie noir)</a:t>
            </a:r>
            <a:endParaRPr lang="fr-FR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8382935" cy="416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0"/>
            <a:ext cx="889635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547664" y="3933056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07704" y="364502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CCD/XRT ~0.3 counts/hr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 - NGAH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en-US" sz="2800" dirty="0" err="1" smtClean="0"/>
              <a:t>Axions</a:t>
            </a:r>
            <a:r>
              <a:rPr lang="en-US" sz="2800" dirty="0" smtClean="0"/>
              <a:t> </a:t>
            </a:r>
            <a:r>
              <a:rPr lang="en-US" sz="2800" dirty="0" err="1" smtClean="0"/>
              <a:t>sont</a:t>
            </a:r>
            <a:r>
              <a:rPr lang="en-US" sz="2800" dirty="0" smtClean="0"/>
              <a:t> </a:t>
            </a:r>
            <a:r>
              <a:rPr lang="en-US" sz="2800" dirty="0" err="1" smtClean="0"/>
              <a:t>peut-etre</a:t>
            </a:r>
            <a:r>
              <a:rPr lang="en-US" sz="2800" dirty="0" smtClean="0"/>
              <a:t>….</a:t>
            </a:r>
            <a:br>
              <a:rPr lang="en-US" sz="2800" dirty="0" smtClean="0"/>
            </a:br>
            <a:r>
              <a:rPr lang="en-US" sz="2800" dirty="0" smtClean="0"/>
              <a:t> tout </a:t>
            </a:r>
            <a:r>
              <a:rPr lang="en-US" sz="2800" dirty="0" err="1" smtClean="0"/>
              <a:t>ou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partie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de la </a:t>
            </a:r>
            <a:r>
              <a:rPr lang="en-US" sz="2800" dirty="0" err="1" smtClean="0"/>
              <a:t>matiere</a:t>
            </a:r>
            <a:r>
              <a:rPr lang="en-US" sz="2800" dirty="0" smtClean="0"/>
              <a:t> noir (dark matter) </a:t>
            </a:r>
            <a:r>
              <a:rPr lang="en-US" sz="2800" dirty="0" err="1" smtClean="0"/>
              <a:t>dans</a:t>
            </a:r>
            <a:r>
              <a:rPr lang="en-US" sz="2800" dirty="0" smtClean="0"/>
              <a:t> le universe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700808"/>
            <a:ext cx="8229600" cy="4425355"/>
          </a:xfrm>
        </p:spPr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S’ils existent………</a:t>
            </a:r>
          </a:p>
          <a:p>
            <a:pPr lvl="1"/>
            <a:r>
              <a:rPr lang="fr-FR" dirty="0" smtClean="0"/>
              <a:t>Ils ont été crée juste après le </a:t>
            </a:r>
            <a:r>
              <a:rPr lang="fr-FR" dirty="0" err="1" smtClean="0"/>
              <a:t>big</a:t>
            </a:r>
            <a:r>
              <a:rPr lang="fr-FR" dirty="0" smtClean="0"/>
              <a:t> bang</a:t>
            </a:r>
          </a:p>
          <a:p>
            <a:pPr lvl="1"/>
            <a:r>
              <a:rPr lang="fr-FR" dirty="0" smtClean="0"/>
              <a:t>Ils sont distribue partout dans le univers</a:t>
            </a:r>
          </a:p>
          <a:p>
            <a:pPr lvl="1"/>
            <a:r>
              <a:rPr lang="fr-FR" dirty="0" smtClean="0"/>
              <a:t>Leur </a:t>
            </a:r>
            <a:r>
              <a:rPr lang="fr-FR" dirty="0" err="1" smtClean="0"/>
              <a:t>longeur</a:t>
            </a:r>
            <a:r>
              <a:rPr lang="fr-FR" dirty="0" smtClean="0"/>
              <a:t> de vie est ~ l’</a:t>
            </a:r>
            <a:r>
              <a:rPr lang="fr-FR" dirty="0" err="1" smtClean="0"/>
              <a:t>age</a:t>
            </a:r>
            <a:r>
              <a:rPr lang="fr-FR" dirty="0" smtClean="0"/>
              <a:t> de la univers</a:t>
            </a:r>
          </a:p>
          <a:p>
            <a:pPr lvl="1"/>
            <a:r>
              <a:rPr lang="fr-FR" dirty="0" smtClean="0"/>
              <a:t>‘Cold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’ – qui a forme les galaxies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Mais aussi</a:t>
            </a:r>
          </a:p>
          <a:p>
            <a:pPr lvl="1"/>
            <a:r>
              <a:rPr lang="fr-FR" dirty="0" smtClean="0"/>
              <a:t>Ils sont crée tout le temps dans les étoiles</a:t>
            </a:r>
          </a:p>
          <a:p>
            <a:pPr lvl="1"/>
            <a:r>
              <a:rPr lang="fr-FR" dirty="0" smtClean="0"/>
              <a:t>Notre Soleil devrait produire une énorme quantité en continue</a:t>
            </a:r>
          </a:p>
          <a:p>
            <a:pPr lvl="2"/>
            <a:r>
              <a:rPr lang="fr-FR" dirty="0" smtClean="0"/>
              <a:t>Dans le noyau du soleil (centrale 10%  …</a:t>
            </a:r>
            <a:r>
              <a:rPr lang="fr-FR" dirty="0" err="1" smtClean="0"/>
              <a:t>temperature</a:t>
            </a:r>
            <a:r>
              <a:rPr lang="fr-FR" dirty="0" smtClean="0"/>
              <a:t> 10 million ⁰K)</a:t>
            </a:r>
          </a:p>
          <a:p>
            <a:pPr lvl="1"/>
            <a:r>
              <a:rPr lang="fr-FR" dirty="0" smtClean="0"/>
              <a:t>Et le soleil n’est pas loin</a:t>
            </a:r>
          </a:p>
          <a:p>
            <a:pPr lvl="1"/>
            <a:r>
              <a:rPr lang="fr-FR" dirty="0" smtClean="0"/>
              <a:t>CAST vise le soleil pour essayer de détecter les axions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universe_budge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5568" y="1484784"/>
            <a:ext cx="3888432" cy="311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8" y="80963"/>
            <a:ext cx="8924925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13" y="104775"/>
            <a:ext cx="8791575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76200"/>
            <a:ext cx="8886825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" y="114300"/>
            <a:ext cx="89344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" y="90488"/>
            <a:ext cx="8934450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80963"/>
            <a:ext cx="8886825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95250"/>
            <a:ext cx="89535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100013"/>
            <a:ext cx="8877300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3" y="61913"/>
            <a:ext cx="894397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76672"/>
            <a:ext cx="5616624" cy="559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3886200" cy="457200"/>
          </a:xfrm>
          <a:solidFill>
            <a:srgbClr val="FFFF00"/>
          </a:solidFill>
        </p:spPr>
        <p:txBody>
          <a:bodyPr tIns="46038" bIns="46038">
            <a:normAutofit fontScale="90000"/>
          </a:bodyPr>
          <a:lstStyle/>
          <a:p>
            <a:pPr eaLnBrk="1" hangingPunct="1"/>
            <a:r>
              <a:rPr lang="en-US" sz="2400" b="1" i="0" dirty="0" smtClean="0">
                <a:solidFill>
                  <a:srgbClr val="0000CC"/>
                </a:solidFill>
                <a:latin typeface="Calibri" pitchFamily="34" charset="0"/>
              </a:rPr>
              <a:t>The </a:t>
            </a:r>
            <a:r>
              <a:rPr lang="en-US" sz="2400" b="1" i="0" dirty="0" err="1" smtClean="0">
                <a:solidFill>
                  <a:srgbClr val="0000CC"/>
                </a:solidFill>
                <a:latin typeface="Calibri" pitchFamily="34" charset="0"/>
              </a:rPr>
              <a:t>Primakoff</a:t>
            </a:r>
            <a:r>
              <a:rPr lang="en-US" sz="2400" b="1" i="0" dirty="0" smtClean="0">
                <a:solidFill>
                  <a:srgbClr val="0000CC"/>
                </a:solidFill>
                <a:latin typeface="Calibri" pitchFamily="34" charset="0"/>
              </a:rPr>
              <a:t> Effect     </a:t>
            </a:r>
            <a:r>
              <a:rPr lang="en-US" sz="3600" b="1" i="0" dirty="0" smtClean="0">
                <a:solidFill>
                  <a:srgbClr val="C00000"/>
                </a:solidFill>
                <a:latin typeface="Calibri" pitchFamily="34" charset="0"/>
              </a:rPr>
              <a:t>1951</a:t>
            </a:r>
            <a:endParaRPr lang="en-US" sz="2400" b="1" i="0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78851" name="Picture 3" descr="Primako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04800"/>
            <a:ext cx="2401888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607496" y="4293096"/>
            <a:ext cx="3429000" cy="2439988"/>
            <a:chOff x="1296" y="1968"/>
            <a:chExt cx="3168" cy="2253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296" y="1968"/>
              <a:ext cx="3168" cy="2253"/>
              <a:chOff x="1392" y="2267"/>
              <a:chExt cx="3072" cy="2185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392" y="2334"/>
                <a:ext cx="2967" cy="1767"/>
                <a:chOff x="1392" y="2334"/>
                <a:chExt cx="2967" cy="1767"/>
              </a:xfrm>
            </p:grpSpPr>
            <p:sp>
              <p:nvSpPr>
                <p:cNvPr id="78874" name="Rectangle 8"/>
                <p:cNvSpPr>
                  <a:spLocks noChangeArrowheads="1"/>
                </p:cNvSpPr>
                <p:nvPr/>
              </p:nvSpPr>
              <p:spPr bwMode="auto">
                <a:xfrm>
                  <a:off x="1392" y="2334"/>
                  <a:ext cx="2967" cy="176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l-GR" sz="1800" b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8875" name="Line 9"/>
                <p:cNvSpPr>
                  <a:spLocks noChangeShapeType="1"/>
                </p:cNvSpPr>
                <p:nvPr/>
              </p:nvSpPr>
              <p:spPr bwMode="auto">
                <a:xfrm>
                  <a:off x="1962" y="2620"/>
                  <a:ext cx="1036" cy="0"/>
                </a:xfrm>
                <a:prstGeom prst="line">
                  <a:avLst/>
                </a:prstGeom>
                <a:noFill/>
                <a:ln w="57150">
                  <a:solidFill>
                    <a:srgbClr val="006600"/>
                  </a:solidFill>
                  <a:prstDash val="lg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593" y="2267"/>
                <a:ext cx="2871" cy="2185"/>
                <a:chOff x="1593" y="2267"/>
                <a:chExt cx="2871" cy="2185"/>
              </a:xfrm>
            </p:grpSpPr>
            <p:pic>
              <p:nvPicPr>
                <p:cNvPr id="78864" name="Picture 1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r="90198" b="74399"/>
                <a:stretch>
                  <a:fillRect/>
                </a:stretch>
              </p:blipFill>
              <p:spPr bwMode="auto">
                <a:xfrm>
                  <a:off x="1593" y="2337"/>
                  <a:ext cx="299" cy="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6" name="Group 12"/>
                <p:cNvGrpSpPr>
                  <a:grpSpLocks/>
                </p:cNvGrpSpPr>
                <p:nvPr/>
              </p:nvGrpSpPr>
              <p:grpSpPr bwMode="auto">
                <a:xfrm>
                  <a:off x="2784" y="2267"/>
                  <a:ext cx="1680" cy="2185"/>
                  <a:chOff x="2784" y="2267"/>
                  <a:chExt cx="1680" cy="2185"/>
                </a:xfrm>
              </p:grpSpPr>
              <p:grpSp>
                <p:nvGrpSpPr>
                  <p:cNvPr id="7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3054" y="2267"/>
                    <a:ext cx="1410" cy="738"/>
                    <a:chOff x="2642" y="965"/>
                    <a:chExt cx="1916" cy="1002"/>
                  </a:xfrm>
                </p:grpSpPr>
                <p:sp>
                  <p:nvSpPr>
                    <p:cNvPr id="78872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80" y="965"/>
                      <a:ext cx="478" cy="100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sz="4800">
                          <a:latin typeface="Symbol" pitchFamily="18" charset="2"/>
                          <a:cs typeface="Arial" pitchFamily="34" charset="0"/>
                        </a:rPr>
                        <a:t>g</a:t>
                      </a:r>
                      <a:endParaRPr lang="el-GR" sz="4800">
                        <a:latin typeface="Symbol" pitchFamily="18" charset="2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8873" name="Freeform 15"/>
                    <p:cNvSpPr>
                      <a:spLocks/>
                    </p:cNvSpPr>
                    <p:nvPr/>
                  </p:nvSpPr>
                  <p:spPr bwMode="auto">
                    <a:xfrm rot="10740561" flipH="1">
                      <a:off x="2642" y="1298"/>
                      <a:ext cx="1499" cy="249"/>
                    </a:xfrm>
                    <a:custGeom>
                      <a:avLst/>
                      <a:gdLst>
                        <a:gd name="T0" fmla="*/ 0 w 5163"/>
                        <a:gd name="T1" fmla="*/ 0 h 1912"/>
                        <a:gd name="T2" fmla="*/ 0 w 5163"/>
                        <a:gd name="T3" fmla="*/ 0 h 1912"/>
                        <a:gd name="T4" fmla="*/ 0 w 5163"/>
                        <a:gd name="T5" fmla="*/ 0 h 1912"/>
                        <a:gd name="T6" fmla="*/ 0 w 5163"/>
                        <a:gd name="T7" fmla="*/ 0 h 1912"/>
                        <a:gd name="T8" fmla="*/ 0 w 5163"/>
                        <a:gd name="T9" fmla="*/ 0 h 1912"/>
                        <a:gd name="T10" fmla="*/ 0 w 5163"/>
                        <a:gd name="T11" fmla="*/ 0 h 1912"/>
                        <a:gd name="T12" fmla="*/ 0 w 5163"/>
                        <a:gd name="T13" fmla="*/ 0 h 1912"/>
                        <a:gd name="T14" fmla="*/ 0 w 5163"/>
                        <a:gd name="T15" fmla="*/ 0 h 1912"/>
                        <a:gd name="T16" fmla="*/ 0 w 5163"/>
                        <a:gd name="T17" fmla="*/ 0 h 1912"/>
                        <a:gd name="T18" fmla="*/ 0 w 5163"/>
                        <a:gd name="T19" fmla="*/ 0 h 191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163"/>
                        <a:gd name="T31" fmla="*/ 0 h 1912"/>
                        <a:gd name="T32" fmla="*/ 5163 w 5163"/>
                        <a:gd name="T33" fmla="*/ 1912 h 191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163" h="1912">
                          <a:moveTo>
                            <a:pt x="0" y="669"/>
                          </a:moveTo>
                          <a:cubicBezTo>
                            <a:pt x="191" y="1290"/>
                            <a:pt x="383" y="1912"/>
                            <a:pt x="574" y="1816"/>
                          </a:cubicBezTo>
                          <a:cubicBezTo>
                            <a:pt x="765" y="1720"/>
                            <a:pt x="957" y="95"/>
                            <a:pt x="1148" y="95"/>
                          </a:cubicBezTo>
                          <a:cubicBezTo>
                            <a:pt x="1339" y="95"/>
                            <a:pt x="1530" y="1816"/>
                            <a:pt x="1721" y="1816"/>
                          </a:cubicBezTo>
                          <a:cubicBezTo>
                            <a:pt x="1912" y="1816"/>
                            <a:pt x="2104" y="95"/>
                            <a:pt x="2295" y="95"/>
                          </a:cubicBezTo>
                          <a:cubicBezTo>
                            <a:pt x="2486" y="95"/>
                            <a:pt x="2678" y="1816"/>
                            <a:pt x="2869" y="1816"/>
                          </a:cubicBezTo>
                          <a:cubicBezTo>
                            <a:pt x="3060" y="1816"/>
                            <a:pt x="3251" y="95"/>
                            <a:pt x="3442" y="95"/>
                          </a:cubicBezTo>
                          <a:cubicBezTo>
                            <a:pt x="3633" y="95"/>
                            <a:pt x="3825" y="1816"/>
                            <a:pt x="4016" y="1816"/>
                          </a:cubicBezTo>
                          <a:cubicBezTo>
                            <a:pt x="4207" y="1816"/>
                            <a:pt x="4399" y="190"/>
                            <a:pt x="4590" y="95"/>
                          </a:cubicBezTo>
                          <a:cubicBezTo>
                            <a:pt x="4781" y="0"/>
                            <a:pt x="5068" y="1052"/>
                            <a:pt x="5163" y="1243"/>
                          </a:cubicBezTo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8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2784" y="2737"/>
                    <a:ext cx="1164" cy="1715"/>
                    <a:chOff x="2784" y="2737"/>
                    <a:chExt cx="1164" cy="1715"/>
                  </a:xfrm>
                </p:grpSpPr>
                <p:grpSp>
                  <p:nvGrpSpPr>
                    <p:cNvPr id="9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84" y="3551"/>
                      <a:ext cx="1164" cy="901"/>
                      <a:chOff x="2784" y="3551"/>
                      <a:chExt cx="1164" cy="901"/>
                    </a:xfrm>
                  </p:grpSpPr>
                  <p:sp>
                    <p:nvSpPr>
                      <p:cNvPr id="78870" name="Text Box 1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784" y="3551"/>
                        <a:ext cx="657" cy="90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sz="6000" b="0">
                            <a:solidFill>
                              <a:srgbClr val="FF0000"/>
                            </a:solidFill>
                            <a:cs typeface="Arial" pitchFamily="34" charset="0"/>
                          </a:rPr>
                          <a:t>×</a:t>
                        </a:r>
                      </a:p>
                    </p:txBody>
                  </p:sp>
                  <p:sp>
                    <p:nvSpPr>
                      <p:cNvPr id="78871" name="Text Box 1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153" y="3742"/>
                        <a:ext cx="795" cy="52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 sz="3200" b="1" dirty="0" smtClean="0">
                            <a:cs typeface="Arial" pitchFamily="34" charset="0"/>
                          </a:rPr>
                          <a:t>B</a:t>
                        </a:r>
                        <a:r>
                          <a:rPr lang="el-GR" sz="3200" dirty="0" smtClean="0">
                            <a:cs typeface="Arial" pitchFamily="34" charset="0"/>
                          </a:rPr>
                          <a:t>,</a:t>
                        </a:r>
                        <a:r>
                          <a:rPr lang="el-GR" sz="3200" b="1" dirty="0" smtClean="0">
                            <a:cs typeface="Arial" pitchFamily="34" charset="0"/>
                          </a:rPr>
                          <a:t>Ε</a:t>
                        </a:r>
                        <a:endParaRPr lang="el-GR" sz="3200" b="1" dirty="0">
                          <a:cs typeface="Arial" pitchFamily="34" charset="0"/>
                        </a:endParaRPr>
                      </a:p>
                    </p:txBody>
                  </p:sp>
                </p:grpSp>
                <p:sp>
                  <p:nvSpPr>
                    <p:cNvPr id="78869" name="Freeform 20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2466" y="3219"/>
                      <a:ext cx="1103" cy="140"/>
                    </a:xfrm>
                    <a:custGeom>
                      <a:avLst/>
                      <a:gdLst>
                        <a:gd name="T0" fmla="*/ 0 w 5163"/>
                        <a:gd name="T1" fmla="*/ 0 h 1912"/>
                        <a:gd name="T2" fmla="*/ 0 w 5163"/>
                        <a:gd name="T3" fmla="*/ 0 h 1912"/>
                        <a:gd name="T4" fmla="*/ 0 w 5163"/>
                        <a:gd name="T5" fmla="*/ 0 h 1912"/>
                        <a:gd name="T6" fmla="*/ 0 w 5163"/>
                        <a:gd name="T7" fmla="*/ 0 h 1912"/>
                        <a:gd name="T8" fmla="*/ 0 w 5163"/>
                        <a:gd name="T9" fmla="*/ 0 h 1912"/>
                        <a:gd name="T10" fmla="*/ 0 w 5163"/>
                        <a:gd name="T11" fmla="*/ 0 h 1912"/>
                        <a:gd name="T12" fmla="*/ 0 w 5163"/>
                        <a:gd name="T13" fmla="*/ 0 h 1912"/>
                        <a:gd name="T14" fmla="*/ 0 w 5163"/>
                        <a:gd name="T15" fmla="*/ 0 h 1912"/>
                        <a:gd name="T16" fmla="*/ 0 w 5163"/>
                        <a:gd name="T17" fmla="*/ 0 h 1912"/>
                        <a:gd name="T18" fmla="*/ 0 w 5163"/>
                        <a:gd name="T19" fmla="*/ 0 h 191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163"/>
                        <a:gd name="T31" fmla="*/ 0 h 1912"/>
                        <a:gd name="T32" fmla="*/ 5163 w 5163"/>
                        <a:gd name="T33" fmla="*/ 1912 h 191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163" h="1912">
                          <a:moveTo>
                            <a:pt x="0" y="669"/>
                          </a:moveTo>
                          <a:cubicBezTo>
                            <a:pt x="191" y="1290"/>
                            <a:pt x="383" y="1912"/>
                            <a:pt x="574" y="1816"/>
                          </a:cubicBezTo>
                          <a:cubicBezTo>
                            <a:pt x="765" y="1720"/>
                            <a:pt x="957" y="95"/>
                            <a:pt x="1148" y="95"/>
                          </a:cubicBezTo>
                          <a:cubicBezTo>
                            <a:pt x="1339" y="95"/>
                            <a:pt x="1530" y="1816"/>
                            <a:pt x="1721" y="1816"/>
                          </a:cubicBezTo>
                          <a:cubicBezTo>
                            <a:pt x="1912" y="1816"/>
                            <a:pt x="2104" y="95"/>
                            <a:pt x="2295" y="95"/>
                          </a:cubicBezTo>
                          <a:cubicBezTo>
                            <a:pt x="2486" y="95"/>
                            <a:pt x="2678" y="1816"/>
                            <a:pt x="2869" y="1816"/>
                          </a:cubicBezTo>
                          <a:cubicBezTo>
                            <a:pt x="3060" y="1816"/>
                            <a:pt x="3251" y="95"/>
                            <a:pt x="3442" y="95"/>
                          </a:cubicBezTo>
                          <a:cubicBezTo>
                            <a:pt x="3633" y="95"/>
                            <a:pt x="3825" y="1816"/>
                            <a:pt x="4016" y="1816"/>
                          </a:cubicBezTo>
                          <a:cubicBezTo>
                            <a:pt x="4207" y="1816"/>
                            <a:pt x="4399" y="190"/>
                            <a:pt x="4590" y="95"/>
                          </a:cubicBezTo>
                          <a:cubicBezTo>
                            <a:pt x="4781" y="0"/>
                            <a:pt x="5068" y="1052"/>
                            <a:pt x="5163" y="1243"/>
                          </a:cubicBezTo>
                        </a:path>
                      </a:pathLst>
                    </a:custGeom>
                    <a:noFill/>
                    <a:ln w="571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78861" name="Oval 21"/>
            <p:cNvSpPr>
              <a:spLocks noChangeArrowheads="1"/>
            </p:cNvSpPr>
            <p:nvPr/>
          </p:nvSpPr>
          <p:spPr bwMode="auto">
            <a:xfrm>
              <a:off x="2880" y="2256"/>
              <a:ext cx="198" cy="19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8853" name="Text Box 23"/>
          <p:cNvSpPr txBox="1">
            <a:spLocks noChangeArrowheads="1"/>
          </p:cNvSpPr>
          <p:nvPr/>
        </p:nvSpPr>
        <p:spPr bwMode="auto">
          <a:xfrm>
            <a:off x="6856413" y="-15875"/>
            <a:ext cx="13819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H. </a:t>
            </a:r>
            <a:r>
              <a:rPr lang="en-US" b="1" dirty="0" err="1"/>
              <a:t>Primakoff</a:t>
            </a:r>
            <a:endParaRPr lang="en-US" b="1" dirty="0"/>
          </a:p>
        </p:txBody>
      </p:sp>
      <p:sp>
        <p:nvSpPr>
          <p:cNvPr id="78854" name="Text Box 24"/>
          <p:cNvSpPr txBox="1">
            <a:spLocks noChangeArrowheads="1"/>
          </p:cNvSpPr>
          <p:nvPr/>
        </p:nvSpPr>
        <p:spPr bwMode="auto">
          <a:xfrm>
            <a:off x="273050" y="5534025"/>
            <a:ext cx="4082592" cy="461665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Behind all present axion work!</a:t>
            </a:r>
          </a:p>
        </p:txBody>
      </p: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152400" y="757238"/>
            <a:ext cx="5327565" cy="4576762"/>
            <a:chOff x="152400" y="757237"/>
            <a:chExt cx="5327565" cy="4576763"/>
          </a:xfrm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152400" y="757237"/>
              <a:ext cx="4724400" cy="4576763"/>
              <a:chOff x="152400" y="757237"/>
              <a:chExt cx="4724400" cy="4576763"/>
            </a:xfrm>
          </p:grpSpPr>
          <p:pic>
            <p:nvPicPr>
              <p:cNvPr id="78858" name="Picture 4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2400" y="757237"/>
                <a:ext cx="4724400" cy="4576763"/>
              </a:xfrm>
              <a:prstGeom prst="rect">
                <a:avLst/>
              </a:prstGeom>
              <a:noFill/>
              <a:ln w="28575">
                <a:solidFill>
                  <a:srgbClr val="0000CC"/>
                </a:solidFill>
                <a:miter lim="800000"/>
                <a:headEnd/>
                <a:tailEnd/>
              </a:ln>
            </p:spPr>
          </p:pic>
          <p:sp>
            <p:nvSpPr>
              <p:cNvPr id="78859" name="Text Box 10"/>
              <p:cNvSpPr txBox="1">
                <a:spLocks noChangeArrowheads="1"/>
              </p:cNvSpPr>
              <p:nvPr/>
            </p:nvSpPr>
            <p:spPr bwMode="auto">
              <a:xfrm>
                <a:off x="2280070" y="2057400"/>
                <a:ext cx="997261" cy="523220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rgbClr val="CC0000"/>
                    </a:solidFill>
                  </a:rPr>
                  <a:t>axion</a:t>
                </a:r>
              </a:p>
            </p:txBody>
          </p:sp>
        </p:grpSp>
        <p:sp>
          <p:nvSpPr>
            <p:cNvPr id="78857" name="AutoShape 22"/>
            <p:cNvSpPr>
              <a:spLocks noChangeArrowheads="1"/>
            </p:cNvSpPr>
            <p:nvPr/>
          </p:nvSpPr>
          <p:spPr bwMode="auto">
            <a:xfrm rot="3439521">
              <a:off x="4566550" y="3777656"/>
              <a:ext cx="1521400" cy="305430"/>
            </a:xfrm>
            <a:prstGeom prst="rightArrow">
              <a:avLst>
                <a:gd name="adj1" fmla="val 50000"/>
                <a:gd name="adj2" fmla="val 55061"/>
              </a:avLst>
            </a:prstGeom>
            <a:solidFill>
              <a:srgbClr val="0000CC"/>
            </a:soli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r>
              <a:rPr lang="en-GB" dirty="0" smtClean="0"/>
              <a:t>16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79512" y="3645024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Solar core:</a:t>
            </a:r>
          </a:p>
          <a:p>
            <a:r>
              <a:rPr lang="en-US" sz="1600" dirty="0" smtClean="0"/>
              <a:t>fully ionized</a:t>
            </a:r>
          </a:p>
          <a:p>
            <a:r>
              <a:rPr lang="en-US" sz="1600" dirty="0" smtClean="0"/>
              <a:t> H &amp; He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2938264" cy="464096"/>
          </a:xfrm>
          <a:solidFill>
            <a:srgbClr val="FFF907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b="1" i="0" dirty="0" smtClean="0">
                <a:solidFill>
                  <a:srgbClr val="0000CC"/>
                </a:solidFill>
              </a:rPr>
              <a:t>Cold thin Windows</a:t>
            </a:r>
          </a:p>
        </p:txBody>
      </p:sp>
      <p:pic>
        <p:nvPicPr>
          <p:cNvPr id="178179" name="Picture 3" descr="cw-spots2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281363"/>
            <a:ext cx="3563937" cy="2595562"/>
          </a:xfrm>
          <a:prstGeom prst="rect">
            <a:avLst/>
          </a:prstGeom>
          <a:noFill/>
          <a:ln w="57150" cmpd="thickThin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78180" name="Picture 4" descr="cw-spots_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3281363"/>
            <a:ext cx="3529012" cy="2568575"/>
          </a:xfrm>
          <a:prstGeom prst="rect">
            <a:avLst/>
          </a:prstGeom>
          <a:noFill/>
          <a:ln w="57150" cmpd="thickThin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78181" name="Rectangle 5"/>
          <p:cNvSpPr>
            <a:spLocks noChangeArrowheads="1"/>
          </p:cNvSpPr>
          <p:nvPr/>
        </p:nvSpPr>
        <p:spPr bwMode="auto">
          <a:xfrm>
            <a:off x="228600" y="1268413"/>
            <a:ext cx="8915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b="0" dirty="0" smtClean="0"/>
              <a:t>Observation: </a:t>
            </a:r>
            <a:r>
              <a:rPr lang="en-GB" sz="2400" b="0" dirty="0"/>
              <a:t>“Dark spots” on the windows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0" dirty="0"/>
              <a:t>Condensation of water from residual vacuum (</a:t>
            </a:r>
            <a:r>
              <a:rPr lang="en-GB" b="0" dirty="0" err="1" smtClean="0"/>
              <a:t>outgasing</a:t>
            </a:r>
            <a:r>
              <a:rPr lang="en-GB" b="0" dirty="0"/>
              <a:t>) of the “warm” side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0" dirty="0"/>
              <a:t>Vacuum better controlled (pumped)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0" dirty="0"/>
              <a:t>Periodic bake out of windows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74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521200" y="3121025"/>
          <a:ext cx="101600" cy="177800"/>
        </p:xfrm>
        <a:graphic>
          <a:graphicData uri="http://schemas.openxmlformats.org/presentationml/2006/ole">
            <p:oleObj spid="_x0000_s2050" name="Equation" r:id="rId4" imgW="101600" imgH="177800" progId="Equation.3">
              <p:embed/>
            </p:oleObj>
          </a:graphicData>
        </a:graphic>
      </p:graphicFrame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71800" y="1547813"/>
            <a:ext cx="2747963" cy="4481512"/>
            <a:chOff x="1872" y="1104"/>
            <a:chExt cx="1731" cy="282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266" y="1104"/>
              <a:ext cx="1337" cy="2448"/>
              <a:chOff x="2266" y="1104"/>
              <a:chExt cx="1337" cy="244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266" y="1104"/>
                <a:ext cx="1109" cy="2448"/>
                <a:chOff x="1728" y="192"/>
                <a:chExt cx="1109" cy="2448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1728" y="192"/>
                  <a:ext cx="1109" cy="2448"/>
                  <a:chOff x="1728" y="192"/>
                  <a:chExt cx="1109" cy="2448"/>
                </a:xfrm>
              </p:grpSpPr>
              <p:grpSp>
                <p:nvGrpSpPr>
                  <p:cNvPr id="6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1728" y="192"/>
                    <a:ext cx="1109" cy="768"/>
                    <a:chOff x="1099" y="720"/>
                    <a:chExt cx="1109" cy="768"/>
                  </a:xfrm>
                </p:grpSpPr>
                <p:sp>
                  <p:nvSpPr>
                    <p:cNvPr id="8259" name="Oval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04" y="720"/>
                      <a:ext cx="1104" cy="144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60" name="Rectangl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99" y="783"/>
                      <a:ext cx="1109" cy="624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61" name="Oval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04" y="1344"/>
                      <a:ext cx="1104" cy="144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" name="Group 11"/>
                  <p:cNvGrpSpPr>
                    <a:grpSpLocks/>
                  </p:cNvGrpSpPr>
                  <p:nvPr/>
                </p:nvGrpSpPr>
                <p:grpSpPr bwMode="auto">
                  <a:xfrm flipV="1">
                    <a:off x="1728" y="1872"/>
                    <a:ext cx="1109" cy="768"/>
                    <a:chOff x="1099" y="720"/>
                    <a:chExt cx="1109" cy="768"/>
                  </a:xfrm>
                </p:grpSpPr>
                <p:sp>
                  <p:nvSpPr>
                    <p:cNvPr id="8256" name="Oval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04" y="720"/>
                      <a:ext cx="1104" cy="144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57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99" y="783"/>
                      <a:ext cx="1109" cy="624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58" name="Oval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04" y="1344"/>
                      <a:ext cx="1104" cy="144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1839" y="1046"/>
                  <a:ext cx="908" cy="751"/>
                  <a:chOff x="1839" y="1056"/>
                  <a:chExt cx="908" cy="751"/>
                </a:xfrm>
              </p:grpSpPr>
              <p:pic>
                <p:nvPicPr>
                  <p:cNvPr id="8249" name="Picture 16" descr="Black_Arrow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rot="-5400000">
                    <a:off x="1511" y="1384"/>
                    <a:ext cx="751" cy="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8250" name="Picture 17" descr="Black_Arrow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rot="-5400000">
                    <a:off x="1722" y="1384"/>
                    <a:ext cx="751" cy="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8251" name="Picture 18" descr="Black_Arrow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rot="-5400000">
                    <a:off x="1925" y="1384"/>
                    <a:ext cx="751" cy="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8252" name="Picture 19" descr="Black_Arrow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rot="-5400000">
                    <a:off x="2130" y="1384"/>
                    <a:ext cx="751" cy="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8253" name="Picture 20" descr="Black_Arrow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rot="-5400000">
                    <a:off x="2324" y="1384"/>
                    <a:ext cx="751" cy="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8246" name="Rectangle 21"/>
              <p:cNvSpPr>
                <a:spLocks noChangeArrowheads="1"/>
              </p:cNvSpPr>
              <p:nvPr/>
            </p:nvSpPr>
            <p:spPr bwMode="auto">
              <a:xfrm>
                <a:off x="3312" y="2016"/>
                <a:ext cx="29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Symbol" pitchFamily="18" charset="2"/>
                    <a:ea typeface="MS PGothic" pitchFamily="34" charset="-128"/>
                    <a:sym typeface="Symbol" pitchFamily="18" charset="2"/>
                  </a:rPr>
                  <a:t></a:t>
                </a:r>
                <a:endParaRPr lang="en-US">
                  <a:latin typeface="Symbol" pitchFamily="18" charset="2"/>
                  <a:ea typeface="MS PGothic" pitchFamily="34" charset="-128"/>
                  <a:sym typeface="Symbol" pitchFamily="18" charset="2"/>
                </a:endParaRPr>
              </a:p>
            </p:txBody>
          </p:sp>
        </p:grpSp>
        <p:sp>
          <p:nvSpPr>
            <p:cNvPr id="8243" name="Rectangle 22"/>
            <p:cNvSpPr>
              <a:spLocks noChangeArrowheads="1"/>
            </p:cNvSpPr>
            <p:nvPr/>
          </p:nvSpPr>
          <p:spPr bwMode="auto">
            <a:xfrm>
              <a:off x="2064" y="3696"/>
              <a:ext cx="15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b="0" i="1">
                  <a:latin typeface="Arial" pitchFamily="34" charset="0"/>
                  <a:ea typeface="MS PGothic" pitchFamily="34" charset="-128"/>
                </a:rPr>
                <a:t>Sea of virtual photons</a:t>
              </a:r>
            </a:p>
          </p:txBody>
        </p:sp>
        <p:sp>
          <p:nvSpPr>
            <p:cNvPr id="8244" name="Rectangle 23"/>
            <p:cNvSpPr>
              <a:spLocks noChangeArrowheads="1"/>
            </p:cNvSpPr>
            <p:nvPr/>
          </p:nvSpPr>
          <p:spPr bwMode="auto">
            <a:xfrm>
              <a:off x="1872" y="2160"/>
              <a:ext cx="29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0">
                  <a:latin typeface="Arial" pitchFamily="34" charset="0"/>
                  <a:ea typeface="MS PGothic" pitchFamily="34" charset="-128"/>
                  <a:sym typeface="Symbol" pitchFamily="18" charset="2"/>
                </a:rPr>
                <a:t></a:t>
              </a:r>
              <a:endParaRPr lang="en-US" sz="2400" b="0">
                <a:latin typeface="Arial" pitchFamily="34" charset="0"/>
                <a:ea typeface="MS PGothic" pitchFamily="34" charset="-128"/>
                <a:sym typeface="Symbol" pitchFamily="18" charset="2"/>
              </a:endParaRPr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5410200" y="152400"/>
            <a:ext cx="3200400" cy="5881688"/>
            <a:chOff x="3408" y="222"/>
            <a:chExt cx="2016" cy="3705"/>
          </a:xfrm>
        </p:grpSpPr>
        <p:grpSp>
          <p:nvGrpSpPr>
            <p:cNvPr id="10" name="Group 25"/>
            <p:cNvGrpSpPr>
              <a:grpSpLocks/>
            </p:cNvGrpSpPr>
            <p:nvPr/>
          </p:nvGrpSpPr>
          <p:grpSpPr bwMode="auto">
            <a:xfrm>
              <a:off x="3408" y="222"/>
              <a:ext cx="2016" cy="2735"/>
              <a:chOff x="3408" y="222"/>
              <a:chExt cx="2016" cy="2735"/>
            </a:xfrm>
          </p:grpSpPr>
          <p:pic>
            <p:nvPicPr>
              <p:cNvPr id="8235" name="Picture 2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08" y="222"/>
                <a:ext cx="1008" cy="9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6" name="Rectangle 27"/>
              <p:cNvSpPr>
                <a:spLocks noChangeArrowheads="1"/>
              </p:cNvSpPr>
              <p:nvPr/>
            </p:nvSpPr>
            <p:spPr bwMode="auto">
              <a:xfrm>
                <a:off x="3648" y="2592"/>
                <a:ext cx="337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>
                    <a:latin typeface="Arial" pitchFamily="34" charset="0"/>
                    <a:ea typeface="MS PGothic" pitchFamily="34" charset="-128"/>
                    <a:sym typeface="Symbol" pitchFamily="18" charset="2"/>
                  </a:rPr>
                  <a:t></a:t>
                </a:r>
                <a:endParaRPr lang="en-US" sz="2400" b="0">
                  <a:latin typeface="Arial" pitchFamily="34" charset="0"/>
                  <a:ea typeface="MS PGothic" pitchFamily="34" charset="-128"/>
                  <a:sym typeface="Symbol" pitchFamily="18" charset="2"/>
                </a:endParaRPr>
              </a:p>
            </p:txBody>
          </p: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3888" y="1988"/>
                <a:ext cx="1536" cy="419"/>
                <a:chOff x="3888" y="1988"/>
                <a:chExt cx="1536" cy="419"/>
              </a:xfrm>
            </p:grpSpPr>
            <p:pic>
              <p:nvPicPr>
                <p:cNvPr id="8238" name="Picture 29" descr="Black_Arrow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888" y="2304"/>
                  <a:ext cx="816" cy="103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239" name="Line 30"/>
                <p:cNvSpPr>
                  <a:spLocks noChangeShapeType="1"/>
                </p:cNvSpPr>
                <p:nvPr/>
              </p:nvSpPr>
              <p:spPr bwMode="auto">
                <a:xfrm>
                  <a:off x="4752" y="2352"/>
                  <a:ext cx="6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40" name="Rectangle 31"/>
                <p:cNvSpPr>
                  <a:spLocks noChangeArrowheads="1"/>
                </p:cNvSpPr>
                <p:nvPr/>
              </p:nvSpPr>
              <p:spPr bwMode="auto">
                <a:xfrm>
                  <a:off x="4224" y="1988"/>
                  <a:ext cx="195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Symbol" pitchFamily="18" charset="2"/>
                      <a:ea typeface="MS PGothic" pitchFamily="34" charset="-128"/>
                      <a:sym typeface="Symbol" pitchFamily="18" charset="2"/>
                    </a:rPr>
                    <a:t></a:t>
                  </a:r>
                  <a:endParaRPr lang="en-US" b="0">
                    <a:latin typeface="Arial" pitchFamily="34" charset="0"/>
                    <a:ea typeface="MS PGothic" pitchFamily="34" charset="-128"/>
                  </a:endParaRPr>
                </a:p>
              </p:txBody>
            </p:sp>
            <p:sp>
              <p:nvSpPr>
                <p:cNvPr id="8241" name="Rectangle 32"/>
                <p:cNvSpPr>
                  <a:spLocks noChangeArrowheads="1"/>
                </p:cNvSpPr>
                <p:nvPr/>
              </p:nvSpPr>
              <p:spPr bwMode="auto">
                <a:xfrm>
                  <a:off x="4848" y="2016"/>
                  <a:ext cx="205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Arial" pitchFamily="34" charset="0"/>
                      <a:ea typeface="MS PGothic" pitchFamily="34" charset="-128"/>
                    </a:rPr>
                    <a:t>a</a:t>
                  </a:r>
                  <a:endParaRPr lang="en-US" b="0">
                    <a:latin typeface="Arial" pitchFamily="34" charset="0"/>
                    <a:ea typeface="MS PGothic" pitchFamily="34" charset="-128"/>
                  </a:endParaRPr>
                </a:p>
              </p:txBody>
            </p:sp>
          </p:grpSp>
        </p:grpSp>
        <p:sp>
          <p:nvSpPr>
            <p:cNvPr id="8234" name="Rectangle 33"/>
            <p:cNvSpPr>
              <a:spLocks noChangeArrowheads="1"/>
            </p:cNvSpPr>
            <p:nvPr/>
          </p:nvSpPr>
          <p:spPr bwMode="auto">
            <a:xfrm>
              <a:off x="4133" y="3696"/>
              <a:ext cx="11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b="0" i="1">
                  <a:latin typeface="Arial" pitchFamily="34" charset="0"/>
                  <a:ea typeface="MS PGothic" pitchFamily="34" charset="-128"/>
                </a:rPr>
                <a:t>Primakoff Effect</a:t>
              </a:r>
            </a:p>
          </p:txBody>
        </p:sp>
      </p:grp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457200" y="2524125"/>
            <a:ext cx="2209800" cy="3498850"/>
            <a:chOff x="288" y="1728"/>
            <a:chExt cx="1392" cy="2204"/>
          </a:xfrm>
        </p:grpSpPr>
        <p:grpSp>
          <p:nvGrpSpPr>
            <p:cNvPr id="13" name="Group 35"/>
            <p:cNvGrpSpPr>
              <a:grpSpLocks/>
            </p:cNvGrpSpPr>
            <p:nvPr/>
          </p:nvGrpSpPr>
          <p:grpSpPr bwMode="auto">
            <a:xfrm>
              <a:off x="432" y="1728"/>
              <a:ext cx="1109" cy="1200"/>
              <a:chOff x="3360" y="1632"/>
              <a:chExt cx="1109" cy="1200"/>
            </a:xfrm>
          </p:grpSpPr>
          <p:grpSp>
            <p:nvGrpSpPr>
              <p:cNvPr id="14" name="Group 36"/>
              <p:cNvGrpSpPr>
                <a:grpSpLocks/>
              </p:cNvGrpSpPr>
              <p:nvPr/>
            </p:nvGrpSpPr>
            <p:grpSpPr bwMode="auto">
              <a:xfrm>
                <a:off x="3360" y="1632"/>
                <a:ext cx="1109" cy="1200"/>
                <a:chOff x="2208" y="1632"/>
                <a:chExt cx="1109" cy="1200"/>
              </a:xfrm>
            </p:grpSpPr>
            <p:sp>
              <p:nvSpPr>
                <p:cNvPr id="8230" name="Oval 37"/>
                <p:cNvSpPr>
                  <a:spLocks noChangeArrowheads="1"/>
                </p:cNvSpPr>
                <p:nvPr/>
              </p:nvSpPr>
              <p:spPr bwMode="auto">
                <a:xfrm>
                  <a:off x="2208" y="1632"/>
                  <a:ext cx="1104" cy="144"/>
                </a:xfrm>
                <a:prstGeom prst="ellipse">
                  <a:avLst/>
                </a:prstGeom>
                <a:solidFill>
                  <a:schemeClr val="accent1">
                    <a:alpha val="50195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1" name="Rectangle 38"/>
                <p:cNvSpPr>
                  <a:spLocks noChangeArrowheads="1"/>
                </p:cNvSpPr>
                <p:nvPr/>
              </p:nvSpPr>
              <p:spPr bwMode="auto">
                <a:xfrm>
                  <a:off x="2208" y="1680"/>
                  <a:ext cx="1109" cy="1066"/>
                </a:xfrm>
                <a:prstGeom prst="rect">
                  <a:avLst/>
                </a:prstGeom>
                <a:solidFill>
                  <a:schemeClr val="accent1">
                    <a:alpha val="50195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2" name="Oval 39"/>
                <p:cNvSpPr>
                  <a:spLocks noChangeArrowheads="1"/>
                </p:cNvSpPr>
                <p:nvPr/>
              </p:nvSpPr>
              <p:spPr bwMode="auto">
                <a:xfrm>
                  <a:off x="2208" y="2688"/>
                  <a:ext cx="1104" cy="144"/>
                </a:xfrm>
                <a:prstGeom prst="ellipse">
                  <a:avLst/>
                </a:prstGeom>
                <a:solidFill>
                  <a:schemeClr val="accent1">
                    <a:alpha val="50195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28" name="AutoShape 40"/>
              <p:cNvSpPr>
                <a:spLocks noChangeArrowheads="1"/>
              </p:cNvSpPr>
              <p:nvPr/>
            </p:nvSpPr>
            <p:spPr bwMode="auto">
              <a:xfrm>
                <a:off x="3840" y="1920"/>
                <a:ext cx="192" cy="624"/>
              </a:xfrm>
              <a:prstGeom prst="upArrow">
                <a:avLst>
                  <a:gd name="adj1" fmla="val 50000"/>
                  <a:gd name="adj2" fmla="val 8125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29" name="Rectangle 41"/>
              <p:cNvSpPr>
                <a:spLocks noChangeArrowheads="1"/>
              </p:cNvSpPr>
              <p:nvPr/>
            </p:nvSpPr>
            <p:spPr bwMode="auto">
              <a:xfrm>
                <a:off x="4080" y="216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i="1">
                    <a:latin typeface="Arial" pitchFamily="34" charset="0"/>
                    <a:ea typeface="MS PGothic" pitchFamily="34" charset="-128"/>
                  </a:rPr>
                  <a:t>B</a:t>
                </a:r>
                <a:endParaRPr lang="en-US" sz="2400" b="0">
                  <a:latin typeface="Arial" pitchFamily="34" charset="0"/>
                  <a:ea typeface="MS PGothic" pitchFamily="34" charset="-128"/>
                </a:endParaRPr>
              </a:p>
            </p:txBody>
          </p:sp>
        </p:grpSp>
        <p:sp>
          <p:nvSpPr>
            <p:cNvPr id="8226" name="Rectangle 42"/>
            <p:cNvSpPr>
              <a:spLocks noChangeArrowheads="1"/>
            </p:cNvSpPr>
            <p:nvPr/>
          </p:nvSpPr>
          <p:spPr bwMode="auto">
            <a:xfrm>
              <a:off x="288" y="3701"/>
              <a:ext cx="13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b="0" i="1">
                  <a:latin typeface="Arial" pitchFamily="34" charset="0"/>
                  <a:ea typeface="MS PGothic" pitchFamily="34" charset="-128"/>
                </a:rPr>
                <a:t>Classical EM field</a:t>
              </a:r>
              <a:endParaRPr lang="en-US" sz="2400" b="0">
                <a:latin typeface="Arial" pitchFamily="34" charset="0"/>
                <a:ea typeface="MS PGothic" pitchFamily="34" charset="-128"/>
              </a:endParaRPr>
            </a:p>
          </p:txBody>
        </p:sp>
      </p:grpSp>
      <p:grpSp>
        <p:nvGrpSpPr>
          <p:cNvPr id="15" name="Group 43"/>
          <p:cNvGrpSpPr>
            <a:grpSpLocks/>
          </p:cNvGrpSpPr>
          <p:nvPr/>
        </p:nvGrpSpPr>
        <p:grpSpPr bwMode="auto">
          <a:xfrm>
            <a:off x="685800" y="1541463"/>
            <a:ext cx="1760538" cy="3886200"/>
            <a:chOff x="432" y="1109"/>
            <a:chExt cx="1109" cy="2448"/>
          </a:xfrm>
        </p:grpSpPr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432" y="1109"/>
              <a:ext cx="1109" cy="2448"/>
              <a:chOff x="3360" y="1056"/>
              <a:chExt cx="1109" cy="2448"/>
            </a:xfrm>
          </p:grpSpPr>
          <p:grpSp>
            <p:nvGrpSpPr>
              <p:cNvPr id="17" name="Group 45"/>
              <p:cNvGrpSpPr>
                <a:grpSpLocks/>
              </p:cNvGrpSpPr>
              <p:nvPr/>
            </p:nvGrpSpPr>
            <p:grpSpPr bwMode="auto">
              <a:xfrm>
                <a:off x="3360" y="1056"/>
                <a:ext cx="1109" cy="768"/>
                <a:chOff x="1099" y="720"/>
                <a:chExt cx="1109" cy="768"/>
              </a:xfrm>
            </p:grpSpPr>
            <p:sp>
              <p:nvSpPr>
                <p:cNvPr id="8222" name="Oval 46"/>
                <p:cNvSpPr>
                  <a:spLocks noChangeArrowheads="1"/>
                </p:cNvSpPr>
                <p:nvPr/>
              </p:nvSpPr>
              <p:spPr bwMode="auto">
                <a:xfrm>
                  <a:off x="1104" y="720"/>
                  <a:ext cx="1104" cy="144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3" name="Rectangle 47"/>
                <p:cNvSpPr>
                  <a:spLocks noChangeArrowheads="1"/>
                </p:cNvSpPr>
                <p:nvPr/>
              </p:nvSpPr>
              <p:spPr bwMode="auto">
                <a:xfrm>
                  <a:off x="1099" y="783"/>
                  <a:ext cx="1109" cy="62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4" name="Oval 48"/>
                <p:cNvSpPr>
                  <a:spLocks noChangeArrowheads="1"/>
                </p:cNvSpPr>
                <p:nvPr/>
              </p:nvSpPr>
              <p:spPr bwMode="auto">
                <a:xfrm>
                  <a:off x="1104" y="1344"/>
                  <a:ext cx="110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 flipV="1">
                <a:off x="3360" y="2736"/>
                <a:ext cx="1109" cy="768"/>
                <a:chOff x="1099" y="720"/>
                <a:chExt cx="1109" cy="768"/>
              </a:xfrm>
            </p:grpSpPr>
            <p:sp>
              <p:nvSpPr>
                <p:cNvPr id="8219" name="Oval 50"/>
                <p:cNvSpPr>
                  <a:spLocks noChangeArrowheads="1"/>
                </p:cNvSpPr>
                <p:nvPr/>
              </p:nvSpPr>
              <p:spPr bwMode="auto">
                <a:xfrm>
                  <a:off x="1104" y="720"/>
                  <a:ext cx="1104" cy="144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0" name="Rectangle 51"/>
                <p:cNvSpPr>
                  <a:spLocks noChangeArrowheads="1"/>
                </p:cNvSpPr>
                <p:nvPr/>
              </p:nvSpPr>
              <p:spPr bwMode="auto">
                <a:xfrm>
                  <a:off x="1099" y="783"/>
                  <a:ext cx="1109" cy="62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1" name="Oval 52"/>
                <p:cNvSpPr>
                  <a:spLocks noChangeArrowheads="1"/>
                </p:cNvSpPr>
                <p:nvPr/>
              </p:nvSpPr>
              <p:spPr bwMode="auto">
                <a:xfrm>
                  <a:off x="1104" y="1344"/>
                  <a:ext cx="110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8216" name="Rectangle 53"/>
            <p:cNvSpPr>
              <a:spLocks noChangeArrowheads="1"/>
            </p:cNvSpPr>
            <p:nvPr/>
          </p:nvSpPr>
          <p:spPr bwMode="auto">
            <a:xfrm>
              <a:off x="687" y="1326"/>
              <a:ext cx="5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rPr>
                <a:t>Magnet</a:t>
              </a:r>
              <a:endParaRPr lang="en-US" b="0">
                <a:latin typeface="Arial" pitchFamily="34" charset="0"/>
                <a:ea typeface="MS PGothic" pitchFamily="34" charset="-128"/>
              </a:endParaRPr>
            </a:p>
          </p:txBody>
        </p:sp>
      </p:grpSp>
      <p:grpSp>
        <p:nvGrpSpPr>
          <p:cNvPr id="19" name="Group 54"/>
          <p:cNvGrpSpPr>
            <a:grpSpLocks/>
          </p:cNvGrpSpPr>
          <p:nvPr/>
        </p:nvGrpSpPr>
        <p:grpSpPr bwMode="auto">
          <a:xfrm>
            <a:off x="6553200" y="1552575"/>
            <a:ext cx="1768475" cy="3886200"/>
            <a:chOff x="4128" y="1104"/>
            <a:chExt cx="1114" cy="2448"/>
          </a:xfrm>
        </p:grpSpPr>
        <p:grpSp>
          <p:nvGrpSpPr>
            <p:cNvPr id="20" name="Group 55"/>
            <p:cNvGrpSpPr>
              <a:grpSpLocks/>
            </p:cNvGrpSpPr>
            <p:nvPr/>
          </p:nvGrpSpPr>
          <p:grpSpPr bwMode="auto">
            <a:xfrm>
              <a:off x="4128" y="1718"/>
              <a:ext cx="1114" cy="1210"/>
              <a:chOff x="4128" y="1718"/>
              <a:chExt cx="1114" cy="1210"/>
            </a:xfrm>
          </p:grpSpPr>
          <p:sp>
            <p:nvSpPr>
              <p:cNvPr id="8212" name="Oval 56"/>
              <p:cNvSpPr>
                <a:spLocks noChangeArrowheads="1"/>
              </p:cNvSpPr>
              <p:nvPr/>
            </p:nvSpPr>
            <p:spPr bwMode="auto">
              <a:xfrm>
                <a:off x="4128" y="1718"/>
                <a:ext cx="1104" cy="144"/>
              </a:xfrm>
              <a:prstGeom prst="ellipse">
                <a:avLst/>
              </a:prstGeom>
              <a:solidFill>
                <a:schemeClr val="accent1">
                  <a:alpha val="5294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3" name="Oval 57"/>
              <p:cNvSpPr>
                <a:spLocks noChangeArrowheads="1"/>
              </p:cNvSpPr>
              <p:nvPr/>
            </p:nvSpPr>
            <p:spPr bwMode="auto">
              <a:xfrm>
                <a:off x="4133" y="2784"/>
                <a:ext cx="1104" cy="144"/>
              </a:xfrm>
              <a:prstGeom prst="ellipse">
                <a:avLst/>
              </a:prstGeom>
              <a:solidFill>
                <a:schemeClr val="accent1">
                  <a:alpha val="5294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4" name="Rectangle 58"/>
              <p:cNvSpPr>
                <a:spLocks noChangeArrowheads="1"/>
              </p:cNvSpPr>
              <p:nvPr/>
            </p:nvSpPr>
            <p:spPr bwMode="auto">
              <a:xfrm>
                <a:off x="4133" y="1776"/>
                <a:ext cx="1109" cy="1066"/>
              </a:xfrm>
              <a:prstGeom prst="rect">
                <a:avLst/>
              </a:prstGeom>
              <a:solidFill>
                <a:schemeClr val="accent1">
                  <a:alpha val="5294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" name="Group 59"/>
            <p:cNvGrpSpPr>
              <a:grpSpLocks/>
            </p:cNvGrpSpPr>
            <p:nvPr/>
          </p:nvGrpSpPr>
          <p:grpSpPr bwMode="auto">
            <a:xfrm>
              <a:off x="4128" y="1104"/>
              <a:ext cx="1109" cy="2448"/>
              <a:chOff x="4128" y="1104"/>
              <a:chExt cx="1109" cy="2448"/>
            </a:xfrm>
          </p:grpSpPr>
          <p:grpSp>
            <p:nvGrpSpPr>
              <p:cNvPr id="22" name="Group 60"/>
              <p:cNvGrpSpPr>
                <a:grpSpLocks/>
              </p:cNvGrpSpPr>
              <p:nvPr/>
            </p:nvGrpSpPr>
            <p:grpSpPr bwMode="auto">
              <a:xfrm>
                <a:off x="4128" y="1104"/>
                <a:ext cx="1109" cy="768"/>
                <a:chOff x="1099" y="720"/>
                <a:chExt cx="1109" cy="768"/>
              </a:xfrm>
            </p:grpSpPr>
            <p:sp>
              <p:nvSpPr>
                <p:cNvPr id="8209" name="Oval 61"/>
                <p:cNvSpPr>
                  <a:spLocks noChangeArrowheads="1"/>
                </p:cNvSpPr>
                <p:nvPr/>
              </p:nvSpPr>
              <p:spPr bwMode="auto">
                <a:xfrm>
                  <a:off x="1104" y="720"/>
                  <a:ext cx="1104" cy="144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0" name="Rectangle 62"/>
                <p:cNvSpPr>
                  <a:spLocks noChangeArrowheads="1"/>
                </p:cNvSpPr>
                <p:nvPr/>
              </p:nvSpPr>
              <p:spPr bwMode="auto">
                <a:xfrm>
                  <a:off x="1099" y="783"/>
                  <a:ext cx="1109" cy="62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1" name="Oval 63"/>
                <p:cNvSpPr>
                  <a:spLocks noChangeArrowheads="1"/>
                </p:cNvSpPr>
                <p:nvPr/>
              </p:nvSpPr>
              <p:spPr bwMode="auto">
                <a:xfrm>
                  <a:off x="1104" y="1344"/>
                  <a:ext cx="110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64"/>
              <p:cNvGrpSpPr>
                <a:grpSpLocks/>
              </p:cNvGrpSpPr>
              <p:nvPr/>
            </p:nvGrpSpPr>
            <p:grpSpPr bwMode="auto">
              <a:xfrm flipV="1">
                <a:off x="4128" y="2784"/>
                <a:ext cx="1109" cy="768"/>
                <a:chOff x="1099" y="720"/>
                <a:chExt cx="1109" cy="768"/>
              </a:xfrm>
            </p:grpSpPr>
            <p:sp>
              <p:nvSpPr>
                <p:cNvPr id="8206" name="Oval 65"/>
                <p:cNvSpPr>
                  <a:spLocks noChangeArrowheads="1"/>
                </p:cNvSpPr>
                <p:nvPr/>
              </p:nvSpPr>
              <p:spPr bwMode="auto">
                <a:xfrm>
                  <a:off x="1104" y="720"/>
                  <a:ext cx="1104" cy="144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07" name="Rectangle 66"/>
                <p:cNvSpPr>
                  <a:spLocks noChangeArrowheads="1"/>
                </p:cNvSpPr>
                <p:nvPr/>
              </p:nvSpPr>
              <p:spPr bwMode="auto">
                <a:xfrm>
                  <a:off x="1099" y="783"/>
                  <a:ext cx="1109" cy="62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08" name="Oval 67"/>
                <p:cNvSpPr>
                  <a:spLocks noChangeArrowheads="1"/>
                </p:cNvSpPr>
                <p:nvPr/>
              </p:nvSpPr>
              <p:spPr bwMode="auto">
                <a:xfrm>
                  <a:off x="1104" y="1344"/>
                  <a:ext cx="110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200" name="Rectangle 68"/>
          <p:cNvSpPr>
            <a:spLocks noChangeArrowheads="1"/>
          </p:cNvSpPr>
          <p:nvPr/>
        </p:nvSpPr>
        <p:spPr bwMode="auto">
          <a:xfrm>
            <a:off x="76200" y="76200"/>
            <a:ext cx="2768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CC"/>
                </a:solidFill>
                <a:latin typeface="Calibri" pitchFamily="34" charset="0"/>
              </a:rPr>
              <a:t>The Primakoff Effect</a:t>
            </a:r>
            <a:endParaRPr lang="en-US" sz="1800">
              <a:solidFill>
                <a:srgbClr val="0000CC"/>
              </a:solidFill>
              <a:latin typeface="Calibri" pitchFamily="34" charset="0"/>
            </a:endParaRPr>
          </a:p>
        </p:txBody>
      </p:sp>
      <p:sp>
        <p:nvSpPr>
          <p:cNvPr id="8201" name="TextBox 68"/>
          <p:cNvSpPr txBox="1">
            <a:spLocks noChangeArrowheads="1"/>
          </p:cNvSpPr>
          <p:nvPr/>
        </p:nvSpPr>
        <p:spPr bwMode="auto">
          <a:xfrm>
            <a:off x="114300" y="6276975"/>
            <a:ext cx="9029700" cy="40005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79512" y="4221088"/>
            <a:ext cx="3581400" cy="2209800"/>
            <a:chOff x="23" y="1776"/>
            <a:chExt cx="3229" cy="2102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3" y="1776"/>
              <a:ext cx="3229" cy="2102"/>
              <a:chOff x="-73" y="1872"/>
              <a:chExt cx="3229" cy="2102"/>
            </a:xfrm>
          </p:grpSpPr>
          <p:pic>
            <p:nvPicPr>
              <p:cNvPr id="14354" name="Picture 17" descr="flux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73" y="1872"/>
                <a:ext cx="3229" cy="210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</p:pic>
          <p:graphicFrame>
            <p:nvGraphicFramePr>
              <p:cNvPr id="14340" name="Object 8"/>
              <p:cNvGraphicFramePr>
                <a:graphicFrameLocks noChangeAspect="1"/>
              </p:cNvGraphicFramePr>
              <p:nvPr/>
            </p:nvGraphicFramePr>
            <p:xfrm>
              <a:off x="966" y="3119"/>
              <a:ext cx="939" cy="471"/>
            </p:xfrm>
            <a:graphic>
              <a:graphicData uri="http://schemas.openxmlformats.org/presentationml/2006/ole">
                <p:oleObj spid="_x0000_s1028" name="Equation" r:id="rId4" imgW="1091880" imgH="545760" progId="Equation.3">
                  <p:embed/>
                </p:oleObj>
              </a:graphicData>
            </a:graphic>
          </p:graphicFrame>
        </p:grpSp>
        <p:graphicFrame>
          <p:nvGraphicFramePr>
            <p:cNvPr id="14339" name="Object 9"/>
            <p:cNvGraphicFramePr>
              <a:graphicFrameLocks noChangeAspect="1"/>
            </p:cNvGraphicFramePr>
            <p:nvPr/>
          </p:nvGraphicFramePr>
          <p:xfrm>
            <a:off x="2134" y="2000"/>
            <a:ext cx="912" cy="250"/>
          </p:xfrm>
          <a:graphic>
            <a:graphicData uri="http://schemas.openxmlformats.org/presentationml/2006/ole">
              <p:oleObj spid="_x0000_s1027" name="Equation" r:id="rId5" imgW="927000" imgH="253800" progId="Equation.3">
                <p:embed/>
              </p:oleObj>
            </a:graphicData>
          </a:graphic>
        </p:graphicFrame>
      </p:grp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611560" y="44624"/>
            <a:ext cx="602932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latin typeface="Arial" pitchFamily="34" charset="0"/>
              </a:rPr>
              <a:t>CERN Axion Solar Telescope: </a:t>
            </a:r>
          </a:p>
          <a:p>
            <a:r>
              <a:rPr lang="en-US" dirty="0">
                <a:latin typeface="Arial" pitchFamily="34" charset="0"/>
              </a:rPr>
              <a:t>QCD </a:t>
            </a:r>
            <a:r>
              <a:rPr lang="en-US" dirty="0" err="1">
                <a:latin typeface="Arial" pitchFamily="34" charset="0"/>
              </a:rPr>
              <a:t>Axions</a:t>
            </a:r>
            <a:r>
              <a:rPr lang="en-US" dirty="0">
                <a:latin typeface="Arial" pitchFamily="34" charset="0"/>
              </a:rPr>
              <a:t> or other similar exotica </a:t>
            </a:r>
            <a:r>
              <a:rPr lang="en-US" dirty="0">
                <a:latin typeface="Arial" pitchFamily="34" charset="0"/>
                <a:sym typeface="Wingdings" pitchFamily="2" charset="2"/>
              </a:rPr>
              <a:t>  WISPs</a:t>
            </a:r>
            <a:endParaRPr lang="el-GR" u="sng" dirty="0">
              <a:latin typeface="Arial" pitchFamily="34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0" y="2819400"/>
            <a:ext cx="386791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b="1" dirty="0">
                <a:solidFill>
                  <a:srgbClr val="0000CC"/>
                </a:solidFill>
                <a:latin typeface="+mn-lt"/>
              </a:rPr>
              <a:t>Production:</a:t>
            </a:r>
            <a:r>
              <a:rPr lang="en-US" b="1" dirty="0">
                <a:solidFill>
                  <a:srgbClr val="0000CC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0000CC"/>
                </a:solidFill>
                <a:latin typeface="+mn-lt"/>
              </a:rPr>
              <a:t>Primakoff</a:t>
            </a:r>
            <a:r>
              <a:rPr lang="en-US" sz="1600" dirty="0">
                <a:solidFill>
                  <a:srgbClr val="0000CC"/>
                </a:solidFill>
                <a:latin typeface="+mn-lt"/>
              </a:rPr>
              <a:t> effect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00CC"/>
                </a:solidFill>
                <a:latin typeface="+mn-lt"/>
              </a:rPr>
              <a:t>Thermal photons </a:t>
            </a:r>
            <a:r>
              <a:rPr lang="en-US" sz="1600" dirty="0" smtClean="0">
                <a:solidFill>
                  <a:srgbClr val="0000CC"/>
                </a:solidFill>
                <a:latin typeface="+mn-lt"/>
              </a:rPr>
              <a:t>(T =</a:t>
            </a:r>
            <a:r>
              <a:rPr lang="en-US" sz="1600" dirty="0" smtClean="0">
                <a:solidFill>
                  <a:srgbClr val="0000CC"/>
                </a:solidFill>
              </a:rPr>
              <a:t>10M ⁰K = </a:t>
            </a:r>
            <a:r>
              <a:rPr lang="en-US" sz="1600" dirty="0" err="1" smtClean="0">
                <a:solidFill>
                  <a:srgbClr val="0000CC"/>
                </a:solidFill>
              </a:rPr>
              <a:t>keV</a:t>
            </a:r>
            <a:r>
              <a:rPr lang="en-US" sz="1600" dirty="0" smtClean="0">
                <a:solidFill>
                  <a:srgbClr val="0000CC"/>
                </a:solidFill>
              </a:rPr>
              <a:t>=</a:t>
            </a:r>
            <a:r>
              <a:rPr lang="en-US" sz="1600" dirty="0" err="1" smtClean="0">
                <a:solidFill>
                  <a:srgbClr val="0000CC"/>
                </a:solidFill>
              </a:rPr>
              <a:t>xrays</a:t>
            </a:r>
            <a:r>
              <a:rPr lang="en-US" sz="1600" dirty="0" smtClean="0">
                <a:solidFill>
                  <a:srgbClr val="0000CC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00CC"/>
                </a:solidFill>
                <a:latin typeface="+mn-lt"/>
              </a:rPr>
              <a:t> interacting with </a:t>
            </a:r>
            <a:r>
              <a:rPr lang="en-US" sz="1600" dirty="0">
                <a:solidFill>
                  <a:srgbClr val="0000CC"/>
                </a:solidFill>
                <a:latin typeface="+mn-lt"/>
              </a:rPr>
              <a:t>solar nuclei produce </a:t>
            </a:r>
            <a:r>
              <a:rPr lang="en-US" sz="1600" dirty="0" err="1" smtClean="0">
                <a:solidFill>
                  <a:srgbClr val="0000CC"/>
                </a:solidFill>
                <a:latin typeface="+mn-lt"/>
              </a:rPr>
              <a:t>Axions</a:t>
            </a:r>
            <a:endParaRPr lang="en-US" sz="1600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886200" y="2895600"/>
            <a:ext cx="330135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b="1" dirty="0">
                <a:solidFill>
                  <a:srgbClr val="0000CC"/>
                </a:solidFill>
                <a:latin typeface="+mn-lt"/>
              </a:rPr>
              <a:t>Detection</a:t>
            </a:r>
            <a:r>
              <a:rPr lang="en-US" dirty="0">
                <a:solidFill>
                  <a:srgbClr val="0000CC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en-US" sz="1600" dirty="0">
                <a:solidFill>
                  <a:srgbClr val="0000CC"/>
                </a:solidFill>
                <a:latin typeface="+mn-lt"/>
              </a:rPr>
              <a:t>Inverse </a:t>
            </a:r>
            <a:r>
              <a:rPr lang="en-US" sz="1600" dirty="0" err="1">
                <a:solidFill>
                  <a:srgbClr val="0000CC"/>
                </a:solidFill>
                <a:latin typeface="+mn-lt"/>
              </a:rPr>
              <a:t>Primakoff</a:t>
            </a:r>
            <a:r>
              <a:rPr lang="en-US" sz="1600" dirty="0">
                <a:solidFill>
                  <a:srgbClr val="0000CC"/>
                </a:solidFill>
                <a:latin typeface="+mn-lt"/>
              </a:rPr>
              <a:t>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00CC"/>
                </a:solidFill>
                <a:latin typeface="+mn-lt"/>
              </a:rPr>
              <a:t>axion interacting with a very strong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00CC"/>
                </a:solidFill>
                <a:latin typeface="+mn-lt"/>
              </a:rPr>
              <a:t>magnetic field converts to a photon </a:t>
            </a:r>
            <a:endParaRPr lang="el-GR" sz="1600" dirty="0">
              <a:solidFill>
                <a:srgbClr val="0000CC"/>
              </a:solidFill>
              <a:latin typeface="+mn-lt"/>
            </a:endParaRPr>
          </a:p>
        </p:txBody>
      </p:sp>
      <p:graphicFrame>
        <p:nvGraphicFramePr>
          <p:cNvPr id="14338" name="Object 14"/>
          <p:cNvGraphicFramePr>
            <a:graphicFrameLocks noChangeAspect="1"/>
          </p:cNvGraphicFramePr>
          <p:nvPr/>
        </p:nvGraphicFramePr>
        <p:xfrm>
          <a:off x="5245100" y="4335463"/>
          <a:ext cx="3717925" cy="928687"/>
        </p:xfrm>
        <a:graphic>
          <a:graphicData uri="http://schemas.openxmlformats.org/presentationml/2006/ole">
            <p:oleObj spid="_x0000_s1026" name="Equation" r:id="rId6" imgW="1726920" imgH="431640" progId="Equation.3">
              <p:embed/>
            </p:oleObj>
          </a:graphicData>
        </a:graphic>
      </p:graphicFrame>
      <p:sp>
        <p:nvSpPr>
          <p:cNvPr id="14345" name="Rectangle 19"/>
          <p:cNvSpPr>
            <a:spLocks noChangeArrowheads="1"/>
          </p:cNvSpPr>
          <p:nvPr/>
        </p:nvSpPr>
        <p:spPr bwMode="auto">
          <a:xfrm>
            <a:off x="6705600" y="1773238"/>
            <a:ext cx="2362200" cy="830262"/>
          </a:xfrm>
          <a:prstGeom prst="rect">
            <a:avLst/>
          </a:pr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dirty="0"/>
              <a:t>Signal: </a:t>
            </a:r>
            <a:r>
              <a:rPr lang="en-US" sz="1600" b="1" dirty="0">
                <a:solidFill>
                  <a:srgbClr val="C00000"/>
                </a:solidFill>
              </a:rPr>
              <a:t>excess</a:t>
            </a:r>
            <a:r>
              <a:rPr lang="en-US" sz="1600" dirty="0"/>
              <a:t> of X-rays during alignment over background </a:t>
            </a:r>
            <a:endParaRPr lang="el-GR" sz="1600" dirty="0"/>
          </a:p>
        </p:txBody>
      </p:sp>
      <p:sp>
        <p:nvSpPr>
          <p:cNvPr id="15" name="TextBox 14"/>
          <p:cNvSpPr txBox="1"/>
          <p:nvPr/>
        </p:nvSpPr>
        <p:spPr>
          <a:xfrm rot="5400000">
            <a:off x="1533743" y="2722841"/>
            <a:ext cx="400110" cy="2676525"/>
          </a:xfrm>
          <a:prstGeom prst="rect">
            <a:avLst/>
          </a:prstGeom>
          <a:solidFill>
            <a:srgbClr val="66FFFF"/>
          </a:solidFill>
          <a:ln>
            <a:solidFill>
              <a:schemeClr val="accent1"/>
            </a:solidFill>
          </a:ln>
          <a:effectLst>
            <a:softEdge rad="31750"/>
          </a:effectLst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Differential axion flux on Earth</a:t>
            </a:r>
          </a:p>
        </p:txBody>
      </p:sp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6174" y="760625"/>
            <a:ext cx="6313487" cy="202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19" name="TextBox 18"/>
          <p:cNvSpPr txBox="1"/>
          <p:nvPr/>
        </p:nvSpPr>
        <p:spPr>
          <a:xfrm rot="5400000">
            <a:off x="6736630" y="2342977"/>
            <a:ext cx="461665" cy="3419324"/>
          </a:xfrm>
          <a:prstGeom prst="rect">
            <a:avLst/>
          </a:prstGeom>
          <a:solidFill>
            <a:srgbClr val="66FFFF"/>
          </a:solidFill>
          <a:effectLst>
            <a:softEdge rad="31750"/>
          </a:effectLst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Expected number of Photons:</a:t>
            </a:r>
          </a:p>
        </p:txBody>
      </p:sp>
      <p:sp>
        <p:nvSpPr>
          <p:cNvPr id="14350" name="Footer Placeholder 87"/>
          <p:cNvSpPr txBox="1">
            <a:spLocks noGrp="1"/>
          </p:cNvSpPr>
          <p:nvPr/>
        </p:nvSpPr>
        <p:spPr bwMode="auto">
          <a:xfrm>
            <a:off x="3595688" y="6583363"/>
            <a:ext cx="56245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1300">
                <a:solidFill>
                  <a:schemeClr val="bg2"/>
                </a:solidFill>
                <a:latin typeface="Arial" pitchFamily="34" charset="0"/>
              </a:rPr>
              <a:t>CAST Status &amp; Perspectives, Theopisti Dafni (UNIZAR), Moriond2010</a:t>
            </a:r>
          </a:p>
        </p:txBody>
      </p:sp>
      <p:pic>
        <p:nvPicPr>
          <p:cNvPr id="14351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45100" y="5905500"/>
            <a:ext cx="3898900" cy="5715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4352" name="Text Box 8"/>
          <p:cNvSpPr txBox="1">
            <a:spLocks noChangeArrowheads="1"/>
          </p:cNvSpPr>
          <p:nvPr/>
        </p:nvSpPr>
        <p:spPr bwMode="auto">
          <a:xfrm>
            <a:off x="5257800" y="5334000"/>
            <a:ext cx="2153154" cy="461665"/>
          </a:xfrm>
          <a:prstGeom prst="rect">
            <a:avLst/>
          </a:prstGeom>
          <a:solidFill>
            <a:srgbClr val="FFFF00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1775" indent="-231775">
              <a:spcBef>
                <a:spcPct val="2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</a:rPr>
              <a:t>P</a:t>
            </a:r>
            <a:r>
              <a:rPr lang="en-US" sz="2400" baseline="-25000" dirty="0">
                <a:latin typeface="Times New Roman" pitchFamily="18" charset="0"/>
              </a:rPr>
              <a:t>a</a:t>
            </a:r>
            <a:r>
              <a:rPr lang="en-US" sz="1800" baseline="-25000" dirty="0">
                <a:latin typeface="Times New Roman" pitchFamily="18" charset="0"/>
                <a:sym typeface="Wingdings" pitchFamily="2" charset="2"/>
              </a:rPr>
              <a:t></a:t>
            </a:r>
            <a:r>
              <a:rPr lang="el-GR" sz="2400" baseline="-25000" dirty="0">
                <a:latin typeface="Times New Roman" pitchFamily="18" charset="0"/>
                <a:sym typeface="Wingdings" pitchFamily="2" charset="2"/>
              </a:rPr>
              <a:t>γ</a:t>
            </a:r>
            <a:r>
              <a:rPr lang="en-US" sz="2400" baseline="-25000" dirty="0">
                <a:latin typeface="Times New Roman" pitchFamily="18" charset="0"/>
                <a:sym typeface="Wingdings" pitchFamily="2" charset="2"/>
              </a:rPr>
              <a:t> </a:t>
            </a:r>
            <a:r>
              <a:rPr lang="en-US" sz="2400" dirty="0">
                <a:latin typeface="Times New Roman" pitchFamily="18" charset="0"/>
                <a:sym typeface="Symbol" pitchFamily="18" charset="2"/>
              </a:rPr>
              <a:t> 1.710</a:t>
            </a:r>
            <a:r>
              <a:rPr lang="en-US" sz="2400" baseline="30000" dirty="0">
                <a:latin typeface="Times New Roman" pitchFamily="18" charset="0"/>
                <a:sym typeface="Symbol" pitchFamily="18" charset="2"/>
              </a:rPr>
              <a:t>-17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698054" y="6294834"/>
            <a:ext cx="40466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3528" y="6457890"/>
            <a:ext cx="936104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Absorption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15</a:t>
            </a:r>
            <a:r>
              <a:rPr lang="el-GR" sz="1000" dirty="0" smtClean="0">
                <a:solidFill>
                  <a:srgbClr val="FF0000"/>
                </a:solidFill>
              </a:rPr>
              <a:t>μ</a:t>
            </a:r>
            <a:r>
              <a:rPr lang="en-US" sz="1000" dirty="0" smtClean="0">
                <a:solidFill>
                  <a:srgbClr val="FF0000"/>
                </a:solidFill>
              </a:rPr>
              <a:t>m PP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1570770" y="6286214"/>
            <a:ext cx="38742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1640" y="6611779"/>
            <a:ext cx="864096" cy="2462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Source Fe55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43966" y="6500834"/>
            <a:ext cx="444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</a:t>
            </a:r>
            <a:endParaRPr lang="en-GB" dirty="0"/>
          </a:p>
        </p:txBody>
      </p:sp>
      <p:grpSp>
        <p:nvGrpSpPr>
          <p:cNvPr id="2" name="Group 3"/>
          <p:cNvGrpSpPr/>
          <p:nvPr/>
        </p:nvGrpSpPr>
        <p:grpSpPr>
          <a:xfrm>
            <a:off x="1331640" y="980728"/>
            <a:ext cx="5600624" cy="5251050"/>
            <a:chOff x="1331640" y="980728"/>
            <a:chExt cx="5600624" cy="52510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1640" y="980728"/>
              <a:ext cx="5600624" cy="525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>
            <a:xfrm>
              <a:off x="2123728" y="3284984"/>
              <a:ext cx="309634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 flipV="1">
            <a:off x="5220072" y="1916832"/>
            <a:ext cx="2160240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80312" y="148478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Limite</a:t>
            </a:r>
            <a:r>
              <a:rPr lang="en-US" dirty="0" smtClean="0"/>
              <a:t> vide/vacuum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436096" y="2924944"/>
            <a:ext cx="1224136" cy="7920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rot="10800000">
            <a:off x="6588224" y="3501009"/>
            <a:ext cx="792088" cy="3121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80312" y="3212976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Comment entrer dans le zone intéressant?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1766</Words>
  <Application>Microsoft Office PowerPoint</Application>
  <PresentationFormat>On-screen Show (4:3)</PresentationFormat>
  <Paragraphs>508</Paragraphs>
  <Slides>61</Slides>
  <Notes>9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Office Theme</vt:lpstr>
      <vt:lpstr>Equation</vt:lpstr>
      <vt:lpstr>CAST EXPERIMENT</vt:lpstr>
      <vt:lpstr>Nom CAST ? </vt:lpstr>
      <vt:lpstr>Pourquoi Axion?</vt:lpstr>
      <vt:lpstr>Axion</vt:lpstr>
      <vt:lpstr>Axions sont peut-etre….  tout ou une partie  de la matiere noir (dark matter) dans le universe</vt:lpstr>
      <vt:lpstr>The Primakoff Effect     1951</vt:lpstr>
      <vt:lpstr>Slide 7</vt:lpstr>
      <vt:lpstr>Slide 8</vt:lpstr>
      <vt:lpstr>Slide 9</vt:lpstr>
      <vt:lpstr>Slide 10</vt:lpstr>
      <vt:lpstr>Slide 11</vt:lpstr>
      <vt:lpstr>Slide 12</vt:lpstr>
      <vt:lpstr>Comment entrer dans le zone intéressant? </vt:lpstr>
      <vt:lpstr>Slide 14</vt:lpstr>
      <vt:lpstr>Slide 15</vt:lpstr>
      <vt:lpstr>CAST EXPERIMENT</vt:lpstr>
      <vt:lpstr>CAST Key points</vt:lpstr>
      <vt:lpstr>Solar tracking</vt:lpstr>
      <vt:lpstr>“Close encounters” ……… Accrochages</vt:lpstr>
      <vt:lpstr>‘Close encounters’  Deplacement  d’aimant par ordinateur  tard le soir  ............quand on est tout seul et on est assisi dans la salle de controle !</vt:lpstr>
      <vt:lpstr>Tracking</vt:lpstr>
      <vt:lpstr>Slide 22</vt:lpstr>
      <vt:lpstr>Sun filming – Univ. Trieste</vt:lpstr>
      <vt:lpstr>Slide 24</vt:lpstr>
      <vt:lpstr>Sun filming – precision now challenging tracking precision</vt:lpstr>
      <vt:lpstr>Sun filming September 2010</vt:lpstr>
      <vt:lpstr>Slide 27</vt:lpstr>
      <vt:lpstr>Cryostat MRB</vt:lpstr>
      <vt:lpstr>Slide 29</vt:lpstr>
      <vt:lpstr>Fenêtre Froid</vt:lpstr>
      <vt:lpstr>CAST VACUUM</vt:lpstr>
      <vt:lpstr>Quench (2004)</vt:lpstr>
      <vt:lpstr>Slide 33</vt:lpstr>
      <vt:lpstr>Detecteurs</vt:lpstr>
      <vt:lpstr>Slide 35</vt:lpstr>
      <vt:lpstr>CAST X-ray telescope:  MPE</vt:lpstr>
      <vt:lpstr>Slide 37</vt:lpstr>
      <vt:lpstr>CAST Data taking</vt:lpstr>
      <vt:lpstr>Resume des résultats</vt:lpstr>
      <vt:lpstr>Vacuum limit – CAST dominant</vt:lpstr>
      <vt:lpstr>2006 4He et 2008 3He</vt:lpstr>
      <vt:lpstr>CAST  2012 – meilleur limite ou découverte? </vt:lpstr>
      <vt:lpstr>Conclusions</vt:lpstr>
      <vt:lpstr>Back up slides  -  CAST 2011-2015</vt:lpstr>
      <vt:lpstr>CAST renovation Automne 2011</vt:lpstr>
      <vt:lpstr>Slide 46</vt:lpstr>
      <vt:lpstr>Vacuum revisite – meilleurs détecteurs</vt:lpstr>
      <vt:lpstr>Slide 48</vt:lpstr>
      <vt:lpstr>Back up slides - NGAH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Cold thin Windows</vt:lpstr>
      <vt:lpstr>Slide 61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Martyn</dc:creator>
  <cp:lastModifiedBy>davenpor</cp:lastModifiedBy>
  <cp:revision>108</cp:revision>
  <dcterms:created xsi:type="dcterms:W3CDTF">2011-06-20T20:22:19Z</dcterms:created>
  <dcterms:modified xsi:type="dcterms:W3CDTF">2011-06-23T13:26:53Z</dcterms:modified>
</cp:coreProperties>
</file>