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4" r:id="rId7"/>
    <p:sldId id="266" r:id="rId8"/>
    <p:sldId id="271" r:id="rId9"/>
    <p:sldId id="270" r:id="rId10"/>
    <p:sldId id="272" r:id="rId11"/>
    <p:sldId id="267" r:id="rId12"/>
    <p:sldId id="268" r:id="rId13"/>
    <p:sldId id="273" r:id="rId14"/>
    <p:sldId id="281" r:id="rId15"/>
    <p:sldId id="282" r:id="rId16"/>
    <p:sldId id="274" r:id="rId17"/>
    <p:sldId id="275" r:id="rId18"/>
    <p:sldId id="276" r:id="rId19"/>
    <p:sldId id="277" r:id="rId20"/>
    <p:sldId id="278" r:id="rId21"/>
    <p:sldId id="28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9" autoAdjust="0"/>
    <p:restoredTop sz="94620" autoAdjust="0"/>
  </p:normalViewPr>
  <p:slideViewPr>
    <p:cSldViewPr>
      <p:cViewPr varScale="1">
        <p:scale>
          <a:sx n="108" d="100"/>
          <a:sy n="108" d="100"/>
        </p:scale>
        <p:origin x="-106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image" Target="../media/image2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B21770-BCF9-4A6D-AC96-068EE340167D}" type="datetimeFigureOut">
              <a:rPr lang="en-GB" smtClean="0"/>
              <a:t>23/06/2011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43347A-7677-4141-A287-02C9AC46D5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043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3347A-7677-4141-A287-02C9AC46D52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4255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3347A-7677-4141-A287-02C9AC46D52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802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6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5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Comic Sans MS" pitchFamily="66" charset="0"/>
              </a:rPr>
              <a:t>Micromegas</a:t>
            </a:r>
            <a:r>
              <a:rPr lang="en-US" dirty="0" smtClean="0">
                <a:latin typeface="Comic Sans MS" pitchFamily="66" charset="0"/>
              </a:rPr>
              <a:t> Detectors in CAST</a:t>
            </a:r>
            <a:endParaRPr lang="en-GB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1676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omic Sans MS" pitchFamily="66" charset="0"/>
              </a:rPr>
              <a:t>Theodoros Vafeiadis</a:t>
            </a:r>
          </a:p>
          <a:p>
            <a:endParaRPr lang="en-US" dirty="0">
              <a:latin typeface="Comic Sans MS" pitchFamily="66" charset="0"/>
            </a:endParaRPr>
          </a:p>
          <a:p>
            <a:r>
              <a:rPr lang="en-US" sz="2100" dirty="0" smtClean="0">
                <a:latin typeface="Comic Sans MS" pitchFamily="66" charset="0"/>
              </a:rPr>
              <a:t>DT Science-Techno Meeting</a:t>
            </a:r>
          </a:p>
          <a:p>
            <a:r>
              <a:rPr lang="en-US" sz="2100" dirty="0" smtClean="0">
                <a:latin typeface="Comic Sans MS" pitchFamily="66" charset="0"/>
              </a:rPr>
              <a:t>23 June 2011</a:t>
            </a:r>
            <a:endParaRPr lang="en-US" sz="21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8815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85750"/>
            <a:ext cx="6334125" cy="657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5936852" y="1361201"/>
            <a:ext cx="28686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600" dirty="0">
                <a:solidFill>
                  <a:srgbClr val="00B050"/>
                </a:solidFill>
                <a:latin typeface="Calibri" pitchFamily="34" charset="0"/>
              </a:rPr>
              <a:t>Shielded </a:t>
            </a:r>
            <a:r>
              <a:rPr lang="en-US" sz="1600" dirty="0" err="1">
                <a:solidFill>
                  <a:srgbClr val="00B050"/>
                </a:solidFill>
                <a:latin typeface="Calibri" pitchFamily="34" charset="0"/>
              </a:rPr>
              <a:t>Micromegas</a:t>
            </a:r>
            <a:endParaRPr lang="en-US" sz="1600" dirty="0">
              <a:solidFill>
                <a:srgbClr val="00B050"/>
              </a:solidFill>
              <a:latin typeface="Calibri" pitchFamily="34" charset="0"/>
            </a:endParaRPr>
          </a:p>
          <a:p>
            <a:pPr algn="ctr" eaLnBrk="1" hangingPunct="1"/>
            <a:r>
              <a:rPr lang="en-US" sz="1600" dirty="0">
                <a:solidFill>
                  <a:srgbClr val="00B050"/>
                </a:solidFill>
                <a:latin typeface="Calibri" pitchFamily="34" charset="0"/>
              </a:rPr>
              <a:t>(bulk and </a:t>
            </a:r>
            <a:r>
              <a:rPr lang="en-US" sz="1600" dirty="0" err="1">
                <a:solidFill>
                  <a:srgbClr val="00B050"/>
                </a:solidFill>
                <a:latin typeface="Calibri" pitchFamily="34" charset="0"/>
              </a:rPr>
              <a:t>microbulk</a:t>
            </a:r>
            <a:r>
              <a:rPr lang="en-US" sz="1600" dirty="0">
                <a:solidFill>
                  <a:srgbClr val="00B050"/>
                </a:solidFill>
                <a:latin typeface="Calibri" pitchFamily="34" charset="0"/>
              </a:rPr>
              <a:t> technology)</a:t>
            </a:r>
          </a:p>
        </p:txBody>
      </p:sp>
      <p:cxnSp>
        <p:nvCxnSpPr>
          <p:cNvPr id="12" name="12 Conector recto de flecha"/>
          <p:cNvCxnSpPr/>
          <p:nvPr/>
        </p:nvCxnSpPr>
        <p:spPr>
          <a:xfrm rot="10800000" flipV="1">
            <a:off x="5090715" y="1945401"/>
            <a:ext cx="928687" cy="357187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3 Elipse"/>
          <p:cNvSpPr/>
          <p:nvPr/>
        </p:nvSpPr>
        <p:spPr>
          <a:xfrm rot="5077494">
            <a:off x="5041054" y="2685857"/>
            <a:ext cx="723973" cy="5357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4" name="14 Conector recto de flecha"/>
          <p:cNvCxnSpPr>
            <a:endCxn id="13" idx="0"/>
          </p:cNvCxnSpPr>
          <p:nvPr/>
        </p:nvCxnSpPr>
        <p:spPr>
          <a:xfrm flipH="1" flipV="1">
            <a:off x="5669735" y="2928636"/>
            <a:ext cx="831691" cy="12254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5 CuadroTexto"/>
          <p:cNvSpPr txBox="1">
            <a:spLocks noChangeArrowheads="1"/>
          </p:cNvSpPr>
          <p:nvPr/>
        </p:nvSpPr>
        <p:spPr bwMode="auto">
          <a:xfrm>
            <a:off x="6480299" y="2895600"/>
            <a:ext cx="220650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</a:rPr>
              <a:t>2010 &amp; 2011 (until now</a:t>
            </a: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</a:rPr>
              <a:t>)</a:t>
            </a:r>
            <a:endParaRPr lang="en-US" sz="16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472444"/>
            <a:ext cx="606821" cy="197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9 Elipse"/>
          <p:cNvSpPr/>
          <p:nvPr/>
        </p:nvSpPr>
        <p:spPr>
          <a:xfrm rot="1426506">
            <a:off x="3605220" y="2254781"/>
            <a:ext cx="2197649" cy="1053267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Oval 2"/>
          <p:cNvSpPr/>
          <p:nvPr/>
        </p:nvSpPr>
        <p:spPr>
          <a:xfrm rot="21356845">
            <a:off x="5112075" y="3445378"/>
            <a:ext cx="533584" cy="1981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Arrow Connector 4"/>
          <p:cNvCxnSpPr>
            <a:stCxn id="17" idx="1"/>
          </p:cNvCxnSpPr>
          <p:nvPr/>
        </p:nvCxnSpPr>
        <p:spPr>
          <a:xfrm flipH="1" flipV="1">
            <a:off x="5681854" y="4178300"/>
            <a:ext cx="642746" cy="28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936070" y="5105400"/>
            <a:ext cx="5312329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5 CuadroTexto"/>
          <p:cNvSpPr txBox="1">
            <a:spLocks noChangeArrowheads="1"/>
          </p:cNvSpPr>
          <p:nvPr/>
        </p:nvSpPr>
        <p:spPr bwMode="auto">
          <a:xfrm>
            <a:off x="6324600" y="3886200"/>
            <a:ext cx="268894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4</a:t>
            </a:r>
            <a:r>
              <a:rPr lang="el-GR" sz="1600" dirty="0" smtClean="0">
                <a:solidFill>
                  <a:schemeClr val="tx2"/>
                </a:solidFill>
                <a:latin typeface="Calibri" pitchFamily="34" charset="0"/>
              </a:rPr>
              <a:t>π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 Shielding</a:t>
            </a:r>
            <a:endParaRPr lang="en-US" sz="1600" dirty="0">
              <a:solidFill>
                <a:schemeClr val="tx2"/>
              </a:solidFill>
              <a:latin typeface="Calibri" pitchFamily="34" charset="0"/>
            </a:endParaRPr>
          </a:p>
          <a:p>
            <a:pPr algn="ctr" eaLnBrk="1" hangingPunct="1"/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in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Canfranc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 Underground Lab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168423" y="4876800"/>
            <a:ext cx="1375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~1count/day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81000" y="4800600"/>
            <a:ext cx="5540929" cy="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03520" y="4648200"/>
            <a:ext cx="5549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ULB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62808" y="4495800"/>
            <a:ext cx="1590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1-4 counts/day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 rot="2006118">
            <a:off x="7153282" y="467505"/>
            <a:ext cx="1976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Playbill" pitchFamily="82" charset="0"/>
              </a:rPr>
              <a:t>PRELIMINARY</a:t>
            </a:r>
            <a:endParaRPr lang="en-US" sz="3600" dirty="0">
              <a:solidFill>
                <a:srgbClr val="FF0000"/>
              </a:solidFill>
              <a:latin typeface="Playbill" pitchFamily="82" charset="0"/>
            </a:endParaRP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2048" name="Footer Placeholder 204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567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Event selection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6858000" cy="5410200"/>
          </a:xfrm>
        </p:spPr>
        <p:txBody>
          <a:bodyPr>
            <a:no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Electronics trigger Threshold : &lt;1keV</a:t>
            </a:r>
          </a:p>
          <a:p>
            <a:pPr>
              <a:buNone/>
            </a:pPr>
            <a:endParaRPr lang="en-US" sz="1600" dirty="0" smtClean="0">
              <a:latin typeface="Comic Sans MS" pitchFamily="66" charset="0"/>
            </a:endParaRPr>
          </a:p>
          <a:p>
            <a:r>
              <a:rPr lang="en-US" sz="1600" dirty="0" smtClean="0">
                <a:latin typeface="Comic Sans MS" pitchFamily="66" charset="0"/>
              </a:rPr>
              <a:t>Daily calibration with </a:t>
            </a:r>
            <a:r>
              <a:rPr lang="en-US" sz="1600" baseline="30000" dirty="0" smtClean="0">
                <a:latin typeface="Comic Sans MS" pitchFamily="66" charset="0"/>
              </a:rPr>
              <a:t>55</a:t>
            </a:r>
            <a:r>
              <a:rPr lang="en-US" sz="1600" dirty="0" smtClean="0">
                <a:latin typeface="Comic Sans MS" pitchFamily="66" charset="0"/>
              </a:rPr>
              <a:t>Fe source (X-Ray signal characteristics)</a:t>
            </a:r>
          </a:p>
          <a:p>
            <a:pPr marL="344488" indent="-344488">
              <a:spcBef>
                <a:spcPts val="900"/>
              </a:spcBef>
              <a:buNone/>
              <a:defRPr/>
            </a:pPr>
            <a:r>
              <a:rPr lang="en-US" sz="1600" dirty="0" smtClean="0">
                <a:latin typeface="Comic Sans MS" pitchFamily="66" charset="0"/>
              </a:rPr>
              <a:t>X-Rays : </a:t>
            </a:r>
          </a:p>
          <a:p>
            <a:pPr marL="344488" indent="-344488">
              <a:spcBef>
                <a:spcPts val="900"/>
              </a:spcBef>
              <a:defRPr/>
            </a:pPr>
            <a:r>
              <a:rPr lang="en-US" sz="1600" dirty="0" smtClean="0">
                <a:latin typeface="Comic Sans MS" pitchFamily="66" charset="0"/>
              </a:rPr>
              <a:t>Short </a:t>
            </a:r>
            <a:r>
              <a:rPr lang="en-US" sz="1600" dirty="0" err="1" smtClean="0">
                <a:latin typeface="Comic Sans MS" pitchFamily="66" charset="0"/>
              </a:rPr>
              <a:t>risetime</a:t>
            </a:r>
            <a:r>
              <a:rPr lang="en-US" sz="1600" dirty="0" smtClean="0">
                <a:latin typeface="Comic Sans MS" pitchFamily="66" charset="0"/>
              </a:rPr>
              <a:t> and pulse width for the analogue signal   </a:t>
            </a:r>
          </a:p>
          <a:p>
            <a:pPr marL="344488" indent="-344488">
              <a:spcBef>
                <a:spcPts val="900"/>
              </a:spcBef>
              <a:defRPr/>
            </a:pPr>
            <a:r>
              <a:rPr lang="en-US" sz="1600" dirty="0" smtClean="0">
                <a:latin typeface="Comic Sans MS" pitchFamily="66" charset="0"/>
              </a:rPr>
              <a:t>Charge in one cluster of few strips per axis</a:t>
            </a:r>
          </a:p>
          <a:p>
            <a:pPr>
              <a:buNone/>
            </a:pPr>
            <a:endParaRPr lang="en-US" sz="1600" dirty="0" smtClean="0">
              <a:latin typeface="Comic Sans MS" pitchFamily="66" charset="0"/>
            </a:endParaRPr>
          </a:p>
          <a:p>
            <a:pPr>
              <a:buNone/>
            </a:pPr>
            <a:endParaRPr lang="en-US" sz="1600" dirty="0" smtClean="0">
              <a:latin typeface="Comic Sans MS" pitchFamily="66" charset="0"/>
            </a:endParaRPr>
          </a:p>
          <a:p>
            <a:endParaRPr lang="en-US" sz="1600" dirty="0" smtClean="0">
              <a:latin typeface="Comic Sans MS" pitchFamily="66" charset="0"/>
            </a:endParaRPr>
          </a:p>
          <a:p>
            <a:endParaRPr lang="en-US" sz="1600" dirty="0" smtClean="0">
              <a:latin typeface="Comic Sans MS" pitchFamily="66" charset="0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810000"/>
            <a:ext cx="2532063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9"/>
          <p:cNvSpPr txBox="1">
            <a:spLocks noChangeArrowheads="1"/>
          </p:cNvSpPr>
          <p:nvPr/>
        </p:nvSpPr>
        <p:spPr bwMode="auto">
          <a:xfrm>
            <a:off x="8458200" y="2743200"/>
            <a:ext cx="5595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aseline="30000" dirty="0">
                <a:solidFill>
                  <a:schemeClr val="bg1"/>
                </a:solidFill>
              </a:rPr>
              <a:t>55</a:t>
            </a:r>
            <a:r>
              <a:rPr lang="en-US" dirty="0">
                <a:solidFill>
                  <a:schemeClr val="bg1"/>
                </a:solidFill>
              </a:rPr>
              <a:t>Fe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39599"/>
            <a:ext cx="374332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BABABA"/>
              </a:clrFrom>
              <a:clrTo>
                <a:srgbClr val="BABAB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00" y="3200400"/>
            <a:ext cx="3695700" cy="3208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71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4495800" cy="5257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>
                <a:latin typeface="Comic Sans MS" pitchFamily="66" charset="0"/>
              </a:rPr>
              <a:t>Event Selection : distinguish the X-Ray signals from the background (mainly cosmic)</a:t>
            </a:r>
          </a:p>
          <a:p>
            <a:r>
              <a:rPr lang="en-US" sz="1800" dirty="0" smtClean="0">
                <a:latin typeface="Comic Sans MS" pitchFamily="66" charset="0"/>
              </a:rPr>
              <a:t>Time information of the charge measured on the mesh (</a:t>
            </a:r>
            <a:r>
              <a:rPr lang="en-US" sz="1800" dirty="0" err="1" smtClean="0">
                <a:latin typeface="Comic Sans MS" pitchFamily="66" charset="0"/>
              </a:rPr>
              <a:t>risetime</a:t>
            </a:r>
            <a:r>
              <a:rPr lang="en-US" sz="1800" dirty="0" smtClean="0">
                <a:latin typeface="Comic Sans MS" pitchFamily="66" charset="0"/>
              </a:rPr>
              <a:t>, width, amplitude, pulse integral)</a:t>
            </a:r>
          </a:p>
          <a:p>
            <a:r>
              <a:rPr lang="en-US" sz="1800" dirty="0" smtClean="0">
                <a:latin typeface="Comic Sans MS" pitchFamily="66" charset="0"/>
              </a:rPr>
              <a:t>Space information of the charge on the strips (multiplicity, width, topology of clusters)</a:t>
            </a:r>
          </a:p>
          <a:p>
            <a:pPr>
              <a:buNone/>
            </a:pPr>
            <a:endParaRPr lang="en-US" sz="18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sz="1800" dirty="0" smtClean="0">
                <a:latin typeface="Comic Sans MS" pitchFamily="66" charset="0"/>
              </a:rPr>
              <a:t>Three different types of cut selection:</a:t>
            </a:r>
          </a:p>
          <a:p>
            <a:pPr marL="0"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1800" dirty="0" smtClean="0">
                <a:latin typeface="Comic Sans MS" pitchFamily="66" charset="0"/>
              </a:rPr>
              <a:t>Sequential</a:t>
            </a:r>
          </a:p>
          <a:p>
            <a:pPr marL="0"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1800" dirty="0" smtClean="0">
                <a:latin typeface="Comic Sans MS" pitchFamily="66" charset="0"/>
              </a:rPr>
              <a:t>Multivariate analysis</a:t>
            </a:r>
          </a:p>
          <a:p>
            <a:pPr marL="0"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1800" dirty="0" smtClean="0">
                <a:latin typeface="Comic Sans MS" pitchFamily="66" charset="0"/>
              </a:rPr>
              <a:t>Neural networks</a:t>
            </a:r>
          </a:p>
          <a:p>
            <a:endParaRPr lang="en-US" sz="1800" dirty="0">
              <a:latin typeface="Comic Sans MS" pitchFamily="66" charset="0"/>
            </a:endParaRPr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2218678"/>
              </p:ext>
            </p:extLst>
          </p:nvPr>
        </p:nvGraphicFramePr>
        <p:xfrm>
          <a:off x="4495800" y="3276600"/>
          <a:ext cx="4419600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" name="Acrobat Document" r:id="rId3" imgW="7543800" imgH="5829300" progId="AcroExch.Document.7">
                  <p:embed/>
                </p:oleObj>
              </mc:Choice>
              <mc:Fallback>
                <p:oleObj name="Acrobat Document" r:id="rId3" imgW="7543800" imgH="5829300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3276600"/>
                        <a:ext cx="4419600" cy="335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646916"/>
              </p:ext>
            </p:extLst>
          </p:nvPr>
        </p:nvGraphicFramePr>
        <p:xfrm>
          <a:off x="4495800" y="304801"/>
          <a:ext cx="4379259" cy="33839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" name="Acrobat Document" r:id="rId5" imgW="7543800" imgH="5829300" progId="AcroExch.Document.7">
                  <p:embed/>
                </p:oleObj>
              </mc:Choice>
              <mc:Fallback>
                <p:oleObj name="Acrobat Document" r:id="rId5" imgW="7543800" imgH="5829300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304801"/>
                        <a:ext cx="4379259" cy="33839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Event selection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5" name="Rounded Rectangular Callout 4"/>
          <p:cNvSpPr/>
          <p:nvPr/>
        </p:nvSpPr>
        <p:spPr>
          <a:xfrm>
            <a:off x="2684585" y="4876800"/>
            <a:ext cx="1524000" cy="1295400"/>
          </a:xfrm>
          <a:prstGeom prst="wedgeRoundRectCallout">
            <a:avLst>
              <a:gd name="adj1" fmla="val 72499"/>
              <a:gd name="adj2" fmla="val 815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>
              <a:spcBef>
                <a:spcPts val="0"/>
              </a:spcBef>
              <a:buNone/>
              <a:defRPr/>
            </a:pPr>
            <a:r>
              <a:rPr lang="en-US" sz="1600" b="1" dirty="0" smtClean="0">
                <a:solidFill>
                  <a:schemeClr val="bg1"/>
                </a:solidFill>
                <a:latin typeface="Comic Sans MS" pitchFamily="66" charset="0"/>
              </a:rPr>
              <a:t>Data reduction:</a:t>
            </a:r>
          </a:p>
          <a:p>
            <a:pPr marL="0" lvl="1">
              <a:spcBef>
                <a:spcPts val="0"/>
              </a:spcBef>
              <a:buNone/>
              <a:defRPr/>
            </a:pPr>
            <a:r>
              <a:rPr lang="en-US" sz="1600" b="1" dirty="0" smtClean="0">
                <a:solidFill>
                  <a:schemeClr val="bg1"/>
                </a:solidFill>
                <a:latin typeface="Comic Sans MS" pitchFamily="66" charset="0"/>
              </a:rPr>
              <a:t>Better than 3 orders of magnitude! </a:t>
            </a:r>
            <a:endParaRPr lang="en-US" sz="1600" b="1" baseline="300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21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Cast Detector Lab</a:t>
            </a:r>
            <a:endParaRPr lang="en-GB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8686800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Need to Calibrate detectors for the whole energy range of interest (2-7 </a:t>
            </a:r>
            <a:r>
              <a:rPr lang="en-US" sz="2800" dirty="0" err="1" smtClean="0">
                <a:latin typeface="Comic Sans MS" pitchFamily="66" charset="0"/>
              </a:rPr>
              <a:t>keV</a:t>
            </a:r>
            <a:r>
              <a:rPr lang="en-US" sz="2800" dirty="0" smtClean="0">
                <a:latin typeface="Comic Sans MS" pitchFamily="66" charset="0"/>
              </a:rPr>
              <a:t>)</a:t>
            </a:r>
          </a:p>
          <a:p>
            <a:pPr marL="0" indent="0">
              <a:buNone/>
            </a:pPr>
            <a:endParaRPr lang="en-US" sz="2800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Comic Sans MS" pitchFamily="66" charset="0"/>
              </a:rPr>
              <a:t>X-ray tube:</a:t>
            </a:r>
          </a:p>
          <a:p>
            <a:pPr marL="0" indent="0">
              <a:buNone/>
            </a:pPr>
            <a:r>
              <a:rPr lang="en-US" sz="2800" dirty="0" smtClean="0">
                <a:latin typeface="Comic Sans MS" pitchFamily="66" charset="0"/>
              </a:rPr>
              <a:t>Designed built and</a:t>
            </a:r>
          </a:p>
          <a:p>
            <a:pPr marL="0" indent="0">
              <a:buNone/>
            </a:pPr>
            <a:r>
              <a:rPr lang="en-US" sz="2800" dirty="0" smtClean="0">
                <a:latin typeface="Comic Sans MS" pitchFamily="66" charset="0"/>
              </a:rPr>
              <a:t> tested in Max-Planck</a:t>
            </a:r>
          </a:p>
          <a:p>
            <a:pPr marL="0" indent="0">
              <a:buNone/>
            </a:pPr>
            <a:r>
              <a:rPr lang="en-US" sz="2800" dirty="0" smtClean="0">
                <a:latin typeface="Comic Sans MS" pitchFamily="66" charset="0"/>
              </a:rPr>
              <a:t> institute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590800"/>
            <a:ext cx="5413132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98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X-ray tube : details</a:t>
            </a:r>
            <a:endParaRPr lang="en-GB" dirty="0">
              <a:latin typeface="Comic Sans MS" pitchFamily="66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005024"/>
            <a:ext cx="4730901" cy="3548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3" y="2543175"/>
            <a:ext cx="23145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676400"/>
            <a:ext cx="2276475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219200"/>
            <a:ext cx="2609850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urved Left Arrow 4"/>
          <p:cNvSpPr/>
          <p:nvPr/>
        </p:nvSpPr>
        <p:spPr>
          <a:xfrm rot="7037049">
            <a:off x="1387733" y="4287245"/>
            <a:ext cx="445126" cy="12192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Curved Left Arrow 10"/>
          <p:cNvSpPr/>
          <p:nvPr/>
        </p:nvSpPr>
        <p:spPr>
          <a:xfrm rot="13757763" flipH="1">
            <a:off x="7173728" y="3494859"/>
            <a:ext cx="445126" cy="143926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4663" y="1353234"/>
            <a:ext cx="25106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Emission lines:</a:t>
            </a:r>
          </a:p>
          <a:p>
            <a:r>
              <a:rPr lang="en-US" dirty="0" smtClean="0">
                <a:latin typeface="Comic Sans MS" pitchFamily="66" charset="0"/>
              </a:rPr>
              <a:t>0.28keV &lt; E &lt; 17.4keV</a:t>
            </a:r>
            <a:endParaRPr lang="en-GB" dirty="0">
              <a:latin typeface="Comic Sans MS" pitchFamily="66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Theodoros Vafeiadis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365125"/>
          </a:xfrm>
        </p:spPr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572000" y="3387969"/>
            <a:ext cx="1371600" cy="342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894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228600"/>
            <a:ext cx="4267200" cy="2438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 smtClean="0">
                <a:latin typeface="Comic Sans MS" pitchFamily="66" charset="0"/>
              </a:rPr>
              <a:t>Labview Based:</a:t>
            </a:r>
          </a:p>
          <a:p>
            <a:pPr>
              <a:buFont typeface="Wingdings" pitchFamily="2" charset="2"/>
              <a:buChar char="ü"/>
            </a:pPr>
            <a:r>
              <a:rPr lang="en-US" sz="2600" dirty="0" smtClean="0">
                <a:latin typeface="Comic Sans MS" pitchFamily="66" charset="0"/>
              </a:rPr>
              <a:t>Slow Control</a:t>
            </a:r>
          </a:p>
          <a:p>
            <a:pPr>
              <a:buFont typeface="Wingdings" pitchFamily="2" charset="2"/>
              <a:buChar char="ü"/>
            </a:pPr>
            <a:r>
              <a:rPr lang="en-US" sz="2600" dirty="0" smtClean="0">
                <a:latin typeface="Comic Sans MS" pitchFamily="66" charset="0"/>
              </a:rPr>
              <a:t>Data Acquisition</a:t>
            </a:r>
          </a:p>
          <a:p>
            <a:pPr>
              <a:buFont typeface="Wingdings" pitchFamily="2" charset="2"/>
              <a:buChar char="ü"/>
            </a:pPr>
            <a:r>
              <a:rPr lang="en-US" sz="2600" dirty="0" smtClean="0">
                <a:latin typeface="Comic Sans MS" pitchFamily="66" charset="0"/>
              </a:rPr>
              <a:t>Radon Detector</a:t>
            </a:r>
            <a:endParaRPr lang="en-GB" sz="2600" dirty="0">
              <a:latin typeface="Comic Sans MS" pitchFamily="66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672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00" y="3352800"/>
            <a:ext cx="44704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0" y="3352800"/>
            <a:ext cx="4673600" cy="289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ü"/>
            </a:pPr>
            <a:r>
              <a:rPr lang="en-US" sz="2600" dirty="0" smtClean="0">
                <a:latin typeface="Comic Sans MS" pitchFamily="66" charset="0"/>
              </a:rPr>
              <a:t>Ready on bench calibration setup</a:t>
            </a:r>
          </a:p>
          <a:p>
            <a:pPr>
              <a:buFont typeface="Wingdings" pitchFamily="2" charset="2"/>
              <a:buChar char="ü"/>
            </a:pPr>
            <a:r>
              <a:rPr lang="en-US" sz="2600" dirty="0" smtClean="0">
                <a:latin typeface="Comic Sans MS" pitchFamily="66" charset="0"/>
              </a:rPr>
              <a:t>Will be fully tested next week</a:t>
            </a:r>
          </a:p>
          <a:p>
            <a:pPr>
              <a:buFont typeface="Wingdings" pitchFamily="2" charset="2"/>
              <a:buChar char="ü"/>
            </a:pPr>
            <a:r>
              <a:rPr lang="en-US" sz="2600" dirty="0" smtClean="0">
                <a:latin typeface="Comic Sans MS" pitchFamily="66" charset="0"/>
              </a:rPr>
              <a:t>Ready to mount a detector on the X-ray tube by end of July??????</a:t>
            </a:r>
            <a:endParaRPr lang="en-GB" sz="2600" dirty="0">
              <a:latin typeface="Comic Sans MS" pitchFamily="66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901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Thank you</a:t>
            </a:r>
            <a:endParaRPr lang="en-GB" dirty="0"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5520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Autofit/>
          </a:bodyPr>
          <a:lstStyle/>
          <a:p>
            <a:pPr lvl="1" eaLnBrk="0" hangingPunct="0">
              <a:buNone/>
              <a:defRPr/>
            </a:pPr>
            <a:r>
              <a:rPr lang="en-US" sz="2000" dirty="0" smtClean="0">
                <a:latin typeface="Comic Sans MS" pitchFamily="66" charset="0"/>
              </a:rPr>
              <a:t>Classic technology</a:t>
            </a:r>
          </a:p>
          <a:p>
            <a:pPr lvl="1" eaLnBrk="0" hangingPunct="0">
              <a:buFont typeface="Arial" pitchFamily="34" charset="0"/>
              <a:buChar char="•"/>
              <a:defRPr/>
            </a:pPr>
            <a:r>
              <a:rPr lang="en-US" sz="2000" dirty="0" smtClean="0">
                <a:latin typeface="Comic Sans MS" pitchFamily="66" charset="0"/>
              </a:rPr>
              <a:t>The pillars are attached to the mesh. A supporting ring or frame is adjusting the mesh on top of the readout plane</a:t>
            </a:r>
          </a:p>
          <a:p>
            <a:pPr lvl="1" eaLnBrk="0" hangingPunct="0">
              <a:buFont typeface="Arial" pitchFamily="34" charset="0"/>
              <a:buChar char="•"/>
              <a:defRPr/>
            </a:pPr>
            <a:r>
              <a:rPr lang="en-US" sz="2000" dirty="0" smtClean="0">
                <a:latin typeface="Comic Sans MS" pitchFamily="66" charset="0"/>
              </a:rPr>
              <a:t>Typical dimensions: mesh thickness 5 </a:t>
            </a:r>
            <a:r>
              <a:rPr lang="el-GR" sz="2000" dirty="0" smtClean="0">
                <a:latin typeface="Comic Sans MS" pitchFamily="66" charset="0"/>
              </a:rPr>
              <a:t>μ</a:t>
            </a:r>
            <a:r>
              <a:rPr lang="en-US" sz="2000" dirty="0" smtClean="0">
                <a:latin typeface="Comic Sans MS" pitchFamily="66" charset="0"/>
              </a:rPr>
              <a:t>m, gap 50 </a:t>
            </a:r>
            <a:r>
              <a:rPr lang="el-GR" sz="2000" dirty="0" smtClean="0">
                <a:latin typeface="Comic Sans MS" pitchFamily="66" charset="0"/>
              </a:rPr>
              <a:t>μ</a:t>
            </a:r>
            <a:r>
              <a:rPr lang="en-US" sz="2000" dirty="0" smtClean="0">
                <a:latin typeface="Comic Sans MS" pitchFamily="66" charset="0"/>
              </a:rPr>
              <a:t>m</a:t>
            </a:r>
          </a:p>
          <a:p>
            <a:pPr lvl="1" eaLnBrk="0" hangingPunct="0">
              <a:buFont typeface="Arial" pitchFamily="34" charset="0"/>
              <a:buChar char="•"/>
              <a:defRPr/>
            </a:pPr>
            <a:endParaRPr lang="en-US" sz="2000" dirty="0" smtClean="0">
              <a:latin typeface="Comic Sans MS" pitchFamily="66" charset="0"/>
            </a:endParaRPr>
          </a:p>
          <a:p>
            <a:pPr lvl="1" eaLnBrk="0" hangingPunct="0">
              <a:buNone/>
              <a:defRPr/>
            </a:pPr>
            <a:r>
              <a:rPr lang="en-US" sz="2000" dirty="0" smtClean="0">
                <a:latin typeface="Comic Sans MS" pitchFamily="66" charset="0"/>
              </a:rPr>
              <a:t>Bulk technology</a:t>
            </a:r>
          </a:p>
          <a:p>
            <a:pPr lvl="1" eaLnBrk="0" hangingPunct="0">
              <a:buFont typeface="Arial" pitchFamily="34" charset="0"/>
              <a:buChar char="•"/>
              <a:defRPr/>
            </a:pPr>
            <a:r>
              <a:rPr lang="en-US" sz="2000" dirty="0" smtClean="0">
                <a:latin typeface="Comic Sans MS" pitchFamily="66" charset="0"/>
              </a:rPr>
              <a:t>The pillars are attached to a woven mesh and to the readout plane  </a:t>
            </a:r>
          </a:p>
          <a:p>
            <a:pPr lvl="1" eaLnBrk="0" hangingPunct="0">
              <a:buFont typeface="Arial" pitchFamily="34" charset="0"/>
              <a:buChar char="•"/>
              <a:defRPr/>
            </a:pPr>
            <a:r>
              <a:rPr lang="en-US" sz="2000" dirty="0" smtClean="0">
                <a:latin typeface="Comic Sans MS" pitchFamily="66" charset="0"/>
              </a:rPr>
              <a:t>Typical dimensions: mesh thickness 30 </a:t>
            </a:r>
            <a:r>
              <a:rPr lang="el-GR" sz="2000" dirty="0" smtClean="0">
                <a:latin typeface="Comic Sans MS" pitchFamily="66" charset="0"/>
              </a:rPr>
              <a:t>μ</a:t>
            </a:r>
            <a:r>
              <a:rPr lang="en-US" sz="2000" dirty="0" smtClean="0">
                <a:latin typeface="Comic Sans MS" pitchFamily="66" charset="0"/>
              </a:rPr>
              <a:t>m, gap 100 </a:t>
            </a:r>
            <a:r>
              <a:rPr lang="el-GR" sz="2000" dirty="0" smtClean="0">
                <a:latin typeface="Comic Sans MS" pitchFamily="66" charset="0"/>
              </a:rPr>
              <a:t>μ</a:t>
            </a:r>
            <a:r>
              <a:rPr lang="en-US" sz="2000" dirty="0" smtClean="0">
                <a:latin typeface="Comic Sans MS" pitchFamily="66" charset="0"/>
              </a:rPr>
              <a:t>m</a:t>
            </a:r>
          </a:p>
          <a:p>
            <a:pPr lvl="1" eaLnBrk="0" hangingPunct="0">
              <a:buFont typeface="Arial" pitchFamily="34" charset="0"/>
              <a:buChar char="•"/>
              <a:defRPr/>
            </a:pPr>
            <a:endParaRPr lang="en-US" sz="2000" dirty="0" smtClean="0">
              <a:latin typeface="Comic Sans MS" pitchFamily="66" charset="0"/>
            </a:endParaRPr>
          </a:p>
          <a:p>
            <a:pPr lvl="1" eaLnBrk="0" hangingPunct="0">
              <a:buNone/>
              <a:defRPr/>
            </a:pPr>
            <a:r>
              <a:rPr lang="en-US" sz="2000" dirty="0" err="1" smtClean="0">
                <a:latin typeface="Comic Sans MS" pitchFamily="66" charset="0"/>
              </a:rPr>
              <a:t>Microbulk</a:t>
            </a:r>
            <a:r>
              <a:rPr lang="en-US" sz="2000" dirty="0" smtClean="0">
                <a:latin typeface="Comic Sans MS" pitchFamily="66" charset="0"/>
              </a:rPr>
              <a:t> technology</a:t>
            </a:r>
          </a:p>
          <a:p>
            <a:pPr lvl="1" eaLnBrk="0" hangingPunct="0">
              <a:buFont typeface="Arial" pitchFamily="34" charset="0"/>
              <a:buChar char="•"/>
              <a:defRPr/>
            </a:pPr>
            <a:r>
              <a:rPr lang="en-US" sz="2000" dirty="0" smtClean="0">
                <a:latin typeface="Comic Sans MS" pitchFamily="66" charset="0"/>
              </a:rPr>
              <a:t>The pillars are constructed by chemical process of a </a:t>
            </a:r>
            <a:r>
              <a:rPr lang="en-US" sz="2000" dirty="0" err="1" smtClean="0">
                <a:latin typeface="Comic Sans MS" pitchFamily="66" charset="0"/>
              </a:rPr>
              <a:t>kapton</a:t>
            </a:r>
            <a:r>
              <a:rPr lang="en-US" sz="2000" dirty="0" smtClean="0">
                <a:latin typeface="Comic Sans MS" pitchFamily="66" charset="0"/>
              </a:rPr>
              <a:t> foil, that is attached to the mesh and to the readout plane</a:t>
            </a:r>
          </a:p>
          <a:p>
            <a:pPr lvl="1" eaLnBrk="0" hangingPunct="0">
              <a:buFont typeface="Arial" pitchFamily="34" charset="0"/>
              <a:buChar char="•"/>
              <a:defRPr/>
            </a:pPr>
            <a:r>
              <a:rPr lang="en-US" sz="2000" dirty="0" smtClean="0">
                <a:latin typeface="Comic Sans MS" pitchFamily="66" charset="0"/>
              </a:rPr>
              <a:t>Typical dimensions: mesh thickness 5 </a:t>
            </a:r>
            <a:r>
              <a:rPr lang="el-GR" sz="2000" dirty="0" smtClean="0">
                <a:latin typeface="Comic Sans MS" pitchFamily="66" charset="0"/>
              </a:rPr>
              <a:t>μ</a:t>
            </a:r>
            <a:r>
              <a:rPr lang="en-US" sz="2000" dirty="0" smtClean="0">
                <a:latin typeface="Comic Sans MS" pitchFamily="66" charset="0"/>
              </a:rPr>
              <a:t>m, gap 25 or 50 </a:t>
            </a:r>
            <a:r>
              <a:rPr lang="el-GR" sz="2000" dirty="0" smtClean="0">
                <a:latin typeface="Comic Sans MS" pitchFamily="66" charset="0"/>
              </a:rPr>
              <a:t>μ</a:t>
            </a:r>
            <a:r>
              <a:rPr lang="en-US" sz="2000" dirty="0" smtClean="0">
                <a:latin typeface="Comic Sans MS" pitchFamily="66" charset="0"/>
              </a:rPr>
              <a:t>m</a:t>
            </a:r>
          </a:p>
          <a:p>
            <a:pPr lvl="1" eaLnBrk="0" hangingPunct="0">
              <a:defRPr/>
            </a:pPr>
            <a:endParaRPr lang="en-US" sz="2000" dirty="0" smtClean="0">
              <a:latin typeface="Comic Sans MS" pitchFamily="66" charset="0"/>
            </a:endParaRPr>
          </a:p>
          <a:p>
            <a:endParaRPr lang="en-US" sz="2000" dirty="0">
              <a:latin typeface="Comic Sans MS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Micromegas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Detectors in CAST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1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ular Callout 10"/>
          <p:cNvSpPr/>
          <p:nvPr/>
        </p:nvSpPr>
        <p:spPr>
          <a:xfrm>
            <a:off x="4648200" y="2667000"/>
            <a:ext cx="4495800" cy="3886200"/>
          </a:xfrm>
          <a:prstGeom prst="wedgeRoundRectCallout">
            <a:avLst>
              <a:gd name="adj1" fmla="val -38017"/>
              <a:gd name="adj2" fmla="val 54216"/>
              <a:gd name="adj3" fmla="val 1666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/>
          </a:bodyPr>
          <a:lstStyle/>
          <a:p>
            <a:pPr marL="404813" indent="-404813">
              <a:buNone/>
              <a:defRPr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CAST Phase I &amp; CAST Phase II </a:t>
            </a:r>
            <a:r>
              <a:rPr lang="en-US" sz="1800" baseline="30000" dirty="0" smtClean="0">
                <a:latin typeface="Comic Sans MS" pitchFamily="66" charset="0"/>
              </a:rPr>
              <a:t>4</a:t>
            </a:r>
            <a:r>
              <a:rPr lang="en-US" sz="1800" dirty="0" smtClean="0">
                <a:latin typeface="Comic Sans MS" pitchFamily="66" charset="0"/>
              </a:rPr>
              <a:t>He run</a:t>
            </a:r>
            <a:endParaRPr lang="en-US" sz="1800" baseline="30000" dirty="0" smtClean="0">
              <a:latin typeface="Comic Sans MS" pitchFamily="66" charset="0"/>
            </a:endParaRPr>
          </a:p>
          <a:p>
            <a:pPr eaLnBrk="0" hangingPunct="0">
              <a:defRPr/>
            </a:pPr>
            <a:r>
              <a:rPr lang="en-US" sz="1800" kern="0" dirty="0" smtClean="0">
                <a:latin typeface="Comic Sans MS" pitchFamily="66" charset="0"/>
              </a:rPr>
              <a:t>Conventional technology </a:t>
            </a:r>
            <a:r>
              <a:rPr lang="en-US" sz="1800" kern="0" dirty="0" err="1" smtClean="0">
                <a:latin typeface="Comic Sans MS" pitchFamily="66" charset="0"/>
              </a:rPr>
              <a:t>Micromegas</a:t>
            </a:r>
            <a:r>
              <a:rPr lang="en-US" sz="1800" kern="0" dirty="0" smtClean="0">
                <a:latin typeface="Comic Sans MS" pitchFamily="66" charset="0"/>
              </a:rPr>
              <a:t> - not shielded. (Sunrise side)</a:t>
            </a:r>
          </a:p>
          <a:p>
            <a:pPr marL="342900" lvl="1" indent="-342900" eaLnBrk="0" hangingPunct="0">
              <a:buFont typeface="Arial" pitchFamily="34" charset="0"/>
              <a:buChar char="•"/>
              <a:defRPr/>
            </a:pPr>
            <a:r>
              <a:rPr lang="en-US" sz="1800" dirty="0" smtClean="0">
                <a:latin typeface="Comic Sans MS" pitchFamily="66" charset="0"/>
              </a:rPr>
              <a:t>Typical dimensions: mesh thickness 5 </a:t>
            </a:r>
            <a:r>
              <a:rPr lang="en-US" sz="1800" dirty="0" err="1" smtClean="0">
                <a:latin typeface="Comic Sans MS" pitchFamily="66" charset="0"/>
              </a:rPr>
              <a:t>μm</a:t>
            </a:r>
            <a:r>
              <a:rPr lang="en-US" sz="1800" dirty="0" smtClean="0">
                <a:latin typeface="Comic Sans MS" pitchFamily="66" charset="0"/>
              </a:rPr>
              <a:t>, gap 50 </a:t>
            </a:r>
            <a:r>
              <a:rPr lang="en-US" sz="1800" dirty="0" err="1" smtClean="0">
                <a:latin typeface="Comic Sans MS" pitchFamily="66" charset="0"/>
              </a:rPr>
              <a:t>μm</a:t>
            </a:r>
            <a:endParaRPr lang="en-US" sz="1800" kern="0" dirty="0" smtClean="0">
              <a:latin typeface="Comic Sans MS" pitchFamily="66" charset="0"/>
            </a:endParaRPr>
          </a:p>
          <a:p>
            <a:pPr marL="230188" indent="-230188" eaLnBrk="0" hangingPunct="0">
              <a:defRPr/>
            </a:pPr>
            <a:r>
              <a:rPr lang="en-US" sz="1800" kern="0" dirty="0" smtClean="0">
                <a:latin typeface="Comic Sans MS" pitchFamily="66" charset="0"/>
              </a:rPr>
              <a:t>  Readout :192 x 192 strips, 350 </a:t>
            </a:r>
            <a:r>
              <a:rPr lang="el-GR" sz="1800" kern="0" dirty="0" smtClean="0">
                <a:latin typeface="Comic Sans MS" pitchFamily="66" charset="0"/>
              </a:rPr>
              <a:t>μ</a:t>
            </a:r>
            <a:r>
              <a:rPr lang="en-US" sz="1800" kern="0" dirty="0" smtClean="0">
                <a:latin typeface="Comic Sans MS" pitchFamily="66" charset="0"/>
              </a:rPr>
              <a:t>m pitch</a:t>
            </a:r>
          </a:p>
          <a:p>
            <a:pPr marL="230188" indent="-230188" eaLnBrk="0" hangingPunct="0">
              <a:defRPr/>
            </a:pPr>
            <a:r>
              <a:rPr lang="en-US" sz="1800" kern="0" dirty="0" smtClean="0">
                <a:latin typeface="Comic Sans MS" pitchFamily="66" charset="0"/>
              </a:rPr>
              <a:t>  Gas mixture: 95% </a:t>
            </a:r>
            <a:r>
              <a:rPr lang="en-US" sz="1800" kern="0" dirty="0" err="1" smtClean="0">
                <a:latin typeface="Comic Sans MS" pitchFamily="66" charset="0"/>
              </a:rPr>
              <a:t>Ar</a:t>
            </a:r>
            <a:r>
              <a:rPr lang="en-US" sz="1800" kern="0" dirty="0" smtClean="0">
                <a:latin typeface="Comic Sans MS" pitchFamily="66" charset="0"/>
              </a:rPr>
              <a:t>, 5% </a:t>
            </a:r>
            <a:r>
              <a:rPr lang="en-US" sz="1800" kern="0" dirty="0" err="1" smtClean="0">
                <a:latin typeface="Comic Sans MS" pitchFamily="66" charset="0"/>
              </a:rPr>
              <a:t>Isobutane</a:t>
            </a:r>
            <a:r>
              <a:rPr lang="en-US" sz="1800" kern="0" dirty="0" smtClean="0">
                <a:latin typeface="Comic Sans MS" pitchFamily="66" charset="0"/>
              </a:rPr>
              <a:t>  @ 1 bar (</a:t>
            </a:r>
            <a:r>
              <a:rPr lang="en-US" sz="1800" kern="0" dirty="0" err="1" smtClean="0">
                <a:latin typeface="Comic Sans MS" pitchFamily="66" charset="0"/>
              </a:rPr>
              <a:t>flamable</a:t>
            </a:r>
            <a:r>
              <a:rPr lang="en-US" sz="1800" kern="0" dirty="0" smtClean="0">
                <a:latin typeface="Comic Sans MS" pitchFamily="66" charset="0"/>
              </a:rPr>
              <a:t>)</a:t>
            </a:r>
          </a:p>
          <a:p>
            <a:pPr marL="346075" indent="-346075">
              <a:defRPr/>
            </a:pPr>
            <a:endParaRPr lang="en-US" sz="1800" baseline="30000" dirty="0" smtClean="0">
              <a:latin typeface="Comic Sans MS" pitchFamily="66" charset="0"/>
            </a:endParaRPr>
          </a:p>
          <a:p>
            <a:pPr marL="346075" indent="-346075">
              <a:defRPr/>
            </a:pPr>
            <a:endParaRPr lang="en-US" sz="1800" baseline="30000" dirty="0" smtClean="0">
              <a:latin typeface="Comic Sans MS" pitchFamily="66" charset="0"/>
            </a:endParaRPr>
          </a:p>
          <a:p>
            <a:pPr marL="346075" indent="-346075">
              <a:defRPr/>
            </a:pPr>
            <a:endParaRPr lang="en-US" sz="1800" baseline="30000" dirty="0" smtClean="0">
              <a:latin typeface="Comic Sans MS" pitchFamily="66" charset="0"/>
            </a:endParaRPr>
          </a:p>
          <a:p>
            <a:pPr marL="346075" indent="-346075">
              <a:buNone/>
              <a:defRPr/>
            </a:pPr>
            <a:endParaRPr lang="en-US" sz="1800" dirty="0" smtClean="0">
              <a:latin typeface="Comic Sans MS" pitchFamily="66" charset="0"/>
            </a:endParaRPr>
          </a:p>
          <a:p>
            <a:pPr marL="346075" indent="-346075">
              <a:defRPr/>
            </a:pPr>
            <a:endParaRPr lang="en-US" sz="1800" dirty="0">
              <a:latin typeface="Comic Sans MS" pitchFamily="66" charset="0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7" y="3883025"/>
            <a:ext cx="3808413" cy="1527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0" y="6073170"/>
            <a:ext cx="4496332" cy="784830"/>
          </a:xfrm>
          <a:prstGeom prst="rect">
            <a:avLst/>
          </a:prstGeom>
          <a:solidFill>
            <a:schemeClr val="bg2">
              <a:lumMod val="90000"/>
              <a:alpha val="88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soft" dir="t">
              <a:rot lat="0" lon="0" rev="0"/>
            </a:lightRig>
          </a:scene3d>
          <a:sp3d prstMaterial="translucentPowder"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</a:pPr>
            <a:r>
              <a:rPr lang="en-US" dirty="0" smtClean="0">
                <a:latin typeface="Comic Sans MS" pitchFamily="66" charset="0"/>
              </a:rPr>
              <a:t>X-Ray detection Threshold: ~0.6keV </a:t>
            </a:r>
          </a:p>
          <a:p>
            <a:pPr>
              <a:spcBef>
                <a:spcPct val="50000"/>
              </a:spcBef>
              <a:buClr>
                <a:schemeClr val="bg2"/>
              </a:buClr>
            </a:pPr>
            <a:r>
              <a:rPr lang="en-US" dirty="0" smtClean="0">
                <a:latin typeface="Comic Sans MS" pitchFamily="66" charset="0"/>
              </a:rPr>
              <a:t>Background </a:t>
            </a:r>
            <a:r>
              <a:rPr lang="en-US" dirty="0" smtClean="0">
                <a:solidFill>
                  <a:srgbClr val="800000"/>
                </a:solidFill>
                <a:latin typeface="Comic Sans MS" pitchFamily="66" charset="0"/>
              </a:rPr>
              <a:t>4.8</a:t>
            </a:r>
            <a:r>
              <a:rPr lang="en-US" dirty="0" smtClean="0">
                <a:solidFill>
                  <a:srgbClr val="800000"/>
                </a:solidFill>
                <a:latin typeface="Comic Sans MS" pitchFamily="66" charset="0"/>
                <a:sym typeface="Symbol" pitchFamily="18" charset="2"/>
              </a:rPr>
              <a:t></a:t>
            </a:r>
            <a:r>
              <a:rPr lang="en-US" dirty="0" smtClean="0">
                <a:solidFill>
                  <a:srgbClr val="800000"/>
                </a:solidFill>
                <a:latin typeface="Comic Sans MS" pitchFamily="66" charset="0"/>
              </a:rPr>
              <a:t>10</a:t>
            </a:r>
            <a:r>
              <a:rPr lang="en-US" baseline="30000" dirty="0" smtClean="0">
                <a:solidFill>
                  <a:srgbClr val="800000"/>
                </a:solidFill>
                <a:latin typeface="Comic Sans MS" pitchFamily="66" charset="0"/>
              </a:rPr>
              <a:t>-5</a:t>
            </a:r>
            <a:r>
              <a:rPr lang="en-US" dirty="0" smtClean="0">
                <a:solidFill>
                  <a:srgbClr val="800000"/>
                </a:solidFill>
                <a:latin typeface="Comic Sans MS" pitchFamily="66" charset="0"/>
              </a:rPr>
              <a:t> events keV</a:t>
            </a:r>
            <a:r>
              <a:rPr lang="en-US" baseline="30000" dirty="0" smtClean="0">
                <a:solidFill>
                  <a:srgbClr val="800000"/>
                </a:solidFill>
                <a:latin typeface="Comic Sans MS" pitchFamily="66" charset="0"/>
              </a:rPr>
              <a:t>-1</a:t>
            </a:r>
            <a:r>
              <a:rPr lang="en-US" dirty="0" smtClean="0">
                <a:solidFill>
                  <a:srgbClr val="800000"/>
                </a:solidFill>
                <a:latin typeface="Comic Sans MS" pitchFamily="66" charset="0"/>
              </a:rPr>
              <a:t>s</a:t>
            </a:r>
            <a:r>
              <a:rPr lang="en-US" baseline="30000" dirty="0" smtClean="0">
                <a:solidFill>
                  <a:srgbClr val="800000"/>
                </a:solidFill>
                <a:latin typeface="Comic Sans MS" pitchFamily="66" charset="0"/>
              </a:rPr>
              <a:t>-1</a:t>
            </a:r>
            <a:r>
              <a:rPr lang="en-US" dirty="0" smtClean="0">
                <a:solidFill>
                  <a:srgbClr val="800000"/>
                </a:solidFill>
                <a:latin typeface="Comic Sans MS" pitchFamily="66" charset="0"/>
              </a:rPr>
              <a:t>cm</a:t>
            </a:r>
            <a:r>
              <a:rPr lang="en-US" baseline="30000" dirty="0" smtClean="0">
                <a:solidFill>
                  <a:srgbClr val="800000"/>
                </a:solidFill>
                <a:latin typeface="Comic Sans MS" pitchFamily="66" charset="0"/>
              </a:rPr>
              <a:t>-2</a:t>
            </a:r>
            <a:endParaRPr lang="en-US" baseline="30000" dirty="0">
              <a:solidFill>
                <a:srgbClr val="800000"/>
              </a:solidFill>
              <a:latin typeface="Comic Sans MS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Micromegas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Detectors in CAST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47555" y="2971800"/>
            <a:ext cx="2005445" cy="1495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4724400" y="2861370"/>
            <a:ext cx="4572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>
              <a:buNone/>
            </a:pPr>
            <a:r>
              <a:rPr lang="en-US" sz="1600" dirty="0" smtClean="0">
                <a:latin typeface="Comic Sans MS" pitchFamily="66" charset="0"/>
              </a:rPr>
              <a:t>The pillars are attached to the mesh or the readout plane. A supporting ring or frame is adjusting the mesh on top of the readout plane</a:t>
            </a:r>
          </a:p>
          <a:p>
            <a:pPr marL="285750" lvl="1"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</a:rPr>
              <a:t>All “</a:t>
            </a:r>
            <a:r>
              <a:rPr lang="en-US" sz="1600" dirty="0" err="1" smtClean="0">
                <a:solidFill>
                  <a:schemeClr val="tx2"/>
                </a:solidFill>
                <a:latin typeface="Comic Sans MS" pitchFamily="66" charset="0"/>
              </a:rPr>
              <a:t>Micromegas</a:t>
            </a: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</a:rPr>
              <a:t> advantages” (material selection, spatial resolution, field uniformity, stability…)</a:t>
            </a:r>
          </a:p>
          <a:p>
            <a:pPr marL="285750" lvl="1"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</a:rPr>
              <a:t>Good energy resolution (mesh quality)</a:t>
            </a:r>
          </a:p>
          <a:p>
            <a:pPr marL="285750" lvl="1"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</a:rPr>
              <a:t>Mesh can be replaced easily </a:t>
            </a:r>
            <a:endParaRPr lang="en-US" sz="1600" dirty="0" smtClean="0">
              <a:latin typeface="Comic Sans MS" pitchFamily="66" charset="0"/>
            </a:endParaRPr>
          </a:p>
          <a:p>
            <a:pPr marL="285750" lvl="1">
              <a:buNone/>
            </a:pPr>
            <a:r>
              <a:rPr lang="en-US" sz="1600" dirty="0" smtClean="0">
                <a:solidFill>
                  <a:srgbClr val="FF0000"/>
                </a:solidFill>
                <a:latin typeface="Comic Sans MS" pitchFamily="66" charset="0"/>
              </a:rPr>
              <a:t>Mesh not attached + support frame:</a:t>
            </a:r>
          </a:p>
          <a:p>
            <a:pPr marL="285750" lvl="1">
              <a:buFont typeface="Wingdings" pitchFamily="2" charset="2"/>
              <a:buChar char=""/>
            </a:pPr>
            <a:r>
              <a:rPr lang="en-US" sz="1600" dirty="0" smtClean="0">
                <a:solidFill>
                  <a:srgbClr val="FF0000"/>
                </a:solidFill>
                <a:latin typeface="Comic Sans MS" pitchFamily="66" charset="0"/>
              </a:rPr>
              <a:t>Resolution limitations</a:t>
            </a:r>
          </a:p>
          <a:p>
            <a:pPr marL="285750" lvl="1">
              <a:buFont typeface="Wingdings" pitchFamily="2" charset="2"/>
              <a:buChar char=""/>
            </a:pPr>
            <a:r>
              <a:rPr lang="en-US" sz="1600" dirty="0" smtClean="0">
                <a:solidFill>
                  <a:srgbClr val="FF0000"/>
                </a:solidFill>
                <a:latin typeface="Comic Sans MS" pitchFamily="66" charset="0"/>
              </a:rPr>
              <a:t>Dimension limitations / large detectors</a:t>
            </a:r>
          </a:p>
          <a:p>
            <a:pPr marL="285750" lvl="1">
              <a:buFont typeface="Wingdings" pitchFamily="2" charset="2"/>
              <a:buChar char=""/>
            </a:pPr>
            <a:r>
              <a:rPr lang="en-US" sz="1600" dirty="0" smtClean="0">
                <a:solidFill>
                  <a:srgbClr val="FF0000"/>
                </a:solidFill>
                <a:latin typeface="Comic Sans MS" pitchFamily="66" charset="0"/>
              </a:rPr>
              <a:t>Large scale production</a:t>
            </a:r>
          </a:p>
          <a:p>
            <a:pPr marL="285750" lvl="1">
              <a:buFont typeface="Wingdings" pitchFamily="2" charset="2"/>
              <a:buChar char=""/>
            </a:pPr>
            <a:r>
              <a:rPr lang="en-US" sz="1600" dirty="0" smtClean="0">
                <a:solidFill>
                  <a:srgbClr val="FF0000"/>
                </a:solidFill>
                <a:latin typeface="Comic Sans MS" pitchFamily="66" charset="0"/>
              </a:rPr>
              <a:t>Curved surfaces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49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CAST Phase II </a:t>
            </a:r>
            <a:r>
              <a:rPr lang="en-US" sz="1800" baseline="30000" dirty="0" smtClean="0">
                <a:latin typeface="Comic Sans MS" pitchFamily="66" charset="0"/>
              </a:rPr>
              <a:t>3</a:t>
            </a:r>
            <a:r>
              <a:rPr lang="en-US" sz="1800" dirty="0" smtClean="0">
                <a:latin typeface="Comic Sans MS" pitchFamily="66" charset="0"/>
              </a:rPr>
              <a:t>He run</a:t>
            </a:r>
          </a:p>
          <a:p>
            <a:r>
              <a:rPr lang="en-US" sz="1800" dirty="0" smtClean="0">
                <a:latin typeface="Comic Sans MS" pitchFamily="66" charset="0"/>
              </a:rPr>
              <a:t>two new types of MICROMEGAS technologies : Bulk and </a:t>
            </a:r>
            <a:r>
              <a:rPr lang="en-US" sz="1800" dirty="0" err="1" smtClean="0">
                <a:latin typeface="Comic Sans MS" pitchFamily="66" charset="0"/>
              </a:rPr>
              <a:t>Microbulk</a:t>
            </a:r>
            <a:endParaRPr lang="en-US" sz="18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sz="1800" dirty="0" smtClean="0">
                <a:latin typeface="Comic Sans MS" pitchFamily="66" charset="0"/>
              </a:rPr>
              <a:t>Bulk</a:t>
            </a:r>
          </a:p>
          <a:p>
            <a:r>
              <a:rPr lang="en-US" sz="1800" dirty="0" smtClean="0">
                <a:latin typeface="Comic Sans MS" pitchFamily="66" charset="0"/>
              </a:rPr>
              <a:t>Stainless steel woven mesh of 30 mm thickness is placed on top of the readout strips by insulating pillars</a:t>
            </a:r>
          </a:p>
          <a:p>
            <a:endParaRPr lang="en-US" sz="1800" dirty="0" smtClean="0">
              <a:latin typeface="Comic Sans MS" pitchFamily="66" charset="0"/>
            </a:endParaRPr>
          </a:p>
          <a:p>
            <a:pPr>
              <a:buNone/>
            </a:pPr>
            <a:endParaRPr lang="en-US" sz="1800" dirty="0" smtClean="0">
              <a:latin typeface="Comic Sans MS" pitchFamily="66" charset="0"/>
            </a:endParaRPr>
          </a:p>
          <a:p>
            <a:pPr>
              <a:buNone/>
            </a:pPr>
            <a:endParaRPr lang="en-US" sz="1800" dirty="0" smtClean="0">
              <a:latin typeface="Comic Sans MS" pitchFamily="66" charset="0"/>
            </a:endParaRPr>
          </a:p>
          <a:p>
            <a:pPr>
              <a:buNone/>
            </a:pPr>
            <a:endParaRPr lang="en-US" sz="1800" dirty="0" smtClean="0">
              <a:latin typeface="Comic Sans MS" pitchFamily="66" charset="0"/>
            </a:endParaRPr>
          </a:p>
          <a:p>
            <a:pPr>
              <a:buNone/>
            </a:pPr>
            <a:endParaRPr lang="en-US" sz="1800" dirty="0" smtClean="0">
              <a:latin typeface="Comic Sans MS" pitchFamily="66" charset="0"/>
            </a:endParaRPr>
          </a:p>
          <a:p>
            <a:pPr>
              <a:buNone/>
            </a:pPr>
            <a:endParaRPr lang="en-US" sz="1800" dirty="0" smtClean="0">
              <a:latin typeface="Comic Sans MS" pitchFamily="66" charset="0"/>
            </a:endParaRPr>
          </a:p>
          <a:p>
            <a:pPr>
              <a:buNone/>
            </a:pPr>
            <a:endParaRPr lang="en-US" sz="1800" dirty="0" smtClean="0">
              <a:latin typeface="Comic Sans MS" pitchFamily="66" charset="0"/>
            </a:endParaRPr>
          </a:p>
          <a:p>
            <a:pPr>
              <a:buNone/>
            </a:pPr>
            <a:endParaRPr lang="en-US" sz="1800" dirty="0" smtClean="0">
              <a:latin typeface="Comic Sans MS" pitchFamily="66" charset="0"/>
            </a:endParaRPr>
          </a:p>
          <a:p>
            <a:pPr>
              <a:buNone/>
            </a:pPr>
            <a:endParaRPr lang="en-US" sz="1800" dirty="0" smtClean="0">
              <a:latin typeface="Comic Sans MS" pitchFamily="66" charset="0"/>
            </a:endParaRPr>
          </a:p>
          <a:p>
            <a:pPr>
              <a:buNone/>
            </a:pPr>
            <a:endParaRPr lang="en-US" sz="1800" dirty="0" smtClean="0">
              <a:latin typeface="Comic Sans MS" pitchFamily="66" charset="0"/>
            </a:endParaRPr>
          </a:p>
          <a:p>
            <a:endParaRPr lang="en-US" sz="1800" dirty="0" smtClean="0">
              <a:latin typeface="Comic Sans MS" pitchFamily="66" charset="0"/>
            </a:endParaRPr>
          </a:p>
          <a:p>
            <a:endParaRPr lang="en-US" sz="1800" dirty="0" smtClean="0">
              <a:latin typeface="Comic Sans MS" pitchFamily="66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Micromegas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Detectors in CAST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381001" y="2677979"/>
            <a:ext cx="6476999" cy="1513021"/>
            <a:chOff x="384175" y="2967037"/>
            <a:chExt cx="8484001" cy="2068622"/>
          </a:xfrm>
        </p:grpSpPr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411413" y="4191000"/>
              <a:ext cx="936625" cy="14287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3419475" y="4191000"/>
              <a:ext cx="936625" cy="14446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/>
          </p:nvSpPr>
          <p:spPr bwMode="auto">
            <a:xfrm>
              <a:off x="990600" y="3830637"/>
              <a:ext cx="142875" cy="360363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395288" y="4191000"/>
              <a:ext cx="936625" cy="14287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1" name="Rectangle 13"/>
            <p:cNvSpPr>
              <a:spLocks noChangeArrowheads="1"/>
            </p:cNvSpPr>
            <p:nvPr/>
          </p:nvSpPr>
          <p:spPr bwMode="auto">
            <a:xfrm>
              <a:off x="1403350" y="4191000"/>
              <a:ext cx="936625" cy="14446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4427538" y="4191000"/>
              <a:ext cx="936625" cy="14287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5435600" y="4191000"/>
              <a:ext cx="936625" cy="14446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2543175" y="3830637"/>
              <a:ext cx="142875" cy="360363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4095750" y="3830637"/>
              <a:ext cx="142875" cy="360363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5648325" y="3830637"/>
              <a:ext cx="142875" cy="360363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384175" y="3687762"/>
              <a:ext cx="358775" cy="142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892175" y="3687762"/>
              <a:ext cx="358775" cy="142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9" name="Rectangle 22"/>
            <p:cNvSpPr>
              <a:spLocks noChangeArrowheads="1"/>
            </p:cNvSpPr>
            <p:nvPr/>
          </p:nvSpPr>
          <p:spPr bwMode="auto">
            <a:xfrm>
              <a:off x="1398588" y="3687762"/>
              <a:ext cx="358775" cy="142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0" name="Rectangle 23"/>
            <p:cNvSpPr>
              <a:spLocks noChangeArrowheads="1"/>
            </p:cNvSpPr>
            <p:nvPr/>
          </p:nvSpPr>
          <p:spPr bwMode="auto">
            <a:xfrm>
              <a:off x="1906588" y="3687762"/>
              <a:ext cx="358775" cy="142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1" name="Rectangle 24"/>
            <p:cNvSpPr>
              <a:spLocks noChangeArrowheads="1"/>
            </p:cNvSpPr>
            <p:nvPr/>
          </p:nvSpPr>
          <p:spPr bwMode="auto">
            <a:xfrm>
              <a:off x="2414588" y="3687762"/>
              <a:ext cx="358775" cy="142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2" name="Rectangle 25"/>
            <p:cNvSpPr>
              <a:spLocks noChangeArrowheads="1"/>
            </p:cNvSpPr>
            <p:nvPr/>
          </p:nvSpPr>
          <p:spPr bwMode="auto">
            <a:xfrm>
              <a:off x="2921000" y="3687762"/>
              <a:ext cx="358775" cy="142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3" name="Rectangle 26"/>
            <p:cNvSpPr>
              <a:spLocks noChangeArrowheads="1"/>
            </p:cNvSpPr>
            <p:nvPr/>
          </p:nvSpPr>
          <p:spPr bwMode="auto">
            <a:xfrm>
              <a:off x="3429000" y="3687762"/>
              <a:ext cx="358775" cy="142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4" name="Rectangle 27"/>
            <p:cNvSpPr>
              <a:spLocks noChangeArrowheads="1"/>
            </p:cNvSpPr>
            <p:nvPr/>
          </p:nvSpPr>
          <p:spPr bwMode="auto">
            <a:xfrm>
              <a:off x="3935413" y="3687762"/>
              <a:ext cx="358775" cy="142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5" name="Rectangle 28"/>
            <p:cNvSpPr>
              <a:spLocks noChangeArrowheads="1"/>
            </p:cNvSpPr>
            <p:nvPr/>
          </p:nvSpPr>
          <p:spPr bwMode="auto">
            <a:xfrm>
              <a:off x="4443413" y="3687762"/>
              <a:ext cx="358775" cy="142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6" name="Rectangle 29"/>
            <p:cNvSpPr>
              <a:spLocks noChangeArrowheads="1"/>
            </p:cNvSpPr>
            <p:nvPr/>
          </p:nvSpPr>
          <p:spPr bwMode="auto">
            <a:xfrm>
              <a:off x="4951413" y="3687762"/>
              <a:ext cx="358775" cy="142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7" name="Rectangle 30"/>
            <p:cNvSpPr>
              <a:spLocks noChangeArrowheads="1"/>
            </p:cNvSpPr>
            <p:nvPr/>
          </p:nvSpPr>
          <p:spPr bwMode="auto">
            <a:xfrm>
              <a:off x="5457825" y="3687762"/>
              <a:ext cx="358775" cy="142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8" name="Rectangle 31"/>
            <p:cNvSpPr>
              <a:spLocks noChangeArrowheads="1"/>
            </p:cNvSpPr>
            <p:nvPr/>
          </p:nvSpPr>
          <p:spPr bwMode="auto">
            <a:xfrm>
              <a:off x="5965825" y="3687762"/>
              <a:ext cx="358775" cy="142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9" name="Line 32"/>
            <p:cNvSpPr>
              <a:spLocks noChangeShapeType="1"/>
            </p:cNvSpPr>
            <p:nvPr/>
          </p:nvSpPr>
          <p:spPr bwMode="auto">
            <a:xfrm flipV="1">
              <a:off x="6002338" y="3121025"/>
              <a:ext cx="1008062" cy="503237"/>
            </a:xfrm>
            <a:prstGeom prst="lin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bg1">
                  <a:lumMod val="50000"/>
                </a:schemeClr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30" name="Text Box 33"/>
            <p:cNvSpPr txBox="1">
              <a:spLocks noChangeArrowheads="1"/>
            </p:cNvSpPr>
            <p:nvPr/>
          </p:nvSpPr>
          <p:spPr bwMode="auto">
            <a:xfrm>
              <a:off x="7031038" y="2967037"/>
              <a:ext cx="1637515" cy="71535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400" dirty="0">
                  <a:latin typeface="Comic Sans MS" pitchFamily="66" charset="0"/>
                </a:rPr>
                <a:t>Woven </a:t>
              </a:r>
              <a:r>
                <a:rPr lang="en-US" sz="1400" dirty="0" err="1">
                  <a:latin typeface="Comic Sans MS" pitchFamily="66" charset="0"/>
                </a:rPr>
                <a:t>Inox</a:t>
              </a:r>
              <a:r>
                <a:rPr lang="en-US" sz="1400" dirty="0">
                  <a:latin typeface="Comic Sans MS" pitchFamily="66" charset="0"/>
                </a:rPr>
                <a:t> mesh 30 µm </a:t>
              </a:r>
            </a:p>
          </p:txBody>
        </p:sp>
        <p:sp>
          <p:nvSpPr>
            <p:cNvPr id="31" name="Text Box 34"/>
            <p:cNvSpPr txBox="1">
              <a:spLocks noChangeArrowheads="1"/>
            </p:cNvSpPr>
            <p:nvPr/>
          </p:nvSpPr>
          <p:spPr bwMode="auto">
            <a:xfrm>
              <a:off x="7092949" y="3832224"/>
              <a:ext cx="1775227" cy="420797"/>
            </a:xfrm>
            <a:prstGeom prst="rect">
              <a:avLst/>
            </a:prstGeom>
            <a:solidFill>
              <a:srgbClr val="00B05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defRPr/>
              </a:pPr>
              <a:r>
                <a:rPr lang="en-US" sz="1400" dirty="0" err="1">
                  <a:latin typeface="Comic Sans MS" pitchFamily="66" charset="0"/>
                </a:rPr>
                <a:t>vacrel</a:t>
              </a:r>
              <a:r>
                <a:rPr lang="en-US" sz="1400" dirty="0">
                  <a:latin typeface="Comic Sans MS" pitchFamily="66" charset="0"/>
                </a:rPr>
                <a:t> 128 µm</a:t>
              </a:r>
            </a:p>
          </p:txBody>
        </p:sp>
        <p:sp>
          <p:nvSpPr>
            <p:cNvPr id="32" name="Text Box 35"/>
            <p:cNvSpPr txBox="1">
              <a:spLocks noChangeArrowheads="1"/>
            </p:cNvSpPr>
            <p:nvPr/>
          </p:nvSpPr>
          <p:spPr bwMode="auto">
            <a:xfrm>
              <a:off x="7086600" y="4614862"/>
              <a:ext cx="1781576" cy="420797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defRPr/>
              </a:pPr>
              <a:r>
                <a:rPr lang="en-US" sz="1400" dirty="0">
                  <a:latin typeface="Comic Sans MS" pitchFamily="66" charset="0"/>
                </a:rPr>
                <a:t>Readout pads</a:t>
              </a:r>
            </a:p>
          </p:txBody>
        </p:sp>
        <p:sp>
          <p:nvSpPr>
            <p:cNvPr id="33" name="Line 36"/>
            <p:cNvSpPr>
              <a:spLocks noChangeShapeType="1"/>
            </p:cNvSpPr>
            <p:nvPr/>
          </p:nvSpPr>
          <p:spPr bwMode="auto">
            <a:xfrm>
              <a:off x="6372225" y="3975100"/>
              <a:ext cx="720725" cy="0"/>
            </a:xfrm>
            <a:prstGeom prst="line">
              <a:avLst/>
            </a:prstGeom>
            <a:noFill/>
            <a:ln w="25400">
              <a:solidFill>
                <a:srgbClr val="00B05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34" name="Line 37"/>
            <p:cNvSpPr>
              <a:spLocks noChangeShapeType="1"/>
            </p:cNvSpPr>
            <p:nvPr/>
          </p:nvSpPr>
          <p:spPr bwMode="auto">
            <a:xfrm>
              <a:off x="5943600" y="4386262"/>
              <a:ext cx="990600" cy="381000"/>
            </a:xfrm>
            <a:prstGeom prst="lin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</p:grpSp>
      <p:sp>
        <p:nvSpPr>
          <p:cNvPr id="36" name="Text Box 6"/>
          <p:cNvSpPr txBox="1">
            <a:spLocks noChangeArrowheads="1"/>
          </p:cNvSpPr>
          <p:nvPr/>
        </p:nvSpPr>
        <p:spPr bwMode="auto">
          <a:xfrm>
            <a:off x="0" y="3810001"/>
            <a:ext cx="3276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484313" indent="-1484313" algn="l">
              <a:defRPr/>
            </a:pPr>
            <a:r>
              <a:rPr lang="en-US" sz="1600" b="1" i="1" dirty="0" smtClean="0">
                <a:latin typeface="Comic Sans MS" pitchFamily="66" charset="0"/>
              </a:rPr>
              <a:t>Advantages</a:t>
            </a:r>
            <a:r>
              <a:rPr lang="en-US" sz="1600" dirty="0" smtClean="0">
                <a:latin typeface="Comic Sans MS" pitchFamily="66" charset="0"/>
              </a:rPr>
              <a:t>:</a:t>
            </a:r>
          </a:p>
          <a:p>
            <a:pPr indent="-1484313">
              <a:defRPr/>
            </a:pPr>
            <a:r>
              <a:rPr lang="en-US" sz="1600" dirty="0" smtClean="0">
                <a:latin typeface="Comic Sans MS" pitchFamily="66" charset="0"/>
              </a:rPr>
              <a:t>Uniformity, Reachable resolution (~18 FWHM, due to the thickness of the mesh), very robust, low noise due to lower capacity, easy to construct</a:t>
            </a:r>
          </a:p>
          <a:p>
            <a:pPr marL="1662113" indent="-1662113" algn="l">
              <a:defRPr/>
            </a:pPr>
            <a:endParaRPr lang="en-US" sz="1600" dirty="0">
              <a:latin typeface="Comic Sans MS" pitchFamily="66" charset="0"/>
            </a:endParaRPr>
          </a:p>
          <a:p>
            <a:pPr indent="-1484313" algn="l">
              <a:defRPr/>
            </a:pPr>
            <a:r>
              <a:rPr lang="en-US" sz="1600" b="1" i="1" dirty="0">
                <a:latin typeface="Comic Sans MS" pitchFamily="66" charset="0"/>
              </a:rPr>
              <a:t>Disadvantages</a:t>
            </a:r>
            <a:r>
              <a:rPr lang="en-US" sz="1600" dirty="0">
                <a:latin typeface="Comic Sans MS" pitchFamily="66" charset="0"/>
              </a:rPr>
              <a:t>: </a:t>
            </a:r>
            <a:endParaRPr lang="en-US" sz="1600" dirty="0" smtClean="0">
              <a:latin typeface="Comic Sans MS" pitchFamily="66" charset="0"/>
            </a:endParaRPr>
          </a:p>
          <a:p>
            <a:pPr indent="-1484313" algn="l">
              <a:defRPr/>
            </a:pPr>
            <a:r>
              <a:rPr lang="en-US" sz="1600" dirty="0" smtClean="0">
                <a:latin typeface="Comic Sans MS" pitchFamily="66" charset="0"/>
              </a:rPr>
              <a:t>higher </a:t>
            </a:r>
            <a:r>
              <a:rPr lang="en-US" sz="1600" dirty="0" err="1" smtClean="0">
                <a:latin typeface="Comic Sans MS" pitchFamily="66" charset="0"/>
              </a:rPr>
              <a:t>risetime</a:t>
            </a:r>
            <a:r>
              <a:rPr lang="en-US" sz="1600" dirty="0" smtClean="0">
                <a:latin typeface="Comic Sans MS" pitchFamily="66" charset="0"/>
              </a:rPr>
              <a:t>, sensitive to pressure variations in the CAST operating conditions, </a:t>
            </a:r>
            <a:r>
              <a:rPr lang="en-US" sz="1600" dirty="0">
                <a:latin typeface="Comic Sans MS" pitchFamily="66" charset="0"/>
              </a:rPr>
              <a:t>stability </a:t>
            </a:r>
            <a:r>
              <a:rPr lang="en-US" sz="1600" dirty="0" smtClean="0">
                <a:latin typeface="Comic Sans MS" pitchFamily="66" charset="0"/>
              </a:rPr>
              <a:t>in the same conditions.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0461" y="4419600"/>
            <a:ext cx="4014739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1984" y="2438400"/>
            <a:ext cx="1222016" cy="103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0208" y="3581400"/>
            <a:ext cx="122379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38" descr="ph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7777402" y="4921489"/>
            <a:ext cx="1563688" cy="1169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Line 37"/>
          <p:cNvSpPr>
            <a:spLocks noChangeShapeType="1"/>
          </p:cNvSpPr>
          <p:nvPr/>
        </p:nvSpPr>
        <p:spPr bwMode="auto">
          <a:xfrm>
            <a:off x="6934200" y="4191000"/>
            <a:ext cx="914400" cy="609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sz="1400">
              <a:latin typeface="+mj-lt"/>
            </a:endParaRPr>
          </a:p>
        </p:txBody>
      </p:sp>
      <p:sp>
        <p:nvSpPr>
          <p:cNvPr id="45" name="Line 36"/>
          <p:cNvSpPr>
            <a:spLocks noChangeShapeType="1"/>
          </p:cNvSpPr>
          <p:nvPr/>
        </p:nvSpPr>
        <p:spPr bwMode="auto">
          <a:xfrm>
            <a:off x="6934200" y="3505200"/>
            <a:ext cx="914400" cy="304800"/>
          </a:xfrm>
          <a:prstGeom prst="line">
            <a:avLst/>
          </a:prstGeom>
          <a:noFill/>
          <a:ln w="25400">
            <a:solidFill>
              <a:srgbClr val="00B05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sz="1400">
              <a:latin typeface="+mj-lt"/>
            </a:endParaRPr>
          </a:p>
        </p:txBody>
      </p:sp>
      <p:sp>
        <p:nvSpPr>
          <p:cNvPr id="46" name="Line 32"/>
          <p:cNvSpPr>
            <a:spLocks noChangeShapeType="1"/>
          </p:cNvSpPr>
          <p:nvPr/>
        </p:nvSpPr>
        <p:spPr bwMode="auto">
          <a:xfrm flipV="1">
            <a:off x="6781800" y="2971799"/>
            <a:ext cx="1066800" cy="1"/>
          </a:xfrm>
          <a:prstGeom prst="line">
            <a:avLst/>
          </a:prstGeom>
          <a:noFill/>
          <a:ln w="19050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sz="1400">
              <a:latin typeface="+mj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08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Outline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50" name="Rectangle 3"/>
          <p:cNvSpPr txBox="1">
            <a:spLocks noChangeArrowheads="1"/>
          </p:cNvSpPr>
          <p:nvPr/>
        </p:nvSpPr>
        <p:spPr>
          <a:xfrm>
            <a:off x="685800" y="1981200"/>
            <a:ext cx="78486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err="1" smtClean="0">
                <a:latin typeface="Comic Sans MS" pitchFamily="66" charset="0"/>
              </a:rPr>
              <a:t>Micromegas</a:t>
            </a:r>
            <a:r>
              <a:rPr lang="en-US" sz="2400" dirty="0" smtClean="0">
                <a:latin typeface="Comic Sans MS" pitchFamily="66" charset="0"/>
              </a:rPr>
              <a:t> Detectors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Micromegas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Detectors in CAST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latin typeface="Comic Sans MS" pitchFamily="66" charset="0"/>
              </a:rPr>
              <a:t>Improvements – Background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Event Selection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latin typeface="Comic Sans MS" pitchFamily="66" charset="0"/>
              </a:rPr>
              <a:t>Cast Detector Lab</a:t>
            </a: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2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791200"/>
          </a:xfrm>
        </p:spPr>
        <p:txBody>
          <a:bodyPr>
            <a:noAutofit/>
          </a:bodyPr>
          <a:lstStyle/>
          <a:p>
            <a:pPr marL="0" lvl="1" indent="1588">
              <a:buNone/>
            </a:pPr>
            <a:r>
              <a:rPr lang="en-US" sz="1600" dirty="0" err="1" smtClean="0">
                <a:latin typeface="Comic Sans MS" pitchFamily="66" charset="0"/>
              </a:rPr>
              <a:t>Microbulk</a:t>
            </a:r>
            <a:r>
              <a:rPr lang="en-US" sz="1600" dirty="0" smtClean="0">
                <a:latin typeface="Comic Sans MS" pitchFamily="66" charset="0"/>
              </a:rPr>
              <a:t>   </a:t>
            </a:r>
          </a:p>
          <a:p>
            <a:pPr marL="0" lvl="1" indent="1588">
              <a:buNone/>
            </a:pPr>
            <a:r>
              <a:rPr lang="en-US" sz="1600" dirty="0" smtClean="0">
                <a:latin typeface="Comic Sans MS" pitchFamily="66" charset="0"/>
              </a:rPr>
              <a:t>High accuracy photo-chemical &amp; photo-lithography techniques on copper-clad </a:t>
            </a:r>
            <a:r>
              <a:rPr lang="en-US" sz="1600" dirty="0" err="1" smtClean="0">
                <a:latin typeface="Comic Sans MS" pitchFamily="66" charset="0"/>
              </a:rPr>
              <a:t>Kapton</a:t>
            </a:r>
            <a:r>
              <a:rPr lang="en-US" sz="1600" dirty="0" smtClean="0">
                <a:latin typeface="Comic Sans MS" pitchFamily="66" charset="0"/>
              </a:rPr>
              <a:t> foils</a:t>
            </a:r>
          </a:p>
          <a:p>
            <a:pPr marL="0" lvl="1" indent="1588">
              <a:buNone/>
            </a:pPr>
            <a:endParaRPr lang="en-US" sz="1600" dirty="0" smtClean="0">
              <a:latin typeface="Comic Sans MS" pitchFamily="66" charset="0"/>
            </a:endParaRPr>
          </a:p>
          <a:p>
            <a:pPr marL="0" lvl="1" indent="1588">
              <a:buNone/>
            </a:pPr>
            <a:endParaRPr lang="en-US" sz="1600" dirty="0" smtClean="0">
              <a:latin typeface="Comic Sans MS" pitchFamily="66" charset="0"/>
            </a:endParaRPr>
          </a:p>
          <a:p>
            <a:pPr marL="0" lvl="1" indent="1588">
              <a:buNone/>
            </a:pPr>
            <a:endParaRPr lang="en-US" sz="1600" dirty="0" smtClean="0">
              <a:latin typeface="Comic Sans MS" pitchFamily="66" charset="0"/>
            </a:endParaRPr>
          </a:p>
          <a:p>
            <a:pPr marL="0" lvl="1" indent="1588">
              <a:buNone/>
            </a:pPr>
            <a:r>
              <a:rPr lang="en-US" sz="1600" dirty="0" smtClean="0">
                <a:latin typeface="Comic Sans MS" pitchFamily="66" charset="0"/>
              </a:rPr>
              <a:t>All the advantages of a bulk </a:t>
            </a:r>
            <a:r>
              <a:rPr lang="en-US" sz="1600" dirty="0" err="1" smtClean="0">
                <a:latin typeface="Comic Sans MS" pitchFamily="66" charset="0"/>
              </a:rPr>
              <a:t>micromegas</a:t>
            </a:r>
            <a:r>
              <a:rPr lang="en-US" sz="1600" dirty="0" smtClean="0">
                <a:latin typeface="Comic Sans MS" pitchFamily="66" charset="0"/>
              </a:rPr>
              <a:t> + enhanced performance. </a:t>
            </a:r>
          </a:p>
          <a:p>
            <a:pPr marL="0" lvl="1" indent="1588"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 Uniformity</a:t>
            </a:r>
          </a:p>
          <a:p>
            <a:pPr marL="0" lvl="1" indent="1588"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 Clean materials</a:t>
            </a:r>
          </a:p>
          <a:p>
            <a:pPr marL="0" lvl="1" indent="1588"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 Very flexible structure</a:t>
            </a:r>
          </a:p>
          <a:p>
            <a:pPr marL="0" lvl="1" indent="1588"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 Stability at long term runs</a:t>
            </a:r>
          </a:p>
          <a:p>
            <a:pPr marL="0" lvl="1" indent="1588"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 Less sensibility to pressure variations </a:t>
            </a:r>
          </a:p>
          <a:p>
            <a:pPr marL="0" lvl="1" indent="1588"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 Energy resolution (&lt;13% FWHM @ 6 </a:t>
            </a:r>
            <a:r>
              <a:rPr lang="en-US" sz="1600" dirty="0" err="1" smtClean="0">
                <a:latin typeface="Comic Sans MS" pitchFamily="66" charset="0"/>
              </a:rPr>
              <a:t>keV</a:t>
            </a:r>
            <a:r>
              <a:rPr lang="en-US" sz="1600" dirty="0" smtClean="0">
                <a:latin typeface="Comic Sans MS" pitchFamily="66" charset="0"/>
              </a:rPr>
              <a:t>)</a:t>
            </a:r>
          </a:p>
          <a:p>
            <a:pPr marL="0" lvl="1" indent="1588"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 Low intrinsic background &amp; better particle recognition</a:t>
            </a:r>
          </a:p>
          <a:p>
            <a:pPr marL="0" lvl="1" indent="1588"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 Low mass detector</a:t>
            </a:r>
          </a:p>
          <a:p>
            <a:pPr marL="285750" lvl="1">
              <a:buNone/>
            </a:pPr>
            <a:r>
              <a:rPr lang="en-US" sz="1600" dirty="0" smtClean="0">
                <a:latin typeface="Comic Sans MS" pitchFamily="66" charset="0"/>
              </a:rPr>
              <a:t>Disadvantages</a:t>
            </a:r>
          </a:p>
          <a:p>
            <a:pPr marL="285750" lvl="1"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Higher electronic noise due to higher capacity</a:t>
            </a:r>
          </a:p>
          <a:p>
            <a:pPr marL="285750" lvl="1"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Complexity of the fabrication process </a:t>
            </a:r>
          </a:p>
          <a:p>
            <a:pPr marL="285750" lvl="1"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Fragility / mesh can not be replaced</a:t>
            </a:r>
          </a:p>
          <a:p>
            <a:pPr>
              <a:buNone/>
            </a:pPr>
            <a:endParaRPr lang="en-US" sz="1600" dirty="0" smtClean="0">
              <a:latin typeface="Comic Sans MS" pitchFamily="66" charset="0"/>
            </a:endParaRPr>
          </a:p>
          <a:p>
            <a:endParaRPr lang="en-US" sz="1600" dirty="0">
              <a:latin typeface="Comic Sans MS" pitchFamily="66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Micromegas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Detectors in CAST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Picture 14" descr="PICT1666"/>
          <p:cNvPicPr>
            <a:picLocks noChangeAspect="1" noChangeArrowheads="1"/>
          </p:cNvPicPr>
          <p:nvPr/>
        </p:nvPicPr>
        <p:blipFill>
          <a:blip r:embed="rId2" cstate="print"/>
          <a:srcRect l="21655" t="34875" r="55125" b="36749"/>
          <a:stretch>
            <a:fillRect/>
          </a:stretch>
        </p:blipFill>
        <p:spPr bwMode="auto">
          <a:xfrm>
            <a:off x="6726237" y="4324350"/>
            <a:ext cx="2265363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898223" y="1600200"/>
            <a:ext cx="7728555" cy="1450777"/>
            <a:chOff x="355600" y="957514"/>
            <a:chExt cx="8333170" cy="2018681"/>
          </a:xfrm>
        </p:grpSpPr>
        <p:grpSp>
          <p:nvGrpSpPr>
            <p:cNvPr id="9" name="Group 60"/>
            <p:cNvGrpSpPr>
              <a:grpSpLocks/>
            </p:cNvGrpSpPr>
            <p:nvPr/>
          </p:nvGrpSpPr>
          <p:grpSpPr bwMode="auto">
            <a:xfrm>
              <a:off x="355600" y="1676400"/>
              <a:ext cx="2235199" cy="152400"/>
              <a:chOff x="385" y="2251"/>
              <a:chExt cx="1208" cy="91"/>
            </a:xfrm>
          </p:grpSpPr>
          <p:sp>
            <p:nvSpPr>
              <p:cNvPr id="70" name="Rectangle 61"/>
              <p:cNvSpPr>
                <a:spLocks noChangeArrowheads="1"/>
              </p:cNvSpPr>
              <p:nvPr/>
            </p:nvSpPr>
            <p:spPr bwMode="auto">
              <a:xfrm>
                <a:off x="385" y="2251"/>
                <a:ext cx="590" cy="90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400">
                  <a:latin typeface="+mj-lt"/>
                </a:endParaRPr>
              </a:p>
            </p:txBody>
          </p:sp>
          <p:sp>
            <p:nvSpPr>
              <p:cNvPr id="71" name="Rectangle 62"/>
              <p:cNvSpPr>
                <a:spLocks noChangeArrowheads="1"/>
              </p:cNvSpPr>
              <p:nvPr/>
            </p:nvSpPr>
            <p:spPr bwMode="auto">
              <a:xfrm>
                <a:off x="1003" y="2251"/>
                <a:ext cx="590" cy="91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400">
                  <a:latin typeface="+mj-lt"/>
                </a:endParaRPr>
              </a:p>
            </p:txBody>
          </p:sp>
        </p:grpSp>
        <p:sp>
          <p:nvSpPr>
            <p:cNvPr id="10" name="Line 82"/>
            <p:cNvSpPr>
              <a:spLocks noChangeShapeType="1"/>
            </p:cNvSpPr>
            <p:nvPr/>
          </p:nvSpPr>
          <p:spPr bwMode="auto">
            <a:xfrm flipV="1">
              <a:off x="6124328" y="1275598"/>
              <a:ext cx="1068096" cy="0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1" name="Text Box 83"/>
            <p:cNvSpPr txBox="1">
              <a:spLocks noChangeArrowheads="1"/>
            </p:cNvSpPr>
            <p:nvPr/>
          </p:nvSpPr>
          <p:spPr bwMode="auto">
            <a:xfrm>
              <a:off x="7274586" y="957514"/>
              <a:ext cx="1150256" cy="642383"/>
            </a:xfrm>
            <a:prstGeom prst="rect">
              <a:avLst/>
            </a:prstGeom>
            <a:solidFill>
              <a:srgbClr val="CC3300"/>
            </a:solidFill>
            <a:ln w="9525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defRPr/>
              </a:pPr>
              <a:r>
                <a:rPr lang="en-US" sz="1200" dirty="0">
                  <a:latin typeface="Comic Sans MS" pitchFamily="66" charset="0"/>
                </a:rPr>
                <a:t>Micromesh</a:t>
              </a:r>
            </a:p>
            <a:p>
              <a:pPr algn="l">
                <a:defRPr/>
              </a:pPr>
              <a:r>
                <a:rPr lang="en-US" sz="1200" dirty="0">
                  <a:latin typeface="Comic Sans MS" pitchFamily="66" charset="0"/>
                </a:rPr>
                <a:t>5µm copper</a:t>
              </a:r>
            </a:p>
          </p:txBody>
        </p:sp>
        <p:sp>
          <p:nvSpPr>
            <p:cNvPr id="12" name="Text Box 84"/>
            <p:cNvSpPr txBox="1">
              <a:spLocks noChangeArrowheads="1"/>
            </p:cNvSpPr>
            <p:nvPr/>
          </p:nvSpPr>
          <p:spPr bwMode="auto">
            <a:xfrm>
              <a:off x="7274586" y="1805741"/>
              <a:ext cx="1414184" cy="42825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400" dirty="0" err="1">
                  <a:latin typeface="Comic Sans MS" pitchFamily="66" charset="0"/>
                </a:rPr>
                <a:t>Kapton</a:t>
              </a:r>
              <a:r>
                <a:rPr lang="en-US" sz="1400" dirty="0">
                  <a:latin typeface="Comic Sans MS" pitchFamily="66" charset="0"/>
                </a:rPr>
                <a:t> 50 µm</a:t>
              </a:r>
            </a:p>
          </p:txBody>
        </p:sp>
        <p:sp>
          <p:nvSpPr>
            <p:cNvPr id="13" name="Text Box 85"/>
            <p:cNvSpPr txBox="1">
              <a:spLocks noChangeArrowheads="1"/>
            </p:cNvSpPr>
            <p:nvPr/>
          </p:nvSpPr>
          <p:spPr bwMode="auto">
            <a:xfrm>
              <a:off x="7274586" y="2547939"/>
              <a:ext cx="1400356" cy="428256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400" dirty="0">
                  <a:latin typeface="Comic Sans MS" pitchFamily="66" charset="0"/>
                </a:rPr>
                <a:t>Readout pads</a:t>
              </a:r>
            </a:p>
          </p:txBody>
        </p:sp>
        <p:sp>
          <p:nvSpPr>
            <p:cNvPr id="14" name="Line 86"/>
            <p:cNvSpPr>
              <a:spLocks noChangeShapeType="1"/>
            </p:cNvSpPr>
            <p:nvPr/>
          </p:nvSpPr>
          <p:spPr bwMode="auto">
            <a:xfrm>
              <a:off x="6096000" y="1524000"/>
              <a:ext cx="1096425" cy="387769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5" name="Line 87"/>
            <p:cNvSpPr>
              <a:spLocks noChangeShapeType="1"/>
            </p:cNvSpPr>
            <p:nvPr/>
          </p:nvSpPr>
          <p:spPr bwMode="auto">
            <a:xfrm>
              <a:off x="5867401" y="1905000"/>
              <a:ext cx="1325023" cy="748968"/>
            </a:xfrm>
            <a:prstGeom prst="line">
              <a:avLst/>
            </a:prstGeom>
            <a:noFill/>
            <a:ln w="25400">
              <a:solidFill>
                <a:srgbClr val="FFCC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grpSp>
          <p:nvGrpSpPr>
            <p:cNvPr id="16" name="Group 96"/>
            <p:cNvGrpSpPr>
              <a:grpSpLocks/>
            </p:cNvGrpSpPr>
            <p:nvPr/>
          </p:nvGrpSpPr>
          <p:grpSpPr bwMode="auto">
            <a:xfrm>
              <a:off x="381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61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68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69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</p:grpSp>
          <p:grpSp>
            <p:nvGrpSpPr>
              <p:cNvPr id="62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66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67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</p:grpSp>
          <p:grpSp>
            <p:nvGrpSpPr>
              <p:cNvPr id="63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64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65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</p:grpSp>
        </p:grpSp>
        <p:grpSp>
          <p:nvGrpSpPr>
            <p:cNvPr id="17" name="Group 97"/>
            <p:cNvGrpSpPr>
              <a:grpSpLocks/>
            </p:cNvGrpSpPr>
            <p:nvPr/>
          </p:nvGrpSpPr>
          <p:grpSpPr bwMode="auto">
            <a:xfrm>
              <a:off x="1524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52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59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60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</p:grpSp>
          <p:grpSp>
            <p:nvGrpSpPr>
              <p:cNvPr id="53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57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58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</p:grpSp>
          <p:grpSp>
            <p:nvGrpSpPr>
              <p:cNvPr id="54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55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56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</p:grpSp>
        </p:grpSp>
        <p:grpSp>
          <p:nvGrpSpPr>
            <p:cNvPr id="18" name="Group 60"/>
            <p:cNvGrpSpPr>
              <a:grpSpLocks/>
            </p:cNvGrpSpPr>
            <p:nvPr/>
          </p:nvGrpSpPr>
          <p:grpSpPr bwMode="auto">
            <a:xfrm>
              <a:off x="2641600" y="1676400"/>
              <a:ext cx="2235199" cy="152400"/>
              <a:chOff x="385" y="2251"/>
              <a:chExt cx="1208" cy="91"/>
            </a:xfrm>
          </p:grpSpPr>
          <p:sp>
            <p:nvSpPr>
              <p:cNvPr id="50" name="Rectangle 61"/>
              <p:cNvSpPr>
                <a:spLocks noChangeArrowheads="1"/>
              </p:cNvSpPr>
              <p:nvPr/>
            </p:nvSpPr>
            <p:spPr bwMode="auto">
              <a:xfrm>
                <a:off x="385" y="2251"/>
                <a:ext cx="590" cy="90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400" dirty="0">
                  <a:latin typeface="+mj-lt"/>
                </a:endParaRPr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/>
            </p:nvSpPr>
            <p:spPr bwMode="auto">
              <a:xfrm>
                <a:off x="1003" y="2251"/>
                <a:ext cx="590" cy="91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400" dirty="0">
                  <a:latin typeface="+mj-lt"/>
                </a:endParaRPr>
              </a:p>
            </p:txBody>
          </p:sp>
        </p:grpSp>
        <p:grpSp>
          <p:nvGrpSpPr>
            <p:cNvPr id="19" name="Group 110"/>
            <p:cNvGrpSpPr>
              <a:grpSpLocks/>
            </p:cNvGrpSpPr>
            <p:nvPr/>
          </p:nvGrpSpPr>
          <p:grpSpPr bwMode="auto">
            <a:xfrm>
              <a:off x="2667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41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48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49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</p:grpSp>
          <p:grpSp>
            <p:nvGrpSpPr>
              <p:cNvPr id="42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46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47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</p:grpSp>
          <p:grpSp>
            <p:nvGrpSpPr>
              <p:cNvPr id="43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44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45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</p:grpSp>
        </p:grpSp>
        <p:grpSp>
          <p:nvGrpSpPr>
            <p:cNvPr id="20" name="Group 120"/>
            <p:cNvGrpSpPr>
              <a:grpSpLocks/>
            </p:cNvGrpSpPr>
            <p:nvPr/>
          </p:nvGrpSpPr>
          <p:grpSpPr bwMode="auto">
            <a:xfrm>
              <a:off x="3810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32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39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40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</p:grpSp>
          <p:grpSp>
            <p:nvGrpSpPr>
              <p:cNvPr id="33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37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38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</p:grpSp>
          <p:grpSp>
            <p:nvGrpSpPr>
              <p:cNvPr id="34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35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36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</p:grpSp>
        </p:grpSp>
        <p:sp>
          <p:nvSpPr>
            <p:cNvPr id="21" name="Rectangle 61"/>
            <p:cNvSpPr>
              <a:spLocks noChangeArrowheads="1"/>
            </p:cNvSpPr>
            <p:nvPr/>
          </p:nvSpPr>
          <p:spPr bwMode="auto">
            <a:xfrm>
              <a:off x="4927600" y="1676400"/>
              <a:ext cx="1092200" cy="150813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 dirty="0">
                <a:latin typeface="+mj-lt"/>
              </a:endParaRPr>
            </a:p>
          </p:txBody>
        </p:sp>
        <p:grpSp>
          <p:nvGrpSpPr>
            <p:cNvPr id="22" name="Group 133"/>
            <p:cNvGrpSpPr>
              <a:grpSpLocks/>
            </p:cNvGrpSpPr>
            <p:nvPr/>
          </p:nvGrpSpPr>
          <p:grpSpPr bwMode="auto">
            <a:xfrm>
              <a:off x="4953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23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30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31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</p:grpSp>
          <p:grpSp>
            <p:nvGrpSpPr>
              <p:cNvPr id="24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28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9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</p:grpSp>
          <p:grpSp>
            <p:nvGrpSpPr>
              <p:cNvPr id="25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26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7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</p:grpSp>
        </p:grpSp>
      </p:grpSp>
      <p:sp>
        <p:nvSpPr>
          <p:cNvPr id="73" name="Rounded Rectangular Callout 72"/>
          <p:cNvSpPr/>
          <p:nvPr/>
        </p:nvSpPr>
        <p:spPr>
          <a:xfrm>
            <a:off x="4191000" y="2971800"/>
            <a:ext cx="2667000" cy="1219200"/>
          </a:xfrm>
          <a:prstGeom prst="wedgeRoundRectCallout">
            <a:avLst>
              <a:gd name="adj1" fmla="val 43828"/>
              <a:gd name="adj2" fmla="val 6785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mic Sans MS" pitchFamily="66" charset="0"/>
              </a:rPr>
              <a:t>best option versus the Bulk technology for the CAST experiment.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71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Event selection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52600" y="5580965"/>
            <a:ext cx="9236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before</a:t>
            </a:r>
          </a:p>
          <a:p>
            <a:r>
              <a:rPr lang="en-US" dirty="0" smtClean="0">
                <a:latin typeface="Comic Sans MS" pitchFamily="66" charset="0"/>
              </a:rPr>
              <a:t>cuts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34025" y="5603041"/>
            <a:ext cx="766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after</a:t>
            </a:r>
          </a:p>
          <a:p>
            <a:r>
              <a:rPr lang="en-US" dirty="0" smtClean="0">
                <a:latin typeface="Comic Sans MS" pitchFamily="66" charset="0"/>
              </a:rPr>
              <a:t>cuts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2078" name="Picture 3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952018" y="1388981"/>
            <a:ext cx="3828366" cy="45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9" name="Picture 3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61694" y="1354257"/>
            <a:ext cx="3865014" cy="4588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ight Arrow 9"/>
          <p:cNvSpPr/>
          <p:nvPr/>
        </p:nvSpPr>
        <p:spPr>
          <a:xfrm>
            <a:off x="4419600" y="3124200"/>
            <a:ext cx="564505" cy="1160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85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90900" y="1828800"/>
            <a:ext cx="20955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6" name="Oval 355"/>
          <p:cNvSpPr/>
          <p:nvPr/>
        </p:nvSpPr>
        <p:spPr>
          <a:xfrm>
            <a:off x="4343400" y="2590800"/>
            <a:ext cx="5181600" cy="2971800"/>
          </a:xfrm>
          <a:prstGeom prst="ellipse">
            <a:avLst/>
          </a:prstGeom>
          <a:solidFill>
            <a:schemeClr val="accent6">
              <a:alpha val="49000"/>
            </a:schemeClr>
          </a:solidFill>
          <a:scene3d>
            <a:camera prst="isometricTopUp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</a:t>
            </a:r>
            <a:r>
              <a:rPr 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Micromegas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Detector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352" name="Group 351"/>
          <p:cNvGrpSpPr/>
          <p:nvPr/>
        </p:nvGrpSpPr>
        <p:grpSpPr>
          <a:xfrm>
            <a:off x="3352799" y="1752600"/>
            <a:ext cx="5714999" cy="4788932"/>
            <a:chOff x="2729753" y="1143000"/>
            <a:chExt cx="5042647" cy="4483256"/>
          </a:xfrm>
        </p:grpSpPr>
        <p:sp>
          <p:nvSpPr>
            <p:cNvPr id="20" name="Cube 19"/>
            <p:cNvSpPr/>
            <p:nvPr/>
          </p:nvSpPr>
          <p:spPr>
            <a:xfrm>
              <a:off x="4168588" y="2630761"/>
              <a:ext cx="3442447" cy="1267352"/>
            </a:xfrm>
            <a:prstGeom prst="cube">
              <a:avLst>
                <a:gd name="adj" fmla="val 94057"/>
              </a:avLst>
            </a:prstGeom>
          </p:spPr>
          <p:style>
            <a:lnRef idx="1">
              <a:schemeClr val="accent6"/>
            </a:lnRef>
            <a:fillRef idx="1002">
              <a:schemeClr val="lt1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8" name="Straight Connector 177"/>
            <p:cNvCxnSpPr/>
            <p:nvPr/>
          </p:nvCxnSpPr>
          <p:spPr>
            <a:xfrm rot="10800000" flipV="1">
              <a:off x="6104965" y="3567499"/>
              <a:ext cx="591671" cy="275511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>
            <a:xfrm rot="10800000" flipV="1">
              <a:off x="5674659" y="3291988"/>
              <a:ext cx="1237129" cy="551023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 rot="10800000" flipV="1">
              <a:off x="5244353" y="2961374"/>
              <a:ext cx="1990165" cy="881636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 rot="10800000" flipV="1">
              <a:off x="4814047" y="2685863"/>
              <a:ext cx="2635624" cy="1157147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 rot="10800000" flipV="1">
              <a:off x="4383741" y="2575659"/>
              <a:ext cx="2420471" cy="1046943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10800000" flipV="1">
              <a:off x="4007224" y="2685863"/>
              <a:ext cx="3012141" cy="1377556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>
            <a:xfrm rot="10800000" flipV="1">
              <a:off x="4652683" y="2575659"/>
              <a:ext cx="1721228" cy="771433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 rot="10800000" flipV="1">
              <a:off x="4975412" y="2685863"/>
              <a:ext cx="753035" cy="330614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1" name="Cube 30"/>
            <p:cNvSpPr/>
            <p:nvPr/>
          </p:nvSpPr>
          <p:spPr>
            <a:xfrm>
              <a:off x="5298141" y="257565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Cube 47"/>
            <p:cNvSpPr/>
            <p:nvPr/>
          </p:nvSpPr>
          <p:spPr>
            <a:xfrm>
              <a:off x="4975412" y="2906272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Cube 49"/>
            <p:cNvSpPr/>
            <p:nvPr/>
          </p:nvSpPr>
          <p:spPr>
            <a:xfrm>
              <a:off x="4652682" y="3236886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Cube 51"/>
            <p:cNvSpPr/>
            <p:nvPr/>
          </p:nvSpPr>
          <p:spPr>
            <a:xfrm>
              <a:off x="4329953" y="356749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Cube 60"/>
            <p:cNvSpPr/>
            <p:nvPr/>
          </p:nvSpPr>
          <p:spPr>
            <a:xfrm>
              <a:off x="4706471" y="3402192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Cube 64"/>
            <p:cNvSpPr/>
            <p:nvPr/>
          </p:nvSpPr>
          <p:spPr>
            <a:xfrm>
              <a:off x="5728447" y="257565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Cube 66"/>
            <p:cNvSpPr/>
            <p:nvPr/>
          </p:nvSpPr>
          <p:spPr>
            <a:xfrm>
              <a:off x="5405718" y="2906272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Cube 68"/>
            <p:cNvSpPr/>
            <p:nvPr/>
          </p:nvSpPr>
          <p:spPr>
            <a:xfrm>
              <a:off x="5082988" y="3236886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Cube 70"/>
            <p:cNvSpPr/>
            <p:nvPr/>
          </p:nvSpPr>
          <p:spPr>
            <a:xfrm>
              <a:off x="4760259" y="356749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Cube 74"/>
            <p:cNvSpPr/>
            <p:nvPr/>
          </p:nvSpPr>
          <p:spPr>
            <a:xfrm>
              <a:off x="5782235" y="2740965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Cube 76"/>
            <p:cNvSpPr/>
            <p:nvPr/>
          </p:nvSpPr>
          <p:spPr>
            <a:xfrm>
              <a:off x="5459506" y="307157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Cube 78"/>
            <p:cNvSpPr/>
            <p:nvPr/>
          </p:nvSpPr>
          <p:spPr>
            <a:xfrm>
              <a:off x="5136776" y="3402192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Cube 80"/>
            <p:cNvSpPr/>
            <p:nvPr/>
          </p:nvSpPr>
          <p:spPr>
            <a:xfrm>
              <a:off x="4814047" y="3732806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Cube 82"/>
            <p:cNvSpPr/>
            <p:nvPr/>
          </p:nvSpPr>
          <p:spPr>
            <a:xfrm>
              <a:off x="6158753" y="257565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Cube 84"/>
            <p:cNvSpPr/>
            <p:nvPr/>
          </p:nvSpPr>
          <p:spPr>
            <a:xfrm>
              <a:off x="5836024" y="2906272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Cube 86"/>
            <p:cNvSpPr/>
            <p:nvPr/>
          </p:nvSpPr>
          <p:spPr>
            <a:xfrm>
              <a:off x="5513294" y="3236886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Cube 88"/>
            <p:cNvSpPr/>
            <p:nvPr/>
          </p:nvSpPr>
          <p:spPr>
            <a:xfrm>
              <a:off x="5190565" y="356749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Cube 96"/>
            <p:cNvSpPr/>
            <p:nvPr/>
          </p:nvSpPr>
          <p:spPr>
            <a:xfrm>
              <a:off x="5567082" y="3402192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Cube 100"/>
            <p:cNvSpPr/>
            <p:nvPr/>
          </p:nvSpPr>
          <p:spPr>
            <a:xfrm>
              <a:off x="6589059" y="257565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Cube 102"/>
            <p:cNvSpPr/>
            <p:nvPr/>
          </p:nvSpPr>
          <p:spPr>
            <a:xfrm>
              <a:off x="6266329" y="2906272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Cube 104"/>
            <p:cNvSpPr/>
            <p:nvPr/>
          </p:nvSpPr>
          <p:spPr>
            <a:xfrm>
              <a:off x="5943600" y="3236886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Cube 106"/>
            <p:cNvSpPr/>
            <p:nvPr/>
          </p:nvSpPr>
          <p:spPr>
            <a:xfrm>
              <a:off x="5620871" y="356749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Cube 110"/>
            <p:cNvSpPr/>
            <p:nvPr/>
          </p:nvSpPr>
          <p:spPr>
            <a:xfrm>
              <a:off x="6642847" y="2740965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Cube 112"/>
            <p:cNvSpPr/>
            <p:nvPr/>
          </p:nvSpPr>
          <p:spPr>
            <a:xfrm>
              <a:off x="6320118" y="307157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Cube 114"/>
            <p:cNvSpPr/>
            <p:nvPr/>
          </p:nvSpPr>
          <p:spPr>
            <a:xfrm>
              <a:off x="5997388" y="3402192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Cube 116"/>
            <p:cNvSpPr/>
            <p:nvPr/>
          </p:nvSpPr>
          <p:spPr>
            <a:xfrm>
              <a:off x="5674659" y="3732806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Cube 118"/>
            <p:cNvSpPr/>
            <p:nvPr/>
          </p:nvSpPr>
          <p:spPr>
            <a:xfrm>
              <a:off x="7019365" y="257565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Cube 120"/>
            <p:cNvSpPr/>
            <p:nvPr/>
          </p:nvSpPr>
          <p:spPr>
            <a:xfrm>
              <a:off x="6696635" y="2906272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Cube 122"/>
            <p:cNvSpPr/>
            <p:nvPr/>
          </p:nvSpPr>
          <p:spPr>
            <a:xfrm>
              <a:off x="6373906" y="3236886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Cube 124"/>
            <p:cNvSpPr/>
            <p:nvPr/>
          </p:nvSpPr>
          <p:spPr>
            <a:xfrm>
              <a:off x="6051176" y="356749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Cube 130"/>
            <p:cNvSpPr/>
            <p:nvPr/>
          </p:nvSpPr>
          <p:spPr>
            <a:xfrm>
              <a:off x="6750424" y="307157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Cube 132"/>
            <p:cNvSpPr/>
            <p:nvPr/>
          </p:nvSpPr>
          <p:spPr>
            <a:xfrm>
              <a:off x="6427694" y="3402192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Cube 136"/>
            <p:cNvSpPr/>
            <p:nvPr/>
          </p:nvSpPr>
          <p:spPr>
            <a:xfrm>
              <a:off x="7449671" y="257565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Cube 138"/>
            <p:cNvSpPr/>
            <p:nvPr/>
          </p:nvSpPr>
          <p:spPr>
            <a:xfrm>
              <a:off x="7126941" y="2906272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Cube 140"/>
            <p:cNvSpPr/>
            <p:nvPr/>
          </p:nvSpPr>
          <p:spPr>
            <a:xfrm>
              <a:off x="6804212" y="3236886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Cube 142"/>
            <p:cNvSpPr/>
            <p:nvPr/>
          </p:nvSpPr>
          <p:spPr>
            <a:xfrm>
              <a:off x="6481482" y="356749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Cube 46"/>
            <p:cNvSpPr/>
            <p:nvPr/>
          </p:nvSpPr>
          <p:spPr>
            <a:xfrm>
              <a:off x="5136776" y="2740965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Cube 48"/>
            <p:cNvSpPr/>
            <p:nvPr/>
          </p:nvSpPr>
          <p:spPr>
            <a:xfrm>
              <a:off x="4814047" y="307157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Cube 50"/>
            <p:cNvSpPr/>
            <p:nvPr/>
          </p:nvSpPr>
          <p:spPr>
            <a:xfrm>
              <a:off x="4491318" y="3402192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Cube 52"/>
            <p:cNvSpPr/>
            <p:nvPr/>
          </p:nvSpPr>
          <p:spPr>
            <a:xfrm>
              <a:off x="4168588" y="3732806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Cube 55"/>
            <p:cNvSpPr/>
            <p:nvPr/>
          </p:nvSpPr>
          <p:spPr>
            <a:xfrm>
              <a:off x="5513294" y="257565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Cube 57"/>
            <p:cNvSpPr/>
            <p:nvPr/>
          </p:nvSpPr>
          <p:spPr>
            <a:xfrm>
              <a:off x="5190565" y="2906272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Cube 59"/>
            <p:cNvSpPr/>
            <p:nvPr/>
          </p:nvSpPr>
          <p:spPr>
            <a:xfrm>
              <a:off x="4867835" y="3236886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Cube 61"/>
            <p:cNvSpPr/>
            <p:nvPr/>
          </p:nvSpPr>
          <p:spPr>
            <a:xfrm>
              <a:off x="4545106" y="356749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Cube 65"/>
            <p:cNvSpPr/>
            <p:nvPr/>
          </p:nvSpPr>
          <p:spPr>
            <a:xfrm>
              <a:off x="5567082" y="2740965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Cube 67"/>
            <p:cNvSpPr/>
            <p:nvPr/>
          </p:nvSpPr>
          <p:spPr>
            <a:xfrm>
              <a:off x="5244353" y="307157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Cube 69"/>
            <p:cNvSpPr/>
            <p:nvPr/>
          </p:nvSpPr>
          <p:spPr>
            <a:xfrm>
              <a:off x="4921624" y="3402192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Cube 71"/>
            <p:cNvSpPr/>
            <p:nvPr/>
          </p:nvSpPr>
          <p:spPr>
            <a:xfrm>
              <a:off x="4598894" y="3732806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Cube 73"/>
            <p:cNvSpPr/>
            <p:nvPr/>
          </p:nvSpPr>
          <p:spPr>
            <a:xfrm>
              <a:off x="5943600" y="257565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Cube 75"/>
            <p:cNvSpPr/>
            <p:nvPr/>
          </p:nvSpPr>
          <p:spPr>
            <a:xfrm>
              <a:off x="5620871" y="2906272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Cube 77"/>
            <p:cNvSpPr/>
            <p:nvPr/>
          </p:nvSpPr>
          <p:spPr>
            <a:xfrm>
              <a:off x="5298141" y="3236886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Cube 79"/>
            <p:cNvSpPr/>
            <p:nvPr/>
          </p:nvSpPr>
          <p:spPr>
            <a:xfrm>
              <a:off x="4975412" y="356749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Cube 83"/>
            <p:cNvSpPr/>
            <p:nvPr/>
          </p:nvSpPr>
          <p:spPr>
            <a:xfrm>
              <a:off x="5997388" y="2740965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Cube 85"/>
            <p:cNvSpPr/>
            <p:nvPr/>
          </p:nvSpPr>
          <p:spPr>
            <a:xfrm>
              <a:off x="5674659" y="307157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Cube 87"/>
            <p:cNvSpPr/>
            <p:nvPr/>
          </p:nvSpPr>
          <p:spPr>
            <a:xfrm>
              <a:off x="5351929" y="3402192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Cube 89"/>
            <p:cNvSpPr/>
            <p:nvPr/>
          </p:nvSpPr>
          <p:spPr>
            <a:xfrm>
              <a:off x="5029200" y="3732806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Cube 91"/>
            <p:cNvSpPr/>
            <p:nvPr/>
          </p:nvSpPr>
          <p:spPr>
            <a:xfrm>
              <a:off x="6373906" y="257565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Cube 93"/>
            <p:cNvSpPr/>
            <p:nvPr/>
          </p:nvSpPr>
          <p:spPr>
            <a:xfrm>
              <a:off x="6051176" y="2906272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Cube 95"/>
            <p:cNvSpPr/>
            <p:nvPr/>
          </p:nvSpPr>
          <p:spPr>
            <a:xfrm>
              <a:off x="5728447" y="3236886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Cube 97"/>
            <p:cNvSpPr/>
            <p:nvPr/>
          </p:nvSpPr>
          <p:spPr>
            <a:xfrm>
              <a:off x="5405718" y="356749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Cube 101"/>
            <p:cNvSpPr/>
            <p:nvPr/>
          </p:nvSpPr>
          <p:spPr>
            <a:xfrm>
              <a:off x="6427694" y="2740965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Cube 103"/>
            <p:cNvSpPr/>
            <p:nvPr/>
          </p:nvSpPr>
          <p:spPr>
            <a:xfrm>
              <a:off x="6104965" y="307157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Cube 105"/>
            <p:cNvSpPr/>
            <p:nvPr/>
          </p:nvSpPr>
          <p:spPr>
            <a:xfrm>
              <a:off x="5782235" y="3402192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Cube 107"/>
            <p:cNvSpPr/>
            <p:nvPr/>
          </p:nvSpPr>
          <p:spPr>
            <a:xfrm>
              <a:off x="5459506" y="3732806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Cube 109"/>
            <p:cNvSpPr/>
            <p:nvPr/>
          </p:nvSpPr>
          <p:spPr>
            <a:xfrm>
              <a:off x="6804212" y="257565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Cube 111"/>
            <p:cNvSpPr/>
            <p:nvPr/>
          </p:nvSpPr>
          <p:spPr>
            <a:xfrm>
              <a:off x="6481482" y="2906272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Cube 113"/>
            <p:cNvSpPr/>
            <p:nvPr/>
          </p:nvSpPr>
          <p:spPr>
            <a:xfrm>
              <a:off x="6158753" y="3236886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Cube 115"/>
            <p:cNvSpPr/>
            <p:nvPr/>
          </p:nvSpPr>
          <p:spPr>
            <a:xfrm>
              <a:off x="5836024" y="356749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Cube 119"/>
            <p:cNvSpPr/>
            <p:nvPr/>
          </p:nvSpPr>
          <p:spPr>
            <a:xfrm>
              <a:off x="6858000" y="2740965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Cube 121"/>
            <p:cNvSpPr/>
            <p:nvPr/>
          </p:nvSpPr>
          <p:spPr>
            <a:xfrm>
              <a:off x="6535271" y="307157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Cube 123"/>
            <p:cNvSpPr/>
            <p:nvPr/>
          </p:nvSpPr>
          <p:spPr>
            <a:xfrm>
              <a:off x="6212541" y="3402192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Cube 125"/>
            <p:cNvSpPr/>
            <p:nvPr/>
          </p:nvSpPr>
          <p:spPr>
            <a:xfrm>
              <a:off x="5889812" y="3732806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Cube 127"/>
            <p:cNvSpPr/>
            <p:nvPr/>
          </p:nvSpPr>
          <p:spPr>
            <a:xfrm>
              <a:off x="7234518" y="257565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Cube 129"/>
            <p:cNvSpPr/>
            <p:nvPr/>
          </p:nvSpPr>
          <p:spPr>
            <a:xfrm>
              <a:off x="6911788" y="2906272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Cube 133"/>
            <p:cNvSpPr/>
            <p:nvPr/>
          </p:nvSpPr>
          <p:spPr>
            <a:xfrm>
              <a:off x="6266329" y="356749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Cube 139"/>
            <p:cNvSpPr/>
            <p:nvPr/>
          </p:nvSpPr>
          <p:spPr>
            <a:xfrm>
              <a:off x="6965576" y="307157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Cube 141"/>
            <p:cNvSpPr/>
            <p:nvPr/>
          </p:nvSpPr>
          <p:spPr>
            <a:xfrm>
              <a:off x="6642847" y="3402192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Cube 143"/>
            <p:cNvSpPr/>
            <p:nvPr/>
          </p:nvSpPr>
          <p:spPr>
            <a:xfrm>
              <a:off x="6320118" y="3732806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4" name="Straight Connector 183"/>
            <p:cNvCxnSpPr>
              <a:stCxn id="47" idx="4"/>
              <a:endCxn id="108" idx="4"/>
            </p:cNvCxnSpPr>
            <p:nvPr/>
          </p:nvCxnSpPr>
          <p:spPr>
            <a:xfrm>
              <a:off x="5268359" y="2866425"/>
              <a:ext cx="322729" cy="99184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>
              <a:stCxn id="56" idx="4"/>
            </p:cNvCxnSpPr>
            <p:nvPr/>
          </p:nvCxnSpPr>
          <p:spPr>
            <a:xfrm>
              <a:off x="5644876" y="2701118"/>
              <a:ext cx="352512" cy="108679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>
              <a:stCxn id="49" idx="4"/>
            </p:cNvCxnSpPr>
            <p:nvPr/>
          </p:nvCxnSpPr>
          <p:spPr>
            <a:xfrm>
              <a:off x="4945629" y="3197038"/>
              <a:ext cx="191147" cy="59087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>
              <a:stCxn id="74" idx="4"/>
            </p:cNvCxnSpPr>
            <p:nvPr/>
          </p:nvCxnSpPr>
          <p:spPr>
            <a:xfrm>
              <a:off x="6075182" y="2701118"/>
              <a:ext cx="460088" cy="15276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>
              <a:stCxn id="92" idx="4"/>
            </p:cNvCxnSpPr>
            <p:nvPr/>
          </p:nvCxnSpPr>
          <p:spPr>
            <a:xfrm>
              <a:off x="6505488" y="2701118"/>
              <a:ext cx="244936" cy="75617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>
              <a:stCxn id="110" idx="4"/>
            </p:cNvCxnSpPr>
            <p:nvPr/>
          </p:nvCxnSpPr>
          <p:spPr>
            <a:xfrm>
              <a:off x="6935794" y="2701118"/>
              <a:ext cx="113353" cy="4103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>
              <a:stCxn id="128" idx="1"/>
            </p:cNvCxnSpPr>
            <p:nvPr/>
          </p:nvCxnSpPr>
          <p:spPr>
            <a:xfrm rot="16200000" flipH="1">
              <a:off x="7276322" y="2685258"/>
              <a:ext cx="119542" cy="7156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>
            <a:xfrm>
              <a:off x="4598894" y="3457295"/>
              <a:ext cx="113353" cy="4103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4" name="Can 213"/>
            <p:cNvSpPr/>
            <p:nvPr/>
          </p:nvSpPr>
          <p:spPr>
            <a:xfrm>
              <a:off x="4437529" y="3567499"/>
              <a:ext cx="161365" cy="220409"/>
            </a:xfrm>
            <a:prstGeom prst="can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Can 211"/>
            <p:cNvSpPr/>
            <p:nvPr/>
          </p:nvSpPr>
          <p:spPr>
            <a:xfrm>
              <a:off x="6104965" y="3567499"/>
              <a:ext cx="161365" cy="220409"/>
            </a:xfrm>
            <a:prstGeom prst="can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Cube 134"/>
            <p:cNvSpPr/>
            <p:nvPr/>
          </p:nvSpPr>
          <p:spPr>
            <a:xfrm>
              <a:off x="6104965" y="3732806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Cube 62"/>
            <p:cNvSpPr/>
            <p:nvPr/>
          </p:nvSpPr>
          <p:spPr>
            <a:xfrm>
              <a:off x="4383741" y="3732806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Can 214"/>
            <p:cNvSpPr/>
            <p:nvPr/>
          </p:nvSpPr>
          <p:spPr>
            <a:xfrm>
              <a:off x="5298141" y="3567499"/>
              <a:ext cx="161365" cy="220409"/>
            </a:xfrm>
            <a:prstGeom prst="can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Can 215"/>
            <p:cNvSpPr/>
            <p:nvPr/>
          </p:nvSpPr>
          <p:spPr>
            <a:xfrm>
              <a:off x="6696635" y="3016477"/>
              <a:ext cx="161365" cy="220409"/>
            </a:xfrm>
            <a:prstGeom prst="can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Cube 98"/>
            <p:cNvSpPr/>
            <p:nvPr/>
          </p:nvSpPr>
          <p:spPr>
            <a:xfrm>
              <a:off x="5244353" y="3732806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Can 216"/>
            <p:cNvSpPr/>
            <p:nvPr/>
          </p:nvSpPr>
          <p:spPr>
            <a:xfrm>
              <a:off x="7234518" y="2520556"/>
              <a:ext cx="161365" cy="220409"/>
            </a:xfrm>
            <a:prstGeom prst="can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Cube 131"/>
            <p:cNvSpPr/>
            <p:nvPr/>
          </p:nvSpPr>
          <p:spPr>
            <a:xfrm>
              <a:off x="6589059" y="3236886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Cube 137"/>
            <p:cNvSpPr/>
            <p:nvPr/>
          </p:nvSpPr>
          <p:spPr>
            <a:xfrm>
              <a:off x="7288306" y="2740965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Cube 128"/>
            <p:cNvSpPr/>
            <p:nvPr/>
          </p:nvSpPr>
          <p:spPr>
            <a:xfrm>
              <a:off x="7073153" y="2740965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Isosceles Triangle 226"/>
            <p:cNvSpPr/>
            <p:nvPr/>
          </p:nvSpPr>
          <p:spPr>
            <a:xfrm>
              <a:off x="5620871" y="3236886"/>
              <a:ext cx="215153" cy="551023"/>
            </a:xfrm>
            <a:prstGeom prst="triangle">
              <a:avLst>
                <a:gd name="adj" fmla="val 53571"/>
              </a:avLst>
            </a:prstGeom>
            <a:ln>
              <a:noFill/>
            </a:ln>
          </p:spPr>
          <p:style>
            <a:lnRef idx="2">
              <a:schemeClr val="accent6"/>
            </a:lnRef>
            <a:fillRef idx="1003">
              <a:schemeClr val="dk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Can 229"/>
            <p:cNvSpPr/>
            <p:nvPr/>
          </p:nvSpPr>
          <p:spPr>
            <a:xfrm>
              <a:off x="4921624" y="2961374"/>
              <a:ext cx="161365" cy="220409"/>
            </a:xfrm>
            <a:prstGeom prst="can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Can 230"/>
            <p:cNvSpPr/>
            <p:nvPr/>
          </p:nvSpPr>
          <p:spPr>
            <a:xfrm>
              <a:off x="5889812" y="2961374"/>
              <a:ext cx="161365" cy="220409"/>
            </a:xfrm>
            <a:prstGeom prst="can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Can 231"/>
            <p:cNvSpPr/>
            <p:nvPr/>
          </p:nvSpPr>
          <p:spPr>
            <a:xfrm>
              <a:off x="5405718" y="2520556"/>
              <a:ext cx="161365" cy="220409"/>
            </a:xfrm>
            <a:prstGeom prst="can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Can 232"/>
            <p:cNvSpPr/>
            <p:nvPr/>
          </p:nvSpPr>
          <p:spPr>
            <a:xfrm>
              <a:off x="6373906" y="2520556"/>
              <a:ext cx="161365" cy="220409"/>
            </a:xfrm>
            <a:prstGeom prst="can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Cube 56"/>
            <p:cNvSpPr/>
            <p:nvPr/>
          </p:nvSpPr>
          <p:spPr>
            <a:xfrm>
              <a:off x="5351929" y="2740965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Cube 58"/>
            <p:cNvSpPr/>
            <p:nvPr/>
          </p:nvSpPr>
          <p:spPr>
            <a:xfrm>
              <a:off x="5029200" y="307157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Cube 92"/>
            <p:cNvSpPr/>
            <p:nvPr/>
          </p:nvSpPr>
          <p:spPr>
            <a:xfrm>
              <a:off x="6212541" y="2740965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Cube 94"/>
            <p:cNvSpPr/>
            <p:nvPr/>
          </p:nvSpPr>
          <p:spPr>
            <a:xfrm>
              <a:off x="5889812" y="3071579"/>
              <a:ext cx="215153" cy="165307"/>
            </a:xfrm>
            <a:prstGeom prst="cube">
              <a:avLst>
                <a:gd name="adj" fmla="val 5179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Cube 217"/>
            <p:cNvSpPr/>
            <p:nvPr/>
          </p:nvSpPr>
          <p:spPr>
            <a:xfrm>
              <a:off x="4114800" y="2106546"/>
              <a:ext cx="3657600" cy="1322454"/>
            </a:xfrm>
            <a:prstGeom prst="cube">
              <a:avLst>
                <a:gd name="adj" fmla="val 100000"/>
              </a:avLst>
            </a:prstGeom>
            <a:blipFill dpi="0" rotWithShape="1">
              <a:blip r:embed="rId4" cstate="print">
                <a:alphaModFix amt="28000"/>
              </a:blip>
              <a:srcRect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Straight Connector 225"/>
            <p:cNvCxnSpPr>
              <a:stCxn id="228" idx="4"/>
            </p:cNvCxnSpPr>
            <p:nvPr/>
          </p:nvCxnSpPr>
          <p:spPr>
            <a:xfrm rot="16200000" flipH="1">
              <a:off x="5480391" y="3044123"/>
              <a:ext cx="503990" cy="7877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>
              <a:endCxn id="228" idx="7"/>
            </p:cNvCxnSpPr>
            <p:nvPr/>
          </p:nvCxnSpPr>
          <p:spPr>
            <a:xfrm rot="5400000">
              <a:off x="5581700" y="1768602"/>
              <a:ext cx="1118182" cy="748619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28" name="Oval 227"/>
            <p:cNvSpPr/>
            <p:nvPr/>
          </p:nvSpPr>
          <p:spPr>
            <a:xfrm>
              <a:off x="5674659" y="2685863"/>
              <a:ext cx="107576" cy="110205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TextBox 237"/>
            <p:cNvSpPr txBox="1"/>
            <p:nvPr/>
          </p:nvSpPr>
          <p:spPr>
            <a:xfrm>
              <a:off x="6091518" y="4228725"/>
              <a:ext cx="970571" cy="3457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omic Sans MS" pitchFamily="66" charset="0"/>
                </a:rPr>
                <a:t>X Strips</a:t>
              </a:r>
              <a:endParaRPr lang="en-US" dirty="0">
                <a:latin typeface="Comic Sans MS" pitchFamily="66" charset="0"/>
              </a:endParaRPr>
            </a:p>
          </p:txBody>
        </p:sp>
        <p:sp>
          <p:nvSpPr>
            <p:cNvPr id="239" name="TextBox 238"/>
            <p:cNvSpPr txBox="1"/>
            <p:nvPr/>
          </p:nvSpPr>
          <p:spPr>
            <a:xfrm>
              <a:off x="3525687" y="4063418"/>
              <a:ext cx="952184" cy="3457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omic Sans MS" pitchFamily="66" charset="0"/>
                </a:rPr>
                <a:t>Y Strips</a:t>
              </a:r>
              <a:endParaRPr lang="en-US" dirty="0">
                <a:latin typeface="Comic Sans MS" pitchFamily="66" charset="0"/>
              </a:endParaRPr>
            </a:p>
          </p:txBody>
        </p:sp>
        <p:sp>
          <p:nvSpPr>
            <p:cNvPr id="242" name="TextBox 241"/>
            <p:cNvSpPr txBox="1"/>
            <p:nvPr/>
          </p:nvSpPr>
          <p:spPr>
            <a:xfrm>
              <a:off x="5015753" y="1571017"/>
              <a:ext cx="1113654" cy="3338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Comic Sans MS" pitchFamily="66" charset="0"/>
                </a:rPr>
                <a:t>Drift field</a:t>
              </a:r>
            </a:p>
            <a:p>
              <a:r>
                <a:rPr lang="en-US" sz="1200" b="1" dirty="0" smtClean="0">
                  <a:latin typeface="Comic Sans MS" pitchFamily="66" charset="0"/>
                </a:rPr>
                <a:t>Typical 10</a:t>
              </a:r>
              <a:r>
                <a:rPr lang="en-US" sz="1200" b="1" baseline="30000" dirty="0" smtClean="0">
                  <a:latin typeface="Comic Sans MS" pitchFamily="66" charset="0"/>
                </a:rPr>
                <a:t>2-3</a:t>
              </a:r>
              <a:r>
                <a:rPr lang="en-US" sz="1200" b="1" baseline="-25000" dirty="0" smtClean="0">
                  <a:latin typeface="Comic Sans MS" pitchFamily="66" charset="0"/>
                </a:rPr>
                <a:t> </a:t>
              </a:r>
              <a:r>
                <a:rPr lang="en-US" sz="1200" b="1" dirty="0" smtClean="0">
                  <a:latin typeface="Comic Sans MS" pitchFamily="66" charset="0"/>
                </a:rPr>
                <a:t>V/cm</a:t>
              </a:r>
              <a:endParaRPr lang="en-US" sz="1200" b="1" dirty="0">
                <a:latin typeface="Comic Sans MS" pitchFamily="66" charset="0"/>
              </a:endParaRPr>
            </a:p>
          </p:txBody>
        </p:sp>
        <p:sp>
          <p:nvSpPr>
            <p:cNvPr id="243" name="Cube 242"/>
            <p:cNvSpPr/>
            <p:nvPr/>
          </p:nvSpPr>
          <p:spPr>
            <a:xfrm>
              <a:off x="4114800" y="1143000"/>
              <a:ext cx="3657600" cy="1322454"/>
            </a:xfrm>
            <a:prstGeom prst="cube">
              <a:avLst>
                <a:gd name="adj" fmla="val 99405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TextBox 243"/>
            <p:cNvSpPr txBox="1"/>
            <p:nvPr/>
          </p:nvSpPr>
          <p:spPr>
            <a:xfrm>
              <a:off x="2729753" y="3497094"/>
              <a:ext cx="1352293" cy="3982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Amplification field</a:t>
              </a:r>
            </a:p>
            <a:p>
              <a:r>
                <a:rPr lang="en-US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Typical 10</a:t>
              </a:r>
              <a:r>
                <a:rPr lang="en-US" sz="1200" b="1" baseline="30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4-5</a:t>
              </a:r>
              <a:r>
                <a:rPr lang="en-US" sz="1200" b="1" baseline="-25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 </a:t>
              </a:r>
              <a:r>
                <a:rPr lang="en-US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V/cm</a:t>
              </a:r>
              <a:endParaRPr 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cxnSp>
          <p:nvCxnSpPr>
            <p:cNvPr id="247" name="Straight Arrow Connector 246"/>
            <p:cNvCxnSpPr/>
            <p:nvPr/>
          </p:nvCxnSpPr>
          <p:spPr>
            <a:xfrm rot="16200000" flipV="1">
              <a:off x="4825253" y="1975525"/>
              <a:ext cx="381794" cy="79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236" name="TextBox 235"/>
            <p:cNvSpPr txBox="1"/>
            <p:nvPr/>
          </p:nvSpPr>
          <p:spPr>
            <a:xfrm>
              <a:off x="5486400" y="5280498"/>
              <a:ext cx="1353877" cy="3457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omic Sans MS" pitchFamily="66" charset="0"/>
                </a:rPr>
                <a:t>192 Y Strips</a:t>
              </a:r>
              <a:endParaRPr lang="en-US" dirty="0">
                <a:latin typeface="Comic Sans MS" pitchFamily="66" charset="0"/>
              </a:endParaRPr>
            </a:p>
          </p:txBody>
        </p:sp>
        <p:sp>
          <p:nvSpPr>
            <p:cNvPr id="237" name="TextBox 236"/>
            <p:cNvSpPr txBox="1"/>
            <p:nvPr/>
          </p:nvSpPr>
          <p:spPr>
            <a:xfrm>
              <a:off x="5458841" y="5006077"/>
              <a:ext cx="1372265" cy="3457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omic Sans MS" pitchFamily="66" charset="0"/>
                </a:rPr>
                <a:t>192 X Strips</a:t>
              </a:r>
              <a:endParaRPr lang="en-US" dirty="0">
                <a:latin typeface="Comic Sans MS" pitchFamily="66" charset="0"/>
              </a:endParaRPr>
            </a:p>
          </p:txBody>
        </p:sp>
      </p:grpSp>
      <p:sp>
        <p:nvSpPr>
          <p:cNvPr id="250" name="Rectangle 3"/>
          <p:cNvSpPr txBox="1">
            <a:spLocks noChangeArrowheads="1"/>
          </p:cNvSpPr>
          <p:nvPr/>
        </p:nvSpPr>
        <p:spPr>
          <a:xfrm>
            <a:off x="0" y="1371600"/>
            <a:ext cx="47244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>
                <a:latin typeface="Comic Sans MS" pitchFamily="66" charset="0"/>
              </a:rPr>
              <a:t>G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aseous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detector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with two regions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Conversion region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Primary ionization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Charge drift</a:t>
            </a:r>
          </a:p>
          <a:p>
            <a:pPr marL="342900" marR="0" lvl="0" indent="-342900" algn="l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Amplification region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Charge multiplication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Readout layout</a:t>
            </a:r>
          </a:p>
          <a:p>
            <a:pPr marL="342900" marR="0" lvl="0" indent="-342900" algn="l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sym typeface="Wingdings" pitchFamily="2" charset="2"/>
              </a:rPr>
              <a:t>Separated by a Micromesh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sym typeface="Wingdings" pitchFamily="2" charset="2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sym typeface="Wingdings" pitchFamily="2" charset="2"/>
              </a:rPr>
              <a:t>Very strong and uniform electric field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sp>
        <p:nvSpPr>
          <p:cNvPr id="240" name="TextBox 239"/>
          <p:cNvSpPr txBox="1"/>
          <p:nvPr/>
        </p:nvSpPr>
        <p:spPr>
          <a:xfrm>
            <a:off x="2795493" y="2362200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itchFamily="66" charset="0"/>
              </a:rPr>
              <a:t>Mesh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26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Trigger and Readout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8" name="Group 2426"/>
          <p:cNvGrpSpPr>
            <a:grpSpLocks/>
          </p:cNvGrpSpPr>
          <p:nvPr/>
        </p:nvGrpSpPr>
        <p:grpSpPr bwMode="auto">
          <a:xfrm>
            <a:off x="-30328" y="2209800"/>
            <a:ext cx="2171992" cy="1878869"/>
            <a:chOff x="612" y="845"/>
            <a:chExt cx="3220" cy="2986"/>
          </a:xfrm>
        </p:grpSpPr>
        <p:pic>
          <p:nvPicPr>
            <p:cNvPr id="45" name="Picture 2427" descr="driftlines425v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12" y="845"/>
              <a:ext cx="3220" cy="2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AutoShape 2428"/>
            <p:cNvSpPr>
              <a:spLocks noChangeArrowheads="1"/>
            </p:cNvSpPr>
            <p:nvPr/>
          </p:nvSpPr>
          <p:spPr bwMode="auto">
            <a:xfrm>
              <a:off x="1383" y="2432"/>
              <a:ext cx="408" cy="635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 w="9525">
              <a:solidFill>
                <a:srgbClr val="FFCC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2429"/>
            <p:cNvSpPr>
              <a:spLocks noChangeShapeType="1"/>
            </p:cNvSpPr>
            <p:nvPr/>
          </p:nvSpPr>
          <p:spPr bwMode="auto">
            <a:xfrm flipH="1">
              <a:off x="1474" y="981"/>
              <a:ext cx="1587" cy="6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8" name="Group 2430"/>
            <p:cNvGrpSpPr>
              <a:grpSpLocks/>
            </p:cNvGrpSpPr>
            <p:nvPr/>
          </p:nvGrpSpPr>
          <p:grpSpPr bwMode="auto">
            <a:xfrm>
              <a:off x="2744" y="1152"/>
              <a:ext cx="408" cy="1915"/>
              <a:chOff x="2744" y="1152"/>
              <a:chExt cx="408" cy="1915"/>
            </a:xfrm>
          </p:grpSpPr>
          <p:sp>
            <p:nvSpPr>
              <p:cNvPr id="104" name="AutoShape 2431"/>
              <p:cNvSpPr>
                <a:spLocks noChangeArrowheads="1"/>
              </p:cNvSpPr>
              <p:nvPr/>
            </p:nvSpPr>
            <p:spPr bwMode="auto">
              <a:xfrm>
                <a:off x="2744" y="2432"/>
                <a:ext cx="408" cy="635"/>
              </a:xfrm>
              <a:prstGeom prst="triangle">
                <a:avLst>
                  <a:gd name="adj" fmla="val 50000"/>
                </a:avLst>
              </a:prstGeom>
              <a:solidFill>
                <a:srgbClr val="FF9900"/>
              </a:solidFill>
              <a:ln w="9525">
                <a:solidFill>
                  <a:srgbClr val="FFCC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" name="Freeform 2432"/>
              <p:cNvSpPr>
                <a:spLocks/>
              </p:cNvSpPr>
              <p:nvPr/>
            </p:nvSpPr>
            <p:spPr bwMode="auto">
              <a:xfrm>
                <a:off x="2753" y="1152"/>
                <a:ext cx="196" cy="1846"/>
              </a:xfrm>
              <a:custGeom>
                <a:avLst/>
                <a:gdLst>
                  <a:gd name="T0" fmla="*/ 13 w 196"/>
                  <a:gd name="T1" fmla="*/ 0 h 1846"/>
                  <a:gd name="T2" fmla="*/ 6 w 196"/>
                  <a:gd name="T3" fmla="*/ 743 h 1846"/>
                  <a:gd name="T4" fmla="*/ 23 w 196"/>
                  <a:gd name="T5" fmla="*/ 826 h 1846"/>
                  <a:gd name="T6" fmla="*/ 61 w 196"/>
                  <a:gd name="T7" fmla="*/ 908 h 1846"/>
                  <a:gd name="T8" fmla="*/ 103 w 196"/>
                  <a:gd name="T9" fmla="*/ 964 h 1846"/>
                  <a:gd name="T10" fmla="*/ 143 w 196"/>
                  <a:gd name="T11" fmla="*/ 1036 h 1846"/>
                  <a:gd name="T12" fmla="*/ 175 w 196"/>
                  <a:gd name="T13" fmla="*/ 1098 h 1846"/>
                  <a:gd name="T14" fmla="*/ 187 w 196"/>
                  <a:gd name="T15" fmla="*/ 1206 h 1846"/>
                  <a:gd name="T16" fmla="*/ 195 w 196"/>
                  <a:gd name="T17" fmla="*/ 1450 h 1846"/>
                  <a:gd name="T18" fmla="*/ 195 w 196"/>
                  <a:gd name="T19" fmla="*/ 1846 h 184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6"/>
                  <a:gd name="T31" fmla="*/ 0 h 1846"/>
                  <a:gd name="T32" fmla="*/ 196 w 196"/>
                  <a:gd name="T33" fmla="*/ 1846 h 184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6" h="1846">
                    <a:moveTo>
                      <a:pt x="13" y="0"/>
                    </a:moveTo>
                    <a:cubicBezTo>
                      <a:pt x="15" y="277"/>
                      <a:pt x="0" y="466"/>
                      <a:pt x="6" y="743"/>
                    </a:cubicBezTo>
                    <a:cubicBezTo>
                      <a:pt x="6" y="748"/>
                      <a:pt x="16" y="815"/>
                      <a:pt x="23" y="826"/>
                    </a:cubicBezTo>
                    <a:cubicBezTo>
                      <a:pt x="32" y="853"/>
                      <a:pt x="48" y="885"/>
                      <a:pt x="61" y="908"/>
                    </a:cubicBezTo>
                    <a:cubicBezTo>
                      <a:pt x="74" y="931"/>
                      <a:pt x="89" y="943"/>
                      <a:pt x="103" y="964"/>
                    </a:cubicBezTo>
                    <a:cubicBezTo>
                      <a:pt x="120" y="999"/>
                      <a:pt x="136" y="1013"/>
                      <a:pt x="143" y="1036"/>
                    </a:cubicBezTo>
                    <a:cubicBezTo>
                      <a:pt x="155" y="1058"/>
                      <a:pt x="168" y="1070"/>
                      <a:pt x="175" y="1098"/>
                    </a:cubicBezTo>
                    <a:cubicBezTo>
                      <a:pt x="182" y="1126"/>
                      <a:pt x="184" y="1147"/>
                      <a:pt x="187" y="1206"/>
                    </a:cubicBezTo>
                    <a:cubicBezTo>
                      <a:pt x="190" y="1265"/>
                      <a:pt x="193" y="1361"/>
                      <a:pt x="195" y="1450"/>
                    </a:cubicBezTo>
                    <a:cubicBezTo>
                      <a:pt x="196" y="1557"/>
                      <a:pt x="194" y="1798"/>
                      <a:pt x="195" y="1846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9" name="Group 2433"/>
            <p:cNvGrpSpPr>
              <a:grpSpLocks/>
            </p:cNvGrpSpPr>
            <p:nvPr/>
          </p:nvGrpSpPr>
          <p:grpSpPr bwMode="auto">
            <a:xfrm>
              <a:off x="2684" y="2249"/>
              <a:ext cx="604" cy="729"/>
              <a:chOff x="2684" y="2249"/>
              <a:chExt cx="604" cy="729"/>
            </a:xfrm>
          </p:grpSpPr>
          <p:sp>
            <p:nvSpPr>
              <p:cNvPr id="102" name="Freeform 2434"/>
              <p:cNvSpPr>
                <a:spLocks/>
              </p:cNvSpPr>
              <p:nvPr/>
            </p:nvSpPr>
            <p:spPr bwMode="auto">
              <a:xfrm>
                <a:off x="2684" y="2249"/>
                <a:ext cx="182" cy="727"/>
              </a:xfrm>
              <a:custGeom>
                <a:avLst/>
                <a:gdLst>
                  <a:gd name="T0" fmla="*/ 178 w 182"/>
                  <a:gd name="T1" fmla="*/ 727 h 727"/>
                  <a:gd name="T2" fmla="*/ 182 w 182"/>
                  <a:gd name="T3" fmla="*/ 425 h 727"/>
                  <a:gd name="T4" fmla="*/ 174 w 182"/>
                  <a:gd name="T5" fmla="*/ 155 h 727"/>
                  <a:gd name="T6" fmla="*/ 150 w 182"/>
                  <a:gd name="T7" fmla="*/ 49 h 727"/>
                  <a:gd name="T8" fmla="*/ 118 w 182"/>
                  <a:gd name="T9" fmla="*/ 19 h 727"/>
                  <a:gd name="T10" fmla="*/ 78 w 182"/>
                  <a:gd name="T11" fmla="*/ 1 h 727"/>
                  <a:gd name="T12" fmla="*/ 46 w 182"/>
                  <a:gd name="T13" fmla="*/ 5 h 727"/>
                  <a:gd name="T14" fmla="*/ 0 w 182"/>
                  <a:gd name="T15" fmla="*/ 35 h 72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2"/>
                  <a:gd name="T25" fmla="*/ 0 h 727"/>
                  <a:gd name="T26" fmla="*/ 182 w 182"/>
                  <a:gd name="T27" fmla="*/ 727 h 72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2" h="727">
                    <a:moveTo>
                      <a:pt x="178" y="727"/>
                    </a:moveTo>
                    <a:cubicBezTo>
                      <a:pt x="179" y="677"/>
                      <a:pt x="182" y="522"/>
                      <a:pt x="182" y="425"/>
                    </a:cubicBezTo>
                    <a:cubicBezTo>
                      <a:pt x="181" y="330"/>
                      <a:pt x="179" y="218"/>
                      <a:pt x="174" y="155"/>
                    </a:cubicBezTo>
                    <a:cubicBezTo>
                      <a:pt x="167" y="92"/>
                      <a:pt x="160" y="70"/>
                      <a:pt x="150" y="49"/>
                    </a:cubicBezTo>
                    <a:cubicBezTo>
                      <a:pt x="149" y="47"/>
                      <a:pt x="120" y="21"/>
                      <a:pt x="118" y="19"/>
                    </a:cubicBezTo>
                    <a:cubicBezTo>
                      <a:pt x="107" y="13"/>
                      <a:pt x="91" y="11"/>
                      <a:pt x="78" y="1"/>
                    </a:cubicBezTo>
                    <a:cubicBezTo>
                      <a:pt x="69" y="0"/>
                      <a:pt x="46" y="5"/>
                      <a:pt x="46" y="5"/>
                    </a:cubicBezTo>
                    <a:cubicBezTo>
                      <a:pt x="14" y="7"/>
                      <a:pt x="13" y="9"/>
                      <a:pt x="0" y="35"/>
                    </a:cubicBezTo>
                  </a:path>
                </a:pathLst>
              </a:custGeom>
              <a:noFill/>
              <a:ln w="9525">
                <a:solidFill>
                  <a:srgbClr val="0033CC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" name="Freeform 2435"/>
              <p:cNvSpPr>
                <a:spLocks/>
              </p:cNvSpPr>
              <p:nvPr/>
            </p:nvSpPr>
            <p:spPr bwMode="auto">
              <a:xfrm flipH="1">
                <a:off x="3047" y="2251"/>
                <a:ext cx="241" cy="727"/>
              </a:xfrm>
              <a:custGeom>
                <a:avLst/>
                <a:gdLst>
                  <a:gd name="T0" fmla="*/ 726 w 182"/>
                  <a:gd name="T1" fmla="*/ 727 h 727"/>
                  <a:gd name="T2" fmla="*/ 740 w 182"/>
                  <a:gd name="T3" fmla="*/ 425 h 727"/>
                  <a:gd name="T4" fmla="*/ 708 w 182"/>
                  <a:gd name="T5" fmla="*/ 155 h 727"/>
                  <a:gd name="T6" fmla="*/ 613 w 182"/>
                  <a:gd name="T7" fmla="*/ 49 h 727"/>
                  <a:gd name="T8" fmla="*/ 481 w 182"/>
                  <a:gd name="T9" fmla="*/ 19 h 727"/>
                  <a:gd name="T10" fmla="*/ 315 w 182"/>
                  <a:gd name="T11" fmla="*/ 1 h 727"/>
                  <a:gd name="T12" fmla="*/ 188 w 182"/>
                  <a:gd name="T13" fmla="*/ 5 h 727"/>
                  <a:gd name="T14" fmla="*/ 0 w 182"/>
                  <a:gd name="T15" fmla="*/ 35 h 72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2"/>
                  <a:gd name="T25" fmla="*/ 0 h 727"/>
                  <a:gd name="T26" fmla="*/ 182 w 182"/>
                  <a:gd name="T27" fmla="*/ 727 h 72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2" h="727">
                    <a:moveTo>
                      <a:pt x="178" y="727"/>
                    </a:moveTo>
                    <a:cubicBezTo>
                      <a:pt x="179" y="677"/>
                      <a:pt x="182" y="522"/>
                      <a:pt x="182" y="425"/>
                    </a:cubicBezTo>
                    <a:cubicBezTo>
                      <a:pt x="181" y="330"/>
                      <a:pt x="179" y="218"/>
                      <a:pt x="174" y="155"/>
                    </a:cubicBezTo>
                    <a:cubicBezTo>
                      <a:pt x="167" y="92"/>
                      <a:pt x="160" y="70"/>
                      <a:pt x="150" y="49"/>
                    </a:cubicBezTo>
                    <a:cubicBezTo>
                      <a:pt x="149" y="47"/>
                      <a:pt x="120" y="21"/>
                      <a:pt x="118" y="19"/>
                    </a:cubicBezTo>
                    <a:cubicBezTo>
                      <a:pt x="107" y="13"/>
                      <a:pt x="91" y="11"/>
                      <a:pt x="78" y="1"/>
                    </a:cubicBezTo>
                    <a:cubicBezTo>
                      <a:pt x="69" y="0"/>
                      <a:pt x="46" y="5"/>
                      <a:pt x="46" y="5"/>
                    </a:cubicBezTo>
                    <a:cubicBezTo>
                      <a:pt x="14" y="7"/>
                      <a:pt x="13" y="9"/>
                      <a:pt x="0" y="35"/>
                    </a:cubicBezTo>
                  </a:path>
                </a:pathLst>
              </a:custGeom>
              <a:noFill/>
              <a:ln w="9525">
                <a:solidFill>
                  <a:srgbClr val="0033CC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0" name="Group 2436"/>
            <p:cNvGrpSpPr>
              <a:grpSpLocks noChangeAspect="1"/>
            </p:cNvGrpSpPr>
            <p:nvPr/>
          </p:nvGrpSpPr>
          <p:grpSpPr bwMode="auto">
            <a:xfrm>
              <a:off x="2608" y="1071"/>
              <a:ext cx="91" cy="91"/>
              <a:chOff x="4241" y="1706"/>
              <a:chExt cx="453" cy="454"/>
            </a:xfrm>
          </p:grpSpPr>
          <p:sp>
            <p:nvSpPr>
              <p:cNvPr id="100" name="Oval 2437"/>
              <p:cNvSpPr>
                <a:spLocks noChangeAspect="1" noChangeArrowheads="1"/>
              </p:cNvSpPr>
              <p:nvPr/>
            </p:nvSpPr>
            <p:spPr bwMode="auto">
              <a:xfrm>
                <a:off x="4241" y="1706"/>
                <a:ext cx="453" cy="454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1" name="Line 2438"/>
              <p:cNvSpPr>
                <a:spLocks noChangeAspect="1" noChangeShapeType="1"/>
              </p:cNvSpPr>
              <p:nvPr/>
            </p:nvSpPr>
            <p:spPr bwMode="auto">
              <a:xfrm>
                <a:off x="4286" y="1933"/>
                <a:ext cx="363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" name="Group 2439"/>
            <p:cNvGrpSpPr>
              <a:grpSpLocks noChangeAspect="1"/>
            </p:cNvGrpSpPr>
            <p:nvPr/>
          </p:nvGrpSpPr>
          <p:grpSpPr bwMode="auto">
            <a:xfrm>
              <a:off x="2064" y="1344"/>
              <a:ext cx="91" cy="91"/>
              <a:chOff x="4241" y="1706"/>
              <a:chExt cx="453" cy="454"/>
            </a:xfrm>
          </p:grpSpPr>
          <p:sp>
            <p:nvSpPr>
              <p:cNvPr id="98" name="Oval 2440"/>
              <p:cNvSpPr>
                <a:spLocks noChangeAspect="1" noChangeArrowheads="1"/>
              </p:cNvSpPr>
              <p:nvPr/>
            </p:nvSpPr>
            <p:spPr bwMode="auto">
              <a:xfrm>
                <a:off x="4241" y="1706"/>
                <a:ext cx="453" cy="454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" name="Line 2441"/>
              <p:cNvSpPr>
                <a:spLocks noChangeAspect="1" noChangeShapeType="1"/>
              </p:cNvSpPr>
              <p:nvPr/>
            </p:nvSpPr>
            <p:spPr bwMode="auto">
              <a:xfrm>
                <a:off x="4286" y="1933"/>
                <a:ext cx="363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2" name="Group 2442"/>
            <p:cNvGrpSpPr>
              <a:grpSpLocks noChangeAspect="1"/>
            </p:cNvGrpSpPr>
            <p:nvPr/>
          </p:nvGrpSpPr>
          <p:grpSpPr bwMode="auto">
            <a:xfrm>
              <a:off x="2744" y="1071"/>
              <a:ext cx="91" cy="91"/>
              <a:chOff x="4241" y="1706"/>
              <a:chExt cx="453" cy="454"/>
            </a:xfrm>
          </p:grpSpPr>
          <p:sp>
            <p:nvSpPr>
              <p:cNvPr id="96" name="Oval 2443"/>
              <p:cNvSpPr>
                <a:spLocks noChangeAspect="1" noChangeArrowheads="1"/>
              </p:cNvSpPr>
              <p:nvPr/>
            </p:nvSpPr>
            <p:spPr bwMode="auto">
              <a:xfrm>
                <a:off x="4241" y="1706"/>
                <a:ext cx="453" cy="454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" name="Line 2444"/>
              <p:cNvSpPr>
                <a:spLocks noChangeAspect="1" noChangeShapeType="1"/>
              </p:cNvSpPr>
              <p:nvPr/>
            </p:nvSpPr>
            <p:spPr bwMode="auto">
              <a:xfrm>
                <a:off x="4286" y="1933"/>
                <a:ext cx="363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3" name="Group 2445"/>
            <p:cNvGrpSpPr>
              <a:grpSpLocks noChangeAspect="1"/>
            </p:cNvGrpSpPr>
            <p:nvPr/>
          </p:nvGrpSpPr>
          <p:grpSpPr bwMode="auto">
            <a:xfrm>
              <a:off x="1927" y="1434"/>
              <a:ext cx="91" cy="91"/>
              <a:chOff x="4241" y="1706"/>
              <a:chExt cx="453" cy="454"/>
            </a:xfrm>
          </p:grpSpPr>
          <p:sp>
            <p:nvSpPr>
              <p:cNvPr id="94" name="Oval 2446"/>
              <p:cNvSpPr>
                <a:spLocks noChangeAspect="1" noChangeArrowheads="1"/>
              </p:cNvSpPr>
              <p:nvPr/>
            </p:nvSpPr>
            <p:spPr bwMode="auto">
              <a:xfrm>
                <a:off x="4241" y="1706"/>
                <a:ext cx="453" cy="454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" name="Line 2447"/>
              <p:cNvSpPr>
                <a:spLocks noChangeAspect="1" noChangeShapeType="1"/>
              </p:cNvSpPr>
              <p:nvPr/>
            </p:nvSpPr>
            <p:spPr bwMode="auto">
              <a:xfrm>
                <a:off x="4286" y="1933"/>
                <a:ext cx="363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4" name="Group 2448"/>
            <p:cNvGrpSpPr>
              <a:grpSpLocks noChangeAspect="1"/>
            </p:cNvGrpSpPr>
            <p:nvPr/>
          </p:nvGrpSpPr>
          <p:grpSpPr bwMode="auto">
            <a:xfrm>
              <a:off x="2517" y="1117"/>
              <a:ext cx="91" cy="91"/>
              <a:chOff x="4241" y="1706"/>
              <a:chExt cx="453" cy="454"/>
            </a:xfrm>
          </p:grpSpPr>
          <p:sp>
            <p:nvSpPr>
              <p:cNvPr id="92" name="Oval 2449"/>
              <p:cNvSpPr>
                <a:spLocks noChangeAspect="1" noChangeArrowheads="1"/>
              </p:cNvSpPr>
              <p:nvPr/>
            </p:nvSpPr>
            <p:spPr bwMode="auto">
              <a:xfrm>
                <a:off x="4241" y="1706"/>
                <a:ext cx="453" cy="454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" name="Line 2450"/>
              <p:cNvSpPr>
                <a:spLocks noChangeAspect="1" noChangeShapeType="1"/>
              </p:cNvSpPr>
              <p:nvPr/>
            </p:nvSpPr>
            <p:spPr bwMode="auto">
              <a:xfrm>
                <a:off x="4286" y="1933"/>
                <a:ext cx="363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5" name="Group 2451"/>
            <p:cNvGrpSpPr>
              <a:grpSpLocks noChangeAspect="1"/>
            </p:cNvGrpSpPr>
            <p:nvPr/>
          </p:nvGrpSpPr>
          <p:grpSpPr bwMode="auto">
            <a:xfrm>
              <a:off x="2381" y="1207"/>
              <a:ext cx="91" cy="91"/>
              <a:chOff x="4241" y="1706"/>
              <a:chExt cx="453" cy="454"/>
            </a:xfrm>
          </p:grpSpPr>
          <p:sp>
            <p:nvSpPr>
              <p:cNvPr id="90" name="Oval 2452"/>
              <p:cNvSpPr>
                <a:spLocks noChangeAspect="1" noChangeArrowheads="1"/>
              </p:cNvSpPr>
              <p:nvPr/>
            </p:nvSpPr>
            <p:spPr bwMode="auto">
              <a:xfrm>
                <a:off x="4241" y="1706"/>
                <a:ext cx="453" cy="454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" name="Line 2453"/>
              <p:cNvSpPr>
                <a:spLocks noChangeAspect="1" noChangeShapeType="1"/>
              </p:cNvSpPr>
              <p:nvPr/>
            </p:nvSpPr>
            <p:spPr bwMode="auto">
              <a:xfrm>
                <a:off x="4286" y="1933"/>
                <a:ext cx="363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6" name="Group 2454"/>
            <p:cNvGrpSpPr>
              <a:grpSpLocks noChangeAspect="1"/>
            </p:cNvGrpSpPr>
            <p:nvPr/>
          </p:nvGrpSpPr>
          <p:grpSpPr bwMode="auto">
            <a:xfrm>
              <a:off x="2200" y="1298"/>
              <a:ext cx="91" cy="91"/>
              <a:chOff x="4241" y="1706"/>
              <a:chExt cx="453" cy="454"/>
            </a:xfrm>
          </p:grpSpPr>
          <p:sp>
            <p:nvSpPr>
              <p:cNvPr id="88" name="Oval 2455"/>
              <p:cNvSpPr>
                <a:spLocks noChangeAspect="1" noChangeArrowheads="1"/>
              </p:cNvSpPr>
              <p:nvPr/>
            </p:nvSpPr>
            <p:spPr bwMode="auto">
              <a:xfrm>
                <a:off x="4241" y="1706"/>
                <a:ext cx="453" cy="454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" name="Line 2456"/>
              <p:cNvSpPr>
                <a:spLocks noChangeAspect="1" noChangeShapeType="1"/>
              </p:cNvSpPr>
              <p:nvPr/>
            </p:nvSpPr>
            <p:spPr bwMode="auto">
              <a:xfrm>
                <a:off x="4286" y="1933"/>
                <a:ext cx="363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7" name="Group 2457"/>
            <p:cNvGrpSpPr>
              <a:grpSpLocks noChangeAspect="1"/>
            </p:cNvGrpSpPr>
            <p:nvPr/>
          </p:nvGrpSpPr>
          <p:grpSpPr bwMode="auto">
            <a:xfrm>
              <a:off x="2381" y="1298"/>
              <a:ext cx="91" cy="91"/>
              <a:chOff x="4241" y="1706"/>
              <a:chExt cx="453" cy="454"/>
            </a:xfrm>
          </p:grpSpPr>
          <p:sp>
            <p:nvSpPr>
              <p:cNvPr id="86" name="Oval 2458"/>
              <p:cNvSpPr>
                <a:spLocks noChangeAspect="1" noChangeArrowheads="1"/>
              </p:cNvSpPr>
              <p:nvPr/>
            </p:nvSpPr>
            <p:spPr bwMode="auto">
              <a:xfrm>
                <a:off x="4241" y="1706"/>
                <a:ext cx="453" cy="454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" name="Line 2459"/>
              <p:cNvSpPr>
                <a:spLocks noChangeAspect="1" noChangeShapeType="1"/>
              </p:cNvSpPr>
              <p:nvPr/>
            </p:nvSpPr>
            <p:spPr bwMode="auto">
              <a:xfrm>
                <a:off x="4286" y="1933"/>
                <a:ext cx="363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8" name="Group 2460"/>
            <p:cNvGrpSpPr>
              <a:grpSpLocks noChangeAspect="1"/>
            </p:cNvGrpSpPr>
            <p:nvPr/>
          </p:nvGrpSpPr>
          <p:grpSpPr bwMode="auto">
            <a:xfrm>
              <a:off x="2880" y="981"/>
              <a:ext cx="91" cy="91"/>
              <a:chOff x="4241" y="1706"/>
              <a:chExt cx="453" cy="454"/>
            </a:xfrm>
          </p:grpSpPr>
          <p:sp>
            <p:nvSpPr>
              <p:cNvPr id="84" name="Oval 2461"/>
              <p:cNvSpPr>
                <a:spLocks noChangeAspect="1" noChangeArrowheads="1"/>
              </p:cNvSpPr>
              <p:nvPr/>
            </p:nvSpPr>
            <p:spPr bwMode="auto">
              <a:xfrm>
                <a:off x="4241" y="1706"/>
                <a:ext cx="453" cy="454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" name="Line 2462"/>
              <p:cNvSpPr>
                <a:spLocks noChangeAspect="1" noChangeShapeType="1"/>
              </p:cNvSpPr>
              <p:nvPr/>
            </p:nvSpPr>
            <p:spPr bwMode="auto">
              <a:xfrm>
                <a:off x="4286" y="1933"/>
                <a:ext cx="363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9" name="Group 2463"/>
            <p:cNvGrpSpPr>
              <a:grpSpLocks noChangeAspect="1"/>
            </p:cNvGrpSpPr>
            <p:nvPr/>
          </p:nvGrpSpPr>
          <p:grpSpPr bwMode="auto">
            <a:xfrm>
              <a:off x="1791" y="1479"/>
              <a:ext cx="91" cy="91"/>
              <a:chOff x="4241" y="1706"/>
              <a:chExt cx="453" cy="454"/>
            </a:xfrm>
          </p:grpSpPr>
          <p:sp>
            <p:nvSpPr>
              <p:cNvPr id="82" name="Oval 2464"/>
              <p:cNvSpPr>
                <a:spLocks noChangeAspect="1" noChangeArrowheads="1"/>
              </p:cNvSpPr>
              <p:nvPr/>
            </p:nvSpPr>
            <p:spPr bwMode="auto">
              <a:xfrm>
                <a:off x="4241" y="1706"/>
                <a:ext cx="453" cy="454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" name="Line 2465"/>
              <p:cNvSpPr>
                <a:spLocks noChangeAspect="1" noChangeShapeType="1"/>
              </p:cNvSpPr>
              <p:nvPr/>
            </p:nvSpPr>
            <p:spPr bwMode="auto">
              <a:xfrm>
                <a:off x="4286" y="1933"/>
                <a:ext cx="363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" name="Group 2466"/>
            <p:cNvGrpSpPr>
              <a:grpSpLocks noChangeAspect="1"/>
            </p:cNvGrpSpPr>
            <p:nvPr/>
          </p:nvGrpSpPr>
          <p:grpSpPr bwMode="auto">
            <a:xfrm>
              <a:off x="1700" y="1480"/>
              <a:ext cx="91" cy="91"/>
              <a:chOff x="4241" y="1706"/>
              <a:chExt cx="453" cy="454"/>
            </a:xfrm>
          </p:grpSpPr>
          <p:sp>
            <p:nvSpPr>
              <p:cNvPr id="80" name="Oval 2467"/>
              <p:cNvSpPr>
                <a:spLocks noChangeAspect="1" noChangeArrowheads="1"/>
              </p:cNvSpPr>
              <p:nvPr/>
            </p:nvSpPr>
            <p:spPr bwMode="auto">
              <a:xfrm>
                <a:off x="4241" y="1706"/>
                <a:ext cx="453" cy="454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" name="Line 2468"/>
              <p:cNvSpPr>
                <a:spLocks noChangeAspect="1" noChangeShapeType="1"/>
              </p:cNvSpPr>
              <p:nvPr/>
            </p:nvSpPr>
            <p:spPr bwMode="auto">
              <a:xfrm>
                <a:off x="4286" y="1933"/>
                <a:ext cx="363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1" name="Group 2469"/>
            <p:cNvGrpSpPr>
              <a:grpSpLocks noChangeAspect="1"/>
            </p:cNvGrpSpPr>
            <p:nvPr/>
          </p:nvGrpSpPr>
          <p:grpSpPr bwMode="auto">
            <a:xfrm>
              <a:off x="1610" y="1570"/>
              <a:ext cx="91" cy="91"/>
              <a:chOff x="4241" y="1706"/>
              <a:chExt cx="453" cy="454"/>
            </a:xfrm>
          </p:grpSpPr>
          <p:sp>
            <p:nvSpPr>
              <p:cNvPr id="78" name="Oval 2470"/>
              <p:cNvSpPr>
                <a:spLocks noChangeAspect="1" noChangeArrowheads="1"/>
              </p:cNvSpPr>
              <p:nvPr/>
            </p:nvSpPr>
            <p:spPr bwMode="auto">
              <a:xfrm>
                <a:off x="4241" y="1706"/>
                <a:ext cx="453" cy="454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" name="Line 2471"/>
              <p:cNvSpPr>
                <a:spLocks noChangeAspect="1" noChangeShapeType="1"/>
              </p:cNvSpPr>
              <p:nvPr/>
            </p:nvSpPr>
            <p:spPr bwMode="auto">
              <a:xfrm>
                <a:off x="4286" y="1933"/>
                <a:ext cx="363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2" name="AutoShape 2472"/>
            <p:cNvSpPr>
              <a:spLocks noChangeArrowheads="1"/>
            </p:cNvSpPr>
            <p:nvPr/>
          </p:nvSpPr>
          <p:spPr bwMode="auto">
            <a:xfrm>
              <a:off x="2064" y="2432"/>
              <a:ext cx="408" cy="635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 w="9525">
              <a:solidFill>
                <a:srgbClr val="FFCC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Freeform 2473"/>
            <p:cNvSpPr>
              <a:spLocks/>
            </p:cNvSpPr>
            <p:nvPr/>
          </p:nvSpPr>
          <p:spPr bwMode="auto">
            <a:xfrm>
              <a:off x="2653" y="1162"/>
              <a:ext cx="318" cy="1846"/>
            </a:xfrm>
            <a:custGeom>
              <a:avLst/>
              <a:gdLst>
                <a:gd name="T0" fmla="*/ 144 w 196"/>
                <a:gd name="T1" fmla="*/ 0 h 1846"/>
                <a:gd name="T2" fmla="*/ 68 w 196"/>
                <a:gd name="T3" fmla="*/ 743 h 1846"/>
                <a:gd name="T4" fmla="*/ 255 w 196"/>
                <a:gd name="T5" fmla="*/ 826 h 1846"/>
                <a:gd name="T6" fmla="*/ 686 w 196"/>
                <a:gd name="T7" fmla="*/ 908 h 1846"/>
                <a:gd name="T8" fmla="*/ 1158 w 196"/>
                <a:gd name="T9" fmla="*/ 964 h 1846"/>
                <a:gd name="T10" fmla="*/ 1606 w 196"/>
                <a:gd name="T11" fmla="*/ 1036 h 1846"/>
                <a:gd name="T12" fmla="*/ 1970 w 196"/>
                <a:gd name="T13" fmla="*/ 1098 h 1846"/>
                <a:gd name="T14" fmla="*/ 2101 w 196"/>
                <a:gd name="T15" fmla="*/ 1206 h 1846"/>
                <a:gd name="T16" fmla="*/ 2190 w 196"/>
                <a:gd name="T17" fmla="*/ 1450 h 1846"/>
                <a:gd name="T18" fmla="*/ 2190 w 196"/>
                <a:gd name="T19" fmla="*/ 1846 h 18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6"/>
                <a:gd name="T31" fmla="*/ 0 h 1846"/>
                <a:gd name="T32" fmla="*/ 196 w 196"/>
                <a:gd name="T33" fmla="*/ 1846 h 18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6" h="1846">
                  <a:moveTo>
                    <a:pt x="13" y="0"/>
                  </a:moveTo>
                  <a:cubicBezTo>
                    <a:pt x="15" y="277"/>
                    <a:pt x="0" y="466"/>
                    <a:pt x="6" y="743"/>
                  </a:cubicBezTo>
                  <a:cubicBezTo>
                    <a:pt x="6" y="748"/>
                    <a:pt x="16" y="815"/>
                    <a:pt x="23" y="826"/>
                  </a:cubicBezTo>
                  <a:cubicBezTo>
                    <a:pt x="32" y="853"/>
                    <a:pt x="48" y="885"/>
                    <a:pt x="61" y="908"/>
                  </a:cubicBezTo>
                  <a:cubicBezTo>
                    <a:pt x="74" y="931"/>
                    <a:pt x="89" y="943"/>
                    <a:pt x="103" y="964"/>
                  </a:cubicBezTo>
                  <a:cubicBezTo>
                    <a:pt x="120" y="999"/>
                    <a:pt x="136" y="1013"/>
                    <a:pt x="143" y="1036"/>
                  </a:cubicBezTo>
                  <a:cubicBezTo>
                    <a:pt x="155" y="1058"/>
                    <a:pt x="168" y="1070"/>
                    <a:pt x="175" y="1098"/>
                  </a:cubicBezTo>
                  <a:cubicBezTo>
                    <a:pt x="182" y="1126"/>
                    <a:pt x="184" y="1147"/>
                    <a:pt x="187" y="1206"/>
                  </a:cubicBezTo>
                  <a:cubicBezTo>
                    <a:pt x="190" y="1265"/>
                    <a:pt x="193" y="1361"/>
                    <a:pt x="195" y="1450"/>
                  </a:cubicBezTo>
                  <a:cubicBezTo>
                    <a:pt x="196" y="1557"/>
                    <a:pt x="194" y="1798"/>
                    <a:pt x="195" y="1846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Freeform 2474"/>
            <p:cNvSpPr>
              <a:spLocks/>
            </p:cNvSpPr>
            <p:nvPr/>
          </p:nvSpPr>
          <p:spPr bwMode="auto">
            <a:xfrm>
              <a:off x="2562" y="1162"/>
              <a:ext cx="409" cy="1769"/>
            </a:xfrm>
            <a:custGeom>
              <a:avLst/>
              <a:gdLst>
                <a:gd name="T0" fmla="*/ 509 w 196"/>
                <a:gd name="T1" fmla="*/ 0 h 1846"/>
                <a:gd name="T2" fmla="*/ 244 w 196"/>
                <a:gd name="T3" fmla="*/ 601 h 1846"/>
                <a:gd name="T4" fmla="*/ 910 w 196"/>
                <a:gd name="T5" fmla="*/ 668 h 1846"/>
                <a:gd name="T6" fmla="*/ 2408 w 196"/>
                <a:gd name="T7" fmla="*/ 734 h 1846"/>
                <a:gd name="T8" fmla="*/ 4080 w 196"/>
                <a:gd name="T9" fmla="*/ 779 h 1846"/>
                <a:gd name="T10" fmla="*/ 5653 w 196"/>
                <a:gd name="T11" fmla="*/ 838 h 1846"/>
                <a:gd name="T12" fmla="*/ 6924 w 196"/>
                <a:gd name="T13" fmla="*/ 887 h 1846"/>
                <a:gd name="T14" fmla="*/ 7397 w 196"/>
                <a:gd name="T15" fmla="*/ 976 h 1846"/>
                <a:gd name="T16" fmla="*/ 7717 w 196"/>
                <a:gd name="T17" fmla="*/ 1172 h 1846"/>
                <a:gd name="T18" fmla="*/ 7717 w 196"/>
                <a:gd name="T19" fmla="*/ 1491 h 18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6"/>
                <a:gd name="T31" fmla="*/ 0 h 1846"/>
                <a:gd name="T32" fmla="*/ 196 w 196"/>
                <a:gd name="T33" fmla="*/ 1846 h 18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6" h="1846">
                  <a:moveTo>
                    <a:pt x="13" y="0"/>
                  </a:moveTo>
                  <a:cubicBezTo>
                    <a:pt x="15" y="277"/>
                    <a:pt x="0" y="466"/>
                    <a:pt x="6" y="743"/>
                  </a:cubicBezTo>
                  <a:cubicBezTo>
                    <a:pt x="6" y="748"/>
                    <a:pt x="16" y="815"/>
                    <a:pt x="23" y="826"/>
                  </a:cubicBezTo>
                  <a:cubicBezTo>
                    <a:pt x="32" y="853"/>
                    <a:pt x="48" y="885"/>
                    <a:pt x="61" y="908"/>
                  </a:cubicBezTo>
                  <a:cubicBezTo>
                    <a:pt x="74" y="931"/>
                    <a:pt x="89" y="943"/>
                    <a:pt x="103" y="964"/>
                  </a:cubicBezTo>
                  <a:cubicBezTo>
                    <a:pt x="120" y="999"/>
                    <a:pt x="136" y="1013"/>
                    <a:pt x="143" y="1036"/>
                  </a:cubicBezTo>
                  <a:cubicBezTo>
                    <a:pt x="155" y="1058"/>
                    <a:pt x="168" y="1070"/>
                    <a:pt x="175" y="1098"/>
                  </a:cubicBezTo>
                  <a:cubicBezTo>
                    <a:pt x="182" y="1126"/>
                    <a:pt x="184" y="1147"/>
                    <a:pt x="187" y="1206"/>
                  </a:cubicBezTo>
                  <a:cubicBezTo>
                    <a:pt x="190" y="1265"/>
                    <a:pt x="193" y="1361"/>
                    <a:pt x="195" y="1450"/>
                  </a:cubicBezTo>
                  <a:cubicBezTo>
                    <a:pt x="196" y="1557"/>
                    <a:pt x="194" y="1798"/>
                    <a:pt x="195" y="1846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Freeform 2475"/>
            <p:cNvSpPr>
              <a:spLocks/>
            </p:cNvSpPr>
            <p:nvPr/>
          </p:nvSpPr>
          <p:spPr bwMode="auto">
            <a:xfrm>
              <a:off x="1972" y="1472"/>
              <a:ext cx="318" cy="1536"/>
            </a:xfrm>
            <a:custGeom>
              <a:avLst/>
              <a:gdLst>
                <a:gd name="T0" fmla="*/ 4 w 318"/>
                <a:gd name="T1" fmla="*/ 0 h 1536"/>
                <a:gd name="T2" fmla="*/ 10 w 318"/>
                <a:gd name="T3" fmla="*/ 433 h 1536"/>
                <a:gd name="T4" fmla="*/ 37 w 318"/>
                <a:gd name="T5" fmla="*/ 516 h 1536"/>
                <a:gd name="T6" fmla="*/ 99 w 318"/>
                <a:gd name="T7" fmla="*/ 598 h 1536"/>
                <a:gd name="T8" fmla="*/ 167 w 318"/>
                <a:gd name="T9" fmla="*/ 654 h 1536"/>
                <a:gd name="T10" fmla="*/ 232 w 318"/>
                <a:gd name="T11" fmla="*/ 726 h 1536"/>
                <a:gd name="T12" fmla="*/ 284 w 318"/>
                <a:gd name="T13" fmla="*/ 788 h 1536"/>
                <a:gd name="T14" fmla="*/ 303 w 318"/>
                <a:gd name="T15" fmla="*/ 896 h 1536"/>
                <a:gd name="T16" fmla="*/ 316 w 318"/>
                <a:gd name="T17" fmla="*/ 1140 h 1536"/>
                <a:gd name="T18" fmla="*/ 316 w 318"/>
                <a:gd name="T19" fmla="*/ 1536 h 1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8"/>
                <a:gd name="T31" fmla="*/ 0 h 1536"/>
                <a:gd name="T32" fmla="*/ 318 w 318"/>
                <a:gd name="T33" fmla="*/ 1536 h 1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8" h="1536">
                  <a:moveTo>
                    <a:pt x="4" y="0"/>
                  </a:moveTo>
                  <a:cubicBezTo>
                    <a:pt x="7" y="277"/>
                    <a:pt x="0" y="156"/>
                    <a:pt x="10" y="433"/>
                  </a:cubicBezTo>
                  <a:cubicBezTo>
                    <a:pt x="10" y="438"/>
                    <a:pt x="26" y="505"/>
                    <a:pt x="37" y="516"/>
                  </a:cubicBezTo>
                  <a:cubicBezTo>
                    <a:pt x="52" y="543"/>
                    <a:pt x="78" y="575"/>
                    <a:pt x="99" y="598"/>
                  </a:cubicBezTo>
                  <a:cubicBezTo>
                    <a:pt x="120" y="621"/>
                    <a:pt x="144" y="633"/>
                    <a:pt x="167" y="654"/>
                  </a:cubicBezTo>
                  <a:cubicBezTo>
                    <a:pt x="195" y="689"/>
                    <a:pt x="221" y="703"/>
                    <a:pt x="232" y="726"/>
                  </a:cubicBezTo>
                  <a:cubicBezTo>
                    <a:pt x="251" y="748"/>
                    <a:pt x="273" y="760"/>
                    <a:pt x="284" y="788"/>
                  </a:cubicBezTo>
                  <a:cubicBezTo>
                    <a:pt x="295" y="816"/>
                    <a:pt x="299" y="837"/>
                    <a:pt x="303" y="896"/>
                  </a:cubicBezTo>
                  <a:cubicBezTo>
                    <a:pt x="308" y="955"/>
                    <a:pt x="313" y="1051"/>
                    <a:pt x="316" y="1140"/>
                  </a:cubicBezTo>
                  <a:cubicBezTo>
                    <a:pt x="318" y="1247"/>
                    <a:pt x="315" y="1488"/>
                    <a:pt x="316" y="1536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 2476"/>
            <p:cNvSpPr>
              <a:spLocks/>
            </p:cNvSpPr>
            <p:nvPr/>
          </p:nvSpPr>
          <p:spPr bwMode="auto">
            <a:xfrm>
              <a:off x="2109" y="1434"/>
              <a:ext cx="182" cy="1536"/>
            </a:xfrm>
            <a:custGeom>
              <a:avLst/>
              <a:gdLst>
                <a:gd name="T0" fmla="*/ 1 w 318"/>
                <a:gd name="T1" fmla="*/ 0 h 1536"/>
                <a:gd name="T2" fmla="*/ 1 w 318"/>
                <a:gd name="T3" fmla="*/ 433 h 1536"/>
                <a:gd name="T4" fmla="*/ 2 w 318"/>
                <a:gd name="T5" fmla="*/ 516 h 1536"/>
                <a:gd name="T6" fmla="*/ 6 w 318"/>
                <a:gd name="T7" fmla="*/ 598 h 1536"/>
                <a:gd name="T8" fmla="*/ 10 w 318"/>
                <a:gd name="T9" fmla="*/ 654 h 1536"/>
                <a:gd name="T10" fmla="*/ 14 w 318"/>
                <a:gd name="T11" fmla="*/ 726 h 1536"/>
                <a:gd name="T12" fmla="*/ 17 w 318"/>
                <a:gd name="T13" fmla="*/ 788 h 1536"/>
                <a:gd name="T14" fmla="*/ 19 w 318"/>
                <a:gd name="T15" fmla="*/ 896 h 1536"/>
                <a:gd name="T16" fmla="*/ 19 w 318"/>
                <a:gd name="T17" fmla="*/ 1140 h 1536"/>
                <a:gd name="T18" fmla="*/ 19 w 318"/>
                <a:gd name="T19" fmla="*/ 1536 h 1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8"/>
                <a:gd name="T31" fmla="*/ 0 h 1536"/>
                <a:gd name="T32" fmla="*/ 318 w 318"/>
                <a:gd name="T33" fmla="*/ 1536 h 1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8" h="1536">
                  <a:moveTo>
                    <a:pt x="4" y="0"/>
                  </a:moveTo>
                  <a:cubicBezTo>
                    <a:pt x="7" y="277"/>
                    <a:pt x="0" y="156"/>
                    <a:pt x="10" y="433"/>
                  </a:cubicBezTo>
                  <a:cubicBezTo>
                    <a:pt x="10" y="438"/>
                    <a:pt x="26" y="505"/>
                    <a:pt x="37" y="516"/>
                  </a:cubicBezTo>
                  <a:cubicBezTo>
                    <a:pt x="52" y="543"/>
                    <a:pt x="78" y="575"/>
                    <a:pt x="99" y="598"/>
                  </a:cubicBezTo>
                  <a:cubicBezTo>
                    <a:pt x="120" y="621"/>
                    <a:pt x="144" y="633"/>
                    <a:pt x="167" y="654"/>
                  </a:cubicBezTo>
                  <a:cubicBezTo>
                    <a:pt x="195" y="689"/>
                    <a:pt x="221" y="703"/>
                    <a:pt x="232" y="726"/>
                  </a:cubicBezTo>
                  <a:cubicBezTo>
                    <a:pt x="251" y="748"/>
                    <a:pt x="273" y="760"/>
                    <a:pt x="284" y="788"/>
                  </a:cubicBezTo>
                  <a:cubicBezTo>
                    <a:pt x="295" y="816"/>
                    <a:pt x="299" y="837"/>
                    <a:pt x="303" y="896"/>
                  </a:cubicBezTo>
                  <a:cubicBezTo>
                    <a:pt x="308" y="955"/>
                    <a:pt x="313" y="1051"/>
                    <a:pt x="316" y="1140"/>
                  </a:cubicBezTo>
                  <a:cubicBezTo>
                    <a:pt x="318" y="1247"/>
                    <a:pt x="315" y="1488"/>
                    <a:pt x="316" y="1536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Freeform 2477"/>
            <p:cNvSpPr>
              <a:spLocks/>
            </p:cNvSpPr>
            <p:nvPr/>
          </p:nvSpPr>
          <p:spPr bwMode="auto">
            <a:xfrm>
              <a:off x="2240" y="1352"/>
              <a:ext cx="51" cy="1618"/>
            </a:xfrm>
            <a:custGeom>
              <a:avLst/>
              <a:gdLst>
                <a:gd name="T0" fmla="*/ 0 w 51"/>
                <a:gd name="T1" fmla="*/ 0 h 1618"/>
                <a:gd name="T2" fmla="*/ 6 w 51"/>
                <a:gd name="T3" fmla="*/ 515 h 1618"/>
                <a:gd name="T4" fmla="*/ 10 w 51"/>
                <a:gd name="T5" fmla="*/ 598 h 1618"/>
                <a:gd name="T6" fmla="*/ 19 w 51"/>
                <a:gd name="T7" fmla="*/ 680 h 1618"/>
                <a:gd name="T8" fmla="*/ 29 w 51"/>
                <a:gd name="T9" fmla="*/ 736 h 1618"/>
                <a:gd name="T10" fmla="*/ 39 w 51"/>
                <a:gd name="T11" fmla="*/ 808 h 1618"/>
                <a:gd name="T12" fmla="*/ 46 w 51"/>
                <a:gd name="T13" fmla="*/ 870 h 1618"/>
                <a:gd name="T14" fmla="*/ 49 w 51"/>
                <a:gd name="T15" fmla="*/ 978 h 1618"/>
                <a:gd name="T16" fmla="*/ 51 w 51"/>
                <a:gd name="T17" fmla="*/ 1222 h 1618"/>
                <a:gd name="T18" fmla="*/ 51 w 51"/>
                <a:gd name="T19" fmla="*/ 1618 h 16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1"/>
                <a:gd name="T31" fmla="*/ 0 h 1618"/>
                <a:gd name="T32" fmla="*/ 51 w 51"/>
                <a:gd name="T33" fmla="*/ 1618 h 16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1" h="1618">
                  <a:moveTo>
                    <a:pt x="0" y="0"/>
                  </a:moveTo>
                  <a:cubicBezTo>
                    <a:pt x="0" y="277"/>
                    <a:pt x="5" y="238"/>
                    <a:pt x="6" y="515"/>
                  </a:cubicBezTo>
                  <a:cubicBezTo>
                    <a:pt x="6" y="520"/>
                    <a:pt x="9" y="587"/>
                    <a:pt x="10" y="598"/>
                  </a:cubicBezTo>
                  <a:cubicBezTo>
                    <a:pt x="13" y="625"/>
                    <a:pt x="16" y="657"/>
                    <a:pt x="19" y="680"/>
                  </a:cubicBezTo>
                  <a:cubicBezTo>
                    <a:pt x="22" y="703"/>
                    <a:pt x="26" y="715"/>
                    <a:pt x="29" y="736"/>
                  </a:cubicBezTo>
                  <a:cubicBezTo>
                    <a:pt x="33" y="771"/>
                    <a:pt x="37" y="785"/>
                    <a:pt x="39" y="808"/>
                  </a:cubicBezTo>
                  <a:cubicBezTo>
                    <a:pt x="41" y="830"/>
                    <a:pt x="44" y="842"/>
                    <a:pt x="46" y="870"/>
                  </a:cubicBezTo>
                  <a:cubicBezTo>
                    <a:pt x="48" y="898"/>
                    <a:pt x="48" y="919"/>
                    <a:pt x="49" y="978"/>
                  </a:cubicBezTo>
                  <a:cubicBezTo>
                    <a:pt x="50" y="1037"/>
                    <a:pt x="50" y="1133"/>
                    <a:pt x="51" y="1222"/>
                  </a:cubicBezTo>
                  <a:cubicBezTo>
                    <a:pt x="51" y="1329"/>
                    <a:pt x="51" y="1570"/>
                    <a:pt x="51" y="1618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Freeform 2478"/>
            <p:cNvSpPr>
              <a:spLocks/>
            </p:cNvSpPr>
            <p:nvPr/>
          </p:nvSpPr>
          <p:spPr bwMode="auto">
            <a:xfrm>
              <a:off x="2292" y="1312"/>
              <a:ext cx="135" cy="1704"/>
            </a:xfrm>
            <a:custGeom>
              <a:avLst/>
              <a:gdLst>
                <a:gd name="T0" fmla="*/ 124 w 135"/>
                <a:gd name="T1" fmla="*/ 0 h 1704"/>
                <a:gd name="T2" fmla="*/ 131 w 135"/>
                <a:gd name="T3" fmla="*/ 601 h 1704"/>
                <a:gd name="T4" fmla="*/ 119 w 135"/>
                <a:gd name="T5" fmla="*/ 684 h 1704"/>
                <a:gd name="T6" fmla="*/ 93 w 135"/>
                <a:gd name="T7" fmla="*/ 766 h 1704"/>
                <a:gd name="T8" fmla="*/ 64 w 135"/>
                <a:gd name="T9" fmla="*/ 822 h 1704"/>
                <a:gd name="T10" fmla="*/ 37 w 135"/>
                <a:gd name="T11" fmla="*/ 894 h 1704"/>
                <a:gd name="T12" fmla="*/ 14 w 135"/>
                <a:gd name="T13" fmla="*/ 956 h 1704"/>
                <a:gd name="T14" fmla="*/ 6 w 135"/>
                <a:gd name="T15" fmla="*/ 1064 h 1704"/>
                <a:gd name="T16" fmla="*/ 1 w 135"/>
                <a:gd name="T17" fmla="*/ 1308 h 1704"/>
                <a:gd name="T18" fmla="*/ 1 w 135"/>
                <a:gd name="T19" fmla="*/ 1704 h 17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5"/>
                <a:gd name="T31" fmla="*/ 0 h 1704"/>
                <a:gd name="T32" fmla="*/ 135 w 135"/>
                <a:gd name="T33" fmla="*/ 1704 h 170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5" h="1704">
                  <a:moveTo>
                    <a:pt x="124" y="0"/>
                  </a:moveTo>
                  <a:cubicBezTo>
                    <a:pt x="123" y="277"/>
                    <a:pt x="135" y="324"/>
                    <a:pt x="131" y="601"/>
                  </a:cubicBezTo>
                  <a:cubicBezTo>
                    <a:pt x="131" y="606"/>
                    <a:pt x="124" y="673"/>
                    <a:pt x="119" y="684"/>
                  </a:cubicBezTo>
                  <a:cubicBezTo>
                    <a:pt x="113" y="711"/>
                    <a:pt x="102" y="743"/>
                    <a:pt x="93" y="766"/>
                  </a:cubicBezTo>
                  <a:cubicBezTo>
                    <a:pt x="84" y="789"/>
                    <a:pt x="74" y="801"/>
                    <a:pt x="64" y="822"/>
                  </a:cubicBezTo>
                  <a:cubicBezTo>
                    <a:pt x="52" y="857"/>
                    <a:pt x="41" y="871"/>
                    <a:pt x="37" y="894"/>
                  </a:cubicBezTo>
                  <a:cubicBezTo>
                    <a:pt x="28" y="916"/>
                    <a:pt x="19" y="928"/>
                    <a:pt x="14" y="956"/>
                  </a:cubicBezTo>
                  <a:cubicBezTo>
                    <a:pt x="10" y="984"/>
                    <a:pt x="8" y="1005"/>
                    <a:pt x="6" y="1064"/>
                  </a:cubicBezTo>
                  <a:cubicBezTo>
                    <a:pt x="4" y="1123"/>
                    <a:pt x="2" y="1219"/>
                    <a:pt x="1" y="1308"/>
                  </a:cubicBezTo>
                  <a:cubicBezTo>
                    <a:pt x="0" y="1415"/>
                    <a:pt x="1" y="1656"/>
                    <a:pt x="1" y="1704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Freeform 2479"/>
            <p:cNvSpPr>
              <a:spLocks/>
            </p:cNvSpPr>
            <p:nvPr/>
          </p:nvSpPr>
          <p:spPr bwMode="auto">
            <a:xfrm flipH="1">
              <a:off x="1610" y="1486"/>
              <a:ext cx="227" cy="1536"/>
            </a:xfrm>
            <a:custGeom>
              <a:avLst/>
              <a:gdLst>
                <a:gd name="T0" fmla="*/ 1 w 318"/>
                <a:gd name="T1" fmla="*/ 0 h 1536"/>
                <a:gd name="T2" fmla="*/ 2 w 318"/>
                <a:gd name="T3" fmla="*/ 433 h 1536"/>
                <a:gd name="T4" fmla="*/ 7 w 318"/>
                <a:gd name="T5" fmla="*/ 516 h 1536"/>
                <a:gd name="T6" fmla="*/ 19 w 318"/>
                <a:gd name="T7" fmla="*/ 598 h 1536"/>
                <a:gd name="T8" fmla="*/ 31 w 318"/>
                <a:gd name="T9" fmla="*/ 654 h 1536"/>
                <a:gd name="T10" fmla="*/ 43 w 318"/>
                <a:gd name="T11" fmla="*/ 726 h 1536"/>
                <a:gd name="T12" fmla="*/ 53 w 318"/>
                <a:gd name="T13" fmla="*/ 788 h 1536"/>
                <a:gd name="T14" fmla="*/ 56 w 318"/>
                <a:gd name="T15" fmla="*/ 896 h 1536"/>
                <a:gd name="T16" fmla="*/ 59 w 318"/>
                <a:gd name="T17" fmla="*/ 1140 h 1536"/>
                <a:gd name="T18" fmla="*/ 59 w 318"/>
                <a:gd name="T19" fmla="*/ 1536 h 1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8"/>
                <a:gd name="T31" fmla="*/ 0 h 1536"/>
                <a:gd name="T32" fmla="*/ 318 w 318"/>
                <a:gd name="T33" fmla="*/ 1536 h 1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8" h="1536">
                  <a:moveTo>
                    <a:pt x="4" y="0"/>
                  </a:moveTo>
                  <a:cubicBezTo>
                    <a:pt x="7" y="277"/>
                    <a:pt x="0" y="156"/>
                    <a:pt x="10" y="433"/>
                  </a:cubicBezTo>
                  <a:cubicBezTo>
                    <a:pt x="10" y="438"/>
                    <a:pt x="26" y="505"/>
                    <a:pt x="37" y="516"/>
                  </a:cubicBezTo>
                  <a:cubicBezTo>
                    <a:pt x="52" y="543"/>
                    <a:pt x="78" y="575"/>
                    <a:pt x="99" y="598"/>
                  </a:cubicBezTo>
                  <a:cubicBezTo>
                    <a:pt x="120" y="621"/>
                    <a:pt x="144" y="633"/>
                    <a:pt x="167" y="654"/>
                  </a:cubicBezTo>
                  <a:cubicBezTo>
                    <a:pt x="195" y="689"/>
                    <a:pt x="221" y="703"/>
                    <a:pt x="232" y="726"/>
                  </a:cubicBezTo>
                  <a:cubicBezTo>
                    <a:pt x="251" y="748"/>
                    <a:pt x="273" y="760"/>
                    <a:pt x="284" y="788"/>
                  </a:cubicBezTo>
                  <a:cubicBezTo>
                    <a:pt x="295" y="816"/>
                    <a:pt x="299" y="837"/>
                    <a:pt x="303" y="896"/>
                  </a:cubicBezTo>
                  <a:cubicBezTo>
                    <a:pt x="308" y="955"/>
                    <a:pt x="313" y="1051"/>
                    <a:pt x="316" y="1140"/>
                  </a:cubicBezTo>
                  <a:cubicBezTo>
                    <a:pt x="318" y="1247"/>
                    <a:pt x="315" y="1488"/>
                    <a:pt x="316" y="1536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Freeform 2480"/>
            <p:cNvSpPr>
              <a:spLocks/>
            </p:cNvSpPr>
            <p:nvPr/>
          </p:nvSpPr>
          <p:spPr bwMode="auto">
            <a:xfrm>
              <a:off x="1610" y="1544"/>
              <a:ext cx="136" cy="1472"/>
            </a:xfrm>
            <a:custGeom>
              <a:avLst/>
              <a:gdLst>
                <a:gd name="T0" fmla="*/ 118 w 136"/>
                <a:gd name="T1" fmla="*/ 0 h 1472"/>
                <a:gd name="T2" fmla="*/ 132 w 136"/>
                <a:gd name="T3" fmla="*/ 369 h 1472"/>
                <a:gd name="T4" fmla="*/ 120 w 136"/>
                <a:gd name="T5" fmla="*/ 452 h 1472"/>
                <a:gd name="T6" fmla="*/ 94 w 136"/>
                <a:gd name="T7" fmla="*/ 534 h 1472"/>
                <a:gd name="T8" fmla="*/ 65 w 136"/>
                <a:gd name="T9" fmla="*/ 590 h 1472"/>
                <a:gd name="T10" fmla="*/ 37 w 136"/>
                <a:gd name="T11" fmla="*/ 662 h 1472"/>
                <a:gd name="T12" fmla="*/ 15 w 136"/>
                <a:gd name="T13" fmla="*/ 724 h 1472"/>
                <a:gd name="T14" fmla="*/ 6 w 136"/>
                <a:gd name="T15" fmla="*/ 832 h 1472"/>
                <a:gd name="T16" fmla="*/ 1 w 136"/>
                <a:gd name="T17" fmla="*/ 1076 h 1472"/>
                <a:gd name="T18" fmla="*/ 1 w 136"/>
                <a:gd name="T19" fmla="*/ 1472 h 147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6"/>
                <a:gd name="T31" fmla="*/ 0 h 1472"/>
                <a:gd name="T32" fmla="*/ 136 w 136"/>
                <a:gd name="T33" fmla="*/ 1472 h 147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6" h="1472">
                  <a:moveTo>
                    <a:pt x="118" y="0"/>
                  </a:moveTo>
                  <a:cubicBezTo>
                    <a:pt x="117" y="277"/>
                    <a:pt x="136" y="92"/>
                    <a:pt x="132" y="369"/>
                  </a:cubicBezTo>
                  <a:cubicBezTo>
                    <a:pt x="132" y="374"/>
                    <a:pt x="125" y="441"/>
                    <a:pt x="120" y="452"/>
                  </a:cubicBezTo>
                  <a:cubicBezTo>
                    <a:pt x="114" y="479"/>
                    <a:pt x="103" y="511"/>
                    <a:pt x="94" y="534"/>
                  </a:cubicBezTo>
                  <a:cubicBezTo>
                    <a:pt x="85" y="557"/>
                    <a:pt x="74" y="569"/>
                    <a:pt x="65" y="590"/>
                  </a:cubicBezTo>
                  <a:cubicBezTo>
                    <a:pt x="53" y="625"/>
                    <a:pt x="41" y="639"/>
                    <a:pt x="37" y="662"/>
                  </a:cubicBezTo>
                  <a:cubicBezTo>
                    <a:pt x="29" y="684"/>
                    <a:pt x="19" y="696"/>
                    <a:pt x="15" y="724"/>
                  </a:cubicBezTo>
                  <a:cubicBezTo>
                    <a:pt x="10" y="752"/>
                    <a:pt x="8" y="773"/>
                    <a:pt x="6" y="832"/>
                  </a:cubicBezTo>
                  <a:cubicBezTo>
                    <a:pt x="4" y="891"/>
                    <a:pt x="2" y="987"/>
                    <a:pt x="1" y="1076"/>
                  </a:cubicBezTo>
                  <a:cubicBezTo>
                    <a:pt x="0" y="1183"/>
                    <a:pt x="1" y="1424"/>
                    <a:pt x="1" y="1472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Freeform 2481"/>
            <p:cNvSpPr>
              <a:spLocks/>
            </p:cNvSpPr>
            <p:nvPr/>
          </p:nvSpPr>
          <p:spPr bwMode="auto">
            <a:xfrm>
              <a:off x="1611" y="1616"/>
              <a:ext cx="45" cy="1400"/>
            </a:xfrm>
            <a:custGeom>
              <a:avLst/>
              <a:gdLst>
                <a:gd name="T0" fmla="*/ 45 w 45"/>
                <a:gd name="T1" fmla="*/ 0 h 1400"/>
                <a:gd name="T2" fmla="*/ 44 w 45"/>
                <a:gd name="T3" fmla="*/ 297 h 1400"/>
                <a:gd name="T4" fmla="*/ 40 w 45"/>
                <a:gd name="T5" fmla="*/ 380 h 1400"/>
                <a:gd name="T6" fmla="*/ 31 w 45"/>
                <a:gd name="T7" fmla="*/ 462 h 1400"/>
                <a:gd name="T8" fmla="*/ 21 w 45"/>
                <a:gd name="T9" fmla="*/ 518 h 1400"/>
                <a:gd name="T10" fmla="*/ 12 w 45"/>
                <a:gd name="T11" fmla="*/ 590 h 1400"/>
                <a:gd name="T12" fmla="*/ 5 w 45"/>
                <a:gd name="T13" fmla="*/ 652 h 1400"/>
                <a:gd name="T14" fmla="*/ 2 w 45"/>
                <a:gd name="T15" fmla="*/ 760 h 1400"/>
                <a:gd name="T16" fmla="*/ 0 w 45"/>
                <a:gd name="T17" fmla="*/ 1004 h 1400"/>
                <a:gd name="T18" fmla="*/ 0 w 45"/>
                <a:gd name="T19" fmla="*/ 1400 h 14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5"/>
                <a:gd name="T31" fmla="*/ 0 h 1400"/>
                <a:gd name="T32" fmla="*/ 45 w 45"/>
                <a:gd name="T33" fmla="*/ 1400 h 14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5" h="1400">
                  <a:moveTo>
                    <a:pt x="45" y="0"/>
                  </a:moveTo>
                  <a:cubicBezTo>
                    <a:pt x="45" y="277"/>
                    <a:pt x="45" y="20"/>
                    <a:pt x="44" y="297"/>
                  </a:cubicBezTo>
                  <a:cubicBezTo>
                    <a:pt x="44" y="302"/>
                    <a:pt x="41" y="369"/>
                    <a:pt x="40" y="380"/>
                  </a:cubicBezTo>
                  <a:cubicBezTo>
                    <a:pt x="38" y="407"/>
                    <a:pt x="34" y="439"/>
                    <a:pt x="31" y="462"/>
                  </a:cubicBezTo>
                  <a:cubicBezTo>
                    <a:pt x="28" y="485"/>
                    <a:pt x="25" y="497"/>
                    <a:pt x="21" y="518"/>
                  </a:cubicBezTo>
                  <a:cubicBezTo>
                    <a:pt x="17" y="553"/>
                    <a:pt x="14" y="567"/>
                    <a:pt x="12" y="590"/>
                  </a:cubicBezTo>
                  <a:cubicBezTo>
                    <a:pt x="9" y="612"/>
                    <a:pt x="6" y="624"/>
                    <a:pt x="5" y="652"/>
                  </a:cubicBezTo>
                  <a:cubicBezTo>
                    <a:pt x="3" y="680"/>
                    <a:pt x="3" y="701"/>
                    <a:pt x="2" y="760"/>
                  </a:cubicBezTo>
                  <a:cubicBezTo>
                    <a:pt x="1" y="819"/>
                    <a:pt x="1" y="915"/>
                    <a:pt x="0" y="1004"/>
                  </a:cubicBezTo>
                  <a:cubicBezTo>
                    <a:pt x="0" y="1111"/>
                    <a:pt x="0" y="1352"/>
                    <a:pt x="0" y="1400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2" name="Group 2482"/>
            <p:cNvGrpSpPr>
              <a:grpSpLocks/>
            </p:cNvGrpSpPr>
            <p:nvPr/>
          </p:nvGrpSpPr>
          <p:grpSpPr bwMode="auto">
            <a:xfrm>
              <a:off x="2018" y="2251"/>
              <a:ext cx="604" cy="729"/>
              <a:chOff x="2684" y="2249"/>
              <a:chExt cx="604" cy="729"/>
            </a:xfrm>
          </p:grpSpPr>
          <p:sp>
            <p:nvSpPr>
              <p:cNvPr id="76" name="Freeform 2483"/>
              <p:cNvSpPr>
                <a:spLocks/>
              </p:cNvSpPr>
              <p:nvPr/>
            </p:nvSpPr>
            <p:spPr bwMode="auto">
              <a:xfrm>
                <a:off x="2684" y="2249"/>
                <a:ext cx="182" cy="727"/>
              </a:xfrm>
              <a:custGeom>
                <a:avLst/>
                <a:gdLst>
                  <a:gd name="T0" fmla="*/ 178 w 182"/>
                  <a:gd name="T1" fmla="*/ 727 h 727"/>
                  <a:gd name="T2" fmla="*/ 182 w 182"/>
                  <a:gd name="T3" fmla="*/ 425 h 727"/>
                  <a:gd name="T4" fmla="*/ 174 w 182"/>
                  <a:gd name="T5" fmla="*/ 155 h 727"/>
                  <a:gd name="T6" fmla="*/ 150 w 182"/>
                  <a:gd name="T7" fmla="*/ 49 h 727"/>
                  <a:gd name="T8" fmla="*/ 118 w 182"/>
                  <a:gd name="T9" fmla="*/ 19 h 727"/>
                  <a:gd name="T10" fmla="*/ 78 w 182"/>
                  <a:gd name="T11" fmla="*/ 1 h 727"/>
                  <a:gd name="T12" fmla="*/ 46 w 182"/>
                  <a:gd name="T13" fmla="*/ 5 h 727"/>
                  <a:gd name="T14" fmla="*/ 0 w 182"/>
                  <a:gd name="T15" fmla="*/ 35 h 72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2"/>
                  <a:gd name="T25" fmla="*/ 0 h 727"/>
                  <a:gd name="T26" fmla="*/ 182 w 182"/>
                  <a:gd name="T27" fmla="*/ 727 h 72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2" h="727">
                    <a:moveTo>
                      <a:pt x="178" y="727"/>
                    </a:moveTo>
                    <a:cubicBezTo>
                      <a:pt x="179" y="677"/>
                      <a:pt x="182" y="522"/>
                      <a:pt x="182" y="425"/>
                    </a:cubicBezTo>
                    <a:cubicBezTo>
                      <a:pt x="181" y="330"/>
                      <a:pt x="179" y="218"/>
                      <a:pt x="174" y="155"/>
                    </a:cubicBezTo>
                    <a:cubicBezTo>
                      <a:pt x="167" y="92"/>
                      <a:pt x="160" y="70"/>
                      <a:pt x="150" y="49"/>
                    </a:cubicBezTo>
                    <a:cubicBezTo>
                      <a:pt x="149" y="47"/>
                      <a:pt x="120" y="21"/>
                      <a:pt x="118" y="19"/>
                    </a:cubicBezTo>
                    <a:cubicBezTo>
                      <a:pt x="107" y="13"/>
                      <a:pt x="91" y="11"/>
                      <a:pt x="78" y="1"/>
                    </a:cubicBezTo>
                    <a:cubicBezTo>
                      <a:pt x="69" y="0"/>
                      <a:pt x="46" y="5"/>
                      <a:pt x="46" y="5"/>
                    </a:cubicBezTo>
                    <a:cubicBezTo>
                      <a:pt x="14" y="7"/>
                      <a:pt x="13" y="9"/>
                      <a:pt x="0" y="35"/>
                    </a:cubicBezTo>
                  </a:path>
                </a:pathLst>
              </a:custGeom>
              <a:noFill/>
              <a:ln w="9525">
                <a:solidFill>
                  <a:srgbClr val="0033CC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" name="Freeform 2484"/>
              <p:cNvSpPr>
                <a:spLocks/>
              </p:cNvSpPr>
              <p:nvPr/>
            </p:nvSpPr>
            <p:spPr bwMode="auto">
              <a:xfrm flipH="1">
                <a:off x="3047" y="2251"/>
                <a:ext cx="241" cy="727"/>
              </a:xfrm>
              <a:custGeom>
                <a:avLst/>
                <a:gdLst>
                  <a:gd name="T0" fmla="*/ 726 w 182"/>
                  <a:gd name="T1" fmla="*/ 727 h 727"/>
                  <a:gd name="T2" fmla="*/ 740 w 182"/>
                  <a:gd name="T3" fmla="*/ 425 h 727"/>
                  <a:gd name="T4" fmla="*/ 708 w 182"/>
                  <a:gd name="T5" fmla="*/ 155 h 727"/>
                  <a:gd name="T6" fmla="*/ 613 w 182"/>
                  <a:gd name="T7" fmla="*/ 49 h 727"/>
                  <a:gd name="T8" fmla="*/ 481 w 182"/>
                  <a:gd name="T9" fmla="*/ 19 h 727"/>
                  <a:gd name="T10" fmla="*/ 315 w 182"/>
                  <a:gd name="T11" fmla="*/ 1 h 727"/>
                  <a:gd name="T12" fmla="*/ 188 w 182"/>
                  <a:gd name="T13" fmla="*/ 5 h 727"/>
                  <a:gd name="T14" fmla="*/ 0 w 182"/>
                  <a:gd name="T15" fmla="*/ 35 h 72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2"/>
                  <a:gd name="T25" fmla="*/ 0 h 727"/>
                  <a:gd name="T26" fmla="*/ 182 w 182"/>
                  <a:gd name="T27" fmla="*/ 727 h 72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2" h="727">
                    <a:moveTo>
                      <a:pt x="178" y="727"/>
                    </a:moveTo>
                    <a:cubicBezTo>
                      <a:pt x="179" y="677"/>
                      <a:pt x="182" y="522"/>
                      <a:pt x="182" y="425"/>
                    </a:cubicBezTo>
                    <a:cubicBezTo>
                      <a:pt x="181" y="330"/>
                      <a:pt x="179" y="218"/>
                      <a:pt x="174" y="155"/>
                    </a:cubicBezTo>
                    <a:cubicBezTo>
                      <a:pt x="167" y="92"/>
                      <a:pt x="160" y="70"/>
                      <a:pt x="150" y="49"/>
                    </a:cubicBezTo>
                    <a:cubicBezTo>
                      <a:pt x="149" y="47"/>
                      <a:pt x="120" y="21"/>
                      <a:pt x="118" y="19"/>
                    </a:cubicBezTo>
                    <a:cubicBezTo>
                      <a:pt x="107" y="13"/>
                      <a:pt x="91" y="11"/>
                      <a:pt x="78" y="1"/>
                    </a:cubicBezTo>
                    <a:cubicBezTo>
                      <a:pt x="69" y="0"/>
                      <a:pt x="46" y="5"/>
                      <a:pt x="46" y="5"/>
                    </a:cubicBezTo>
                    <a:cubicBezTo>
                      <a:pt x="14" y="7"/>
                      <a:pt x="13" y="9"/>
                      <a:pt x="0" y="35"/>
                    </a:cubicBezTo>
                  </a:path>
                </a:pathLst>
              </a:custGeom>
              <a:noFill/>
              <a:ln w="9525">
                <a:solidFill>
                  <a:srgbClr val="0033CC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3" name="Group 2485"/>
            <p:cNvGrpSpPr>
              <a:grpSpLocks/>
            </p:cNvGrpSpPr>
            <p:nvPr/>
          </p:nvGrpSpPr>
          <p:grpSpPr bwMode="auto">
            <a:xfrm>
              <a:off x="1292" y="2251"/>
              <a:ext cx="604" cy="729"/>
              <a:chOff x="2684" y="2249"/>
              <a:chExt cx="604" cy="729"/>
            </a:xfrm>
          </p:grpSpPr>
          <p:sp>
            <p:nvSpPr>
              <p:cNvPr id="74" name="Freeform 2486"/>
              <p:cNvSpPr>
                <a:spLocks/>
              </p:cNvSpPr>
              <p:nvPr/>
            </p:nvSpPr>
            <p:spPr bwMode="auto">
              <a:xfrm>
                <a:off x="2684" y="2249"/>
                <a:ext cx="182" cy="727"/>
              </a:xfrm>
              <a:custGeom>
                <a:avLst/>
                <a:gdLst>
                  <a:gd name="T0" fmla="*/ 178 w 182"/>
                  <a:gd name="T1" fmla="*/ 727 h 727"/>
                  <a:gd name="T2" fmla="*/ 182 w 182"/>
                  <a:gd name="T3" fmla="*/ 425 h 727"/>
                  <a:gd name="T4" fmla="*/ 174 w 182"/>
                  <a:gd name="T5" fmla="*/ 155 h 727"/>
                  <a:gd name="T6" fmla="*/ 150 w 182"/>
                  <a:gd name="T7" fmla="*/ 49 h 727"/>
                  <a:gd name="T8" fmla="*/ 118 w 182"/>
                  <a:gd name="T9" fmla="*/ 19 h 727"/>
                  <a:gd name="T10" fmla="*/ 78 w 182"/>
                  <a:gd name="T11" fmla="*/ 1 h 727"/>
                  <a:gd name="T12" fmla="*/ 46 w 182"/>
                  <a:gd name="T13" fmla="*/ 5 h 727"/>
                  <a:gd name="T14" fmla="*/ 0 w 182"/>
                  <a:gd name="T15" fmla="*/ 35 h 72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2"/>
                  <a:gd name="T25" fmla="*/ 0 h 727"/>
                  <a:gd name="T26" fmla="*/ 182 w 182"/>
                  <a:gd name="T27" fmla="*/ 727 h 72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2" h="727">
                    <a:moveTo>
                      <a:pt x="178" y="727"/>
                    </a:moveTo>
                    <a:cubicBezTo>
                      <a:pt x="179" y="677"/>
                      <a:pt x="182" y="522"/>
                      <a:pt x="182" y="425"/>
                    </a:cubicBezTo>
                    <a:cubicBezTo>
                      <a:pt x="181" y="330"/>
                      <a:pt x="179" y="218"/>
                      <a:pt x="174" y="155"/>
                    </a:cubicBezTo>
                    <a:cubicBezTo>
                      <a:pt x="167" y="92"/>
                      <a:pt x="160" y="70"/>
                      <a:pt x="150" y="49"/>
                    </a:cubicBezTo>
                    <a:cubicBezTo>
                      <a:pt x="149" y="47"/>
                      <a:pt x="120" y="21"/>
                      <a:pt x="118" y="19"/>
                    </a:cubicBezTo>
                    <a:cubicBezTo>
                      <a:pt x="107" y="13"/>
                      <a:pt x="91" y="11"/>
                      <a:pt x="78" y="1"/>
                    </a:cubicBezTo>
                    <a:cubicBezTo>
                      <a:pt x="69" y="0"/>
                      <a:pt x="46" y="5"/>
                      <a:pt x="46" y="5"/>
                    </a:cubicBezTo>
                    <a:cubicBezTo>
                      <a:pt x="14" y="7"/>
                      <a:pt x="13" y="9"/>
                      <a:pt x="0" y="35"/>
                    </a:cubicBezTo>
                  </a:path>
                </a:pathLst>
              </a:custGeom>
              <a:noFill/>
              <a:ln w="9525">
                <a:solidFill>
                  <a:srgbClr val="0033CC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" name="Freeform 2487"/>
              <p:cNvSpPr>
                <a:spLocks/>
              </p:cNvSpPr>
              <p:nvPr/>
            </p:nvSpPr>
            <p:spPr bwMode="auto">
              <a:xfrm flipH="1">
                <a:off x="3047" y="2251"/>
                <a:ext cx="241" cy="727"/>
              </a:xfrm>
              <a:custGeom>
                <a:avLst/>
                <a:gdLst>
                  <a:gd name="T0" fmla="*/ 726 w 182"/>
                  <a:gd name="T1" fmla="*/ 727 h 727"/>
                  <a:gd name="T2" fmla="*/ 740 w 182"/>
                  <a:gd name="T3" fmla="*/ 425 h 727"/>
                  <a:gd name="T4" fmla="*/ 708 w 182"/>
                  <a:gd name="T5" fmla="*/ 155 h 727"/>
                  <a:gd name="T6" fmla="*/ 613 w 182"/>
                  <a:gd name="T7" fmla="*/ 49 h 727"/>
                  <a:gd name="T8" fmla="*/ 481 w 182"/>
                  <a:gd name="T9" fmla="*/ 19 h 727"/>
                  <a:gd name="T10" fmla="*/ 315 w 182"/>
                  <a:gd name="T11" fmla="*/ 1 h 727"/>
                  <a:gd name="T12" fmla="*/ 188 w 182"/>
                  <a:gd name="T13" fmla="*/ 5 h 727"/>
                  <a:gd name="T14" fmla="*/ 0 w 182"/>
                  <a:gd name="T15" fmla="*/ 35 h 72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2"/>
                  <a:gd name="T25" fmla="*/ 0 h 727"/>
                  <a:gd name="T26" fmla="*/ 182 w 182"/>
                  <a:gd name="T27" fmla="*/ 727 h 72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2" h="727">
                    <a:moveTo>
                      <a:pt x="178" y="727"/>
                    </a:moveTo>
                    <a:cubicBezTo>
                      <a:pt x="179" y="677"/>
                      <a:pt x="182" y="522"/>
                      <a:pt x="182" y="425"/>
                    </a:cubicBezTo>
                    <a:cubicBezTo>
                      <a:pt x="181" y="330"/>
                      <a:pt x="179" y="218"/>
                      <a:pt x="174" y="155"/>
                    </a:cubicBezTo>
                    <a:cubicBezTo>
                      <a:pt x="167" y="92"/>
                      <a:pt x="160" y="70"/>
                      <a:pt x="150" y="49"/>
                    </a:cubicBezTo>
                    <a:cubicBezTo>
                      <a:pt x="149" y="47"/>
                      <a:pt x="120" y="21"/>
                      <a:pt x="118" y="19"/>
                    </a:cubicBezTo>
                    <a:cubicBezTo>
                      <a:pt x="107" y="13"/>
                      <a:pt x="91" y="11"/>
                      <a:pt x="78" y="1"/>
                    </a:cubicBezTo>
                    <a:cubicBezTo>
                      <a:pt x="69" y="0"/>
                      <a:pt x="46" y="5"/>
                      <a:pt x="46" y="5"/>
                    </a:cubicBezTo>
                    <a:cubicBezTo>
                      <a:pt x="14" y="7"/>
                      <a:pt x="13" y="9"/>
                      <a:pt x="0" y="35"/>
                    </a:cubicBezTo>
                  </a:path>
                </a:pathLst>
              </a:custGeom>
              <a:noFill/>
              <a:ln w="9525">
                <a:solidFill>
                  <a:srgbClr val="0033CC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" name="Freeform 2488"/>
          <p:cNvSpPr>
            <a:spLocks/>
          </p:cNvSpPr>
          <p:nvPr/>
        </p:nvSpPr>
        <p:spPr bwMode="auto">
          <a:xfrm>
            <a:off x="1661779" y="3930644"/>
            <a:ext cx="546263" cy="241943"/>
          </a:xfrm>
          <a:custGeom>
            <a:avLst/>
            <a:gdLst>
              <a:gd name="T0" fmla="*/ 0 w 1072"/>
              <a:gd name="T1" fmla="*/ 0 h 483"/>
              <a:gd name="T2" fmla="*/ 3 w 1072"/>
              <a:gd name="T3" fmla="*/ 0 h 483"/>
              <a:gd name="T4" fmla="*/ 4 w 1072"/>
              <a:gd name="T5" fmla="*/ 1 h 483"/>
              <a:gd name="T6" fmla="*/ 5 w 1072"/>
              <a:gd name="T7" fmla="*/ 5 h 483"/>
              <a:gd name="T8" fmla="*/ 5 w 1072"/>
              <a:gd name="T9" fmla="*/ 9 h 483"/>
              <a:gd name="T10" fmla="*/ 6 w 1072"/>
              <a:gd name="T11" fmla="*/ 9 h 483"/>
              <a:gd name="T12" fmla="*/ 7 w 1072"/>
              <a:gd name="T13" fmla="*/ 4 h 483"/>
              <a:gd name="T14" fmla="*/ 12 w 1072"/>
              <a:gd name="T15" fmla="*/ 4 h 483"/>
              <a:gd name="T16" fmla="*/ 16 w 1072"/>
              <a:gd name="T17" fmla="*/ 3 h 483"/>
              <a:gd name="T18" fmla="*/ 18 w 1072"/>
              <a:gd name="T19" fmla="*/ 1 h 483"/>
              <a:gd name="T20" fmla="*/ 24 w 1072"/>
              <a:gd name="T21" fmla="*/ 0 h 48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072"/>
              <a:gd name="T34" fmla="*/ 0 h 483"/>
              <a:gd name="T35" fmla="*/ 1072 w 1072"/>
              <a:gd name="T36" fmla="*/ 483 h 48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072" h="483">
                <a:moveTo>
                  <a:pt x="0" y="3"/>
                </a:moveTo>
                <a:cubicBezTo>
                  <a:pt x="20" y="4"/>
                  <a:pt x="87" y="0"/>
                  <a:pt x="118" y="7"/>
                </a:cubicBezTo>
                <a:cubicBezTo>
                  <a:pt x="149" y="14"/>
                  <a:pt x="172" y="11"/>
                  <a:pt x="186" y="48"/>
                </a:cubicBezTo>
                <a:cubicBezTo>
                  <a:pt x="200" y="85"/>
                  <a:pt x="199" y="165"/>
                  <a:pt x="205" y="232"/>
                </a:cubicBezTo>
                <a:cubicBezTo>
                  <a:pt x="211" y="299"/>
                  <a:pt x="216" y="413"/>
                  <a:pt x="224" y="448"/>
                </a:cubicBezTo>
                <a:cubicBezTo>
                  <a:pt x="232" y="483"/>
                  <a:pt x="240" y="482"/>
                  <a:pt x="256" y="442"/>
                </a:cubicBezTo>
                <a:cubicBezTo>
                  <a:pt x="272" y="402"/>
                  <a:pt x="274" y="252"/>
                  <a:pt x="322" y="208"/>
                </a:cubicBezTo>
                <a:cubicBezTo>
                  <a:pt x="370" y="164"/>
                  <a:pt x="480" y="186"/>
                  <a:pt x="544" y="178"/>
                </a:cubicBezTo>
                <a:cubicBezTo>
                  <a:pt x="608" y="170"/>
                  <a:pt x="666" y="183"/>
                  <a:pt x="709" y="160"/>
                </a:cubicBezTo>
                <a:cubicBezTo>
                  <a:pt x="752" y="137"/>
                  <a:pt x="742" y="60"/>
                  <a:pt x="802" y="37"/>
                </a:cubicBezTo>
                <a:cubicBezTo>
                  <a:pt x="862" y="14"/>
                  <a:pt x="1016" y="23"/>
                  <a:pt x="1072" y="19"/>
                </a:cubicBezTo>
              </a:path>
            </a:pathLst>
          </a:custGeom>
          <a:solidFill>
            <a:srgbClr val="FFFF00"/>
          </a:solidFill>
          <a:ln w="38100">
            <a:solidFill>
              <a:srgbClr val="FF33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grpSp>
        <p:nvGrpSpPr>
          <p:cNvPr id="111" name="Group 110"/>
          <p:cNvGrpSpPr/>
          <p:nvPr/>
        </p:nvGrpSpPr>
        <p:grpSpPr>
          <a:xfrm>
            <a:off x="1903355" y="2984125"/>
            <a:ext cx="1449445" cy="611940"/>
            <a:chOff x="2314682" y="2984125"/>
            <a:chExt cx="1449445" cy="611940"/>
          </a:xfrm>
        </p:grpSpPr>
        <p:sp>
          <p:nvSpPr>
            <p:cNvPr id="13" name="Line 2491"/>
            <p:cNvSpPr>
              <a:spLocks noChangeShapeType="1"/>
            </p:cNvSpPr>
            <p:nvPr/>
          </p:nvSpPr>
          <p:spPr bwMode="auto">
            <a:xfrm>
              <a:off x="3010024" y="3066407"/>
              <a:ext cx="0" cy="112253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grpSp>
          <p:nvGrpSpPr>
            <p:cNvPr id="108" name="Group 107"/>
            <p:cNvGrpSpPr/>
            <p:nvPr/>
          </p:nvGrpSpPr>
          <p:grpSpPr>
            <a:xfrm>
              <a:off x="2314682" y="2984125"/>
              <a:ext cx="1449445" cy="611940"/>
              <a:chOff x="2314682" y="2984125"/>
              <a:chExt cx="1449445" cy="611940"/>
            </a:xfrm>
          </p:grpSpPr>
          <p:sp>
            <p:nvSpPr>
              <p:cNvPr id="11" name="Line 2489"/>
              <p:cNvSpPr>
                <a:spLocks noChangeShapeType="1"/>
              </p:cNvSpPr>
              <p:nvPr/>
            </p:nvSpPr>
            <p:spPr bwMode="auto">
              <a:xfrm>
                <a:off x="2314682" y="3123079"/>
                <a:ext cx="695342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2490"/>
              <p:cNvSpPr>
                <a:spLocks noChangeShapeType="1"/>
              </p:cNvSpPr>
              <p:nvPr/>
            </p:nvSpPr>
            <p:spPr bwMode="auto">
              <a:xfrm>
                <a:off x="3069873" y="3123079"/>
                <a:ext cx="694254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2492"/>
              <p:cNvSpPr>
                <a:spLocks noChangeShapeType="1"/>
              </p:cNvSpPr>
              <p:nvPr/>
            </p:nvSpPr>
            <p:spPr bwMode="auto">
              <a:xfrm>
                <a:off x="3069873" y="3066407"/>
                <a:ext cx="0" cy="11225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AutoShape 2493"/>
              <p:cNvSpPr>
                <a:spLocks noChangeArrowheads="1"/>
              </p:cNvSpPr>
              <p:nvPr/>
            </p:nvSpPr>
            <p:spPr bwMode="auto">
              <a:xfrm rot="5400000">
                <a:off x="3262268" y="2971823"/>
                <a:ext cx="277907" cy="302512"/>
              </a:xfrm>
              <a:prstGeom prst="triangle">
                <a:avLst>
                  <a:gd name="adj" fmla="val 50000"/>
                </a:avLst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Line 2494"/>
              <p:cNvSpPr>
                <a:spLocks noChangeShapeType="1"/>
              </p:cNvSpPr>
              <p:nvPr/>
            </p:nvSpPr>
            <p:spPr bwMode="auto">
              <a:xfrm>
                <a:off x="2858768" y="3123079"/>
                <a:ext cx="0" cy="277907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2495"/>
              <p:cNvSpPr>
                <a:spLocks noChangeShapeType="1"/>
              </p:cNvSpPr>
              <p:nvPr/>
            </p:nvSpPr>
            <p:spPr bwMode="auto">
              <a:xfrm>
                <a:off x="2797830" y="3400986"/>
                <a:ext cx="120787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Line 2496"/>
              <p:cNvSpPr>
                <a:spLocks noChangeShapeType="1"/>
              </p:cNvSpPr>
              <p:nvPr/>
            </p:nvSpPr>
            <p:spPr bwMode="auto">
              <a:xfrm>
                <a:off x="2736893" y="3456567"/>
                <a:ext cx="242662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Line 2497"/>
              <p:cNvSpPr>
                <a:spLocks noChangeShapeType="1"/>
              </p:cNvSpPr>
              <p:nvPr/>
            </p:nvSpPr>
            <p:spPr bwMode="auto">
              <a:xfrm>
                <a:off x="2858768" y="3456567"/>
                <a:ext cx="0" cy="83917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Line 2498"/>
              <p:cNvSpPr>
                <a:spLocks noChangeShapeType="1"/>
              </p:cNvSpPr>
              <p:nvPr/>
            </p:nvSpPr>
            <p:spPr bwMode="auto">
              <a:xfrm>
                <a:off x="2736893" y="3540484"/>
                <a:ext cx="242662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Line 2499"/>
              <p:cNvSpPr>
                <a:spLocks noChangeShapeType="1"/>
              </p:cNvSpPr>
              <p:nvPr/>
            </p:nvSpPr>
            <p:spPr bwMode="auto">
              <a:xfrm flipH="1">
                <a:off x="2768450" y="3540484"/>
                <a:ext cx="29381" cy="5558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Line 2500"/>
              <p:cNvSpPr>
                <a:spLocks noChangeShapeType="1"/>
              </p:cNvSpPr>
              <p:nvPr/>
            </p:nvSpPr>
            <p:spPr bwMode="auto">
              <a:xfrm flipH="1">
                <a:off x="2797830" y="3540484"/>
                <a:ext cx="30469" cy="5558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Line 2501"/>
              <p:cNvSpPr>
                <a:spLocks noChangeShapeType="1"/>
              </p:cNvSpPr>
              <p:nvPr/>
            </p:nvSpPr>
            <p:spPr bwMode="auto">
              <a:xfrm flipH="1">
                <a:off x="2828299" y="3540484"/>
                <a:ext cx="29381" cy="5558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Line 2502"/>
              <p:cNvSpPr>
                <a:spLocks noChangeShapeType="1"/>
              </p:cNvSpPr>
              <p:nvPr/>
            </p:nvSpPr>
            <p:spPr bwMode="auto">
              <a:xfrm flipH="1">
                <a:off x="2858768" y="3540484"/>
                <a:ext cx="29381" cy="5558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Line 2503"/>
              <p:cNvSpPr>
                <a:spLocks noChangeShapeType="1"/>
              </p:cNvSpPr>
              <p:nvPr/>
            </p:nvSpPr>
            <p:spPr bwMode="auto">
              <a:xfrm flipH="1">
                <a:off x="2889237" y="3540484"/>
                <a:ext cx="30469" cy="5558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Line 2504"/>
              <p:cNvSpPr>
                <a:spLocks noChangeShapeType="1"/>
              </p:cNvSpPr>
              <p:nvPr/>
            </p:nvSpPr>
            <p:spPr bwMode="auto">
              <a:xfrm flipH="1">
                <a:off x="2919706" y="3540484"/>
                <a:ext cx="29381" cy="5558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Line 2505"/>
              <p:cNvSpPr>
                <a:spLocks noChangeShapeType="1"/>
              </p:cNvSpPr>
              <p:nvPr/>
            </p:nvSpPr>
            <p:spPr bwMode="auto">
              <a:xfrm flipH="1">
                <a:off x="2736893" y="3540484"/>
                <a:ext cx="30469" cy="5558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21" name="Group 120"/>
          <p:cNvGrpSpPr/>
          <p:nvPr/>
        </p:nvGrpSpPr>
        <p:grpSpPr>
          <a:xfrm>
            <a:off x="1450674" y="3624401"/>
            <a:ext cx="1902126" cy="639731"/>
            <a:chOff x="1862002" y="3624401"/>
            <a:chExt cx="1902126" cy="639731"/>
          </a:xfrm>
        </p:grpSpPr>
        <p:sp>
          <p:nvSpPr>
            <p:cNvPr id="30" name="Line 2508"/>
            <p:cNvSpPr>
              <a:spLocks noChangeShapeType="1"/>
            </p:cNvSpPr>
            <p:nvPr/>
          </p:nvSpPr>
          <p:spPr bwMode="auto">
            <a:xfrm>
              <a:off x="2828299" y="3873972"/>
              <a:ext cx="0" cy="19508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1" name="Line 2509"/>
            <p:cNvSpPr>
              <a:spLocks noChangeShapeType="1"/>
            </p:cNvSpPr>
            <p:nvPr/>
          </p:nvSpPr>
          <p:spPr bwMode="auto">
            <a:xfrm>
              <a:off x="2828299" y="4124634"/>
              <a:ext cx="0" cy="83917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2" name="Line 2510"/>
            <p:cNvSpPr>
              <a:spLocks noChangeShapeType="1"/>
            </p:cNvSpPr>
            <p:nvPr/>
          </p:nvSpPr>
          <p:spPr bwMode="auto">
            <a:xfrm>
              <a:off x="2707512" y="4208551"/>
              <a:ext cx="241574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3" name="Line 2511"/>
            <p:cNvSpPr>
              <a:spLocks noChangeShapeType="1"/>
            </p:cNvSpPr>
            <p:nvPr/>
          </p:nvSpPr>
          <p:spPr bwMode="auto">
            <a:xfrm flipH="1">
              <a:off x="2737981" y="4208551"/>
              <a:ext cx="30469" cy="55581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4" name="Line 2512"/>
            <p:cNvSpPr>
              <a:spLocks noChangeShapeType="1"/>
            </p:cNvSpPr>
            <p:nvPr/>
          </p:nvSpPr>
          <p:spPr bwMode="auto">
            <a:xfrm flipH="1">
              <a:off x="2768450" y="4208551"/>
              <a:ext cx="29381" cy="55581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5" name="Line 2513"/>
            <p:cNvSpPr>
              <a:spLocks noChangeShapeType="1"/>
            </p:cNvSpPr>
            <p:nvPr/>
          </p:nvSpPr>
          <p:spPr bwMode="auto">
            <a:xfrm flipH="1">
              <a:off x="2797830" y="4208551"/>
              <a:ext cx="30469" cy="55581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6" name="Line 2514"/>
            <p:cNvSpPr>
              <a:spLocks noChangeShapeType="1"/>
            </p:cNvSpPr>
            <p:nvPr/>
          </p:nvSpPr>
          <p:spPr bwMode="auto">
            <a:xfrm flipH="1">
              <a:off x="2828299" y="4208551"/>
              <a:ext cx="30469" cy="55581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8" name="Line 2516"/>
            <p:cNvSpPr>
              <a:spLocks noChangeShapeType="1"/>
            </p:cNvSpPr>
            <p:nvPr/>
          </p:nvSpPr>
          <p:spPr bwMode="auto">
            <a:xfrm flipH="1">
              <a:off x="2889237" y="4208551"/>
              <a:ext cx="30469" cy="55581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grpSp>
          <p:nvGrpSpPr>
            <p:cNvPr id="109" name="Group 108"/>
            <p:cNvGrpSpPr/>
            <p:nvPr/>
          </p:nvGrpSpPr>
          <p:grpSpPr>
            <a:xfrm>
              <a:off x="1862002" y="3624401"/>
              <a:ext cx="1902126" cy="639731"/>
              <a:chOff x="1862002" y="3624401"/>
              <a:chExt cx="1902126" cy="639731"/>
            </a:xfrm>
          </p:grpSpPr>
          <p:sp>
            <p:nvSpPr>
              <p:cNvPr id="28" name="Line 2506"/>
              <p:cNvSpPr>
                <a:spLocks noChangeShapeType="1"/>
              </p:cNvSpPr>
              <p:nvPr/>
            </p:nvSpPr>
            <p:spPr bwMode="auto">
              <a:xfrm flipV="1">
                <a:off x="1862002" y="3873972"/>
                <a:ext cx="190212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Line 2507"/>
              <p:cNvSpPr>
                <a:spLocks noChangeShapeType="1"/>
              </p:cNvSpPr>
              <p:nvPr/>
            </p:nvSpPr>
            <p:spPr bwMode="auto">
              <a:xfrm flipV="1">
                <a:off x="1862002" y="3624401"/>
                <a:ext cx="0" cy="24957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Line 2515"/>
              <p:cNvSpPr>
                <a:spLocks noChangeShapeType="1"/>
              </p:cNvSpPr>
              <p:nvPr/>
            </p:nvSpPr>
            <p:spPr bwMode="auto">
              <a:xfrm flipH="1">
                <a:off x="2858768" y="4208551"/>
                <a:ext cx="30469" cy="5558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Line 2517"/>
              <p:cNvSpPr>
                <a:spLocks noChangeShapeType="1"/>
              </p:cNvSpPr>
              <p:nvPr/>
            </p:nvSpPr>
            <p:spPr bwMode="auto">
              <a:xfrm flipH="1">
                <a:off x="2707512" y="4208551"/>
                <a:ext cx="29381" cy="5558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AutoShape 2518"/>
              <p:cNvSpPr>
                <a:spLocks noChangeArrowheads="1"/>
              </p:cNvSpPr>
              <p:nvPr/>
            </p:nvSpPr>
            <p:spPr bwMode="auto">
              <a:xfrm rot="5400000">
                <a:off x="3292737" y="3723806"/>
                <a:ext cx="277907" cy="302512"/>
              </a:xfrm>
              <a:prstGeom prst="triangle">
                <a:avLst>
                  <a:gd name="adj" fmla="val 50000"/>
                </a:avLst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Rectangle 2519"/>
              <p:cNvSpPr>
                <a:spLocks noChangeArrowheads="1"/>
              </p:cNvSpPr>
              <p:nvPr/>
            </p:nvSpPr>
            <p:spPr bwMode="auto">
              <a:xfrm>
                <a:off x="2797830" y="3957889"/>
                <a:ext cx="60938" cy="166744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2" name="Freeform 2520"/>
          <p:cNvSpPr>
            <a:spLocks/>
          </p:cNvSpPr>
          <p:nvPr/>
        </p:nvSpPr>
        <p:spPr bwMode="auto">
          <a:xfrm>
            <a:off x="2133600" y="2743200"/>
            <a:ext cx="546263" cy="241943"/>
          </a:xfrm>
          <a:custGeom>
            <a:avLst/>
            <a:gdLst>
              <a:gd name="T0" fmla="*/ 0 w 1072"/>
              <a:gd name="T1" fmla="*/ 0 h 483"/>
              <a:gd name="T2" fmla="*/ 3 w 1072"/>
              <a:gd name="T3" fmla="*/ 0 h 483"/>
              <a:gd name="T4" fmla="*/ 4 w 1072"/>
              <a:gd name="T5" fmla="*/ 1 h 483"/>
              <a:gd name="T6" fmla="*/ 5 w 1072"/>
              <a:gd name="T7" fmla="*/ 5 h 483"/>
              <a:gd name="T8" fmla="*/ 5 w 1072"/>
              <a:gd name="T9" fmla="*/ 9 h 483"/>
              <a:gd name="T10" fmla="*/ 6 w 1072"/>
              <a:gd name="T11" fmla="*/ 9 h 483"/>
              <a:gd name="T12" fmla="*/ 7 w 1072"/>
              <a:gd name="T13" fmla="*/ 4 h 483"/>
              <a:gd name="T14" fmla="*/ 12 w 1072"/>
              <a:gd name="T15" fmla="*/ 4 h 483"/>
              <a:gd name="T16" fmla="*/ 16 w 1072"/>
              <a:gd name="T17" fmla="*/ 3 h 483"/>
              <a:gd name="T18" fmla="*/ 18 w 1072"/>
              <a:gd name="T19" fmla="*/ 1 h 483"/>
              <a:gd name="T20" fmla="*/ 24 w 1072"/>
              <a:gd name="T21" fmla="*/ 0 h 48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072"/>
              <a:gd name="T34" fmla="*/ 0 h 483"/>
              <a:gd name="T35" fmla="*/ 1072 w 1072"/>
              <a:gd name="T36" fmla="*/ 483 h 48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072" h="483">
                <a:moveTo>
                  <a:pt x="0" y="3"/>
                </a:moveTo>
                <a:cubicBezTo>
                  <a:pt x="20" y="4"/>
                  <a:pt x="87" y="0"/>
                  <a:pt x="118" y="7"/>
                </a:cubicBezTo>
                <a:cubicBezTo>
                  <a:pt x="149" y="14"/>
                  <a:pt x="172" y="11"/>
                  <a:pt x="186" y="48"/>
                </a:cubicBezTo>
                <a:cubicBezTo>
                  <a:pt x="200" y="85"/>
                  <a:pt x="199" y="165"/>
                  <a:pt x="205" y="232"/>
                </a:cubicBezTo>
                <a:cubicBezTo>
                  <a:pt x="211" y="299"/>
                  <a:pt x="216" y="413"/>
                  <a:pt x="224" y="448"/>
                </a:cubicBezTo>
                <a:cubicBezTo>
                  <a:pt x="232" y="483"/>
                  <a:pt x="240" y="482"/>
                  <a:pt x="256" y="442"/>
                </a:cubicBezTo>
                <a:cubicBezTo>
                  <a:pt x="272" y="402"/>
                  <a:pt x="274" y="252"/>
                  <a:pt x="322" y="208"/>
                </a:cubicBezTo>
                <a:cubicBezTo>
                  <a:pt x="370" y="164"/>
                  <a:pt x="480" y="186"/>
                  <a:pt x="544" y="178"/>
                </a:cubicBezTo>
                <a:cubicBezTo>
                  <a:pt x="608" y="170"/>
                  <a:pt x="666" y="183"/>
                  <a:pt x="709" y="160"/>
                </a:cubicBezTo>
                <a:cubicBezTo>
                  <a:pt x="752" y="137"/>
                  <a:pt x="742" y="60"/>
                  <a:pt x="802" y="37"/>
                </a:cubicBezTo>
                <a:cubicBezTo>
                  <a:pt x="862" y="14"/>
                  <a:pt x="1016" y="23"/>
                  <a:pt x="1072" y="19"/>
                </a:cubicBezTo>
              </a:path>
            </a:pathLst>
          </a:custGeom>
          <a:solidFill>
            <a:srgbClr val="FFFF00"/>
          </a:solidFill>
          <a:ln w="38100">
            <a:solidFill>
              <a:srgbClr val="FF33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3" name="Text Box 2521"/>
          <p:cNvSpPr txBox="1">
            <a:spLocks noChangeArrowheads="1"/>
          </p:cNvSpPr>
          <p:nvPr/>
        </p:nvSpPr>
        <p:spPr bwMode="auto">
          <a:xfrm>
            <a:off x="2514600" y="2743200"/>
            <a:ext cx="1186108" cy="307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09" rIns="91418" bIns="45709">
            <a:spAutoFit/>
          </a:bodyPr>
          <a:lstStyle/>
          <a:p>
            <a:pPr defTabSz="912813"/>
            <a:r>
              <a:rPr lang="en-GB" sz="1400" dirty="0">
                <a:solidFill>
                  <a:srgbClr val="000000"/>
                </a:solidFill>
                <a:latin typeface="Century" pitchFamily="18" charset="0"/>
              </a:rPr>
              <a:t>Mesh signal</a:t>
            </a:r>
          </a:p>
        </p:txBody>
      </p:sp>
      <p:sp>
        <p:nvSpPr>
          <p:cNvPr id="44" name="Text Box 2522"/>
          <p:cNvSpPr txBox="1">
            <a:spLocks noChangeArrowheads="1"/>
          </p:cNvSpPr>
          <p:nvPr/>
        </p:nvSpPr>
        <p:spPr bwMode="auto">
          <a:xfrm>
            <a:off x="2514600" y="4114800"/>
            <a:ext cx="1371097" cy="307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8" tIns="45709" rIns="91418" bIns="45709">
            <a:spAutoFit/>
          </a:bodyPr>
          <a:lstStyle/>
          <a:p>
            <a:pPr defTabSz="912813"/>
            <a:r>
              <a:rPr lang="en-GB" sz="1400" dirty="0" smtClean="0">
                <a:solidFill>
                  <a:srgbClr val="000000"/>
                </a:solidFill>
                <a:latin typeface="Century" pitchFamily="18" charset="0"/>
              </a:rPr>
              <a:t>strips signal</a:t>
            </a:r>
            <a:endParaRPr lang="en-GB" sz="1400" dirty="0">
              <a:solidFill>
                <a:srgbClr val="000000"/>
              </a:solidFill>
              <a:latin typeface="Century" pitchFamily="18" charset="0"/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7924800" y="3733800"/>
            <a:ext cx="1219200" cy="16764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Sequencer</a:t>
            </a:r>
            <a:endParaRPr lang="en-US" dirty="0"/>
          </a:p>
        </p:txBody>
      </p:sp>
      <p:sp>
        <p:nvSpPr>
          <p:cNvPr id="112" name="Rectangle 111"/>
          <p:cNvSpPr/>
          <p:nvPr/>
        </p:nvSpPr>
        <p:spPr>
          <a:xfrm>
            <a:off x="6248400" y="1981200"/>
            <a:ext cx="838200" cy="381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FI/O</a:t>
            </a:r>
            <a:endParaRPr lang="en-US" dirty="0"/>
          </a:p>
        </p:txBody>
      </p:sp>
      <p:sp>
        <p:nvSpPr>
          <p:cNvPr id="113" name="Rectangle 112"/>
          <p:cNvSpPr/>
          <p:nvPr/>
        </p:nvSpPr>
        <p:spPr>
          <a:xfrm>
            <a:off x="5486400" y="2743200"/>
            <a:ext cx="1066800" cy="381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MATACQ</a:t>
            </a:r>
            <a:endParaRPr lang="en-US" dirty="0"/>
          </a:p>
        </p:txBody>
      </p:sp>
      <p:sp>
        <p:nvSpPr>
          <p:cNvPr id="114" name="Rectangle 113"/>
          <p:cNvSpPr/>
          <p:nvPr/>
        </p:nvSpPr>
        <p:spPr>
          <a:xfrm>
            <a:off x="6858000" y="2743200"/>
            <a:ext cx="1524000" cy="381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Discriminator</a:t>
            </a:r>
            <a:endParaRPr lang="en-US" dirty="0"/>
          </a:p>
        </p:txBody>
      </p:sp>
      <p:sp>
        <p:nvSpPr>
          <p:cNvPr id="115" name="Rectangle 114"/>
          <p:cNvSpPr/>
          <p:nvPr/>
        </p:nvSpPr>
        <p:spPr>
          <a:xfrm>
            <a:off x="4191000" y="4724400"/>
            <a:ext cx="1524000" cy="381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Gassiplex</a:t>
            </a:r>
            <a:r>
              <a:rPr lang="en-US" dirty="0" smtClean="0"/>
              <a:t> card</a:t>
            </a:r>
            <a:endParaRPr lang="en-US" dirty="0"/>
          </a:p>
        </p:txBody>
      </p:sp>
      <p:sp>
        <p:nvSpPr>
          <p:cNvPr id="116" name="Rectangle 115"/>
          <p:cNvSpPr/>
          <p:nvPr/>
        </p:nvSpPr>
        <p:spPr>
          <a:xfrm>
            <a:off x="6553200" y="5105400"/>
            <a:ext cx="762000" cy="9906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CRAM</a:t>
            </a:r>
            <a:endParaRPr lang="en-US" dirty="0"/>
          </a:p>
        </p:txBody>
      </p:sp>
      <p:sp>
        <p:nvSpPr>
          <p:cNvPr id="119" name="Rectangle 118"/>
          <p:cNvSpPr/>
          <p:nvPr/>
        </p:nvSpPr>
        <p:spPr>
          <a:xfrm>
            <a:off x="4114800" y="1905000"/>
            <a:ext cx="1219200" cy="6096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Amplifier + Shaper</a:t>
            </a:r>
            <a:endParaRPr lang="en-US" dirty="0"/>
          </a:p>
        </p:txBody>
      </p:sp>
      <p:cxnSp>
        <p:nvCxnSpPr>
          <p:cNvPr id="127" name="Straight Arrow Connector 126"/>
          <p:cNvCxnSpPr/>
          <p:nvPr/>
        </p:nvCxnSpPr>
        <p:spPr>
          <a:xfrm flipV="1">
            <a:off x="3429000" y="2590800"/>
            <a:ext cx="6858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>
            <a:off x="5410200" y="22098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/>
          <p:nvPr/>
        </p:nvCxnSpPr>
        <p:spPr>
          <a:xfrm rot="5400000">
            <a:off x="5905500" y="2400300"/>
            <a:ext cx="381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/>
          <p:cNvCxnSpPr/>
          <p:nvPr/>
        </p:nvCxnSpPr>
        <p:spPr>
          <a:xfrm rot="16200000" flipH="1">
            <a:off x="7048500" y="2400300"/>
            <a:ext cx="381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/>
          <p:nvPr/>
        </p:nvCxnSpPr>
        <p:spPr>
          <a:xfrm>
            <a:off x="3429000" y="3886200"/>
            <a:ext cx="9144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/>
          <p:nvPr/>
        </p:nvCxnSpPr>
        <p:spPr>
          <a:xfrm>
            <a:off x="5791200" y="4953000"/>
            <a:ext cx="685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 rot="16200000" flipH="1">
            <a:off x="7429500" y="3238500"/>
            <a:ext cx="4572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6705600" y="4495800"/>
            <a:ext cx="1109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itchFamily="66" charset="0"/>
              </a:rPr>
              <a:t>Data ready</a:t>
            </a:r>
            <a:endParaRPr lang="en-US" sz="1400" dirty="0">
              <a:latin typeface="Comic Sans MS" pitchFamily="66" charset="0"/>
            </a:endParaRPr>
          </a:p>
        </p:txBody>
      </p:sp>
      <p:cxnSp>
        <p:nvCxnSpPr>
          <p:cNvPr id="143" name="Straight Arrow Connector 142"/>
          <p:cNvCxnSpPr/>
          <p:nvPr/>
        </p:nvCxnSpPr>
        <p:spPr>
          <a:xfrm rot="5400000" flipH="1" flipV="1">
            <a:off x="7391400" y="4648200"/>
            <a:ext cx="4572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/>
          <p:cNvCxnSpPr/>
          <p:nvPr/>
        </p:nvCxnSpPr>
        <p:spPr>
          <a:xfrm rot="5400000">
            <a:off x="7467600" y="4800600"/>
            <a:ext cx="3810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/>
          <p:cNvSpPr txBox="1"/>
          <p:nvPr/>
        </p:nvSpPr>
        <p:spPr>
          <a:xfrm>
            <a:off x="7620000" y="3276600"/>
            <a:ext cx="816249" cy="307777"/>
          </a:xfrm>
          <a:prstGeom prst="rect">
            <a:avLst/>
          </a:prstGeo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Comic Sans MS" pitchFamily="66" charset="0"/>
              </a:rPr>
              <a:t>Trigger</a:t>
            </a:r>
            <a:endParaRPr lang="en-US" sz="14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cxnSp>
        <p:nvCxnSpPr>
          <p:cNvPr id="159" name="Elbow Connector 158"/>
          <p:cNvCxnSpPr/>
          <p:nvPr/>
        </p:nvCxnSpPr>
        <p:spPr>
          <a:xfrm rot="10800000" flipV="1">
            <a:off x="5715000" y="4038600"/>
            <a:ext cx="2057400" cy="685800"/>
          </a:xfrm>
          <a:prstGeom prst="bentConnector3">
            <a:avLst>
              <a:gd name="adj1" fmla="val 79268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>
            <a:off x="5486400" y="3733800"/>
            <a:ext cx="13805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itchFamily="66" charset="0"/>
              </a:rPr>
              <a:t>Timing Signals</a:t>
            </a:r>
            <a:endParaRPr lang="en-US" sz="1400" dirty="0">
              <a:latin typeface="Comic Sans MS" pitchFamily="66" charset="0"/>
            </a:endParaRPr>
          </a:p>
        </p:txBody>
      </p:sp>
      <p:cxnSp>
        <p:nvCxnSpPr>
          <p:cNvPr id="180" name="Straight Arrow Connector 179"/>
          <p:cNvCxnSpPr/>
          <p:nvPr/>
        </p:nvCxnSpPr>
        <p:spPr>
          <a:xfrm rot="5400000" flipH="1" flipV="1">
            <a:off x="7391400" y="5410200"/>
            <a:ext cx="4572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187"/>
          <p:cNvSpPr txBox="1"/>
          <p:nvPr/>
        </p:nvSpPr>
        <p:spPr>
          <a:xfrm>
            <a:off x="7467600" y="5638800"/>
            <a:ext cx="6174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itchFamily="66" charset="0"/>
              </a:rPr>
              <a:t>Clear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07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257800"/>
          </a:xfrm>
        </p:spPr>
        <p:txBody>
          <a:bodyPr>
            <a:noAutofit/>
          </a:bodyPr>
          <a:lstStyle/>
          <a:p>
            <a:pPr lvl="1" eaLnBrk="0" hangingPunct="0">
              <a:buNone/>
              <a:defRPr/>
            </a:pPr>
            <a:r>
              <a:rPr lang="en-US" sz="2000" dirty="0" smtClean="0">
                <a:latin typeface="Comic Sans MS" pitchFamily="66" charset="0"/>
              </a:rPr>
              <a:t>Classic technology (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CAST Phase I &amp; CAST Phase II </a:t>
            </a:r>
            <a:r>
              <a:rPr lang="en-US" sz="2000" baseline="30000" dirty="0">
                <a:latin typeface="Comic Sans MS" pitchFamily="66" charset="0"/>
              </a:rPr>
              <a:t>4</a:t>
            </a:r>
            <a:r>
              <a:rPr lang="en-US" sz="2000" dirty="0">
                <a:latin typeface="Comic Sans MS" pitchFamily="66" charset="0"/>
              </a:rPr>
              <a:t>He </a:t>
            </a:r>
            <a:r>
              <a:rPr lang="en-US" sz="2000" dirty="0" smtClean="0">
                <a:latin typeface="Comic Sans MS" pitchFamily="66" charset="0"/>
              </a:rPr>
              <a:t>run)</a:t>
            </a:r>
            <a:endParaRPr lang="en-US" sz="2000" baseline="30000" dirty="0">
              <a:latin typeface="Comic Sans MS" pitchFamily="66" charset="0"/>
            </a:endParaRPr>
          </a:p>
          <a:p>
            <a:pPr lvl="1" eaLnBrk="0" hangingPunct="0">
              <a:buNone/>
              <a:defRPr/>
            </a:pPr>
            <a:endParaRPr lang="en-US" sz="2000" dirty="0" smtClean="0">
              <a:latin typeface="Comic Sans MS" pitchFamily="66" charset="0"/>
            </a:endParaRPr>
          </a:p>
          <a:p>
            <a:pPr lvl="1" eaLnBrk="0" hangingPunct="0">
              <a:buNone/>
              <a:defRPr/>
            </a:pPr>
            <a:r>
              <a:rPr lang="en-US" sz="2000" dirty="0" smtClean="0">
                <a:latin typeface="Comic Sans MS" pitchFamily="66" charset="0"/>
              </a:rPr>
              <a:t>Bulk technology (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CAST Phase II </a:t>
            </a:r>
            <a:r>
              <a:rPr lang="en-US" sz="2000" baseline="30000" dirty="0">
                <a:latin typeface="Comic Sans MS" pitchFamily="66" charset="0"/>
              </a:rPr>
              <a:t>3</a:t>
            </a:r>
            <a:r>
              <a:rPr lang="en-US" sz="2000" dirty="0">
                <a:latin typeface="Comic Sans MS" pitchFamily="66" charset="0"/>
              </a:rPr>
              <a:t>He </a:t>
            </a:r>
            <a:r>
              <a:rPr lang="en-US" sz="2000" dirty="0" smtClean="0">
                <a:latin typeface="Comic Sans MS" pitchFamily="66" charset="0"/>
              </a:rPr>
              <a:t>run)</a:t>
            </a:r>
            <a:endParaRPr lang="en-US" sz="2000" dirty="0">
              <a:latin typeface="Comic Sans MS" pitchFamily="66" charset="0"/>
            </a:endParaRPr>
          </a:p>
          <a:p>
            <a:pPr lvl="1" eaLnBrk="0" hangingPunct="0">
              <a:buNone/>
              <a:defRPr/>
            </a:pPr>
            <a:endParaRPr lang="en-US" sz="2000" dirty="0" smtClean="0">
              <a:latin typeface="Comic Sans MS" pitchFamily="66" charset="0"/>
            </a:endParaRPr>
          </a:p>
          <a:p>
            <a:pPr lvl="1" eaLnBrk="0" hangingPunct="0">
              <a:buNone/>
              <a:defRPr/>
            </a:pPr>
            <a:r>
              <a:rPr lang="en-US" sz="2000" dirty="0" err="1" smtClean="0">
                <a:latin typeface="Comic Sans MS" pitchFamily="66" charset="0"/>
              </a:rPr>
              <a:t>Microbulk</a:t>
            </a:r>
            <a:r>
              <a:rPr lang="en-US" sz="2000" dirty="0">
                <a:latin typeface="Comic Sans MS" pitchFamily="66" charset="0"/>
              </a:rPr>
              <a:t> technology (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CAST Phase II </a:t>
            </a:r>
            <a:r>
              <a:rPr lang="en-US" sz="2000" baseline="30000" dirty="0">
                <a:latin typeface="Comic Sans MS" pitchFamily="66" charset="0"/>
              </a:rPr>
              <a:t>3</a:t>
            </a:r>
            <a:r>
              <a:rPr lang="en-US" sz="2000" dirty="0">
                <a:latin typeface="Comic Sans MS" pitchFamily="66" charset="0"/>
              </a:rPr>
              <a:t>He </a:t>
            </a:r>
            <a:r>
              <a:rPr lang="en-US" sz="2000" dirty="0" smtClean="0">
                <a:latin typeface="Comic Sans MS" pitchFamily="66" charset="0"/>
              </a:rPr>
              <a:t>run - present)</a:t>
            </a:r>
            <a:endParaRPr lang="en-US" sz="2000" dirty="0">
              <a:latin typeface="Comic Sans MS" pitchFamily="66" charset="0"/>
            </a:endParaRPr>
          </a:p>
          <a:p>
            <a:pPr lvl="1" eaLnBrk="0" hangingPunct="0">
              <a:buNone/>
              <a:defRPr/>
            </a:pPr>
            <a:endParaRPr lang="en-US" sz="2000" dirty="0" smtClean="0">
              <a:latin typeface="Comic Sans MS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Micromegas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Detectors in CAST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075" y="3581400"/>
            <a:ext cx="6419850" cy="306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4" descr="PICT1666"/>
          <p:cNvPicPr>
            <a:picLocks noChangeAspect="1" noChangeArrowheads="1"/>
          </p:cNvPicPr>
          <p:nvPr/>
        </p:nvPicPr>
        <p:blipFill>
          <a:blip r:embed="rId3" cstate="print"/>
          <a:srcRect l="21655" t="34875" r="55125" b="36749"/>
          <a:stretch>
            <a:fillRect/>
          </a:stretch>
        </p:blipFill>
        <p:spPr bwMode="auto">
          <a:xfrm>
            <a:off x="5638800" y="3505200"/>
            <a:ext cx="1496386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14400" y="5404338"/>
            <a:ext cx="3124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Differential pumping window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143869" y="6096000"/>
            <a:ext cx="178946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Drift window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68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4419600" cy="2209800"/>
          </a:xfrm>
        </p:spPr>
        <p:txBody>
          <a:bodyPr>
            <a:normAutofit/>
          </a:bodyPr>
          <a:lstStyle/>
          <a:p>
            <a:pPr eaLnBrk="0" hangingPunct="0">
              <a:defRPr/>
            </a:pPr>
            <a:r>
              <a:rPr lang="en-US" sz="1800" kern="0" dirty="0" smtClean="0">
                <a:latin typeface="Comic Sans MS" pitchFamily="66" charset="0"/>
              </a:rPr>
              <a:t>The </a:t>
            </a:r>
            <a:r>
              <a:rPr lang="el-GR" sz="1800" kern="0" dirty="0">
                <a:latin typeface="Comic Sans MS" pitchFamily="66" charset="0"/>
              </a:rPr>
              <a:t>μ</a:t>
            </a:r>
            <a:r>
              <a:rPr lang="en-US" sz="1800" kern="0" dirty="0" smtClean="0">
                <a:latin typeface="Comic Sans MS" pitchFamily="66" charset="0"/>
              </a:rPr>
              <a:t>M </a:t>
            </a:r>
            <a:r>
              <a:rPr lang="en-US" sz="1800" kern="0" dirty="0" smtClean="0">
                <a:latin typeface="Comic Sans MS" pitchFamily="66" charset="0"/>
              </a:rPr>
              <a:t>Sunrise line</a:t>
            </a:r>
            <a:r>
              <a:rPr lang="el-GR" sz="1800" kern="0" dirty="0" smtClean="0">
                <a:latin typeface="Comic Sans MS" pitchFamily="66" charset="0"/>
              </a:rPr>
              <a:t> </a:t>
            </a:r>
            <a:r>
              <a:rPr lang="en-US" sz="1800" kern="0" dirty="0" smtClean="0">
                <a:latin typeface="Comic Sans MS" pitchFamily="66" charset="0"/>
              </a:rPr>
              <a:t>has been redesigned for introducing Shielding.</a:t>
            </a:r>
            <a:endParaRPr lang="en-US" sz="1800" dirty="0">
              <a:latin typeface="Comic Sans MS" pitchFamily="66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Improvements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719211"/>
            <a:ext cx="2558072" cy="175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719211"/>
            <a:ext cx="3308696" cy="21575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4419600" y="1143000"/>
            <a:ext cx="4419600" cy="548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en-US" kern="0" dirty="0" smtClean="0">
                <a:latin typeface="Comic Sans MS" pitchFamily="66" charset="0"/>
              </a:rPr>
              <a:t>Sunset side: </a:t>
            </a:r>
          </a:p>
          <a:p>
            <a:pPr marL="233363" indent="-233363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kern="0" dirty="0" smtClean="0">
                <a:latin typeface="Comic Sans MS" pitchFamily="66" charset="0"/>
              </a:rPr>
              <a:t>Both detectors are </a:t>
            </a:r>
            <a:r>
              <a:rPr lang="el-GR" kern="0" dirty="0">
                <a:latin typeface="Comic Sans MS" pitchFamily="66" charset="0"/>
              </a:rPr>
              <a:t>μ</a:t>
            </a:r>
            <a:r>
              <a:rPr lang="en-US" kern="0" dirty="0" smtClean="0">
                <a:latin typeface="Comic Sans MS" pitchFamily="66" charset="0"/>
              </a:rPr>
              <a:t>M</a:t>
            </a:r>
          </a:p>
          <a:p>
            <a:pPr marL="233363" indent="-233363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kern="0" dirty="0" smtClean="0">
                <a:latin typeface="Comic Sans MS" pitchFamily="66" charset="0"/>
              </a:rPr>
              <a:t>Very good shielding!!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990600"/>
            <a:ext cx="24288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In line improvements</a:t>
            </a:r>
          </a:p>
        </p:txBody>
      </p:sp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4715427"/>
            <a:ext cx="2667000" cy="19901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35" y="4648200"/>
            <a:ext cx="2133600" cy="16556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5183187"/>
            <a:ext cx="2138363" cy="1674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82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Intervention mid April 2010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272466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90954" y="4038599"/>
            <a:ext cx="2153046" cy="271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5909" y="1905000"/>
            <a:ext cx="2298091" cy="2015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urved Right Arrow 7"/>
          <p:cNvSpPr/>
          <p:nvPr/>
        </p:nvSpPr>
        <p:spPr>
          <a:xfrm>
            <a:off x="5978769" y="2971800"/>
            <a:ext cx="685800" cy="25908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7391400" y="4555810"/>
            <a:ext cx="914400" cy="8382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143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229600" cy="11430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Simulation Studies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9600" y="3962400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Detector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267200" y="3886200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Shielding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5" name="Moon 4"/>
          <p:cNvSpPr/>
          <p:nvPr/>
        </p:nvSpPr>
        <p:spPr>
          <a:xfrm>
            <a:off x="152400" y="304800"/>
            <a:ext cx="228600" cy="6324600"/>
          </a:xfrm>
          <a:prstGeom prst="moon">
            <a:avLst>
              <a:gd name="adj" fmla="val 15385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Moon 9"/>
          <p:cNvSpPr/>
          <p:nvPr/>
        </p:nvSpPr>
        <p:spPr>
          <a:xfrm rot="10800000">
            <a:off x="8496300" y="322385"/>
            <a:ext cx="228600" cy="6324600"/>
          </a:xfrm>
          <a:prstGeom prst="moon">
            <a:avLst>
              <a:gd name="adj" fmla="val 19231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04142"/>
            <a:ext cx="7858613" cy="5161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71600" y="6096000"/>
            <a:ext cx="6896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Total contribution for all the Energies from the pipe : 50%</a:t>
            </a:r>
            <a:endParaRPr lang="en-GB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34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3" y="0"/>
            <a:ext cx="9144001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Intervention February 2011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New front shielding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58640" y="4924423"/>
            <a:ext cx="2209802" cy="1657352"/>
          </a:xfrm>
        </p:spPr>
      </p:pic>
      <p:pic>
        <p:nvPicPr>
          <p:cNvPr id="5" name="Picture 4" descr="2011-02-25 14.12.11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61472" y="4648200"/>
            <a:ext cx="1678325" cy="2209800"/>
          </a:xfrm>
          <a:prstGeom prst="rect">
            <a:avLst/>
          </a:prstGeom>
        </p:spPr>
      </p:pic>
      <p:pic>
        <p:nvPicPr>
          <p:cNvPr id="6" name="Picture 5" descr="photo 1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086590" y="5157189"/>
            <a:ext cx="2238010" cy="170081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76200" y="4278868"/>
            <a:ext cx="1916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Front Shielding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514600" y="4278868"/>
            <a:ext cx="772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 1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765771" y="4800600"/>
            <a:ext cx="772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 2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533729" y="3212068"/>
            <a:ext cx="772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 3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82143" y="3996144"/>
            <a:ext cx="3270694" cy="2453021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155744"/>
            <a:ext cx="5715000" cy="3111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 rot="2006118">
            <a:off x="5166348" y="1278689"/>
            <a:ext cx="1976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Playbill" pitchFamily="82" charset="0"/>
              </a:rPr>
              <a:t>PRELIMINARY</a:t>
            </a:r>
            <a:endParaRPr lang="en-US" sz="3600" dirty="0">
              <a:solidFill>
                <a:srgbClr val="FF0000"/>
              </a:solidFill>
              <a:latin typeface="Playbill" pitchFamily="82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2573215" y="2995292"/>
            <a:ext cx="457200" cy="68580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3605944" y="2901507"/>
            <a:ext cx="457200" cy="68580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3030415" y="3733800"/>
            <a:ext cx="804129" cy="304800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3834544" y="3396734"/>
            <a:ext cx="1804255" cy="718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5132326" y="1601854"/>
            <a:ext cx="1022110" cy="21319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2900635" y="3467141"/>
            <a:ext cx="247112" cy="8762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2900635" y="3587308"/>
            <a:ext cx="839162" cy="75609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1" idx="0"/>
          </p:cNvCxnSpPr>
          <p:nvPr/>
        </p:nvCxnSpPr>
        <p:spPr>
          <a:xfrm flipH="1" flipV="1">
            <a:off x="3505200" y="4038600"/>
            <a:ext cx="1646607" cy="762000"/>
          </a:xfrm>
          <a:prstGeom prst="straightConnector1">
            <a:avLst/>
          </a:prstGeom>
          <a:ln w="28575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5151805" y="4114800"/>
            <a:ext cx="1401395" cy="533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5796574" y="3675230"/>
            <a:ext cx="756626" cy="97297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154436" y="2298495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??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0" name="Right Arrow 39"/>
          <p:cNvSpPr/>
          <p:nvPr/>
        </p:nvSpPr>
        <p:spPr>
          <a:xfrm>
            <a:off x="1676400" y="5750169"/>
            <a:ext cx="385072" cy="114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ight Arrow 41"/>
          <p:cNvSpPr/>
          <p:nvPr/>
        </p:nvSpPr>
        <p:spPr>
          <a:xfrm>
            <a:off x="3704449" y="5750169"/>
            <a:ext cx="385072" cy="114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ight Arrow 42"/>
          <p:cNvSpPr/>
          <p:nvPr/>
        </p:nvSpPr>
        <p:spPr>
          <a:xfrm>
            <a:off x="6305907" y="5750169"/>
            <a:ext cx="385072" cy="114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Date Placeholder 4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Theodoros Vafeiadis</a:t>
            </a:r>
            <a:endParaRPr lang="en-US"/>
          </a:p>
        </p:txBody>
      </p:sp>
      <p:sp>
        <p:nvSpPr>
          <p:cNvPr id="44" name="Footer Placeholder 4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Science-Techno Meeting, 23 June 2011</a:t>
            </a:r>
            <a:endParaRPr lang="en-US"/>
          </a:p>
        </p:txBody>
      </p:sp>
      <p:sp>
        <p:nvSpPr>
          <p:cNvPr id="45" name="Slide Number Placeholder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2975279" y="2781341"/>
            <a:ext cx="344937" cy="68580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Arrow Connector 48"/>
          <p:cNvCxnSpPr>
            <a:endCxn id="16" idx="4"/>
          </p:cNvCxnSpPr>
          <p:nvPr/>
        </p:nvCxnSpPr>
        <p:spPr>
          <a:xfrm flipH="1" flipV="1">
            <a:off x="2801815" y="3681092"/>
            <a:ext cx="95888" cy="66230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53" idx="2"/>
          </p:cNvCxnSpPr>
          <p:nvPr/>
        </p:nvCxnSpPr>
        <p:spPr>
          <a:xfrm>
            <a:off x="4379759" y="2637049"/>
            <a:ext cx="994812" cy="8300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3771900" y="2298495"/>
            <a:ext cx="121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Intervention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824896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629</TotalTime>
  <Words>1104</Words>
  <Application>Microsoft Office PowerPoint</Application>
  <PresentationFormat>On-screen Show (4:3)</PresentationFormat>
  <Paragraphs>265</Paragraphs>
  <Slides>21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Acrobat Document</vt:lpstr>
      <vt:lpstr>Micromegas Detectors in CAST</vt:lpstr>
      <vt:lpstr>Outline</vt:lpstr>
      <vt:lpstr>The Micromegas Detector</vt:lpstr>
      <vt:lpstr>Trigger and Readout</vt:lpstr>
      <vt:lpstr>Micromegas Detectors in CAST</vt:lpstr>
      <vt:lpstr>Improvements</vt:lpstr>
      <vt:lpstr>Intervention mid April 2010</vt:lpstr>
      <vt:lpstr>Simulation Studies</vt:lpstr>
      <vt:lpstr>Intervention February 2011 New front shielding</vt:lpstr>
      <vt:lpstr>PowerPoint Presentation</vt:lpstr>
      <vt:lpstr>Event selection</vt:lpstr>
      <vt:lpstr>Event selection</vt:lpstr>
      <vt:lpstr>Cast Detector Lab</vt:lpstr>
      <vt:lpstr>X-ray tube : details</vt:lpstr>
      <vt:lpstr>PowerPoint Presentation</vt:lpstr>
      <vt:lpstr>Thank you</vt:lpstr>
      <vt:lpstr>Micromegas Detectors in CAST</vt:lpstr>
      <vt:lpstr>Micromegas Detectors in CAST</vt:lpstr>
      <vt:lpstr>Micromegas Detectors in CAST</vt:lpstr>
      <vt:lpstr>Micromegas Detectors in CAST</vt:lpstr>
      <vt:lpstr>Event selection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Theodoros Vafeiadis</dc:creator>
  <cp:lastModifiedBy>Theodoros Vafeiadis</cp:lastModifiedBy>
  <cp:revision>34</cp:revision>
  <dcterms:created xsi:type="dcterms:W3CDTF">2006-08-16T00:00:00Z</dcterms:created>
  <dcterms:modified xsi:type="dcterms:W3CDTF">2011-06-23T13:38:43Z</dcterms:modified>
</cp:coreProperties>
</file>