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10" r:id="rId5"/>
    <p:sldId id="337" r:id="rId6"/>
    <p:sldId id="322" r:id="rId7"/>
    <p:sldId id="345" r:id="rId8"/>
    <p:sldId id="340" r:id="rId9"/>
    <p:sldId id="338" r:id="rId10"/>
    <p:sldId id="339" r:id="rId11"/>
    <p:sldId id="342" r:id="rId12"/>
    <p:sldId id="343" r:id="rId13"/>
    <p:sldId id="344" r:id="rId14"/>
    <p:sldId id="341" r:id="rId15"/>
    <p:sldId id="324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9B570E1-CFFA-F280-BAED-DB325FDF417B}" name="Bridges, Jessica L" initials="BL" userId="S::bridges@uta.edu::7543e851-fc57-4885-b57d-2df771cc28b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2184"/>
    <a:srgbClr val="00599B"/>
    <a:srgbClr val="80F571"/>
    <a:srgbClr val="13409F"/>
    <a:srgbClr val="CAB447"/>
    <a:srgbClr val="FFE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89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DF0ABC6-AE81-214D-B04B-F13CE22270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23795-EAAB-8C4B-B865-8464BECA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E638-083F-2742-8710-EF25AB6A16C1}" type="datetimeFigureOut">
              <a:rPr lang="en-US" smtClean="0"/>
              <a:t>2/16/24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BECA2D-985E-8D44-A4FB-51751C64F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40B2F-FCD1-B940-AFB1-3C0582F356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70D12-813D-3D40-A841-271861A2D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57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5A097-495F-854B-A9AD-402D045A3296}" type="datetimeFigureOut">
              <a:rPr lang="en-US" smtClean="0"/>
              <a:t>2/16/24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0C5E2-78CD-F746-9BAF-2B89BCAF7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629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A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031E7C7E-200A-F626-0A3D-92CC978B8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78871" y="3562708"/>
            <a:ext cx="5226218" cy="145577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1ABDB-BE0A-3B3E-C139-B8B3E80D3C0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7BFC4-06D4-3800-AFC6-B55B79FE47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94095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Wide Chart">
            <a:extLst>
              <a:ext uri="{FF2B5EF4-FFF2-40B4-BE49-F238E27FC236}">
                <a16:creationId xmlns:a16="http://schemas.microsoft.com/office/drawing/2014/main" id="{21B7D27F-640B-514B-9B11-9D1645F3F49A}"/>
              </a:ext>
            </a:extLst>
          </p:cNvPr>
          <p:cNvSpPr>
            <a:spLocks noGrp="1" noChangeAspect="1"/>
          </p:cNvSpPr>
          <p:nvPr>
            <p:ph type="chart" sz="quarter" idx="11"/>
          </p:nvPr>
        </p:nvSpPr>
        <p:spPr>
          <a:xfrm>
            <a:off x="228600" y="285750"/>
            <a:ext cx="8686800" cy="457200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9B8C07-1029-AE58-3CD5-66B53D1340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6A9C4C-9FD2-AE7B-7640-54E05B34D4B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5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Full Bleed Photo">
            <a:extLst>
              <a:ext uri="{FF2B5EF4-FFF2-40B4-BE49-F238E27FC236}">
                <a16:creationId xmlns:a16="http://schemas.microsoft.com/office/drawing/2014/main" id="{3D0D2707-18C2-FA48-9C1E-B114D1A3869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-45720" y="-34290"/>
            <a:ext cx="9235440" cy="521208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932630-B88A-2A78-E940-8E8EE1FD4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51F82-28D1-7F47-EAC6-313AB6DD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3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ull Bleed Video">
            <a:extLst>
              <a:ext uri="{FF2B5EF4-FFF2-40B4-BE49-F238E27FC236}">
                <a16:creationId xmlns:a16="http://schemas.microsoft.com/office/drawing/2014/main" id="{E64AE5ED-FB71-2940-A0AA-8B776317FA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-45720" y="-34290"/>
            <a:ext cx="9235440" cy="5212080"/>
          </a:xfr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72D95F-E8B8-E0E9-3441-9CF106E6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8256B-18B5-75A1-F2F5-A028B9BB7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9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8BD816-313D-296F-0D84-157BB5C1C80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D7A7B-87C4-3218-FF35-DEA595AC62C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750241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16F1EA-8163-2F90-809C-BB51A31AB5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2520" y="3884341"/>
            <a:ext cx="4581525" cy="10588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9A888-9D97-6578-014D-080193E0EF1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2365A-5D0D-E0DD-D698-BF6ACC0369D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993759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16F1EA-8163-2F90-809C-BB51A31AB5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2520" y="3884341"/>
            <a:ext cx="4581525" cy="10588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255C03-226B-5FC2-208E-578716830E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1600" y="2741663"/>
            <a:ext cx="3659188" cy="898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82F641-34E7-1B86-2BED-8CA806B22B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7D9C60-3F32-781C-96AA-269891F1AD3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166237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/>
          <p:cNvSpPr>
            <a:spLocks noGrp="1"/>
          </p:cNvSpPr>
          <p:nvPr>
            <p:ph type="title"/>
          </p:nvPr>
        </p:nvSpPr>
        <p:spPr>
          <a:xfrm>
            <a:off x="457200" y="1785462"/>
            <a:ext cx="8229600" cy="857253"/>
          </a:xfrm>
        </p:spPr>
        <p:txBody>
          <a:bodyPr>
            <a:normAutofit/>
          </a:bodyPr>
          <a:lstStyle>
            <a:lvl1pPr>
              <a:defRPr sz="4400" b="1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DB257BD6-4D9A-CD45-BCE2-728C5AB620C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2529642"/>
            <a:ext cx="8229600" cy="679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511CB-9FB5-4EAF-D19A-FCFCCEA69C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6F8C4-55D2-563D-EFFE-E24B426870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245287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88B4A6B9-381D-5D40-84AC-41D60C0A0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999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Body Content">
            <a:extLst>
              <a:ext uri="{FF2B5EF4-FFF2-40B4-BE49-F238E27FC236}">
                <a16:creationId xmlns:a16="http://schemas.microsoft.com/office/drawing/2014/main" id="{4F275BD8-ECF8-F54B-B4E2-A66F7AB27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96249"/>
            <a:ext cx="8229600" cy="30988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600"/>
            </a:lvl2pPr>
            <a:lvl3pPr marL="1143000" indent="-228600">
              <a:buFont typeface="Wingdings" pitchFamily="2" charset="2"/>
              <a:buChar char="§"/>
              <a:defRPr sz="1600"/>
            </a:lvl3pPr>
            <a:lvl4pPr marL="1600200" indent="-228600">
              <a:buFont typeface="Wingdings" pitchFamily="2" charset="2"/>
              <a:buChar char="§"/>
              <a:defRPr sz="1600"/>
            </a:lvl4pPr>
            <a:lvl5pPr marL="2057400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650DC6-ADE0-C1BD-9404-4F778BF40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F0BDA2-5F64-FC26-18EC-95B259392B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426696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1 Title">
            <a:extLst>
              <a:ext uri="{FF2B5EF4-FFF2-40B4-BE49-F238E27FC236}">
                <a16:creationId xmlns:a16="http://schemas.microsoft.com/office/drawing/2014/main" id="{32D9C8E5-1CF3-6F45-9C03-04506B4E5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4699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H2 Subtitle">
            <a:extLst>
              <a:ext uri="{FF2B5EF4-FFF2-40B4-BE49-F238E27FC236}">
                <a16:creationId xmlns:a16="http://schemas.microsoft.com/office/drawing/2014/main" id="{7E449A25-5BA8-A049-892B-A920427B81B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799465"/>
            <a:ext cx="8229600" cy="338456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rgbClr val="00599B"/>
                </a:solidFill>
              </a:defRPr>
            </a:lvl1pPr>
            <a:lvl2pPr marL="457200" indent="0">
              <a:buNone/>
              <a:defRPr sz="2400">
                <a:solidFill>
                  <a:srgbClr val="00599B"/>
                </a:solidFill>
              </a:defRPr>
            </a:lvl2pPr>
            <a:lvl3pPr marL="914400" indent="0">
              <a:buNone/>
              <a:defRPr sz="2400">
                <a:solidFill>
                  <a:srgbClr val="00599B"/>
                </a:solidFill>
              </a:defRPr>
            </a:lvl3pPr>
            <a:lvl4pPr marL="1371600" indent="0">
              <a:buNone/>
              <a:defRPr sz="2400">
                <a:solidFill>
                  <a:srgbClr val="00599B"/>
                </a:solidFill>
              </a:defRPr>
            </a:lvl4pPr>
            <a:lvl5pPr marL="1828800" indent="0">
              <a:buNone/>
              <a:defRPr sz="2400">
                <a:solidFill>
                  <a:srgbClr val="00599B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" name="Body Content 1"/>
          <p:cNvSpPr>
            <a:spLocks noGrp="1"/>
          </p:cNvSpPr>
          <p:nvPr>
            <p:ph sz="half" idx="1"/>
          </p:nvPr>
        </p:nvSpPr>
        <p:spPr>
          <a:xfrm>
            <a:off x="457200" y="1310641"/>
            <a:ext cx="4038600" cy="3098800"/>
          </a:xfrm>
        </p:spPr>
        <p:txBody>
          <a:bodyPr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Body Content 2"/>
          <p:cNvSpPr>
            <a:spLocks noGrp="1"/>
          </p:cNvSpPr>
          <p:nvPr>
            <p:ph sz="half" idx="2"/>
          </p:nvPr>
        </p:nvSpPr>
        <p:spPr>
          <a:xfrm>
            <a:off x="4648200" y="1310641"/>
            <a:ext cx="4038600" cy="3098800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CE2BDA-17AB-E8AB-CE83-DD1C2C9BEE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83AC3-97FE-06AE-753D-9E41D12E3E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11467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1 Title">
            <a:extLst>
              <a:ext uri="{FF2B5EF4-FFF2-40B4-BE49-F238E27FC236}">
                <a16:creationId xmlns:a16="http://schemas.microsoft.com/office/drawing/2014/main" id="{32D9C8E5-1CF3-6F45-9C03-04506B4E5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4699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Body Content 2"/>
          <p:cNvSpPr>
            <a:spLocks noGrp="1"/>
          </p:cNvSpPr>
          <p:nvPr>
            <p:ph sz="half" idx="2"/>
          </p:nvPr>
        </p:nvSpPr>
        <p:spPr>
          <a:xfrm>
            <a:off x="47501" y="1111158"/>
            <a:ext cx="2721430" cy="1668483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Body Content 2">
            <a:extLst>
              <a:ext uri="{FF2B5EF4-FFF2-40B4-BE49-F238E27FC236}">
                <a16:creationId xmlns:a16="http://schemas.microsoft.com/office/drawing/2014/main" id="{AF760239-E1E4-98A8-BC2A-AD64F71B7E0D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7499" y="2856015"/>
            <a:ext cx="2721431" cy="1668483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Body Content 2">
            <a:extLst>
              <a:ext uri="{FF2B5EF4-FFF2-40B4-BE49-F238E27FC236}">
                <a16:creationId xmlns:a16="http://schemas.microsoft.com/office/drawing/2014/main" id="{52458702-0A0A-743A-4663-E0EA4FBC4EB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2919350" y="1111158"/>
            <a:ext cx="2644240" cy="1744857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Body Content 2">
            <a:extLst>
              <a:ext uri="{FF2B5EF4-FFF2-40B4-BE49-F238E27FC236}">
                <a16:creationId xmlns:a16="http://schemas.microsoft.com/office/drawing/2014/main" id="{E7DCE5C4-5A12-8BD9-2E79-6B094F4C1FDC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2909453" y="2985224"/>
            <a:ext cx="2721431" cy="1971304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Body Content 2">
            <a:extLst>
              <a:ext uri="{FF2B5EF4-FFF2-40B4-BE49-F238E27FC236}">
                <a16:creationId xmlns:a16="http://schemas.microsoft.com/office/drawing/2014/main" id="{3180402C-B205-3B02-80EC-1389CEFE02F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008916" y="1117911"/>
            <a:ext cx="2933203" cy="1661730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Body Content 2">
            <a:extLst>
              <a:ext uri="{FF2B5EF4-FFF2-40B4-BE49-F238E27FC236}">
                <a16:creationId xmlns:a16="http://schemas.microsoft.com/office/drawing/2014/main" id="{1D0698A4-F993-1339-EDDC-E122275B26E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975267" y="2985224"/>
            <a:ext cx="2952999" cy="1959926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CCBBD9-7340-BEEF-8DC2-F15C2115F7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BA77-6F03-5152-9BF6-B16533F723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38062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Wide Table">
            <a:extLst>
              <a:ext uri="{FF2B5EF4-FFF2-40B4-BE49-F238E27FC236}">
                <a16:creationId xmlns:a16="http://schemas.microsoft.com/office/drawing/2014/main" id="{A31F2DD0-A818-C246-A801-671F4BC29942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228600" y="285750"/>
            <a:ext cx="8686800" cy="45720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A44CD-C66F-96CE-4FB0-1F0844E01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7919B-6CA1-8EBA-46DD-6DA49AB9B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Body Content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60E7B-EF0D-E548-59F4-6CE456ED0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E319A18-EC80-4EC0-9C45-D0E8E8BBC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A0831-FFE0-8694-9A4B-9589EB41A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4841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5" r:id="rId3"/>
    <p:sldLayoutId id="2147483666" r:id="rId4"/>
    <p:sldLayoutId id="2147483654" r:id="rId5"/>
    <p:sldLayoutId id="2147483650" r:id="rId6"/>
    <p:sldLayoutId id="2147483652" r:id="rId7"/>
    <p:sldLayoutId id="2147483664" r:id="rId8"/>
    <p:sldLayoutId id="2147483659" r:id="rId9"/>
    <p:sldLayoutId id="2147483662" r:id="rId10"/>
    <p:sldLayoutId id="2147483660" r:id="rId11"/>
    <p:sldLayoutId id="2147483661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5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rowlett@uta.edu" TargetMode="External"/><Relationship Id="rId2" Type="http://schemas.openxmlformats.org/officeDocument/2006/relationships/hyperlink" Target="https://cems.uta.edu/CEMS/Dashboard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mailto:lwarren@uta.edu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653C-4233-EFCC-54A5-2CBE2F07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/>
              <a:t>Safety and Chemical Disposal Protocol For DUNE FC Production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45043-23C7-404B-399B-2F7FE5D7E6A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Brad Brown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5BA68-93F5-3558-F315-37BDBDEB123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FFF99-F958-30FA-229E-041DEBB1A3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028950" y="4767263"/>
            <a:ext cx="3429000" cy="274637"/>
          </a:xfrm>
        </p:spPr>
        <p:txBody>
          <a:bodyPr/>
          <a:lstStyle/>
          <a:p>
            <a:r>
              <a:rPr lang="en-US" i="0" dirty="0">
                <a:solidFill>
                  <a:schemeClr val="bg1"/>
                </a:solidFill>
                <a:effectLst/>
                <a:latin typeface="+mj-lt"/>
              </a:rPr>
              <a:t>UTA DUNE HDFC Production Workshop 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677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2AC2D-B679-25E7-6FEC-C48EB374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</a:t>
            </a:r>
            <a:r>
              <a:rPr lang="en-US"/>
              <a:t>Inventory and </a:t>
            </a:r>
            <a:r>
              <a:rPr lang="en-US" dirty="0"/>
              <a:t>Disposal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F3D1-A1F5-70ED-5A1B-A71E753FB3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All chemicals should be barcoded and logged in CEMS </a:t>
            </a:r>
          </a:p>
          <a:p>
            <a:r>
              <a:rPr lang="en-US" dirty="0"/>
              <a:t>Empty containers can not simply be thrown away but need to be removed from the CEMS system first. Eric and I have the ability to do this. </a:t>
            </a:r>
          </a:p>
          <a:p>
            <a:r>
              <a:rPr lang="en-US" dirty="0"/>
              <a:t>If an item can not go in regular garbage it must be tagged for hazardous waste and a request to EHS for pickup must be sent </a:t>
            </a:r>
          </a:p>
          <a:p>
            <a:r>
              <a:rPr lang="en-US" dirty="0"/>
              <a:t>These tags and liquid waste container can be obtained from CPB Stockroom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F0F50-4390-B506-C116-7CA76F7268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0B835-D351-A8A6-1EC2-EBDA6F5B5F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831828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FF157-7E63-9BAB-A497-E22F1C01D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86CFB-2724-6E58-DCF4-5B1E7A9C06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Make known where various items will be stored</a:t>
            </a:r>
          </a:p>
          <a:p>
            <a:r>
              <a:rPr lang="en-US" dirty="0"/>
              <a:t>Define crane safety procedure </a:t>
            </a:r>
          </a:p>
          <a:p>
            <a:r>
              <a:rPr lang="en-US" dirty="0"/>
              <a:t>Determine what mask/filter type is needed for “dirty work” (Resp. Haz. </a:t>
            </a:r>
            <a:r>
              <a:rPr lang="en-US" dirty="0" err="1"/>
              <a:t>Asmt</a:t>
            </a:r>
            <a:r>
              <a:rPr lang="en-US" dirty="0"/>
              <a:t>.?)</a:t>
            </a:r>
          </a:p>
          <a:p>
            <a:r>
              <a:rPr lang="en-US" dirty="0"/>
              <a:t>Pull SDS and determine if further precautions are needed for various chemicals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BEE7F9-8771-C35D-3B1A-102D66F0BD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183BC-8ECE-4B25-E210-587D426D0C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2987007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5B8F06-44A9-9A77-BAFC-CC99BCFA3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66D69F-C889-A56F-A135-B36C1E3CD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12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25015-7802-15BE-2753-D83C98C30A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14305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EB9AE-ED19-55B8-77AB-6EA8CF9C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820703-6381-A76B-90C4-D591F97CE5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22350"/>
            <a:ext cx="8229600" cy="3098800"/>
          </a:xfrm>
        </p:spPr>
        <p:txBody>
          <a:bodyPr>
            <a:normAutofit/>
          </a:bodyPr>
          <a:lstStyle/>
          <a:p>
            <a:r>
              <a:rPr lang="en-US" sz="2000" dirty="0"/>
              <a:t>Safety training done through EHS</a:t>
            </a:r>
          </a:p>
          <a:p>
            <a:r>
              <a:rPr lang="en-US" sz="2000" dirty="0"/>
              <a:t>Safety concerns for field cage construction and quality control </a:t>
            </a:r>
          </a:p>
          <a:p>
            <a:r>
              <a:rPr lang="en-US" sz="2000" dirty="0"/>
              <a:t>Safety practices and using PPE</a:t>
            </a:r>
          </a:p>
          <a:p>
            <a:r>
              <a:rPr lang="en-US" sz="2000" dirty="0"/>
              <a:t>Proper disposal of chemicals and inventory management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6D00D-7720-AA47-7FA7-815AA26FA5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03EE-C570-022E-50FB-F86096D67D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28950" y="4767263"/>
            <a:ext cx="3304394" cy="274637"/>
          </a:xfrm>
        </p:spPr>
        <p:txBody>
          <a:bodyPr/>
          <a:lstStyle/>
          <a:p>
            <a:r>
              <a:rPr lang="en-US" dirty="0"/>
              <a:t>UTA DUNE HDFC Production Workshop </a:t>
            </a:r>
          </a:p>
        </p:txBody>
      </p:sp>
    </p:spTree>
    <p:extLst>
      <p:ext uri="{BB962C8B-B14F-4D97-AF65-F5344CB8AC3E}">
        <p14:creationId xmlns:p14="http://schemas.microsoft.com/office/powerpoint/2010/main" val="151636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C475-E99B-9059-9BF3-596928F3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r>
              <a:rPr lang="en-US"/>
              <a:t>Required Safety Training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0DBAF-0A94-C52E-B974-9BC595E2C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676776"/>
            <a:ext cx="8229600" cy="4127440"/>
          </a:xfrm>
        </p:spPr>
        <p:txBody>
          <a:bodyPr>
            <a:normAutofit/>
          </a:bodyPr>
          <a:lstStyle/>
          <a:p>
            <a:r>
              <a:rPr lang="en-US" sz="2000"/>
              <a:t>CHEM200 – Communication and Waste Management (50min)</a:t>
            </a:r>
          </a:p>
          <a:p>
            <a:r>
              <a:rPr lang="en-US" sz="2000"/>
              <a:t>LSR100 – Laser Safety (45min)</a:t>
            </a:r>
          </a:p>
          <a:p>
            <a:r>
              <a:rPr lang="en-US" sz="2000">
                <a:highlight>
                  <a:srgbClr val="FFFF00"/>
                </a:highlight>
              </a:rPr>
              <a:t>OCC100 – Respiratory Protection (30min)</a:t>
            </a:r>
          </a:p>
          <a:p>
            <a:endParaRPr lang="en-US" sz="2000"/>
          </a:p>
          <a:p>
            <a:r>
              <a:rPr lang="en-US" sz="2000"/>
              <a:t>Radiation Safety Training (2-3hrs)</a:t>
            </a:r>
          </a:p>
          <a:p>
            <a:r>
              <a:rPr lang="en-US" sz="2000">
                <a:highlight>
                  <a:srgbClr val="FFFF00"/>
                </a:highlight>
              </a:rPr>
              <a:t>Respirator Fit Test (15min)</a:t>
            </a:r>
          </a:p>
          <a:p>
            <a:r>
              <a:rPr lang="en-US" sz="2000"/>
              <a:t>Site Specific Training</a:t>
            </a:r>
            <a:r>
              <a:rPr lang="en-US" sz="2000" dirty="0"/>
              <a:t> </a:t>
            </a:r>
          </a:p>
          <a:p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1BC41-96C5-F50D-BF0A-A70D494A96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52275D-2294-E014-EB3B-134A4047ED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895628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9168-D28B-71C9-3F61-F82F15BD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Safety Training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1DD46-A1FF-F617-1368-E2F0AFFB65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Go to the </a:t>
            </a:r>
            <a:r>
              <a:rPr lang="en-US" dirty="0">
                <a:hlinkClick r:id="rId2"/>
              </a:rPr>
              <a:t>UTA CEMS website</a:t>
            </a:r>
            <a:r>
              <a:rPr lang="en-US" dirty="0"/>
              <a:t> and login with your UTA email and password</a:t>
            </a:r>
          </a:p>
          <a:p>
            <a:r>
              <a:rPr lang="en-US" dirty="0"/>
              <a:t>Click “view available courses” then click “start online training”</a:t>
            </a:r>
          </a:p>
          <a:p>
            <a:r>
              <a:rPr lang="en-US" dirty="0"/>
              <a:t>If needed, click “view certificates” to download a pdf </a:t>
            </a:r>
          </a:p>
          <a:p>
            <a:endParaRPr lang="en-US" dirty="0"/>
          </a:p>
          <a:p>
            <a:r>
              <a:rPr lang="en-US" dirty="0"/>
              <a:t>In- person trainings can be scheduled with:</a:t>
            </a:r>
          </a:p>
          <a:p>
            <a:pPr lvl="1">
              <a:buFontTx/>
              <a:buChar char="-"/>
            </a:pPr>
            <a:r>
              <a:rPr lang="en-US" dirty="0">
                <a:highlight>
                  <a:srgbClr val="FFFF00"/>
                </a:highlight>
              </a:rPr>
              <a:t>Resp. Fit Test</a:t>
            </a:r>
            <a:r>
              <a:rPr lang="en-US" dirty="0"/>
              <a:t>, </a:t>
            </a:r>
            <a:r>
              <a:rPr lang="en-US" sz="1600" dirty="0"/>
              <a:t>Elisabeth Rowlett – </a:t>
            </a:r>
            <a:r>
              <a:rPr lang="en-US" sz="1600" dirty="0">
                <a:hlinkClick r:id="rId3"/>
              </a:rPr>
              <a:t>rowlett@uta.edu</a:t>
            </a:r>
            <a:r>
              <a:rPr lang="en-US" sz="1600" dirty="0"/>
              <a:t> </a:t>
            </a:r>
          </a:p>
          <a:p>
            <a:pPr lvl="1">
              <a:buFontTx/>
              <a:buChar char="-"/>
            </a:pPr>
            <a:r>
              <a:rPr lang="en-US" dirty="0"/>
              <a:t>Rad. Safety Training, </a:t>
            </a:r>
            <a:r>
              <a:rPr lang="en-US" sz="1600" dirty="0"/>
              <a:t>Laura Warren – </a:t>
            </a:r>
            <a:r>
              <a:rPr lang="en-US" sz="1600" dirty="0">
                <a:hlinkClick r:id="rId4"/>
              </a:rPr>
              <a:t>lwarren@uta.edu</a:t>
            </a:r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64665-4859-98E9-DD6F-E28F1A72FB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67D73-161F-47A8-F65C-E4EA84992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1643D2-1C0A-CAE4-62FB-9BA745B8A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72" y="3663545"/>
            <a:ext cx="5613878" cy="5093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183D3E-D35A-83B4-3BE6-67E577DE0C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7949" y="3616913"/>
            <a:ext cx="2410965" cy="7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26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CF41A-3B54-F8C6-10CE-1F180FB40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Safety Concerns for FC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0217A-F136-00B1-D1E1-CB8CDD3AFA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Dropping heavy objects on feet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Bodily harm related to using the crane to move heavy objects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Chemicals in eyes or on skin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Cuts and Abrasions </a:t>
            </a:r>
            <a:endParaRPr lang="en-US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Breathing in fiberglass dust and other particulates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Asphyxiation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/>
              <a:t>Cryogenic burns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422D28-1B87-67B7-FE92-9260FB66F5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9970A-C5AB-57EB-F47B-9B0D5DCC4A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212521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BBC38-AA17-6424-A29B-3772EC8FA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Safety Guidelines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934EE0-F67F-BA15-C4CB-667B9AB85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22350"/>
            <a:ext cx="8229600" cy="3098800"/>
          </a:xfrm>
        </p:spPr>
        <p:txBody>
          <a:bodyPr/>
          <a:lstStyle/>
          <a:p>
            <a:r>
              <a:rPr lang="en-US" dirty="0"/>
              <a:t>Always work with at least one other group member, never alone</a:t>
            </a:r>
          </a:p>
          <a:p>
            <a:r>
              <a:rPr lang="en-US" dirty="0"/>
              <a:t>If you have any doubts, always ask before starting a task</a:t>
            </a:r>
          </a:p>
          <a:p>
            <a:r>
              <a:rPr lang="en-US" dirty="0"/>
              <a:t>Communicate clearly when you are starting a hazardous process</a:t>
            </a:r>
          </a:p>
          <a:p>
            <a:r>
              <a:rPr lang="en-US" dirty="0"/>
              <a:t>Know the location of the first aid kit, fire extinguisher, and wash stations</a:t>
            </a:r>
          </a:p>
          <a:p>
            <a:r>
              <a:rPr lang="en-US" dirty="0"/>
              <a:t>Know who to contact in the case of an emergency 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AE7BBF-C7BC-46E4-F6D7-F6A7DE9CAC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DB2E8B-A7E0-130B-8D70-08ABFBCEBDE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268918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2DFE9FF-318A-6A46-32B4-D763DFBE6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25"/>
          <a:stretch/>
        </p:blipFill>
        <p:spPr>
          <a:xfrm>
            <a:off x="591719" y="2670629"/>
            <a:ext cx="1865510" cy="16253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FC6939-598A-B28B-4071-23C375845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Construction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5E398-8B9F-5474-CE92-7F5C0E91C7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Steel-toe shoes/boots will be worn at all times </a:t>
            </a:r>
          </a:p>
          <a:p>
            <a:r>
              <a:rPr lang="en-US" dirty="0"/>
              <a:t>Safety glasses should be worn at all time</a:t>
            </a:r>
          </a:p>
          <a:p>
            <a:r>
              <a:rPr lang="en-US" dirty="0"/>
              <a:t>In general, hard hats should be worn at all times, but especially when</a:t>
            </a:r>
          </a:p>
          <a:p>
            <a:pPr lvl="1">
              <a:buFontTx/>
              <a:buChar char="-"/>
            </a:pPr>
            <a:r>
              <a:rPr lang="en-US" dirty="0"/>
              <a:t>Working with the assembly table </a:t>
            </a:r>
          </a:p>
          <a:p>
            <a:pPr lvl="1">
              <a:buFontTx/>
              <a:buChar char="-"/>
            </a:pPr>
            <a:r>
              <a:rPr lang="en-US" dirty="0"/>
              <a:t>Using the crane </a:t>
            </a:r>
          </a:p>
          <a:p>
            <a:pPr lvl="1">
              <a:buFontTx/>
              <a:buChar char="-"/>
            </a:pPr>
            <a:r>
              <a:rPr lang="en-US" dirty="0"/>
              <a:t>Moving large items like I-Beams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40B68-98C4-AE73-C84A-4D986F9BFB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8DD8-1975-4436-AB83-5B6EE62C0F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ABF3FE-5AC4-A0B8-5119-62CBB9B40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772" y="2753982"/>
            <a:ext cx="2000028" cy="1625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DA3354-5952-0DDA-F39C-16BC75673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245" y="2938284"/>
            <a:ext cx="1865510" cy="125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5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42CFD-A298-C0C1-39F5-0759CAF7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1784"/>
            <a:ext cx="8229600" cy="857250"/>
          </a:xfrm>
        </p:spPr>
        <p:txBody>
          <a:bodyPr/>
          <a:lstStyle/>
          <a:p>
            <a:r>
              <a:rPr lang="en-US"/>
              <a:t>Sanding, Gluing, and Deburring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F7AF6-D67F-FABF-F026-512F5A3D1D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870564"/>
            <a:ext cx="8229600" cy="3098800"/>
          </a:xfrm>
        </p:spPr>
        <p:txBody>
          <a:bodyPr/>
          <a:lstStyle/>
          <a:p>
            <a:r>
              <a:rPr lang="en-US" dirty="0"/>
              <a:t>N95 masks or a respirator with a P100 filter should be worn when sanding</a:t>
            </a:r>
          </a:p>
          <a:p>
            <a:pPr lvl="1">
              <a:buFontTx/>
              <a:buChar char="-"/>
            </a:pPr>
            <a:r>
              <a:rPr lang="en-US" dirty="0">
                <a:highlight>
                  <a:srgbClr val="FFFF00"/>
                </a:highlight>
              </a:rPr>
              <a:t>Can not be shared</a:t>
            </a:r>
          </a:p>
          <a:p>
            <a:pPr lvl="1">
              <a:buFontTx/>
              <a:buChar char="-"/>
            </a:pPr>
            <a:r>
              <a:rPr lang="en-US" dirty="0"/>
              <a:t>Respirators must be cleaned regularly</a:t>
            </a:r>
          </a:p>
          <a:p>
            <a:pPr lvl="1">
              <a:buFontTx/>
              <a:buChar char="-"/>
            </a:pPr>
            <a:r>
              <a:rPr lang="en-US" dirty="0"/>
              <a:t>N95 should be disposed of if damaged or used for longer than </a:t>
            </a:r>
            <a:r>
              <a:rPr lang="en-US" dirty="0">
                <a:highlight>
                  <a:srgbClr val="FFFF00"/>
                </a:highlight>
              </a:rPr>
              <a:t>8 hours</a:t>
            </a:r>
          </a:p>
          <a:p>
            <a:r>
              <a:rPr lang="en-US" dirty="0"/>
              <a:t>Thick work gloves to be worn when sanding with nitrile gloves underneath </a:t>
            </a:r>
          </a:p>
          <a:p>
            <a:r>
              <a:rPr lang="en-US" dirty="0"/>
              <a:t>Nitrile gloves when working with epoxy and varnish </a:t>
            </a:r>
          </a:p>
          <a:p>
            <a:r>
              <a:rPr lang="en-US" dirty="0"/>
              <a:t>Lab coats to protect any other exposed skin/clothes </a:t>
            </a:r>
          </a:p>
          <a:p>
            <a:pPr lvl="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49ED8-38F9-C2F2-364D-63800E83BC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EBD5F-1C7B-F7AC-97B2-44A9D1C90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5CCE3-C110-2F56-16F5-261980F71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896" y="3186947"/>
            <a:ext cx="1486107" cy="13670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CE10EA-B950-2DCB-0D5A-73AF52A2A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576" y="3186947"/>
            <a:ext cx="1138748" cy="12639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21AEBE-A261-89BF-6613-18F06D1B5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271" y="3378960"/>
            <a:ext cx="1461771" cy="11190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FF02AE-09FD-B7A2-A5D3-91D096AAC3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225" y="3242870"/>
            <a:ext cx="1262907" cy="125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38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B040D-1287-FAAA-F8C6-43ED1BF2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Liquid Nitrogen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11246-55FA-96FE-EA00-626B9D4CE3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Always work in pairs and in well ventilated areas</a:t>
            </a:r>
          </a:p>
          <a:p>
            <a:r>
              <a:rPr lang="en-US" dirty="0"/>
              <a:t>Wear the gloves designed for working with LN2 (do not submerge in LN2)</a:t>
            </a:r>
          </a:p>
          <a:p>
            <a:r>
              <a:rPr lang="en-US" dirty="0"/>
              <a:t>Cover as much skin as possible (pants, long sleeves, lab coat)</a:t>
            </a:r>
          </a:p>
          <a:p>
            <a:r>
              <a:rPr lang="en-US" dirty="0"/>
              <a:t>Only dispense needed amounts of LN2 into a dewar and never above 80% capacity</a:t>
            </a:r>
          </a:p>
          <a:p>
            <a:r>
              <a:rPr lang="en-US" dirty="0"/>
              <a:t>Never completely seal a dewar containing LN2</a:t>
            </a:r>
          </a:p>
          <a:p>
            <a:r>
              <a:rPr lang="en-US" dirty="0"/>
              <a:t>Lower items slowly into the dewar to prevent splashing 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1DB60-6377-678B-5BAF-1EDB713DF5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F5FFE-000F-CAA1-35F8-7D9F933DD90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38F6E8-D402-E543-ACB1-A97EBECA2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271" y="2632172"/>
            <a:ext cx="1948758" cy="2044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7E711-6615-AAC5-894F-DC851A01E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50791"/>
            <a:ext cx="1172543" cy="172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86204"/>
      </p:ext>
    </p:extLst>
  </p:cSld>
  <p:clrMapOvr>
    <a:masterClrMapping/>
  </p:clrMapOvr>
</p:sld>
</file>

<file path=ppt/theme/theme1.xml><?xml version="1.0" encoding="utf-8"?>
<a:theme xmlns:a="http://schemas.openxmlformats.org/drawingml/2006/main" name="UTA Accessibl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cessible-PPT.pptx" id="{DC14534C-1046-F040-970C-D4B656BEDF73}" vid="{22719C90-FD2E-C343-B61D-D3EE9148F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be5e4d-7a9f-4525-9805-01984b57606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6176C0AF82174B911C66D4EDFF8172" ma:contentTypeVersion="8" ma:contentTypeDescription="Create a new document." ma:contentTypeScope="" ma:versionID="d71ed44fa5ddf773d081d1135ecf7f28">
  <xsd:schema xmlns:xsd="http://www.w3.org/2001/XMLSchema" xmlns:xs="http://www.w3.org/2001/XMLSchema" xmlns:p="http://schemas.microsoft.com/office/2006/metadata/properties" xmlns:ns3="5cbe5e4d-7a9f-4525-9805-01984b57606d" xmlns:ns4="dcebddca-38c9-4cd6-9fc3-73ac96346401" targetNamespace="http://schemas.microsoft.com/office/2006/metadata/properties" ma:root="true" ma:fieldsID="9ca35a2f80d5ffffec38091344429b52" ns3:_="" ns4:_="">
    <xsd:import namespace="5cbe5e4d-7a9f-4525-9805-01984b57606d"/>
    <xsd:import namespace="dcebddca-38c9-4cd6-9fc3-73ac963464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e5e4d-7a9f-4525-9805-01984b5760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bddca-38c9-4cd6-9fc3-73ac9634640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99CAED-701D-44BF-B45E-0631AD0D07E6}">
  <ds:schemaRefs>
    <ds:schemaRef ds:uri="http://schemas.microsoft.com/office/2006/metadata/properties"/>
    <ds:schemaRef ds:uri="http://www.w3.org/2000/xmlns/"/>
    <ds:schemaRef ds:uri="5cbe5e4d-7a9f-4525-9805-01984b57606d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70503752-E999-4277-A890-75F5A290044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5cbe5e4d-7a9f-4525-9805-01984b57606d"/>
    <ds:schemaRef ds:uri="dcebddca-38c9-4cd6-9fc3-73ac96346401"/>
  </ds:schemaRefs>
</ds:datastoreItem>
</file>

<file path=customXml/itemProps3.xml><?xml version="1.0" encoding="utf-8"?>
<ds:datastoreItem xmlns:ds="http://schemas.openxmlformats.org/officeDocument/2006/customXml" ds:itemID="{6987676A-099B-4B53-B66D-C60F83A714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Brad Brown Weekly Update Nov. 10</Template>
  <TotalTime>221</TotalTime>
  <Words>653</Words>
  <Application>Microsoft Office PowerPoint</Application>
  <PresentationFormat>On-screen Show (16:9)</PresentationFormat>
  <Paragraphs>96</Paragraphs>
  <Slides>12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UTA Accessible Template</vt:lpstr>
      <vt:lpstr>Safety and Chemical Disposal Protocol For DUNE FC Production </vt:lpstr>
      <vt:lpstr>Outline</vt:lpstr>
      <vt:lpstr>Required Safety Training </vt:lpstr>
      <vt:lpstr>Required Safety Training Cont.</vt:lpstr>
      <vt:lpstr>Safety Concerns for FC Production</vt:lpstr>
      <vt:lpstr>General Safety Guidelines</vt:lpstr>
      <vt:lpstr>Construction Safety</vt:lpstr>
      <vt:lpstr>Sanding, Gluing, and Deburring Safety</vt:lpstr>
      <vt:lpstr>Liquid Nitrogen Safety</vt:lpstr>
      <vt:lpstr>Chemical Inventory and Disposal </vt:lpstr>
      <vt:lpstr>Future Work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and Chemical Disposal Protocol For DUNE FC Production </dc:title>
  <dc:creator>Brown, Brad</dc:creator>
  <cp:lastModifiedBy>Brown, Brad</cp:lastModifiedBy>
  <cp:revision>4</cp:revision>
  <dcterms:created xsi:type="dcterms:W3CDTF">2023-11-12T22:07:58Z</dcterms:created>
  <dcterms:modified xsi:type="dcterms:W3CDTF">2024-02-17T04:58:18Z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0x0101009E6176C0AF82174B911C66D4EDFF8172</vt:lpwstr>
  </property>
</Properties>
</file>