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58" r:id="rId3"/>
    <p:sldId id="259" r:id="rId4"/>
    <p:sldId id="260" r:id="rId5"/>
    <p:sldId id="261" r:id="rId6"/>
    <p:sldId id="264" r:id="rId7"/>
    <p:sldId id="262" r:id="rId8"/>
    <p:sldId id="263" r:id="rId9"/>
    <p:sldId id="265" r:id="rId10"/>
    <p:sldId id="266"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2ECFFE-8342-4198-8064-3721390031CF}" v="1694" dt="2024-02-17T15:50:25.9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72" autoAdjust="0"/>
    <p:restoredTop sz="94660"/>
  </p:normalViewPr>
  <p:slideViewPr>
    <p:cSldViewPr snapToGrid="0">
      <p:cViewPr varScale="1">
        <p:scale>
          <a:sx n="86" d="100"/>
          <a:sy n="86" d="100"/>
        </p:scale>
        <p:origin x="96"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6"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E00813-9D2A-4D4B-BA31-4657078876B4}" type="doc">
      <dgm:prSet loTypeId="urn:microsoft.com/office/officeart/2016/7/layout/BasicLinearProcessNumbered" loCatId="process" qsTypeId="urn:microsoft.com/office/officeart/2005/8/quickstyle/simple1" qsCatId="simple" csTypeId="urn:microsoft.com/office/officeart/2005/8/colors/colorful2" csCatId="colorful"/>
      <dgm:spPr/>
      <dgm:t>
        <a:bodyPr/>
        <a:lstStyle/>
        <a:p>
          <a:endParaRPr lang="en-US"/>
        </a:p>
      </dgm:t>
    </dgm:pt>
    <dgm:pt modelId="{E2D4FC3C-E92E-4788-A9D1-CF3AB3545D2A}">
      <dgm:prSet/>
      <dgm:spPr/>
      <dgm:t>
        <a:bodyPr/>
        <a:lstStyle/>
        <a:p>
          <a:r>
            <a:rPr lang="en-US"/>
            <a:t>Study the Engineering drawings more thoroughly</a:t>
          </a:r>
        </a:p>
      </dgm:t>
    </dgm:pt>
    <dgm:pt modelId="{77A42FCA-05A2-4747-B0B4-E1A0DF2DA8CB}" type="parTrans" cxnId="{893DD2F4-C35B-4D6D-9A72-614E347519DB}">
      <dgm:prSet/>
      <dgm:spPr/>
      <dgm:t>
        <a:bodyPr/>
        <a:lstStyle/>
        <a:p>
          <a:endParaRPr lang="en-US"/>
        </a:p>
      </dgm:t>
    </dgm:pt>
    <dgm:pt modelId="{A4DF1359-7064-442B-900A-349E591FF705}" type="sibTrans" cxnId="{893DD2F4-C35B-4D6D-9A72-614E347519DB}">
      <dgm:prSet phldrT="1" phldr="0"/>
      <dgm:spPr/>
      <dgm:t>
        <a:bodyPr/>
        <a:lstStyle/>
        <a:p>
          <a:r>
            <a:rPr lang="en-US"/>
            <a:t>1</a:t>
          </a:r>
        </a:p>
      </dgm:t>
    </dgm:pt>
    <dgm:pt modelId="{C893DCF0-7337-44E3-A378-8B8FECEF8A0A}">
      <dgm:prSet/>
      <dgm:spPr/>
      <dgm:t>
        <a:bodyPr/>
        <a:lstStyle/>
        <a:p>
          <a:r>
            <a:rPr lang="en-US"/>
            <a:t>Finish the Data Set 1 and Data Set 2 scanning </a:t>
          </a:r>
        </a:p>
      </dgm:t>
    </dgm:pt>
    <dgm:pt modelId="{268638B4-0ADF-4F58-BC29-0B09FE8A968F}" type="parTrans" cxnId="{3A299508-8343-4A6C-AE5E-ADC5A3BD2F54}">
      <dgm:prSet/>
      <dgm:spPr/>
      <dgm:t>
        <a:bodyPr/>
        <a:lstStyle/>
        <a:p>
          <a:endParaRPr lang="en-US"/>
        </a:p>
      </dgm:t>
    </dgm:pt>
    <dgm:pt modelId="{146ACAEB-FB2B-4E4E-8592-13977B138820}" type="sibTrans" cxnId="{3A299508-8343-4A6C-AE5E-ADC5A3BD2F54}">
      <dgm:prSet phldrT="2" phldr="0"/>
      <dgm:spPr/>
      <dgm:t>
        <a:bodyPr/>
        <a:lstStyle/>
        <a:p>
          <a:r>
            <a:rPr lang="en-US"/>
            <a:t>2</a:t>
          </a:r>
        </a:p>
      </dgm:t>
    </dgm:pt>
    <dgm:pt modelId="{E4055663-2FB7-4C84-AC88-0956C87C61C3}">
      <dgm:prSet/>
      <dgm:spPr/>
      <dgm:t>
        <a:bodyPr/>
        <a:lstStyle/>
        <a:p>
          <a:r>
            <a:rPr lang="en-US"/>
            <a:t>Gather the screenshots of all the interesting events and the events that are identified as 8.</a:t>
          </a:r>
        </a:p>
      </dgm:t>
    </dgm:pt>
    <dgm:pt modelId="{0476E7B8-F385-4CE3-B268-E42246615FA2}" type="parTrans" cxnId="{0933018D-F33B-4347-B8BC-481589FBA687}">
      <dgm:prSet/>
      <dgm:spPr/>
      <dgm:t>
        <a:bodyPr/>
        <a:lstStyle/>
        <a:p>
          <a:endParaRPr lang="en-US"/>
        </a:p>
      </dgm:t>
    </dgm:pt>
    <dgm:pt modelId="{26892A8B-7AEE-40BA-9920-71C29BE0FD6C}" type="sibTrans" cxnId="{0933018D-F33B-4347-B8BC-481589FBA687}">
      <dgm:prSet phldrT="3" phldr="0"/>
      <dgm:spPr/>
      <dgm:t>
        <a:bodyPr/>
        <a:lstStyle/>
        <a:p>
          <a:r>
            <a:rPr lang="en-US"/>
            <a:t>3</a:t>
          </a:r>
        </a:p>
      </dgm:t>
    </dgm:pt>
    <dgm:pt modelId="{CA75FCA5-23B3-4D3E-86F8-1A097100A440}" type="pres">
      <dgm:prSet presAssocID="{15E00813-9D2A-4D4B-BA31-4657078876B4}" presName="Name0" presStyleCnt="0">
        <dgm:presLayoutVars>
          <dgm:animLvl val="lvl"/>
          <dgm:resizeHandles val="exact"/>
        </dgm:presLayoutVars>
      </dgm:prSet>
      <dgm:spPr/>
    </dgm:pt>
    <dgm:pt modelId="{A0F6CC3B-DCDF-463E-9E36-BC90093521AA}" type="pres">
      <dgm:prSet presAssocID="{E2D4FC3C-E92E-4788-A9D1-CF3AB3545D2A}" presName="compositeNode" presStyleCnt="0">
        <dgm:presLayoutVars>
          <dgm:bulletEnabled val="1"/>
        </dgm:presLayoutVars>
      </dgm:prSet>
      <dgm:spPr/>
    </dgm:pt>
    <dgm:pt modelId="{34DE1A0F-6959-433F-B315-67E67E67287C}" type="pres">
      <dgm:prSet presAssocID="{E2D4FC3C-E92E-4788-A9D1-CF3AB3545D2A}" presName="bgRect" presStyleLbl="bgAccFollowNode1" presStyleIdx="0" presStyleCnt="3"/>
      <dgm:spPr/>
    </dgm:pt>
    <dgm:pt modelId="{9E6CF814-6AFC-4C6E-B362-0692562DEB06}" type="pres">
      <dgm:prSet presAssocID="{A4DF1359-7064-442B-900A-349E591FF705}" presName="sibTransNodeCircle" presStyleLbl="alignNode1" presStyleIdx="0" presStyleCnt="6">
        <dgm:presLayoutVars>
          <dgm:chMax val="0"/>
          <dgm:bulletEnabled/>
        </dgm:presLayoutVars>
      </dgm:prSet>
      <dgm:spPr/>
    </dgm:pt>
    <dgm:pt modelId="{85CE7E56-2285-440A-8A6D-118CD776831A}" type="pres">
      <dgm:prSet presAssocID="{E2D4FC3C-E92E-4788-A9D1-CF3AB3545D2A}" presName="bottomLine" presStyleLbl="alignNode1" presStyleIdx="1" presStyleCnt="6">
        <dgm:presLayoutVars/>
      </dgm:prSet>
      <dgm:spPr/>
    </dgm:pt>
    <dgm:pt modelId="{284C9D20-250B-4CCD-9336-FA351AA1A4B6}" type="pres">
      <dgm:prSet presAssocID="{E2D4FC3C-E92E-4788-A9D1-CF3AB3545D2A}" presName="nodeText" presStyleLbl="bgAccFollowNode1" presStyleIdx="0" presStyleCnt="3">
        <dgm:presLayoutVars>
          <dgm:bulletEnabled val="1"/>
        </dgm:presLayoutVars>
      </dgm:prSet>
      <dgm:spPr/>
    </dgm:pt>
    <dgm:pt modelId="{6FD4ECAB-6145-4BB7-A2EC-47B4106E1D24}" type="pres">
      <dgm:prSet presAssocID="{A4DF1359-7064-442B-900A-349E591FF705}" presName="sibTrans" presStyleCnt="0"/>
      <dgm:spPr/>
    </dgm:pt>
    <dgm:pt modelId="{20A2E4D9-6D1F-4DA1-A96C-DAF861B2F871}" type="pres">
      <dgm:prSet presAssocID="{C893DCF0-7337-44E3-A378-8B8FECEF8A0A}" presName="compositeNode" presStyleCnt="0">
        <dgm:presLayoutVars>
          <dgm:bulletEnabled val="1"/>
        </dgm:presLayoutVars>
      </dgm:prSet>
      <dgm:spPr/>
    </dgm:pt>
    <dgm:pt modelId="{173B9228-D9CD-4242-AC9D-2D41CF52F09B}" type="pres">
      <dgm:prSet presAssocID="{C893DCF0-7337-44E3-A378-8B8FECEF8A0A}" presName="bgRect" presStyleLbl="bgAccFollowNode1" presStyleIdx="1" presStyleCnt="3"/>
      <dgm:spPr/>
    </dgm:pt>
    <dgm:pt modelId="{8E348556-0EE5-4149-898C-338BE6848A34}" type="pres">
      <dgm:prSet presAssocID="{146ACAEB-FB2B-4E4E-8592-13977B138820}" presName="sibTransNodeCircle" presStyleLbl="alignNode1" presStyleIdx="2" presStyleCnt="6">
        <dgm:presLayoutVars>
          <dgm:chMax val="0"/>
          <dgm:bulletEnabled/>
        </dgm:presLayoutVars>
      </dgm:prSet>
      <dgm:spPr/>
    </dgm:pt>
    <dgm:pt modelId="{D49F9BBB-0624-4AEF-B4DD-9837AF982132}" type="pres">
      <dgm:prSet presAssocID="{C893DCF0-7337-44E3-A378-8B8FECEF8A0A}" presName="bottomLine" presStyleLbl="alignNode1" presStyleIdx="3" presStyleCnt="6">
        <dgm:presLayoutVars/>
      </dgm:prSet>
      <dgm:spPr/>
    </dgm:pt>
    <dgm:pt modelId="{759E40F3-FE78-4D5E-A1F8-4637DD0EC3CF}" type="pres">
      <dgm:prSet presAssocID="{C893DCF0-7337-44E3-A378-8B8FECEF8A0A}" presName="nodeText" presStyleLbl="bgAccFollowNode1" presStyleIdx="1" presStyleCnt="3">
        <dgm:presLayoutVars>
          <dgm:bulletEnabled val="1"/>
        </dgm:presLayoutVars>
      </dgm:prSet>
      <dgm:spPr/>
    </dgm:pt>
    <dgm:pt modelId="{C13D37C7-A7E3-4E13-B983-AC28E27BFECB}" type="pres">
      <dgm:prSet presAssocID="{146ACAEB-FB2B-4E4E-8592-13977B138820}" presName="sibTrans" presStyleCnt="0"/>
      <dgm:spPr/>
    </dgm:pt>
    <dgm:pt modelId="{84BCECBA-891C-47B7-9F28-A3B16A054EC3}" type="pres">
      <dgm:prSet presAssocID="{E4055663-2FB7-4C84-AC88-0956C87C61C3}" presName="compositeNode" presStyleCnt="0">
        <dgm:presLayoutVars>
          <dgm:bulletEnabled val="1"/>
        </dgm:presLayoutVars>
      </dgm:prSet>
      <dgm:spPr/>
    </dgm:pt>
    <dgm:pt modelId="{72CCB844-050A-44D1-BA96-7C7B38FBACEC}" type="pres">
      <dgm:prSet presAssocID="{E4055663-2FB7-4C84-AC88-0956C87C61C3}" presName="bgRect" presStyleLbl="bgAccFollowNode1" presStyleIdx="2" presStyleCnt="3"/>
      <dgm:spPr/>
    </dgm:pt>
    <dgm:pt modelId="{90682C3E-366A-4CEA-AC4D-0B22E07B3D8D}" type="pres">
      <dgm:prSet presAssocID="{26892A8B-7AEE-40BA-9920-71C29BE0FD6C}" presName="sibTransNodeCircle" presStyleLbl="alignNode1" presStyleIdx="4" presStyleCnt="6">
        <dgm:presLayoutVars>
          <dgm:chMax val="0"/>
          <dgm:bulletEnabled/>
        </dgm:presLayoutVars>
      </dgm:prSet>
      <dgm:spPr/>
    </dgm:pt>
    <dgm:pt modelId="{EBCD6A00-25E9-400F-BBEC-B9CA088069BA}" type="pres">
      <dgm:prSet presAssocID="{E4055663-2FB7-4C84-AC88-0956C87C61C3}" presName="bottomLine" presStyleLbl="alignNode1" presStyleIdx="5" presStyleCnt="6">
        <dgm:presLayoutVars/>
      </dgm:prSet>
      <dgm:spPr/>
    </dgm:pt>
    <dgm:pt modelId="{86DE1943-FEFE-439D-A337-F9BD4B6CF94D}" type="pres">
      <dgm:prSet presAssocID="{E4055663-2FB7-4C84-AC88-0956C87C61C3}" presName="nodeText" presStyleLbl="bgAccFollowNode1" presStyleIdx="2" presStyleCnt="3">
        <dgm:presLayoutVars>
          <dgm:bulletEnabled val="1"/>
        </dgm:presLayoutVars>
      </dgm:prSet>
      <dgm:spPr/>
    </dgm:pt>
  </dgm:ptLst>
  <dgm:cxnLst>
    <dgm:cxn modelId="{167ABE00-204A-4339-8C80-22AF02A0C372}" type="presOf" srcId="{E2D4FC3C-E92E-4788-A9D1-CF3AB3545D2A}" destId="{284C9D20-250B-4CCD-9336-FA351AA1A4B6}" srcOrd="1" destOrd="0" presId="urn:microsoft.com/office/officeart/2016/7/layout/BasicLinearProcessNumbered"/>
    <dgm:cxn modelId="{3A299508-8343-4A6C-AE5E-ADC5A3BD2F54}" srcId="{15E00813-9D2A-4D4B-BA31-4657078876B4}" destId="{C893DCF0-7337-44E3-A378-8B8FECEF8A0A}" srcOrd="1" destOrd="0" parTransId="{268638B4-0ADF-4F58-BC29-0B09FE8A968F}" sibTransId="{146ACAEB-FB2B-4E4E-8592-13977B138820}"/>
    <dgm:cxn modelId="{7F287B16-3668-4FA4-BA7E-176C29FD7574}" type="presOf" srcId="{A4DF1359-7064-442B-900A-349E591FF705}" destId="{9E6CF814-6AFC-4C6E-B362-0692562DEB06}" srcOrd="0" destOrd="0" presId="urn:microsoft.com/office/officeart/2016/7/layout/BasicLinearProcessNumbered"/>
    <dgm:cxn modelId="{973F2222-FDA4-426B-BAA1-A13A898E8C90}" type="presOf" srcId="{15E00813-9D2A-4D4B-BA31-4657078876B4}" destId="{CA75FCA5-23B3-4D3E-86F8-1A097100A440}" srcOrd="0" destOrd="0" presId="urn:microsoft.com/office/officeart/2016/7/layout/BasicLinearProcessNumbered"/>
    <dgm:cxn modelId="{E071E62C-E70D-4032-999D-5A0F806AA295}" type="presOf" srcId="{C893DCF0-7337-44E3-A378-8B8FECEF8A0A}" destId="{759E40F3-FE78-4D5E-A1F8-4637DD0EC3CF}" srcOrd="1" destOrd="0" presId="urn:microsoft.com/office/officeart/2016/7/layout/BasicLinearProcessNumbered"/>
    <dgm:cxn modelId="{0CC78A55-DCD7-46CD-A3D0-DDDF7F486151}" type="presOf" srcId="{E2D4FC3C-E92E-4788-A9D1-CF3AB3545D2A}" destId="{34DE1A0F-6959-433F-B315-67E67E67287C}" srcOrd="0" destOrd="0" presId="urn:microsoft.com/office/officeart/2016/7/layout/BasicLinearProcessNumbered"/>
    <dgm:cxn modelId="{0933018D-F33B-4347-B8BC-481589FBA687}" srcId="{15E00813-9D2A-4D4B-BA31-4657078876B4}" destId="{E4055663-2FB7-4C84-AC88-0956C87C61C3}" srcOrd="2" destOrd="0" parTransId="{0476E7B8-F385-4CE3-B268-E42246615FA2}" sibTransId="{26892A8B-7AEE-40BA-9920-71C29BE0FD6C}"/>
    <dgm:cxn modelId="{AF4C9FA2-95A5-4852-899E-C93E93626D01}" type="presOf" srcId="{146ACAEB-FB2B-4E4E-8592-13977B138820}" destId="{8E348556-0EE5-4149-898C-338BE6848A34}" srcOrd="0" destOrd="0" presId="urn:microsoft.com/office/officeart/2016/7/layout/BasicLinearProcessNumbered"/>
    <dgm:cxn modelId="{01B4A9CA-A06E-4A83-9DE9-703B462B5F9F}" type="presOf" srcId="{E4055663-2FB7-4C84-AC88-0956C87C61C3}" destId="{72CCB844-050A-44D1-BA96-7C7B38FBACEC}" srcOrd="0" destOrd="0" presId="urn:microsoft.com/office/officeart/2016/7/layout/BasicLinearProcessNumbered"/>
    <dgm:cxn modelId="{B819DDD4-CFDF-44A8-8577-5D2A47423A9F}" type="presOf" srcId="{26892A8B-7AEE-40BA-9920-71C29BE0FD6C}" destId="{90682C3E-366A-4CEA-AC4D-0B22E07B3D8D}" srcOrd="0" destOrd="0" presId="urn:microsoft.com/office/officeart/2016/7/layout/BasicLinearProcessNumbered"/>
    <dgm:cxn modelId="{A5B8CFD5-5AF9-4D6F-8E85-C1DEB8992F4E}" type="presOf" srcId="{C893DCF0-7337-44E3-A378-8B8FECEF8A0A}" destId="{173B9228-D9CD-4242-AC9D-2D41CF52F09B}" srcOrd="0" destOrd="0" presId="urn:microsoft.com/office/officeart/2016/7/layout/BasicLinearProcessNumbered"/>
    <dgm:cxn modelId="{1AC7D8EF-85F2-4176-912C-EDF56E21B747}" type="presOf" srcId="{E4055663-2FB7-4C84-AC88-0956C87C61C3}" destId="{86DE1943-FEFE-439D-A337-F9BD4B6CF94D}" srcOrd="1" destOrd="0" presId="urn:microsoft.com/office/officeart/2016/7/layout/BasicLinearProcessNumbered"/>
    <dgm:cxn modelId="{893DD2F4-C35B-4D6D-9A72-614E347519DB}" srcId="{15E00813-9D2A-4D4B-BA31-4657078876B4}" destId="{E2D4FC3C-E92E-4788-A9D1-CF3AB3545D2A}" srcOrd="0" destOrd="0" parTransId="{77A42FCA-05A2-4747-B0B4-E1A0DF2DA8CB}" sibTransId="{A4DF1359-7064-442B-900A-349E591FF705}"/>
    <dgm:cxn modelId="{F7984CCA-8320-4B50-81BF-97D9AD05FC51}" type="presParOf" srcId="{CA75FCA5-23B3-4D3E-86F8-1A097100A440}" destId="{A0F6CC3B-DCDF-463E-9E36-BC90093521AA}" srcOrd="0" destOrd="0" presId="urn:microsoft.com/office/officeart/2016/7/layout/BasicLinearProcessNumbered"/>
    <dgm:cxn modelId="{012E3351-E6D3-404C-AEBA-732DA37C3331}" type="presParOf" srcId="{A0F6CC3B-DCDF-463E-9E36-BC90093521AA}" destId="{34DE1A0F-6959-433F-B315-67E67E67287C}" srcOrd="0" destOrd="0" presId="urn:microsoft.com/office/officeart/2016/7/layout/BasicLinearProcessNumbered"/>
    <dgm:cxn modelId="{B5B09F3F-89D6-4E0C-80B6-B329D235B0F2}" type="presParOf" srcId="{A0F6CC3B-DCDF-463E-9E36-BC90093521AA}" destId="{9E6CF814-6AFC-4C6E-B362-0692562DEB06}" srcOrd="1" destOrd="0" presId="urn:microsoft.com/office/officeart/2016/7/layout/BasicLinearProcessNumbered"/>
    <dgm:cxn modelId="{4E1B07DD-AD00-402A-935D-190CBD336849}" type="presParOf" srcId="{A0F6CC3B-DCDF-463E-9E36-BC90093521AA}" destId="{85CE7E56-2285-440A-8A6D-118CD776831A}" srcOrd="2" destOrd="0" presId="urn:microsoft.com/office/officeart/2016/7/layout/BasicLinearProcessNumbered"/>
    <dgm:cxn modelId="{F782F47F-37E5-441D-8935-30E5943CD723}" type="presParOf" srcId="{A0F6CC3B-DCDF-463E-9E36-BC90093521AA}" destId="{284C9D20-250B-4CCD-9336-FA351AA1A4B6}" srcOrd="3" destOrd="0" presId="urn:microsoft.com/office/officeart/2016/7/layout/BasicLinearProcessNumbered"/>
    <dgm:cxn modelId="{25C25232-A6A1-45BD-A901-B794524E69C5}" type="presParOf" srcId="{CA75FCA5-23B3-4D3E-86F8-1A097100A440}" destId="{6FD4ECAB-6145-4BB7-A2EC-47B4106E1D24}" srcOrd="1" destOrd="0" presId="urn:microsoft.com/office/officeart/2016/7/layout/BasicLinearProcessNumbered"/>
    <dgm:cxn modelId="{6A185F55-9F21-45BF-A717-047B2BE2B712}" type="presParOf" srcId="{CA75FCA5-23B3-4D3E-86F8-1A097100A440}" destId="{20A2E4D9-6D1F-4DA1-A96C-DAF861B2F871}" srcOrd="2" destOrd="0" presId="urn:microsoft.com/office/officeart/2016/7/layout/BasicLinearProcessNumbered"/>
    <dgm:cxn modelId="{659282D8-2156-416F-A642-64CD6DB36B2A}" type="presParOf" srcId="{20A2E4D9-6D1F-4DA1-A96C-DAF861B2F871}" destId="{173B9228-D9CD-4242-AC9D-2D41CF52F09B}" srcOrd="0" destOrd="0" presId="urn:microsoft.com/office/officeart/2016/7/layout/BasicLinearProcessNumbered"/>
    <dgm:cxn modelId="{25949E75-4256-4090-B101-8701A9F70A89}" type="presParOf" srcId="{20A2E4D9-6D1F-4DA1-A96C-DAF861B2F871}" destId="{8E348556-0EE5-4149-898C-338BE6848A34}" srcOrd="1" destOrd="0" presId="urn:microsoft.com/office/officeart/2016/7/layout/BasicLinearProcessNumbered"/>
    <dgm:cxn modelId="{4AEB2F6A-9DFC-49C6-97F1-9C1CCDEB5C4A}" type="presParOf" srcId="{20A2E4D9-6D1F-4DA1-A96C-DAF861B2F871}" destId="{D49F9BBB-0624-4AEF-B4DD-9837AF982132}" srcOrd="2" destOrd="0" presId="urn:microsoft.com/office/officeart/2016/7/layout/BasicLinearProcessNumbered"/>
    <dgm:cxn modelId="{4D1DE9A2-2924-4686-9D32-80725D373C9A}" type="presParOf" srcId="{20A2E4D9-6D1F-4DA1-A96C-DAF861B2F871}" destId="{759E40F3-FE78-4D5E-A1F8-4637DD0EC3CF}" srcOrd="3" destOrd="0" presId="urn:microsoft.com/office/officeart/2016/7/layout/BasicLinearProcessNumbered"/>
    <dgm:cxn modelId="{0FB791B8-0700-46D4-8A7E-49552E68A0BD}" type="presParOf" srcId="{CA75FCA5-23B3-4D3E-86F8-1A097100A440}" destId="{C13D37C7-A7E3-4E13-B983-AC28E27BFECB}" srcOrd="3" destOrd="0" presId="urn:microsoft.com/office/officeart/2016/7/layout/BasicLinearProcessNumbered"/>
    <dgm:cxn modelId="{0DF30C56-4D3F-473C-B0F3-3948D8A48502}" type="presParOf" srcId="{CA75FCA5-23B3-4D3E-86F8-1A097100A440}" destId="{84BCECBA-891C-47B7-9F28-A3B16A054EC3}" srcOrd="4" destOrd="0" presId="urn:microsoft.com/office/officeart/2016/7/layout/BasicLinearProcessNumbered"/>
    <dgm:cxn modelId="{1A46B55E-13AC-4D2A-B7C6-174E46571656}" type="presParOf" srcId="{84BCECBA-891C-47B7-9F28-A3B16A054EC3}" destId="{72CCB844-050A-44D1-BA96-7C7B38FBACEC}" srcOrd="0" destOrd="0" presId="urn:microsoft.com/office/officeart/2016/7/layout/BasicLinearProcessNumbered"/>
    <dgm:cxn modelId="{E358B826-A02B-4806-82FB-AE736C30D224}" type="presParOf" srcId="{84BCECBA-891C-47B7-9F28-A3B16A054EC3}" destId="{90682C3E-366A-4CEA-AC4D-0B22E07B3D8D}" srcOrd="1" destOrd="0" presId="urn:microsoft.com/office/officeart/2016/7/layout/BasicLinearProcessNumbered"/>
    <dgm:cxn modelId="{8E693E75-5DD9-4938-8492-36D31024B16A}" type="presParOf" srcId="{84BCECBA-891C-47B7-9F28-A3B16A054EC3}" destId="{EBCD6A00-25E9-400F-BBEC-B9CA088069BA}" srcOrd="2" destOrd="0" presId="urn:microsoft.com/office/officeart/2016/7/layout/BasicLinearProcessNumbered"/>
    <dgm:cxn modelId="{501F3BB4-2186-4DF8-BC98-37A7B468D01F}" type="presParOf" srcId="{84BCECBA-891C-47B7-9F28-A3B16A054EC3}" destId="{86DE1943-FEFE-439D-A337-F9BD4B6CF94D}" srcOrd="3" destOrd="0" presId="urn:microsoft.com/office/officeart/2016/7/layout/BasicLinearProcessNumbered"/>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DE1A0F-6959-433F-B315-67E67E67287C}">
      <dsp:nvSpPr>
        <dsp:cNvPr id="0" name=""/>
        <dsp:cNvSpPr/>
      </dsp:nvSpPr>
      <dsp:spPr>
        <a:xfrm>
          <a:off x="0" y="0"/>
          <a:ext cx="3414946" cy="3689405"/>
        </a:xfrm>
        <a:prstGeom prst="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243" tIns="330200" rIns="266243" bIns="330200" numCol="1" spcCol="1270" anchor="t" anchorCtr="0">
          <a:noAutofit/>
        </a:bodyPr>
        <a:lstStyle/>
        <a:p>
          <a:pPr marL="0" lvl="0" indent="0" algn="l" defTabSz="1066800">
            <a:lnSpc>
              <a:spcPct val="90000"/>
            </a:lnSpc>
            <a:spcBef>
              <a:spcPct val="0"/>
            </a:spcBef>
            <a:spcAft>
              <a:spcPct val="35000"/>
            </a:spcAft>
            <a:buNone/>
          </a:pPr>
          <a:r>
            <a:rPr lang="en-US" sz="2400" kern="1200"/>
            <a:t>Study the Engineering drawings more thoroughly</a:t>
          </a:r>
        </a:p>
      </dsp:txBody>
      <dsp:txXfrm>
        <a:off x="0" y="1401973"/>
        <a:ext cx="3414946" cy="2213643"/>
      </dsp:txXfrm>
    </dsp:sp>
    <dsp:sp modelId="{9E6CF814-6AFC-4C6E-B362-0692562DEB06}">
      <dsp:nvSpPr>
        <dsp:cNvPr id="0" name=""/>
        <dsp:cNvSpPr/>
      </dsp:nvSpPr>
      <dsp:spPr>
        <a:xfrm>
          <a:off x="1154062" y="368940"/>
          <a:ext cx="1106821" cy="1106821"/>
        </a:xfrm>
        <a:prstGeom prst="ellipse">
          <a:avLst/>
        </a:prstGeom>
        <a:solidFill>
          <a:schemeClr val="accent2">
            <a:hueOff val="0"/>
            <a:satOff val="0"/>
            <a:lumOff val="0"/>
            <a:alphaOff val="0"/>
          </a:schemeClr>
        </a:solidFill>
        <a:ln w="12700" cap="flat" cmpd="sng" algn="ctr">
          <a:solidFill>
            <a:schemeClr val="accen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292" tIns="12700" rIns="86292" bIns="12700" numCol="1" spcCol="1270" anchor="ctr" anchorCtr="0">
          <a:noAutofit/>
        </a:bodyPr>
        <a:lstStyle/>
        <a:p>
          <a:pPr marL="0" lvl="0" indent="0" algn="ctr" defTabSz="2133600">
            <a:lnSpc>
              <a:spcPct val="90000"/>
            </a:lnSpc>
            <a:spcBef>
              <a:spcPct val="0"/>
            </a:spcBef>
            <a:spcAft>
              <a:spcPct val="35000"/>
            </a:spcAft>
            <a:buNone/>
          </a:pPr>
          <a:r>
            <a:rPr lang="en-US" sz="4800" kern="1200"/>
            <a:t>1</a:t>
          </a:r>
        </a:p>
      </dsp:txBody>
      <dsp:txXfrm>
        <a:off x="1316152" y="531030"/>
        <a:ext cx="782641" cy="782641"/>
      </dsp:txXfrm>
    </dsp:sp>
    <dsp:sp modelId="{85CE7E56-2285-440A-8A6D-118CD776831A}">
      <dsp:nvSpPr>
        <dsp:cNvPr id="0" name=""/>
        <dsp:cNvSpPr/>
      </dsp:nvSpPr>
      <dsp:spPr>
        <a:xfrm>
          <a:off x="0" y="3689333"/>
          <a:ext cx="3414946" cy="72"/>
        </a:xfrm>
        <a:prstGeom prst="rect">
          <a:avLst/>
        </a:prstGeom>
        <a:solidFill>
          <a:schemeClr val="accent2">
            <a:hueOff val="-291073"/>
            <a:satOff val="-16786"/>
            <a:lumOff val="1726"/>
            <a:alphaOff val="0"/>
          </a:schemeClr>
        </a:solidFill>
        <a:ln w="12700" cap="flat" cmpd="sng" algn="ctr">
          <a:solidFill>
            <a:schemeClr val="accent2">
              <a:hueOff val="-291073"/>
              <a:satOff val="-16786"/>
              <a:lumOff val="1726"/>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173B9228-D9CD-4242-AC9D-2D41CF52F09B}">
      <dsp:nvSpPr>
        <dsp:cNvPr id="0" name=""/>
        <dsp:cNvSpPr/>
      </dsp:nvSpPr>
      <dsp:spPr>
        <a:xfrm>
          <a:off x="3756441" y="0"/>
          <a:ext cx="3414946" cy="3689405"/>
        </a:xfrm>
        <a:prstGeom prst="rect">
          <a:avLst/>
        </a:prstGeom>
        <a:solidFill>
          <a:schemeClr val="accent2">
            <a:tint val="40000"/>
            <a:alpha val="90000"/>
            <a:hueOff val="-424613"/>
            <a:satOff val="-37673"/>
            <a:lumOff val="-385"/>
            <a:alphaOff val="0"/>
          </a:schemeClr>
        </a:solidFill>
        <a:ln w="12700" cap="flat" cmpd="sng" algn="ctr">
          <a:solidFill>
            <a:schemeClr val="accent2">
              <a:tint val="40000"/>
              <a:alpha val="90000"/>
              <a:hueOff val="-424613"/>
              <a:satOff val="-37673"/>
              <a:lumOff val="-385"/>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243" tIns="330200" rIns="266243" bIns="330200" numCol="1" spcCol="1270" anchor="t" anchorCtr="0">
          <a:noAutofit/>
        </a:bodyPr>
        <a:lstStyle/>
        <a:p>
          <a:pPr marL="0" lvl="0" indent="0" algn="l" defTabSz="1066800">
            <a:lnSpc>
              <a:spcPct val="90000"/>
            </a:lnSpc>
            <a:spcBef>
              <a:spcPct val="0"/>
            </a:spcBef>
            <a:spcAft>
              <a:spcPct val="35000"/>
            </a:spcAft>
            <a:buNone/>
          </a:pPr>
          <a:r>
            <a:rPr lang="en-US" sz="2400" kern="1200"/>
            <a:t>Finish the Data Set 1 and Data Set 2 scanning </a:t>
          </a:r>
        </a:p>
      </dsp:txBody>
      <dsp:txXfrm>
        <a:off x="3756441" y="1401973"/>
        <a:ext cx="3414946" cy="2213643"/>
      </dsp:txXfrm>
    </dsp:sp>
    <dsp:sp modelId="{8E348556-0EE5-4149-898C-338BE6848A34}">
      <dsp:nvSpPr>
        <dsp:cNvPr id="0" name=""/>
        <dsp:cNvSpPr/>
      </dsp:nvSpPr>
      <dsp:spPr>
        <a:xfrm>
          <a:off x="4910503" y="368940"/>
          <a:ext cx="1106821" cy="1106821"/>
        </a:xfrm>
        <a:prstGeom prst="ellipse">
          <a:avLst/>
        </a:prstGeom>
        <a:solidFill>
          <a:schemeClr val="accent2">
            <a:hueOff val="-582145"/>
            <a:satOff val="-33571"/>
            <a:lumOff val="3451"/>
            <a:alphaOff val="0"/>
          </a:schemeClr>
        </a:solidFill>
        <a:ln w="12700" cap="flat" cmpd="sng" algn="ctr">
          <a:solidFill>
            <a:schemeClr val="accent2">
              <a:hueOff val="-582145"/>
              <a:satOff val="-33571"/>
              <a:lumOff val="3451"/>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292" tIns="12700" rIns="86292" bIns="12700" numCol="1" spcCol="1270" anchor="ctr" anchorCtr="0">
          <a:noAutofit/>
        </a:bodyPr>
        <a:lstStyle/>
        <a:p>
          <a:pPr marL="0" lvl="0" indent="0" algn="ctr" defTabSz="2133600">
            <a:lnSpc>
              <a:spcPct val="90000"/>
            </a:lnSpc>
            <a:spcBef>
              <a:spcPct val="0"/>
            </a:spcBef>
            <a:spcAft>
              <a:spcPct val="35000"/>
            </a:spcAft>
            <a:buNone/>
          </a:pPr>
          <a:r>
            <a:rPr lang="en-US" sz="4800" kern="1200"/>
            <a:t>2</a:t>
          </a:r>
        </a:p>
      </dsp:txBody>
      <dsp:txXfrm>
        <a:off x="5072593" y="531030"/>
        <a:ext cx="782641" cy="782641"/>
      </dsp:txXfrm>
    </dsp:sp>
    <dsp:sp modelId="{D49F9BBB-0624-4AEF-B4DD-9837AF982132}">
      <dsp:nvSpPr>
        <dsp:cNvPr id="0" name=""/>
        <dsp:cNvSpPr/>
      </dsp:nvSpPr>
      <dsp:spPr>
        <a:xfrm>
          <a:off x="3756441" y="3689333"/>
          <a:ext cx="3414946" cy="72"/>
        </a:xfrm>
        <a:prstGeom prst="rect">
          <a:avLst/>
        </a:prstGeom>
        <a:solidFill>
          <a:schemeClr val="accent2">
            <a:hueOff val="-873218"/>
            <a:satOff val="-50357"/>
            <a:lumOff val="5177"/>
            <a:alphaOff val="0"/>
          </a:schemeClr>
        </a:solidFill>
        <a:ln w="12700" cap="flat" cmpd="sng" algn="ctr">
          <a:solidFill>
            <a:schemeClr val="accent2">
              <a:hueOff val="-873218"/>
              <a:satOff val="-50357"/>
              <a:lumOff val="5177"/>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72CCB844-050A-44D1-BA96-7C7B38FBACEC}">
      <dsp:nvSpPr>
        <dsp:cNvPr id="0" name=""/>
        <dsp:cNvSpPr/>
      </dsp:nvSpPr>
      <dsp:spPr>
        <a:xfrm>
          <a:off x="7512882" y="0"/>
          <a:ext cx="3414946" cy="3689405"/>
        </a:xfrm>
        <a:prstGeom prst="rect">
          <a:avLst/>
        </a:prstGeom>
        <a:solidFill>
          <a:schemeClr val="accent2">
            <a:tint val="40000"/>
            <a:alpha val="90000"/>
            <a:hueOff val="-849226"/>
            <a:satOff val="-75346"/>
            <a:lumOff val="-769"/>
            <a:alphaOff val="0"/>
          </a:schemeClr>
        </a:solidFill>
        <a:ln w="12700" cap="flat" cmpd="sng" algn="ctr">
          <a:solidFill>
            <a:schemeClr val="accent2">
              <a:tint val="40000"/>
              <a:alpha val="90000"/>
              <a:hueOff val="-849226"/>
              <a:satOff val="-75346"/>
              <a:lumOff val="-76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266243" tIns="330200" rIns="266243" bIns="330200" numCol="1" spcCol="1270" anchor="t" anchorCtr="0">
          <a:noAutofit/>
        </a:bodyPr>
        <a:lstStyle/>
        <a:p>
          <a:pPr marL="0" lvl="0" indent="0" algn="l" defTabSz="1066800">
            <a:lnSpc>
              <a:spcPct val="90000"/>
            </a:lnSpc>
            <a:spcBef>
              <a:spcPct val="0"/>
            </a:spcBef>
            <a:spcAft>
              <a:spcPct val="35000"/>
            </a:spcAft>
            <a:buNone/>
          </a:pPr>
          <a:r>
            <a:rPr lang="en-US" sz="2400" kern="1200"/>
            <a:t>Gather the screenshots of all the interesting events and the events that are identified as 8.</a:t>
          </a:r>
        </a:p>
      </dsp:txBody>
      <dsp:txXfrm>
        <a:off x="7512882" y="1401973"/>
        <a:ext cx="3414946" cy="2213643"/>
      </dsp:txXfrm>
    </dsp:sp>
    <dsp:sp modelId="{90682C3E-366A-4CEA-AC4D-0B22E07B3D8D}">
      <dsp:nvSpPr>
        <dsp:cNvPr id="0" name=""/>
        <dsp:cNvSpPr/>
      </dsp:nvSpPr>
      <dsp:spPr>
        <a:xfrm>
          <a:off x="8666944" y="368940"/>
          <a:ext cx="1106821" cy="1106821"/>
        </a:xfrm>
        <a:prstGeom prst="ellipse">
          <a:avLst/>
        </a:prstGeom>
        <a:solidFill>
          <a:schemeClr val="accent2">
            <a:hueOff val="-1164290"/>
            <a:satOff val="-67142"/>
            <a:lumOff val="6902"/>
            <a:alphaOff val="0"/>
          </a:schemeClr>
        </a:solidFill>
        <a:ln w="12700" cap="flat" cmpd="sng" algn="ctr">
          <a:solidFill>
            <a:schemeClr val="accent2">
              <a:hueOff val="-1164290"/>
              <a:satOff val="-67142"/>
              <a:lumOff val="6902"/>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292" tIns="12700" rIns="86292" bIns="12700" numCol="1" spcCol="1270" anchor="ctr" anchorCtr="0">
          <a:noAutofit/>
        </a:bodyPr>
        <a:lstStyle/>
        <a:p>
          <a:pPr marL="0" lvl="0" indent="0" algn="ctr" defTabSz="2133600">
            <a:lnSpc>
              <a:spcPct val="90000"/>
            </a:lnSpc>
            <a:spcBef>
              <a:spcPct val="0"/>
            </a:spcBef>
            <a:spcAft>
              <a:spcPct val="35000"/>
            </a:spcAft>
            <a:buNone/>
          </a:pPr>
          <a:r>
            <a:rPr lang="en-US" sz="4800" kern="1200"/>
            <a:t>3</a:t>
          </a:r>
        </a:p>
      </dsp:txBody>
      <dsp:txXfrm>
        <a:off x="8829034" y="531030"/>
        <a:ext cx="782641" cy="782641"/>
      </dsp:txXfrm>
    </dsp:sp>
    <dsp:sp modelId="{EBCD6A00-25E9-400F-BBEC-B9CA088069BA}">
      <dsp:nvSpPr>
        <dsp:cNvPr id="0" name=""/>
        <dsp:cNvSpPr/>
      </dsp:nvSpPr>
      <dsp:spPr>
        <a:xfrm>
          <a:off x="7512882" y="3689333"/>
          <a:ext cx="3414946" cy="72"/>
        </a:xfrm>
        <a:prstGeom prst="rect">
          <a:avLst/>
        </a:prstGeom>
        <a:solidFill>
          <a:schemeClr val="accent2">
            <a:hueOff val="-1455363"/>
            <a:satOff val="-83928"/>
            <a:lumOff val="8628"/>
            <a:alphaOff val="0"/>
          </a:schemeClr>
        </a:solidFill>
        <a:ln w="12700" cap="flat" cmpd="sng" algn="ctr">
          <a:solidFill>
            <a:schemeClr val="accent2">
              <a:hueOff val="-1455363"/>
              <a:satOff val="-83928"/>
              <a:lumOff val="8628"/>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16/7/layout/BasicLinearProcessNumbered">
  <dgm:title val="Basic Linear Process Numbered"/>
  <dgm:desc val="Used to show a progression; a timeline; sequential steps in a task, process, or workflow; or to emphasize movement or direction. Automatic numbers have been introduced to show the steps of the process which appears in a circle. Level 1 and Level 2 text appear in a rectangle."/>
  <dgm:catLst>
    <dgm:cat type="process" pri="500"/>
  </dgm:catLst>
  <dgm:sampData>
    <dgm:dataModel>
      <dgm:ptLst>
        <dgm:pt modelId="0" type="doc"/>
        <dgm:pt modelId="1">
          <dgm:prSet phldr="1"/>
        </dgm:pt>
        <dgm:pt modelId="11">
          <dgm:prSet phldr="1"/>
        </dgm:pt>
        <dgm:pt modelId="2">
          <dgm:prSet phldr="1"/>
        </dgm:pt>
        <dgm:pt modelId="21">
          <dgm:prSet phldr="1"/>
        </dgm:pt>
        <dgm:pt modelId="3">
          <dgm:prSet phldr="1"/>
        </dgm:pt>
        <dgm:pt modelId="31">
          <dgm:prSet phldr="1"/>
        </dgm:pt>
        <dgm:pt modelId="101" type="sibTrans" cxnId="4">
          <dgm:prSet phldrT="1"/>
          <dgm:t>
            <a:bodyPr/>
            <a:lstStyle/>
            <a:p>
              <a:r>
                <a:t>1</a:t>
              </a:r>
            </a:p>
          </dgm:t>
        </dgm:pt>
        <dgm:pt modelId="201" type="sibTrans" cxnId="5">
          <dgm:prSet phldrT="2"/>
          <dgm:t>
            <a:bodyPr/>
            <a:lstStyle/>
            <a:p>
              <a:r>
                <a:t>2</a:t>
              </a:r>
            </a:p>
          </dgm:t>
        </dgm:pt>
        <dgm:pt modelId="301" type="sibTrans" cxnId="6">
          <dgm:prSet phldrT="3"/>
          <dgm:t>
            <a:bodyPr/>
            <a:lstStyle/>
            <a:p>
              <a:r>
                <a:t>3</a:t>
              </a:r>
            </a:p>
          </dgm:t>
        </dgm:pt>
      </dgm:ptLst>
      <dgm:cxnLst>
        <dgm:cxn modelId="4" srcId="0" destId="1" srcOrd="0" destOrd="0" sibTransId="101"/>
        <dgm:cxn modelId="5" srcId="0" destId="2" srcOrd="1" destOrd="0" sibTransId="201"/>
        <dgm:cxn modelId="6" srcId="0" destId="3" srcOrd="2" destOrd="0" sibTransId="301"/>
        <dgm:cxn modelId="13" srcId="1" destId="11" srcOrd="0" destOrd="0"/>
        <dgm:cxn modelId="23" srcId="2" destId="21" srcOrd="0" destOrd="0"/>
        <dgm:cxn modelId="33" srcId="3" destId="31"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animLvl val="lvl"/>
      <dgm:resizeHandles val="exact"/>
    </dgm:varLst>
    <dgm:alg type="lin">
      <dgm:param type="linDir" val="fromL"/>
      <dgm:param type="nodeVertAlign" val="t"/>
    </dgm:alg>
    <dgm:shape xmlns:r="http://schemas.openxmlformats.org/officeDocument/2006/relationships" r:blip="">
      <dgm:adjLst/>
    </dgm:shape>
    <dgm:presOf/>
    <dgm:constrLst>
      <dgm:constr type="h" for="ch" forName="compositeNode" refType="h"/>
      <dgm:constr type="w" for="ch" forName="compositeNode" refType="w"/>
      <dgm:constr type="w" for="des" forName="simulatedConn" refType="w" refFor="ch" refForName="compositeNode" fact="0.15"/>
      <dgm:constr type="h" for="des" forName="simulatedConn" refType="w" refFor="des" refForName="simulatedConn"/>
      <dgm:constr type="h" for="des" forName="vSp1" refType="w" refFor="ch" refForName="compositeNode" fact="0.8"/>
      <dgm:constr type="h" for="des" forName="vSp2" refType="w" refFor="ch" refForName="compositeNode" fact="0.07"/>
      <dgm:constr type="w" for="ch" forName="vProcSp" refType="w" refFor="des" refForName="simulatedConn" op="equ"/>
      <dgm:constr type="h" for="ch" forName="vProcSp" refType="h" refFor="ch" refForName="compositeNode" op="equ"/>
      <dgm:constr type="w" for="ch" forName="sibTrans" refType="w" refFor="ch" refForName="compositeNode" fact="0.1"/>
      <dgm:constr type="primFontSz" for="des" forName="sibTransNodeCircle" op="equ"/>
      <dgm:constr type="primFontSz" for="des" forName="nodeText" op="equ"/>
      <dgm:constr type="h" for="des" forName="sibTransNodeCircle" op="equ"/>
      <dgm:constr type="w" for="des" forName="sibTransNodeCircle" op="equ"/>
    </dgm:constrLst>
    <dgm:ruleLst>
      <dgm:rule type="h" val="NaN" fact="1.2" max="NaN"/>
    </dgm:ruleLst>
    <dgm:forEach name="Name4" axis="ch" ptType="node">
      <dgm:layoutNode name="compositeNode">
        <dgm:varLst>
          <dgm:bulletEnabled val="1"/>
        </dgm:varLst>
        <dgm:alg type="composite"/>
        <dgm:constrLst>
          <dgm:constr type="h" refType="w" op="lte" fact="1.4"/>
          <dgm:constr type="w" for="ch" forName="bgRect" refType="w"/>
          <dgm:constr type="h" for="ch" forName="bgRect" refType="h"/>
          <dgm:constr type="t" for="ch" forName="bgRect"/>
          <dgm:constr type="l" for="ch" forName="bgRect"/>
          <dgm:constr type="h" for="ch" forName="sibTransNodeCircle" refType="h" refFor="ch" refForName="bgRect" fact="0.3"/>
          <dgm:constr type="w" for="ch" forName="sibTransNodeCircle" refType="h" refFor="ch" refForName="sibTransNodeCircle"/>
          <dgm:constr type="ctrX" for="ch" forName="sibTransNodeCircle" refType="w" fact="0.5"/>
          <dgm:constr type="ctrY" for="ch" forName="sibTransNodeCircle" refType="h" fact="0.25"/>
          <dgm:constr type="r" for="ch" forName="nodeText" refType="r" refFor="ch" refForName="bgRect"/>
          <dgm:constr type="h" for="ch" forName="nodeText" refType="h" refFor="ch" refForName="bgRect" fact="0.6"/>
          <dgm:constr type="t" for="ch" forName="nodeText" refType="h" refFor="ch" refForName="bgRect" fact="0.38"/>
          <dgm:constr type="b" for="ch" forName="bottomLine" refType="b" refFor="ch" refForName="bgRect"/>
          <dgm:constr type="w" for="ch" forName="bottomLine" refType="w" refFor="ch" refForName="bgRect"/>
          <dgm:constr type="h" for="ch" forName="bottomLine" val="0.002"/>
        </dgm:constrLst>
        <dgm:ruleLst/>
        <dgm:layoutNode name="bgRect" styleLbl="bgAccFollowNode1">
          <dgm:alg type="sp"/>
          <dgm:shape xmlns:r="http://schemas.openxmlformats.org/officeDocument/2006/relationships" type="rect" r:blip="">
            <dgm:adjLst/>
          </dgm:shape>
          <dgm:presOf axis="self"/>
          <dgm:constrLst/>
          <dgm:ruleLst/>
        </dgm:layoutNode>
        <dgm:forEach name="Name19" axis="followSib" ptType="sibTrans" hideLastTrans="0" cnt="1">
          <dgm:layoutNode name="sibTransNodeCircle" styleLbl="alignNode1">
            <dgm:varLst>
              <dgm:chMax val="0"/>
              <dgm:bulletEnabled/>
            </dgm:varLst>
            <dgm:presOf axis="self" ptType="sibTrans"/>
            <dgm:alg type="tx">
              <dgm:param type="txAnchorVert" val="mid"/>
              <dgm:param type="txAnchorHorzCh" val="ctr"/>
            </dgm:alg>
            <dgm:shape xmlns:r="http://schemas.openxmlformats.org/officeDocument/2006/relationships" type="ellipse" r:blip="">
              <dgm:adjLst/>
            </dgm:shape>
            <dgm:constrLst>
              <dgm:constr type="w" refType="h" op="lte"/>
              <dgm:constr type="primFontSz" val="48"/>
              <dgm:constr type="tMarg" val="1"/>
              <dgm:constr type="lMarg" refType="w" fact="0.221"/>
              <dgm:constr type="rMarg" refType="w" fact="0.221"/>
              <dgm:constr type="bMarg" val="1"/>
            </dgm:constrLst>
            <dgm:ruleLst>
              <dgm:rule type="primFontSz" val="14" fact="NaN" max="NaN"/>
            </dgm:ruleLst>
          </dgm:layoutNode>
        </dgm:forEach>
        <dgm:layoutNode name="bottomLine" styleLbl="alignNode1">
          <dgm:varLst/>
          <dgm:presOf/>
          <dgm:alg type="sp"/>
          <dgm:shape xmlns:r="http://schemas.openxmlformats.org/officeDocument/2006/relationships" type="rect" r:blip="">
            <dgm:adjLst/>
          </dgm:shape>
          <dgm:constrLst/>
          <dgm:ruleLst/>
        </dgm:layoutNode>
        <dgm:layoutNode name="nodeText" styleLbl="bgAccFollowNode1" moveWith="bgRect">
          <dgm:varLst>
            <dgm:bulletEnabled val="1"/>
          </dgm:varLst>
          <dgm:alg type="tx">
            <dgm:param type="parTxLTRAlign" val="l"/>
            <dgm:param type="parTxRTLAlign" val="r"/>
            <dgm:param type="txAnchorVert" val="t"/>
          </dgm:alg>
          <dgm:shape xmlns:r="http://schemas.openxmlformats.org/officeDocument/2006/relationships" type="rect" r:blip="" zOrderOff="-1" hideGeom="1">
            <dgm:adjLst/>
          </dgm:shape>
          <dgm:presOf axis="desOrSelf" ptType="node"/>
          <dgm:constrLst>
            <dgm:constr type="primFontSz" val="26"/>
            <dgm:constr type="tMarg" val="26"/>
            <dgm:constr type="lMarg" refType="w" fact="0.221"/>
            <dgm:constr type="rMarg" refType="w" fact="0.221"/>
            <dgm:constr type="bMarg" val="26"/>
          </dgm:constrLst>
          <dgm:ruleLst>
            <dgm:rule type="primFontSz" val="11" fact="NaN" max="NaN"/>
          </dgm:ruleLst>
        </dgm:layoutNode>
      </dgm:layoutNode>
      <dgm:forEach name="Name14" axis="followSib" ptType="sibTrans" cnt="1">
        <dgm:layoutNode name="sibTrans">
          <dgm:alg type="sp"/>
          <dgm:shape xmlns:r="http://schemas.openxmlformats.org/officeDocument/2006/relationships" r:blip="">
            <dgm:adjLst/>
          </dgm:shape>
          <dgm:presOf/>
          <dgm:constrLst/>
          <dgm:ruleLst/>
        </dgm:layoutNode>
      </dgm:forEach>
    </dgm:forEach>
  </dgm:layoutNode>
  <dgm:extLst>
    <a:ext uri="{4F341089-5ED1-44EC-B178-C955D00A3D55}">
      <dgm1611:autoBuNodeInfoLst xmlns:dgm1611="http://schemas.microsoft.com/office/drawing/2016/11/diagram">
        <dgm1611:autoBuNodeInfo lvl="1" ptType="sibTrans">
          <dgm1611:buPr prefix="" leadZeros="0">
            <a:buAutoNum type="arabicParenBoth"/>
          </dgm1611:buPr>
        </dgm1611:autoBuNodeInfo>
      </dgm1611:autoBuNodeInfoLst>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US" smtClean="0"/>
              <a:t>2/17/2024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2/17/2024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US" smtClean="0"/>
              <a:t>2/17/2024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US" smtClean="0"/>
              <a:t>2/17/2024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US" smtClean="0"/>
              <a:t>2/17/2024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2/17/2024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2/17/2024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US" smtClean="0"/>
              <a:t>2/17/2024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descr="Chicken wire close-up">
            <a:extLst>
              <a:ext uri="{FF2B5EF4-FFF2-40B4-BE49-F238E27FC236}">
                <a16:creationId xmlns:a16="http://schemas.microsoft.com/office/drawing/2014/main" id="{EE31398F-4E3F-35BE-CCA4-5C345C7C20F5}"/>
              </a:ext>
            </a:extLst>
          </p:cNvPr>
          <p:cNvPicPr>
            <a:picLocks noChangeAspect="1"/>
          </p:cNvPicPr>
          <p:nvPr/>
        </p:nvPicPr>
        <p:blipFill rotWithShape="1">
          <a:blip r:embed="rId2">
            <a:alphaModFix amt="50000"/>
          </a:blip>
          <a:srcRect t="14669" r="-2" b="933"/>
          <a:stretch/>
        </p:blipFill>
        <p:spPr>
          <a:xfrm>
            <a:off x="20" y="1"/>
            <a:ext cx="12191980" cy="6857999"/>
          </a:xfrm>
          <a:prstGeom prst="rect">
            <a:avLst/>
          </a:prstGeom>
        </p:spPr>
      </p:pic>
      <p:sp>
        <p:nvSpPr>
          <p:cNvPr id="2" name="Title 1">
            <a:extLst>
              <a:ext uri="{FF2B5EF4-FFF2-40B4-BE49-F238E27FC236}">
                <a16:creationId xmlns:a16="http://schemas.microsoft.com/office/drawing/2014/main" id="{310DCC1C-4035-D4E2-E00D-BD5D07FAE761}"/>
              </a:ext>
            </a:extLst>
          </p:cNvPr>
          <p:cNvSpPr>
            <a:spLocks noGrp="1"/>
          </p:cNvSpPr>
          <p:nvPr>
            <p:ph type="title"/>
          </p:nvPr>
        </p:nvSpPr>
        <p:spPr>
          <a:xfrm>
            <a:off x="1524000" y="1122362"/>
            <a:ext cx="9144000" cy="2900518"/>
          </a:xfrm>
        </p:spPr>
        <p:txBody>
          <a:bodyPr vert="horz" lIns="91440" tIns="45720" rIns="91440" bIns="45720" rtlCol="0" anchor="b">
            <a:normAutofit/>
          </a:bodyPr>
          <a:lstStyle/>
          <a:p>
            <a:pPr algn="ctr"/>
            <a:r>
              <a:rPr lang="en-US" sz="6000" b="1" dirty="0">
                <a:solidFill>
                  <a:srgbClr val="FFFFFF"/>
                </a:solidFill>
              </a:rPr>
              <a:t>Vertical Drift Field Cage(FD) QA/QC Procedure</a:t>
            </a:r>
            <a:br>
              <a:rPr lang="en-US" sz="6000" b="1" dirty="0">
                <a:solidFill>
                  <a:srgbClr val="FFFFFF"/>
                </a:solidFill>
              </a:rPr>
            </a:br>
            <a:r>
              <a:rPr lang="en-US" sz="4000" b="1" dirty="0">
                <a:solidFill>
                  <a:srgbClr val="FFFFFF"/>
                </a:solidFill>
                <a:ea typeface="Calibri Light"/>
                <a:cs typeface="Calibri Light"/>
              </a:rPr>
              <a:t>Samriddha Chakraborty</a:t>
            </a:r>
            <a:endParaRPr lang="en-US" sz="1600" b="1" dirty="0">
              <a:solidFill>
                <a:srgbClr val="FFFFFF"/>
              </a:solidFill>
              <a:ea typeface="Calibri Light"/>
              <a:cs typeface="Calibri Light"/>
            </a:endParaRPr>
          </a:p>
        </p:txBody>
      </p:sp>
    </p:spTree>
    <p:extLst>
      <p:ext uri="{BB962C8B-B14F-4D97-AF65-F5344CB8AC3E}">
        <p14:creationId xmlns:p14="http://schemas.microsoft.com/office/powerpoint/2010/main" val="108336173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Checkmate in a chess game">
            <a:extLst>
              <a:ext uri="{FF2B5EF4-FFF2-40B4-BE49-F238E27FC236}">
                <a16:creationId xmlns:a16="http://schemas.microsoft.com/office/drawing/2014/main" id="{B0C66EBF-4D8E-139E-AEF9-CEA60BC5D833}"/>
              </a:ext>
            </a:extLst>
          </p:cNvPr>
          <p:cNvPicPr>
            <a:picLocks noChangeAspect="1"/>
          </p:cNvPicPr>
          <p:nvPr/>
        </p:nvPicPr>
        <p:blipFill rotWithShape="1">
          <a:blip r:embed="rId2"/>
          <a:srcRect t="6372"/>
          <a:stretch/>
        </p:blipFill>
        <p:spPr>
          <a:xfrm>
            <a:off x="1" y="10"/>
            <a:ext cx="9669642" cy="6857990"/>
          </a:xfrm>
          <a:prstGeom prst="rect">
            <a:avLst/>
          </a:prstGeom>
        </p:spPr>
      </p:pic>
      <p:sp>
        <p:nvSpPr>
          <p:cNvPr id="19" name="Rectangle 1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 name="TextBox 6">
            <a:extLst>
              <a:ext uri="{FF2B5EF4-FFF2-40B4-BE49-F238E27FC236}">
                <a16:creationId xmlns:a16="http://schemas.microsoft.com/office/drawing/2014/main" id="{9F42C47E-0B84-B50A-8449-0121023D43BC}"/>
              </a:ext>
            </a:extLst>
          </p:cNvPr>
          <p:cNvSpPr txBox="1"/>
          <p:nvPr/>
        </p:nvSpPr>
        <p:spPr>
          <a:xfrm>
            <a:off x="7531610" y="365125"/>
            <a:ext cx="3822189" cy="1899912"/>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a:lnSpc>
                <a:spcPct val="90000"/>
              </a:lnSpc>
              <a:spcBef>
                <a:spcPct val="0"/>
              </a:spcBef>
              <a:spcAft>
                <a:spcPts val="600"/>
              </a:spcAft>
            </a:pPr>
            <a:r>
              <a:rPr lang="en-US" sz="4000" dirty="0">
                <a:latin typeface="+mj-lt"/>
                <a:ea typeface="+mj-ea"/>
                <a:cs typeface="+mj-cs"/>
              </a:rPr>
              <a:t>          </a:t>
            </a:r>
            <a:r>
              <a:rPr lang="en-US" sz="4000" dirty="0">
                <a:latin typeface="Arial Nova"/>
                <a:ea typeface="+mj-ea"/>
                <a:cs typeface="+mj-cs"/>
              </a:rPr>
              <a:t>THE END</a:t>
            </a:r>
          </a:p>
        </p:txBody>
      </p:sp>
      <p:sp>
        <p:nvSpPr>
          <p:cNvPr id="9" name="TextBox 8">
            <a:extLst>
              <a:ext uri="{FF2B5EF4-FFF2-40B4-BE49-F238E27FC236}">
                <a16:creationId xmlns:a16="http://schemas.microsoft.com/office/drawing/2014/main" id="{96F6F2B2-49EF-D006-2590-9AE8C4D8FF9A}"/>
              </a:ext>
            </a:extLst>
          </p:cNvPr>
          <p:cNvSpPr txBox="1"/>
          <p:nvPr/>
        </p:nvSpPr>
        <p:spPr>
          <a:xfrm>
            <a:off x="7531610" y="2434201"/>
            <a:ext cx="3822189" cy="3742762"/>
          </a:xfrm>
          <a:prstGeom prst="rect">
            <a:avLst/>
          </a:prstGeom>
        </p:spPr>
        <p:txBody>
          <a:bodyPr rot="0" spcFirstLastPara="0" vertOverflow="overflow" horzOverflow="overflow" vert="horz" lIns="91440" tIns="45720" rIns="91440" bIns="45720" numCol="1" spcCol="0" rtlCol="0" fromWordArt="0" anchorCtr="0" forceAA="0" compatLnSpc="1">
            <a:prstTxWarp prst="textNoShape">
              <a:avLst/>
            </a:prstTxWarp>
            <a:normAutofit/>
          </a:bodyPr>
          <a:lstStyle/>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r>
              <a:rPr lang="en-US" sz="2000" dirty="0"/>
              <a:t>                      </a:t>
            </a:r>
            <a:r>
              <a:rPr lang="en-US" sz="2000" dirty="0">
                <a:latin typeface="Arial Nova"/>
              </a:rPr>
              <a:t>     - THANK YOU </a:t>
            </a:r>
          </a:p>
          <a:p>
            <a:pPr indent="-228600">
              <a:lnSpc>
                <a:spcPct val="90000"/>
              </a:lnSpc>
              <a:spcAft>
                <a:spcPts val="600"/>
              </a:spcAft>
              <a:buFont typeface="Arial" panose="020B0604020202020204" pitchFamily="34" charset="0"/>
              <a:buChar char="•"/>
            </a:pPr>
            <a:r>
              <a:rPr lang="en-US" sz="2000" dirty="0">
                <a:latin typeface="Arial Nova"/>
              </a:rPr>
              <a:t>          Samriddha Chakraborty</a:t>
            </a:r>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a:p>
            <a:pPr indent="-228600">
              <a:lnSpc>
                <a:spcPct val="90000"/>
              </a:lnSpc>
              <a:spcAft>
                <a:spcPts val="600"/>
              </a:spcAft>
              <a:buFont typeface="Arial" panose="020B0604020202020204" pitchFamily="34" charset="0"/>
              <a:buChar char="•"/>
            </a:pPr>
            <a:endParaRPr lang="en-US" sz="2000"/>
          </a:p>
        </p:txBody>
      </p:sp>
    </p:spTree>
    <p:extLst>
      <p:ext uri="{BB962C8B-B14F-4D97-AF65-F5344CB8AC3E}">
        <p14:creationId xmlns:p14="http://schemas.microsoft.com/office/powerpoint/2010/main" val="112152292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DAF1966E-FD40-4A4A-B61B-C4DF7FA05F0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047BFA19-D45E-416B-A404-7AF2F3F270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209" y="0"/>
            <a:ext cx="11167447" cy="2018806"/>
          </a:xfrm>
          <a:prstGeom prst="rect">
            <a:avLst/>
          </a:prstGeom>
          <a:ln w="9525">
            <a:solidFill>
              <a:srgbClr val="E1E1E1"/>
            </a:solidFill>
          </a:ln>
          <a:effectLst>
            <a:outerShdw blurRad="50800" dist="38100" dir="2700000" algn="t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2" name="Rectangle 11">
            <a:extLst>
              <a:ext uri="{FF2B5EF4-FFF2-40B4-BE49-F238E27FC236}">
                <a16:creationId xmlns:a16="http://schemas.microsoft.com/office/drawing/2014/main" id="{8E0105E7-23DB-4CF2-8258-FF47C7620F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D6E0D9F1-45BC-02C9-4762-94961F14787D}"/>
              </a:ext>
            </a:extLst>
          </p:cNvPr>
          <p:cNvSpPr>
            <a:spLocks noGrp="1"/>
          </p:cNvSpPr>
          <p:nvPr>
            <p:ph type="title"/>
          </p:nvPr>
        </p:nvSpPr>
        <p:spPr>
          <a:xfrm>
            <a:off x="551897" y="183298"/>
            <a:ext cx="10731799" cy="772063"/>
          </a:xfrm>
        </p:spPr>
        <p:txBody>
          <a:bodyPr>
            <a:normAutofit/>
          </a:bodyPr>
          <a:lstStyle/>
          <a:p>
            <a:r>
              <a:rPr lang="en-US" sz="4000" b="1" dirty="0">
                <a:ea typeface="Calibri Light"/>
                <a:cs typeface="Calibri Light"/>
              </a:rPr>
              <a:t>QA/QC Procedure of Aluminum Profiles:</a:t>
            </a:r>
          </a:p>
        </p:txBody>
      </p:sp>
      <p:sp>
        <p:nvSpPr>
          <p:cNvPr id="14" name="Rectangle 13">
            <a:extLst>
              <a:ext uri="{FF2B5EF4-FFF2-40B4-BE49-F238E27FC236}">
                <a16:creationId xmlns:a16="http://schemas.microsoft.com/office/drawing/2014/main" id="{074B4F7D-14B2-478B-8BF5-01E4E0C5D2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8834" y="758952"/>
            <a:ext cx="128016"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pic>
        <p:nvPicPr>
          <p:cNvPr id="5" name="Content Placeholder 4" descr="A collage of a metal profile&#10;&#10;Description automatically generated">
            <a:extLst>
              <a:ext uri="{FF2B5EF4-FFF2-40B4-BE49-F238E27FC236}">
                <a16:creationId xmlns:a16="http://schemas.microsoft.com/office/drawing/2014/main" id="{E2A121AA-B65E-B1C7-0A7C-37DF92BB6379}"/>
              </a:ext>
            </a:extLst>
          </p:cNvPr>
          <p:cNvPicPr>
            <a:picLocks noGrp="1" noChangeAspect="1"/>
          </p:cNvPicPr>
          <p:nvPr>
            <p:ph idx="1"/>
          </p:nvPr>
        </p:nvPicPr>
        <p:blipFill>
          <a:blip r:embed="rId2"/>
          <a:stretch>
            <a:fillRect/>
          </a:stretch>
        </p:blipFill>
        <p:spPr>
          <a:xfrm>
            <a:off x="399598" y="1279017"/>
            <a:ext cx="4545965" cy="2560320"/>
          </a:xfrm>
        </p:spPr>
      </p:pic>
      <p:pic>
        <p:nvPicPr>
          <p:cNvPr id="6" name="Picture 5">
            <a:extLst>
              <a:ext uri="{FF2B5EF4-FFF2-40B4-BE49-F238E27FC236}">
                <a16:creationId xmlns:a16="http://schemas.microsoft.com/office/drawing/2014/main" id="{72D9ECF5-C3E8-3249-3318-9644F290A21F}"/>
              </a:ext>
            </a:extLst>
          </p:cNvPr>
          <p:cNvPicPr>
            <a:picLocks noChangeAspect="1"/>
          </p:cNvPicPr>
          <p:nvPr/>
        </p:nvPicPr>
        <p:blipFill>
          <a:blip r:embed="rId3"/>
          <a:stretch>
            <a:fillRect/>
          </a:stretch>
        </p:blipFill>
        <p:spPr>
          <a:xfrm>
            <a:off x="501633" y="3949483"/>
            <a:ext cx="4439285" cy="2676525"/>
          </a:xfrm>
          <a:prstGeom prst="rect">
            <a:avLst/>
          </a:prstGeom>
        </p:spPr>
      </p:pic>
      <p:sp>
        <p:nvSpPr>
          <p:cNvPr id="7" name="TextBox 6">
            <a:extLst>
              <a:ext uri="{FF2B5EF4-FFF2-40B4-BE49-F238E27FC236}">
                <a16:creationId xmlns:a16="http://schemas.microsoft.com/office/drawing/2014/main" id="{152FF7EE-9613-4D6B-E145-21C215B30CBB}"/>
              </a:ext>
            </a:extLst>
          </p:cNvPr>
          <p:cNvSpPr txBox="1"/>
          <p:nvPr/>
        </p:nvSpPr>
        <p:spPr>
          <a:xfrm>
            <a:off x="5093078" y="898722"/>
            <a:ext cx="6702810" cy="269246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lnSpc>
                <a:spcPct val="110000"/>
              </a:lnSpc>
              <a:spcBef>
                <a:spcPts val="1000"/>
              </a:spcBef>
              <a:buFont typeface="Arial"/>
              <a:buChar char="•"/>
            </a:pPr>
            <a:r>
              <a:rPr lang="en-US" sz="2000" dirty="0">
                <a:latin typeface="Arial"/>
                <a:cs typeface="Arial"/>
              </a:rPr>
              <a:t>We need to make sure there are no rough surfaces on the already cut profiles. If there is, we will use flat metal plates to get rid of it.</a:t>
            </a:r>
          </a:p>
          <a:p>
            <a:pPr marL="285750" indent="-285750">
              <a:lnSpc>
                <a:spcPct val="110000"/>
              </a:lnSpc>
              <a:spcBef>
                <a:spcPts val="1000"/>
              </a:spcBef>
              <a:buFont typeface="Arial"/>
              <a:buChar char="•"/>
            </a:pPr>
            <a:r>
              <a:rPr lang="en-US" sz="2000" dirty="0">
                <a:latin typeface="Arial"/>
                <a:ea typeface="Calibri"/>
                <a:cs typeface="Arial"/>
              </a:rPr>
              <a:t>Make sure profiles are bent properly. There are no bumps or waves.</a:t>
            </a:r>
          </a:p>
          <a:p>
            <a:pPr marL="285750" indent="-285750">
              <a:lnSpc>
                <a:spcPct val="110000"/>
              </a:lnSpc>
              <a:spcBef>
                <a:spcPts val="1000"/>
              </a:spcBef>
              <a:buFont typeface="Arial"/>
              <a:buChar char="•"/>
            </a:pPr>
            <a:r>
              <a:rPr lang="en-US" sz="2000" dirty="0">
                <a:latin typeface="Arial"/>
                <a:ea typeface="Calibri"/>
                <a:cs typeface="Arial"/>
              </a:rPr>
              <a:t>We will use Quality control tool to ensure the proper bending of profiles to 90degrees. </a:t>
            </a:r>
          </a:p>
        </p:txBody>
      </p:sp>
      <p:pic>
        <p:nvPicPr>
          <p:cNvPr id="9" name="Picture 8" descr="A close up of a metal object&#10;&#10;Description automatically generated">
            <a:extLst>
              <a:ext uri="{FF2B5EF4-FFF2-40B4-BE49-F238E27FC236}">
                <a16:creationId xmlns:a16="http://schemas.microsoft.com/office/drawing/2014/main" id="{6DE38FCD-7568-7DE8-E5BB-C63A4567FB17}"/>
              </a:ext>
            </a:extLst>
          </p:cNvPr>
          <p:cNvPicPr>
            <a:picLocks noChangeAspect="1"/>
          </p:cNvPicPr>
          <p:nvPr/>
        </p:nvPicPr>
        <p:blipFill>
          <a:blip r:embed="rId4"/>
          <a:stretch>
            <a:fillRect/>
          </a:stretch>
        </p:blipFill>
        <p:spPr>
          <a:xfrm>
            <a:off x="5011420" y="3693795"/>
            <a:ext cx="5125720" cy="3107690"/>
          </a:xfrm>
          <a:prstGeom prst="rect">
            <a:avLst/>
          </a:prstGeom>
        </p:spPr>
      </p:pic>
    </p:spTree>
    <p:extLst>
      <p:ext uri="{BB962C8B-B14F-4D97-AF65-F5344CB8AC3E}">
        <p14:creationId xmlns:p14="http://schemas.microsoft.com/office/powerpoint/2010/main" val="26460091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301F447-EEF7-48F5-AF73-7566EE7F64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DF9E28B-2000-0661-DC75-42627B70FD88}"/>
              </a:ext>
            </a:extLst>
          </p:cNvPr>
          <p:cNvSpPr>
            <a:spLocks noGrp="1"/>
          </p:cNvSpPr>
          <p:nvPr>
            <p:ph type="title"/>
          </p:nvPr>
        </p:nvSpPr>
        <p:spPr>
          <a:xfrm>
            <a:off x="841248" y="334644"/>
            <a:ext cx="10509504" cy="1076914"/>
          </a:xfrm>
        </p:spPr>
        <p:txBody>
          <a:bodyPr anchor="ctr">
            <a:normAutofit/>
          </a:bodyPr>
          <a:lstStyle/>
          <a:p>
            <a:r>
              <a:rPr lang="en-US" sz="4000" b="1" dirty="0">
                <a:ea typeface="Calibri Light"/>
                <a:cs typeface="Calibri Light"/>
              </a:rPr>
              <a:t>QA/QC of Black Combs for Vertical Assembly Table</a:t>
            </a:r>
            <a:endParaRPr lang="en-US" sz="4000" b="1">
              <a:ea typeface="Calibri Light"/>
              <a:cs typeface="Calibri Light"/>
            </a:endParaRPr>
          </a:p>
        </p:txBody>
      </p:sp>
      <p:sp>
        <p:nvSpPr>
          <p:cNvPr id="14" name="Rectangle 13">
            <a:extLst>
              <a:ext uri="{FF2B5EF4-FFF2-40B4-BE49-F238E27FC236}">
                <a16:creationId xmlns:a16="http://schemas.microsoft.com/office/drawing/2014/main" id="{F7117410-A2A4-4085-9ADC-46744551DBD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2772" y="0"/>
            <a:ext cx="10506456" cy="191386"/>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6" name="Rectangle 15">
            <a:extLst>
              <a:ext uri="{FF2B5EF4-FFF2-40B4-BE49-F238E27FC236}">
                <a16:creationId xmlns:a16="http://schemas.microsoft.com/office/drawing/2014/main" id="{99F74EB5-E547-4FB4-95F5-BCC788F3C4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41248" y="1512994"/>
            <a:ext cx="10506456"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28DCB09E-1974-9E95-6723-D5029182CCB7}"/>
              </a:ext>
            </a:extLst>
          </p:cNvPr>
          <p:cNvSpPr>
            <a:spLocks/>
          </p:cNvSpPr>
          <p:nvPr/>
        </p:nvSpPr>
        <p:spPr>
          <a:xfrm>
            <a:off x="2634658" y="1635760"/>
            <a:ext cx="8789953" cy="1529518"/>
          </a:xfrm>
          <a:prstGeom prst="rect">
            <a:avLst/>
          </a:prstGeom>
        </p:spPr>
        <p:txBody>
          <a:bodyPr vert="horz" lIns="91440" tIns="45720" rIns="91440" bIns="45720" rtlCol="0" anchor="t">
            <a:noAutofit/>
          </a:bodyPr>
          <a:lstStyle/>
          <a:p>
            <a:pPr defTabSz="786384">
              <a:lnSpc>
                <a:spcPct val="110000"/>
              </a:lnSpc>
              <a:spcAft>
                <a:spcPts val="600"/>
              </a:spcAft>
            </a:pPr>
            <a:r>
              <a:rPr lang="en-US" sz="2400" kern="1200" dirty="0">
                <a:latin typeface="Arial"/>
                <a:ea typeface="+mn-ea"/>
                <a:cs typeface="Arial"/>
              </a:rPr>
              <a:t>After installing the black combs, we need to make sure that the comb is straight and in contact with VAT and also unbent. We will use clamp with the black </a:t>
            </a:r>
            <a:r>
              <a:rPr lang="en-US" sz="2400" dirty="0">
                <a:latin typeface="Arial"/>
                <a:cs typeface="Arial"/>
              </a:rPr>
              <a:t>clamps</a:t>
            </a:r>
            <a:r>
              <a:rPr lang="en-US" sz="2400" kern="1200" dirty="0">
                <a:latin typeface="Arial"/>
                <a:ea typeface="+mn-ea"/>
                <a:cs typeface="Arial"/>
              </a:rPr>
              <a:t> to make sure it's firmly hold.</a:t>
            </a:r>
            <a:endParaRPr lang="en-US" sz="2400" kern="1200" dirty="0">
              <a:latin typeface="Arial"/>
              <a:cs typeface="Arial"/>
            </a:endParaRPr>
          </a:p>
          <a:p>
            <a:pPr defTabSz="786384">
              <a:lnSpc>
                <a:spcPct val="110000"/>
              </a:lnSpc>
              <a:spcAft>
                <a:spcPts val="600"/>
              </a:spcAft>
            </a:pPr>
            <a:endParaRPr lang="en-US" sz="1720" kern="1200">
              <a:solidFill>
                <a:schemeClr val="tx2"/>
              </a:solidFill>
              <a:latin typeface="Arial"/>
              <a:ea typeface="+mn-ea"/>
              <a:cs typeface="Arial"/>
            </a:endParaRPr>
          </a:p>
          <a:p>
            <a:pPr>
              <a:spcAft>
                <a:spcPts val="600"/>
              </a:spcAft>
            </a:pPr>
            <a:endParaRPr lang="en-US">
              <a:ea typeface="Calibri"/>
              <a:cs typeface="Calibri"/>
            </a:endParaRPr>
          </a:p>
        </p:txBody>
      </p:sp>
      <p:pic>
        <p:nvPicPr>
          <p:cNvPr id="4" name="Picture 3" descr="A metal frame with a red circle in the middle&#10;&#10;Description automatically generated">
            <a:extLst>
              <a:ext uri="{FF2B5EF4-FFF2-40B4-BE49-F238E27FC236}">
                <a16:creationId xmlns:a16="http://schemas.microsoft.com/office/drawing/2014/main" id="{A45ECCB6-7722-3364-C08A-339B93A7B1D9}"/>
              </a:ext>
            </a:extLst>
          </p:cNvPr>
          <p:cNvPicPr>
            <a:picLocks noChangeAspect="1"/>
          </p:cNvPicPr>
          <p:nvPr/>
        </p:nvPicPr>
        <p:blipFill>
          <a:blip r:embed="rId2"/>
          <a:stretch>
            <a:fillRect/>
          </a:stretch>
        </p:blipFill>
        <p:spPr>
          <a:xfrm>
            <a:off x="422964" y="1743566"/>
            <a:ext cx="2143214" cy="4671458"/>
          </a:xfrm>
          <a:prstGeom prst="rect">
            <a:avLst/>
          </a:prstGeom>
        </p:spPr>
      </p:pic>
      <p:sp>
        <p:nvSpPr>
          <p:cNvPr id="5" name="TextBox 4">
            <a:extLst>
              <a:ext uri="{FF2B5EF4-FFF2-40B4-BE49-F238E27FC236}">
                <a16:creationId xmlns:a16="http://schemas.microsoft.com/office/drawing/2014/main" id="{963E0524-D813-B683-6B2C-FD17EAC56376}"/>
              </a:ext>
            </a:extLst>
          </p:cNvPr>
          <p:cNvSpPr txBox="1"/>
          <p:nvPr/>
        </p:nvSpPr>
        <p:spPr>
          <a:xfrm>
            <a:off x="2976009" y="3583442"/>
            <a:ext cx="5338855"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defTabSz="786384">
              <a:spcAft>
                <a:spcPts val="600"/>
              </a:spcAft>
            </a:pPr>
            <a:r>
              <a:rPr lang="en-US" sz="2400" kern="1200" dirty="0">
                <a:latin typeface="+mn-lt"/>
                <a:ea typeface="+mn-ea"/>
                <a:cs typeface="Calibri"/>
              </a:rPr>
              <a:t>We need to make sure Aluminum profiles are properly wiped with </a:t>
            </a:r>
            <a:r>
              <a:rPr lang="en-US" sz="2400" kern="1200" err="1">
                <a:latin typeface="+mn-lt"/>
                <a:ea typeface="+mn-ea"/>
                <a:cs typeface="Calibri"/>
              </a:rPr>
              <a:t>kimwipes</a:t>
            </a:r>
            <a:r>
              <a:rPr lang="en-US" sz="2400" kern="1200" dirty="0">
                <a:latin typeface="+mn-lt"/>
                <a:ea typeface="+mn-ea"/>
                <a:cs typeface="Calibri"/>
              </a:rPr>
              <a:t> and alcohol and properly coated with </a:t>
            </a:r>
            <a:r>
              <a:rPr lang="en-US" sz="2400" kern="1200" err="1">
                <a:latin typeface="+mn-lt"/>
                <a:ea typeface="+mn-ea"/>
                <a:cs typeface="Calibri"/>
              </a:rPr>
              <a:t>Bonderite</a:t>
            </a:r>
            <a:r>
              <a:rPr lang="en-US" sz="2400" kern="1200" dirty="0">
                <a:latin typeface="+mn-lt"/>
                <a:ea typeface="+mn-ea"/>
                <a:cs typeface="Calibri"/>
              </a:rPr>
              <a:t> before we load them to the VAT. </a:t>
            </a:r>
            <a:endParaRPr lang="en-US" sz="2400" kern="1200" dirty="0">
              <a:latin typeface="+mn-lt"/>
              <a:ea typeface="Calibri"/>
              <a:cs typeface="Calibri"/>
            </a:endParaRPr>
          </a:p>
        </p:txBody>
      </p:sp>
      <p:pic>
        <p:nvPicPr>
          <p:cNvPr id="6" name="Picture 5" descr="A yellow container with black text and black text&#10;&#10;Description automatically generated">
            <a:extLst>
              <a:ext uri="{FF2B5EF4-FFF2-40B4-BE49-F238E27FC236}">
                <a16:creationId xmlns:a16="http://schemas.microsoft.com/office/drawing/2014/main" id="{A802A545-D6F0-39D0-6243-A802790D1A96}"/>
              </a:ext>
            </a:extLst>
          </p:cNvPr>
          <p:cNvPicPr>
            <a:picLocks noChangeAspect="1"/>
          </p:cNvPicPr>
          <p:nvPr/>
        </p:nvPicPr>
        <p:blipFill>
          <a:blip r:embed="rId3"/>
          <a:stretch>
            <a:fillRect/>
          </a:stretch>
        </p:blipFill>
        <p:spPr>
          <a:xfrm>
            <a:off x="8722399" y="3337446"/>
            <a:ext cx="2187662" cy="2533083"/>
          </a:xfrm>
          <a:prstGeom prst="rect">
            <a:avLst/>
          </a:prstGeom>
        </p:spPr>
      </p:pic>
    </p:spTree>
    <p:extLst>
      <p:ext uri="{BB962C8B-B14F-4D97-AF65-F5344CB8AC3E}">
        <p14:creationId xmlns:p14="http://schemas.microsoft.com/office/powerpoint/2010/main" val="28251345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0D7B6173-1D58-48E2-83CF-37350F315F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2F36CA75-CFBF-4844-B719-8FE9EBADA9A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bg2">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a:extLst>
              <a:ext uri="{FF2B5EF4-FFF2-40B4-BE49-F238E27FC236}">
                <a16:creationId xmlns:a16="http://schemas.microsoft.com/office/drawing/2014/main" id="{3D4A84B9-E564-4DD0-97F8-DBF1C460C2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1" name="Picture 20">
            <a:extLst>
              <a:ext uri="{FF2B5EF4-FFF2-40B4-BE49-F238E27FC236}">
                <a16:creationId xmlns:a16="http://schemas.microsoft.com/office/drawing/2014/main" id="{4A599609-F5C2-4A0B-A992-913F814A631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alphaModFix amt="40000"/>
            <a:extLst>
              <a:ext uri="{28A0092B-C50C-407E-A947-70E740481C1C}">
                <a14:useLocalDpi xmlns:a14="http://schemas.microsoft.com/office/drawing/2010/main" val="0"/>
              </a:ext>
            </a:extLst>
          </a:blip>
          <a:stretch>
            <a:fillRect/>
          </a:stretch>
        </p:blipFill>
        <p:spPr>
          <a:xfrm>
            <a:off x="0" y="0"/>
            <a:ext cx="12181172" cy="6858000"/>
          </a:xfrm>
          <a:prstGeom prst="rect">
            <a:avLst/>
          </a:prstGeom>
        </p:spPr>
      </p:pic>
      <p:sp>
        <p:nvSpPr>
          <p:cNvPr id="23" name="Rectangle 22">
            <a:extLst>
              <a:ext uri="{FF2B5EF4-FFF2-40B4-BE49-F238E27FC236}">
                <a16:creationId xmlns:a16="http://schemas.microsoft.com/office/drawing/2014/main" id="{102382E0-0A09-46AE-B955-B911CAFE7F0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solidFill>
            <a:schemeClr val="accent1">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5" name="Rectangle 24">
            <a:extLst>
              <a:ext uri="{FF2B5EF4-FFF2-40B4-BE49-F238E27FC236}">
                <a16:creationId xmlns:a16="http://schemas.microsoft.com/office/drawing/2014/main" id="{7DE75D4A-0965-4973-BE75-DECCAC9A96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descr="A green box with holes and tape on it&#10;&#10;Description automatically generated">
            <a:extLst>
              <a:ext uri="{FF2B5EF4-FFF2-40B4-BE49-F238E27FC236}">
                <a16:creationId xmlns:a16="http://schemas.microsoft.com/office/drawing/2014/main" id="{C02E82C5-C270-00C0-52B0-29F7230495F8}"/>
              </a:ext>
            </a:extLst>
          </p:cNvPr>
          <p:cNvPicPr>
            <a:picLocks noChangeAspect="1"/>
          </p:cNvPicPr>
          <p:nvPr/>
        </p:nvPicPr>
        <p:blipFill rotWithShape="1">
          <a:blip r:embed="rId3">
            <a:alphaModFix amt="60000"/>
          </a:blip>
          <a:srcRect t="33022" r="-2" b="35586"/>
          <a:stretch/>
        </p:blipFill>
        <p:spPr>
          <a:xfrm>
            <a:off x="6104692" y="50810"/>
            <a:ext cx="6093578" cy="3431119"/>
          </a:xfrm>
          <a:prstGeom prst="rect">
            <a:avLst/>
          </a:prstGeom>
        </p:spPr>
      </p:pic>
      <p:pic>
        <p:nvPicPr>
          <p:cNvPr id="6" name="Picture 5" descr="A green box with holes and tape on it&#10;&#10;Description automatically generated">
            <a:extLst>
              <a:ext uri="{FF2B5EF4-FFF2-40B4-BE49-F238E27FC236}">
                <a16:creationId xmlns:a16="http://schemas.microsoft.com/office/drawing/2014/main" id="{53A7200B-5DFB-F250-D46F-E815A92F5EE6}"/>
              </a:ext>
            </a:extLst>
          </p:cNvPr>
          <p:cNvPicPr>
            <a:picLocks noChangeAspect="1"/>
          </p:cNvPicPr>
          <p:nvPr/>
        </p:nvPicPr>
        <p:blipFill rotWithShape="1">
          <a:blip r:embed="rId3">
            <a:alphaModFix amt="60000"/>
          </a:blip>
          <a:srcRect t="33022" r="-2" b="35586"/>
          <a:stretch/>
        </p:blipFill>
        <p:spPr>
          <a:xfrm>
            <a:off x="4763" y="10"/>
            <a:ext cx="6093578" cy="3431119"/>
          </a:xfrm>
          <a:prstGeom prst="rect">
            <a:avLst/>
          </a:prstGeom>
        </p:spPr>
      </p:pic>
      <p:sp>
        <p:nvSpPr>
          <p:cNvPr id="2" name="Title 1">
            <a:extLst>
              <a:ext uri="{FF2B5EF4-FFF2-40B4-BE49-F238E27FC236}">
                <a16:creationId xmlns:a16="http://schemas.microsoft.com/office/drawing/2014/main" id="{5143563B-96B6-DBE8-98F8-4B0C2708EC30}"/>
              </a:ext>
            </a:extLst>
          </p:cNvPr>
          <p:cNvSpPr>
            <a:spLocks noGrp="1"/>
          </p:cNvSpPr>
          <p:nvPr>
            <p:ph type="title"/>
          </p:nvPr>
        </p:nvSpPr>
        <p:spPr>
          <a:xfrm>
            <a:off x="-403155" y="766167"/>
            <a:ext cx="9801854" cy="2790331"/>
          </a:xfrm>
        </p:spPr>
        <p:txBody>
          <a:bodyPr anchor="b">
            <a:normAutofit/>
          </a:bodyPr>
          <a:lstStyle/>
          <a:p>
            <a:pPr algn="ctr"/>
            <a:r>
              <a:rPr lang="en-US" sz="4800" dirty="0">
                <a:solidFill>
                  <a:srgbClr val="FFFFFF"/>
                </a:solidFill>
                <a:ea typeface="Calibri Light"/>
                <a:cs typeface="Calibri Light"/>
              </a:rPr>
              <a:t>                     </a:t>
            </a:r>
            <a:r>
              <a:rPr lang="en-US" sz="7200" b="1" dirty="0">
                <a:solidFill>
                  <a:srgbClr val="FFFFFF"/>
                </a:solidFill>
                <a:ea typeface="Calibri Light"/>
                <a:cs typeface="Calibri Light"/>
              </a:rPr>
              <a:t>BOX BEAMS</a:t>
            </a:r>
          </a:p>
        </p:txBody>
      </p:sp>
      <p:pic>
        <p:nvPicPr>
          <p:cNvPr id="8" name="Picture 7" descr="A close-up of a green surface&#10;&#10;Description automatically generated">
            <a:extLst>
              <a:ext uri="{FF2B5EF4-FFF2-40B4-BE49-F238E27FC236}">
                <a16:creationId xmlns:a16="http://schemas.microsoft.com/office/drawing/2014/main" id="{958B1A06-313F-A897-2902-8F1B467F7403}"/>
              </a:ext>
            </a:extLst>
          </p:cNvPr>
          <p:cNvPicPr>
            <a:picLocks noChangeAspect="1"/>
          </p:cNvPicPr>
          <p:nvPr/>
        </p:nvPicPr>
        <p:blipFill rotWithShape="1">
          <a:blip r:embed="rId4">
            <a:alphaModFix amt="60000"/>
          </a:blip>
          <a:srcRect l="13421" r="3" b="3"/>
          <a:stretch/>
        </p:blipFill>
        <p:spPr>
          <a:xfrm>
            <a:off x="6097280" y="3426870"/>
            <a:ext cx="6093578" cy="3431129"/>
          </a:xfrm>
          <a:prstGeom prst="rect">
            <a:avLst/>
          </a:prstGeom>
        </p:spPr>
      </p:pic>
      <p:pic>
        <p:nvPicPr>
          <p:cNvPr id="7" name="Picture 6" descr="A metal bar with holes&#10;&#10;Description automatically generated">
            <a:extLst>
              <a:ext uri="{FF2B5EF4-FFF2-40B4-BE49-F238E27FC236}">
                <a16:creationId xmlns:a16="http://schemas.microsoft.com/office/drawing/2014/main" id="{47E5B333-A08E-874F-2A77-BCD59CB26210}"/>
              </a:ext>
            </a:extLst>
          </p:cNvPr>
          <p:cNvPicPr>
            <a:picLocks noChangeAspect="1"/>
          </p:cNvPicPr>
          <p:nvPr/>
        </p:nvPicPr>
        <p:blipFill rotWithShape="1">
          <a:blip r:embed="rId5">
            <a:alphaModFix amt="60000"/>
          </a:blip>
          <a:srcRect l="24135" r="31910"/>
          <a:stretch/>
        </p:blipFill>
        <p:spPr>
          <a:xfrm>
            <a:off x="7511" y="3426870"/>
            <a:ext cx="6093578" cy="3431129"/>
          </a:xfrm>
          <a:prstGeom prst="rect">
            <a:avLst/>
          </a:prstGeom>
        </p:spPr>
      </p:pic>
    </p:spTree>
    <p:extLst>
      <p:ext uri="{BB962C8B-B14F-4D97-AF65-F5344CB8AC3E}">
        <p14:creationId xmlns:p14="http://schemas.microsoft.com/office/powerpoint/2010/main" val="38090733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907EF6B7-1338-4443-8C46-6A318D952D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Shape 9">
            <a:extLst>
              <a:ext uri="{FF2B5EF4-FFF2-40B4-BE49-F238E27FC236}">
                <a16:creationId xmlns:a16="http://schemas.microsoft.com/office/drawing/2014/main" id="{DAAE4CDD-124C-4DCF-9584-B6033B545D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40F67380-54CC-DDB9-BBB9-B51E90C9E00B}"/>
              </a:ext>
            </a:extLst>
          </p:cNvPr>
          <p:cNvSpPr>
            <a:spLocks noGrp="1"/>
          </p:cNvSpPr>
          <p:nvPr>
            <p:ph type="title"/>
          </p:nvPr>
        </p:nvSpPr>
        <p:spPr>
          <a:xfrm>
            <a:off x="686834" y="1153572"/>
            <a:ext cx="3200400" cy="4461163"/>
          </a:xfrm>
        </p:spPr>
        <p:txBody>
          <a:bodyPr>
            <a:normAutofit/>
          </a:bodyPr>
          <a:lstStyle/>
          <a:p>
            <a:r>
              <a:rPr lang="en-US" dirty="0">
                <a:solidFill>
                  <a:srgbClr val="FFFFFF"/>
                </a:solidFill>
                <a:ea typeface="Calibri Light"/>
                <a:cs typeface="Calibri Light"/>
              </a:rPr>
              <a:t>QA/QC PROCEDURE OF BOX BEAMS </a:t>
            </a:r>
            <a:br>
              <a:rPr lang="en-US" dirty="0">
                <a:solidFill>
                  <a:srgbClr val="FFFFFF"/>
                </a:solidFill>
                <a:ea typeface="Calibri Light"/>
                <a:cs typeface="Calibri Light"/>
              </a:rPr>
            </a:br>
            <a:r>
              <a:rPr lang="en-US" dirty="0">
                <a:solidFill>
                  <a:srgbClr val="FFFFFF"/>
                </a:solidFill>
                <a:ea typeface="Calibri Light"/>
                <a:cs typeface="Calibri Light"/>
              </a:rPr>
              <a:t>SETUP: </a:t>
            </a:r>
            <a:endParaRPr lang="en-US" dirty="0">
              <a:solidFill>
                <a:srgbClr val="FFFFFF"/>
              </a:solidFill>
            </a:endParaRPr>
          </a:p>
        </p:txBody>
      </p:sp>
      <p:sp>
        <p:nvSpPr>
          <p:cNvPr id="12" name="Arc 11">
            <a:extLst>
              <a:ext uri="{FF2B5EF4-FFF2-40B4-BE49-F238E27FC236}">
                <a16:creationId xmlns:a16="http://schemas.microsoft.com/office/drawing/2014/main" id="{081E4A58-353D-44AE-B2FC-2A74E2E400F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Content Placeholder 2">
            <a:extLst>
              <a:ext uri="{FF2B5EF4-FFF2-40B4-BE49-F238E27FC236}">
                <a16:creationId xmlns:a16="http://schemas.microsoft.com/office/drawing/2014/main" id="{86C63739-DDBC-8979-B233-DFA222D10DB0}"/>
              </a:ext>
            </a:extLst>
          </p:cNvPr>
          <p:cNvSpPr>
            <a:spLocks noGrp="1"/>
          </p:cNvSpPr>
          <p:nvPr>
            <p:ph idx="1"/>
          </p:nvPr>
        </p:nvSpPr>
        <p:spPr>
          <a:xfrm>
            <a:off x="4447308" y="591344"/>
            <a:ext cx="6906491" cy="5585619"/>
          </a:xfrm>
        </p:spPr>
        <p:txBody>
          <a:bodyPr vert="horz" lIns="91440" tIns="45720" rIns="91440" bIns="45720" rtlCol="0" anchor="ctr">
            <a:normAutofit/>
          </a:bodyPr>
          <a:lstStyle/>
          <a:p>
            <a:r>
              <a:rPr lang="en-US" dirty="0">
                <a:ea typeface="Calibri"/>
                <a:cs typeface="Calibri"/>
              </a:rPr>
              <a:t>We need to make sure Box beams are straight. There should be no bent beams. </a:t>
            </a:r>
          </a:p>
          <a:p>
            <a:r>
              <a:rPr lang="en-US" dirty="0">
                <a:ea typeface="Calibri"/>
                <a:cs typeface="Calibri"/>
              </a:rPr>
              <a:t>There should be no bump or rough surfaces on the box beams. </a:t>
            </a:r>
          </a:p>
          <a:p>
            <a:r>
              <a:rPr lang="en-US" dirty="0">
                <a:ea typeface="Calibri"/>
                <a:cs typeface="Calibri"/>
              </a:rPr>
              <a:t>The copper holes on the box beams should be dust free to prevent any disturbance on the electrical contact. We can use a brush to clean the wholes to keep it dust-free.</a:t>
            </a:r>
          </a:p>
          <a:p>
            <a:r>
              <a:rPr lang="en-US" dirty="0">
                <a:ea typeface="Calibri"/>
                <a:cs typeface="Calibri"/>
              </a:rPr>
              <a:t>Then we will check box beams are properly placed and locked and they are in continuous contact with the black teeth of the comb and the aluminum profiles at the back. </a:t>
            </a:r>
          </a:p>
        </p:txBody>
      </p:sp>
    </p:spTree>
    <p:extLst>
      <p:ext uri="{BB962C8B-B14F-4D97-AF65-F5344CB8AC3E}">
        <p14:creationId xmlns:p14="http://schemas.microsoft.com/office/powerpoint/2010/main" val="2565428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Slide Background">
            <a:extLst>
              <a:ext uri="{FF2B5EF4-FFF2-40B4-BE49-F238E27FC236}">
                <a16:creationId xmlns:a16="http://schemas.microsoft.com/office/drawing/2014/main" id="{9F7D5CDA-D291-4307-BF55-1381FED2963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Vaccine storage and manufacturing">
            <a:extLst>
              <a:ext uri="{FF2B5EF4-FFF2-40B4-BE49-F238E27FC236}">
                <a16:creationId xmlns:a16="http://schemas.microsoft.com/office/drawing/2014/main" id="{B1FF934D-401F-324F-A7D9-AB8F4BC5EFCD}"/>
              </a:ext>
            </a:extLst>
          </p:cNvPr>
          <p:cNvPicPr>
            <a:picLocks noChangeAspect="1"/>
          </p:cNvPicPr>
          <p:nvPr/>
        </p:nvPicPr>
        <p:blipFill rotWithShape="1">
          <a:blip r:embed="rId2"/>
          <a:srcRect l="24651" r="16171" b="-3"/>
          <a:stretch/>
        </p:blipFill>
        <p:spPr>
          <a:xfrm>
            <a:off x="5909987" y="10"/>
            <a:ext cx="6088971" cy="6857990"/>
          </a:xfrm>
          <a:prstGeom prst="rect">
            <a:avLst/>
          </a:prstGeom>
        </p:spPr>
      </p:pic>
      <p:sp useBgFill="1">
        <p:nvSpPr>
          <p:cNvPr id="13" name="Rectangle 12">
            <a:extLst>
              <a:ext uri="{FF2B5EF4-FFF2-40B4-BE49-F238E27FC236}">
                <a16:creationId xmlns:a16="http://schemas.microsoft.com/office/drawing/2014/main" id="{59B296B9-C5A5-4E4F-9B60-C907B5F1466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6858000"/>
          </a:xfrm>
          <a:prstGeom prst="rect">
            <a:avLst/>
          </a:prstGeom>
          <a:ln>
            <a:noFill/>
          </a:ln>
          <a:effectLst>
            <a:outerShdw blurRad="889000" dist="406400" dir="21540000" sx="90000" sy="90000" algn="t" rotWithShape="0">
              <a:srgbClr val="000000">
                <a:alpha val="2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5" name="Rectangle 14">
            <a:extLst>
              <a:ext uri="{FF2B5EF4-FFF2-40B4-BE49-F238E27FC236}">
                <a16:creationId xmlns:a16="http://schemas.microsoft.com/office/drawing/2014/main" id="{D0300FD3-5AF1-6305-15FA-9078072672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6103025" cy="2285995"/>
          </a:xfrm>
          <a:prstGeom prst="rect">
            <a:avLst/>
          </a:prstGeom>
          <a:ln>
            <a:noFill/>
          </a:ln>
          <a:effectLst>
            <a:outerShdw blurRad="254000" dist="127000" dir="5460000" sx="92000" sy="92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CC7846A-24D3-0A5F-B51C-AD752873560C}"/>
              </a:ext>
            </a:extLst>
          </p:cNvPr>
          <p:cNvSpPr>
            <a:spLocks noGrp="1"/>
          </p:cNvSpPr>
          <p:nvPr>
            <p:ph type="title"/>
          </p:nvPr>
        </p:nvSpPr>
        <p:spPr>
          <a:xfrm>
            <a:off x="761801" y="328512"/>
            <a:ext cx="4778387" cy="1628970"/>
          </a:xfrm>
        </p:spPr>
        <p:txBody>
          <a:bodyPr vert="horz" lIns="91440" tIns="45720" rIns="91440" bIns="45720" rtlCol="0" anchor="ctr">
            <a:normAutofit/>
          </a:bodyPr>
          <a:lstStyle/>
          <a:p>
            <a:r>
              <a:rPr lang="en-US" sz="4000"/>
              <a:t>Dimension Inspection of the parts</a:t>
            </a:r>
          </a:p>
        </p:txBody>
      </p:sp>
      <p:sp>
        <p:nvSpPr>
          <p:cNvPr id="5" name="TextBox 4">
            <a:extLst>
              <a:ext uri="{FF2B5EF4-FFF2-40B4-BE49-F238E27FC236}">
                <a16:creationId xmlns:a16="http://schemas.microsoft.com/office/drawing/2014/main" id="{88392483-6432-7BD8-1776-A05E2694E47F}"/>
              </a:ext>
            </a:extLst>
          </p:cNvPr>
          <p:cNvSpPr txBox="1"/>
          <p:nvPr/>
        </p:nvSpPr>
        <p:spPr>
          <a:xfrm>
            <a:off x="507801" y="2620769"/>
            <a:ext cx="4659756" cy="3374137"/>
          </a:xfrm>
          <a:prstGeom prst="rect">
            <a:avLst/>
          </a:prstGeom>
        </p:spPr>
        <p:txBody>
          <a:bodyPr rot="0" spcFirstLastPara="0" vertOverflow="overflow" horzOverflow="overflow" vert="horz" lIns="91440" tIns="45720" rIns="91440" bIns="45720" numCol="1" spcCol="0" rtlCol="0" fromWordArt="0" anchor="ctr" anchorCtr="0" forceAA="0" compatLnSpc="1">
            <a:prstTxWarp prst="textNoShape">
              <a:avLst/>
            </a:prstTxWarp>
            <a:normAutofit/>
          </a:bodyPr>
          <a:lstStyle/>
          <a:p>
            <a:pPr marL="285750" indent="-228600">
              <a:lnSpc>
                <a:spcPct val="90000"/>
              </a:lnSpc>
              <a:spcAft>
                <a:spcPts val="600"/>
              </a:spcAft>
              <a:buFont typeface="Arial" panose="020B0604020202020204" pitchFamily="34" charset="0"/>
              <a:buChar char="•"/>
            </a:pPr>
            <a:r>
              <a:rPr lang="en-US" sz="2400" dirty="0"/>
              <a:t>Length</a:t>
            </a:r>
            <a:endParaRPr lang="en-US" sz="2400" dirty="0">
              <a:cs typeface="Calibri"/>
            </a:endParaRPr>
          </a:p>
          <a:p>
            <a:pPr marL="285750" indent="-228600">
              <a:lnSpc>
                <a:spcPct val="90000"/>
              </a:lnSpc>
              <a:spcAft>
                <a:spcPts val="600"/>
              </a:spcAft>
              <a:buFont typeface="Arial" panose="020B0604020202020204" pitchFamily="34" charset="0"/>
              <a:buChar char="•"/>
            </a:pPr>
            <a:endParaRPr lang="en-US" sz="2400" dirty="0">
              <a:cs typeface="Calibri"/>
            </a:endParaRPr>
          </a:p>
          <a:p>
            <a:pPr marL="285750" indent="-228600">
              <a:lnSpc>
                <a:spcPct val="90000"/>
              </a:lnSpc>
              <a:spcAft>
                <a:spcPts val="600"/>
              </a:spcAft>
              <a:buFont typeface="Arial" panose="020B0604020202020204" pitchFamily="34" charset="0"/>
              <a:buChar char="•"/>
            </a:pPr>
            <a:r>
              <a:rPr lang="en-US" sz="2400" dirty="0"/>
              <a:t>Distance</a:t>
            </a:r>
            <a:endParaRPr lang="en-US" sz="2400" dirty="0">
              <a:cs typeface="Calibri"/>
            </a:endParaRPr>
          </a:p>
          <a:p>
            <a:pPr marL="285750" indent="-228600">
              <a:lnSpc>
                <a:spcPct val="90000"/>
              </a:lnSpc>
              <a:spcAft>
                <a:spcPts val="600"/>
              </a:spcAft>
              <a:buFont typeface="Arial" panose="020B0604020202020204" pitchFamily="34" charset="0"/>
              <a:buChar char="•"/>
            </a:pPr>
            <a:endParaRPr lang="en-US" sz="2400" dirty="0">
              <a:cs typeface="Calibri"/>
            </a:endParaRPr>
          </a:p>
          <a:p>
            <a:pPr marL="285750" indent="-228600">
              <a:lnSpc>
                <a:spcPct val="90000"/>
              </a:lnSpc>
              <a:spcAft>
                <a:spcPts val="600"/>
              </a:spcAft>
              <a:buFont typeface="Arial" panose="020B0604020202020204" pitchFamily="34" charset="0"/>
              <a:buChar char="•"/>
            </a:pPr>
            <a:r>
              <a:rPr lang="en-US" sz="2400" dirty="0"/>
              <a:t>Hole Position</a:t>
            </a:r>
            <a:endParaRPr lang="en-US" sz="2400" dirty="0">
              <a:cs typeface="Calibri"/>
            </a:endParaRPr>
          </a:p>
          <a:p>
            <a:pPr marL="285750" indent="-228600">
              <a:lnSpc>
                <a:spcPct val="90000"/>
              </a:lnSpc>
              <a:spcAft>
                <a:spcPts val="600"/>
              </a:spcAft>
              <a:buFont typeface="Arial" panose="020B0604020202020204" pitchFamily="34" charset="0"/>
              <a:buChar char="•"/>
            </a:pPr>
            <a:endParaRPr lang="en-US" sz="2400" dirty="0">
              <a:cs typeface="Calibri"/>
            </a:endParaRPr>
          </a:p>
          <a:p>
            <a:pPr marL="285750" indent="-228600">
              <a:lnSpc>
                <a:spcPct val="90000"/>
              </a:lnSpc>
              <a:spcAft>
                <a:spcPts val="600"/>
              </a:spcAft>
              <a:buFont typeface="Arial" panose="020B0604020202020204" pitchFamily="34" charset="0"/>
              <a:buChar char="•"/>
            </a:pPr>
            <a:r>
              <a:rPr lang="en-US" sz="2400" dirty="0"/>
              <a:t>Hole Diameters</a:t>
            </a:r>
            <a:endParaRPr lang="en-US" sz="2400" dirty="0">
              <a:cs typeface="Calibri"/>
            </a:endParaRPr>
          </a:p>
        </p:txBody>
      </p:sp>
    </p:spTree>
    <p:extLst>
      <p:ext uri="{BB962C8B-B14F-4D97-AF65-F5344CB8AC3E}">
        <p14:creationId xmlns:p14="http://schemas.microsoft.com/office/powerpoint/2010/main" val="3170851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1EBE9A-2A6B-0D97-79EE-F557F62CC3BF}"/>
              </a:ext>
            </a:extLst>
          </p:cNvPr>
          <p:cNvSpPr>
            <a:spLocks noGrp="1"/>
          </p:cNvSpPr>
          <p:nvPr>
            <p:ph type="title"/>
          </p:nvPr>
        </p:nvSpPr>
        <p:spPr>
          <a:xfrm>
            <a:off x="838200" y="365125"/>
            <a:ext cx="11033760" cy="204755"/>
          </a:xfrm>
        </p:spPr>
        <p:txBody>
          <a:bodyPr>
            <a:normAutofit fontScale="90000"/>
          </a:bodyPr>
          <a:lstStyle/>
          <a:p>
            <a:r>
              <a:rPr lang="en-US" b="1" dirty="0">
                <a:ea typeface="Calibri Light"/>
                <a:cs typeface="Calibri Light"/>
              </a:rPr>
              <a:t>DIMENSION CHECKING : </a:t>
            </a:r>
            <a:endParaRPr lang="en-US" b="1" dirty="0"/>
          </a:p>
        </p:txBody>
      </p:sp>
      <p:pic>
        <p:nvPicPr>
          <p:cNvPr id="4" name="Content Placeholder 3" descr="A drawing of a line with circles and numbers&#10;&#10;Description automatically generated">
            <a:extLst>
              <a:ext uri="{FF2B5EF4-FFF2-40B4-BE49-F238E27FC236}">
                <a16:creationId xmlns:a16="http://schemas.microsoft.com/office/drawing/2014/main" id="{2F1A37F0-47F4-95B8-884A-6BCDBBB62D64}"/>
              </a:ext>
            </a:extLst>
          </p:cNvPr>
          <p:cNvPicPr>
            <a:picLocks noGrp="1" noChangeAspect="1"/>
          </p:cNvPicPr>
          <p:nvPr>
            <p:ph idx="1"/>
          </p:nvPr>
        </p:nvPicPr>
        <p:blipFill>
          <a:blip r:embed="rId2"/>
          <a:stretch>
            <a:fillRect/>
          </a:stretch>
        </p:blipFill>
        <p:spPr>
          <a:xfrm>
            <a:off x="297581" y="632317"/>
            <a:ext cx="6492240" cy="2008743"/>
          </a:xfrm>
        </p:spPr>
      </p:pic>
      <p:sp>
        <p:nvSpPr>
          <p:cNvPr id="6" name="TextBox 5">
            <a:extLst>
              <a:ext uri="{FF2B5EF4-FFF2-40B4-BE49-F238E27FC236}">
                <a16:creationId xmlns:a16="http://schemas.microsoft.com/office/drawing/2014/main" id="{10D802DB-C2EF-5036-C5B2-7606FA768AE7}"/>
              </a:ext>
            </a:extLst>
          </p:cNvPr>
          <p:cNvSpPr txBox="1"/>
          <p:nvPr/>
        </p:nvSpPr>
        <p:spPr>
          <a:xfrm>
            <a:off x="6855146" y="807383"/>
            <a:ext cx="5042341" cy="193899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2000" dirty="0">
                <a:ea typeface="Calibri" panose="020F0502020204030204"/>
                <a:cs typeface="Calibri" panose="020F0502020204030204"/>
              </a:rPr>
              <a:t>We need to make sure the distance between the front end and the first whole is 30mm.</a:t>
            </a:r>
          </a:p>
          <a:p>
            <a:pPr marL="285750" indent="-285750">
              <a:buFont typeface="Arial"/>
              <a:buChar char="•"/>
            </a:pPr>
            <a:endParaRPr lang="en-US" sz="2000" dirty="0">
              <a:ea typeface="Calibri" panose="020F0502020204030204"/>
              <a:cs typeface="Calibri" panose="020F0502020204030204"/>
            </a:endParaRPr>
          </a:p>
          <a:p>
            <a:pPr marL="285750" indent="-285750">
              <a:buFont typeface="Arial"/>
              <a:buChar char="•"/>
            </a:pPr>
            <a:r>
              <a:rPr lang="en-US" sz="2000" dirty="0">
                <a:ea typeface="Calibri" panose="020F0502020204030204"/>
                <a:cs typeface="Calibri" panose="020F0502020204030204"/>
              </a:rPr>
              <a:t>Then the gap length between each wholes should be 60mm</a:t>
            </a:r>
          </a:p>
        </p:txBody>
      </p:sp>
      <p:pic>
        <p:nvPicPr>
          <p:cNvPr id="3" name="Picture 2" descr="A drawing of a window&#10;&#10;Description automatically generated">
            <a:extLst>
              <a:ext uri="{FF2B5EF4-FFF2-40B4-BE49-F238E27FC236}">
                <a16:creationId xmlns:a16="http://schemas.microsoft.com/office/drawing/2014/main" id="{E2093F3B-FDE2-E568-434A-25BFA0E2B7DF}"/>
              </a:ext>
            </a:extLst>
          </p:cNvPr>
          <p:cNvPicPr>
            <a:picLocks noChangeAspect="1"/>
          </p:cNvPicPr>
          <p:nvPr/>
        </p:nvPicPr>
        <p:blipFill>
          <a:blip r:embed="rId3"/>
          <a:stretch>
            <a:fillRect/>
          </a:stretch>
        </p:blipFill>
        <p:spPr>
          <a:xfrm>
            <a:off x="158941" y="2778399"/>
            <a:ext cx="6634480" cy="3644683"/>
          </a:xfrm>
          <a:prstGeom prst="rect">
            <a:avLst/>
          </a:prstGeom>
        </p:spPr>
      </p:pic>
      <p:sp>
        <p:nvSpPr>
          <p:cNvPr id="5" name="TextBox 4">
            <a:extLst>
              <a:ext uri="{FF2B5EF4-FFF2-40B4-BE49-F238E27FC236}">
                <a16:creationId xmlns:a16="http://schemas.microsoft.com/office/drawing/2014/main" id="{46D55196-233E-5D47-4894-A767F25C2789}"/>
              </a:ext>
            </a:extLst>
          </p:cNvPr>
          <p:cNvSpPr txBox="1"/>
          <p:nvPr/>
        </p:nvSpPr>
        <p:spPr>
          <a:xfrm>
            <a:off x="7098860" y="3971469"/>
            <a:ext cx="4935781" cy="1631216"/>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
              <a:buChar char="•"/>
            </a:pPr>
            <a:r>
              <a:rPr lang="en-US" sz="2000" dirty="0">
                <a:cs typeface="Calibri" panose="020F0502020204030204"/>
              </a:rPr>
              <a:t>We need to make sure the gap length between two box beams are 1800mm</a:t>
            </a:r>
          </a:p>
          <a:p>
            <a:endParaRPr lang="en-US" sz="2000" dirty="0">
              <a:cs typeface="Calibri" panose="020F0502020204030204"/>
            </a:endParaRPr>
          </a:p>
          <a:p>
            <a:pPr marL="285750" indent="-285750">
              <a:buFont typeface="Arial"/>
              <a:buChar char="•"/>
            </a:pPr>
            <a:r>
              <a:rPr lang="en-US" sz="2000" dirty="0">
                <a:cs typeface="Calibri" panose="020F0502020204030204"/>
              </a:rPr>
              <a:t>We need to make sure the distance between two divider boards are 60mm.</a:t>
            </a:r>
          </a:p>
        </p:txBody>
      </p:sp>
    </p:spTree>
    <p:extLst>
      <p:ext uri="{BB962C8B-B14F-4D97-AF65-F5344CB8AC3E}">
        <p14:creationId xmlns:p14="http://schemas.microsoft.com/office/powerpoint/2010/main" val="276378734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A drawing of a machine&#10;&#10;Description automatically generated">
            <a:extLst>
              <a:ext uri="{FF2B5EF4-FFF2-40B4-BE49-F238E27FC236}">
                <a16:creationId xmlns:a16="http://schemas.microsoft.com/office/drawing/2014/main" id="{C2189F98-EB6A-C89C-DF9F-39C79AFBB1D6}"/>
              </a:ext>
            </a:extLst>
          </p:cNvPr>
          <p:cNvPicPr>
            <a:picLocks noGrp="1" noChangeAspect="1"/>
          </p:cNvPicPr>
          <p:nvPr>
            <p:ph idx="1"/>
          </p:nvPr>
        </p:nvPicPr>
        <p:blipFill>
          <a:blip r:embed="rId2"/>
          <a:stretch>
            <a:fillRect/>
          </a:stretch>
        </p:blipFill>
        <p:spPr>
          <a:xfrm>
            <a:off x="310699" y="364014"/>
            <a:ext cx="4804041" cy="6136640"/>
          </a:xfrm>
        </p:spPr>
      </p:pic>
      <p:sp>
        <p:nvSpPr>
          <p:cNvPr id="6" name="TextBox 5">
            <a:extLst>
              <a:ext uri="{FF2B5EF4-FFF2-40B4-BE49-F238E27FC236}">
                <a16:creationId xmlns:a16="http://schemas.microsoft.com/office/drawing/2014/main" id="{302686E7-EBDE-96A7-A215-6BAF264D9ABF}"/>
              </a:ext>
            </a:extLst>
          </p:cNvPr>
          <p:cNvSpPr txBox="1"/>
          <p:nvPr/>
        </p:nvSpPr>
        <p:spPr>
          <a:xfrm>
            <a:off x="5910508" y="3337439"/>
            <a:ext cx="4905238" cy="156966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2400" dirty="0">
                <a:cs typeface="Calibri"/>
              </a:rPr>
              <a:t>Make sure the Rounded interior corner is smooth without any bumps. If there are bumps, we will need to get rid of it through sanding. </a:t>
            </a:r>
          </a:p>
        </p:txBody>
      </p:sp>
      <p:pic>
        <p:nvPicPr>
          <p:cNvPr id="7" name="Picture 6" descr="A drawing of a diagram&#10;&#10;Description automatically generated">
            <a:extLst>
              <a:ext uri="{FF2B5EF4-FFF2-40B4-BE49-F238E27FC236}">
                <a16:creationId xmlns:a16="http://schemas.microsoft.com/office/drawing/2014/main" id="{611AB9FC-3B17-3BFC-199D-14861F6C4011}"/>
              </a:ext>
            </a:extLst>
          </p:cNvPr>
          <p:cNvPicPr>
            <a:picLocks noChangeAspect="1"/>
          </p:cNvPicPr>
          <p:nvPr/>
        </p:nvPicPr>
        <p:blipFill>
          <a:blip r:embed="rId3"/>
          <a:stretch>
            <a:fillRect/>
          </a:stretch>
        </p:blipFill>
        <p:spPr>
          <a:xfrm>
            <a:off x="5191760" y="1260781"/>
            <a:ext cx="6929120" cy="2023702"/>
          </a:xfrm>
          <a:prstGeom prst="rect">
            <a:avLst/>
          </a:prstGeom>
        </p:spPr>
      </p:pic>
    </p:spTree>
    <p:extLst>
      <p:ext uri="{BB962C8B-B14F-4D97-AF65-F5344CB8AC3E}">
        <p14:creationId xmlns:p14="http://schemas.microsoft.com/office/powerpoint/2010/main" val="287904396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a:extLst>
              <a:ext uri="{FF2B5EF4-FFF2-40B4-BE49-F238E27FC236}">
                <a16:creationId xmlns:a16="http://schemas.microsoft.com/office/drawing/2014/main" id="{13EBCF7A-F534-6D8D-2226-C1D93819BEAB}"/>
              </a:ext>
            </a:extLst>
          </p:cNvPr>
          <p:cNvSpPr>
            <a:spLocks noGrp="1"/>
          </p:cNvSpPr>
          <p:nvPr>
            <p:ph type="title"/>
          </p:nvPr>
        </p:nvSpPr>
        <p:spPr>
          <a:xfrm>
            <a:off x="1383564" y="348865"/>
            <a:ext cx="9718111" cy="1576446"/>
          </a:xfrm>
        </p:spPr>
        <p:txBody>
          <a:bodyPr anchor="ctr">
            <a:normAutofit/>
          </a:bodyPr>
          <a:lstStyle/>
          <a:p>
            <a:r>
              <a:rPr lang="en-US" sz="4000">
                <a:solidFill>
                  <a:srgbClr val="FFFFFF"/>
                </a:solidFill>
                <a:cs typeface="Calibri Light"/>
              </a:rPr>
              <a:t>Future Goals:</a:t>
            </a:r>
            <a:endParaRPr lang="en-US" sz="4000">
              <a:solidFill>
                <a:srgbClr val="FFFFFF"/>
              </a:solidFill>
            </a:endParaRPr>
          </a:p>
        </p:txBody>
      </p:sp>
      <p:graphicFrame>
        <p:nvGraphicFramePr>
          <p:cNvPr id="5" name="Content Placeholder 2">
            <a:extLst>
              <a:ext uri="{FF2B5EF4-FFF2-40B4-BE49-F238E27FC236}">
                <a16:creationId xmlns:a16="http://schemas.microsoft.com/office/drawing/2014/main" id="{12148850-1307-1078-9910-6EE4BB159854}"/>
              </a:ext>
            </a:extLst>
          </p:cNvPr>
          <p:cNvGraphicFramePr>
            <a:graphicFrameLocks noGrp="1"/>
          </p:cNvGraphicFramePr>
          <p:nvPr>
            <p:ph idx="1"/>
            <p:extLst>
              <p:ext uri="{D42A27DB-BD31-4B8C-83A1-F6EECF244321}">
                <p14:modId xmlns:p14="http://schemas.microsoft.com/office/powerpoint/2010/main" val="3313800117"/>
              </p:ext>
            </p:extLst>
          </p:nvPr>
        </p:nvGraphicFramePr>
        <p:xfrm>
          <a:off x="644056" y="2615979"/>
          <a:ext cx="10927829" cy="36894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85340792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0</Words>
  <Application>Microsoft Office PowerPoint</Application>
  <PresentationFormat>Widescreen</PresentationFormat>
  <Paragraphs>0</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Vertical Drift Field Cage(FD) QA/QC Procedure Samriddha Chakraborty</vt:lpstr>
      <vt:lpstr>QA/QC Procedure of Aluminum Profiles:</vt:lpstr>
      <vt:lpstr>QA/QC of Black Combs for Vertical Assembly Table</vt:lpstr>
      <vt:lpstr>                     BOX BEAMS</vt:lpstr>
      <vt:lpstr>QA/QC PROCEDURE OF BOX BEAMS  SETUP: </vt:lpstr>
      <vt:lpstr>Dimension Inspection of the parts</vt:lpstr>
      <vt:lpstr>DIMENSION CHECKING : </vt:lpstr>
      <vt:lpstr>PowerPoint Presentation</vt:lpstr>
      <vt:lpstr>Future Goals: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
  <cp:lastModifiedBy/>
  <cp:revision>434</cp:revision>
  <dcterms:created xsi:type="dcterms:W3CDTF">2024-02-17T08:26:17Z</dcterms:created>
  <dcterms:modified xsi:type="dcterms:W3CDTF">2024-02-17T15:58:26Z</dcterms:modified>
</cp:coreProperties>
</file>