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6"/>
  </p:notesMasterIdLst>
  <p:sldIdLst>
    <p:sldId id="256" r:id="rId2"/>
    <p:sldId id="301" r:id="rId3"/>
    <p:sldId id="258" r:id="rId4"/>
    <p:sldId id="259" r:id="rId5"/>
    <p:sldId id="261" r:id="rId6"/>
    <p:sldId id="262" r:id="rId7"/>
    <p:sldId id="277" r:id="rId8"/>
    <p:sldId id="279" r:id="rId9"/>
    <p:sldId id="280" r:id="rId10"/>
    <p:sldId id="281" r:id="rId11"/>
    <p:sldId id="282" r:id="rId12"/>
    <p:sldId id="266" r:id="rId13"/>
    <p:sldId id="267" r:id="rId14"/>
    <p:sldId id="283" r:id="rId15"/>
    <p:sldId id="285" r:id="rId16"/>
    <p:sldId id="284" r:id="rId17"/>
    <p:sldId id="300" r:id="rId18"/>
    <p:sldId id="292" r:id="rId19"/>
    <p:sldId id="287" r:id="rId20"/>
    <p:sldId id="289" r:id="rId21"/>
    <p:sldId id="288" r:id="rId22"/>
    <p:sldId id="290" r:id="rId23"/>
    <p:sldId id="286" r:id="rId24"/>
    <p:sldId id="291" r:id="rId25"/>
    <p:sldId id="293" r:id="rId26"/>
    <p:sldId id="294" r:id="rId27"/>
    <p:sldId id="295" r:id="rId28"/>
    <p:sldId id="296" r:id="rId29"/>
    <p:sldId id="297" r:id="rId30"/>
    <p:sldId id="298" r:id="rId31"/>
    <p:sldId id="299" r:id="rId32"/>
    <p:sldId id="303" r:id="rId33"/>
    <p:sldId id="302" r:id="rId34"/>
    <p:sldId id="276"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1" autoAdjust="0"/>
    <p:restoredTop sz="94660"/>
  </p:normalViewPr>
  <p:slideViewPr>
    <p:cSldViewPr snapToGrid="0">
      <p:cViewPr varScale="1">
        <p:scale>
          <a:sx n="111" d="100"/>
          <a:sy n="111" d="100"/>
        </p:scale>
        <p:origin x="58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C8B6C1-43FF-45B0-B80E-4D2B9EF51EDE}" type="datetimeFigureOut">
              <a:rPr lang="en-US" smtClean="0"/>
              <a:t>2/16/2024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A4426D-CD54-4173-A68D-3425715D2332}" type="slidenum">
              <a:rPr lang="en-US" smtClean="0"/>
              <a:t>‹#›</a:t>
            </a:fld>
            <a:endParaRPr lang="en-US"/>
          </a:p>
        </p:txBody>
      </p:sp>
    </p:spTree>
    <p:extLst>
      <p:ext uri="{BB962C8B-B14F-4D97-AF65-F5344CB8AC3E}">
        <p14:creationId xmlns:p14="http://schemas.microsoft.com/office/powerpoint/2010/main" val="9713090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536D2B2-CF53-42DD-9CB3-E92EDD8BF76A}" type="datetime1">
              <a:rPr lang="en-US" smtClean="0"/>
              <a:t>2/16/2024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CB25BB-C5C3-417A-B209-1ADC58993A41}"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11441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00711D-50CD-4653-82F5-F4AC85D7FEA6}" type="datetime1">
              <a:rPr lang="en-US" smtClean="0"/>
              <a:t>2/16/2024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CB25BB-C5C3-417A-B209-1ADC58993A41}" type="slidenum">
              <a:rPr lang="en-US" smtClean="0"/>
              <a:t>‹#›</a:t>
            </a:fld>
            <a:endParaRPr lang="en-US"/>
          </a:p>
        </p:txBody>
      </p:sp>
    </p:spTree>
    <p:extLst>
      <p:ext uri="{BB962C8B-B14F-4D97-AF65-F5344CB8AC3E}">
        <p14:creationId xmlns:p14="http://schemas.microsoft.com/office/powerpoint/2010/main" val="1319253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3D7ED8-F0B4-4FDC-8274-A6FC09B3C389}" type="datetime1">
              <a:rPr lang="en-US" smtClean="0"/>
              <a:t>2/16/2024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CB25BB-C5C3-417A-B209-1ADC58993A41}" type="slidenum">
              <a:rPr lang="en-US" smtClean="0"/>
              <a:t>‹#›</a:t>
            </a:fld>
            <a:endParaRPr lang="en-US"/>
          </a:p>
        </p:txBody>
      </p:sp>
    </p:spTree>
    <p:extLst>
      <p:ext uri="{BB962C8B-B14F-4D97-AF65-F5344CB8AC3E}">
        <p14:creationId xmlns:p14="http://schemas.microsoft.com/office/powerpoint/2010/main" val="21994605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5CCBCD-F2E2-4435-BF84-9B8BC359C3F1}" type="datetime1">
              <a:rPr lang="en-US" smtClean="0"/>
              <a:t>2/16/2024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CB25BB-C5C3-417A-B209-1ADC58993A41}" type="slidenum">
              <a:rPr lang="en-US" smtClean="0"/>
              <a:t>‹#›</a:t>
            </a:fld>
            <a:endParaRPr lang="en-US"/>
          </a:p>
        </p:txBody>
      </p:sp>
    </p:spTree>
    <p:extLst>
      <p:ext uri="{BB962C8B-B14F-4D97-AF65-F5344CB8AC3E}">
        <p14:creationId xmlns:p14="http://schemas.microsoft.com/office/powerpoint/2010/main" val="15485406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CAE50C8-9BC1-441B-AA37-8EBF3EAF61B1}" type="datetime1">
              <a:rPr lang="en-US" smtClean="0"/>
              <a:t>2/16/2024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CB25BB-C5C3-417A-B209-1ADC58993A41}"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331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AABA1D-EE85-4349-920A-F29258729A13}" type="datetime1">
              <a:rPr lang="en-US" smtClean="0"/>
              <a:t>2/16/2024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CB25BB-C5C3-417A-B209-1ADC58993A41}" type="slidenum">
              <a:rPr lang="en-US" smtClean="0"/>
              <a:t>‹#›</a:t>
            </a:fld>
            <a:endParaRPr lang="en-US"/>
          </a:p>
        </p:txBody>
      </p:sp>
    </p:spTree>
    <p:extLst>
      <p:ext uri="{BB962C8B-B14F-4D97-AF65-F5344CB8AC3E}">
        <p14:creationId xmlns:p14="http://schemas.microsoft.com/office/powerpoint/2010/main" val="35094359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0069757-F1B0-43A3-8FC5-1FF123BCC6D4}" type="datetime1">
              <a:rPr lang="en-US" smtClean="0"/>
              <a:t>2/16/2024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0CB25BB-C5C3-417A-B209-1ADC58993A41}" type="slidenum">
              <a:rPr lang="en-US" smtClean="0"/>
              <a:t>‹#›</a:t>
            </a:fld>
            <a:endParaRPr lang="en-US"/>
          </a:p>
        </p:txBody>
      </p:sp>
    </p:spTree>
    <p:extLst>
      <p:ext uri="{BB962C8B-B14F-4D97-AF65-F5344CB8AC3E}">
        <p14:creationId xmlns:p14="http://schemas.microsoft.com/office/powerpoint/2010/main" val="1941633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02DB176-A08B-453A-A3B0-34E2AAE01470}" type="datetime1">
              <a:rPr lang="en-US" smtClean="0"/>
              <a:t>2/16/2024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0CB25BB-C5C3-417A-B209-1ADC58993A41}" type="slidenum">
              <a:rPr lang="en-US" smtClean="0"/>
              <a:t>‹#›</a:t>
            </a:fld>
            <a:endParaRPr lang="en-US"/>
          </a:p>
        </p:txBody>
      </p:sp>
    </p:spTree>
    <p:extLst>
      <p:ext uri="{BB962C8B-B14F-4D97-AF65-F5344CB8AC3E}">
        <p14:creationId xmlns:p14="http://schemas.microsoft.com/office/powerpoint/2010/main" val="6651804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016433E-0A0A-4964-B0B0-B5AE2411D288}" type="datetime1">
              <a:rPr lang="en-US" smtClean="0"/>
              <a:t>2/16/2024</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60CB25BB-C5C3-417A-B209-1ADC58993A41}" type="slidenum">
              <a:rPr lang="en-US" smtClean="0"/>
              <a:t>‹#›</a:t>
            </a:fld>
            <a:endParaRPr lang="en-US"/>
          </a:p>
        </p:txBody>
      </p:sp>
    </p:spTree>
    <p:extLst>
      <p:ext uri="{BB962C8B-B14F-4D97-AF65-F5344CB8AC3E}">
        <p14:creationId xmlns:p14="http://schemas.microsoft.com/office/powerpoint/2010/main" val="1012695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ED82814-D25C-4B4F-B9FE-74DA6E1BEBAA}" type="datetime1">
              <a:rPr lang="en-US" smtClean="0"/>
              <a:t>2/16/2024</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60CB25BB-C5C3-417A-B209-1ADC58993A41}" type="slidenum">
              <a:rPr lang="en-US" smtClean="0"/>
              <a:t>‹#›</a:t>
            </a:fld>
            <a:endParaRPr lang="en-US"/>
          </a:p>
        </p:txBody>
      </p:sp>
    </p:spTree>
    <p:extLst>
      <p:ext uri="{BB962C8B-B14F-4D97-AF65-F5344CB8AC3E}">
        <p14:creationId xmlns:p14="http://schemas.microsoft.com/office/powerpoint/2010/main" val="1189259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B402C9E-F894-4B97-97CB-BA96ED69FBF3}" type="datetime1">
              <a:rPr lang="en-US" smtClean="0"/>
              <a:t>2/16/2024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CB25BB-C5C3-417A-B209-1ADC58993A41}" type="slidenum">
              <a:rPr lang="en-US" smtClean="0"/>
              <a:t>‹#›</a:t>
            </a:fld>
            <a:endParaRPr lang="en-US"/>
          </a:p>
        </p:txBody>
      </p:sp>
    </p:spTree>
    <p:extLst>
      <p:ext uri="{BB962C8B-B14F-4D97-AF65-F5344CB8AC3E}">
        <p14:creationId xmlns:p14="http://schemas.microsoft.com/office/powerpoint/2010/main" val="19397838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80A4B32F-C92B-451A-BCE5-E74275A6A2B2}" type="datetime1">
              <a:rPr lang="en-US" smtClean="0"/>
              <a:t>2/16/2024</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60CB25BB-C5C3-417A-B209-1ADC58993A41}"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01768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56B01-8D07-55D0-8BCF-D13938A051B4}"/>
              </a:ext>
            </a:extLst>
          </p:cNvPr>
          <p:cNvSpPr>
            <a:spLocks noGrp="1"/>
          </p:cNvSpPr>
          <p:nvPr>
            <p:ph type="ctrTitle"/>
          </p:nvPr>
        </p:nvSpPr>
        <p:spPr>
          <a:xfrm>
            <a:off x="1524000" y="1257230"/>
            <a:ext cx="9144000" cy="2764028"/>
          </a:xfrm>
        </p:spPr>
        <p:txBody>
          <a:bodyPr anchor="ctr">
            <a:normAutofit fontScale="90000"/>
          </a:bodyPr>
          <a:lstStyle/>
          <a:p>
            <a:r>
              <a:rPr lang="en-US" sz="7200" dirty="0"/>
              <a:t>Horizontal Drift QA/QC         Fiber Reinforced Plastic (FRP) Parts Preparation &amp; Gluing Procedure </a:t>
            </a:r>
          </a:p>
        </p:txBody>
      </p:sp>
      <p:sp>
        <p:nvSpPr>
          <p:cNvPr id="3" name="Subtitle 2">
            <a:extLst>
              <a:ext uri="{FF2B5EF4-FFF2-40B4-BE49-F238E27FC236}">
                <a16:creationId xmlns:a16="http://schemas.microsoft.com/office/drawing/2014/main" id="{8B335042-3D07-A976-CD41-00BBA7836B23}"/>
              </a:ext>
            </a:extLst>
          </p:cNvPr>
          <p:cNvSpPr>
            <a:spLocks noGrp="1"/>
          </p:cNvSpPr>
          <p:nvPr>
            <p:ph type="subTitle" idx="1"/>
          </p:nvPr>
        </p:nvSpPr>
        <p:spPr>
          <a:xfrm>
            <a:off x="1966912" y="5645150"/>
            <a:ext cx="8258176" cy="631825"/>
          </a:xfrm>
        </p:spPr>
        <p:txBody>
          <a:bodyPr anchor="ctr">
            <a:normAutofit/>
          </a:bodyPr>
          <a:lstStyle/>
          <a:p>
            <a:r>
              <a:rPr lang="en-US" sz="2800" dirty="0"/>
              <a:t>Sam Blanchard</a:t>
            </a:r>
          </a:p>
        </p:txBody>
      </p:sp>
      <p:sp>
        <p:nvSpPr>
          <p:cNvPr id="4" name="Slide Number Placeholder 3">
            <a:extLst>
              <a:ext uri="{FF2B5EF4-FFF2-40B4-BE49-F238E27FC236}">
                <a16:creationId xmlns:a16="http://schemas.microsoft.com/office/drawing/2014/main" id="{F63282CC-94BF-5B74-FCA1-E6C313A62ECE}"/>
              </a:ext>
            </a:extLst>
          </p:cNvPr>
          <p:cNvSpPr>
            <a:spLocks noGrp="1"/>
          </p:cNvSpPr>
          <p:nvPr>
            <p:ph type="sldNum" sz="quarter" idx="12"/>
          </p:nvPr>
        </p:nvSpPr>
        <p:spPr/>
        <p:txBody>
          <a:bodyPr/>
          <a:lstStyle/>
          <a:p>
            <a:fld id="{60CB25BB-C5C3-417A-B209-1ADC58993A41}" type="slidenum">
              <a:rPr lang="en-US" smtClean="0"/>
              <a:t>1</a:t>
            </a:fld>
            <a:endParaRPr lang="en-US"/>
          </a:p>
        </p:txBody>
      </p:sp>
    </p:spTree>
    <p:extLst>
      <p:ext uri="{BB962C8B-B14F-4D97-AF65-F5344CB8AC3E}">
        <p14:creationId xmlns:p14="http://schemas.microsoft.com/office/powerpoint/2010/main" val="10538787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5C8D2C1-DA83-420D-9635-D52CE066B5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3" name="Rectangle 12">
            <a:extLst>
              <a:ext uri="{FF2B5EF4-FFF2-40B4-BE49-F238E27FC236}">
                <a16:creationId xmlns:a16="http://schemas.microsoft.com/office/drawing/2014/main" id="{434F74C9-6A0B-409E-AD1C-45B58BE91B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cxnSp>
        <p:nvCxnSpPr>
          <p:cNvPr id="15" name="Straight Connector 14">
            <a:extLst>
              <a:ext uri="{FF2B5EF4-FFF2-40B4-BE49-F238E27FC236}">
                <a16:creationId xmlns:a16="http://schemas.microsoft.com/office/drawing/2014/main" id="{F5486A9D-1265-4B57-91E6-68E666B978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7" name="Rectangle 16">
            <a:extLst>
              <a:ext uri="{FF2B5EF4-FFF2-40B4-BE49-F238E27FC236}">
                <a16:creationId xmlns:a16="http://schemas.microsoft.com/office/drawing/2014/main" id="{F452A527-3631-41ED-858D-3777A7D149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AB235BB-7B92-1FF9-90DE-187814178EA5}"/>
              </a:ext>
            </a:extLst>
          </p:cNvPr>
          <p:cNvSpPr>
            <a:spLocks noGrp="1"/>
          </p:cNvSpPr>
          <p:nvPr>
            <p:ph type="title"/>
          </p:nvPr>
        </p:nvSpPr>
        <p:spPr>
          <a:xfrm>
            <a:off x="6730000" y="639097"/>
            <a:ext cx="4813072" cy="3686015"/>
          </a:xfrm>
        </p:spPr>
        <p:txBody>
          <a:bodyPr vert="horz" lIns="91440" tIns="45720" rIns="91440" bIns="45720" rtlCol="0" anchor="b">
            <a:normAutofit/>
          </a:bodyPr>
          <a:lstStyle/>
          <a:p>
            <a:r>
              <a:rPr lang="en-US" sz="6800">
                <a:solidFill>
                  <a:schemeClr val="tx1">
                    <a:lumMod val="85000"/>
                    <a:lumOff val="15000"/>
                  </a:schemeClr>
                </a:solidFill>
              </a:rPr>
              <a:t>Needs to be Deburred, Small Scuffing</a:t>
            </a:r>
          </a:p>
        </p:txBody>
      </p:sp>
      <p:pic>
        <p:nvPicPr>
          <p:cNvPr id="6" name="Content Placeholder 5" descr="A close-up of a metal surface&#10;&#10;Description automatically generated">
            <a:extLst>
              <a:ext uri="{FF2B5EF4-FFF2-40B4-BE49-F238E27FC236}">
                <a16:creationId xmlns:a16="http://schemas.microsoft.com/office/drawing/2014/main" id="{3C0A0FF4-311E-6789-E08B-9BF556224BD3}"/>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9829" b="5796"/>
          <a:stretch/>
        </p:blipFill>
        <p:spPr>
          <a:xfrm>
            <a:off x="1" y="10"/>
            <a:ext cx="6096000" cy="6857990"/>
          </a:xfrm>
          <a:prstGeom prst="rect">
            <a:avLst/>
          </a:prstGeom>
        </p:spPr>
      </p:pic>
      <p:cxnSp>
        <p:nvCxnSpPr>
          <p:cNvPr id="19" name="Straight Connector 18">
            <a:extLst>
              <a:ext uri="{FF2B5EF4-FFF2-40B4-BE49-F238E27FC236}">
                <a16:creationId xmlns:a16="http://schemas.microsoft.com/office/drawing/2014/main" id="{D28A9C89-B313-458F-9C85-515930A51A9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805053" y="4343400"/>
            <a:ext cx="438912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2BADC100-4ECD-B9BE-D651-F36294CD323B}"/>
              </a:ext>
            </a:extLst>
          </p:cNvPr>
          <p:cNvSpPr>
            <a:spLocks noGrp="1"/>
          </p:cNvSpPr>
          <p:nvPr>
            <p:ph type="sldNum" sz="quarter" idx="12"/>
          </p:nvPr>
        </p:nvSpPr>
        <p:spPr>
          <a:xfrm>
            <a:off x="10787270" y="6459785"/>
            <a:ext cx="569843" cy="365125"/>
          </a:xfrm>
        </p:spPr>
        <p:txBody>
          <a:bodyPr vert="horz" lIns="91440" tIns="45720" rIns="91440" bIns="45720" rtlCol="0" anchor="ctr">
            <a:normAutofit/>
          </a:bodyPr>
          <a:lstStyle/>
          <a:p>
            <a:pPr defTabSz="914400">
              <a:spcAft>
                <a:spcPts val="600"/>
              </a:spcAft>
            </a:pPr>
            <a:fld id="{60CB25BB-C5C3-417A-B209-1ADC58993A41}" type="slidenum">
              <a:rPr lang="en-US">
                <a:solidFill>
                  <a:schemeClr val="tx1">
                    <a:lumMod val="75000"/>
                    <a:lumOff val="25000"/>
                  </a:schemeClr>
                </a:solidFill>
              </a:rPr>
              <a:pPr defTabSz="914400">
                <a:spcAft>
                  <a:spcPts val="600"/>
                </a:spcAft>
              </a:pPr>
              <a:t>10</a:t>
            </a:fld>
            <a:endParaRPr lang="en-US">
              <a:solidFill>
                <a:schemeClr val="tx1">
                  <a:lumMod val="75000"/>
                  <a:lumOff val="25000"/>
                </a:schemeClr>
              </a:solidFill>
            </a:endParaRPr>
          </a:p>
        </p:txBody>
      </p:sp>
    </p:spTree>
    <p:extLst>
      <p:ext uri="{BB962C8B-B14F-4D97-AF65-F5344CB8AC3E}">
        <p14:creationId xmlns:p14="http://schemas.microsoft.com/office/powerpoint/2010/main" val="40193985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5C8D2C1-DA83-420D-9635-D52CE066B5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3" name="Rectangle 12">
            <a:extLst>
              <a:ext uri="{FF2B5EF4-FFF2-40B4-BE49-F238E27FC236}">
                <a16:creationId xmlns:a16="http://schemas.microsoft.com/office/drawing/2014/main" id="{434F74C9-6A0B-409E-AD1C-45B58BE91B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cxnSp>
        <p:nvCxnSpPr>
          <p:cNvPr id="15" name="Straight Connector 14">
            <a:extLst>
              <a:ext uri="{FF2B5EF4-FFF2-40B4-BE49-F238E27FC236}">
                <a16:creationId xmlns:a16="http://schemas.microsoft.com/office/drawing/2014/main" id="{F5486A9D-1265-4B57-91E6-68E666B978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7" name="Rectangle 16">
            <a:extLst>
              <a:ext uri="{FF2B5EF4-FFF2-40B4-BE49-F238E27FC236}">
                <a16:creationId xmlns:a16="http://schemas.microsoft.com/office/drawing/2014/main" id="{F452A527-3631-41ED-858D-3777A7D149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E7538ED-53CD-EE1C-70A0-48A80FF10A9F}"/>
              </a:ext>
            </a:extLst>
          </p:cNvPr>
          <p:cNvSpPr>
            <a:spLocks noGrp="1"/>
          </p:cNvSpPr>
          <p:nvPr>
            <p:ph type="title"/>
          </p:nvPr>
        </p:nvSpPr>
        <p:spPr>
          <a:xfrm>
            <a:off x="6730000" y="639097"/>
            <a:ext cx="4813072" cy="3686015"/>
          </a:xfrm>
        </p:spPr>
        <p:txBody>
          <a:bodyPr vert="horz" lIns="91440" tIns="45720" rIns="91440" bIns="45720" rtlCol="0" anchor="b">
            <a:normAutofit/>
          </a:bodyPr>
          <a:lstStyle/>
          <a:p>
            <a:r>
              <a:rPr lang="en-US" sz="8000">
                <a:solidFill>
                  <a:schemeClr val="tx1">
                    <a:lumMod val="85000"/>
                    <a:lumOff val="15000"/>
                  </a:schemeClr>
                </a:solidFill>
              </a:rPr>
              <a:t>Curves Too Much</a:t>
            </a:r>
          </a:p>
        </p:txBody>
      </p:sp>
      <p:pic>
        <p:nvPicPr>
          <p:cNvPr id="6" name="Content Placeholder 5" descr="A metal beam on a metal structure&#10;&#10;Description automatically generated">
            <a:extLst>
              <a:ext uri="{FF2B5EF4-FFF2-40B4-BE49-F238E27FC236}">
                <a16:creationId xmlns:a16="http://schemas.microsoft.com/office/drawing/2014/main" id="{7D957911-0A9E-0EBB-B764-DA396BB94316}"/>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15625"/>
          <a:stretch/>
        </p:blipFill>
        <p:spPr>
          <a:xfrm>
            <a:off x="1" y="10"/>
            <a:ext cx="6096000" cy="6857990"/>
          </a:xfrm>
          <a:prstGeom prst="rect">
            <a:avLst/>
          </a:prstGeom>
        </p:spPr>
      </p:pic>
      <p:cxnSp>
        <p:nvCxnSpPr>
          <p:cNvPr id="19" name="Straight Connector 18">
            <a:extLst>
              <a:ext uri="{FF2B5EF4-FFF2-40B4-BE49-F238E27FC236}">
                <a16:creationId xmlns:a16="http://schemas.microsoft.com/office/drawing/2014/main" id="{D28A9C89-B313-458F-9C85-515930A51A9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805053" y="4343400"/>
            <a:ext cx="438912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F65B90CE-079D-8CE6-E643-D16ED24B4523}"/>
              </a:ext>
            </a:extLst>
          </p:cNvPr>
          <p:cNvSpPr>
            <a:spLocks noGrp="1"/>
          </p:cNvSpPr>
          <p:nvPr>
            <p:ph type="sldNum" sz="quarter" idx="12"/>
          </p:nvPr>
        </p:nvSpPr>
        <p:spPr>
          <a:xfrm>
            <a:off x="10787270" y="6459785"/>
            <a:ext cx="569843" cy="365125"/>
          </a:xfrm>
        </p:spPr>
        <p:txBody>
          <a:bodyPr vert="horz" lIns="91440" tIns="45720" rIns="91440" bIns="45720" rtlCol="0" anchor="ctr">
            <a:normAutofit/>
          </a:bodyPr>
          <a:lstStyle/>
          <a:p>
            <a:pPr defTabSz="914400">
              <a:spcAft>
                <a:spcPts val="600"/>
              </a:spcAft>
            </a:pPr>
            <a:fld id="{60CB25BB-C5C3-417A-B209-1ADC58993A41}" type="slidenum">
              <a:rPr lang="en-US">
                <a:solidFill>
                  <a:schemeClr val="tx1">
                    <a:lumMod val="75000"/>
                    <a:lumOff val="25000"/>
                  </a:schemeClr>
                </a:solidFill>
              </a:rPr>
              <a:pPr defTabSz="914400">
                <a:spcAft>
                  <a:spcPts val="600"/>
                </a:spcAft>
              </a:pPr>
              <a:t>11</a:t>
            </a:fld>
            <a:endParaRPr lang="en-US">
              <a:solidFill>
                <a:schemeClr val="tx1">
                  <a:lumMod val="75000"/>
                  <a:lumOff val="25000"/>
                </a:schemeClr>
              </a:solidFill>
            </a:endParaRPr>
          </a:p>
        </p:txBody>
      </p:sp>
    </p:spTree>
    <p:extLst>
      <p:ext uri="{BB962C8B-B14F-4D97-AF65-F5344CB8AC3E}">
        <p14:creationId xmlns:p14="http://schemas.microsoft.com/office/powerpoint/2010/main" val="32756200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A2D6BB-D1FE-EB10-55C5-B925A30BD88A}"/>
              </a:ext>
            </a:extLst>
          </p:cNvPr>
          <p:cNvSpPr>
            <a:spLocks noGrp="1"/>
          </p:cNvSpPr>
          <p:nvPr>
            <p:ph type="title"/>
          </p:nvPr>
        </p:nvSpPr>
        <p:spPr/>
        <p:txBody>
          <a:bodyPr/>
          <a:lstStyle/>
          <a:p>
            <a:pPr algn="ctr"/>
            <a:r>
              <a:rPr lang="en-US" dirty="0"/>
              <a:t>Deburring, Defibering, Sanding, Coating, and Cleaning of FRP Parts</a:t>
            </a:r>
          </a:p>
        </p:txBody>
      </p:sp>
      <p:sp>
        <p:nvSpPr>
          <p:cNvPr id="3" name="Content Placeholder 2">
            <a:extLst>
              <a:ext uri="{FF2B5EF4-FFF2-40B4-BE49-F238E27FC236}">
                <a16:creationId xmlns:a16="http://schemas.microsoft.com/office/drawing/2014/main" id="{64009CD6-E18A-1A27-4804-F03C1335BBC4}"/>
              </a:ext>
            </a:extLst>
          </p:cNvPr>
          <p:cNvSpPr>
            <a:spLocks noGrp="1"/>
          </p:cNvSpPr>
          <p:nvPr>
            <p:ph idx="1"/>
          </p:nvPr>
        </p:nvSpPr>
        <p:spPr>
          <a:xfrm>
            <a:off x="0" y="1809582"/>
            <a:ext cx="10515600" cy="4351338"/>
          </a:xfrm>
        </p:spPr>
        <p:txBody>
          <a:bodyPr>
            <a:normAutofit/>
          </a:bodyPr>
          <a:lstStyle/>
          <a:p>
            <a:pPr marL="914400" marR="0" lvl="2" indent="0">
              <a:spcBef>
                <a:spcPts val="0"/>
              </a:spcBef>
              <a:spcAft>
                <a:spcPts val="0"/>
              </a:spcAft>
              <a:buNone/>
            </a:pPr>
            <a:r>
              <a:rPr lang="en-US" sz="2800" dirty="0">
                <a:effectLst/>
                <a:latin typeface="Times New Roman" panose="02020603050405020304" pitchFamily="18" charset="0"/>
                <a:ea typeface="Malgun Gothic" panose="020B0503020000020004" pitchFamily="34" charset="-127"/>
                <a:cs typeface="Times New Roman" panose="02020603050405020304" pitchFamily="18" charset="0"/>
              </a:rPr>
              <a:t>1. Debur machined holes and slots with the deburring tool to remove large remaining pieces of the FRP from all parts</a:t>
            </a:r>
          </a:p>
          <a:p>
            <a:pPr marL="914400" marR="0" lvl="2" indent="0">
              <a:spcBef>
                <a:spcPts val="0"/>
              </a:spcBef>
              <a:spcAft>
                <a:spcPts val="0"/>
              </a:spcAft>
              <a:buNone/>
            </a:pPr>
            <a:endParaRPr lang="en-US" sz="2800" dirty="0">
              <a:effectLst/>
              <a:latin typeface="Times New Roman" panose="02020603050405020304" pitchFamily="18" charset="0"/>
              <a:ea typeface="Malgun Gothic" panose="020B0503020000020004" pitchFamily="34" charset="-127"/>
              <a:cs typeface="Times New Roman" panose="02020603050405020304" pitchFamily="18" charset="0"/>
            </a:endParaRPr>
          </a:p>
          <a:p>
            <a:pPr marL="914400" marR="0" lvl="2" indent="0">
              <a:spcBef>
                <a:spcPts val="0"/>
              </a:spcBef>
              <a:spcAft>
                <a:spcPts val="0"/>
              </a:spcAft>
              <a:buNone/>
            </a:pPr>
            <a:r>
              <a:rPr lang="en-US" sz="2800" dirty="0">
                <a:effectLst/>
                <a:latin typeface="Times New Roman" panose="02020603050405020304" pitchFamily="18" charset="0"/>
                <a:ea typeface="Malgun Gothic" panose="020B0503020000020004" pitchFamily="34" charset="-127"/>
                <a:cs typeface="Times New Roman" panose="02020603050405020304" pitchFamily="18" charset="0"/>
              </a:rPr>
              <a:t>2. Defiber using sandpaper. Use 1500 grit wet.</a:t>
            </a:r>
          </a:p>
          <a:p>
            <a:pPr marL="914400" marR="0" lvl="2" indent="0">
              <a:spcBef>
                <a:spcPts val="0"/>
              </a:spcBef>
              <a:spcAft>
                <a:spcPts val="0"/>
              </a:spcAft>
              <a:buNone/>
            </a:pPr>
            <a:endParaRPr lang="en-US" sz="2800" dirty="0">
              <a:effectLst/>
              <a:latin typeface="Times New Roman" panose="02020603050405020304" pitchFamily="18" charset="0"/>
              <a:ea typeface="Malgun Gothic" panose="020B0503020000020004" pitchFamily="34" charset="-127"/>
              <a:cs typeface="Times New Roman" panose="02020603050405020304" pitchFamily="18" charset="0"/>
            </a:endParaRPr>
          </a:p>
          <a:p>
            <a:pPr marL="914400" marR="0" lvl="2" indent="0">
              <a:spcBef>
                <a:spcPts val="0"/>
              </a:spcBef>
              <a:spcAft>
                <a:spcPts val="0"/>
              </a:spcAft>
              <a:buNone/>
            </a:pPr>
            <a:r>
              <a:rPr lang="en-US" sz="2800" dirty="0">
                <a:effectLst/>
                <a:latin typeface="Times New Roman" panose="02020603050405020304" pitchFamily="18" charset="0"/>
                <a:ea typeface="Malgun Gothic" panose="020B0503020000020004" pitchFamily="34" charset="-127"/>
                <a:cs typeface="Times New Roman" panose="02020603050405020304" pitchFamily="18" charset="0"/>
              </a:rPr>
              <a:t>3. Clean the processed FRP </a:t>
            </a:r>
            <a:r>
              <a:rPr lang="en-US" sz="2800" dirty="0">
                <a:latin typeface="Times New Roman" panose="02020603050405020304" pitchFamily="18" charset="0"/>
                <a:ea typeface="Malgun Gothic" panose="020B0503020000020004" pitchFamily="34" charset="-127"/>
                <a:cs typeface="Times New Roman" panose="02020603050405020304" pitchFamily="18" charset="0"/>
              </a:rPr>
              <a:t>part </a:t>
            </a:r>
            <a:r>
              <a:rPr lang="en-US" sz="2800" dirty="0">
                <a:effectLst/>
                <a:latin typeface="Times New Roman" panose="02020603050405020304" pitchFamily="18" charset="0"/>
                <a:ea typeface="Malgun Gothic" panose="020B0503020000020004" pitchFamily="34" charset="-127"/>
                <a:cs typeface="Times New Roman" panose="02020603050405020304" pitchFamily="18" charset="0"/>
              </a:rPr>
              <a:t>with clear “simple green” solution followed by de-ionized water, using the Kimwipe(s).  Make sure that no lint is left over after the wiping.</a:t>
            </a:r>
          </a:p>
          <a:p>
            <a:pPr marL="914400" marR="0" lvl="2" indent="0">
              <a:spcBef>
                <a:spcPts val="0"/>
              </a:spcBef>
              <a:spcAft>
                <a:spcPts val="0"/>
              </a:spcAft>
              <a:buNone/>
            </a:pPr>
            <a:endParaRPr lang="en-US" sz="2800" dirty="0">
              <a:effectLst/>
              <a:latin typeface="Times New Roman" panose="02020603050405020304" pitchFamily="18" charset="0"/>
              <a:ea typeface="Malgun Gothic" panose="020B0503020000020004" pitchFamily="34" charset="-127"/>
              <a:cs typeface="Times New Roman" panose="02020603050405020304" pitchFamily="18" charset="0"/>
            </a:endParaRPr>
          </a:p>
          <a:p>
            <a:pPr marL="914400" marR="0" lvl="2" indent="0">
              <a:spcBef>
                <a:spcPts val="0"/>
              </a:spcBef>
              <a:spcAft>
                <a:spcPts val="0"/>
              </a:spcAft>
              <a:buNone/>
            </a:pPr>
            <a:r>
              <a:rPr lang="en-US" sz="2800" dirty="0">
                <a:latin typeface="Calibri" panose="020F0502020204030204" pitchFamily="34" charset="0"/>
                <a:ea typeface="Malgun Gothic" panose="020B0503020000020004" pitchFamily="34" charset="-127"/>
                <a:cs typeface="Times New Roman" panose="02020603050405020304" pitchFamily="18" charset="0"/>
              </a:rPr>
              <a:t>4. </a:t>
            </a:r>
            <a:r>
              <a:rPr lang="en-US" sz="2800" dirty="0">
                <a:effectLst/>
                <a:latin typeface="Times New Roman" panose="02020603050405020304" pitchFamily="18" charset="0"/>
                <a:ea typeface="Malgun Gothic" panose="020B0503020000020004" pitchFamily="34" charset="-127"/>
                <a:cs typeface="Times New Roman" panose="02020603050405020304" pitchFamily="18" charset="0"/>
              </a:rPr>
              <a:t>Move the cleaned parts into the semi-clean area and dry them in air on a drying rack for 24 hours to remove all moisture.</a:t>
            </a:r>
            <a:endParaRPr lang="en-US" sz="2800" dirty="0">
              <a:effectLst/>
              <a:latin typeface="Calibri" panose="020F0502020204030204" pitchFamily="34" charset="0"/>
              <a:ea typeface="Malgun Gothic" panose="020B0503020000020004" pitchFamily="34" charset="-127"/>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65FD6B6A-0B30-9340-0AFF-CD2501E3C991}"/>
              </a:ext>
            </a:extLst>
          </p:cNvPr>
          <p:cNvSpPr>
            <a:spLocks noGrp="1"/>
          </p:cNvSpPr>
          <p:nvPr>
            <p:ph type="sldNum" sz="quarter" idx="12"/>
          </p:nvPr>
        </p:nvSpPr>
        <p:spPr/>
        <p:txBody>
          <a:bodyPr/>
          <a:lstStyle/>
          <a:p>
            <a:fld id="{60CB25BB-C5C3-417A-B209-1ADC58993A41}" type="slidenum">
              <a:rPr lang="en-US" smtClean="0"/>
              <a:t>12</a:t>
            </a:fld>
            <a:endParaRPr lang="en-US"/>
          </a:p>
        </p:txBody>
      </p:sp>
    </p:spTree>
    <p:extLst>
      <p:ext uri="{BB962C8B-B14F-4D97-AF65-F5344CB8AC3E}">
        <p14:creationId xmlns:p14="http://schemas.microsoft.com/office/powerpoint/2010/main" val="4826386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67254-180A-4E17-7B27-ADD170FD726D}"/>
              </a:ext>
            </a:extLst>
          </p:cNvPr>
          <p:cNvSpPr>
            <a:spLocks noGrp="1"/>
          </p:cNvSpPr>
          <p:nvPr>
            <p:ph type="title"/>
          </p:nvPr>
        </p:nvSpPr>
        <p:spPr/>
        <p:txBody>
          <a:bodyPr/>
          <a:lstStyle/>
          <a:p>
            <a:r>
              <a:rPr lang="en-US" dirty="0"/>
              <a:t>Deburring, Defibering, Sanding, Coating, and Cleaning of FRP Parts (cont.)</a:t>
            </a:r>
          </a:p>
        </p:txBody>
      </p:sp>
      <p:sp>
        <p:nvSpPr>
          <p:cNvPr id="3" name="Content Placeholder 2">
            <a:extLst>
              <a:ext uri="{FF2B5EF4-FFF2-40B4-BE49-F238E27FC236}">
                <a16:creationId xmlns:a16="http://schemas.microsoft.com/office/drawing/2014/main" id="{5DAF37F5-030B-BEB8-6599-942806D898AF}"/>
              </a:ext>
            </a:extLst>
          </p:cNvPr>
          <p:cNvSpPr>
            <a:spLocks noGrp="1"/>
          </p:cNvSpPr>
          <p:nvPr>
            <p:ph idx="1"/>
          </p:nvPr>
        </p:nvSpPr>
        <p:spPr/>
        <p:txBody>
          <a:bodyPr>
            <a:normAutofit fontScale="85000" lnSpcReduction="20000"/>
          </a:bodyPr>
          <a:lstStyle/>
          <a:p>
            <a:pPr marL="914400" marR="0" lvl="2" indent="0">
              <a:spcBef>
                <a:spcPts val="0"/>
              </a:spcBef>
              <a:spcAft>
                <a:spcPts val="0"/>
              </a:spcAft>
              <a:buNone/>
            </a:pPr>
            <a:r>
              <a:rPr lang="en-US" sz="2800" dirty="0">
                <a:effectLst/>
                <a:latin typeface="Times New Roman" panose="02020603050405020304" pitchFamily="18" charset="0"/>
                <a:ea typeface="Malgun Gothic" panose="020B0503020000020004" pitchFamily="34" charset="-127"/>
                <a:cs typeface="Times New Roman" panose="02020603050405020304" pitchFamily="18" charset="0"/>
              </a:rPr>
              <a:t>5. Glue two reinforcement plates to either side of the main I-beams according to the drawing and the gluing procedure attached to this </a:t>
            </a:r>
            <a:r>
              <a:rPr lang="en-US" sz="2800" dirty="0">
                <a:latin typeface="Times New Roman" panose="02020603050405020304" pitchFamily="18" charset="0"/>
                <a:ea typeface="Malgun Gothic" panose="020B0503020000020004" pitchFamily="34" charset="-127"/>
                <a:cs typeface="Times New Roman" panose="02020603050405020304" pitchFamily="18" charset="0"/>
              </a:rPr>
              <a:t>presentation</a:t>
            </a:r>
            <a:r>
              <a:rPr lang="en-US" sz="2800" dirty="0">
                <a:effectLst/>
                <a:latin typeface="Times New Roman" panose="02020603050405020304" pitchFamily="18" charset="0"/>
                <a:ea typeface="Malgun Gothic" panose="020B0503020000020004" pitchFamily="34" charset="-127"/>
                <a:cs typeface="Times New Roman" panose="02020603050405020304" pitchFamily="18" charset="0"/>
              </a:rPr>
              <a:t>. Let the glue cure level to keep the plates in place.</a:t>
            </a:r>
          </a:p>
          <a:p>
            <a:pPr marL="914400" marR="0" lvl="2" indent="0">
              <a:spcBef>
                <a:spcPts val="0"/>
              </a:spcBef>
              <a:spcAft>
                <a:spcPts val="0"/>
              </a:spcAft>
              <a:buNone/>
            </a:pPr>
            <a:endParaRPr lang="en-US" sz="2800" dirty="0">
              <a:effectLst/>
              <a:latin typeface="Calibri" panose="020F0502020204030204" pitchFamily="34" charset="0"/>
              <a:ea typeface="Malgun Gothic" panose="020B0503020000020004" pitchFamily="34" charset="-127"/>
              <a:cs typeface="Times New Roman" panose="02020603050405020304" pitchFamily="18" charset="0"/>
            </a:endParaRPr>
          </a:p>
          <a:p>
            <a:pPr marL="914400" marR="0" lvl="2" indent="0">
              <a:spcBef>
                <a:spcPts val="0"/>
              </a:spcBef>
              <a:spcAft>
                <a:spcPts val="0"/>
              </a:spcAft>
              <a:buNone/>
            </a:pPr>
            <a:r>
              <a:rPr lang="en-US" sz="2800" dirty="0">
                <a:effectLst/>
                <a:latin typeface="Times New Roman" panose="02020603050405020304" pitchFamily="18" charset="0"/>
                <a:ea typeface="Malgun Gothic" panose="020B0503020000020004" pitchFamily="34" charset="-127"/>
                <a:cs typeface="Times New Roman" panose="02020603050405020304" pitchFamily="18" charset="0"/>
              </a:rPr>
              <a:t>6. Apply epoxy coating as uniformly as possible on all machined surfaces, excluding holes smaller than 1cm in diameter. Apply coating using gloves and your finger to surface defects on latch and main I-beam. Wipe excess coating material off the beams. Inspect the coating quality to ensure uniform application of the coat.</a:t>
            </a:r>
          </a:p>
          <a:p>
            <a:pPr marL="914400" marR="0" lvl="2" indent="0">
              <a:spcBef>
                <a:spcPts val="0"/>
              </a:spcBef>
              <a:spcAft>
                <a:spcPts val="0"/>
              </a:spcAft>
              <a:buNone/>
            </a:pPr>
            <a:endParaRPr lang="en-US" sz="2800" dirty="0">
              <a:effectLst/>
              <a:latin typeface="Calibri" panose="020F0502020204030204" pitchFamily="34" charset="0"/>
              <a:ea typeface="Malgun Gothic" panose="020B0503020000020004" pitchFamily="34" charset="-127"/>
              <a:cs typeface="Times New Roman" panose="02020603050405020304" pitchFamily="18" charset="0"/>
            </a:endParaRPr>
          </a:p>
          <a:p>
            <a:pPr marL="914400" marR="0" lvl="2" indent="0">
              <a:spcBef>
                <a:spcPts val="0"/>
              </a:spcBef>
              <a:spcAft>
                <a:spcPts val="0"/>
              </a:spcAft>
              <a:buNone/>
            </a:pPr>
            <a:r>
              <a:rPr lang="en-US" sz="2800" dirty="0">
                <a:effectLst/>
                <a:latin typeface="Times New Roman" panose="02020603050405020304" pitchFamily="18" charset="0"/>
                <a:ea typeface="Malgun Gothic" panose="020B0503020000020004" pitchFamily="34" charset="-127"/>
                <a:cs typeface="Times New Roman" panose="02020603050405020304" pitchFamily="18" charset="0"/>
              </a:rPr>
              <a:t>7. Let the coating dry and cure for at least 24 hours in the semi-clean area.</a:t>
            </a:r>
          </a:p>
          <a:p>
            <a:pPr marL="914400" marR="0" lvl="2" indent="0">
              <a:spcBef>
                <a:spcPts val="0"/>
              </a:spcBef>
              <a:spcAft>
                <a:spcPts val="0"/>
              </a:spcAft>
              <a:buNone/>
            </a:pPr>
            <a:endParaRPr lang="en-US" sz="2800" dirty="0">
              <a:effectLst/>
              <a:latin typeface="Calibri" panose="020F0502020204030204" pitchFamily="34" charset="0"/>
              <a:ea typeface="Malgun Gothic" panose="020B0503020000020004" pitchFamily="34" charset="-127"/>
              <a:cs typeface="Times New Roman" panose="02020603050405020304" pitchFamily="18" charset="0"/>
            </a:endParaRPr>
          </a:p>
          <a:p>
            <a:pPr marL="914400" marR="0" lvl="2" indent="0">
              <a:spcBef>
                <a:spcPts val="0"/>
              </a:spcBef>
              <a:spcAft>
                <a:spcPts val="0"/>
              </a:spcAft>
              <a:buNone/>
            </a:pPr>
            <a:r>
              <a:rPr lang="en-US" sz="2800" dirty="0">
                <a:effectLst/>
                <a:latin typeface="Times New Roman" panose="02020603050405020304" pitchFamily="18" charset="0"/>
                <a:ea typeface="Malgun Gothic" panose="020B0503020000020004" pitchFamily="34" charset="-127"/>
                <a:cs typeface="Times New Roman" panose="02020603050405020304" pitchFamily="18" charset="0"/>
              </a:rPr>
              <a:t>8. After 24 hours of curing, move the processed I-beams and latch beams to the semi-clean storage rack.</a:t>
            </a:r>
            <a:endParaRPr lang="en-US" sz="2800" dirty="0">
              <a:effectLst/>
              <a:latin typeface="Calibri" panose="020F0502020204030204" pitchFamily="34" charset="0"/>
              <a:ea typeface="Malgun Gothic" panose="020B0503020000020004" pitchFamily="34" charset="-127"/>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46369C51-750E-4CD3-6914-5CEEBD43460F}"/>
              </a:ext>
            </a:extLst>
          </p:cNvPr>
          <p:cNvSpPr>
            <a:spLocks noGrp="1"/>
          </p:cNvSpPr>
          <p:nvPr>
            <p:ph type="sldNum" sz="quarter" idx="12"/>
          </p:nvPr>
        </p:nvSpPr>
        <p:spPr/>
        <p:txBody>
          <a:bodyPr/>
          <a:lstStyle/>
          <a:p>
            <a:fld id="{60CB25BB-C5C3-417A-B209-1ADC58993A41}" type="slidenum">
              <a:rPr lang="en-US" smtClean="0"/>
              <a:t>13</a:t>
            </a:fld>
            <a:endParaRPr lang="en-US"/>
          </a:p>
        </p:txBody>
      </p:sp>
    </p:spTree>
    <p:extLst>
      <p:ext uri="{BB962C8B-B14F-4D97-AF65-F5344CB8AC3E}">
        <p14:creationId xmlns:p14="http://schemas.microsoft.com/office/powerpoint/2010/main" val="3355612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6000"/>
                <a:shade val="99000"/>
                <a:satMod val="140000"/>
              </a:schemeClr>
            </a:gs>
            <a:gs pos="65000">
              <a:schemeClr val="bg1">
                <a:tint val="100000"/>
                <a:shade val="80000"/>
                <a:satMod val="130000"/>
              </a:schemeClr>
            </a:gs>
            <a:gs pos="100000">
              <a:schemeClr val="bg1">
                <a:tint val="100000"/>
                <a:shade val="48000"/>
                <a:satMod val="120000"/>
              </a:schemeClr>
            </a:gs>
          </a:gsLst>
          <a:lin ang="16200000" scaled="0"/>
        </a:gra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5C8D2C1-DA83-420D-9635-D52CE066B5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2" name="Rectangle 11">
            <a:extLst>
              <a:ext uri="{FF2B5EF4-FFF2-40B4-BE49-F238E27FC236}">
                <a16:creationId xmlns:a16="http://schemas.microsoft.com/office/drawing/2014/main" id="{434F74C9-6A0B-409E-AD1C-45B58BE91B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cxnSp>
        <p:nvCxnSpPr>
          <p:cNvPr id="14" name="Straight Connector 13">
            <a:extLst>
              <a:ext uri="{FF2B5EF4-FFF2-40B4-BE49-F238E27FC236}">
                <a16:creationId xmlns:a16="http://schemas.microsoft.com/office/drawing/2014/main" id="{F5486A9D-1265-4B57-91E6-68E666B978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6" name="Picture 5" descr="Close up of ruler">
            <a:extLst>
              <a:ext uri="{FF2B5EF4-FFF2-40B4-BE49-F238E27FC236}">
                <a16:creationId xmlns:a16="http://schemas.microsoft.com/office/drawing/2014/main" id="{55BFCAE1-536A-DBFD-3EE4-33A850F34D1E}"/>
              </a:ext>
            </a:extLst>
          </p:cNvPr>
          <p:cNvPicPr>
            <a:picLocks noChangeAspect="1"/>
          </p:cNvPicPr>
          <p:nvPr/>
        </p:nvPicPr>
        <p:blipFill rotWithShape="1">
          <a:blip r:embed="rId2">
            <a:alphaModFix amt="35000"/>
          </a:blip>
          <a:srcRect t="14715" b="1015"/>
          <a:stretch/>
        </p:blipFill>
        <p:spPr>
          <a:xfrm>
            <a:off x="20" y="10"/>
            <a:ext cx="12191980" cy="6857990"/>
          </a:xfrm>
          <a:prstGeom prst="rect">
            <a:avLst/>
          </a:prstGeom>
        </p:spPr>
      </p:pic>
      <p:sp>
        <p:nvSpPr>
          <p:cNvPr id="2" name="Title 1">
            <a:extLst>
              <a:ext uri="{FF2B5EF4-FFF2-40B4-BE49-F238E27FC236}">
                <a16:creationId xmlns:a16="http://schemas.microsoft.com/office/drawing/2014/main" id="{621F6AA5-BFF0-47EA-8416-994859D93910}"/>
              </a:ext>
            </a:extLst>
          </p:cNvPr>
          <p:cNvSpPr>
            <a:spLocks noGrp="1"/>
          </p:cNvSpPr>
          <p:nvPr>
            <p:ph type="title"/>
          </p:nvPr>
        </p:nvSpPr>
        <p:spPr>
          <a:xfrm>
            <a:off x="1097280" y="758952"/>
            <a:ext cx="10058400" cy="3566160"/>
          </a:xfrm>
        </p:spPr>
        <p:txBody>
          <a:bodyPr vert="horz" lIns="91440" tIns="45720" rIns="91440" bIns="45720" rtlCol="0" anchor="b">
            <a:normAutofit/>
          </a:bodyPr>
          <a:lstStyle/>
          <a:p>
            <a:r>
              <a:rPr lang="en-US" sz="8000">
                <a:solidFill>
                  <a:srgbClr val="FFFFFF"/>
                </a:solidFill>
              </a:rPr>
              <a:t>Measuring</a:t>
            </a:r>
          </a:p>
        </p:txBody>
      </p:sp>
      <p:cxnSp>
        <p:nvCxnSpPr>
          <p:cNvPr id="16" name="Straight Connector 15">
            <a:extLst>
              <a:ext uri="{FF2B5EF4-FFF2-40B4-BE49-F238E27FC236}">
                <a16:creationId xmlns:a16="http://schemas.microsoft.com/office/drawing/2014/main" id="{4071767D-5FF7-4508-B8B7-BB60FF3AB25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alpha val="80000"/>
              </a:schemeClr>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C4E89C94-E462-4566-A15A-32835FD68B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0" name="Rectangle 19">
            <a:extLst>
              <a:ext uri="{FF2B5EF4-FFF2-40B4-BE49-F238E27FC236}">
                <a16:creationId xmlns:a16="http://schemas.microsoft.com/office/drawing/2014/main" id="{E25F4A20-71FB-4A26-92E2-89DED49264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4" name="Slide Number Placeholder 3">
            <a:extLst>
              <a:ext uri="{FF2B5EF4-FFF2-40B4-BE49-F238E27FC236}">
                <a16:creationId xmlns:a16="http://schemas.microsoft.com/office/drawing/2014/main" id="{53539A02-E266-A4EC-63F4-CC957CA8967B}"/>
              </a:ext>
            </a:extLst>
          </p:cNvPr>
          <p:cNvSpPr>
            <a:spLocks noGrp="1"/>
          </p:cNvSpPr>
          <p:nvPr>
            <p:ph type="sldNum" sz="quarter" idx="12"/>
          </p:nvPr>
        </p:nvSpPr>
        <p:spPr>
          <a:xfrm>
            <a:off x="9900458" y="6459785"/>
            <a:ext cx="1312025" cy="365125"/>
          </a:xfrm>
        </p:spPr>
        <p:txBody>
          <a:bodyPr vert="horz" lIns="91440" tIns="45720" rIns="91440" bIns="45720" rtlCol="0" anchor="ctr">
            <a:normAutofit/>
          </a:bodyPr>
          <a:lstStyle/>
          <a:p>
            <a:pPr defTabSz="914400">
              <a:spcAft>
                <a:spcPts val="600"/>
              </a:spcAft>
            </a:pPr>
            <a:fld id="{60CB25BB-C5C3-417A-B209-1ADC58993A41}" type="slidenum">
              <a:rPr lang="en-US" smtClean="0"/>
              <a:pPr defTabSz="914400">
                <a:spcAft>
                  <a:spcPts val="600"/>
                </a:spcAft>
              </a:pPr>
              <a:t>14</a:t>
            </a:fld>
            <a:endParaRPr lang="en-US"/>
          </a:p>
        </p:txBody>
      </p:sp>
    </p:spTree>
    <p:extLst>
      <p:ext uri="{BB962C8B-B14F-4D97-AF65-F5344CB8AC3E}">
        <p14:creationId xmlns:p14="http://schemas.microsoft.com/office/powerpoint/2010/main" val="3815587046"/>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1D199E-75DE-5F0E-C46E-E1E176556B6C}"/>
              </a:ext>
            </a:extLst>
          </p:cNvPr>
          <p:cNvSpPr>
            <a:spLocks noGrp="1"/>
          </p:cNvSpPr>
          <p:nvPr>
            <p:ph type="title"/>
          </p:nvPr>
        </p:nvSpPr>
        <p:spPr/>
        <p:txBody>
          <a:bodyPr/>
          <a:lstStyle/>
          <a:p>
            <a:r>
              <a:rPr lang="en-US" dirty="0"/>
              <a:t>Dimensional Inspection of the I-Beams, Latch Beams, and Reinforcement Plates</a:t>
            </a:r>
          </a:p>
        </p:txBody>
      </p:sp>
      <p:sp>
        <p:nvSpPr>
          <p:cNvPr id="3" name="Content Placeholder 2">
            <a:extLst>
              <a:ext uri="{FF2B5EF4-FFF2-40B4-BE49-F238E27FC236}">
                <a16:creationId xmlns:a16="http://schemas.microsoft.com/office/drawing/2014/main" id="{BF97EDCA-28EE-D590-1CF5-458E03106024}"/>
              </a:ext>
            </a:extLst>
          </p:cNvPr>
          <p:cNvSpPr>
            <a:spLocks noGrp="1"/>
          </p:cNvSpPr>
          <p:nvPr>
            <p:ph idx="1"/>
          </p:nvPr>
        </p:nvSpPr>
        <p:spPr/>
        <p:txBody>
          <a:bodyPr>
            <a:normAutofit/>
          </a:bodyPr>
          <a:lstStyle/>
          <a:p>
            <a:r>
              <a:rPr lang="en-US" dirty="0"/>
              <a:t>•	Perform a thorough visual inspection before taking measurements (Failed visual inspection will be noted). </a:t>
            </a:r>
          </a:p>
          <a:p>
            <a:r>
              <a:rPr lang="en-US" dirty="0"/>
              <a:t>•	Dimension types inspected.</a:t>
            </a:r>
          </a:p>
          <a:p>
            <a:r>
              <a:rPr lang="en-US" dirty="0"/>
              <a:t>-	Length</a:t>
            </a:r>
          </a:p>
          <a:p>
            <a:r>
              <a:rPr lang="en-US" dirty="0"/>
              <a:t>-	Straightness</a:t>
            </a:r>
          </a:p>
          <a:p>
            <a:r>
              <a:rPr lang="en-US" dirty="0"/>
              <a:t>-	Flatness</a:t>
            </a:r>
          </a:p>
          <a:p>
            <a:r>
              <a:rPr lang="en-US" dirty="0"/>
              <a:t>-	Hole Position</a:t>
            </a:r>
          </a:p>
          <a:p>
            <a:r>
              <a:rPr lang="en-US" dirty="0"/>
              <a:t>-	Hole Diameters</a:t>
            </a:r>
          </a:p>
          <a:p>
            <a:endParaRPr lang="en-US" dirty="0"/>
          </a:p>
        </p:txBody>
      </p:sp>
      <p:sp>
        <p:nvSpPr>
          <p:cNvPr id="4" name="Slide Number Placeholder 3">
            <a:extLst>
              <a:ext uri="{FF2B5EF4-FFF2-40B4-BE49-F238E27FC236}">
                <a16:creationId xmlns:a16="http://schemas.microsoft.com/office/drawing/2014/main" id="{94391EBB-D560-2AD7-EBC5-23AB2D49DE9D}"/>
              </a:ext>
            </a:extLst>
          </p:cNvPr>
          <p:cNvSpPr>
            <a:spLocks noGrp="1"/>
          </p:cNvSpPr>
          <p:nvPr>
            <p:ph type="sldNum" sz="quarter" idx="12"/>
          </p:nvPr>
        </p:nvSpPr>
        <p:spPr/>
        <p:txBody>
          <a:bodyPr/>
          <a:lstStyle/>
          <a:p>
            <a:fld id="{60CB25BB-C5C3-417A-B209-1ADC58993A41}" type="slidenum">
              <a:rPr lang="en-US" smtClean="0"/>
              <a:t>15</a:t>
            </a:fld>
            <a:endParaRPr lang="en-US"/>
          </a:p>
        </p:txBody>
      </p:sp>
    </p:spTree>
    <p:extLst>
      <p:ext uri="{BB962C8B-B14F-4D97-AF65-F5344CB8AC3E}">
        <p14:creationId xmlns:p14="http://schemas.microsoft.com/office/powerpoint/2010/main" val="30235450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F3439A-825E-A85D-D31C-7348E3208A48}"/>
              </a:ext>
            </a:extLst>
          </p:cNvPr>
          <p:cNvSpPr>
            <a:spLocks noGrp="1"/>
          </p:cNvSpPr>
          <p:nvPr>
            <p:ph type="title"/>
          </p:nvPr>
        </p:nvSpPr>
        <p:spPr/>
        <p:txBody>
          <a:bodyPr/>
          <a:lstStyle/>
          <a:p>
            <a:r>
              <a:rPr lang="en-US" dirty="0"/>
              <a:t>Critical Dimensions</a:t>
            </a:r>
          </a:p>
        </p:txBody>
      </p:sp>
      <p:sp>
        <p:nvSpPr>
          <p:cNvPr id="3" name="Content Placeholder 2">
            <a:extLst>
              <a:ext uri="{FF2B5EF4-FFF2-40B4-BE49-F238E27FC236}">
                <a16:creationId xmlns:a16="http://schemas.microsoft.com/office/drawing/2014/main" id="{64F15AD8-DACD-E848-3F71-1E6660AC7E7F}"/>
              </a:ext>
            </a:extLst>
          </p:cNvPr>
          <p:cNvSpPr>
            <a:spLocks noGrp="1"/>
          </p:cNvSpPr>
          <p:nvPr>
            <p:ph idx="1"/>
          </p:nvPr>
        </p:nvSpPr>
        <p:spPr/>
        <p:txBody>
          <a:bodyPr/>
          <a:lstStyle/>
          <a:p>
            <a:pPr marL="0" indent="0">
              <a:buNone/>
            </a:pPr>
            <a:r>
              <a:rPr lang="en-US" dirty="0"/>
              <a:t>Critical dimensions – The distances between the adjacent slip-nut holes, diameter of hole B, the distance from edge I to hole B for Main I Beams, and diameter of hole B for the Reinforcement plates - must be verified within 0.010 in (0.25 mm). </a:t>
            </a:r>
          </a:p>
          <a:p>
            <a:pPr marL="0" indent="0">
              <a:buNone/>
            </a:pPr>
            <a:endParaRPr lang="en-US" dirty="0"/>
          </a:p>
          <a:p>
            <a:pPr marL="0" indent="0">
              <a:buNone/>
            </a:pPr>
            <a:r>
              <a:rPr lang="en-US" dirty="0"/>
              <a:t> - Jigs that adhere to the tolerances above are developed for a rapid quality control the critical dimensions of all FRP parts. Parts will be labeled pass or fail.  Failed parts will be rejected. Passed parts will be inspected closer for qualifying them. </a:t>
            </a:r>
          </a:p>
          <a:p>
            <a:endParaRPr lang="en-US" dirty="0"/>
          </a:p>
        </p:txBody>
      </p:sp>
      <p:sp>
        <p:nvSpPr>
          <p:cNvPr id="4" name="Slide Number Placeholder 3">
            <a:extLst>
              <a:ext uri="{FF2B5EF4-FFF2-40B4-BE49-F238E27FC236}">
                <a16:creationId xmlns:a16="http://schemas.microsoft.com/office/drawing/2014/main" id="{0F4784BD-FAFC-65D5-90E9-A498090338F9}"/>
              </a:ext>
            </a:extLst>
          </p:cNvPr>
          <p:cNvSpPr>
            <a:spLocks noGrp="1"/>
          </p:cNvSpPr>
          <p:nvPr>
            <p:ph type="sldNum" sz="quarter" idx="12"/>
          </p:nvPr>
        </p:nvSpPr>
        <p:spPr/>
        <p:txBody>
          <a:bodyPr/>
          <a:lstStyle/>
          <a:p>
            <a:fld id="{60CB25BB-C5C3-417A-B209-1ADC58993A41}" type="slidenum">
              <a:rPr lang="en-US" smtClean="0"/>
              <a:t>16</a:t>
            </a:fld>
            <a:endParaRPr lang="en-US"/>
          </a:p>
        </p:txBody>
      </p:sp>
    </p:spTree>
    <p:extLst>
      <p:ext uri="{BB962C8B-B14F-4D97-AF65-F5344CB8AC3E}">
        <p14:creationId xmlns:p14="http://schemas.microsoft.com/office/powerpoint/2010/main" val="15737598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5C0FD-7444-A65B-3575-7965152503BD}"/>
              </a:ext>
            </a:extLst>
          </p:cNvPr>
          <p:cNvSpPr>
            <a:spLocks noGrp="1"/>
          </p:cNvSpPr>
          <p:nvPr>
            <p:ph type="title"/>
          </p:nvPr>
        </p:nvSpPr>
        <p:spPr/>
        <p:txBody>
          <a:bodyPr/>
          <a:lstStyle/>
          <a:p>
            <a:r>
              <a:rPr lang="en-US" dirty="0"/>
              <a:t>Critical Dimension</a:t>
            </a:r>
          </a:p>
        </p:txBody>
      </p:sp>
      <p:sp>
        <p:nvSpPr>
          <p:cNvPr id="4" name="Slide Number Placeholder 3">
            <a:extLst>
              <a:ext uri="{FF2B5EF4-FFF2-40B4-BE49-F238E27FC236}">
                <a16:creationId xmlns:a16="http://schemas.microsoft.com/office/drawing/2014/main" id="{85111440-B670-912C-1007-3F6B4E6057CC}"/>
              </a:ext>
            </a:extLst>
          </p:cNvPr>
          <p:cNvSpPr>
            <a:spLocks noGrp="1"/>
          </p:cNvSpPr>
          <p:nvPr>
            <p:ph type="sldNum" sz="quarter" idx="12"/>
          </p:nvPr>
        </p:nvSpPr>
        <p:spPr/>
        <p:txBody>
          <a:bodyPr/>
          <a:lstStyle/>
          <a:p>
            <a:fld id="{60CB25BB-C5C3-417A-B209-1ADC58993A41}" type="slidenum">
              <a:rPr lang="en-US" smtClean="0"/>
              <a:t>17</a:t>
            </a:fld>
            <a:endParaRPr lang="en-US"/>
          </a:p>
        </p:txBody>
      </p:sp>
      <p:pic>
        <p:nvPicPr>
          <p:cNvPr id="1026" name="Picture 2">
            <a:extLst>
              <a:ext uri="{FF2B5EF4-FFF2-40B4-BE49-F238E27FC236}">
                <a16:creationId xmlns:a16="http://schemas.microsoft.com/office/drawing/2014/main" id="{AF69B937-B522-01D5-6307-20A6BAF5263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62333" y="1737360"/>
            <a:ext cx="7467333" cy="4022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42437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B2B8762-61F0-4F1B-9364-D633EE9D6A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3" name="Rectangle 12">
            <a:extLst>
              <a:ext uri="{FF2B5EF4-FFF2-40B4-BE49-F238E27FC236}">
                <a16:creationId xmlns:a16="http://schemas.microsoft.com/office/drawing/2014/main" id="{E97675C8-1328-460C-9EBF-6B446B67EA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cxnSp>
        <p:nvCxnSpPr>
          <p:cNvPr id="15" name="Straight Connector 14">
            <a:extLst>
              <a:ext uri="{FF2B5EF4-FFF2-40B4-BE49-F238E27FC236}">
                <a16:creationId xmlns:a16="http://schemas.microsoft.com/office/drawing/2014/main" id="{514EE78B-AF71-4195-A01B-F1165D9233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7" name="Rectangle 16">
            <a:extLst>
              <a:ext uri="{FF2B5EF4-FFF2-40B4-BE49-F238E27FC236}">
                <a16:creationId xmlns:a16="http://schemas.microsoft.com/office/drawing/2014/main" id="{C6417104-D4C1-4710-9982-2154A7F484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62FD84B-97A8-D033-6E16-62D40F70563F}"/>
              </a:ext>
            </a:extLst>
          </p:cNvPr>
          <p:cNvSpPr>
            <a:spLocks noGrp="1"/>
          </p:cNvSpPr>
          <p:nvPr>
            <p:ph type="title"/>
          </p:nvPr>
        </p:nvSpPr>
        <p:spPr>
          <a:xfrm>
            <a:off x="633999" y="4550229"/>
            <a:ext cx="10909073" cy="1057655"/>
          </a:xfrm>
        </p:spPr>
        <p:txBody>
          <a:bodyPr vert="horz" lIns="91440" tIns="45720" rIns="91440" bIns="45720" rtlCol="0" anchor="b">
            <a:normAutofit/>
          </a:bodyPr>
          <a:lstStyle/>
          <a:p>
            <a:r>
              <a:rPr lang="en-US" sz="6000" dirty="0">
                <a:solidFill>
                  <a:schemeClr val="tx1">
                    <a:lumMod val="85000"/>
                    <a:lumOff val="15000"/>
                  </a:schemeClr>
                </a:solidFill>
              </a:rPr>
              <a:t>Most Important Section of I-Beam</a:t>
            </a:r>
          </a:p>
        </p:txBody>
      </p:sp>
      <p:pic>
        <p:nvPicPr>
          <p:cNvPr id="5" name="Picture 4">
            <a:extLst>
              <a:ext uri="{FF2B5EF4-FFF2-40B4-BE49-F238E27FC236}">
                <a16:creationId xmlns:a16="http://schemas.microsoft.com/office/drawing/2014/main" id="{91F08F85-A675-4309-07C9-450B4546524D}"/>
              </a:ext>
            </a:extLst>
          </p:cNvPr>
          <p:cNvPicPr>
            <a:picLocks noChangeAspect="1"/>
          </p:cNvPicPr>
          <p:nvPr/>
        </p:nvPicPr>
        <p:blipFill>
          <a:blip r:embed="rId2"/>
          <a:stretch>
            <a:fillRect/>
          </a:stretch>
        </p:blipFill>
        <p:spPr>
          <a:xfrm>
            <a:off x="1735111" y="640080"/>
            <a:ext cx="4031999" cy="3602736"/>
          </a:xfrm>
          <a:prstGeom prst="rect">
            <a:avLst/>
          </a:prstGeom>
        </p:spPr>
      </p:pic>
      <p:sp>
        <p:nvSpPr>
          <p:cNvPr id="19" name="Rectangle 18">
            <a:extLst>
              <a:ext uri="{FF2B5EF4-FFF2-40B4-BE49-F238E27FC236}">
                <a16:creationId xmlns:a16="http://schemas.microsoft.com/office/drawing/2014/main" id="{626F1402-2DEC-4071-84AF-350C7BF00D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63996" y="886968"/>
            <a:ext cx="64008" cy="31089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descr="A metal piece with holes&#10;&#10;Description automatically generated">
            <a:extLst>
              <a:ext uri="{FF2B5EF4-FFF2-40B4-BE49-F238E27FC236}">
                <a16:creationId xmlns:a16="http://schemas.microsoft.com/office/drawing/2014/main" id="{2F6C5EFD-D0FD-8625-B553-A7221D038819}"/>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424891" y="640080"/>
            <a:ext cx="2702052" cy="3602736"/>
          </a:xfrm>
          <a:prstGeom prst="rect">
            <a:avLst/>
          </a:prstGeom>
        </p:spPr>
      </p:pic>
      <p:cxnSp>
        <p:nvCxnSpPr>
          <p:cNvPr id="21" name="Straight Connector 20">
            <a:extLst>
              <a:ext uri="{FF2B5EF4-FFF2-40B4-BE49-F238E27FC236}">
                <a16:creationId xmlns:a16="http://schemas.microsoft.com/office/drawing/2014/main" id="{04733B62-1719-4677-A612-CA0AC0AD748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1086" y="5618770"/>
            <a:ext cx="1051560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DA52A394-10F4-4AA5-90E4-634D1E919D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5" name="Rectangle 24">
            <a:extLst>
              <a:ext uri="{FF2B5EF4-FFF2-40B4-BE49-F238E27FC236}">
                <a16:creationId xmlns:a16="http://schemas.microsoft.com/office/drawing/2014/main" id="{07BDDC51-8BB2-42BE-8EA8-39B3E9AC1E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4" name="Slide Number Placeholder 3">
            <a:extLst>
              <a:ext uri="{FF2B5EF4-FFF2-40B4-BE49-F238E27FC236}">
                <a16:creationId xmlns:a16="http://schemas.microsoft.com/office/drawing/2014/main" id="{FB53BCB3-2CCE-5870-93AC-58896E200EA6}"/>
              </a:ext>
            </a:extLst>
          </p:cNvPr>
          <p:cNvSpPr>
            <a:spLocks noGrp="1"/>
          </p:cNvSpPr>
          <p:nvPr>
            <p:ph type="sldNum" sz="quarter" idx="12"/>
          </p:nvPr>
        </p:nvSpPr>
        <p:spPr>
          <a:xfrm>
            <a:off x="9900458" y="6459785"/>
            <a:ext cx="1312025" cy="365125"/>
          </a:xfrm>
        </p:spPr>
        <p:txBody>
          <a:bodyPr vert="horz" lIns="91440" tIns="45720" rIns="91440" bIns="45720" rtlCol="0" anchor="ctr">
            <a:normAutofit/>
          </a:bodyPr>
          <a:lstStyle/>
          <a:p>
            <a:pPr>
              <a:spcAft>
                <a:spcPts val="600"/>
              </a:spcAft>
            </a:pPr>
            <a:fld id="{60CB25BB-C5C3-417A-B209-1ADC58993A41}" type="slidenum">
              <a:rPr lang="en-US" smtClean="0"/>
              <a:pPr>
                <a:spcAft>
                  <a:spcPts val="600"/>
                </a:spcAft>
              </a:pPr>
              <a:t>18</a:t>
            </a:fld>
            <a:endParaRPr lang="en-US"/>
          </a:p>
        </p:txBody>
      </p:sp>
    </p:spTree>
    <p:extLst>
      <p:ext uri="{BB962C8B-B14F-4D97-AF65-F5344CB8AC3E}">
        <p14:creationId xmlns:p14="http://schemas.microsoft.com/office/powerpoint/2010/main" val="22905797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E1AF813-2D2F-4B78-9216-388AF161ED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2" name="Rectangle 11">
            <a:extLst>
              <a:ext uri="{FF2B5EF4-FFF2-40B4-BE49-F238E27FC236}">
                <a16:creationId xmlns:a16="http://schemas.microsoft.com/office/drawing/2014/main" id="{C47181D2-95D5-4439-9BDF-14D4FDC7BD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4" name="Slide Number Placeholder 3">
            <a:extLst>
              <a:ext uri="{FF2B5EF4-FFF2-40B4-BE49-F238E27FC236}">
                <a16:creationId xmlns:a16="http://schemas.microsoft.com/office/drawing/2014/main" id="{076306E6-8B12-B3BE-C27A-612157630DC7}"/>
              </a:ext>
            </a:extLst>
          </p:cNvPr>
          <p:cNvSpPr>
            <a:spLocks noGrp="1"/>
          </p:cNvSpPr>
          <p:nvPr>
            <p:ph type="sldNum" sz="quarter" idx="12"/>
          </p:nvPr>
        </p:nvSpPr>
        <p:spPr>
          <a:xfrm>
            <a:off x="9900458" y="6459785"/>
            <a:ext cx="1312025" cy="365125"/>
          </a:xfrm>
        </p:spPr>
        <p:txBody>
          <a:bodyPr vert="horz" lIns="91440" tIns="45720" rIns="91440" bIns="45720" rtlCol="0" anchor="ctr">
            <a:normAutofit/>
          </a:bodyPr>
          <a:lstStyle/>
          <a:p>
            <a:pPr>
              <a:spcAft>
                <a:spcPts val="600"/>
              </a:spcAft>
            </a:pPr>
            <a:fld id="{60CB25BB-C5C3-417A-B209-1ADC58993A41}" type="slidenum">
              <a:rPr lang="en-US" smtClean="0"/>
              <a:pPr>
                <a:spcAft>
                  <a:spcPts val="600"/>
                </a:spcAft>
              </a:pPr>
              <a:t>19</a:t>
            </a:fld>
            <a:endParaRPr lang="en-US"/>
          </a:p>
        </p:txBody>
      </p:sp>
      <p:sp>
        <p:nvSpPr>
          <p:cNvPr id="7" name="Content Placeholder 6">
            <a:extLst>
              <a:ext uri="{FF2B5EF4-FFF2-40B4-BE49-F238E27FC236}">
                <a16:creationId xmlns:a16="http://schemas.microsoft.com/office/drawing/2014/main" id="{39DEDD4F-EDC7-B1AA-5535-B57225EB350E}"/>
              </a:ext>
            </a:extLst>
          </p:cNvPr>
          <p:cNvSpPr>
            <a:spLocks noGrp="1"/>
          </p:cNvSpPr>
          <p:nvPr>
            <p:ph idx="1"/>
          </p:nvPr>
        </p:nvSpPr>
        <p:spPr/>
        <p:txBody>
          <a:bodyPr/>
          <a:lstStyle/>
          <a:p>
            <a:endParaRPr lang="en-US"/>
          </a:p>
        </p:txBody>
      </p:sp>
      <p:pic>
        <p:nvPicPr>
          <p:cNvPr id="8" name="Picture 7" descr="A screenshot of a computer&#10;&#10;Description automatically generated">
            <a:extLst>
              <a:ext uri="{FF2B5EF4-FFF2-40B4-BE49-F238E27FC236}">
                <a16:creationId xmlns:a16="http://schemas.microsoft.com/office/drawing/2014/main" id="{813825E5-D1D7-D8B0-CB67-F4953A6FD9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92000" cy="6426695"/>
          </a:xfrm>
          <a:prstGeom prst="rect">
            <a:avLst/>
          </a:prstGeom>
        </p:spPr>
      </p:pic>
    </p:spTree>
    <p:extLst>
      <p:ext uri="{BB962C8B-B14F-4D97-AF65-F5344CB8AC3E}">
        <p14:creationId xmlns:p14="http://schemas.microsoft.com/office/powerpoint/2010/main" val="17046447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 name="Rectangle 51">
            <a:extLst>
              <a:ext uri="{FF2B5EF4-FFF2-40B4-BE49-F238E27FC236}">
                <a16:creationId xmlns:a16="http://schemas.microsoft.com/office/drawing/2014/main" id="{52C0B2E1-0268-42EC-ABD3-94F81A05BC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54" name="Rectangle 53">
            <a:extLst>
              <a:ext uri="{FF2B5EF4-FFF2-40B4-BE49-F238E27FC236}">
                <a16:creationId xmlns:a16="http://schemas.microsoft.com/office/drawing/2014/main" id="{7D2256B4-48EA-40FC-BBC0-AA1EE6E008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cxnSp>
        <p:nvCxnSpPr>
          <p:cNvPr id="56" name="Straight Connector 55">
            <a:extLst>
              <a:ext uri="{FF2B5EF4-FFF2-40B4-BE49-F238E27FC236}">
                <a16:creationId xmlns:a16="http://schemas.microsoft.com/office/drawing/2014/main" id="{3D44BCCA-102D-4A9D-B1E4-2450CAF0B0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58" name="Rectangle 57">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56D3381-091B-384A-9CF5-D883E6CF5C37}"/>
              </a:ext>
            </a:extLst>
          </p:cNvPr>
          <p:cNvSpPr>
            <a:spLocks noGrp="1"/>
          </p:cNvSpPr>
          <p:nvPr>
            <p:ph type="title"/>
          </p:nvPr>
        </p:nvSpPr>
        <p:spPr>
          <a:xfrm>
            <a:off x="1097280" y="758952"/>
            <a:ext cx="10058400" cy="3892168"/>
          </a:xfrm>
        </p:spPr>
        <p:txBody>
          <a:bodyPr vert="horz" lIns="91440" tIns="45720" rIns="91440" bIns="45720" rtlCol="0" anchor="b">
            <a:normAutofit/>
          </a:bodyPr>
          <a:lstStyle/>
          <a:p>
            <a:r>
              <a:rPr lang="en-US" sz="8000">
                <a:solidFill>
                  <a:schemeClr val="tx1">
                    <a:lumMod val="85000"/>
                    <a:lumOff val="15000"/>
                  </a:schemeClr>
                </a:solidFill>
              </a:rPr>
              <a:t>Part Preparation and Cleaning</a:t>
            </a:r>
          </a:p>
        </p:txBody>
      </p:sp>
      <p:sp>
        <p:nvSpPr>
          <p:cNvPr id="60" name="Rectangle 59">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62" name="Rectangle 61">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4" name="Slide Number Placeholder 3">
            <a:extLst>
              <a:ext uri="{FF2B5EF4-FFF2-40B4-BE49-F238E27FC236}">
                <a16:creationId xmlns:a16="http://schemas.microsoft.com/office/drawing/2014/main" id="{9D1D0A36-8705-4E8F-0D67-1CB6DAC15BA6}"/>
              </a:ext>
            </a:extLst>
          </p:cNvPr>
          <p:cNvSpPr>
            <a:spLocks noGrp="1"/>
          </p:cNvSpPr>
          <p:nvPr>
            <p:ph type="sldNum" sz="quarter" idx="12"/>
          </p:nvPr>
        </p:nvSpPr>
        <p:spPr>
          <a:xfrm>
            <a:off x="9900458" y="6459785"/>
            <a:ext cx="1312025" cy="365125"/>
          </a:xfrm>
        </p:spPr>
        <p:txBody>
          <a:bodyPr vert="horz" lIns="91440" tIns="45720" rIns="91440" bIns="45720" rtlCol="0" anchor="ctr">
            <a:normAutofit/>
          </a:bodyPr>
          <a:lstStyle/>
          <a:p>
            <a:pPr>
              <a:spcAft>
                <a:spcPts val="600"/>
              </a:spcAft>
            </a:pPr>
            <a:fld id="{60CB25BB-C5C3-417A-B209-1ADC58993A41}" type="slidenum">
              <a:rPr lang="en-US"/>
              <a:pPr>
                <a:spcAft>
                  <a:spcPts val="600"/>
                </a:spcAft>
              </a:pPr>
              <a:t>2</a:t>
            </a:fld>
            <a:endParaRPr lang="en-US"/>
          </a:p>
        </p:txBody>
      </p:sp>
    </p:spTree>
    <p:extLst>
      <p:ext uri="{BB962C8B-B14F-4D97-AF65-F5344CB8AC3E}">
        <p14:creationId xmlns:p14="http://schemas.microsoft.com/office/powerpoint/2010/main" val="29265773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A031D-980A-4EC7-9BB4-C24E027FE6A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95847C2B-D76C-6ED5-EF24-237E0CDD8DED}"/>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0C99EC3A-C07C-FCA4-3F08-D12FFCFE0185}"/>
              </a:ext>
            </a:extLst>
          </p:cNvPr>
          <p:cNvSpPr>
            <a:spLocks noGrp="1"/>
          </p:cNvSpPr>
          <p:nvPr>
            <p:ph type="sldNum" sz="quarter" idx="12"/>
          </p:nvPr>
        </p:nvSpPr>
        <p:spPr/>
        <p:txBody>
          <a:bodyPr/>
          <a:lstStyle/>
          <a:p>
            <a:fld id="{60CB25BB-C5C3-417A-B209-1ADC58993A41}" type="slidenum">
              <a:rPr lang="en-US" smtClean="0"/>
              <a:t>20</a:t>
            </a:fld>
            <a:endParaRPr lang="en-US"/>
          </a:p>
        </p:txBody>
      </p:sp>
      <p:pic>
        <p:nvPicPr>
          <p:cNvPr id="5" name="Picture 4">
            <a:extLst>
              <a:ext uri="{FF2B5EF4-FFF2-40B4-BE49-F238E27FC236}">
                <a16:creationId xmlns:a16="http://schemas.microsoft.com/office/drawing/2014/main" id="{B7C0D350-AEA9-07C3-7115-2A06B5FA4936}"/>
              </a:ext>
            </a:extLst>
          </p:cNvPr>
          <p:cNvPicPr>
            <a:picLocks noChangeAspect="1"/>
          </p:cNvPicPr>
          <p:nvPr/>
        </p:nvPicPr>
        <p:blipFill rotWithShape="1">
          <a:blip r:embed="rId2"/>
          <a:srcRect t="20257" r="-1" b="3665"/>
          <a:stretch/>
        </p:blipFill>
        <p:spPr>
          <a:xfrm>
            <a:off x="-19735" y="1"/>
            <a:ext cx="12214219" cy="6326908"/>
          </a:xfrm>
          <a:prstGeom prst="rect">
            <a:avLst/>
          </a:prstGeom>
        </p:spPr>
      </p:pic>
    </p:spTree>
    <p:extLst>
      <p:ext uri="{BB962C8B-B14F-4D97-AF65-F5344CB8AC3E}">
        <p14:creationId xmlns:p14="http://schemas.microsoft.com/office/powerpoint/2010/main" val="1429121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7615C-65BB-FE2E-9B8B-56AE8CD8FCD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B10EB527-92F9-B526-3073-F77596C6406A}"/>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4B25D359-2F8A-B9C4-E833-A4784636C63C}"/>
              </a:ext>
            </a:extLst>
          </p:cNvPr>
          <p:cNvSpPr>
            <a:spLocks noGrp="1"/>
          </p:cNvSpPr>
          <p:nvPr>
            <p:ph type="sldNum" sz="quarter" idx="12"/>
          </p:nvPr>
        </p:nvSpPr>
        <p:spPr/>
        <p:txBody>
          <a:bodyPr/>
          <a:lstStyle/>
          <a:p>
            <a:fld id="{60CB25BB-C5C3-417A-B209-1ADC58993A41}" type="slidenum">
              <a:rPr lang="en-US" smtClean="0"/>
              <a:t>21</a:t>
            </a:fld>
            <a:endParaRPr lang="en-US"/>
          </a:p>
        </p:txBody>
      </p:sp>
      <p:pic>
        <p:nvPicPr>
          <p:cNvPr id="5" name="Picture 4" descr="A blueprint of a machine&#10;&#10;Description automatically generated">
            <a:extLst>
              <a:ext uri="{FF2B5EF4-FFF2-40B4-BE49-F238E27FC236}">
                <a16:creationId xmlns:a16="http://schemas.microsoft.com/office/drawing/2014/main" id="{4A578DCE-A754-F7FC-5DDC-86E604B7F2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240"/>
            <a:ext cx="12192000" cy="6323011"/>
          </a:xfrm>
          <a:prstGeom prst="rect">
            <a:avLst/>
          </a:prstGeom>
        </p:spPr>
      </p:pic>
    </p:spTree>
    <p:extLst>
      <p:ext uri="{BB962C8B-B14F-4D97-AF65-F5344CB8AC3E}">
        <p14:creationId xmlns:p14="http://schemas.microsoft.com/office/powerpoint/2010/main" val="32188453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64E0AF-AB86-1231-CF42-9DF3E302913F}"/>
              </a:ext>
            </a:extLst>
          </p:cNvPr>
          <p:cNvSpPr>
            <a:spLocks noGrp="1"/>
          </p:cNvSpPr>
          <p:nvPr>
            <p:ph type="title"/>
          </p:nvPr>
        </p:nvSpPr>
        <p:spPr/>
        <p:txBody>
          <a:bodyPr/>
          <a:lstStyle/>
          <a:p>
            <a:r>
              <a:rPr lang="en-US" dirty="0"/>
              <a:t>Basic Tolerancing of Parts</a:t>
            </a:r>
          </a:p>
        </p:txBody>
      </p:sp>
      <p:sp>
        <p:nvSpPr>
          <p:cNvPr id="3" name="Content Placeholder 2">
            <a:extLst>
              <a:ext uri="{FF2B5EF4-FFF2-40B4-BE49-F238E27FC236}">
                <a16:creationId xmlns:a16="http://schemas.microsoft.com/office/drawing/2014/main" id="{84A3DEB2-FE9E-BBCA-5928-AE75923EC686}"/>
              </a:ext>
            </a:extLst>
          </p:cNvPr>
          <p:cNvSpPr>
            <a:spLocks noGrp="1"/>
          </p:cNvSpPr>
          <p:nvPr>
            <p:ph idx="1"/>
          </p:nvPr>
        </p:nvSpPr>
        <p:spPr/>
        <p:txBody>
          <a:bodyPr/>
          <a:lstStyle/>
          <a:p>
            <a:r>
              <a:rPr lang="en-US" dirty="0"/>
              <a:t>All tolerances in the drawings follow a rule unless otherwise specified.</a:t>
            </a:r>
          </a:p>
          <a:p>
            <a:r>
              <a:rPr lang="en-US" dirty="0"/>
              <a:t> (all measurements in inches)</a:t>
            </a:r>
          </a:p>
          <a:p>
            <a:r>
              <a:rPr lang="en-US" dirty="0"/>
              <a:t>.X	± 0.1</a:t>
            </a:r>
          </a:p>
          <a:p>
            <a:r>
              <a:rPr lang="en-US" dirty="0"/>
              <a:t>.XX	 ± 0.01</a:t>
            </a:r>
          </a:p>
          <a:p>
            <a:r>
              <a:rPr lang="en-US" dirty="0"/>
              <a:t>.XXX	 ± 0.005</a:t>
            </a:r>
          </a:p>
          <a:p>
            <a:endParaRPr lang="en-US" dirty="0"/>
          </a:p>
          <a:p>
            <a:r>
              <a:rPr lang="en-US" dirty="0"/>
              <a:t>There is one exception in the drawings</a:t>
            </a:r>
          </a:p>
          <a:p>
            <a:r>
              <a:rPr lang="en-US" dirty="0"/>
              <a:t>All positions of holes must be ± 0.01 of their specified dimension in relation to edges A,B, and C</a:t>
            </a:r>
          </a:p>
          <a:p>
            <a:endParaRPr lang="en-US" dirty="0"/>
          </a:p>
        </p:txBody>
      </p:sp>
      <p:sp>
        <p:nvSpPr>
          <p:cNvPr id="4" name="Slide Number Placeholder 3">
            <a:extLst>
              <a:ext uri="{FF2B5EF4-FFF2-40B4-BE49-F238E27FC236}">
                <a16:creationId xmlns:a16="http://schemas.microsoft.com/office/drawing/2014/main" id="{451A41EE-A87C-8962-3452-4222A8427A87}"/>
              </a:ext>
            </a:extLst>
          </p:cNvPr>
          <p:cNvSpPr>
            <a:spLocks noGrp="1"/>
          </p:cNvSpPr>
          <p:nvPr>
            <p:ph type="sldNum" sz="quarter" idx="12"/>
          </p:nvPr>
        </p:nvSpPr>
        <p:spPr/>
        <p:txBody>
          <a:bodyPr/>
          <a:lstStyle/>
          <a:p>
            <a:fld id="{60CB25BB-C5C3-417A-B209-1ADC58993A41}" type="slidenum">
              <a:rPr lang="en-US" smtClean="0"/>
              <a:t>22</a:t>
            </a:fld>
            <a:endParaRPr lang="en-US"/>
          </a:p>
        </p:txBody>
      </p:sp>
    </p:spTree>
    <p:extLst>
      <p:ext uri="{BB962C8B-B14F-4D97-AF65-F5344CB8AC3E}">
        <p14:creationId xmlns:p14="http://schemas.microsoft.com/office/powerpoint/2010/main" val="34157969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B2B8762-61F0-4F1B-9364-D633EE9D6A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3" name="Rectangle 12">
            <a:extLst>
              <a:ext uri="{FF2B5EF4-FFF2-40B4-BE49-F238E27FC236}">
                <a16:creationId xmlns:a16="http://schemas.microsoft.com/office/drawing/2014/main" id="{E97675C8-1328-460C-9EBF-6B446B67EA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cxnSp>
        <p:nvCxnSpPr>
          <p:cNvPr id="15" name="Straight Connector 14">
            <a:extLst>
              <a:ext uri="{FF2B5EF4-FFF2-40B4-BE49-F238E27FC236}">
                <a16:creationId xmlns:a16="http://schemas.microsoft.com/office/drawing/2014/main" id="{514EE78B-AF71-4195-A01B-F1165D9233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7" name="Rectangle 16">
            <a:extLst>
              <a:ext uri="{FF2B5EF4-FFF2-40B4-BE49-F238E27FC236}">
                <a16:creationId xmlns:a16="http://schemas.microsoft.com/office/drawing/2014/main" id="{C6417104-D4C1-4710-9982-2154A7F484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82EBC00-C36A-3CD4-D1D7-4CEB5AFEEF74}"/>
              </a:ext>
            </a:extLst>
          </p:cNvPr>
          <p:cNvSpPr>
            <a:spLocks noGrp="1"/>
          </p:cNvSpPr>
          <p:nvPr>
            <p:ph type="title"/>
          </p:nvPr>
        </p:nvSpPr>
        <p:spPr>
          <a:xfrm>
            <a:off x="633999" y="4550229"/>
            <a:ext cx="10909073" cy="1057655"/>
          </a:xfrm>
        </p:spPr>
        <p:txBody>
          <a:bodyPr vert="horz" lIns="91440" tIns="45720" rIns="91440" bIns="45720" rtlCol="0" anchor="b">
            <a:normAutofit/>
          </a:bodyPr>
          <a:lstStyle/>
          <a:p>
            <a:r>
              <a:rPr lang="en-US" sz="6000">
                <a:solidFill>
                  <a:schemeClr val="tx1">
                    <a:lumMod val="85000"/>
                    <a:lumOff val="15000"/>
                  </a:schemeClr>
                </a:solidFill>
              </a:rPr>
              <a:t>Using Jigs</a:t>
            </a:r>
          </a:p>
        </p:txBody>
      </p:sp>
      <p:pic>
        <p:nvPicPr>
          <p:cNvPr id="6" name="Picture 5" descr="A black rectangular object with a black rectangular object on a white surface&#10;&#10;Description automatically generated">
            <a:extLst>
              <a:ext uri="{FF2B5EF4-FFF2-40B4-BE49-F238E27FC236}">
                <a16:creationId xmlns:a16="http://schemas.microsoft.com/office/drawing/2014/main" id="{7F720D2F-C6C9-8F2A-8506-C780060745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3461" y="640080"/>
            <a:ext cx="4803648" cy="3602736"/>
          </a:xfrm>
          <a:prstGeom prst="rect">
            <a:avLst/>
          </a:prstGeom>
        </p:spPr>
      </p:pic>
      <p:sp>
        <p:nvSpPr>
          <p:cNvPr id="19" name="Rectangle 18">
            <a:extLst>
              <a:ext uri="{FF2B5EF4-FFF2-40B4-BE49-F238E27FC236}">
                <a16:creationId xmlns:a16="http://schemas.microsoft.com/office/drawing/2014/main" id="{626F1402-2DEC-4071-84AF-350C7BF00D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63996" y="886968"/>
            <a:ext cx="64008" cy="31089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5" descr="A metal piece of metal with holes and a piece of plastic on a table&#10;&#10;Description automatically generated">
            <a:extLst>
              <a:ext uri="{FF2B5EF4-FFF2-40B4-BE49-F238E27FC236}">
                <a16:creationId xmlns:a16="http://schemas.microsoft.com/office/drawing/2014/main" id="{5C3CEC4C-CC00-883F-25D0-F3E0D0D9A80B}"/>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424891" y="640080"/>
            <a:ext cx="4803648" cy="3602736"/>
          </a:xfrm>
          <a:prstGeom prst="rect">
            <a:avLst/>
          </a:prstGeom>
        </p:spPr>
      </p:pic>
      <p:cxnSp>
        <p:nvCxnSpPr>
          <p:cNvPr id="21" name="Straight Connector 20">
            <a:extLst>
              <a:ext uri="{FF2B5EF4-FFF2-40B4-BE49-F238E27FC236}">
                <a16:creationId xmlns:a16="http://schemas.microsoft.com/office/drawing/2014/main" id="{04733B62-1719-4677-A612-CA0AC0AD748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1086" y="5618770"/>
            <a:ext cx="1051560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DA52A394-10F4-4AA5-90E4-634D1E919D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5" name="Rectangle 24">
            <a:extLst>
              <a:ext uri="{FF2B5EF4-FFF2-40B4-BE49-F238E27FC236}">
                <a16:creationId xmlns:a16="http://schemas.microsoft.com/office/drawing/2014/main" id="{07BDDC51-8BB2-42BE-8EA8-39B3E9AC1E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4" name="Slide Number Placeholder 3">
            <a:extLst>
              <a:ext uri="{FF2B5EF4-FFF2-40B4-BE49-F238E27FC236}">
                <a16:creationId xmlns:a16="http://schemas.microsoft.com/office/drawing/2014/main" id="{2C573674-541A-3733-6A13-CB49664AB10A}"/>
              </a:ext>
            </a:extLst>
          </p:cNvPr>
          <p:cNvSpPr>
            <a:spLocks noGrp="1"/>
          </p:cNvSpPr>
          <p:nvPr>
            <p:ph type="sldNum" sz="quarter" idx="12"/>
          </p:nvPr>
        </p:nvSpPr>
        <p:spPr>
          <a:xfrm>
            <a:off x="9900458" y="6459785"/>
            <a:ext cx="1312025" cy="365125"/>
          </a:xfrm>
        </p:spPr>
        <p:txBody>
          <a:bodyPr vert="horz" lIns="91440" tIns="45720" rIns="91440" bIns="45720" rtlCol="0" anchor="ctr">
            <a:normAutofit/>
          </a:bodyPr>
          <a:lstStyle/>
          <a:p>
            <a:pPr>
              <a:spcAft>
                <a:spcPts val="600"/>
              </a:spcAft>
            </a:pPr>
            <a:fld id="{60CB25BB-C5C3-417A-B209-1ADC58993A41}" type="slidenum">
              <a:rPr lang="en-US" smtClean="0"/>
              <a:pPr>
                <a:spcAft>
                  <a:spcPts val="600"/>
                </a:spcAft>
              </a:pPr>
              <a:t>23</a:t>
            </a:fld>
            <a:endParaRPr lang="en-US"/>
          </a:p>
        </p:txBody>
      </p:sp>
    </p:spTree>
    <p:extLst>
      <p:ext uri="{BB962C8B-B14F-4D97-AF65-F5344CB8AC3E}">
        <p14:creationId xmlns:p14="http://schemas.microsoft.com/office/powerpoint/2010/main" val="11720434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5C8D2C1-DA83-420D-9635-D52CE066B5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2" name="Rectangle 11">
            <a:extLst>
              <a:ext uri="{FF2B5EF4-FFF2-40B4-BE49-F238E27FC236}">
                <a16:creationId xmlns:a16="http://schemas.microsoft.com/office/drawing/2014/main" id="{434F74C9-6A0B-409E-AD1C-45B58BE91B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cxnSp>
        <p:nvCxnSpPr>
          <p:cNvPr id="14" name="Straight Connector 13">
            <a:extLst>
              <a:ext uri="{FF2B5EF4-FFF2-40B4-BE49-F238E27FC236}">
                <a16:creationId xmlns:a16="http://schemas.microsoft.com/office/drawing/2014/main" id="{F5486A9D-1265-4B57-91E6-68E666B978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6" name="Picture 5" descr="White puzzle with one red piece">
            <a:extLst>
              <a:ext uri="{FF2B5EF4-FFF2-40B4-BE49-F238E27FC236}">
                <a16:creationId xmlns:a16="http://schemas.microsoft.com/office/drawing/2014/main" id="{F32409A0-3968-4969-9CDF-289FAC0FEBA5}"/>
              </a:ext>
            </a:extLst>
          </p:cNvPr>
          <p:cNvPicPr>
            <a:picLocks noChangeAspect="1"/>
          </p:cNvPicPr>
          <p:nvPr/>
        </p:nvPicPr>
        <p:blipFill rotWithShape="1">
          <a:blip r:embed="rId2">
            <a:duotone>
              <a:schemeClr val="bg2">
                <a:shade val="45000"/>
                <a:satMod val="135000"/>
              </a:schemeClr>
              <a:prstClr val="white"/>
            </a:duotone>
            <a:alphaModFix amt="35000"/>
          </a:blip>
          <a:srcRect/>
          <a:stretch/>
        </p:blipFill>
        <p:spPr>
          <a:xfrm>
            <a:off x="20" y="10"/>
            <a:ext cx="12191980" cy="6857990"/>
          </a:xfrm>
          <a:prstGeom prst="rect">
            <a:avLst/>
          </a:prstGeom>
        </p:spPr>
      </p:pic>
      <p:sp>
        <p:nvSpPr>
          <p:cNvPr id="2" name="Title 1">
            <a:extLst>
              <a:ext uri="{FF2B5EF4-FFF2-40B4-BE49-F238E27FC236}">
                <a16:creationId xmlns:a16="http://schemas.microsoft.com/office/drawing/2014/main" id="{61DDA84A-9E85-C63B-4CCA-38EA6F976556}"/>
              </a:ext>
            </a:extLst>
          </p:cNvPr>
          <p:cNvSpPr>
            <a:spLocks noGrp="1"/>
          </p:cNvSpPr>
          <p:nvPr>
            <p:ph type="title"/>
          </p:nvPr>
        </p:nvSpPr>
        <p:spPr>
          <a:xfrm>
            <a:off x="1097280" y="758952"/>
            <a:ext cx="10058400" cy="3566160"/>
          </a:xfrm>
        </p:spPr>
        <p:txBody>
          <a:bodyPr vert="horz" lIns="91440" tIns="45720" rIns="91440" bIns="45720" rtlCol="0" anchor="b">
            <a:normAutofit/>
          </a:bodyPr>
          <a:lstStyle/>
          <a:p>
            <a:r>
              <a:rPr lang="en-US" sz="8000" dirty="0">
                <a:solidFill>
                  <a:schemeClr val="tx1">
                    <a:lumMod val="85000"/>
                    <a:lumOff val="15000"/>
                  </a:schemeClr>
                </a:solidFill>
              </a:rPr>
              <a:t>Gluing Procedure for Reinforcement Plate</a:t>
            </a:r>
          </a:p>
        </p:txBody>
      </p:sp>
      <p:cxnSp>
        <p:nvCxnSpPr>
          <p:cNvPr id="16" name="Straight Connector 15">
            <a:extLst>
              <a:ext uri="{FF2B5EF4-FFF2-40B4-BE49-F238E27FC236}">
                <a16:creationId xmlns:a16="http://schemas.microsoft.com/office/drawing/2014/main" id="{77AB95BF-57D0-4E49-9EF2-408B47C8D40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1C520CBD-F82E-44E4-BDA5-128716AD79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0" name="Rectangle 19">
            <a:extLst>
              <a:ext uri="{FF2B5EF4-FFF2-40B4-BE49-F238E27FC236}">
                <a16:creationId xmlns:a16="http://schemas.microsoft.com/office/drawing/2014/main" id="{4618AE32-A526-42FC-A854-732740BD38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4" name="Slide Number Placeholder 3">
            <a:extLst>
              <a:ext uri="{FF2B5EF4-FFF2-40B4-BE49-F238E27FC236}">
                <a16:creationId xmlns:a16="http://schemas.microsoft.com/office/drawing/2014/main" id="{AE190FEE-9099-09B4-D276-31E4976BE3C7}"/>
              </a:ext>
            </a:extLst>
          </p:cNvPr>
          <p:cNvSpPr>
            <a:spLocks noGrp="1"/>
          </p:cNvSpPr>
          <p:nvPr>
            <p:ph type="sldNum" sz="quarter" idx="12"/>
          </p:nvPr>
        </p:nvSpPr>
        <p:spPr>
          <a:xfrm>
            <a:off x="9900458" y="6459785"/>
            <a:ext cx="1312025" cy="365125"/>
          </a:xfrm>
        </p:spPr>
        <p:txBody>
          <a:bodyPr vert="horz" lIns="91440" tIns="45720" rIns="91440" bIns="45720" rtlCol="0" anchor="ctr">
            <a:normAutofit/>
          </a:bodyPr>
          <a:lstStyle/>
          <a:p>
            <a:pPr defTabSz="914400">
              <a:spcAft>
                <a:spcPts val="600"/>
              </a:spcAft>
            </a:pPr>
            <a:fld id="{60CB25BB-C5C3-417A-B209-1ADC58993A41}" type="slidenum">
              <a:rPr lang="en-US" smtClean="0"/>
              <a:pPr defTabSz="914400">
                <a:spcAft>
                  <a:spcPts val="600"/>
                </a:spcAft>
              </a:pPr>
              <a:t>24</a:t>
            </a:fld>
            <a:endParaRPr lang="en-US"/>
          </a:p>
        </p:txBody>
      </p:sp>
    </p:spTree>
    <p:extLst>
      <p:ext uri="{BB962C8B-B14F-4D97-AF65-F5344CB8AC3E}">
        <p14:creationId xmlns:p14="http://schemas.microsoft.com/office/powerpoint/2010/main" val="13136593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7EBD9-2667-480D-46B2-F023D7667087}"/>
              </a:ext>
            </a:extLst>
          </p:cNvPr>
          <p:cNvSpPr>
            <a:spLocks noGrp="1"/>
          </p:cNvSpPr>
          <p:nvPr>
            <p:ph type="title"/>
          </p:nvPr>
        </p:nvSpPr>
        <p:spPr/>
        <p:txBody>
          <a:bodyPr/>
          <a:lstStyle/>
          <a:p>
            <a:r>
              <a:rPr lang="en-US" dirty="0"/>
              <a:t>Materials</a:t>
            </a:r>
          </a:p>
        </p:txBody>
      </p:sp>
      <p:sp>
        <p:nvSpPr>
          <p:cNvPr id="3" name="Content Placeholder 2">
            <a:extLst>
              <a:ext uri="{FF2B5EF4-FFF2-40B4-BE49-F238E27FC236}">
                <a16:creationId xmlns:a16="http://schemas.microsoft.com/office/drawing/2014/main" id="{A73390B3-A977-9972-82B4-FCBEF69DE1B2}"/>
              </a:ext>
            </a:extLst>
          </p:cNvPr>
          <p:cNvSpPr>
            <a:spLocks noGrp="1"/>
          </p:cNvSpPr>
          <p:nvPr>
            <p:ph idx="1"/>
          </p:nvPr>
        </p:nvSpPr>
        <p:spPr/>
        <p:txBody>
          <a:bodyPr/>
          <a:lstStyle/>
          <a:p>
            <a:r>
              <a:rPr lang="en-US" dirty="0"/>
              <a:t>•	FRP Reinforcement Plates</a:t>
            </a:r>
          </a:p>
          <a:p>
            <a:r>
              <a:rPr lang="en-US" dirty="0"/>
              <a:t>•	3M #2216 Translucent Epoxy</a:t>
            </a:r>
          </a:p>
          <a:p>
            <a:r>
              <a:rPr lang="en-US" dirty="0"/>
              <a:t>•	Silicone Brush and Knife</a:t>
            </a:r>
          </a:p>
          <a:p>
            <a:r>
              <a:rPr lang="en-US" dirty="0"/>
              <a:t>•	C-clamps or Vice Grips</a:t>
            </a:r>
          </a:p>
          <a:p>
            <a:r>
              <a:rPr lang="en-US" dirty="0"/>
              <a:t>•	PPE: Latex Gloves, Coat, Glasses</a:t>
            </a:r>
          </a:p>
          <a:p>
            <a:endParaRPr lang="en-US" dirty="0"/>
          </a:p>
        </p:txBody>
      </p:sp>
      <p:sp>
        <p:nvSpPr>
          <p:cNvPr id="4" name="Slide Number Placeholder 3">
            <a:extLst>
              <a:ext uri="{FF2B5EF4-FFF2-40B4-BE49-F238E27FC236}">
                <a16:creationId xmlns:a16="http://schemas.microsoft.com/office/drawing/2014/main" id="{4717DFDB-DA12-1B59-254F-6D3FD2441339}"/>
              </a:ext>
            </a:extLst>
          </p:cNvPr>
          <p:cNvSpPr>
            <a:spLocks noGrp="1"/>
          </p:cNvSpPr>
          <p:nvPr>
            <p:ph type="sldNum" sz="quarter" idx="12"/>
          </p:nvPr>
        </p:nvSpPr>
        <p:spPr/>
        <p:txBody>
          <a:bodyPr/>
          <a:lstStyle/>
          <a:p>
            <a:fld id="{60CB25BB-C5C3-417A-B209-1ADC58993A41}" type="slidenum">
              <a:rPr lang="en-US" smtClean="0"/>
              <a:t>25</a:t>
            </a:fld>
            <a:endParaRPr lang="en-US"/>
          </a:p>
        </p:txBody>
      </p:sp>
    </p:spTree>
    <p:extLst>
      <p:ext uri="{BB962C8B-B14F-4D97-AF65-F5344CB8AC3E}">
        <p14:creationId xmlns:p14="http://schemas.microsoft.com/office/powerpoint/2010/main" val="8618792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C65958-1B5D-8075-AE08-3CF6C294E7CD}"/>
              </a:ext>
            </a:extLst>
          </p:cNvPr>
          <p:cNvSpPr>
            <a:spLocks noGrp="1"/>
          </p:cNvSpPr>
          <p:nvPr>
            <p:ph type="title"/>
          </p:nvPr>
        </p:nvSpPr>
        <p:spPr/>
        <p:txBody>
          <a:bodyPr/>
          <a:lstStyle/>
          <a:p>
            <a:r>
              <a:rPr lang="en-US" dirty="0"/>
              <a:t>Reinforcement Plate Preparation</a:t>
            </a:r>
          </a:p>
        </p:txBody>
      </p:sp>
      <p:sp>
        <p:nvSpPr>
          <p:cNvPr id="3" name="Content Placeholder 2">
            <a:extLst>
              <a:ext uri="{FF2B5EF4-FFF2-40B4-BE49-F238E27FC236}">
                <a16:creationId xmlns:a16="http://schemas.microsoft.com/office/drawing/2014/main" id="{FEAAC369-C8F8-D70D-D8FB-C23DED5299A8}"/>
              </a:ext>
            </a:extLst>
          </p:cNvPr>
          <p:cNvSpPr>
            <a:spLocks noGrp="1"/>
          </p:cNvSpPr>
          <p:nvPr>
            <p:ph idx="1"/>
          </p:nvPr>
        </p:nvSpPr>
        <p:spPr/>
        <p:txBody>
          <a:bodyPr/>
          <a:lstStyle/>
          <a:p>
            <a:r>
              <a:rPr lang="en-US" dirty="0"/>
              <a:t>•	Make sure Reinforcement Plates are sanded properly (edges need to be filleted)</a:t>
            </a:r>
          </a:p>
          <a:p>
            <a:r>
              <a:rPr lang="en-US" dirty="0"/>
              <a:t>o	Left and Right Reinforcement Plates should be clearly distinguishable.</a:t>
            </a:r>
          </a:p>
          <a:p>
            <a:r>
              <a:rPr lang="en-US" dirty="0"/>
              <a:t>o	Clean, wash, and dry with Kim Wipes.</a:t>
            </a:r>
          </a:p>
          <a:p>
            <a:r>
              <a:rPr lang="en-US" dirty="0"/>
              <a:t>o	Pair reinforcement plates with I-beam (2 reinforcement plates for each main I-beam).</a:t>
            </a:r>
          </a:p>
          <a:p>
            <a:r>
              <a:rPr lang="en-US" dirty="0"/>
              <a:t>o	Wait 24 hours to dry. </a:t>
            </a:r>
          </a:p>
          <a:p>
            <a:endParaRPr lang="en-US" dirty="0"/>
          </a:p>
        </p:txBody>
      </p:sp>
      <p:sp>
        <p:nvSpPr>
          <p:cNvPr id="4" name="Slide Number Placeholder 3">
            <a:extLst>
              <a:ext uri="{FF2B5EF4-FFF2-40B4-BE49-F238E27FC236}">
                <a16:creationId xmlns:a16="http://schemas.microsoft.com/office/drawing/2014/main" id="{FFA8E4C7-6F7B-8BAA-5037-3D09F0ACF10B}"/>
              </a:ext>
            </a:extLst>
          </p:cNvPr>
          <p:cNvSpPr>
            <a:spLocks noGrp="1"/>
          </p:cNvSpPr>
          <p:nvPr>
            <p:ph type="sldNum" sz="quarter" idx="12"/>
          </p:nvPr>
        </p:nvSpPr>
        <p:spPr/>
        <p:txBody>
          <a:bodyPr/>
          <a:lstStyle/>
          <a:p>
            <a:fld id="{60CB25BB-C5C3-417A-B209-1ADC58993A41}" type="slidenum">
              <a:rPr lang="en-US" smtClean="0"/>
              <a:t>26</a:t>
            </a:fld>
            <a:endParaRPr lang="en-US"/>
          </a:p>
        </p:txBody>
      </p:sp>
    </p:spTree>
    <p:extLst>
      <p:ext uri="{BB962C8B-B14F-4D97-AF65-F5344CB8AC3E}">
        <p14:creationId xmlns:p14="http://schemas.microsoft.com/office/powerpoint/2010/main" val="25401953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ED22D-8E89-F544-1419-D9DFACA0C98F}"/>
              </a:ext>
            </a:extLst>
          </p:cNvPr>
          <p:cNvSpPr>
            <a:spLocks noGrp="1"/>
          </p:cNvSpPr>
          <p:nvPr>
            <p:ph type="title"/>
          </p:nvPr>
        </p:nvSpPr>
        <p:spPr/>
        <p:txBody>
          <a:bodyPr/>
          <a:lstStyle/>
          <a:p>
            <a:r>
              <a:rPr lang="en-US" dirty="0"/>
              <a:t>Procedure</a:t>
            </a:r>
          </a:p>
        </p:txBody>
      </p:sp>
      <p:sp>
        <p:nvSpPr>
          <p:cNvPr id="3" name="Content Placeholder 2">
            <a:extLst>
              <a:ext uri="{FF2B5EF4-FFF2-40B4-BE49-F238E27FC236}">
                <a16:creationId xmlns:a16="http://schemas.microsoft.com/office/drawing/2014/main" id="{C7A1863A-B7B2-A850-B811-DD492470F9A3}"/>
              </a:ext>
            </a:extLst>
          </p:cNvPr>
          <p:cNvSpPr>
            <a:spLocks noGrp="1"/>
          </p:cNvSpPr>
          <p:nvPr>
            <p:ph idx="1"/>
          </p:nvPr>
        </p:nvSpPr>
        <p:spPr/>
        <p:txBody>
          <a:bodyPr/>
          <a:lstStyle/>
          <a:p>
            <a:r>
              <a:rPr lang="en-US" dirty="0"/>
              <a:t>Place I beam in the vertical position</a:t>
            </a:r>
          </a:p>
          <a:p>
            <a:endParaRPr lang="en-US" dirty="0"/>
          </a:p>
        </p:txBody>
      </p:sp>
      <p:sp>
        <p:nvSpPr>
          <p:cNvPr id="4" name="Slide Number Placeholder 3">
            <a:extLst>
              <a:ext uri="{FF2B5EF4-FFF2-40B4-BE49-F238E27FC236}">
                <a16:creationId xmlns:a16="http://schemas.microsoft.com/office/drawing/2014/main" id="{1CC4AC11-0729-0D24-7E78-EDD6FBD40CF9}"/>
              </a:ext>
            </a:extLst>
          </p:cNvPr>
          <p:cNvSpPr>
            <a:spLocks noGrp="1"/>
          </p:cNvSpPr>
          <p:nvPr>
            <p:ph type="sldNum" sz="quarter" idx="12"/>
          </p:nvPr>
        </p:nvSpPr>
        <p:spPr/>
        <p:txBody>
          <a:bodyPr/>
          <a:lstStyle/>
          <a:p>
            <a:fld id="{60CB25BB-C5C3-417A-B209-1ADC58993A41}" type="slidenum">
              <a:rPr lang="en-US" smtClean="0"/>
              <a:t>27</a:t>
            </a:fld>
            <a:endParaRPr lang="en-US"/>
          </a:p>
        </p:txBody>
      </p:sp>
      <p:pic>
        <p:nvPicPr>
          <p:cNvPr id="5" name="Picture 4">
            <a:extLst>
              <a:ext uri="{FF2B5EF4-FFF2-40B4-BE49-F238E27FC236}">
                <a16:creationId xmlns:a16="http://schemas.microsoft.com/office/drawing/2014/main" id="{0D21EC7B-DA75-814D-6B04-F540A193CDE2}"/>
              </a:ext>
            </a:extLst>
          </p:cNvPr>
          <p:cNvPicPr>
            <a:picLocks noChangeAspect="1"/>
          </p:cNvPicPr>
          <p:nvPr/>
        </p:nvPicPr>
        <p:blipFill>
          <a:blip r:embed="rId2"/>
          <a:stretch>
            <a:fillRect/>
          </a:stretch>
        </p:blipFill>
        <p:spPr>
          <a:xfrm>
            <a:off x="5084934" y="2676254"/>
            <a:ext cx="2022132" cy="3192840"/>
          </a:xfrm>
          <a:prstGeom prst="rect">
            <a:avLst/>
          </a:prstGeom>
        </p:spPr>
      </p:pic>
    </p:spTree>
    <p:extLst>
      <p:ext uri="{BB962C8B-B14F-4D97-AF65-F5344CB8AC3E}">
        <p14:creationId xmlns:p14="http://schemas.microsoft.com/office/powerpoint/2010/main" val="41686267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73B90B8B-F76B-4130-8370-38033EEACB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B01C835-7973-BCCD-A68A-4C9DB961D3A6}"/>
              </a:ext>
            </a:extLst>
          </p:cNvPr>
          <p:cNvSpPr>
            <a:spLocks noGrp="1"/>
          </p:cNvSpPr>
          <p:nvPr>
            <p:ph type="title"/>
          </p:nvPr>
        </p:nvSpPr>
        <p:spPr>
          <a:xfrm>
            <a:off x="5144679" y="634946"/>
            <a:ext cx="6405063" cy="1450757"/>
          </a:xfrm>
        </p:spPr>
        <p:txBody>
          <a:bodyPr>
            <a:normAutofit/>
          </a:bodyPr>
          <a:lstStyle/>
          <a:p>
            <a:r>
              <a:rPr lang="en-US" dirty="0"/>
              <a:t>Procedure</a:t>
            </a:r>
          </a:p>
        </p:txBody>
      </p:sp>
      <p:pic>
        <p:nvPicPr>
          <p:cNvPr id="5" name="Picture 4">
            <a:extLst>
              <a:ext uri="{FF2B5EF4-FFF2-40B4-BE49-F238E27FC236}">
                <a16:creationId xmlns:a16="http://schemas.microsoft.com/office/drawing/2014/main" id="{836C3F6D-D651-3E07-B53F-F4320AC3C657}"/>
              </a:ext>
            </a:extLst>
          </p:cNvPr>
          <p:cNvPicPr>
            <a:picLocks noChangeAspect="1"/>
          </p:cNvPicPr>
          <p:nvPr/>
        </p:nvPicPr>
        <p:blipFill rotWithShape="1">
          <a:blip r:embed="rId2"/>
          <a:srcRect t="9305" b="18222"/>
          <a:stretch/>
        </p:blipFill>
        <p:spPr>
          <a:xfrm>
            <a:off x="633999" y="581098"/>
            <a:ext cx="4020297" cy="2476136"/>
          </a:xfrm>
          <a:prstGeom prst="rect">
            <a:avLst/>
          </a:prstGeom>
        </p:spPr>
      </p:pic>
      <p:cxnSp>
        <p:nvCxnSpPr>
          <p:cNvPr id="13" name="Straight Connector 12">
            <a:extLst>
              <a:ext uri="{FF2B5EF4-FFF2-40B4-BE49-F238E27FC236}">
                <a16:creationId xmlns:a16="http://schemas.microsoft.com/office/drawing/2014/main" id="{C2D93264-3FF9-4175-A7FA-F927F0F77AA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181247" y="2086188"/>
            <a:ext cx="585216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B7C45198-7F05-70A5-74CC-841F22AFFC37}"/>
              </a:ext>
            </a:extLst>
          </p:cNvPr>
          <p:cNvPicPr>
            <a:picLocks noChangeAspect="1"/>
          </p:cNvPicPr>
          <p:nvPr/>
        </p:nvPicPr>
        <p:blipFill rotWithShape="1">
          <a:blip r:embed="rId3"/>
          <a:srcRect t="43299" b="10468"/>
          <a:stretch/>
        </p:blipFill>
        <p:spPr>
          <a:xfrm>
            <a:off x="633999" y="3218101"/>
            <a:ext cx="4020296" cy="2476136"/>
          </a:xfrm>
          <a:prstGeom prst="rect">
            <a:avLst/>
          </a:prstGeom>
        </p:spPr>
      </p:pic>
      <p:sp>
        <p:nvSpPr>
          <p:cNvPr id="3" name="Content Placeholder 2">
            <a:extLst>
              <a:ext uri="{FF2B5EF4-FFF2-40B4-BE49-F238E27FC236}">
                <a16:creationId xmlns:a16="http://schemas.microsoft.com/office/drawing/2014/main" id="{149650D2-ACA1-5274-934D-3C13772139A4}"/>
              </a:ext>
            </a:extLst>
          </p:cNvPr>
          <p:cNvSpPr>
            <a:spLocks noGrp="1"/>
          </p:cNvSpPr>
          <p:nvPr>
            <p:ph idx="1"/>
          </p:nvPr>
        </p:nvSpPr>
        <p:spPr>
          <a:xfrm>
            <a:off x="5144679" y="2198914"/>
            <a:ext cx="6405063" cy="3670180"/>
          </a:xfrm>
        </p:spPr>
        <p:txBody>
          <a:bodyPr>
            <a:normAutofit/>
          </a:bodyPr>
          <a:lstStyle/>
          <a:p>
            <a:r>
              <a:rPr lang="en-US" dirty="0"/>
              <a:t>•	Insert two alignment pegs into alignment holes.</a:t>
            </a:r>
          </a:p>
          <a:p>
            <a:endParaRPr lang="en-US" dirty="0"/>
          </a:p>
        </p:txBody>
      </p:sp>
      <p:sp>
        <p:nvSpPr>
          <p:cNvPr id="15" name="Rectangle 14">
            <a:extLst>
              <a:ext uri="{FF2B5EF4-FFF2-40B4-BE49-F238E27FC236}">
                <a16:creationId xmlns:a16="http://schemas.microsoft.com/office/drawing/2014/main" id="{91C67939-3FD0-4B45-8AA4-9FE55C7EE1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7" name="Rectangle 16">
            <a:extLst>
              <a:ext uri="{FF2B5EF4-FFF2-40B4-BE49-F238E27FC236}">
                <a16:creationId xmlns:a16="http://schemas.microsoft.com/office/drawing/2014/main" id="{0981A96A-A87C-4F87-845A-3B0A6529F5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4" name="Slide Number Placeholder 3">
            <a:extLst>
              <a:ext uri="{FF2B5EF4-FFF2-40B4-BE49-F238E27FC236}">
                <a16:creationId xmlns:a16="http://schemas.microsoft.com/office/drawing/2014/main" id="{D3E68185-4002-6B06-8DF2-EE45DBA27E16}"/>
              </a:ext>
            </a:extLst>
          </p:cNvPr>
          <p:cNvSpPr>
            <a:spLocks noGrp="1"/>
          </p:cNvSpPr>
          <p:nvPr>
            <p:ph type="sldNum" sz="quarter" idx="12"/>
          </p:nvPr>
        </p:nvSpPr>
        <p:spPr>
          <a:xfrm>
            <a:off x="9900458" y="6459785"/>
            <a:ext cx="1312025" cy="365125"/>
          </a:xfrm>
        </p:spPr>
        <p:txBody>
          <a:bodyPr>
            <a:normAutofit/>
          </a:bodyPr>
          <a:lstStyle/>
          <a:p>
            <a:pPr>
              <a:spcAft>
                <a:spcPts val="600"/>
              </a:spcAft>
            </a:pPr>
            <a:fld id="{60CB25BB-C5C3-417A-B209-1ADC58993A41}" type="slidenum">
              <a:rPr lang="en-US" smtClean="0"/>
              <a:pPr>
                <a:spcAft>
                  <a:spcPts val="600"/>
                </a:spcAft>
              </a:pPr>
              <a:t>28</a:t>
            </a:fld>
            <a:endParaRPr lang="en-US"/>
          </a:p>
        </p:txBody>
      </p:sp>
    </p:spTree>
    <p:extLst>
      <p:ext uri="{BB962C8B-B14F-4D97-AF65-F5344CB8AC3E}">
        <p14:creationId xmlns:p14="http://schemas.microsoft.com/office/powerpoint/2010/main" val="17206061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22740A-8288-0BFC-499B-B793AB2C24F4}"/>
              </a:ext>
            </a:extLst>
          </p:cNvPr>
          <p:cNvSpPr>
            <a:spLocks noGrp="1"/>
          </p:cNvSpPr>
          <p:nvPr>
            <p:ph type="title"/>
          </p:nvPr>
        </p:nvSpPr>
        <p:spPr/>
        <p:txBody>
          <a:bodyPr/>
          <a:lstStyle/>
          <a:p>
            <a:r>
              <a:rPr lang="en-US" dirty="0"/>
              <a:t>Procedure</a:t>
            </a:r>
          </a:p>
        </p:txBody>
      </p:sp>
      <p:sp>
        <p:nvSpPr>
          <p:cNvPr id="3" name="Content Placeholder 2">
            <a:extLst>
              <a:ext uri="{FF2B5EF4-FFF2-40B4-BE49-F238E27FC236}">
                <a16:creationId xmlns:a16="http://schemas.microsoft.com/office/drawing/2014/main" id="{1AD55C19-9A0F-6497-CF4E-E2A1A4893466}"/>
              </a:ext>
            </a:extLst>
          </p:cNvPr>
          <p:cNvSpPr>
            <a:spLocks noGrp="1"/>
          </p:cNvSpPr>
          <p:nvPr>
            <p:ph idx="1"/>
          </p:nvPr>
        </p:nvSpPr>
        <p:spPr/>
        <p:txBody>
          <a:bodyPr/>
          <a:lstStyle/>
          <a:p>
            <a:r>
              <a:rPr lang="en-US" dirty="0"/>
              <a:t>•	Apply glue onto inner surface of plates using the brush as evenly as possible.</a:t>
            </a:r>
          </a:p>
          <a:p>
            <a:r>
              <a:rPr lang="en-US" dirty="0"/>
              <a:t>o	Left Reinforcement Plate inner surface</a:t>
            </a:r>
          </a:p>
          <a:p>
            <a:endParaRPr lang="en-US" dirty="0"/>
          </a:p>
          <a:p>
            <a:endParaRPr lang="en-US" dirty="0"/>
          </a:p>
          <a:p>
            <a:endParaRPr lang="en-US" dirty="0"/>
          </a:p>
          <a:p>
            <a:r>
              <a:rPr lang="en-US" dirty="0"/>
              <a:t>o	 Right Reinforcement Plate inner surface</a:t>
            </a:r>
          </a:p>
          <a:p>
            <a:endParaRPr lang="en-US" dirty="0"/>
          </a:p>
        </p:txBody>
      </p:sp>
      <p:sp>
        <p:nvSpPr>
          <p:cNvPr id="4" name="Slide Number Placeholder 3">
            <a:extLst>
              <a:ext uri="{FF2B5EF4-FFF2-40B4-BE49-F238E27FC236}">
                <a16:creationId xmlns:a16="http://schemas.microsoft.com/office/drawing/2014/main" id="{57276934-036E-3D82-E861-DDB9B8BA4FA7}"/>
              </a:ext>
            </a:extLst>
          </p:cNvPr>
          <p:cNvSpPr>
            <a:spLocks noGrp="1"/>
          </p:cNvSpPr>
          <p:nvPr>
            <p:ph type="sldNum" sz="quarter" idx="12"/>
          </p:nvPr>
        </p:nvSpPr>
        <p:spPr/>
        <p:txBody>
          <a:bodyPr/>
          <a:lstStyle/>
          <a:p>
            <a:fld id="{60CB25BB-C5C3-417A-B209-1ADC58993A41}" type="slidenum">
              <a:rPr lang="en-US" smtClean="0"/>
              <a:t>29</a:t>
            </a:fld>
            <a:endParaRPr lang="en-US"/>
          </a:p>
        </p:txBody>
      </p:sp>
      <p:pic>
        <p:nvPicPr>
          <p:cNvPr id="5" name="Picture 4">
            <a:extLst>
              <a:ext uri="{FF2B5EF4-FFF2-40B4-BE49-F238E27FC236}">
                <a16:creationId xmlns:a16="http://schemas.microsoft.com/office/drawing/2014/main" id="{04872460-8348-0AD7-7F63-156B40F972A5}"/>
              </a:ext>
            </a:extLst>
          </p:cNvPr>
          <p:cNvPicPr>
            <a:picLocks noChangeAspect="1"/>
          </p:cNvPicPr>
          <p:nvPr/>
        </p:nvPicPr>
        <p:blipFill>
          <a:blip r:embed="rId2"/>
          <a:stretch>
            <a:fillRect/>
          </a:stretch>
        </p:blipFill>
        <p:spPr>
          <a:xfrm>
            <a:off x="2484018" y="2727899"/>
            <a:ext cx="2347163" cy="1402202"/>
          </a:xfrm>
          <a:prstGeom prst="rect">
            <a:avLst/>
          </a:prstGeom>
        </p:spPr>
      </p:pic>
      <p:pic>
        <p:nvPicPr>
          <p:cNvPr id="6" name="Picture 5">
            <a:extLst>
              <a:ext uri="{FF2B5EF4-FFF2-40B4-BE49-F238E27FC236}">
                <a16:creationId xmlns:a16="http://schemas.microsoft.com/office/drawing/2014/main" id="{A5B85F79-120A-8497-ABEE-47735B029167}"/>
              </a:ext>
            </a:extLst>
          </p:cNvPr>
          <p:cNvPicPr>
            <a:picLocks noChangeAspect="1"/>
          </p:cNvPicPr>
          <p:nvPr/>
        </p:nvPicPr>
        <p:blipFill>
          <a:blip r:embed="rId3"/>
          <a:stretch>
            <a:fillRect/>
          </a:stretch>
        </p:blipFill>
        <p:spPr>
          <a:xfrm>
            <a:off x="2484018" y="4575032"/>
            <a:ext cx="2347163" cy="1408298"/>
          </a:xfrm>
          <a:prstGeom prst="rect">
            <a:avLst/>
          </a:prstGeom>
        </p:spPr>
      </p:pic>
    </p:spTree>
    <p:extLst>
      <p:ext uri="{BB962C8B-B14F-4D97-AF65-F5344CB8AC3E}">
        <p14:creationId xmlns:p14="http://schemas.microsoft.com/office/powerpoint/2010/main" val="23222973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01F730-5F98-EDDE-11E6-C0BF182B3820}"/>
              </a:ext>
            </a:extLst>
          </p:cNvPr>
          <p:cNvSpPr>
            <a:spLocks noGrp="1"/>
          </p:cNvSpPr>
          <p:nvPr>
            <p:ph type="title"/>
          </p:nvPr>
        </p:nvSpPr>
        <p:spPr/>
        <p:txBody>
          <a:bodyPr/>
          <a:lstStyle/>
          <a:p>
            <a:r>
              <a:rPr lang="en-US" dirty="0"/>
              <a:t>Initial Visual Inspection</a:t>
            </a:r>
          </a:p>
        </p:txBody>
      </p:sp>
      <p:sp>
        <p:nvSpPr>
          <p:cNvPr id="3" name="Content Placeholder 2">
            <a:extLst>
              <a:ext uri="{FF2B5EF4-FFF2-40B4-BE49-F238E27FC236}">
                <a16:creationId xmlns:a16="http://schemas.microsoft.com/office/drawing/2014/main" id="{3FCB98B8-DF19-9C8C-A9B8-4304D11B637E}"/>
              </a:ext>
            </a:extLst>
          </p:cNvPr>
          <p:cNvSpPr>
            <a:spLocks noGrp="1"/>
          </p:cNvSpPr>
          <p:nvPr>
            <p:ph idx="1"/>
          </p:nvPr>
        </p:nvSpPr>
        <p:spPr/>
        <p:txBody>
          <a:bodyPr/>
          <a:lstStyle/>
          <a:p>
            <a:r>
              <a:rPr lang="en-US" dirty="0"/>
              <a:t>Perform the following visual inspection of the material for the following defects</a:t>
            </a:r>
          </a:p>
          <a:p>
            <a:pPr marL="0" indent="0">
              <a:buNone/>
            </a:pPr>
            <a:r>
              <a:rPr lang="en-US" dirty="0"/>
              <a:t> - Category 1 defects (severe)</a:t>
            </a:r>
          </a:p>
          <a:p>
            <a:pPr marL="0" indent="0">
              <a:buNone/>
            </a:pPr>
            <a:r>
              <a:rPr lang="en-US" dirty="0"/>
              <a:t> - Category 2 defects (problematic if large)</a:t>
            </a:r>
          </a:p>
          <a:p>
            <a:pPr marL="0" indent="0">
              <a:buNone/>
            </a:pPr>
            <a:endParaRPr lang="en-US" dirty="0"/>
          </a:p>
        </p:txBody>
      </p:sp>
      <p:sp>
        <p:nvSpPr>
          <p:cNvPr id="4" name="Slide Number Placeholder 3">
            <a:extLst>
              <a:ext uri="{FF2B5EF4-FFF2-40B4-BE49-F238E27FC236}">
                <a16:creationId xmlns:a16="http://schemas.microsoft.com/office/drawing/2014/main" id="{8D6B9E91-E6BF-B1F9-FB03-BC5C8CCF2F5F}"/>
              </a:ext>
            </a:extLst>
          </p:cNvPr>
          <p:cNvSpPr>
            <a:spLocks noGrp="1"/>
          </p:cNvSpPr>
          <p:nvPr>
            <p:ph type="sldNum" sz="quarter" idx="12"/>
          </p:nvPr>
        </p:nvSpPr>
        <p:spPr/>
        <p:txBody>
          <a:bodyPr/>
          <a:lstStyle/>
          <a:p>
            <a:fld id="{60CB25BB-C5C3-417A-B209-1ADC58993A41}" type="slidenum">
              <a:rPr lang="en-US" smtClean="0"/>
              <a:t>3</a:t>
            </a:fld>
            <a:endParaRPr lang="en-US"/>
          </a:p>
        </p:txBody>
      </p:sp>
    </p:spTree>
    <p:extLst>
      <p:ext uri="{BB962C8B-B14F-4D97-AF65-F5344CB8AC3E}">
        <p14:creationId xmlns:p14="http://schemas.microsoft.com/office/powerpoint/2010/main" val="8462758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990D0034-F768-41E7-85D4-F38C4DE857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4D81134-B713-1A07-A227-713D55C3DD8A}"/>
              </a:ext>
            </a:extLst>
          </p:cNvPr>
          <p:cNvSpPr>
            <a:spLocks noGrp="1"/>
          </p:cNvSpPr>
          <p:nvPr>
            <p:ph type="title"/>
          </p:nvPr>
        </p:nvSpPr>
        <p:spPr>
          <a:xfrm>
            <a:off x="477078" y="516835"/>
            <a:ext cx="3100136" cy="2103875"/>
          </a:xfrm>
        </p:spPr>
        <p:txBody>
          <a:bodyPr>
            <a:normAutofit/>
          </a:bodyPr>
          <a:lstStyle/>
          <a:p>
            <a:r>
              <a:rPr lang="en-US" sz="3600"/>
              <a:t>Procedure</a:t>
            </a:r>
          </a:p>
        </p:txBody>
      </p:sp>
      <p:cxnSp>
        <p:nvCxnSpPr>
          <p:cNvPr id="18" name="Straight Connector 17">
            <a:extLst>
              <a:ext uri="{FF2B5EF4-FFF2-40B4-BE49-F238E27FC236}">
                <a16:creationId xmlns:a16="http://schemas.microsoft.com/office/drawing/2014/main" id="{5A0A5CF6-407C-4691-8122-49DF69D0020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90927" y="2633962"/>
            <a:ext cx="274320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8003A7DF-000E-817A-167C-974A3F436CA4}"/>
              </a:ext>
            </a:extLst>
          </p:cNvPr>
          <p:cNvSpPr>
            <a:spLocks noGrp="1"/>
          </p:cNvSpPr>
          <p:nvPr>
            <p:ph idx="1"/>
          </p:nvPr>
        </p:nvSpPr>
        <p:spPr>
          <a:xfrm>
            <a:off x="492371" y="2736574"/>
            <a:ext cx="3084844" cy="3366047"/>
          </a:xfrm>
        </p:spPr>
        <p:txBody>
          <a:bodyPr>
            <a:normAutofit/>
          </a:bodyPr>
          <a:lstStyle/>
          <a:p>
            <a:r>
              <a:rPr lang="en-US" sz="1500"/>
              <a:t>•	Carefully place plates onto I-beam using the alignment pegs as guides.</a:t>
            </a:r>
          </a:p>
          <a:p>
            <a:r>
              <a:rPr lang="en-US" sz="1500"/>
              <a:t>•	Clamp the plates in place.</a:t>
            </a:r>
          </a:p>
          <a:p>
            <a:endParaRPr lang="en-US" sz="1500"/>
          </a:p>
        </p:txBody>
      </p:sp>
      <p:pic>
        <p:nvPicPr>
          <p:cNvPr id="6" name="Picture 5">
            <a:extLst>
              <a:ext uri="{FF2B5EF4-FFF2-40B4-BE49-F238E27FC236}">
                <a16:creationId xmlns:a16="http://schemas.microsoft.com/office/drawing/2014/main" id="{EEE6C64D-FF84-E0D7-AD29-5EB6CDAE8A19}"/>
              </a:ext>
            </a:extLst>
          </p:cNvPr>
          <p:cNvPicPr>
            <a:picLocks noChangeAspect="1"/>
          </p:cNvPicPr>
          <p:nvPr/>
        </p:nvPicPr>
        <p:blipFill rotWithShape="1">
          <a:blip r:embed="rId2"/>
          <a:srcRect t="6241" r="-1" b="4759"/>
          <a:stretch/>
        </p:blipFill>
        <p:spPr>
          <a:xfrm>
            <a:off x="4075043" y="10"/>
            <a:ext cx="8111272" cy="6857990"/>
          </a:xfrm>
          <a:prstGeom prst="rect">
            <a:avLst/>
          </a:prstGeom>
        </p:spPr>
      </p:pic>
      <p:sp>
        <p:nvSpPr>
          <p:cNvPr id="4" name="Slide Number Placeholder 3">
            <a:extLst>
              <a:ext uri="{FF2B5EF4-FFF2-40B4-BE49-F238E27FC236}">
                <a16:creationId xmlns:a16="http://schemas.microsoft.com/office/drawing/2014/main" id="{71D23BD0-CE35-866B-8146-51227EDC6C27}"/>
              </a:ext>
            </a:extLst>
          </p:cNvPr>
          <p:cNvSpPr>
            <a:spLocks noGrp="1"/>
          </p:cNvSpPr>
          <p:nvPr>
            <p:ph type="sldNum" sz="quarter" idx="12"/>
          </p:nvPr>
        </p:nvSpPr>
        <p:spPr>
          <a:xfrm>
            <a:off x="10609742" y="6459785"/>
            <a:ext cx="602741" cy="365125"/>
          </a:xfrm>
        </p:spPr>
        <p:txBody>
          <a:bodyPr>
            <a:normAutofit/>
          </a:bodyPr>
          <a:lstStyle/>
          <a:p>
            <a:pPr>
              <a:spcAft>
                <a:spcPts val="600"/>
              </a:spcAft>
            </a:pPr>
            <a:fld id="{60CB25BB-C5C3-417A-B209-1ADC58993A41}" type="slidenum">
              <a:rPr lang="en-US" smtClean="0"/>
              <a:pPr>
                <a:spcAft>
                  <a:spcPts val="600"/>
                </a:spcAft>
              </a:pPr>
              <a:t>30</a:t>
            </a:fld>
            <a:endParaRPr lang="en-US"/>
          </a:p>
        </p:txBody>
      </p:sp>
    </p:spTree>
    <p:extLst>
      <p:ext uri="{BB962C8B-B14F-4D97-AF65-F5344CB8AC3E}">
        <p14:creationId xmlns:p14="http://schemas.microsoft.com/office/powerpoint/2010/main" val="30132559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2E26F4-758B-A3E9-7573-85DB384E19AF}"/>
              </a:ext>
            </a:extLst>
          </p:cNvPr>
          <p:cNvSpPr>
            <a:spLocks noGrp="1"/>
          </p:cNvSpPr>
          <p:nvPr>
            <p:ph type="title"/>
          </p:nvPr>
        </p:nvSpPr>
        <p:spPr/>
        <p:txBody>
          <a:bodyPr/>
          <a:lstStyle/>
          <a:p>
            <a:r>
              <a:rPr lang="en-US" dirty="0"/>
              <a:t>Procedure</a:t>
            </a:r>
          </a:p>
        </p:txBody>
      </p:sp>
      <p:sp>
        <p:nvSpPr>
          <p:cNvPr id="3" name="Content Placeholder 2">
            <a:extLst>
              <a:ext uri="{FF2B5EF4-FFF2-40B4-BE49-F238E27FC236}">
                <a16:creationId xmlns:a16="http://schemas.microsoft.com/office/drawing/2014/main" id="{2885DC04-7F25-4928-5CB2-50890789DA03}"/>
              </a:ext>
            </a:extLst>
          </p:cNvPr>
          <p:cNvSpPr>
            <a:spLocks noGrp="1"/>
          </p:cNvSpPr>
          <p:nvPr>
            <p:ph idx="1"/>
          </p:nvPr>
        </p:nvSpPr>
        <p:spPr/>
        <p:txBody>
          <a:bodyPr/>
          <a:lstStyle/>
          <a:p>
            <a:pPr>
              <a:buFont typeface="Arial" panose="020B0604020202020204" pitchFamily="34" charset="0"/>
              <a:buChar char="•"/>
            </a:pPr>
            <a:r>
              <a:rPr lang="en-US" dirty="0"/>
              <a:t>   Excess glue seeping out from the plates should be scraped off immediately. </a:t>
            </a:r>
          </a:p>
          <a:p>
            <a:pPr>
              <a:buFont typeface="Arial" panose="020B0604020202020204" pitchFamily="34" charset="0"/>
              <a:buChar char="•"/>
            </a:pPr>
            <a:r>
              <a:rPr lang="en-US" dirty="0"/>
              <a:t>   Wait 1 minute and remove the alignment pegs.</a:t>
            </a:r>
          </a:p>
          <a:p>
            <a:pPr>
              <a:buFont typeface="Arial" panose="020B0604020202020204" pitchFamily="34" charset="0"/>
              <a:buChar char="•"/>
            </a:pPr>
            <a:r>
              <a:rPr lang="en-US" dirty="0"/>
              <a:t>   Remove C-clamps after two hours for sufficient level of curing.</a:t>
            </a:r>
          </a:p>
          <a:p>
            <a:pPr>
              <a:buFont typeface="Arial" panose="020B0604020202020204" pitchFamily="34" charset="0"/>
              <a:buChar char="•"/>
            </a:pPr>
            <a:r>
              <a:rPr lang="en-US" dirty="0"/>
              <a:t>   Move I Beam to storage rack</a:t>
            </a:r>
          </a:p>
          <a:p>
            <a:endParaRPr lang="en-US" dirty="0"/>
          </a:p>
        </p:txBody>
      </p:sp>
      <p:sp>
        <p:nvSpPr>
          <p:cNvPr id="4" name="Slide Number Placeholder 3">
            <a:extLst>
              <a:ext uri="{FF2B5EF4-FFF2-40B4-BE49-F238E27FC236}">
                <a16:creationId xmlns:a16="http://schemas.microsoft.com/office/drawing/2014/main" id="{E8A2DDDB-11A2-9EF0-794E-E3BD7A2F5C6A}"/>
              </a:ext>
            </a:extLst>
          </p:cNvPr>
          <p:cNvSpPr>
            <a:spLocks noGrp="1"/>
          </p:cNvSpPr>
          <p:nvPr>
            <p:ph type="sldNum" sz="quarter" idx="12"/>
          </p:nvPr>
        </p:nvSpPr>
        <p:spPr/>
        <p:txBody>
          <a:bodyPr/>
          <a:lstStyle/>
          <a:p>
            <a:fld id="{60CB25BB-C5C3-417A-B209-1ADC58993A41}" type="slidenum">
              <a:rPr lang="en-US" smtClean="0"/>
              <a:t>31</a:t>
            </a:fld>
            <a:endParaRPr lang="en-US"/>
          </a:p>
        </p:txBody>
      </p:sp>
    </p:spTree>
    <p:extLst>
      <p:ext uri="{BB962C8B-B14F-4D97-AF65-F5344CB8AC3E}">
        <p14:creationId xmlns:p14="http://schemas.microsoft.com/office/powerpoint/2010/main" val="17781351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D655B-F1FB-B649-4EB7-CAE2DEF4A1E6}"/>
              </a:ext>
            </a:extLst>
          </p:cNvPr>
          <p:cNvSpPr>
            <a:spLocks noGrp="1"/>
          </p:cNvSpPr>
          <p:nvPr>
            <p:ph type="title"/>
          </p:nvPr>
        </p:nvSpPr>
        <p:spPr/>
        <p:txBody>
          <a:bodyPr/>
          <a:lstStyle/>
          <a:p>
            <a:r>
              <a:rPr lang="en-US" dirty="0"/>
              <a:t>Applying Epoxy Coat</a:t>
            </a:r>
          </a:p>
        </p:txBody>
      </p:sp>
      <p:sp>
        <p:nvSpPr>
          <p:cNvPr id="6" name="Content Placeholder 5">
            <a:extLst>
              <a:ext uri="{FF2B5EF4-FFF2-40B4-BE49-F238E27FC236}">
                <a16:creationId xmlns:a16="http://schemas.microsoft.com/office/drawing/2014/main" id="{F21C11AA-AF38-FFD7-8232-1578823C9F16}"/>
              </a:ext>
            </a:extLst>
          </p:cNvPr>
          <p:cNvSpPr>
            <a:spLocks noGrp="1"/>
          </p:cNvSpPr>
          <p:nvPr>
            <p:ph idx="1"/>
          </p:nvPr>
        </p:nvSpPr>
        <p:spPr/>
        <p:txBody>
          <a:bodyPr>
            <a:normAutofit/>
          </a:bodyPr>
          <a:lstStyle/>
          <a:p>
            <a:pPr lvl="1">
              <a:buFont typeface="Arial" panose="020B0604020202020204" pitchFamily="34" charset="0"/>
              <a:buChar char="•"/>
            </a:pPr>
            <a:r>
              <a:rPr lang="en-US" sz="2000" dirty="0"/>
              <a:t>After the glue has sufficiently cured, the last step is to apply the epoxy coat. </a:t>
            </a:r>
          </a:p>
          <a:p>
            <a:pPr lvl="1">
              <a:buFont typeface="Arial" panose="020B0604020202020204" pitchFamily="34" charset="0"/>
              <a:buChar char="•"/>
            </a:pPr>
            <a:endParaRPr lang="en-US" sz="2000" dirty="0"/>
          </a:p>
          <a:p>
            <a:pPr lvl="1">
              <a:buFont typeface="Arial" panose="020B0604020202020204" pitchFamily="34" charset="0"/>
              <a:buChar char="•"/>
            </a:pPr>
            <a:r>
              <a:rPr lang="en-US" sz="2000" dirty="0"/>
              <a:t>Using a disposable latex glove and your finger to spread the glue, a</a:t>
            </a:r>
            <a:r>
              <a:rPr lang="en-US" sz="2000" dirty="0">
                <a:effectLst/>
                <a:latin typeface="Times New Roman" panose="02020603050405020304" pitchFamily="18" charset="0"/>
                <a:ea typeface="Malgun Gothic" panose="020B0503020000020004" pitchFamily="34" charset="-127"/>
                <a:cs typeface="Times New Roman" panose="02020603050405020304" pitchFamily="18" charset="0"/>
              </a:rPr>
              <a:t>pply epoxy coating as uniformly as possible on all machined surfaces, excluding holes smaller than 1cm in diameter.</a:t>
            </a:r>
          </a:p>
          <a:p>
            <a:pPr lvl="1">
              <a:buFont typeface="Arial" panose="020B0604020202020204" pitchFamily="34" charset="0"/>
              <a:buChar char="•"/>
            </a:pPr>
            <a:endParaRPr lang="en-US" sz="2000" dirty="0">
              <a:effectLst/>
              <a:latin typeface="Times New Roman" panose="02020603050405020304" pitchFamily="18" charset="0"/>
              <a:ea typeface="Malgun Gothic" panose="020B0503020000020004" pitchFamily="34" charset="-127"/>
              <a:cs typeface="Times New Roman" panose="02020603050405020304" pitchFamily="18" charset="0"/>
            </a:endParaRPr>
          </a:p>
          <a:p>
            <a:pPr lvl="1">
              <a:buFont typeface="Arial" panose="020B0604020202020204" pitchFamily="34" charset="0"/>
              <a:buChar char="•"/>
            </a:pPr>
            <a:r>
              <a:rPr lang="en-US" sz="2000" dirty="0">
                <a:effectLst/>
                <a:latin typeface="Times New Roman" panose="02020603050405020304" pitchFamily="18" charset="0"/>
                <a:ea typeface="Malgun Gothic" panose="020B0503020000020004" pitchFamily="34" charset="-127"/>
                <a:cs typeface="Times New Roman" panose="02020603050405020304" pitchFamily="18" charset="0"/>
              </a:rPr>
              <a:t>Wipe excess coating material off the beams. Inspect the coating quality to ensure uniform application.</a:t>
            </a:r>
          </a:p>
          <a:p>
            <a:pPr lvl="1">
              <a:buFont typeface="Arial" panose="020B0604020202020204" pitchFamily="34" charset="0"/>
              <a:buChar char="•"/>
            </a:pPr>
            <a:endParaRPr lang="en-US" sz="2000" dirty="0">
              <a:effectLst/>
              <a:latin typeface="Times New Roman" panose="02020603050405020304" pitchFamily="18" charset="0"/>
              <a:ea typeface="Malgun Gothic" panose="020B0503020000020004" pitchFamily="34" charset="-127"/>
              <a:cs typeface="Times New Roman" panose="02020603050405020304" pitchFamily="18" charset="0"/>
            </a:endParaRPr>
          </a:p>
          <a:p>
            <a:pPr lvl="1">
              <a:buFont typeface="Arial" panose="020B0604020202020204" pitchFamily="34" charset="0"/>
              <a:buChar char="•"/>
            </a:pPr>
            <a:r>
              <a:rPr lang="en-US" sz="2000" dirty="0">
                <a:latin typeface="Times New Roman" panose="02020603050405020304" pitchFamily="18" charset="0"/>
                <a:ea typeface="Malgun Gothic" panose="020B0503020000020004" pitchFamily="34" charset="-127"/>
                <a:cs typeface="Times New Roman" panose="02020603050405020304" pitchFamily="18" charset="0"/>
              </a:rPr>
              <a:t>After finishing the coating, let it cure for at least 24 hours in a semi-clean area. </a:t>
            </a:r>
          </a:p>
          <a:p>
            <a:pPr lvl="1">
              <a:buFont typeface="Arial" panose="020B0604020202020204" pitchFamily="34" charset="0"/>
              <a:buChar char="•"/>
            </a:pPr>
            <a:endParaRPr lang="en-US" sz="2000" dirty="0">
              <a:effectLst/>
              <a:latin typeface="Times New Roman" panose="02020603050405020304" pitchFamily="18" charset="0"/>
              <a:ea typeface="Malgun Gothic" panose="020B0503020000020004" pitchFamily="34" charset="-127"/>
              <a:cs typeface="Times New Roman" panose="02020603050405020304" pitchFamily="18" charset="0"/>
            </a:endParaRPr>
          </a:p>
          <a:p>
            <a:pPr lvl="1">
              <a:buFont typeface="Arial" panose="020B0604020202020204" pitchFamily="34" charset="0"/>
              <a:buChar char="•"/>
            </a:pPr>
            <a:r>
              <a:rPr lang="en-US" sz="2000" dirty="0">
                <a:effectLst/>
                <a:latin typeface="Times New Roman" panose="02020603050405020304" pitchFamily="18" charset="0"/>
                <a:ea typeface="Malgun Gothic" panose="020B0503020000020004" pitchFamily="34" charset="-127"/>
                <a:cs typeface="Times New Roman" panose="02020603050405020304" pitchFamily="18" charset="0"/>
              </a:rPr>
              <a:t>Once curing is complete, move the part to the semi-clean storage room.</a:t>
            </a:r>
          </a:p>
          <a:p>
            <a:pPr lvl="1">
              <a:buFont typeface="Arial" panose="020B0604020202020204" pitchFamily="34" charset="0"/>
              <a:buChar char="•"/>
            </a:pPr>
            <a:endParaRPr lang="en-US" sz="2000" dirty="0">
              <a:effectLst/>
              <a:latin typeface="Times New Roman" panose="02020603050405020304" pitchFamily="18" charset="0"/>
              <a:ea typeface="Malgun Gothic" panose="020B0503020000020004" pitchFamily="34" charset="-127"/>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92EE23AA-27CE-3BF7-C141-6292686CF10C}"/>
              </a:ext>
            </a:extLst>
          </p:cNvPr>
          <p:cNvSpPr>
            <a:spLocks noGrp="1"/>
          </p:cNvSpPr>
          <p:nvPr>
            <p:ph type="sldNum" sz="quarter" idx="12"/>
          </p:nvPr>
        </p:nvSpPr>
        <p:spPr/>
        <p:txBody>
          <a:bodyPr/>
          <a:lstStyle/>
          <a:p>
            <a:fld id="{60CB25BB-C5C3-417A-B209-1ADC58993A41}" type="slidenum">
              <a:rPr lang="en-US" smtClean="0"/>
              <a:t>32</a:t>
            </a:fld>
            <a:endParaRPr lang="en-US"/>
          </a:p>
        </p:txBody>
      </p:sp>
    </p:spTree>
    <p:extLst>
      <p:ext uri="{BB962C8B-B14F-4D97-AF65-F5344CB8AC3E}">
        <p14:creationId xmlns:p14="http://schemas.microsoft.com/office/powerpoint/2010/main" val="7555925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C33BF9DD-8A45-4EEE-B231-0A14D322E5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D351470-2266-FC62-13F1-C715CC7C62FB}"/>
              </a:ext>
            </a:extLst>
          </p:cNvPr>
          <p:cNvSpPr>
            <a:spLocks noGrp="1"/>
          </p:cNvSpPr>
          <p:nvPr>
            <p:ph type="title"/>
          </p:nvPr>
        </p:nvSpPr>
        <p:spPr>
          <a:xfrm>
            <a:off x="4974771" y="634946"/>
            <a:ext cx="6574972" cy="1450757"/>
          </a:xfrm>
        </p:spPr>
        <p:txBody>
          <a:bodyPr>
            <a:normAutofit/>
          </a:bodyPr>
          <a:lstStyle/>
          <a:p>
            <a:r>
              <a:rPr lang="en-US" dirty="0"/>
              <a:t>Conclusion</a:t>
            </a:r>
          </a:p>
        </p:txBody>
      </p:sp>
      <p:pic>
        <p:nvPicPr>
          <p:cNvPr id="8" name="Graphic 7" descr="Checkmark">
            <a:extLst>
              <a:ext uri="{FF2B5EF4-FFF2-40B4-BE49-F238E27FC236}">
                <a16:creationId xmlns:a16="http://schemas.microsoft.com/office/drawing/2014/main" id="{AAFAFBFB-87CC-DCDC-4B50-FF21F3BF583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33999" y="1296626"/>
            <a:ext cx="4001315" cy="4001315"/>
          </a:xfrm>
          <a:prstGeom prst="rect">
            <a:avLst/>
          </a:prstGeom>
        </p:spPr>
      </p:pic>
      <p:cxnSp>
        <p:nvCxnSpPr>
          <p:cNvPr id="13" name="Straight Connector 12">
            <a:extLst>
              <a:ext uri="{FF2B5EF4-FFF2-40B4-BE49-F238E27FC236}">
                <a16:creationId xmlns:a16="http://schemas.microsoft.com/office/drawing/2014/main" id="{9020DCC9-F851-4562-BB20-1AB3C51BFD0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74770" y="2086188"/>
            <a:ext cx="6089768"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FB59761A-44A8-57BE-6D71-9700840AAD56}"/>
              </a:ext>
            </a:extLst>
          </p:cNvPr>
          <p:cNvSpPr>
            <a:spLocks noGrp="1"/>
          </p:cNvSpPr>
          <p:nvPr>
            <p:ph idx="1"/>
          </p:nvPr>
        </p:nvSpPr>
        <p:spPr>
          <a:xfrm>
            <a:off x="4974769" y="2198914"/>
            <a:ext cx="6574973" cy="3670180"/>
          </a:xfrm>
        </p:spPr>
        <p:txBody>
          <a:bodyPr>
            <a:normAutofit/>
          </a:bodyPr>
          <a:lstStyle/>
          <a:p>
            <a:r>
              <a:rPr lang="en-US" dirty="0"/>
              <a:t>QA/QC consists of –</a:t>
            </a:r>
          </a:p>
          <a:p>
            <a:pPr>
              <a:buFont typeface="Arial" panose="020B0604020202020204" pitchFamily="34" charset="0"/>
              <a:buChar char="•"/>
            </a:pPr>
            <a:r>
              <a:rPr lang="en-US" dirty="0"/>
              <a:t>   Checking parts for initial damage </a:t>
            </a:r>
          </a:p>
          <a:p>
            <a:pPr>
              <a:buFont typeface="Arial" panose="020B0604020202020204" pitchFamily="34" charset="0"/>
              <a:buChar char="•"/>
            </a:pPr>
            <a:r>
              <a:rPr lang="en-US" dirty="0"/>
              <a:t>   Checking the dimensions of parts</a:t>
            </a:r>
          </a:p>
          <a:p>
            <a:pPr>
              <a:buFont typeface="Arial" panose="020B0604020202020204" pitchFamily="34" charset="0"/>
              <a:buChar char="•"/>
            </a:pPr>
            <a:r>
              <a:rPr lang="en-US" dirty="0"/>
              <a:t>   Gluing reinforcement plates</a:t>
            </a:r>
          </a:p>
          <a:p>
            <a:pPr>
              <a:buFont typeface="Arial" panose="020B0604020202020204" pitchFamily="34" charset="0"/>
              <a:buChar char="•"/>
            </a:pPr>
            <a:r>
              <a:rPr lang="en-US" dirty="0"/>
              <a:t>   Applying an epoxy coat</a:t>
            </a:r>
          </a:p>
        </p:txBody>
      </p:sp>
      <p:sp>
        <p:nvSpPr>
          <p:cNvPr id="15" name="Rectangle 14">
            <a:extLst>
              <a:ext uri="{FF2B5EF4-FFF2-40B4-BE49-F238E27FC236}">
                <a16:creationId xmlns:a16="http://schemas.microsoft.com/office/drawing/2014/main" id="{D5FBCAC9-BD8B-4F3B-AD74-EF37D421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7" name="Rectangle 16">
            <a:extLst>
              <a:ext uri="{FF2B5EF4-FFF2-40B4-BE49-F238E27FC236}">
                <a16:creationId xmlns:a16="http://schemas.microsoft.com/office/drawing/2014/main" id="{9556C5A8-AD7E-4CE7-87BE-9EA3B5E178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4" name="Slide Number Placeholder 3">
            <a:extLst>
              <a:ext uri="{FF2B5EF4-FFF2-40B4-BE49-F238E27FC236}">
                <a16:creationId xmlns:a16="http://schemas.microsoft.com/office/drawing/2014/main" id="{81439B31-823B-F849-32D3-461D8526768E}"/>
              </a:ext>
            </a:extLst>
          </p:cNvPr>
          <p:cNvSpPr>
            <a:spLocks noGrp="1"/>
          </p:cNvSpPr>
          <p:nvPr>
            <p:ph type="sldNum" sz="quarter" idx="12"/>
          </p:nvPr>
        </p:nvSpPr>
        <p:spPr>
          <a:xfrm>
            <a:off x="9900458" y="6459785"/>
            <a:ext cx="1312025" cy="365125"/>
          </a:xfrm>
        </p:spPr>
        <p:txBody>
          <a:bodyPr>
            <a:normAutofit/>
          </a:bodyPr>
          <a:lstStyle/>
          <a:p>
            <a:pPr>
              <a:spcAft>
                <a:spcPts val="600"/>
              </a:spcAft>
            </a:pPr>
            <a:fld id="{60CB25BB-C5C3-417A-B209-1ADC58993A41}" type="slidenum">
              <a:rPr lang="en-US" smtClean="0"/>
              <a:pPr>
                <a:spcAft>
                  <a:spcPts val="600"/>
                </a:spcAft>
              </a:pPr>
              <a:t>33</a:t>
            </a:fld>
            <a:endParaRPr lang="en-US"/>
          </a:p>
        </p:txBody>
      </p:sp>
    </p:spTree>
    <p:extLst>
      <p:ext uri="{BB962C8B-B14F-4D97-AF65-F5344CB8AC3E}">
        <p14:creationId xmlns:p14="http://schemas.microsoft.com/office/powerpoint/2010/main" val="4536762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52C0B2E1-0268-42EC-ABD3-94F81A05BC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5" name="Rectangle 24">
            <a:extLst>
              <a:ext uri="{FF2B5EF4-FFF2-40B4-BE49-F238E27FC236}">
                <a16:creationId xmlns:a16="http://schemas.microsoft.com/office/drawing/2014/main" id="{7D2256B4-48EA-40FC-BBC0-AA1EE6E008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cxnSp>
        <p:nvCxnSpPr>
          <p:cNvPr id="27" name="Straight Connector 26">
            <a:extLst>
              <a:ext uri="{FF2B5EF4-FFF2-40B4-BE49-F238E27FC236}">
                <a16:creationId xmlns:a16="http://schemas.microsoft.com/office/drawing/2014/main" id="{3D44BCCA-102D-4A9D-B1E4-2450CAF0B0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29" name="Rectangle 28">
            <a:extLst>
              <a:ext uri="{FF2B5EF4-FFF2-40B4-BE49-F238E27FC236}">
                <a16:creationId xmlns:a16="http://schemas.microsoft.com/office/drawing/2014/main" id="{8C6E698C-8155-4B8B-BDC9-B7299772B5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DFAED36-A3F8-67E1-F654-D3C56C83C3D6}"/>
              </a:ext>
            </a:extLst>
          </p:cNvPr>
          <p:cNvSpPr>
            <a:spLocks noGrp="1"/>
          </p:cNvSpPr>
          <p:nvPr>
            <p:ph type="title"/>
          </p:nvPr>
        </p:nvSpPr>
        <p:spPr>
          <a:xfrm>
            <a:off x="965201" y="643467"/>
            <a:ext cx="6255026" cy="5054008"/>
          </a:xfrm>
        </p:spPr>
        <p:txBody>
          <a:bodyPr vert="horz" lIns="91440" tIns="45720" rIns="91440" bIns="45720" rtlCol="0" anchor="ctr">
            <a:normAutofit/>
          </a:bodyPr>
          <a:lstStyle/>
          <a:p>
            <a:pPr algn="r"/>
            <a:r>
              <a:rPr lang="en-US" sz="8000">
                <a:solidFill>
                  <a:schemeClr val="tx1">
                    <a:lumMod val="85000"/>
                    <a:lumOff val="15000"/>
                  </a:schemeClr>
                </a:solidFill>
              </a:rPr>
              <a:t>END</a:t>
            </a:r>
          </a:p>
        </p:txBody>
      </p:sp>
      <p:cxnSp>
        <p:nvCxnSpPr>
          <p:cNvPr id="31" name="Straight Connector 30">
            <a:extLst>
              <a:ext uri="{FF2B5EF4-FFF2-40B4-BE49-F238E27FC236}">
                <a16:creationId xmlns:a16="http://schemas.microsoft.com/office/drawing/2014/main" id="{09525C9A-1972-4836-BA7A-706C946EF4D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34656" y="1391367"/>
            <a:ext cx="0" cy="3558208"/>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8A549DE7-671D-4575-AF43-858FD99981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35" name="Rectangle 34">
            <a:extLst>
              <a:ext uri="{FF2B5EF4-FFF2-40B4-BE49-F238E27FC236}">
                <a16:creationId xmlns:a16="http://schemas.microsoft.com/office/drawing/2014/main" id="{C22D9B36-9BE7-472B-8808-7E0D681073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40942"/>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3" name="Slide Number Placeholder 2">
            <a:extLst>
              <a:ext uri="{FF2B5EF4-FFF2-40B4-BE49-F238E27FC236}">
                <a16:creationId xmlns:a16="http://schemas.microsoft.com/office/drawing/2014/main" id="{DD87A9A9-6356-C082-EA08-C4C6D564F862}"/>
              </a:ext>
            </a:extLst>
          </p:cNvPr>
          <p:cNvSpPr>
            <a:spLocks noGrp="1"/>
          </p:cNvSpPr>
          <p:nvPr>
            <p:ph type="sldNum" sz="quarter" idx="12"/>
          </p:nvPr>
        </p:nvSpPr>
        <p:spPr/>
        <p:txBody>
          <a:bodyPr/>
          <a:lstStyle/>
          <a:p>
            <a:fld id="{60CB25BB-C5C3-417A-B209-1ADC58993A41}" type="slidenum">
              <a:rPr lang="en-US" smtClean="0"/>
              <a:t>34</a:t>
            </a:fld>
            <a:endParaRPr lang="en-US"/>
          </a:p>
        </p:txBody>
      </p:sp>
    </p:spTree>
    <p:extLst>
      <p:ext uri="{BB962C8B-B14F-4D97-AF65-F5344CB8AC3E}">
        <p14:creationId xmlns:p14="http://schemas.microsoft.com/office/powerpoint/2010/main" val="28715277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653A3-BC5E-5AF5-D260-524DFF48B3FA}"/>
              </a:ext>
            </a:extLst>
          </p:cNvPr>
          <p:cNvSpPr>
            <a:spLocks noGrp="1"/>
          </p:cNvSpPr>
          <p:nvPr>
            <p:ph type="title"/>
          </p:nvPr>
        </p:nvSpPr>
        <p:spPr/>
        <p:txBody>
          <a:bodyPr/>
          <a:lstStyle/>
          <a:p>
            <a:r>
              <a:rPr lang="en-US" dirty="0"/>
              <a:t>Category 1 Defects</a:t>
            </a:r>
          </a:p>
        </p:txBody>
      </p:sp>
      <p:sp>
        <p:nvSpPr>
          <p:cNvPr id="3" name="Content Placeholder 2">
            <a:extLst>
              <a:ext uri="{FF2B5EF4-FFF2-40B4-BE49-F238E27FC236}">
                <a16:creationId xmlns:a16="http://schemas.microsoft.com/office/drawing/2014/main" id="{BD182A2F-9478-DB7D-D501-89B54A3BE4D1}"/>
              </a:ext>
            </a:extLst>
          </p:cNvPr>
          <p:cNvSpPr>
            <a:spLocks noGrp="1"/>
          </p:cNvSpPr>
          <p:nvPr>
            <p:ph idx="1"/>
          </p:nvPr>
        </p:nvSpPr>
        <p:spPr/>
        <p:txBody>
          <a:bodyPr>
            <a:normAutofit/>
          </a:bodyPr>
          <a:lstStyle/>
          <a:p>
            <a:pPr>
              <a:buFont typeface="Arial" panose="020B0604020202020204" pitchFamily="34" charset="0"/>
              <a:buChar char="•"/>
            </a:pPr>
            <a:r>
              <a:rPr lang="en-US" dirty="0"/>
              <a:t>Cracks</a:t>
            </a:r>
          </a:p>
          <a:p>
            <a:pPr>
              <a:buFont typeface="Arial" panose="020B0604020202020204" pitchFamily="34" charset="0"/>
              <a:buChar char="•"/>
            </a:pPr>
            <a:r>
              <a:rPr lang="en-US" dirty="0"/>
              <a:t>Fractures</a:t>
            </a:r>
          </a:p>
          <a:p>
            <a:pPr>
              <a:buFont typeface="Arial" panose="020B0604020202020204" pitchFamily="34" charset="0"/>
              <a:buChar char="•"/>
            </a:pPr>
            <a:r>
              <a:rPr lang="en-US" dirty="0"/>
              <a:t>Delamination (separation of two or more layers)</a:t>
            </a:r>
          </a:p>
          <a:p>
            <a:pPr>
              <a:buFont typeface="Arial" panose="020B0604020202020204" pitchFamily="34" charset="0"/>
              <a:buChar char="•"/>
            </a:pPr>
            <a:r>
              <a:rPr lang="en-US" dirty="0"/>
              <a:t>Dry Fiber (lack of resin fill out)</a:t>
            </a:r>
          </a:p>
          <a:p>
            <a:pPr>
              <a:buFont typeface="Arial" panose="020B0604020202020204" pitchFamily="34" charset="0"/>
              <a:buChar char="•"/>
            </a:pPr>
            <a:r>
              <a:rPr lang="en-US" dirty="0"/>
              <a:t>Burns or Thermal Decomposition</a:t>
            </a:r>
          </a:p>
          <a:p>
            <a:pPr>
              <a:buFont typeface="Arial" panose="020B0604020202020204" pitchFamily="34" charset="0"/>
              <a:buChar char="•"/>
            </a:pPr>
            <a:r>
              <a:rPr lang="en-US" dirty="0"/>
              <a:t>Under-cured (dull or bleached surfaces)</a:t>
            </a:r>
          </a:p>
          <a:p>
            <a:pPr>
              <a:buFont typeface="Arial" panose="020B0604020202020204" pitchFamily="34" charset="0"/>
              <a:buChar char="•"/>
            </a:pPr>
            <a:r>
              <a:rPr lang="en-US" dirty="0"/>
              <a:t>Wrinkles </a:t>
            </a:r>
          </a:p>
          <a:p>
            <a:pPr>
              <a:buFont typeface="Arial" panose="020B0604020202020204" pitchFamily="34" charset="0"/>
              <a:buChar char="•"/>
            </a:pPr>
            <a:r>
              <a:rPr lang="en-US"/>
              <a:t>Curve</a:t>
            </a:r>
            <a:endParaRPr lang="en-US" dirty="0"/>
          </a:p>
          <a:p>
            <a:pPr marL="0" indent="0">
              <a:buNone/>
            </a:pPr>
            <a:endParaRPr lang="en-US" dirty="0"/>
          </a:p>
        </p:txBody>
      </p:sp>
      <p:sp>
        <p:nvSpPr>
          <p:cNvPr id="4" name="Slide Number Placeholder 3">
            <a:extLst>
              <a:ext uri="{FF2B5EF4-FFF2-40B4-BE49-F238E27FC236}">
                <a16:creationId xmlns:a16="http://schemas.microsoft.com/office/drawing/2014/main" id="{D2971C46-69DF-53A8-8842-D8D31F8696CB}"/>
              </a:ext>
            </a:extLst>
          </p:cNvPr>
          <p:cNvSpPr>
            <a:spLocks noGrp="1"/>
          </p:cNvSpPr>
          <p:nvPr>
            <p:ph type="sldNum" sz="quarter" idx="12"/>
          </p:nvPr>
        </p:nvSpPr>
        <p:spPr/>
        <p:txBody>
          <a:bodyPr/>
          <a:lstStyle/>
          <a:p>
            <a:fld id="{60CB25BB-C5C3-417A-B209-1ADC58993A41}" type="slidenum">
              <a:rPr lang="en-US" smtClean="0"/>
              <a:t>4</a:t>
            </a:fld>
            <a:endParaRPr lang="en-US"/>
          </a:p>
        </p:txBody>
      </p:sp>
    </p:spTree>
    <p:extLst>
      <p:ext uri="{BB962C8B-B14F-4D97-AF65-F5344CB8AC3E}">
        <p14:creationId xmlns:p14="http://schemas.microsoft.com/office/powerpoint/2010/main" val="543964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C373F-076F-4CEA-C7EB-FC4032E9CAB1}"/>
              </a:ext>
            </a:extLst>
          </p:cNvPr>
          <p:cNvSpPr>
            <a:spLocks noGrp="1"/>
          </p:cNvSpPr>
          <p:nvPr>
            <p:ph type="title"/>
          </p:nvPr>
        </p:nvSpPr>
        <p:spPr/>
        <p:txBody>
          <a:bodyPr/>
          <a:lstStyle/>
          <a:p>
            <a:r>
              <a:rPr lang="en-US" dirty="0"/>
              <a:t>Category 2 Defects</a:t>
            </a:r>
          </a:p>
        </p:txBody>
      </p:sp>
      <p:sp>
        <p:nvSpPr>
          <p:cNvPr id="3" name="Content Placeholder 2">
            <a:extLst>
              <a:ext uri="{FF2B5EF4-FFF2-40B4-BE49-F238E27FC236}">
                <a16:creationId xmlns:a16="http://schemas.microsoft.com/office/drawing/2014/main" id="{8566B3CC-41EF-83D2-9605-B97877C90D3C}"/>
              </a:ext>
            </a:extLst>
          </p:cNvPr>
          <p:cNvSpPr>
            <a:spLocks noGrp="1"/>
          </p:cNvSpPr>
          <p:nvPr>
            <p:ph idx="1"/>
          </p:nvPr>
        </p:nvSpPr>
        <p:spPr/>
        <p:txBody>
          <a:bodyPr/>
          <a:lstStyle/>
          <a:p>
            <a:pPr>
              <a:buFont typeface="Arial" panose="020B0604020202020204" pitchFamily="34" charset="0"/>
              <a:buChar char="•"/>
            </a:pPr>
            <a:r>
              <a:rPr lang="en-US" dirty="0"/>
              <a:t>Crater / Shrink Marks</a:t>
            </a:r>
          </a:p>
          <a:p>
            <a:pPr>
              <a:buFont typeface="Arial" panose="020B0604020202020204" pitchFamily="34" charset="0"/>
              <a:buChar char="•"/>
            </a:pPr>
            <a:r>
              <a:rPr lang="en-US" dirty="0"/>
              <a:t>Craze (fine network of cracks)</a:t>
            </a:r>
          </a:p>
          <a:p>
            <a:pPr>
              <a:buFont typeface="Arial" panose="020B0604020202020204" pitchFamily="34" charset="0"/>
              <a:buChar char="•"/>
            </a:pPr>
            <a:r>
              <a:rPr lang="en-US" dirty="0"/>
              <a:t>Chips (can’t be more than 10 mm in length or width)</a:t>
            </a:r>
          </a:p>
          <a:p>
            <a:pPr>
              <a:buFont typeface="Arial" panose="020B0604020202020204" pitchFamily="34" charset="0"/>
              <a:buChar char="•"/>
            </a:pPr>
            <a:r>
              <a:rPr lang="en-US" dirty="0"/>
              <a:t>Saw Burn (should be covered by resin / epoxy)</a:t>
            </a:r>
          </a:p>
          <a:p>
            <a:pPr>
              <a:buFont typeface="Arial" panose="020B0604020202020204" pitchFamily="34" charset="0"/>
              <a:buChar char="•"/>
            </a:pPr>
            <a:r>
              <a:rPr lang="en-US" dirty="0"/>
              <a:t>Grooving (ok if material thickness reduction is less than 10% and the groove’s width is less than 3 mm)</a:t>
            </a:r>
          </a:p>
          <a:p>
            <a:pPr>
              <a:buFont typeface="Arial" panose="020B0604020202020204" pitchFamily="34" charset="0"/>
              <a:buChar char="•"/>
            </a:pPr>
            <a:r>
              <a:rPr lang="en-US" dirty="0"/>
              <a:t>Die Parting Line (within 0.5 mm and no loose fibers)</a:t>
            </a:r>
          </a:p>
        </p:txBody>
      </p:sp>
      <p:sp>
        <p:nvSpPr>
          <p:cNvPr id="4" name="Slide Number Placeholder 3">
            <a:extLst>
              <a:ext uri="{FF2B5EF4-FFF2-40B4-BE49-F238E27FC236}">
                <a16:creationId xmlns:a16="http://schemas.microsoft.com/office/drawing/2014/main" id="{80E85082-2224-7916-F41C-EAA077139C57}"/>
              </a:ext>
            </a:extLst>
          </p:cNvPr>
          <p:cNvSpPr>
            <a:spLocks noGrp="1"/>
          </p:cNvSpPr>
          <p:nvPr>
            <p:ph type="sldNum" sz="quarter" idx="12"/>
          </p:nvPr>
        </p:nvSpPr>
        <p:spPr/>
        <p:txBody>
          <a:bodyPr/>
          <a:lstStyle/>
          <a:p>
            <a:fld id="{60CB25BB-C5C3-417A-B209-1ADC58993A41}" type="slidenum">
              <a:rPr lang="en-US" smtClean="0"/>
              <a:t>5</a:t>
            </a:fld>
            <a:endParaRPr lang="en-US"/>
          </a:p>
        </p:txBody>
      </p:sp>
    </p:spTree>
    <p:extLst>
      <p:ext uri="{BB962C8B-B14F-4D97-AF65-F5344CB8AC3E}">
        <p14:creationId xmlns:p14="http://schemas.microsoft.com/office/powerpoint/2010/main" val="7880632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3B7645-CD5A-360A-B068-DDE5DB50E8AE}"/>
              </a:ext>
            </a:extLst>
          </p:cNvPr>
          <p:cNvSpPr>
            <a:spLocks noGrp="1"/>
          </p:cNvSpPr>
          <p:nvPr>
            <p:ph type="title"/>
          </p:nvPr>
        </p:nvSpPr>
        <p:spPr/>
        <p:txBody>
          <a:bodyPr/>
          <a:lstStyle/>
          <a:p>
            <a:r>
              <a:rPr lang="en-US" dirty="0"/>
              <a:t>Category 2 Defects (continued)</a:t>
            </a:r>
          </a:p>
        </p:txBody>
      </p:sp>
      <p:sp>
        <p:nvSpPr>
          <p:cNvPr id="3" name="Content Placeholder 2">
            <a:extLst>
              <a:ext uri="{FF2B5EF4-FFF2-40B4-BE49-F238E27FC236}">
                <a16:creationId xmlns:a16="http://schemas.microsoft.com/office/drawing/2014/main" id="{49CEEEAD-8D40-FBDA-87C0-A13850A213F2}"/>
              </a:ext>
            </a:extLst>
          </p:cNvPr>
          <p:cNvSpPr>
            <a:spLocks noGrp="1"/>
          </p:cNvSpPr>
          <p:nvPr>
            <p:ph idx="1"/>
          </p:nvPr>
        </p:nvSpPr>
        <p:spPr/>
        <p:txBody>
          <a:bodyPr/>
          <a:lstStyle/>
          <a:p>
            <a:pPr>
              <a:buFont typeface="Arial" panose="020B0604020202020204" pitchFamily="34" charset="0"/>
              <a:buChar char="•"/>
            </a:pPr>
            <a:r>
              <a:rPr lang="en-US" dirty="0"/>
              <a:t>Porosity - Internal and Surface Voids (ok if does not affect structural integrity)</a:t>
            </a:r>
          </a:p>
          <a:p>
            <a:pPr>
              <a:buFont typeface="Arial" panose="020B0604020202020204" pitchFamily="34" charset="0"/>
              <a:buChar char="•"/>
            </a:pPr>
            <a:r>
              <a:rPr lang="en-US" dirty="0"/>
              <a:t>Resin Rich Area (ok)</a:t>
            </a:r>
          </a:p>
          <a:p>
            <a:pPr>
              <a:buFont typeface="Arial" panose="020B0604020202020204" pitchFamily="34" charset="0"/>
              <a:buChar char="•"/>
            </a:pPr>
            <a:r>
              <a:rPr lang="en-US" dirty="0"/>
              <a:t>Roving Knot (ok)</a:t>
            </a:r>
          </a:p>
          <a:p>
            <a:pPr>
              <a:buFont typeface="Arial" panose="020B0604020202020204" pitchFamily="34" charset="0"/>
              <a:buChar char="•"/>
            </a:pPr>
            <a:r>
              <a:rPr lang="en-US" dirty="0"/>
              <a:t>Scale (ok if not sharp edges)</a:t>
            </a:r>
          </a:p>
          <a:p>
            <a:pPr>
              <a:buFont typeface="Arial" panose="020B0604020202020204" pitchFamily="34" charset="0"/>
              <a:buChar char="•"/>
            </a:pPr>
            <a:r>
              <a:rPr lang="en-US" dirty="0"/>
              <a:t>Scuffing (ok if less than 30 cm long and 19 mm wide)</a:t>
            </a:r>
          </a:p>
          <a:p>
            <a:pPr>
              <a:buFont typeface="Arial" panose="020B0604020202020204" pitchFamily="34" charset="0"/>
              <a:buChar char="•"/>
            </a:pPr>
            <a:r>
              <a:rPr lang="en-US" dirty="0"/>
              <a:t>Discoloration (ok)</a:t>
            </a:r>
          </a:p>
          <a:p>
            <a:pPr marL="0" indent="0">
              <a:buNone/>
            </a:pPr>
            <a:endParaRPr lang="en-US" dirty="0"/>
          </a:p>
        </p:txBody>
      </p:sp>
      <p:sp>
        <p:nvSpPr>
          <p:cNvPr id="4" name="Slide Number Placeholder 3">
            <a:extLst>
              <a:ext uri="{FF2B5EF4-FFF2-40B4-BE49-F238E27FC236}">
                <a16:creationId xmlns:a16="http://schemas.microsoft.com/office/drawing/2014/main" id="{A6D11614-125D-C9A2-ECDC-6A63A0522016}"/>
              </a:ext>
            </a:extLst>
          </p:cNvPr>
          <p:cNvSpPr>
            <a:spLocks noGrp="1"/>
          </p:cNvSpPr>
          <p:nvPr>
            <p:ph type="sldNum" sz="quarter" idx="12"/>
          </p:nvPr>
        </p:nvSpPr>
        <p:spPr/>
        <p:txBody>
          <a:bodyPr/>
          <a:lstStyle/>
          <a:p>
            <a:fld id="{60CB25BB-C5C3-417A-B209-1ADC58993A41}" type="slidenum">
              <a:rPr lang="en-US" smtClean="0"/>
              <a:t>6</a:t>
            </a:fld>
            <a:endParaRPr lang="en-US"/>
          </a:p>
        </p:txBody>
      </p:sp>
    </p:spTree>
    <p:extLst>
      <p:ext uri="{BB962C8B-B14F-4D97-AF65-F5344CB8AC3E}">
        <p14:creationId xmlns:p14="http://schemas.microsoft.com/office/powerpoint/2010/main" val="5564758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27EC6-3358-AA6F-4958-D17F7A4A0AAB}"/>
              </a:ext>
            </a:extLst>
          </p:cNvPr>
          <p:cNvSpPr>
            <a:spLocks noGrp="1"/>
          </p:cNvSpPr>
          <p:nvPr>
            <p:ph type="title"/>
          </p:nvPr>
        </p:nvSpPr>
        <p:spPr/>
        <p:txBody>
          <a:bodyPr/>
          <a:lstStyle/>
          <a:p>
            <a:r>
              <a:rPr lang="en-US" dirty="0"/>
              <a:t>Scratches</a:t>
            </a:r>
          </a:p>
        </p:txBody>
      </p:sp>
      <p:pic>
        <p:nvPicPr>
          <p:cNvPr id="6" name="Content Placeholder 5" descr="A black rectangular object on a white surface&#10;&#10;Description automatically generated">
            <a:extLst>
              <a:ext uri="{FF2B5EF4-FFF2-40B4-BE49-F238E27FC236}">
                <a16:creationId xmlns:a16="http://schemas.microsoft.com/office/drawing/2014/main" id="{4A4BF68A-A43D-A703-00DE-181C8FC6929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44346" y="1846263"/>
            <a:ext cx="5363633" cy="4022725"/>
          </a:xfrm>
        </p:spPr>
      </p:pic>
      <p:sp>
        <p:nvSpPr>
          <p:cNvPr id="4" name="Slide Number Placeholder 3">
            <a:extLst>
              <a:ext uri="{FF2B5EF4-FFF2-40B4-BE49-F238E27FC236}">
                <a16:creationId xmlns:a16="http://schemas.microsoft.com/office/drawing/2014/main" id="{C86B5632-1EAC-C4DB-E2F6-3FAF15EDB4A2}"/>
              </a:ext>
            </a:extLst>
          </p:cNvPr>
          <p:cNvSpPr>
            <a:spLocks noGrp="1"/>
          </p:cNvSpPr>
          <p:nvPr>
            <p:ph type="sldNum" sz="quarter" idx="12"/>
          </p:nvPr>
        </p:nvSpPr>
        <p:spPr/>
        <p:txBody>
          <a:bodyPr/>
          <a:lstStyle/>
          <a:p>
            <a:fld id="{60CB25BB-C5C3-417A-B209-1ADC58993A41}" type="slidenum">
              <a:rPr lang="en-US" smtClean="0"/>
              <a:t>7</a:t>
            </a:fld>
            <a:endParaRPr lang="en-US"/>
          </a:p>
        </p:txBody>
      </p:sp>
    </p:spTree>
    <p:extLst>
      <p:ext uri="{BB962C8B-B14F-4D97-AF65-F5344CB8AC3E}">
        <p14:creationId xmlns:p14="http://schemas.microsoft.com/office/powerpoint/2010/main" val="3351675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5C8D2C1-DA83-420D-9635-D52CE066B5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3" name="Rectangle 12">
            <a:extLst>
              <a:ext uri="{FF2B5EF4-FFF2-40B4-BE49-F238E27FC236}">
                <a16:creationId xmlns:a16="http://schemas.microsoft.com/office/drawing/2014/main" id="{434F74C9-6A0B-409E-AD1C-45B58BE91B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cxnSp>
        <p:nvCxnSpPr>
          <p:cNvPr id="15" name="Straight Connector 14">
            <a:extLst>
              <a:ext uri="{FF2B5EF4-FFF2-40B4-BE49-F238E27FC236}">
                <a16:creationId xmlns:a16="http://schemas.microsoft.com/office/drawing/2014/main" id="{F5486A9D-1265-4B57-91E6-68E666B978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7" name="Rectangle 16">
            <a:extLst>
              <a:ext uri="{FF2B5EF4-FFF2-40B4-BE49-F238E27FC236}">
                <a16:creationId xmlns:a16="http://schemas.microsoft.com/office/drawing/2014/main" id="{F452A527-3631-41ED-858D-3777A7D149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1B19FF5-C425-DBFB-EE76-D73A0EB57469}"/>
              </a:ext>
            </a:extLst>
          </p:cNvPr>
          <p:cNvSpPr>
            <a:spLocks noGrp="1"/>
          </p:cNvSpPr>
          <p:nvPr>
            <p:ph type="title"/>
          </p:nvPr>
        </p:nvSpPr>
        <p:spPr>
          <a:xfrm>
            <a:off x="6730000" y="639097"/>
            <a:ext cx="4813072" cy="3686015"/>
          </a:xfrm>
        </p:spPr>
        <p:txBody>
          <a:bodyPr vert="horz" lIns="91440" tIns="45720" rIns="91440" bIns="45720" rtlCol="0" anchor="b">
            <a:normAutofit/>
          </a:bodyPr>
          <a:lstStyle/>
          <a:p>
            <a:r>
              <a:rPr lang="en-US" sz="8000">
                <a:solidFill>
                  <a:schemeClr val="tx1">
                    <a:lumMod val="85000"/>
                    <a:lumOff val="15000"/>
                  </a:schemeClr>
                </a:solidFill>
              </a:rPr>
              <a:t>Scuffing</a:t>
            </a:r>
          </a:p>
        </p:txBody>
      </p:sp>
      <p:pic>
        <p:nvPicPr>
          <p:cNvPr id="6" name="Content Placeholder 5" descr="A metal beam with holes&#10;&#10;Description automatically generated">
            <a:extLst>
              <a:ext uri="{FF2B5EF4-FFF2-40B4-BE49-F238E27FC236}">
                <a16:creationId xmlns:a16="http://schemas.microsoft.com/office/drawing/2014/main" id="{02237DF2-AEC4-30D2-0C65-E6B30A217E2B}"/>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15625"/>
          <a:stretch/>
        </p:blipFill>
        <p:spPr>
          <a:xfrm>
            <a:off x="1" y="10"/>
            <a:ext cx="6096000" cy="6857990"/>
          </a:xfrm>
          <a:prstGeom prst="rect">
            <a:avLst/>
          </a:prstGeom>
        </p:spPr>
      </p:pic>
      <p:cxnSp>
        <p:nvCxnSpPr>
          <p:cNvPr id="19" name="Straight Connector 18">
            <a:extLst>
              <a:ext uri="{FF2B5EF4-FFF2-40B4-BE49-F238E27FC236}">
                <a16:creationId xmlns:a16="http://schemas.microsoft.com/office/drawing/2014/main" id="{D28A9C89-B313-458F-9C85-515930A51A9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805053" y="4343400"/>
            <a:ext cx="438912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7503EE6D-6684-93C9-4BBD-E7C438E624CF}"/>
              </a:ext>
            </a:extLst>
          </p:cNvPr>
          <p:cNvSpPr>
            <a:spLocks noGrp="1"/>
          </p:cNvSpPr>
          <p:nvPr>
            <p:ph type="sldNum" sz="quarter" idx="12"/>
          </p:nvPr>
        </p:nvSpPr>
        <p:spPr>
          <a:xfrm>
            <a:off x="10787270" y="6459785"/>
            <a:ext cx="569843" cy="365125"/>
          </a:xfrm>
        </p:spPr>
        <p:txBody>
          <a:bodyPr vert="horz" lIns="91440" tIns="45720" rIns="91440" bIns="45720" rtlCol="0" anchor="ctr">
            <a:normAutofit/>
          </a:bodyPr>
          <a:lstStyle/>
          <a:p>
            <a:pPr defTabSz="914400">
              <a:spcAft>
                <a:spcPts val="600"/>
              </a:spcAft>
            </a:pPr>
            <a:fld id="{60CB25BB-C5C3-417A-B209-1ADC58993A41}" type="slidenum">
              <a:rPr lang="en-US">
                <a:solidFill>
                  <a:schemeClr val="tx1">
                    <a:lumMod val="75000"/>
                    <a:lumOff val="25000"/>
                  </a:schemeClr>
                </a:solidFill>
              </a:rPr>
              <a:pPr defTabSz="914400">
                <a:spcAft>
                  <a:spcPts val="600"/>
                </a:spcAft>
              </a:pPr>
              <a:t>8</a:t>
            </a:fld>
            <a:endParaRPr lang="en-US">
              <a:solidFill>
                <a:schemeClr val="tx1">
                  <a:lumMod val="75000"/>
                  <a:lumOff val="25000"/>
                </a:schemeClr>
              </a:solidFill>
            </a:endParaRPr>
          </a:p>
        </p:txBody>
      </p:sp>
    </p:spTree>
    <p:extLst>
      <p:ext uri="{BB962C8B-B14F-4D97-AF65-F5344CB8AC3E}">
        <p14:creationId xmlns:p14="http://schemas.microsoft.com/office/powerpoint/2010/main" val="10727916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E4490D0-3672-446A-AC12-B4830333BD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3" name="Rectangle 12">
            <a:extLst>
              <a:ext uri="{FF2B5EF4-FFF2-40B4-BE49-F238E27FC236}">
                <a16:creationId xmlns:a16="http://schemas.microsoft.com/office/drawing/2014/main" id="{39CB82C2-DF65-4EC1-8280-F201D50F57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cxnSp>
        <p:nvCxnSpPr>
          <p:cNvPr id="15" name="Straight Connector 14">
            <a:extLst>
              <a:ext uri="{FF2B5EF4-FFF2-40B4-BE49-F238E27FC236}">
                <a16:creationId xmlns:a16="http://schemas.microsoft.com/office/drawing/2014/main" id="{7E1D4427-852B-4B37-8E76-0E9F1810BA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7" name="Rectangle 16">
            <a:extLst>
              <a:ext uri="{FF2B5EF4-FFF2-40B4-BE49-F238E27FC236}">
                <a16:creationId xmlns:a16="http://schemas.microsoft.com/office/drawing/2014/main" id="{FA4CD5CB-D209-4D70-8CA4-629731C592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F56FED-81E0-F858-C221-F3058590B125}"/>
              </a:ext>
            </a:extLst>
          </p:cNvPr>
          <p:cNvSpPr>
            <a:spLocks noGrp="1"/>
          </p:cNvSpPr>
          <p:nvPr>
            <p:ph type="title"/>
          </p:nvPr>
        </p:nvSpPr>
        <p:spPr>
          <a:xfrm>
            <a:off x="8141110" y="639097"/>
            <a:ext cx="3401961" cy="3686015"/>
          </a:xfrm>
        </p:spPr>
        <p:txBody>
          <a:bodyPr vert="horz" lIns="91440" tIns="45720" rIns="91440" bIns="45720" rtlCol="0" anchor="b">
            <a:normAutofit/>
          </a:bodyPr>
          <a:lstStyle/>
          <a:p>
            <a:r>
              <a:rPr lang="en-US" sz="6600">
                <a:solidFill>
                  <a:schemeClr val="tx1">
                    <a:lumMod val="85000"/>
                    <a:lumOff val="15000"/>
                  </a:schemeClr>
                </a:solidFill>
              </a:rPr>
              <a:t>Craze and Scuffing</a:t>
            </a:r>
          </a:p>
        </p:txBody>
      </p:sp>
      <p:pic>
        <p:nvPicPr>
          <p:cNvPr id="6" name="Content Placeholder 5" descr="A black metal object with holes&#10;&#10;Description automatically generated">
            <a:extLst>
              <a:ext uri="{FF2B5EF4-FFF2-40B4-BE49-F238E27FC236}">
                <a16:creationId xmlns:a16="http://schemas.microsoft.com/office/drawing/2014/main" id="{1856C63B-6BF5-754D-E6BC-EE5ADAB46C4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20670" y="640081"/>
            <a:ext cx="6738874" cy="5054156"/>
          </a:xfrm>
          <a:prstGeom prst="rect">
            <a:avLst/>
          </a:prstGeom>
        </p:spPr>
      </p:pic>
      <p:cxnSp>
        <p:nvCxnSpPr>
          <p:cNvPr id="19" name="Straight Connector 18">
            <a:extLst>
              <a:ext uri="{FF2B5EF4-FFF2-40B4-BE49-F238E27FC236}">
                <a16:creationId xmlns:a16="http://schemas.microsoft.com/office/drawing/2014/main" id="{5C6A2BAE-B461-4B55-8E1F-0722ABDD139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209305" y="4343400"/>
            <a:ext cx="320040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B4C27B90-DF2B-4D00-BA07-18ED774CD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3" name="Rectangle 22">
            <a:extLst>
              <a:ext uri="{FF2B5EF4-FFF2-40B4-BE49-F238E27FC236}">
                <a16:creationId xmlns:a16="http://schemas.microsoft.com/office/drawing/2014/main" id="{593ACC25-C262-417A-8AA9-0641C772BD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4" name="Slide Number Placeholder 3">
            <a:extLst>
              <a:ext uri="{FF2B5EF4-FFF2-40B4-BE49-F238E27FC236}">
                <a16:creationId xmlns:a16="http://schemas.microsoft.com/office/drawing/2014/main" id="{B84AAC76-A5E6-8E09-C46B-F35E2DFD3BE2}"/>
              </a:ext>
            </a:extLst>
          </p:cNvPr>
          <p:cNvSpPr>
            <a:spLocks noGrp="1"/>
          </p:cNvSpPr>
          <p:nvPr>
            <p:ph type="sldNum" sz="quarter" idx="12"/>
          </p:nvPr>
        </p:nvSpPr>
        <p:spPr>
          <a:xfrm>
            <a:off x="9900458" y="6459785"/>
            <a:ext cx="1312025" cy="365125"/>
          </a:xfrm>
        </p:spPr>
        <p:txBody>
          <a:bodyPr vert="horz" lIns="91440" tIns="45720" rIns="91440" bIns="45720" rtlCol="0" anchor="ctr">
            <a:normAutofit/>
          </a:bodyPr>
          <a:lstStyle/>
          <a:p>
            <a:pPr defTabSz="914400">
              <a:spcAft>
                <a:spcPts val="600"/>
              </a:spcAft>
            </a:pPr>
            <a:fld id="{60CB25BB-C5C3-417A-B209-1ADC58993A41}" type="slidenum">
              <a:rPr lang="en-US" smtClean="0"/>
              <a:pPr defTabSz="914400">
                <a:spcAft>
                  <a:spcPts val="600"/>
                </a:spcAft>
              </a:pPr>
              <a:t>9</a:t>
            </a:fld>
            <a:endParaRPr lang="en-US"/>
          </a:p>
        </p:txBody>
      </p:sp>
    </p:spTree>
    <p:extLst>
      <p:ext uri="{BB962C8B-B14F-4D97-AF65-F5344CB8AC3E}">
        <p14:creationId xmlns:p14="http://schemas.microsoft.com/office/powerpoint/2010/main" val="3847944704"/>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1475</TotalTime>
  <Words>1119</Words>
  <Application>Microsoft Office PowerPoint</Application>
  <PresentationFormat>Widescreen</PresentationFormat>
  <Paragraphs>159</Paragraphs>
  <Slides>34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Arial</vt:lpstr>
      <vt:lpstr>Calibri</vt:lpstr>
      <vt:lpstr>Calibri Light</vt:lpstr>
      <vt:lpstr>Times New Roman</vt:lpstr>
      <vt:lpstr>Retrospect</vt:lpstr>
      <vt:lpstr>Horizontal Drift QA/QC         Fiber Reinforced Plastic (FRP) Parts Preparation &amp; Gluing Procedure </vt:lpstr>
      <vt:lpstr>Part Preparation and Cleaning</vt:lpstr>
      <vt:lpstr>Initial Visual Inspection</vt:lpstr>
      <vt:lpstr>Category 1 Defects</vt:lpstr>
      <vt:lpstr>Category 2 Defects</vt:lpstr>
      <vt:lpstr>Category 2 Defects (continued)</vt:lpstr>
      <vt:lpstr>Scratches</vt:lpstr>
      <vt:lpstr>Scuffing</vt:lpstr>
      <vt:lpstr>Craze and Scuffing</vt:lpstr>
      <vt:lpstr>Needs to be Deburred, Small Scuffing</vt:lpstr>
      <vt:lpstr>Curves Too Much</vt:lpstr>
      <vt:lpstr>Deburring, Defibering, Sanding, Coating, and Cleaning of FRP Parts</vt:lpstr>
      <vt:lpstr>Deburring, Defibering, Sanding, Coating, and Cleaning of FRP Parts (cont.)</vt:lpstr>
      <vt:lpstr>Measuring</vt:lpstr>
      <vt:lpstr>Dimensional Inspection of the I-Beams, Latch Beams, and Reinforcement Plates</vt:lpstr>
      <vt:lpstr>Critical Dimensions</vt:lpstr>
      <vt:lpstr>Critical Dimension</vt:lpstr>
      <vt:lpstr>Most Important Section of I-Beam</vt:lpstr>
      <vt:lpstr>PowerPoint Presentation</vt:lpstr>
      <vt:lpstr>PowerPoint Presentation</vt:lpstr>
      <vt:lpstr>PowerPoint Presentation</vt:lpstr>
      <vt:lpstr>Basic Tolerancing of Parts</vt:lpstr>
      <vt:lpstr>Using Jigs</vt:lpstr>
      <vt:lpstr>Gluing Procedure for Reinforcement Plate</vt:lpstr>
      <vt:lpstr>Materials</vt:lpstr>
      <vt:lpstr>Reinforcement Plate Preparation</vt:lpstr>
      <vt:lpstr>Procedure</vt:lpstr>
      <vt:lpstr>Procedure</vt:lpstr>
      <vt:lpstr>Procedure</vt:lpstr>
      <vt:lpstr>Procedure</vt:lpstr>
      <vt:lpstr>Procedure</vt:lpstr>
      <vt:lpstr>Applying Epoxy Coat</vt:lpstr>
      <vt:lpstr>Conclusion</vt:lpstr>
      <vt:lpstr>END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Samuel Blanchard</dc:creator>
  <cp:lastModifiedBy>Samuel Blanchard</cp:lastModifiedBy>
  <cp:revision>5</cp:revision>
  <dcterms:created xsi:type="dcterms:W3CDTF">2023-09-29T15:52:29Z</dcterms:created>
  <dcterms:modified xsi:type="dcterms:W3CDTF">2024-02-17T05:16:13Z</dcterms:modified>
</cp:coreProperties>
</file>