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665" r:id="rId2"/>
    <p:sldId id="1930" r:id="rId3"/>
    <p:sldId id="661" r:id="rId4"/>
    <p:sldId id="1908" r:id="rId5"/>
    <p:sldId id="1954" r:id="rId6"/>
    <p:sldId id="1955" r:id="rId7"/>
    <p:sldId id="1901" r:id="rId8"/>
    <p:sldId id="769" r:id="rId9"/>
    <p:sldId id="1891" r:id="rId10"/>
    <p:sldId id="746" r:id="rId11"/>
    <p:sldId id="1869" r:id="rId12"/>
    <p:sldId id="1870" r:id="rId13"/>
    <p:sldId id="1871" r:id="rId14"/>
    <p:sldId id="1858" r:id="rId15"/>
    <p:sldId id="1911" r:id="rId16"/>
    <p:sldId id="1922" r:id="rId17"/>
    <p:sldId id="1923" r:id="rId18"/>
    <p:sldId id="1924" r:id="rId19"/>
    <p:sldId id="1920" r:id="rId20"/>
    <p:sldId id="1928" r:id="rId21"/>
    <p:sldId id="1929" r:id="rId22"/>
    <p:sldId id="1925" r:id="rId23"/>
    <p:sldId id="1926" r:id="rId24"/>
    <p:sldId id="1927" r:id="rId25"/>
    <p:sldId id="1921" r:id="rId26"/>
    <p:sldId id="1957" r:id="rId27"/>
    <p:sldId id="257" r:id="rId28"/>
    <p:sldId id="1931" r:id="rId29"/>
    <p:sldId id="1933" r:id="rId30"/>
    <p:sldId id="1934" r:id="rId31"/>
    <p:sldId id="258" r:id="rId32"/>
    <p:sldId id="1884" r:id="rId33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FD2"/>
    <a:srgbClr val="FF40FF"/>
    <a:srgbClr val="FFFF99"/>
    <a:srgbClr val="DE1611"/>
    <a:srgbClr val="FFFFCC"/>
    <a:srgbClr val="EFFFAE"/>
    <a:srgbClr val="EFFFF4"/>
    <a:srgbClr val="EFFFC2"/>
    <a:srgbClr val="CC6600"/>
    <a:srgbClr val="B542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138"/>
    <p:restoredTop sz="94660"/>
  </p:normalViewPr>
  <p:slideViewPr>
    <p:cSldViewPr>
      <p:cViewPr varScale="1">
        <p:scale>
          <a:sx n="128" d="100"/>
          <a:sy n="128" d="100"/>
        </p:scale>
        <p:origin x="116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EBEBBD9D-2B36-914F-A6CA-7434B0007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23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118042F0-41D0-5340-90E3-DBE3BE5AF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49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5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/>
            </a:lvl1pPr>
          </a:lstStyle>
          <a:p>
            <a:pPr>
              <a:defRPr/>
            </a:pPr>
            <a:r>
              <a:rPr lang="en-US"/>
              <a:t>Feb. 17,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1600" smtClean="0"/>
            </a:lvl1pPr>
          </a:lstStyle>
          <a:p>
            <a:pPr>
              <a:defRPr/>
            </a:pPr>
            <a:r>
              <a:rPr lang="en-US"/>
              <a:t>DUNE FD1 &amp; FD2 FC Workshop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/>
            </a:lvl1pPr>
          </a:lstStyle>
          <a:p>
            <a:pPr>
              <a:defRPr/>
            </a:pPr>
            <a:fld id="{11AF11F0-DDFA-B44C-AACA-04940859FE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Feb. 17,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DUNE FD1 &amp; FD2 FC Workshop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260B4D4B-3DEF-AE4B-B9BB-BFC0E5F213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Feb. 17,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68378816-F0BE-954B-ACE6-3B377C21A1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1" y="432614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ctr">
              <a:defRPr sz="3600" b="1" i="0" baseline="0">
                <a:solidFill>
                  <a:srgbClr val="C00000"/>
                </a:solidFill>
                <a:latin typeface="Arial Narrow" panose="020B0604020202020204" pitchFamily="34" charset="0"/>
                <a:ea typeface="Helvetica Neue" panose="02000503000000020004" pitchFamily="2" charset="0"/>
                <a:cs typeface="Arial Narrow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1" y="1238250"/>
            <a:ext cx="3998846" cy="4846639"/>
          </a:xfrm>
          <a:prstGeom prst="rect">
            <a:avLst/>
          </a:prstGeom>
        </p:spPr>
        <p:txBody>
          <a:bodyPr lIns="0" rIns="0"/>
          <a:lstStyle>
            <a:lvl1pPr marL="256026" indent="-26516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004C97"/>
                </a:solidFill>
                <a:latin typeface="Arial Narrow" panose="020B0604020202020204" pitchFamily="34" charset="0"/>
                <a:ea typeface="Helvetica Neue" panose="02000503000000020004" pitchFamily="2" charset="0"/>
                <a:cs typeface="Arial Narrow" panose="020B0604020202020204" pitchFamily="34" charset="0"/>
              </a:defRPr>
            </a:lvl1pPr>
            <a:lvl2pPr marL="320032" indent="256026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7030A0"/>
                </a:solidFill>
                <a:latin typeface="Arial Narrow" panose="020B0604020202020204" pitchFamily="34" charset="0"/>
                <a:ea typeface="Helvetica Neue" panose="02000503000000020004" pitchFamily="2" charset="0"/>
                <a:cs typeface="Arial Narrow" panose="020B0604020202020204" pitchFamily="34" charset="0"/>
              </a:defRPr>
            </a:lvl2pPr>
            <a:lvl3pPr marL="640064" indent="22859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00B050"/>
                </a:solidFill>
                <a:latin typeface="Arial Narrow" panose="020B0604020202020204" pitchFamily="34" charset="0"/>
                <a:ea typeface="Helvetica Neue" panose="02000503000000020004" pitchFamily="2" charset="0"/>
                <a:cs typeface="Arial Narrow" panose="020B0604020202020204" pitchFamily="34" charset="0"/>
              </a:defRPr>
            </a:lvl3pPr>
            <a:lvl4pPr marL="914377" indent="22859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chemeClr val="accent2">
                    <a:lumMod val="50000"/>
                  </a:schemeClr>
                </a:solidFill>
                <a:latin typeface="Arial Narrow" panose="020B0604020202020204" pitchFamily="34" charset="0"/>
                <a:ea typeface="Helvetica Neue" panose="02000503000000020004" pitchFamily="2" charset="0"/>
                <a:cs typeface="Arial Narrow" panose="020B0604020202020204" pitchFamily="34" charset="0"/>
              </a:defRPr>
            </a:lvl4pPr>
            <a:lvl5pPr marL="1142971" indent="192019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FF0000"/>
                </a:solidFill>
                <a:latin typeface="Arial Narrow" panose="020B0604020202020204" pitchFamily="34" charset="0"/>
                <a:ea typeface="Helvetica Neue" panose="02000503000000020004" pitchFamily="2" charset="0"/>
                <a:cs typeface="Arial Narrow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5" y="1238250"/>
            <a:ext cx="3998846" cy="4846639"/>
          </a:xfrm>
          <a:prstGeom prst="rect">
            <a:avLst/>
          </a:prstGeom>
        </p:spPr>
        <p:txBody>
          <a:bodyPr lIns="0" rIns="0"/>
          <a:lstStyle>
            <a:lvl1pPr marL="256026" indent="-26516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004C97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320032" indent="256026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2pPr>
            <a:lvl3pPr marL="640064" indent="22859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00B050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3pPr>
            <a:lvl4pPr marL="914377" indent="22859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chemeClr val="accent2">
                    <a:lumMod val="50000"/>
                  </a:schemeClr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4pPr>
            <a:lvl5pPr marL="1142971" indent="192019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942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3FC08C6-FD5B-8241-B46B-E3095103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ADFD581-70C0-7A4F-BD45-281489E48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75131F4-90C4-5D48-B2DB-E03FF3D7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AB21EC-0AD1-D74A-9502-16DE98A2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57AC375-621E-7C49-895D-2E38375DF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A61460-AA36-3C49-95BE-6F0467E2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A5275A8-1530-0B43-A316-1571205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7D2CB81-7E8A-B04F-9010-60F46C615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1A657A9-50BA-B84D-9310-D83DE6ADB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76511D7-2B68-8445-9211-98889C508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0B7061A-6915-8C49-AE9B-EC670EFBB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E3D05F-5C2B-D246-8FD7-D0DA3640F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B49106-7695-8142-BA0B-D34BCB7E1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57EA20-CDBF-BE47-A70A-8624E230D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2E7087-1461-D942-9383-44CA043B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52904F9-125A-424B-9B22-BB376640B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C93AB89-E7A8-B94C-9233-33825352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A9F1C98-038E-4F4B-A16E-1047000CD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Feb. 17,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DUNE FD1 &amp; FD2 FC Workshop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33F747FB-9F93-7A4A-823E-4285093B0C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:a16="http://schemas.microsoft.com/office/drawing/2014/main" id="{0676FEF9-159B-B441-A6FF-3FA176EE1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135" y="216632"/>
            <a:ext cx="91468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en-US" sz="4800" b="1" kern="0" dirty="0"/>
              <a:t>FD1-HD and FD2-VD FC workshop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AC5E4F55-20F4-97F8-23EB-F798EEAE2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6635" y="1852897"/>
            <a:ext cx="6172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dirty="0">
                <a:solidFill>
                  <a:srgbClr val="FF40FF"/>
                </a:solidFill>
                <a:latin typeface="Monotype Corsiva" pitchFamily="-84" charset="0"/>
              </a:rPr>
              <a:t>Feb. 17,</a:t>
            </a:r>
            <a:r>
              <a:rPr lang="en-US" sz="3200" dirty="0">
                <a:solidFill>
                  <a:srgbClr val="FF40FF"/>
                </a:solidFill>
                <a:latin typeface="Monotype Corsiva" pitchFamily="-84" charset="0"/>
              </a:rPr>
              <a:t> 2024</a:t>
            </a:r>
          </a:p>
          <a:p>
            <a:pPr algn="ctr"/>
            <a:r>
              <a:rPr lang="en-US" sz="3200" b="1" dirty="0">
                <a:solidFill>
                  <a:srgbClr val="FF40FF"/>
                </a:solidFill>
                <a:latin typeface="Monotype Corsiva" pitchFamily="-84" charset="0"/>
              </a:rPr>
              <a:t>2</a:t>
            </a:r>
            <a:r>
              <a:rPr lang="en-US" sz="3200" b="1" baseline="30000" dirty="0">
                <a:solidFill>
                  <a:srgbClr val="FF40FF"/>
                </a:solidFill>
                <a:latin typeface="Monotype Corsiva" pitchFamily="-84" charset="0"/>
              </a:rPr>
              <a:t>nd</a:t>
            </a:r>
            <a:r>
              <a:rPr lang="en-US" sz="3200" b="1" dirty="0">
                <a:solidFill>
                  <a:srgbClr val="FF40FF"/>
                </a:solidFill>
                <a:latin typeface="Monotype Corsiva" pitchFamily="-84" charset="0"/>
              </a:rPr>
              <a:t>  DUNE FC Workshop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F15213D7-2B32-48DC-03C2-2E7D0EDFE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0009" y="3415747"/>
            <a:ext cx="6172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 err="1">
                <a:solidFill>
                  <a:schemeClr val="accent2"/>
                </a:solidFill>
                <a:latin typeface="Monotype Corsiva" pitchFamily="-84" charset="0"/>
              </a:rPr>
              <a:t>Jaehoon</a:t>
            </a:r>
            <a:r>
              <a:rPr lang="en-US" sz="2800" b="1" dirty="0">
                <a:solidFill>
                  <a:schemeClr val="accent2"/>
                </a:solidFill>
                <a:latin typeface="Monotype Corsiva" pitchFamily="-84" charset="0"/>
              </a:rPr>
              <a:t> Yu</a:t>
            </a:r>
          </a:p>
          <a:p>
            <a:pPr algn="ctr"/>
            <a:r>
              <a:rPr lang="en-US" sz="2800" b="1" dirty="0">
                <a:solidFill>
                  <a:schemeClr val="accent2"/>
                </a:solidFill>
                <a:latin typeface="Monotype Corsiva" pitchFamily="-84" charset="0"/>
              </a:rPr>
              <a:t>University of Texas at Arlington</a:t>
            </a:r>
          </a:p>
        </p:txBody>
      </p:sp>
    </p:spTree>
    <p:extLst>
      <p:ext uri="{BB962C8B-B14F-4D97-AF65-F5344CB8AC3E}">
        <p14:creationId xmlns:p14="http://schemas.microsoft.com/office/powerpoint/2010/main" val="1680072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E774-34A7-474C-AF62-5CC7DD5252D5}" type="slidenum">
              <a:rPr lang="en-US" b="0">
                <a:latin typeface="Arial Narrow" panose="020B0604020202020204" pitchFamily="34" charset="0"/>
                <a:cs typeface="Arial Narrow" panose="020B0604020202020204" pitchFamily="34" charset="0"/>
              </a:rPr>
              <a:pPr/>
              <a:t>10</a:t>
            </a:fld>
            <a:endParaRPr lang="en-US" b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67417" y="-152400"/>
            <a:ext cx="8686800" cy="838200"/>
          </a:xfrm>
        </p:spPr>
        <p:txBody>
          <a:bodyPr/>
          <a:lstStyle/>
          <a:p>
            <a:r>
              <a:rPr lang="en-US" sz="4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Latest news on DUNE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8008" y="520148"/>
            <a:ext cx="8647983" cy="5715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DUNE far detector cavern excavation completed Jan. 25</a:t>
            </a: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Experimental infrastructure construction begun</a:t>
            </a:r>
          </a:p>
          <a:p>
            <a:pPr>
              <a:spcBef>
                <a:spcPts val="0"/>
              </a:spcBef>
            </a:pPr>
            <a:r>
              <a:rPr lang="en-US" sz="28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Both </a:t>
            </a:r>
            <a:r>
              <a:rPr lang="en-US" sz="2800" dirty="0" err="1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ProtoDUNE</a:t>
            </a:r>
            <a:r>
              <a:rPr lang="en-US" sz="28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HD cryostats closed, purge begins now </a:t>
            </a:r>
            <a:r>
              <a:rPr lang="en-US" sz="28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 </a:t>
            </a:r>
            <a:r>
              <a:rPr lang="en-US" sz="2800" dirty="0" err="1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LAr</a:t>
            </a:r>
            <a:r>
              <a:rPr lang="en-US" sz="28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 fill to start in March  Filled and ready for beam May 24</a:t>
            </a:r>
          </a:p>
          <a:p>
            <a:pPr lvl="1">
              <a:spcBef>
                <a:spcPts val="0"/>
              </a:spcBef>
            </a:pPr>
            <a:r>
              <a:rPr lang="en-US" sz="2400" dirty="0" err="1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ProtoDUNE</a:t>
            </a:r>
            <a:r>
              <a:rPr lang="en-US" sz="2400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 VD cryostat still open for a last minute PDS work</a:t>
            </a:r>
          </a:p>
          <a:p>
            <a:pPr>
              <a:spcBef>
                <a:spcPts val="0"/>
              </a:spcBef>
            </a:pPr>
            <a:r>
              <a:rPr lang="en-US" sz="28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FD2 VD installation mechanical mock-up testing in this summer at CERN</a:t>
            </a: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Mock-up mechanical structure to be completed end of June</a:t>
            </a: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Two teams of two members need to be at CERN, mid June for module assembly and Mid July for installation work</a:t>
            </a:r>
          </a:p>
          <a:p>
            <a:pPr>
              <a:spcBef>
                <a:spcPts val="0"/>
              </a:spcBef>
            </a:pPr>
            <a:r>
              <a:rPr lang="en-US" sz="28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UTA is expected to undergo 2 production readiness reviews (PRR) in Nov. and Dec. for FD2 VD and FD1 HD (UMN)</a:t>
            </a: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Need to procure parts for all tooling and build them</a:t>
            </a:r>
          </a:p>
          <a:p>
            <a:pPr lvl="1">
              <a:spcBef>
                <a:spcPts val="0"/>
              </a:spcBef>
            </a:pPr>
            <a:r>
              <a:rPr lang="en-US" sz="2400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Exercise and adhere to the QC procedure &amp; Module Assembly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</a:rPr>
              <a:t>Feb. 17, 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</a:rPr>
              <a:t>DUNE FD1 &amp; FD2 FC Workshop 2</a:t>
            </a:r>
          </a:p>
        </p:txBody>
      </p:sp>
    </p:spTree>
    <p:extLst>
      <p:ext uri="{BB962C8B-B14F-4D97-AF65-F5344CB8AC3E}">
        <p14:creationId xmlns:p14="http://schemas.microsoft.com/office/powerpoint/2010/main" val="87261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8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646" y="124191"/>
            <a:ext cx="8734713" cy="580657"/>
          </a:xfrm>
        </p:spPr>
        <p:txBody>
          <a:bodyPr/>
          <a:lstStyle/>
          <a:p>
            <a:pPr algn="ctr"/>
            <a:r>
              <a:rPr lang="en-US" sz="4400" dirty="0" err="1"/>
              <a:t>LArTPC</a:t>
            </a:r>
            <a:r>
              <a:rPr lang="en-US" sz="4400" dirty="0"/>
              <a:t> HVS Overview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CDE3DCB6-F562-CB49-AB1A-3853760CDD93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280298" y="774298"/>
            <a:ext cx="8346871" cy="5224443"/>
          </a:xfrm>
        </p:spPr>
        <p:txBody>
          <a:bodyPr/>
          <a:lstStyle/>
          <a:p>
            <a:r>
              <a:rPr lang="en-US" sz="2800" dirty="0"/>
              <a:t>HVS provides a </a:t>
            </a:r>
            <a:r>
              <a:rPr lang="en-US" sz="2800" b="1" u="sng" dirty="0">
                <a:solidFill>
                  <a:srgbClr val="FF0000"/>
                </a:solidFill>
              </a:rPr>
              <a:t>uniform E field </a:t>
            </a:r>
            <a:r>
              <a:rPr lang="en-US" sz="2800" dirty="0"/>
              <a:t>to the active volume for the ionization electrons to drift to anodes</a:t>
            </a:r>
          </a:p>
          <a:p>
            <a:r>
              <a:rPr lang="en-US" sz="2800" dirty="0"/>
              <a:t>Consists of three primary components</a:t>
            </a:r>
          </a:p>
          <a:p>
            <a:pPr lvl="1">
              <a:spcBef>
                <a:spcPts val="0"/>
              </a:spcBef>
            </a:pPr>
            <a:r>
              <a:rPr lang="en-US" b="1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HV Delivery</a:t>
            </a:r>
          </a:p>
          <a:p>
            <a:pPr lvl="2">
              <a:spcBef>
                <a:spcPts val="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HV PS</a:t>
            </a:r>
          </a:p>
          <a:p>
            <a:pPr lvl="2">
              <a:spcBef>
                <a:spcPts val="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HV Cable</a:t>
            </a:r>
          </a:p>
          <a:p>
            <a:pPr lvl="2">
              <a:spcBef>
                <a:spcPts val="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HV Ripple Filter</a:t>
            </a:r>
          </a:p>
          <a:p>
            <a:pPr lvl="2">
              <a:spcBef>
                <a:spcPts val="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HV Feedthrough</a:t>
            </a:r>
          </a:p>
          <a:p>
            <a:pPr lvl="2">
              <a:spcBef>
                <a:spcPts val="0"/>
              </a:spcBef>
            </a:pPr>
            <a:r>
              <a:rPr lang="en-US" b="1" u="sng" dirty="0">
                <a:solidFill>
                  <a:schemeClr val="accent3">
                    <a:lumMod val="75000"/>
                  </a:schemeClr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HV Extender (VD only)</a:t>
            </a:r>
          </a:p>
          <a:p>
            <a:pPr lvl="1">
              <a:spcBef>
                <a:spcPts val="0"/>
              </a:spcBef>
            </a:pPr>
            <a:r>
              <a:rPr lang="en-US" b="1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HV Distribution</a:t>
            </a:r>
          </a:p>
          <a:p>
            <a:pPr lvl="2">
              <a:spcBef>
                <a:spcPts val="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Cathode Plane</a:t>
            </a:r>
          </a:p>
          <a:p>
            <a:pPr lvl="2">
              <a:spcBef>
                <a:spcPts val="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HV Divider Boards</a:t>
            </a:r>
          </a:p>
          <a:p>
            <a:pPr lvl="2">
              <a:spcBef>
                <a:spcPts val="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Field Cage </a:t>
            </a:r>
          </a:p>
          <a:p>
            <a:pPr lvl="1">
              <a:spcBef>
                <a:spcPts val="0"/>
              </a:spcBef>
            </a:pPr>
            <a:r>
              <a:rPr lang="en-US" b="1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HV Return and Monitoring</a:t>
            </a:r>
          </a:p>
          <a:p>
            <a:pPr lvl="2">
              <a:spcBef>
                <a:spcPts val="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HV Return</a:t>
            </a:r>
          </a:p>
          <a:p>
            <a:pPr lvl="2">
              <a:spcBef>
                <a:spcPts val="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HV Monitoring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FD08735-578E-9547-AEB9-F33C9ED7CB5F}"/>
              </a:ext>
            </a:extLst>
          </p:cNvPr>
          <p:cNvGrpSpPr/>
          <p:nvPr/>
        </p:nvGrpSpPr>
        <p:grpSpPr>
          <a:xfrm>
            <a:off x="501951" y="2071873"/>
            <a:ext cx="4120529" cy="1288217"/>
            <a:chOff x="631156" y="1790435"/>
            <a:chExt cx="2506607" cy="120854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4838E7E-2D64-544D-8EB2-601FA327A6C8}"/>
                </a:ext>
              </a:extLst>
            </p:cNvPr>
            <p:cNvSpPr/>
            <p:nvPr/>
          </p:nvSpPr>
          <p:spPr>
            <a:xfrm>
              <a:off x="631156" y="1790435"/>
              <a:ext cx="2506607" cy="1208541"/>
            </a:xfrm>
            <a:prstGeom prst="rect">
              <a:avLst/>
            </a:prstGeom>
            <a:solidFill>
              <a:srgbClr val="F79646">
                <a:alpha val="11373"/>
              </a:srgbClr>
            </a:solidFill>
            <a:ln>
              <a:solidFill>
                <a:srgbClr val="F7964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Arial Narrow" panose="020B0604020202020204" pitchFamily="34" charset="0"/>
                <a:cs typeface="Arial Narrow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C59412C-D01B-4149-B74A-13AB335F5AEE}"/>
                </a:ext>
              </a:extLst>
            </p:cNvPr>
            <p:cNvSpPr txBox="1"/>
            <p:nvPr/>
          </p:nvSpPr>
          <p:spPr>
            <a:xfrm>
              <a:off x="2546681" y="1854379"/>
              <a:ext cx="413655" cy="346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79646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warm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21B4BCA-7095-2949-9D69-8140A409E08B}"/>
              </a:ext>
            </a:extLst>
          </p:cNvPr>
          <p:cNvGrpSpPr/>
          <p:nvPr/>
        </p:nvGrpSpPr>
        <p:grpSpPr>
          <a:xfrm>
            <a:off x="505264" y="3386665"/>
            <a:ext cx="4133287" cy="2531428"/>
            <a:chOff x="631156" y="1790435"/>
            <a:chExt cx="2506607" cy="120854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4D6671E-DC1D-AF40-A907-A32BB0B7B63D}"/>
                </a:ext>
              </a:extLst>
            </p:cNvPr>
            <p:cNvSpPr/>
            <p:nvPr/>
          </p:nvSpPr>
          <p:spPr>
            <a:xfrm>
              <a:off x="631156" y="1790435"/>
              <a:ext cx="2506607" cy="1208541"/>
            </a:xfrm>
            <a:prstGeom prst="rect">
              <a:avLst/>
            </a:prstGeom>
            <a:solidFill>
              <a:srgbClr val="00B0F0">
                <a:alpha val="11373"/>
              </a:srgbClr>
            </a:solidFill>
            <a:ln>
              <a:solidFill>
                <a:srgbClr val="00B5E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Arial Narrow" panose="020B0604020202020204" pitchFamily="34" charset="0"/>
                <a:cs typeface="Arial Narrow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867B520-7D4B-244F-B951-61B140C165F3}"/>
                </a:ext>
              </a:extLst>
            </p:cNvPr>
            <p:cNvSpPr txBox="1"/>
            <p:nvPr/>
          </p:nvSpPr>
          <p:spPr>
            <a:xfrm>
              <a:off x="2700149" y="1839539"/>
              <a:ext cx="348218" cy="176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B5E2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cold</a:t>
              </a: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5FB03E-FEA5-B44E-03E7-C3535CFDA9E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9D3A02-D118-CCD6-A397-AF09F26CD790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 dirty="0"/>
              <a:t>DUNE FD1 &amp; FD2 FC Workshop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2361D5-86A9-D65B-6740-D0046F10F83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114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3014"/>
            <a:ext cx="8229600" cy="647103"/>
          </a:xfrm>
        </p:spPr>
        <p:txBody>
          <a:bodyPr/>
          <a:lstStyle/>
          <a:p>
            <a:pPr algn="ctr"/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HVS Consortium Scope - FD1-HD TPC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-644779" y="6549550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189" rtl="0" fontAlgn="auto">
              <a:spcBef>
                <a:spcPts val="0"/>
              </a:spcBef>
              <a:spcAft>
                <a:spcPts val="0"/>
              </a:spcAft>
              <a:defRPr sz="1200" b="0" i="0" kern="1200" baseline="0" smtClean="0">
                <a:solidFill>
                  <a:srgbClr val="E95125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457189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377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566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754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5943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131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320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509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dirty="0"/>
              <a:t>Feb. 17, 2024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53787" y="6549550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ctr" defTabSz="457189" rtl="0" fontAlgn="auto">
              <a:spcBef>
                <a:spcPts val="0"/>
              </a:spcBef>
              <a:spcAft>
                <a:spcPts val="0"/>
              </a:spcAft>
              <a:defRPr sz="1200" b="0" i="0" kern="1200" baseline="0" dirty="0">
                <a:solidFill>
                  <a:srgbClr val="E95125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457189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377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566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754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5943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131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320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509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de-DE"/>
              <a:t>DUNE FD1 &amp; FD2 FC Workshop 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-1069975" y="6549550"/>
            <a:ext cx="425195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189" rtl="0" fontAlgn="auto">
              <a:spcBef>
                <a:spcPts val="0"/>
              </a:spcBef>
              <a:spcAft>
                <a:spcPts val="0"/>
              </a:spcAft>
              <a:defRPr sz="1200" b="0" i="0" kern="1200" baseline="0" smtClean="0">
                <a:solidFill>
                  <a:srgbClr val="E95125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457189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377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566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754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5943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131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320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509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7B8F18-C5B2-3A44-8E85-9CBB37C307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46022" y="1952096"/>
            <a:ext cx="6920763" cy="43195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3C2CE88-AD28-234E-B6E8-8625B1E968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2499" y="4226077"/>
            <a:ext cx="2341307" cy="21037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40A2D09-CCDD-404B-83BF-FB91C46E7248}"/>
              </a:ext>
            </a:extLst>
          </p:cNvPr>
          <p:cNvSpPr txBox="1"/>
          <p:nvPr/>
        </p:nvSpPr>
        <p:spPr bwMode="auto">
          <a:xfrm>
            <a:off x="4929365" y="5072664"/>
            <a:ext cx="18457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sz="1600" dirty="0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Compared to </a:t>
            </a:r>
            <a:br>
              <a:rPr lang="en-US" sz="1600" dirty="0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</a:br>
            <a:r>
              <a:rPr lang="en-US" sz="1600" dirty="0" err="1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ProtoDUNE</a:t>
            </a:r>
            <a:r>
              <a:rPr lang="en-US" sz="1600" dirty="0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HD: </a:t>
            </a:r>
          </a:p>
          <a:p>
            <a:pPr algn="r">
              <a:defRPr/>
            </a:pPr>
            <a:r>
              <a:rPr lang="en-US" sz="1600" dirty="0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CPA: 33x</a:t>
            </a:r>
          </a:p>
          <a:p>
            <a:pPr algn="r">
              <a:defRPr/>
            </a:pPr>
            <a:r>
              <a:rPr lang="en-US" sz="1600" dirty="0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T/B FC: 17x</a:t>
            </a:r>
          </a:p>
          <a:p>
            <a:pPr algn="r">
              <a:defRPr/>
            </a:pPr>
            <a:r>
              <a:rPr lang="en-US" sz="1600" dirty="0">
                <a:solidFill>
                  <a:schemeClr val="tx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EW FC: 4x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5A90EB0-5395-6C40-B4B3-BFB6ECD1150E}"/>
              </a:ext>
            </a:extLst>
          </p:cNvPr>
          <p:cNvGrpSpPr/>
          <p:nvPr/>
        </p:nvGrpSpPr>
        <p:grpSpPr>
          <a:xfrm>
            <a:off x="975323" y="3036096"/>
            <a:ext cx="4415681" cy="3174408"/>
            <a:chOff x="768003" y="3121896"/>
            <a:chExt cx="4750457" cy="349693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2D9F643-DCD0-8D49-8203-571BCBFC0D3C}"/>
                </a:ext>
              </a:extLst>
            </p:cNvPr>
            <p:cNvSpPr txBox="1"/>
            <p:nvPr/>
          </p:nvSpPr>
          <p:spPr>
            <a:xfrm rot="20541508">
              <a:off x="3355793" y="3121896"/>
              <a:ext cx="2162667" cy="406857"/>
            </a:xfrm>
            <a:prstGeom prst="rect">
              <a:avLst/>
            </a:prstGeom>
            <a:solidFill>
              <a:srgbClr val="D9D9D9">
                <a:alpha val="50196"/>
              </a:srgbClr>
            </a:solidFill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800" b="1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Top Field Cage, TFC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BB5B9D7-1788-5641-99DD-30CB5C8257E2}"/>
                </a:ext>
              </a:extLst>
            </p:cNvPr>
            <p:cNvCxnSpPr>
              <a:cxnSpLocks/>
            </p:cNvCxnSpPr>
            <p:nvPr/>
          </p:nvCxnSpPr>
          <p:spPr>
            <a:xfrm>
              <a:off x="859648" y="5584927"/>
              <a:ext cx="1785314" cy="103390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B4F0362-BC9A-334B-99A5-645AEAF5F2DD}"/>
                </a:ext>
              </a:extLst>
            </p:cNvPr>
            <p:cNvCxnSpPr>
              <a:cxnSpLocks/>
            </p:cNvCxnSpPr>
            <p:nvPr/>
          </p:nvCxnSpPr>
          <p:spPr>
            <a:xfrm>
              <a:off x="768003" y="3582752"/>
              <a:ext cx="110350" cy="193085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1AF0063-581C-A126-DC74-4BACAB84B92B}"/>
              </a:ext>
            </a:extLst>
          </p:cNvPr>
          <p:cNvCxnSpPr>
            <a:cxnSpLocks/>
          </p:cNvCxnSpPr>
          <p:nvPr/>
        </p:nvCxnSpPr>
        <p:spPr>
          <a:xfrm flipH="1">
            <a:off x="2747361" y="3687342"/>
            <a:ext cx="4815868" cy="252316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87B3FCC-41B2-5F9C-01DE-21794B03EA96}"/>
              </a:ext>
            </a:extLst>
          </p:cNvPr>
          <p:cNvSpPr txBox="1"/>
          <p:nvPr/>
        </p:nvSpPr>
        <p:spPr>
          <a:xfrm rot="19905746">
            <a:off x="5446916" y="4634918"/>
            <a:ext cx="677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58m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59D2A0-3E31-8568-E54E-1F4833EC6CEF}"/>
              </a:ext>
            </a:extLst>
          </p:cNvPr>
          <p:cNvSpPr txBox="1"/>
          <p:nvPr/>
        </p:nvSpPr>
        <p:spPr>
          <a:xfrm rot="1861618">
            <a:off x="1380196" y="5704564"/>
            <a:ext cx="6776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C0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14m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47BA9B1-81BF-2F9D-F9C4-D3DB13E6AA02}"/>
              </a:ext>
            </a:extLst>
          </p:cNvPr>
          <p:cNvSpPr txBox="1"/>
          <p:nvPr/>
        </p:nvSpPr>
        <p:spPr>
          <a:xfrm rot="5190758">
            <a:off x="485719" y="4381470"/>
            <a:ext cx="6776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C0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12m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3B1FBE-40F6-C994-96E2-A0BA2ADF8199}"/>
              </a:ext>
            </a:extLst>
          </p:cNvPr>
          <p:cNvSpPr txBox="1"/>
          <p:nvPr/>
        </p:nvSpPr>
        <p:spPr>
          <a:xfrm rot="19949813">
            <a:off x="3055534" y="4991627"/>
            <a:ext cx="2478071" cy="3693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800" b="1" dirty="0">
                <a:solidFill>
                  <a:srgbClr val="C0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Bottom Field Cage, BFC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66C386-BBC8-C0D9-F983-2A46E744C36B}"/>
              </a:ext>
            </a:extLst>
          </p:cNvPr>
          <p:cNvSpPr txBox="1"/>
          <p:nvPr/>
        </p:nvSpPr>
        <p:spPr>
          <a:xfrm rot="1661904">
            <a:off x="1147349" y="3804554"/>
            <a:ext cx="1494501" cy="646331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800" b="1" dirty="0">
                <a:solidFill>
                  <a:srgbClr val="C0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End Wall Field Cage, EWFC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378CE7-ABC5-69F0-4FB0-982706841683}"/>
              </a:ext>
            </a:extLst>
          </p:cNvPr>
          <p:cNvSpPr txBox="1"/>
          <p:nvPr/>
        </p:nvSpPr>
        <p:spPr>
          <a:xfrm rot="20403764">
            <a:off x="3553373" y="3847384"/>
            <a:ext cx="1584007" cy="646331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800" b="1" dirty="0">
                <a:solidFill>
                  <a:srgbClr val="C0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Cathode Plane Assembly, CPA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6FFF12-A8C0-81DF-1C0D-9BB90ED8092C}"/>
              </a:ext>
            </a:extLst>
          </p:cNvPr>
          <p:cNvSpPr txBox="1"/>
          <p:nvPr/>
        </p:nvSpPr>
        <p:spPr>
          <a:xfrm>
            <a:off x="7139803" y="5060152"/>
            <a:ext cx="677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CPA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25DBC2-53BE-F9AF-BA76-F45023914D55}"/>
              </a:ext>
            </a:extLst>
          </p:cNvPr>
          <p:cNvSpPr txBox="1"/>
          <p:nvPr/>
        </p:nvSpPr>
        <p:spPr>
          <a:xfrm>
            <a:off x="7928016" y="5967837"/>
            <a:ext cx="677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BFC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A2FE43D-C18B-A173-77CF-7B960285ACEF}"/>
              </a:ext>
            </a:extLst>
          </p:cNvPr>
          <p:cNvSpPr txBox="1"/>
          <p:nvPr/>
        </p:nvSpPr>
        <p:spPr>
          <a:xfrm>
            <a:off x="7894140" y="4354660"/>
            <a:ext cx="677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TFC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46D25D-C452-042B-BA73-B2F725949AC8}"/>
              </a:ext>
            </a:extLst>
          </p:cNvPr>
          <p:cNvSpPr txBox="1"/>
          <p:nvPr/>
        </p:nvSpPr>
        <p:spPr>
          <a:xfrm>
            <a:off x="7948451" y="5269498"/>
            <a:ext cx="589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EWFC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5C9EC9-A25E-25B6-0A1B-7750E6755DA6}"/>
              </a:ext>
            </a:extLst>
          </p:cNvPr>
          <p:cNvSpPr txBox="1"/>
          <p:nvPr/>
        </p:nvSpPr>
        <p:spPr>
          <a:xfrm>
            <a:off x="8467042" y="4835856"/>
            <a:ext cx="686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APA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A356268-CAE0-FB10-92C4-15B323A6D95C}"/>
              </a:ext>
            </a:extLst>
          </p:cNvPr>
          <p:cNvSpPr txBox="1"/>
          <p:nvPr/>
        </p:nvSpPr>
        <p:spPr>
          <a:xfrm rot="1631202">
            <a:off x="1230145" y="5323867"/>
            <a:ext cx="1380506" cy="369332"/>
          </a:xfrm>
          <a:prstGeom prst="rect">
            <a:avLst/>
          </a:prstGeom>
          <a:solidFill>
            <a:srgbClr val="D9D9D9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C0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Drift ~3.6mx4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6569C05-FDDA-B1BD-C1A8-B5519B10A6B4}"/>
              </a:ext>
            </a:extLst>
          </p:cNvPr>
          <p:cNvGrpSpPr/>
          <p:nvPr/>
        </p:nvGrpSpPr>
        <p:grpSpPr>
          <a:xfrm rot="1434054">
            <a:off x="1604302" y="4754213"/>
            <a:ext cx="392679" cy="446300"/>
            <a:chOff x="4590337" y="2504794"/>
            <a:chExt cx="392679" cy="446300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427EBFD-F36E-DE8D-DA2A-EADFC30D50C3}"/>
                </a:ext>
              </a:extLst>
            </p:cNvPr>
            <p:cNvSpPr txBox="1"/>
            <p:nvPr/>
          </p:nvSpPr>
          <p:spPr>
            <a:xfrm>
              <a:off x="4590337" y="2504794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E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E74ED95E-8ACC-047F-2013-06A16F959E4A}"/>
                </a:ext>
              </a:extLst>
            </p:cNvPr>
            <p:cNvCxnSpPr>
              <a:cxnSpLocks/>
            </p:cNvCxnSpPr>
            <p:nvPr/>
          </p:nvCxnSpPr>
          <p:spPr>
            <a:xfrm rot="20165946" flipH="1" flipV="1">
              <a:off x="4632772" y="2789893"/>
              <a:ext cx="350244" cy="161201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BB829EF-229C-DC02-FF03-418A1E3B9C30}"/>
              </a:ext>
            </a:extLst>
          </p:cNvPr>
          <p:cNvGrpSpPr/>
          <p:nvPr/>
        </p:nvGrpSpPr>
        <p:grpSpPr>
          <a:xfrm rot="1434054">
            <a:off x="2386475" y="5083921"/>
            <a:ext cx="377100" cy="428993"/>
            <a:chOff x="4567449" y="2504796"/>
            <a:chExt cx="377100" cy="428992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26F6DCA-EA0C-4C82-2F70-7490EE77AA5B}"/>
                </a:ext>
              </a:extLst>
            </p:cNvPr>
            <p:cNvSpPr txBox="1"/>
            <p:nvPr/>
          </p:nvSpPr>
          <p:spPr>
            <a:xfrm>
              <a:off x="4590336" y="2504796"/>
              <a:ext cx="311304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E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A2064673-473C-967E-5BDB-941164579207}"/>
                </a:ext>
              </a:extLst>
            </p:cNvPr>
            <p:cNvCxnSpPr>
              <a:cxnSpLocks/>
            </p:cNvCxnSpPr>
            <p:nvPr/>
          </p:nvCxnSpPr>
          <p:spPr>
            <a:xfrm rot="20165946" flipH="1" flipV="1">
              <a:off x="4567449" y="2792283"/>
              <a:ext cx="377100" cy="14150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20E771C-CCB4-D529-05B5-648911ECC8C5}"/>
              </a:ext>
            </a:extLst>
          </p:cNvPr>
          <p:cNvGrpSpPr/>
          <p:nvPr/>
        </p:nvGrpSpPr>
        <p:grpSpPr>
          <a:xfrm rot="1434054">
            <a:off x="1245889" y="4500786"/>
            <a:ext cx="430725" cy="445074"/>
            <a:chOff x="4590337" y="2504796"/>
            <a:chExt cx="430725" cy="445073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7C39165-D301-2577-2520-10EFE820ED12}"/>
                </a:ext>
              </a:extLst>
            </p:cNvPr>
            <p:cNvSpPr txBox="1"/>
            <p:nvPr/>
          </p:nvSpPr>
          <p:spPr>
            <a:xfrm>
              <a:off x="4590337" y="2504796"/>
              <a:ext cx="311304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E</a:t>
              </a: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05AC05BD-F01F-D319-0E9B-EFA80F4A0FCB}"/>
                </a:ext>
              </a:extLst>
            </p:cNvPr>
            <p:cNvCxnSpPr>
              <a:cxnSpLocks/>
            </p:cNvCxnSpPr>
            <p:nvPr/>
          </p:nvCxnSpPr>
          <p:spPr>
            <a:xfrm rot="20165946">
              <a:off x="4652313" y="2761594"/>
              <a:ext cx="368749" cy="18827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E4748A0-582D-D38E-35F1-05953F02747D}"/>
              </a:ext>
            </a:extLst>
          </p:cNvPr>
          <p:cNvGrpSpPr/>
          <p:nvPr/>
        </p:nvGrpSpPr>
        <p:grpSpPr>
          <a:xfrm rot="1434054">
            <a:off x="2046836" y="4774458"/>
            <a:ext cx="396086" cy="435138"/>
            <a:chOff x="4563612" y="2504795"/>
            <a:chExt cx="396087" cy="435139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63872C4-7D94-ED71-2A4E-727BE86566D3}"/>
                </a:ext>
              </a:extLst>
            </p:cNvPr>
            <p:cNvSpPr txBox="1"/>
            <p:nvPr/>
          </p:nvSpPr>
          <p:spPr>
            <a:xfrm>
              <a:off x="4590337" y="2504795"/>
              <a:ext cx="311305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E</a:t>
              </a: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1AD70808-EDAC-1A4B-0153-42CBEC851BDD}"/>
                </a:ext>
              </a:extLst>
            </p:cNvPr>
            <p:cNvCxnSpPr>
              <a:cxnSpLocks/>
            </p:cNvCxnSpPr>
            <p:nvPr/>
          </p:nvCxnSpPr>
          <p:spPr>
            <a:xfrm rot="20165946">
              <a:off x="4563612" y="2801389"/>
              <a:ext cx="396087" cy="13854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EBE0EE5-D7CA-2341-89A7-DAC39A84A96E}"/>
              </a:ext>
            </a:extLst>
          </p:cNvPr>
          <p:cNvSpPr>
            <a:spLocks noGrp="1"/>
          </p:cNvSpPr>
          <p:nvPr>
            <p:ph idx="16"/>
          </p:nvPr>
        </p:nvSpPr>
        <p:spPr bwMode="auto">
          <a:xfrm>
            <a:off x="157927" y="558110"/>
            <a:ext cx="8496944" cy="201275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en-US" sz="2800" dirty="0">
                <a:solidFill>
                  <a:schemeClr val="accent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Design, fabricate, test and assemble:</a:t>
            </a:r>
          </a:p>
          <a:p>
            <a:pPr lvl="1">
              <a:spcBef>
                <a:spcPts val="300"/>
              </a:spcBef>
            </a:pPr>
            <a:r>
              <a:rPr lang="en-US" b="1" u="sng" dirty="0">
                <a:latin typeface="Arial Narrow" panose="020B0604020202020204" pitchFamily="34" charset="0"/>
                <a:cs typeface="Arial Narrow" panose="020B0604020202020204" pitchFamily="34" charset="0"/>
              </a:rPr>
              <a:t>100 CPA 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resistive panels forming two cathode arrays (1400m</a:t>
            </a:r>
            <a:r>
              <a:rPr lang="en-US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2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)</a:t>
            </a:r>
          </a:p>
          <a:p>
            <a:pPr lvl="1">
              <a:spcBef>
                <a:spcPts val="300"/>
              </a:spcBef>
            </a:pPr>
            <a:r>
              <a:rPr lang="en-US" b="1" u="sng" dirty="0">
                <a:latin typeface="Arial Narrow" panose="020B0604020202020204" pitchFamily="34" charset="0"/>
                <a:cs typeface="Arial Narrow" panose="020B0604020202020204" pitchFamily="34" charset="0"/>
              </a:rPr>
              <a:t>100 top 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+ </a:t>
            </a:r>
            <a:r>
              <a:rPr lang="en-US" b="1" u="sng" dirty="0">
                <a:latin typeface="Arial Narrow" panose="020B0604020202020204" pitchFamily="34" charset="0"/>
                <a:cs typeface="Arial Narrow" panose="020B0604020202020204" pitchFamily="34" charset="0"/>
              </a:rPr>
              <a:t>100 bottom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 field cage modules, </a:t>
            </a:r>
            <a:r>
              <a:rPr lang="en-US" b="1" u="sng" dirty="0">
                <a:latin typeface="Arial Narrow" panose="020B0604020202020204" pitchFamily="34" charset="0"/>
                <a:cs typeface="Arial Narrow" panose="020B0604020202020204" pitchFamily="34" charset="0"/>
              </a:rPr>
              <a:t>48 End Wall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 field cage modules (1728m</a:t>
            </a:r>
            <a:r>
              <a:rPr lang="en-US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2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)</a:t>
            </a:r>
          </a:p>
          <a:p>
            <a:pPr lvl="1">
              <a:spcBef>
                <a:spcPts val="3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2 sets of HV power supplies, cables, ripple filters, and feedthroughs</a:t>
            </a:r>
          </a:p>
          <a:p>
            <a:pPr lvl="1">
              <a:spcBef>
                <a:spcPts val="3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Digitizers for HVPS and ground plane monitoring</a:t>
            </a:r>
          </a:p>
          <a:p>
            <a:pPr lvl="1">
              <a:spcBef>
                <a:spcPts val="3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Cameras for HV monitoring</a:t>
            </a:r>
          </a:p>
          <a:p>
            <a:pPr>
              <a:defRPr/>
            </a:pPr>
            <a:endParaRPr lang="en-US" sz="2800" dirty="0">
              <a:solidFill>
                <a:srgbClr val="1248D6"/>
              </a:solidFill>
              <a:latin typeface="Arial Narrow" panose="020B0604020202020204" pitchFamily="34" charset="0"/>
              <a:ea typeface="Arial"/>
              <a:cs typeface="Arial Narrow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DB203E-6AAB-2A8E-E4C4-0A7D45F14095}"/>
              </a:ext>
            </a:extLst>
          </p:cNvPr>
          <p:cNvSpPr txBox="1"/>
          <p:nvPr/>
        </p:nvSpPr>
        <p:spPr>
          <a:xfrm>
            <a:off x="7477101" y="3086115"/>
            <a:ext cx="16232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Parts prep: 2025 – late 2025</a:t>
            </a:r>
          </a:p>
          <a:p>
            <a:r>
              <a:rPr lang="en-US" sz="1600" dirty="0"/>
              <a:t>Installation: 2026 – 2027 @SURF</a:t>
            </a:r>
          </a:p>
        </p:txBody>
      </p:sp>
    </p:spTree>
    <p:extLst>
      <p:ext uri="{BB962C8B-B14F-4D97-AF65-F5344CB8AC3E}">
        <p14:creationId xmlns:p14="http://schemas.microsoft.com/office/powerpoint/2010/main" val="3685020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3014"/>
            <a:ext cx="8229600" cy="647103"/>
          </a:xfrm>
        </p:spPr>
        <p:txBody>
          <a:bodyPr/>
          <a:lstStyle/>
          <a:p>
            <a:pPr algn="ctr"/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HVS Consortium Scope - FD2-VD TPC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-644779" y="6549550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189" rtl="0" fontAlgn="auto">
              <a:spcBef>
                <a:spcPts val="0"/>
              </a:spcBef>
              <a:spcAft>
                <a:spcPts val="0"/>
              </a:spcAft>
              <a:defRPr sz="1200" b="0" i="0" kern="1200" baseline="0" smtClean="0">
                <a:solidFill>
                  <a:srgbClr val="E95125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457189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377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566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754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5943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131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320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509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/>
              <a:t>Feb. 17, 2024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53787" y="6549550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ctr" defTabSz="457189" rtl="0" fontAlgn="auto">
              <a:spcBef>
                <a:spcPts val="0"/>
              </a:spcBef>
              <a:spcAft>
                <a:spcPts val="0"/>
              </a:spcAft>
              <a:defRPr sz="1200" b="0" i="0" kern="1200" baseline="0" dirty="0">
                <a:solidFill>
                  <a:srgbClr val="E95125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457189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377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566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754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5943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131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320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509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de-DE"/>
              <a:t>DUNE FD1 &amp; FD2 FC Workshop 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-1069975" y="6549550"/>
            <a:ext cx="425195" cy="158697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189" rtl="0" fontAlgn="auto">
              <a:spcBef>
                <a:spcPts val="0"/>
              </a:spcBef>
              <a:spcAft>
                <a:spcPts val="0"/>
              </a:spcAft>
              <a:defRPr sz="1200" b="0" i="0" kern="1200" baseline="0" smtClean="0">
                <a:solidFill>
                  <a:srgbClr val="E95125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457189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377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566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754" algn="l" defTabSz="457189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5943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131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320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509" algn="l" defTabSz="457189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EBE0EE5-D7CA-2341-89A7-DAC39A84A96E}"/>
              </a:ext>
            </a:extLst>
          </p:cNvPr>
          <p:cNvSpPr>
            <a:spLocks noGrp="1"/>
          </p:cNvSpPr>
          <p:nvPr>
            <p:ph idx="16"/>
          </p:nvPr>
        </p:nvSpPr>
        <p:spPr bwMode="auto">
          <a:xfrm>
            <a:off x="189856" y="479966"/>
            <a:ext cx="8496944" cy="201275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en-US" sz="2800" dirty="0">
                <a:solidFill>
                  <a:schemeClr val="accent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Design, fabricate, test and assemble:</a:t>
            </a:r>
          </a:p>
          <a:p>
            <a:pPr lvl="1">
              <a:spcBef>
                <a:spcPts val="300"/>
              </a:spcBef>
            </a:pPr>
            <a:r>
              <a:rPr lang="en-US" b="1" u="sng" dirty="0">
                <a:latin typeface="Arial Narrow" panose="020B0604020202020204" pitchFamily="34" charset="0"/>
                <a:cs typeface="Arial Narrow" panose="020B0604020202020204" pitchFamily="34" charset="0"/>
              </a:rPr>
              <a:t>80 Full 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Unit Cathode Planes (780m</a:t>
            </a:r>
            <a:r>
              <a:rPr lang="en-US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2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) with embedded PD</a:t>
            </a:r>
          </a:p>
          <a:p>
            <a:pPr lvl="1">
              <a:spcBef>
                <a:spcPts val="300"/>
              </a:spcBef>
            </a:pPr>
            <a:r>
              <a:rPr lang="en-US" b="1" u="sng" dirty="0">
                <a:latin typeface="Arial Narrow" panose="020B0604020202020204" pitchFamily="34" charset="0"/>
                <a:cs typeface="Arial Narrow" panose="020B0604020202020204" pitchFamily="34" charset="0"/>
              </a:rPr>
              <a:t>192 field cage 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modules – 160  Long Wall and 32 End Wall modules (~1781m</a:t>
            </a:r>
            <a:r>
              <a:rPr lang="en-US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2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)</a:t>
            </a:r>
          </a:p>
          <a:p>
            <a:pPr lvl="1">
              <a:spcBef>
                <a:spcPts val="3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One set of HV power supply, cable, ripple filter, and feedthrough</a:t>
            </a:r>
          </a:p>
          <a:p>
            <a:pPr lvl="1">
              <a:spcBef>
                <a:spcPts val="3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Digitizers for HVPS and current monitoring</a:t>
            </a:r>
          </a:p>
          <a:p>
            <a:pPr lvl="1">
              <a:spcBef>
                <a:spcPts val="3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Cameras for HV monitoring</a:t>
            </a:r>
          </a:p>
          <a:p>
            <a:pPr>
              <a:defRPr/>
            </a:pPr>
            <a:endParaRPr lang="en-US" sz="2800" dirty="0">
              <a:solidFill>
                <a:srgbClr val="1248D6"/>
              </a:solidFill>
              <a:latin typeface="Arial Narrow" panose="020B0604020202020204" pitchFamily="34" charset="0"/>
              <a:ea typeface="Arial"/>
              <a:cs typeface="Arial Narrow" panose="020B060402020202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04F4B67-A451-203C-965A-C246D16D22BE}"/>
              </a:ext>
            </a:extLst>
          </p:cNvPr>
          <p:cNvGrpSpPr/>
          <p:nvPr/>
        </p:nvGrpSpPr>
        <p:grpSpPr>
          <a:xfrm>
            <a:off x="880632" y="2403865"/>
            <a:ext cx="7669499" cy="4105049"/>
            <a:chOff x="880632" y="2403865"/>
            <a:chExt cx="7669499" cy="4105049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C28E7A67-0786-2113-12C4-35C7436FA7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0683" y="2403865"/>
              <a:ext cx="7469444" cy="4024885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5A90EB0-5395-6C40-B4B3-BFB6ECD1150E}"/>
                </a:ext>
              </a:extLst>
            </p:cNvPr>
            <p:cNvGrpSpPr/>
            <p:nvPr/>
          </p:nvGrpSpPr>
          <p:grpSpPr>
            <a:xfrm>
              <a:off x="880632" y="3476912"/>
              <a:ext cx="7669499" cy="3032002"/>
              <a:chOff x="720429" y="3301481"/>
              <a:chExt cx="6286859" cy="3340063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E1CAE23-C12C-5245-958C-2A2DE7C965A2}"/>
                  </a:ext>
                </a:extLst>
              </p:cNvPr>
              <p:cNvSpPr txBox="1"/>
              <p:nvPr/>
            </p:nvSpPr>
            <p:spPr>
              <a:xfrm rot="19983536">
                <a:off x="4646159" y="4857148"/>
                <a:ext cx="1528355" cy="372952"/>
              </a:xfrm>
              <a:prstGeom prst="rect">
                <a:avLst/>
              </a:prstGeom>
              <a:solidFill>
                <a:srgbClr val="FFFFFF">
                  <a:alpha val="67843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1600" b="1" dirty="0">
                    <a:solidFill>
                      <a:srgbClr val="C00000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Long Wall Field Cage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20A0C29-AADE-5C40-86D4-358080F7F759}"/>
                  </a:ext>
                </a:extLst>
              </p:cNvPr>
              <p:cNvSpPr txBox="1"/>
              <p:nvPr/>
            </p:nvSpPr>
            <p:spPr>
              <a:xfrm rot="1187311">
                <a:off x="1605334" y="5438695"/>
                <a:ext cx="1499240" cy="372952"/>
              </a:xfrm>
              <a:prstGeom prst="rect">
                <a:avLst/>
              </a:prstGeom>
              <a:solidFill>
                <a:srgbClr val="FFFFFF">
                  <a:alpha val="61176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1600" b="1" dirty="0">
                    <a:solidFill>
                      <a:srgbClr val="C00000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End Wall Field Cage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BB5B9D7-1788-5641-99DD-30CB5C8257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35099" y="5561842"/>
                <a:ext cx="2401656" cy="1079702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CB4F0362-BC9A-334B-99A5-645AEAF5F2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4692" y="3301481"/>
                <a:ext cx="277409" cy="224637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D9132C9-070D-E14F-BC81-E43FD37D1101}"/>
                  </a:ext>
                </a:extLst>
              </p:cNvPr>
              <p:cNvSpPr txBox="1"/>
              <p:nvPr/>
            </p:nvSpPr>
            <p:spPr>
              <a:xfrm rot="4825323">
                <a:off x="531340" y="4243377"/>
                <a:ext cx="706157" cy="327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2000" b="1" dirty="0">
                    <a:solidFill>
                      <a:srgbClr val="C00000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13m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4F1C2F8-4F98-5C47-B61D-348BCE224BCA}"/>
                  </a:ext>
                </a:extLst>
              </p:cNvPr>
              <p:cNvSpPr txBox="1"/>
              <p:nvPr/>
            </p:nvSpPr>
            <p:spPr>
              <a:xfrm rot="706742">
                <a:off x="1923951" y="6122184"/>
                <a:ext cx="606841" cy="440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2000" b="1" dirty="0">
                    <a:solidFill>
                      <a:srgbClr val="C00000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13m</a:t>
                </a:r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34FC0393-7E6C-BA43-A6EE-26791732A6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83909" y="4277725"/>
                <a:ext cx="3123379" cy="2282983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F051CBF-C5D4-304D-9591-236A29DB42D2}"/>
                  </a:ext>
                </a:extLst>
              </p:cNvPr>
              <p:cNvSpPr txBox="1"/>
              <p:nvPr/>
            </p:nvSpPr>
            <p:spPr>
              <a:xfrm rot="19905746">
                <a:off x="5609238" y="5202265"/>
                <a:ext cx="606841" cy="440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US" sz="2000" b="1" dirty="0">
                    <a:solidFill>
                      <a:srgbClr val="C00000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60m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1E7DD0B-8AE2-26E9-1B3B-854C2849D6E7}"/>
                </a:ext>
              </a:extLst>
            </p:cNvPr>
            <p:cNvSpPr txBox="1"/>
            <p:nvPr/>
          </p:nvSpPr>
          <p:spPr>
            <a:xfrm rot="20208058">
              <a:off x="5427588" y="3549589"/>
              <a:ext cx="2800447" cy="400110"/>
            </a:xfrm>
            <a:prstGeom prst="rect">
              <a:avLst/>
            </a:prstGeom>
            <a:solidFill>
              <a:schemeClr val="bg1">
                <a:lumMod val="85000"/>
                <a:alpha val="63000"/>
              </a:schemeClr>
            </a:solidFill>
            <a:ln w="381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70% Optical Transparency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2CA06A63-9E6F-5D97-D840-48D470500B38}"/>
                </a:ext>
              </a:extLst>
            </p:cNvPr>
            <p:cNvCxnSpPr>
              <a:cxnSpLocks/>
            </p:cNvCxnSpPr>
            <p:nvPr/>
          </p:nvCxnSpPr>
          <p:spPr>
            <a:xfrm>
              <a:off x="5099799" y="4814860"/>
              <a:ext cx="0" cy="454491"/>
            </a:xfrm>
            <a:prstGeom prst="straightConnector1">
              <a:avLst/>
            </a:prstGeom>
            <a:ln w="38100">
              <a:solidFill>
                <a:srgbClr val="C0504D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A50D03F-7844-3460-7D8A-96478A832D3C}"/>
                </a:ext>
              </a:extLst>
            </p:cNvPr>
            <p:cNvSpPr txBox="1"/>
            <p:nvPr/>
          </p:nvSpPr>
          <p:spPr>
            <a:xfrm rot="5400000">
              <a:off x="5051303" y="4886892"/>
              <a:ext cx="611244" cy="338554"/>
            </a:xfrm>
            <a:prstGeom prst="rect">
              <a:avLst/>
            </a:prstGeom>
            <a:solidFill>
              <a:srgbClr val="FFFFFF">
                <a:alpha val="67843"/>
              </a:srgbClr>
            </a:solidFill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600" b="1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2.5m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6E7DD3D-12F0-898F-7774-6AE7726C3D21}"/>
                </a:ext>
              </a:extLst>
            </p:cNvPr>
            <p:cNvGrpSpPr/>
            <p:nvPr/>
          </p:nvGrpSpPr>
          <p:grpSpPr>
            <a:xfrm>
              <a:off x="8160131" y="2825705"/>
              <a:ext cx="311304" cy="733687"/>
              <a:chOff x="7523526" y="5516386"/>
              <a:chExt cx="311304" cy="733687"/>
            </a:xfrm>
          </p:grpSpPr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7168033F-4947-E26B-070E-F19D83EC2DC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472694" y="6049239"/>
                <a:ext cx="401668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746674E-596F-9FF4-95C1-08EEB15753AB}"/>
                  </a:ext>
                </a:extLst>
              </p:cNvPr>
              <p:cNvSpPr txBox="1"/>
              <p:nvPr/>
            </p:nvSpPr>
            <p:spPr>
              <a:xfrm>
                <a:off x="7523526" y="5516386"/>
                <a:ext cx="311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E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7060EB1-FA79-90CD-ED67-44BAC116ECD8}"/>
                </a:ext>
              </a:extLst>
            </p:cNvPr>
            <p:cNvGrpSpPr/>
            <p:nvPr/>
          </p:nvGrpSpPr>
          <p:grpSpPr>
            <a:xfrm>
              <a:off x="8172777" y="3650992"/>
              <a:ext cx="311304" cy="767310"/>
              <a:chOff x="7517877" y="4558222"/>
              <a:chExt cx="311304" cy="767309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235420F-8573-643B-B1AA-CDE23D9220DD}"/>
                  </a:ext>
                </a:extLst>
              </p:cNvPr>
              <p:cNvSpPr txBox="1"/>
              <p:nvPr/>
            </p:nvSpPr>
            <p:spPr>
              <a:xfrm>
                <a:off x="7517877" y="4956199"/>
                <a:ext cx="311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  <a:latin typeface="Arial Narrow" panose="020B0604020202020204" pitchFamily="34" charset="0"/>
                    <a:cs typeface="Arial Narrow" panose="020B0604020202020204" pitchFamily="34" charset="0"/>
                  </a:rPr>
                  <a:t>E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4DA0F33A-73A2-9FE5-EE18-F7FD33CE2DC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7472694" y="4759056"/>
                <a:ext cx="401668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B8529A6-0C91-3C7B-36D3-EFF32360928E}"/>
                </a:ext>
              </a:extLst>
            </p:cNvPr>
            <p:cNvSpPr txBox="1"/>
            <p:nvPr/>
          </p:nvSpPr>
          <p:spPr>
            <a:xfrm rot="5024554">
              <a:off x="934291" y="4350616"/>
              <a:ext cx="1348188" cy="369332"/>
            </a:xfrm>
            <a:prstGeom prst="rect">
              <a:avLst/>
            </a:prstGeom>
            <a:solidFill>
              <a:srgbClr val="D9D9D9">
                <a:alpha val="50196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Drift 2x6.5m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CC456FD-9B17-1D2B-9FA7-F9C96719EA80}"/>
              </a:ext>
            </a:extLst>
          </p:cNvPr>
          <p:cNvSpPr txBox="1"/>
          <p:nvPr/>
        </p:nvSpPr>
        <p:spPr>
          <a:xfrm>
            <a:off x="5827684" y="6136054"/>
            <a:ext cx="333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Parts prep: Mid 2025 – late 2026</a:t>
            </a:r>
          </a:p>
          <a:p>
            <a:r>
              <a:rPr lang="en-US" sz="1800" dirty="0"/>
              <a:t>Installation: 2027 – 2028@SURF</a:t>
            </a:r>
          </a:p>
        </p:txBody>
      </p:sp>
    </p:spTree>
    <p:extLst>
      <p:ext uri="{BB962C8B-B14F-4D97-AF65-F5344CB8AC3E}">
        <p14:creationId xmlns:p14="http://schemas.microsoft.com/office/powerpoint/2010/main" val="4166960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28B7-09E8-BB48-BBE8-AE276575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595" y="1330"/>
            <a:ext cx="8882767" cy="548785"/>
          </a:xfrm>
        </p:spPr>
        <p:txBody>
          <a:bodyPr/>
          <a:lstStyle/>
          <a:p>
            <a:pPr algn="ctr"/>
            <a:r>
              <a:rPr lang="en-US" sz="4000" b="0" dirty="0">
                <a:latin typeface="Arial Narrow" panose="020B0604020202020204" pitchFamily="34" charset="0"/>
                <a:cs typeface="Arial Narrow" panose="020B0604020202020204" pitchFamily="34" charset="0"/>
              </a:rPr>
              <a:t>Field Cage &amp; the Scope of the Work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62F1C1-90CE-894F-92E5-5E4C1E9A579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179465" y="550115"/>
            <a:ext cx="8708165" cy="582782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400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FC surrounds the active volume and help provide a uniform E field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</a:rPr>
              <a:t>The Scope: Construct the field cage (FC) for the FD1-HD and FD2-VD, integrate it into the HVS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</a:rPr>
              <a:t>Teams</a:t>
            </a:r>
            <a:endParaRPr lang="en-US" sz="2400" dirty="0"/>
          </a:p>
          <a:p>
            <a:pPr lvl="1">
              <a:spcBef>
                <a:spcPts val="600"/>
              </a:spcBef>
            </a:pPr>
            <a:r>
              <a:rPr lang="en-US" sz="2200" dirty="0">
                <a:latin typeface="Arial Narrow" panose="020B0604020202020204" pitchFamily="34" charset="0"/>
                <a:cs typeface="Arial Narrow" panose="020B0604020202020204" pitchFamily="34" charset="0"/>
              </a:rPr>
              <a:t>FD1-HD: UT Arlington, U. of Minnesota, LSU and CERN</a:t>
            </a:r>
          </a:p>
          <a:p>
            <a:pPr lvl="1">
              <a:spcBef>
                <a:spcPts val="600"/>
              </a:spcBef>
            </a:pPr>
            <a:r>
              <a:rPr lang="en-US" sz="2200" dirty="0">
                <a:latin typeface="Arial Narrow" panose="020B0604020202020204" pitchFamily="34" charset="0"/>
                <a:cs typeface="Arial Narrow" panose="020B0604020202020204" pitchFamily="34" charset="0"/>
              </a:rPr>
              <a:t>FD2-VD: UT Arlington, </a:t>
            </a:r>
            <a:r>
              <a:rPr lang="en-US" sz="2200" dirty="0"/>
              <a:t>William &amp; Mary </a:t>
            </a:r>
            <a:r>
              <a:rPr lang="en-US" sz="2200" dirty="0">
                <a:latin typeface="Arial Narrow" panose="020B0604020202020204" pitchFamily="34" charset="0"/>
                <a:cs typeface="Arial Narrow" panose="020B0604020202020204" pitchFamily="34" charset="0"/>
              </a:rPr>
              <a:t>and CERN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</a:rPr>
              <a:t>This entails to</a:t>
            </a:r>
          </a:p>
          <a:p>
            <a:pPr lvl="1">
              <a:spcBef>
                <a:spcPts val="6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Procure all the FC parts and devise the necessary tools</a:t>
            </a:r>
          </a:p>
          <a:p>
            <a:pPr lvl="2">
              <a:spcBef>
                <a:spcPts val="6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CERN is responsible for design and the aluminum profile electrodes</a:t>
            </a:r>
          </a:p>
          <a:p>
            <a:pPr lvl="2">
              <a:spcBef>
                <a:spcPts val="6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UTA is responsible for </a:t>
            </a:r>
            <a:r>
              <a:rPr lang="en-US" dirty="0"/>
              <a:t>FRP and other parts</a:t>
            </a:r>
            <a:endParaRPr lang="en-US" dirty="0"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>
              <a:spcBef>
                <a:spcPts val="6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QC the FC parts</a:t>
            </a:r>
          </a:p>
          <a:p>
            <a:pPr lvl="1">
              <a:spcBef>
                <a:spcPts val="6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Package and ship </a:t>
            </a:r>
            <a:r>
              <a:rPr lang="en-US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QCed</a:t>
            </a: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 parts to SURF at least 6mo prior to the start of the construction</a:t>
            </a:r>
          </a:p>
          <a:p>
            <a:pPr lvl="1">
              <a:spcBef>
                <a:spcPts val="6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Assemble FC modules, including the HVDB mounting underground at SURF</a:t>
            </a:r>
          </a:p>
          <a:p>
            <a:pPr lvl="1">
              <a:spcBef>
                <a:spcPts val="6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Install FC into </a:t>
            </a:r>
            <a:r>
              <a:rPr lang="en-US" dirty="0"/>
              <a:t>FD1-HD (Mar. 2027 – Dec. 2027) and FD2-HD (Feb. 2028 – June 2028)</a:t>
            </a:r>
            <a:endParaRPr lang="en-US" dirty="0"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>
              <a:spcBef>
                <a:spcPts val="600"/>
              </a:spcBef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Commission the HV system</a:t>
            </a:r>
          </a:p>
          <a:p>
            <a:pPr lvl="1">
              <a:spcBef>
                <a:spcPts val="600"/>
              </a:spcBef>
            </a:pPr>
            <a:endParaRPr lang="en-US" sz="24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989BCC-0FC5-FB08-7EF9-EEF2C81A5568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81B405-4FE2-C179-6590-0A404B87FDD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693AF3-832A-FE8E-0B6A-B2388E664C2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723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4795"/>
            <a:ext cx="9144000" cy="568746"/>
          </a:xfrm>
        </p:spPr>
        <p:txBody>
          <a:bodyPr/>
          <a:lstStyle/>
          <a:p>
            <a:r>
              <a:rPr lang="en-US" sz="4000" b="1" dirty="0"/>
              <a:t>Parts for UTA to Process – FD1-HD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A4E873C-B74E-BB07-BE93-97DFAE959169}"/>
              </a:ext>
            </a:extLst>
          </p:cNvPr>
          <p:cNvSpPr txBox="1">
            <a:spLocks/>
          </p:cNvSpPr>
          <p:nvPr/>
        </p:nvSpPr>
        <p:spPr bwMode="auto">
          <a:xfrm>
            <a:off x="152400" y="640988"/>
            <a:ext cx="8839200" cy="524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457200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Process parts for 100 BFC w/ 10% spare &amp; deliver by 11/1/26</a:t>
            </a:r>
          </a:p>
          <a:p>
            <a:pPr marL="457200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Parts and numbers to process</a:t>
            </a:r>
          </a:p>
          <a:p>
            <a:pPr marL="857250" lvl="1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For BFC Modules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FRP I-beams: 2/BFC + 10% spare  200+20 = 220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FRP Latch Beams: 2/BFC + 10% spare  200+20 = 220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G10 Reinforcement plates: 4/BFC + 10% spare  400+40 =440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BFC Lifting Bar: 1/BFC + 2% spare  100+2  102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Lifting Plates: 2/FC  8 total (already in hand)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All necessary hardware : screws, lock washers, flat washers, nuts</a:t>
            </a:r>
          </a:p>
          <a:p>
            <a:pPr marL="857250" lvl="1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Tooling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2 FC assembly tables : One to be shipped to SURF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Any tools for installation</a:t>
            </a:r>
          </a:p>
          <a:p>
            <a:pPr marL="857250" lvl="1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3653D1-5B4E-CD39-C4BE-222BE2A81C21}"/>
              </a:ext>
            </a:extLst>
          </p:cNvPr>
          <p:cNvSpPr txBox="1"/>
          <p:nvPr/>
        </p:nvSpPr>
        <p:spPr>
          <a:xfrm>
            <a:off x="4572000" y="5638800"/>
            <a:ext cx="4572000" cy="707886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+mj-lt"/>
              </a:rPr>
              <a:t>Galaxy cluster collision </a:t>
            </a:r>
            <a:r>
              <a:rPr lang="en-US" sz="2000" dirty="0">
                <a:solidFill>
                  <a:schemeClr val="bg1"/>
                </a:solidFill>
                <a:latin typeface="+mj-lt"/>
                <a:sym typeface="Wingdings" pitchFamily="2" charset="2"/>
              </a:rPr>
              <a:t> the blue shows the total mass concentration mostly dark matter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6990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319AE-F592-3247-9503-D6CF0B56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963AE-121E-D767-C1E1-0F249C665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A3417-94DC-2CD1-262D-777B050F2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0" name="Picture 9" descr="A diagram of a machine&#10;&#10;Description automatically generated">
            <a:extLst>
              <a:ext uri="{FF2B5EF4-FFF2-40B4-BE49-F238E27FC236}">
                <a16:creationId xmlns:a16="http://schemas.microsoft.com/office/drawing/2014/main" id="{6D4A9D98-A7A2-DC12-4794-BE08EC177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4089"/>
            <a:ext cx="8915400" cy="623391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25153F8-4811-7B7A-9590-2F8B01466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3014"/>
            <a:ext cx="8229600" cy="647103"/>
          </a:xfrm>
        </p:spPr>
        <p:txBody>
          <a:bodyPr/>
          <a:lstStyle/>
          <a:p>
            <a:pPr algn="ctr"/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FD1-HD I – Beam (process 220)</a:t>
            </a:r>
          </a:p>
        </p:txBody>
      </p:sp>
    </p:spTree>
    <p:extLst>
      <p:ext uri="{BB962C8B-B14F-4D97-AF65-F5344CB8AC3E}">
        <p14:creationId xmlns:p14="http://schemas.microsoft.com/office/powerpoint/2010/main" val="29594048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diagram of a train&#10;&#10;Description automatically generated">
            <a:extLst>
              <a:ext uri="{FF2B5EF4-FFF2-40B4-BE49-F238E27FC236}">
                <a16:creationId xmlns:a16="http://schemas.microsoft.com/office/drawing/2014/main" id="{13A8555E-7C98-8B17-94FE-170853DFB0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0745" y="876300"/>
            <a:ext cx="8522479" cy="51054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319AE-F592-3247-9503-D6CF0B56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963AE-121E-D767-C1E1-0F249C665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A3417-94DC-2CD1-262D-777B050F2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43731FF-A51E-AC4D-1D41-672C34046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3014"/>
            <a:ext cx="8229600" cy="647103"/>
          </a:xfrm>
        </p:spPr>
        <p:txBody>
          <a:bodyPr/>
          <a:lstStyle/>
          <a:p>
            <a:pPr algn="ctr"/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FD1-HD Latch – Beam (process 220)</a:t>
            </a:r>
          </a:p>
        </p:txBody>
      </p:sp>
    </p:spTree>
    <p:extLst>
      <p:ext uri="{BB962C8B-B14F-4D97-AF65-F5344CB8AC3E}">
        <p14:creationId xmlns:p14="http://schemas.microsoft.com/office/powerpoint/2010/main" val="3719137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319AE-F592-3247-9503-D6CF0B56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963AE-121E-D767-C1E1-0F249C665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A3417-94DC-2CD1-262D-777B050F2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10" name="Picture 9" descr="A drawing of a circle with numbers and lines&#10;&#10;Description automatically generated">
            <a:extLst>
              <a:ext uri="{FF2B5EF4-FFF2-40B4-BE49-F238E27FC236}">
                <a16:creationId xmlns:a16="http://schemas.microsoft.com/office/drawing/2014/main" id="{82D307CC-24B2-C924-F225-C078E64C5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424" y="1066800"/>
            <a:ext cx="6415152" cy="32004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06C6C90-1BFE-D637-3348-1E74896ED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57499"/>
            <a:ext cx="9372600" cy="1218603"/>
          </a:xfrm>
        </p:spPr>
        <p:txBody>
          <a:bodyPr/>
          <a:lstStyle/>
          <a:p>
            <a:pPr algn="ctr"/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FD1-HD Reinforcement Plates (process 440) &amp; Lift Bars (make 102) </a:t>
            </a:r>
            <a:b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</a:br>
            <a:endParaRPr lang="en-US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11" name="Picture 10" descr="A diagram of a line&#10;&#10;Description automatically generated with medium confidence">
            <a:extLst>
              <a:ext uri="{FF2B5EF4-FFF2-40B4-BE49-F238E27FC236}">
                <a16:creationId xmlns:a16="http://schemas.microsoft.com/office/drawing/2014/main" id="{E0664F1B-0F1A-91B7-FCCA-AEF6060A7E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4120292"/>
            <a:ext cx="7772400" cy="227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95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602"/>
            <a:ext cx="9144000" cy="568746"/>
          </a:xfrm>
        </p:spPr>
        <p:txBody>
          <a:bodyPr/>
          <a:lstStyle/>
          <a:p>
            <a:r>
              <a:rPr lang="en-US" sz="4000" b="1" dirty="0"/>
              <a:t>Parts for UTA to Process – FD2-VD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A4E873C-B74E-BB07-BE93-97DFAE959169}"/>
              </a:ext>
            </a:extLst>
          </p:cNvPr>
          <p:cNvSpPr txBox="1">
            <a:spLocks/>
          </p:cNvSpPr>
          <p:nvPr/>
        </p:nvSpPr>
        <p:spPr bwMode="auto">
          <a:xfrm>
            <a:off x="152400" y="457200"/>
            <a:ext cx="8839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457200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Process parts for 192 FC w/ 10% spare &amp; deliver by 9/1/27  2*3 different types of modules, long wall/end wall * top/middle/bottom</a:t>
            </a:r>
          </a:p>
          <a:p>
            <a:pPr marL="457200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Parts and numbers to process</a:t>
            </a:r>
          </a:p>
          <a:p>
            <a:pPr marL="857250" lvl="1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FC Module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FRP Box-beams: 2/FC + 10% spare  384 + 38 = 422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FRP Box beam insert for inter-module connection :2/FC+10% spare  384+38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Bottom stabilizers : 2/FC column + 10% spare: 2*48*1.1=106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Top stabilizers: 2/FC column + 10% spare: 2*48*1.1=106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Top yoke: 1/FC column + 10% spare: 1*48*1.1=53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Top SM I-beams: 1/SM + 10% spare: 1*24*1.1=26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All necessary hardware: screws, lock washers, flat washers, nuts, </a:t>
            </a:r>
            <a:r>
              <a:rPr lang="en-US" sz="1800" dirty="0" err="1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etc</a:t>
            </a:r>
            <a:endParaRPr lang="en-US" sz="1800" dirty="0"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  <a:p>
            <a:pPr marL="857250" lvl="1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Tooling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2 profile bending tools: stay at UTA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3 FC assembly stands : Two to be shipped to SURF, 1 at UTA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28 FC Storage carts: all to be shipped to SURF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3 scaffolding structure for module assembly: 2 to be shipped to SURF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4 installation tripods: all to SURF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1 gantry crane for completed module lifting and insertion into the storage cart</a:t>
            </a:r>
          </a:p>
          <a:p>
            <a:pPr marL="1257300" lvl="2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4 module installation carts: all to SURF</a:t>
            </a:r>
          </a:p>
          <a:p>
            <a:pPr marL="857250" lvl="1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endParaRPr lang="en-US" sz="2000" dirty="0"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  <a:p>
            <a:pPr marL="857250" lvl="1" indent="-457200">
              <a:spcBef>
                <a:spcPts val="72"/>
              </a:spcBef>
              <a:buFont typeface="Arial" panose="020B0604020202020204" pitchFamily="34" charset="0"/>
              <a:buChar char="•"/>
            </a:pPr>
            <a:endParaRPr lang="en-US" sz="2000" dirty="0"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2383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E774-34A7-474C-AF62-5CC7DD5252D5}" type="slidenum">
              <a:rPr lang="en-US" b="0">
                <a:latin typeface="Arial Narrow" panose="020B0604020202020204" pitchFamily="34" charset="0"/>
                <a:cs typeface="Arial Narrow" panose="020B0604020202020204" pitchFamily="34" charset="0"/>
              </a:rPr>
              <a:pPr/>
              <a:t>2</a:t>
            </a:fld>
            <a:endParaRPr lang="en-US" b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67417" y="-152400"/>
            <a:ext cx="8686800" cy="838200"/>
          </a:xfrm>
        </p:spPr>
        <p:txBody>
          <a:bodyPr/>
          <a:lstStyle/>
          <a:p>
            <a:r>
              <a:rPr lang="en-US" sz="40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Workshop Fundamentals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09600"/>
            <a:ext cx="8647983" cy="54864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4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Goals : To set up the production factory for large scale FC parts processing and to train all group members with module QC and assembly procedure</a:t>
            </a:r>
          </a:p>
          <a:p>
            <a:pPr>
              <a:spcBef>
                <a:spcPts val="0"/>
              </a:spcBef>
            </a:pPr>
            <a:r>
              <a:rPr lang="en-US" sz="34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Tasks to complete in the workshop</a:t>
            </a:r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Complete the factory set up </a:t>
            </a:r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Understand the scope and tasks involved in the project</a:t>
            </a:r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Go through the module assembly procedure hands-on and finish constructing one HDFC module</a:t>
            </a:r>
          </a:p>
          <a:p>
            <a:pPr marL="971550" lvl="1" indent="-514350">
              <a:spcBef>
                <a:spcPts val="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Hands-on training of the module parts QC procedure and exercise recording them into the QC </a:t>
            </a:r>
            <a:r>
              <a:rPr lang="en-US" sz="3000" dirty="0" err="1">
                <a:solidFill>
                  <a:srgbClr val="7030A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iPADs</a:t>
            </a:r>
            <a:endParaRPr lang="en-US" sz="3000" dirty="0">
              <a:solidFill>
                <a:srgbClr val="7030A0"/>
              </a:solidFill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</a:rPr>
              <a:t>Feb. 17, 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</a:rPr>
              <a:t>DUNE FD1 &amp; FD2 FC Workshop 2</a:t>
            </a:r>
          </a:p>
        </p:txBody>
      </p:sp>
    </p:spTree>
    <p:extLst>
      <p:ext uri="{BB962C8B-B14F-4D97-AF65-F5344CB8AC3E}">
        <p14:creationId xmlns:p14="http://schemas.microsoft.com/office/powerpoint/2010/main" val="130478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319AE-F592-3247-9503-D6CF0B56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963AE-121E-D767-C1E1-0F249C665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A3417-94DC-2CD1-262D-777B050F2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06C6C90-1BFE-D637-3348-1E74896ED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452" y="3910"/>
            <a:ext cx="8292548" cy="706123"/>
          </a:xfrm>
        </p:spPr>
        <p:txBody>
          <a:bodyPr/>
          <a:lstStyle/>
          <a:p>
            <a:pPr algn="ctr"/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FD2-VD Long-wall Bottom Module (48)</a:t>
            </a:r>
          </a:p>
        </p:txBody>
      </p:sp>
      <p:pic>
        <p:nvPicPr>
          <p:cNvPr id="10" name="Picture 9" descr="A blueprint of a machine&#10;&#10;Description automatically generated">
            <a:extLst>
              <a:ext uri="{FF2B5EF4-FFF2-40B4-BE49-F238E27FC236}">
                <a16:creationId xmlns:a16="http://schemas.microsoft.com/office/drawing/2014/main" id="{332095E4-0446-DA29-442D-8B5069190D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65" y="710033"/>
            <a:ext cx="8952470" cy="6144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2773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319AE-F592-3247-9503-D6CF0B56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963AE-121E-D767-C1E1-0F249C665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A3417-94DC-2CD1-262D-777B050F2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06C6C90-1BFE-D637-3348-1E74896ED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452" y="3910"/>
            <a:ext cx="8391568" cy="1218603"/>
          </a:xfrm>
        </p:spPr>
        <p:txBody>
          <a:bodyPr/>
          <a:lstStyle/>
          <a:p>
            <a:pPr algn="ctr"/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FD2-VD Parts List – Long Bottom FC</a:t>
            </a:r>
          </a:p>
        </p:txBody>
      </p:sp>
      <p:pic>
        <p:nvPicPr>
          <p:cNvPr id="8" name="Picture 7" descr="A close-up of a document&#10;&#10;Description automatically generated">
            <a:extLst>
              <a:ext uri="{FF2B5EF4-FFF2-40B4-BE49-F238E27FC236}">
                <a16:creationId xmlns:a16="http://schemas.microsoft.com/office/drawing/2014/main" id="{CE2F4945-F354-D911-8AED-43552D2BD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807" y="0"/>
            <a:ext cx="48923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51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319AE-F592-3247-9503-D6CF0B56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963AE-121E-D767-C1E1-0F249C665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A3417-94DC-2CD1-262D-777B050F2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06C6C90-1BFE-D637-3348-1E74896ED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452" y="3910"/>
            <a:ext cx="8391568" cy="1218603"/>
          </a:xfrm>
        </p:spPr>
        <p:txBody>
          <a:bodyPr/>
          <a:lstStyle/>
          <a:p>
            <a:pPr algn="ctr"/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FD2-VD Box Beams (process 422)</a:t>
            </a:r>
          </a:p>
        </p:txBody>
      </p:sp>
      <p:pic>
        <p:nvPicPr>
          <p:cNvPr id="3" name="Picture 2" descr="A drawing of a line of rectangular objects&#10;&#10;Description automatically generated with medium confidence">
            <a:extLst>
              <a:ext uri="{FF2B5EF4-FFF2-40B4-BE49-F238E27FC236}">
                <a16:creationId xmlns:a16="http://schemas.microsoft.com/office/drawing/2014/main" id="{DA946B05-046F-05A6-39AC-527609BF11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81" y="1066800"/>
            <a:ext cx="6877172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7476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319AE-F592-3247-9503-D6CF0B56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963AE-121E-D767-C1E1-0F249C665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A3417-94DC-2CD1-262D-777B050F2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06C6C90-1BFE-D637-3348-1E74896ED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452" y="3911"/>
            <a:ext cx="8391568" cy="681890"/>
          </a:xfrm>
        </p:spPr>
        <p:txBody>
          <a:bodyPr/>
          <a:lstStyle/>
          <a:p>
            <a:pPr algn="ctr"/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FD2-VD Assembly Stand (make 3)</a:t>
            </a:r>
          </a:p>
        </p:txBody>
      </p:sp>
      <p:pic>
        <p:nvPicPr>
          <p:cNvPr id="3" name="Picture 2" descr="A diagram of a metal structure&#10;&#10;Description automatically generated with medium confidence">
            <a:extLst>
              <a:ext uri="{FF2B5EF4-FFF2-40B4-BE49-F238E27FC236}">
                <a16:creationId xmlns:a16="http://schemas.microsoft.com/office/drawing/2014/main" id="{2944121F-CB34-7B20-00BB-072219FDA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80" y="685800"/>
            <a:ext cx="8709620" cy="613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4624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319AE-F592-3247-9503-D6CF0B56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963AE-121E-D767-C1E1-0F249C665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A3417-94DC-2CD1-262D-777B050F2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06C6C90-1BFE-D637-3348-1E74896ED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452" y="3911"/>
            <a:ext cx="8391568" cy="681890"/>
          </a:xfrm>
        </p:spPr>
        <p:txBody>
          <a:bodyPr/>
          <a:lstStyle/>
          <a:p>
            <a:pPr algn="ctr"/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FD2-VD FC Storage Cart (make 28)</a:t>
            </a:r>
          </a:p>
        </p:txBody>
      </p:sp>
      <p:pic>
        <p:nvPicPr>
          <p:cNvPr id="8" name="Picture 7" descr="A blueprint of a metal structure&#10;&#10;Description automatically generated">
            <a:extLst>
              <a:ext uri="{FF2B5EF4-FFF2-40B4-BE49-F238E27FC236}">
                <a16:creationId xmlns:a16="http://schemas.microsoft.com/office/drawing/2014/main" id="{7394231D-84FC-1B58-E18A-E3C78E2D1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13" y="685801"/>
            <a:ext cx="8720374" cy="616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7129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319AE-F592-3247-9503-D6CF0B56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963AE-121E-D767-C1E1-0F249C665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A3417-94DC-2CD1-262D-777B050F2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9C444E-D752-9BF6-0440-A6BD9BF6DC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3271651"/>
            <a:ext cx="2438400" cy="3111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D64C3B-E260-96BD-18E3-53E6F20E0E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619373"/>
            <a:ext cx="2125552" cy="26522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87B77F-09E8-0D05-938D-2F3E68895C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133" y="609600"/>
            <a:ext cx="3860066" cy="51062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748E96-C766-1853-535D-9469F636C1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2192517"/>
            <a:ext cx="1315479" cy="160894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284EE9-8B9C-30A7-8D13-ADE6491A757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765" t="13982" r="16053" b="24236"/>
          <a:stretch/>
        </p:blipFill>
        <p:spPr>
          <a:xfrm>
            <a:off x="608563" y="5075248"/>
            <a:ext cx="1087914" cy="90268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13C4D14-E028-8E91-0121-255CE76EA3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910" y="619373"/>
            <a:ext cx="1038453" cy="104136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0399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4795"/>
            <a:ext cx="9144000" cy="568746"/>
          </a:xfrm>
        </p:spPr>
        <p:txBody>
          <a:bodyPr/>
          <a:lstStyle/>
          <a:p>
            <a:r>
              <a:rPr lang="en-US" sz="4000" b="1" dirty="0"/>
              <a:t>What do we need to do?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A4E873C-B74E-BB07-BE93-97DFAE959169}"/>
              </a:ext>
            </a:extLst>
          </p:cNvPr>
          <p:cNvSpPr txBox="1">
            <a:spLocks/>
          </p:cNvSpPr>
          <p:nvPr/>
        </p:nvSpPr>
        <p:spPr bwMode="auto">
          <a:xfrm>
            <a:off x="152400" y="640988"/>
            <a:ext cx="8839200" cy="524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Exercise, learn and adhere to the QA/QC procedures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Procure all FRP and other parts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Construct all tools for module assembly and installation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Train for profile bending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Train and get used to the different types of parts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Exercise the parts preparations, along with the QA/QC procedure and the use of the QA/QC tool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Construct the HD and VD assembly tables and exercise module constructions for training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Exercise the 3D printing of the thin profile caps and the necessary QA/QC jigs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Prepare for production readiness review (PRR) for both HD and VD parts production</a:t>
            </a:r>
          </a:p>
        </p:txBody>
      </p:sp>
    </p:spTree>
    <p:extLst>
      <p:ext uri="{BB962C8B-B14F-4D97-AF65-F5344CB8AC3E}">
        <p14:creationId xmlns:p14="http://schemas.microsoft.com/office/powerpoint/2010/main" val="323630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14542A-2EA5-BF55-B0B9-7F9865C75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391" y="778103"/>
            <a:ext cx="4141357" cy="5747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6B06C0-FEF8-1A70-AF31-CE0A65AA4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7690"/>
            <a:ext cx="7886700" cy="368315"/>
          </a:xfrm>
        </p:spPr>
        <p:txBody>
          <a:bodyPr>
            <a:normAutofit fontScale="90000"/>
          </a:bodyPr>
          <a:lstStyle/>
          <a:p>
            <a:r>
              <a:rPr lang="en-US" dirty="0"/>
              <a:t>Field Cage Installation Test Configuration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C6C9AD-971F-04D5-D204-2CDCC8BF6A08}"/>
              </a:ext>
            </a:extLst>
          </p:cNvPr>
          <p:cNvSpPr txBox="1"/>
          <p:nvPr/>
        </p:nvSpPr>
        <p:spPr>
          <a:xfrm>
            <a:off x="3320011" y="562680"/>
            <a:ext cx="971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LWSM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69AA59-4A3E-6C35-75C2-F9770B4CFA69}"/>
              </a:ext>
            </a:extLst>
          </p:cNvPr>
          <p:cNvSpPr txBox="1"/>
          <p:nvPr/>
        </p:nvSpPr>
        <p:spPr>
          <a:xfrm>
            <a:off x="5485248" y="579569"/>
            <a:ext cx="1007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EWSM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9EAD7C-460E-72A6-F392-BAFD4F37E448}"/>
              </a:ext>
            </a:extLst>
          </p:cNvPr>
          <p:cNvSpPr txBox="1"/>
          <p:nvPr/>
        </p:nvSpPr>
        <p:spPr>
          <a:xfrm>
            <a:off x="6997450" y="4188632"/>
            <a:ext cx="19857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Two full EW modules to demonstrate final FC closing</a:t>
            </a:r>
          </a:p>
          <a:p>
            <a:r>
              <a:rPr lang="en-US" sz="1800" dirty="0">
                <a:solidFill>
                  <a:schemeClr val="accent2"/>
                </a:solidFill>
              </a:rPr>
              <a:t>(one split in 2 half modules?)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89F1037-B26B-1DD3-540F-C373C538C871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5952263" y="4742630"/>
            <a:ext cx="1045187" cy="323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73A107B-FC6F-F077-C198-08D6EA894337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6541609" y="5065795"/>
            <a:ext cx="455841" cy="4362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1A6AAFE-AE6A-5030-C7E0-0AD9552070F3}"/>
              </a:ext>
            </a:extLst>
          </p:cNvPr>
          <p:cNvSpPr txBox="1"/>
          <p:nvPr/>
        </p:nvSpPr>
        <p:spPr>
          <a:xfrm>
            <a:off x="6869995" y="1682271"/>
            <a:ext cx="22510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Six dummy EW modules with subset of profiles: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/>
                </a:solidFill>
              </a:rPr>
              <a:t>Demonstrating cathode connection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/>
                </a:solidFill>
              </a:rPr>
              <a:t>Demonstrating row 3 to row 4 interconnects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1AE5E5-BA71-9B11-E5A7-6AA8340503CA}"/>
              </a:ext>
            </a:extLst>
          </p:cNvPr>
          <p:cNvSpPr txBox="1"/>
          <p:nvPr/>
        </p:nvSpPr>
        <p:spPr>
          <a:xfrm>
            <a:off x="289897" y="944925"/>
            <a:ext cx="23767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Two dummy LW modules with fiber conduits, and top profiles to demonstrate new fiber connection scheme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CD6F779-06ED-C0FF-9E26-835D88CAA1C6}"/>
              </a:ext>
            </a:extLst>
          </p:cNvPr>
          <p:cNvCxnSpPr>
            <a:cxnSpLocks/>
            <a:stCxn id="21" idx="3"/>
          </p:cNvCxnSpPr>
          <p:nvPr/>
        </p:nvCxnSpPr>
        <p:spPr>
          <a:xfrm flipV="1">
            <a:off x="2666638" y="1127235"/>
            <a:ext cx="937200" cy="6948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E32BF5F-9665-3D50-C889-1EE9722A6E7B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2666638" y="1822088"/>
            <a:ext cx="1001088" cy="337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5E19778-6E44-E9DB-335B-C8D7B8ADF2F2}"/>
              </a:ext>
            </a:extLst>
          </p:cNvPr>
          <p:cNvSpPr txBox="1"/>
          <p:nvPr/>
        </p:nvSpPr>
        <p:spPr>
          <a:xfrm>
            <a:off x="289897" y="2836433"/>
            <a:ext cx="2629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Make cathode/HV bus connections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0A1FDCC-4B5B-FF48-4D78-BF016C8AC9CD}"/>
              </a:ext>
            </a:extLst>
          </p:cNvPr>
          <p:cNvCxnSpPr>
            <a:cxnSpLocks/>
          </p:cNvCxnSpPr>
          <p:nvPr/>
        </p:nvCxnSpPr>
        <p:spPr>
          <a:xfrm flipH="1">
            <a:off x="289897" y="3159599"/>
            <a:ext cx="263455" cy="492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4895BA0-A888-A61B-BB51-9EC4872AF728}"/>
              </a:ext>
            </a:extLst>
          </p:cNvPr>
          <p:cNvSpPr txBox="1"/>
          <p:nvPr/>
        </p:nvSpPr>
        <p:spPr>
          <a:xfrm>
            <a:off x="289897" y="3429000"/>
            <a:ext cx="23816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Two full(?) LW modules with fiber conduits to demonstrate old fiber connection scheme.</a:t>
            </a:r>
          </a:p>
          <a:p>
            <a:r>
              <a:rPr lang="en-US" sz="1800" dirty="0">
                <a:solidFill>
                  <a:schemeClr val="accent2"/>
                </a:solidFill>
              </a:rPr>
              <a:t>Time and motion study on assembly speed.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611C66E-1F85-5BC3-2C0D-D201E4E84634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2671546" y="3912111"/>
            <a:ext cx="2061197" cy="5325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9F61A2A-10B5-C21F-037E-5E760493750F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2671546" y="4444663"/>
            <a:ext cx="2061197" cy="536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6B2A62AA-1FD4-D6DC-E5BB-9A01E19A23E2}"/>
              </a:ext>
            </a:extLst>
          </p:cNvPr>
          <p:cNvSpPr txBox="1"/>
          <p:nvPr/>
        </p:nvSpPr>
        <p:spPr>
          <a:xfrm>
            <a:off x="289897" y="5473887"/>
            <a:ext cx="2381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Remaining LW modules are dummies with sparce profiles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1592945-762C-29B8-1347-4F5132AD89A7}"/>
              </a:ext>
            </a:extLst>
          </p:cNvPr>
          <p:cNvCxnSpPr>
            <a:cxnSpLocks/>
          </p:cNvCxnSpPr>
          <p:nvPr/>
        </p:nvCxnSpPr>
        <p:spPr>
          <a:xfrm>
            <a:off x="6432673" y="2901264"/>
            <a:ext cx="1064" cy="14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24DAA14-B7CD-DF93-471B-A4777B83FB02}"/>
              </a:ext>
            </a:extLst>
          </p:cNvPr>
          <p:cNvCxnSpPr>
            <a:cxnSpLocks/>
          </p:cNvCxnSpPr>
          <p:nvPr/>
        </p:nvCxnSpPr>
        <p:spPr>
          <a:xfrm flipH="1">
            <a:off x="6216860" y="3652041"/>
            <a:ext cx="695290" cy="568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63FDADC-2716-8041-8C31-2E7D92AC98A3}"/>
              </a:ext>
            </a:extLst>
          </p:cNvPr>
          <p:cNvSpPr txBox="1"/>
          <p:nvPr/>
        </p:nvSpPr>
        <p:spPr>
          <a:xfrm>
            <a:off x="6893046" y="1006584"/>
            <a:ext cx="2251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4 FC support flanges with lift rods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336C841-EE81-C7A1-5C30-B99FB1C8B82D}"/>
              </a:ext>
            </a:extLst>
          </p:cNvPr>
          <p:cNvCxnSpPr>
            <a:cxnSpLocks/>
            <a:stCxn id="3" idx="1"/>
          </p:cNvCxnSpPr>
          <p:nvPr/>
        </p:nvCxnSpPr>
        <p:spPr>
          <a:xfrm flipH="1" flipV="1">
            <a:off x="6456707" y="1252621"/>
            <a:ext cx="436339" cy="771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7D268C7-23E3-213E-5B81-6B6B26384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6A67162-0C4C-4E99-9ADA-499C30665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49CD9E-8DAF-E45C-933B-B6614FC03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073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4795"/>
            <a:ext cx="9144000" cy="568746"/>
          </a:xfrm>
        </p:spPr>
        <p:txBody>
          <a:bodyPr/>
          <a:lstStyle/>
          <a:p>
            <a:r>
              <a:rPr lang="en-US" sz="4000" b="1" dirty="0"/>
              <a:t>What do we need to build for Mock-up?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A4E873C-B74E-BB07-BE93-97DFAE959169}"/>
              </a:ext>
            </a:extLst>
          </p:cNvPr>
          <p:cNvSpPr txBox="1">
            <a:spLocks/>
          </p:cNvSpPr>
          <p:nvPr/>
        </p:nvSpPr>
        <p:spPr bwMode="auto">
          <a:xfrm>
            <a:off x="152400" y="660607"/>
            <a:ext cx="8839200" cy="524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Process and QC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FRP Box beams: 2*16 + spare = 40 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TFC Box beams: 2*4 + spare = 10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MFC Box beams: 2*8 + spare = 20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BFC Box beams: 2*4 + spare = 10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FRP Box beam inserts: 3*2*4 + 10% =24 + 2 =26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BNL or CERN will purchase and prepare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Al FC Column box beam top connector: 2*4 + 10% = 8+2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SS FC Column yoke connector: 1*4 + 10% = 4+1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TFC support plates: 2*2*4+spare = 20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BFC constraining bracket: 1*2*4+spare = 10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Steel Bottom stabilizer structure : 1*4 = 4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Module installation cart: 1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en-US" sz="2400" dirty="0"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en-US" sz="2400" dirty="0">
              <a:latin typeface="Arial Narrow" panose="020B0604020202020204" pitchFamily="34" charset="0"/>
              <a:cs typeface="Arial Narrow" panose="020B060402020202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0791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BA6FA0F-E4B3-B098-4BA6-35A92DF95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75" y="761999"/>
            <a:ext cx="8693241" cy="26115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4795"/>
            <a:ext cx="9144000" cy="568746"/>
          </a:xfrm>
        </p:spPr>
        <p:txBody>
          <a:bodyPr/>
          <a:lstStyle/>
          <a:p>
            <a:r>
              <a:rPr lang="en-US" sz="4000" b="1" dirty="0"/>
              <a:t>VD Top and Mid FC Module Parts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FEBB21-10AB-E418-E4B4-8ED884E7FE88}"/>
              </a:ext>
            </a:extLst>
          </p:cNvPr>
          <p:cNvSpPr txBox="1"/>
          <p:nvPr/>
        </p:nvSpPr>
        <p:spPr>
          <a:xfrm>
            <a:off x="213784" y="712652"/>
            <a:ext cx="4558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TFC FRP Box beams (2*4+spare=8+2)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CB6FF76-4729-389B-1010-A13271292A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43" y="3397914"/>
            <a:ext cx="8854016" cy="262188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6C8790-B5A5-1E38-BB16-B8CEF33FF1F9}"/>
              </a:ext>
            </a:extLst>
          </p:cNvPr>
          <p:cNvSpPr txBox="1"/>
          <p:nvPr/>
        </p:nvSpPr>
        <p:spPr>
          <a:xfrm>
            <a:off x="213784" y="3373571"/>
            <a:ext cx="4755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MFC FRP Box beams (4*4+spare=16+4)</a:t>
            </a:r>
          </a:p>
        </p:txBody>
      </p:sp>
    </p:spTree>
    <p:extLst>
      <p:ext uri="{BB962C8B-B14F-4D97-AF65-F5344CB8AC3E}">
        <p14:creationId xmlns:p14="http://schemas.microsoft.com/office/powerpoint/2010/main" val="2952038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09600"/>
          </a:xfrm>
        </p:spPr>
        <p:txBody>
          <a:bodyPr/>
          <a:lstStyle/>
          <a:p>
            <a:pPr eaLnBrk="1" hangingPunct="1"/>
            <a:r>
              <a:rPr lang="en-US" b="1" dirty="0">
                <a:latin typeface="Arial Narrow" charset="0"/>
              </a:rPr>
              <a:t>Neutrino fundamentals – 1 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3820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Postulated in 1930 to explain the nuclear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dirty="0">
                <a:latin typeface="Arial Narrow" charset="0"/>
              </a:rPr>
              <a:t>-decay and detected experimentally in 1956 (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</a:rPr>
              <a:t>1995 Nobel</a:t>
            </a:r>
            <a:r>
              <a:rPr lang="en-US" dirty="0">
                <a:latin typeface="Arial Narrow" charset="0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Fundamental particles of matter in the current Standard Model of Particle Physics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cs typeface="ＭＳ Ｐゴシック" charset="-128"/>
              </a:rPr>
              <a:t>Makes up a quarter of the whole particle table in TSM as 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  <a:cs typeface="ＭＳ Ｐゴシック" charset="-128"/>
              </a:rPr>
              <a:t>massless particles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cs typeface="ＭＳ Ｐゴシック" charset="-128"/>
              </a:rPr>
              <a:t>Have three flavors </a:t>
            </a:r>
            <a:r>
              <a:rPr lang="mr-IN" dirty="0">
                <a:latin typeface="Arial Narrow" charset="0"/>
                <a:cs typeface="ＭＳ Ｐゴシック" charset="-128"/>
              </a:rPr>
              <a:t>–</a:t>
            </a:r>
            <a:r>
              <a:rPr lang="en-US" dirty="0">
                <a:latin typeface="Arial Narrow" charset="0"/>
                <a:cs typeface="ＭＳ Ｐゴシック" charset="-128"/>
              </a:rPr>
              <a:t> electron (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>
                <a:latin typeface="+mj-lt"/>
                <a:ea typeface="Symbol" charset="2"/>
                <a:cs typeface="Symbol" charset="2"/>
              </a:rPr>
              <a:t>e</a:t>
            </a:r>
            <a:r>
              <a:rPr lang="en-US" dirty="0">
                <a:latin typeface="Arial Narrow" charset="0"/>
                <a:cs typeface="ＭＳ Ｐゴシック" charset="-128"/>
              </a:rPr>
              <a:t> </a:t>
            </a:r>
            <a:r>
              <a:rPr lang="mr-IN" dirty="0">
                <a:latin typeface="Arial Narrow" charset="0"/>
                <a:cs typeface="ＭＳ Ｐゴシック" charset="-128"/>
              </a:rPr>
              <a:t>–</a:t>
            </a:r>
            <a:r>
              <a:rPr lang="en-US" dirty="0">
                <a:latin typeface="Arial Narrow" charset="0"/>
                <a:cs typeface="ＭＳ Ｐゴシック" charset="-128"/>
              </a:rPr>
              <a:t> 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  <a:cs typeface="ＭＳ Ｐゴシック" charset="-128"/>
              </a:rPr>
              <a:t>2002 Nobel</a:t>
            </a:r>
            <a:r>
              <a:rPr lang="en-US" dirty="0">
                <a:latin typeface="Arial Narrow" charset="0"/>
                <a:cs typeface="ＭＳ Ｐゴシック" charset="-128"/>
              </a:rPr>
              <a:t>), muon (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>
                <a:latin typeface="Arial Narrow" charset="0"/>
                <a:cs typeface="ＭＳ Ｐゴシック" charset="-128"/>
              </a:rPr>
              <a:t> </a:t>
            </a:r>
            <a:r>
              <a:rPr lang="mr-IN" dirty="0">
                <a:latin typeface="Arial Narrow" charset="0"/>
                <a:cs typeface="ＭＳ Ｐゴシック" charset="-128"/>
              </a:rPr>
              <a:t>–</a:t>
            </a:r>
            <a:r>
              <a:rPr lang="en-US" dirty="0">
                <a:latin typeface="Arial Narrow" charset="0"/>
                <a:cs typeface="ＭＳ Ｐゴシック" charset="-128"/>
              </a:rPr>
              <a:t> 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  <a:cs typeface="ＭＳ Ｐゴシック" charset="-128"/>
              </a:rPr>
              <a:t>1988 Nobel</a:t>
            </a:r>
            <a:r>
              <a:rPr lang="en-US" dirty="0">
                <a:latin typeface="Arial Narrow" charset="0"/>
                <a:cs typeface="ＭＳ Ｐゴシック" charset="-128"/>
              </a:rPr>
              <a:t>) , and tau (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 err="1"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dirty="0">
                <a:latin typeface="Arial Narrow" charset="0"/>
                <a:cs typeface="ＭＳ Ｐゴシック" charset="-128"/>
              </a:rPr>
              <a:t>) types</a:t>
            </a:r>
            <a:endParaRPr lang="en-US" dirty="0">
              <a:solidFill>
                <a:schemeClr val="tx1"/>
              </a:solidFill>
              <a:latin typeface="Arial Narrow" charset="0"/>
              <a:cs typeface="ＭＳ Ｐゴシック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Charge neutral and o</a:t>
            </a:r>
            <a:r>
              <a:rPr lang="en-US" dirty="0">
                <a:latin typeface="Arial Narrow" charset="0"/>
                <a:cs typeface="ＭＳ Ｐゴシック" charset="-128"/>
              </a:rPr>
              <a:t>nly interact via the weak force </a:t>
            </a:r>
            <a:r>
              <a:rPr lang="en-US" dirty="0">
                <a:latin typeface="Arial Narrow" charset="0"/>
                <a:cs typeface="ＭＳ Ｐゴシック" charset="-128"/>
                <a:sym typeface="Wingdings"/>
              </a:rPr>
              <a:t> do not interact often in matter</a:t>
            </a:r>
            <a:endParaRPr lang="en-US" dirty="0">
              <a:latin typeface="Arial Narrow" charset="0"/>
              <a:cs typeface="ＭＳ Ｐゴシック" charset="-128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62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1A5765F-D7DB-FFF6-714D-2261DAA907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2" y="673602"/>
            <a:ext cx="8673548" cy="34162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4795"/>
            <a:ext cx="9144000" cy="568746"/>
          </a:xfrm>
        </p:spPr>
        <p:txBody>
          <a:bodyPr/>
          <a:lstStyle/>
          <a:p>
            <a:r>
              <a:rPr lang="en-US" sz="4000" b="1" dirty="0"/>
              <a:t>VD Bottom FC Module Parts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FEBB21-10AB-E418-E4B4-8ED884E7FE88}"/>
              </a:ext>
            </a:extLst>
          </p:cNvPr>
          <p:cNvSpPr txBox="1"/>
          <p:nvPr/>
        </p:nvSpPr>
        <p:spPr>
          <a:xfrm>
            <a:off x="228600" y="640152"/>
            <a:ext cx="4558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BFC FRP Box beams (2*4+spare=8+2)</a:t>
            </a:r>
          </a:p>
        </p:txBody>
      </p:sp>
      <p:pic>
        <p:nvPicPr>
          <p:cNvPr id="6" name="Picture 5" descr="A drawing of a rectangular object with a line and a point&#10;&#10;Description automatically generated with medium confidence">
            <a:extLst>
              <a:ext uri="{FF2B5EF4-FFF2-40B4-BE49-F238E27FC236}">
                <a16:creationId xmlns:a16="http://schemas.microsoft.com/office/drawing/2014/main" id="{4FEE3038-B1A4-5C31-7F4B-22A2031373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523" y="3926163"/>
            <a:ext cx="6038553" cy="2057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9DC53A-6661-9083-C816-DCEB611D51A1}"/>
              </a:ext>
            </a:extLst>
          </p:cNvPr>
          <p:cNvSpPr txBox="1"/>
          <p:nvPr/>
        </p:nvSpPr>
        <p:spPr>
          <a:xfrm>
            <a:off x="718900" y="4954863"/>
            <a:ext cx="1908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+mj-lt"/>
              </a:rPr>
              <a:t>FRP Insert (14)</a:t>
            </a:r>
          </a:p>
        </p:txBody>
      </p:sp>
    </p:spTree>
    <p:extLst>
      <p:ext uri="{BB962C8B-B14F-4D97-AF65-F5344CB8AC3E}">
        <p14:creationId xmlns:p14="http://schemas.microsoft.com/office/powerpoint/2010/main" val="8464373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B06C0-FEF8-1A70-AF31-CE0A65AA4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1787"/>
            <a:ext cx="7886700" cy="727130"/>
          </a:xfrm>
        </p:spPr>
        <p:txBody>
          <a:bodyPr>
            <a:normAutofit fontScale="90000"/>
          </a:bodyPr>
          <a:lstStyle/>
          <a:p>
            <a:r>
              <a:rPr lang="en-US" dirty="0"/>
              <a:t>VD Field Cage Tools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9EAD7C-460E-72A6-F392-BAFD4F37E448}"/>
              </a:ext>
            </a:extLst>
          </p:cNvPr>
          <p:cNvSpPr txBox="1"/>
          <p:nvPr/>
        </p:nvSpPr>
        <p:spPr>
          <a:xfrm>
            <a:off x="6477000" y="1120150"/>
            <a:ext cx="1813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2 storage carts</a:t>
            </a:r>
          </a:p>
          <a:p>
            <a:r>
              <a:rPr lang="en-US" sz="1800" dirty="0"/>
              <a:t>Available @ CERN with minor updates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1AE5E5-BA71-9B11-E5A7-6AA8340503CA}"/>
              </a:ext>
            </a:extLst>
          </p:cNvPr>
          <p:cNvSpPr txBox="1"/>
          <p:nvPr/>
        </p:nvSpPr>
        <p:spPr>
          <a:xfrm>
            <a:off x="528855" y="1935401"/>
            <a:ext cx="2616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One assembly station </a:t>
            </a:r>
          </a:p>
          <a:p>
            <a:r>
              <a:rPr lang="en-US" sz="1800" dirty="0"/>
              <a:t>Modified NP02 version @ CERN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158E86-837A-795E-5493-061D3E455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3367" y="2740201"/>
            <a:ext cx="1840204" cy="27190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57A252-93F6-BF01-2E2A-159B009817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081" y="2461572"/>
            <a:ext cx="1605485" cy="32762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2955722-B2FA-B794-D891-FC09FF2F786A}"/>
              </a:ext>
            </a:extLst>
          </p:cNvPr>
          <p:cNvSpPr txBox="1"/>
          <p:nvPr/>
        </p:nvSpPr>
        <p:spPr>
          <a:xfrm>
            <a:off x="3862959" y="1264394"/>
            <a:ext cx="1647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One installation cart </a:t>
            </a:r>
            <a:r>
              <a:rPr lang="en-US" sz="1800" dirty="0">
                <a:sym typeface="Wingdings" pitchFamily="2" charset="2"/>
              </a:rPr>
              <a:t> UTA to build one and ship to CERN</a:t>
            </a:r>
            <a:endParaRPr lang="en-US" sz="1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18FBF52-F806-579C-E380-B43CD14311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177" y="2740200"/>
            <a:ext cx="2252180" cy="305829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FA2CD0-2306-36D1-D6DC-67588CEA4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50BC75-CAD0-EF22-7BDA-B4A2B6DED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F09AF-132A-A278-9485-C074FC937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1893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533400"/>
          </a:xfrm>
        </p:spPr>
        <p:txBody>
          <a:bodyPr/>
          <a:lstStyle/>
          <a:p>
            <a:r>
              <a:rPr lang="en-US" sz="6000" b="1" dirty="0"/>
              <a:t>Group’s 3E Motto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64D9D-1FC8-3842-AD16-641B0FB22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933" y="1343549"/>
            <a:ext cx="8970564" cy="962421"/>
          </a:xfrm>
        </p:spPr>
        <p:txBody>
          <a:bodyPr/>
          <a:lstStyle/>
          <a:p>
            <a:pPr marL="0" indent="0" algn="ctr">
              <a:buNone/>
            </a:pPr>
            <a:r>
              <a:rPr lang="en-US" sz="4400" b="1" u="sng" dirty="0">
                <a:solidFill>
                  <a:srgbClr val="FF0000"/>
                </a:solidFill>
              </a:rPr>
              <a:t>Demand Yourself Excellence!</a:t>
            </a:r>
            <a:endParaRPr lang="en-US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4EB51-46E8-D04E-BC64-BBE6B4111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B8500F2-B941-D68E-265E-E052B0C049DD}"/>
              </a:ext>
            </a:extLst>
          </p:cNvPr>
          <p:cNvSpPr txBox="1">
            <a:spLocks/>
          </p:cNvSpPr>
          <p:nvPr/>
        </p:nvSpPr>
        <p:spPr bwMode="auto">
          <a:xfrm>
            <a:off x="-9933" y="2947790"/>
            <a:ext cx="8970564" cy="96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FontTx/>
              <a:buNone/>
            </a:pPr>
            <a:r>
              <a:rPr lang="en-US" sz="4400" b="1" u="sng" kern="0" dirty="0">
                <a:solidFill>
                  <a:srgbClr val="FF0000"/>
                </a:solidFill>
              </a:rPr>
              <a:t>Demand Each Other Excellence!</a:t>
            </a:r>
            <a:endParaRPr lang="en-US" sz="4400" kern="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E76740E-B65F-53F5-D0F8-07BB300838F4}"/>
              </a:ext>
            </a:extLst>
          </p:cNvPr>
          <p:cNvSpPr txBox="1">
            <a:spLocks/>
          </p:cNvSpPr>
          <p:nvPr/>
        </p:nvSpPr>
        <p:spPr bwMode="auto">
          <a:xfrm>
            <a:off x="-9933" y="4552030"/>
            <a:ext cx="8970564" cy="96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FontTx/>
              <a:buNone/>
            </a:pPr>
            <a:r>
              <a:rPr lang="en-US" sz="4400" b="1" u="sng" kern="0" dirty="0">
                <a:solidFill>
                  <a:srgbClr val="FF0000"/>
                </a:solidFill>
              </a:rPr>
              <a:t>Help Each Other Become Excellent!</a:t>
            </a:r>
            <a:endParaRPr lang="en-US" sz="4400" kern="0" dirty="0"/>
          </a:p>
        </p:txBody>
      </p:sp>
    </p:spTree>
    <p:extLst>
      <p:ext uri="{BB962C8B-B14F-4D97-AF65-F5344CB8AC3E}">
        <p14:creationId xmlns:p14="http://schemas.microsoft.com/office/powerpoint/2010/main" val="337908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09600"/>
          </a:xfrm>
        </p:spPr>
        <p:txBody>
          <a:bodyPr/>
          <a:lstStyle/>
          <a:p>
            <a:pPr eaLnBrk="1" hangingPunct="1"/>
            <a:r>
              <a:rPr lang="en-US" b="1" dirty="0">
                <a:latin typeface="Arial Narrow" charset="0"/>
              </a:rPr>
              <a:t>Neutrino fundamentals – 2 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3820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sym typeface="Wingdings"/>
              </a:rPr>
              <a:t>Large numbers of low E neutrinos (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>
                <a:ea typeface="Symbol" charset="2"/>
                <a:cs typeface="Symbol" charset="2"/>
              </a:rPr>
              <a:t>e</a:t>
            </a:r>
            <a:r>
              <a:rPr lang="en-US" dirty="0">
                <a:latin typeface="Arial Narrow" charset="0"/>
                <a:sym typeface="Wingdings"/>
              </a:rPr>
              <a:t>) produced in the Sun (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  <a:sym typeface="Wingdings"/>
              </a:rPr>
              <a:t>2002 Nobel</a:t>
            </a:r>
            <a:r>
              <a:rPr lang="en-US" dirty="0">
                <a:latin typeface="Arial Narrow" charset="0"/>
                <a:sym typeface="Wingdings"/>
              </a:rPr>
              <a:t>) and in reactors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sym typeface="Wingdings"/>
              </a:rPr>
              <a:t> 65x10</a:t>
            </a:r>
            <a:r>
              <a:rPr lang="en-US" baseline="30000" dirty="0">
                <a:latin typeface="Arial Narrow" charset="0"/>
                <a:sym typeface="Wingdings"/>
              </a:rPr>
              <a:t>9</a:t>
            </a:r>
            <a:r>
              <a:rPr lang="en-US" dirty="0">
                <a:latin typeface="Arial Narrow" charset="0"/>
                <a:sym typeface="Wingdings"/>
              </a:rPr>
              <a:t>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>
                <a:ea typeface="Symbol" charset="2"/>
                <a:cs typeface="Symbol" charset="2"/>
              </a:rPr>
              <a:t>e </a:t>
            </a:r>
            <a:r>
              <a:rPr lang="en-US" dirty="0">
                <a:latin typeface="Arial Narrow" charset="0"/>
                <a:sym typeface="Wingdings"/>
              </a:rPr>
              <a:t>/s/cm</a:t>
            </a:r>
            <a:r>
              <a:rPr lang="en-US" baseline="30000" dirty="0">
                <a:latin typeface="Arial Narrow" charset="0"/>
                <a:sym typeface="Wingdings"/>
              </a:rPr>
              <a:t>2</a:t>
            </a:r>
            <a:r>
              <a:rPr lang="en-US" dirty="0">
                <a:latin typeface="Arial Narrow" charset="0"/>
                <a:sym typeface="Wingdings"/>
              </a:rPr>
              <a:t> (FFT: how many passes throughout your body/sec?)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sym typeface="Wingdings"/>
              </a:rPr>
              <a:t>Neutrino flavor oscillation (change their flavors in flight!) discovered &amp; confirmed throughout late 1990 and early 2000 (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  <a:sym typeface="Wingdings"/>
              </a:rPr>
              <a:t>2015 Nobel</a:t>
            </a:r>
            <a:r>
              <a:rPr lang="en-US" dirty="0">
                <a:latin typeface="Arial Narrow" charset="0"/>
                <a:sym typeface="Wingdings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sym typeface="Wingdings"/>
              </a:rPr>
              <a:t>Happens because flavor and mass eigenstates differ (oscillation probability dependent on </a:t>
            </a:r>
            <a:r>
              <a:rPr lang="en-US" dirty="0">
                <a:latin typeface="Apple Chancery" panose="03020702040506060504" pitchFamily="66" charset="-79"/>
                <a:cs typeface="Apple Chancery" panose="03020702040506060504" pitchFamily="66" charset="-79"/>
                <a:sym typeface="Wingdings"/>
              </a:rPr>
              <a:t>L</a:t>
            </a:r>
            <a:r>
              <a:rPr lang="en-US" dirty="0">
                <a:latin typeface="Arial Narrow" charset="0"/>
                <a:sym typeface="Wingdings"/>
              </a:rPr>
              <a:t>/</a:t>
            </a:r>
            <a:r>
              <a:rPr lang="en-US" dirty="0" err="1">
                <a:latin typeface="Arial Narrow" charset="0"/>
                <a:sym typeface="Wingdings"/>
              </a:rPr>
              <a:t>E</a:t>
            </a:r>
            <a:r>
              <a:rPr lang="en-US" baseline="-25000" dirty="0" err="1">
                <a:latin typeface="Symbol" pitchFamily="2" charset="2"/>
                <a:sym typeface="Wingdings"/>
              </a:rPr>
              <a:t>n</a:t>
            </a:r>
            <a:r>
              <a:rPr lang="en-US" dirty="0">
                <a:latin typeface="Arial Narrow" charset="0"/>
                <a:sym typeface="Wingdings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endParaRPr lang="en-US" dirty="0">
              <a:latin typeface="Arial Narrow" charset="0"/>
              <a:sym typeface="Wingdings"/>
            </a:endParaRPr>
          </a:p>
          <a:p>
            <a:pPr lvl="1" eaLnBrk="1" hangingPunct="1">
              <a:lnSpc>
                <a:spcPct val="90000"/>
              </a:lnSpc>
            </a:pPr>
            <a:endParaRPr lang="en-US" dirty="0">
              <a:latin typeface="Arial Narrow" charset="0"/>
              <a:sym typeface="Wingdings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sym typeface="Wingdings"/>
              </a:rPr>
              <a:t>Neutrinos have mass!  SM in BIG trouble!</a:t>
            </a:r>
          </a:p>
          <a:p>
            <a:pPr lvl="1" eaLnBrk="1" hangingPunct="1">
              <a:lnSpc>
                <a:spcPct val="90000"/>
              </a:lnSpc>
            </a:pPr>
            <a:endParaRPr lang="en-US" dirty="0">
              <a:latin typeface="Arial Narrow" charset="0"/>
              <a:cs typeface="ＭＳ Ｐゴシック" charset="-128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2" name="Object 12">
            <a:extLst>
              <a:ext uri="{FF2B5EF4-FFF2-40B4-BE49-F238E27FC236}">
                <a16:creationId xmlns:a16="http://schemas.microsoft.com/office/drawing/2014/main" id="{8E92BC66-AAC9-E72F-E66D-57A046CA870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57400" y="4800600"/>
          <a:ext cx="4390617" cy="889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4419500" imgH="11112500" progId="Equation.3">
                  <p:embed/>
                </p:oleObj>
              </mc:Choice>
              <mc:Fallback>
                <p:oleObj name="Equation" r:id="rId2" imgW="54419500" imgH="11112500" progId="Equation.3">
                  <p:embed/>
                  <p:pic>
                    <p:nvPicPr>
                      <p:cNvPr id="2" name="Object 12">
                        <a:extLst>
                          <a:ext uri="{FF2B5EF4-FFF2-40B4-BE49-F238E27FC236}">
                            <a16:creationId xmlns:a16="http://schemas.microsoft.com/office/drawing/2014/main" id="{8E92BC66-AAC9-E72F-E66D-57A046CA870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4800600"/>
                        <a:ext cx="4390617" cy="88967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8148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"/>
            <a:ext cx="8915400" cy="16764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>
                <a:latin typeface="Arial Narrow"/>
                <a:cs typeface="Arial Narrow"/>
              </a:rPr>
              <a:t>Stands for Deep Under Ground Neutrino Experiment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>
                <a:latin typeface="Arial Narrow"/>
                <a:cs typeface="Arial Narrow"/>
              </a:rPr>
              <a:t>US flagship long baseline (1300km) </a:t>
            </a:r>
            <a:r>
              <a:rPr lang="en-US" dirty="0" err="1">
                <a:latin typeface="Symbol" charset="2"/>
                <a:cs typeface="Symbol" charset="2"/>
              </a:rPr>
              <a:t>ν</a:t>
            </a:r>
            <a:r>
              <a:rPr lang="en-US" dirty="0">
                <a:latin typeface="Arial Narrow"/>
                <a:cs typeface="Arial Narrow"/>
              </a:rPr>
              <a:t> experiment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>
                <a:latin typeface="Arial Narrow"/>
                <a:cs typeface="Arial Narrow"/>
              </a:rPr>
              <a:t>1500m underground in an old South Dakota gold mine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-76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dirty="0"/>
              <a:t>The Next Big Thing - DUNE Experiment</a:t>
            </a:r>
          </a:p>
        </p:txBody>
      </p:sp>
      <p:pic>
        <p:nvPicPr>
          <p:cNvPr id="29" name="image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874520"/>
            <a:ext cx="2667000" cy="22402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icture 9" descr="20160518_101605_resize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905000"/>
            <a:ext cx="5867400" cy="4057650"/>
          </a:xfrm>
          <a:prstGeom prst="rect">
            <a:avLst/>
          </a:prstGeom>
        </p:spPr>
      </p:pic>
      <p:pic>
        <p:nvPicPr>
          <p:cNvPr id="5" name="Picture 4" descr="20160518_151716_resize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4800"/>
            <a:ext cx="4876800" cy="2743200"/>
          </a:xfrm>
          <a:prstGeom prst="rect">
            <a:avLst/>
          </a:prstGeom>
        </p:spPr>
      </p:pic>
      <p:sp>
        <p:nvSpPr>
          <p:cNvPr id="11" name="Rectangle 1"/>
          <p:cNvSpPr txBox="1">
            <a:spLocks noChangeArrowheads="1"/>
          </p:cNvSpPr>
          <p:nvPr/>
        </p:nvSpPr>
        <p:spPr bwMode="auto">
          <a:xfrm>
            <a:off x="1676400" y="4267200"/>
            <a:ext cx="2438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52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pPr algn="l"/>
            <a:r>
              <a:rPr lang="en-US" b="1" dirty="0">
                <a:solidFill>
                  <a:srgbClr val="800000"/>
                </a:solidFill>
              </a:rPr>
              <a:t>Yes, you are right!  Mount Rushmore!!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5029200" y="4876800"/>
            <a:ext cx="4114800" cy="19812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9pPr>
          </a:lstStyle>
          <a:p>
            <a:pPr marL="571500" indent="-571500">
              <a:spcBef>
                <a:spcPts val="0"/>
              </a:spcBef>
              <a:buFont typeface="Arial"/>
              <a:buChar char="•"/>
            </a:pPr>
            <a:r>
              <a:rPr lang="en-US" sz="2000" b="1" dirty="0">
                <a:solidFill>
                  <a:srgbClr val="0000FF"/>
                </a:solidFill>
              </a:rPr>
              <a:t>2002 Nobel Winning solar </a:t>
            </a:r>
            <a:r>
              <a:rPr lang="en-US" sz="2000" b="1" dirty="0">
                <a:solidFill>
                  <a:srgbClr val="0000FF"/>
                </a:solidFill>
                <a:latin typeface="Symbol" pitchFamily="2" charset="2"/>
              </a:rPr>
              <a:t>n</a:t>
            </a:r>
            <a:r>
              <a:rPr lang="en-US" sz="2000" b="1" dirty="0">
                <a:solidFill>
                  <a:srgbClr val="0000FF"/>
                </a:solidFill>
              </a:rPr>
              <a:t> detection by Ray Davis </a:t>
            </a:r>
          </a:p>
          <a:p>
            <a:pPr marL="571500" indent="-571500">
              <a:spcBef>
                <a:spcPts val="0"/>
              </a:spcBef>
              <a:buFont typeface="Arial"/>
              <a:buChar char="•"/>
            </a:pPr>
            <a:r>
              <a:rPr lang="en-US" sz="2000" b="1" dirty="0">
                <a:solidFill>
                  <a:srgbClr val="0000FF"/>
                </a:solidFill>
              </a:rPr>
              <a:t>Many DM </a:t>
            </a:r>
            <a:r>
              <a:rPr lang="en-US" sz="2000" b="1" dirty="0" err="1">
                <a:solidFill>
                  <a:srgbClr val="0000FF"/>
                </a:solidFill>
              </a:rPr>
              <a:t>experimentsNew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</a:p>
          <a:p>
            <a:pPr marL="571500" indent="-571500">
              <a:spcBef>
                <a:spcPts val="0"/>
              </a:spcBef>
              <a:buFont typeface="Arial"/>
              <a:buChar char="•"/>
            </a:pPr>
            <a:r>
              <a:rPr lang="en-US" sz="2000" b="1" dirty="0">
                <a:solidFill>
                  <a:srgbClr val="0000FF"/>
                </a:solidFill>
              </a:rPr>
              <a:t>DUNE area excavation completed on Jan. 25, 2024</a:t>
            </a:r>
          </a:p>
          <a:p>
            <a:pPr marL="571500" indent="-571500">
              <a:spcBef>
                <a:spcPts val="0"/>
              </a:spcBef>
              <a:buFont typeface="Arial"/>
              <a:buChar char="•"/>
            </a:pPr>
            <a:r>
              <a:rPr lang="en-US" sz="2000" b="1" dirty="0">
                <a:solidFill>
                  <a:srgbClr val="0000FF"/>
                </a:solidFill>
              </a:rPr>
              <a:t>Experiment infra work begun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0B650C-2448-02F6-56DF-8833206B56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" y="2133600"/>
            <a:ext cx="7367155" cy="41440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B1C0FE0E-86BC-275A-15D0-9752DCB771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1617" y="2895600"/>
            <a:ext cx="4965122" cy="871170"/>
          </a:xfrm>
          <a:prstGeom prst="rect">
            <a:avLst/>
          </a:prstGeom>
          <a:solidFill>
            <a:srgbClr val="FFFFCC">
              <a:alpha val="74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67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</a:rPr>
              <a:t>Yes, you are right, again!  </a:t>
            </a:r>
          </a:p>
          <a:p>
            <a:r>
              <a:rPr lang="en-US" b="1" dirty="0">
                <a:solidFill>
                  <a:srgbClr val="FF0000"/>
                </a:solidFill>
              </a:rPr>
              <a:t>That Sturgis is right next door!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A447685-6509-FB13-384F-24ED41D47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6C2976F6-0B00-3362-4630-889F36F16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6F1D5B0-6D4F-3B25-9032-59D299F73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65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1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1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1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8" grpId="0" build="p" autoUpdateAnimBg="0"/>
      <p:bldP spid="11" grpId="0"/>
      <p:bldP spid="12" grpId="0" uiExpand="1" build="p" autoUpdateAnimBg="0"/>
      <p:bldP spid="7" grpId="0" animBg="1"/>
      <p:bldP spid="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0" y="-2286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dirty="0"/>
              <a:t>Anatomy of DUNE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045D07-D9EA-F94F-9073-BB5A4089D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</a:p>
        </p:txBody>
      </p:sp>
      <p:pic>
        <p:nvPicPr>
          <p:cNvPr id="14" name="pasted-image.pdf">
            <a:extLst>
              <a:ext uri="{FF2B5EF4-FFF2-40B4-BE49-F238E27FC236}">
                <a16:creationId xmlns:a16="http://schemas.microsoft.com/office/drawing/2014/main" id="{CF28E9BD-B05D-079C-F624-ECBC4DE16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2895600"/>
            <a:ext cx="4038600" cy="2365113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TextBox 12">
            <a:extLst>
              <a:ext uri="{FF2B5EF4-FFF2-40B4-BE49-F238E27FC236}">
                <a16:creationId xmlns:a16="http://schemas.microsoft.com/office/drawing/2014/main" id="{CBC8FAD5-30C1-50DA-F11E-8A415F713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4256" y="2851585"/>
            <a:ext cx="162354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FF0000"/>
                </a:solidFill>
                <a:latin typeface="+mj-lt"/>
                <a:cs typeface="Arial" charset="0"/>
              </a:rPr>
              <a:t>4 caverns for  </a:t>
            </a:r>
          </a:p>
          <a:p>
            <a:pPr eaLnBrk="1" hangingPunct="1"/>
            <a:r>
              <a:rPr lang="en-US" sz="2000" dirty="0">
                <a:solidFill>
                  <a:srgbClr val="FF0000"/>
                </a:solidFill>
                <a:latin typeface="+mj-lt"/>
                <a:cs typeface="Arial" charset="0"/>
              </a:rPr>
              <a:t>M</a:t>
            </a:r>
            <a:r>
              <a:rPr lang="en-US" sz="2000" baseline="-25000" dirty="0">
                <a:solidFill>
                  <a:srgbClr val="FF0000"/>
                </a:solidFill>
                <a:latin typeface="+mj-lt"/>
                <a:cs typeface="Arial" charset="0"/>
              </a:rPr>
              <a:t>t</a:t>
            </a:r>
            <a:r>
              <a:rPr lang="en-US" sz="2000" dirty="0">
                <a:solidFill>
                  <a:srgbClr val="FF0000"/>
                </a:solidFill>
                <a:latin typeface="+mj-lt"/>
                <a:cs typeface="Arial" charset="0"/>
              </a:rPr>
              <a:t>~ </a:t>
            </a:r>
            <a:r>
              <a:rPr lang="en-US" sz="2000" b="1" dirty="0">
                <a:solidFill>
                  <a:srgbClr val="C00000"/>
                </a:solidFill>
                <a:latin typeface="+mj-lt"/>
                <a:cs typeface="Arial" charset="0"/>
              </a:rPr>
              <a:t>70kt </a:t>
            </a:r>
            <a:r>
              <a:rPr lang="en-US" sz="2000" b="1" dirty="0" err="1">
                <a:solidFill>
                  <a:srgbClr val="C00000"/>
                </a:solidFill>
                <a:latin typeface="+mj-lt"/>
                <a:cs typeface="Arial" charset="0"/>
              </a:rPr>
              <a:t>LAr</a:t>
            </a:r>
            <a:endParaRPr lang="en-US" sz="2000" b="1" dirty="0">
              <a:solidFill>
                <a:srgbClr val="C00000"/>
              </a:solidFill>
              <a:latin typeface="+mj-lt"/>
              <a:cs typeface="Arial" charset="0"/>
            </a:endParaRPr>
          </a:p>
          <a:p>
            <a:pPr eaLnBrk="1" hangingPunct="1"/>
            <a:r>
              <a:rPr lang="en-US" sz="1800" dirty="0">
                <a:solidFill>
                  <a:srgbClr val="C00000"/>
                </a:solidFill>
                <a:latin typeface="+mj-lt"/>
                <a:cs typeface="Arial" charset="0"/>
              </a:rPr>
              <a:t>(&gt;85% complete)</a:t>
            </a:r>
            <a:endParaRPr lang="en-US" sz="1800" dirty="0">
              <a:solidFill>
                <a:srgbClr val="FF0000"/>
              </a:solidFill>
              <a:latin typeface="+mj-lt"/>
              <a:cs typeface="Arial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FF05DC1-2DCE-6E9C-90C3-4CFA6261D157}"/>
              </a:ext>
            </a:extLst>
          </p:cNvPr>
          <p:cNvGrpSpPr/>
          <p:nvPr/>
        </p:nvGrpSpPr>
        <p:grpSpPr>
          <a:xfrm>
            <a:off x="4724400" y="4267200"/>
            <a:ext cx="4282447" cy="2000310"/>
            <a:chOff x="4724400" y="4267200"/>
            <a:chExt cx="4282447" cy="2000310"/>
          </a:xfrm>
        </p:grpSpPr>
        <p:pic>
          <p:nvPicPr>
            <p:cNvPr id="19" name="pasted-image.pdf">
              <a:extLst>
                <a:ext uri="{FF2B5EF4-FFF2-40B4-BE49-F238E27FC236}">
                  <a16:creationId xmlns:a16="http://schemas.microsoft.com/office/drawing/2014/main" id="{6F460439-9BCA-D26F-D82C-57C46DE29B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57800" y="4267200"/>
              <a:ext cx="3749047" cy="195692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0" name="TextBox 12">
              <a:extLst>
                <a:ext uri="{FF2B5EF4-FFF2-40B4-BE49-F238E27FC236}">
                  <a16:creationId xmlns:a16="http://schemas.microsoft.com/office/drawing/2014/main" id="{ED4CB8BE-B57E-C1CA-937D-A262015C89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5791200"/>
              <a:ext cx="6858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FF0000"/>
                  </a:solidFill>
                  <a:latin typeface="+mj-lt"/>
                  <a:cs typeface="Arial" charset="0"/>
                </a:rPr>
                <a:t>66m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0B8F6AD-09D0-16E8-3ED4-D9024D1AE478}"/>
                </a:ext>
              </a:extLst>
            </p:cNvPr>
            <p:cNvCxnSpPr/>
            <p:nvPr/>
          </p:nvCxnSpPr>
          <p:spPr bwMode="auto">
            <a:xfrm flipV="1">
              <a:off x="5638800" y="5638800"/>
              <a:ext cx="3276600" cy="533400"/>
            </a:xfrm>
            <a:prstGeom prst="straightConnector1">
              <a:avLst/>
            </a:prstGeom>
            <a:noFill/>
            <a:ln w="38100" cap="flat" cmpd="sng" algn="ctr">
              <a:solidFill>
                <a:srgbClr val="A5002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7028A00-7C0D-B202-0BBA-D8CFD9A956AE}"/>
                </a:ext>
              </a:extLst>
            </p:cNvPr>
            <p:cNvCxnSpPr/>
            <p:nvPr/>
          </p:nvCxnSpPr>
          <p:spPr bwMode="auto">
            <a:xfrm flipH="1" flipV="1">
              <a:off x="5638800" y="5257800"/>
              <a:ext cx="76200" cy="914400"/>
            </a:xfrm>
            <a:prstGeom prst="straightConnector1">
              <a:avLst/>
            </a:prstGeom>
            <a:noFill/>
            <a:ln w="38100" cap="flat" cmpd="sng" algn="ctr">
              <a:solidFill>
                <a:srgbClr val="A5002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3" name="TextBox 12">
              <a:extLst>
                <a:ext uri="{FF2B5EF4-FFF2-40B4-BE49-F238E27FC236}">
                  <a16:creationId xmlns:a16="http://schemas.microsoft.com/office/drawing/2014/main" id="{75ADCB1B-44A0-0B24-54E6-0A4540F496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5000" y="5562600"/>
              <a:ext cx="6858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FF0000"/>
                  </a:solidFill>
                  <a:latin typeface="+mj-lt"/>
                  <a:cs typeface="Arial" charset="0"/>
                </a:rPr>
                <a:t>18m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9A40A97-9A10-00B8-FC39-CE2E07F5BE8F}"/>
                </a:ext>
              </a:extLst>
            </p:cNvPr>
            <p:cNvCxnSpPr/>
            <p:nvPr/>
          </p:nvCxnSpPr>
          <p:spPr bwMode="auto">
            <a:xfrm>
              <a:off x="5257800" y="5943600"/>
              <a:ext cx="304800" cy="228600"/>
            </a:xfrm>
            <a:prstGeom prst="straightConnector1">
              <a:avLst/>
            </a:prstGeom>
            <a:noFill/>
            <a:ln w="38100" cap="flat" cmpd="sng" algn="ctr">
              <a:solidFill>
                <a:srgbClr val="A5002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5" name="TextBox 12">
              <a:extLst>
                <a:ext uri="{FF2B5EF4-FFF2-40B4-BE49-F238E27FC236}">
                  <a16:creationId xmlns:a16="http://schemas.microsoft.com/office/drawing/2014/main" id="{F68D68A7-9A51-B250-09F4-B0F519AE7D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4400" y="5867400"/>
              <a:ext cx="6858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FF0000"/>
                  </a:solidFill>
                  <a:latin typeface="+mj-lt"/>
                  <a:cs typeface="Arial" charset="0"/>
                </a:rPr>
                <a:t>18m</a:t>
              </a:r>
            </a:p>
          </p:txBody>
        </p:sp>
      </p:grpSp>
      <p:sp>
        <p:nvSpPr>
          <p:cNvPr id="26" name="Shape 127">
            <a:extLst>
              <a:ext uri="{FF2B5EF4-FFF2-40B4-BE49-F238E27FC236}">
                <a16:creationId xmlns:a16="http://schemas.microsoft.com/office/drawing/2014/main" id="{379CE989-FE1A-130E-5678-4ED3861FA864}"/>
              </a:ext>
            </a:extLst>
          </p:cNvPr>
          <p:cNvSpPr/>
          <p:nvPr/>
        </p:nvSpPr>
        <p:spPr>
          <a:xfrm flipH="1" flipV="1">
            <a:off x="5562600" y="4173292"/>
            <a:ext cx="457200" cy="439434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CD57CA6-EFDB-7A26-CBB3-AB859CE3D3A8}"/>
              </a:ext>
            </a:extLst>
          </p:cNvPr>
          <p:cNvGrpSpPr/>
          <p:nvPr/>
        </p:nvGrpSpPr>
        <p:grpSpPr>
          <a:xfrm>
            <a:off x="-3854" y="3352800"/>
            <a:ext cx="3812156" cy="2736308"/>
            <a:chOff x="-3854" y="3352800"/>
            <a:chExt cx="3812156" cy="2736308"/>
          </a:xfrm>
        </p:grpSpPr>
        <p:pic>
          <p:nvPicPr>
            <p:cNvPr id="29" name="pasted-image.pdf">
              <a:extLst>
                <a:ext uri="{FF2B5EF4-FFF2-40B4-BE49-F238E27FC236}">
                  <a16:creationId xmlns:a16="http://schemas.microsoft.com/office/drawing/2014/main" id="{FFB21D41-CFE3-D4AA-E741-32FB79710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r="10298" b="8116"/>
            <a:stretch>
              <a:fillRect/>
            </a:stretch>
          </p:blipFill>
          <p:spPr>
            <a:xfrm>
              <a:off x="-3854" y="3352800"/>
              <a:ext cx="3278756" cy="205709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2" name="TextBox 12">
              <a:extLst>
                <a:ext uri="{FF2B5EF4-FFF2-40B4-BE49-F238E27FC236}">
                  <a16:creationId xmlns:a16="http://schemas.microsoft.com/office/drawing/2014/main" id="{55FBD8EF-9A1C-EBBC-06E7-CDA0974A9E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024" y="5688998"/>
              <a:ext cx="289837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b="1" dirty="0">
                  <a:solidFill>
                    <a:srgbClr val="FF0000"/>
                  </a:solidFill>
                  <a:latin typeface="+mj-lt"/>
                  <a:cs typeface="Arial" charset="0"/>
                </a:rPr>
                <a:t>1500m underground</a:t>
              </a:r>
            </a:p>
          </p:txBody>
        </p:sp>
        <p:sp>
          <p:nvSpPr>
            <p:cNvPr id="43" name="TextBox 12">
              <a:extLst>
                <a:ext uri="{FF2B5EF4-FFF2-40B4-BE49-F238E27FC236}">
                  <a16:creationId xmlns:a16="http://schemas.microsoft.com/office/drawing/2014/main" id="{11690AFE-052F-CDD9-82F1-77F9743828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808" y="5376702"/>
              <a:ext cx="35004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C00000"/>
                  </a:solidFill>
                  <a:latin typeface="+mj-lt"/>
                  <a:cs typeface="Arial" charset="0"/>
                </a:rPr>
                <a:t>LBNF Far Detector Site, SURF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E35BEEC-0BF0-2AAC-3AE2-635C1E1D167D}"/>
              </a:ext>
            </a:extLst>
          </p:cNvPr>
          <p:cNvGrpSpPr/>
          <p:nvPr/>
        </p:nvGrpSpPr>
        <p:grpSpPr>
          <a:xfrm>
            <a:off x="3555091" y="373994"/>
            <a:ext cx="5498791" cy="2435107"/>
            <a:chOff x="3569009" y="397839"/>
            <a:chExt cx="5498791" cy="2435107"/>
          </a:xfrm>
        </p:grpSpPr>
        <p:pic>
          <p:nvPicPr>
            <p:cNvPr id="45" name="pasted-image.pdf">
              <a:extLst>
                <a:ext uri="{FF2B5EF4-FFF2-40B4-BE49-F238E27FC236}">
                  <a16:creationId xmlns:a16="http://schemas.microsoft.com/office/drawing/2014/main" id="{1521CD62-8026-9CFD-3AF5-9E64738E4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9009" y="685800"/>
              <a:ext cx="5498791" cy="213973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6" name="TextBox 12">
              <a:extLst>
                <a:ext uri="{FF2B5EF4-FFF2-40B4-BE49-F238E27FC236}">
                  <a16:creationId xmlns:a16="http://schemas.microsoft.com/office/drawing/2014/main" id="{A9AC2183-28D8-3D55-A5E2-EA0ECD594E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1400" y="634425"/>
              <a:ext cx="3352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rgbClr val="FF0000"/>
                  </a:solidFill>
                  <a:latin typeface="+mj-lt"/>
                  <a:cs typeface="Arial" charset="0"/>
                </a:rPr>
                <a:t>Broadband </a:t>
              </a:r>
              <a:r>
                <a:rPr lang="en-US" sz="1600" dirty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n</a:t>
              </a:r>
              <a:r>
                <a:rPr lang="en-US" sz="1600" dirty="0">
                  <a:solidFill>
                    <a:srgbClr val="FF0000"/>
                  </a:solidFill>
                  <a:latin typeface="+mj-lt"/>
                  <a:cs typeface="Arial" charset="0"/>
                </a:rPr>
                <a:t> from 60 – 120GeV p</a:t>
              </a:r>
            </a:p>
          </p:txBody>
        </p:sp>
        <p:sp>
          <p:nvSpPr>
            <p:cNvPr id="47" name="TextBox 12">
              <a:extLst>
                <a:ext uri="{FF2B5EF4-FFF2-40B4-BE49-F238E27FC236}">
                  <a16:creationId xmlns:a16="http://schemas.microsoft.com/office/drawing/2014/main" id="{A1C1B0E4-F2A4-3E32-806F-3D6B8926A9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1400" y="880646"/>
              <a:ext cx="318889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dirty="0" err="1">
                  <a:solidFill>
                    <a:srgbClr val="FF0000"/>
                  </a:solidFill>
                  <a:latin typeface="+mj-lt"/>
                  <a:cs typeface="Arial" charset="0"/>
                </a:rPr>
                <a:t>P</a:t>
              </a:r>
              <a:r>
                <a:rPr lang="en-US" sz="1600" baseline="-25000" dirty="0" err="1">
                  <a:solidFill>
                    <a:srgbClr val="FF0000"/>
                  </a:solidFill>
                  <a:latin typeface="+mj-lt"/>
                  <a:cs typeface="Arial" charset="0"/>
                </a:rPr>
                <a:t>Beam</a:t>
              </a:r>
              <a:r>
                <a:rPr lang="en-US" sz="1600" dirty="0">
                  <a:solidFill>
                    <a:srgbClr val="FF0000"/>
                  </a:solidFill>
                  <a:latin typeface="+mj-lt"/>
                  <a:cs typeface="Arial" charset="0"/>
                </a:rPr>
                <a:t> :1.2MW </a:t>
              </a:r>
              <a:r>
                <a:rPr lang="en-US" sz="1600" dirty="0">
                  <a:solidFill>
                    <a:srgbClr val="FF0000"/>
                  </a:solidFill>
                  <a:latin typeface="+mj-lt"/>
                  <a:cs typeface="Arial" charset="0"/>
                  <a:sym typeface="Wingdings"/>
                </a:rPr>
                <a:t>2.4MW </a:t>
              </a:r>
              <a:endParaRPr lang="en-US" sz="1600" dirty="0">
                <a:solidFill>
                  <a:srgbClr val="FF0000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TextBox 12">
              <a:extLst>
                <a:ext uri="{FF2B5EF4-FFF2-40B4-BE49-F238E27FC236}">
                  <a16:creationId xmlns:a16="http://schemas.microsoft.com/office/drawing/2014/main" id="{3D20EE67-08AE-6A62-2B5B-49B34EEEA1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6880" y="397839"/>
              <a:ext cx="17609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C00000"/>
                  </a:solidFill>
                  <a:latin typeface="+mj-lt"/>
                  <a:cs typeface="Arial" charset="0"/>
                </a:rPr>
                <a:t>LBNF </a:t>
              </a:r>
              <a:r>
                <a:rPr lang="en-US" sz="1800" b="1" dirty="0">
                  <a:solidFill>
                    <a:srgbClr val="C00000"/>
                  </a:solidFill>
                  <a:latin typeface="Symbol" charset="2"/>
                  <a:ea typeface="Symbol" charset="2"/>
                  <a:cs typeface="Symbol" charset="2"/>
                </a:rPr>
                <a:t>n</a:t>
              </a:r>
              <a:r>
                <a:rPr lang="en-US" sz="1800" b="1" dirty="0">
                  <a:solidFill>
                    <a:srgbClr val="C00000"/>
                  </a:solidFill>
                  <a:latin typeface="+mj-lt"/>
                  <a:cs typeface="Arial" charset="0"/>
                </a:rPr>
                <a:t> Beam</a:t>
              </a:r>
            </a:p>
          </p:txBody>
        </p:sp>
        <p:sp>
          <p:nvSpPr>
            <p:cNvPr id="49" name="TextBox 12">
              <a:extLst>
                <a:ext uri="{FF2B5EF4-FFF2-40B4-BE49-F238E27FC236}">
                  <a16:creationId xmlns:a16="http://schemas.microsoft.com/office/drawing/2014/main" id="{7BCA7D09-CEC0-C47B-62A3-99705D843C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828109">
              <a:off x="4304113" y="2432836"/>
              <a:ext cx="60790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FF0000"/>
                  </a:solidFill>
                  <a:latin typeface="+mj-lt"/>
                  <a:cs typeface="Arial" charset="0"/>
                </a:rPr>
                <a:t>ND</a:t>
              </a:r>
            </a:p>
          </p:txBody>
        </p:sp>
        <p:sp>
          <p:nvSpPr>
            <p:cNvPr id="50" name="TextBox 12">
              <a:extLst>
                <a:ext uri="{FF2B5EF4-FFF2-40B4-BE49-F238E27FC236}">
                  <a16:creationId xmlns:a16="http://schemas.microsoft.com/office/drawing/2014/main" id="{A7CEBAFF-BB77-6E69-CA06-AF9C96CF55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542465">
              <a:off x="5529129" y="2027689"/>
              <a:ext cx="8305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b="1" u="sng" dirty="0">
                  <a:solidFill>
                    <a:srgbClr val="FF0000"/>
                  </a:solidFill>
                  <a:latin typeface="+mj-lt"/>
                  <a:cs typeface="Arial" charset="0"/>
                </a:rPr>
                <a:t>570m</a:t>
              </a:r>
            </a:p>
          </p:txBody>
        </p:sp>
        <p:sp>
          <p:nvSpPr>
            <p:cNvPr id="51" name="TextBox 12">
              <a:extLst>
                <a:ext uri="{FF2B5EF4-FFF2-40B4-BE49-F238E27FC236}">
                  <a16:creationId xmlns:a16="http://schemas.microsoft.com/office/drawing/2014/main" id="{2B5F5594-161D-0D0C-0A93-7891DCB35A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683130">
              <a:off x="6889837" y="1662328"/>
              <a:ext cx="5936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 err="1">
                  <a:solidFill>
                    <a:srgbClr val="FF0000"/>
                  </a:solidFill>
                  <a:latin typeface="+mj-lt"/>
                  <a:cs typeface="Arial" charset="0"/>
                </a:rPr>
                <a:t>Tgt</a:t>
              </a:r>
              <a:endParaRPr lang="en-US" sz="2000" dirty="0">
                <a:solidFill>
                  <a:srgbClr val="FF0000"/>
                </a:solidFill>
                <a:latin typeface="+mj-lt"/>
                <a:cs typeface="Arial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9A00A6B-39E3-F0A0-DF50-588A296D9107}"/>
              </a:ext>
            </a:extLst>
          </p:cNvPr>
          <p:cNvGrpSpPr/>
          <p:nvPr/>
        </p:nvGrpSpPr>
        <p:grpSpPr>
          <a:xfrm>
            <a:off x="114590" y="522477"/>
            <a:ext cx="3276600" cy="2880767"/>
            <a:chOff x="5943600" y="685800"/>
            <a:chExt cx="2872131" cy="2629285"/>
          </a:xfrm>
        </p:grpSpPr>
        <p:pic>
          <p:nvPicPr>
            <p:cNvPr id="56" name="image14.png">
              <a:extLst>
                <a:ext uri="{FF2B5EF4-FFF2-40B4-BE49-F238E27FC236}">
                  <a16:creationId xmlns:a16="http://schemas.microsoft.com/office/drawing/2014/main" id="{F4F0AC43-6003-6B89-7F85-D0125BAF08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3600" y="685800"/>
              <a:ext cx="2872131" cy="262928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7" name="Shape 185">
              <a:extLst>
                <a:ext uri="{FF2B5EF4-FFF2-40B4-BE49-F238E27FC236}">
                  <a16:creationId xmlns:a16="http://schemas.microsoft.com/office/drawing/2014/main" id="{DC8F8E91-2F68-AE1C-F6EE-33122DB6EC6E}"/>
                </a:ext>
              </a:extLst>
            </p:cNvPr>
            <p:cNvSpPr/>
            <p:nvPr/>
          </p:nvSpPr>
          <p:spPr>
            <a:xfrm rot="499911">
              <a:off x="6375239" y="2068764"/>
              <a:ext cx="1989323" cy="37990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anchor="ctr">
              <a:spAutoFit/>
            </a:bodyPr>
            <a:lstStyle/>
            <a:p>
              <a:r>
                <a:rPr sz="2000" b="1">
                  <a:solidFill>
                    <a:srgbClr val="A50021"/>
                  </a:solidFill>
                  <a:latin typeface="+mn-lt"/>
                </a:rPr>
                <a:t>1300km</a:t>
              </a:r>
              <a:r>
                <a:rPr lang="en-US" sz="2000" b="1">
                  <a:solidFill>
                    <a:srgbClr val="A50021"/>
                  </a:solidFill>
                  <a:latin typeface="+mn-lt"/>
                </a:rPr>
                <a:t> (800 miles)</a:t>
              </a:r>
              <a:endParaRPr sz="2000" b="1" dirty="0">
                <a:solidFill>
                  <a:srgbClr val="A50021"/>
                </a:solidFill>
                <a:latin typeface="+mn-lt"/>
              </a:endParaRPr>
            </a:p>
          </p:txBody>
        </p:sp>
      </p:grpSp>
      <p:sp>
        <p:nvSpPr>
          <p:cNvPr id="58" name="Shape 127">
            <a:extLst>
              <a:ext uri="{FF2B5EF4-FFF2-40B4-BE49-F238E27FC236}">
                <a16:creationId xmlns:a16="http://schemas.microsoft.com/office/drawing/2014/main" id="{C82A3875-D64A-E7DC-7A3D-A7AB977CECF7}"/>
              </a:ext>
            </a:extLst>
          </p:cNvPr>
          <p:cNvSpPr/>
          <p:nvPr/>
        </p:nvSpPr>
        <p:spPr>
          <a:xfrm flipH="1">
            <a:off x="2895600" y="1981200"/>
            <a:ext cx="1066800" cy="228600"/>
          </a:xfrm>
          <a:prstGeom prst="line">
            <a:avLst/>
          </a:prstGeom>
          <a:ln w="88900">
            <a:solidFill>
              <a:srgbClr val="A50021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59" name="Shape 127">
            <a:extLst>
              <a:ext uri="{FF2B5EF4-FFF2-40B4-BE49-F238E27FC236}">
                <a16:creationId xmlns:a16="http://schemas.microsoft.com/office/drawing/2014/main" id="{85B2880B-D8DE-3295-AD17-9DEFAB59D037}"/>
              </a:ext>
            </a:extLst>
          </p:cNvPr>
          <p:cNvSpPr/>
          <p:nvPr/>
        </p:nvSpPr>
        <p:spPr>
          <a:xfrm>
            <a:off x="550443" y="1981200"/>
            <a:ext cx="363957" cy="1600200"/>
          </a:xfrm>
          <a:prstGeom prst="line">
            <a:avLst/>
          </a:prstGeom>
          <a:ln w="88900">
            <a:solidFill>
              <a:srgbClr val="A50021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60" name="Shape 127">
            <a:extLst>
              <a:ext uri="{FF2B5EF4-FFF2-40B4-BE49-F238E27FC236}">
                <a16:creationId xmlns:a16="http://schemas.microsoft.com/office/drawing/2014/main" id="{71974A61-A8B6-29BB-5234-949818F7DF29}"/>
              </a:ext>
            </a:extLst>
          </p:cNvPr>
          <p:cNvSpPr/>
          <p:nvPr/>
        </p:nvSpPr>
        <p:spPr>
          <a:xfrm flipH="1">
            <a:off x="2590798" y="4419600"/>
            <a:ext cx="1219200" cy="454736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61" name="TextBox 12">
            <a:extLst>
              <a:ext uri="{FF2B5EF4-FFF2-40B4-BE49-F238E27FC236}">
                <a16:creationId xmlns:a16="http://schemas.microsoft.com/office/drawing/2014/main" id="{3803AFC5-C2D3-3510-5A45-B29BE33D44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5897" y="5208525"/>
            <a:ext cx="18844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chemeClr val="bg1"/>
                </a:solidFill>
                <a:latin typeface="+mj-lt"/>
                <a:cs typeface="Arial" charset="0"/>
              </a:rPr>
              <a:t>M</a:t>
            </a:r>
            <a:r>
              <a:rPr lang="en-US" sz="2000" baseline="-25000" dirty="0">
                <a:solidFill>
                  <a:schemeClr val="bg1"/>
                </a:solidFill>
                <a:latin typeface="+mj-lt"/>
                <a:cs typeface="Arial" charset="0"/>
              </a:rPr>
              <a:t>A</a:t>
            </a:r>
            <a:r>
              <a:rPr lang="en-US" sz="2000" dirty="0">
                <a:solidFill>
                  <a:schemeClr val="bg1"/>
                </a:solidFill>
                <a:latin typeface="+mj-lt"/>
                <a:cs typeface="Arial" charset="0"/>
              </a:rPr>
              <a:t>~ </a:t>
            </a:r>
            <a:r>
              <a:rPr lang="en-US" sz="2000" b="1" dirty="0">
                <a:solidFill>
                  <a:schemeClr val="bg1"/>
                </a:solidFill>
                <a:latin typeface="+mj-lt"/>
                <a:cs typeface="Arial" charset="0"/>
              </a:rPr>
              <a:t>17kt </a:t>
            </a:r>
            <a:r>
              <a:rPr lang="en-US" sz="2000" b="1" dirty="0" err="1">
                <a:solidFill>
                  <a:schemeClr val="bg1"/>
                </a:solidFill>
                <a:latin typeface="+mj-lt"/>
                <a:cs typeface="Arial" charset="0"/>
              </a:rPr>
              <a:t>LAr</a:t>
            </a:r>
            <a:endParaRPr lang="en-US" sz="2000" dirty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F24CC45-1567-FF73-4DC2-CFEE48B4EB80}"/>
              </a:ext>
            </a:extLst>
          </p:cNvPr>
          <p:cNvSpPr/>
          <p:nvPr/>
        </p:nvSpPr>
        <p:spPr bwMode="auto">
          <a:xfrm>
            <a:off x="3607987" y="651396"/>
            <a:ext cx="2740278" cy="564892"/>
          </a:xfrm>
          <a:prstGeom prst="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5C178-9E4D-AFF9-BBE7-D3A941E91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814DDC1-4234-A026-93B7-78E9B72AE550}"/>
              </a:ext>
            </a:extLst>
          </p:cNvPr>
          <p:cNvSpPr/>
          <p:nvPr/>
        </p:nvSpPr>
        <p:spPr bwMode="auto">
          <a:xfrm>
            <a:off x="1889752" y="4592926"/>
            <a:ext cx="701047" cy="783775"/>
          </a:xfrm>
          <a:prstGeom prst="ellipse">
            <a:avLst/>
          </a:prstGeom>
          <a:noFill/>
          <a:ln w="57150" cap="flat" cmpd="sng" algn="ctr">
            <a:solidFill>
              <a:srgbClr val="FF4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5BF9133-224A-CD77-75CC-301C71B6B6AA}"/>
              </a:ext>
            </a:extLst>
          </p:cNvPr>
          <p:cNvSpPr/>
          <p:nvPr/>
        </p:nvSpPr>
        <p:spPr bwMode="auto">
          <a:xfrm>
            <a:off x="4724399" y="3581400"/>
            <a:ext cx="1180609" cy="631375"/>
          </a:xfrm>
          <a:prstGeom prst="ellipse">
            <a:avLst/>
          </a:prstGeom>
          <a:noFill/>
          <a:ln w="57150" cap="flat" cmpd="sng" algn="ctr">
            <a:solidFill>
              <a:srgbClr val="FF4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80DE82-FF57-D389-310F-9C958C29A4B4}"/>
              </a:ext>
            </a:extLst>
          </p:cNvPr>
          <p:cNvSpPr/>
          <p:nvPr/>
        </p:nvSpPr>
        <p:spPr bwMode="auto">
          <a:xfrm rot="20573765">
            <a:off x="5462984" y="2054650"/>
            <a:ext cx="821227" cy="380307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3B9958-2614-5F10-4A9A-98574CA09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425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 animBg="1"/>
      <p:bldP spid="58" grpId="0" animBg="1"/>
      <p:bldP spid="59" grpId="0" animBg="1"/>
      <p:bldP spid="60" grpId="0" animBg="1"/>
      <p:bldP spid="62" grpId="0" animBg="1"/>
      <p:bldP spid="4" grpId="0" animBg="1"/>
      <p:bldP spid="5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29D5A45A-9923-F04F-AEE2-A6C1B847A7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507" y="-20894"/>
            <a:ext cx="9186507" cy="6878894"/>
          </a:xfrm>
          <a:prstGeom prst="rect">
            <a:avLst/>
          </a:prstGeom>
        </p:spPr>
      </p:pic>
      <p:sp>
        <p:nvSpPr>
          <p:cNvPr id="8" name="ZoneTexte 1"/>
          <p:cNvSpPr txBox="1">
            <a:spLocks noChangeArrowheads="1"/>
          </p:cNvSpPr>
          <p:nvPr/>
        </p:nvSpPr>
        <p:spPr bwMode="auto">
          <a:xfrm>
            <a:off x="76200" y="115669"/>
            <a:ext cx="89154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en-US" sz="36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UTA-</a:t>
            </a:r>
            <a:r>
              <a:rPr lang="fr-FR" altLang="en-US" sz="3600" b="1" dirty="0" err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Built</a:t>
            </a:r>
            <a:r>
              <a:rPr lang="fr-FR" altLang="en-US" sz="36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 Prototype Field Cage @ CERN 2018</a:t>
            </a:r>
            <a:endParaRPr lang="en-US" altLang="en-US" sz="3600" b="1" dirty="0">
              <a:solidFill>
                <a:schemeClr val="bg1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90AEF96-E7AD-1F40-83FC-1518276733FA}"/>
              </a:ext>
            </a:extLst>
          </p:cNvPr>
          <p:cNvGrpSpPr/>
          <p:nvPr/>
        </p:nvGrpSpPr>
        <p:grpSpPr>
          <a:xfrm rot="16200000">
            <a:off x="6503662" y="1692254"/>
            <a:ext cx="577529" cy="4745652"/>
            <a:chOff x="1898408" y="2879620"/>
            <a:chExt cx="577529" cy="3505200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BC8EB036-DDEA-7648-9455-825F01CFEB3B}"/>
                </a:ext>
              </a:extLst>
            </p:cNvPr>
            <p:cNvCxnSpPr/>
            <p:nvPr/>
          </p:nvCxnSpPr>
          <p:spPr bwMode="auto">
            <a:xfrm>
              <a:off x="1898408" y="2879620"/>
              <a:ext cx="152400" cy="3505200"/>
            </a:xfrm>
            <a:prstGeom prst="straightConnector1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D1F6305-89DF-EC4A-BE3B-B0EB2AB7C372}"/>
                </a:ext>
              </a:extLst>
            </p:cNvPr>
            <p:cNvSpPr txBox="1"/>
            <p:nvPr/>
          </p:nvSpPr>
          <p:spPr>
            <a:xfrm rot="5186926">
              <a:off x="2038224" y="4812333"/>
              <a:ext cx="4137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Arial Narrow" charset="0"/>
                  <a:ea typeface="Arial Narrow" charset="0"/>
                  <a:cs typeface="Arial Narrow" charset="0"/>
                </a:rPr>
                <a:t>6m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8ED40B4-687D-C043-8925-A5E83BDC2BB9}"/>
              </a:ext>
            </a:extLst>
          </p:cNvPr>
          <p:cNvGrpSpPr/>
          <p:nvPr/>
        </p:nvGrpSpPr>
        <p:grpSpPr>
          <a:xfrm rot="21058588">
            <a:off x="5957286" y="1001050"/>
            <a:ext cx="1152923" cy="3668178"/>
            <a:chOff x="1624580" y="2866980"/>
            <a:chExt cx="135865" cy="3469769"/>
          </a:xfrm>
        </p:grpSpPr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0BDE3F3-40A8-D54A-9FDE-FB5240A8895B}"/>
                </a:ext>
              </a:extLst>
            </p:cNvPr>
            <p:cNvCxnSpPr>
              <a:cxnSpLocks/>
            </p:cNvCxnSpPr>
            <p:nvPr/>
          </p:nvCxnSpPr>
          <p:spPr bwMode="auto">
            <a:xfrm rot="541412">
              <a:off x="1624580" y="2866980"/>
              <a:ext cx="135865" cy="3469769"/>
            </a:xfrm>
            <a:prstGeom prst="straightConnector1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94F35F6-8D55-E94A-A374-1A914C6E7B7B}"/>
                </a:ext>
              </a:extLst>
            </p:cNvPr>
            <p:cNvSpPr txBox="1"/>
            <p:nvPr/>
          </p:nvSpPr>
          <p:spPr>
            <a:xfrm rot="4825605">
              <a:off x="1460006" y="4341244"/>
              <a:ext cx="520394" cy="54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Arial Narrow" charset="0"/>
                  <a:ea typeface="Arial Narrow" charset="0"/>
                  <a:cs typeface="Arial Narrow" charset="0"/>
                </a:rPr>
                <a:t>6m</a:t>
              </a:r>
            </a:p>
          </p:txBody>
        </p:sp>
      </p:grpSp>
      <p:sp>
        <p:nvSpPr>
          <p:cNvPr id="2" name="AutoShape 2">
            <a:extLst>
              <a:ext uri="{FF2B5EF4-FFF2-40B4-BE49-F238E27FC236}">
                <a16:creationId xmlns:a16="http://schemas.microsoft.com/office/drawing/2014/main" id="{80409A16-78FC-8B4F-B858-587249D91AE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4419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BB4F3F4-A578-E04F-9546-B5FDB7FE4206}"/>
              </a:ext>
            </a:extLst>
          </p:cNvPr>
          <p:cNvGrpSpPr/>
          <p:nvPr/>
        </p:nvGrpSpPr>
        <p:grpSpPr>
          <a:xfrm rot="16200000">
            <a:off x="1895986" y="1950388"/>
            <a:ext cx="583671" cy="4528043"/>
            <a:chOff x="1898408" y="2879620"/>
            <a:chExt cx="583671" cy="3505200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ACAC6A7-6F24-3346-B74F-4EC491768396}"/>
                </a:ext>
              </a:extLst>
            </p:cNvPr>
            <p:cNvCxnSpPr/>
            <p:nvPr/>
          </p:nvCxnSpPr>
          <p:spPr bwMode="auto">
            <a:xfrm>
              <a:off x="1898408" y="2879620"/>
              <a:ext cx="152400" cy="3505200"/>
            </a:xfrm>
            <a:prstGeom prst="straightConnector1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69BF61F-9611-724B-9C56-80ACE44887A7}"/>
                </a:ext>
              </a:extLst>
            </p:cNvPr>
            <p:cNvSpPr txBox="1"/>
            <p:nvPr/>
          </p:nvSpPr>
          <p:spPr>
            <a:xfrm rot="5400000">
              <a:off x="2044366" y="4621738"/>
              <a:ext cx="4137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Arial Narrow" charset="0"/>
                  <a:ea typeface="Arial Narrow" charset="0"/>
                  <a:cs typeface="Arial Narrow" charset="0"/>
                </a:rPr>
                <a:t>6m</a:t>
              </a:r>
            </a:p>
          </p:txBody>
        </p:sp>
      </p:grpSp>
      <p:sp>
        <p:nvSpPr>
          <p:cNvPr id="3" name="ZoneTexte 1">
            <a:extLst>
              <a:ext uri="{FF2B5EF4-FFF2-40B4-BE49-F238E27FC236}">
                <a16:creationId xmlns:a16="http://schemas.microsoft.com/office/drawing/2014/main" id="{105EC10D-18EE-8F18-7215-6A50FE3C6C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0716" y="5417632"/>
            <a:ext cx="21183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en-US" sz="28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V</a:t>
            </a:r>
            <a:r>
              <a:rPr lang="fr-FR" altLang="en-US" sz="2800" b="1" baseline="-25000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PD</a:t>
            </a:r>
            <a:r>
              <a:rPr lang="fr-FR" altLang="en-US" sz="28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=1/30 V</a:t>
            </a:r>
            <a:r>
              <a:rPr lang="fr-FR" altLang="en-US" sz="2800" b="1" baseline="-25000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FD</a:t>
            </a:r>
            <a:r>
              <a:rPr lang="fr-FR" altLang="en-US" sz="28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 </a:t>
            </a:r>
            <a:endParaRPr lang="en-US" altLang="en-US" sz="2800" b="1" dirty="0">
              <a:solidFill>
                <a:schemeClr val="bg1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6BDE94-DE96-41C4-35CC-FF81E0884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EDF58C6-D5B9-F1B0-09A6-0E27586D0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7C589BF-FF77-23FF-4196-B98D5A6A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45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72"/>
            <a:ext cx="9117876" cy="6903720"/>
          </a:xfrm>
          <a:prstGeom prst="rect">
            <a:avLst/>
          </a:prstGeom>
        </p:spPr>
      </p:pic>
      <p:sp>
        <p:nvSpPr>
          <p:cNvPr id="8" name="ZoneTexte 1"/>
          <p:cNvSpPr txBox="1">
            <a:spLocks noChangeArrowheads="1"/>
          </p:cNvSpPr>
          <p:nvPr/>
        </p:nvSpPr>
        <p:spPr bwMode="auto">
          <a:xfrm>
            <a:off x="132588" y="-76200"/>
            <a:ext cx="891540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en-US" sz="4400" b="1" dirty="0">
                <a:solidFill>
                  <a:srgbClr val="C00000"/>
                </a:solidFill>
                <a:latin typeface="Arial Narrow" charset="0"/>
                <a:ea typeface="Arial Narrow" charset="0"/>
                <a:cs typeface="Arial Narrow" charset="0"/>
              </a:rPr>
              <a:t>The UTA Field Cage Team 2017</a:t>
            </a:r>
            <a:endParaRPr lang="en-US" altLang="en-US" sz="4400" b="1" dirty="0">
              <a:solidFill>
                <a:srgbClr val="C00000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 rot="15949479">
            <a:off x="2739436" y="1791629"/>
            <a:ext cx="1483475" cy="910342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71"/>
            <a:ext cx="9149807" cy="6903721"/>
          </a:xfrm>
          <a:prstGeom prst="rect">
            <a:avLst/>
          </a:prstGeom>
        </p:spPr>
      </p:pic>
      <p:pic>
        <p:nvPicPr>
          <p:cNvPr id="10" name="Picture 9" descr="A picture containing indoor, metal, engine, filled&#10;&#10;Description automatically generated">
            <a:extLst>
              <a:ext uri="{FF2B5EF4-FFF2-40B4-BE49-F238E27FC236}">
                <a16:creationId xmlns:a16="http://schemas.microsoft.com/office/drawing/2014/main" id="{E7BD65C9-8427-2D4C-86F4-633489225D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06534" y="864720"/>
            <a:ext cx="6858000" cy="5143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E6CC3B-75A4-EE45-936C-CD8209FC7641}"/>
              </a:ext>
            </a:extLst>
          </p:cNvPr>
          <p:cNvSpPr txBox="1"/>
          <p:nvPr/>
        </p:nvSpPr>
        <p:spPr>
          <a:xfrm>
            <a:off x="2438400" y="7472"/>
            <a:ext cx="45608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Hector Carranza @ CERN, 2019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5BF773-49F6-DE88-60C3-DC9E5376F6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1298" y="16565"/>
            <a:ext cx="9193664" cy="69313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5B573A4-6C39-019F-7E1E-54101802C2D9}"/>
              </a:ext>
            </a:extLst>
          </p:cNvPr>
          <p:cNvSpPr txBox="1"/>
          <p:nvPr/>
        </p:nvSpPr>
        <p:spPr>
          <a:xfrm>
            <a:off x="991547" y="-9156"/>
            <a:ext cx="7404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Gajendra Gurung &amp; Eric Garcia @ CERN, June 2022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025F0B-9B81-90EA-53ED-44CEF487A4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61298" y="10703"/>
            <a:ext cx="5182394" cy="700019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C5F4DA9-4971-087F-6DE3-413944A52D49}"/>
              </a:ext>
            </a:extLst>
          </p:cNvPr>
          <p:cNvSpPr txBox="1"/>
          <p:nvPr/>
        </p:nvSpPr>
        <p:spPr>
          <a:xfrm>
            <a:off x="571343" y="381000"/>
            <a:ext cx="4229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Eric Garcia, Gajendra Gurung &amp; Atharva </a:t>
            </a:r>
            <a:r>
              <a:rPr lang="en-US" sz="2000" b="1" dirty="0" err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Dange</a:t>
            </a:r>
            <a:r>
              <a:rPr lang="en-US" sz="20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@ CERN, March 2023</a:t>
            </a:r>
          </a:p>
        </p:txBody>
      </p:sp>
      <p:sp>
        <p:nvSpPr>
          <p:cNvPr id="13" name="Shape 127">
            <a:extLst>
              <a:ext uri="{FF2B5EF4-FFF2-40B4-BE49-F238E27FC236}">
                <a16:creationId xmlns:a16="http://schemas.microsoft.com/office/drawing/2014/main" id="{AA2BEA59-4B48-14FC-CEC3-024C78069C3D}"/>
              </a:ext>
            </a:extLst>
          </p:cNvPr>
          <p:cNvSpPr/>
          <p:nvPr/>
        </p:nvSpPr>
        <p:spPr>
          <a:xfrm flipH="1" flipV="1">
            <a:off x="4595446" y="3147645"/>
            <a:ext cx="0" cy="769441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16" name="Shape 127">
            <a:extLst>
              <a:ext uri="{FF2B5EF4-FFF2-40B4-BE49-F238E27FC236}">
                <a16:creationId xmlns:a16="http://schemas.microsoft.com/office/drawing/2014/main" id="{CE87F514-EF51-7146-F3A2-B224F557101F}"/>
              </a:ext>
            </a:extLst>
          </p:cNvPr>
          <p:cNvSpPr/>
          <p:nvPr/>
        </p:nvSpPr>
        <p:spPr>
          <a:xfrm flipH="1" flipV="1">
            <a:off x="5181600" y="3147645"/>
            <a:ext cx="0" cy="769441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17" name="Shape 127">
            <a:extLst>
              <a:ext uri="{FF2B5EF4-FFF2-40B4-BE49-F238E27FC236}">
                <a16:creationId xmlns:a16="http://schemas.microsoft.com/office/drawing/2014/main" id="{D920D6AC-CBB1-A489-6855-5C0F9D89D388}"/>
              </a:ext>
            </a:extLst>
          </p:cNvPr>
          <p:cNvSpPr/>
          <p:nvPr/>
        </p:nvSpPr>
        <p:spPr>
          <a:xfrm flipH="1" flipV="1">
            <a:off x="2819400" y="3300045"/>
            <a:ext cx="0" cy="769441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18" name="Shape 127">
            <a:extLst>
              <a:ext uri="{FF2B5EF4-FFF2-40B4-BE49-F238E27FC236}">
                <a16:creationId xmlns:a16="http://schemas.microsoft.com/office/drawing/2014/main" id="{33000C69-1F49-4E1C-616E-DEBDCF6509D1}"/>
              </a:ext>
            </a:extLst>
          </p:cNvPr>
          <p:cNvSpPr/>
          <p:nvPr/>
        </p:nvSpPr>
        <p:spPr>
          <a:xfrm flipH="1" flipV="1">
            <a:off x="3124200" y="3200400"/>
            <a:ext cx="0" cy="769441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19" name="Shape 127">
            <a:extLst>
              <a:ext uri="{FF2B5EF4-FFF2-40B4-BE49-F238E27FC236}">
                <a16:creationId xmlns:a16="http://schemas.microsoft.com/office/drawing/2014/main" id="{0CF70BEB-034B-38A3-446F-285728628D62}"/>
              </a:ext>
            </a:extLst>
          </p:cNvPr>
          <p:cNvSpPr/>
          <p:nvPr/>
        </p:nvSpPr>
        <p:spPr>
          <a:xfrm flipH="1" flipV="1">
            <a:off x="1905000" y="3345359"/>
            <a:ext cx="0" cy="769441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B8718F1D-95B0-0CA3-F609-1040B82AD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  <a:endParaRPr lang="en-US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717F0818-D747-3CAB-F5DC-AB4CD11A7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EC4BC876-BF84-1538-DFB3-9C25B96BC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5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45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95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1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6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1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1" grpId="0"/>
      <p:bldP spid="11" grpId="1"/>
      <p:bldP spid="12" grpId="0"/>
      <p:bldP spid="15" grpId="0"/>
      <p:bldP spid="13" grpId="0" animBg="1"/>
      <p:bldP spid="13" grpId="1" animBg="1"/>
      <p:bldP spid="16" grpId="0" animBg="1"/>
      <p:bldP spid="16" grpId="1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600" y="0"/>
            <a:ext cx="8332118" cy="780960"/>
          </a:xfrm>
        </p:spPr>
        <p:txBody>
          <a:bodyPr/>
          <a:lstStyle/>
          <a:p>
            <a:pPr algn="ctr"/>
            <a:r>
              <a:rPr lang="fr-FR" sz="4000" b="1" dirty="0"/>
              <a:t>Images in DUNE </a:t>
            </a:r>
            <a:r>
              <a:rPr lang="fr-FR" sz="4000" b="1" dirty="0" err="1"/>
              <a:t>LAr</a:t>
            </a:r>
            <a:r>
              <a:rPr lang="fr-FR" sz="4000" b="1" dirty="0"/>
              <a:t>-TPC Prototypes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3D4B774-3FDD-744C-A711-47E207EB0622}"/>
              </a:ext>
            </a:extLst>
          </p:cNvPr>
          <p:cNvGrpSpPr/>
          <p:nvPr/>
        </p:nvGrpSpPr>
        <p:grpSpPr>
          <a:xfrm>
            <a:off x="4860182" y="3296943"/>
            <a:ext cx="4050000" cy="3103857"/>
            <a:chOff x="4860182" y="3052038"/>
            <a:chExt cx="4050000" cy="2466985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60182" y="3335904"/>
              <a:ext cx="4050000" cy="2183119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5187622" y="3052038"/>
              <a:ext cx="362471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500" b="1" i="1" dirty="0">
                  <a:solidFill>
                    <a:srgbClr val="FF0000"/>
                  </a:solidFill>
                </a:rPr>
                <a:t>Multiple </a:t>
              </a:r>
              <a:r>
                <a:rPr lang="fr-FR" sz="1500" b="1" i="1" dirty="0" err="1">
                  <a:solidFill>
                    <a:srgbClr val="FF0000"/>
                  </a:solidFill>
                </a:rPr>
                <a:t>hadronic</a:t>
              </a:r>
              <a:r>
                <a:rPr lang="fr-FR" sz="1500" b="1" i="1" dirty="0">
                  <a:solidFill>
                    <a:srgbClr val="FF0000"/>
                  </a:solidFill>
                </a:rPr>
                <a:t> interactions in a </a:t>
              </a:r>
              <a:r>
                <a:rPr lang="fr-FR" sz="1500" b="1" i="1" dirty="0" err="1">
                  <a:solidFill>
                    <a:srgbClr val="FF0000"/>
                  </a:solidFill>
                </a:rPr>
                <a:t>shower</a:t>
              </a:r>
              <a:r>
                <a:rPr lang="fr-FR" sz="1500" b="1" dirty="0"/>
                <a:t> </a:t>
              </a:r>
              <a:endParaRPr lang="en-US" sz="1500" b="1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5347504" y="3457611"/>
              <a:ext cx="18790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>
                  <a:solidFill>
                    <a:srgbClr val="FFFF00"/>
                  </a:solidFill>
                </a:rPr>
                <a:t>E</a:t>
              </a:r>
              <a:r>
                <a:rPr lang="fr-FR" sz="1800" b="1" baseline="-25000" dirty="0">
                  <a:solidFill>
                    <a:srgbClr val="FFFF00"/>
                  </a:solidFill>
                </a:rPr>
                <a:t>LEM</a:t>
              </a:r>
              <a:r>
                <a:rPr lang="fr-FR" sz="1800" b="1" dirty="0">
                  <a:solidFill>
                    <a:srgbClr val="FFFF00"/>
                  </a:solidFill>
                </a:rPr>
                <a:t> = 32 kV/cm</a:t>
              </a: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7194644" y="4970645"/>
              <a:ext cx="1617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>
                  <a:solidFill>
                    <a:srgbClr val="FFFF00"/>
                  </a:solidFill>
                </a:rPr>
                <a:t>P = 1010 mbar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A4ADA3E-6F79-094A-88AC-2579B9CBBC09}"/>
              </a:ext>
            </a:extLst>
          </p:cNvPr>
          <p:cNvGrpSpPr/>
          <p:nvPr/>
        </p:nvGrpSpPr>
        <p:grpSpPr>
          <a:xfrm>
            <a:off x="4860182" y="750033"/>
            <a:ext cx="4116176" cy="2450367"/>
            <a:chOff x="4860182" y="1054254"/>
            <a:chExt cx="4116176" cy="1853313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60182" y="1354336"/>
              <a:ext cx="4050000" cy="1553231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5169187" y="1054254"/>
              <a:ext cx="366158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500" b="1" i="1" dirty="0" err="1">
                  <a:solidFill>
                    <a:srgbClr val="FF0000"/>
                  </a:solidFill>
                </a:rPr>
                <a:t>Electromagnetic</a:t>
              </a:r>
              <a:r>
                <a:rPr lang="fr-FR" sz="1500" b="1" i="1" dirty="0">
                  <a:solidFill>
                    <a:srgbClr val="FF0000"/>
                  </a:solidFill>
                </a:rPr>
                <a:t> </a:t>
              </a:r>
              <a:r>
                <a:rPr lang="fr-FR" sz="1500" b="1" i="1" dirty="0" err="1">
                  <a:solidFill>
                    <a:srgbClr val="FF0000"/>
                  </a:solidFill>
                </a:rPr>
                <a:t>shower</a:t>
              </a:r>
              <a:r>
                <a:rPr lang="fr-FR" sz="1500" b="1" i="1" dirty="0">
                  <a:solidFill>
                    <a:srgbClr val="FF0000"/>
                  </a:solidFill>
                </a:rPr>
                <a:t> + </a:t>
              </a:r>
              <a:r>
                <a:rPr lang="fr-FR" sz="1500" b="1" i="1" dirty="0" err="1">
                  <a:solidFill>
                    <a:srgbClr val="FF0000"/>
                  </a:solidFill>
                </a:rPr>
                <a:t>two</a:t>
              </a:r>
              <a:r>
                <a:rPr lang="fr-FR" sz="1500" b="1" i="1" dirty="0">
                  <a:solidFill>
                    <a:srgbClr val="FF0000"/>
                  </a:solidFill>
                </a:rPr>
                <a:t> muon </a:t>
              </a:r>
              <a:r>
                <a:rPr lang="fr-FR" sz="1500" b="1" i="1" dirty="0" err="1">
                  <a:solidFill>
                    <a:srgbClr val="FF0000"/>
                  </a:solidFill>
                </a:rPr>
                <a:t>decays</a:t>
              </a:r>
              <a:endParaRPr lang="en-US" sz="1500" b="1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6885183" y="1497968"/>
              <a:ext cx="18790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>
                  <a:solidFill>
                    <a:srgbClr val="FFFF00"/>
                  </a:solidFill>
                </a:rPr>
                <a:t>E</a:t>
              </a:r>
              <a:r>
                <a:rPr lang="fr-FR" sz="1800" b="1" baseline="-25000" dirty="0">
                  <a:solidFill>
                    <a:srgbClr val="FFFF00"/>
                  </a:solidFill>
                </a:rPr>
                <a:t>LEM</a:t>
              </a:r>
              <a:r>
                <a:rPr lang="fr-FR" sz="1800" b="1" dirty="0">
                  <a:solidFill>
                    <a:srgbClr val="FFFF00"/>
                  </a:solidFill>
                </a:rPr>
                <a:t> = 31 kV/cm</a:t>
              </a: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7358543" y="2445730"/>
              <a:ext cx="1617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>
                  <a:solidFill>
                    <a:srgbClr val="FFFF00"/>
                  </a:solidFill>
                </a:rPr>
                <a:t>P = 1010 mbar</a:t>
              </a: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7110105" y="1976766"/>
              <a:ext cx="81304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500" b="1" dirty="0">
                  <a:solidFill>
                    <a:srgbClr val="FF0000"/>
                  </a:solidFill>
                </a:rPr>
                <a:t>µ </a:t>
              </a:r>
              <a:r>
                <a:rPr lang="fr-FR" sz="1500" b="1" dirty="0" err="1">
                  <a:solidFill>
                    <a:srgbClr val="FF0000"/>
                  </a:solidFill>
                </a:rPr>
                <a:t>decay</a:t>
              </a:r>
              <a:endParaRPr lang="fr-FR" sz="15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8" name="Connecteur droit avec flèche 17"/>
            <p:cNvCxnSpPr/>
            <p:nvPr/>
          </p:nvCxnSpPr>
          <p:spPr>
            <a:xfrm>
              <a:off x="7863195" y="2174352"/>
              <a:ext cx="309905" cy="5438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/>
            <p:nvPr/>
          </p:nvCxnSpPr>
          <p:spPr>
            <a:xfrm flipH="1">
              <a:off x="6838034" y="2190274"/>
              <a:ext cx="272071" cy="12351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>
              <a:off x="5195719" y="2201544"/>
              <a:ext cx="113043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500" b="1" dirty="0">
                  <a:solidFill>
                    <a:srgbClr val="FF0000"/>
                  </a:solidFill>
                </a:rPr>
                <a:t>EM </a:t>
              </a:r>
              <a:r>
                <a:rPr lang="fr-FR" sz="1500" b="1" dirty="0" err="1">
                  <a:solidFill>
                    <a:srgbClr val="FF0000"/>
                  </a:solidFill>
                </a:rPr>
                <a:t>shower</a:t>
              </a:r>
              <a:endParaRPr lang="fr-FR" sz="15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1" name="protodune_collection_plane.png">
            <a:extLst>
              <a:ext uri="{FF2B5EF4-FFF2-40B4-BE49-F238E27FC236}">
                <a16:creationId xmlns:a16="http://schemas.microsoft.com/office/drawing/2014/main" id="{FFF6F8BE-5B92-774B-81B9-D01310522F4E}"/>
              </a:ext>
            </a:extLst>
          </p:cNvPr>
          <p:cNvPicPr/>
          <p:nvPr/>
        </p:nvPicPr>
        <p:blipFill>
          <a:blip r:embed="rId4"/>
          <a:srcRect t="58792" b="7289"/>
          <a:stretch/>
        </p:blipFill>
        <p:spPr>
          <a:xfrm>
            <a:off x="394020" y="1060274"/>
            <a:ext cx="3852546" cy="2236669"/>
          </a:xfrm>
          <a:prstGeom prst="rect">
            <a:avLst/>
          </a:prstGeom>
          <a:ln w="12600">
            <a:noFill/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55C54FF-AE88-4F45-8624-0315B7EA038D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370508" y="3452035"/>
            <a:ext cx="3913311" cy="2948765"/>
          </a:xfrm>
          <a:prstGeom prst="rect">
            <a:avLst/>
          </a:prstGeom>
          <a:ln>
            <a:noFill/>
          </a:ln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6CEF480F-C58F-C049-86F7-24C9AA69D969}"/>
              </a:ext>
            </a:extLst>
          </p:cNvPr>
          <p:cNvSpPr/>
          <p:nvPr/>
        </p:nvSpPr>
        <p:spPr>
          <a:xfrm>
            <a:off x="1553557" y="719514"/>
            <a:ext cx="154721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500" b="1" i="1" dirty="0" err="1">
                <a:solidFill>
                  <a:srgbClr val="FF0000"/>
                </a:solidFill>
              </a:rPr>
              <a:t>Throughgoing</a:t>
            </a:r>
            <a:r>
              <a:rPr lang="fr-FR" sz="1500" b="1" i="1" dirty="0">
                <a:solidFill>
                  <a:srgbClr val="FF0000"/>
                </a:solidFill>
              </a:rPr>
              <a:t> </a:t>
            </a:r>
            <a:r>
              <a:rPr lang="fr-FR" sz="1500" b="1" i="1" dirty="0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fr-FR" sz="1500" b="1" i="1" dirty="0">
                <a:solidFill>
                  <a:srgbClr val="FF0000"/>
                </a:solidFill>
              </a:rPr>
              <a:t> </a:t>
            </a:r>
            <a:endParaRPr lang="en-US" sz="1500" b="1" dirty="0"/>
          </a:p>
        </p:txBody>
      </p:sp>
      <p:sp>
        <p:nvSpPr>
          <p:cNvPr id="39" name="TextShape 2">
            <a:extLst>
              <a:ext uri="{FF2B5EF4-FFF2-40B4-BE49-F238E27FC236}">
                <a16:creationId xmlns:a16="http://schemas.microsoft.com/office/drawing/2014/main" id="{62B44F2C-7397-354E-9246-578F1A205FF3}"/>
              </a:ext>
            </a:extLst>
          </p:cNvPr>
          <p:cNvSpPr txBox="1"/>
          <p:nvPr/>
        </p:nvSpPr>
        <p:spPr>
          <a:xfrm>
            <a:off x="762000" y="3581400"/>
            <a:ext cx="2985044" cy="609600"/>
          </a:xfrm>
          <a:prstGeom prst="rect">
            <a:avLst/>
          </a:prstGeom>
          <a:noFill/>
          <a:ln>
            <a:noFill/>
          </a:ln>
        </p:spPr>
        <p:txBody>
          <a:bodyPr lIns="81612" tIns="40806" rIns="81612" bIns="40806"/>
          <a:lstStyle/>
          <a:p>
            <a:pPr algn="ctr">
              <a:lnSpc>
                <a:spcPct val="100000"/>
              </a:lnSpc>
            </a:pPr>
            <a:r>
              <a:rPr lang="en-US" sz="1451" b="1" i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Schoolbook L"/>
                <a:ea typeface="Arial"/>
              </a:rPr>
              <a:t>Run 4696, </a:t>
            </a:r>
            <a:r>
              <a:rPr lang="en-US" sz="1451" b="1" i="1" spc="-1" dirty="0" err="1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Schoolbook L"/>
                <a:ea typeface="Arial"/>
              </a:rPr>
              <a:t>Ev</a:t>
            </a:r>
            <a:r>
              <a:rPr lang="en-US" sz="1451" b="1" i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Schoolbook L"/>
                <a:ea typeface="Arial"/>
              </a:rPr>
              <a:t> 103: </a:t>
            </a:r>
            <a:endParaRPr lang="en-US" sz="1632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451" b="1" i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Schoolbook L"/>
                <a:ea typeface="Arial"/>
              </a:rPr>
              <a:t>2 EM showers and a pion interaction</a:t>
            </a:r>
            <a:endParaRPr lang="en-US" sz="1632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B3111E-52A2-6885-5102-509BF11B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Feb. 17,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401011-1201-DA25-35C4-280A60CAD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5200" y="6324600"/>
            <a:ext cx="2743200" cy="457200"/>
          </a:xfrm>
        </p:spPr>
        <p:txBody>
          <a:bodyPr/>
          <a:lstStyle/>
          <a:p>
            <a:pPr>
              <a:defRPr/>
            </a:pPr>
            <a:r>
              <a:rPr lang="en-US"/>
              <a:t>DUNE FD1 &amp; FD2 FC Workshop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FA8A8E-1221-FD65-96B9-916583A23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61853"/>
      </p:ext>
    </p:extLst>
  </p:cSld>
  <p:clrMapOvr>
    <a:masterClrMapping/>
  </p:clrMapOvr>
</p:sld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70540</TotalTime>
  <Words>2394</Words>
  <Application>Microsoft Macintosh PowerPoint</Application>
  <PresentationFormat>On-screen Show (4:3)</PresentationFormat>
  <Paragraphs>357</Paragraphs>
  <Slides>32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Century Schoolbook L</vt:lpstr>
      <vt:lpstr>Apple Chancery</vt:lpstr>
      <vt:lpstr>Arial</vt:lpstr>
      <vt:lpstr>Arial Narrow</vt:lpstr>
      <vt:lpstr>Helvetica</vt:lpstr>
      <vt:lpstr>Lucida Grande</vt:lpstr>
      <vt:lpstr>Monotype Corsiva</vt:lpstr>
      <vt:lpstr>Symbol</vt:lpstr>
      <vt:lpstr>Times New Roman</vt:lpstr>
      <vt:lpstr>phys1443-spring02</vt:lpstr>
      <vt:lpstr>Equation</vt:lpstr>
      <vt:lpstr>PowerPoint Presentation</vt:lpstr>
      <vt:lpstr>Workshop Fundamentals</vt:lpstr>
      <vt:lpstr>Neutrino fundamentals – 1 </vt:lpstr>
      <vt:lpstr>Neutrino fundamentals – 2 </vt:lpstr>
      <vt:lpstr>PowerPoint Presentation</vt:lpstr>
      <vt:lpstr>PowerPoint Presentation</vt:lpstr>
      <vt:lpstr>PowerPoint Presentation</vt:lpstr>
      <vt:lpstr>PowerPoint Presentation</vt:lpstr>
      <vt:lpstr>Images in DUNE LAr-TPC Prototypes </vt:lpstr>
      <vt:lpstr>Latest news on DUNE</vt:lpstr>
      <vt:lpstr>LArTPC HVS Overview</vt:lpstr>
      <vt:lpstr>HVS Consortium Scope - FD1-HD TPC</vt:lpstr>
      <vt:lpstr>HVS Consortium Scope - FD2-VD TPC</vt:lpstr>
      <vt:lpstr>Field Cage &amp; the Scope of the Work </vt:lpstr>
      <vt:lpstr>Parts for UTA to Process – FD1-HD</vt:lpstr>
      <vt:lpstr>FD1-HD I – Beam (process 220)</vt:lpstr>
      <vt:lpstr>FD1-HD Latch – Beam (process 220)</vt:lpstr>
      <vt:lpstr>FD1-HD Reinforcement Plates (process 440) &amp; Lift Bars (make 102)  </vt:lpstr>
      <vt:lpstr>Parts for UTA to Process – FD2-VD</vt:lpstr>
      <vt:lpstr>FD2-VD Long-wall Bottom Module (48)</vt:lpstr>
      <vt:lpstr>FD2-VD Parts List – Long Bottom FC</vt:lpstr>
      <vt:lpstr>FD2-VD Box Beams (process 422)</vt:lpstr>
      <vt:lpstr>FD2-VD Assembly Stand (make 3)</vt:lpstr>
      <vt:lpstr>FD2-VD FC Storage Cart (make 28)</vt:lpstr>
      <vt:lpstr>PowerPoint Presentation</vt:lpstr>
      <vt:lpstr>What do we need to do?</vt:lpstr>
      <vt:lpstr>Field Cage Installation Test Configuration</vt:lpstr>
      <vt:lpstr>What do we need to build for Mock-up?</vt:lpstr>
      <vt:lpstr>VD Top and Mid FC Module Parts</vt:lpstr>
      <vt:lpstr>VD Bottom FC Module Parts</vt:lpstr>
      <vt:lpstr>VD Field Cage Tools</vt:lpstr>
      <vt:lpstr>Group’s 3E Motto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Yu, Jaehoon</cp:lastModifiedBy>
  <cp:revision>2086</cp:revision>
  <cp:lastPrinted>2023-11-14T16:51:18Z</cp:lastPrinted>
  <dcterms:created xsi:type="dcterms:W3CDTF">2012-01-19T04:21:20Z</dcterms:created>
  <dcterms:modified xsi:type="dcterms:W3CDTF">2024-02-17T15:47:37Z</dcterms:modified>
</cp:coreProperties>
</file>