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75" r:id="rId2"/>
    <p:sldId id="393" r:id="rId3"/>
    <p:sldId id="404" r:id="rId4"/>
    <p:sldId id="405" r:id="rId5"/>
    <p:sldId id="406" r:id="rId6"/>
    <p:sldId id="408" r:id="rId7"/>
    <p:sldId id="407" r:id="rId8"/>
    <p:sldId id="566" r:id="rId9"/>
    <p:sldId id="410" r:id="rId10"/>
    <p:sldId id="411" r:id="rId11"/>
    <p:sldId id="409" r:id="rId12"/>
    <p:sldId id="412" r:id="rId13"/>
    <p:sldId id="413" r:id="rId14"/>
    <p:sldId id="414" r:id="rId15"/>
    <p:sldId id="415" r:id="rId16"/>
    <p:sldId id="416" r:id="rId17"/>
    <p:sldId id="562" r:id="rId18"/>
    <p:sldId id="563" r:id="rId19"/>
    <p:sldId id="567" r:id="rId20"/>
    <p:sldId id="564" r:id="rId21"/>
    <p:sldId id="568" r:id="rId22"/>
    <p:sldId id="565" r:id="rId23"/>
    <p:sldId id="569" r:id="rId24"/>
    <p:sldId id="570" r:id="rId25"/>
    <p:sldId id="571" r:id="rId26"/>
    <p:sldId id="266" r:id="rId27"/>
    <p:sldId id="572" r:id="rId28"/>
    <p:sldId id="561" r:id="rId29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  <a:srgbClr val="92D050"/>
    <a:srgbClr val="CCFFCC"/>
    <a:srgbClr val="00B050"/>
    <a:srgbClr val="DB91D3"/>
    <a:srgbClr val="EAEAEA"/>
    <a:srgbClr val="E15E32"/>
    <a:srgbClr val="0033A0"/>
    <a:srgbClr val="FFC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98" autoAdjust="0"/>
    <p:restoredTop sz="93164" autoAdjust="0"/>
  </p:normalViewPr>
  <p:slideViewPr>
    <p:cSldViewPr>
      <p:cViewPr varScale="1">
        <p:scale>
          <a:sx n="86" d="100"/>
          <a:sy n="86" d="100"/>
        </p:scale>
        <p:origin x="30" y="2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453" y="3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5881A2E-7601-4EF1-BAFB-6D79F63E05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8BF95C-470D-4C69-BD85-376910638E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891EA-6609-49E3-9B52-458C57CFD17E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5F9BC2-2E18-44AE-811F-6429B99A40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52BAF6D-158B-4DD9-BD53-C1431125F2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69F8E-FF1F-4A66-B330-7435288274D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00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36BC0-0B77-427A-9658-9A242714A06B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AEB9C-1306-4693-A33C-12ED12DAAAB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1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375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C5A0A-19FB-1223-7C70-759055FD5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593D89F-8A46-5694-FA5D-921B7391A8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98C85B0-B854-8993-E5EA-6E06CB2A97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DB680C8-E854-D4DD-18C2-051111028C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14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F3A84-CA9C-FC51-6B8D-9B2924AA7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E9FE9AA-6D42-A6D1-5233-753989C5FC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4B22388-80C7-29D1-C46E-3C368059B2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D0CEBE5-8A81-87C1-7EA2-2152F7E0D5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602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DED64-7940-6128-F05B-9A354127E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A983018-2D19-793A-6E91-B99AD62C9A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296E019-3D7E-3548-7D37-0FA5696DB6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1BEC205-5A7D-6448-B391-A1F6DFABCE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86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614C26-64D2-A9CB-503C-72A28B98F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E959FDC-F2CF-41E3-342E-474522A8AE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CE9C25E-1000-F872-2274-69008D3B41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1EED4D1-F2E0-F0C7-0874-B8396DF8A9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76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80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72F21-37C8-14AE-D26E-E092A6F0A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437AD70-68D2-F40D-9E57-FA68D25BB4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212B7FE-860A-B313-C12F-834842E237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7DE18B6-E686-0442-5948-A66F4F5864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31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625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73E915-04E0-6288-63DF-ADB1A58B8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89CC60A-6E83-F0CC-F3E9-444AD70FCB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7C38803-A65A-0F46-1459-63A8D61B25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47F47DE-BB7D-ECFA-E78D-7165E2AB0F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54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08F58-4207-4867-9065-7DCE0BE8A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5F5AB37-F04E-3B86-A42D-4B8433193D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0526520-2849-EA9E-0474-4721985786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FFF45D6-468D-D179-C1C2-98A28817BC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52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86E0E-9A29-6C1C-D26C-60F8D1C3C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0ED41FD-A9C2-40BA-0232-111251E620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66F1FD1-CFA3-30F9-5F54-1652F8256D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0E08E4A-CE48-355E-1979-5A518FE97C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828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B4E4C-E18B-2825-F680-BEE48108E5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56D0115-53C8-5FCA-083E-A462807AB9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95B93B3-61CD-BD0F-C799-E0AF407BD8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FE0F9E3-D832-94C6-1323-F664875A31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9877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34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9065" y="2169046"/>
            <a:ext cx="2494673" cy="24946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6" y="2427286"/>
            <a:ext cx="5616574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6"/>
            <a:ext cx="5611812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58151F3-2644-40CC-B0F7-56A0CA8A38A0}" type="datetime1">
              <a:rPr lang="en-US"/>
              <a:t>2/21/2024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561657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1" cy="631798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7E8D487-D3AD-48F3-804E-BB54B3A7FDDC}" type="datetime1">
              <a:rPr lang="en-US"/>
              <a:t>2/21/2024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309A343-C47D-4514-9EAC-20B825EF2A2D}" type="datetime1">
              <a:rPr lang="en-US"/>
              <a:t>2/21/2024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159226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7" y="396970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3708400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D29BF4-69D2-45AD-86C8-0338BB4C94D5}" type="datetime1">
              <a:rPr lang="en-US"/>
              <a:t>2/21/2024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2" y="1592262"/>
            <a:ext cx="3708399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0" y="396970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2" y="159226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2" y="3978014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FBC3F21-C3D3-4C9C-8E58-831A80DCDB80}" type="datetime1">
              <a:rPr lang="en-US"/>
              <a:t>2/21/2024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3708400" cy="668336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1" y="1604965"/>
            <a:ext cx="3713186" cy="655633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2" y="2416174"/>
            <a:ext cx="3713186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5" y="1601226"/>
            <a:ext cx="3708400" cy="668336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7" y="2429901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E830BE-362A-4B42-A24F-D399A98FC925}" type="datetime1">
              <a:rPr lang="en-US"/>
              <a:t>2/21/2024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5" y="1601375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5" y="2732441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839C13-DE71-495E-9284-420C706D1EBE}" type="datetime1">
              <a:rPr lang="en-US"/>
              <a:t>2/21/2024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4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7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7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2"/>
            <a:ext cx="11376023" cy="256390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B8BED8C-6E57-47EA-A423-A365FA08C571}" type="datetime1">
              <a:rPr lang="en-US"/>
              <a:t>2/21/2024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2"/>
            <a:ext cx="12191999" cy="2945869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0E6AAD8-8358-48D3-B746-B30A6B8635DA}" type="datetime1">
              <a:rPr lang="en-US"/>
              <a:t>2/21/2024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6" y="1709737"/>
            <a:ext cx="11376024" cy="285273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4589462"/>
            <a:ext cx="11376025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3831EA-D1E3-41E9-8B74-3EAFE24A81D0}" type="datetime1">
              <a:rPr lang="en-US"/>
              <a:t>2/21/2024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631504" y="1689896"/>
            <a:ext cx="9144000" cy="2387599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652179" y="4293519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A0E18642-5BE6-3163-25F5-915143A31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98559" y="473880"/>
            <a:ext cx="794880" cy="794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</p:spPr>
            <p:txBody>
              <a:bodyPr vert="horz" lIns="0" tIns="0" rIns="0" bIns="0" rtlCol="0" anchor="ctr"/>
              <a:lstStyle>
                <a:lvl1pPr algn="r">
                  <a:defRPr sz="1400" b="1" i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º›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  <a:blipFill>
                <a:blip r:embed="rId2"/>
                <a:stretch>
                  <a:fillRect l="-2679" t="-110000" r="-73214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5"/>
            <a:ext cx="1137602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3" y="2244863"/>
            <a:ext cx="1728191" cy="17281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ítulo y objeto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  <a:p>
            <a:pPr lvl="4">
              <a:defRPr/>
            </a:pPr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770E42-0FC7-4A5A-BE2A-6B522FC1751D}" type="datetime1">
              <a:rPr lang="en-US"/>
              <a:t>2/21/2024</a:t>
            </a:fld>
            <a:endParaRPr lang="en-US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60718B2-1EF8-1B8B-C4F3-F25432916EB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221374" y="928788"/>
            <a:ext cx="115704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CF313FC-A875-1512-FA28-C280C474506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2138" y="233843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GB" noProof="0"/>
              <a:t>Haga</a:t>
            </a:r>
            <a:r>
              <a:rPr lang="en-GB" noProof="0" dirty="0"/>
              <a:t> </a:t>
            </a:r>
            <a:r>
              <a:rPr lang="en-GB" noProof="0" dirty="0" err="1"/>
              <a:t>clic</a:t>
            </a:r>
            <a:r>
              <a:rPr lang="en-GB" noProof="0" dirty="0"/>
              <a:t> para </a:t>
            </a:r>
            <a:r>
              <a:rPr lang="en-GB" noProof="0" dirty="0" err="1"/>
              <a:t>modificar</a:t>
            </a:r>
            <a:r>
              <a:rPr lang="en-GB" noProof="0" dirty="0"/>
              <a:t> </a:t>
            </a:r>
            <a:r>
              <a:rPr lang="en-GB" noProof="0" dirty="0" err="1"/>
              <a:t>el</a:t>
            </a:r>
            <a:r>
              <a:rPr lang="en-GB" noProof="0" dirty="0"/>
              <a:t> </a:t>
            </a:r>
            <a:r>
              <a:rPr lang="en-GB" noProof="0" dirty="0" err="1"/>
              <a:t>estilo</a:t>
            </a:r>
            <a:r>
              <a:rPr lang="en-GB" noProof="0" dirty="0"/>
              <a:t> de </a:t>
            </a:r>
            <a:r>
              <a:rPr lang="en-GB" noProof="0" dirty="0" err="1"/>
              <a:t>título</a:t>
            </a:r>
            <a:r>
              <a:rPr lang="en-GB" noProof="0" dirty="0"/>
              <a:t> del </a:t>
            </a:r>
            <a:r>
              <a:rPr lang="en-GB" noProof="0" dirty="0" err="1"/>
              <a:t>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46896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9" y="620688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9" y="2924944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ABEDFA4-E048-6423-30C1-44C268DE6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23407" y="639919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10" name="Image 2">
            <a:extLst>
              <a:ext uri="{FF2B5EF4-FFF2-40B4-BE49-F238E27FC236}">
                <a16:creationId xmlns:a16="http://schemas.microsoft.com/office/drawing/2014/main" id="{007EB82E-F453-8DF5-814B-A956C208E9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3914667-718C-6548-7B7D-038A365A8D01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03498" y="6433139"/>
            <a:ext cx="1238480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Feb 21</a:t>
            </a:r>
            <a:r>
              <a:rPr lang="en-US" b="0" baseline="30000" dirty="0">
                <a:solidFill>
                  <a:schemeClr val="tx1"/>
                </a:solidFill>
                <a:latin typeface="Century Schoolbook" panose="02040604050505020304" pitchFamily="18" charset="0"/>
              </a:rPr>
              <a:t>st</a:t>
            </a: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, 2024</a:t>
            </a:r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42A4D493-FB4F-C9E1-6FB9-E4B24974354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834144" y="6429883"/>
            <a:ext cx="6523713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400" b="0" i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72B84D3B-0B76-A856-B52E-38152E231FC9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186611" y="6433139"/>
            <a:ext cx="41035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Wakis meeting #19</a:t>
            </a:r>
          </a:p>
        </p:txBody>
      </p:sp>
    </p:spTree>
    <p:extLst>
      <p:ext uri="{BB962C8B-B14F-4D97-AF65-F5344CB8AC3E}">
        <p14:creationId xmlns:p14="http://schemas.microsoft.com/office/powerpoint/2010/main" val="12632792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 lIns="180000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4EF852E2-225F-EF41-6799-D99CF9A1E49F}"/>
              </a:ext>
            </a:extLst>
          </p:cNvPr>
          <p:cNvCxnSpPr>
            <a:cxnSpLocks/>
          </p:cNvCxnSpPr>
          <p:nvPr userDrawn="1"/>
        </p:nvCxnSpPr>
        <p:spPr>
          <a:xfrm>
            <a:off x="488737" y="1052736"/>
            <a:ext cx="11214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4000"/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F3CE0ED-0489-4E7D-A21B-CEAE0649D89D}" type="datetime1">
              <a:rPr lang="en-US"/>
              <a:t>2/21/2024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42DBDE2-0840-4AE5-8F63-9EE4978EC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2A67A0-623E-4A8F-A7FB-97703AD04ACD}" type="datetime1">
              <a:rPr lang="en-US"/>
              <a:t>2/21/2024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EF4461-988E-4AE9-9A75-AD01277766C8}" type="datetime1">
              <a:rPr lang="en-US"/>
              <a:t>2/21/2024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2"/>
            <a:ext cx="11376024" cy="4760911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79"/>
            <a:ext cx="12191999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1" y="-52465"/>
            <a:ext cx="4116386" cy="6370819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BB03FF1-9464-4AC2-96A0-867A1BC92F12}" type="datetime1">
              <a:rPr lang="en-US"/>
              <a:t>2/21/2024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2263"/>
            <a:ext cx="5616574" cy="4608511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8" y="1592263"/>
            <a:ext cx="5611812" cy="4608510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BBAE6CC-17FD-4F26-83DF-7762C931F3BE}" type="datetime1">
              <a:rPr lang="en-US"/>
              <a:t>2/21/2024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592263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B379B4-C32B-414C-80A3-A61494C38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23407" y="639919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8A0F5B6-CBE9-EFDA-9AC1-DADB20078119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DE21744-2F02-F1F8-9596-2BBCD63F2AC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03498" y="6433139"/>
            <a:ext cx="1238480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Feb 21</a:t>
            </a:r>
            <a:r>
              <a:rPr lang="en-US" b="0" baseline="30000" dirty="0">
                <a:solidFill>
                  <a:schemeClr val="tx1"/>
                </a:solidFill>
                <a:latin typeface="Century Schoolbook" panose="02040604050505020304" pitchFamily="18" charset="0"/>
              </a:rPr>
              <a:t>st</a:t>
            </a: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, 2024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E5D7936D-337B-48A1-C849-D5FFA115D73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834144" y="6429883"/>
            <a:ext cx="6523713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400" b="0" i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E610F3E-80A0-96F6-C735-8CA10595375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186611" y="6433139"/>
            <a:ext cx="41035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Wakis meeting #19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1" r:id="rId3"/>
    <p:sldLayoutId id="2147483668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9" r:id="rId21"/>
    <p:sldLayoutId id="2147483670" r:id="rId22"/>
    <p:sldLayoutId id="2147483672" r:id="rId23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0">
          <a:solidFill>
            <a:srgbClr val="385CB4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3.png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hyperlink" Target="https://github.com/elenafuengar/PyFIT/blob/main/examples/script_planewave_fit.py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gif"/><Relationship Id="rId5" Type="http://schemas.openxmlformats.org/officeDocument/2006/relationships/hyperlink" Target="https://github.com/elenafuengar/PyFIT/blob/main/examples/script_wavepacket_fit.py" TargetMode="Externa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gif"/><Relationship Id="rId5" Type="http://schemas.openxmlformats.org/officeDocument/2006/relationships/hyperlink" Target="https://github.com/elenafuengar/PyFIT/blob/main/examples/script_cubcavity_fit.py" TargetMode="Externa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hyperlink" Target="https://indico.cern.ch/event/1283485/contributions/5392349/attachments/2694065/4675502/CEI-030823.pdf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52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6/jcph.1994.1159" TargetMode="External"/><Relationship Id="rId2" Type="http://schemas.openxmlformats.org/officeDocument/2006/relationships/hyperlink" Target="https://bib-pubdb1.desy.de/record/222467/files/DESY-M-91-06.pdf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png"/><Relationship Id="rId4" Type="http://schemas.openxmlformats.org/officeDocument/2006/relationships/hyperlink" Target="https://indico.cern.ch/event/1376644/overview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0.png"/><Relationship Id="rId2" Type="http://schemas.openxmlformats.org/officeDocument/2006/relationships/image" Target="../media/image800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110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345417/" TargetMode="External"/><Relationship Id="rId5" Type="http://schemas.openxmlformats.org/officeDocument/2006/relationships/hyperlink" Target="https://indico.cern.ch/event/1298129/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hyperlink" Target="https://github.com/elenafuengar/PyFI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hyperlink" Target="https://docs.pyvista.org/version/stable/examples/02-plot/index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elenafuengar/PyFIT/blob/main/examples/script_planewave_fit.py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8D9FA1-2945-4FD0-9E89-1E6CF3EC3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2940" y="548680"/>
            <a:ext cx="8306120" cy="2387599"/>
          </a:xfrm>
        </p:spPr>
        <p:txBody>
          <a:bodyPr/>
          <a:lstStyle/>
          <a:p>
            <a:r>
              <a:rPr lang="en-US" sz="7200" b="0" dirty="0">
                <a:latin typeface="Century Schoolbook" panose="02040604050505020304" pitchFamily="18" charset="0"/>
              </a:rPr>
              <a:t>EMWSD </a:t>
            </a:r>
            <a:r>
              <a:rPr lang="en-US" sz="72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/</a:t>
            </a:r>
            <a:r>
              <a:rPr lang="en-US" sz="7200" b="0" dirty="0">
                <a:latin typeface="Century Schoolbook" panose="02040604050505020304" pitchFamily="18" charset="0"/>
              </a:rPr>
              <a:t> </a:t>
            </a:r>
            <a:r>
              <a:rPr lang="en-US" sz="72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Wakis </a:t>
            </a:r>
            <a:r>
              <a:rPr lang="en-US" sz="7200" b="0" dirty="0">
                <a:latin typeface="Century Schoolbook" panose="02040604050505020304" pitchFamily="18" charset="0"/>
              </a:rPr>
              <a:t>  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EA03324-026C-4B30-A391-5D3AE3E571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2692" y="4653136"/>
            <a:ext cx="9246617" cy="1655761"/>
          </a:xfrm>
        </p:spPr>
        <p:txBody>
          <a:bodyPr/>
          <a:lstStyle/>
          <a:p>
            <a:r>
              <a:rPr lang="en-US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Meeting #19</a:t>
            </a:r>
          </a:p>
          <a:p>
            <a:r>
              <a:rPr lang="en-US" sz="1800" b="0" u="sng" dirty="0">
                <a:solidFill>
                  <a:schemeClr val="tx1"/>
                </a:solidFill>
                <a:latin typeface="Century" panose="02040604050505020304" pitchFamily="18" charset="0"/>
              </a:rPr>
              <a:t>Elena de la Fuente</a:t>
            </a:r>
            <a:r>
              <a:rPr lang="en-US" sz="1800" b="0" dirty="0">
                <a:solidFill>
                  <a:schemeClr val="tx1"/>
                </a:solidFill>
                <a:latin typeface="Century" panose="02040604050505020304" pitchFamily="18" charset="0"/>
              </a:rPr>
              <a:t>, Carlo Zannini, Lorenzo Giacomel, Giovanni Iadarola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5E4919CC-948C-4FD3-8A80-52633FCA3FDB}"/>
              </a:ext>
            </a:extLst>
          </p:cNvPr>
          <p:cNvSpPr txBox="1">
            <a:spLocks/>
          </p:cNvSpPr>
          <p:nvPr/>
        </p:nvSpPr>
        <p:spPr bwMode="auto">
          <a:xfrm>
            <a:off x="1982952" y="1637954"/>
            <a:ext cx="8226097" cy="238759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rgbClr val="385CB4"/>
                </a:solidFill>
                <a:latin typeface="Arial Nova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 sz="3200" b="0" dirty="0">
                <a:latin typeface="Century Schoolbook" panose="02040604050505020304" pitchFamily="18" charset="0"/>
              </a:rPr>
              <a:t>Electromagnetic and Wake Solver Development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FFF52CD6-E0CA-2F8F-FCB6-1649D0DB19FA}"/>
              </a:ext>
            </a:extLst>
          </p:cNvPr>
          <p:cNvCxnSpPr>
            <a:cxnSpLocks/>
          </p:cNvCxnSpPr>
          <p:nvPr/>
        </p:nvCxnSpPr>
        <p:spPr>
          <a:xfrm>
            <a:off x="2037063" y="4293096"/>
            <a:ext cx="8117874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ubtítulo 2">
            <a:extLst>
              <a:ext uri="{FF2B5EF4-FFF2-40B4-BE49-F238E27FC236}">
                <a16:creationId xmlns:a16="http://schemas.microsoft.com/office/drawing/2014/main" id="{624C89B8-C2C0-068F-58C5-F3DB319B54E4}"/>
              </a:ext>
            </a:extLst>
          </p:cNvPr>
          <p:cNvSpPr txBox="1">
            <a:spLocks/>
          </p:cNvSpPr>
          <p:nvPr/>
        </p:nvSpPr>
        <p:spPr bwMode="auto">
          <a:xfrm>
            <a:off x="1524000" y="4293096"/>
            <a:ext cx="9144000" cy="16557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986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4D05B-0DB6-F6FC-F3DB-9E69EA361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7EE948-39BD-DDC6-4E8C-92489DB5F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92D050"/>
                </a:solidFill>
              </a:rPr>
              <a:t>SolverFIT3D</a:t>
            </a:r>
            <a:r>
              <a:rPr lang="en-US" sz="3600" dirty="0"/>
              <a:t> development (II): 1D, 2D, 3D plotting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157ABA2-8A66-E128-EFCA-7A750A6A60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E95FA7D-4741-E4B4-BA3F-86CD9F003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340768"/>
            <a:ext cx="238346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89400654-203C-31A7-1B22-A87E9081A775}"/>
              </a:ext>
            </a:extLst>
          </p:cNvPr>
          <p:cNvSpPr/>
          <p:nvPr/>
        </p:nvSpPr>
        <p:spPr>
          <a:xfrm>
            <a:off x="554291" y="1327787"/>
            <a:ext cx="2380558" cy="4697086"/>
          </a:xfrm>
          <a:prstGeom prst="roundRect">
            <a:avLst>
              <a:gd name="adj" fmla="val 0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9BAA251-B3CF-6E7C-93F9-F64A97AFB416}"/>
              </a:ext>
            </a:extLst>
          </p:cNvPr>
          <p:cNvSpPr txBox="1"/>
          <p:nvPr/>
        </p:nvSpPr>
        <p:spPr bwMode="auto">
          <a:xfrm>
            <a:off x="3863752" y="4444302"/>
            <a:ext cx="345638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u="sng" dirty="0">
                <a:latin typeface="Century Schoolbook" panose="02040604050505020304" pitchFamily="18" charset="0"/>
              </a:rPr>
              <a:t>Plot2D and 1D example: </a:t>
            </a:r>
          </a:p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examples/script_planewave_fit.py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dirty="0"/>
              <a:t>A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planewave </a:t>
            </a:r>
            <a:r>
              <a:rPr lang="en-US" dirty="0"/>
              <a:t>propagating through vacuum being </a:t>
            </a:r>
            <a:r>
              <a:rPr lang="en-US" dirty="0" err="1"/>
              <a:t>repflected</a:t>
            </a:r>
            <a:r>
              <a:rPr lang="en-US" dirty="0"/>
              <a:t> at the PEC boundary</a:t>
            </a:r>
            <a:endParaRPr lang="en-US" i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78BBBB9-2C34-D39F-693B-407EF556998A}"/>
              </a:ext>
            </a:extLst>
          </p:cNvPr>
          <p:cNvSpPr txBox="1"/>
          <p:nvPr/>
        </p:nvSpPr>
        <p:spPr bwMode="auto">
          <a:xfrm>
            <a:off x="8832304" y="1439333"/>
            <a:ext cx="2632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Matplotlib</a:t>
            </a:r>
            <a:r>
              <a:rPr lang="en-US" dirty="0"/>
              <a:t> based </a:t>
            </a:r>
            <a:r>
              <a:rPr lang="en-US" dirty="0" err="1"/>
              <a:t>coutourf</a:t>
            </a:r>
            <a:r>
              <a:rPr lang="en-US" dirty="0"/>
              <a:t> (2D) and line plot (1D)</a:t>
            </a:r>
            <a:endParaRPr lang="en-US" sz="1600" dirty="0">
              <a:highlight>
                <a:srgbClr val="EAEAEA"/>
              </a:highlight>
              <a:latin typeface="Cascadia Mono" panose="020B0609020000020004" pitchFamily="49" charset="0"/>
              <a:ea typeface="Cascadia Mono" panose="020B0609020000020004" pitchFamily="49" charset="0"/>
              <a:cs typeface="Cascadia Mono" panose="020B0609020000020004" pitchFamily="49" charset="0"/>
            </a:endParaRP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60174DD2-4C0A-13EF-092C-FB62DAA943F0}"/>
              </a:ext>
            </a:extLst>
          </p:cNvPr>
          <p:cNvCxnSpPr/>
          <p:nvPr/>
        </p:nvCxnSpPr>
        <p:spPr>
          <a:xfrm flipH="1">
            <a:off x="1775520" y="5589240"/>
            <a:ext cx="187220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9EDA3EE7-EBE0-1218-589F-1778D6E0F3CE}"/>
              </a:ext>
            </a:extLst>
          </p:cNvPr>
          <p:cNvCxnSpPr/>
          <p:nvPr/>
        </p:nvCxnSpPr>
        <p:spPr>
          <a:xfrm flipH="1">
            <a:off x="1775520" y="5877272"/>
            <a:ext cx="187220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n 11">
            <a:extLst>
              <a:ext uri="{FF2B5EF4-FFF2-40B4-BE49-F238E27FC236}">
                <a16:creationId xmlns:a16="http://schemas.microsoft.com/office/drawing/2014/main" id="{2A037496-E1B2-445A-72C5-F6A58CCDEE6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4775"/>
          <a:stretch/>
        </p:blipFill>
        <p:spPr>
          <a:xfrm>
            <a:off x="3431704" y="1327787"/>
            <a:ext cx="4956503" cy="1093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B71BB56-E3D1-7B7C-B970-682B337EC3C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9257"/>
          <a:stretch/>
        </p:blipFill>
        <p:spPr>
          <a:xfrm>
            <a:off x="3356437" y="2606140"/>
            <a:ext cx="5040560" cy="994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Imagen 19" descr="Gráfico&#10;&#10;Descripción generada automáticamente">
            <a:extLst>
              <a:ext uri="{FF2B5EF4-FFF2-40B4-BE49-F238E27FC236}">
                <a16:creationId xmlns:a16="http://schemas.microsoft.com/office/drawing/2014/main" id="{480DEDC5-D1F8-F726-33AE-42A578E1BC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4365104"/>
            <a:ext cx="3910265" cy="1955132"/>
          </a:xfrm>
          <a:prstGeom prst="rect">
            <a:avLst/>
          </a:prstGeom>
        </p:spPr>
      </p:pic>
      <p:pic>
        <p:nvPicPr>
          <p:cNvPr id="22" name="Imagen 21" descr="Gráfico&#10;&#10;Descripción generada automáticamente">
            <a:extLst>
              <a:ext uri="{FF2B5EF4-FFF2-40B4-BE49-F238E27FC236}">
                <a16:creationId xmlns:a16="http://schemas.microsoft.com/office/drawing/2014/main" id="{63E8B84A-4FEC-CF4C-F6C4-3DA19354AC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72" y="2769606"/>
            <a:ext cx="3554786" cy="177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10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C5F2B8-7E88-ADE8-98FA-703179725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92D050"/>
                </a:solidFill>
              </a:rPr>
              <a:t>SolverFIT3D</a:t>
            </a:r>
            <a:r>
              <a:rPr lang="en-US" sz="3600" dirty="0"/>
              <a:t> development (IV): EM solve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E5A98BA-E30E-B48A-3485-E3D26FA7E4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03E75FD-F6DA-263E-54A1-725EE3EC0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340768"/>
            <a:ext cx="238346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57C03114-2641-791B-C899-EBB41B3EBFCC}"/>
              </a:ext>
            </a:extLst>
          </p:cNvPr>
          <p:cNvSpPr/>
          <p:nvPr/>
        </p:nvSpPr>
        <p:spPr>
          <a:xfrm>
            <a:off x="554291" y="1327787"/>
            <a:ext cx="2380558" cy="4697086"/>
          </a:xfrm>
          <a:prstGeom prst="roundRect">
            <a:avLst>
              <a:gd name="adj" fmla="val 0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2F50967-52B8-0CAA-881A-97A01E4451D0}"/>
              </a:ext>
            </a:extLst>
          </p:cNvPr>
          <p:cNvSpPr txBox="1"/>
          <p:nvPr/>
        </p:nvSpPr>
        <p:spPr bwMode="auto">
          <a:xfrm>
            <a:off x="8832304" y="1439333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Runs </a:t>
            </a:r>
            <a:r>
              <a:rPr lang="en-US" dirty="0">
                <a:solidFill>
                  <a:srgbClr val="00B050"/>
                </a:solidFill>
              </a:rPr>
              <a:t>Electromagnetic time domain simulation </a:t>
            </a:r>
            <a:r>
              <a:rPr lang="en-US" dirty="0"/>
              <a:t>given an initial condition or source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F891279F-7C2D-80EA-82B9-E8EE3A8A51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44" t="-2175" b="29530"/>
          <a:stretch/>
        </p:blipFill>
        <p:spPr>
          <a:xfrm>
            <a:off x="3401431" y="1192407"/>
            <a:ext cx="5461145" cy="2491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E475E868-83A8-D528-D73E-A63958C076D0}"/>
              </a:ext>
            </a:extLst>
          </p:cNvPr>
          <p:cNvCxnSpPr/>
          <p:nvPr/>
        </p:nvCxnSpPr>
        <p:spPr>
          <a:xfrm flipH="1">
            <a:off x="2063552" y="2348880"/>
            <a:ext cx="136815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99DBD91-9A00-8D55-753C-3D4BA39AFDAE}"/>
              </a:ext>
            </a:extLst>
          </p:cNvPr>
          <p:cNvSpPr txBox="1"/>
          <p:nvPr/>
        </p:nvSpPr>
        <p:spPr bwMode="auto">
          <a:xfrm>
            <a:off x="4151784" y="4219875"/>
            <a:ext cx="345638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u="sng" dirty="0">
                <a:latin typeface="Century Schoolbook" panose="02040604050505020304" pitchFamily="18" charset="0"/>
              </a:rPr>
              <a:t>EM solve example: </a:t>
            </a:r>
          </a:p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examples/script_wavepacket_fit.py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en-US" dirty="0"/>
              <a:t>A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gaussian </a:t>
            </a:r>
            <a:r>
              <a:rPr lang="en-US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wavepacket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/>
              <a:t>propagating through vacuum domain </a:t>
            </a:r>
            <a:r>
              <a:rPr lang="en-US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(University test)</a:t>
            </a:r>
          </a:p>
          <a:p>
            <a:endParaRPr lang="en-US" dirty="0"/>
          </a:p>
        </p:txBody>
      </p:sp>
      <p:pic>
        <p:nvPicPr>
          <p:cNvPr id="19" name="Imagen 18" descr="Gráfico&#10;&#10;Descripción generada automáticamente">
            <a:extLst>
              <a:ext uri="{FF2B5EF4-FFF2-40B4-BE49-F238E27FC236}">
                <a16:creationId xmlns:a16="http://schemas.microsoft.com/office/drawing/2014/main" id="{FA2334E2-1A03-F046-B41C-3D245D174B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3959968"/>
            <a:ext cx="4731421" cy="23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23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D7BFB-840E-D69E-82BB-DE1739841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33C2BB-6359-878F-ADC9-4DF0BC164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92D050"/>
                </a:solidFill>
              </a:rPr>
              <a:t>SolverFIT3D</a:t>
            </a:r>
            <a:r>
              <a:rPr lang="en-US" sz="3600" dirty="0"/>
              <a:t> development (V): Wake solve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1D458CF-4246-8541-7306-45FE7C0A8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7944CC0-08B8-3040-9A6D-CC58D50CA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340768"/>
            <a:ext cx="238346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9F351456-D920-A6E8-3C1C-1895FD9EB71E}"/>
              </a:ext>
            </a:extLst>
          </p:cNvPr>
          <p:cNvSpPr/>
          <p:nvPr/>
        </p:nvSpPr>
        <p:spPr>
          <a:xfrm>
            <a:off x="554291" y="1327787"/>
            <a:ext cx="2380558" cy="4697086"/>
          </a:xfrm>
          <a:prstGeom prst="roundRect">
            <a:avLst>
              <a:gd name="adj" fmla="val 0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160FCF0-5B83-992B-2173-5D702E156AFA}"/>
              </a:ext>
            </a:extLst>
          </p:cNvPr>
          <p:cNvSpPr txBox="1"/>
          <p:nvPr/>
        </p:nvSpPr>
        <p:spPr bwMode="auto">
          <a:xfrm>
            <a:off x="8657247" y="1217713"/>
            <a:ext cx="347960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Runs 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Wakefield time domain simulation </a:t>
            </a:r>
            <a:r>
              <a:rPr lang="en-US" sz="1400" dirty="0"/>
              <a:t>given a </a:t>
            </a:r>
            <a:r>
              <a:rPr lang="en-US" sz="1400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wakelength</a:t>
            </a:r>
            <a:r>
              <a:rPr lang="en-US" sz="1400" dirty="0"/>
              <a:t>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Beam source injected is defined by </a:t>
            </a:r>
            <a:r>
              <a:rPr lang="en-US" sz="1400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WakeSolver</a:t>
            </a:r>
            <a:r>
              <a:rPr lang="en-US" sz="1400" dirty="0"/>
              <a:t> object.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Computes 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wake potential and impedance</a:t>
            </a:r>
            <a:r>
              <a:rPr lang="en-US" sz="1400" dirty="0"/>
              <a:t> by saving Ez field every timestep and using the routines in </a:t>
            </a:r>
            <a:r>
              <a:rPr lang="en-US" sz="1400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WakeSolver</a:t>
            </a:r>
            <a:r>
              <a:rPr lang="en-US" sz="1400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US" sz="1400" dirty="0"/>
              <a:t>class (needs h5py)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D9312B4C-EB11-4D7A-CD65-835532FC53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3" b="53"/>
          <a:stretch/>
        </p:blipFill>
        <p:spPr>
          <a:xfrm>
            <a:off x="3287689" y="1196752"/>
            <a:ext cx="5256584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2743A576-50FE-4CE8-B671-62ABC84BD6FC}"/>
              </a:ext>
            </a:extLst>
          </p:cNvPr>
          <p:cNvCxnSpPr/>
          <p:nvPr/>
        </p:nvCxnSpPr>
        <p:spPr>
          <a:xfrm flipH="1">
            <a:off x="2063552" y="2348880"/>
            <a:ext cx="136815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0243351-0B3B-702B-38A2-C2C10B1D7D7A}"/>
              </a:ext>
            </a:extLst>
          </p:cNvPr>
          <p:cNvSpPr txBox="1"/>
          <p:nvPr/>
        </p:nvSpPr>
        <p:spPr bwMode="auto">
          <a:xfrm>
            <a:off x="8897113" y="3440628"/>
            <a:ext cx="3142167" cy="120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u="sng" dirty="0">
                <a:latin typeface="Century Schoolbook" panose="02040604050505020304" pitchFamily="18" charset="0"/>
              </a:rPr>
              <a:t>Wake solve example: </a:t>
            </a:r>
          </a:p>
          <a:p>
            <a:pPr>
              <a:spcAft>
                <a:spcPts val="1200"/>
              </a:spcAft>
            </a:pPr>
            <a:r>
              <a:rPr lang="en-US" sz="1050" dirty="0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examples/script_cubcavity_fit.py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en-US" sz="1400" dirty="0"/>
              <a:t>A gaussian beam traversing a PEC cubic pillbox cavity</a:t>
            </a:r>
          </a:p>
        </p:txBody>
      </p:sp>
      <p:pic>
        <p:nvPicPr>
          <p:cNvPr id="7" name="Imagen 6" descr="Gráfico&#10;&#10;Descripción generada automáticamente">
            <a:extLst>
              <a:ext uri="{FF2B5EF4-FFF2-40B4-BE49-F238E27FC236}">
                <a16:creationId xmlns:a16="http://schemas.microsoft.com/office/drawing/2014/main" id="{6F035E58-88A0-09D5-EFA6-ABF8CC6E71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052" y="4725144"/>
            <a:ext cx="3910265" cy="1955132"/>
          </a:xfrm>
          <a:prstGeom prst="rect">
            <a:avLst/>
          </a:prstGeom>
        </p:spPr>
      </p:pic>
      <p:pic>
        <p:nvPicPr>
          <p:cNvPr id="9" name="Imagen 8" descr="Gráfico&#10;&#10;Descripción generada automáticamente">
            <a:extLst>
              <a:ext uri="{FF2B5EF4-FFF2-40B4-BE49-F238E27FC236}">
                <a16:creationId xmlns:a16="http://schemas.microsoft.com/office/drawing/2014/main" id="{00840024-A7E1-113B-C3EB-25D414BA14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4729404"/>
            <a:ext cx="3910265" cy="195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77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A64EB4-B02A-31C4-B52E-D085D61AD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D00815-FA6F-4C1C-4AF9-29D6E94AAC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0C1E6A7-DA3E-354D-983E-BE883B0DE4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400" y="1713380"/>
            <a:ext cx="9001000" cy="4379916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Where are we?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Main improvements in the code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Beam injection &amp; Absorbing boundary conditions (ABC)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1st Benchmark with CST: PEC pillbox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Conclusions &amp;  Next steps </a:t>
            </a:r>
          </a:p>
        </p:txBody>
      </p:sp>
    </p:spTree>
    <p:extLst>
      <p:ext uri="{BB962C8B-B14F-4D97-AF65-F5344CB8AC3E}">
        <p14:creationId xmlns:p14="http://schemas.microsoft.com/office/powerpoint/2010/main" val="707278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EC5417-0FA7-9596-4144-C4532BC13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injection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7C9E1B9-CA7F-E533-7672-6EBA620D2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8AF17CCD-FDE8-2E7E-228F-5ADC4F16070F}"/>
                  </a:ext>
                </a:extLst>
              </p:cNvPr>
              <p:cNvSpPr txBox="1"/>
              <p:nvPr/>
            </p:nvSpPr>
            <p:spPr bwMode="auto">
              <a:xfrm>
                <a:off x="551384" y="1195615"/>
                <a:ext cx="11166065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particle beam is injected as a </a:t>
                </a:r>
                <a:r>
                  <a:rPr lang="en-US" dirty="0">
                    <a:solidFill>
                      <a:schemeClr val="accent3"/>
                    </a:solidFill>
                  </a:rPr>
                  <a:t>linear current </a:t>
                </a:r>
                <a:r>
                  <a:rPr lang="en-US" dirty="0"/>
                  <a:t>with a gaussian profile defined by the beam </a:t>
                </a:r>
                <a:r>
                  <a:rPr lang="en-US" dirty="0">
                    <a:solidFill>
                      <a:srgbClr val="FF0000"/>
                    </a:solidFill>
                  </a:rPr>
                  <a:t>size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00B050"/>
                    </a:solidFill>
                  </a:rPr>
                  <a:t>charge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endParaRPr lang="en-US" dirty="0">
                  <a:solidFill>
                    <a:srgbClr val="00B05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Every timestep, the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is updated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for all the cells in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endPara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8AF17CCD-FDE8-2E7E-228F-5ADC4F1607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1195615"/>
                <a:ext cx="11166065" cy="615553"/>
              </a:xfrm>
              <a:prstGeom prst="rect">
                <a:avLst/>
              </a:prstGeom>
              <a:blipFill>
                <a:blip r:embed="rId2"/>
                <a:stretch>
                  <a:fillRect l="-437" t="-4950" b="-11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n 11">
            <a:extLst>
              <a:ext uri="{FF2B5EF4-FFF2-40B4-BE49-F238E27FC236}">
                <a16:creationId xmlns:a16="http://schemas.microsoft.com/office/drawing/2014/main" id="{B0949C85-DD9A-CD61-11ED-F631E9593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2132856"/>
            <a:ext cx="6882066" cy="2837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Imagen 13" descr="Gráfico&#10;&#10;Descripción generada automáticamente">
            <a:extLst>
              <a:ext uri="{FF2B5EF4-FFF2-40B4-BE49-F238E27FC236}">
                <a16:creationId xmlns:a16="http://schemas.microsoft.com/office/drawing/2014/main" id="{A28B4D6A-695E-853F-A7F0-FB3106C2F9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537" y="2353677"/>
            <a:ext cx="4301292" cy="21506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AD2278B-CA89-9FB7-048D-229616A956DD}"/>
                  </a:ext>
                </a:extLst>
              </p:cNvPr>
              <p:cNvSpPr txBox="1"/>
              <p:nvPr/>
            </p:nvSpPr>
            <p:spPr bwMode="auto">
              <a:xfrm>
                <a:off x="242827" y="5293053"/>
                <a:ext cx="11706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/>
                  <a:t>The </a:t>
                </a:r>
                <a:r>
                  <a:rPr lang="es-ES" dirty="0" err="1"/>
                  <a:t>beam</a:t>
                </a:r>
                <a:r>
                  <a:rPr lang="es-ES" dirty="0"/>
                  <a:t> </a:t>
                </a:r>
                <a:r>
                  <a:rPr lang="es-ES" dirty="0" err="1"/>
                  <a:t>injection</a:t>
                </a:r>
                <a:r>
                  <a:rPr lang="es-ES" dirty="0"/>
                  <a:t> produces a </a:t>
                </a:r>
                <a:r>
                  <a:rPr lang="es-ES" dirty="0" err="1"/>
                  <a:t>big</a:t>
                </a:r>
                <a:r>
                  <a:rPr lang="es-E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field perturbation at z- and z+</a:t>
                </a:r>
                <a:r>
                  <a:rPr lang="en-US" dirty="0"/>
                  <a:t>, due to violation of the continuity equation (Gauss law)</a:t>
                </a: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AD2278B-CA89-9FB7-048D-229616A956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2827" y="5293053"/>
                <a:ext cx="11706346" cy="369332"/>
              </a:xfrm>
              <a:prstGeom prst="rect">
                <a:avLst/>
              </a:prstGeom>
              <a:blipFill>
                <a:blip r:embed="rId5"/>
                <a:stretch>
                  <a:fillRect l="-469" t="-8197" r="-104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BEAB7EB-AADD-E957-E59D-F89E1BFED388}"/>
                  </a:ext>
                </a:extLst>
              </p:cNvPr>
              <p:cNvSpPr txBox="1"/>
              <p:nvPr/>
            </p:nvSpPr>
            <p:spPr bwMode="auto">
              <a:xfrm>
                <a:off x="1127448" y="5759501"/>
                <a:ext cx="4175517" cy="5972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n-U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∭"/>
                              <m:ctrl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sub>
                            <m:sup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BEAB7EB-AADD-E957-E59D-F89E1BFED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27448" y="5759501"/>
                <a:ext cx="4175517" cy="5972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0A988A55-1EFC-7CBD-BD0E-F921588EB4A6}"/>
                  </a:ext>
                </a:extLst>
              </p:cNvPr>
              <p:cNvSpPr txBox="1"/>
              <p:nvPr/>
            </p:nvSpPr>
            <p:spPr bwMode="auto">
              <a:xfrm>
                <a:off x="5159896" y="5704269"/>
                <a:ext cx="2230354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sz="18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8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8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18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8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0A988A55-1EFC-7CBD-BD0E-F921588EB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59896" y="5704269"/>
                <a:ext cx="2230354" cy="7146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578E12D3-7E2B-98F3-D0F2-3B8E44B939D3}"/>
              </a:ext>
            </a:extLst>
          </p:cNvPr>
          <p:cNvCxnSpPr/>
          <p:nvPr/>
        </p:nvCxnSpPr>
        <p:spPr>
          <a:xfrm>
            <a:off x="4367808" y="6058108"/>
            <a:ext cx="701615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5336263-B30D-FDBA-2132-254A804792CD}"/>
              </a:ext>
            </a:extLst>
          </p:cNvPr>
          <p:cNvSpPr txBox="1"/>
          <p:nvPr/>
        </p:nvSpPr>
        <p:spPr bwMode="auto">
          <a:xfrm>
            <a:off x="4488424" y="5704269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2">
                    <a:lumMod val="50000"/>
                  </a:schemeClr>
                </a:solidFill>
              </a:rPr>
              <a:t>FIT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59015B0-0FFC-9F22-2ED3-B7AEC53E9884}"/>
              </a:ext>
            </a:extLst>
          </p:cNvPr>
          <p:cNvSpPr txBox="1"/>
          <p:nvPr/>
        </p:nvSpPr>
        <p:spPr bwMode="auto">
          <a:xfrm>
            <a:off x="7505600" y="5715063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Not included in update equations… Should we correct it / enforce it?</a:t>
            </a:r>
          </a:p>
        </p:txBody>
      </p:sp>
    </p:spTree>
    <p:extLst>
      <p:ext uri="{BB962C8B-B14F-4D97-AF65-F5344CB8AC3E}">
        <p14:creationId xmlns:p14="http://schemas.microsoft.com/office/powerpoint/2010/main" val="369830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0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B2A7F-74E0-62C0-1ED3-0FF9A02EE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AD1799-29E2-E5D7-BEB2-AE458E2FC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Absorbing boundaries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783CE76-D619-DAC3-A5EE-6F54C3E5C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367D289-0D42-0F9B-9BBE-B164330E393D}"/>
                  </a:ext>
                </a:extLst>
              </p:cNvPr>
              <p:cNvSpPr txBox="1"/>
              <p:nvPr/>
            </p:nvSpPr>
            <p:spPr bwMode="auto">
              <a:xfrm>
                <a:off x="551384" y="1195615"/>
                <a:ext cx="1116606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tx1"/>
                    </a:solidFill>
                  </a:rPr>
                  <a:t>A first attempt to </a:t>
                </a:r>
                <a:r>
                  <a:rPr lang="en-GB" dirty="0">
                    <a:solidFill>
                      <a:srgbClr val="C00000"/>
                    </a:solidFill>
                  </a:rPr>
                  <a:t>reduce the perturbation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 field </a:t>
                </a:r>
                <a:r>
                  <a:rPr lang="en-GB" dirty="0">
                    <a:solidFill>
                      <a:schemeClr val="tx1"/>
                    </a:solidFill>
                  </a:rPr>
                  <a:t>when the beam current enters/exits it to use </a:t>
                </a:r>
                <a:r>
                  <a:rPr lang="en-GB" dirty="0">
                    <a:solidFill>
                      <a:srgbClr val="00B050"/>
                    </a:solidFill>
                  </a:rPr>
                  <a:t>absorbing boundary conditions (ABC)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1"/>
                    </a:solidFill>
                  </a:rPr>
                  <a:t>Since PML formulation is complex, the simplest ABC, the </a:t>
                </a:r>
                <a:r>
                  <a:rPr lang="en-GB" dirty="0">
                    <a:solidFill>
                      <a:srgbClr val="00B050"/>
                    </a:solidFill>
                  </a:rPr>
                  <a:t>FOEXTRAP</a:t>
                </a:r>
                <a:r>
                  <a:rPr lang="en-GB" dirty="0">
                    <a:solidFill>
                      <a:schemeClr val="tx1"/>
                    </a:solidFill>
                  </a:rPr>
                  <a:t>, was tested first. This is a first order extrapolation that mimics a continuous field </a:t>
                </a:r>
                <a:r>
                  <a:rPr lang="en-GB" dirty="0"/>
                  <a:t>at</a:t>
                </a:r>
                <a:r>
                  <a:rPr lang="en-GB" dirty="0">
                    <a:solidFill>
                      <a:schemeClr val="tx1"/>
                    </a:solidFill>
                  </a:rPr>
                  <a:t> the boundary cells</a:t>
                </a: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367D289-0D42-0F9B-9BBE-B164330E39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1195615"/>
                <a:ext cx="11166065" cy="1200329"/>
              </a:xfrm>
              <a:prstGeom prst="rect">
                <a:avLst/>
              </a:prstGeom>
              <a:blipFill>
                <a:blip r:embed="rId2"/>
                <a:stretch>
                  <a:fillRect l="-437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n 10">
            <a:extLst>
              <a:ext uri="{FF2B5EF4-FFF2-40B4-BE49-F238E27FC236}">
                <a16:creationId xmlns:a16="http://schemas.microsoft.com/office/drawing/2014/main" id="{9FA34FEB-F97D-6FA1-04D0-710583DD6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2564904"/>
            <a:ext cx="5971275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AD664B8E-4840-8EF7-7F82-30D085EA1F3D}"/>
              </a:ext>
            </a:extLst>
          </p:cNvPr>
          <p:cNvSpPr txBox="1"/>
          <p:nvPr/>
        </p:nvSpPr>
        <p:spPr bwMode="auto">
          <a:xfrm>
            <a:off x="3215680" y="5589240"/>
            <a:ext cx="2759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It has to be updated every timestep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DEC5CF41-4987-8609-5F13-0925DAD29712}"/>
              </a:ext>
            </a:extLst>
          </p:cNvPr>
          <p:cNvSpPr/>
          <p:nvPr/>
        </p:nvSpPr>
        <p:spPr>
          <a:xfrm flipV="1">
            <a:off x="1572586" y="5373216"/>
            <a:ext cx="1440160" cy="648072"/>
          </a:xfrm>
          <a:prstGeom prst="roundRect">
            <a:avLst/>
          </a:prstGeom>
          <a:solidFill>
            <a:srgbClr val="DB91D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93C61112-D759-501F-B8FA-DD4D915B0E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b="-27661"/>
          <a:stretch/>
        </p:blipFill>
        <p:spPr>
          <a:xfrm>
            <a:off x="7032104" y="2492896"/>
            <a:ext cx="4492361" cy="3658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88F1CD91-0C1A-C350-2661-0B9DB342D39E}"/>
              </a:ext>
            </a:extLst>
          </p:cNvPr>
          <p:cNvSpPr txBox="1"/>
          <p:nvPr/>
        </p:nvSpPr>
        <p:spPr bwMode="auto">
          <a:xfrm>
            <a:off x="7536160" y="5575650"/>
            <a:ext cx="3613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Same for all 6 boundaries (low and high, x, y, z)</a:t>
            </a:r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DB6993B8-47DE-3804-222F-96D788FE7F71}"/>
              </a:ext>
            </a:extLst>
          </p:cNvPr>
          <p:cNvSpPr/>
          <p:nvPr/>
        </p:nvSpPr>
        <p:spPr>
          <a:xfrm flipV="1">
            <a:off x="7833527" y="3487418"/>
            <a:ext cx="1440160" cy="216024"/>
          </a:xfrm>
          <a:prstGeom prst="roundRect">
            <a:avLst/>
          </a:prstGeom>
          <a:solidFill>
            <a:srgbClr val="DB91D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56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96FFAD-A7DF-9C8A-BFEF-639D9D7D0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Absorbing boundaries (II)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736B378-68FF-1DEE-1B6B-9584A378BD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E594596-208A-EA60-BC1D-6BB692A6221B}"/>
              </a:ext>
            </a:extLst>
          </p:cNvPr>
          <p:cNvSpPr txBox="1"/>
          <p:nvPr/>
        </p:nvSpPr>
        <p:spPr bwMode="auto">
          <a:xfrm>
            <a:off x="551384" y="1195615"/>
            <a:ext cx="11166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The effect of this simple ABC is clearly visible at the edges of the domain: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ABC gives a </a:t>
            </a:r>
            <a:r>
              <a:rPr lang="en-GB" dirty="0">
                <a:solidFill>
                  <a:srgbClr val="00B050"/>
                </a:solidFill>
              </a:rPr>
              <a:t>smaller perturbation amplitude </a:t>
            </a:r>
            <a:r>
              <a:rPr lang="en-GB" dirty="0">
                <a:solidFill>
                  <a:schemeClr val="tx1"/>
                </a:solidFill>
              </a:rPr>
              <a:t>but it </a:t>
            </a:r>
            <a:r>
              <a:rPr lang="en-GB" dirty="0">
                <a:solidFill>
                  <a:srgbClr val="C00000"/>
                </a:solidFill>
              </a:rPr>
              <a:t>oscillates from negative to positive</a:t>
            </a:r>
          </a:p>
        </p:txBody>
      </p:sp>
      <p:pic>
        <p:nvPicPr>
          <p:cNvPr id="10" name="Imagen 9" descr="Gráfico&#10;&#10;Descripción generada automáticamente">
            <a:extLst>
              <a:ext uri="{FF2B5EF4-FFF2-40B4-BE49-F238E27FC236}">
                <a16:creationId xmlns:a16="http://schemas.microsoft.com/office/drawing/2014/main" id="{4386E5A3-A988-5778-04E5-5BF8EF9DCD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811" y="2048828"/>
            <a:ext cx="4301292" cy="2150645"/>
          </a:xfrm>
          <a:prstGeom prst="rect">
            <a:avLst/>
          </a:prstGeom>
        </p:spPr>
      </p:pic>
      <p:pic>
        <p:nvPicPr>
          <p:cNvPr id="11" name="Imagen 10" descr="Gráfico&#10;&#10;Descripción generada automáticamente">
            <a:extLst>
              <a:ext uri="{FF2B5EF4-FFF2-40B4-BE49-F238E27FC236}">
                <a16:creationId xmlns:a16="http://schemas.microsoft.com/office/drawing/2014/main" id="{7BA736AB-0C69-B919-4426-0103BD81AC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069" y="4091523"/>
            <a:ext cx="4301292" cy="2150645"/>
          </a:xfrm>
          <a:prstGeom prst="rect">
            <a:avLst/>
          </a:prstGeom>
        </p:spPr>
      </p:pic>
      <p:pic>
        <p:nvPicPr>
          <p:cNvPr id="13" name="Imagen 12" descr="Gráfico&#10;&#10;Descripción generada automáticamente">
            <a:extLst>
              <a:ext uri="{FF2B5EF4-FFF2-40B4-BE49-F238E27FC236}">
                <a16:creationId xmlns:a16="http://schemas.microsoft.com/office/drawing/2014/main" id="{8C01CDE6-EA44-0FE6-E2DF-C0B61D1236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4149080"/>
            <a:ext cx="4301292" cy="2150645"/>
          </a:xfrm>
          <a:prstGeom prst="rect">
            <a:avLst/>
          </a:prstGeom>
        </p:spPr>
      </p:pic>
      <p:pic>
        <p:nvPicPr>
          <p:cNvPr id="15" name="Imagen 14" descr="Gráfico&#10;&#10;Descripción generada automáticamente">
            <a:extLst>
              <a:ext uri="{FF2B5EF4-FFF2-40B4-BE49-F238E27FC236}">
                <a16:creationId xmlns:a16="http://schemas.microsoft.com/office/drawing/2014/main" id="{0F20A7B3-38C3-B44A-231B-E5CF7C5A54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2048828"/>
            <a:ext cx="4301292" cy="215064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7AD9425-DF5F-75AE-A43E-26D0FD903A9F}"/>
              </a:ext>
            </a:extLst>
          </p:cNvPr>
          <p:cNvSpPr txBox="1"/>
          <p:nvPr/>
        </p:nvSpPr>
        <p:spPr bwMode="auto">
          <a:xfrm>
            <a:off x="912759" y="2996952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6ED4BE2-F79E-E323-1540-7D43F142D9BA}"/>
              </a:ext>
            </a:extLst>
          </p:cNvPr>
          <p:cNvSpPr txBox="1"/>
          <p:nvPr/>
        </p:nvSpPr>
        <p:spPr bwMode="auto">
          <a:xfrm>
            <a:off x="912758" y="5039736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PEC</a:t>
            </a:r>
          </a:p>
        </p:txBody>
      </p:sp>
    </p:spTree>
    <p:extLst>
      <p:ext uri="{BB962C8B-B14F-4D97-AF65-F5344CB8AC3E}">
        <p14:creationId xmlns:p14="http://schemas.microsoft.com/office/powerpoint/2010/main" val="1332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270436-7956-32F5-B8A8-183AD4F96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id="{AE15832F-3C25-598B-C0FC-78BFA336A8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11" r="1085"/>
          <a:stretch/>
        </p:blipFill>
        <p:spPr bwMode="auto">
          <a:xfrm>
            <a:off x="1415480" y="1587242"/>
            <a:ext cx="9001000" cy="500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A2FEA16-0818-886B-92E0-66592B3FB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Absorbing boundaries (III)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988F88F-AE87-5A92-9DAA-40DDD8E86D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D9E387-F949-12A7-866E-3C1D70B72664}"/>
              </a:ext>
            </a:extLst>
          </p:cNvPr>
          <p:cNvSpPr txBox="1"/>
          <p:nvPr/>
        </p:nvSpPr>
        <p:spPr bwMode="auto">
          <a:xfrm>
            <a:off x="551384" y="1195615"/>
            <a:ext cx="1116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Order of magnitude reduction of th</a:t>
            </a:r>
            <a:r>
              <a:rPr lang="en-GB" dirty="0"/>
              <a:t>e amplitude of the perturbation, specially at z+.</a:t>
            </a:r>
            <a:endParaRPr lang="en-GB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F0EB71B9-6F3E-33D3-C02F-86DC62B2D1CD}"/>
                  </a:ext>
                </a:extLst>
              </p:cNvPr>
              <p:cNvSpPr txBox="1"/>
              <p:nvPr/>
            </p:nvSpPr>
            <p:spPr bwMode="auto">
              <a:xfrm>
                <a:off x="2639616" y="2295027"/>
                <a:ext cx="35587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i="1" dirty="0">
                    <a:solidFill>
                      <a:schemeClr val="bg2">
                        <a:lumMod val="25000"/>
                      </a:schemeClr>
                    </a:solidFill>
                  </a:rPr>
                  <a:t>Line </a:t>
                </a:r>
                <a:r>
                  <a:rPr lang="es-ES" i="1" dirty="0" err="1">
                    <a:solidFill>
                      <a:schemeClr val="bg2">
                        <a:lumMod val="25000"/>
                      </a:schemeClr>
                    </a:solidFill>
                  </a:rPr>
                  <a:t>charge</a:t>
                </a:r>
                <a:r>
                  <a:rPr lang="es-ES" i="1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es-ES" i="1" dirty="0" err="1">
                    <a:solidFill>
                      <a:schemeClr val="bg2">
                        <a:lumMod val="25000"/>
                      </a:schemeClr>
                    </a:solidFill>
                  </a:rPr>
                  <a:t>current</a:t>
                </a:r>
                <a:r>
                  <a:rPr lang="es-ES" i="1" dirty="0">
                    <a:solidFill>
                      <a:schemeClr val="bg2">
                        <a:lumMod val="25000"/>
                      </a:schemeClr>
                    </a:solidFill>
                  </a:rPr>
                  <a:t> per timestep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s-ES" i="1" dirty="0">
                    <a:solidFill>
                      <a:schemeClr val="bg2">
                        <a:lumMod val="25000"/>
                      </a:schemeClr>
                    </a:solidFill>
                  </a:rPr>
                  <a:t>  </a:t>
                </a:r>
                <a:endParaRPr lang="en-US" i="1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F0EB71B9-6F3E-33D3-C02F-86DC62B2D1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2295027"/>
                <a:ext cx="3558731" cy="369332"/>
              </a:xfrm>
              <a:prstGeom prst="rect">
                <a:avLst/>
              </a:prstGeom>
              <a:blipFill>
                <a:blip r:embed="rId3"/>
                <a:stretch>
                  <a:fillRect l="-1370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2BB10C3B-89AB-A5F5-3E45-D3D2671C0CC6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6198347" y="2479693"/>
            <a:ext cx="689741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id="{2DAF8024-CC6E-1423-F060-E67551D98A5C}"/>
              </a:ext>
            </a:extLst>
          </p:cNvPr>
          <p:cNvSpPr/>
          <p:nvPr/>
        </p:nvSpPr>
        <p:spPr>
          <a:xfrm>
            <a:off x="2423592" y="2708920"/>
            <a:ext cx="1008112" cy="2348817"/>
          </a:xfrm>
          <a:prstGeom prst="ellipse">
            <a:avLst/>
          </a:prstGeom>
          <a:noFill/>
          <a:ln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860A9F87-ABD8-933E-4D9F-C9F670794A8A}"/>
              </a:ext>
            </a:extLst>
          </p:cNvPr>
          <p:cNvSpPr/>
          <p:nvPr/>
        </p:nvSpPr>
        <p:spPr>
          <a:xfrm>
            <a:off x="8328248" y="2885897"/>
            <a:ext cx="1008112" cy="2348817"/>
          </a:xfrm>
          <a:prstGeom prst="ellipse">
            <a:avLst/>
          </a:prstGeom>
          <a:noFill/>
          <a:ln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97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F4FDE-CA3C-6DD6-7F72-B28378CC77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FCAEB0-7E7E-E1DE-35DE-8DCC660D8D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D28FAD-E458-3BC2-2A08-5F0E51AD96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400" y="1713380"/>
            <a:ext cx="9001000" cy="4379916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Where are we?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Main improvements in the code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Beam injection &amp; Absorbing boundary conditions (ABC)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1st Benchmark with CST: PEC pillbox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Conclusions &amp;  Next steps </a:t>
            </a:r>
          </a:p>
        </p:txBody>
      </p:sp>
    </p:spTree>
    <p:extLst>
      <p:ext uri="{BB962C8B-B14F-4D97-AF65-F5344CB8AC3E}">
        <p14:creationId xmlns:p14="http://schemas.microsoft.com/office/powerpoint/2010/main" val="7332493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19D40F-70F4-1E7E-941F-F6D748ACD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Aplicación&#10;&#10;Descripción generada automáticamente">
            <a:extLst>
              <a:ext uri="{FF2B5EF4-FFF2-40B4-BE49-F238E27FC236}">
                <a16:creationId xmlns:a16="http://schemas.microsoft.com/office/drawing/2014/main" id="{3347C691-9DBD-E272-9F54-5F0C2D9717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149" y="2641667"/>
            <a:ext cx="6120680" cy="408045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2451C1F-8E51-591D-DA07-FC3E3A204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err="1"/>
              <a:t>Pillbox</a:t>
            </a:r>
            <a:r>
              <a:rPr lang="es-ES" sz="3600" dirty="0"/>
              <a:t> </a:t>
            </a:r>
            <a:r>
              <a:rPr lang="es-ES" sz="3600" dirty="0" err="1"/>
              <a:t>Cavity</a:t>
            </a:r>
            <a:r>
              <a:rPr lang="es-ES" sz="3600" dirty="0"/>
              <a:t> (</a:t>
            </a:r>
            <a:r>
              <a:rPr lang="es-ES" sz="3600" dirty="0" err="1"/>
              <a:t>bellow</a:t>
            </a:r>
            <a:r>
              <a:rPr lang="es-ES" sz="3600" dirty="0"/>
              <a:t> </a:t>
            </a:r>
            <a:r>
              <a:rPr lang="es-ES" sz="3600" dirty="0" err="1"/>
              <a:t>cutoff</a:t>
            </a:r>
            <a:r>
              <a:rPr lang="es-ES" sz="3600" dirty="0"/>
              <a:t>): FIT vs WarpX vs CST</a:t>
            </a:r>
            <a:endParaRPr lang="en-US" sz="3600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F8A8415-5E56-5BA9-06CE-3EA14DFA37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A9DA80C-D29F-90BD-3F6C-B7B37A74A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0" y="1124744"/>
            <a:ext cx="3465916" cy="267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20">
                <a:extLst>
                  <a:ext uri="{FF2B5EF4-FFF2-40B4-BE49-F238E27FC236}">
                    <a16:creationId xmlns:a16="http://schemas.microsoft.com/office/drawing/2014/main" id="{3371F451-A275-2154-FBF0-5FFC89033A9F}"/>
                  </a:ext>
                </a:extLst>
              </p:cNvPr>
              <p:cNvSpPr txBox="1"/>
              <p:nvPr/>
            </p:nvSpPr>
            <p:spPr bwMode="auto">
              <a:xfrm>
                <a:off x="3575720" y="1233819"/>
                <a:ext cx="2997106" cy="14278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200" b="1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Geometry: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s-ES" sz="1200" i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30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i="1" dirty="0" err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sz="1200" i="1" dirty="0" err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s-ES" sz="1200" i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50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50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100 mm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  <m:r>
                      <a:rPr lang="es-ES" sz="1200" i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15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15 mm</a:t>
                </a:r>
              </a:p>
            </p:txBody>
          </p:sp>
        </mc:Choice>
        <mc:Fallback xmlns="">
          <p:sp>
            <p:nvSpPr>
              <p:cNvPr id="5" name="CuadroTexto 20">
                <a:extLst>
                  <a:ext uri="{FF2B5EF4-FFF2-40B4-BE49-F238E27FC236}">
                    <a16:creationId xmlns:a16="http://schemas.microsoft.com/office/drawing/2014/main" id="{3371F451-A275-2154-FBF0-5FFC89033A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75720" y="1233819"/>
                <a:ext cx="2997106" cy="1427891"/>
              </a:xfrm>
              <a:prstGeom prst="rect">
                <a:avLst/>
              </a:prstGeom>
              <a:blipFill>
                <a:blip r:embed="rId4"/>
                <a:stretch>
                  <a:fillRect l="-204" b="-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>
            <a:extLst>
              <a:ext uri="{FF2B5EF4-FFF2-40B4-BE49-F238E27FC236}">
                <a16:creationId xmlns:a16="http://schemas.microsoft.com/office/drawing/2014/main" id="{76B72D10-7616-0057-554F-9DD1AE89C2B6}"/>
              </a:ext>
            </a:extLst>
          </p:cNvPr>
          <p:cNvSpPr txBox="1"/>
          <p:nvPr/>
        </p:nvSpPr>
        <p:spPr bwMode="auto">
          <a:xfrm>
            <a:off x="551384" y="3305493"/>
            <a:ext cx="1693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C00000"/>
                </a:solidFill>
                <a:latin typeface="Century Schoolbook" panose="02040604050505020304" pitchFamily="18" charset="0"/>
              </a:rPr>
              <a:t>FIT: ABC</a:t>
            </a:r>
          </a:p>
          <a:p>
            <a:r>
              <a:rPr lang="es-ES" sz="1400" dirty="0">
                <a:solidFill>
                  <a:srgbClr val="C00000"/>
                </a:solidFill>
                <a:latin typeface="Century Schoolbook" panose="02040604050505020304" pitchFamily="18" charset="0"/>
              </a:rPr>
              <a:t>CST/WarpX: PML</a:t>
            </a:r>
            <a:endParaRPr lang="en-US" sz="1400" dirty="0">
              <a:solidFill>
                <a:srgbClr val="C00000"/>
              </a:solidFill>
              <a:latin typeface="Century Schoolbook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23">
                <a:extLst>
                  <a:ext uri="{FF2B5EF4-FFF2-40B4-BE49-F238E27FC236}">
                    <a16:creationId xmlns:a16="http://schemas.microsoft.com/office/drawing/2014/main" id="{445C855B-B4BC-FF09-E179-A7B2EFD398E4}"/>
                  </a:ext>
                </a:extLst>
              </p:cNvPr>
              <p:cNvSpPr txBox="1"/>
              <p:nvPr/>
            </p:nvSpPr>
            <p:spPr bwMode="auto">
              <a:xfrm>
                <a:off x="4727848" y="1268301"/>
                <a:ext cx="172528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200" b="1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Beam: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18.5 mm (</a:t>
                </a:r>
                <a:r>
                  <a:rPr lang="es-E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5 GHz</a:t>
                </a:r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) </a:t>
                </a:r>
              </a:p>
              <a:p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q = 1e-9 C</a:t>
                </a:r>
              </a:p>
            </p:txBody>
          </p:sp>
        </mc:Choice>
        <mc:Fallback xmlns="">
          <p:sp>
            <p:nvSpPr>
              <p:cNvPr id="7" name="CuadroTexto 23">
                <a:extLst>
                  <a:ext uri="{FF2B5EF4-FFF2-40B4-BE49-F238E27FC236}">
                    <a16:creationId xmlns:a16="http://schemas.microsoft.com/office/drawing/2014/main" id="{445C855B-B4BC-FF09-E179-A7B2EFD398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27848" y="1268301"/>
                <a:ext cx="1725287" cy="646331"/>
              </a:xfrm>
              <a:prstGeom prst="rect">
                <a:avLst/>
              </a:prstGeom>
              <a:blipFill>
                <a:blip r:embed="rId5"/>
                <a:stretch>
                  <a:fillRect l="-353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24">
            <a:extLst>
              <a:ext uri="{FF2B5EF4-FFF2-40B4-BE49-F238E27FC236}">
                <a16:creationId xmlns:a16="http://schemas.microsoft.com/office/drawing/2014/main" id="{774AE1B9-24AA-3E11-1A00-3A0EE4085064}"/>
              </a:ext>
            </a:extLst>
          </p:cNvPr>
          <p:cNvSpPr txBox="1"/>
          <p:nvPr/>
        </p:nvSpPr>
        <p:spPr bwMode="auto">
          <a:xfrm>
            <a:off x="4727848" y="1920882"/>
            <a:ext cx="19442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Mesh</a:t>
            </a:r>
            <a:r>
              <a:rPr lang="es-ES" sz="1200" b="1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:</a:t>
            </a:r>
          </a:p>
          <a:p>
            <a:r>
              <a:rPr lang="es-ES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nx</a:t>
            </a:r>
            <a:r>
              <a:rPr lang="es-ES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, </a:t>
            </a:r>
            <a:r>
              <a:rPr lang="es-ES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ny</a:t>
            </a:r>
            <a:r>
              <a:rPr lang="es-ES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, </a:t>
            </a:r>
            <a:r>
              <a:rPr lang="es-ES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nz</a:t>
            </a:r>
            <a:r>
              <a:rPr lang="es-ES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 = 50, 50, 150</a:t>
            </a:r>
          </a:p>
          <a:p>
            <a:r>
              <a:rPr lang="es-ES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total: 375000 </a:t>
            </a:r>
            <a:r>
              <a:rPr lang="es-ES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cells</a:t>
            </a:r>
            <a:endParaRPr lang="es-ES" sz="12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23">
                <a:extLst>
                  <a:ext uri="{FF2B5EF4-FFF2-40B4-BE49-F238E27FC236}">
                    <a16:creationId xmlns:a16="http://schemas.microsoft.com/office/drawing/2014/main" id="{9FAA7DD8-F641-B0AF-8E30-70281398741B}"/>
                  </a:ext>
                </a:extLst>
              </p:cNvPr>
              <p:cNvSpPr txBox="1"/>
              <p:nvPr/>
            </p:nvSpPr>
            <p:spPr bwMode="auto">
              <a:xfrm>
                <a:off x="3563626" y="2632285"/>
                <a:ext cx="266429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Cutoff </a:t>
                </a:r>
                <a:r>
                  <a:rPr lang="es-ES" sz="1200" dirty="0" err="1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frequency</a:t>
                </a:r>
                <a:r>
                  <a:rPr lang="es-E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s-ES" sz="1200" b="0" i="0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s-ES" sz="120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s-ES" sz="1200" b="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s-E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 GHz </a:t>
                </a:r>
              </a:p>
            </p:txBody>
          </p:sp>
        </mc:Choice>
        <mc:Fallback xmlns="">
          <p:sp>
            <p:nvSpPr>
              <p:cNvPr id="9" name="CuadroTexto 23">
                <a:extLst>
                  <a:ext uri="{FF2B5EF4-FFF2-40B4-BE49-F238E27FC236}">
                    <a16:creationId xmlns:a16="http://schemas.microsoft.com/office/drawing/2014/main" id="{9FAA7DD8-F641-B0AF-8E30-702813987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3626" y="2632285"/>
                <a:ext cx="2664296" cy="276999"/>
              </a:xfrm>
              <a:prstGeom prst="rect">
                <a:avLst/>
              </a:prstGeom>
              <a:blipFill>
                <a:blip r:embed="rId6"/>
                <a:stretch>
                  <a:fillRect l="-229"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uadroTexto 11">
            <a:extLst>
              <a:ext uri="{FF2B5EF4-FFF2-40B4-BE49-F238E27FC236}">
                <a16:creationId xmlns:a16="http://schemas.microsoft.com/office/drawing/2014/main" id="{6FA9B6B0-2DAC-D68E-6A2A-F7757DFE3C4A}"/>
              </a:ext>
            </a:extLst>
          </p:cNvPr>
          <p:cNvSpPr txBox="1"/>
          <p:nvPr/>
        </p:nvSpPr>
        <p:spPr bwMode="auto">
          <a:xfrm>
            <a:off x="983432" y="3948717"/>
            <a:ext cx="424847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ES" u="sng" dirty="0" err="1">
                <a:latin typeface="Century Schoolbook" panose="02040604050505020304" pitchFamily="18" charset="0"/>
              </a:rPr>
              <a:t>Remarks</a:t>
            </a:r>
            <a:r>
              <a:rPr lang="es-ES" u="sng" dirty="0">
                <a:latin typeface="Century Schoolbook" panose="02040604050505020304" pitchFamily="18" charset="0"/>
              </a:rPr>
              <a:t>:</a:t>
            </a:r>
            <a:endParaRPr lang="es-ES" sz="16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Some error comes from the </a:t>
            </a:r>
            <a:r>
              <a:rPr lang="en-US" sz="1600" dirty="0">
                <a:solidFill>
                  <a:srgbClr val="C00000"/>
                </a:solidFill>
              </a:rPr>
              <a:t>CST field export</a:t>
            </a:r>
            <a:r>
              <a:rPr lang="en-US" sz="1600" dirty="0"/>
              <a:t>, since it does </a:t>
            </a:r>
            <a:r>
              <a:rPr lang="en-US" sz="1600" dirty="0">
                <a:solidFill>
                  <a:srgbClr val="C00000"/>
                </a:solidFill>
              </a:rPr>
              <a:t>not respect the sampling </a:t>
            </a:r>
            <a:r>
              <a:rPr lang="en-US" sz="1600" dirty="0"/>
              <a:t>when it’s too close to the simulation timestep.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WarpX</a:t>
            </a:r>
            <a:r>
              <a:rPr lang="en-US" sz="1600" dirty="0"/>
              <a:t> reflections are </a:t>
            </a:r>
            <a:r>
              <a:rPr lang="en-US" sz="1600" dirty="0">
                <a:solidFill>
                  <a:srgbClr val="C00000"/>
                </a:solidFill>
              </a:rPr>
              <a:t>higher on z-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C00000"/>
                </a:solidFill>
              </a:rPr>
              <a:t>lower on z+</a:t>
            </a:r>
            <a:r>
              <a:rPr lang="en-US" sz="1600" dirty="0"/>
              <a:t>, but are </a:t>
            </a:r>
            <a:r>
              <a:rPr lang="en-US" sz="1600" dirty="0">
                <a:solidFill>
                  <a:srgbClr val="C00000"/>
                </a:solidFill>
              </a:rPr>
              <a:t>present longer in the domain </a:t>
            </a:r>
            <a:r>
              <a:rPr lang="en-US" sz="1600" dirty="0"/>
              <a:t>-&gt; FIT performs slightly better.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21BE4B7-C953-026D-FD41-7DC3868599AE}"/>
              </a:ext>
            </a:extLst>
          </p:cNvPr>
          <p:cNvSpPr txBox="1"/>
          <p:nvPr/>
        </p:nvSpPr>
        <p:spPr bwMode="auto">
          <a:xfrm>
            <a:off x="6720422" y="1136196"/>
            <a:ext cx="5269740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ES" sz="1600" u="sng" dirty="0" err="1">
                <a:latin typeface="Century Schoolbook" panose="02040604050505020304" pitchFamily="18" charset="0"/>
              </a:rPr>
              <a:t>Simulation</a:t>
            </a:r>
            <a:r>
              <a:rPr lang="es-ES" sz="1600" u="sng" dirty="0">
                <a:latin typeface="Century Schoolbook" panose="02040604050505020304" pitchFamily="18" charset="0"/>
              </a:rPr>
              <a:t> time:</a:t>
            </a:r>
            <a:r>
              <a:rPr lang="es-ES" sz="1400" dirty="0"/>
              <a:t> </a:t>
            </a:r>
            <a:r>
              <a:rPr lang="es-ES" sz="1400" dirty="0" err="1"/>
              <a:t>for</a:t>
            </a:r>
            <a:r>
              <a:rPr lang="es-ES" sz="1400" dirty="0"/>
              <a:t> 1m Wakelength (8760 </a:t>
            </a:r>
            <a:r>
              <a:rPr lang="es-ES" sz="1400" dirty="0" err="1"/>
              <a:t>timesteps</a:t>
            </a:r>
            <a:r>
              <a:rPr lang="es-ES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/>
              <a:t>CST: 42s, 16 </a:t>
            </a:r>
            <a:r>
              <a:rPr lang="es-ES" sz="1400" dirty="0" err="1"/>
              <a:t>threads</a:t>
            </a:r>
            <a:r>
              <a:rPr lang="es-ES" sz="1400" dirty="0"/>
              <a:t>, in `abpimp60g01`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/>
              <a:t>FIT: 3m40s , single </a:t>
            </a:r>
            <a:r>
              <a:rPr lang="es-ES" sz="1400" dirty="0" err="1"/>
              <a:t>core</a:t>
            </a:r>
            <a:r>
              <a:rPr lang="es-ES" sz="1400" dirty="0"/>
              <a:t> in `abpimp60g01`, 5m20s in </a:t>
            </a:r>
            <a:r>
              <a:rPr lang="es-ES" sz="1400" dirty="0" err="1">
                <a:solidFill>
                  <a:srgbClr val="C00000"/>
                </a:solidFill>
              </a:rPr>
              <a:t>lxplus</a:t>
            </a:r>
            <a:r>
              <a:rPr lang="es-ES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/>
              <a:t>WarpX: 42m </a:t>
            </a:r>
            <a:r>
              <a:rPr lang="es-ES" sz="1400" dirty="0" err="1"/>
              <a:t>to</a:t>
            </a:r>
            <a:r>
              <a:rPr lang="es-ES" sz="1400" dirty="0"/>
              <a:t> 1h 23m, single </a:t>
            </a:r>
            <a:r>
              <a:rPr lang="es-ES" sz="1400" dirty="0" err="1"/>
              <a:t>core</a:t>
            </a:r>
            <a:r>
              <a:rPr lang="es-ES" sz="1400" dirty="0"/>
              <a:t> in </a:t>
            </a:r>
            <a:r>
              <a:rPr lang="es-ES" sz="1400" dirty="0" err="1">
                <a:solidFill>
                  <a:srgbClr val="C00000"/>
                </a:solidFill>
              </a:rPr>
              <a:t>lxplus</a:t>
            </a:r>
            <a:r>
              <a:rPr lang="es-ES" sz="1400" dirty="0"/>
              <a:t> </a:t>
            </a:r>
          </a:p>
          <a:p>
            <a:pPr lvl="1"/>
            <a:r>
              <a:rPr lang="es-ES" sz="1400" dirty="0"/>
              <a:t>(</a:t>
            </a:r>
            <a:r>
              <a:rPr lang="es-ES" sz="1400" dirty="0" err="1"/>
              <a:t>high</a:t>
            </a:r>
            <a:r>
              <a:rPr lang="es-ES" sz="1400" dirty="0"/>
              <a:t> </a:t>
            </a:r>
            <a:r>
              <a:rPr lang="es-ES" sz="1400" dirty="0" err="1"/>
              <a:t>variability</a:t>
            </a:r>
            <a:r>
              <a:rPr lang="es-ES" sz="1400" dirty="0"/>
              <a:t> </a:t>
            </a:r>
            <a:r>
              <a:rPr lang="es-ES" sz="1400" dirty="0" err="1"/>
              <a:t>due</a:t>
            </a:r>
            <a:r>
              <a:rPr lang="es-ES" sz="1400" dirty="0"/>
              <a:t> </a:t>
            </a:r>
            <a:r>
              <a:rPr lang="es-ES" sz="1400" dirty="0" err="1"/>
              <a:t>to</a:t>
            </a:r>
            <a:r>
              <a:rPr lang="es-ES" sz="1400" dirty="0"/>
              <a:t> load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lxplus</a:t>
            </a:r>
            <a:r>
              <a:rPr lang="es-ES" sz="1400" dirty="0"/>
              <a:t> </a:t>
            </a:r>
            <a:r>
              <a:rPr lang="es-ES" sz="1400" dirty="0" err="1"/>
              <a:t>node</a:t>
            </a:r>
            <a:r>
              <a:rPr lang="es-ES" sz="1400" dirty="0"/>
              <a:t>…)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037A5D8-F13B-B5C9-3DE0-4005225711F7}"/>
              </a:ext>
            </a:extLst>
          </p:cNvPr>
          <p:cNvSpPr txBox="1"/>
          <p:nvPr/>
        </p:nvSpPr>
        <p:spPr bwMode="auto">
          <a:xfrm>
            <a:off x="6960096" y="5445224"/>
            <a:ext cx="213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Jz</a:t>
            </a:r>
            <a:r>
              <a:rPr lang="es-E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and Ez </a:t>
            </a:r>
            <a:r>
              <a:rPr lang="es-ES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along</a:t>
            </a:r>
            <a:r>
              <a:rPr lang="es-E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z axis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8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D3DB84-4EDC-B432-D13B-7E7654823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47E11ED-3C50-C622-7933-93BB906A65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400" y="1713380"/>
            <a:ext cx="9001000" cy="4379916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Where are we?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Main improvements in the code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Beam injection &amp; Absorbing boundary conditions (ABC)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1st Benchmark with CST: PEC pillbox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Conclusions &amp;  Next steps </a:t>
            </a:r>
          </a:p>
        </p:txBody>
      </p:sp>
    </p:spTree>
    <p:extLst>
      <p:ext uri="{BB962C8B-B14F-4D97-AF65-F5344CB8AC3E}">
        <p14:creationId xmlns:p14="http://schemas.microsoft.com/office/powerpoint/2010/main" val="35566787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FD6B0C6-F6F7-F15E-2211-8CD4BB2A2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0" y="1124744"/>
            <a:ext cx="3465916" cy="267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3932E03-B4E2-14E3-6BE6-FE04FE6D49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39616" y="3132147"/>
            <a:ext cx="8992262" cy="35909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E91EBC2-6F7E-EFC3-A61E-0CB343700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err="1"/>
              <a:t>Pillbox</a:t>
            </a:r>
            <a:r>
              <a:rPr lang="es-ES" sz="3600" dirty="0"/>
              <a:t> </a:t>
            </a:r>
            <a:r>
              <a:rPr lang="es-ES" sz="3600" dirty="0" err="1"/>
              <a:t>Cavity</a:t>
            </a:r>
            <a:r>
              <a:rPr lang="es-ES" sz="3600" dirty="0"/>
              <a:t> (</a:t>
            </a:r>
            <a:r>
              <a:rPr lang="es-ES" sz="3600" dirty="0" err="1"/>
              <a:t>bellow</a:t>
            </a:r>
            <a:r>
              <a:rPr lang="es-ES" sz="3600" dirty="0"/>
              <a:t> </a:t>
            </a:r>
            <a:r>
              <a:rPr lang="es-ES" sz="3600" dirty="0" err="1"/>
              <a:t>cutoff</a:t>
            </a:r>
            <a:r>
              <a:rPr lang="es-ES" sz="3600" dirty="0"/>
              <a:t>): FIT vs WarpX vs CST</a:t>
            </a:r>
            <a:endParaRPr lang="en-US" sz="3600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41ACF08-0B56-89ED-04ED-A9CB26A4C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20">
                <a:extLst>
                  <a:ext uri="{FF2B5EF4-FFF2-40B4-BE49-F238E27FC236}">
                    <a16:creationId xmlns:a16="http://schemas.microsoft.com/office/drawing/2014/main" id="{C532B2F9-500C-66FC-9418-60E771D11D57}"/>
                  </a:ext>
                </a:extLst>
              </p:cNvPr>
              <p:cNvSpPr txBox="1"/>
              <p:nvPr/>
            </p:nvSpPr>
            <p:spPr bwMode="auto">
              <a:xfrm>
                <a:off x="3575720" y="1233819"/>
                <a:ext cx="2997106" cy="14278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200" b="1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Geometry: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s-ES" sz="1200" i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30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i="1" dirty="0" err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sz="1200" i="1" dirty="0" err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s-ES" sz="1200" i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50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50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100 mm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  <m:r>
                      <a:rPr lang="es-ES" sz="1200" i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15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15 mm</a:t>
                </a:r>
              </a:p>
            </p:txBody>
          </p:sp>
        </mc:Choice>
        <mc:Fallback xmlns="">
          <p:sp>
            <p:nvSpPr>
              <p:cNvPr id="5" name="CuadroTexto 20">
                <a:extLst>
                  <a:ext uri="{FF2B5EF4-FFF2-40B4-BE49-F238E27FC236}">
                    <a16:creationId xmlns:a16="http://schemas.microsoft.com/office/drawing/2014/main" id="{C532B2F9-500C-66FC-9418-60E771D11D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75720" y="1233819"/>
                <a:ext cx="2997106" cy="1427891"/>
              </a:xfrm>
              <a:prstGeom prst="rect">
                <a:avLst/>
              </a:prstGeom>
              <a:blipFill>
                <a:blip r:embed="rId4"/>
                <a:stretch>
                  <a:fillRect l="-204" b="-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>
            <a:extLst>
              <a:ext uri="{FF2B5EF4-FFF2-40B4-BE49-F238E27FC236}">
                <a16:creationId xmlns:a16="http://schemas.microsoft.com/office/drawing/2014/main" id="{CB7A84ED-7CF0-91E8-731D-C027C5C18DFD}"/>
              </a:ext>
            </a:extLst>
          </p:cNvPr>
          <p:cNvSpPr txBox="1"/>
          <p:nvPr/>
        </p:nvSpPr>
        <p:spPr bwMode="auto">
          <a:xfrm>
            <a:off x="551384" y="3305493"/>
            <a:ext cx="1693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C00000"/>
                </a:solidFill>
                <a:latin typeface="Century Schoolbook" panose="02040604050505020304" pitchFamily="18" charset="0"/>
              </a:rPr>
              <a:t>FIT: ABC</a:t>
            </a:r>
          </a:p>
          <a:p>
            <a:r>
              <a:rPr lang="es-ES" sz="1400" dirty="0">
                <a:solidFill>
                  <a:srgbClr val="C00000"/>
                </a:solidFill>
                <a:latin typeface="Century Schoolbook" panose="02040604050505020304" pitchFamily="18" charset="0"/>
              </a:rPr>
              <a:t>CST/WarpX: PML</a:t>
            </a:r>
            <a:endParaRPr lang="en-US" sz="1400" dirty="0">
              <a:solidFill>
                <a:srgbClr val="C00000"/>
              </a:solidFill>
              <a:latin typeface="Century Schoolbook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23">
                <a:extLst>
                  <a:ext uri="{FF2B5EF4-FFF2-40B4-BE49-F238E27FC236}">
                    <a16:creationId xmlns:a16="http://schemas.microsoft.com/office/drawing/2014/main" id="{F73F0A71-B90D-B3BF-EC4F-BA7CDD0D1F90}"/>
                  </a:ext>
                </a:extLst>
              </p:cNvPr>
              <p:cNvSpPr txBox="1"/>
              <p:nvPr/>
            </p:nvSpPr>
            <p:spPr bwMode="auto">
              <a:xfrm>
                <a:off x="4727848" y="1268301"/>
                <a:ext cx="172528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200" b="1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Beam: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sz="1200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18.5 mm (</a:t>
                </a:r>
                <a:r>
                  <a:rPr lang="es-E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5 GHz</a:t>
                </a:r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) </a:t>
                </a:r>
              </a:p>
              <a:p>
                <a:r>
                  <a:rPr lang="es-ES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q = 1e-9 C</a:t>
                </a:r>
              </a:p>
            </p:txBody>
          </p:sp>
        </mc:Choice>
        <mc:Fallback xmlns="">
          <p:sp>
            <p:nvSpPr>
              <p:cNvPr id="7" name="CuadroTexto 23">
                <a:extLst>
                  <a:ext uri="{FF2B5EF4-FFF2-40B4-BE49-F238E27FC236}">
                    <a16:creationId xmlns:a16="http://schemas.microsoft.com/office/drawing/2014/main" id="{F73F0A71-B90D-B3BF-EC4F-BA7CDD0D1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27848" y="1268301"/>
                <a:ext cx="1725287" cy="646331"/>
              </a:xfrm>
              <a:prstGeom prst="rect">
                <a:avLst/>
              </a:prstGeom>
              <a:blipFill>
                <a:blip r:embed="rId5"/>
                <a:stretch>
                  <a:fillRect l="-353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24">
            <a:extLst>
              <a:ext uri="{FF2B5EF4-FFF2-40B4-BE49-F238E27FC236}">
                <a16:creationId xmlns:a16="http://schemas.microsoft.com/office/drawing/2014/main" id="{5E02C118-EAFF-883C-4DFD-A32754A8113B}"/>
              </a:ext>
            </a:extLst>
          </p:cNvPr>
          <p:cNvSpPr txBox="1"/>
          <p:nvPr/>
        </p:nvSpPr>
        <p:spPr bwMode="auto">
          <a:xfrm>
            <a:off x="4727848" y="1920882"/>
            <a:ext cx="19442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Mesh</a:t>
            </a:r>
            <a:r>
              <a:rPr lang="es-ES" sz="1200" b="1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:</a:t>
            </a:r>
          </a:p>
          <a:p>
            <a:r>
              <a:rPr lang="es-ES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nx</a:t>
            </a:r>
            <a:r>
              <a:rPr lang="es-ES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, </a:t>
            </a:r>
            <a:r>
              <a:rPr lang="es-ES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ny</a:t>
            </a:r>
            <a:r>
              <a:rPr lang="es-ES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, </a:t>
            </a:r>
            <a:r>
              <a:rPr lang="es-ES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nz</a:t>
            </a:r>
            <a:r>
              <a:rPr lang="es-ES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 = 50, 50, 150</a:t>
            </a:r>
          </a:p>
          <a:p>
            <a:r>
              <a:rPr lang="es-ES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total: 375000 </a:t>
            </a:r>
            <a:r>
              <a:rPr lang="es-ES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cells</a:t>
            </a:r>
            <a:endParaRPr lang="es-ES" sz="12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23">
                <a:extLst>
                  <a:ext uri="{FF2B5EF4-FFF2-40B4-BE49-F238E27FC236}">
                    <a16:creationId xmlns:a16="http://schemas.microsoft.com/office/drawing/2014/main" id="{C5307B48-187E-7088-DF8B-797388B08B0F}"/>
                  </a:ext>
                </a:extLst>
              </p:cNvPr>
              <p:cNvSpPr txBox="1"/>
              <p:nvPr/>
            </p:nvSpPr>
            <p:spPr bwMode="auto">
              <a:xfrm>
                <a:off x="3575720" y="2632285"/>
                <a:ext cx="266429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Cutoff </a:t>
                </a:r>
                <a:r>
                  <a:rPr lang="es-ES" sz="1200" dirty="0" err="1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frequency</a:t>
                </a:r>
                <a:r>
                  <a:rPr lang="es-E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s-ES" sz="1200" b="0" i="0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s-ES" sz="120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s-ES" sz="1200" b="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s-E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 GHz </a:t>
                </a:r>
              </a:p>
            </p:txBody>
          </p:sp>
        </mc:Choice>
        <mc:Fallback xmlns="">
          <p:sp>
            <p:nvSpPr>
              <p:cNvPr id="9" name="CuadroTexto 23">
                <a:extLst>
                  <a:ext uri="{FF2B5EF4-FFF2-40B4-BE49-F238E27FC236}">
                    <a16:creationId xmlns:a16="http://schemas.microsoft.com/office/drawing/2014/main" id="{C5307B48-187E-7088-DF8B-797388B08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75720" y="2632285"/>
                <a:ext cx="2664296" cy="276999"/>
              </a:xfrm>
              <a:prstGeom prst="rect">
                <a:avLst/>
              </a:prstGeom>
              <a:blipFill>
                <a:blip r:embed="rId6"/>
                <a:stretch>
                  <a:fillRect l="-229"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uadroTexto 15">
            <a:extLst>
              <a:ext uri="{FF2B5EF4-FFF2-40B4-BE49-F238E27FC236}">
                <a16:creationId xmlns:a16="http://schemas.microsoft.com/office/drawing/2014/main" id="{CCBB5FFD-FCCA-2BF0-441E-2DCC572B8B9D}"/>
              </a:ext>
            </a:extLst>
          </p:cNvPr>
          <p:cNvSpPr txBox="1"/>
          <p:nvPr/>
        </p:nvSpPr>
        <p:spPr bwMode="auto">
          <a:xfrm>
            <a:off x="6793071" y="1437650"/>
            <a:ext cx="50405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/>
              <a:t>*Calculation performed removing </a:t>
            </a:r>
            <a:r>
              <a:rPr lang="en-GB" sz="1600">
                <a:solidFill>
                  <a:srgbClr val="C00000"/>
                </a:solidFill>
              </a:rPr>
              <a:t>10 cells </a:t>
            </a:r>
            <a:r>
              <a:rPr lang="en-GB" sz="1600"/>
              <a:t>at z+ and z- of the FIT domain to reduce the beam injection perturbation</a:t>
            </a:r>
          </a:p>
          <a:p>
            <a:pPr>
              <a:spcAft>
                <a:spcPts val="1200"/>
              </a:spcAft>
            </a:pPr>
            <a:r>
              <a:rPr lang="en-GB" sz="1600" b="1" u="sng" dirty="0"/>
              <a:t>Remarks:</a:t>
            </a:r>
            <a:r>
              <a:rPr lang="en-GB" sz="1600" b="1" dirty="0"/>
              <a:t> </a:t>
            </a:r>
            <a:r>
              <a:rPr lang="en-GB" sz="1600" dirty="0"/>
              <a:t>WarpX agreement worsens when </a:t>
            </a:r>
            <a:r>
              <a:rPr lang="en-GB" sz="1600" dirty="0">
                <a:solidFill>
                  <a:srgbClr val="C00000"/>
                </a:solidFill>
              </a:rPr>
              <a:t>not using the extended pipe model </a:t>
            </a:r>
            <a:r>
              <a:rPr lang="en-GB" sz="1600" dirty="0"/>
              <a:t>(pipe+50mm) see </a:t>
            </a:r>
            <a:r>
              <a:rPr lang="en-GB" sz="1600" dirty="0">
                <a:solidFill>
                  <a:schemeClr val="tx1">
                    <a:lumMod val="60000"/>
                    <a:lumOff val="4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CEI-030823</a:t>
            </a:r>
            <a:endParaRPr lang="en-GB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BED1CAC1-FCD4-C429-80D3-FBA7F4C08BCA}"/>
              </a:ext>
            </a:extLst>
          </p:cNvPr>
          <p:cNvCxnSpPr/>
          <p:nvPr/>
        </p:nvCxnSpPr>
        <p:spPr>
          <a:xfrm flipH="1">
            <a:off x="8112224" y="5085184"/>
            <a:ext cx="432048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57FF280-762B-622F-2407-732A2AFFDB63}"/>
              </a:ext>
            </a:extLst>
          </p:cNvPr>
          <p:cNvSpPr txBox="1"/>
          <p:nvPr/>
        </p:nvSpPr>
        <p:spPr bwMode="auto">
          <a:xfrm>
            <a:off x="8544272" y="4404161"/>
            <a:ext cx="13681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Related</a:t>
            </a:r>
            <a:r>
              <a:rPr lang="es-E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to</a:t>
            </a:r>
            <a:r>
              <a:rPr lang="es-E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beam</a:t>
            </a:r>
            <a:r>
              <a:rPr lang="es-E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injection</a:t>
            </a:r>
            <a:r>
              <a:rPr lang="es-E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as </a:t>
            </a:r>
            <a:r>
              <a:rPr lang="es-ES" sz="14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seen</a:t>
            </a:r>
            <a:r>
              <a:rPr lang="es-E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with</a:t>
            </a:r>
            <a:r>
              <a:rPr lang="es-E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the</a:t>
            </a:r>
            <a:r>
              <a:rPr lang="es-E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goniometer</a:t>
            </a:r>
            <a:r>
              <a:rPr lang="es-E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in WarpX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20295F7E-53CD-2C3B-60FA-971C7AD4C4C8}"/>
              </a:ext>
            </a:extLst>
          </p:cNvPr>
          <p:cNvCxnSpPr>
            <a:cxnSpLocks/>
          </p:cNvCxnSpPr>
          <p:nvPr/>
        </p:nvCxnSpPr>
        <p:spPr>
          <a:xfrm flipH="1">
            <a:off x="4259796" y="4674250"/>
            <a:ext cx="4284476" cy="952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358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DC4AD-6B0E-8C4F-D0F0-1CA728908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Gráfico&#10;&#10;Descripción generada automáticamente">
            <a:extLst>
              <a:ext uri="{FF2B5EF4-FFF2-40B4-BE49-F238E27FC236}">
                <a16:creationId xmlns:a16="http://schemas.microsoft.com/office/drawing/2014/main" id="{F31E13AF-513B-7FCC-3492-4A399AB862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411" y="2667842"/>
            <a:ext cx="6069430" cy="4046288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D92C311-6DCD-9E01-0D89-FDFA4E1FE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0" y="1124744"/>
            <a:ext cx="3465916" cy="267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4A222C3-BB00-DD72-0596-BC2CFC701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Pillbox Cavity (above cutoff): FIT vs CST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BFF5984-ABF9-3D43-2297-2C408C84A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20">
                <a:extLst>
                  <a:ext uri="{FF2B5EF4-FFF2-40B4-BE49-F238E27FC236}">
                    <a16:creationId xmlns:a16="http://schemas.microsoft.com/office/drawing/2014/main" id="{A4C65D54-BC07-90C7-FCA9-B5E3C2AC6EAF}"/>
                  </a:ext>
                </a:extLst>
              </p:cNvPr>
              <p:cNvSpPr txBox="1"/>
              <p:nvPr/>
            </p:nvSpPr>
            <p:spPr bwMode="auto">
              <a:xfrm>
                <a:off x="3384021" y="1223979"/>
                <a:ext cx="2997106" cy="14278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b="1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Geometry: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n-GB" sz="120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20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n-GB" sz="120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30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30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70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  <m:r>
                      <a:rPr lang="en-GB" sz="120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12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12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</p:txBody>
          </p:sp>
        </mc:Choice>
        <mc:Fallback xmlns="">
          <p:sp>
            <p:nvSpPr>
              <p:cNvPr id="5" name="CuadroTexto 20">
                <a:extLst>
                  <a:ext uri="{FF2B5EF4-FFF2-40B4-BE49-F238E27FC236}">
                    <a16:creationId xmlns:a16="http://schemas.microsoft.com/office/drawing/2014/main" id="{A4C65D54-BC07-90C7-FCA9-B5E3C2AC6E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84021" y="1223979"/>
                <a:ext cx="2997106" cy="1427891"/>
              </a:xfrm>
              <a:prstGeom prst="rect">
                <a:avLst/>
              </a:prstGeom>
              <a:blipFill>
                <a:blip r:embed="rId4"/>
                <a:stretch>
                  <a:fillRect t="-427" b="-1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23">
                <a:extLst>
                  <a:ext uri="{FF2B5EF4-FFF2-40B4-BE49-F238E27FC236}">
                    <a16:creationId xmlns:a16="http://schemas.microsoft.com/office/drawing/2014/main" id="{5FC0CFA4-8C45-EC11-0DBC-8125035A1EE3}"/>
                  </a:ext>
                </a:extLst>
              </p:cNvPr>
              <p:cNvSpPr txBox="1"/>
              <p:nvPr/>
            </p:nvSpPr>
            <p:spPr bwMode="auto">
              <a:xfrm>
                <a:off x="4590768" y="1236939"/>
                <a:ext cx="172528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b="1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Beam: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5 cm (</a:t>
                </a:r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2 GHz</a:t>
                </a:r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) </a:t>
                </a:r>
              </a:p>
              <a:p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q = 1e-9 C</a:t>
                </a:r>
              </a:p>
            </p:txBody>
          </p:sp>
        </mc:Choice>
        <mc:Fallback xmlns="">
          <p:sp>
            <p:nvSpPr>
              <p:cNvPr id="6" name="CuadroTexto 23">
                <a:extLst>
                  <a:ext uri="{FF2B5EF4-FFF2-40B4-BE49-F238E27FC236}">
                    <a16:creationId xmlns:a16="http://schemas.microsoft.com/office/drawing/2014/main" id="{5FC0CFA4-8C45-EC11-0DBC-8125035A1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90768" y="1236939"/>
                <a:ext cx="1725287" cy="646331"/>
              </a:xfrm>
              <a:prstGeom prst="rect">
                <a:avLst/>
              </a:prstGeom>
              <a:blipFill>
                <a:blip r:embed="rId5"/>
                <a:stretch>
                  <a:fillRect t="-943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24">
            <a:extLst>
              <a:ext uri="{FF2B5EF4-FFF2-40B4-BE49-F238E27FC236}">
                <a16:creationId xmlns:a16="http://schemas.microsoft.com/office/drawing/2014/main" id="{D1762B97-FBDA-64F4-08E6-70F283BCE050}"/>
              </a:ext>
            </a:extLst>
          </p:cNvPr>
          <p:cNvSpPr txBox="1"/>
          <p:nvPr/>
        </p:nvSpPr>
        <p:spPr bwMode="auto">
          <a:xfrm>
            <a:off x="4590768" y="1889520"/>
            <a:ext cx="19442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Mesh:</a:t>
            </a:r>
          </a:p>
          <a:p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nx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,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ny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,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nz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 = 51, 51, 104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total: 270,504 cells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20 cells/wavelength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23">
                <a:extLst>
                  <a:ext uri="{FF2B5EF4-FFF2-40B4-BE49-F238E27FC236}">
                    <a16:creationId xmlns:a16="http://schemas.microsoft.com/office/drawing/2014/main" id="{0958CA60-B389-FAA3-82CB-2DDA9F477F82}"/>
                  </a:ext>
                </a:extLst>
              </p:cNvPr>
              <p:cNvSpPr txBox="1"/>
              <p:nvPr/>
            </p:nvSpPr>
            <p:spPr bwMode="auto">
              <a:xfrm>
                <a:off x="3384021" y="2720517"/>
                <a:ext cx="266429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Cutoff frequency: </a:t>
                </a:r>
                <a14:m>
                  <m:oMath xmlns:m="http://schemas.openxmlformats.org/officeDocument/2006/math">
                    <m:r>
                      <a:rPr lang="en-GB" sz="1200" b="0" i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GB" sz="120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1.25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 GHz </a:t>
                </a:r>
              </a:p>
            </p:txBody>
          </p:sp>
        </mc:Choice>
        <mc:Fallback xmlns="">
          <p:sp>
            <p:nvSpPr>
              <p:cNvPr id="8" name="CuadroTexto 23">
                <a:extLst>
                  <a:ext uri="{FF2B5EF4-FFF2-40B4-BE49-F238E27FC236}">
                    <a16:creationId xmlns:a16="http://schemas.microsoft.com/office/drawing/2014/main" id="{0958CA60-B389-FAA3-82CB-2DDA9F477F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84021" y="2720517"/>
                <a:ext cx="2664296" cy="276999"/>
              </a:xfrm>
              <a:prstGeom prst="rect">
                <a:avLst/>
              </a:prstGeom>
              <a:blipFill>
                <a:blip r:embed="rId6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>
            <a:extLst>
              <a:ext uri="{FF2B5EF4-FFF2-40B4-BE49-F238E27FC236}">
                <a16:creationId xmlns:a16="http://schemas.microsoft.com/office/drawing/2014/main" id="{4F4D4EC8-49CD-44D2-0046-0605E84F93DE}"/>
              </a:ext>
            </a:extLst>
          </p:cNvPr>
          <p:cNvSpPr txBox="1"/>
          <p:nvPr/>
        </p:nvSpPr>
        <p:spPr bwMode="auto">
          <a:xfrm>
            <a:off x="551384" y="3305493"/>
            <a:ext cx="1693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  <a:latin typeface="Century Schoolbook" panose="02040604050505020304" pitchFamily="18" charset="0"/>
              </a:rPr>
              <a:t>FIT: ABC</a:t>
            </a:r>
          </a:p>
          <a:p>
            <a:r>
              <a:rPr lang="en-GB" sz="1400" dirty="0">
                <a:solidFill>
                  <a:srgbClr val="C00000"/>
                </a:solidFill>
                <a:latin typeface="Century Schoolbook" panose="02040604050505020304" pitchFamily="18" charset="0"/>
              </a:rPr>
              <a:t>CST/WarpX: PML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7A5F69C-CDB1-F2A1-5D4F-9D3590892648}"/>
              </a:ext>
            </a:extLst>
          </p:cNvPr>
          <p:cNvSpPr txBox="1"/>
          <p:nvPr/>
        </p:nvSpPr>
        <p:spPr bwMode="auto">
          <a:xfrm>
            <a:off x="6720422" y="1136196"/>
            <a:ext cx="52697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u="sng" dirty="0">
                <a:latin typeface="Century Schoolbook" panose="02040604050505020304" pitchFamily="18" charset="0"/>
              </a:rPr>
              <a:t>Simulation time:</a:t>
            </a:r>
            <a:r>
              <a:rPr lang="en-GB" sz="1400" dirty="0"/>
              <a:t> for </a:t>
            </a:r>
            <a:r>
              <a:rPr lang="en-GB" sz="1400" dirty="0">
                <a:solidFill>
                  <a:srgbClr val="C00000"/>
                </a:solidFill>
              </a:rPr>
              <a:t>10m Wakelength </a:t>
            </a:r>
            <a:r>
              <a:rPr lang="en-GB" sz="1400" dirty="0"/>
              <a:t>(10340 timesteps)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CST: 52s, 16 threads, in `abpimp60g01`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FIT: 4m50s , single core in `abpimp60g01`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0207F8F-8A26-D29D-2799-4229AEB25931}"/>
              </a:ext>
            </a:extLst>
          </p:cNvPr>
          <p:cNvSpPr txBox="1"/>
          <p:nvPr/>
        </p:nvSpPr>
        <p:spPr bwMode="auto">
          <a:xfrm>
            <a:off x="983432" y="4060044"/>
            <a:ext cx="424847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u="sng" dirty="0">
                <a:latin typeface="Century Schoolbook" panose="02040604050505020304" pitchFamily="18" charset="0"/>
              </a:rPr>
              <a:t>Remarks: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Main pattern is there, contaminated by the high </a:t>
            </a:r>
            <a:r>
              <a:rPr lang="en-GB" sz="1600" dirty="0" err="1"/>
              <a:t>relfections</a:t>
            </a:r>
            <a:r>
              <a:rPr lang="en-GB" sz="1600" dirty="0"/>
              <a:t> from the boundaries for the modes above cutoff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40F7866-2B9B-4870-0985-B50136E726C3}"/>
              </a:ext>
            </a:extLst>
          </p:cNvPr>
          <p:cNvSpPr txBox="1"/>
          <p:nvPr/>
        </p:nvSpPr>
        <p:spPr bwMode="auto">
          <a:xfrm>
            <a:off x="6744072" y="5445224"/>
            <a:ext cx="213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Jz</a:t>
            </a:r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and Ez along z axis</a:t>
            </a:r>
          </a:p>
        </p:txBody>
      </p:sp>
    </p:spTree>
    <p:extLst>
      <p:ext uri="{BB962C8B-B14F-4D97-AF65-F5344CB8AC3E}">
        <p14:creationId xmlns:p14="http://schemas.microsoft.com/office/powerpoint/2010/main" val="18506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849CB5C5-639E-A789-4E03-34128664E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0" y="1124744"/>
            <a:ext cx="3465916" cy="267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BCA9BC0-26B9-F855-298D-E29DD99F9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Pillbox Cavity (above cutoff): FIT vs CST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8CD887F-7C8D-AFE7-E697-878E95F210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20">
                <a:extLst>
                  <a:ext uri="{FF2B5EF4-FFF2-40B4-BE49-F238E27FC236}">
                    <a16:creationId xmlns:a16="http://schemas.microsoft.com/office/drawing/2014/main" id="{E2D60C9A-2D0F-2CC1-1B1C-10060B4D1842}"/>
                  </a:ext>
                </a:extLst>
              </p:cNvPr>
              <p:cNvSpPr txBox="1"/>
              <p:nvPr/>
            </p:nvSpPr>
            <p:spPr bwMode="auto">
              <a:xfrm>
                <a:off x="3384021" y="1223979"/>
                <a:ext cx="2997106" cy="14278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b="1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Geometry: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n-GB" sz="120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20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n-GB" sz="120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30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30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70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  <m:r>
                      <a:rPr lang="en-GB" sz="120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= 12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12 </a:t>
                </a:r>
                <a:r>
                  <a:rPr lang="en-GB" sz="12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cm</a:t>
                </a:r>
              </a:p>
            </p:txBody>
          </p:sp>
        </mc:Choice>
        <mc:Fallback xmlns="">
          <p:sp>
            <p:nvSpPr>
              <p:cNvPr id="5" name="CuadroTexto 20">
                <a:extLst>
                  <a:ext uri="{FF2B5EF4-FFF2-40B4-BE49-F238E27FC236}">
                    <a16:creationId xmlns:a16="http://schemas.microsoft.com/office/drawing/2014/main" id="{E2D60C9A-2D0F-2CC1-1B1C-10060B4D1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84021" y="1223979"/>
                <a:ext cx="2997106" cy="1427891"/>
              </a:xfrm>
              <a:prstGeom prst="rect">
                <a:avLst/>
              </a:prstGeom>
              <a:blipFill>
                <a:blip r:embed="rId3"/>
                <a:stretch>
                  <a:fillRect t="-427" b="-1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23">
                <a:extLst>
                  <a:ext uri="{FF2B5EF4-FFF2-40B4-BE49-F238E27FC236}">
                    <a16:creationId xmlns:a16="http://schemas.microsoft.com/office/drawing/2014/main" id="{C3D20428-73FB-FB60-C832-3749EB2E8CAA}"/>
                  </a:ext>
                </a:extLst>
              </p:cNvPr>
              <p:cNvSpPr txBox="1"/>
              <p:nvPr/>
            </p:nvSpPr>
            <p:spPr bwMode="auto">
              <a:xfrm>
                <a:off x="4590768" y="1236939"/>
                <a:ext cx="172528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b="1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Beam: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2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 = 5 cm (</a:t>
                </a:r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2 GHz</a:t>
                </a:r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) </a:t>
                </a:r>
              </a:p>
              <a:p>
                <a:r>
                  <a:rPr lang="en-GB" sz="1200" dirty="0">
                    <a:solidFill>
                      <a:schemeClr val="bg2">
                        <a:lumMod val="50000"/>
                      </a:schemeClr>
                    </a:solidFill>
                    <a:latin typeface="Century Schoolbook" panose="02040604050505020304" pitchFamily="18" charset="0"/>
                  </a:rPr>
                  <a:t>q = 1e-9 C</a:t>
                </a:r>
              </a:p>
            </p:txBody>
          </p:sp>
        </mc:Choice>
        <mc:Fallback xmlns="">
          <p:sp>
            <p:nvSpPr>
              <p:cNvPr id="6" name="CuadroTexto 23">
                <a:extLst>
                  <a:ext uri="{FF2B5EF4-FFF2-40B4-BE49-F238E27FC236}">
                    <a16:creationId xmlns:a16="http://schemas.microsoft.com/office/drawing/2014/main" id="{C3D20428-73FB-FB60-C832-3749EB2E8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90768" y="1236939"/>
                <a:ext cx="1725287" cy="646331"/>
              </a:xfrm>
              <a:prstGeom prst="rect">
                <a:avLst/>
              </a:prstGeom>
              <a:blipFill>
                <a:blip r:embed="rId4"/>
                <a:stretch>
                  <a:fillRect t="-943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24">
            <a:extLst>
              <a:ext uri="{FF2B5EF4-FFF2-40B4-BE49-F238E27FC236}">
                <a16:creationId xmlns:a16="http://schemas.microsoft.com/office/drawing/2014/main" id="{CAB0D747-B2FC-CC15-4324-4382A28EEC5A}"/>
              </a:ext>
            </a:extLst>
          </p:cNvPr>
          <p:cNvSpPr txBox="1"/>
          <p:nvPr/>
        </p:nvSpPr>
        <p:spPr bwMode="auto">
          <a:xfrm>
            <a:off x="4590768" y="1889520"/>
            <a:ext cx="19442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Mesh:</a:t>
            </a:r>
          </a:p>
          <a:p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nx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,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ny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,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nz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 = 51, 51, 104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total: 270,504 cells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20 cells/wavelength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23">
                <a:extLst>
                  <a:ext uri="{FF2B5EF4-FFF2-40B4-BE49-F238E27FC236}">
                    <a16:creationId xmlns:a16="http://schemas.microsoft.com/office/drawing/2014/main" id="{88C77028-B087-D183-5DB1-DB1C01D101EA}"/>
                  </a:ext>
                </a:extLst>
              </p:cNvPr>
              <p:cNvSpPr txBox="1"/>
              <p:nvPr/>
            </p:nvSpPr>
            <p:spPr bwMode="auto">
              <a:xfrm>
                <a:off x="8904312" y="2964445"/>
                <a:ext cx="266429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Cutoff frequency: </a:t>
                </a:r>
                <a14:m>
                  <m:oMath xmlns:m="http://schemas.openxmlformats.org/officeDocument/2006/math">
                    <m:r>
                      <a:rPr lang="en-GB" sz="1200" b="0" i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GB" sz="120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1.25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 GHz </a:t>
                </a:r>
              </a:p>
            </p:txBody>
          </p:sp>
        </mc:Choice>
        <mc:Fallback xmlns="">
          <p:sp>
            <p:nvSpPr>
              <p:cNvPr id="8" name="CuadroTexto 23">
                <a:extLst>
                  <a:ext uri="{FF2B5EF4-FFF2-40B4-BE49-F238E27FC236}">
                    <a16:creationId xmlns:a16="http://schemas.microsoft.com/office/drawing/2014/main" id="{88C77028-B087-D183-5DB1-DB1C01D101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04312" y="2964445"/>
                <a:ext cx="2664296" cy="276999"/>
              </a:xfrm>
              <a:prstGeom prst="rect">
                <a:avLst/>
              </a:prstGeom>
              <a:blipFill>
                <a:blip r:embed="rId5"/>
                <a:stretch>
                  <a:fillRect l="-229" t="-2174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>
            <a:extLst>
              <a:ext uri="{FF2B5EF4-FFF2-40B4-BE49-F238E27FC236}">
                <a16:creationId xmlns:a16="http://schemas.microsoft.com/office/drawing/2014/main" id="{44969848-BC6B-378D-0FB4-7E4B14FEA257}"/>
              </a:ext>
            </a:extLst>
          </p:cNvPr>
          <p:cNvSpPr txBox="1"/>
          <p:nvPr/>
        </p:nvSpPr>
        <p:spPr bwMode="auto">
          <a:xfrm>
            <a:off x="551384" y="3305493"/>
            <a:ext cx="1693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  <a:latin typeface="Century Schoolbook" panose="02040604050505020304" pitchFamily="18" charset="0"/>
              </a:rPr>
              <a:t>FIT: ABC</a:t>
            </a:r>
          </a:p>
          <a:p>
            <a:r>
              <a:rPr lang="en-GB" sz="1400" dirty="0">
                <a:solidFill>
                  <a:srgbClr val="C00000"/>
                </a:solidFill>
                <a:latin typeface="Century Schoolbook" panose="02040604050505020304" pitchFamily="18" charset="0"/>
              </a:rPr>
              <a:t>CST/WarpX: PML</a:t>
            </a:r>
          </a:p>
        </p:txBody>
      </p:sp>
      <p:pic>
        <p:nvPicPr>
          <p:cNvPr id="12" name="Imagen 11" descr="Gráfico&#10;&#10;Descripción generada automáticamente">
            <a:extLst>
              <a:ext uri="{FF2B5EF4-FFF2-40B4-BE49-F238E27FC236}">
                <a16:creationId xmlns:a16="http://schemas.microsoft.com/office/drawing/2014/main" id="{1B8BF5AF-22E3-A663-15E5-2043CF756D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3269418"/>
            <a:ext cx="9614408" cy="3204805"/>
          </a:xfrm>
          <a:prstGeom prst="rect">
            <a:avLst/>
          </a:prstGeom>
        </p:spPr>
      </p:pic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780BE95E-2CE8-425D-F433-5351006393D4}"/>
              </a:ext>
            </a:extLst>
          </p:cNvPr>
          <p:cNvCxnSpPr>
            <a:cxnSpLocks/>
          </p:cNvCxnSpPr>
          <p:nvPr/>
        </p:nvCxnSpPr>
        <p:spPr>
          <a:xfrm>
            <a:off x="10272464" y="3269418"/>
            <a:ext cx="0" cy="3008349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E5419FC-7C3B-3F0E-C303-C6E818C7E1CE}"/>
              </a:ext>
            </a:extLst>
          </p:cNvPr>
          <p:cNvSpPr txBox="1"/>
          <p:nvPr/>
        </p:nvSpPr>
        <p:spPr bwMode="auto">
          <a:xfrm>
            <a:off x="6643609" y="1169268"/>
            <a:ext cx="51303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dirty="0"/>
              <a:t>*Calculation performed removing </a:t>
            </a:r>
            <a:r>
              <a:rPr lang="en-GB" sz="1600" dirty="0">
                <a:solidFill>
                  <a:srgbClr val="C00000"/>
                </a:solidFill>
              </a:rPr>
              <a:t>10 cells </a:t>
            </a:r>
            <a:r>
              <a:rPr lang="en-GB" sz="1600" dirty="0"/>
              <a:t>at z+ and z- of the FIT domain to reduce the beam injection perturbation</a:t>
            </a:r>
          </a:p>
          <a:p>
            <a:pPr>
              <a:spcAft>
                <a:spcPts val="1200"/>
              </a:spcAft>
            </a:pPr>
            <a:r>
              <a:rPr lang="en-GB" sz="1600" b="1" u="sng" dirty="0"/>
              <a:t>Remarks:</a:t>
            </a:r>
            <a:r>
              <a:rPr lang="en-GB" sz="1600" b="1" dirty="0"/>
              <a:t> </a:t>
            </a:r>
            <a:r>
              <a:rPr lang="en-GB" sz="1600" dirty="0"/>
              <a:t>the agreement worsens the closer to cutoff frequency. The modes above </a:t>
            </a:r>
            <a:r>
              <a:rPr lang="en-GB" sz="1600" dirty="0" err="1"/>
              <a:t>cuttof</a:t>
            </a:r>
            <a:r>
              <a:rPr lang="en-GB" sz="1600" dirty="0"/>
              <a:t> present an artificial amplitude (not propagating) –&gt; </a:t>
            </a:r>
            <a:r>
              <a:rPr lang="en-GB" sz="1600" dirty="0">
                <a:solidFill>
                  <a:srgbClr val="C00000"/>
                </a:solidFill>
              </a:rPr>
              <a:t>Need for PML</a:t>
            </a:r>
            <a:endParaRPr lang="en-GB" sz="16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8528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C01B5-9548-914B-DB4E-C90C8F553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D143A2-2CB1-DE39-0A41-849BE247B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1AE5B56-24AF-23B7-706A-BFEB32F64E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400" y="1713380"/>
            <a:ext cx="9001000" cy="4379916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Where are we?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Main improvements in the code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Beam injection &amp; Absorbing boundary conditions (ABC)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1st Benchmark with CST: PEC pillbox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Conclusions &amp;  Next steps </a:t>
            </a:r>
          </a:p>
        </p:txBody>
      </p:sp>
    </p:spTree>
    <p:extLst>
      <p:ext uri="{BB962C8B-B14F-4D97-AF65-F5344CB8AC3E}">
        <p14:creationId xmlns:p14="http://schemas.microsoft.com/office/powerpoint/2010/main" val="21812612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Diagrama&#10;&#10;Descripción generada automáticamente con confianza media">
            <a:extLst>
              <a:ext uri="{FF2B5EF4-FFF2-40B4-BE49-F238E27FC236}">
                <a16:creationId xmlns:a16="http://schemas.microsoft.com/office/drawing/2014/main" id="{5D8DE887-FEC4-B16B-5F48-837FAE230D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80" b="30227"/>
          <a:stretch/>
        </p:blipFill>
        <p:spPr>
          <a:xfrm>
            <a:off x="9192344" y="1268760"/>
            <a:ext cx="2999656" cy="223224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59EA3E4-1F90-1820-6CD5-A3ED62DE4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2A47565-17D7-8E0C-F07E-79002206B5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C8A15563-4AAB-BF05-CDFF-F5216A143EF1}"/>
                  </a:ext>
                </a:extLst>
              </p:cNvPr>
              <p:cNvSpPr txBox="1"/>
              <p:nvPr/>
            </p:nvSpPr>
            <p:spPr bwMode="auto">
              <a:xfrm>
                <a:off x="407988" y="1336692"/>
                <a:ext cx="8856984" cy="4724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GB" u="sng" dirty="0"/>
                  <a:t>Progress on the code: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Built-in plotting </a:t>
                </a:r>
                <a:r>
                  <a:rPr lang="en-GB" sz="1400" dirty="0"/>
                  <a:t>1D, 2D, (</a:t>
                </a:r>
                <a:r>
                  <a:rPr lang="en-GB" sz="1400" dirty="0" err="1"/>
                  <a:t>matlab</a:t>
                </a:r>
                <a:r>
                  <a:rPr lang="en-GB" sz="1400" dirty="0"/>
                  <a:t> based) and 3D (</a:t>
                </a:r>
                <a:r>
                  <a:rPr lang="en-GB" sz="1400" dirty="0" err="1"/>
                  <a:t>pyvista</a:t>
                </a:r>
                <a:r>
                  <a:rPr lang="en-GB" sz="1400" dirty="0"/>
                  <a:t>/</a:t>
                </a:r>
                <a:r>
                  <a:rPr lang="en-GB" sz="1400" dirty="0" err="1"/>
                  <a:t>vtk</a:t>
                </a:r>
                <a:r>
                  <a:rPr lang="en-GB" sz="1400" dirty="0"/>
                  <a:t> based): Fast, flexible (**</a:t>
                </a:r>
                <a:r>
                  <a:rPr lang="en-GB" sz="1400" dirty="0" err="1"/>
                  <a:t>kwargs</a:t>
                </a:r>
                <a:r>
                  <a:rPr lang="en-GB" sz="1400" dirty="0"/>
                  <a:t>), proven not memory consuming, possibility of offscreen plotting to create animations.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Attribute cleanup: </a:t>
                </a:r>
                <a:r>
                  <a:rPr lang="en-GB" sz="1400" dirty="0"/>
                  <a:t>reduces memory consumption 60% and slightly improves performance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Solving routines: </a:t>
                </a:r>
              </a:p>
              <a:p>
                <a:pPr marL="1200150" lvl="2" indent="-285750">
                  <a:buFont typeface="Wingdings" panose="05000000000000000000" pitchFamily="2" charset="2"/>
                  <a:buChar char="§"/>
                </a:pPr>
                <a:r>
                  <a:rPr lang="en-GB" sz="1200" dirty="0" err="1">
                    <a:latin typeface="Cascadia Mono" panose="020B0609020000020004" pitchFamily="49" charset="0"/>
                    <a:ea typeface="Cascadia Mono" panose="020B0609020000020004" pitchFamily="49" charset="0"/>
                    <a:cs typeface="Cascadia Mono" panose="020B0609020000020004" pitchFamily="49" charset="0"/>
                  </a:rPr>
                  <a:t>emsolve</a:t>
                </a:r>
                <a:r>
                  <a:rPr lang="en-GB" sz="1200" dirty="0">
                    <a:latin typeface="Cascadia Mono" panose="020B0609020000020004" pitchFamily="49" charset="0"/>
                    <a:ea typeface="Cascadia Mono" panose="020B0609020000020004" pitchFamily="49" charset="0"/>
                    <a:cs typeface="Cascadia Mono" panose="020B0609020000020004" pitchFamily="49" charset="0"/>
                  </a:rPr>
                  <a:t>() </a:t>
                </a:r>
                <a:r>
                  <a:rPr lang="en-GB" sz="1200" dirty="0"/>
                  <a:t>for pure </a:t>
                </a:r>
                <a:r>
                  <a:rPr lang="en-GB" sz="1200" b="1" dirty="0">
                    <a:solidFill>
                      <a:srgbClr val="00B050"/>
                    </a:solidFill>
                  </a:rPr>
                  <a:t>Electromagnetic time domain</a:t>
                </a:r>
                <a:r>
                  <a:rPr lang="en-GB" sz="1200" dirty="0"/>
                  <a:t>, source can be any user function: </a:t>
                </a:r>
                <a:r>
                  <a:rPr lang="en-GB" sz="1200" dirty="0" err="1">
                    <a:latin typeface="Cascadia Mono" panose="020B0609020000020004" pitchFamily="49" charset="0"/>
                    <a:ea typeface="Cascadia Mono" panose="020B0609020000020004" pitchFamily="49" charset="0"/>
                    <a:cs typeface="Cascadia Mono" panose="020B0609020000020004" pitchFamily="49" charset="0"/>
                  </a:rPr>
                  <a:t>func</a:t>
                </a:r>
                <a:r>
                  <a:rPr lang="en-GB" sz="1200" dirty="0">
                    <a:latin typeface="Cascadia Mono" panose="020B0609020000020004" pitchFamily="49" charset="0"/>
                    <a:ea typeface="Cascadia Mono" panose="020B0609020000020004" pitchFamily="49" charset="0"/>
                    <a:cs typeface="Cascadia Mono" panose="020B0609020000020004" pitchFamily="49" charset="0"/>
                  </a:rPr>
                  <a:t>(solver, t)</a:t>
                </a:r>
                <a:r>
                  <a:rPr lang="en-GB" sz="1200" dirty="0">
                    <a:latin typeface="+mj-lt"/>
                    <a:ea typeface="Cascadia Mono" panose="020B0609020000020004" pitchFamily="49" charset="0"/>
                    <a:cs typeface="Cascadia Mono" panose="020B0609020000020004" pitchFamily="49" charset="0"/>
                  </a:rPr>
                  <a:t>.</a:t>
                </a:r>
              </a:p>
              <a:p>
                <a:pPr marL="1200150" lvl="2" indent="-285750">
                  <a:buFont typeface="Wingdings" panose="05000000000000000000" pitchFamily="2" charset="2"/>
                  <a:buChar char="§"/>
                </a:pPr>
                <a:r>
                  <a:rPr lang="en-GB" sz="1200" dirty="0" err="1">
                    <a:latin typeface="Cascadia Mono" panose="020B0609020000020004" pitchFamily="49" charset="0"/>
                    <a:ea typeface="Cascadia Mono" panose="020B0609020000020004" pitchFamily="49" charset="0"/>
                    <a:cs typeface="Cascadia Mono" panose="020B0609020000020004" pitchFamily="49" charset="0"/>
                  </a:rPr>
                  <a:t>wakesolve</a:t>
                </a:r>
                <a:r>
                  <a:rPr lang="en-GB" sz="1200" dirty="0">
                    <a:latin typeface="Cascadia Mono" panose="020B0609020000020004" pitchFamily="49" charset="0"/>
                    <a:ea typeface="Cascadia Mono" panose="020B0609020000020004" pitchFamily="49" charset="0"/>
                    <a:cs typeface="Cascadia Mono" panose="020B0609020000020004" pitchFamily="49" charset="0"/>
                  </a:rPr>
                  <a:t>() </a:t>
                </a:r>
                <a:r>
                  <a:rPr lang="en-GB" sz="1200" dirty="0"/>
                  <a:t>for </a:t>
                </a:r>
                <a:r>
                  <a:rPr lang="en-GB" sz="12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Wakefield time domain</a:t>
                </a:r>
                <a:r>
                  <a:rPr lang="en-GB" sz="1200" dirty="0"/>
                  <a:t>, source is a particle beam, computes wake potential and impedance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GB" sz="1200" dirty="0"/>
                  <a:t>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GB" u="sng" dirty="0"/>
                  <a:t>Beam injection and Absorbing boundaries: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400" dirty="0">
                    <a:solidFill>
                      <a:schemeClr val="accent3"/>
                    </a:solidFill>
                  </a:rPr>
                  <a:t>Beam injection </a:t>
                </a:r>
                <a:r>
                  <a:rPr lang="en-GB" sz="1400" dirty="0"/>
                  <a:t>as in CST using line current: barely affects performance &gt;0.1%. Produces perturbation at the boundaries due to breaking continuity equation + reflections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400" dirty="0">
                    <a:solidFill>
                      <a:schemeClr val="accent3"/>
                    </a:solidFill>
                  </a:rPr>
                  <a:t>Absorbing boundaries ABC FOEXTRAP </a:t>
                </a:r>
                <a:r>
                  <a:rPr lang="en-GB" sz="1400" dirty="0"/>
                  <a:t>implemented. Small impact on computation time &lt;1%. Helps reducing perturbations, specially at boundary z+. Not comparable to PML.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GB" u="sng" dirty="0"/>
                  <a:t>1</a:t>
                </a:r>
                <a:r>
                  <a:rPr lang="en-GB" u="sng" baseline="30000" dirty="0"/>
                  <a:t>st</a:t>
                </a:r>
                <a:r>
                  <a:rPr lang="en-GB" u="sng" dirty="0"/>
                  <a:t> Benchmark vs CST and WarpX: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400" dirty="0"/>
                  <a:t>Simulated 2 </a:t>
                </a:r>
                <a:r>
                  <a:rPr lang="en-GB" sz="1400" dirty="0">
                    <a:solidFill>
                      <a:srgbClr val="00B050"/>
                    </a:solidFill>
                  </a:rPr>
                  <a:t>cubic pillbox cavities: below and above cutoff</a:t>
                </a:r>
                <a:r>
                  <a:rPr lang="en-GB" sz="1400" dirty="0"/>
                  <a:t>. </a:t>
                </a:r>
              </a:p>
              <a:p>
                <a:pPr marL="1200150" lvl="2" indent="-285750">
                  <a:buFont typeface="Wingdings" panose="05000000000000000000" pitchFamily="2" charset="2"/>
                  <a:buChar char="§"/>
                </a:pPr>
                <a:r>
                  <a:rPr lang="en-GB" sz="1400" dirty="0"/>
                  <a:t>Agreement satisfactory below cutoff, while above cutoff the need of PML becomes relevant to get the right amplitude and frequency of the modes.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400" dirty="0"/>
                  <a:t>Performance vs WarpX</a:t>
                </a:r>
                <a:r>
                  <a:rPr lang="en-GB" sz="1400" dirty="0">
                    <a:solidFill>
                      <a:srgbClr val="00B050"/>
                    </a:solidFill>
                  </a:rPr>
                  <a:t>: FIT is 88% faster*, </a:t>
                </a:r>
                <a:r>
                  <a:rPr lang="en-GB" sz="1400" dirty="0"/>
                  <a:t>and </a:t>
                </a:r>
                <a:r>
                  <a:rPr lang="en-GB" sz="1400" dirty="0">
                    <a:solidFill>
                      <a:srgbClr val="00B050"/>
                    </a:solidFill>
                  </a:rPr>
                  <a:t>ABC gives smaller reflections** </a:t>
                </a:r>
                <a:r>
                  <a:rPr lang="en-GB" sz="1400" dirty="0"/>
                  <a:t>than </a:t>
                </a:r>
                <a:r>
                  <a:rPr lang="en-GB" sz="1400" dirty="0" err="1"/>
                  <a:t>WarpX’s</a:t>
                </a:r>
                <a:r>
                  <a:rPr lang="en-GB" sz="1400" dirty="0"/>
                  <a:t> PML.</a:t>
                </a:r>
              </a:p>
              <a:p>
                <a:pPr lvl="1"/>
                <a:endParaRPr lang="en-GB" sz="1600" dirty="0"/>
              </a:p>
              <a:p>
                <a:pPr lvl="1" algn="ctr"/>
                <a:r>
                  <a:rPr lang="en-GB" sz="1600" dirty="0"/>
                  <a:t> </a:t>
                </a: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C8A15563-4AAB-BF05-CDFF-F5216A143E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1336692"/>
                <a:ext cx="8856984" cy="4724370"/>
              </a:xfrm>
              <a:prstGeom prst="rect">
                <a:avLst/>
              </a:prstGeom>
              <a:blipFill>
                <a:blip r:embed="rId3"/>
                <a:stretch>
                  <a:fillRect l="-482" t="-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4160940A-55D1-5833-E629-1C60F068562E}"/>
              </a:ext>
            </a:extLst>
          </p:cNvPr>
          <p:cNvSpPr/>
          <p:nvPr/>
        </p:nvSpPr>
        <p:spPr>
          <a:xfrm>
            <a:off x="1415480" y="5824859"/>
            <a:ext cx="958427" cy="216024"/>
          </a:xfrm>
          <a:prstGeom prst="rightArrow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FFCC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627D260-5F00-8B6D-F542-804AB0B0BE36}"/>
              </a:ext>
            </a:extLst>
          </p:cNvPr>
          <p:cNvSpPr txBox="1"/>
          <p:nvPr/>
        </p:nvSpPr>
        <p:spPr bwMode="auto">
          <a:xfrm>
            <a:off x="2207568" y="5760552"/>
            <a:ext cx="92037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Safe to say we are in a </a:t>
            </a:r>
            <a:r>
              <a:rPr lang="en-GB" sz="1600" dirty="0">
                <a:solidFill>
                  <a:srgbClr val="008A3E"/>
                </a:solidFill>
              </a:rPr>
              <a:t>better position with </a:t>
            </a:r>
            <a:r>
              <a:rPr lang="en-GB" sz="1600" dirty="0" err="1">
                <a:solidFill>
                  <a:srgbClr val="008A3E"/>
                </a:solidFill>
              </a:rPr>
              <a:t>FITWakis</a:t>
            </a:r>
            <a:r>
              <a:rPr lang="en-GB" sz="1600" dirty="0">
                <a:solidFill>
                  <a:srgbClr val="008A3E"/>
                </a:solidFill>
              </a:rPr>
              <a:t> Feb 2024 </a:t>
            </a:r>
            <a:r>
              <a:rPr lang="en-GB" sz="1600" dirty="0"/>
              <a:t>compared to </a:t>
            </a:r>
            <a:r>
              <a:rPr lang="en-GB" sz="1600" dirty="0">
                <a:solidFill>
                  <a:schemeClr val="accent3">
                    <a:lumMod val="75000"/>
                  </a:schemeClr>
                </a:solidFill>
              </a:rPr>
              <a:t>July 2023 </a:t>
            </a:r>
            <a:r>
              <a:rPr lang="en-GB" sz="1600" dirty="0" err="1">
                <a:solidFill>
                  <a:schemeClr val="accent3">
                    <a:lumMod val="75000"/>
                  </a:schemeClr>
                </a:solidFill>
              </a:rPr>
              <a:t>WarpX+Wakis</a:t>
            </a:r>
            <a:r>
              <a:rPr lang="en-GB" sz="16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600" dirty="0"/>
              <a:t>? </a:t>
            </a:r>
            <a:r>
              <a:rPr lang="en-GB" sz="1600" dirty="0">
                <a:sym typeface="Wingdings" panose="05000000000000000000" pitchFamily="2" charset="2"/>
              </a:rPr>
              <a:t></a:t>
            </a:r>
            <a:endParaRPr lang="en-US" sz="16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EA68F8D-9F72-9B49-D6C9-F5D13CE929A6}"/>
              </a:ext>
            </a:extLst>
          </p:cNvPr>
          <p:cNvSpPr txBox="1"/>
          <p:nvPr/>
        </p:nvSpPr>
        <p:spPr bwMode="auto">
          <a:xfrm>
            <a:off x="10416480" y="1556792"/>
            <a:ext cx="1644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Example</a:t>
            </a:r>
            <a:r>
              <a:rPr lang="es-E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3D </a:t>
            </a:r>
            <a:r>
              <a:rPr lang="es-ES" sz="1200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built</a:t>
            </a:r>
            <a:r>
              <a:rPr lang="es-E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-in </a:t>
            </a:r>
            <a:r>
              <a:rPr lang="es-ES" sz="1200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plot</a:t>
            </a:r>
            <a:r>
              <a:rPr lang="es-E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s-ES" sz="1200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of</a:t>
            </a:r>
            <a:r>
              <a:rPr lang="es-E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s-ES" sz="1200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planewave</a:t>
            </a:r>
            <a:r>
              <a:rPr lang="es-E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in </a:t>
            </a:r>
            <a:r>
              <a:rPr lang="es-ES" sz="1200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vacuum</a:t>
            </a:r>
            <a:endParaRPr lang="en-US" sz="12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Imagen 11" descr="Diagrama&#10;&#10;Descripción generada automáticamente con confianza media">
            <a:extLst>
              <a:ext uri="{FF2B5EF4-FFF2-40B4-BE49-F238E27FC236}">
                <a16:creationId xmlns:a16="http://schemas.microsoft.com/office/drawing/2014/main" id="{09A32E3C-79EC-645C-82E8-A3C9556B6A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80" t="85269" b="1228"/>
          <a:stretch/>
        </p:blipFill>
        <p:spPr>
          <a:xfrm>
            <a:off x="9192344" y="3520465"/>
            <a:ext cx="2999656" cy="432048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AEF7A3EA-2B26-1CC5-AAC5-F9A6F7FBE381}"/>
              </a:ext>
            </a:extLst>
          </p:cNvPr>
          <p:cNvSpPr txBox="1"/>
          <p:nvPr/>
        </p:nvSpPr>
        <p:spPr bwMode="auto">
          <a:xfrm>
            <a:off x="2279576" y="6317531"/>
            <a:ext cx="65527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*comparison on </a:t>
            </a:r>
            <a:r>
              <a:rPr lang="en-GB" sz="12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lxplus</a:t>
            </a:r>
            <a:r>
              <a:rPr lang="en-GB" sz="12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(same node). Workload variability may impact </a:t>
            </a:r>
            <a:r>
              <a:rPr lang="en-GB" sz="12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WarpX’s</a:t>
            </a:r>
            <a:r>
              <a:rPr lang="en-GB" sz="12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time</a:t>
            </a:r>
          </a:p>
          <a:p>
            <a:r>
              <a:rPr lang="en-GB" sz="12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**probably due to beam injection with 10^6 macroparticles perturbations not being absorbed by PML</a:t>
            </a:r>
            <a:endParaRPr lang="en-US" sz="12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84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3C774A-2299-338F-5151-690BDB632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Next </a:t>
            </a:r>
            <a:r>
              <a:rPr lang="es-ES" dirty="0" err="1"/>
              <a:t>steps</a:t>
            </a:r>
            <a:r>
              <a:rPr lang="es-ES" dirty="0"/>
              <a:t> / </a:t>
            </a:r>
            <a:r>
              <a:rPr lang="es-ES" dirty="0" err="1"/>
              <a:t>Questions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B9C3039-8810-6EE1-6ECB-63DEE9CA29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66F0ACFD-EE2C-5D26-5138-B472DC938789}"/>
                  </a:ext>
                </a:extLst>
              </p:cNvPr>
              <p:cNvSpPr txBox="1"/>
              <p:nvPr/>
            </p:nvSpPr>
            <p:spPr bwMode="auto">
              <a:xfrm>
                <a:off x="623392" y="1424713"/>
                <a:ext cx="10513168" cy="4533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00050" indent="-400050">
                  <a:buFont typeface="+mj-lt"/>
                  <a:buAutoNum type="romanLcPeriod"/>
                </a:pPr>
                <a:r>
                  <a:rPr lang="es-ES" sz="1600" dirty="0"/>
                  <a:t>GitHub </a:t>
                </a:r>
                <a:r>
                  <a:rPr lang="es-ES" sz="1600" dirty="0" err="1"/>
                  <a:t>strategy</a:t>
                </a:r>
                <a:r>
                  <a:rPr lang="es-ES" sz="1600" dirty="0"/>
                  <a:t>: </a:t>
                </a:r>
                <a:r>
                  <a:rPr lang="es-ES" sz="1600" dirty="0" err="1"/>
                  <a:t>moving</a:t>
                </a:r>
                <a:r>
                  <a:rPr lang="es-ES" sz="1600" dirty="0"/>
                  <a:t> </a:t>
                </a:r>
                <a:r>
                  <a:rPr lang="es-ES" sz="1600" dirty="0" err="1"/>
                  <a:t>to</a:t>
                </a:r>
                <a:r>
                  <a:rPr lang="es-ES" sz="1600" dirty="0"/>
                  <a:t> a </a:t>
                </a:r>
                <a:r>
                  <a:rPr lang="es-ES" sz="1600" dirty="0" err="1"/>
                  <a:t>package</a:t>
                </a:r>
                <a:r>
                  <a:rPr lang="es-ES" sz="1600" dirty="0"/>
                  <a:t>? </a:t>
                </a:r>
                <a:r>
                  <a:rPr lang="es-ES" sz="1600" dirty="0" err="1"/>
                  <a:t>what</a:t>
                </a:r>
                <a:r>
                  <a:rPr lang="es-ES" sz="1600" dirty="0"/>
                  <a:t> </a:t>
                </a:r>
                <a:r>
                  <a:rPr lang="es-ES" sz="1600" dirty="0" err="1"/>
                  <a:t>to</a:t>
                </a:r>
                <a:r>
                  <a:rPr lang="es-ES" sz="1600" dirty="0"/>
                  <a:t> do </a:t>
                </a:r>
                <a:r>
                  <a:rPr lang="es-ES" sz="1600" dirty="0" err="1"/>
                  <a:t>with</a:t>
                </a:r>
                <a:r>
                  <a:rPr lang="es-ES" sz="1600" dirty="0"/>
                  <a:t> </a:t>
                </a:r>
                <a:r>
                  <a:rPr lang="es-ES" sz="16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scadia Mono" panose="020B0609020000020004" pitchFamily="49" charset="0"/>
                    <a:ea typeface="Cascadia Mono" panose="020B0609020000020004" pitchFamily="49" charset="0"/>
                    <a:cs typeface="Cascadia Mono" panose="020B0609020000020004" pitchFamily="49" charset="0"/>
                  </a:rPr>
                  <a:t>wakis</a:t>
                </a:r>
                <a:r>
                  <a:rPr lang="es-ES" sz="1600" dirty="0"/>
                  <a:t>? </a:t>
                </a:r>
                <a:r>
                  <a:rPr lang="es-ES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(I </a:t>
                </a:r>
                <a:r>
                  <a:rPr lang="es-ES" sz="16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would</a:t>
                </a:r>
                <a:r>
                  <a:rPr lang="es-ES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s-ES" sz="16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like</a:t>
                </a:r>
                <a:r>
                  <a:rPr lang="es-ES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s-ES" sz="16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to</a:t>
                </a:r>
                <a:r>
                  <a:rPr lang="es-ES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s-ES" sz="16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keep</a:t>
                </a:r>
                <a:r>
                  <a:rPr lang="es-ES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s-ES" sz="16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the</a:t>
                </a:r>
                <a:r>
                  <a:rPr lang="es-ES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s-ES" sz="160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name</a:t>
                </a:r>
                <a:r>
                  <a:rPr lang="es-ES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s-ES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sym typeface="Wingdings" panose="05000000000000000000" pitchFamily="2" charset="2"/>
                  </a:rPr>
                  <a:t></a:t>
                </a:r>
                <a:r>
                  <a:rPr lang="es-ES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)</a:t>
                </a:r>
              </a:p>
              <a:p>
                <a:pPr marL="400050" indent="-400050">
                  <a:buFont typeface="+mj-lt"/>
                  <a:buAutoNum type="romanLcPeriod"/>
                </a:pPr>
                <a:endParaRPr lang="en-US" sz="1600" dirty="0"/>
              </a:p>
              <a:p>
                <a:pPr marL="400050" indent="-400050">
                  <a:buFont typeface="+mj-lt"/>
                  <a:buAutoNum type="romanLcPeriod"/>
                </a:pPr>
                <a:r>
                  <a:rPr lang="en-US" sz="1600" dirty="0"/>
                  <a:t>Beam injection perturbation correction: </a:t>
                </a:r>
                <a:r>
                  <a:rPr lang="en-US" sz="1600" dirty="0">
                    <a:solidFill>
                      <a:schemeClr val="accent3"/>
                    </a:solidFill>
                  </a:rPr>
                  <a:t>enforce continuity equation</a:t>
                </a:r>
                <a:r>
                  <a:rPr lang="en-US" sz="1600" dirty="0"/>
                  <a:t>?</a:t>
                </a:r>
              </a:p>
              <a:p>
                <a:pPr marL="400050" indent="-400050">
                  <a:buFont typeface="+mj-lt"/>
                  <a:buAutoNum type="romanLcPeriod"/>
                </a:pPr>
                <a:endParaRPr lang="en-US" sz="1600" dirty="0"/>
              </a:p>
              <a:p>
                <a:pPr marL="400050" indent="-400050">
                  <a:buFont typeface="+mj-lt"/>
                  <a:buAutoNum type="romanLcPeriod"/>
                </a:pPr>
                <a:r>
                  <a:rPr lang="en-US" sz="1600" dirty="0"/>
                  <a:t>Working on implementing </a:t>
                </a:r>
                <a:r>
                  <a:rPr lang="en-US" sz="1600" dirty="0">
                    <a:solidFill>
                      <a:schemeClr val="accent3"/>
                    </a:solidFill>
                  </a:rPr>
                  <a:t>conductivity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sz="1600" dirty="0"/>
                  <a:t>:</a:t>
                </a:r>
              </a:p>
              <a:p>
                <a:pPr marL="857250" lvl="1" indent="-400050"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It can be fairly easy: Just add update equation for the current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sz="1600" dirty="0"/>
                  <a:t>   -&gt;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p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</m:sSub>
                    <m:sSup>
                      <m:sSupPr>
                        <m:ctrlP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es-ES" sz="1600" b="1" dirty="0"/>
              </a:p>
              <a:p>
                <a:pPr marL="857250" lvl="1" indent="-400050"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Or it can be quite convoluted: </a:t>
                </a:r>
                <a:r>
                  <a:rPr lang="en-US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Weiland</a:t>
                </a:r>
                <a:r>
                  <a:rPr lang="en-US" sz="1600" dirty="0"/>
                  <a:t> formulation &amp; </a:t>
                </a:r>
                <a:r>
                  <a:rPr lang="en-US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Berenguer</a:t>
                </a:r>
                <a:r>
                  <a:rPr lang="en-US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sz="1600" dirty="0"/>
                  <a:t>formulation (backup)</a:t>
                </a:r>
              </a:p>
              <a:p>
                <a:pPr marL="857250" lvl="1" indent="-400050"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To be benchmarked with a </a:t>
                </a:r>
                <a:r>
                  <a:rPr lang="en-US" sz="1600" dirty="0">
                    <a:solidFill>
                      <a:schemeClr val="accent3"/>
                    </a:solidFill>
                  </a:rPr>
                  <a:t>lossy pillbox </a:t>
                </a:r>
                <a:r>
                  <a:rPr lang="en-US" sz="1600" dirty="0"/>
                  <a:t>?</a:t>
                </a:r>
              </a:p>
              <a:p>
                <a:pPr marL="400050" indent="-400050">
                  <a:buFont typeface="+mj-lt"/>
                  <a:buAutoNum type="romanLcPeriod"/>
                </a:pPr>
                <a:endParaRPr lang="en-US" sz="1600" dirty="0"/>
              </a:p>
              <a:p>
                <a:pPr marL="400050" indent="-400050">
                  <a:buFont typeface="+mj-lt"/>
                  <a:buAutoNum type="romanLcPeriod"/>
                </a:pPr>
                <a:r>
                  <a:rPr lang="en-US" sz="1600" dirty="0"/>
                  <a:t>Completing tests for university: probably trip around end of April</a:t>
                </a:r>
              </a:p>
              <a:p>
                <a:pPr marL="857250" lvl="1" indent="-400050"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Using the </a:t>
                </a:r>
                <a:r>
                  <a:rPr lang="en-US" sz="1600" dirty="0">
                    <a:solidFill>
                      <a:srgbClr val="00B050"/>
                    </a:solidFill>
                  </a:rPr>
                  <a:t>planewave and gaussian wave packet </a:t>
                </a:r>
                <a:r>
                  <a:rPr lang="en-US" sz="1600" dirty="0"/>
                  <a:t>tests, we can perform tests in symmetry of the solver, dispersion, speed of light conservation, refraction angle when interacting with dielectric, energy conservation.. Etc. The idea is to use </a:t>
                </a:r>
                <a:r>
                  <a:rPr lang="en-US" sz="1600" dirty="0" err="1">
                    <a:latin typeface="Cascadia Mono" panose="020B0609020000020004" pitchFamily="49" charset="0"/>
                    <a:ea typeface="Cascadia Mono" panose="020B0609020000020004" pitchFamily="49" charset="0"/>
                    <a:cs typeface="Cascadia Mono" panose="020B0609020000020004" pitchFamily="49" charset="0"/>
                  </a:rPr>
                  <a:t>pytest</a:t>
                </a:r>
                <a:endParaRPr lang="en-US" sz="1600" dirty="0">
                  <a:latin typeface="Cascadia Mono" panose="020B0609020000020004" pitchFamily="49" charset="0"/>
                  <a:ea typeface="Cascadia Mono" panose="020B0609020000020004" pitchFamily="49" charset="0"/>
                  <a:cs typeface="Cascadia Mono" panose="020B0609020000020004" pitchFamily="49" charset="0"/>
                </a:endParaRPr>
              </a:p>
              <a:p>
                <a:pPr marL="857250" lvl="1" indent="-400050">
                  <a:buFont typeface="Courier New" panose="02070309020205020404" pitchFamily="49" charset="0"/>
                  <a:buChar char="o"/>
                </a:pPr>
                <a:endParaRPr lang="en-US" sz="1600" dirty="0">
                  <a:latin typeface="+mj-lt"/>
                  <a:ea typeface="Cascadia Mono" panose="020B0609020000020004" pitchFamily="49" charset="0"/>
                  <a:cs typeface="Cascadia Mono" panose="020B0609020000020004" pitchFamily="49" charset="0"/>
                </a:endParaRPr>
              </a:p>
              <a:p>
                <a:pPr marL="400050" indent="-400050">
                  <a:buFont typeface="+mj-lt"/>
                  <a:buAutoNum type="romanLcPeriod"/>
                </a:pPr>
                <a:r>
                  <a:rPr lang="en-US" sz="1600" dirty="0">
                    <a:latin typeface="+mj-lt"/>
                    <a:ea typeface="Cascadia Mono" panose="020B0609020000020004" pitchFamily="49" charset="0"/>
                    <a:cs typeface="Cascadia Mono" panose="020B0609020000020004" pitchFamily="49" charset="0"/>
                  </a:rPr>
                  <a:t>Try to make the code faster with </a:t>
                </a:r>
                <a:r>
                  <a:rPr lang="en-US" sz="1600" dirty="0" err="1">
                    <a:latin typeface="Cascadia Mono" panose="020B0609020000020004" pitchFamily="49" charset="0"/>
                    <a:ea typeface="Cascadia Mono" panose="020B0609020000020004" pitchFamily="49" charset="0"/>
                    <a:cs typeface="Cascadia Mono" panose="020B0609020000020004" pitchFamily="49" charset="0"/>
                  </a:rPr>
                  <a:t>cython</a:t>
                </a:r>
                <a:r>
                  <a:rPr lang="en-US" sz="1600" dirty="0">
                    <a:latin typeface="+mj-lt"/>
                    <a:ea typeface="Cascadia Mono" panose="020B0609020000020004" pitchFamily="49" charset="0"/>
                    <a:cs typeface="Cascadia Mono" panose="020B0609020000020004" pitchFamily="49" charset="0"/>
                  </a:rPr>
                  <a:t>?</a:t>
                </a:r>
              </a:p>
              <a:p>
                <a:pPr marL="400050" indent="-400050">
                  <a:buFont typeface="+mj-lt"/>
                  <a:buAutoNum type="romanLcPeriod"/>
                </a:pPr>
                <a:endParaRPr lang="en-US" sz="1600" dirty="0">
                  <a:latin typeface="+mj-lt"/>
                  <a:ea typeface="Cascadia Mono" panose="020B0609020000020004" pitchFamily="49" charset="0"/>
                  <a:cs typeface="Cascadia Mono" panose="020B0609020000020004" pitchFamily="49" charset="0"/>
                </a:endParaRPr>
              </a:p>
              <a:p>
                <a:pPr marL="400050" indent="-400050">
                  <a:buFont typeface="+mj-lt"/>
                  <a:buAutoNum type="romanLcPeriod"/>
                </a:pPr>
                <a:r>
                  <a:rPr lang="en-US" sz="1600" dirty="0">
                    <a:solidFill>
                      <a:srgbClr val="0033A0"/>
                    </a:solidFill>
                    <a:latin typeface="+mj-lt"/>
                    <a:ea typeface="Cascadia Mono" panose="020B0609020000020004" pitchFamily="49" charset="0"/>
                    <a:cs typeface="Cascadia Mono" panose="020B0609020000020004" pitchFamily="49" charset="0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CERN </a:t>
                </a:r>
                <a:r>
                  <a:rPr lang="en-US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j-lt"/>
                    <a:ea typeface="Cascadia Mono" panose="020B0609020000020004" pitchFamily="49" charset="0"/>
                    <a:cs typeface="Cascadia Mono" panose="020B0609020000020004" pitchFamily="49" charset="0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School of Computing</a:t>
                </a:r>
                <a:r>
                  <a:rPr lang="en-US" sz="1600" dirty="0">
                    <a:latin typeface="+mj-lt"/>
                    <a:ea typeface="Cascadia Mono" panose="020B0609020000020004" pitchFamily="49" charset="0"/>
                    <a:cs typeface="Cascadia Mono" panose="020B0609020000020004" pitchFamily="49" charset="0"/>
                  </a:rPr>
                  <a:t>?</a:t>
                </a:r>
              </a:p>
              <a:p>
                <a:pPr marL="400050" indent="-400050">
                  <a:buFont typeface="+mj-lt"/>
                  <a:buAutoNum type="romanLcPeriod"/>
                </a:pPr>
                <a:endParaRPr lang="es-ES" sz="1600" dirty="0">
                  <a:latin typeface="+mj-lt"/>
                  <a:ea typeface="Cascadia Mono" panose="020B0609020000020004" pitchFamily="49" charset="0"/>
                  <a:cs typeface="Cascadia Mono" panose="020B0609020000020004" pitchFamily="49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66F0ACFD-EE2C-5D26-5138-B472DC938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3392" y="1424713"/>
                <a:ext cx="10513168" cy="4533549"/>
              </a:xfrm>
              <a:prstGeom prst="rect">
                <a:avLst/>
              </a:prstGeom>
              <a:blipFill>
                <a:blip r:embed="rId5"/>
                <a:stretch>
                  <a:fillRect l="-290" t="-538" r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85222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670E5-0D0C-4143-989D-A9B6B4803EF6}"/>
              </a:ext>
            </a:extLst>
          </p:cNvPr>
          <p:cNvSpPr txBox="1">
            <a:spLocks/>
          </p:cNvSpPr>
          <p:nvPr/>
        </p:nvSpPr>
        <p:spPr bwMode="auto">
          <a:xfrm>
            <a:off x="731714" y="1067115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b="0" dirty="0">
                <a:solidFill>
                  <a:schemeClr val="tx1"/>
                </a:solidFill>
                <a:latin typeface="Century Schoolbook" panose="02040604050505020304" pitchFamily="18" charset="0"/>
                <a:cs typeface="Arial"/>
              </a:rPr>
              <a:t>Thank you </a:t>
            </a:r>
            <a:r>
              <a:rPr lang="en-US" sz="3200" b="0" dirty="0">
                <a:solidFill>
                  <a:schemeClr val="tx1"/>
                </a:solidFill>
                <a:latin typeface="Century Schoolbook" panose="02040604050505020304" pitchFamily="18" charset="0"/>
                <a:cs typeface="Arial"/>
                <a:sym typeface="Wingdings" panose="05000000000000000000" pitchFamily="2" charset="2"/>
              </a:rPr>
              <a:t> !!!</a:t>
            </a:r>
            <a:endParaRPr lang="en-US" sz="3200" b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8B268D4-809F-41D2-8624-231DD8228F40}"/>
              </a:ext>
            </a:extLst>
          </p:cNvPr>
          <p:cNvSpPr txBox="1"/>
          <p:nvPr/>
        </p:nvSpPr>
        <p:spPr bwMode="auto">
          <a:xfrm>
            <a:off x="3823519" y="5993578"/>
            <a:ext cx="45449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Century Schoolbook" panose="02040604050505020304" pitchFamily="18" charset="0"/>
              </a:rPr>
              <a:t>Elena de la Fuente García </a:t>
            </a:r>
            <a:r>
              <a:rPr lang="en-US" sz="1200" dirty="0">
                <a:latin typeface="Century Schoolbook" panose="02040604050505020304" pitchFamily="18" charset="0"/>
              </a:rPr>
              <a:t>(BE–ABP–CEI)</a:t>
            </a:r>
          </a:p>
          <a:p>
            <a:pPr algn="ctr"/>
            <a:endParaRPr lang="en-US" dirty="0">
              <a:latin typeface="Century Schoolbook" panose="020406040505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EAED3FB-82AA-4E01-9A7A-5CE9EC0D4292}"/>
              </a:ext>
            </a:extLst>
          </p:cNvPr>
          <p:cNvSpPr txBox="1"/>
          <p:nvPr/>
        </p:nvSpPr>
        <p:spPr bwMode="auto">
          <a:xfrm>
            <a:off x="2175163" y="5061375"/>
            <a:ext cx="78416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dirty="0">
                <a:latin typeface="Century Schoolbook" panose="02040604050505020304" pitchFamily="18" charset="0"/>
              </a:rPr>
              <a:t>Electromagnetic and Wake Solver Development</a:t>
            </a:r>
          </a:p>
          <a:p>
            <a:pPr algn="ctr"/>
            <a:r>
              <a:rPr lang="en-US" sz="2000" b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meeting #19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E1B729F-3E48-487B-8646-AFCE0F349F7C}"/>
              </a:ext>
            </a:extLst>
          </p:cNvPr>
          <p:cNvCxnSpPr>
            <a:cxnSpLocks/>
          </p:cNvCxnSpPr>
          <p:nvPr/>
        </p:nvCxnSpPr>
        <p:spPr bwMode="auto">
          <a:xfrm>
            <a:off x="3823519" y="5877272"/>
            <a:ext cx="458232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5107A2-76D9-EF8E-B29B-F07B821F0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Berenguer PML vs Weiland </a:t>
            </a:r>
            <a:r>
              <a:rPr lang="es-ES" dirty="0" err="1"/>
              <a:t>update</a:t>
            </a:r>
            <a:r>
              <a:rPr lang="es-ES" dirty="0"/>
              <a:t> </a:t>
            </a:r>
            <a:r>
              <a:rPr lang="es-ES" dirty="0" err="1"/>
              <a:t>equations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8C5F293-5B1F-1F2F-C1FF-7A9A2F59B5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23F90032-35D8-1693-2DD6-E1FBA6C90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1772816"/>
            <a:ext cx="4495186" cy="340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389734B2-043C-F45F-E59F-F33CF0B600EC}"/>
                  </a:ext>
                </a:extLst>
              </p:cNvPr>
              <p:cNvSpPr txBox="1"/>
              <p:nvPr/>
            </p:nvSpPr>
            <p:spPr bwMode="auto">
              <a:xfrm>
                <a:off x="4376789" y="2667494"/>
                <a:ext cx="7416824" cy="11103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4" algn="ctr"/>
                <a14:m>
                  <m:oMath xmlns:m="http://schemas.openxmlformats.org/officeDocument/2006/math">
                    <m:sSup>
                      <m:sSupPr>
                        <m:ctrlP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𝒆𝒙𝒑</m:t>
                    </m:r>
                    <m:d>
                      <m:dPr>
                        <m:ctrlPr>
                          <a:rPr lang="es-ES" sz="20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0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̃"/>
                                <m:ctrlPr>
                                  <a:rPr lang="es-ES" sz="2000" b="1" i="1">
                                    <a:solidFill>
                                      <a:srgbClr val="00863D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s-ES" sz="2000" b="1" i="1">
                                    <a:solidFill>
                                      <a:srgbClr val="00863D"/>
                                    </a:solidFill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e>
                            </m:acc>
                          </m:e>
                          <m:sub>
                            <m: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𝜺</m:t>
                            </m:r>
                          </m:sub>
                          <m:sup>
                            <m: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bSup>
                        <m:sSub>
                          <m:sSubPr>
                            <m:ctrlPr>
                              <a:rPr lang="es-ES" sz="2000" b="1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s-ES" sz="2000" b="1" i="1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s-ES" sz="2000" b="1" i="1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e>
                            </m:acc>
                          </m:e>
                          <m:sub>
                            <m:r>
                              <a:rPr lang="es-ES" sz="20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𝜿</m:t>
                            </m:r>
                          </m:sub>
                        </m:sSub>
                        <m:r>
                          <a:rPr lang="es-ES" sz="2000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s-ES" sz="20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sSup>
                      <m:sSupPr>
                        <m:ctrlP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+(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𝒆𝒙𝒑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(−</m:t>
                    </m:r>
                    <m:sSubSup>
                      <m:sSubSupPr>
                        <m:ctrlPr>
                          <a:rPr lang="es-ES" sz="2000" b="1" i="1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sz="2000" b="1" i="1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sz="2000" b="1" i="1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b>
                      <m:sSubPr>
                        <m:ctrlPr>
                          <a:rPr lang="es-ES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</m:sSub>
                    <m:r>
                      <a:rPr lang="es-ES" sz="2000" b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ES" sz="2000" b="1" dirty="0">
                    <a:solidFill>
                      <a:srgbClr val="00863D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  <m:sup>
                        <m:r>
                          <a:rPr lang="es-ES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s-ES" sz="2000" b="1" dirty="0">
                    <a:solidFill>
                      <a:schemeClr val="accent3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  <m:sup>
                        <m:r>
                          <a:rPr lang="es-E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r>
                      <a:rPr lang="es-E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sSubSup>
                      <m:sSubSup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  <m:sup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p>
                      <m:sSupPr>
                        <m:ctrlP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endParaRPr lang="es-ES" sz="2000" b="1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lvl="4" algn="ctr"/>
                <a14:m>
                  <m:oMath xmlns:m="http://schemas.openxmlformats.org/officeDocument/2006/math"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𝒆𝒙𝒑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(−</m:t>
                    </m:r>
                    <m:sSubSup>
                      <m:sSubSupPr>
                        <m:ctrlPr>
                          <a:rPr lang="es-ES" sz="2000" b="1" i="1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sz="2000" b="1" i="1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sz="2000" b="1" i="1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b>
                      <m:sSubPr>
                        <m:ctrlPr>
                          <a:rPr lang="es-ES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</m:sSub>
                    <m:r>
                      <a:rPr lang="es-ES" sz="2000" b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ES" sz="2000" b="1" dirty="0">
                    <a:solidFill>
                      <a:srgbClr val="00863D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  <m:sup>
                        <m:r>
                          <a:rPr lang="es-ES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p>
                      <m:sSupPr>
                        <m:ctrlP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p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389734B2-043C-F45F-E59F-F33CF0B60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76789" y="2667494"/>
                <a:ext cx="7416824" cy="1110369"/>
              </a:xfrm>
              <a:prstGeom prst="rect">
                <a:avLst/>
              </a:prstGeom>
              <a:blipFill>
                <a:blip r:embed="rId3"/>
                <a:stretch>
                  <a:fillRect t="-2198" b="-49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13D1C889-1CEF-BFDA-C201-FA66C7EFD106}"/>
                  </a:ext>
                </a:extLst>
              </p:cNvPr>
              <p:cNvSpPr txBox="1"/>
              <p:nvPr/>
            </p:nvSpPr>
            <p:spPr bwMode="auto">
              <a:xfrm>
                <a:off x="5816607" y="4172885"/>
                <a:ext cx="6145222" cy="4474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sz="20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20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sz="2000" b="1" i="1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000" b="1" i="1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s-ES" sz="2000" b="1" i="1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sz="2000" b="1" i="1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2000" b="1" i="1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13D1C889-1CEF-BFDA-C201-FA66C7EFD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16607" y="4172885"/>
                <a:ext cx="6145222" cy="447430"/>
              </a:xfrm>
              <a:prstGeom prst="rect">
                <a:avLst/>
              </a:prstGeom>
              <a:blipFill>
                <a:blip r:embed="rId4"/>
                <a:stretch>
                  <a:fillRect t="-5479" b="-4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50390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1DC6AB7-67DE-0F6C-0B44-C9B9FF5AB4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8CD7C977-289E-E81C-F612-A183F001A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theory: Grid Maxwell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EB8740AE-DA22-79E9-5ABC-0DFDFFDE6E5C}"/>
                  </a:ext>
                </a:extLst>
              </p:cNvPr>
              <p:cNvSpPr txBox="1"/>
              <p:nvPr/>
            </p:nvSpPr>
            <p:spPr bwMode="auto">
              <a:xfrm>
                <a:off x="805286" y="1428139"/>
                <a:ext cx="3528392" cy="30301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s-E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num>
                                <m:den>
                                  <m:r>
                                    <a:rPr lang="es-E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s-E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s-ES" sz="16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E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E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sz="1600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num>
                                    <m:den>
                                      <m:r>
                                        <a:rPr lang="es-E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den>
                                  </m:f>
                                  <m:r>
                                    <a:rPr lang="es-E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E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𝑱</m:t>
                                  </m:r>
                                </m:e>
                              </m:d>
                              <m:r>
                                <a:rPr lang="es-ES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nary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ES" sz="1600" b="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n-U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∭"/>
                              <m:ctrl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sub>
                            <m:sup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</a:endParaRPr>
              </a:p>
              <a:p>
                <a:endParaRPr lang="en-US" sz="16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𝑫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</m:bar>
                      </m:e>
                    </m:ba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es-E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ctrlPr>
                          <a:rPr lang="es-E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</m:bar>
                      </m:e>
                    </m:ba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sz="16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𝐉</m:t>
                    </m:r>
                    <m:r>
                      <a:rPr lang="es-E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ctrlPr>
                          <a:rPr lang="es-E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es-ES" sz="16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bar>
                      </m:e>
                    </m:bar>
                    <m:r>
                      <a:rPr lang="es-E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𝝆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 </a:t>
                </a:r>
              </a:p>
              <a:p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EB8740AE-DA22-79E9-5ABC-0DFDFFDE6E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5286" y="1428139"/>
                <a:ext cx="3528392" cy="30301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brir llave 4">
            <a:extLst>
              <a:ext uri="{FF2B5EF4-FFF2-40B4-BE49-F238E27FC236}">
                <a16:creationId xmlns:a16="http://schemas.microsoft.com/office/drawing/2014/main" id="{E9316891-08F1-6612-EFEB-E56B695FE557}"/>
              </a:ext>
            </a:extLst>
          </p:cNvPr>
          <p:cNvSpPr/>
          <p:nvPr/>
        </p:nvSpPr>
        <p:spPr>
          <a:xfrm>
            <a:off x="477977" y="1394404"/>
            <a:ext cx="327309" cy="2814858"/>
          </a:xfrm>
          <a:prstGeom prst="leftBrace">
            <a:avLst>
              <a:gd name="adj1" fmla="val 50164"/>
              <a:gd name="adj2" fmla="val 50000"/>
            </a:avLst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3D98F44-2155-49B9-C8D5-149F1CF9F3CE}"/>
                  </a:ext>
                </a:extLst>
              </p:cNvPr>
              <p:cNvSpPr txBox="1"/>
              <p:nvPr/>
            </p:nvSpPr>
            <p:spPr bwMode="auto">
              <a:xfrm>
                <a:off x="7321376" y="1621133"/>
                <a:ext cx="3816424" cy="2906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b>
                        <m:sSubPr>
                          <m:ctrlP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f>
                        <m:f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num>
                        <m:den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1600" b="1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b>
                        <m:sSubPr>
                          <m:ctrlP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s-ES" sz="1600" b="1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</m:oMath>
                  </m:oMathPara>
                </a14:m>
                <a:endParaRPr lang="es-ES" sz="1600" b="1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sSub>
                        <m:sSubPr>
                          <m:ctrlP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ES" sz="1600" b="1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sz="16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600" b="1" dirty="0">
                  <a:solidFill>
                    <a:schemeClr val="tx2"/>
                  </a:solidFill>
                </a:endParaRPr>
              </a:p>
              <a:p>
                <a:endParaRPr lang="en-US" sz="1600" b="1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</m:sSub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,    </a:t>
                </a:r>
                <a14:m>
                  <m:oMath xmlns:m="http://schemas.openxmlformats.org/officeDocument/2006/math">
                    <m:r>
                      <a:rPr lang="es-ES" sz="16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𝐛</m:t>
                    </m:r>
                    <m:r>
                      <a:rPr lang="es-E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sz="16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𝐣</m:t>
                    </m:r>
                    <m:r>
                      <a:rPr lang="es-E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</m:sSub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sub>
                    </m:sSub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𝜺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num>
                      <m:den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den>
                    </m:f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3D98F44-2155-49B9-C8D5-149F1CF9F3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21376" y="1621133"/>
                <a:ext cx="3816424" cy="29064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DFB675D2-0DF3-8F6C-0B00-9D30CC4CA574}"/>
              </a:ext>
            </a:extLst>
          </p:cNvPr>
          <p:cNvSpPr txBox="1"/>
          <p:nvPr/>
        </p:nvSpPr>
        <p:spPr bwMode="auto">
          <a:xfrm>
            <a:off x="7552352" y="1209738"/>
            <a:ext cx="279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Grid Maxwell Equations</a:t>
            </a:r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8C16AD29-A58B-9EED-2016-963BDF70722F}"/>
              </a:ext>
            </a:extLst>
          </p:cNvPr>
          <p:cNvSpPr/>
          <p:nvPr/>
        </p:nvSpPr>
        <p:spPr>
          <a:xfrm>
            <a:off x="5112466" y="1570758"/>
            <a:ext cx="1008112" cy="432048"/>
          </a:xfrm>
          <a:prstGeom prst="rightArrow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FCA567D-E714-D289-6103-33671047235C}"/>
              </a:ext>
            </a:extLst>
          </p:cNvPr>
          <p:cNvSpPr txBox="1"/>
          <p:nvPr/>
        </p:nvSpPr>
        <p:spPr bwMode="auto">
          <a:xfrm>
            <a:off x="5265610" y="1162328"/>
            <a:ext cx="701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FIT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5BE0D46-44E8-BE78-48B2-6C0994D6CD1F}"/>
              </a:ext>
            </a:extLst>
          </p:cNvPr>
          <p:cNvSpPr txBox="1"/>
          <p:nvPr/>
        </p:nvSpPr>
        <p:spPr bwMode="auto">
          <a:xfrm>
            <a:off x="9840416" y="2140355"/>
            <a:ext cx="20954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Operators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Spatial matrixes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863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 properties</a:t>
            </a:r>
          </a:p>
        </p:txBody>
      </p:sp>
      <p:pic>
        <p:nvPicPr>
          <p:cNvPr id="11" name="Picture 2" descr="Allocation of electric and magnetic components in the dual ...">
            <a:extLst>
              <a:ext uri="{FF2B5EF4-FFF2-40B4-BE49-F238E27FC236}">
                <a16:creationId xmlns:a16="http://schemas.microsoft.com/office/drawing/2014/main" id="{2813DBA0-18D3-272F-80F7-1658A6373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564" y="2060729"/>
            <a:ext cx="2382507" cy="217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347C87F5-5E87-17DA-F58D-06CB566EAD8D}"/>
              </a:ext>
            </a:extLst>
          </p:cNvPr>
          <p:cNvSpPr txBox="1"/>
          <p:nvPr/>
        </p:nvSpPr>
        <p:spPr bwMode="auto">
          <a:xfrm>
            <a:off x="1199456" y="4937970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we care about: </a:t>
            </a:r>
          </a:p>
          <a:p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D525430-3188-8A0D-1A99-7B685E1FA779}"/>
                  </a:ext>
                </a:extLst>
              </p:cNvPr>
              <p:cNvSpPr txBox="1"/>
              <p:nvPr/>
            </p:nvSpPr>
            <p:spPr bwMode="auto">
              <a:xfrm>
                <a:off x="3614356" y="4874011"/>
                <a:ext cx="5544616" cy="774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sz="20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20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sz="2000" b="1" i="1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</m:sSub>
                      <m:sSubSup>
                        <m:sSubSupPr>
                          <m:ctrlP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2000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sz="20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</m:sSub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n-US" sz="2000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D525430-3188-8A0D-1A99-7B685E1FA7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14356" y="4874011"/>
                <a:ext cx="5544616" cy="774251"/>
              </a:xfrm>
              <a:prstGeom prst="rect">
                <a:avLst/>
              </a:prstGeom>
              <a:blipFill>
                <a:blip r:embed="rId5"/>
                <a:stretch>
                  <a:fillRect l="-110" t="-3150" b="-7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uadroTexto 16">
            <a:extLst>
              <a:ext uri="{FF2B5EF4-FFF2-40B4-BE49-F238E27FC236}">
                <a16:creationId xmlns:a16="http://schemas.microsoft.com/office/drawing/2014/main" id="{F0E471C5-B2DB-7B93-2A09-0BB310B2423D}"/>
              </a:ext>
            </a:extLst>
          </p:cNvPr>
          <p:cNvSpPr txBox="1"/>
          <p:nvPr/>
        </p:nvSpPr>
        <p:spPr bwMode="auto">
          <a:xfrm>
            <a:off x="8544272" y="4742304"/>
            <a:ext cx="31683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 need to build all these matrices and then apply these equations every timestep !</a:t>
            </a: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181AC645-4EE9-41CF-0169-9FE35451AB4F}"/>
              </a:ext>
            </a:extLst>
          </p:cNvPr>
          <p:cNvSpPr/>
          <p:nvPr/>
        </p:nvSpPr>
        <p:spPr>
          <a:xfrm>
            <a:off x="1127448" y="4653136"/>
            <a:ext cx="7416824" cy="129614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  <p:bldP spid="13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DED9E5-BFEB-83B8-1588-99DFF9587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934011-71AC-2713-3B43-25ED0F3A8A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2D5A49F-9ED4-7889-E7A0-C2AD760AA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400" y="1713380"/>
            <a:ext cx="9001000" cy="4379916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Where are we?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Main improvements in the code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Beam injection &amp; Absorbing boundary conditions (ABC)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1st Benchmark with CST: PEC pillbox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Conclusions &amp;  Next steps </a:t>
            </a:r>
          </a:p>
        </p:txBody>
      </p:sp>
    </p:spTree>
    <p:extLst>
      <p:ext uri="{BB962C8B-B14F-4D97-AF65-F5344CB8AC3E}">
        <p14:creationId xmlns:p14="http://schemas.microsoft.com/office/powerpoint/2010/main" val="3758757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>
            <a:extLst>
              <a:ext uri="{FF2B5EF4-FFF2-40B4-BE49-F238E27FC236}">
                <a16:creationId xmlns:a16="http://schemas.microsoft.com/office/drawing/2014/main" id="{BA67104C-00D4-584E-7B39-6E2BA4F38F47}"/>
              </a:ext>
            </a:extLst>
          </p:cNvPr>
          <p:cNvSpPr/>
          <p:nvPr/>
        </p:nvSpPr>
        <p:spPr>
          <a:xfrm>
            <a:off x="2207568" y="1340768"/>
            <a:ext cx="1656807" cy="28803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DAB052E-F633-C684-5F2F-8AB5B0F8D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 solver milestones: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49F539D-BE93-8EF7-11DD-B24B44055B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90D5689-35E6-2D95-5B19-C841B252DB7E}"/>
              </a:ext>
            </a:extLst>
          </p:cNvPr>
          <p:cNvSpPr/>
          <p:nvPr/>
        </p:nvSpPr>
        <p:spPr>
          <a:xfrm>
            <a:off x="2207568" y="1340768"/>
            <a:ext cx="7560840" cy="28803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AB813AFB-EEEB-19FE-9C44-5C427F07BF67}"/>
              </a:ext>
            </a:extLst>
          </p:cNvPr>
          <p:cNvCxnSpPr/>
          <p:nvPr/>
        </p:nvCxnSpPr>
        <p:spPr>
          <a:xfrm>
            <a:off x="2207568" y="1149152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261B7819-7442-85B6-6D2C-05C53E2AFD81}"/>
              </a:ext>
            </a:extLst>
          </p:cNvPr>
          <p:cNvCxnSpPr/>
          <p:nvPr/>
        </p:nvCxnSpPr>
        <p:spPr>
          <a:xfrm>
            <a:off x="4727848" y="1149152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5735EF0-B53C-95CF-E4F5-D3FD693A3268}"/>
              </a:ext>
            </a:extLst>
          </p:cNvPr>
          <p:cNvCxnSpPr/>
          <p:nvPr/>
        </p:nvCxnSpPr>
        <p:spPr>
          <a:xfrm>
            <a:off x="7248128" y="1149152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030F621-1D0F-AA93-F0CE-84215C9DF581}"/>
              </a:ext>
            </a:extLst>
          </p:cNvPr>
          <p:cNvCxnSpPr/>
          <p:nvPr/>
        </p:nvCxnSpPr>
        <p:spPr>
          <a:xfrm>
            <a:off x="9768408" y="1149152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48A504B0-BDD4-C366-AAA9-214913B888E9}"/>
              </a:ext>
            </a:extLst>
          </p:cNvPr>
          <p:cNvSpPr txBox="1"/>
          <p:nvPr/>
        </p:nvSpPr>
        <p:spPr bwMode="auto">
          <a:xfrm>
            <a:off x="1847528" y="1797224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 ‘24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77AF029-D59E-5E37-8D9B-06E6C667AC1F}"/>
              </a:ext>
            </a:extLst>
          </p:cNvPr>
          <p:cNvSpPr txBox="1"/>
          <p:nvPr/>
        </p:nvSpPr>
        <p:spPr bwMode="auto">
          <a:xfrm>
            <a:off x="4338959" y="1835207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 ‘25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43D8D62-56E3-ACA2-C680-D4AA65BCFB48}"/>
              </a:ext>
            </a:extLst>
          </p:cNvPr>
          <p:cNvSpPr txBox="1"/>
          <p:nvPr/>
        </p:nvSpPr>
        <p:spPr bwMode="auto">
          <a:xfrm>
            <a:off x="6862445" y="1835207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 ‘26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1727D11-ED42-2ADB-9DFF-11D599E2BEA7}"/>
              </a:ext>
            </a:extLst>
          </p:cNvPr>
          <p:cNvSpPr txBox="1"/>
          <p:nvPr/>
        </p:nvSpPr>
        <p:spPr bwMode="auto">
          <a:xfrm>
            <a:off x="9192344" y="1820416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 ‘27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39DB549-4C17-D2D6-8244-C210CE80EC92}"/>
              </a:ext>
            </a:extLst>
          </p:cNvPr>
          <p:cNvSpPr txBox="1"/>
          <p:nvPr/>
        </p:nvSpPr>
        <p:spPr bwMode="auto">
          <a:xfrm>
            <a:off x="3037056" y="128561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  <a:r>
              <a:rPr lang="en-US" baseline="30000" dirty="0">
                <a:solidFill>
                  <a:srgbClr val="00B050"/>
                </a:solidFill>
              </a:rPr>
              <a:t>st</a:t>
            </a:r>
            <a:r>
              <a:rPr lang="en-US" dirty="0">
                <a:solidFill>
                  <a:srgbClr val="00B050"/>
                </a:solidFill>
              </a:rPr>
              <a:t> year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D4B95A7-475E-5C6A-FB22-69790547B436}"/>
              </a:ext>
            </a:extLst>
          </p:cNvPr>
          <p:cNvSpPr txBox="1"/>
          <p:nvPr/>
        </p:nvSpPr>
        <p:spPr bwMode="auto">
          <a:xfrm>
            <a:off x="5591317" y="1285616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  <a:r>
              <a:rPr lang="en-US" baseline="30000" dirty="0">
                <a:solidFill>
                  <a:srgbClr val="00B050"/>
                </a:solidFill>
              </a:rPr>
              <a:t>nd</a:t>
            </a:r>
            <a:r>
              <a:rPr lang="en-US" dirty="0">
                <a:solidFill>
                  <a:srgbClr val="00B050"/>
                </a:solidFill>
              </a:rPr>
              <a:t>  year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63F60C4-82F6-7F3C-096B-8C3678EA8E60}"/>
              </a:ext>
            </a:extLst>
          </p:cNvPr>
          <p:cNvSpPr txBox="1"/>
          <p:nvPr/>
        </p:nvSpPr>
        <p:spPr bwMode="auto">
          <a:xfrm>
            <a:off x="8111596" y="1285616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  <a:r>
              <a:rPr lang="en-US" baseline="30000" dirty="0">
                <a:solidFill>
                  <a:srgbClr val="00B050"/>
                </a:solidFill>
              </a:rPr>
              <a:t>rd</a:t>
            </a:r>
            <a:r>
              <a:rPr lang="en-US" dirty="0">
                <a:solidFill>
                  <a:srgbClr val="00B050"/>
                </a:solidFill>
              </a:rPr>
              <a:t>   year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351ABFE-41EE-1EF8-E48B-C7D0F47AB58C}"/>
              </a:ext>
            </a:extLst>
          </p:cNvPr>
          <p:cNvSpPr txBox="1"/>
          <p:nvPr/>
        </p:nvSpPr>
        <p:spPr bwMode="auto">
          <a:xfrm>
            <a:off x="1231870" y="1285616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entury Schoolbook" panose="02040604050505020304" pitchFamily="18" charset="0"/>
              </a:rPr>
              <a:t>PhD %</a:t>
            </a: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1CBEE24B-E982-B1BA-1E14-17795D93574D}"/>
              </a:ext>
            </a:extLst>
          </p:cNvPr>
          <p:cNvSpPr/>
          <p:nvPr/>
        </p:nvSpPr>
        <p:spPr>
          <a:xfrm>
            <a:off x="695400" y="3671737"/>
            <a:ext cx="3392113" cy="504056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8A3E"/>
                </a:solidFill>
              </a:rPr>
              <a:t>1. FIT Maxwell Equations in 3D</a:t>
            </a: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53ACED8D-7E17-DD59-8AC8-91DEAFD0765E}"/>
              </a:ext>
            </a:extLst>
          </p:cNvPr>
          <p:cNvSpPr/>
          <p:nvPr/>
        </p:nvSpPr>
        <p:spPr>
          <a:xfrm>
            <a:off x="671772" y="4329549"/>
            <a:ext cx="3392113" cy="504056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8A3E"/>
                </a:solidFill>
              </a:rPr>
              <a:t>2. PEC, Periodic, PMC boundaries</a:t>
            </a:r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C922554A-5A42-E8FB-400C-550EC5A3C76D}"/>
              </a:ext>
            </a:extLst>
          </p:cNvPr>
          <p:cNvSpPr/>
          <p:nvPr/>
        </p:nvSpPr>
        <p:spPr>
          <a:xfrm>
            <a:off x="671772" y="5000773"/>
            <a:ext cx="3392113" cy="766664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8A3E"/>
                </a:solidFill>
              </a:rPr>
              <a:t>3. Embedded Boundaries: geometry import from </a:t>
            </a:r>
            <a:r>
              <a:rPr lang="en-US" b="1" dirty="0">
                <a:solidFill>
                  <a:srgbClr val="008A3E"/>
                </a:solidFill>
              </a:rPr>
              <a:t>.stl </a:t>
            </a:r>
            <a:r>
              <a:rPr lang="en-US" dirty="0">
                <a:solidFill>
                  <a:srgbClr val="008A3E"/>
                </a:solidFill>
              </a:rPr>
              <a:t>files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ángulo: esquinas redondeadas 25">
                <a:extLst>
                  <a:ext uri="{FF2B5EF4-FFF2-40B4-BE49-F238E27FC236}">
                    <a16:creationId xmlns:a16="http://schemas.microsoft.com/office/drawing/2014/main" id="{A925137E-CA79-19AE-CE45-B7E977DF462E}"/>
                  </a:ext>
                </a:extLst>
              </p:cNvPr>
              <p:cNvSpPr/>
              <p:nvPr/>
            </p:nvSpPr>
            <p:spPr>
              <a:xfrm>
                <a:off x="4727847" y="3009976"/>
                <a:ext cx="3392113" cy="530148"/>
              </a:xfrm>
              <a:prstGeom prst="roundRect">
                <a:avLst/>
              </a:prstGeom>
              <a:solidFill>
                <a:srgbClr val="FFC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accent3">
                        <a:lumMod val="50000"/>
                      </a:schemeClr>
                    </a:solidFill>
                  </a:rPr>
                  <a:t>4. Beam injection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𝐉</m:t>
                        </m:r>
                      </m:e>
                      <m:sub>
                        <m:r>
                          <a:rPr lang="es-ES" b="1" i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𝐳</m:t>
                        </m:r>
                      </m:sub>
                    </m:sSub>
                  </m:oMath>
                </a14:m>
                <a:endParaRPr lang="en-US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Rectángulo: esquinas redondeadas 25">
                <a:extLst>
                  <a:ext uri="{FF2B5EF4-FFF2-40B4-BE49-F238E27FC236}">
                    <a16:creationId xmlns:a16="http://schemas.microsoft.com/office/drawing/2014/main" id="{A925137E-CA79-19AE-CE45-B7E977DF46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847" y="3009976"/>
                <a:ext cx="3392113" cy="530148"/>
              </a:xfrm>
              <a:prstGeom prst="roundRect">
                <a:avLst/>
              </a:prstGeom>
              <a:blipFill>
                <a:blip r:embed="rId3"/>
                <a:stretch>
                  <a:fillRect b="-22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ángulo: esquinas redondeadas 26">
                <a:extLst>
                  <a:ext uri="{FF2B5EF4-FFF2-40B4-BE49-F238E27FC236}">
                    <a16:creationId xmlns:a16="http://schemas.microsoft.com/office/drawing/2014/main" id="{EC354EF3-7186-9EB4-7874-2558C9FA968E}"/>
                  </a:ext>
                </a:extLst>
              </p:cNvPr>
              <p:cNvSpPr/>
              <p:nvPr/>
            </p:nvSpPr>
            <p:spPr>
              <a:xfrm>
                <a:off x="4727847" y="3667788"/>
                <a:ext cx="3392113" cy="530148"/>
              </a:xfrm>
              <a:prstGeom prst="roundRect">
                <a:avLst/>
              </a:prstGeom>
              <a:solidFill>
                <a:srgbClr val="FFC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accent3">
                        <a:lumMod val="50000"/>
                      </a:schemeClr>
                    </a:solidFill>
                  </a:rPr>
                  <a:t>5. </a:t>
                </a:r>
                <a:r>
                  <a:rPr lang="es-ES" dirty="0" err="1">
                    <a:solidFill>
                      <a:schemeClr val="accent3">
                        <a:lumMod val="50000"/>
                      </a:schemeClr>
                    </a:solidFill>
                  </a:rPr>
                  <a:t>Materials</a:t>
                </a:r>
                <a:r>
                  <a:rPr lang="es-ES" dirty="0">
                    <a:solidFill>
                      <a:schemeClr val="accent3">
                        <a:lumMod val="50000"/>
                      </a:schemeClr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08A3E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s-ES" b="0" i="1" smtClean="0">
                        <a:solidFill>
                          <a:srgbClr val="008A3E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solidFill>
                          <a:srgbClr val="008A3E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s-ES" b="0" i="1" smtClean="0">
                        <a:solidFill>
                          <a:srgbClr val="008A3E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Rectángulo: esquinas redondeadas 26">
                <a:extLst>
                  <a:ext uri="{FF2B5EF4-FFF2-40B4-BE49-F238E27FC236}">
                    <a16:creationId xmlns:a16="http://schemas.microsoft.com/office/drawing/2014/main" id="{EC354EF3-7186-9EB4-7874-2558C9FA96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847" y="3667788"/>
                <a:ext cx="3392113" cy="530148"/>
              </a:xfrm>
              <a:prstGeom prst="roundRect">
                <a:avLst/>
              </a:prstGeom>
              <a:blipFill>
                <a:blip r:embed="rId4"/>
                <a:stretch>
                  <a:fillRect b="-22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39D133B3-FA47-4286-0436-E51B9262C4E2}"/>
              </a:ext>
            </a:extLst>
          </p:cNvPr>
          <p:cNvSpPr/>
          <p:nvPr/>
        </p:nvSpPr>
        <p:spPr>
          <a:xfrm>
            <a:off x="4727847" y="4365104"/>
            <a:ext cx="3392113" cy="530148"/>
          </a:xfrm>
          <a:prstGeom prst="roundRect">
            <a:avLst/>
          </a:prstGeom>
          <a:solidFill>
            <a:srgbClr val="FFC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6. 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Open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boundaries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: PML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CB1C8A60-9436-35D5-8FC9-C5FA2B914273}"/>
              </a:ext>
            </a:extLst>
          </p:cNvPr>
          <p:cNvSpPr/>
          <p:nvPr/>
        </p:nvSpPr>
        <p:spPr>
          <a:xfrm>
            <a:off x="8590690" y="3003944"/>
            <a:ext cx="3083739" cy="689935"/>
          </a:xfrm>
          <a:prstGeom prst="roundRect">
            <a:avLst/>
          </a:prstGeom>
          <a:solidFill>
            <a:schemeClr val="tx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33A0"/>
                </a:solidFill>
              </a:rPr>
              <a:t>7. Frequency-dependent materials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7F07B3E6-10DD-50DB-238C-B181157CB930}"/>
              </a:ext>
            </a:extLst>
          </p:cNvPr>
          <p:cNvSpPr txBox="1"/>
          <p:nvPr/>
        </p:nvSpPr>
        <p:spPr bwMode="auto">
          <a:xfrm>
            <a:off x="1435104" y="2564904"/>
            <a:ext cx="1912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meetings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#17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,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#18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0F92D6D-BDDA-15CF-FB45-7CA387C488DC}"/>
              </a:ext>
            </a:extLst>
          </p:cNvPr>
          <p:cNvSpPr txBox="1"/>
          <p:nvPr/>
        </p:nvSpPr>
        <p:spPr bwMode="auto">
          <a:xfrm>
            <a:off x="5737867" y="2603831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progress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776748B-0908-6B87-6EF5-C7F0BF30F0C3}"/>
              </a:ext>
            </a:extLst>
          </p:cNvPr>
          <p:cNvSpPr txBox="1"/>
          <p:nvPr/>
        </p:nvSpPr>
        <p:spPr bwMode="auto">
          <a:xfrm>
            <a:off x="9764510" y="263708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Do</a:t>
            </a:r>
          </a:p>
        </p:txBody>
      </p:sp>
      <p:sp>
        <p:nvSpPr>
          <p:cNvPr id="33" name="Rectángulo: esquinas redondeadas 32">
            <a:extLst>
              <a:ext uri="{FF2B5EF4-FFF2-40B4-BE49-F238E27FC236}">
                <a16:creationId xmlns:a16="http://schemas.microsoft.com/office/drawing/2014/main" id="{BCFDBC8F-A456-EED4-96DD-EBCB5F2B974D}"/>
              </a:ext>
            </a:extLst>
          </p:cNvPr>
          <p:cNvSpPr/>
          <p:nvPr/>
        </p:nvSpPr>
        <p:spPr>
          <a:xfrm>
            <a:off x="4727847" y="5017464"/>
            <a:ext cx="3392113" cy="530148"/>
          </a:xfrm>
          <a:prstGeom prst="roundRect">
            <a:avLst/>
          </a:prstGeom>
          <a:solidFill>
            <a:srgbClr val="FFC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xx.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Automatic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testing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9AB0F4EB-A1E8-0D93-4B70-C311D5A7E1AA}"/>
              </a:ext>
            </a:extLst>
          </p:cNvPr>
          <p:cNvSpPr/>
          <p:nvPr/>
        </p:nvSpPr>
        <p:spPr>
          <a:xfrm>
            <a:off x="8613496" y="3758345"/>
            <a:ext cx="3083739" cy="689935"/>
          </a:xfrm>
          <a:prstGeom prst="roundRect">
            <a:avLst/>
          </a:prstGeom>
          <a:solidFill>
            <a:schemeClr val="tx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33A0"/>
                </a:solidFill>
              </a:rPr>
              <a:t>8. …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B45D7EA0-8607-C076-98DD-A304938184AE}"/>
              </a:ext>
            </a:extLst>
          </p:cNvPr>
          <p:cNvSpPr/>
          <p:nvPr/>
        </p:nvSpPr>
        <p:spPr>
          <a:xfrm>
            <a:off x="695400" y="3015539"/>
            <a:ext cx="3392113" cy="504056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8A3E"/>
                </a:solidFill>
              </a:rPr>
              <a:t>0. Wake potential and impedance</a:t>
            </a:r>
          </a:p>
        </p:txBody>
      </p:sp>
    </p:spTree>
    <p:extLst>
      <p:ext uri="{BB962C8B-B14F-4D97-AF65-F5344CB8AC3E}">
        <p14:creationId xmlns:p14="http://schemas.microsoft.com/office/powerpoint/2010/main" val="274682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C212B-3538-5EC8-C610-C35AC02D2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18F42-EEC1-D2E3-1784-F2978ABD64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00947E2-7F27-D8A5-1904-27421CB54E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400" y="1713380"/>
            <a:ext cx="9001000" cy="4379916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Where are we?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Main improvements in the code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Beam injection &amp; Absorbing boundary conditions (ABC)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1st Benchmark with CST: PEC pillbox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  <a:latin typeface="Century Schoolbook" panose="02040604050505020304" pitchFamily="18" charset="0"/>
              </a:rPr>
              <a:t>Conclusions &amp;  Next steps </a:t>
            </a:r>
          </a:p>
        </p:txBody>
      </p:sp>
    </p:spTree>
    <p:extLst>
      <p:ext uri="{BB962C8B-B14F-4D97-AF65-F5344CB8AC3E}">
        <p14:creationId xmlns:p14="http://schemas.microsoft.com/office/powerpoint/2010/main" val="2226771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7F610-BC48-37E3-184A-5A28136F6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>
                    <a:lumMod val="40000"/>
                    <a:lumOff val="6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PyFIT</a:t>
            </a:r>
            <a:r>
              <a:rPr lang="en-US" dirty="0"/>
              <a:t> GitHub overview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6E9712E-927D-54D8-0306-3FBC319242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AFEA271-8B19-B697-3418-77C129297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77" y="1196752"/>
            <a:ext cx="6468411" cy="4981940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2750EEE9-A1F4-9BAD-918B-3B85994F9211}"/>
              </a:ext>
            </a:extLst>
          </p:cNvPr>
          <p:cNvSpPr/>
          <p:nvPr/>
        </p:nvSpPr>
        <p:spPr>
          <a:xfrm>
            <a:off x="551384" y="2492896"/>
            <a:ext cx="2376264" cy="504056"/>
          </a:xfrm>
          <a:prstGeom prst="roundRect">
            <a:avLst/>
          </a:prstGeom>
          <a:solidFill>
            <a:srgbClr val="E15E3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6A716C15-1302-E9EB-BA6A-BBF98DE506E6}"/>
              </a:ext>
            </a:extLst>
          </p:cNvPr>
          <p:cNvSpPr/>
          <p:nvPr/>
        </p:nvSpPr>
        <p:spPr>
          <a:xfrm>
            <a:off x="547695" y="3321582"/>
            <a:ext cx="2376264" cy="504056"/>
          </a:xfrm>
          <a:prstGeom prst="roundRect">
            <a:avLst/>
          </a:prstGeom>
          <a:solidFill>
            <a:srgbClr val="E15E3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7E0076C7-1052-287F-5644-FA1D369DE53B}"/>
              </a:ext>
            </a:extLst>
          </p:cNvPr>
          <p:cNvSpPr/>
          <p:nvPr/>
        </p:nvSpPr>
        <p:spPr>
          <a:xfrm>
            <a:off x="547695" y="4437112"/>
            <a:ext cx="2376264" cy="1080120"/>
          </a:xfrm>
          <a:prstGeom prst="roundRect">
            <a:avLst/>
          </a:prstGeom>
          <a:solidFill>
            <a:srgbClr val="E15E3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31FF7C3-1BFA-75ED-EC0F-22DBAB1FFA5E}"/>
              </a:ext>
            </a:extLst>
          </p:cNvPr>
          <p:cNvSpPr txBox="1"/>
          <p:nvPr/>
        </p:nvSpPr>
        <p:spPr bwMode="auto">
          <a:xfrm>
            <a:off x="1430026" y="4672968"/>
            <a:ext cx="1505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FDTD EM solver </a:t>
            </a:r>
          </a:p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by Lorenzo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999946ED-803D-C262-7F07-40FA5DF6C2F8}"/>
              </a:ext>
            </a:extLst>
          </p:cNvPr>
          <p:cNvSpPr/>
          <p:nvPr/>
        </p:nvSpPr>
        <p:spPr>
          <a:xfrm>
            <a:off x="479376" y="1624373"/>
            <a:ext cx="6336704" cy="257049"/>
          </a:xfrm>
          <a:prstGeom prst="roundRect">
            <a:avLst/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59D668C1-6CC7-46AD-A028-7F60C869577E}"/>
              </a:ext>
            </a:extLst>
          </p:cNvPr>
          <p:cNvSpPr/>
          <p:nvPr/>
        </p:nvSpPr>
        <p:spPr>
          <a:xfrm>
            <a:off x="479375" y="1909670"/>
            <a:ext cx="6336705" cy="274855"/>
          </a:xfrm>
          <a:prstGeom prst="roundRect">
            <a:avLst/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DA69B3C7-B2B0-51B1-7F05-48EDD5482237}"/>
              </a:ext>
            </a:extLst>
          </p:cNvPr>
          <p:cNvSpPr/>
          <p:nvPr/>
        </p:nvSpPr>
        <p:spPr>
          <a:xfrm>
            <a:off x="547695" y="3025200"/>
            <a:ext cx="6268386" cy="274855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3406D844-3E79-EEF7-B70A-44C36AAAEF62}"/>
              </a:ext>
            </a:extLst>
          </p:cNvPr>
          <p:cNvSpPr/>
          <p:nvPr/>
        </p:nvSpPr>
        <p:spPr>
          <a:xfrm>
            <a:off x="547695" y="3849891"/>
            <a:ext cx="6268386" cy="274855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5B648DFF-5754-38E3-132D-00B927F86BBB}"/>
              </a:ext>
            </a:extLst>
          </p:cNvPr>
          <p:cNvSpPr/>
          <p:nvPr/>
        </p:nvSpPr>
        <p:spPr>
          <a:xfrm>
            <a:off x="547695" y="4151840"/>
            <a:ext cx="6268386" cy="274855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49D6F494-6C9C-2F92-B1F0-57512858C33C}"/>
              </a:ext>
            </a:extLst>
          </p:cNvPr>
          <p:cNvSpPr/>
          <p:nvPr/>
        </p:nvSpPr>
        <p:spPr>
          <a:xfrm>
            <a:off x="547695" y="5543570"/>
            <a:ext cx="6268386" cy="274855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81912EEF-2FF4-4802-061B-EF093C80838E}"/>
              </a:ext>
            </a:extLst>
          </p:cNvPr>
          <p:cNvSpPr/>
          <p:nvPr/>
        </p:nvSpPr>
        <p:spPr>
          <a:xfrm>
            <a:off x="547694" y="5838041"/>
            <a:ext cx="6268385" cy="274855"/>
          </a:xfrm>
          <a:prstGeom prst="roundRect">
            <a:avLst/>
          </a:prstGeom>
          <a:solidFill>
            <a:schemeClr val="accent5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FFA3A1A-7D0F-B0A2-2155-799F017EA8B0}"/>
              </a:ext>
            </a:extLst>
          </p:cNvPr>
          <p:cNvSpPr txBox="1"/>
          <p:nvPr/>
        </p:nvSpPr>
        <p:spPr bwMode="auto">
          <a:xfrm>
            <a:off x="4497485" y="3937204"/>
            <a:ext cx="159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FIT EM Solver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E17ABFE-723A-841F-BB59-0D38ADCAD558}"/>
              </a:ext>
            </a:extLst>
          </p:cNvPr>
          <p:cNvSpPr txBox="1"/>
          <p:nvPr/>
        </p:nvSpPr>
        <p:spPr bwMode="auto">
          <a:xfrm>
            <a:off x="4583832" y="5778880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Wake Solver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9EC00398-F85F-85A5-B410-451F276ADBD0}"/>
              </a:ext>
            </a:extLst>
          </p:cNvPr>
          <p:cNvCxnSpPr/>
          <p:nvPr/>
        </p:nvCxnSpPr>
        <p:spPr>
          <a:xfrm flipH="1">
            <a:off x="6939729" y="1752897"/>
            <a:ext cx="49182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543D3CB-F419-9DC0-2BD2-2F8BD2367236}"/>
              </a:ext>
            </a:extLst>
          </p:cNvPr>
          <p:cNvSpPr txBox="1"/>
          <p:nvPr/>
        </p:nvSpPr>
        <p:spPr bwMode="auto">
          <a:xfrm>
            <a:off x="7579660" y="1568231"/>
            <a:ext cx="295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Benchmarks vs CST, WarpX …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AAF6738-2EA1-25DE-0238-A2E398430247}"/>
              </a:ext>
            </a:extLst>
          </p:cNvPr>
          <p:cNvSpPr txBox="1"/>
          <p:nvPr/>
        </p:nvSpPr>
        <p:spPr bwMode="auto">
          <a:xfrm>
            <a:off x="7975018" y="5774054"/>
            <a:ext cx="3363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Wakis code is refactored into class</a:t>
            </a:r>
            <a:r>
              <a:rPr lang="en-US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US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WakeSolver</a:t>
            </a:r>
            <a:endParaRPr lang="en-US" dirty="0">
              <a:latin typeface="Cascadia Mono" panose="020B0609020000020004" pitchFamily="49" charset="0"/>
              <a:ea typeface="Cascadia Mono" panose="020B0609020000020004" pitchFamily="49" charset="0"/>
              <a:cs typeface="Cascadia Mono" panose="020B0609020000020004" pitchFamily="49" charset="0"/>
            </a:endParaRPr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9EA46658-70EE-D602-F330-DDE2B80E002C}"/>
              </a:ext>
            </a:extLst>
          </p:cNvPr>
          <p:cNvCxnSpPr/>
          <p:nvPr/>
        </p:nvCxnSpPr>
        <p:spPr>
          <a:xfrm flipH="1">
            <a:off x="6999505" y="6021288"/>
            <a:ext cx="864096" cy="0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78575E79-096A-C1EA-BF65-A3FCC41F9C59}"/>
              </a:ext>
            </a:extLst>
          </p:cNvPr>
          <p:cNvCxnSpPr/>
          <p:nvPr/>
        </p:nvCxnSpPr>
        <p:spPr>
          <a:xfrm flipH="1">
            <a:off x="6939729" y="2047097"/>
            <a:ext cx="49182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D24B636-EEFC-BA0F-7787-2FABB23182F8}"/>
              </a:ext>
            </a:extLst>
          </p:cNvPr>
          <p:cNvSpPr txBox="1"/>
          <p:nvPr/>
        </p:nvSpPr>
        <p:spPr bwMode="auto">
          <a:xfrm>
            <a:off x="7579659" y="1886074"/>
            <a:ext cx="3329758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Examples &amp; university tests: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Plane wave propagation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Gaussian </a:t>
            </a:r>
            <a:r>
              <a:rPr lang="en-US" sz="1600" dirty="0" err="1"/>
              <a:t>wavepacket</a:t>
            </a:r>
            <a:r>
              <a:rPr lang="en-US" sz="1600" dirty="0"/>
              <a:t> propagation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Cubic Resonator </a:t>
            </a:r>
          </a:p>
          <a:p>
            <a:endParaRPr lang="en-US" dirty="0"/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2EC81BE2-5BAE-A4C9-D32E-C54448715313}"/>
              </a:ext>
            </a:extLst>
          </p:cNvPr>
          <p:cNvCxnSpPr/>
          <p:nvPr/>
        </p:nvCxnSpPr>
        <p:spPr>
          <a:xfrm flipH="1">
            <a:off x="6939729" y="3162627"/>
            <a:ext cx="595107" cy="0"/>
          </a:xfrm>
          <a:prstGeom prst="straightConnector1">
            <a:avLst/>
          </a:prstGeom>
          <a:ln w="38100">
            <a:solidFill>
              <a:srgbClr val="008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07A15CC2-B7A8-B498-8425-22F73F8D6266}"/>
                  </a:ext>
                </a:extLst>
              </p:cNvPr>
              <p:cNvSpPr txBox="1"/>
              <p:nvPr/>
            </p:nvSpPr>
            <p:spPr bwMode="auto">
              <a:xfrm>
                <a:off x="7622501" y="2987776"/>
                <a:ext cx="423385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Cascadia Mono" panose="020B0609020000020004" pitchFamily="49" charset="0"/>
                    <a:ea typeface="Cascadia Mono" panose="020B0609020000020004" pitchFamily="49" charset="0"/>
                    <a:cs typeface="Cascadia Mono" panose="020B0609020000020004" pitchFamily="49" charset="0"/>
                  </a:rPr>
                  <a:t>Field</a:t>
                </a:r>
                <a:r>
                  <a:rPr lang="en-US" dirty="0"/>
                  <a:t> class to manage matrix formulation</a:t>
                </a:r>
              </a:p>
              <a:p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dirty="0"/>
                  <a:t>are instances of this class</a:t>
                </a: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07A15CC2-B7A8-B498-8425-22F73F8D6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2501" y="2987776"/>
                <a:ext cx="4233851" cy="646331"/>
              </a:xfrm>
              <a:prstGeom prst="rect">
                <a:avLst/>
              </a:prstGeom>
              <a:blipFill>
                <a:blip r:embed="rId3"/>
                <a:stretch>
                  <a:fillRect l="-1151" t="-5660" r="-719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3F683BD5-E7F5-D5F1-148D-6D49A36167D7}"/>
              </a:ext>
            </a:extLst>
          </p:cNvPr>
          <p:cNvCxnSpPr/>
          <p:nvPr/>
        </p:nvCxnSpPr>
        <p:spPr>
          <a:xfrm flipH="1">
            <a:off x="6922813" y="3987318"/>
            <a:ext cx="595107" cy="0"/>
          </a:xfrm>
          <a:prstGeom prst="straightConnector1">
            <a:avLst/>
          </a:prstGeom>
          <a:ln w="38100">
            <a:solidFill>
              <a:srgbClr val="008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32">
            <a:extLst>
              <a:ext uri="{FF2B5EF4-FFF2-40B4-BE49-F238E27FC236}">
                <a16:creationId xmlns:a16="http://schemas.microsoft.com/office/drawing/2014/main" id="{88C3FE1C-126F-9E85-D643-E2F15B11C591}"/>
              </a:ext>
            </a:extLst>
          </p:cNvPr>
          <p:cNvSpPr txBox="1"/>
          <p:nvPr/>
        </p:nvSpPr>
        <p:spPr bwMode="auto">
          <a:xfrm>
            <a:off x="7638391" y="3807787"/>
            <a:ext cx="432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GridFIT3D</a:t>
            </a:r>
            <a:r>
              <a:rPr lang="en-US" dirty="0"/>
              <a:t> class in charge of STL importer and grid definition</a:t>
            </a:r>
          </a:p>
        </p:txBody>
      </p: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306B95D0-6A4A-77F1-E552-D0C76B398FFC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6909223" y="5441539"/>
            <a:ext cx="713278" cy="234412"/>
          </a:xfrm>
          <a:prstGeom prst="straightConnector1">
            <a:avLst/>
          </a:prstGeom>
          <a:ln w="38100">
            <a:solidFill>
              <a:srgbClr val="008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934615E0-0736-E438-65E0-2478E47A5C09}"/>
              </a:ext>
            </a:extLst>
          </p:cNvPr>
          <p:cNvSpPr txBox="1"/>
          <p:nvPr/>
        </p:nvSpPr>
        <p:spPr bwMode="auto">
          <a:xfrm>
            <a:off x="7622501" y="5118373"/>
            <a:ext cx="432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SolverFIT3D</a:t>
            </a:r>
            <a:r>
              <a:rPr lang="en-US" dirty="0"/>
              <a:t> class that solves Maxwell equations </a:t>
            </a:r>
          </a:p>
        </p:txBody>
      </p:sp>
      <p:pic>
        <p:nvPicPr>
          <p:cNvPr id="1026" name="Picture 2" descr="GitHub Logo and symbol, meaning, history, PNG, brand">
            <a:hlinkClick r:id="rId4"/>
            <a:extLst>
              <a:ext uri="{FF2B5EF4-FFF2-40B4-BE49-F238E27FC236}">
                <a16:creationId xmlns:a16="http://schemas.microsoft.com/office/drawing/2014/main" id="{0D61E409-FF6A-11C8-E7AA-5CFDDC774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0456" y="152045"/>
            <a:ext cx="1361581" cy="76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32888709-DDA0-3F33-F9CC-F100209219B1}"/>
              </a:ext>
            </a:extLst>
          </p:cNvPr>
          <p:cNvCxnSpPr>
            <a:cxnSpLocks/>
          </p:cNvCxnSpPr>
          <p:nvPr/>
        </p:nvCxnSpPr>
        <p:spPr>
          <a:xfrm flipH="1" flipV="1">
            <a:off x="6909223" y="4289267"/>
            <a:ext cx="729168" cy="291861"/>
          </a:xfrm>
          <a:prstGeom prst="straightConnector1">
            <a:avLst/>
          </a:prstGeom>
          <a:ln w="38100">
            <a:solidFill>
              <a:srgbClr val="008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>
            <a:extLst>
              <a:ext uri="{FF2B5EF4-FFF2-40B4-BE49-F238E27FC236}">
                <a16:creationId xmlns:a16="http://schemas.microsoft.com/office/drawing/2014/main" id="{7F67346A-9044-3244-6DC7-4C0EC1782C54}"/>
              </a:ext>
            </a:extLst>
          </p:cNvPr>
          <p:cNvSpPr txBox="1"/>
          <p:nvPr/>
        </p:nvSpPr>
        <p:spPr bwMode="auto">
          <a:xfrm>
            <a:off x="7661230" y="4402825"/>
            <a:ext cx="432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  <a:ea typeface="Cascadia Mono" panose="020B0609020000020004" pitchFamily="49" charset="0"/>
                <a:cs typeface="Cascadia Mono" panose="020B0609020000020004" pitchFamily="49" charset="0"/>
              </a:rPr>
              <a:t>Pre-defined materials library (vacuum, dielectric, PEC)</a:t>
            </a:r>
            <a:endParaRPr lang="en-US" dirty="0">
              <a:latin typeface="+mj-lt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1BA01B9B-8178-41CF-C05A-155C03595E59}"/>
              </a:ext>
            </a:extLst>
          </p:cNvPr>
          <p:cNvSpPr txBox="1"/>
          <p:nvPr/>
        </p:nvSpPr>
        <p:spPr bwMode="auto">
          <a:xfrm>
            <a:off x="2400099" y="6148897"/>
            <a:ext cx="427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Should we turn this into a package already?</a:t>
            </a:r>
          </a:p>
        </p:txBody>
      </p:sp>
    </p:spTree>
    <p:extLst>
      <p:ext uri="{BB962C8B-B14F-4D97-AF65-F5344CB8AC3E}">
        <p14:creationId xmlns:p14="http://schemas.microsoft.com/office/powerpoint/2010/main" val="24101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7" grpId="0"/>
      <p:bldP spid="31" grpId="0"/>
      <p:bldP spid="33" grpId="0"/>
      <p:bldP spid="36" grpId="0"/>
      <p:bldP spid="42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C2070E-29ED-8C40-3A84-10B82DC46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Merging </a:t>
            </a:r>
            <a:r>
              <a:rPr lang="en-US" dirty="0" err="1">
                <a:solidFill>
                  <a:schemeClr val="tx1">
                    <a:lumMod val="40000"/>
                    <a:lumOff val="6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wakis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  <a:ea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US" dirty="0"/>
              <a:t>with </a:t>
            </a:r>
            <a:r>
              <a:rPr lang="en-US" dirty="0" err="1">
                <a:solidFill>
                  <a:schemeClr val="tx1">
                    <a:lumMod val="40000"/>
                    <a:lumOff val="6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PyFIT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  <a:latin typeface="Cascadia Mono" panose="020B0609020000020004" pitchFamily="49" charset="0"/>
              <a:ea typeface="Cascadia Mono" panose="020B0609020000020004" pitchFamily="49" charset="0"/>
              <a:cs typeface="Cascadia Mono" panose="020B0609020000020004" pitchFamily="49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4C00DF7-AC19-8E63-9A80-771CC5F1B1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C15155B-6020-4B26-C171-6DF3590D4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177" y="1217034"/>
            <a:ext cx="4354614" cy="3057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5C907E9-6190-279D-117C-4E79B08C6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929" y="1217034"/>
            <a:ext cx="1967741" cy="4258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B8FA199-53E1-1D3C-801D-4CAECBB67D30}"/>
              </a:ext>
            </a:extLst>
          </p:cNvPr>
          <p:cNvSpPr txBox="1"/>
          <p:nvPr/>
        </p:nvSpPr>
        <p:spPr bwMode="auto">
          <a:xfrm>
            <a:off x="8669429" y="2745592"/>
            <a:ext cx="30243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WakeSolver</a:t>
            </a:r>
            <a:r>
              <a:rPr lang="en-US" dirty="0"/>
              <a:t> instance is passed as a parameter to </a:t>
            </a:r>
            <a:r>
              <a:rPr lang="en-US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SolverFIT3D</a:t>
            </a:r>
            <a:r>
              <a:rPr lang="en-US" dirty="0"/>
              <a:t> to perform Wakefield simulations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It’s kept </a:t>
            </a:r>
            <a:r>
              <a:rPr lang="en-US" i="1" dirty="0"/>
              <a:t>optional</a:t>
            </a:r>
            <a:r>
              <a:rPr lang="en-US" dirty="0"/>
              <a:t> since it is not needed to perform just EM time domain simulations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2AC79AD-6C77-AB0A-79EA-A10BA169CC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0583" y="4511212"/>
            <a:ext cx="4381719" cy="2072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Flecha: curvada hacia la izquierda 12">
            <a:extLst>
              <a:ext uri="{FF2B5EF4-FFF2-40B4-BE49-F238E27FC236}">
                <a16:creationId xmlns:a16="http://schemas.microsoft.com/office/drawing/2014/main" id="{A3D34CD6-1F8A-9920-A005-9C72D1E205C2}"/>
              </a:ext>
            </a:extLst>
          </p:cNvPr>
          <p:cNvSpPr/>
          <p:nvPr/>
        </p:nvSpPr>
        <p:spPr>
          <a:xfrm>
            <a:off x="7824192" y="3789040"/>
            <a:ext cx="576064" cy="1008112"/>
          </a:xfrm>
          <a:prstGeom prst="curved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F3AAC361-3CB0-8BA7-7CE9-F5602C1E7405}"/>
              </a:ext>
            </a:extLst>
          </p:cNvPr>
          <p:cNvSpPr/>
          <p:nvPr/>
        </p:nvSpPr>
        <p:spPr>
          <a:xfrm>
            <a:off x="5159896" y="5017819"/>
            <a:ext cx="648072" cy="196730"/>
          </a:xfrm>
          <a:prstGeom prst="roundRect">
            <a:avLst/>
          </a:prstGeom>
          <a:solidFill>
            <a:srgbClr val="DB91D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A524308A-1E71-2C45-F72A-A9165870E9D6}"/>
              </a:ext>
            </a:extLst>
          </p:cNvPr>
          <p:cNvSpPr/>
          <p:nvPr/>
        </p:nvSpPr>
        <p:spPr>
          <a:xfrm>
            <a:off x="453816" y="1207908"/>
            <a:ext cx="1994854" cy="4258276"/>
          </a:xfrm>
          <a:prstGeom prst="roundRect">
            <a:avLst>
              <a:gd name="adj" fmla="val 0"/>
            </a:avLst>
          </a:prstGeom>
          <a:solidFill>
            <a:srgbClr val="DB91D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4C8B8304-272E-3259-94A7-EFB3FAAE6F4B}"/>
              </a:ext>
            </a:extLst>
          </p:cNvPr>
          <p:cNvSpPr/>
          <p:nvPr/>
        </p:nvSpPr>
        <p:spPr>
          <a:xfrm>
            <a:off x="2713177" y="1196752"/>
            <a:ext cx="4354614" cy="3077398"/>
          </a:xfrm>
          <a:prstGeom prst="roundRect">
            <a:avLst>
              <a:gd name="adj" fmla="val 0"/>
            </a:avLst>
          </a:prstGeom>
          <a:solidFill>
            <a:srgbClr val="DB91D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0527509A-375E-39D8-5CCF-E597BBF1D4EB}"/>
              </a:ext>
            </a:extLst>
          </p:cNvPr>
          <p:cNvSpPr/>
          <p:nvPr/>
        </p:nvSpPr>
        <p:spPr>
          <a:xfrm>
            <a:off x="3261589" y="4518717"/>
            <a:ext cx="4354614" cy="2064936"/>
          </a:xfrm>
          <a:prstGeom prst="roundRect">
            <a:avLst>
              <a:gd name="adj" fmla="val 0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2900960-7C4D-72B0-148F-22B9ABCC43BC}"/>
              </a:ext>
            </a:extLst>
          </p:cNvPr>
          <p:cNvSpPr txBox="1"/>
          <p:nvPr/>
        </p:nvSpPr>
        <p:spPr bwMode="auto">
          <a:xfrm>
            <a:off x="7193738" y="1590277"/>
            <a:ext cx="29513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Moved all the relevant functions from 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wakis</a:t>
            </a:r>
            <a:r>
              <a:rPr lang="en-US" dirty="0"/>
              <a:t> to the </a:t>
            </a:r>
            <a:r>
              <a:rPr lang="en-US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WakeSolver</a:t>
            </a:r>
            <a:r>
              <a:rPr lang="en-US" dirty="0"/>
              <a:t> class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90C3F25-13EF-EE56-F983-FC313010CFA7}"/>
              </a:ext>
            </a:extLst>
          </p:cNvPr>
          <p:cNvSpPr txBox="1"/>
          <p:nvPr/>
        </p:nvSpPr>
        <p:spPr bwMode="auto">
          <a:xfrm>
            <a:off x="8184232" y="222648"/>
            <a:ext cx="2575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Should </a:t>
            </a:r>
            <a:r>
              <a:rPr lang="en-US" i="1" dirty="0" err="1">
                <a:solidFill>
                  <a:schemeClr val="accent3">
                    <a:lumMod val="75000"/>
                  </a:schemeClr>
                </a:solidFill>
              </a:rPr>
              <a:t>PyFIT</a:t>
            </a:r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 become the </a:t>
            </a:r>
            <a:r>
              <a:rPr lang="en-US" i="1" dirty="0" err="1">
                <a:solidFill>
                  <a:schemeClr val="accent3">
                    <a:lumMod val="75000"/>
                  </a:schemeClr>
                </a:solidFill>
              </a:rPr>
              <a:t>wakis</a:t>
            </a:r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 package instead?</a:t>
            </a:r>
          </a:p>
        </p:txBody>
      </p:sp>
    </p:spTree>
    <p:extLst>
      <p:ext uri="{BB962C8B-B14F-4D97-AF65-F5344CB8AC3E}">
        <p14:creationId xmlns:p14="http://schemas.microsoft.com/office/powerpoint/2010/main" val="52057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02A0A-CCF8-1920-5C08-15029B89F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4C5513-7933-3D2A-53F3-365C7342D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92D050"/>
                </a:solidFill>
              </a:rPr>
              <a:t>SolverFIT3D</a:t>
            </a:r>
            <a:r>
              <a:rPr lang="en-US" sz="3600" dirty="0"/>
              <a:t> development (I): memory optimization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EBD0B0F-45D8-25FF-DBA6-639D660637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8F0791E-70B9-E8A4-D2B3-39C1E2AC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340768"/>
            <a:ext cx="238346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7AA3225-27E3-4298-991B-8EC26E115D3B}"/>
              </a:ext>
            </a:extLst>
          </p:cNvPr>
          <p:cNvSpPr/>
          <p:nvPr/>
        </p:nvSpPr>
        <p:spPr>
          <a:xfrm>
            <a:off x="554291" y="1327787"/>
            <a:ext cx="2380558" cy="4697086"/>
          </a:xfrm>
          <a:prstGeom prst="roundRect">
            <a:avLst>
              <a:gd name="adj" fmla="val 0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258F1781-54AB-480E-5559-329E8DA7A965}"/>
              </a:ext>
            </a:extLst>
          </p:cNvPr>
          <p:cNvCxnSpPr/>
          <p:nvPr/>
        </p:nvCxnSpPr>
        <p:spPr>
          <a:xfrm flipH="1">
            <a:off x="1919536" y="5013176"/>
            <a:ext cx="187220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>
            <a:extLst>
              <a:ext uri="{FF2B5EF4-FFF2-40B4-BE49-F238E27FC236}">
                <a16:creationId xmlns:a16="http://schemas.microsoft.com/office/drawing/2014/main" id="{1D9021AA-99C9-FCA0-80D0-8AD092FF5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28" y="3531624"/>
            <a:ext cx="3898147" cy="290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CE04CC7B-4904-7C05-A418-3559A4DDA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914" y="3501008"/>
            <a:ext cx="4269446" cy="319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2B28D7F-33FF-46FA-2416-04532629510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3284"/>
          <a:stretch/>
        </p:blipFill>
        <p:spPr>
          <a:xfrm>
            <a:off x="3422402" y="1242945"/>
            <a:ext cx="3373007" cy="2077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E8233C61-18CD-B591-C33D-0D9A769AB5FD}"/>
              </a:ext>
            </a:extLst>
          </p:cNvPr>
          <p:cNvSpPr/>
          <p:nvPr/>
        </p:nvSpPr>
        <p:spPr>
          <a:xfrm>
            <a:off x="6618740" y="4225920"/>
            <a:ext cx="353337" cy="304903"/>
          </a:xfrm>
          <a:prstGeom prst="ellipse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F5EE33E0-5AFB-CCDB-AF14-AC21C2FC4318}"/>
              </a:ext>
            </a:extLst>
          </p:cNvPr>
          <p:cNvSpPr/>
          <p:nvPr/>
        </p:nvSpPr>
        <p:spPr>
          <a:xfrm>
            <a:off x="10992544" y="4237746"/>
            <a:ext cx="353337" cy="304903"/>
          </a:xfrm>
          <a:prstGeom prst="ellipse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A762BB3-4EEB-C554-D43C-00EE17734A5B}"/>
              </a:ext>
            </a:extLst>
          </p:cNvPr>
          <p:cNvSpPr txBox="1"/>
          <p:nvPr/>
        </p:nvSpPr>
        <p:spPr bwMode="auto">
          <a:xfrm>
            <a:off x="7193738" y="1590277"/>
            <a:ext cx="45902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Deletes from memory the matrices that will not be used for the </a:t>
            </a:r>
            <a:r>
              <a:rPr lang="en-US" dirty="0" err="1"/>
              <a:t>timestepping</a:t>
            </a:r>
            <a:r>
              <a:rPr lang="en-US" dirty="0"/>
              <a:t> routine: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Improves memory allocation by 60%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Increases speed performance by 5%</a:t>
            </a:r>
          </a:p>
        </p:txBody>
      </p:sp>
    </p:spTree>
    <p:extLst>
      <p:ext uri="{BB962C8B-B14F-4D97-AF65-F5344CB8AC3E}">
        <p14:creationId xmlns:p14="http://schemas.microsoft.com/office/powerpoint/2010/main" val="250352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318AF-5CFA-A330-C8D6-96BCD0057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4506C0C8-59B3-5A75-9A55-807DA6574C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281" y="2852936"/>
            <a:ext cx="4692318" cy="351923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3F54677-CE6A-D994-7F47-8BB61962A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92D050"/>
                </a:solidFill>
              </a:rPr>
              <a:t>SolverFIT3D</a:t>
            </a:r>
            <a:r>
              <a:rPr lang="en-US" sz="3600" dirty="0"/>
              <a:t> development (II): 1D, 2D, 3D plotting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6A0ED8E-FBD8-F976-928C-9AD840C36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0C22787-B2A0-E683-D6B9-1B880A81F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84" y="1340768"/>
            <a:ext cx="238346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FC477E2C-E8F7-663B-3093-B82834F70C00}"/>
              </a:ext>
            </a:extLst>
          </p:cNvPr>
          <p:cNvSpPr/>
          <p:nvPr/>
        </p:nvSpPr>
        <p:spPr>
          <a:xfrm>
            <a:off x="554291" y="1327787"/>
            <a:ext cx="2380558" cy="4697086"/>
          </a:xfrm>
          <a:prstGeom prst="roundRect">
            <a:avLst>
              <a:gd name="adj" fmla="val 0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CD90FA4-DFE9-0B61-3226-0C04333610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5680" y="1327787"/>
            <a:ext cx="4995532" cy="2613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9FEBD4E-1272-D92B-F2B6-822822CA2016}"/>
              </a:ext>
            </a:extLst>
          </p:cNvPr>
          <p:cNvSpPr txBox="1"/>
          <p:nvPr/>
        </p:nvSpPr>
        <p:spPr bwMode="auto">
          <a:xfrm>
            <a:off x="3935760" y="4244315"/>
            <a:ext cx="34563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u="sng" dirty="0">
                <a:latin typeface="Century Schoolbook" panose="02040604050505020304" pitchFamily="18" charset="0"/>
              </a:rPr>
              <a:t>Plot3D example: </a:t>
            </a:r>
          </a:p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examples/script_planewave_fit.py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dirty="0"/>
              <a:t>A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planewave </a:t>
            </a:r>
            <a:r>
              <a:rPr lang="en-US" dirty="0"/>
              <a:t>interacting with a dielectric sphere </a:t>
            </a:r>
            <a:r>
              <a:rPr lang="en-US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(University test)</a:t>
            </a:r>
          </a:p>
          <a:p>
            <a:endParaRPr lang="en-U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3EBCE80-2EB5-BCE2-FF28-C2F3F12A57E8}"/>
              </a:ext>
            </a:extLst>
          </p:cNvPr>
          <p:cNvSpPr txBox="1"/>
          <p:nvPr/>
        </p:nvSpPr>
        <p:spPr bwMode="auto">
          <a:xfrm>
            <a:off x="8436887" y="1628800"/>
            <a:ext cx="350371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Using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PyVista</a:t>
            </a:r>
            <a:r>
              <a:rPr lang="en-US" dirty="0"/>
              <a:t> (</a:t>
            </a:r>
            <a:r>
              <a:rPr lang="en-US" dirty="0" err="1"/>
              <a:t>vtk</a:t>
            </a:r>
            <a:r>
              <a:rPr lang="en-US" dirty="0"/>
              <a:t> based) functions. </a:t>
            </a:r>
          </a:p>
          <a:p>
            <a:endParaRPr lang="en-US" dirty="0"/>
          </a:p>
          <a:p>
            <a:r>
              <a:rPr lang="en-US" dirty="0"/>
              <a:t>Plots can also be interactive: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clip_volume</a:t>
            </a:r>
            <a:r>
              <a:rPr lang="en-US" sz="1600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US" sz="1600" dirty="0"/>
              <a:t>or </a:t>
            </a:r>
            <a:r>
              <a:rPr lang="en-US" sz="1600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clip_normal</a:t>
            </a:r>
            <a:r>
              <a:rPr lang="en-US" sz="1600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US" sz="1600" dirty="0"/>
              <a:t>flags when </a:t>
            </a:r>
            <a:r>
              <a:rPr lang="en-US" sz="1600" dirty="0" err="1"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off_screen</a:t>
            </a:r>
            <a:r>
              <a:rPr lang="en-US" sz="1600" dirty="0"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=True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E0442515-AC76-A4D0-DA7D-7152BEFE9E77}"/>
              </a:ext>
            </a:extLst>
          </p:cNvPr>
          <p:cNvCxnSpPr/>
          <p:nvPr/>
        </p:nvCxnSpPr>
        <p:spPr>
          <a:xfrm flipH="1">
            <a:off x="1775520" y="5301208"/>
            <a:ext cx="187220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065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CERN">
  <a:themeElements>
    <a:clrScheme name="Personalizado 1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33A0"/>
      </a:hlink>
      <a:folHlink>
        <a:srgbClr val="61C4D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63002</TotalTime>
  <Words>2204</Words>
  <Application>Microsoft Office PowerPoint</Application>
  <DocSecurity>0</DocSecurity>
  <PresentationFormat>Panorámica</PresentationFormat>
  <Paragraphs>327</Paragraphs>
  <Slides>28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7" baseType="lpstr">
      <vt:lpstr>Arial</vt:lpstr>
      <vt:lpstr>Calibri</vt:lpstr>
      <vt:lpstr>Cambria Math</vt:lpstr>
      <vt:lpstr>Cascadia Mono</vt:lpstr>
      <vt:lpstr>Century</vt:lpstr>
      <vt:lpstr>Century Schoolbook</vt:lpstr>
      <vt:lpstr>Courier New</vt:lpstr>
      <vt:lpstr>Wingdings</vt:lpstr>
      <vt:lpstr>CERN</vt:lpstr>
      <vt:lpstr>EMWSD / Wakis    </vt:lpstr>
      <vt:lpstr>Outline</vt:lpstr>
      <vt:lpstr>Outline</vt:lpstr>
      <vt:lpstr>Wake solver milestones:</vt:lpstr>
      <vt:lpstr>Outline</vt:lpstr>
      <vt:lpstr>PyFIT GitHub overview</vt:lpstr>
      <vt:lpstr>Merging wakis with PyFIT</vt:lpstr>
      <vt:lpstr>SolverFIT3D development (I): memory optimization</vt:lpstr>
      <vt:lpstr>SolverFIT3D development (II): 1D, 2D, 3D plotting </vt:lpstr>
      <vt:lpstr>SolverFIT3D development (II): 1D, 2D, 3D plotting </vt:lpstr>
      <vt:lpstr>SolverFIT3D development (IV): EM solve</vt:lpstr>
      <vt:lpstr>SolverFIT3D development (V): Wake solve</vt:lpstr>
      <vt:lpstr>Outline</vt:lpstr>
      <vt:lpstr>Beam injection</vt:lpstr>
      <vt:lpstr>Absorbing boundaries </vt:lpstr>
      <vt:lpstr>Absorbing boundaries (II)</vt:lpstr>
      <vt:lpstr>Absorbing boundaries (III)</vt:lpstr>
      <vt:lpstr>Outline</vt:lpstr>
      <vt:lpstr>Pillbox Cavity (bellow cutoff): FIT vs WarpX vs CST</vt:lpstr>
      <vt:lpstr>Pillbox Cavity (bellow cutoff): FIT vs WarpX vs CST</vt:lpstr>
      <vt:lpstr>Pillbox Cavity (above cutoff): FIT vs CST</vt:lpstr>
      <vt:lpstr>Pillbox Cavity (above cutoff): FIT vs CST</vt:lpstr>
      <vt:lpstr>Outline</vt:lpstr>
      <vt:lpstr>Conclusions </vt:lpstr>
      <vt:lpstr>Next steps / Questions</vt:lpstr>
      <vt:lpstr>Presentación de PowerPoint</vt:lpstr>
      <vt:lpstr>Berenguer PML vs Weiland update equations</vt:lpstr>
      <vt:lpstr>FIT theory: Grid Maxwell Equations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EMWSD meeting</dc:title>
  <dc:subject/>
  <dc:creator>ELENA DE LA FUENTE GARCIA</dc:creator>
  <cp:keywords/>
  <dc:description/>
  <cp:lastModifiedBy>ELENA DE LA FUENTE GARCIA</cp:lastModifiedBy>
  <cp:revision>2397</cp:revision>
  <dcterms:created xsi:type="dcterms:W3CDTF">2021-08-03T13:35:11Z</dcterms:created>
  <dcterms:modified xsi:type="dcterms:W3CDTF">2024-02-21T15:40:45Z</dcterms:modified>
  <cp:category/>
  <dc:identifier/>
  <cp:contentStatus/>
  <dc:language/>
  <cp:version/>
</cp:coreProperties>
</file>