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1428" r:id="rId2"/>
    <p:sldId id="1479" r:id="rId3"/>
    <p:sldId id="1498" r:id="rId4"/>
    <p:sldId id="1604" r:id="rId5"/>
    <p:sldId id="1493" r:id="rId6"/>
    <p:sldId id="1609" r:id="rId7"/>
    <p:sldId id="1605" r:id="rId8"/>
    <p:sldId id="1611" r:id="rId9"/>
    <p:sldId id="1608" r:id="rId10"/>
    <p:sldId id="1612" r:id="rId11"/>
    <p:sldId id="1485" r:id="rId12"/>
    <p:sldId id="1606" r:id="rId13"/>
    <p:sldId id="93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0FFF"/>
    <a:srgbClr val="00FF00"/>
    <a:srgbClr val="FF9E9E"/>
    <a:srgbClr val="2F528F"/>
    <a:srgbClr val="495E93"/>
    <a:srgbClr val="0033A0"/>
    <a:srgbClr val="D3D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38" autoAdjust="0"/>
    <p:restoredTop sz="94660"/>
  </p:normalViewPr>
  <p:slideViewPr>
    <p:cSldViewPr snapToGrid="0">
      <p:cViewPr varScale="1">
        <p:scale>
          <a:sx n="120" d="100"/>
          <a:sy n="120" d="100"/>
        </p:scale>
        <p:origin x="101"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BA95DC-EFC3-4136-8101-E8035E1274C6}" type="datetimeFigureOut">
              <a:rPr lang="en-GB" smtClean="0"/>
              <a:t>12/06/2024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788FAC-76F2-44CE-A7F6-8E96AA48D7D7}" type="slidenum">
              <a:rPr lang="en-GB" smtClean="0"/>
              <a:t>‹#›</a:t>
            </a:fld>
            <a:endParaRPr lang="en-GB"/>
          </a:p>
        </p:txBody>
      </p:sp>
    </p:spTree>
    <p:extLst>
      <p:ext uri="{BB962C8B-B14F-4D97-AF65-F5344CB8AC3E}">
        <p14:creationId xmlns:p14="http://schemas.microsoft.com/office/powerpoint/2010/main" val="2483347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3221871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4</a:t>
            </a:fld>
            <a:endParaRPr lang="en-GB"/>
          </a:p>
        </p:txBody>
      </p:sp>
    </p:spTree>
    <p:extLst>
      <p:ext uri="{BB962C8B-B14F-4D97-AF65-F5344CB8AC3E}">
        <p14:creationId xmlns:p14="http://schemas.microsoft.com/office/powerpoint/2010/main" val="2330502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D9C78-41B2-4F56-8F9E-12C6E54C21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C335723-2E52-47AA-9E97-B5B58D7ABD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1C9BE1A-5304-4509-8898-C37942FB3857}"/>
              </a:ext>
            </a:extLst>
          </p:cNvPr>
          <p:cNvSpPr>
            <a:spLocks noGrp="1"/>
          </p:cNvSpPr>
          <p:nvPr>
            <p:ph type="dt" sz="half" idx="10"/>
          </p:nvPr>
        </p:nvSpPr>
        <p:spPr/>
        <p:txBody>
          <a:bodyPr/>
          <a:lstStyle/>
          <a:p>
            <a:fld id="{E6F4AB23-702E-46ED-BAB1-B99B73921780}" type="datetime1">
              <a:rPr lang="en-GB" smtClean="0"/>
              <a:t>12/06/2024</a:t>
            </a:fld>
            <a:endParaRPr lang="en-GB"/>
          </a:p>
        </p:txBody>
      </p:sp>
      <p:sp>
        <p:nvSpPr>
          <p:cNvPr id="5" name="Footer Placeholder 4">
            <a:extLst>
              <a:ext uri="{FF2B5EF4-FFF2-40B4-BE49-F238E27FC236}">
                <a16:creationId xmlns:a16="http://schemas.microsoft.com/office/drawing/2014/main" id="{EEF906B3-8C3A-449D-8A06-2D61FB6263D5}"/>
              </a:ext>
            </a:extLst>
          </p:cNvPr>
          <p:cNvSpPr>
            <a:spLocks noGrp="1"/>
          </p:cNvSpPr>
          <p:nvPr>
            <p:ph type="ftr" sz="quarter" idx="11"/>
          </p:nvPr>
        </p:nvSpPr>
        <p:spPr/>
        <p:txBody>
          <a:bodyPr/>
          <a:lstStyle/>
          <a:p>
            <a:r>
              <a:rPr lang="en-GB"/>
              <a:t>Fabian Batsch</a:t>
            </a:r>
          </a:p>
        </p:txBody>
      </p:sp>
      <p:sp>
        <p:nvSpPr>
          <p:cNvPr id="6" name="Slide Number Placeholder 5">
            <a:extLst>
              <a:ext uri="{FF2B5EF4-FFF2-40B4-BE49-F238E27FC236}">
                <a16:creationId xmlns:a16="http://schemas.microsoft.com/office/drawing/2014/main" id="{D0673A64-270A-42ED-A588-09267D57EB41}"/>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4254972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41BC-8AA7-455C-8F9F-F26A9EE7654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BC2EE0-CA12-401A-A38C-229EF739A9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55A305-9605-44B6-9DAD-2EC1E4D153A1}"/>
              </a:ext>
            </a:extLst>
          </p:cNvPr>
          <p:cNvSpPr>
            <a:spLocks noGrp="1"/>
          </p:cNvSpPr>
          <p:nvPr>
            <p:ph type="dt" sz="half" idx="10"/>
          </p:nvPr>
        </p:nvSpPr>
        <p:spPr/>
        <p:txBody>
          <a:bodyPr/>
          <a:lstStyle/>
          <a:p>
            <a:fld id="{7E6966B8-2806-4145-8BB1-817121110068}" type="datetime1">
              <a:rPr lang="en-GB" smtClean="0"/>
              <a:t>12/06/2024</a:t>
            </a:fld>
            <a:endParaRPr lang="en-GB"/>
          </a:p>
        </p:txBody>
      </p:sp>
      <p:sp>
        <p:nvSpPr>
          <p:cNvPr id="5" name="Footer Placeholder 4">
            <a:extLst>
              <a:ext uri="{FF2B5EF4-FFF2-40B4-BE49-F238E27FC236}">
                <a16:creationId xmlns:a16="http://schemas.microsoft.com/office/drawing/2014/main" id="{F8EF9DA3-867A-447D-9744-BB556CA6FBE5}"/>
              </a:ext>
            </a:extLst>
          </p:cNvPr>
          <p:cNvSpPr>
            <a:spLocks noGrp="1"/>
          </p:cNvSpPr>
          <p:nvPr>
            <p:ph type="ftr" sz="quarter" idx="11"/>
          </p:nvPr>
        </p:nvSpPr>
        <p:spPr/>
        <p:txBody>
          <a:bodyPr/>
          <a:lstStyle/>
          <a:p>
            <a:r>
              <a:rPr lang="en-GB"/>
              <a:t>Fabian Batsch</a:t>
            </a:r>
          </a:p>
        </p:txBody>
      </p:sp>
      <p:sp>
        <p:nvSpPr>
          <p:cNvPr id="6" name="Slide Number Placeholder 5">
            <a:extLst>
              <a:ext uri="{FF2B5EF4-FFF2-40B4-BE49-F238E27FC236}">
                <a16:creationId xmlns:a16="http://schemas.microsoft.com/office/drawing/2014/main" id="{A14432F8-A88D-4638-A3D1-ABF83AECD251}"/>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1928203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90B42C-68BA-4C94-B060-AEC847AF34F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D498DF3-53D8-45A1-B437-96868F7250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30275F-9F4E-4D66-BE92-12155045F7E8}"/>
              </a:ext>
            </a:extLst>
          </p:cNvPr>
          <p:cNvSpPr>
            <a:spLocks noGrp="1"/>
          </p:cNvSpPr>
          <p:nvPr>
            <p:ph type="dt" sz="half" idx="10"/>
          </p:nvPr>
        </p:nvSpPr>
        <p:spPr/>
        <p:txBody>
          <a:bodyPr/>
          <a:lstStyle/>
          <a:p>
            <a:fld id="{1BAC7D21-4129-4D91-ADDF-7A95D4928A18}" type="datetime1">
              <a:rPr lang="en-GB" smtClean="0"/>
              <a:t>12/06/2024</a:t>
            </a:fld>
            <a:endParaRPr lang="en-GB"/>
          </a:p>
        </p:txBody>
      </p:sp>
      <p:sp>
        <p:nvSpPr>
          <p:cNvPr id="5" name="Footer Placeholder 4">
            <a:extLst>
              <a:ext uri="{FF2B5EF4-FFF2-40B4-BE49-F238E27FC236}">
                <a16:creationId xmlns:a16="http://schemas.microsoft.com/office/drawing/2014/main" id="{92A669AC-0692-4518-8EB1-600BA12616B8}"/>
              </a:ext>
            </a:extLst>
          </p:cNvPr>
          <p:cNvSpPr>
            <a:spLocks noGrp="1"/>
          </p:cNvSpPr>
          <p:nvPr>
            <p:ph type="ftr" sz="quarter" idx="11"/>
          </p:nvPr>
        </p:nvSpPr>
        <p:spPr/>
        <p:txBody>
          <a:bodyPr/>
          <a:lstStyle/>
          <a:p>
            <a:r>
              <a:rPr lang="en-GB"/>
              <a:t>Fabian Batsch</a:t>
            </a:r>
          </a:p>
        </p:txBody>
      </p:sp>
      <p:sp>
        <p:nvSpPr>
          <p:cNvPr id="6" name="Slide Number Placeholder 5">
            <a:extLst>
              <a:ext uri="{FF2B5EF4-FFF2-40B4-BE49-F238E27FC236}">
                <a16:creationId xmlns:a16="http://schemas.microsoft.com/office/drawing/2014/main" id="{73481516-579A-4F90-A24C-791058122564}"/>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1783538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168956321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8846D-ACF0-4011-B59F-D250C1FCEB4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0C920F-EEFE-41B5-A7D8-9FEBBD3371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BC9C90-4B0B-47EB-A247-14F615292468}"/>
              </a:ext>
            </a:extLst>
          </p:cNvPr>
          <p:cNvSpPr>
            <a:spLocks noGrp="1"/>
          </p:cNvSpPr>
          <p:nvPr>
            <p:ph type="dt" sz="half" idx="10"/>
          </p:nvPr>
        </p:nvSpPr>
        <p:spPr/>
        <p:txBody>
          <a:bodyPr/>
          <a:lstStyle/>
          <a:p>
            <a:fld id="{D0902955-594A-41E2-950F-30D4B644F70A}" type="datetime1">
              <a:rPr lang="en-GB" smtClean="0"/>
              <a:t>12/06/2024</a:t>
            </a:fld>
            <a:endParaRPr lang="en-GB"/>
          </a:p>
        </p:txBody>
      </p:sp>
      <p:sp>
        <p:nvSpPr>
          <p:cNvPr id="5" name="Footer Placeholder 4">
            <a:extLst>
              <a:ext uri="{FF2B5EF4-FFF2-40B4-BE49-F238E27FC236}">
                <a16:creationId xmlns:a16="http://schemas.microsoft.com/office/drawing/2014/main" id="{AE4931B4-A76F-48E6-AA65-AC11695C8AE1}"/>
              </a:ext>
            </a:extLst>
          </p:cNvPr>
          <p:cNvSpPr>
            <a:spLocks noGrp="1"/>
          </p:cNvSpPr>
          <p:nvPr>
            <p:ph type="ftr" sz="quarter" idx="11"/>
          </p:nvPr>
        </p:nvSpPr>
        <p:spPr/>
        <p:txBody>
          <a:bodyPr/>
          <a:lstStyle/>
          <a:p>
            <a:r>
              <a:rPr lang="en-GB"/>
              <a:t>Fabian Batsch</a:t>
            </a:r>
          </a:p>
        </p:txBody>
      </p:sp>
      <p:sp>
        <p:nvSpPr>
          <p:cNvPr id="6" name="Slide Number Placeholder 5">
            <a:extLst>
              <a:ext uri="{FF2B5EF4-FFF2-40B4-BE49-F238E27FC236}">
                <a16:creationId xmlns:a16="http://schemas.microsoft.com/office/drawing/2014/main" id="{F03FCC6D-8602-4CC7-85B4-E9736502A32F}"/>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1474285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DD0E8-D1AB-496F-B86F-3C28ED5CD0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E9826E4-7474-4DCA-9AE1-2DDAF9C51D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4E0272-FAD8-48E0-ADE2-6D6A43179DAA}"/>
              </a:ext>
            </a:extLst>
          </p:cNvPr>
          <p:cNvSpPr>
            <a:spLocks noGrp="1"/>
          </p:cNvSpPr>
          <p:nvPr>
            <p:ph type="dt" sz="half" idx="10"/>
          </p:nvPr>
        </p:nvSpPr>
        <p:spPr/>
        <p:txBody>
          <a:bodyPr/>
          <a:lstStyle/>
          <a:p>
            <a:fld id="{226308B4-1CE0-4414-A5E3-3DAE19CFD764}" type="datetime1">
              <a:rPr lang="en-GB" smtClean="0"/>
              <a:t>12/06/2024</a:t>
            </a:fld>
            <a:endParaRPr lang="en-GB"/>
          </a:p>
        </p:txBody>
      </p:sp>
      <p:sp>
        <p:nvSpPr>
          <p:cNvPr id="5" name="Footer Placeholder 4">
            <a:extLst>
              <a:ext uri="{FF2B5EF4-FFF2-40B4-BE49-F238E27FC236}">
                <a16:creationId xmlns:a16="http://schemas.microsoft.com/office/drawing/2014/main" id="{E5B7CD90-00B3-447F-9DED-E05EBC45EDEF}"/>
              </a:ext>
            </a:extLst>
          </p:cNvPr>
          <p:cNvSpPr>
            <a:spLocks noGrp="1"/>
          </p:cNvSpPr>
          <p:nvPr>
            <p:ph type="ftr" sz="quarter" idx="11"/>
          </p:nvPr>
        </p:nvSpPr>
        <p:spPr/>
        <p:txBody>
          <a:bodyPr/>
          <a:lstStyle/>
          <a:p>
            <a:r>
              <a:rPr lang="en-GB"/>
              <a:t>Fabian Batsch</a:t>
            </a:r>
          </a:p>
        </p:txBody>
      </p:sp>
      <p:sp>
        <p:nvSpPr>
          <p:cNvPr id="6" name="Slide Number Placeholder 5">
            <a:extLst>
              <a:ext uri="{FF2B5EF4-FFF2-40B4-BE49-F238E27FC236}">
                <a16:creationId xmlns:a16="http://schemas.microsoft.com/office/drawing/2014/main" id="{5BB03EB5-8140-4400-9850-EB1174F42B22}"/>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4244557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57592-7C86-482E-B479-C571905415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578B6E-968C-4473-A702-3FB94892AE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C2428CF-CCFD-4191-8449-77B22C2ADF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BA4A8F2-37AE-434F-8863-CD6B6CFD565E}"/>
              </a:ext>
            </a:extLst>
          </p:cNvPr>
          <p:cNvSpPr>
            <a:spLocks noGrp="1"/>
          </p:cNvSpPr>
          <p:nvPr>
            <p:ph type="dt" sz="half" idx="10"/>
          </p:nvPr>
        </p:nvSpPr>
        <p:spPr/>
        <p:txBody>
          <a:bodyPr/>
          <a:lstStyle/>
          <a:p>
            <a:fld id="{28E05639-B3AD-4445-8811-D91394223C48}" type="datetime1">
              <a:rPr lang="en-GB" smtClean="0"/>
              <a:t>12/06/2024</a:t>
            </a:fld>
            <a:endParaRPr lang="en-GB"/>
          </a:p>
        </p:txBody>
      </p:sp>
      <p:sp>
        <p:nvSpPr>
          <p:cNvPr id="6" name="Footer Placeholder 5">
            <a:extLst>
              <a:ext uri="{FF2B5EF4-FFF2-40B4-BE49-F238E27FC236}">
                <a16:creationId xmlns:a16="http://schemas.microsoft.com/office/drawing/2014/main" id="{1EA12EB0-69A4-452E-AD6C-4C06775C7F36}"/>
              </a:ext>
            </a:extLst>
          </p:cNvPr>
          <p:cNvSpPr>
            <a:spLocks noGrp="1"/>
          </p:cNvSpPr>
          <p:nvPr>
            <p:ph type="ftr" sz="quarter" idx="11"/>
          </p:nvPr>
        </p:nvSpPr>
        <p:spPr/>
        <p:txBody>
          <a:bodyPr/>
          <a:lstStyle/>
          <a:p>
            <a:r>
              <a:rPr lang="en-GB"/>
              <a:t>Fabian Batsch</a:t>
            </a:r>
          </a:p>
        </p:txBody>
      </p:sp>
      <p:sp>
        <p:nvSpPr>
          <p:cNvPr id="7" name="Slide Number Placeholder 6">
            <a:extLst>
              <a:ext uri="{FF2B5EF4-FFF2-40B4-BE49-F238E27FC236}">
                <a16:creationId xmlns:a16="http://schemas.microsoft.com/office/drawing/2014/main" id="{D73BFC61-88C7-4484-A866-DBB54DA15CAD}"/>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297506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B4175-50C8-4F65-8C7A-DA79543E1DD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5699C-EAED-4AE4-A4E9-02F6A893BA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081F0F1-E50D-4317-88B9-E092655971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50CB160-28E5-4BB8-9ED6-9FDD4F9D1B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67BF1B-5B05-4092-A64B-3BAA83E0A92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3253CF-0CD0-4BF8-A045-1E27F18FD703}"/>
              </a:ext>
            </a:extLst>
          </p:cNvPr>
          <p:cNvSpPr>
            <a:spLocks noGrp="1"/>
          </p:cNvSpPr>
          <p:nvPr>
            <p:ph type="dt" sz="half" idx="10"/>
          </p:nvPr>
        </p:nvSpPr>
        <p:spPr/>
        <p:txBody>
          <a:bodyPr/>
          <a:lstStyle/>
          <a:p>
            <a:fld id="{960A7D70-C094-45BD-8769-9C895172FDB7}" type="datetime1">
              <a:rPr lang="en-GB" smtClean="0"/>
              <a:t>12/06/2024</a:t>
            </a:fld>
            <a:endParaRPr lang="en-GB"/>
          </a:p>
        </p:txBody>
      </p:sp>
      <p:sp>
        <p:nvSpPr>
          <p:cNvPr id="8" name="Footer Placeholder 7">
            <a:extLst>
              <a:ext uri="{FF2B5EF4-FFF2-40B4-BE49-F238E27FC236}">
                <a16:creationId xmlns:a16="http://schemas.microsoft.com/office/drawing/2014/main" id="{3DBC4D47-2C83-4A21-AC2A-510015242B58}"/>
              </a:ext>
            </a:extLst>
          </p:cNvPr>
          <p:cNvSpPr>
            <a:spLocks noGrp="1"/>
          </p:cNvSpPr>
          <p:nvPr>
            <p:ph type="ftr" sz="quarter" idx="11"/>
          </p:nvPr>
        </p:nvSpPr>
        <p:spPr/>
        <p:txBody>
          <a:bodyPr/>
          <a:lstStyle/>
          <a:p>
            <a:r>
              <a:rPr lang="en-GB"/>
              <a:t>Fabian Batsch</a:t>
            </a:r>
          </a:p>
        </p:txBody>
      </p:sp>
      <p:sp>
        <p:nvSpPr>
          <p:cNvPr id="9" name="Slide Number Placeholder 8">
            <a:extLst>
              <a:ext uri="{FF2B5EF4-FFF2-40B4-BE49-F238E27FC236}">
                <a16:creationId xmlns:a16="http://schemas.microsoft.com/office/drawing/2014/main" id="{B1571836-4EBC-4A6D-829C-93772FBF2C79}"/>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2166512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3DF98-F324-414E-9158-805FD4BB023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686056-84A9-43FC-AB50-A791DE558797}"/>
              </a:ext>
            </a:extLst>
          </p:cNvPr>
          <p:cNvSpPr>
            <a:spLocks noGrp="1"/>
          </p:cNvSpPr>
          <p:nvPr>
            <p:ph type="dt" sz="half" idx="10"/>
          </p:nvPr>
        </p:nvSpPr>
        <p:spPr/>
        <p:txBody>
          <a:bodyPr/>
          <a:lstStyle/>
          <a:p>
            <a:fld id="{59C45B7E-C3B0-430B-BDB6-2C4843059EE3}" type="datetime1">
              <a:rPr lang="en-GB" smtClean="0"/>
              <a:t>12/06/2024</a:t>
            </a:fld>
            <a:endParaRPr lang="en-GB"/>
          </a:p>
        </p:txBody>
      </p:sp>
      <p:sp>
        <p:nvSpPr>
          <p:cNvPr id="4" name="Footer Placeholder 3">
            <a:extLst>
              <a:ext uri="{FF2B5EF4-FFF2-40B4-BE49-F238E27FC236}">
                <a16:creationId xmlns:a16="http://schemas.microsoft.com/office/drawing/2014/main" id="{74CA4254-F1B3-4B91-A2BF-575C97B6CEC0}"/>
              </a:ext>
            </a:extLst>
          </p:cNvPr>
          <p:cNvSpPr>
            <a:spLocks noGrp="1"/>
          </p:cNvSpPr>
          <p:nvPr>
            <p:ph type="ftr" sz="quarter" idx="11"/>
          </p:nvPr>
        </p:nvSpPr>
        <p:spPr/>
        <p:txBody>
          <a:bodyPr/>
          <a:lstStyle/>
          <a:p>
            <a:r>
              <a:rPr lang="en-GB"/>
              <a:t>Fabian Batsch</a:t>
            </a:r>
          </a:p>
        </p:txBody>
      </p:sp>
      <p:sp>
        <p:nvSpPr>
          <p:cNvPr id="5" name="Slide Number Placeholder 4">
            <a:extLst>
              <a:ext uri="{FF2B5EF4-FFF2-40B4-BE49-F238E27FC236}">
                <a16:creationId xmlns:a16="http://schemas.microsoft.com/office/drawing/2014/main" id="{1C1EA25E-4021-4624-8C5F-82B89F8E0B18}"/>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2615535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1A5EA0-6D61-43B6-9F8A-109D27B5F456}"/>
              </a:ext>
            </a:extLst>
          </p:cNvPr>
          <p:cNvSpPr>
            <a:spLocks noGrp="1"/>
          </p:cNvSpPr>
          <p:nvPr>
            <p:ph type="dt" sz="half" idx="10"/>
          </p:nvPr>
        </p:nvSpPr>
        <p:spPr/>
        <p:txBody>
          <a:bodyPr/>
          <a:lstStyle/>
          <a:p>
            <a:fld id="{E1B64E45-F6B7-4B62-A9FB-992418F95F96}" type="datetime1">
              <a:rPr lang="en-GB" smtClean="0"/>
              <a:t>12/06/2024</a:t>
            </a:fld>
            <a:endParaRPr lang="en-GB"/>
          </a:p>
        </p:txBody>
      </p:sp>
      <p:sp>
        <p:nvSpPr>
          <p:cNvPr id="3" name="Footer Placeholder 2">
            <a:extLst>
              <a:ext uri="{FF2B5EF4-FFF2-40B4-BE49-F238E27FC236}">
                <a16:creationId xmlns:a16="http://schemas.microsoft.com/office/drawing/2014/main" id="{1D553848-04A0-495A-9BC9-26144EC23845}"/>
              </a:ext>
            </a:extLst>
          </p:cNvPr>
          <p:cNvSpPr>
            <a:spLocks noGrp="1"/>
          </p:cNvSpPr>
          <p:nvPr>
            <p:ph type="ftr" sz="quarter" idx="11"/>
          </p:nvPr>
        </p:nvSpPr>
        <p:spPr/>
        <p:txBody>
          <a:bodyPr/>
          <a:lstStyle/>
          <a:p>
            <a:r>
              <a:rPr lang="en-GB"/>
              <a:t>Fabian Batsch</a:t>
            </a:r>
          </a:p>
        </p:txBody>
      </p:sp>
      <p:sp>
        <p:nvSpPr>
          <p:cNvPr id="4" name="Slide Number Placeholder 3">
            <a:extLst>
              <a:ext uri="{FF2B5EF4-FFF2-40B4-BE49-F238E27FC236}">
                <a16:creationId xmlns:a16="http://schemas.microsoft.com/office/drawing/2014/main" id="{E9C01EAA-C177-4FA3-9D7C-2C6922175643}"/>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2732451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0CB9B-864B-402A-9FE8-172C1E9E09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B1AB53-3AEA-4571-AA01-8F85EDB9F6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30BBE63-C854-4AE9-AA1C-AB5FDD1A4D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A2FCDF-7C56-4113-BC00-AEC4A45B512B}"/>
              </a:ext>
            </a:extLst>
          </p:cNvPr>
          <p:cNvSpPr>
            <a:spLocks noGrp="1"/>
          </p:cNvSpPr>
          <p:nvPr>
            <p:ph type="dt" sz="half" idx="10"/>
          </p:nvPr>
        </p:nvSpPr>
        <p:spPr/>
        <p:txBody>
          <a:bodyPr/>
          <a:lstStyle/>
          <a:p>
            <a:fld id="{040602F5-1868-45C6-AA9F-38EB9D1D1AE9}" type="datetime1">
              <a:rPr lang="en-GB" smtClean="0"/>
              <a:t>12/06/2024</a:t>
            </a:fld>
            <a:endParaRPr lang="en-GB"/>
          </a:p>
        </p:txBody>
      </p:sp>
      <p:sp>
        <p:nvSpPr>
          <p:cNvPr id="6" name="Footer Placeholder 5">
            <a:extLst>
              <a:ext uri="{FF2B5EF4-FFF2-40B4-BE49-F238E27FC236}">
                <a16:creationId xmlns:a16="http://schemas.microsoft.com/office/drawing/2014/main" id="{C68834D9-927E-4BC3-ADC7-F6334F11F646}"/>
              </a:ext>
            </a:extLst>
          </p:cNvPr>
          <p:cNvSpPr>
            <a:spLocks noGrp="1"/>
          </p:cNvSpPr>
          <p:nvPr>
            <p:ph type="ftr" sz="quarter" idx="11"/>
          </p:nvPr>
        </p:nvSpPr>
        <p:spPr/>
        <p:txBody>
          <a:bodyPr/>
          <a:lstStyle/>
          <a:p>
            <a:r>
              <a:rPr lang="en-GB"/>
              <a:t>Fabian Batsch</a:t>
            </a:r>
          </a:p>
        </p:txBody>
      </p:sp>
      <p:sp>
        <p:nvSpPr>
          <p:cNvPr id="7" name="Slide Number Placeholder 6">
            <a:extLst>
              <a:ext uri="{FF2B5EF4-FFF2-40B4-BE49-F238E27FC236}">
                <a16:creationId xmlns:a16="http://schemas.microsoft.com/office/drawing/2014/main" id="{A6A8C82D-1B61-4D69-BAA7-7918216916A8}"/>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3446581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8A7EF-F622-4A4A-AA49-DFD04A1656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794E78-5557-4E6B-AEAA-82FD34E59A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595FEF-C124-4913-876A-6F17DCB4F0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EAEE80-4D6D-4F04-A7A2-09DC66A98AFB}"/>
              </a:ext>
            </a:extLst>
          </p:cNvPr>
          <p:cNvSpPr>
            <a:spLocks noGrp="1"/>
          </p:cNvSpPr>
          <p:nvPr>
            <p:ph type="dt" sz="half" idx="10"/>
          </p:nvPr>
        </p:nvSpPr>
        <p:spPr/>
        <p:txBody>
          <a:bodyPr/>
          <a:lstStyle/>
          <a:p>
            <a:fld id="{80A87989-8836-4842-870A-A318C290EE7F}" type="datetime1">
              <a:rPr lang="en-GB" smtClean="0"/>
              <a:t>12/06/2024</a:t>
            </a:fld>
            <a:endParaRPr lang="en-GB"/>
          </a:p>
        </p:txBody>
      </p:sp>
      <p:sp>
        <p:nvSpPr>
          <p:cNvPr id="6" name="Footer Placeholder 5">
            <a:extLst>
              <a:ext uri="{FF2B5EF4-FFF2-40B4-BE49-F238E27FC236}">
                <a16:creationId xmlns:a16="http://schemas.microsoft.com/office/drawing/2014/main" id="{04D94280-F6B7-47A9-9A0A-08342D542DFD}"/>
              </a:ext>
            </a:extLst>
          </p:cNvPr>
          <p:cNvSpPr>
            <a:spLocks noGrp="1"/>
          </p:cNvSpPr>
          <p:nvPr>
            <p:ph type="ftr" sz="quarter" idx="11"/>
          </p:nvPr>
        </p:nvSpPr>
        <p:spPr/>
        <p:txBody>
          <a:bodyPr/>
          <a:lstStyle/>
          <a:p>
            <a:r>
              <a:rPr lang="en-GB"/>
              <a:t>Fabian Batsch</a:t>
            </a:r>
          </a:p>
        </p:txBody>
      </p:sp>
      <p:sp>
        <p:nvSpPr>
          <p:cNvPr id="7" name="Slide Number Placeholder 6">
            <a:extLst>
              <a:ext uri="{FF2B5EF4-FFF2-40B4-BE49-F238E27FC236}">
                <a16:creationId xmlns:a16="http://schemas.microsoft.com/office/drawing/2014/main" id="{1D6CFA30-65C7-4BCC-9FA0-313358449456}"/>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1431180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A3B154-B7AA-4F93-B52F-46F27FA651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51FFBD6-73EE-46ED-B2EA-897535B0A0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DB3147-C738-4B1A-8606-BC78ACFA1E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E6E7D-D80D-4546-AEC5-0488711773F3}" type="datetime1">
              <a:rPr lang="en-GB" smtClean="0"/>
              <a:t>12/06/2024</a:t>
            </a:fld>
            <a:endParaRPr lang="en-GB"/>
          </a:p>
        </p:txBody>
      </p:sp>
      <p:sp>
        <p:nvSpPr>
          <p:cNvPr id="5" name="Footer Placeholder 4">
            <a:extLst>
              <a:ext uri="{FF2B5EF4-FFF2-40B4-BE49-F238E27FC236}">
                <a16:creationId xmlns:a16="http://schemas.microsoft.com/office/drawing/2014/main" id="{D42D4DA5-8CE2-43D5-BCA5-A535F0B655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Fabian Batsch</a:t>
            </a:r>
          </a:p>
        </p:txBody>
      </p:sp>
      <p:sp>
        <p:nvSpPr>
          <p:cNvPr id="6" name="Slide Number Placeholder 5">
            <a:extLst>
              <a:ext uri="{FF2B5EF4-FFF2-40B4-BE49-F238E27FC236}">
                <a16:creationId xmlns:a16="http://schemas.microsoft.com/office/drawing/2014/main" id="{E8B42881-5257-4B87-BE03-D57FD5E380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39ED8E-B02D-4168-95A8-7CDEE2FEDE43}" type="slidenum">
              <a:rPr lang="en-GB" smtClean="0"/>
              <a:t>‹#›</a:t>
            </a:fld>
            <a:endParaRPr lang="en-GB"/>
          </a:p>
        </p:txBody>
      </p:sp>
    </p:spTree>
    <p:extLst>
      <p:ext uri="{BB962C8B-B14F-4D97-AF65-F5344CB8AC3E}">
        <p14:creationId xmlns:p14="http://schemas.microsoft.com/office/powerpoint/2010/main" val="3089550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sciencedirect.com/science/article/pii/S0168900207024989"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556764" y="3071189"/>
            <a:ext cx="8839200" cy="1788459"/>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00" dirty="0">
              <a:latin typeface="+mj-lt"/>
            </a:endParaRPr>
          </a:p>
          <a:p>
            <a:endParaRPr lang="en-US" sz="2000" dirty="0">
              <a:latin typeface="+mj-lt"/>
            </a:endParaRPr>
          </a:p>
          <a:p>
            <a:endParaRPr lang="en-US" sz="2000" dirty="0">
              <a:latin typeface="+mj-lt"/>
            </a:endParaRPr>
          </a:p>
          <a:p>
            <a:pPr marL="0" indent="0" algn="ctr">
              <a:buNone/>
            </a:pPr>
            <a:r>
              <a:rPr lang="en-GB" sz="2400" b="1" dirty="0">
                <a:latin typeface="+mj-lt"/>
              </a:rPr>
              <a:t>9th Meeting of Task 6.1 </a:t>
            </a:r>
            <a:r>
              <a:rPr lang="en-GB" sz="2400" b="1" dirty="0" err="1">
                <a:latin typeface="+mj-lt"/>
              </a:rPr>
              <a:t>MuCol</a:t>
            </a:r>
            <a:r>
              <a:rPr lang="en-GB" sz="2400" b="1" dirty="0">
                <a:latin typeface="+mj-lt"/>
              </a:rPr>
              <a:t> Design Study</a:t>
            </a:r>
          </a:p>
          <a:p>
            <a:pPr marL="0" indent="0" algn="ctr">
              <a:buNone/>
            </a:pPr>
            <a:r>
              <a:rPr lang="en-US" sz="2400" b="1" dirty="0">
                <a:latin typeface="+mj-lt"/>
              </a:rPr>
              <a:t>10</a:t>
            </a:r>
            <a:r>
              <a:rPr lang="pl-PL" sz="2400" b="1" dirty="0">
                <a:latin typeface="+mj-lt"/>
              </a:rPr>
              <a:t>/</a:t>
            </a:r>
            <a:r>
              <a:rPr lang="en-US" sz="2400" b="1" dirty="0">
                <a:latin typeface="+mj-lt"/>
              </a:rPr>
              <a:t>6</a:t>
            </a:r>
            <a:r>
              <a:rPr lang="pl-PL" sz="2400" b="1" dirty="0">
                <a:latin typeface="+mj-lt"/>
              </a:rPr>
              <a:t>/20</a:t>
            </a:r>
            <a:r>
              <a:rPr lang="en-GB" sz="2400" b="1" dirty="0">
                <a:latin typeface="+mj-lt"/>
              </a:rPr>
              <a:t>24</a:t>
            </a:r>
            <a:endParaRPr lang="en-US" sz="2400" b="1" dirty="0">
              <a:latin typeface="+mj-lt"/>
            </a:endParaRPr>
          </a:p>
        </p:txBody>
      </p:sp>
      <p:sp>
        <p:nvSpPr>
          <p:cNvPr id="7" name="Subtitle 2"/>
          <p:cNvSpPr txBox="1">
            <a:spLocks/>
          </p:cNvSpPr>
          <p:nvPr/>
        </p:nvSpPr>
        <p:spPr bwMode="auto">
          <a:xfrm>
            <a:off x="1807589" y="3071189"/>
            <a:ext cx="8337550" cy="7431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ctr" rtl="0" eaLnBrk="0" fontAlgn="base" hangingPunct="0">
              <a:spcBef>
                <a:spcPct val="20000"/>
              </a:spcBef>
              <a:spcAft>
                <a:spcPct val="0"/>
              </a:spcAft>
              <a:buNone/>
              <a:defRPr sz="2000">
                <a:solidFill>
                  <a:schemeClr val="bg1"/>
                </a:solidFill>
                <a:latin typeface="+mn-lt"/>
                <a:ea typeface="+mn-ea"/>
                <a:cs typeface="+mn-cs"/>
              </a:defRPr>
            </a:lvl1pPr>
            <a:lvl2pPr marL="457200" indent="0" algn="ctr" rtl="0" eaLnBrk="0" fontAlgn="base" hangingPunct="0">
              <a:spcBef>
                <a:spcPct val="20000"/>
              </a:spcBef>
              <a:spcAft>
                <a:spcPct val="0"/>
              </a:spcAft>
              <a:buNone/>
              <a:defRPr sz="2800">
                <a:solidFill>
                  <a:schemeClr val="tx1">
                    <a:tint val="75000"/>
                  </a:schemeClr>
                </a:solidFill>
                <a:latin typeface="+mn-lt"/>
              </a:defRPr>
            </a:lvl2pPr>
            <a:lvl3pPr marL="914400" indent="0" algn="ctr" rtl="0" eaLnBrk="0" fontAlgn="base" hangingPunct="0">
              <a:spcBef>
                <a:spcPct val="20000"/>
              </a:spcBef>
              <a:spcAft>
                <a:spcPct val="0"/>
              </a:spcAft>
              <a:buNone/>
              <a:defRPr sz="2400">
                <a:solidFill>
                  <a:schemeClr val="tx1">
                    <a:tint val="75000"/>
                  </a:schemeClr>
                </a:solidFill>
                <a:latin typeface="+mn-lt"/>
              </a:defRPr>
            </a:lvl3pPr>
            <a:lvl4pPr marL="1371600" indent="0" algn="ctr" rtl="0" eaLnBrk="0" fontAlgn="base" hangingPunct="0">
              <a:spcBef>
                <a:spcPct val="20000"/>
              </a:spcBef>
              <a:spcAft>
                <a:spcPct val="0"/>
              </a:spcAft>
              <a:buNone/>
              <a:defRPr sz="2000">
                <a:solidFill>
                  <a:schemeClr val="tx1">
                    <a:tint val="75000"/>
                  </a:schemeClr>
                </a:solidFill>
                <a:latin typeface="+mn-lt"/>
              </a:defRPr>
            </a:lvl4pPr>
            <a:lvl5pPr marL="1828800" indent="0" algn="ctr" rtl="0" eaLnBrk="0" fontAlgn="base" hangingPunct="0">
              <a:spcBef>
                <a:spcPct val="20000"/>
              </a:spcBef>
              <a:spcAft>
                <a:spcPct val="0"/>
              </a:spcAft>
              <a:buNone/>
              <a:defRPr sz="2000">
                <a:solidFill>
                  <a:schemeClr val="tx1">
                    <a:tint val="75000"/>
                  </a:schemeClr>
                </a:solidFill>
                <a:latin typeface="+mn-lt"/>
              </a:defRPr>
            </a:lvl5pPr>
            <a:lvl6pPr marL="2286000" indent="0" algn="ctr" rtl="0" eaLnBrk="0" fontAlgn="base" hangingPunct="0">
              <a:spcBef>
                <a:spcPct val="20000"/>
              </a:spcBef>
              <a:spcAft>
                <a:spcPct val="0"/>
              </a:spcAft>
              <a:buNone/>
              <a:defRPr sz="2000">
                <a:solidFill>
                  <a:schemeClr val="tx1">
                    <a:tint val="75000"/>
                  </a:schemeClr>
                </a:solidFill>
                <a:latin typeface="+mn-lt"/>
              </a:defRPr>
            </a:lvl6pPr>
            <a:lvl7pPr marL="2743200" indent="0" algn="ctr" rtl="0" eaLnBrk="0" fontAlgn="base" hangingPunct="0">
              <a:spcBef>
                <a:spcPct val="20000"/>
              </a:spcBef>
              <a:spcAft>
                <a:spcPct val="0"/>
              </a:spcAft>
              <a:buNone/>
              <a:defRPr sz="2000">
                <a:solidFill>
                  <a:schemeClr val="tx1">
                    <a:tint val="75000"/>
                  </a:schemeClr>
                </a:solidFill>
                <a:latin typeface="+mn-lt"/>
              </a:defRPr>
            </a:lvl7pPr>
            <a:lvl8pPr marL="3200400" indent="0" algn="ctr" rtl="0" eaLnBrk="0" fontAlgn="base" hangingPunct="0">
              <a:spcBef>
                <a:spcPct val="20000"/>
              </a:spcBef>
              <a:spcAft>
                <a:spcPct val="0"/>
              </a:spcAft>
              <a:buNone/>
              <a:defRPr sz="2000">
                <a:solidFill>
                  <a:schemeClr val="tx1">
                    <a:tint val="75000"/>
                  </a:schemeClr>
                </a:solidFill>
                <a:latin typeface="+mn-lt"/>
              </a:defRPr>
            </a:lvl8pPr>
            <a:lvl9pPr marL="3657600" indent="0" algn="ctr" rtl="0" eaLnBrk="0" fontAlgn="base" hangingPunct="0">
              <a:spcBef>
                <a:spcPct val="20000"/>
              </a:spcBef>
              <a:spcAft>
                <a:spcPct val="0"/>
              </a:spcAft>
              <a:buNone/>
              <a:defRPr sz="2000">
                <a:solidFill>
                  <a:schemeClr val="tx1">
                    <a:tint val="75000"/>
                  </a:schemeClr>
                </a:solidFill>
                <a:latin typeface="+mn-lt"/>
              </a:defRPr>
            </a:lvl9pPr>
          </a:lstStyle>
          <a:p>
            <a:r>
              <a:rPr lang="en-US" sz="1800" kern="0" dirty="0">
                <a:solidFill>
                  <a:schemeClr val="tx1"/>
                </a:solidFill>
                <a:latin typeface="Arial" panose="020B0604020202020204" pitchFamily="34" charset="0"/>
                <a:cs typeface="Arial" panose="020B0604020202020204" pitchFamily="34" charset="0"/>
              </a:rPr>
              <a:t>F. Batsch, L. Thiele, S. Albright, D. Amorim, R. </a:t>
            </a:r>
            <a:r>
              <a:rPr lang="en-US" sz="1800" kern="0" dirty="0" err="1">
                <a:solidFill>
                  <a:schemeClr val="tx1"/>
                </a:solidFill>
                <a:latin typeface="Arial" panose="020B0604020202020204" pitchFamily="34" charset="0"/>
                <a:cs typeface="Arial" panose="020B0604020202020204" pitchFamily="34" charset="0"/>
              </a:rPr>
              <a:t>Calaga</a:t>
            </a:r>
            <a:r>
              <a:rPr lang="en-US" sz="1800" kern="0" dirty="0">
                <a:solidFill>
                  <a:schemeClr val="tx1"/>
                </a:solidFill>
                <a:latin typeface="Arial" panose="020B0604020202020204" pitchFamily="34" charset="0"/>
                <a:cs typeface="Arial" panose="020B0604020202020204" pitchFamily="34" charset="0"/>
              </a:rPr>
              <a:t>, H. </a:t>
            </a:r>
            <a:r>
              <a:rPr lang="en-US" sz="1800" kern="0" dirty="0" err="1">
                <a:solidFill>
                  <a:schemeClr val="tx1"/>
                </a:solidFill>
                <a:latin typeface="Arial" panose="020B0604020202020204" pitchFamily="34" charset="0"/>
                <a:cs typeface="Arial" panose="020B0604020202020204" pitchFamily="34" charset="0"/>
              </a:rPr>
              <a:t>Damerau</a:t>
            </a:r>
            <a:r>
              <a:rPr lang="en-US" sz="1800" kern="0" dirty="0">
                <a:solidFill>
                  <a:schemeClr val="tx1"/>
                </a:solidFill>
                <a:latin typeface="Arial" panose="020B0604020202020204" pitchFamily="34" charset="0"/>
                <a:cs typeface="Arial" panose="020B0604020202020204" pitchFamily="34" charset="0"/>
              </a:rPr>
              <a:t>, A. </a:t>
            </a:r>
            <a:r>
              <a:rPr lang="en-US" sz="1800" kern="0" dirty="0" err="1">
                <a:solidFill>
                  <a:schemeClr val="tx1"/>
                </a:solidFill>
                <a:latin typeface="Arial" panose="020B0604020202020204" pitchFamily="34" charset="0"/>
                <a:cs typeface="Arial" panose="020B0604020202020204" pitchFamily="34" charset="0"/>
              </a:rPr>
              <a:t>Grudiev</a:t>
            </a:r>
            <a:r>
              <a:rPr lang="en-US" sz="1800" kern="0" dirty="0">
                <a:solidFill>
                  <a:schemeClr val="tx1"/>
                </a:solidFill>
                <a:latin typeface="Arial" panose="020B0604020202020204" pitchFamily="34" charset="0"/>
                <a:cs typeface="Arial" panose="020B0604020202020204" pitchFamily="34" charset="0"/>
              </a:rPr>
              <a:t>, I. Karpov,…</a:t>
            </a:r>
            <a:endParaRPr lang="en-US" sz="900" kern="0" dirty="0">
              <a:solidFill>
                <a:schemeClr val="tx1"/>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C8A60576-CEA4-4B5C-93FA-E8E72354029E}"/>
              </a:ext>
            </a:extLst>
          </p:cNvPr>
          <p:cNvSpPr/>
          <p:nvPr/>
        </p:nvSpPr>
        <p:spPr>
          <a:xfrm>
            <a:off x="10363200" y="0"/>
            <a:ext cx="6858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3">
            <a:extLst>
              <a:ext uri="{FF2B5EF4-FFF2-40B4-BE49-F238E27FC236}">
                <a16:creationId xmlns:a16="http://schemas.microsoft.com/office/drawing/2014/main" id="{D3DB4F55-4C8F-4A43-9B53-5EB9EF5047B3}"/>
              </a:ext>
            </a:extLst>
          </p:cNvPr>
          <p:cNvSpPr>
            <a:spLocks noChangeArrowheads="1"/>
          </p:cNvSpPr>
          <p:nvPr/>
        </p:nvSpPr>
        <p:spPr bwMode="auto">
          <a:xfrm>
            <a:off x="1143000" y="1143001"/>
            <a:ext cx="9906000" cy="1312803"/>
          </a:xfrm>
          <a:prstGeom prst="rect">
            <a:avLst/>
          </a:prstGeom>
          <a:noFill/>
          <a:ln w="9525">
            <a:noFill/>
            <a:miter lim="800000"/>
            <a:headEnd/>
            <a:tailEnd/>
          </a:ln>
          <a:effectLst/>
        </p:spPr>
        <p:txBody>
          <a:bodyPr anchor="ctr"/>
          <a:lstStyle/>
          <a:p>
            <a:pPr algn="ctr">
              <a:spcBef>
                <a:spcPct val="0"/>
              </a:spcBef>
            </a:pPr>
            <a:r>
              <a:rPr lang="en-GB" sz="4800" b="1" dirty="0">
                <a:solidFill>
                  <a:srgbClr val="0033A0"/>
                </a:solidFill>
                <a:latin typeface="Arial" panose="020B0604020202020204" pitchFamily="34" charset="0"/>
                <a:cs typeface="Arial" panose="020B0604020202020204" pitchFamily="34" charset="0"/>
              </a:rPr>
              <a:t>Updates on  counter-rotating muon beams in the high-energy acceleration chain</a:t>
            </a:r>
          </a:p>
        </p:txBody>
      </p:sp>
      <p:sp>
        <p:nvSpPr>
          <p:cNvPr id="5" name="Slide Number Placeholder 4">
            <a:extLst>
              <a:ext uri="{FF2B5EF4-FFF2-40B4-BE49-F238E27FC236}">
                <a16:creationId xmlns:a16="http://schemas.microsoft.com/office/drawing/2014/main" id="{32E4A233-99C2-4DF8-AB9D-8B2C0B419805}"/>
              </a:ext>
            </a:extLst>
          </p:cNvPr>
          <p:cNvSpPr>
            <a:spLocks noGrp="1"/>
          </p:cNvSpPr>
          <p:nvPr>
            <p:ph type="sldNum" sz="quarter" idx="12"/>
          </p:nvPr>
        </p:nvSpPr>
        <p:spPr/>
        <p:txBody>
          <a:bodyPr/>
          <a:lstStyle/>
          <a:p>
            <a:fld id="{CE39ED8E-B02D-4168-95A8-7CDEE2FEDE43}" type="slidenum">
              <a:rPr lang="en-GB" smtClean="0"/>
              <a:t>1</a:t>
            </a:fld>
            <a:endParaRPr lang="en-GB"/>
          </a:p>
        </p:txBody>
      </p:sp>
      <p:pic>
        <p:nvPicPr>
          <p:cNvPr id="10" name="Picture 9" descr="Logo&#10;&#10;Description automatically generated">
            <a:extLst>
              <a:ext uri="{FF2B5EF4-FFF2-40B4-BE49-F238E27FC236}">
                <a16:creationId xmlns:a16="http://schemas.microsoft.com/office/drawing/2014/main" id="{2399C063-D847-4D42-9B48-D5DD5C65F9E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557264" y="5278879"/>
            <a:ext cx="1077471" cy="1077471"/>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34589737-C475-47D2-BAED-39B6DDFC3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1464" y="5278879"/>
            <a:ext cx="1050155" cy="1077471"/>
          </a:xfrm>
          <a:prstGeom prst="rect">
            <a:avLst/>
          </a:prstGeom>
        </p:spPr>
      </p:pic>
      <p:pic>
        <p:nvPicPr>
          <p:cNvPr id="4" name="Image 85">
            <a:extLst>
              <a:ext uri="{FF2B5EF4-FFF2-40B4-BE49-F238E27FC236}">
                <a16:creationId xmlns:a16="http://schemas.microsoft.com/office/drawing/2014/main" id="{725EE3F2-ADA8-37C1-127F-45502374ED6F}"/>
              </a:ext>
            </a:extLst>
          </p:cNvPr>
          <p:cNvPicPr>
            <a:picLocks noChangeAspect="1"/>
          </p:cNvPicPr>
          <p:nvPr/>
        </p:nvPicPr>
        <p:blipFill rotWithShape="1">
          <a:blip r:embed="rId4"/>
          <a:srcRect l="50000"/>
          <a:stretch/>
        </p:blipFill>
        <p:spPr>
          <a:xfrm>
            <a:off x="3982910" y="5255227"/>
            <a:ext cx="1135373" cy="1124773"/>
          </a:xfrm>
          <a:prstGeom prst="rect">
            <a:avLst/>
          </a:prstGeom>
        </p:spPr>
      </p:pic>
    </p:spTree>
    <p:extLst>
      <p:ext uri="{BB962C8B-B14F-4D97-AF65-F5344CB8AC3E}">
        <p14:creationId xmlns:p14="http://schemas.microsoft.com/office/powerpoint/2010/main" val="40897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78" name="TextShape 1"/>
              <p:cNvSpPr txBox="1"/>
              <p:nvPr/>
            </p:nvSpPr>
            <p:spPr>
              <a:xfrm>
                <a:off x="406917" y="1162610"/>
                <a:ext cx="10625356" cy="5321711"/>
              </a:xfrm>
              <a:prstGeom prst="rect">
                <a:avLst/>
              </a:prstGeom>
              <a:noFill/>
              <a:ln w="0">
                <a:noFill/>
              </a:ln>
            </p:spPr>
            <p:txBody>
              <a:bodyPr lIns="0" tIns="0" rIns="0" bIns="0">
                <a:noAutofit/>
              </a:bodyPr>
              <a:lstStyle/>
              <a:p>
                <a:pPr marL="342900" indent="-342900">
                  <a:lnSpc>
                    <a:spcPct val="150000"/>
                  </a:lnSpc>
                  <a:buFont typeface="Wingdings" panose="05000000000000000000" pitchFamily="2" charset="2"/>
                  <a:buChar char="§"/>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The transition gamma was proposed to be changed:</a:t>
                </a:r>
              </a:p>
              <a:p>
                <a:pPr marL="342900" indent="-342900">
                  <a:lnSpc>
                    <a:spcPct val="150000"/>
                  </a:lnSpc>
                  <a:buFont typeface="Wingdings" panose="05000000000000000000" pitchFamily="2" charset="2"/>
                  <a:buChar char="Ø"/>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RCS1: from 20 to 79  </a:t>
                </a:r>
                <a:r>
                  <a:rPr lang="en-GB" b="1" spc="-1" dirty="0">
                    <a:solidFill>
                      <a:srgbClr val="FF0000"/>
                    </a:solidFill>
                    <a:latin typeface="Arial" panose="020B0604020202020204" pitchFamily="34" charset="0"/>
                    <a:cs typeface="Arial" panose="020B0604020202020204" pitchFamily="34" charset="0"/>
                    <a:sym typeface="Wingdings" panose="05000000000000000000" pitchFamily="2" charset="2"/>
                  </a:rPr>
                  <a:t>15 times smaller momentum compaction factor </a:t>
                </a:r>
                <a14:m>
                  <m:oMath xmlns:m="http://schemas.openxmlformats.org/officeDocument/2006/math">
                    <m:sSub>
                      <m:sSubPr>
                        <m:ctrlP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ctrlPr>
                      </m:sSubPr>
                      <m:e>
                        <m: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t>𝜶</m:t>
                        </m:r>
                      </m:e>
                      <m:sub>
                        <m: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t>𝒑</m:t>
                        </m:r>
                      </m:sub>
                    </m:sSub>
                  </m:oMath>
                </a14:m>
                <a:endParaRPr lang="en-GB" b="1"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marL="342900" indent="-342900">
                  <a:lnSpc>
                    <a:spcPct val="150000"/>
                  </a:lnSpc>
                  <a:buFont typeface="Wingdings" panose="05000000000000000000" pitchFamily="2" charset="2"/>
                  <a:buChar char="Ø"/>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RCS4: 8 times larger transition gamma, </a:t>
                </a:r>
                <a:r>
                  <a:rPr lang="en-GB" b="1" spc="-1" dirty="0">
                    <a:solidFill>
                      <a:srgbClr val="FF0000"/>
                    </a:solidFill>
                    <a:latin typeface="Arial" panose="020B0604020202020204" pitchFamily="34" charset="0"/>
                    <a:cs typeface="Arial" panose="020B0604020202020204" pitchFamily="34" charset="0"/>
                    <a:sym typeface="Wingdings" panose="05000000000000000000" pitchFamily="2" charset="2"/>
                  </a:rPr>
                  <a:t>62.5 times smaller </a:t>
                </a:r>
                <a14:m>
                  <m:oMath xmlns:m="http://schemas.openxmlformats.org/officeDocument/2006/math">
                    <m:sSub>
                      <m:sSubPr>
                        <m:ctrlP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ctrlPr>
                      </m:sSubPr>
                      <m:e>
                        <m: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t>𝜶</m:t>
                        </m:r>
                      </m:e>
                      <m:sub>
                        <m:r>
                          <a:rPr lang="en-US" b="1" i="1" spc="-1" smtClean="0">
                            <a:solidFill>
                              <a:srgbClr val="FF0000"/>
                            </a:solidFill>
                            <a:latin typeface="Cambria Math" panose="02040503050406030204" pitchFamily="18" charset="0"/>
                            <a:cs typeface="Arial" panose="020B0604020202020204" pitchFamily="34" charset="0"/>
                            <a:sym typeface="Wingdings" panose="05000000000000000000" pitchFamily="2" charset="2"/>
                          </a:rPr>
                          <m:t>𝒑</m:t>
                        </m:r>
                      </m:sub>
                    </m:sSub>
                  </m:oMath>
                </a14:m>
                <a:endParaRPr lang="en-GB" b="1"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marL="342900" indent="-342900">
                  <a:lnSpc>
                    <a:spcPct val="150000"/>
                  </a:lnSpc>
                  <a:buFont typeface="Wingdings" panose="05000000000000000000" pitchFamily="2" charset="2"/>
                  <a:buChar char="§"/>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Large effects on RF, RF bucket, beam dynamics, bunch length, etc.</a:t>
                </a:r>
              </a:p>
              <a:p>
                <a:pPr marL="342900" indent="-342900">
                  <a:lnSpc>
                    <a:spcPct val="150000"/>
                  </a:lnSpc>
                  <a:buFont typeface="Wingdings" panose="05000000000000000000" pitchFamily="2" charset="2"/>
                  <a:buChar char="§"/>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Probably strong mismatch in RCS1, extreme changes of the RF bucket in RCS4</a:t>
                </a:r>
              </a:p>
              <a:p>
                <a:pPr marL="342900" indent="-342900">
                  <a:lnSpc>
                    <a:spcPct val="150000"/>
                  </a:lnSpc>
                  <a:buFont typeface="Wingdings" panose="05000000000000000000" pitchFamily="2" charset="2"/>
                  <a:buChar char="§"/>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This also affects the transverse studies</a:t>
                </a:r>
              </a:p>
              <a:p>
                <a:pPr>
                  <a:lnSpc>
                    <a:spcPct val="150000"/>
                  </a:lnSpc>
                </a:pPr>
                <a:endParaRPr lang="en-GB" sz="200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a:lnSpc>
                    <a:spcPct val="150000"/>
                  </a:lnSpc>
                </a:pPr>
                <a:endParaRPr lang="en-GB" sz="200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p:txBody>
          </p:sp>
        </mc:Choice>
        <mc:Fallback xmlns="">
          <p:sp>
            <p:nvSpPr>
              <p:cNvPr id="778" name="TextShape 1"/>
              <p:cNvSpPr txBox="1">
                <a:spLocks noRot="1" noChangeAspect="1" noMove="1" noResize="1" noEditPoints="1" noAdjustHandles="1" noChangeArrowheads="1" noChangeShapeType="1" noTextEdit="1"/>
              </p:cNvSpPr>
              <p:nvPr/>
            </p:nvSpPr>
            <p:spPr>
              <a:xfrm>
                <a:off x="406917" y="1162610"/>
                <a:ext cx="10625356" cy="5321711"/>
              </a:xfrm>
              <a:prstGeom prst="rect">
                <a:avLst/>
              </a:prstGeom>
              <a:blipFill>
                <a:blip r:embed="rId2"/>
                <a:stretch>
                  <a:fillRect l="-1262"/>
                </a:stretch>
              </a:blipFill>
              <a:ln w="0">
                <a:noFill/>
              </a:ln>
            </p:spPr>
            <p:txBody>
              <a:bodyPr/>
              <a:lstStyle/>
              <a:p>
                <a:r>
                  <a:rPr lang="en-GB">
                    <a:noFill/>
                  </a:rPr>
                  <a:t> </a:t>
                </a:r>
              </a:p>
            </p:txBody>
          </p:sp>
        </mc:Fallback>
      </mc:AlternateContent>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GB" sz="3600" b="1" spc="-1" dirty="0">
                <a:solidFill>
                  <a:srgbClr val="0033A0"/>
                </a:solidFill>
                <a:latin typeface="Arial"/>
              </a:rPr>
              <a:t>Changes of the transition gamma</a:t>
            </a: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pic>
        <p:nvPicPr>
          <p:cNvPr id="3" name="Picture 2" descr="A diagram of an oval with a blue star and a red line&#10;&#10;Description automatically generated">
            <a:extLst>
              <a:ext uri="{FF2B5EF4-FFF2-40B4-BE49-F238E27FC236}">
                <a16:creationId xmlns:a16="http://schemas.microsoft.com/office/drawing/2014/main" id="{2C2F409C-46D3-2587-3BB9-6A28E9C580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2101" y="4034979"/>
            <a:ext cx="3842521" cy="2728713"/>
          </a:xfrm>
          <a:prstGeom prst="rect">
            <a:avLst/>
          </a:prstGeom>
        </p:spPr>
      </p:pic>
      <p:pic>
        <p:nvPicPr>
          <p:cNvPr id="5" name="Picture 4" descr="A diagram of a red circle with a blue circle&#10;&#10;Description automatically generated">
            <a:extLst>
              <a:ext uri="{FF2B5EF4-FFF2-40B4-BE49-F238E27FC236}">
                <a16:creationId xmlns:a16="http://schemas.microsoft.com/office/drawing/2014/main" id="{3F29BBDF-E4CB-BFB7-450A-252F975B84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94939" y="4034979"/>
            <a:ext cx="3949078" cy="2734873"/>
          </a:xfrm>
          <a:prstGeom prst="rect">
            <a:avLst/>
          </a:prstGeom>
        </p:spPr>
      </p:pic>
      <p:sp>
        <p:nvSpPr>
          <p:cNvPr id="6" name="TextBox 5">
            <a:extLst>
              <a:ext uri="{FF2B5EF4-FFF2-40B4-BE49-F238E27FC236}">
                <a16:creationId xmlns:a16="http://schemas.microsoft.com/office/drawing/2014/main" id="{FD3264A0-D7CF-003F-3748-07A1F4D7A3C8}"/>
              </a:ext>
            </a:extLst>
          </p:cNvPr>
          <p:cNvSpPr txBox="1"/>
          <p:nvPr/>
        </p:nvSpPr>
        <p:spPr>
          <a:xfrm>
            <a:off x="1864186" y="4297909"/>
            <a:ext cx="2447464" cy="523220"/>
          </a:xfrm>
          <a:prstGeom prst="rect">
            <a:avLst/>
          </a:prstGeom>
          <a:noFill/>
        </p:spPr>
        <p:txBody>
          <a:bodyPr wrap="square">
            <a:spAutoFit/>
          </a:bodyPr>
          <a:lstStyle/>
          <a:p>
            <a:r>
              <a:rPr lang="en-US" sz="1400" b="1" spc="-1" dirty="0">
                <a:latin typeface="Mangal" panose="02040503050203030202" pitchFamily="18" charset="0"/>
                <a:cs typeface="Mangal" panose="02040503050203030202" pitchFamily="18" charset="0"/>
                <a:sym typeface="Wingdings" panose="05000000000000000000" pitchFamily="2" charset="2"/>
              </a:rPr>
              <a:t>RCS1, </a:t>
            </a:r>
            <a:r>
              <a:rPr lang="en-GB" sz="1400" spc="-1" dirty="0">
                <a:solidFill>
                  <a:srgbClr val="171717"/>
                </a:solidFill>
                <a:latin typeface="Arial" panose="020B0604020202020204" pitchFamily="34" charset="0"/>
                <a:cs typeface="Arial" panose="020B0604020202020204" pitchFamily="34" charset="0"/>
                <a:sym typeface="Wingdings" panose="05000000000000000000" pitchFamily="2" charset="2"/>
              </a:rPr>
              <a:t>mismatched bunch</a:t>
            </a:r>
            <a:endParaRPr lang="en-GB" sz="1400" dirty="0"/>
          </a:p>
          <a:p>
            <a:endParaRPr lang="en-GB" sz="1400" dirty="0"/>
          </a:p>
        </p:txBody>
      </p:sp>
      <p:sp>
        <p:nvSpPr>
          <p:cNvPr id="7" name="TextBox 6">
            <a:extLst>
              <a:ext uri="{FF2B5EF4-FFF2-40B4-BE49-F238E27FC236}">
                <a16:creationId xmlns:a16="http://schemas.microsoft.com/office/drawing/2014/main" id="{32A6BD92-5C8E-5BF4-7898-494653B5545B}"/>
              </a:ext>
            </a:extLst>
          </p:cNvPr>
          <p:cNvSpPr txBox="1"/>
          <p:nvPr/>
        </p:nvSpPr>
        <p:spPr>
          <a:xfrm>
            <a:off x="7624491" y="4297909"/>
            <a:ext cx="3024459" cy="523220"/>
          </a:xfrm>
          <a:prstGeom prst="rect">
            <a:avLst/>
          </a:prstGeom>
          <a:noFill/>
        </p:spPr>
        <p:txBody>
          <a:bodyPr wrap="square">
            <a:spAutoFit/>
          </a:bodyPr>
          <a:lstStyle/>
          <a:p>
            <a:r>
              <a:rPr lang="en-US" sz="1400" b="1" spc="-1" dirty="0">
                <a:latin typeface="Mangal" panose="02040503050203030202" pitchFamily="18" charset="0"/>
                <a:cs typeface="Mangal" panose="02040503050203030202" pitchFamily="18" charset="0"/>
                <a:sym typeface="Wingdings" panose="05000000000000000000" pitchFamily="2" charset="2"/>
              </a:rPr>
              <a:t>RCS4</a:t>
            </a:r>
            <a:r>
              <a:rPr lang="en-US" sz="1400" spc="-1" dirty="0">
                <a:latin typeface="Mangal" panose="02040503050203030202" pitchFamily="18" charset="0"/>
                <a:cs typeface="Mangal" panose="02040503050203030202" pitchFamily="18" charset="0"/>
                <a:sym typeface="Wingdings" panose="05000000000000000000" pitchFamily="2" charset="2"/>
              </a:rPr>
              <a:t>, matched but excessive RF bucket</a:t>
            </a:r>
            <a:endParaRPr lang="en-GB" sz="1400" dirty="0"/>
          </a:p>
        </p:txBody>
      </p:sp>
    </p:spTree>
    <p:extLst>
      <p:ext uri="{BB962C8B-B14F-4D97-AF65-F5344CB8AC3E}">
        <p14:creationId xmlns:p14="http://schemas.microsoft.com/office/powerpoint/2010/main" val="93189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7" y="1162609"/>
            <a:ext cx="10273783" cy="5321711"/>
          </a:xfrm>
          <a:prstGeom prst="rect">
            <a:avLst/>
          </a:prstGeom>
          <a:noFill/>
          <a:ln w="0">
            <a:noFill/>
          </a:ln>
        </p:spPr>
        <p:txBody>
          <a:bodyPr lIns="0" tIns="0" rIns="0" bIns="0">
            <a:noAutofit/>
          </a:bodyPr>
          <a:lstStyle/>
          <a:p>
            <a:pPr marL="285750" indent="-285750" algn="just">
              <a:lnSpc>
                <a:spcPct val="200000"/>
              </a:lnSpc>
              <a:spcBef>
                <a:spcPts val="600"/>
              </a:spcBef>
              <a:spcAft>
                <a:spcPts val="400"/>
              </a:spcAft>
              <a:buFont typeface="Wingdings" panose="05000000000000000000" pitchFamily="2" charset="2"/>
              <a:buChar char="§"/>
              <a:tabLst>
                <a:tab pos="0" algn="l"/>
              </a:tabLst>
            </a:pPr>
            <a:r>
              <a:rPr lang="en-US" b="1" spc="-1" dirty="0">
                <a:solidFill>
                  <a:srgbClr val="171717"/>
                </a:solidFill>
                <a:latin typeface="Arial" panose="020B0604020202020204" pitchFamily="34" charset="0"/>
                <a:cs typeface="Arial" panose="020B0604020202020204" pitchFamily="34" charset="0"/>
              </a:rPr>
              <a:t>The induced voltages of the counterrotating beams build up due to their relative phase offset of 0 </a:t>
            </a:r>
            <a:r>
              <a:rPr lang="en-US" b="1" spc="-1" dirty="0">
                <a:solidFill>
                  <a:srgbClr val="171717"/>
                </a:solidFill>
                <a:latin typeface="Mangal" panose="02040503050203030202" pitchFamily="18" charset="0"/>
                <a:cs typeface="Mangal" panose="02040503050203030202" pitchFamily="18" charset="0"/>
              </a:rPr>
              <a:t>(2n</a:t>
            </a:r>
            <a:r>
              <a:rPr lang="en-US" b="1" spc="-1" dirty="0">
                <a:solidFill>
                  <a:srgbClr val="171717"/>
                </a:solidFill>
                <a:latin typeface="Symbol" panose="05050102010706020507" pitchFamily="18" charset="2"/>
                <a:cs typeface="Mangal" panose="02040503050203030202" pitchFamily="18" charset="0"/>
              </a:rPr>
              <a:t>p</a:t>
            </a:r>
            <a:r>
              <a:rPr lang="en-US" b="1" spc="-1" dirty="0">
                <a:solidFill>
                  <a:srgbClr val="171717"/>
                </a:solidFill>
                <a:latin typeface="Mangal" panose="02040503050203030202" pitchFamily="18" charset="0"/>
                <a:cs typeface="Mangal" panose="02040503050203030202" pitchFamily="18" charset="0"/>
              </a:rPr>
              <a:t>) </a:t>
            </a:r>
          </a:p>
          <a:p>
            <a:pPr algn="just">
              <a:lnSpc>
                <a:spcPct val="200000"/>
              </a:lnSpc>
              <a:spcBef>
                <a:spcPts val="600"/>
              </a:spcBef>
              <a:spcAft>
                <a:spcPts val="400"/>
              </a:spcAft>
              <a:tabLst>
                <a:tab pos="0" algn="l"/>
              </a:tabLst>
            </a:pP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rPr>
              <a:t> Careful placement/alignment of cavities required, as done for LEP (see </a:t>
            </a: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hlinkClick r:id="rId2"/>
              </a:rPr>
              <a:t>paper</a:t>
            </a: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rPr>
              <a:t>, section 4.1)</a:t>
            </a:r>
            <a:endParaRPr lang="en-US" b="1" spc="-1" dirty="0">
              <a:solidFill>
                <a:srgbClr val="171717"/>
              </a:solidFill>
              <a:latin typeface="Arial" panose="020B0604020202020204" pitchFamily="34" charset="0"/>
              <a:cs typeface="Arial" panose="020B0604020202020204" pitchFamily="34" charset="0"/>
            </a:endParaRPr>
          </a:p>
          <a:p>
            <a:pPr marL="285750" indent="-285750" algn="just">
              <a:lnSpc>
                <a:spcPct val="200000"/>
              </a:lnSpc>
              <a:spcBef>
                <a:spcPts val="600"/>
              </a:spcBef>
              <a:spcAft>
                <a:spcPts val="400"/>
              </a:spcAft>
              <a:buFont typeface="Wingdings" panose="05000000000000000000" pitchFamily="2" charset="2"/>
              <a:buChar char="§"/>
              <a:tabLst>
                <a:tab pos="0" algn="l"/>
              </a:tabLst>
            </a:pPr>
            <a:r>
              <a:rPr lang="en-US" b="1" spc="-1" dirty="0">
                <a:solidFill>
                  <a:srgbClr val="171717"/>
                </a:solidFill>
                <a:latin typeface="Arial" panose="020B0604020202020204" pitchFamily="34" charset="0"/>
                <a:cs typeface="Arial" panose="020B0604020202020204" pitchFamily="34" charset="0"/>
              </a:rPr>
              <a:t>Providing larger RF voltages seems to allow for beam loading compensation</a:t>
            </a:r>
          </a:p>
          <a:p>
            <a:pPr marL="285750" indent="-285750" algn="just">
              <a:lnSpc>
                <a:spcPct val="200000"/>
              </a:lnSpc>
              <a:spcBef>
                <a:spcPts val="600"/>
              </a:spcBef>
              <a:spcAft>
                <a:spcPts val="400"/>
              </a:spcAft>
              <a:buFont typeface="Wingdings" panose="05000000000000000000" pitchFamily="2" charset="2"/>
              <a:buChar char="§"/>
              <a:tabLst>
                <a:tab pos="0" algn="l"/>
              </a:tabLst>
            </a:pPr>
            <a:r>
              <a:rPr lang="en-US" b="1" spc="-1" dirty="0">
                <a:solidFill>
                  <a:srgbClr val="171717"/>
                </a:solidFill>
                <a:latin typeface="Arial" panose="020B0604020202020204" pitchFamily="34" charset="0"/>
                <a:cs typeface="Arial" panose="020B0604020202020204" pitchFamily="34" charset="0"/>
              </a:rPr>
              <a:t>Modulation of the cavity voltage from the CR bunch under study</a:t>
            </a:r>
          </a:p>
          <a:p>
            <a:pPr marL="285750" indent="-285750" algn="just">
              <a:lnSpc>
                <a:spcPct val="200000"/>
              </a:lnSpc>
              <a:spcBef>
                <a:spcPts val="600"/>
              </a:spcBef>
              <a:spcAft>
                <a:spcPts val="400"/>
              </a:spcAft>
              <a:buFont typeface="Wingdings" panose="05000000000000000000" pitchFamily="2" charset="2"/>
              <a:buChar char="§"/>
              <a:tabLst>
                <a:tab pos="0" algn="l"/>
              </a:tabLst>
            </a:pPr>
            <a:r>
              <a:rPr lang="en-US" b="1" spc="-1" dirty="0">
                <a:solidFill>
                  <a:srgbClr val="171717"/>
                </a:solidFill>
                <a:latin typeface="Arial" panose="020B0604020202020204" pitchFamily="34" charset="0"/>
                <a:cs typeface="Arial" panose="020B0604020202020204" pitchFamily="34" charset="0"/>
              </a:rPr>
              <a:t>Changes in the momentum compaction factor might have large consequences on the longitudinal and transverse design and will be topic of a dedicated meeting end of June</a:t>
            </a: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b="1" spc="-1" dirty="0">
              <a:solidFill>
                <a:srgbClr val="171717"/>
              </a:solidFill>
              <a:latin typeface="Mangal" panose="02040503050203030202" pitchFamily="18" charset="0"/>
              <a:cs typeface="Mangal" panose="02040503050203030202" pitchFamily="18"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b="1" spc="-1" dirty="0">
              <a:solidFill>
                <a:srgbClr val="171717"/>
              </a:solidFill>
              <a:latin typeface="Mangal" panose="02040503050203030202" pitchFamily="18" charset="0"/>
              <a:cs typeface="Mangal" panose="02040503050203030202" pitchFamily="18"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b="1" spc="-1" dirty="0">
              <a:solidFill>
                <a:srgbClr val="171717"/>
              </a:solidFill>
              <a:latin typeface="Mangal" panose="02040503050203030202" pitchFamily="18" charset="0"/>
              <a:cs typeface="Mangal" panose="02040503050203030202" pitchFamily="18"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b="1" spc="-1" dirty="0">
              <a:solidFill>
                <a:srgbClr val="171717"/>
              </a:solidFill>
              <a:latin typeface="Mangal" panose="02040503050203030202" pitchFamily="18" charset="0"/>
              <a:cs typeface="Mangal" panose="02040503050203030202" pitchFamily="18"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b="1" spc="-1" dirty="0">
              <a:solidFill>
                <a:srgbClr val="171717"/>
              </a:solidFill>
              <a:latin typeface="Mangal" panose="02040503050203030202" pitchFamily="18" charset="0"/>
              <a:cs typeface="Mangal" panose="02040503050203030202" pitchFamily="18" charset="0"/>
            </a:endParaRPr>
          </a:p>
        </p:txBody>
      </p:sp>
      <p:sp>
        <p:nvSpPr>
          <p:cNvPr id="779" name="TextShape 2"/>
          <p:cNvSpPr txBox="1"/>
          <p:nvPr/>
        </p:nvSpPr>
        <p:spPr>
          <a:xfrm>
            <a:off x="407880" y="373680"/>
            <a:ext cx="11375640" cy="590479"/>
          </a:xfrm>
          <a:prstGeom prst="rect">
            <a:avLst/>
          </a:prstGeom>
          <a:noFill/>
          <a:ln w="0">
            <a:noFill/>
          </a:ln>
        </p:spPr>
        <p:txBody>
          <a:bodyPr lIns="0" tIns="0" rIns="0" bIns="0">
            <a:noAutofit/>
          </a:bodyPr>
          <a:lstStyle/>
          <a:p>
            <a:pPr>
              <a:lnSpc>
                <a:spcPct val="90000"/>
              </a:lnSpc>
            </a:pPr>
            <a:r>
              <a:rPr lang="en-US" sz="3600" b="1" spc="-1" dirty="0">
                <a:solidFill>
                  <a:srgbClr val="0033A0"/>
                </a:solidFill>
                <a:latin typeface="Arial"/>
              </a:rPr>
              <a:t>Summary</a:t>
            </a:r>
            <a:endParaRPr lang="en-US" sz="3600" b="0" strike="noStrike"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5" y="6356155"/>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0" y="6356155"/>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r>
              <a:rPr lang="de-DE" dirty="0"/>
              <a:t>Fabian Batsch</a:t>
            </a:r>
          </a:p>
        </p:txBody>
      </p:sp>
    </p:spTree>
    <p:extLst>
      <p:ext uri="{BB962C8B-B14F-4D97-AF65-F5344CB8AC3E}">
        <p14:creationId xmlns:p14="http://schemas.microsoft.com/office/powerpoint/2010/main" val="385170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3FC2656-8231-9325-0625-910C32B850E9}"/>
              </a:ext>
            </a:extLst>
          </p:cNvPr>
          <p:cNvSpPr/>
          <p:nvPr/>
        </p:nvSpPr>
        <p:spPr>
          <a:xfrm>
            <a:off x="241300" y="2564779"/>
            <a:ext cx="11061700" cy="3533233"/>
          </a:xfrm>
          <a:prstGeom prst="rect">
            <a:avLst/>
          </a:prstGeom>
          <a:solidFill>
            <a:srgbClr val="00FF00">
              <a:alpha val="72000"/>
            </a:srgb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78" name="TextShape 1"/>
          <p:cNvSpPr txBox="1"/>
          <p:nvPr/>
        </p:nvSpPr>
        <p:spPr>
          <a:xfrm>
            <a:off x="406917" y="1162609"/>
            <a:ext cx="10975458" cy="3174441"/>
          </a:xfrm>
          <a:prstGeom prst="rect">
            <a:avLst/>
          </a:prstGeom>
          <a:noFill/>
          <a:ln w="0">
            <a:noFill/>
          </a:ln>
        </p:spPr>
        <p:txBody>
          <a:bodyPr lIns="0" tIns="0" rIns="0" bIns="0">
            <a:noAutofit/>
          </a:bodyPr>
          <a:lstStyle/>
          <a:p>
            <a:pPr marL="285750" indent="-285750">
              <a:lnSpc>
                <a:spcPct val="150000"/>
              </a:lnSpc>
              <a:spcBef>
                <a:spcPts val="600"/>
              </a:spcBef>
              <a:spcAft>
                <a:spcPts val="400"/>
              </a:spcAft>
              <a:buFont typeface="Wingdings" panose="05000000000000000000" pitchFamily="2" charset="2"/>
              <a:buChar char="§"/>
              <a:tabLst>
                <a:tab pos="0" algn="l"/>
              </a:tabLst>
            </a:pPr>
            <a:r>
              <a:rPr lang="en-US" sz="1600" b="1" spc="-1" dirty="0">
                <a:solidFill>
                  <a:srgbClr val="171717"/>
                </a:solidFill>
                <a:latin typeface="Arial" panose="020B0604020202020204" pitchFamily="34" charset="0"/>
                <a:cs typeface="Arial" panose="020B0604020202020204" pitchFamily="34" charset="0"/>
              </a:rPr>
              <a:t>CERN summer student from July to August (01/07-30/08): </a:t>
            </a:r>
            <a:br>
              <a:rPr lang="en-US" sz="1600" b="1" spc="-1" dirty="0">
                <a:solidFill>
                  <a:srgbClr val="171717"/>
                </a:solidFill>
                <a:latin typeface="Arial" panose="020B0604020202020204" pitchFamily="34" charset="0"/>
                <a:cs typeface="Arial" panose="020B0604020202020204" pitchFamily="34" charset="0"/>
              </a:rPr>
            </a:br>
            <a:r>
              <a:rPr lang="en-GB" sz="1600" b="1" spc="-1" dirty="0">
                <a:solidFill>
                  <a:srgbClr val="0F0FFF"/>
                </a:solidFill>
                <a:latin typeface="Arial" panose="020B0604020202020204" pitchFamily="34" charset="0"/>
                <a:cs typeface="Arial" panose="020B0604020202020204" pitchFamily="34" charset="0"/>
              </a:rPr>
              <a:t>Longitudinal beam dynamics simulations for a hybrid RCS demonstrator facility</a:t>
            </a:r>
            <a:r>
              <a:rPr lang="en-US" sz="1600" b="1" spc="-1" dirty="0">
                <a:solidFill>
                  <a:srgbClr val="0F0FFF"/>
                </a:solidFill>
                <a:latin typeface="Arial" panose="020B0604020202020204" pitchFamily="34" charset="0"/>
                <a:cs typeface="Arial" panose="020B0604020202020204" pitchFamily="34" charset="0"/>
              </a:rPr>
              <a:t> </a:t>
            </a:r>
          </a:p>
          <a:p>
            <a:pPr marL="285750" indent="-285750">
              <a:lnSpc>
                <a:spcPct val="150000"/>
              </a:lnSpc>
              <a:spcBef>
                <a:spcPts val="600"/>
              </a:spcBef>
              <a:spcAft>
                <a:spcPts val="400"/>
              </a:spcAft>
              <a:buFont typeface="Wingdings" panose="05000000000000000000" pitchFamily="2" charset="2"/>
              <a:buChar char="§"/>
              <a:tabLst>
                <a:tab pos="0" algn="l"/>
              </a:tabLst>
            </a:pPr>
            <a:r>
              <a:rPr lang="en-US" sz="1600" b="1" spc="-1" dirty="0">
                <a:solidFill>
                  <a:srgbClr val="171717"/>
                </a:solidFill>
                <a:latin typeface="Arial" panose="020B0604020202020204" pitchFamily="34" charset="0"/>
                <a:cs typeface="Arial" panose="020B0604020202020204" pitchFamily="34" charset="0"/>
                <a:sym typeface="Wingdings" panose="05000000000000000000" pitchFamily="2" charset="2"/>
              </a:rPr>
              <a:t>Design for 0.1-3 GeV, assuming a fixed ramp rate of 3 </a:t>
            </a:r>
            <a:r>
              <a:rPr lang="en-US" sz="1600" b="1" spc="-1" dirty="0" err="1">
                <a:solidFill>
                  <a:srgbClr val="171717"/>
                </a:solidFill>
                <a:latin typeface="Arial" panose="020B0604020202020204" pitchFamily="34" charset="0"/>
                <a:cs typeface="Arial" panose="020B0604020202020204" pitchFamily="34" charset="0"/>
                <a:sym typeface="Wingdings" panose="05000000000000000000" pitchFamily="2" charset="2"/>
              </a:rPr>
              <a:t>kT</a:t>
            </a:r>
            <a:r>
              <a:rPr lang="en-US" sz="1600" b="1" spc="-1" dirty="0">
                <a:solidFill>
                  <a:srgbClr val="171717"/>
                </a:solidFill>
                <a:latin typeface="Arial" panose="020B0604020202020204" pitchFamily="34" charset="0"/>
                <a:cs typeface="Arial" panose="020B0604020202020204" pitchFamily="34" charset="0"/>
                <a:sym typeface="Wingdings" panose="05000000000000000000" pitchFamily="2" charset="2"/>
              </a:rPr>
              <a:t>/s</a:t>
            </a:r>
          </a:p>
          <a:p>
            <a:pPr algn="just">
              <a:lnSpc>
                <a:spcPct val="200000"/>
              </a:lnSpc>
              <a:spcBef>
                <a:spcPts val="600"/>
              </a:spcBef>
              <a:spcAft>
                <a:spcPts val="400"/>
              </a:spcAft>
              <a:tabLst>
                <a:tab pos="0" algn="l"/>
              </a:tabLst>
            </a:pPr>
            <a:r>
              <a:rPr lang="en-US" b="1" u="sng" spc="-1" dirty="0">
                <a:latin typeface="Arial" panose="020B0604020202020204" pitchFamily="34" charset="0"/>
                <a:cs typeface="Arial" panose="020B0604020202020204" pitchFamily="34" charset="0"/>
              </a:rPr>
              <a:t>From 8</a:t>
            </a:r>
            <a:r>
              <a:rPr lang="en-US" b="1" u="sng" spc="-1" baseline="30000" dirty="0">
                <a:latin typeface="Arial" panose="020B0604020202020204" pitchFamily="34" charset="0"/>
                <a:cs typeface="Arial" panose="020B0604020202020204" pitchFamily="34" charset="0"/>
              </a:rPr>
              <a:t>th</a:t>
            </a:r>
            <a:r>
              <a:rPr lang="en-US" b="1" u="sng" spc="-1" dirty="0">
                <a:latin typeface="Arial" panose="020B0604020202020204" pitchFamily="34" charset="0"/>
                <a:cs typeface="Arial" panose="020B0604020202020204" pitchFamily="34" charset="0"/>
              </a:rPr>
              <a:t> WP6.1 Meeting</a:t>
            </a:r>
            <a:r>
              <a:rPr lang="en-US" spc="-1" dirty="0">
                <a:latin typeface="Arial" panose="020B0604020202020204" pitchFamily="34" charset="0"/>
                <a:cs typeface="Arial" panose="020B0604020202020204" pitchFamily="34" charset="0"/>
              </a:rPr>
              <a:t>:</a:t>
            </a:r>
          </a:p>
          <a:p>
            <a:pPr marL="285750" indent="-285750" algn="just">
              <a:lnSpc>
                <a:spcPct val="150000"/>
              </a:lnSpc>
              <a:spcBef>
                <a:spcPts val="600"/>
              </a:spcBef>
              <a:spcAft>
                <a:spcPts val="400"/>
              </a:spcAft>
              <a:buFont typeface="Wingdings" panose="05000000000000000000" pitchFamily="2" charset="2"/>
              <a:buChar char="§"/>
              <a:tabLst>
                <a:tab pos="0" algn="l"/>
              </a:tabLst>
            </a:pPr>
            <a:r>
              <a:rPr lang="en-GB" sz="1600" b="1" spc="-1" dirty="0">
                <a:solidFill>
                  <a:srgbClr val="171717"/>
                </a:solidFill>
                <a:latin typeface="Arial" panose="020B0604020202020204" pitchFamily="34" charset="0"/>
                <a:cs typeface="Arial" panose="020B0604020202020204" pitchFamily="34" charset="0"/>
              </a:rPr>
              <a:t>Moderately-sized hybrid (e</a:t>
            </a:r>
            <a:r>
              <a:rPr lang="en-GB" sz="1600" b="1" spc="-1" baseline="30000" dirty="0">
                <a:solidFill>
                  <a:srgbClr val="171717"/>
                </a:solidFill>
                <a:latin typeface="Arial" panose="020B0604020202020204" pitchFamily="34" charset="0"/>
                <a:cs typeface="Arial" panose="020B0604020202020204" pitchFamily="34" charset="0"/>
              </a:rPr>
              <a:t>-</a:t>
            </a:r>
            <a:r>
              <a:rPr lang="en-GB" sz="1600" b="1" spc="-1" dirty="0">
                <a:solidFill>
                  <a:srgbClr val="171717"/>
                </a:solidFill>
                <a:latin typeface="Arial" panose="020B0604020202020204" pitchFamily="34" charset="0"/>
                <a:cs typeface="Arial" panose="020B0604020202020204" pitchFamily="34" charset="0"/>
              </a:rPr>
              <a:t>) RCS demonstrator to be constructed and commissioned from 2030 to 2033</a:t>
            </a:r>
          </a:p>
          <a:p>
            <a:pPr marL="285750" indent="-285750" algn="just">
              <a:lnSpc>
                <a:spcPct val="150000"/>
              </a:lnSpc>
              <a:spcBef>
                <a:spcPts val="600"/>
              </a:spcBef>
              <a:spcAft>
                <a:spcPts val="400"/>
              </a:spcAft>
              <a:buFont typeface="Wingdings" panose="05000000000000000000" pitchFamily="2" charset="2"/>
              <a:buChar char="§"/>
              <a:tabLst>
                <a:tab pos="0" algn="l"/>
              </a:tabLst>
            </a:pPr>
            <a:r>
              <a:rPr lang="en-US" sz="1600" b="1" spc="-1" dirty="0">
                <a:solidFill>
                  <a:srgbClr val="171717"/>
                </a:solidFill>
                <a:latin typeface="Arial" panose="020B0604020202020204" pitchFamily="34" charset="0"/>
                <a:cs typeface="Arial" panose="020B0604020202020204" pitchFamily="34" charset="0"/>
              </a:rPr>
              <a:t>Several purposes:</a:t>
            </a:r>
          </a:p>
          <a:p>
            <a:pPr marL="285750" indent="-285750" algn="just">
              <a:lnSpc>
                <a:spcPct val="150000"/>
              </a:lnSpc>
              <a:spcBef>
                <a:spcPts val="600"/>
              </a:spcBef>
              <a:spcAft>
                <a:spcPts val="400"/>
              </a:spcAft>
              <a:buFont typeface="Wingdings" panose="05000000000000000000" pitchFamily="2" charset="2"/>
              <a:buChar char="Ø"/>
              <a:tabLst>
                <a:tab pos="0" algn="l"/>
              </a:tabLst>
            </a:pPr>
            <a:r>
              <a:rPr lang="en-US" sz="1600" b="1" spc="-1" dirty="0">
                <a:solidFill>
                  <a:srgbClr val="171717"/>
                </a:solidFill>
                <a:latin typeface="Arial" panose="020B0604020202020204" pitchFamily="34" charset="0"/>
                <a:cs typeface="Arial" panose="020B0604020202020204" pitchFamily="34" charset="0"/>
              </a:rPr>
              <a:t>Test of hybrid RCSs and its beam dynamics</a:t>
            </a:r>
          </a:p>
          <a:p>
            <a:pPr marL="285750" indent="-285750" algn="just">
              <a:lnSpc>
                <a:spcPct val="150000"/>
              </a:lnSpc>
              <a:spcBef>
                <a:spcPts val="600"/>
              </a:spcBef>
              <a:spcAft>
                <a:spcPts val="400"/>
              </a:spcAft>
              <a:buFont typeface="Wingdings" panose="05000000000000000000" pitchFamily="2" charset="2"/>
              <a:buChar char="Ø"/>
              <a:tabLst>
                <a:tab pos="0" algn="l"/>
              </a:tabLst>
            </a:pPr>
            <a:r>
              <a:rPr lang="en-US" sz="1600" b="1" spc="-1" dirty="0">
                <a:solidFill>
                  <a:srgbClr val="171717"/>
                </a:solidFill>
                <a:latin typeface="Arial" panose="020B0604020202020204" pitchFamily="34" charset="0"/>
                <a:cs typeface="Arial" panose="020B0604020202020204" pitchFamily="34" charset="0"/>
              </a:rPr>
              <a:t>Evaluate fast ramping of magnets</a:t>
            </a:r>
          </a:p>
          <a:p>
            <a:pPr marL="285750" indent="-285750" algn="just">
              <a:lnSpc>
                <a:spcPct val="150000"/>
              </a:lnSpc>
              <a:spcBef>
                <a:spcPts val="600"/>
              </a:spcBef>
              <a:spcAft>
                <a:spcPts val="400"/>
              </a:spcAft>
              <a:buFont typeface="Wingdings" panose="05000000000000000000" pitchFamily="2" charset="2"/>
              <a:buChar char="Ø"/>
              <a:tabLst>
                <a:tab pos="0" algn="l"/>
              </a:tabLst>
            </a:pPr>
            <a:r>
              <a:rPr lang="en-GB" sz="1600" b="1" spc="-1" dirty="0">
                <a:solidFill>
                  <a:srgbClr val="171717"/>
                </a:solidFill>
                <a:latin typeface="Arial" panose="020B0604020202020204" pitchFamily="34" charset="0"/>
                <a:cs typeface="Arial" panose="020B0604020202020204" pitchFamily="34" charset="0"/>
              </a:rPr>
              <a:t>Serve as an injector for an electron storage ring</a:t>
            </a:r>
          </a:p>
          <a:p>
            <a:pPr marL="285750" indent="-285750" algn="just">
              <a:lnSpc>
                <a:spcPct val="150000"/>
              </a:lnSpc>
              <a:spcBef>
                <a:spcPts val="600"/>
              </a:spcBef>
              <a:spcAft>
                <a:spcPts val="400"/>
              </a:spcAft>
              <a:buFont typeface="Wingdings" panose="05000000000000000000" pitchFamily="2" charset="2"/>
              <a:buChar char="à"/>
              <a:tabLst>
                <a:tab pos="0" algn="l"/>
              </a:tabLst>
            </a:pPr>
            <a:r>
              <a:rPr lang="en-US" sz="1600" b="1" spc="-1" dirty="0">
                <a:solidFill>
                  <a:srgbClr val="171717"/>
                </a:solidFill>
                <a:latin typeface="Arial" panose="020B0604020202020204" pitchFamily="34" charset="0"/>
                <a:cs typeface="Arial" panose="020B0604020202020204" pitchFamily="34" charset="0"/>
                <a:sym typeface="Wingdings" panose="05000000000000000000" pitchFamily="2" charset="2"/>
              </a:rPr>
              <a:t>Option to ramp only one half of the magnets and keep the others at a fixed field to simulate a hybrid scheme </a:t>
            </a:r>
            <a:endParaRPr lang="en-US" sz="1600" b="1" spc="-1" dirty="0">
              <a:solidFill>
                <a:srgbClr val="171717"/>
              </a:solidFill>
              <a:latin typeface="Arial" panose="020B0604020202020204" pitchFamily="34" charset="0"/>
              <a:cs typeface="Arial" panose="020B0604020202020204" pitchFamily="34"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sz="1600" b="1" spc="-1" dirty="0">
              <a:solidFill>
                <a:srgbClr val="171717"/>
              </a:solidFill>
              <a:latin typeface="Arial" panose="020B0604020202020204" pitchFamily="34" charset="0"/>
              <a:cs typeface="Arial" panose="020B0604020202020204" pitchFamily="34"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sz="1600" b="1" spc="-1" dirty="0">
              <a:solidFill>
                <a:srgbClr val="171717"/>
              </a:solidFill>
              <a:latin typeface="Arial" panose="020B0604020202020204" pitchFamily="34" charset="0"/>
              <a:cs typeface="Arial" panose="020B0604020202020204" pitchFamily="34" charset="0"/>
            </a:endParaRPr>
          </a:p>
          <a:p>
            <a:pPr marL="285750" indent="-285750" algn="just">
              <a:lnSpc>
                <a:spcPct val="150000"/>
              </a:lnSpc>
              <a:spcBef>
                <a:spcPts val="600"/>
              </a:spcBef>
              <a:spcAft>
                <a:spcPts val="400"/>
              </a:spcAft>
              <a:buFont typeface="Wingdings" panose="05000000000000000000" pitchFamily="2" charset="2"/>
              <a:buChar char="§"/>
              <a:tabLst>
                <a:tab pos="0" algn="l"/>
              </a:tabLst>
            </a:pPr>
            <a:endParaRPr lang="en-US" sz="1600" b="1" spc="-1" dirty="0">
              <a:solidFill>
                <a:srgbClr val="171717"/>
              </a:solidFill>
              <a:latin typeface="Arial" panose="020B0604020202020204" pitchFamily="34" charset="0"/>
              <a:cs typeface="Arial" panose="020B0604020202020204" pitchFamily="34" charset="0"/>
            </a:endParaRPr>
          </a:p>
        </p:txBody>
      </p:sp>
      <p:sp>
        <p:nvSpPr>
          <p:cNvPr id="779" name="TextShape 2"/>
          <p:cNvSpPr txBox="1"/>
          <p:nvPr/>
        </p:nvSpPr>
        <p:spPr>
          <a:xfrm>
            <a:off x="407880" y="373680"/>
            <a:ext cx="11375640" cy="590479"/>
          </a:xfrm>
          <a:prstGeom prst="rect">
            <a:avLst/>
          </a:prstGeom>
          <a:noFill/>
          <a:ln w="0">
            <a:noFill/>
          </a:ln>
        </p:spPr>
        <p:txBody>
          <a:bodyPr lIns="0" tIns="0" rIns="0" bIns="0">
            <a:noAutofit/>
          </a:bodyPr>
          <a:lstStyle/>
          <a:p>
            <a:pPr>
              <a:lnSpc>
                <a:spcPct val="90000"/>
              </a:lnSpc>
            </a:pPr>
            <a:r>
              <a:rPr lang="en-US" sz="3600" b="1" spc="-1" dirty="0">
                <a:solidFill>
                  <a:srgbClr val="0033A0"/>
                </a:solidFill>
                <a:latin typeface="Arial"/>
              </a:rPr>
              <a:t>Outlook</a:t>
            </a:r>
            <a:endParaRPr lang="en-US" sz="3600" b="0" strike="noStrike"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965" y="6356155"/>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40" y="6356155"/>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r>
              <a:rPr lang="de-DE" dirty="0"/>
              <a:t>Fabian Batsch</a:t>
            </a:r>
          </a:p>
        </p:txBody>
      </p:sp>
    </p:spTree>
    <p:extLst>
      <p:ext uri="{BB962C8B-B14F-4D97-AF65-F5344CB8AC3E}">
        <p14:creationId xmlns:p14="http://schemas.microsoft.com/office/powerpoint/2010/main" val="1911003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5FE03185-2997-4E73-8CCB-7FC6A6BEF011}"/>
              </a:ext>
            </a:extLst>
          </p:cNvPr>
          <p:cNvPicPr>
            <a:picLocks noChangeAspect="1"/>
          </p:cNvPicPr>
          <p:nvPr/>
        </p:nvPicPr>
        <p:blipFill rotWithShape="1">
          <a:blip r:embed="rId2">
            <a:extLst>
              <a:ext uri="{28A0092B-C50C-407E-A947-70E740481C1C}">
                <a14:useLocalDpi xmlns:a14="http://schemas.microsoft.com/office/drawing/2010/main" val="0"/>
              </a:ext>
            </a:extLst>
          </a:blip>
          <a:srcRect l="594" b="335"/>
          <a:stretch/>
        </p:blipFill>
        <p:spPr>
          <a:xfrm>
            <a:off x="4390358" y="1716214"/>
            <a:ext cx="3411283" cy="3420142"/>
          </a:xfrm>
          <a:prstGeom prst="rect">
            <a:avLst/>
          </a:prstGeom>
        </p:spPr>
      </p:pic>
    </p:spTree>
    <p:extLst>
      <p:ext uri="{BB962C8B-B14F-4D97-AF65-F5344CB8AC3E}">
        <p14:creationId xmlns:p14="http://schemas.microsoft.com/office/powerpoint/2010/main" val="3130253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7" y="1162609"/>
            <a:ext cx="10819883" cy="5321711"/>
          </a:xfrm>
          <a:prstGeom prst="rect">
            <a:avLst/>
          </a:prstGeom>
          <a:noFill/>
          <a:ln w="0">
            <a:noFill/>
          </a:ln>
        </p:spPr>
        <p:txBody>
          <a:bodyPr lIns="0" tIns="0" rIns="0" bIns="0">
            <a:noAutofit/>
          </a:bodyPr>
          <a:lstStyle/>
          <a:p>
            <a:pPr marL="342900" indent="-342900" algn="just">
              <a:lnSpc>
                <a:spcPct val="200000"/>
              </a:lnSpc>
              <a:spcBef>
                <a:spcPts val="600"/>
              </a:spcBef>
              <a:spcAft>
                <a:spcPts val="400"/>
              </a:spcAft>
              <a:buFont typeface="+mj-lt"/>
              <a:buAutoNum type="arabicPeriod"/>
              <a:tabLst>
                <a:tab pos="0" algn="l"/>
              </a:tabLst>
            </a:pPr>
            <a:r>
              <a:rPr lang="en-US" b="1" spc="-1" dirty="0">
                <a:solidFill>
                  <a:srgbClr val="171717"/>
                </a:solidFill>
                <a:latin typeface="Mangal" panose="02040503050203030202" pitchFamily="18" charset="0"/>
                <a:cs typeface="Mangal" panose="02040503050203030202" pitchFamily="18" charset="0"/>
              </a:rPr>
              <a:t>General aspects of counterrotating  bunches</a:t>
            </a:r>
          </a:p>
          <a:p>
            <a:pPr marL="342900" indent="-342900" algn="just">
              <a:lnSpc>
                <a:spcPct val="200000"/>
              </a:lnSpc>
              <a:spcBef>
                <a:spcPts val="600"/>
              </a:spcBef>
              <a:spcAft>
                <a:spcPts val="400"/>
              </a:spcAft>
              <a:buFont typeface="+mj-lt"/>
              <a:buAutoNum type="arabicPeriod"/>
              <a:tabLst>
                <a:tab pos="0" algn="l"/>
              </a:tabLst>
            </a:pPr>
            <a:r>
              <a:rPr lang="en-US" b="1" spc="-1" dirty="0">
                <a:solidFill>
                  <a:srgbClr val="171717"/>
                </a:solidFill>
                <a:latin typeface="Mangal" panose="02040503050203030202" pitchFamily="18" charset="0"/>
                <a:cs typeface="Mangal" panose="02040503050203030202" pitchFamily="18" charset="0"/>
              </a:rPr>
              <a:t>Simulations with FM </a:t>
            </a:r>
            <a:r>
              <a:rPr lang="en-US" b="1" spc="-1" dirty="0" err="1">
                <a:solidFill>
                  <a:srgbClr val="171717"/>
                </a:solidFill>
                <a:latin typeface="Mangal" panose="02040503050203030202" pitchFamily="18" charset="0"/>
                <a:cs typeface="Mangal" panose="02040503050203030202" pitchFamily="18" charset="0"/>
              </a:rPr>
              <a:t>wakefields</a:t>
            </a:r>
            <a:r>
              <a:rPr lang="en-US" b="1" spc="-1" dirty="0">
                <a:solidFill>
                  <a:srgbClr val="171717"/>
                </a:solidFill>
                <a:latin typeface="Mangal" panose="02040503050203030202" pitchFamily="18" charset="0"/>
                <a:cs typeface="Mangal" panose="02040503050203030202" pitchFamily="18" charset="0"/>
              </a:rPr>
              <a:t> from CR</a:t>
            </a:r>
          </a:p>
          <a:p>
            <a:pPr marL="342900" indent="-342900" algn="just">
              <a:lnSpc>
                <a:spcPct val="200000"/>
              </a:lnSpc>
              <a:spcBef>
                <a:spcPts val="600"/>
              </a:spcBef>
              <a:spcAft>
                <a:spcPts val="400"/>
              </a:spcAft>
              <a:buFont typeface="+mj-lt"/>
              <a:buAutoNum type="arabicPeriod"/>
              <a:tabLst>
                <a:tab pos="0" algn="l"/>
              </a:tabLst>
            </a:pPr>
            <a:r>
              <a:rPr lang="en-US" b="1" spc="-1" dirty="0">
                <a:solidFill>
                  <a:srgbClr val="171717"/>
                </a:solidFill>
                <a:latin typeface="Mangal" panose="02040503050203030202" pitchFamily="18" charset="0"/>
                <a:cs typeface="Mangal" panose="02040503050203030202" pitchFamily="18" charset="0"/>
              </a:rPr>
              <a:t>Cavity voltage modulations (more in L. Thiele’s presentation)</a:t>
            </a:r>
          </a:p>
          <a:p>
            <a:pPr marL="342900" indent="-342900" algn="just">
              <a:lnSpc>
                <a:spcPct val="200000"/>
              </a:lnSpc>
              <a:spcBef>
                <a:spcPts val="600"/>
              </a:spcBef>
              <a:spcAft>
                <a:spcPts val="400"/>
              </a:spcAft>
              <a:buFont typeface="+mj-lt"/>
              <a:buAutoNum type="arabicPeriod"/>
              <a:tabLst>
                <a:tab pos="0" algn="l"/>
              </a:tabLst>
            </a:pPr>
            <a:r>
              <a:rPr lang="en-US" b="1" spc="-1" dirty="0">
                <a:solidFill>
                  <a:srgbClr val="171717"/>
                </a:solidFill>
                <a:latin typeface="Mangal" panose="02040503050203030202" pitchFamily="18" charset="0"/>
                <a:cs typeface="Mangal" panose="02040503050203030202" pitchFamily="18" charset="0"/>
              </a:rPr>
              <a:t>Changes of the momentum compaction factor</a:t>
            </a:r>
          </a:p>
          <a:p>
            <a:pPr marL="342900" indent="-342900" algn="just">
              <a:lnSpc>
                <a:spcPct val="200000"/>
              </a:lnSpc>
              <a:spcBef>
                <a:spcPts val="600"/>
              </a:spcBef>
              <a:spcAft>
                <a:spcPts val="400"/>
              </a:spcAft>
              <a:buFont typeface="+mj-lt"/>
              <a:buAutoNum type="arabicPeriod"/>
              <a:tabLst>
                <a:tab pos="0" algn="l"/>
              </a:tabLst>
            </a:pPr>
            <a:r>
              <a:rPr lang="en-US" b="1" spc="-1" dirty="0">
                <a:solidFill>
                  <a:srgbClr val="171717"/>
                </a:solidFill>
                <a:latin typeface="Mangal" panose="02040503050203030202" pitchFamily="18" charset="0"/>
                <a:cs typeface="Mangal" panose="02040503050203030202" pitchFamily="18" charset="0"/>
              </a:rPr>
              <a:t>Summary</a:t>
            </a:r>
          </a:p>
        </p:txBody>
      </p:sp>
      <p:sp>
        <p:nvSpPr>
          <p:cNvPr id="779" name="TextShape 2"/>
          <p:cNvSpPr txBox="1"/>
          <p:nvPr/>
        </p:nvSpPr>
        <p:spPr>
          <a:xfrm>
            <a:off x="407880" y="373680"/>
            <a:ext cx="11375640" cy="590479"/>
          </a:xfrm>
          <a:prstGeom prst="rect">
            <a:avLst/>
          </a:prstGeom>
          <a:noFill/>
          <a:ln w="0">
            <a:noFill/>
          </a:ln>
        </p:spPr>
        <p:txBody>
          <a:bodyPr lIns="0" tIns="0" rIns="0" bIns="0">
            <a:noAutofit/>
          </a:bodyPr>
          <a:lstStyle/>
          <a:p>
            <a:pPr>
              <a:lnSpc>
                <a:spcPct val="90000"/>
              </a:lnSpc>
            </a:pPr>
            <a:r>
              <a:rPr lang="en-US" sz="3600" b="1" spc="-1" dirty="0">
                <a:solidFill>
                  <a:srgbClr val="0033A0"/>
                </a:solidFill>
                <a:latin typeface="Arial"/>
              </a:rPr>
              <a:t>Outline</a:t>
            </a:r>
            <a:endParaRPr lang="en-US" sz="3600" b="0" strike="noStrike"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965" y="6356155"/>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40" y="6356155"/>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r>
              <a:rPr lang="de-DE" dirty="0"/>
              <a:t>Fabian Batsch</a:t>
            </a:r>
          </a:p>
        </p:txBody>
      </p:sp>
    </p:spTree>
    <p:extLst>
      <p:ext uri="{BB962C8B-B14F-4D97-AF65-F5344CB8AC3E}">
        <p14:creationId xmlns:p14="http://schemas.microsoft.com/office/powerpoint/2010/main" val="3061220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8" y="1371653"/>
            <a:ext cx="6402203" cy="5321711"/>
          </a:xfrm>
          <a:prstGeom prst="rect">
            <a:avLst/>
          </a:prstGeom>
          <a:noFill/>
          <a:ln w="0">
            <a:noFill/>
          </a:ln>
        </p:spPr>
        <p:txBody>
          <a:bodyPr lIns="0" tIns="0" rIns="0" bIns="0">
            <a:noAutofit/>
          </a:bodyPr>
          <a:lstStyle/>
          <a:p>
            <a:pPr marL="380990" indent="-380990" defTabSz="1219170">
              <a:lnSpc>
                <a:spcPct val="150000"/>
              </a:lnSpc>
              <a:spcBef>
                <a:spcPts val="800"/>
              </a:spcBef>
              <a:spcAft>
                <a:spcPts val="533"/>
              </a:spcAft>
              <a:buFont typeface="Wingdings" panose="05000000000000000000" pitchFamily="2" charset="2"/>
              <a:buChar char="§"/>
              <a:tabLst>
                <a:tab pos="0" algn="l"/>
              </a:tabLst>
              <a:defRPr/>
            </a:pPr>
            <a:r>
              <a:rPr lang="en-US" b="1" spc="-1" dirty="0">
                <a:solidFill>
                  <a:srgbClr val="171717"/>
                </a:solidFill>
                <a:latin typeface="Arial" panose="020B0604020202020204" pitchFamily="34" charset="0"/>
                <a:cs typeface="Arial" panose="020B0604020202020204" pitchFamily="34" charset="0"/>
              </a:rPr>
              <a:t>In the RLAs, the </a:t>
            </a:r>
            <a:r>
              <a:rPr lang="en-US" b="1" spc="-1" dirty="0">
                <a:solidFill>
                  <a:schemeClr val="accent2"/>
                </a:solidFill>
                <a:latin typeface="Arial" panose="020B0604020202020204" pitchFamily="34" charset="0"/>
                <a:cs typeface="Arial" panose="020B0604020202020204" pitchFamily="34" charset="0"/>
              </a:rPr>
              <a:t>co-propagating</a:t>
            </a:r>
            <a:r>
              <a:rPr lang="en-US" b="1" spc="-1" dirty="0">
                <a:solidFill>
                  <a:srgbClr val="171717"/>
                </a:solidFill>
                <a:latin typeface="Arial" panose="020B0604020202020204" pitchFamily="34" charset="0"/>
                <a:cs typeface="Arial" panose="020B0604020202020204" pitchFamily="34" charset="0"/>
              </a:rPr>
              <a:t> bunches are separated by odd multiples of </a:t>
            </a:r>
            <a:r>
              <a:rPr lang="en-US" b="1" spc="-1" dirty="0">
                <a:solidFill>
                  <a:srgbClr val="171717"/>
                </a:solidFill>
                <a:latin typeface="Symbol" panose="05050102010706020507" pitchFamily="18" charset="2"/>
                <a:cs typeface="Arial" panose="020B0604020202020204" pitchFamily="34" charset="0"/>
              </a:rPr>
              <a:t>p</a:t>
            </a:r>
          </a:p>
          <a:p>
            <a:pPr marL="380990" indent="-380990" algn="just" defTabSz="1219170">
              <a:lnSpc>
                <a:spcPct val="150000"/>
              </a:lnSpc>
              <a:spcBef>
                <a:spcPts val="800"/>
              </a:spcBef>
              <a:spcAft>
                <a:spcPts val="533"/>
              </a:spcAft>
              <a:buFont typeface="Wingdings" panose="05000000000000000000" pitchFamily="2" charset="2"/>
              <a:buChar char="§"/>
              <a:tabLst>
                <a:tab pos="0" algn="l"/>
              </a:tabLst>
              <a:defRPr/>
            </a:pPr>
            <a:r>
              <a:rPr lang="en-US" b="1" spc="-1" dirty="0">
                <a:solidFill>
                  <a:srgbClr val="171717"/>
                </a:solidFill>
                <a:latin typeface="Arial" panose="020B0604020202020204" pitchFamily="34" charset="0"/>
                <a:cs typeface="Arial" panose="020B0604020202020204" pitchFamily="34" charset="0"/>
              </a:rPr>
              <a:t>In the RCSs, the bunches are </a:t>
            </a:r>
            <a:r>
              <a:rPr lang="en-US" b="1" spc="-1" dirty="0">
                <a:solidFill>
                  <a:schemeClr val="accent2"/>
                </a:solidFill>
                <a:latin typeface="Arial" panose="020B0604020202020204" pitchFamily="34" charset="0"/>
                <a:cs typeface="Arial" panose="020B0604020202020204" pitchFamily="34" charset="0"/>
              </a:rPr>
              <a:t>counterrotating</a:t>
            </a:r>
            <a:r>
              <a:rPr lang="en-US" b="1" spc="-1" dirty="0">
                <a:solidFill>
                  <a:srgbClr val="171717"/>
                </a:solidFill>
                <a:latin typeface="Arial" panose="020B0604020202020204" pitchFamily="34" charset="0"/>
                <a:cs typeface="Arial" panose="020B0604020202020204" pitchFamily="34" charset="0"/>
              </a:rPr>
              <a:t> (CR)</a:t>
            </a:r>
          </a:p>
          <a:p>
            <a:pPr marL="285750" indent="-285750" algn="just" defTabSz="1219170">
              <a:lnSpc>
                <a:spcPct val="150000"/>
              </a:lnSpc>
              <a:spcBef>
                <a:spcPts val="800"/>
              </a:spcBef>
              <a:spcAft>
                <a:spcPts val="533"/>
              </a:spcAft>
              <a:buFont typeface="Wingdings" panose="05000000000000000000" pitchFamily="2" charset="2"/>
              <a:buChar char="à"/>
              <a:tabLst>
                <a:tab pos="0" algn="l"/>
              </a:tabLst>
              <a:defRPr/>
            </a:pPr>
            <a:r>
              <a:rPr lang="en-US" b="1" spc="-1" dirty="0">
                <a:solidFill>
                  <a:srgbClr val="0F0FFF"/>
                </a:solidFill>
                <a:latin typeface="Arial" panose="020B0604020202020204" pitchFamily="34" charset="0"/>
                <a:cs typeface="Arial" panose="020B0604020202020204" pitchFamily="34" charset="0"/>
                <a:sym typeface="Wingdings" panose="05000000000000000000" pitchFamily="2" charset="2"/>
              </a:rPr>
              <a:t>In the standing wave cavities, the bunches must pass with a relative offset of multiples of 2</a:t>
            </a:r>
            <a:r>
              <a:rPr lang="en-US" b="1" spc="-1" dirty="0">
                <a:solidFill>
                  <a:srgbClr val="0F0FFF"/>
                </a:solidFill>
                <a:latin typeface="Symbol" panose="05050102010706020507" pitchFamily="18" charset="2"/>
                <a:cs typeface="Mangal" panose="02040503050203030202" pitchFamily="18" charset="0"/>
                <a:sym typeface="Wingdings" panose="05000000000000000000" pitchFamily="2" charset="2"/>
              </a:rPr>
              <a:t>p</a:t>
            </a:r>
          </a:p>
          <a:p>
            <a:pPr marL="285750" indent="-285750" algn="just" defTabSz="1219170">
              <a:lnSpc>
                <a:spcPct val="150000"/>
              </a:lnSpc>
              <a:spcBef>
                <a:spcPts val="800"/>
              </a:spcBef>
              <a:spcAft>
                <a:spcPts val="533"/>
              </a:spcAft>
              <a:buFont typeface="Wingdings" panose="05000000000000000000" pitchFamily="2" charset="2"/>
              <a:buChar char="§"/>
              <a:tabLst>
                <a:tab pos="0" algn="l"/>
              </a:tabLst>
              <a:defRPr/>
            </a:pPr>
            <a:r>
              <a:rPr lang="en-GB" b="1" spc="-1" dirty="0">
                <a:latin typeface="Arial" panose="020B0604020202020204" pitchFamily="34" charset="0"/>
                <a:cs typeface="Arial" panose="020B0604020202020204" pitchFamily="34" charset="0"/>
                <a:sym typeface="Wingdings" panose="05000000000000000000" pitchFamily="2" charset="2"/>
              </a:rPr>
              <a:t>The positioning of the bunch crossing points with respect to the RF stations is an important assumption as it defines the intensity effects affecting the other bunch, the HOM power scales with </a:t>
            </a:r>
            <a:r>
              <a:rPr lang="en-GB" b="1" i="1" spc="-1" dirty="0">
                <a:latin typeface="Arial" panose="020B0604020202020204" pitchFamily="34" charset="0"/>
                <a:cs typeface="Arial" panose="020B0604020202020204" pitchFamily="34" charset="0"/>
                <a:sym typeface="Wingdings" panose="05000000000000000000" pitchFamily="2" charset="2"/>
              </a:rPr>
              <a:t>I²</a:t>
            </a:r>
            <a:endParaRPr lang="en-GB" b="1" spc="-1" dirty="0">
              <a:latin typeface="Arial" panose="020B0604020202020204" pitchFamily="34" charset="0"/>
              <a:cs typeface="Arial" panose="020B0604020202020204" pitchFamily="34" charset="0"/>
              <a:sym typeface="Wingdings" panose="05000000000000000000" pitchFamily="2" charset="2"/>
            </a:endParaRPr>
          </a:p>
          <a:p>
            <a:pPr algn="just" defTabSz="1219170">
              <a:lnSpc>
                <a:spcPct val="150000"/>
              </a:lnSpc>
              <a:spcBef>
                <a:spcPts val="800"/>
              </a:spcBef>
              <a:spcAft>
                <a:spcPts val="533"/>
              </a:spcAft>
              <a:tabLst>
                <a:tab pos="0" algn="l"/>
              </a:tabLst>
              <a:defRPr/>
            </a:pPr>
            <a:r>
              <a:rPr lang="en-US" b="1" spc="-1" dirty="0">
                <a:solidFill>
                  <a:srgbClr val="0F0FFF"/>
                </a:solidFill>
                <a:latin typeface="Arial" panose="020B0604020202020204" pitchFamily="34" charset="0"/>
                <a:cs typeface="Arial" panose="020B0604020202020204" pitchFamily="34" charset="0"/>
                <a:sym typeface="Wingdings" panose="05000000000000000000" pitchFamily="2" charset="2"/>
              </a:rPr>
              <a:t> Bunch crossing points </a:t>
            </a:r>
            <a:r>
              <a:rPr lang="en-GB" b="1" spc="-1" dirty="0">
                <a:solidFill>
                  <a:srgbClr val="0F0FFF"/>
                </a:solidFill>
                <a:latin typeface="Arial" panose="020B0604020202020204" pitchFamily="34" charset="0"/>
                <a:cs typeface="Arial" panose="020B0604020202020204" pitchFamily="34" charset="0"/>
                <a:sym typeface="Wingdings" panose="05000000000000000000" pitchFamily="2" charset="2"/>
              </a:rPr>
              <a:t>in the middle of the arcs optimal</a:t>
            </a:r>
            <a:endParaRPr lang="en-US" b="1" spc="-1" dirty="0">
              <a:solidFill>
                <a:srgbClr val="171717"/>
              </a:solidFill>
              <a:latin typeface="Mangal" panose="02040503050203030202" pitchFamily="18" charset="0"/>
              <a:cs typeface="Mangal" panose="02040503050203030202" pitchFamily="18" charset="0"/>
            </a:endParaRPr>
          </a:p>
        </p:txBody>
      </p:sp>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a:solidFill>
                  <a:srgbClr val="0033A0"/>
                </a:solidFill>
                <a:latin typeface="Arial"/>
              </a:rPr>
              <a:t>General situation</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grpSp>
        <p:nvGrpSpPr>
          <p:cNvPr id="3" name="Group 2">
            <a:extLst>
              <a:ext uri="{FF2B5EF4-FFF2-40B4-BE49-F238E27FC236}">
                <a16:creationId xmlns:a16="http://schemas.microsoft.com/office/drawing/2014/main" id="{3B38B7F4-1C43-F921-A854-7D8A060CB4E9}"/>
              </a:ext>
            </a:extLst>
          </p:cNvPr>
          <p:cNvGrpSpPr/>
          <p:nvPr/>
        </p:nvGrpSpPr>
        <p:grpSpPr>
          <a:xfrm>
            <a:off x="7019447" y="1217173"/>
            <a:ext cx="4779597" cy="4617427"/>
            <a:chOff x="5508104" y="915566"/>
            <a:chExt cx="3584698" cy="3463070"/>
          </a:xfrm>
        </p:grpSpPr>
        <p:grpSp>
          <p:nvGrpSpPr>
            <p:cNvPr id="5" name="Group 4">
              <a:extLst>
                <a:ext uri="{FF2B5EF4-FFF2-40B4-BE49-F238E27FC236}">
                  <a16:creationId xmlns:a16="http://schemas.microsoft.com/office/drawing/2014/main" id="{7B9A6CCC-3E06-AE5D-1B21-C79CCC5D67B3}"/>
                </a:ext>
              </a:extLst>
            </p:cNvPr>
            <p:cNvGrpSpPr/>
            <p:nvPr/>
          </p:nvGrpSpPr>
          <p:grpSpPr>
            <a:xfrm>
              <a:off x="5508104" y="915566"/>
              <a:ext cx="3584698" cy="3463070"/>
              <a:chOff x="7409057" y="2896740"/>
              <a:chExt cx="3584698" cy="3463070"/>
            </a:xfrm>
          </p:grpSpPr>
          <p:grpSp>
            <p:nvGrpSpPr>
              <p:cNvPr id="7" name="Group 6">
                <a:extLst>
                  <a:ext uri="{FF2B5EF4-FFF2-40B4-BE49-F238E27FC236}">
                    <a16:creationId xmlns:a16="http://schemas.microsoft.com/office/drawing/2014/main" id="{165C9381-CAF9-69F0-BCAE-544425045B70}"/>
                  </a:ext>
                </a:extLst>
              </p:cNvPr>
              <p:cNvGrpSpPr/>
              <p:nvPr/>
            </p:nvGrpSpPr>
            <p:grpSpPr>
              <a:xfrm>
                <a:off x="7409057" y="2896740"/>
                <a:ext cx="3584698" cy="3463070"/>
                <a:chOff x="7409057" y="2896740"/>
                <a:chExt cx="3584698" cy="3463070"/>
              </a:xfrm>
            </p:grpSpPr>
            <p:sp>
              <p:nvSpPr>
                <p:cNvPr id="13" name="Oval 12">
                  <a:extLst>
                    <a:ext uri="{FF2B5EF4-FFF2-40B4-BE49-F238E27FC236}">
                      <a16:creationId xmlns:a16="http://schemas.microsoft.com/office/drawing/2014/main" id="{6858E07B-1F41-82F2-EC8F-72F7C3EE2EF5}"/>
                    </a:ext>
                  </a:extLst>
                </p:cNvPr>
                <p:cNvSpPr/>
                <p:nvPr/>
              </p:nvSpPr>
              <p:spPr>
                <a:xfrm>
                  <a:off x="7823200" y="3257550"/>
                  <a:ext cx="2870200" cy="2711450"/>
                </a:xfrm>
                <a:prstGeom prst="ellipse">
                  <a:avLst/>
                </a:prstGeom>
                <a:noFill/>
                <a:ln w="38100" cap="flat" cmpd="sng" algn="ctr">
                  <a:solidFill>
                    <a:srgbClr val="4472C4">
                      <a:shade val="15000"/>
                    </a:srgbClr>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4" name="Rectangle 13">
                  <a:extLst>
                    <a:ext uri="{FF2B5EF4-FFF2-40B4-BE49-F238E27FC236}">
                      <a16:creationId xmlns:a16="http://schemas.microsoft.com/office/drawing/2014/main" id="{366AB1AF-10DC-B971-858A-2DB64BABA684}"/>
                    </a:ext>
                  </a:extLst>
                </p:cNvPr>
                <p:cNvSpPr/>
                <p:nvPr/>
              </p:nvSpPr>
              <p:spPr>
                <a:xfrm>
                  <a:off x="9204960" y="3177540"/>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5" name="Rectangle 14">
                  <a:extLst>
                    <a:ext uri="{FF2B5EF4-FFF2-40B4-BE49-F238E27FC236}">
                      <a16:creationId xmlns:a16="http://schemas.microsoft.com/office/drawing/2014/main" id="{442009E1-72E8-3B45-F60B-B6331C1F4788}"/>
                    </a:ext>
                  </a:extLst>
                </p:cNvPr>
                <p:cNvSpPr/>
                <p:nvPr/>
              </p:nvSpPr>
              <p:spPr>
                <a:xfrm>
                  <a:off x="9204960" y="5900420"/>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6" name="Rectangle 15">
                  <a:extLst>
                    <a:ext uri="{FF2B5EF4-FFF2-40B4-BE49-F238E27FC236}">
                      <a16:creationId xmlns:a16="http://schemas.microsoft.com/office/drawing/2014/main" id="{BBDF023F-7646-8019-FA9A-D5033118EA6F}"/>
                    </a:ext>
                  </a:extLst>
                </p:cNvPr>
                <p:cNvSpPr/>
                <p:nvPr/>
              </p:nvSpPr>
              <p:spPr>
                <a:xfrm>
                  <a:off x="10221595" y="364314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7" name="Rectangle 16">
                  <a:extLst>
                    <a:ext uri="{FF2B5EF4-FFF2-40B4-BE49-F238E27FC236}">
                      <a16:creationId xmlns:a16="http://schemas.microsoft.com/office/drawing/2014/main" id="{3DF5463A-2880-B74B-8A5B-883634288F08}"/>
                    </a:ext>
                  </a:extLst>
                </p:cNvPr>
                <p:cNvSpPr/>
                <p:nvPr/>
              </p:nvSpPr>
              <p:spPr>
                <a:xfrm>
                  <a:off x="8154035" y="364314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8" name="Rectangle 17">
                  <a:extLst>
                    <a:ext uri="{FF2B5EF4-FFF2-40B4-BE49-F238E27FC236}">
                      <a16:creationId xmlns:a16="http://schemas.microsoft.com/office/drawing/2014/main" id="{2B97A155-E244-A70F-0D8A-F74404C337FF}"/>
                    </a:ext>
                  </a:extLst>
                </p:cNvPr>
                <p:cNvSpPr/>
                <p:nvPr/>
              </p:nvSpPr>
              <p:spPr>
                <a:xfrm>
                  <a:off x="10634345" y="4544695"/>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9" name="Rectangle 18">
                  <a:extLst>
                    <a:ext uri="{FF2B5EF4-FFF2-40B4-BE49-F238E27FC236}">
                      <a16:creationId xmlns:a16="http://schemas.microsoft.com/office/drawing/2014/main" id="{4C08C489-09A1-3EB8-444E-5D4D5A53157E}"/>
                    </a:ext>
                  </a:extLst>
                </p:cNvPr>
                <p:cNvSpPr/>
                <p:nvPr/>
              </p:nvSpPr>
              <p:spPr>
                <a:xfrm>
                  <a:off x="7764145" y="4544695"/>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0" name="Rectangle 19">
                  <a:extLst>
                    <a:ext uri="{FF2B5EF4-FFF2-40B4-BE49-F238E27FC236}">
                      <a16:creationId xmlns:a16="http://schemas.microsoft.com/office/drawing/2014/main" id="{F86BF704-95F4-BDE2-3ADB-C20F76B6D581}"/>
                    </a:ext>
                  </a:extLst>
                </p:cNvPr>
                <p:cNvSpPr/>
                <p:nvPr/>
              </p:nvSpPr>
              <p:spPr>
                <a:xfrm>
                  <a:off x="10221595" y="548965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1" name="Rectangle 20">
                  <a:extLst>
                    <a:ext uri="{FF2B5EF4-FFF2-40B4-BE49-F238E27FC236}">
                      <a16:creationId xmlns:a16="http://schemas.microsoft.com/office/drawing/2014/main" id="{58EB9B93-CCEC-211E-CBCE-01E9BD623E55}"/>
                    </a:ext>
                  </a:extLst>
                </p:cNvPr>
                <p:cNvSpPr/>
                <p:nvPr/>
              </p:nvSpPr>
              <p:spPr>
                <a:xfrm>
                  <a:off x="8154035" y="548965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2" name="Multiplication Sign 21">
                  <a:extLst>
                    <a:ext uri="{FF2B5EF4-FFF2-40B4-BE49-F238E27FC236}">
                      <a16:creationId xmlns:a16="http://schemas.microsoft.com/office/drawing/2014/main" id="{00A87EBC-E893-0BAD-EAE2-ED10F408801E}"/>
                    </a:ext>
                  </a:extLst>
                </p:cNvPr>
                <p:cNvSpPr/>
                <p:nvPr/>
              </p:nvSpPr>
              <p:spPr>
                <a:xfrm>
                  <a:off x="8551194" y="5703318"/>
                  <a:ext cx="300072" cy="311593"/>
                </a:xfrm>
                <a:prstGeom prst="mathMultiply">
                  <a:avLst/>
                </a:prstGeom>
                <a:solidFill>
                  <a:srgbClr val="00B050"/>
                </a:solidFill>
                <a:ln w="12700" cap="flat" cmpd="sng" algn="ctr">
                  <a:solidFill>
                    <a:srgbClr val="70AD47"/>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3" name="TextBox 22">
                  <a:extLst>
                    <a:ext uri="{FF2B5EF4-FFF2-40B4-BE49-F238E27FC236}">
                      <a16:creationId xmlns:a16="http://schemas.microsoft.com/office/drawing/2014/main" id="{3E55698A-3F55-4B9B-A75A-E4DFB4D7601D}"/>
                    </a:ext>
                  </a:extLst>
                </p:cNvPr>
                <p:cNvSpPr txBox="1"/>
                <p:nvPr/>
              </p:nvSpPr>
              <p:spPr>
                <a:xfrm>
                  <a:off x="9137650" y="601356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1</a:t>
                  </a:r>
                  <a:endParaRPr lang="en-GB" sz="2400" kern="0" dirty="0">
                    <a:solidFill>
                      <a:prstClr val="black"/>
                    </a:solidFill>
                    <a:latin typeface="Calibri" panose="020F0502020204030204"/>
                  </a:endParaRPr>
                </a:p>
              </p:txBody>
            </p:sp>
            <p:sp>
              <p:nvSpPr>
                <p:cNvPr id="24" name="TextBox 23">
                  <a:extLst>
                    <a:ext uri="{FF2B5EF4-FFF2-40B4-BE49-F238E27FC236}">
                      <a16:creationId xmlns:a16="http://schemas.microsoft.com/office/drawing/2014/main" id="{B50E131D-0104-88F7-2017-651DD7324257}"/>
                    </a:ext>
                  </a:extLst>
                </p:cNvPr>
                <p:cNvSpPr txBox="1"/>
                <p:nvPr/>
              </p:nvSpPr>
              <p:spPr>
                <a:xfrm>
                  <a:off x="10221595" y="5561856"/>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2</a:t>
                  </a:r>
                  <a:endParaRPr lang="en-GB" sz="2400" kern="0" dirty="0">
                    <a:solidFill>
                      <a:prstClr val="black"/>
                    </a:solidFill>
                    <a:latin typeface="Calibri" panose="020F0502020204030204"/>
                  </a:endParaRPr>
                </a:p>
              </p:txBody>
            </p:sp>
            <p:sp>
              <p:nvSpPr>
                <p:cNvPr id="25" name="TextBox 24">
                  <a:extLst>
                    <a:ext uri="{FF2B5EF4-FFF2-40B4-BE49-F238E27FC236}">
                      <a16:creationId xmlns:a16="http://schemas.microsoft.com/office/drawing/2014/main" id="{84D4D935-415A-3FA6-80B6-B75D5D8231BE}"/>
                    </a:ext>
                  </a:extLst>
                </p:cNvPr>
                <p:cNvSpPr txBox="1"/>
                <p:nvPr/>
              </p:nvSpPr>
              <p:spPr>
                <a:xfrm>
                  <a:off x="10752455" y="4459386"/>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3</a:t>
                  </a:r>
                  <a:endParaRPr lang="en-GB" sz="2400" kern="0" dirty="0">
                    <a:solidFill>
                      <a:prstClr val="black"/>
                    </a:solidFill>
                    <a:latin typeface="Calibri" panose="020F0502020204030204"/>
                  </a:endParaRPr>
                </a:p>
              </p:txBody>
            </p:sp>
            <p:sp>
              <p:nvSpPr>
                <p:cNvPr id="26" name="TextBox 25">
                  <a:extLst>
                    <a:ext uri="{FF2B5EF4-FFF2-40B4-BE49-F238E27FC236}">
                      <a16:creationId xmlns:a16="http://schemas.microsoft.com/office/drawing/2014/main" id="{83005FA9-C3A6-C56B-EC3B-69BC8887A880}"/>
                    </a:ext>
                  </a:extLst>
                </p:cNvPr>
                <p:cNvSpPr txBox="1"/>
                <p:nvPr/>
              </p:nvSpPr>
              <p:spPr>
                <a:xfrm>
                  <a:off x="7900511" y="3378172"/>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6</a:t>
                  </a:r>
                  <a:endParaRPr lang="en-GB" sz="2400" kern="0" dirty="0">
                    <a:solidFill>
                      <a:prstClr val="black"/>
                    </a:solidFill>
                    <a:latin typeface="Calibri" panose="020F0502020204030204"/>
                  </a:endParaRPr>
                </a:p>
              </p:txBody>
            </p:sp>
            <p:sp>
              <p:nvSpPr>
                <p:cNvPr id="27" name="TextBox 26">
                  <a:extLst>
                    <a:ext uri="{FF2B5EF4-FFF2-40B4-BE49-F238E27FC236}">
                      <a16:creationId xmlns:a16="http://schemas.microsoft.com/office/drawing/2014/main" id="{4D8485F1-15B0-BB1C-4B34-D394C017520A}"/>
                    </a:ext>
                  </a:extLst>
                </p:cNvPr>
                <p:cNvSpPr txBox="1"/>
                <p:nvPr/>
              </p:nvSpPr>
              <p:spPr>
                <a:xfrm>
                  <a:off x="9123045" y="2896740"/>
                  <a:ext cx="268606" cy="346249"/>
                </a:xfrm>
                <a:prstGeom prst="rect">
                  <a:avLst/>
                </a:prstGeom>
                <a:noFill/>
              </p:spPr>
              <p:txBody>
                <a:bodyPr wrap="square" rtlCol="0">
                  <a:spAutoFit/>
                </a:bodyPr>
                <a:lstStyle/>
                <a:p>
                  <a:pPr defTabSz="1219170">
                    <a:defRPr/>
                  </a:pPr>
                  <a:r>
                    <a:rPr lang="en-US" sz="2400" kern="0" dirty="0">
                      <a:solidFill>
                        <a:prstClr val="black"/>
                      </a:solidFill>
                      <a:latin typeface="Calibri" panose="020F0502020204030204"/>
                    </a:rPr>
                    <a:t>5</a:t>
                  </a:r>
                  <a:endParaRPr lang="en-GB" sz="2400" kern="0" dirty="0">
                    <a:solidFill>
                      <a:prstClr val="black"/>
                    </a:solidFill>
                    <a:latin typeface="Calibri" panose="020F0502020204030204"/>
                  </a:endParaRPr>
                </a:p>
              </p:txBody>
            </p:sp>
            <p:sp>
              <p:nvSpPr>
                <p:cNvPr id="28" name="TextBox 27">
                  <a:extLst>
                    <a:ext uri="{FF2B5EF4-FFF2-40B4-BE49-F238E27FC236}">
                      <a16:creationId xmlns:a16="http://schemas.microsoft.com/office/drawing/2014/main" id="{51CDC5BC-00E5-0C10-55FD-9D41C7E17CEB}"/>
                    </a:ext>
                  </a:extLst>
                </p:cNvPr>
                <p:cNvSpPr txBox="1"/>
                <p:nvPr/>
              </p:nvSpPr>
              <p:spPr>
                <a:xfrm>
                  <a:off x="10288905" y="343546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4</a:t>
                  </a:r>
                  <a:endParaRPr lang="en-GB" sz="2400" kern="0" dirty="0">
                    <a:solidFill>
                      <a:prstClr val="black"/>
                    </a:solidFill>
                    <a:latin typeface="Calibri" panose="020F0502020204030204"/>
                  </a:endParaRPr>
                </a:p>
              </p:txBody>
            </p:sp>
            <p:sp>
              <p:nvSpPr>
                <p:cNvPr id="29" name="TextBox 28">
                  <a:extLst>
                    <a:ext uri="{FF2B5EF4-FFF2-40B4-BE49-F238E27FC236}">
                      <a16:creationId xmlns:a16="http://schemas.microsoft.com/office/drawing/2014/main" id="{A3683BEE-EB03-1F9E-3A15-5811ACD5A785}"/>
                    </a:ext>
                  </a:extLst>
                </p:cNvPr>
                <p:cNvSpPr txBox="1"/>
                <p:nvPr/>
              </p:nvSpPr>
              <p:spPr>
                <a:xfrm>
                  <a:off x="7924801" y="5562382"/>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8</a:t>
                  </a:r>
                  <a:endParaRPr lang="en-GB" sz="2400" kern="0" dirty="0">
                    <a:solidFill>
                      <a:prstClr val="black"/>
                    </a:solidFill>
                    <a:latin typeface="Calibri" panose="020F0502020204030204"/>
                  </a:endParaRPr>
                </a:p>
              </p:txBody>
            </p:sp>
            <p:sp>
              <p:nvSpPr>
                <p:cNvPr id="30" name="TextBox 29">
                  <a:extLst>
                    <a:ext uri="{FF2B5EF4-FFF2-40B4-BE49-F238E27FC236}">
                      <a16:creationId xmlns:a16="http://schemas.microsoft.com/office/drawing/2014/main" id="{C3B0FF08-8458-8CE6-2EAA-B28D0EBEB3E8}"/>
                    </a:ext>
                  </a:extLst>
                </p:cNvPr>
                <p:cNvSpPr txBox="1"/>
                <p:nvPr/>
              </p:nvSpPr>
              <p:spPr>
                <a:xfrm>
                  <a:off x="7409057" y="446013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7</a:t>
                  </a:r>
                  <a:endParaRPr lang="en-GB" sz="2400" kern="0" dirty="0">
                    <a:solidFill>
                      <a:prstClr val="black"/>
                    </a:solidFill>
                    <a:latin typeface="Calibri" panose="020F0502020204030204"/>
                  </a:endParaRPr>
                </a:p>
              </p:txBody>
            </p:sp>
          </p:grpSp>
          <p:sp>
            <p:nvSpPr>
              <p:cNvPr id="8" name="Oval 7">
                <a:extLst>
                  <a:ext uri="{FF2B5EF4-FFF2-40B4-BE49-F238E27FC236}">
                    <a16:creationId xmlns:a16="http://schemas.microsoft.com/office/drawing/2014/main" id="{13904A14-78FB-DFCC-4512-22738160F52D}"/>
                  </a:ext>
                </a:extLst>
              </p:cNvPr>
              <p:cNvSpPr/>
              <p:nvPr/>
            </p:nvSpPr>
            <p:spPr>
              <a:xfrm>
                <a:off x="8332559" y="5256670"/>
                <a:ext cx="188913" cy="193751"/>
              </a:xfrm>
              <a:prstGeom prst="ellipse">
                <a:avLst/>
              </a:prstGeom>
              <a:solidFill>
                <a:srgbClr val="4472C4"/>
              </a:solidFill>
              <a:ln w="12700" cap="flat" cmpd="sng" algn="ctr">
                <a:solidFill>
                  <a:srgbClr val="4472C4"/>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0" name="Oval 9">
                <a:extLst>
                  <a:ext uri="{FF2B5EF4-FFF2-40B4-BE49-F238E27FC236}">
                    <a16:creationId xmlns:a16="http://schemas.microsoft.com/office/drawing/2014/main" id="{1703138C-FE82-1502-70A4-135C16F333C9}"/>
                  </a:ext>
                </a:extLst>
              </p:cNvPr>
              <p:cNvSpPr/>
              <p:nvPr/>
            </p:nvSpPr>
            <p:spPr>
              <a:xfrm>
                <a:off x="9170670" y="5591006"/>
                <a:ext cx="188913" cy="193751"/>
              </a:xfrm>
              <a:prstGeom prst="ellipse">
                <a:avLst/>
              </a:prstGeom>
              <a:solidFill>
                <a:srgbClr val="FFC000"/>
              </a:solidFill>
              <a:ln w="12700" cap="flat" cmpd="sng" algn="ctr">
                <a:solidFill>
                  <a:srgbClr val="FFC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cxnSp>
            <p:nvCxnSpPr>
              <p:cNvPr id="11" name="Straight Arrow Connector 10">
                <a:extLst>
                  <a:ext uri="{FF2B5EF4-FFF2-40B4-BE49-F238E27FC236}">
                    <a16:creationId xmlns:a16="http://schemas.microsoft.com/office/drawing/2014/main" id="{CE1B0830-2FBF-51C3-D8A1-4C15E8FD3CCD}"/>
                  </a:ext>
                </a:extLst>
              </p:cNvPr>
              <p:cNvCxnSpPr>
                <a:cxnSpLocks/>
              </p:cNvCxnSpPr>
              <p:nvPr/>
            </p:nvCxnSpPr>
            <p:spPr>
              <a:xfrm flipV="1">
                <a:off x="9179667" y="5687880"/>
                <a:ext cx="334434" cy="1"/>
              </a:xfrm>
              <a:prstGeom prst="straightConnector1">
                <a:avLst/>
              </a:prstGeom>
              <a:noFill/>
              <a:ln w="28575" cap="flat" cmpd="sng" algn="ctr">
                <a:solidFill>
                  <a:srgbClr val="FFC000"/>
                </a:solidFill>
                <a:prstDash val="solid"/>
                <a:miter lim="800000"/>
                <a:tailEnd type="triangle"/>
              </a:ln>
              <a:effectLst/>
            </p:spPr>
          </p:cxnSp>
          <p:cxnSp>
            <p:nvCxnSpPr>
              <p:cNvPr id="12" name="Straight Arrow Connector 11">
                <a:extLst>
                  <a:ext uri="{FF2B5EF4-FFF2-40B4-BE49-F238E27FC236}">
                    <a16:creationId xmlns:a16="http://schemas.microsoft.com/office/drawing/2014/main" id="{CB6B39AD-5507-2835-3B77-072B7D1A7043}"/>
                  </a:ext>
                </a:extLst>
              </p:cNvPr>
              <p:cNvCxnSpPr>
                <a:cxnSpLocks/>
                <a:stCxn id="8" idx="5"/>
              </p:cNvCxnSpPr>
              <p:nvPr/>
            </p:nvCxnSpPr>
            <p:spPr>
              <a:xfrm flipH="1" flipV="1">
                <a:off x="8232387" y="5184748"/>
                <a:ext cx="261419" cy="237299"/>
              </a:xfrm>
              <a:prstGeom prst="straightConnector1">
                <a:avLst/>
              </a:prstGeom>
              <a:noFill/>
              <a:ln w="28575" cap="flat" cmpd="sng" algn="ctr">
                <a:solidFill>
                  <a:srgbClr val="4472C4"/>
                </a:solidFill>
                <a:prstDash val="solid"/>
                <a:miter lim="800000"/>
                <a:tailEnd type="triangle"/>
              </a:ln>
              <a:effectLst/>
            </p:spPr>
          </p:cxnSp>
        </p:grpSp>
        <p:sp>
          <p:nvSpPr>
            <p:cNvPr id="6" name="Multiplication Sign 5">
              <a:extLst>
                <a:ext uri="{FF2B5EF4-FFF2-40B4-BE49-F238E27FC236}">
                  <a16:creationId xmlns:a16="http://schemas.microsoft.com/office/drawing/2014/main" id="{0109A9E6-3C50-A54B-8AFF-D96F4E651BDF}"/>
                </a:ext>
              </a:extLst>
            </p:cNvPr>
            <p:cNvSpPr/>
            <p:nvPr/>
          </p:nvSpPr>
          <p:spPr>
            <a:xfrm>
              <a:off x="7777128" y="1263134"/>
              <a:ext cx="300072" cy="311593"/>
            </a:xfrm>
            <a:prstGeom prst="mathMultiply">
              <a:avLst/>
            </a:prstGeom>
            <a:solidFill>
              <a:srgbClr val="00B050"/>
            </a:solidFill>
            <a:ln w="12700" cap="flat" cmpd="sng" algn="ctr">
              <a:solidFill>
                <a:srgbClr val="70AD47"/>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grpSp>
      <p:sp>
        <p:nvSpPr>
          <p:cNvPr id="31" name="Oval 30">
            <a:extLst>
              <a:ext uri="{FF2B5EF4-FFF2-40B4-BE49-F238E27FC236}">
                <a16:creationId xmlns:a16="http://schemas.microsoft.com/office/drawing/2014/main" id="{AEF634D5-171E-2078-8C5A-B4330388AC77}"/>
              </a:ext>
            </a:extLst>
          </p:cNvPr>
          <p:cNvSpPr/>
          <p:nvPr/>
        </p:nvSpPr>
        <p:spPr>
          <a:xfrm>
            <a:off x="10406263" y="2418597"/>
            <a:ext cx="251884" cy="258335"/>
          </a:xfrm>
          <a:prstGeom prst="ellipse">
            <a:avLst/>
          </a:prstGeom>
          <a:solidFill>
            <a:srgbClr val="4472C4"/>
          </a:solidFill>
          <a:ln w="12700" cap="flat" cmpd="sng" algn="ctr">
            <a:solidFill>
              <a:srgbClr val="4472C4"/>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32" name="Oval 31">
            <a:extLst>
              <a:ext uri="{FF2B5EF4-FFF2-40B4-BE49-F238E27FC236}">
                <a16:creationId xmlns:a16="http://schemas.microsoft.com/office/drawing/2014/main" id="{366136BF-6AD2-A50D-EC37-C5B0DEEC8475}"/>
              </a:ext>
            </a:extLst>
          </p:cNvPr>
          <p:cNvSpPr/>
          <p:nvPr/>
        </p:nvSpPr>
        <p:spPr>
          <a:xfrm>
            <a:off x="9373739" y="1906030"/>
            <a:ext cx="251884" cy="258335"/>
          </a:xfrm>
          <a:prstGeom prst="ellipse">
            <a:avLst/>
          </a:prstGeom>
          <a:solidFill>
            <a:srgbClr val="FFC000"/>
          </a:solidFill>
          <a:ln w="12700" cap="flat" cmpd="sng" algn="ctr">
            <a:solidFill>
              <a:srgbClr val="FFC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cxnSp>
        <p:nvCxnSpPr>
          <p:cNvPr id="33" name="Straight Arrow Connector 32">
            <a:extLst>
              <a:ext uri="{FF2B5EF4-FFF2-40B4-BE49-F238E27FC236}">
                <a16:creationId xmlns:a16="http://schemas.microsoft.com/office/drawing/2014/main" id="{370AE13D-8CAD-108B-2261-3A49E80854D2}"/>
              </a:ext>
            </a:extLst>
          </p:cNvPr>
          <p:cNvCxnSpPr>
            <a:cxnSpLocks/>
          </p:cNvCxnSpPr>
          <p:nvPr/>
        </p:nvCxnSpPr>
        <p:spPr>
          <a:xfrm flipH="1" flipV="1">
            <a:off x="9154020" y="2035196"/>
            <a:ext cx="231715" cy="1"/>
          </a:xfrm>
          <a:prstGeom prst="straightConnector1">
            <a:avLst/>
          </a:prstGeom>
          <a:noFill/>
          <a:ln w="28575" cap="flat" cmpd="sng" algn="ctr">
            <a:solidFill>
              <a:srgbClr val="FFC000"/>
            </a:solidFill>
            <a:prstDash val="solid"/>
            <a:miter lim="800000"/>
            <a:tailEnd type="triangle"/>
          </a:ln>
          <a:effectLst/>
        </p:spPr>
      </p:cxnSp>
      <p:cxnSp>
        <p:nvCxnSpPr>
          <p:cNvPr id="34" name="Straight Arrow Connector 33">
            <a:extLst>
              <a:ext uri="{FF2B5EF4-FFF2-40B4-BE49-F238E27FC236}">
                <a16:creationId xmlns:a16="http://schemas.microsoft.com/office/drawing/2014/main" id="{A8FC8151-FCF2-C5A8-F3AC-7FC76F9DD826}"/>
              </a:ext>
            </a:extLst>
          </p:cNvPr>
          <p:cNvCxnSpPr>
            <a:cxnSpLocks/>
          </p:cNvCxnSpPr>
          <p:nvPr/>
        </p:nvCxnSpPr>
        <p:spPr>
          <a:xfrm>
            <a:off x="10508719" y="2515866"/>
            <a:ext cx="260779" cy="312999"/>
          </a:xfrm>
          <a:prstGeom prst="straightConnector1">
            <a:avLst/>
          </a:prstGeom>
          <a:noFill/>
          <a:ln w="28575" cap="flat" cmpd="sng" algn="ctr">
            <a:solidFill>
              <a:srgbClr val="4472C4"/>
            </a:solidFill>
            <a:prstDash val="solid"/>
            <a:miter lim="800000"/>
            <a:tailEnd type="triangle"/>
          </a:ln>
          <a:effectLst/>
        </p:spPr>
      </p:cxnSp>
      <p:sp>
        <p:nvSpPr>
          <p:cNvPr id="35" name="Rectangle 34">
            <a:extLst>
              <a:ext uri="{FF2B5EF4-FFF2-40B4-BE49-F238E27FC236}">
                <a16:creationId xmlns:a16="http://schemas.microsoft.com/office/drawing/2014/main" id="{27DA73CE-E412-FCDB-45A8-770DAC8C01A4}"/>
              </a:ext>
            </a:extLst>
          </p:cNvPr>
          <p:cNvSpPr/>
          <p:nvPr/>
        </p:nvSpPr>
        <p:spPr>
          <a:xfrm rot="19046259">
            <a:off x="8113403" y="4130123"/>
            <a:ext cx="359463" cy="5883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6" name="Rectangle 35">
            <a:extLst>
              <a:ext uri="{FF2B5EF4-FFF2-40B4-BE49-F238E27FC236}">
                <a16:creationId xmlns:a16="http://schemas.microsoft.com/office/drawing/2014/main" id="{0FEAC596-C8D6-4E94-86A5-D313F2425C45}"/>
              </a:ext>
            </a:extLst>
          </p:cNvPr>
          <p:cNvSpPr/>
          <p:nvPr/>
        </p:nvSpPr>
        <p:spPr>
          <a:xfrm rot="5400000">
            <a:off x="9402403" y="4621165"/>
            <a:ext cx="359463" cy="5883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7" name="Arc 36">
            <a:extLst>
              <a:ext uri="{FF2B5EF4-FFF2-40B4-BE49-F238E27FC236}">
                <a16:creationId xmlns:a16="http://schemas.microsoft.com/office/drawing/2014/main" id="{51569B6C-DFEB-29E4-D302-52319E6E527D}"/>
              </a:ext>
            </a:extLst>
          </p:cNvPr>
          <p:cNvSpPr/>
          <p:nvPr/>
        </p:nvSpPr>
        <p:spPr>
          <a:xfrm>
            <a:off x="7973877" y="2052929"/>
            <a:ext cx="2953235" cy="2855932"/>
          </a:xfrm>
          <a:prstGeom prst="arc">
            <a:avLst>
              <a:gd name="adj1" fmla="val 16327386"/>
              <a:gd name="adj2" fmla="val 5281064"/>
            </a:avLst>
          </a:prstGeom>
          <a:ln w="28575">
            <a:solidFill>
              <a:srgbClr val="FEAB06"/>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2400">
              <a:solidFill>
                <a:srgbClr val="FFC000"/>
              </a:solidFill>
            </a:endParaRPr>
          </a:p>
        </p:txBody>
      </p:sp>
      <p:sp>
        <p:nvSpPr>
          <p:cNvPr id="38" name="Arc 37">
            <a:extLst>
              <a:ext uri="{FF2B5EF4-FFF2-40B4-BE49-F238E27FC236}">
                <a16:creationId xmlns:a16="http://schemas.microsoft.com/office/drawing/2014/main" id="{B6C641F1-488F-2BF8-0A79-A3017B8F9F80}"/>
              </a:ext>
            </a:extLst>
          </p:cNvPr>
          <p:cNvSpPr/>
          <p:nvPr/>
        </p:nvSpPr>
        <p:spPr>
          <a:xfrm rot="13802057">
            <a:off x="7995628" y="2126369"/>
            <a:ext cx="2939209" cy="2831220"/>
          </a:xfrm>
          <a:prstGeom prst="arc">
            <a:avLst>
              <a:gd name="adj1" fmla="val 16110373"/>
              <a:gd name="adj2" fmla="val 5281064"/>
            </a:avLst>
          </a:prstGeom>
          <a:ln w="28575">
            <a:solidFill>
              <a:srgbClr val="4472C4"/>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2400">
              <a:solidFill>
                <a:schemeClr val="accent5"/>
              </a:solidFill>
            </a:endParaRPr>
          </a:p>
        </p:txBody>
      </p:sp>
      <p:sp>
        <p:nvSpPr>
          <p:cNvPr id="39" name="TextBox 38">
            <a:extLst>
              <a:ext uri="{FF2B5EF4-FFF2-40B4-BE49-F238E27FC236}">
                <a16:creationId xmlns:a16="http://schemas.microsoft.com/office/drawing/2014/main" id="{5FC34FEB-2CAB-A362-271D-BEE8DD17CA13}"/>
              </a:ext>
            </a:extLst>
          </p:cNvPr>
          <p:cNvSpPr txBox="1"/>
          <p:nvPr/>
        </p:nvSpPr>
        <p:spPr>
          <a:xfrm>
            <a:off x="8128456" y="5399002"/>
            <a:ext cx="1227776" cy="584775"/>
          </a:xfrm>
          <a:prstGeom prst="rect">
            <a:avLst/>
          </a:prstGeom>
          <a:noFill/>
        </p:spPr>
        <p:txBody>
          <a:bodyPr wrap="square" rtlCol="0">
            <a:spAutoFit/>
          </a:bodyPr>
          <a:lstStyle/>
          <a:p>
            <a:pPr algn="ctr"/>
            <a:r>
              <a:rPr lang="en-US" sz="1600" dirty="0">
                <a:solidFill>
                  <a:srgbClr val="00B050"/>
                </a:solidFill>
              </a:rPr>
              <a:t>crossing point</a:t>
            </a:r>
            <a:endParaRPr lang="en-GB" sz="1600" dirty="0">
              <a:solidFill>
                <a:srgbClr val="00B050"/>
              </a:solidFill>
            </a:endParaRPr>
          </a:p>
        </p:txBody>
      </p:sp>
      <p:sp>
        <p:nvSpPr>
          <p:cNvPr id="40" name="TextBox 39">
            <a:extLst>
              <a:ext uri="{FF2B5EF4-FFF2-40B4-BE49-F238E27FC236}">
                <a16:creationId xmlns:a16="http://schemas.microsoft.com/office/drawing/2014/main" id="{2FB017CD-75FF-2BB2-9EB5-8A838FCDCECD}"/>
              </a:ext>
            </a:extLst>
          </p:cNvPr>
          <p:cNvSpPr txBox="1"/>
          <p:nvPr/>
        </p:nvSpPr>
        <p:spPr>
          <a:xfrm>
            <a:off x="10072957" y="1205186"/>
            <a:ext cx="1227776" cy="584775"/>
          </a:xfrm>
          <a:prstGeom prst="rect">
            <a:avLst/>
          </a:prstGeom>
          <a:noFill/>
        </p:spPr>
        <p:txBody>
          <a:bodyPr wrap="square" rtlCol="0">
            <a:spAutoFit/>
          </a:bodyPr>
          <a:lstStyle/>
          <a:p>
            <a:pPr algn="ctr"/>
            <a:r>
              <a:rPr lang="en-US" sz="1600" dirty="0">
                <a:solidFill>
                  <a:srgbClr val="00B050"/>
                </a:solidFill>
              </a:rPr>
              <a:t>crossing point</a:t>
            </a:r>
            <a:endParaRPr lang="en-GB" sz="1600" dirty="0">
              <a:solidFill>
                <a:srgbClr val="00B050"/>
              </a:solidFill>
            </a:endParaRPr>
          </a:p>
        </p:txBody>
      </p:sp>
      <p:sp>
        <p:nvSpPr>
          <p:cNvPr id="41" name="TextBox 40">
            <a:extLst>
              <a:ext uri="{FF2B5EF4-FFF2-40B4-BE49-F238E27FC236}">
                <a16:creationId xmlns:a16="http://schemas.microsoft.com/office/drawing/2014/main" id="{747D3FA4-216A-3DC6-46DC-B36805A7CFEF}"/>
              </a:ext>
            </a:extLst>
          </p:cNvPr>
          <p:cNvSpPr txBox="1"/>
          <p:nvPr/>
        </p:nvSpPr>
        <p:spPr>
          <a:xfrm>
            <a:off x="8667735" y="3336622"/>
            <a:ext cx="1632200" cy="502573"/>
          </a:xfrm>
          <a:prstGeom prst="rect">
            <a:avLst/>
          </a:prstGeom>
          <a:noFill/>
        </p:spPr>
        <p:txBody>
          <a:bodyPr wrap="square" rtlCol="0">
            <a:spAutoFit/>
          </a:bodyPr>
          <a:lstStyle/>
          <a:p>
            <a:pPr algn="ctr"/>
            <a:r>
              <a:rPr lang="en-US" sz="1333" dirty="0"/>
              <a:t>Example with 8 RF stations</a:t>
            </a:r>
            <a:endParaRPr lang="en-GB" sz="1333" dirty="0"/>
          </a:p>
        </p:txBody>
      </p:sp>
    </p:spTree>
    <p:extLst>
      <p:ext uri="{BB962C8B-B14F-4D97-AF65-F5344CB8AC3E}">
        <p14:creationId xmlns:p14="http://schemas.microsoft.com/office/powerpoint/2010/main" val="20714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5" grpId="0" animBg="1"/>
      <p:bldP spid="36" grpId="0" animBg="1"/>
      <p:bldP spid="37" grpId="0" animBg="1"/>
      <p:bldP spid="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8" y="1371653"/>
            <a:ext cx="6384953" cy="2152597"/>
          </a:xfrm>
          <a:prstGeom prst="rect">
            <a:avLst/>
          </a:prstGeom>
          <a:noFill/>
          <a:ln w="0">
            <a:noFill/>
          </a:ln>
        </p:spPr>
        <p:txBody>
          <a:bodyPr lIns="0" tIns="0" rIns="0" bIns="0">
            <a:noAutofit/>
          </a:bodyPr>
          <a:lstStyle/>
          <a:p>
            <a:pPr marL="380990" indent="-380990" algn="just" defTabSz="1219170">
              <a:spcBef>
                <a:spcPts val="800"/>
              </a:spcBef>
              <a:spcAft>
                <a:spcPts val="533"/>
              </a:spcAft>
              <a:buFont typeface="Wingdings" panose="05000000000000000000" pitchFamily="2" charset="2"/>
              <a:buChar char="§"/>
              <a:tabLst>
                <a:tab pos="0" algn="l"/>
              </a:tabLst>
              <a:defRPr/>
            </a:pPr>
            <a:r>
              <a:rPr lang="en-GB" b="1" spc="-1" dirty="0">
                <a:solidFill>
                  <a:srgbClr val="171717"/>
                </a:solidFill>
                <a:latin typeface="Arial" panose="020B0604020202020204" pitchFamily="34" charset="0"/>
                <a:cs typeface="Arial" panose="020B0604020202020204" pitchFamily="34" charset="0"/>
              </a:rPr>
              <a:t>Use of ‘standard’ cavity and RCS parameters</a:t>
            </a:r>
          </a:p>
          <a:p>
            <a:pPr marL="380990" indent="-380990" algn="just" defTabSz="1219170">
              <a:spcBef>
                <a:spcPts val="800"/>
              </a:spcBef>
              <a:spcAft>
                <a:spcPts val="533"/>
              </a:spcAft>
              <a:buFont typeface="Wingdings" panose="05000000000000000000" pitchFamily="2" charset="2"/>
              <a:buChar char="§"/>
              <a:tabLst>
                <a:tab pos="0" algn="l"/>
              </a:tabLst>
              <a:defRPr/>
            </a:pPr>
            <a:r>
              <a:rPr lang="en-GB" b="1" spc="-1" dirty="0">
                <a:solidFill>
                  <a:srgbClr val="171717"/>
                </a:solidFill>
                <a:latin typeface="Arial" panose="020B0604020202020204" pitchFamily="34" charset="0"/>
                <a:cs typeface="Arial" panose="020B0604020202020204" pitchFamily="34" charset="0"/>
              </a:rPr>
              <a:t>Re-use the intensity effect calculations for multi-turn effects for one bunch in </a:t>
            </a:r>
            <a:r>
              <a:rPr lang="en-GB" b="1" spc="-1" dirty="0" err="1">
                <a:solidFill>
                  <a:srgbClr val="171717"/>
                </a:solidFill>
                <a:latin typeface="Arial" panose="020B0604020202020204" pitchFamily="34" charset="0"/>
                <a:cs typeface="Arial" panose="020B0604020202020204" pitchFamily="34" charset="0"/>
              </a:rPr>
              <a:t>BLonD</a:t>
            </a:r>
            <a:endParaRPr lang="en-GB" b="1" spc="-1" dirty="0">
              <a:solidFill>
                <a:srgbClr val="171717"/>
              </a:solidFill>
              <a:latin typeface="Arial" panose="020B0604020202020204" pitchFamily="34" charset="0"/>
              <a:cs typeface="Arial" panose="020B0604020202020204" pitchFamily="34" charset="0"/>
            </a:endParaRPr>
          </a:p>
          <a:p>
            <a:pPr marL="380990" indent="-380990" algn="just" defTabSz="1219170">
              <a:spcBef>
                <a:spcPts val="800"/>
              </a:spcBef>
              <a:spcAft>
                <a:spcPts val="533"/>
              </a:spcAft>
              <a:buFont typeface="Wingdings" panose="05000000000000000000" pitchFamily="2" charset="2"/>
              <a:buChar char="§"/>
              <a:tabLst>
                <a:tab pos="0" algn="l"/>
              </a:tabLst>
              <a:defRPr/>
            </a:pPr>
            <a:r>
              <a:rPr lang="en-GB" b="1" spc="-1" dirty="0">
                <a:solidFill>
                  <a:srgbClr val="171717"/>
                </a:solidFill>
                <a:latin typeface="Arial" panose="020B0604020202020204" pitchFamily="34" charset="0"/>
                <a:cs typeface="Arial" panose="020B0604020202020204" pitchFamily="34" charset="0"/>
              </a:rPr>
              <a:t>Calculate in addition </a:t>
            </a:r>
            <a:r>
              <a:rPr lang="en-GB" b="1" spc="-1" dirty="0" err="1">
                <a:solidFill>
                  <a:srgbClr val="171717"/>
                </a:solidFill>
                <a:latin typeface="Arial" panose="020B0604020202020204" pitchFamily="34" charset="0"/>
                <a:cs typeface="Arial" panose="020B0604020202020204" pitchFamily="34" charset="0"/>
              </a:rPr>
              <a:t>wakefields</a:t>
            </a:r>
            <a:r>
              <a:rPr lang="en-GB" b="1" spc="-1" dirty="0">
                <a:solidFill>
                  <a:srgbClr val="171717"/>
                </a:solidFill>
                <a:latin typeface="Arial" panose="020B0604020202020204" pitchFamily="34" charset="0"/>
                <a:cs typeface="Arial" panose="020B0604020202020204" pitchFamily="34" charset="0"/>
              </a:rPr>
              <a:t> at the time of the passage of the CR bunch in the future</a:t>
            </a:r>
          </a:p>
          <a:p>
            <a:pPr marL="380990" indent="-380990" algn="just" defTabSz="1219170">
              <a:spcBef>
                <a:spcPts val="800"/>
              </a:spcBef>
              <a:spcAft>
                <a:spcPts val="533"/>
              </a:spcAft>
              <a:buFont typeface="Wingdings" panose="05000000000000000000" pitchFamily="2" charset="2"/>
              <a:buChar char="§"/>
              <a:tabLst>
                <a:tab pos="0" algn="l"/>
              </a:tabLst>
              <a:defRPr/>
            </a:pPr>
            <a:r>
              <a:rPr lang="en-GB" b="1" spc="-1" dirty="0">
                <a:solidFill>
                  <a:srgbClr val="171717"/>
                </a:solidFill>
                <a:latin typeface="Arial" panose="020B0604020202020204" pitchFamily="34" charset="0"/>
                <a:cs typeface="Arial" panose="020B0604020202020204" pitchFamily="34" charset="0"/>
              </a:rPr>
              <a:t>Apply it to the other beam at the moment of passage</a:t>
            </a:r>
          </a:p>
          <a:p>
            <a:pPr marL="380990" indent="-380990" algn="just" defTabSz="1219170">
              <a:lnSpc>
                <a:spcPct val="150000"/>
              </a:lnSpc>
              <a:spcBef>
                <a:spcPts val="800"/>
              </a:spcBef>
              <a:spcAft>
                <a:spcPts val="533"/>
              </a:spcAft>
              <a:buFont typeface="Wingdings" panose="05000000000000000000" pitchFamily="2" charset="2"/>
              <a:buChar char="§"/>
              <a:tabLst>
                <a:tab pos="0" algn="l"/>
              </a:tabLst>
              <a:defRPr/>
            </a:pPr>
            <a:endParaRPr lang="en-US" b="1" spc="-1" dirty="0">
              <a:solidFill>
                <a:srgbClr val="171717"/>
              </a:solidFill>
              <a:latin typeface="Mangal" panose="02040503050203030202" pitchFamily="18" charset="0"/>
              <a:cs typeface="Mangal" panose="02040503050203030202" pitchFamily="18" charset="0"/>
            </a:endParaRPr>
          </a:p>
        </p:txBody>
      </p:sp>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err="1">
                <a:solidFill>
                  <a:srgbClr val="0033A0"/>
                </a:solidFill>
                <a:latin typeface="Arial"/>
              </a:rPr>
              <a:t>Wakefields</a:t>
            </a:r>
            <a:r>
              <a:rPr lang="en-US" sz="3600" b="1" spc="-1" dirty="0">
                <a:solidFill>
                  <a:srgbClr val="0033A0"/>
                </a:solidFill>
                <a:latin typeface="Arial"/>
              </a:rPr>
              <a:t> of the CR bunch</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grpSp>
        <p:nvGrpSpPr>
          <p:cNvPr id="3" name="Group 2">
            <a:extLst>
              <a:ext uri="{FF2B5EF4-FFF2-40B4-BE49-F238E27FC236}">
                <a16:creationId xmlns:a16="http://schemas.microsoft.com/office/drawing/2014/main" id="{3B38B7F4-1C43-F921-A854-7D8A060CB4E9}"/>
              </a:ext>
            </a:extLst>
          </p:cNvPr>
          <p:cNvGrpSpPr/>
          <p:nvPr/>
        </p:nvGrpSpPr>
        <p:grpSpPr>
          <a:xfrm>
            <a:off x="7019447" y="1217173"/>
            <a:ext cx="4779597" cy="4617427"/>
            <a:chOff x="5508104" y="915566"/>
            <a:chExt cx="3584698" cy="3463070"/>
          </a:xfrm>
        </p:grpSpPr>
        <p:grpSp>
          <p:nvGrpSpPr>
            <p:cNvPr id="5" name="Group 4">
              <a:extLst>
                <a:ext uri="{FF2B5EF4-FFF2-40B4-BE49-F238E27FC236}">
                  <a16:creationId xmlns:a16="http://schemas.microsoft.com/office/drawing/2014/main" id="{7B9A6CCC-3E06-AE5D-1B21-C79CCC5D67B3}"/>
                </a:ext>
              </a:extLst>
            </p:cNvPr>
            <p:cNvGrpSpPr/>
            <p:nvPr/>
          </p:nvGrpSpPr>
          <p:grpSpPr>
            <a:xfrm>
              <a:off x="5508104" y="915566"/>
              <a:ext cx="3584698" cy="3463070"/>
              <a:chOff x="7409057" y="2896740"/>
              <a:chExt cx="3584698" cy="3463070"/>
            </a:xfrm>
          </p:grpSpPr>
          <p:grpSp>
            <p:nvGrpSpPr>
              <p:cNvPr id="7" name="Group 6">
                <a:extLst>
                  <a:ext uri="{FF2B5EF4-FFF2-40B4-BE49-F238E27FC236}">
                    <a16:creationId xmlns:a16="http://schemas.microsoft.com/office/drawing/2014/main" id="{165C9381-CAF9-69F0-BCAE-544425045B70}"/>
                  </a:ext>
                </a:extLst>
              </p:cNvPr>
              <p:cNvGrpSpPr/>
              <p:nvPr/>
            </p:nvGrpSpPr>
            <p:grpSpPr>
              <a:xfrm>
                <a:off x="7409057" y="2896740"/>
                <a:ext cx="3584698" cy="3463070"/>
                <a:chOff x="7409057" y="2896740"/>
                <a:chExt cx="3584698" cy="3463070"/>
              </a:xfrm>
            </p:grpSpPr>
            <p:sp>
              <p:nvSpPr>
                <p:cNvPr id="13" name="Oval 12">
                  <a:extLst>
                    <a:ext uri="{FF2B5EF4-FFF2-40B4-BE49-F238E27FC236}">
                      <a16:creationId xmlns:a16="http://schemas.microsoft.com/office/drawing/2014/main" id="{6858E07B-1F41-82F2-EC8F-72F7C3EE2EF5}"/>
                    </a:ext>
                  </a:extLst>
                </p:cNvPr>
                <p:cNvSpPr/>
                <p:nvPr/>
              </p:nvSpPr>
              <p:spPr>
                <a:xfrm>
                  <a:off x="7823200" y="3257550"/>
                  <a:ext cx="2870200" cy="2711450"/>
                </a:xfrm>
                <a:prstGeom prst="ellipse">
                  <a:avLst/>
                </a:prstGeom>
                <a:noFill/>
                <a:ln w="38100" cap="flat" cmpd="sng" algn="ctr">
                  <a:solidFill>
                    <a:srgbClr val="4472C4">
                      <a:shade val="15000"/>
                    </a:srgbClr>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4" name="Rectangle 13">
                  <a:extLst>
                    <a:ext uri="{FF2B5EF4-FFF2-40B4-BE49-F238E27FC236}">
                      <a16:creationId xmlns:a16="http://schemas.microsoft.com/office/drawing/2014/main" id="{366AB1AF-10DC-B971-858A-2DB64BABA684}"/>
                    </a:ext>
                  </a:extLst>
                </p:cNvPr>
                <p:cNvSpPr/>
                <p:nvPr/>
              </p:nvSpPr>
              <p:spPr>
                <a:xfrm>
                  <a:off x="9204960" y="3177540"/>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5" name="Rectangle 14">
                  <a:extLst>
                    <a:ext uri="{FF2B5EF4-FFF2-40B4-BE49-F238E27FC236}">
                      <a16:creationId xmlns:a16="http://schemas.microsoft.com/office/drawing/2014/main" id="{442009E1-72E8-3B45-F60B-B6331C1F4788}"/>
                    </a:ext>
                  </a:extLst>
                </p:cNvPr>
                <p:cNvSpPr/>
                <p:nvPr/>
              </p:nvSpPr>
              <p:spPr>
                <a:xfrm>
                  <a:off x="9204960" y="5900420"/>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6" name="Rectangle 15">
                  <a:extLst>
                    <a:ext uri="{FF2B5EF4-FFF2-40B4-BE49-F238E27FC236}">
                      <a16:creationId xmlns:a16="http://schemas.microsoft.com/office/drawing/2014/main" id="{BBDF023F-7646-8019-FA9A-D5033118EA6F}"/>
                    </a:ext>
                  </a:extLst>
                </p:cNvPr>
                <p:cNvSpPr/>
                <p:nvPr/>
              </p:nvSpPr>
              <p:spPr>
                <a:xfrm>
                  <a:off x="10221595" y="364314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7" name="Rectangle 16">
                  <a:extLst>
                    <a:ext uri="{FF2B5EF4-FFF2-40B4-BE49-F238E27FC236}">
                      <a16:creationId xmlns:a16="http://schemas.microsoft.com/office/drawing/2014/main" id="{3DF5463A-2880-B74B-8A5B-883634288F08}"/>
                    </a:ext>
                  </a:extLst>
                </p:cNvPr>
                <p:cNvSpPr/>
                <p:nvPr/>
              </p:nvSpPr>
              <p:spPr>
                <a:xfrm>
                  <a:off x="8154035" y="364314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8" name="Rectangle 17">
                  <a:extLst>
                    <a:ext uri="{FF2B5EF4-FFF2-40B4-BE49-F238E27FC236}">
                      <a16:creationId xmlns:a16="http://schemas.microsoft.com/office/drawing/2014/main" id="{2B97A155-E244-A70F-0D8A-F74404C337FF}"/>
                    </a:ext>
                  </a:extLst>
                </p:cNvPr>
                <p:cNvSpPr/>
                <p:nvPr/>
              </p:nvSpPr>
              <p:spPr>
                <a:xfrm>
                  <a:off x="10634345" y="4544695"/>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9" name="Rectangle 18">
                  <a:extLst>
                    <a:ext uri="{FF2B5EF4-FFF2-40B4-BE49-F238E27FC236}">
                      <a16:creationId xmlns:a16="http://schemas.microsoft.com/office/drawing/2014/main" id="{4C08C489-09A1-3EB8-444E-5D4D5A53157E}"/>
                    </a:ext>
                  </a:extLst>
                </p:cNvPr>
                <p:cNvSpPr/>
                <p:nvPr/>
              </p:nvSpPr>
              <p:spPr>
                <a:xfrm>
                  <a:off x="7764145" y="4544695"/>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0" name="Rectangle 19">
                  <a:extLst>
                    <a:ext uri="{FF2B5EF4-FFF2-40B4-BE49-F238E27FC236}">
                      <a16:creationId xmlns:a16="http://schemas.microsoft.com/office/drawing/2014/main" id="{F86BF704-95F4-BDE2-3ADB-C20F76B6D581}"/>
                    </a:ext>
                  </a:extLst>
                </p:cNvPr>
                <p:cNvSpPr/>
                <p:nvPr/>
              </p:nvSpPr>
              <p:spPr>
                <a:xfrm>
                  <a:off x="10221595" y="548965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1" name="Rectangle 20">
                  <a:extLst>
                    <a:ext uri="{FF2B5EF4-FFF2-40B4-BE49-F238E27FC236}">
                      <a16:creationId xmlns:a16="http://schemas.microsoft.com/office/drawing/2014/main" id="{58EB9B93-CCEC-211E-CBCE-01E9BD623E55}"/>
                    </a:ext>
                  </a:extLst>
                </p:cNvPr>
                <p:cNvSpPr/>
                <p:nvPr/>
              </p:nvSpPr>
              <p:spPr>
                <a:xfrm>
                  <a:off x="8154035" y="5489651"/>
                  <a:ext cx="118110" cy="137160"/>
                </a:xfrm>
                <a:prstGeom prst="rect">
                  <a:avLst/>
                </a:prstGeom>
                <a:solidFill>
                  <a:srgbClr val="FF0000"/>
                </a:solidFill>
                <a:ln w="12700" cap="flat" cmpd="sng" algn="ctr">
                  <a:solidFill>
                    <a:srgbClr val="FF0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2" name="Multiplication Sign 21">
                  <a:extLst>
                    <a:ext uri="{FF2B5EF4-FFF2-40B4-BE49-F238E27FC236}">
                      <a16:creationId xmlns:a16="http://schemas.microsoft.com/office/drawing/2014/main" id="{00A87EBC-E893-0BAD-EAE2-ED10F408801E}"/>
                    </a:ext>
                  </a:extLst>
                </p:cNvPr>
                <p:cNvSpPr/>
                <p:nvPr/>
              </p:nvSpPr>
              <p:spPr>
                <a:xfrm>
                  <a:off x="8551194" y="5703318"/>
                  <a:ext cx="300072" cy="311593"/>
                </a:xfrm>
                <a:prstGeom prst="mathMultiply">
                  <a:avLst/>
                </a:prstGeom>
                <a:solidFill>
                  <a:srgbClr val="00B050"/>
                </a:solidFill>
                <a:ln w="12700" cap="flat" cmpd="sng" algn="ctr">
                  <a:solidFill>
                    <a:srgbClr val="70AD47"/>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23" name="TextBox 22">
                  <a:extLst>
                    <a:ext uri="{FF2B5EF4-FFF2-40B4-BE49-F238E27FC236}">
                      <a16:creationId xmlns:a16="http://schemas.microsoft.com/office/drawing/2014/main" id="{3E55698A-3F55-4B9B-A75A-E4DFB4D7601D}"/>
                    </a:ext>
                  </a:extLst>
                </p:cNvPr>
                <p:cNvSpPr txBox="1"/>
                <p:nvPr/>
              </p:nvSpPr>
              <p:spPr>
                <a:xfrm>
                  <a:off x="9137650" y="601356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1</a:t>
                  </a:r>
                  <a:endParaRPr lang="en-GB" sz="2400" kern="0" dirty="0">
                    <a:solidFill>
                      <a:prstClr val="black"/>
                    </a:solidFill>
                    <a:latin typeface="Calibri" panose="020F0502020204030204"/>
                  </a:endParaRPr>
                </a:p>
              </p:txBody>
            </p:sp>
            <p:sp>
              <p:nvSpPr>
                <p:cNvPr id="24" name="TextBox 23">
                  <a:extLst>
                    <a:ext uri="{FF2B5EF4-FFF2-40B4-BE49-F238E27FC236}">
                      <a16:creationId xmlns:a16="http://schemas.microsoft.com/office/drawing/2014/main" id="{B50E131D-0104-88F7-2017-651DD7324257}"/>
                    </a:ext>
                  </a:extLst>
                </p:cNvPr>
                <p:cNvSpPr txBox="1"/>
                <p:nvPr/>
              </p:nvSpPr>
              <p:spPr>
                <a:xfrm>
                  <a:off x="10221595" y="5561856"/>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2</a:t>
                  </a:r>
                  <a:endParaRPr lang="en-GB" sz="2400" kern="0" dirty="0">
                    <a:solidFill>
                      <a:prstClr val="black"/>
                    </a:solidFill>
                    <a:latin typeface="Calibri" panose="020F0502020204030204"/>
                  </a:endParaRPr>
                </a:p>
              </p:txBody>
            </p:sp>
            <p:sp>
              <p:nvSpPr>
                <p:cNvPr id="25" name="TextBox 24">
                  <a:extLst>
                    <a:ext uri="{FF2B5EF4-FFF2-40B4-BE49-F238E27FC236}">
                      <a16:creationId xmlns:a16="http://schemas.microsoft.com/office/drawing/2014/main" id="{84D4D935-415A-3FA6-80B6-B75D5D8231BE}"/>
                    </a:ext>
                  </a:extLst>
                </p:cNvPr>
                <p:cNvSpPr txBox="1"/>
                <p:nvPr/>
              </p:nvSpPr>
              <p:spPr>
                <a:xfrm>
                  <a:off x="10752455" y="4459386"/>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3</a:t>
                  </a:r>
                  <a:endParaRPr lang="en-GB" sz="2400" kern="0" dirty="0">
                    <a:solidFill>
                      <a:prstClr val="black"/>
                    </a:solidFill>
                    <a:latin typeface="Calibri" panose="020F0502020204030204"/>
                  </a:endParaRPr>
                </a:p>
              </p:txBody>
            </p:sp>
            <p:sp>
              <p:nvSpPr>
                <p:cNvPr id="26" name="TextBox 25">
                  <a:extLst>
                    <a:ext uri="{FF2B5EF4-FFF2-40B4-BE49-F238E27FC236}">
                      <a16:creationId xmlns:a16="http://schemas.microsoft.com/office/drawing/2014/main" id="{83005FA9-C3A6-C56B-EC3B-69BC8887A880}"/>
                    </a:ext>
                  </a:extLst>
                </p:cNvPr>
                <p:cNvSpPr txBox="1"/>
                <p:nvPr/>
              </p:nvSpPr>
              <p:spPr>
                <a:xfrm>
                  <a:off x="7900511" y="3378172"/>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6</a:t>
                  </a:r>
                  <a:endParaRPr lang="en-GB" sz="2400" kern="0" dirty="0">
                    <a:solidFill>
                      <a:prstClr val="black"/>
                    </a:solidFill>
                    <a:latin typeface="Calibri" panose="020F0502020204030204"/>
                  </a:endParaRPr>
                </a:p>
              </p:txBody>
            </p:sp>
            <p:sp>
              <p:nvSpPr>
                <p:cNvPr id="27" name="TextBox 26">
                  <a:extLst>
                    <a:ext uri="{FF2B5EF4-FFF2-40B4-BE49-F238E27FC236}">
                      <a16:creationId xmlns:a16="http://schemas.microsoft.com/office/drawing/2014/main" id="{4D8485F1-15B0-BB1C-4B34-D394C017520A}"/>
                    </a:ext>
                  </a:extLst>
                </p:cNvPr>
                <p:cNvSpPr txBox="1"/>
                <p:nvPr/>
              </p:nvSpPr>
              <p:spPr>
                <a:xfrm>
                  <a:off x="9123045" y="2896740"/>
                  <a:ext cx="268606" cy="346249"/>
                </a:xfrm>
                <a:prstGeom prst="rect">
                  <a:avLst/>
                </a:prstGeom>
                <a:noFill/>
              </p:spPr>
              <p:txBody>
                <a:bodyPr wrap="square" rtlCol="0">
                  <a:spAutoFit/>
                </a:bodyPr>
                <a:lstStyle/>
                <a:p>
                  <a:pPr defTabSz="1219170">
                    <a:defRPr/>
                  </a:pPr>
                  <a:r>
                    <a:rPr lang="en-US" sz="2400" kern="0" dirty="0">
                      <a:solidFill>
                        <a:prstClr val="black"/>
                      </a:solidFill>
                      <a:latin typeface="Calibri" panose="020F0502020204030204"/>
                    </a:rPr>
                    <a:t>5</a:t>
                  </a:r>
                  <a:endParaRPr lang="en-GB" sz="2400" kern="0" dirty="0">
                    <a:solidFill>
                      <a:prstClr val="black"/>
                    </a:solidFill>
                    <a:latin typeface="Calibri" panose="020F0502020204030204"/>
                  </a:endParaRPr>
                </a:p>
              </p:txBody>
            </p:sp>
            <p:sp>
              <p:nvSpPr>
                <p:cNvPr id="28" name="TextBox 27">
                  <a:extLst>
                    <a:ext uri="{FF2B5EF4-FFF2-40B4-BE49-F238E27FC236}">
                      <a16:creationId xmlns:a16="http://schemas.microsoft.com/office/drawing/2014/main" id="{51CDC5BC-00E5-0C10-55FD-9D41C7E17CEB}"/>
                    </a:ext>
                  </a:extLst>
                </p:cNvPr>
                <p:cNvSpPr txBox="1"/>
                <p:nvPr/>
              </p:nvSpPr>
              <p:spPr>
                <a:xfrm>
                  <a:off x="10288905" y="343546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4</a:t>
                  </a:r>
                  <a:endParaRPr lang="en-GB" sz="2400" kern="0" dirty="0">
                    <a:solidFill>
                      <a:prstClr val="black"/>
                    </a:solidFill>
                    <a:latin typeface="Calibri" panose="020F0502020204030204"/>
                  </a:endParaRPr>
                </a:p>
              </p:txBody>
            </p:sp>
            <p:sp>
              <p:nvSpPr>
                <p:cNvPr id="29" name="TextBox 28">
                  <a:extLst>
                    <a:ext uri="{FF2B5EF4-FFF2-40B4-BE49-F238E27FC236}">
                      <a16:creationId xmlns:a16="http://schemas.microsoft.com/office/drawing/2014/main" id="{A3683BEE-EB03-1F9E-3A15-5811ACD5A785}"/>
                    </a:ext>
                  </a:extLst>
                </p:cNvPr>
                <p:cNvSpPr txBox="1"/>
                <p:nvPr/>
              </p:nvSpPr>
              <p:spPr>
                <a:xfrm>
                  <a:off x="7924801" y="5562382"/>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8</a:t>
                  </a:r>
                  <a:endParaRPr lang="en-GB" sz="2400" kern="0" dirty="0">
                    <a:solidFill>
                      <a:prstClr val="black"/>
                    </a:solidFill>
                    <a:latin typeface="Calibri" panose="020F0502020204030204"/>
                  </a:endParaRPr>
                </a:p>
              </p:txBody>
            </p:sp>
            <p:sp>
              <p:nvSpPr>
                <p:cNvPr id="30" name="TextBox 29">
                  <a:extLst>
                    <a:ext uri="{FF2B5EF4-FFF2-40B4-BE49-F238E27FC236}">
                      <a16:creationId xmlns:a16="http://schemas.microsoft.com/office/drawing/2014/main" id="{C3B0FF08-8458-8CE6-2EAA-B28D0EBEB3E8}"/>
                    </a:ext>
                  </a:extLst>
                </p:cNvPr>
                <p:cNvSpPr txBox="1"/>
                <p:nvPr/>
              </p:nvSpPr>
              <p:spPr>
                <a:xfrm>
                  <a:off x="7409057" y="4460131"/>
                  <a:ext cx="241300" cy="346249"/>
                </a:xfrm>
                <a:prstGeom prst="rect">
                  <a:avLst/>
                </a:prstGeom>
                <a:noFill/>
              </p:spPr>
              <p:txBody>
                <a:bodyPr wrap="square" rtlCol="0">
                  <a:spAutoFit/>
                </a:bodyPr>
                <a:lstStyle/>
                <a:p>
                  <a:pPr defTabSz="1219170">
                    <a:defRPr/>
                  </a:pPr>
                  <a:r>
                    <a:rPr lang="en-US" sz="2400" kern="0">
                      <a:solidFill>
                        <a:prstClr val="black"/>
                      </a:solidFill>
                      <a:latin typeface="Calibri" panose="020F0502020204030204"/>
                    </a:rPr>
                    <a:t>7</a:t>
                  </a:r>
                  <a:endParaRPr lang="en-GB" sz="2400" kern="0" dirty="0">
                    <a:solidFill>
                      <a:prstClr val="black"/>
                    </a:solidFill>
                    <a:latin typeface="Calibri" panose="020F0502020204030204"/>
                  </a:endParaRPr>
                </a:p>
              </p:txBody>
            </p:sp>
          </p:grpSp>
          <p:sp>
            <p:nvSpPr>
              <p:cNvPr id="8" name="Oval 7">
                <a:extLst>
                  <a:ext uri="{FF2B5EF4-FFF2-40B4-BE49-F238E27FC236}">
                    <a16:creationId xmlns:a16="http://schemas.microsoft.com/office/drawing/2014/main" id="{13904A14-78FB-DFCC-4512-22738160F52D}"/>
                  </a:ext>
                </a:extLst>
              </p:cNvPr>
              <p:cNvSpPr/>
              <p:nvPr/>
            </p:nvSpPr>
            <p:spPr>
              <a:xfrm>
                <a:off x="8332559" y="5256670"/>
                <a:ext cx="188913" cy="193751"/>
              </a:xfrm>
              <a:prstGeom prst="ellipse">
                <a:avLst/>
              </a:prstGeom>
              <a:solidFill>
                <a:srgbClr val="4472C4"/>
              </a:solidFill>
              <a:ln w="12700" cap="flat" cmpd="sng" algn="ctr">
                <a:solidFill>
                  <a:srgbClr val="4472C4"/>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10" name="Oval 9">
                <a:extLst>
                  <a:ext uri="{FF2B5EF4-FFF2-40B4-BE49-F238E27FC236}">
                    <a16:creationId xmlns:a16="http://schemas.microsoft.com/office/drawing/2014/main" id="{1703138C-FE82-1502-70A4-135C16F333C9}"/>
                  </a:ext>
                </a:extLst>
              </p:cNvPr>
              <p:cNvSpPr/>
              <p:nvPr/>
            </p:nvSpPr>
            <p:spPr>
              <a:xfrm>
                <a:off x="9170670" y="5591006"/>
                <a:ext cx="188913" cy="193751"/>
              </a:xfrm>
              <a:prstGeom prst="ellipse">
                <a:avLst/>
              </a:prstGeom>
              <a:solidFill>
                <a:srgbClr val="FFC000"/>
              </a:solidFill>
              <a:ln w="12700" cap="flat" cmpd="sng" algn="ctr">
                <a:solidFill>
                  <a:srgbClr val="FFC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cxnSp>
            <p:nvCxnSpPr>
              <p:cNvPr id="11" name="Straight Arrow Connector 10">
                <a:extLst>
                  <a:ext uri="{FF2B5EF4-FFF2-40B4-BE49-F238E27FC236}">
                    <a16:creationId xmlns:a16="http://schemas.microsoft.com/office/drawing/2014/main" id="{CE1B0830-2FBF-51C3-D8A1-4C15E8FD3CCD}"/>
                  </a:ext>
                </a:extLst>
              </p:cNvPr>
              <p:cNvCxnSpPr>
                <a:cxnSpLocks/>
              </p:cNvCxnSpPr>
              <p:nvPr/>
            </p:nvCxnSpPr>
            <p:spPr>
              <a:xfrm flipV="1">
                <a:off x="9179667" y="5687880"/>
                <a:ext cx="334434" cy="1"/>
              </a:xfrm>
              <a:prstGeom prst="straightConnector1">
                <a:avLst/>
              </a:prstGeom>
              <a:noFill/>
              <a:ln w="28575" cap="flat" cmpd="sng" algn="ctr">
                <a:solidFill>
                  <a:srgbClr val="FFC000"/>
                </a:solidFill>
                <a:prstDash val="solid"/>
                <a:miter lim="800000"/>
                <a:tailEnd type="triangle"/>
              </a:ln>
              <a:effectLst/>
            </p:spPr>
          </p:cxnSp>
          <p:cxnSp>
            <p:nvCxnSpPr>
              <p:cNvPr id="12" name="Straight Arrow Connector 11">
                <a:extLst>
                  <a:ext uri="{FF2B5EF4-FFF2-40B4-BE49-F238E27FC236}">
                    <a16:creationId xmlns:a16="http://schemas.microsoft.com/office/drawing/2014/main" id="{CB6B39AD-5507-2835-3B77-072B7D1A7043}"/>
                  </a:ext>
                </a:extLst>
              </p:cNvPr>
              <p:cNvCxnSpPr>
                <a:cxnSpLocks/>
                <a:stCxn id="8" idx="5"/>
              </p:cNvCxnSpPr>
              <p:nvPr/>
            </p:nvCxnSpPr>
            <p:spPr>
              <a:xfrm flipH="1" flipV="1">
                <a:off x="8232387" y="5184748"/>
                <a:ext cx="261419" cy="237299"/>
              </a:xfrm>
              <a:prstGeom prst="straightConnector1">
                <a:avLst/>
              </a:prstGeom>
              <a:noFill/>
              <a:ln w="28575" cap="flat" cmpd="sng" algn="ctr">
                <a:solidFill>
                  <a:srgbClr val="4472C4"/>
                </a:solidFill>
                <a:prstDash val="solid"/>
                <a:miter lim="800000"/>
                <a:tailEnd type="triangle"/>
              </a:ln>
              <a:effectLst/>
            </p:spPr>
          </p:cxnSp>
        </p:grpSp>
        <p:sp>
          <p:nvSpPr>
            <p:cNvPr id="6" name="Multiplication Sign 5">
              <a:extLst>
                <a:ext uri="{FF2B5EF4-FFF2-40B4-BE49-F238E27FC236}">
                  <a16:creationId xmlns:a16="http://schemas.microsoft.com/office/drawing/2014/main" id="{0109A9E6-3C50-A54B-8AFF-D96F4E651BDF}"/>
                </a:ext>
              </a:extLst>
            </p:cNvPr>
            <p:cNvSpPr/>
            <p:nvPr/>
          </p:nvSpPr>
          <p:spPr>
            <a:xfrm>
              <a:off x="7777128" y="1263134"/>
              <a:ext cx="300072" cy="311593"/>
            </a:xfrm>
            <a:prstGeom prst="mathMultiply">
              <a:avLst/>
            </a:prstGeom>
            <a:solidFill>
              <a:srgbClr val="00B050"/>
            </a:solidFill>
            <a:ln w="12700" cap="flat" cmpd="sng" algn="ctr">
              <a:solidFill>
                <a:srgbClr val="70AD47"/>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grpSp>
      <p:sp>
        <p:nvSpPr>
          <p:cNvPr id="31" name="Oval 30">
            <a:extLst>
              <a:ext uri="{FF2B5EF4-FFF2-40B4-BE49-F238E27FC236}">
                <a16:creationId xmlns:a16="http://schemas.microsoft.com/office/drawing/2014/main" id="{AEF634D5-171E-2078-8C5A-B4330388AC77}"/>
              </a:ext>
            </a:extLst>
          </p:cNvPr>
          <p:cNvSpPr/>
          <p:nvPr/>
        </p:nvSpPr>
        <p:spPr>
          <a:xfrm>
            <a:off x="10406263" y="2418597"/>
            <a:ext cx="251884" cy="258335"/>
          </a:xfrm>
          <a:prstGeom prst="ellipse">
            <a:avLst/>
          </a:prstGeom>
          <a:solidFill>
            <a:srgbClr val="4472C4"/>
          </a:solidFill>
          <a:ln w="12700" cap="flat" cmpd="sng" algn="ctr">
            <a:solidFill>
              <a:srgbClr val="4472C4"/>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sp>
        <p:nvSpPr>
          <p:cNvPr id="32" name="Oval 31">
            <a:extLst>
              <a:ext uri="{FF2B5EF4-FFF2-40B4-BE49-F238E27FC236}">
                <a16:creationId xmlns:a16="http://schemas.microsoft.com/office/drawing/2014/main" id="{366136BF-6AD2-A50D-EC37-C5B0DEEC8475}"/>
              </a:ext>
            </a:extLst>
          </p:cNvPr>
          <p:cNvSpPr/>
          <p:nvPr/>
        </p:nvSpPr>
        <p:spPr>
          <a:xfrm>
            <a:off x="9373739" y="1906030"/>
            <a:ext cx="251884" cy="258335"/>
          </a:xfrm>
          <a:prstGeom prst="ellipse">
            <a:avLst/>
          </a:prstGeom>
          <a:solidFill>
            <a:srgbClr val="FFC000"/>
          </a:solidFill>
          <a:ln w="12700" cap="flat" cmpd="sng" algn="ctr">
            <a:solidFill>
              <a:srgbClr val="FFC000"/>
            </a:solidFill>
            <a:prstDash val="solid"/>
            <a:miter lim="800000"/>
          </a:ln>
          <a:effectLst/>
        </p:spPr>
        <p:txBody>
          <a:bodyPr rtlCol="0" anchor="ctr"/>
          <a:lstStyle/>
          <a:p>
            <a:pPr algn="ctr" defTabSz="1219170">
              <a:defRPr/>
            </a:pPr>
            <a:endParaRPr lang="en-GB" sz="2400" kern="0">
              <a:solidFill>
                <a:prstClr val="white"/>
              </a:solidFill>
              <a:latin typeface="Calibri" panose="020F0502020204030204"/>
            </a:endParaRPr>
          </a:p>
        </p:txBody>
      </p:sp>
      <p:cxnSp>
        <p:nvCxnSpPr>
          <p:cNvPr id="33" name="Straight Arrow Connector 32">
            <a:extLst>
              <a:ext uri="{FF2B5EF4-FFF2-40B4-BE49-F238E27FC236}">
                <a16:creationId xmlns:a16="http://schemas.microsoft.com/office/drawing/2014/main" id="{370AE13D-8CAD-108B-2261-3A49E80854D2}"/>
              </a:ext>
            </a:extLst>
          </p:cNvPr>
          <p:cNvCxnSpPr>
            <a:cxnSpLocks/>
          </p:cNvCxnSpPr>
          <p:nvPr/>
        </p:nvCxnSpPr>
        <p:spPr>
          <a:xfrm flipH="1" flipV="1">
            <a:off x="9154020" y="2035196"/>
            <a:ext cx="231715" cy="1"/>
          </a:xfrm>
          <a:prstGeom prst="straightConnector1">
            <a:avLst/>
          </a:prstGeom>
          <a:noFill/>
          <a:ln w="28575" cap="flat" cmpd="sng" algn="ctr">
            <a:solidFill>
              <a:srgbClr val="FFC000"/>
            </a:solidFill>
            <a:prstDash val="solid"/>
            <a:miter lim="800000"/>
            <a:tailEnd type="triangle"/>
          </a:ln>
          <a:effectLst/>
        </p:spPr>
      </p:cxnSp>
      <p:cxnSp>
        <p:nvCxnSpPr>
          <p:cNvPr id="34" name="Straight Arrow Connector 33">
            <a:extLst>
              <a:ext uri="{FF2B5EF4-FFF2-40B4-BE49-F238E27FC236}">
                <a16:creationId xmlns:a16="http://schemas.microsoft.com/office/drawing/2014/main" id="{A8FC8151-FCF2-C5A8-F3AC-7FC76F9DD826}"/>
              </a:ext>
            </a:extLst>
          </p:cNvPr>
          <p:cNvCxnSpPr>
            <a:cxnSpLocks/>
          </p:cNvCxnSpPr>
          <p:nvPr/>
        </p:nvCxnSpPr>
        <p:spPr>
          <a:xfrm>
            <a:off x="10508719" y="2515866"/>
            <a:ext cx="260779" cy="312999"/>
          </a:xfrm>
          <a:prstGeom prst="straightConnector1">
            <a:avLst/>
          </a:prstGeom>
          <a:noFill/>
          <a:ln w="28575" cap="flat" cmpd="sng" algn="ctr">
            <a:solidFill>
              <a:srgbClr val="4472C4"/>
            </a:solidFill>
            <a:prstDash val="solid"/>
            <a:miter lim="800000"/>
            <a:tailEnd type="triangle"/>
          </a:ln>
          <a:effectLst/>
        </p:spPr>
      </p:cxnSp>
      <p:sp>
        <p:nvSpPr>
          <p:cNvPr id="35" name="Rectangle 34">
            <a:extLst>
              <a:ext uri="{FF2B5EF4-FFF2-40B4-BE49-F238E27FC236}">
                <a16:creationId xmlns:a16="http://schemas.microsoft.com/office/drawing/2014/main" id="{27DA73CE-E412-FCDB-45A8-770DAC8C01A4}"/>
              </a:ext>
            </a:extLst>
          </p:cNvPr>
          <p:cNvSpPr/>
          <p:nvPr/>
        </p:nvSpPr>
        <p:spPr>
          <a:xfrm rot="19046259">
            <a:off x="8113403" y="4130123"/>
            <a:ext cx="359463" cy="5883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6" name="Rectangle 35">
            <a:extLst>
              <a:ext uri="{FF2B5EF4-FFF2-40B4-BE49-F238E27FC236}">
                <a16:creationId xmlns:a16="http://schemas.microsoft.com/office/drawing/2014/main" id="{0FEAC596-C8D6-4E94-86A5-D313F2425C45}"/>
              </a:ext>
            </a:extLst>
          </p:cNvPr>
          <p:cNvSpPr/>
          <p:nvPr/>
        </p:nvSpPr>
        <p:spPr>
          <a:xfrm rot="5400000">
            <a:off x="9402403" y="4621165"/>
            <a:ext cx="359463" cy="5883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7" name="Arc 36">
            <a:extLst>
              <a:ext uri="{FF2B5EF4-FFF2-40B4-BE49-F238E27FC236}">
                <a16:creationId xmlns:a16="http://schemas.microsoft.com/office/drawing/2014/main" id="{51569B6C-DFEB-29E4-D302-52319E6E527D}"/>
              </a:ext>
            </a:extLst>
          </p:cNvPr>
          <p:cNvSpPr/>
          <p:nvPr/>
        </p:nvSpPr>
        <p:spPr>
          <a:xfrm>
            <a:off x="7973877" y="2052929"/>
            <a:ext cx="2953235" cy="2855932"/>
          </a:xfrm>
          <a:prstGeom prst="arc">
            <a:avLst>
              <a:gd name="adj1" fmla="val 16327386"/>
              <a:gd name="adj2" fmla="val 5281064"/>
            </a:avLst>
          </a:prstGeom>
          <a:ln w="28575">
            <a:solidFill>
              <a:srgbClr val="FEAB06"/>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2400">
              <a:solidFill>
                <a:srgbClr val="FFC000"/>
              </a:solidFill>
            </a:endParaRPr>
          </a:p>
        </p:txBody>
      </p:sp>
      <p:sp>
        <p:nvSpPr>
          <p:cNvPr id="38" name="Arc 37">
            <a:extLst>
              <a:ext uri="{FF2B5EF4-FFF2-40B4-BE49-F238E27FC236}">
                <a16:creationId xmlns:a16="http://schemas.microsoft.com/office/drawing/2014/main" id="{B6C641F1-488F-2BF8-0A79-A3017B8F9F80}"/>
              </a:ext>
            </a:extLst>
          </p:cNvPr>
          <p:cNvSpPr/>
          <p:nvPr/>
        </p:nvSpPr>
        <p:spPr>
          <a:xfrm rot="13802057">
            <a:off x="7995628" y="2126369"/>
            <a:ext cx="2939209" cy="2831220"/>
          </a:xfrm>
          <a:prstGeom prst="arc">
            <a:avLst>
              <a:gd name="adj1" fmla="val 16110373"/>
              <a:gd name="adj2" fmla="val 5281064"/>
            </a:avLst>
          </a:prstGeom>
          <a:ln w="28575">
            <a:solidFill>
              <a:srgbClr val="4472C4"/>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2400">
              <a:solidFill>
                <a:schemeClr val="accent5"/>
              </a:solidFill>
            </a:endParaRPr>
          </a:p>
        </p:txBody>
      </p:sp>
      <p:sp>
        <p:nvSpPr>
          <p:cNvPr id="39" name="TextBox 38">
            <a:extLst>
              <a:ext uri="{FF2B5EF4-FFF2-40B4-BE49-F238E27FC236}">
                <a16:creationId xmlns:a16="http://schemas.microsoft.com/office/drawing/2014/main" id="{5FC34FEB-2CAB-A362-271D-BEE8DD17CA13}"/>
              </a:ext>
            </a:extLst>
          </p:cNvPr>
          <p:cNvSpPr txBox="1"/>
          <p:nvPr/>
        </p:nvSpPr>
        <p:spPr>
          <a:xfrm>
            <a:off x="8128456" y="5399002"/>
            <a:ext cx="1227776" cy="584775"/>
          </a:xfrm>
          <a:prstGeom prst="rect">
            <a:avLst/>
          </a:prstGeom>
          <a:noFill/>
        </p:spPr>
        <p:txBody>
          <a:bodyPr wrap="square" rtlCol="0">
            <a:spAutoFit/>
          </a:bodyPr>
          <a:lstStyle/>
          <a:p>
            <a:pPr algn="ctr"/>
            <a:r>
              <a:rPr lang="en-US" sz="1600" dirty="0">
                <a:solidFill>
                  <a:srgbClr val="00B050"/>
                </a:solidFill>
              </a:rPr>
              <a:t>crossing point</a:t>
            </a:r>
            <a:endParaRPr lang="en-GB" sz="1600" dirty="0">
              <a:solidFill>
                <a:srgbClr val="00B050"/>
              </a:solidFill>
            </a:endParaRPr>
          </a:p>
        </p:txBody>
      </p:sp>
      <p:sp>
        <p:nvSpPr>
          <p:cNvPr id="40" name="TextBox 39">
            <a:extLst>
              <a:ext uri="{FF2B5EF4-FFF2-40B4-BE49-F238E27FC236}">
                <a16:creationId xmlns:a16="http://schemas.microsoft.com/office/drawing/2014/main" id="{2FB017CD-75FF-2BB2-9EB5-8A838FCDCECD}"/>
              </a:ext>
            </a:extLst>
          </p:cNvPr>
          <p:cNvSpPr txBox="1"/>
          <p:nvPr/>
        </p:nvSpPr>
        <p:spPr>
          <a:xfrm>
            <a:off x="10072957" y="1205186"/>
            <a:ext cx="1227776" cy="584775"/>
          </a:xfrm>
          <a:prstGeom prst="rect">
            <a:avLst/>
          </a:prstGeom>
          <a:noFill/>
        </p:spPr>
        <p:txBody>
          <a:bodyPr wrap="square" rtlCol="0">
            <a:spAutoFit/>
          </a:bodyPr>
          <a:lstStyle/>
          <a:p>
            <a:pPr algn="ctr"/>
            <a:r>
              <a:rPr lang="en-US" sz="1600" dirty="0">
                <a:solidFill>
                  <a:srgbClr val="00B050"/>
                </a:solidFill>
              </a:rPr>
              <a:t>crossing point</a:t>
            </a:r>
            <a:endParaRPr lang="en-GB" sz="1600" dirty="0">
              <a:solidFill>
                <a:srgbClr val="00B050"/>
              </a:solidFill>
            </a:endParaRPr>
          </a:p>
        </p:txBody>
      </p:sp>
      <p:sp>
        <p:nvSpPr>
          <p:cNvPr id="41" name="TextBox 40">
            <a:extLst>
              <a:ext uri="{FF2B5EF4-FFF2-40B4-BE49-F238E27FC236}">
                <a16:creationId xmlns:a16="http://schemas.microsoft.com/office/drawing/2014/main" id="{747D3FA4-216A-3DC6-46DC-B36805A7CFEF}"/>
              </a:ext>
            </a:extLst>
          </p:cNvPr>
          <p:cNvSpPr txBox="1"/>
          <p:nvPr/>
        </p:nvSpPr>
        <p:spPr>
          <a:xfrm>
            <a:off x="8667735" y="3336622"/>
            <a:ext cx="1632200" cy="502573"/>
          </a:xfrm>
          <a:prstGeom prst="rect">
            <a:avLst/>
          </a:prstGeom>
          <a:noFill/>
        </p:spPr>
        <p:txBody>
          <a:bodyPr wrap="square" rtlCol="0">
            <a:spAutoFit/>
          </a:bodyPr>
          <a:lstStyle/>
          <a:p>
            <a:pPr algn="ctr"/>
            <a:r>
              <a:rPr lang="en-US" sz="1333" dirty="0"/>
              <a:t>Example with 8 RF stations</a:t>
            </a:r>
            <a:endParaRPr lang="en-GB" sz="1333" dirty="0"/>
          </a:p>
        </p:txBody>
      </p:sp>
      <p:pic>
        <p:nvPicPr>
          <p:cNvPr id="42" name="Picture 41" descr="A graph of a function&#10;&#10;Description automatically generated">
            <a:extLst>
              <a:ext uri="{FF2B5EF4-FFF2-40B4-BE49-F238E27FC236}">
                <a16:creationId xmlns:a16="http://schemas.microsoft.com/office/drawing/2014/main" id="{59E31499-58BA-9857-09D6-10423555C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49" y="4052188"/>
            <a:ext cx="3466111" cy="2360276"/>
          </a:xfrm>
          <a:prstGeom prst="rect">
            <a:avLst/>
          </a:prstGeom>
        </p:spPr>
      </p:pic>
      <p:pic>
        <p:nvPicPr>
          <p:cNvPr id="43" name="Picture 42">
            <a:extLst>
              <a:ext uri="{FF2B5EF4-FFF2-40B4-BE49-F238E27FC236}">
                <a16:creationId xmlns:a16="http://schemas.microsoft.com/office/drawing/2014/main" id="{D0C34438-B6D1-91A9-262A-58CD06C545D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714269" y="4049458"/>
            <a:ext cx="3318592" cy="2259822"/>
          </a:xfrm>
          <a:prstGeom prst="rect">
            <a:avLst/>
          </a:prstGeom>
        </p:spPr>
      </p:pic>
      <p:sp>
        <p:nvSpPr>
          <p:cNvPr id="44" name="TextBox 43">
            <a:extLst>
              <a:ext uri="{FF2B5EF4-FFF2-40B4-BE49-F238E27FC236}">
                <a16:creationId xmlns:a16="http://schemas.microsoft.com/office/drawing/2014/main" id="{A5D13578-4E61-E8B6-2EA7-B568DEF52061}"/>
              </a:ext>
            </a:extLst>
          </p:cNvPr>
          <p:cNvSpPr txBox="1"/>
          <p:nvPr/>
        </p:nvSpPr>
        <p:spPr>
          <a:xfrm>
            <a:off x="646465" y="3680126"/>
            <a:ext cx="3609553" cy="307777"/>
          </a:xfrm>
          <a:prstGeom prst="rect">
            <a:avLst/>
          </a:prstGeom>
          <a:noFill/>
        </p:spPr>
        <p:txBody>
          <a:bodyPr wrap="square" rtlCol="0">
            <a:spAutoFit/>
          </a:bodyPr>
          <a:lstStyle/>
          <a:p>
            <a:r>
              <a:rPr lang="en-US" sz="1400" dirty="0"/>
              <a:t>Induced voltages in RF station 1:</a:t>
            </a:r>
            <a:endParaRPr lang="en-GB" sz="1400" dirty="0"/>
          </a:p>
        </p:txBody>
      </p:sp>
      <p:sp>
        <p:nvSpPr>
          <p:cNvPr id="45" name="TextBox 44">
            <a:extLst>
              <a:ext uri="{FF2B5EF4-FFF2-40B4-BE49-F238E27FC236}">
                <a16:creationId xmlns:a16="http://schemas.microsoft.com/office/drawing/2014/main" id="{1785ADF2-840D-7A05-AD9D-9AC02036F802}"/>
              </a:ext>
            </a:extLst>
          </p:cNvPr>
          <p:cNvSpPr txBox="1"/>
          <p:nvPr/>
        </p:nvSpPr>
        <p:spPr>
          <a:xfrm>
            <a:off x="4260265" y="3671025"/>
            <a:ext cx="3609553" cy="307777"/>
          </a:xfrm>
          <a:prstGeom prst="rect">
            <a:avLst/>
          </a:prstGeom>
          <a:noFill/>
        </p:spPr>
        <p:txBody>
          <a:bodyPr wrap="square" rtlCol="0">
            <a:spAutoFit/>
          </a:bodyPr>
          <a:lstStyle/>
          <a:p>
            <a:r>
              <a:rPr lang="en-US" sz="1400" dirty="0"/>
              <a:t>Induced voltages in RF station 5:</a:t>
            </a:r>
            <a:endParaRPr lang="en-GB" sz="1400" dirty="0"/>
          </a:p>
        </p:txBody>
      </p:sp>
    </p:spTree>
    <p:extLst>
      <p:ext uri="{BB962C8B-B14F-4D97-AF65-F5344CB8AC3E}">
        <p14:creationId xmlns:p14="http://schemas.microsoft.com/office/powerpoint/2010/main" val="659017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7" y="1162610"/>
            <a:ext cx="8172088" cy="5321711"/>
          </a:xfrm>
          <a:prstGeom prst="rect">
            <a:avLst/>
          </a:prstGeom>
          <a:noFill/>
          <a:ln w="0">
            <a:noFill/>
          </a:ln>
        </p:spPr>
        <p:txBody>
          <a:bodyPr lIns="0" tIns="0" rIns="0" bIns="0">
            <a:noAutofit/>
          </a:bodyPr>
          <a:lstStyle/>
          <a:p>
            <a:pPr>
              <a:lnSpc>
                <a:spcPct val="150000"/>
              </a:lnSpc>
            </a:pPr>
            <a:r>
              <a:rPr lang="en-US" sz="1867" spc="-1">
                <a:solidFill>
                  <a:srgbClr val="171717"/>
                </a:solidFill>
                <a:latin typeface="Arial" panose="020B0604020202020204" pitchFamily="34" charset="0"/>
                <a:cs typeface="Arial" panose="020B0604020202020204" pitchFamily="34" charset="0"/>
                <a:sym typeface="Wingdings" panose="05000000000000000000" pitchFamily="2" charset="2"/>
              </a:rPr>
              <a:t>Exemplary </a:t>
            </a:r>
            <a:r>
              <a:rPr lang="en-US" sz="1867" spc="-1" dirty="0">
                <a:solidFill>
                  <a:srgbClr val="171717"/>
                </a:solidFill>
                <a:latin typeface="Arial" panose="020B0604020202020204" pitchFamily="34" charset="0"/>
                <a:cs typeface="Arial" panose="020B0604020202020204" pitchFamily="34" charset="0"/>
                <a:sym typeface="Wingdings" panose="05000000000000000000" pitchFamily="2" charset="2"/>
              </a:rPr>
              <a:t>longitudinal phase spaces for </a:t>
            </a:r>
            <a:r>
              <a:rPr lang="en-GB" sz="1867" dirty="0">
                <a:latin typeface="+mj-lt"/>
              </a:rPr>
              <a:t>µ</a:t>
            </a:r>
            <a:r>
              <a:rPr lang="en-GB" sz="1867" baseline="30000" dirty="0">
                <a:latin typeface="+mj-lt"/>
              </a:rPr>
              <a:t>-</a:t>
            </a:r>
            <a:r>
              <a:rPr lang="en-GB" sz="1867" dirty="0">
                <a:latin typeface="+mj-lt"/>
              </a:rPr>
              <a:t> </a:t>
            </a:r>
            <a:r>
              <a:rPr lang="en-GB" sz="1867" dirty="0">
                <a:latin typeface="Arial" panose="020B0604020202020204" pitchFamily="34" charset="0"/>
                <a:cs typeface="Arial" panose="020B0604020202020204" pitchFamily="34" charset="0"/>
              </a:rPr>
              <a:t>and</a:t>
            </a:r>
            <a:r>
              <a:rPr lang="en-GB" sz="1867" dirty="0">
                <a:latin typeface="+mj-lt"/>
              </a:rPr>
              <a:t> µ</a:t>
            </a:r>
            <a:r>
              <a:rPr lang="en-GB" sz="1867" baseline="30000" dirty="0">
                <a:latin typeface="+mj-lt"/>
              </a:rPr>
              <a:t>+</a:t>
            </a:r>
            <a:r>
              <a:rPr lang="en-GB" sz="1867" dirty="0">
                <a:latin typeface="+mj-lt"/>
              </a:rPr>
              <a:t> </a:t>
            </a:r>
            <a:r>
              <a:rPr lang="en-US" sz="1867" spc="-1" dirty="0">
                <a:solidFill>
                  <a:srgbClr val="171717"/>
                </a:solidFill>
                <a:latin typeface="Arial" panose="020B0604020202020204" pitchFamily="34" charset="0"/>
                <a:cs typeface="Arial" panose="020B0604020202020204" pitchFamily="34" charset="0"/>
                <a:sym typeface="Wingdings" panose="05000000000000000000" pitchFamily="2" charset="2"/>
              </a:rPr>
              <a:t>bunch for 32 RF stations:</a:t>
            </a:r>
            <a:endParaRPr lang="en-US" sz="1867" b="1" spc="-1" dirty="0">
              <a:solidFill>
                <a:srgbClr val="171717"/>
              </a:solidFill>
              <a:latin typeface="Arial" panose="020B0604020202020204" pitchFamily="34" charset="0"/>
              <a:cs typeface="Arial" panose="020B0604020202020204" pitchFamily="34" charset="0"/>
            </a:endParaRPr>
          </a:p>
        </p:txBody>
      </p:sp>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a:solidFill>
                  <a:srgbClr val="0033A0"/>
                </a:solidFill>
                <a:latin typeface="Arial"/>
              </a:rPr>
              <a:t>Simulation example</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pic>
        <p:nvPicPr>
          <p:cNvPr id="3" name="Picture 2" descr="A diagram of a red circle with a black star">
            <a:extLst>
              <a:ext uri="{FF2B5EF4-FFF2-40B4-BE49-F238E27FC236}">
                <a16:creationId xmlns:a16="http://schemas.microsoft.com/office/drawing/2014/main" id="{5027A2C6-F5AA-F889-7ADE-5B03455E71D8}"/>
              </a:ext>
            </a:extLst>
          </p:cNvPr>
          <p:cNvPicPr>
            <a:picLocks noChangeAspect="1"/>
          </p:cNvPicPr>
          <p:nvPr/>
        </p:nvPicPr>
        <p:blipFill>
          <a:blip r:embed="rId4"/>
          <a:stretch>
            <a:fillRect/>
          </a:stretch>
        </p:blipFill>
        <p:spPr>
          <a:xfrm>
            <a:off x="655499" y="2468894"/>
            <a:ext cx="4927600" cy="3707777"/>
          </a:xfrm>
          <a:prstGeom prst="rect">
            <a:avLst/>
          </a:prstGeom>
        </p:spPr>
      </p:pic>
      <p:pic>
        <p:nvPicPr>
          <p:cNvPr id="5" name="Picture 4" descr="A diagram of a blue oval with a star in the center&#10;&#10;Description automatically generated">
            <a:extLst>
              <a:ext uri="{FF2B5EF4-FFF2-40B4-BE49-F238E27FC236}">
                <a16:creationId xmlns:a16="http://schemas.microsoft.com/office/drawing/2014/main" id="{71C206F2-63DD-FA8D-8819-DA3B85708D16}"/>
              </a:ext>
            </a:extLst>
          </p:cNvPr>
          <p:cNvPicPr>
            <a:picLocks noChangeAspect="1"/>
          </p:cNvPicPr>
          <p:nvPr/>
        </p:nvPicPr>
        <p:blipFill>
          <a:blip r:embed="rId5"/>
          <a:stretch>
            <a:fillRect/>
          </a:stretch>
        </p:blipFill>
        <p:spPr>
          <a:xfrm>
            <a:off x="5999989" y="2528630"/>
            <a:ext cx="4927600" cy="3594100"/>
          </a:xfrm>
          <a:prstGeom prst="rect">
            <a:avLst/>
          </a:prstGeom>
        </p:spPr>
      </p:pic>
      <p:sp>
        <p:nvSpPr>
          <p:cNvPr id="7" name="TextBox 6">
            <a:extLst>
              <a:ext uri="{FF2B5EF4-FFF2-40B4-BE49-F238E27FC236}">
                <a16:creationId xmlns:a16="http://schemas.microsoft.com/office/drawing/2014/main" id="{20A77A03-4472-DD1C-F534-F59DBECEF89B}"/>
              </a:ext>
            </a:extLst>
          </p:cNvPr>
          <p:cNvSpPr txBox="1"/>
          <p:nvPr/>
        </p:nvSpPr>
        <p:spPr>
          <a:xfrm>
            <a:off x="1514749" y="2828658"/>
            <a:ext cx="614456" cy="338554"/>
          </a:xfrm>
          <a:prstGeom prst="rect">
            <a:avLst/>
          </a:prstGeom>
          <a:noFill/>
        </p:spPr>
        <p:txBody>
          <a:bodyPr wrap="square">
            <a:spAutoFit/>
          </a:bodyPr>
          <a:lstStyle/>
          <a:p>
            <a:r>
              <a:rPr lang="en-GB" sz="1600" dirty="0">
                <a:latin typeface="Mangal" panose="02040503050203030202" pitchFamily="18" charset="0"/>
                <a:cs typeface="Mangal" panose="02040503050203030202" pitchFamily="18" charset="0"/>
              </a:rPr>
              <a:t>µ</a:t>
            </a:r>
            <a:r>
              <a:rPr lang="en-GB" sz="1600" baseline="30000" dirty="0">
                <a:latin typeface="Mangal" panose="02040503050203030202" pitchFamily="18" charset="0"/>
                <a:cs typeface="Mangal" panose="02040503050203030202" pitchFamily="18" charset="0"/>
              </a:rPr>
              <a:t>-</a:t>
            </a:r>
            <a:endParaRPr lang="en-GB" sz="1600" dirty="0">
              <a:latin typeface="Mangal" panose="02040503050203030202" pitchFamily="18" charset="0"/>
              <a:cs typeface="Mangal" panose="02040503050203030202" pitchFamily="18" charset="0"/>
            </a:endParaRPr>
          </a:p>
        </p:txBody>
      </p:sp>
      <p:sp>
        <p:nvSpPr>
          <p:cNvPr id="10" name="TextBox 9">
            <a:extLst>
              <a:ext uri="{FF2B5EF4-FFF2-40B4-BE49-F238E27FC236}">
                <a16:creationId xmlns:a16="http://schemas.microsoft.com/office/drawing/2014/main" id="{0DE0D506-CA78-CE80-87FB-D59E4CF96653}"/>
              </a:ext>
            </a:extLst>
          </p:cNvPr>
          <p:cNvSpPr txBox="1"/>
          <p:nvPr/>
        </p:nvSpPr>
        <p:spPr>
          <a:xfrm>
            <a:off x="6875575" y="2852936"/>
            <a:ext cx="614456" cy="338554"/>
          </a:xfrm>
          <a:prstGeom prst="rect">
            <a:avLst/>
          </a:prstGeom>
          <a:noFill/>
        </p:spPr>
        <p:txBody>
          <a:bodyPr wrap="square">
            <a:spAutoFit/>
          </a:bodyPr>
          <a:lstStyle/>
          <a:p>
            <a:r>
              <a:rPr lang="en-GB" sz="1600" dirty="0">
                <a:latin typeface="Mangal" panose="02040503050203030202" pitchFamily="18" charset="0"/>
                <a:cs typeface="Mangal" panose="02040503050203030202" pitchFamily="18" charset="0"/>
              </a:rPr>
              <a:t>µ</a:t>
            </a:r>
            <a:r>
              <a:rPr lang="en-GB" sz="1600" baseline="30000" dirty="0">
                <a:latin typeface="Mangal" panose="02040503050203030202" pitchFamily="18" charset="0"/>
                <a:cs typeface="Mangal" panose="02040503050203030202" pitchFamily="18" charset="0"/>
              </a:rPr>
              <a:t>+</a:t>
            </a:r>
            <a:endParaRPr lang="en-GB" sz="1600" dirty="0">
              <a:latin typeface="Mangal" panose="02040503050203030202" pitchFamily="18" charset="0"/>
              <a:cs typeface="Mangal" panose="02040503050203030202" pitchFamily="18" charset="0"/>
            </a:endParaRPr>
          </a:p>
        </p:txBody>
      </p:sp>
      <p:sp>
        <p:nvSpPr>
          <p:cNvPr id="6" name="TextBox 5">
            <a:extLst>
              <a:ext uri="{FF2B5EF4-FFF2-40B4-BE49-F238E27FC236}">
                <a16:creationId xmlns:a16="http://schemas.microsoft.com/office/drawing/2014/main" id="{87D43AAE-8AE0-851A-AFD9-5D3B75E99B02}"/>
              </a:ext>
            </a:extLst>
          </p:cNvPr>
          <p:cNvSpPr txBox="1"/>
          <p:nvPr/>
        </p:nvSpPr>
        <p:spPr>
          <a:xfrm>
            <a:off x="649822" y="1772994"/>
            <a:ext cx="814351" cy="379656"/>
          </a:xfrm>
          <a:prstGeom prst="rect">
            <a:avLst/>
          </a:prstGeom>
          <a:noFill/>
          <a:ln>
            <a:solidFill>
              <a:schemeClr val="accent1"/>
            </a:solidFill>
          </a:ln>
        </p:spPr>
        <p:txBody>
          <a:bodyPr wrap="square" rtlCol="0">
            <a:spAutoFit/>
          </a:bodyPr>
          <a:lstStyle/>
          <a:p>
            <a:pPr defTabSz="1219170"/>
            <a:r>
              <a:rPr lang="en-US" sz="1867" dirty="0">
                <a:solidFill>
                  <a:prstClr val="black"/>
                </a:solidFill>
                <a:latin typeface="Calibri" panose="020F0502020204030204"/>
              </a:rPr>
              <a:t>RCS1 </a:t>
            </a:r>
            <a:endParaRPr lang="en-GB" sz="1867" dirty="0">
              <a:solidFill>
                <a:prstClr val="black"/>
              </a:solidFill>
              <a:latin typeface="Calibri" panose="020F0502020204030204"/>
            </a:endParaRPr>
          </a:p>
        </p:txBody>
      </p:sp>
    </p:spTree>
    <p:extLst>
      <p:ext uri="{BB962C8B-B14F-4D97-AF65-F5344CB8AC3E}">
        <p14:creationId xmlns:p14="http://schemas.microsoft.com/office/powerpoint/2010/main" val="3868569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78" name="TextShape 1"/>
              <p:cNvSpPr txBox="1"/>
              <p:nvPr/>
            </p:nvSpPr>
            <p:spPr>
              <a:xfrm>
                <a:off x="406917" y="1162610"/>
                <a:ext cx="10625356" cy="5321711"/>
              </a:xfrm>
              <a:prstGeom prst="rect">
                <a:avLst/>
              </a:prstGeom>
              <a:noFill/>
              <a:ln w="0">
                <a:noFill/>
              </a:ln>
            </p:spPr>
            <p:txBody>
              <a:bodyPr lIns="0" tIns="0" rIns="0" bIns="0">
                <a:noAutofit/>
              </a:bodyPr>
              <a:lstStyle/>
              <a:p>
                <a:pPr>
                  <a:lnSpc>
                    <a:spcPct val="150000"/>
                  </a:lnSpc>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For the fundamental mode (FM), and a relative </a:t>
                </a: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rPr>
                  <a:t>phase offset of </a:t>
                </a:r>
                <a14:m>
                  <m:oMath xmlns:m="http://schemas.openxmlformats.org/officeDocument/2006/math">
                    <m:r>
                      <a:rPr lang="en-US" b="1" i="1" spc="-1" smtClean="0">
                        <a:solidFill>
                          <a:srgbClr val="171717"/>
                        </a:solidFill>
                        <a:latin typeface="Cambria Math" panose="02040503050406030204" pitchFamily="18" charset="0"/>
                        <a:cs typeface="Mangal" panose="02040503050203030202" pitchFamily="18" charset="0"/>
                        <a:sym typeface="Wingdings" panose="05000000000000000000" pitchFamily="2" charset="2"/>
                      </a:rPr>
                      <m:t>𝟎</m:t>
                    </m:r>
                  </m:oMath>
                </a14:m>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 the fundamental mode </a:t>
                </a:r>
                <a:r>
                  <a:rPr lang="en-US" spc="-1" dirty="0" err="1">
                    <a:solidFill>
                      <a:srgbClr val="171717"/>
                    </a:solidFill>
                    <a:latin typeface="Arial" panose="020B0604020202020204" pitchFamily="34" charset="0"/>
                    <a:cs typeface="Arial" panose="020B0604020202020204" pitchFamily="34" charset="0"/>
                    <a:sym typeface="Wingdings" panose="05000000000000000000" pitchFamily="2" charset="2"/>
                  </a:rPr>
                  <a:t>wakefields</a:t>
                </a: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 from the CR bunch are therefore </a:t>
                </a: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rPr>
                  <a:t>also in phase</a:t>
                </a: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 and build up:</a:t>
                </a:r>
              </a:p>
              <a:p>
                <a:pPr>
                  <a:lnSpc>
                    <a:spcPct val="150000"/>
                  </a:lnSpc>
                </a:pPr>
                <a:endParaRPr lang="en-US"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p:txBody>
          </p:sp>
        </mc:Choice>
        <mc:Fallback xmlns="">
          <p:sp>
            <p:nvSpPr>
              <p:cNvPr id="778" name="TextShape 1"/>
              <p:cNvSpPr txBox="1">
                <a:spLocks noRot="1" noChangeAspect="1" noMove="1" noResize="1" noEditPoints="1" noAdjustHandles="1" noChangeArrowheads="1" noChangeShapeType="1" noTextEdit="1"/>
              </p:cNvSpPr>
              <p:nvPr/>
            </p:nvSpPr>
            <p:spPr>
              <a:xfrm>
                <a:off x="406917" y="1162610"/>
                <a:ext cx="10625356" cy="5321711"/>
              </a:xfrm>
              <a:prstGeom prst="rect">
                <a:avLst/>
              </a:prstGeom>
              <a:blipFill>
                <a:blip r:embed="rId2"/>
                <a:stretch>
                  <a:fillRect l="-1377"/>
                </a:stretch>
              </a:blipFill>
              <a:ln w="0">
                <a:noFill/>
              </a:ln>
            </p:spPr>
            <p:txBody>
              <a:bodyPr/>
              <a:lstStyle/>
              <a:p>
                <a:r>
                  <a:rPr lang="en-GB">
                    <a:noFill/>
                  </a:rPr>
                  <a:t> </a:t>
                </a:r>
              </a:p>
            </p:txBody>
          </p:sp>
        </mc:Fallback>
      </mc:AlternateContent>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a:solidFill>
                  <a:srgbClr val="0033A0"/>
                </a:solidFill>
                <a:latin typeface="Arial"/>
              </a:rPr>
              <a:t>Simulation results</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pic>
        <p:nvPicPr>
          <p:cNvPr id="5" name="Picture 4" descr="A graph with a red line and a black star&#10;&#10;Description automatically generated">
            <a:extLst>
              <a:ext uri="{FF2B5EF4-FFF2-40B4-BE49-F238E27FC236}">
                <a16:creationId xmlns:a16="http://schemas.microsoft.com/office/drawing/2014/main" id="{56E4FBC6-CD0A-34C2-B04C-B36E074CE7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008" y="2406980"/>
            <a:ext cx="4733166" cy="3208035"/>
          </a:xfrm>
          <a:prstGeom prst="rect">
            <a:avLst/>
          </a:prstGeom>
        </p:spPr>
      </p:pic>
      <p:pic>
        <p:nvPicPr>
          <p:cNvPr id="7" name="Picture 6" descr="A graph with a red line and a black star&#10;&#10;Description automatically generated">
            <a:extLst>
              <a:ext uri="{FF2B5EF4-FFF2-40B4-BE49-F238E27FC236}">
                <a16:creationId xmlns:a16="http://schemas.microsoft.com/office/drawing/2014/main" id="{5D0EF7BF-8DC9-E9A3-FB45-55C13796F9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5700" y="2487355"/>
            <a:ext cx="4733166" cy="3208035"/>
          </a:xfrm>
          <a:prstGeom prst="rect">
            <a:avLst/>
          </a:prstGeom>
        </p:spPr>
      </p:pic>
      <p:sp>
        <p:nvSpPr>
          <p:cNvPr id="8" name="TextBox 7">
            <a:extLst>
              <a:ext uri="{FF2B5EF4-FFF2-40B4-BE49-F238E27FC236}">
                <a16:creationId xmlns:a16="http://schemas.microsoft.com/office/drawing/2014/main" id="{2FD5B423-B568-F2E6-A756-C7F604833890}"/>
              </a:ext>
            </a:extLst>
          </p:cNvPr>
          <p:cNvSpPr txBox="1"/>
          <p:nvPr/>
        </p:nvSpPr>
        <p:spPr>
          <a:xfrm>
            <a:off x="406917" y="2487355"/>
            <a:ext cx="622665" cy="307777"/>
          </a:xfrm>
          <a:prstGeom prst="rect">
            <a:avLst/>
          </a:prstGeom>
          <a:noFill/>
          <a:ln>
            <a:solidFill>
              <a:schemeClr val="accent1"/>
            </a:solidFill>
          </a:ln>
        </p:spPr>
        <p:txBody>
          <a:bodyPr wrap="square" rtlCol="0">
            <a:spAutoFit/>
          </a:bodyPr>
          <a:lstStyle/>
          <a:p>
            <a:pPr defTabSz="1219170"/>
            <a:r>
              <a:rPr lang="en-US" sz="1400" dirty="0">
                <a:solidFill>
                  <a:prstClr val="black"/>
                </a:solidFill>
                <a:latin typeface="Calibri" panose="020F0502020204030204"/>
              </a:rPr>
              <a:t>RCS1 </a:t>
            </a:r>
            <a:endParaRPr lang="en-GB" sz="1400" dirty="0">
              <a:solidFill>
                <a:prstClr val="black"/>
              </a:solidFill>
              <a:latin typeface="Calibri" panose="020F0502020204030204"/>
            </a:endParaRPr>
          </a:p>
        </p:txBody>
      </p:sp>
      <p:cxnSp>
        <p:nvCxnSpPr>
          <p:cNvPr id="11" name="Straight Arrow Connector 10">
            <a:extLst>
              <a:ext uri="{FF2B5EF4-FFF2-40B4-BE49-F238E27FC236}">
                <a16:creationId xmlns:a16="http://schemas.microsoft.com/office/drawing/2014/main" id="{18794A5A-9136-935E-2A61-7B3BDC1844F7}"/>
              </a:ext>
            </a:extLst>
          </p:cNvPr>
          <p:cNvCxnSpPr/>
          <p:nvPr/>
        </p:nvCxnSpPr>
        <p:spPr>
          <a:xfrm>
            <a:off x="5447604" y="3888059"/>
            <a:ext cx="444689" cy="0"/>
          </a:xfrm>
          <a:prstGeom prst="straightConnector1">
            <a:avLst/>
          </a:prstGeom>
          <a:ln w="57150">
            <a:solidFill>
              <a:srgbClr val="0F0FFF"/>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90F5F59-0CF2-74C3-A53D-E71541A3AE7A}"/>
              </a:ext>
            </a:extLst>
          </p:cNvPr>
          <p:cNvSpPr txBox="1"/>
          <p:nvPr/>
        </p:nvSpPr>
        <p:spPr>
          <a:xfrm>
            <a:off x="4986080" y="2138479"/>
            <a:ext cx="2435140" cy="338554"/>
          </a:xfrm>
          <a:prstGeom prst="rect">
            <a:avLst/>
          </a:prstGeom>
          <a:noFill/>
        </p:spPr>
        <p:txBody>
          <a:bodyPr wrap="square" rtlCol="0">
            <a:spAutoFit/>
          </a:bodyPr>
          <a:lstStyle/>
          <a:p>
            <a:pPr algn="ctr"/>
            <a:r>
              <a:rPr lang="en-US" sz="1600" dirty="0"/>
              <a:t>Induced voltage per cavity</a:t>
            </a:r>
            <a:endParaRPr lang="en-GB" sz="1600" dirty="0"/>
          </a:p>
        </p:txBody>
      </p:sp>
    </p:spTree>
    <p:extLst>
      <p:ext uri="{BB962C8B-B14F-4D97-AF65-F5344CB8AC3E}">
        <p14:creationId xmlns:p14="http://schemas.microsoft.com/office/powerpoint/2010/main" val="2114914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78" name="TextShape 1"/>
              <p:cNvSpPr txBox="1"/>
              <p:nvPr/>
            </p:nvSpPr>
            <p:spPr>
              <a:xfrm>
                <a:off x="406917" y="1162610"/>
                <a:ext cx="10625356" cy="5321711"/>
              </a:xfrm>
              <a:prstGeom prst="rect">
                <a:avLst/>
              </a:prstGeom>
              <a:noFill/>
              <a:ln w="0">
                <a:noFill/>
              </a:ln>
            </p:spPr>
            <p:txBody>
              <a:bodyPr lIns="0" tIns="0" rIns="0" bIns="0">
                <a:noAutofit/>
              </a:bodyPr>
              <a:lstStyle/>
              <a:p>
                <a:pPr>
                  <a:lnSpc>
                    <a:spcPct val="150000"/>
                  </a:lnSpc>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Induced voltages of ~1MV per cavity and turn build up. Example of RCS2:</a:t>
                </a:r>
              </a:p>
              <a:p>
                <a:pPr marL="285750" indent="-285750">
                  <a:lnSpc>
                    <a:spcPct val="150000"/>
                  </a:lnSpc>
                  <a:buFont typeface="Arial" panose="020B0604020202020204" pitchFamily="34" charset="0"/>
                  <a:buChar char="•"/>
                </a:pPr>
                <a14:m>
                  <m:oMath xmlns:m="http://schemas.openxmlformats.org/officeDocument/2006/math">
                    <m:sSub>
                      <m:sSubPr>
                        <m:ctrlP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ctrlPr>
                      </m:sSubPr>
                      <m:e>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𝑛</m:t>
                        </m:r>
                      </m:e>
                      <m:sub>
                        <m:r>
                          <m:rPr>
                            <m:sty m:val="p"/>
                          </m:rPr>
                          <a:rPr lang="en-US" b="0" i="0"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RF</m:t>
                        </m:r>
                      </m:sub>
                    </m:s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=32</m:t>
                    </m:r>
                  </m:oMath>
                </a14:m>
                <a:endParaRPr lang="en-US"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marL="285750" indent="-285750">
                  <a:lnSpc>
                    <a:spcPct val="150000"/>
                  </a:lnSpc>
                  <a:buFont typeface="Arial" panose="020B0604020202020204" pitchFamily="34" charset="0"/>
                  <a:buChar char="•"/>
                </a:pPr>
                <a14:m>
                  <m:oMath xmlns:m="http://schemas.openxmlformats.org/officeDocument/2006/math">
                    <m:sSub>
                      <m:sSubPr>
                        <m:ctrlP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ctrlPr>
                      </m:sSubPr>
                      <m:e>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𝜙</m:t>
                        </m:r>
                      </m:e>
                      <m: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𝑠</m:t>
                        </m:r>
                      </m:sub>
                    </m:s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=45°</m:t>
                    </m:r>
                  </m:oMath>
                </a14:m>
                <a:endParaRPr lang="en-US" b="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marL="285750" indent="-285750">
                  <a:lnSpc>
                    <a:spcPct val="150000"/>
                  </a:lnSpc>
                  <a:buFont typeface="Arial" panose="020B0604020202020204" pitchFamily="34" charset="0"/>
                  <a:buChar char="•"/>
                </a:pPr>
                <a14:m>
                  <m:oMath xmlns:m="http://schemas.openxmlformats.org/officeDocument/2006/math">
                    <m:sSub>
                      <m:sSubPr>
                        <m:ctrlP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ctrlPr>
                      </m:sSubPr>
                      <m:e>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𝛼</m:t>
                        </m:r>
                      </m:e>
                      <m: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𝑝</m:t>
                        </m:r>
                      </m:sub>
                    </m:s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=0.00032</m:t>
                    </m:r>
                  </m:oMath>
                </a14:m>
                <a:r>
                  <a:rPr lang="en-US" b="0" spc="-1" dirty="0">
                    <a:solidFill>
                      <a:srgbClr val="171717"/>
                    </a:solidFill>
                    <a:latin typeface="Arial" panose="020B0604020202020204" pitchFamily="34" charset="0"/>
                    <a:cs typeface="Arial" panose="020B0604020202020204" pitchFamily="34" charset="0"/>
                    <a:sym typeface="Wingdings" panose="05000000000000000000" pitchFamily="2" charset="2"/>
                  </a:rPr>
                  <a:t> (value from Lisa </a:t>
                </a:r>
                <a:r>
                  <a:rPr lang="en-US" b="0" spc="-1" dirty="0" err="1">
                    <a:solidFill>
                      <a:srgbClr val="171717"/>
                    </a:solidFill>
                    <a:latin typeface="Arial" panose="020B0604020202020204" pitchFamily="34" charset="0"/>
                    <a:cs typeface="Arial" panose="020B0604020202020204" pitchFamily="34" charset="0"/>
                    <a:sym typeface="Wingdings" panose="05000000000000000000" pitchFamily="2" charset="2"/>
                  </a:rPr>
                  <a:t>Soubirou</a:t>
                </a:r>
                <a:r>
                  <a:rPr lang="en-US" b="0" spc="-1" dirty="0">
                    <a:solidFill>
                      <a:srgbClr val="171717"/>
                    </a:solidFill>
                    <a:latin typeface="Arial" panose="020B0604020202020204" pitchFamily="34" charset="0"/>
                    <a:cs typeface="Arial" panose="020B0604020202020204" pitchFamily="34" charset="0"/>
                    <a:sym typeface="Wingdings" panose="05000000000000000000" pitchFamily="2" charset="2"/>
                  </a:rPr>
                  <a:t>)</a:t>
                </a:r>
              </a:p>
              <a:p>
                <a:pPr marL="285750" indent="-285750">
                  <a:lnSpc>
                    <a:spcPct val="150000"/>
                  </a:lnSpc>
                  <a:buFont typeface="Arial" panose="020B0604020202020204" pitchFamily="34" charset="0"/>
                  <a:buChar char="•"/>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Only fundamental mode, multi-turn and CR intensity effects, no HOMs</a:t>
                </a:r>
              </a:p>
              <a:p>
                <a:pPr>
                  <a:lnSpc>
                    <a:spcPct val="150000"/>
                  </a:lnSpc>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 No sufficient beam loading compensation, bunch lost</a:t>
                </a:r>
              </a:p>
            </p:txBody>
          </p:sp>
        </mc:Choice>
        <mc:Fallback xmlns="">
          <p:sp>
            <p:nvSpPr>
              <p:cNvPr id="778" name="TextShape 1"/>
              <p:cNvSpPr txBox="1">
                <a:spLocks noRot="1" noChangeAspect="1" noMove="1" noResize="1" noEditPoints="1" noAdjustHandles="1" noChangeArrowheads="1" noChangeShapeType="1" noTextEdit="1"/>
              </p:cNvSpPr>
              <p:nvPr/>
            </p:nvSpPr>
            <p:spPr>
              <a:xfrm>
                <a:off x="406917" y="1162610"/>
                <a:ext cx="10625356" cy="5321711"/>
              </a:xfrm>
              <a:prstGeom prst="rect">
                <a:avLst/>
              </a:prstGeom>
              <a:blipFill>
                <a:blip r:embed="rId2"/>
                <a:stretch>
                  <a:fillRect l="-1377"/>
                </a:stretch>
              </a:blipFill>
              <a:ln w="0">
                <a:noFill/>
              </a:ln>
            </p:spPr>
            <p:txBody>
              <a:bodyPr/>
              <a:lstStyle/>
              <a:p>
                <a:r>
                  <a:rPr lang="en-GB">
                    <a:noFill/>
                  </a:rPr>
                  <a:t> </a:t>
                </a:r>
              </a:p>
            </p:txBody>
          </p:sp>
        </mc:Fallback>
      </mc:AlternateContent>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a:solidFill>
                  <a:srgbClr val="0033A0"/>
                </a:solidFill>
                <a:latin typeface="Arial"/>
              </a:rPr>
              <a:t>Simulation results (1)</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pic>
        <p:nvPicPr>
          <p:cNvPr id="11" name="Picture 10">
            <a:extLst>
              <a:ext uri="{FF2B5EF4-FFF2-40B4-BE49-F238E27FC236}">
                <a16:creationId xmlns:a16="http://schemas.microsoft.com/office/drawing/2014/main" id="{9924735E-DAF7-402C-03FC-C7F387F0528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1989" y="4098858"/>
            <a:ext cx="3152435" cy="2278305"/>
          </a:xfrm>
          <a:prstGeom prst="rect">
            <a:avLst/>
          </a:prstGeom>
        </p:spPr>
      </p:pic>
      <p:pic>
        <p:nvPicPr>
          <p:cNvPr id="13" name="Picture 12">
            <a:extLst>
              <a:ext uri="{FF2B5EF4-FFF2-40B4-BE49-F238E27FC236}">
                <a16:creationId xmlns:a16="http://schemas.microsoft.com/office/drawing/2014/main" id="{49466F8C-CCC5-69C7-2F5E-1C61C9981EA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165600" y="4094057"/>
            <a:ext cx="3308633" cy="2283106"/>
          </a:xfrm>
          <a:prstGeom prst="rect">
            <a:avLst/>
          </a:prstGeom>
        </p:spPr>
      </p:pic>
      <p:pic>
        <p:nvPicPr>
          <p:cNvPr id="15" name="Picture 14">
            <a:extLst>
              <a:ext uri="{FF2B5EF4-FFF2-40B4-BE49-F238E27FC236}">
                <a16:creationId xmlns:a16="http://schemas.microsoft.com/office/drawing/2014/main" id="{BF86F303-3CD2-E401-619A-45BCCA744C5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040441" y="4308182"/>
            <a:ext cx="3060800" cy="2068981"/>
          </a:xfrm>
          <a:prstGeom prst="rect">
            <a:avLst/>
          </a:prstGeom>
        </p:spPr>
      </p:pic>
      <p:sp>
        <p:nvSpPr>
          <p:cNvPr id="3" name="TextBox 2">
            <a:extLst>
              <a:ext uri="{FF2B5EF4-FFF2-40B4-BE49-F238E27FC236}">
                <a16:creationId xmlns:a16="http://schemas.microsoft.com/office/drawing/2014/main" id="{A819B196-68B1-0EFF-B88E-1BD249C8031C}"/>
              </a:ext>
            </a:extLst>
          </p:cNvPr>
          <p:cNvSpPr txBox="1"/>
          <p:nvPr/>
        </p:nvSpPr>
        <p:spPr>
          <a:xfrm>
            <a:off x="4890830" y="3732302"/>
            <a:ext cx="2435140" cy="338554"/>
          </a:xfrm>
          <a:prstGeom prst="rect">
            <a:avLst/>
          </a:prstGeom>
          <a:noFill/>
        </p:spPr>
        <p:txBody>
          <a:bodyPr wrap="square" rtlCol="0">
            <a:spAutoFit/>
          </a:bodyPr>
          <a:lstStyle/>
          <a:p>
            <a:pPr algn="ctr"/>
            <a:r>
              <a:rPr lang="en-US" sz="1600" dirty="0"/>
              <a:t>Induced voltage per cavity</a:t>
            </a:r>
            <a:endParaRPr lang="en-GB" sz="1600" dirty="0"/>
          </a:p>
        </p:txBody>
      </p:sp>
      <p:sp>
        <p:nvSpPr>
          <p:cNvPr id="5" name="TextBox 4">
            <a:extLst>
              <a:ext uri="{FF2B5EF4-FFF2-40B4-BE49-F238E27FC236}">
                <a16:creationId xmlns:a16="http://schemas.microsoft.com/office/drawing/2014/main" id="{5B9172F1-595E-E083-893F-AE4CE94F9B64}"/>
              </a:ext>
            </a:extLst>
          </p:cNvPr>
          <p:cNvSpPr txBox="1"/>
          <p:nvPr/>
        </p:nvSpPr>
        <p:spPr>
          <a:xfrm>
            <a:off x="998438" y="3726331"/>
            <a:ext cx="2435140" cy="338554"/>
          </a:xfrm>
          <a:prstGeom prst="rect">
            <a:avLst/>
          </a:prstGeom>
          <a:noFill/>
        </p:spPr>
        <p:txBody>
          <a:bodyPr wrap="square" rtlCol="0">
            <a:spAutoFit/>
          </a:bodyPr>
          <a:lstStyle/>
          <a:p>
            <a:pPr algn="ctr"/>
            <a:r>
              <a:rPr lang="en-US" sz="1600" dirty="0"/>
              <a:t>Longitudinal phase space</a:t>
            </a:r>
            <a:endParaRPr lang="en-GB" sz="1600" dirty="0"/>
          </a:p>
        </p:txBody>
      </p:sp>
    </p:spTree>
    <p:extLst>
      <p:ext uri="{BB962C8B-B14F-4D97-AF65-F5344CB8AC3E}">
        <p14:creationId xmlns:p14="http://schemas.microsoft.com/office/powerpoint/2010/main" val="2513799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78" name="TextShape 1"/>
              <p:cNvSpPr txBox="1"/>
              <p:nvPr/>
            </p:nvSpPr>
            <p:spPr>
              <a:xfrm>
                <a:off x="406917" y="1162610"/>
                <a:ext cx="10625356" cy="5321711"/>
              </a:xfrm>
              <a:prstGeom prst="rect">
                <a:avLst/>
              </a:prstGeom>
              <a:noFill/>
              <a:ln w="0">
                <a:noFill/>
              </a:ln>
            </p:spPr>
            <p:txBody>
              <a:bodyPr lIns="0" tIns="0" rIns="0" bIns="0">
                <a:noAutofit/>
              </a:bodyPr>
              <a:lstStyle/>
              <a:p>
                <a:pPr>
                  <a:lnSpc>
                    <a:spcPct val="150000"/>
                  </a:lnSpc>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Providing more voltage by decreasing the synchronous phase:</a:t>
                </a:r>
              </a:p>
              <a:p>
                <a:pPr marL="285750" indent="-285750">
                  <a:lnSpc>
                    <a:spcPct val="150000"/>
                  </a:lnSpc>
                  <a:buFont typeface="Arial" panose="020B0604020202020204" pitchFamily="34" charset="0"/>
                  <a:buChar char="•"/>
                </a:pPr>
                <a14:m>
                  <m:oMath xmlns:m="http://schemas.openxmlformats.org/officeDocument/2006/math">
                    <m:sSub>
                      <m:sSubPr>
                        <m:ctrlP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ctrlPr>
                      </m:sSubPr>
                      <m:e>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𝜙</m:t>
                        </m:r>
                      </m:e>
                      <m: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𝑠</m:t>
                        </m:r>
                      </m:sub>
                    </m:sSub>
                    <m:r>
                      <a:rPr lang="en-US" b="0" i="1" spc="-1" smtClean="0">
                        <a:solidFill>
                          <a:srgbClr val="171717"/>
                        </a:solidFill>
                        <a:latin typeface="Cambria Math" panose="02040503050406030204" pitchFamily="18" charset="0"/>
                        <a:cs typeface="Arial" panose="020B0604020202020204" pitchFamily="34" charset="0"/>
                        <a:sym typeface="Wingdings" panose="05000000000000000000" pitchFamily="2" charset="2"/>
                      </a:rPr>
                      <m:t>=33°</m:t>
                    </m:r>
                  </m:oMath>
                </a14:m>
                <a:r>
                  <a:rPr lang="en-US" b="0" spc="-1" dirty="0">
                    <a:solidFill>
                      <a:srgbClr val="171717"/>
                    </a:solidFill>
                    <a:latin typeface="Arial" panose="020B0604020202020204" pitchFamily="34" charset="0"/>
                    <a:cs typeface="Arial" panose="020B0604020202020204" pitchFamily="34" charset="0"/>
                    <a:sym typeface="Wingdings" panose="05000000000000000000" pitchFamily="2" charset="2"/>
                  </a:rPr>
                  <a:t> (30% more total RF voltage)</a:t>
                </a:r>
              </a:p>
              <a:p>
                <a:pPr marL="285750" indent="-285750">
                  <a:lnSpc>
                    <a:spcPct val="150000"/>
                  </a:lnSpc>
                  <a:buFont typeface="Arial" panose="020B0604020202020204" pitchFamily="34" charset="0"/>
                  <a:buChar char="•"/>
                </a:pPr>
                <a:r>
                  <a:rPr lang="en-US" spc="-1" dirty="0">
                    <a:solidFill>
                      <a:srgbClr val="171717"/>
                    </a:solidFill>
                    <a:latin typeface="Arial" panose="020B0604020202020204" pitchFamily="34" charset="0"/>
                    <a:cs typeface="Arial" panose="020B0604020202020204" pitchFamily="34" charset="0"/>
                    <a:sym typeface="Wingdings" panose="05000000000000000000" pitchFamily="2" charset="2"/>
                  </a:rPr>
                  <a:t>Other parameters unchanged</a:t>
                </a:r>
              </a:p>
              <a:p>
                <a:pPr marL="285750" indent="-285750">
                  <a:lnSpc>
                    <a:spcPct val="150000"/>
                  </a:lnSpc>
                  <a:buFont typeface="Arial" panose="020B0604020202020204" pitchFamily="34" charset="0"/>
                  <a:buChar char="•"/>
                </a:pPr>
                <a:endParaRPr lang="en-US" b="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a:p>
                <a:pPr>
                  <a:lnSpc>
                    <a:spcPct val="150000"/>
                  </a:lnSpc>
                </a:pPr>
                <a:r>
                  <a:rPr lang="en-US" b="1" spc="-1" dirty="0">
                    <a:solidFill>
                      <a:srgbClr val="171717"/>
                    </a:solidFill>
                    <a:latin typeface="Arial" panose="020B0604020202020204" pitchFamily="34" charset="0"/>
                    <a:cs typeface="Arial" panose="020B0604020202020204" pitchFamily="34" charset="0"/>
                    <a:sym typeface="Wingdings" panose="05000000000000000000" pitchFamily="2" charset="2"/>
                  </a:rPr>
                  <a:t>  Bunch is transported, the fast synchrotron motion mitigates the beam loading</a:t>
                </a:r>
              </a:p>
            </p:txBody>
          </p:sp>
        </mc:Choice>
        <mc:Fallback xmlns="">
          <p:sp>
            <p:nvSpPr>
              <p:cNvPr id="778" name="TextShape 1"/>
              <p:cNvSpPr txBox="1">
                <a:spLocks noRot="1" noChangeAspect="1" noMove="1" noResize="1" noEditPoints="1" noAdjustHandles="1" noChangeArrowheads="1" noChangeShapeType="1" noTextEdit="1"/>
              </p:cNvSpPr>
              <p:nvPr/>
            </p:nvSpPr>
            <p:spPr>
              <a:xfrm>
                <a:off x="406917" y="1162610"/>
                <a:ext cx="10625356" cy="5321711"/>
              </a:xfrm>
              <a:prstGeom prst="rect">
                <a:avLst/>
              </a:prstGeom>
              <a:blipFill>
                <a:blip r:embed="rId2"/>
                <a:stretch>
                  <a:fillRect l="-1377"/>
                </a:stretch>
              </a:blipFill>
              <a:ln w="0">
                <a:noFill/>
              </a:ln>
            </p:spPr>
            <p:txBody>
              <a:bodyPr/>
              <a:lstStyle/>
              <a:p>
                <a:r>
                  <a:rPr lang="en-GB">
                    <a:noFill/>
                  </a:rPr>
                  <a:t> </a:t>
                </a:r>
              </a:p>
            </p:txBody>
          </p:sp>
        </mc:Fallback>
      </mc:AlternateContent>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US" sz="3600" b="1" spc="-1" dirty="0">
                <a:solidFill>
                  <a:srgbClr val="0033A0"/>
                </a:solidFill>
                <a:latin typeface="Arial"/>
              </a:rPr>
              <a:t>Simulation results (2)</a:t>
            </a:r>
            <a:endParaRPr lang="en-US" sz="3600" spc="-1" dirty="0">
              <a:solidFill>
                <a:srgbClr val="0033A0"/>
              </a:solidFill>
              <a:latin typeface="Arial"/>
            </a:endParaRP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pic>
        <p:nvPicPr>
          <p:cNvPr id="3" name="Picture 2" descr="A diagram of a red circle with a red circle with a red circle with a red circle with a red circle with a red circle with a red circle with a white line with black text&#10;&#10;Description automatically generated with medium confidence">
            <a:extLst>
              <a:ext uri="{FF2B5EF4-FFF2-40B4-BE49-F238E27FC236}">
                <a16:creationId xmlns:a16="http://schemas.microsoft.com/office/drawing/2014/main" id="{471C195B-DEF4-ADCF-2E30-A86608C7D1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989" y="3879402"/>
            <a:ext cx="3152435" cy="2278306"/>
          </a:xfrm>
          <a:prstGeom prst="rect">
            <a:avLst/>
          </a:prstGeom>
        </p:spPr>
      </p:pic>
      <p:pic>
        <p:nvPicPr>
          <p:cNvPr id="5" name="Picture 4" descr="A graph with a red line&#10;&#10;Description automatically generated">
            <a:extLst>
              <a:ext uri="{FF2B5EF4-FFF2-40B4-BE49-F238E27FC236}">
                <a16:creationId xmlns:a16="http://schemas.microsoft.com/office/drawing/2014/main" id="{688A251A-8277-8655-882B-B74E8E1924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5600" y="3874601"/>
            <a:ext cx="3308633" cy="2283107"/>
          </a:xfrm>
          <a:prstGeom prst="rect">
            <a:avLst/>
          </a:prstGeom>
        </p:spPr>
      </p:pic>
      <p:pic>
        <p:nvPicPr>
          <p:cNvPr id="6" name="Picture 5" descr="A graph of a function&#10;&#10;Description automatically generated">
            <a:extLst>
              <a:ext uri="{FF2B5EF4-FFF2-40B4-BE49-F238E27FC236}">
                <a16:creationId xmlns:a16="http://schemas.microsoft.com/office/drawing/2014/main" id="{A5D535A9-667F-4B29-67E1-E7886C9A00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40441" y="4088726"/>
            <a:ext cx="3060800" cy="2068982"/>
          </a:xfrm>
          <a:prstGeom prst="rect">
            <a:avLst/>
          </a:prstGeom>
        </p:spPr>
      </p:pic>
      <p:pic>
        <p:nvPicPr>
          <p:cNvPr id="8" name="Picture 7">
            <a:extLst>
              <a:ext uri="{FF2B5EF4-FFF2-40B4-BE49-F238E27FC236}">
                <a16:creationId xmlns:a16="http://schemas.microsoft.com/office/drawing/2014/main" id="{916AABF4-5D46-F2B4-4678-FB2AAFA58A47}"/>
              </a:ext>
            </a:extLst>
          </p:cNvPr>
          <p:cNvPicPr>
            <a:picLocks noChangeAspect="1"/>
          </p:cNvPicPr>
          <p:nvPr/>
        </p:nvPicPr>
        <p:blipFill>
          <a:blip r:embed="rId8"/>
          <a:stretch>
            <a:fillRect/>
          </a:stretch>
        </p:blipFill>
        <p:spPr>
          <a:xfrm>
            <a:off x="9698933" y="2367830"/>
            <a:ext cx="1816560" cy="1232502"/>
          </a:xfrm>
          <a:prstGeom prst="rect">
            <a:avLst/>
          </a:prstGeom>
        </p:spPr>
      </p:pic>
      <p:cxnSp>
        <p:nvCxnSpPr>
          <p:cNvPr id="11" name="Straight Arrow Connector 10">
            <a:extLst>
              <a:ext uri="{FF2B5EF4-FFF2-40B4-BE49-F238E27FC236}">
                <a16:creationId xmlns:a16="http://schemas.microsoft.com/office/drawing/2014/main" id="{5F81BA5B-8D96-9DFD-A4D7-31F31B6AC50E}"/>
              </a:ext>
            </a:extLst>
          </p:cNvPr>
          <p:cNvCxnSpPr>
            <a:cxnSpLocks/>
          </p:cNvCxnSpPr>
          <p:nvPr/>
        </p:nvCxnSpPr>
        <p:spPr>
          <a:xfrm flipH="1">
            <a:off x="8854068" y="3600332"/>
            <a:ext cx="1280532" cy="1415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B38F05B-4DB9-D6B3-E24A-D24F95C2B4AD}"/>
              </a:ext>
            </a:extLst>
          </p:cNvPr>
          <p:cNvSpPr txBox="1"/>
          <p:nvPr/>
        </p:nvSpPr>
        <p:spPr>
          <a:xfrm>
            <a:off x="4878130" y="3490882"/>
            <a:ext cx="2435140" cy="338554"/>
          </a:xfrm>
          <a:prstGeom prst="rect">
            <a:avLst/>
          </a:prstGeom>
          <a:noFill/>
        </p:spPr>
        <p:txBody>
          <a:bodyPr wrap="square" rtlCol="0">
            <a:spAutoFit/>
          </a:bodyPr>
          <a:lstStyle/>
          <a:p>
            <a:pPr algn="ctr"/>
            <a:r>
              <a:rPr lang="en-US" sz="1600" dirty="0"/>
              <a:t>Induced voltage per cavity</a:t>
            </a:r>
            <a:endParaRPr lang="en-GB" sz="1600" dirty="0"/>
          </a:p>
        </p:txBody>
      </p:sp>
      <p:sp>
        <p:nvSpPr>
          <p:cNvPr id="14" name="TextBox 13">
            <a:extLst>
              <a:ext uri="{FF2B5EF4-FFF2-40B4-BE49-F238E27FC236}">
                <a16:creationId xmlns:a16="http://schemas.microsoft.com/office/drawing/2014/main" id="{908E3BED-AB60-8B10-F6DE-939EF85D8D92}"/>
              </a:ext>
            </a:extLst>
          </p:cNvPr>
          <p:cNvSpPr txBox="1"/>
          <p:nvPr/>
        </p:nvSpPr>
        <p:spPr>
          <a:xfrm>
            <a:off x="985738" y="3484911"/>
            <a:ext cx="2435140" cy="338554"/>
          </a:xfrm>
          <a:prstGeom prst="rect">
            <a:avLst/>
          </a:prstGeom>
          <a:noFill/>
        </p:spPr>
        <p:txBody>
          <a:bodyPr wrap="square" rtlCol="0">
            <a:spAutoFit/>
          </a:bodyPr>
          <a:lstStyle/>
          <a:p>
            <a:pPr algn="ctr"/>
            <a:r>
              <a:rPr lang="en-US" sz="1600" dirty="0"/>
              <a:t>Longitudinal phase space</a:t>
            </a:r>
            <a:endParaRPr lang="en-GB" sz="1600" dirty="0"/>
          </a:p>
        </p:txBody>
      </p:sp>
      <p:sp>
        <p:nvSpPr>
          <p:cNvPr id="15" name="TextBox 14">
            <a:extLst>
              <a:ext uri="{FF2B5EF4-FFF2-40B4-BE49-F238E27FC236}">
                <a16:creationId xmlns:a16="http://schemas.microsoft.com/office/drawing/2014/main" id="{53E3044B-18D3-D027-5A9C-D6C26E3AA0A5}"/>
              </a:ext>
            </a:extLst>
          </p:cNvPr>
          <p:cNvSpPr txBox="1"/>
          <p:nvPr/>
        </p:nvSpPr>
        <p:spPr>
          <a:xfrm>
            <a:off x="9494334" y="3546466"/>
            <a:ext cx="2435140" cy="215444"/>
          </a:xfrm>
          <a:prstGeom prst="rect">
            <a:avLst/>
          </a:prstGeom>
          <a:noFill/>
        </p:spPr>
        <p:txBody>
          <a:bodyPr wrap="square" rtlCol="0">
            <a:spAutoFit/>
          </a:bodyPr>
          <a:lstStyle/>
          <a:p>
            <a:pPr algn="ctr"/>
            <a:r>
              <a:rPr lang="en-US" sz="800" dirty="0"/>
              <a:t>Time step</a:t>
            </a:r>
            <a:endParaRPr lang="en-GB" sz="800" dirty="0"/>
          </a:p>
        </p:txBody>
      </p:sp>
      <p:sp>
        <p:nvSpPr>
          <p:cNvPr id="16" name="TextBox 15">
            <a:extLst>
              <a:ext uri="{FF2B5EF4-FFF2-40B4-BE49-F238E27FC236}">
                <a16:creationId xmlns:a16="http://schemas.microsoft.com/office/drawing/2014/main" id="{4F47EEDF-95B9-0CA9-C728-FEB955BA3263}"/>
              </a:ext>
            </a:extLst>
          </p:cNvPr>
          <p:cNvSpPr txBox="1"/>
          <p:nvPr/>
        </p:nvSpPr>
        <p:spPr>
          <a:xfrm rot="16200000">
            <a:off x="8460993" y="2876359"/>
            <a:ext cx="2435140" cy="215444"/>
          </a:xfrm>
          <a:prstGeom prst="rect">
            <a:avLst/>
          </a:prstGeom>
          <a:noFill/>
        </p:spPr>
        <p:txBody>
          <a:bodyPr wrap="square" rtlCol="0">
            <a:spAutoFit/>
          </a:bodyPr>
          <a:lstStyle/>
          <a:p>
            <a:pPr algn="ctr"/>
            <a:r>
              <a:rPr lang="en-US" sz="800" dirty="0"/>
              <a:t>Ind. Voltage [V]</a:t>
            </a:r>
            <a:endParaRPr lang="en-GB" sz="800" dirty="0"/>
          </a:p>
        </p:txBody>
      </p:sp>
      <p:sp>
        <p:nvSpPr>
          <p:cNvPr id="17" name="TextBox 16">
            <a:extLst>
              <a:ext uri="{FF2B5EF4-FFF2-40B4-BE49-F238E27FC236}">
                <a16:creationId xmlns:a16="http://schemas.microsoft.com/office/drawing/2014/main" id="{9F853DCD-6132-0F8A-4610-BB3FB47F2D24}"/>
              </a:ext>
            </a:extLst>
          </p:cNvPr>
          <p:cNvSpPr txBox="1"/>
          <p:nvPr/>
        </p:nvSpPr>
        <p:spPr>
          <a:xfrm>
            <a:off x="10640865" y="2482191"/>
            <a:ext cx="920751" cy="461665"/>
          </a:xfrm>
          <a:prstGeom prst="rect">
            <a:avLst/>
          </a:prstGeom>
          <a:noFill/>
        </p:spPr>
        <p:txBody>
          <a:bodyPr wrap="square" rtlCol="0">
            <a:spAutoFit/>
          </a:bodyPr>
          <a:lstStyle/>
          <a:p>
            <a:r>
              <a:rPr lang="en-US" sz="800" dirty="0">
                <a:solidFill>
                  <a:srgbClr val="FF0000"/>
                </a:solidFill>
              </a:rPr>
              <a:t>RF voltage</a:t>
            </a:r>
          </a:p>
          <a:p>
            <a:r>
              <a:rPr lang="en-US" sz="800" dirty="0">
                <a:solidFill>
                  <a:schemeClr val="accent1"/>
                </a:solidFill>
              </a:rPr>
              <a:t>Ind. Voltage FM</a:t>
            </a:r>
          </a:p>
          <a:p>
            <a:r>
              <a:rPr lang="en-US" sz="800" dirty="0"/>
              <a:t>Sum</a:t>
            </a:r>
            <a:endParaRPr lang="en-GB" sz="800" dirty="0"/>
          </a:p>
        </p:txBody>
      </p:sp>
    </p:spTree>
    <p:extLst>
      <p:ext uri="{BB962C8B-B14F-4D97-AF65-F5344CB8AC3E}">
        <p14:creationId xmlns:p14="http://schemas.microsoft.com/office/powerpoint/2010/main" val="329421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TextShape 1"/>
          <p:cNvSpPr txBox="1"/>
          <p:nvPr/>
        </p:nvSpPr>
        <p:spPr>
          <a:xfrm>
            <a:off x="406917" y="1162610"/>
            <a:ext cx="10625356" cy="5321711"/>
          </a:xfrm>
          <a:prstGeom prst="rect">
            <a:avLst/>
          </a:prstGeom>
          <a:noFill/>
          <a:ln w="0">
            <a:noFill/>
          </a:ln>
        </p:spPr>
        <p:txBody>
          <a:bodyPr lIns="0" tIns="0" rIns="0" bIns="0">
            <a:noAutofit/>
          </a:bodyPr>
          <a:lstStyle/>
          <a:p>
            <a:pPr marL="342900" indent="-342900">
              <a:lnSpc>
                <a:spcPct val="150000"/>
              </a:lnSpc>
              <a:buFont typeface="Wingdings" panose="05000000000000000000" pitchFamily="2" charset="2"/>
              <a:buChar char="§"/>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The </a:t>
            </a:r>
            <a:r>
              <a:rPr lang="en-GB" spc="-1" dirty="0" err="1">
                <a:solidFill>
                  <a:srgbClr val="171717"/>
                </a:solidFill>
                <a:latin typeface="Arial" panose="020B0604020202020204" pitchFamily="34" charset="0"/>
                <a:cs typeface="Arial" panose="020B0604020202020204" pitchFamily="34" charset="0"/>
                <a:sym typeface="Wingdings" panose="05000000000000000000" pitchFamily="2" charset="2"/>
              </a:rPr>
              <a:t>linac</a:t>
            </a: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 acceleration scheme together with beam loading leads to a non-constant cavity voltage</a:t>
            </a:r>
          </a:p>
          <a:p>
            <a:pPr>
              <a:lnSpc>
                <a:spcPct val="150000"/>
              </a:lnSpc>
            </a:pP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 Study effect in </a:t>
            </a:r>
            <a:r>
              <a:rPr lang="en-GB" spc="-1" dirty="0" err="1">
                <a:solidFill>
                  <a:srgbClr val="171717"/>
                </a:solidFill>
                <a:latin typeface="Arial" panose="020B0604020202020204" pitchFamily="34" charset="0"/>
                <a:cs typeface="Arial" panose="020B0604020202020204" pitchFamily="34" charset="0"/>
                <a:sym typeface="Wingdings" panose="05000000000000000000" pitchFamily="2" charset="2"/>
              </a:rPr>
              <a:t>BLonD</a:t>
            </a:r>
            <a:r>
              <a:rPr lang="en-GB" spc="-1" dirty="0">
                <a:solidFill>
                  <a:srgbClr val="171717"/>
                </a:solidFill>
                <a:latin typeface="Arial" panose="020B0604020202020204" pitchFamily="34" charset="0"/>
                <a:cs typeface="Arial" panose="020B0604020202020204" pitchFamily="34" charset="0"/>
                <a:sym typeface="Wingdings" panose="05000000000000000000" pitchFamily="2" charset="2"/>
              </a:rPr>
              <a:t> with cavity voltage calculated by L. Thiele</a:t>
            </a:r>
            <a:r>
              <a:rPr lang="en-GB" spc="-1" dirty="0">
                <a:solidFill>
                  <a:srgbClr val="0F0FFF"/>
                </a:solidFill>
                <a:latin typeface="Arial" panose="020B0604020202020204" pitchFamily="34" charset="0"/>
                <a:cs typeface="Arial" panose="020B0604020202020204" pitchFamily="34" charset="0"/>
                <a:sym typeface="Wingdings" panose="05000000000000000000" pitchFamily="2" charset="2"/>
              </a:rPr>
              <a:t>, see his presentation</a:t>
            </a:r>
            <a:endParaRPr lang="en-GB" sz="2000" spc="-1" dirty="0">
              <a:solidFill>
                <a:srgbClr val="0F0FFF"/>
              </a:solidFill>
              <a:latin typeface="Arial" panose="020B0604020202020204" pitchFamily="34" charset="0"/>
              <a:cs typeface="Arial" panose="020B0604020202020204" pitchFamily="34" charset="0"/>
              <a:sym typeface="Wingdings" panose="05000000000000000000" pitchFamily="2" charset="2"/>
            </a:endParaRPr>
          </a:p>
          <a:p>
            <a:pPr>
              <a:lnSpc>
                <a:spcPct val="150000"/>
              </a:lnSpc>
            </a:pPr>
            <a:endParaRPr lang="en-GB" sz="200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p:txBody>
      </p:sp>
      <p:sp>
        <p:nvSpPr>
          <p:cNvPr id="779" name="TextShape 2"/>
          <p:cNvSpPr txBox="1"/>
          <p:nvPr/>
        </p:nvSpPr>
        <p:spPr>
          <a:xfrm>
            <a:off x="407880" y="373682"/>
            <a:ext cx="11375640" cy="590479"/>
          </a:xfrm>
          <a:prstGeom prst="rect">
            <a:avLst/>
          </a:prstGeom>
          <a:noFill/>
          <a:ln w="0">
            <a:noFill/>
          </a:ln>
        </p:spPr>
        <p:txBody>
          <a:bodyPr lIns="0" tIns="0" rIns="0" bIns="0">
            <a:noAutofit/>
          </a:bodyPr>
          <a:lstStyle/>
          <a:p>
            <a:pPr defTabSz="914377">
              <a:lnSpc>
                <a:spcPct val="90000"/>
              </a:lnSpc>
            </a:pPr>
            <a:r>
              <a:rPr lang="en-GB" sz="3600" b="1" spc="-1" dirty="0">
                <a:solidFill>
                  <a:srgbClr val="0033A0"/>
                </a:solidFill>
                <a:latin typeface="Arial"/>
              </a:rPr>
              <a:t>Beam loading compensation</a:t>
            </a:r>
          </a:p>
        </p:txBody>
      </p:sp>
      <p:pic>
        <p:nvPicPr>
          <p:cNvPr id="2" name="Picture 1" descr="Logo, company name&#10;&#10;Description automatically generated">
            <a:extLst>
              <a:ext uri="{FF2B5EF4-FFF2-40B4-BE49-F238E27FC236}">
                <a16:creationId xmlns:a16="http://schemas.microsoft.com/office/drawing/2014/main" id="{B56BADA3-808A-B624-986B-4A13E3DE65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966" y="6356157"/>
            <a:ext cx="413695" cy="413695"/>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2945FD6A-9FD7-4F9C-CA94-704FE6B19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42" y="6356157"/>
            <a:ext cx="403207" cy="413695"/>
          </a:xfrm>
          <a:prstGeom prst="rect">
            <a:avLst/>
          </a:prstGeom>
        </p:spPr>
      </p:pic>
      <p:sp>
        <p:nvSpPr>
          <p:cNvPr id="4" name="Footer Placeholder 1">
            <a:extLst>
              <a:ext uri="{FF2B5EF4-FFF2-40B4-BE49-F238E27FC236}">
                <a16:creationId xmlns:a16="http://schemas.microsoft.com/office/drawing/2014/main" id="{35F5D78A-A403-4153-5089-2A9D166C6764}"/>
              </a:ext>
            </a:extLst>
          </p:cNvPr>
          <p:cNvSpPr>
            <a:spLocks noGrp="1"/>
          </p:cNvSpPr>
          <p:nvPr>
            <p:ph type="ftr" sz="quarter" idx="11"/>
          </p:nvPr>
        </p:nvSpPr>
        <p:spPr>
          <a:xfrm>
            <a:off x="4165600" y="6487512"/>
            <a:ext cx="3860800" cy="365125"/>
          </a:xfrm>
        </p:spPr>
        <p:txBody>
          <a:bodyPr/>
          <a:lstStyle/>
          <a:p>
            <a:pPr defTabSz="914377"/>
            <a:r>
              <a:rPr lang="de-DE" dirty="0">
                <a:solidFill>
                  <a:prstClr val="black">
                    <a:tint val="75000"/>
                  </a:prstClr>
                </a:solidFill>
                <a:latin typeface="Calibri" panose="020F0502020204030204"/>
              </a:rPr>
              <a:t>Fabian Batsch</a:t>
            </a:r>
          </a:p>
        </p:txBody>
      </p:sp>
      <p:grpSp>
        <p:nvGrpSpPr>
          <p:cNvPr id="17" name="Group 16">
            <a:extLst>
              <a:ext uri="{FF2B5EF4-FFF2-40B4-BE49-F238E27FC236}">
                <a16:creationId xmlns:a16="http://schemas.microsoft.com/office/drawing/2014/main" id="{617768CE-FCA4-3AF0-0AD6-79240DB3246E}"/>
              </a:ext>
            </a:extLst>
          </p:cNvPr>
          <p:cNvGrpSpPr/>
          <p:nvPr/>
        </p:nvGrpSpPr>
        <p:grpSpPr>
          <a:xfrm>
            <a:off x="2871510" y="2453268"/>
            <a:ext cx="6159095" cy="4031050"/>
            <a:chOff x="3011210" y="2512896"/>
            <a:chExt cx="6159095" cy="4031050"/>
          </a:xfrm>
        </p:grpSpPr>
        <p:grpSp>
          <p:nvGrpSpPr>
            <p:cNvPr id="15" name="Group 14">
              <a:extLst>
                <a:ext uri="{FF2B5EF4-FFF2-40B4-BE49-F238E27FC236}">
                  <a16:creationId xmlns:a16="http://schemas.microsoft.com/office/drawing/2014/main" id="{29C1CDD4-5089-D54A-79E3-6B279D9B00A0}"/>
                </a:ext>
              </a:extLst>
            </p:cNvPr>
            <p:cNvGrpSpPr/>
            <p:nvPr/>
          </p:nvGrpSpPr>
          <p:grpSpPr>
            <a:xfrm>
              <a:off x="3011210" y="2512896"/>
              <a:ext cx="6159095" cy="4031050"/>
              <a:chOff x="3327805" y="2453268"/>
              <a:chExt cx="6159095" cy="4031050"/>
            </a:xfrm>
          </p:grpSpPr>
          <p:pic>
            <p:nvPicPr>
              <p:cNvPr id="12" name="Picture 11" descr="A graph of a number of turns&#10;&#10;Description automatically generated">
                <a:extLst>
                  <a:ext uri="{FF2B5EF4-FFF2-40B4-BE49-F238E27FC236}">
                    <a16:creationId xmlns:a16="http://schemas.microsoft.com/office/drawing/2014/main" id="{379A2484-D21A-0BB6-7B52-AFC31AC959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7805" y="2453268"/>
                <a:ext cx="6046576" cy="4031050"/>
              </a:xfrm>
              <a:prstGeom prst="rect">
                <a:avLst/>
              </a:prstGeom>
            </p:spPr>
          </p:pic>
          <p:sp>
            <p:nvSpPr>
              <p:cNvPr id="14" name="TextBox 13">
                <a:extLst>
                  <a:ext uri="{FF2B5EF4-FFF2-40B4-BE49-F238E27FC236}">
                    <a16:creationId xmlns:a16="http://schemas.microsoft.com/office/drawing/2014/main" id="{40772802-EB04-BB97-6605-AFE2CD7DF395}"/>
                  </a:ext>
                </a:extLst>
              </p:cNvPr>
              <p:cNvSpPr txBox="1"/>
              <p:nvPr/>
            </p:nvSpPr>
            <p:spPr>
              <a:xfrm>
                <a:off x="8534400" y="5586474"/>
                <a:ext cx="952500" cy="314894"/>
              </a:xfrm>
              <a:prstGeom prst="rect">
                <a:avLst/>
              </a:prstGeom>
              <a:noFill/>
            </p:spPr>
            <p:txBody>
              <a:bodyPr wrap="square">
                <a:spAutoFit/>
              </a:bodyPr>
              <a:lstStyle/>
              <a:p>
                <a:pPr>
                  <a:lnSpc>
                    <a:spcPct val="150000"/>
                  </a:lnSpc>
                </a:pPr>
                <a:r>
                  <a:rPr lang="en-GB" sz="1050" spc="-1" dirty="0">
                    <a:solidFill>
                      <a:srgbClr val="171717"/>
                    </a:solidFill>
                    <a:latin typeface="Arial" panose="020B0604020202020204" pitchFamily="34" charset="0"/>
                    <a:cs typeface="Arial" panose="020B0604020202020204" pitchFamily="34" charset="0"/>
                    <a:sym typeface="Wingdings" panose="05000000000000000000" pitchFamily="2" charset="2"/>
                  </a:rPr>
                  <a:t>L. Thiele</a:t>
                </a:r>
                <a:endParaRPr lang="en-GB" sz="1100" spc="-1" dirty="0">
                  <a:solidFill>
                    <a:srgbClr val="171717"/>
                  </a:solidFill>
                  <a:latin typeface="Arial" panose="020B0604020202020204" pitchFamily="34" charset="0"/>
                  <a:cs typeface="Arial" panose="020B0604020202020204" pitchFamily="34" charset="0"/>
                  <a:sym typeface="Wingdings" panose="05000000000000000000" pitchFamily="2" charset="2"/>
                </a:endParaRPr>
              </a:p>
            </p:txBody>
          </p:sp>
        </p:grpSp>
        <p:sp>
          <p:nvSpPr>
            <p:cNvPr id="16" name="Rectangle 15">
              <a:extLst>
                <a:ext uri="{FF2B5EF4-FFF2-40B4-BE49-F238E27FC236}">
                  <a16:creationId xmlns:a16="http://schemas.microsoft.com/office/drawing/2014/main" id="{E4F66270-8232-17A4-C8A6-7B0B059C3C28}"/>
                </a:ext>
              </a:extLst>
            </p:cNvPr>
            <p:cNvSpPr/>
            <p:nvPr/>
          </p:nvSpPr>
          <p:spPr>
            <a:xfrm>
              <a:off x="4305300" y="2512896"/>
              <a:ext cx="4114800" cy="31489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Cavity amplitude in RCS2</a:t>
              </a:r>
              <a:endParaRPr lang="en-GB" dirty="0">
                <a:solidFill>
                  <a:sysClr val="windowText" lastClr="000000"/>
                </a:solidFill>
              </a:endParaRPr>
            </a:p>
          </p:txBody>
        </p:sp>
      </p:grpSp>
    </p:spTree>
    <p:extLst>
      <p:ext uri="{BB962C8B-B14F-4D97-AF65-F5344CB8AC3E}">
        <p14:creationId xmlns:p14="http://schemas.microsoft.com/office/powerpoint/2010/main" val="3326633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49146</TotalTime>
  <Words>815</Words>
  <Application>Microsoft Office PowerPoint</Application>
  <PresentationFormat>Widescreen</PresentationFormat>
  <Paragraphs>127</Paragraphs>
  <Slides>13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Cambria Math</vt:lpstr>
      <vt:lpstr>Mangal</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Fabian Batsch</dc:creator>
  <cp:lastModifiedBy>Fabian Batsch</cp:lastModifiedBy>
  <cp:revision>540</cp:revision>
  <dcterms:created xsi:type="dcterms:W3CDTF">2021-11-30T15:27:12Z</dcterms:created>
  <dcterms:modified xsi:type="dcterms:W3CDTF">2024-06-12T10:05:27Z</dcterms:modified>
</cp:coreProperties>
</file>