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ink/ink1.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9" r:id="rId3"/>
    <p:sldId id="260" r:id="rId4"/>
    <p:sldId id="271" r:id="rId5"/>
    <p:sldId id="261" r:id="rId6"/>
    <p:sldId id="272" r:id="rId7"/>
    <p:sldId id="273" r:id="rId8"/>
    <p:sldId id="274" r:id="rId9"/>
    <p:sldId id="276" r:id="rId10"/>
    <p:sldId id="270" r:id="rId11"/>
    <p:sldId id="280" r:id="rId12"/>
    <p:sldId id="258" r:id="rId13"/>
    <p:sldId id="278" r:id="rId14"/>
    <p:sldId id="279" r:id="rId15"/>
    <p:sldId id="277" r:id="rId16"/>
    <p:sldId id="267"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624" y="82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8/10/relationships/authors" Target="authors.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3-11T16:00:10.185"/>
    </inkml:context>
    <inkml:brush xml:id="br0">
      <inkml:brushProperty name="width" value="0.1" units="cm"/>
      <inkml:brushProperty name="height" value="0.1" units="cm"/>
      <inkml:brushProperty name="color" value="#004F8B"/>
    </inkml:brush>
  </inkml:definitions>
  <inkml:trace contextRef="#ctx0" brushRef="#br0">2087 476 24575,'-9'-1'0,"0"0"0,0-1 0,0 0 0,0-1 0,0 1 0,1-2 0,-16-7 0,-4-2 0,-518-178 0,-15 37 0,501 139 0,-88-34 0,94 29 0,50 19 0,1-1 0,0 1 0,-1 0 0,1 0 0,-1 1 0,1-1 0,-1 1 0,1 0 0,-1-1 0,0 2 0,1-1 0,-1 0 0,1 1 0,-1-1 0,1 1 0,-1 0 0,1 0 0,0 1 0,-1-1 0,-4 4 0,4-2 0,0 0 0,1 1 0,-1 0 0,1 0 0,0 0 0,0 0 0,0 0 0,1 0 0,0 1 0,0-1 0,0 1 0,0 0 0,-1 5 0,-2 15 0,0 1 0,2 0 0,1 0 0,1 37 0,1-57 0,-1 39 0,-2 0 0,-2 0 0,-15 61 0,8-26 0,3 0 0,3 0 0,9 126 0,-1-80 0,-2-81 0,0 7 0,1 0 0,15 89 0,-13-125 0,1 0 0,1 0 0,1 0 0,0-1 0,1 0 0,0 0 0,1 0 0,1-1 0,0 0 0,1-1 0,1 0 0,20 20 0,-16-20 0,0 2 0,-1 0 0,-1 1 0,0 0 0,14 25 0,-21-29 0,0 0 0,-1 0 0,0 1 0,-1-1 0,-1 1 0,0 1 0,0-1 0,-1 0 0,0 17 0,24 216 0,-15-179 0,-3 1 0,-4-1 0,-3 81 0,-3-135 0,0 1 0,-1-2 0,0 1 0,-1 0 0,-1-1 0,0 1 0,-9 15 0,-55 79 0,30-50 0,-23 29 0,-140 149 0,121-146 0,53-57 0,2 2 0,-38 59 0,58-78 0,-1 1 0,2 0 0,0 0 0,1 0 0,1 0 0,-3 33 0,-4 20 0,-34 87 0,17-70 0,25-80 0,-1 1 0,1 0 0,1-1 0,0 1 0,0 0 0,0 0 0,0 0 0,1 0 0,0 0 0,1 0 0,0 0 0,0 0 0,0 0 0,1-1 0,0 1 0,0 0 0,1-1 0,0 0 0,0 1 0,0-1 0,1 0 0,5 7 0,6 5 0,0-2 0,1 1 0,0-2 0,1 0 0,19 12 0,100 55 0,-17-11 0,-76-39 0,-3 2 0,-1 1 0,41 47 0,33 31 0,-34-46 0,2-4 0,4-4 0,2-3 0,2-5 0,189 79 0,34-12 0,-235-94 0,0-3 0,94 12 0,-141-27 0,0 1 0,0 2 0,-1 2 0,42 20 0,52 19 0,17-12 0,1-5 0,1-6 0,237 13 0,440-33 0,-629-10 0,-180 4 0,0-1 0,1-1 0,-1 1 0,0-2 0,0 1 0,-1-1 0,1-1 0,0 0 0,-1 0 0,1-1 0,-1 0 0,0-1 0,0 0 0,-1 0 0,0-1 0,0 0 0,0 0 0,12-13 0,8-16 0,-2-2 0,-1 0 0,37-76 0,-9 16 0,-51 92 0,140-235 0,123-293 0,-178 316 0,70-268 0,-124 354 0,-6-1 0,-6-1 0,6-206 0,-31-106 0,0 119 0,2 276 0,-2-1 0,-2 1 0,-3 0 0,-2 1 0,-23-66 0,2 28 0,-4 1 0,-48-82 0,66 136 0,-2 0 0,-2 2 0,0 0 0,-2 1 0,-1 2 0,-1 0 0,-2 2 0,0 1 0,-36-23 0,14 11 0,36 24 0,-2 1 0,1 0 0,-1 1 0,-1 0 0,0 2 0,0 0 0,-1 1 0,1 0 0,-2 2 0,-23-5 0,-55 8 0,79 4 0,-1-2 0,1 0 0,0-1 0,0-1 0,0-1 0,-21-5 0,-39-28 0,16 5 0,-131-42 0,-384-90 0,-77 59 0,117 25 0,531 77 0,-1 1 0,0 0 0,0 0 0,0 1 0,0-1 0,0 1 0,-9 2 0,14-1 0,-1 0 0,1 0 0,-1 0 0,1 0 0,0 0 0,-1 1 0,1-1 0,0 1 0,0-1 0,0 1 0,0 0 0,0 0 0,1 0 0,-1 0 0,1 0 0,-1 0 0,1 1 0,0-1 0,-1 0 0,1 1 0,0 2 0,-5 10-273,2 1 0,0 0 0,0-1 0,-1 23 0,3-8-6553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07/06/2024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‹Nr.›</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dirty="0"/>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indico.cern.ch/event/1388830/contributions/5891182/"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journals.aps.org/prab/abstract/10.1103/PhysRevAccelBeams.22.081002" TargetMode="External"/><Relationship Id="rId2" Type="http://schemas.openxmlformats.org/officeDocument/2006/relationships/hyperlink" Target="http://cds.cern.ch/record/1323893/files/CERN-ATS-Note-2011-002%20TECH.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GB" dirty="0"/>
              <a:t>Transient beam loading in the RCS chain</a:t>
            </a:r>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92500" lnSpcReduction="10000"/>
          </a:bodyPr>
          <a:lstStyle/>
          <a:p>
            <a:r>
              <a:rPr lang="en-US" dirty="0"/>
              <a:t>Leonard Thiele (University of Rostock, CERN), Fabian Batsch</a:t>
            </a:r>
          </a:p>
          <a:p>
            <a:r>
              <a:rPr lang="en-US" dirty="0"/>
              <a:t>S. Albright, R. Calaga, H. Damerau, A. Grudiev, I. Karpov, U. van Rienen</a:t>
            </a:r>
            <a:endParaRPr lang="en-GB" dirty="0"/>
          </a:p>
        </p:txBody>
      </p:sp>
      <p:pic>
        <p:nvPicPr>
          <p:cNvPr id="6" name="Grafik 5" descr="Ein Bild, das Text, Schrift, Design enthält.&#10;&#10;Automatisch generierte Beschreibung">
            <a:extLst>
              <a:ext uri="{FF2B5EF4-FFF2-40B4-BE49-F238E27FC236}">
                <a16:creationId xmlns:a16="http://schemas.microsoft.com/office/drawing/2014/main" id="{D2BF82D0-5AA7-84E5-F966-5F670282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924" y="144658"/>
            <a:ext cx="1355051" cy="1037028"/>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3FD2228-A358-A5DF-E128-C7D4F675AA90}"/>
              </a:ext>
            </a:extLst>
          </p:cNvPr>
          <p:cNvSpPr>
            <a:spLocks noGrp="1"/>
          </p:cNvSpPr>
          <p:nvPr>
            <p:ph idx="1"/>
          </p:nvPr>
        </p:nvSpPr>
        <p:spPr>
          <a:xfrm>
            <a:off x="838200" y="1825624"/>
            <a:ext cx="10515600" cy="4639833"/>
          </a:xfrm>
        </p:spPr>
        <p:txBody>
          <a:bodyPr>
            <a:normAutofit/>
          </a:bodyPr>
          <a:lstStyle/>
          <a:p>
            <a:r>
              <a:rPr lang="en-US" dirty="0"/>
              <a:t>Usage of non-optimal cavity detuning leads to higher power consumption.</a:t>
            </a:r>
          </a:p>
          <a:p>
            <a:r>
              <a:rPr lang="en-US" dirty="0"/>
              <a:t>The phase at which the beam sees the correct voltage changes during the acceleration.</a:t>
            </a:r>
          </a:p>
          <a:p>
            <a:r>
              <a:rPr lang="en-US" dirty="0"/>
              <a:t>The transient beam loading simulation shows</a:t>
            </a:r>
            <a:r>
              <a:rPr lang="en-GB" dirty="0"/>
              <a:t> that the cavity voltage reaches its equilibrium above the </a:t>
            </a:r>
            <a:r>
              <a:rPr lang="en-US" dirty="0"/>
              <a:t>current baseline of 30 MV/m.</a:t>
            </a:r>
          </a:p>
          <a:p>
            <a:pPr lvl="1"/>
            <a:r>
              <a:rPr lang="en-US" dirty="0"/>
              <a:t>This indicates, that a higher surface field would be present during the acceleration.</a:t>
            </a:r>
          </a:p>
          <a:p>
            <a:pPr lvl="1"/>
            <a:r>
              <a:rPr lang="en-US" dirty="0"/>
              <a:t>Try to adjust RCS parameters in order to change the equilibrium voltage.</a:t>
            </a:r>
          </a:p>
        </p:txBody>
      </p:sp>
      <p:sp>
        <p:nvSpPr>
          <p:cNvPr id="3" name="Titel 2">
            <a:extLst>
              <a:ext uri="{FF2B5EF4-FFF2-40B4-BE49-F238E27FC236}">
                <a16:creationId xmlns:a16="http://schemas.microsoft.com/office/drawing/2014/main" id="{F0CC65C6-06A8-7CBF-924A-F7496D0C41AC}"/>
              </a:ext>
            </a:extLst>
          </p:cNvPr>
          <p:cNvSpPr>
            <a:spLocks noGrp="1"/>
          </p:cNvSpPr>
          <p:nvPr>
            <p:ph type="title"/>
          </p:nvPr>
        </p:nvSpPr>
        <p:spPr/>
        <p:txBody>
          <a:bodyPr/>
          <a:lstStyle/>
          <a:p>
            <a:r>
              <a:rPr lang="en-US" dirty="0"/>
              <a:t>Summary</a:t>
            </a:r>
            <a:endParaRPr lang="en-GB" dirty="0"/>
          </a:p>
        </p:txBody>
      </p:sp>
      <p:sp>
        <p:nvSpPr>
          <p:cNvPr id="4" name="Fußzeilenplatzhalter 3">
            <a:extLst>
              <a:ext uri="{FF2B5EF4-FFF2-40B4-BE49-F238E27FC236}">
                <a16:creationId xmlns:a16="http://schemas.microsoft.com/office/drawing/2014/main" id="{5AF5F2AD-822C-C2DF-71E0-5143003F090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F34506BC-48AA-3B61-81C3-B7F6A7B805F4}"/>
              </a:ext>
            </a:extLst>
          </p:cNvPr>
          <p:cNvSpPr>
            <a:spLocks noGrp="1"/>
          </p:cNvSpPr>
          <p:nvPr>
            <p:ph type="sldNum" sz="quarter" idx="13"/>
          </p:nvPr>
        </p:nvSpPr>
        <p:spPr/>
        <p:txBody>
          <a:bodyPr/>
          <a:lstStyle/>
          <a:p>
            <a:fld id="{005C7FBA-D4E9-46CA-9321-3ADA2E368FCD}" type="slidenum">
              <a:rPr lang="en-GB" smtClean="0"/>
              <a:pPr/>
              <a:t>10</a:t>
            </a:fld>
            <a:endParaRPr lang="en-GB" dirty="0"/>
          </a:p>
        </p:txBody>
      </p:sp>
    </p:spTree>
    <p:extLst>
      <p:ext uri="{BB962C8B-B14F-4D97-AF65-F5344CB8AC3E}">
        <p14:creationId xmlns:p14="http://schemas.microsoft.com/office/powerpoint/2010/main" val="189590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a:extLst>
                  <a:ext uri="{FF2B5EF4-FFF2-40B4-BE49-F238E27FC236}">
                    <a16:creationId xmlns:a16="http://schemas.microsoft.com/office/drawing/2014/main" id="{33FD2228-A358-A5DF-E128-C7D4F675AA90}"/>
                  </a:ext>
                </a:extLst>
              </p:cNvPr>
              <p:cNvSpPr>
                <a:spLocks noGrp="1"/>
              </p:cNvSpPr>
              <p:nvPr>
                <p:ph idx="1"/>
              </p:nvPr>
            </p:nvSpPr>
            <p:spPr>
              <a:xfrm>
                <a:off x="838200" y="1825624"/>
                <a:ext cx="10515600" cy="4639833"/>
              </a:xfrm>
            </p:spPr>
            <p:txBody>
              <a:bodyPr>
                <a:normAutofit/>
              </a:bodyPr>
              <a:lstStyle/>
              <a:p>
                <a:r>
                  <a:rPr lang="en-US" dirty="0"/>
                  <a:t>Implement non-linear ramping and investigate the impact on the energy gain.</a:t>
                </a:r>
              </a:p>
              <a:p>
                <a:r>
                  <a:rPr lang="en-US" dirty="0"/>
                  <a:t>Optimize the frequency detuning of the cavity to reduce the power consumption of the cavity.</a:t>
                </a:r>
              </a:p>
              <a:p>
                <a:r>
                  <a:rPr lang="en-US" dirty="0"/>
                  <a:t>Integration of cavity voltage evolution into </a:t>
                </a:r>
                <a:r>
                  <a:rPr lang="en-US" dirty="0" err="1"/>
                  <a:t>BLonD</a:t>
                </a:r>
                <a:r>
                  <a:rPr lang="en-US" dirty="0"/>
                  <a:t> beam dynamics simulations.</a:t>
                </a:r>
              </a:p>
              <a:p>
                <a:r>
                  <a:rPr lang="en-US" dirty="0"/>
                  <a:t>Quantify energy gain difference between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GB" dirty="0"/>
                  <a:t> and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𝜇</m:t>
                        </m:r>
                      </m:e>
                      <m:sup>
                        <m:r>
                          <a:rPr lang="en-US" b="0" i="1" smtClean="0">
                            <a:latin typeface="Cambria Math" panose="02040503050406030204" pitchFamily="18" charset="0"/>
                          </a:rPr>
                          <m:t>−</m:t>
                        </m:r>
                      </m:sup>
                    </m:sSup>
                  </m:oMath>
                </a14:m>
                <a:r>
                  <a:rPr lang="en-GB" dirty="0"/>
                  <a:t> bunches.</a:t>
                </a:r>
              </a:p>
              <a:p>
                <a:r>
                  <a:rPr lang="en-GB" dirty="0"/>
                  <a:t>Investigate the impact of using different cavities and/or frequencies on the cavity powering.</a:t>
                </a:r>
              </a:p>
              <a:p>
                <a:pPr lvl="1"/>
                <a:r>
                  <a:rPr lang="en-GB" dirty="0"/>
                  <a:t>R/Q in HOMs is believed to be too high for transverse stability (see talk by </a:t>
                </a:r>
                <a:r>
                  <a:rPr lang="en-GB" dirty="0">
                    <a:hlinkClick r:id="rId2"/>
                  </a:rPr>
                  <a:t>D. Amorim</a:t>
                </a:r>
                <a:r>
                  <a:rPr lang="en-GB" dirty="0"/>
                  <a:t>)</a:t>
                </a:r>
              </a:p>
            </p:txBody>
          </p:sp>
        </mc:Choice>
        <mc:Fallback>
          <p:sp>
            <p:nvSpPr>
              <p:cNvPr id="2" name="Inhaltsplatzhalter 1">
                <a:extLst>
                  <a:ext uri="{FF2B5EF4-FFF2-40B4-BE49-F238E27FC236}">
                    <a16:creationId xmlns:a16="http://schemas.microsoft.com/office/drawing/2014/main" id="{33FD2228-A358-A5DF-E128-C7D4F675AA90}"/>
                  </a:ext>
                </a:extLst>
              </p:cNvPr>
              <p:cNvSpPr>
                <a:spLocks noGrp="1" noRot="1" noChangeAspect="1" noMove="1" noResize="1" noEditPoints="1" noAdjustHandles="1" noChangeArrowheads="1" noChangeShapeType="1" noTextEdit="1"/>
              </p:cNvSpPr>
              <p:nvPr>
                <p:ph idx="1"/>
              </p:nvPr>
            </p:nvSpPr>
            <p:spPr>
              <a:xfrm>
                <a:off x="838200" y="1825624"/>
                <a:ext cx="10515600" cy="4639833"/>
              </a:xfrm>
              <a:blipFill>
                <a:blip r:embed="rId3"/>
                <a:stretch>
                  <a:fillRect l="-812" t="-1706" r="-58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F0CC65C6-06A8-7CBF-924A-F7496D0C41AC}"/>
              </a:ext>
            </a:extLst>
          </p:cNvPr>
          <p:cNvSpPr>
            <a:spLocks noGrp="1"/>
          </p:cNvSpPr>
          <p:nvPr>
            <p:ph type="title"/>
          </p:nvPr>
        </p:nvSpPr>
        <p:spPr/>
        <p:txBody>
          <a:bodyPr/>
          <a:lstStyle/>
          <a:p>
            <a:r>
              <a:rPr lang="en-US" dirty="0"/>
              <a:t>Outlook</a:t>
            </a:r>
            <a:endParaRPr lang="en-GB" dirty="0"/>
          </a:p>
        </p:txBody>
      </p:sp>
      <p:sp>
        <p:nvSpPr>
          <p:cNvPr id="4" name="Fußzeilenplatzhalter 3">
            <a:extLst>
              <a:ext uri="{FF2B5EF4-FFF2-40B4-BE49-F238E27FC236}">
                <a16:creationId xmlns:a16="http://schemas.microsoft.com/office/drawing/2014/main" id="{5AF5F2AD-822C-C2DF-71E0-5143003F0902}"/>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F34506BC-48AA-3B61-81C3-B7F6A7B805F4}"/>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3613168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descr="Ein Bild, das Text, Screenshot, Reihe, Diagramm enthält.&#10;&#10;Automatisch generierte Beschreibung">
            <a:extLst>
              <a:ext uri="{FF2B5EF4-FFF2-40B4-BE49-F238E27FC236}">
                <a16:creationId xmlns:a16="http://schemas.microsoft.com/office/drawing/2014/main" id="{5A9402F2-C075-27F1-0F1E-3BAC815818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698" y="2601115"/>
            <a:ext cx="5486411" cy="3657607"/>
          </a:xfrm>
        </p:spPr>
      </p:pic>
      <p:sp>
        <p:nvSpPr>
          <p:cNvPr id="3" name="Titel 2">
            <a:extLst>
              <a:ext uri="{FF2B5EF4-FFF2-40B4-BE49-F238E27FC236}">
                <a16:creationId xmlns:a16="http://schemas.microsoft.com/office/drawing/2014/main" id="{E283E794-87C7-34A4-0662-A5C48C973CD6}"/>
              </a:ext>
            </a:extLst>
          </p:cNvPr>
          <p:cNvSpPr>
            <a:spLocks noGrp="1"/>
          </p:cNvSpPr>
          <p:nvPr>
            <p:ph type="title"/>
          </p:nvPr>
        </p:nvSpPr>
        <p:spPr/>
        <p:txBody>
          <a:bodyPr/>
          <a:lstStyle/>
          <a:p>
            <a:r>
              <a:rPr lang="en-US" dirty="0"/>
              <a:t>Cavity voltage with optimal detuning</a:t>
            </a:r>
            <a:endParaRPr lang="en-GB" dirty="0"/>
          </a:p>
        </p:txBody>
      </p:sp>
      <p:sp>
        <p:nvSpPr>
          <p:cNvPr id="4" name="Fußzeilenplatzhalter 3">
            <a:extLst>
              <a:ext uri="{FF2B5EF4-FFF2-40B4-BE49-F238E27FC236}">
                <a16:creationId xmlns:a16="http://schemas.microsoft.com/office/drawing/2014/main" id="{43A2C1DE-3C57-E5A8-41EE-AECCFF47FD8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35DB7843-2248-29AD-64F3-79F45AE3973D}"/>
              </a:ext>
            </a:extLst>
          </p:cNvPr>
          <p:cNvSpPr>
            <a:spLocks noGrp="1"/>
          </p:cNvSpPr>
          <p:nvPr>
            <p:ph type="sldNum" sz="quarter" idx="13"/>
          </p:nvPr>
        </p:nvSpPr>
        <p:spPr/>
        <p:txBody>
          <a:bodyPr/>
          <a:lstStyle/>
          <a:p>
            <a:fld id="{005C7FBA-D4E9-46CA-9321-3ADA2E368FCD}" type="slidenum">
              <a:rPr lang="en-GB" smtClean="0"/>
              <a:pPr/>
              <a:t>13</a:t>
            </a:fld>
            <a:endParaRPr lang="en-GB" dirty="0"/>
          </a:p>
        </p:txBody>
      </p:sp>
      <p:pic>
        <p:nvPicPr>
          <p:cNvPr id="9" name="Grafik 8" descr="Ein Bild, das Text, Screenshot, Reihe, Diagramm enthält.&#10;&#10;Automatisch generierte Beschreibung">
            <a:extLst>
              <a:ext uri="{FF2B5EF4-FFF2-40B4-BE49-F238E27FC236}">
                <a16:creationId xmlns:a16="http://schemas.microsoft.com/office/drawing/2014/main" id="{35D72B11-FC2D-CD28-5D55-9B0E11DB35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6019" y="2601114"/>
            <a:ext cx="5486411" cy="3657607"/>
          </a:xfrm>
          <a:prstGeom prst="rect">
            <a:avLst/>
          </a:prstGeom>
        </p:spPr>
      </p:pic>
      <p:sp>
        <p:nvSpPr>
          <p:cNvPr id="10" name="Textfeld 9">
            <a:extLst>
              <a:ext uri="{FF2B5EF4-FFF2-40B4-BE49-F238E27FC236}">
                <a16:creationId xmlns:a16="http://schemas.microsoft.com/office/drawing/2014/main" id="{F6B8CC5B-E5EB-F62E-C94A-5C38E5DFC036}"/>
              </a:ext>
            </a:extLst>
          </p:cNvPr>
          <p:cNvSpPr txBox="1"/>
          <p:nvPr/>
        </p:nvSpPr>
        <p:spPr>
          <a:xfrm>
            <a:off x="1047750" y="1781175"/>
            <a:ext cx="9591087" cy="646331"/>
          </a:xfrm>
          <a:prstGeom prst="rect">
            <a:avLst/>
          </a:prstGeom>
          <a:noFill/>
        </p:spPr>
        <p:txBody>
          <a:bodyPr wrap="non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Cavity amplitude is continuously rising, not reaching equilibrium within the simulation time</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Acceleration is not stable in this regime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57975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nvPr>
        </p:nvGraphicFramePr>
        <p:xfrm>
          <a:off x="1448050" y="1460884"/>
          <a:ext cx="9071717" cy="4796760"/>
        </p:xfrm>
        <a:graphic>
          <a:graphicData uri="http://schemas.openxmlformats.org/drawingml/2006/table">
            <a:tbl>
              <a:tblPr firstRow="1" bandRow="1">
                <a:tableStyleId>{5C22544A-7EE6-4342-B048-85BDC9FD1C3A}</a:tableStyleId>
              </a:tblPr>
              <a:tblGrid>
                <a:gridCol w="3272342">
                  <a:extLst>
                    <a:ext uri="{9D8B030D-6E8A-4147-A177-3AD203B41FA5}">
                      <a16:colId xmlns:a16="http://schemas.microsoft.com/office/drawing/2014/main" val="1954981794"/>
                    </a:ext>
                  </a:extLst>
                </a:gridCol>
                <a:gridCol w="1159875">
                  <a:extLst>
                    <a:ext uri="{9D8B030D-6E8A-4147-A177-3AD203B41FA5}">
                      <a16:colId xmlns:a16="http://schemas.microsoft.com/office/drawing/2014/main" val="3052326059"/>
                    </a:ext>
                  </a:extLst>
                </a:gridCol>
                <a:gridCol w="1159875">
                  <a:extLst>
                    <a:ext uri="{9D8B030D-6E8A-4147-A177-3AD203B41FA5}">
                      <a16:colId xmlns:a16="http://schemas.microsoft.com/office/drawing/2014/main" val="2064541366"/>
                    </a:ext>
                  </a:extLst>
                </a:gridCol>
                <a:gridCol w="1159875">
                  <a:extLst>
                    <a:ext uri="{9D8B030D-6E8A-4147-A177-3AD203B41FA5}">
                      <a16:colId xmlns:a16="http://schemas.microsoft.com/office/drawing/2014/main" val="3828202950"/>
                    </a:ext>
                  </a:extLst>
                </a:gridCol>
                <a:gridCol w="1159875">
                  <a:extLst>
                    <a:ext uri="{9D8B030D-6E8A-4147-A177-3AD203B41FA5}">
                      <a16:colId xmlns:a16="http://schemas.microsoft.com/office/drawing/2014/main" val="1811332240"/>
                    </a:ext>
                  </a:extLst>
                </a:gridCol>
                <a:gridCol w="1159875">
                  <a:extLst>
                    <a:ext uri="{9D8B030D-6E8A-4147-A177-3AD203B41FA5}">
                      <a16:colId xmlns:a16="http://schemas.microsoft.com/office/drawing/2014/main" val="3773231308"/>
                    </a:ext>
                  </a:extLst>
                </a:gridCol>
              </a:tblGrid>
              <a:tr h="399388">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3947262"/>
                  </a:ext>
                </a:extLst>
              </a:tr>
              <a:tr h="399388">
                <a:tc>
                  <a:txBody>
                    <a:bodyPr/>
                    <a:lstStyle/>
                    <a:p>
                      <a:pPr lvl="0" algn="l" fontAlgn="b"/>
                      <a:r>
                        <a:rPr lang="en-GB" sz="1800" b="0" i="0" u="none" strike="noStrike">
                          <a:solidFill>
                            <a:srgbClr val="000000"/>
                          </a:solidFill>
                          <a:effectLst/>
                          <a:latin typeface="Arial" panose="020B0604020202020204" pitchFamily="34" charset="0"/>
                          <a:cs typeface="Arial" panose="020B0604020202020204" pitchFamily="34" charset="0"/>
                        </a:rPr>
                        <a:t>Beam acceleration time</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[ms]</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0.34</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1.10</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2.36</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6.42</a:t>
                      </a:r>
                    </a:p>
                  </a:txBody>
                  <a:tcPr marL="9525" marR="9525" marT="9525" marB="0" anchor="ctr"/>
                </a:tc>
                <a:extLst>
                  <a:ext uri="{0D108BD9-81ED-4DB2-BD59-A6C34878D82A}">
                    <a16:rowId xmlns:a16="http://schemas.microsoft.com/office/drawing/2014/main" val="965784260"/>
                  </a:ext>
                </a:extLst>
              </a:tr>
              <a:tr h="399388">
                <a:tc>
                  <a:txBody>
                    <a:bodyPr/>
                    <a:lstStyle/>
                    <a:p>
                      <a:pPr lvl="0" algn="l" fontAlgn="b"/>
                      <a:r>
                        <a:rPr lang="en-GB" sz="1800" b="0" i="0" u="none" strike="noStrike">
                          <a:solidFill>
                            <a:srgbClr val="000000"/>
                          </a:solidFill>
                          <a:effectLst/>
                          <a:latin typeface="Arial" panose="020B0604020202020204" pitchFamily="34" charset="0"/>
                          <a:cs typeface="Arial" panose="020B0604020202020204" pitchFamily="34" charset="0"/>
                        </a:rPr>
                        <a:t>Cavity filling time</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[ms]</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0.25</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0.27</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0.54</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1.94</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167023609"/>
                  </a:ext>
                </a:extLst>
              </a:tr>
              <a:tr h="399388">
                <a:tc>
                  <a:txBody>
                    <a:bodyPr/>
                    <a:lstStyle/>
                    <a:p>
                      <a:pPr lvl="0" algn="l" fontAlgn="b"/>
                      <a:r>
                        <a:rPr lang="en-GB" sz="1800" b="0" i="0" u="none" strike="noStrike">
                          <a:solidFill>
                            <a:srgbClr val="000000"/>
                          </a:solidFill>
                          <a:effectLst/>
                          <a:latin typeface="Arial" panose="020B0604020202020204" pitchFamily="34" charset="0"/>
                          <a:cs typeface="Arial" panose="020B0604020202020204" pitchFamily="34" charset="0"/>
                        </a:rPr>
                        <a:t>RF pulse length</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[ms]</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0.59</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1.37</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2.90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8.36</a:t>
                      </a:r>
                    </a:p>
                  </a:txBody>
                  <a:tcPr marL="9525" marR="9525" marT="9525" marB="0" anchor="ctr"/>
                </a:tc>
                <a:extLst>
                  <a:ext uri="{0D108BD9-81ED-4DB2-BD59-A6C34878D82A}">
                    <a16:rowId xmlns:a16="http://schemas.microsoft.com/office/drawing/2014/main" val="2683015737"/>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Duty factor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0.21</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0.59</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1.26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3.52</a:t>
                      </a:r>
                    </a:p>
                  </a:txBody>
                  <a:tcPr marL="9525" marR="9525" marT="9525" marB="0" anchor="ctr"/>
                </a:tc>
                <a:extLst>
                  <a:ext uri="{0D108BD9-81ED-4DB2-BD59-A6C34878D82A}">
                    <a16:rowId xmlns:a16="http://schemas.microsoft.com/office/drawing/2014/main" val="548311560"/>
                  </a:ext>
                </a:extLst>
              </a:tr>
              <a:tr h="399388">
                <a:tc>
                  <a:txBody>
                    <a:bodyPr/>
                    <a:lstStyle/>
                    <a:p>
                      <a:pPr lvl="0" algn="l" fontAlgn="b"/>
                      <a:r>
                        <a:rPr lang="en-US" sz="1800" b="0" i="0" u="none" strike="noStrike" dirty="0">
                          <a:solidFill>
                            <a:srgbClr val="000000"/>
                          </a:solidFill>
                          <a:effectLst/>
                          <a:latin typeface="Arial" panose="020B0604020202020204" pitchFamily="34" charset="0"/>
                          <a:cs typeface="Arial" panose="020B0604020202020204" pitchFamily="34" charset="0"/>
                        </a:rPr>
                        <a:t>Cavity detuning</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[kHz]</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-1.294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-1.164 </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-0.590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-0.164</a:t>
                      </a:r>
                    </a:p>
                  </a:txBody>
                  <a:tcPr marL="9525" marR="9525" marT="9525" marB="0" anchor="ctr"/>
                </a:tc>
                <a:extLst>
                  <a:ext uri="{0D108BD9-81ED-4DB2-BD59-A6C34878D82A}">
                    <a16:rowId xmlns:a16="http://schemas.microsoft.com/office/drawing/2014/main" val="3766786158"/>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FPC peak power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[kW]</a:t>
                      </a:r>
                    </a:p>
                  </a:txBody>
                  <a:tcPr marL="9525" marR="9525" marT="9525" marB="0" anchor="ctr"/>
                </a:tc>
                <a:tc>
                  <a:txBody>
                    <a:bodyPr/>
                    <a:lstStyle/>
                    <a:p>
                      <a:pPr algn="ctr" fontAlgn="b"/>
                      <a:r>
                        <a:rPr lang="en-GB" dirty="0">
                          <a:latin typeface="Arial" panose="020B0604020202020204" pitchFamily="34" charset="0"/>
                          <a:cs typeface="Arial" panose="020B0604020202020204" pitchFamily="34" charset="0"/>
                        </a:rPr>
                        <a:t>1191</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1072</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543</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151</a:t>
                      </a:r>
                    </a:p>
                  </a:txBody>
                  <a:tcPr marL="9525" marR="9525" marT="9525" marB="0" anchor="ctr"/>
                </a:tc>
                <a:extLst>
                  <a:ext uri="{0D108BD9-81ED-4DB2-BD59-A6C34878D82A}">
                    <a16:rowId xmlns:a16="http://schemas.microsoft.com/office/drawing/2014/main" val="77858982"/>
                  </a:ext>
                </a:extLst>
              </a:tr>
              <a:tr h="601134">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Total peak RF power (incl. power distribution losses)</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[MW]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1630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794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575</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891</a:t>
                      </a:r>
                    </a:p>
                  </a:txBody>
                  <a:tcPr marL="9525" marR="9525" marT="9525" marB="0" anchor="ctr"/>
                </a:tc>
                <a:extLst>
                  <a:ext uri="{0D108BD9-81ED-4DB2-BD59-A6C34878D82A}">
                    <a16:rowId xmlns:a16="http://schemas.microsoft.com/office/drawing/2014/main" val="953511604"/>
                  </a:ext>
                </a:extLst>
              </a:tr>
              <a:tr h="601134">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Average wall plug power (incl. klystron eff.)</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[MW]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3.3</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4.7</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7.2</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31</a:t>
                      </a:r>
                    </a:p>
                  </a:txBody>
                  <a:tcPr marL="9525" marR="9525" marT="9525" marB="0" anchor="ctr"/>
                </a:tc>
                <a:extLst>
                  <a:ext uri="{0D108BD9-81ED-4DB2-BD59-A6C34878D82A}">
                    <a16:rowId xmlns:a16="http://schemas.microsoft.com/office/drawing/2014/main" val="1192067063"/>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Number of klystrons</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112</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52</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40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58</a:t>
                      </a:r>
                    </a:p>
                  </a:txBody>
                  <a:tcPr marL="9525" marR="9525" marT="9525" marB="0" anchor="ctr"/>
                </a:tc>
                <a:extLst>
                  <a:ext uri="{0D108BD9-81ED-4DB2-BD59-A6C34878D82A}">
                    <a16:rowId xmlns:a16="http://schemas.microsoft.com/office/drawing/2014/main" val="2302083890"/>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Cavities per klystron</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6</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7</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cs typeface="Arial" panose="020B0604020202020204" pitchFamily="34" charset="0"/>
                        </a:rPr>
                        <a:t>13</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50</a:t>
                      </a:r>
                    </a:p>
                  </a:txBody>
                  <a:tcPr marL="9525" marR="9525" marT="9525" marB="0" anchor="ctr"/>
                </a:tc>
                <a:extLst>
                  <a:ext uri="{0D108BD9-81ED-4DB2-BD59-A6C34878D82A}">
                    <a16:rowId xmlns:a16="http://schemas.microsoft.com/office/drawing/2014/main" val="3176688778"/>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Cavity powering “stable” detuning</a:t>
            </a:r>
            <a:endParaRPr lang="en-GB" dirty="0"/>
          </a:p>
        </p:txBody>
      </p:sp>
      <p:sp>
        <p:nvSpPr>
          <p:cNvPr id="5" name="Foliennummernplatzhalter 4">
            <a:extLst>
              <a:ext uri="{FF2B5EF4-FFF2-40B4-BE49-F238E27FC236}">
                <a16:creationId xmlns:a16="http://schemas.microsoft.com/office/drawing/2014/main" id="{30587414-64BA-CA9B-B5C0-744C7BFB10A1}"/>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748305" y="6470573"/>
            <a:ext cx="8623609" cy="365125"/>
          </a:xfrm>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664248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extLst>
              <p:ext uri="{D42A27DB-BD31-4B8C-83A1-F6EECF244321}">
                <p14:modId xmlns:p14="http://schemas.microsoft.com/office/powerpoint/2010/main" val="3964987433"/>
              </p:ext>
            </p:extLst>
          </p:nvPr>
        </p:nvGraphicFramePr>
        <p:xfrm>
          <a:off x="1448050" y="1460884"/>
          <a:ext cx="9071717" cy="4796379"/>
        </p:xfrm>
        <a:graphic>
          <a:graphicData uri="http://schemas.openxmlformats.org/drawingml/2006/table">
            <a:tbl>
              <a:tblPr firstRow="1" bandRow="1">
                <a:tableStyleId>{5C22544A-7EE6-4342-B048-85BDC9FD1C3A}</a:tableStyleId>
              </a:tblPr>
              <a:tblGrid>
                <a:gridCol w="3272342">
                  <a:extLst>
                    <a:ext uri="{9D8B030D-6E8A-4147-A177-3AD203B41FA5}">
                      <a16:colId xmlns:a16="http://schemas.microsoft.com/office/drawing/2014/main" val="1954981794"/>
                    </a:ext>
                  </a:extLst>
                </a:gridCol>
                <a:gridCol w="1159875">
                  <a:extLst>
                    <a:ext uri="{9D8B030D-6E8A-4147-A177-3AD203B41FA5}">
                      <a16:colId xmlns:a16="http://schemas.microsoft.com/office/drawing/2014/main" val="3052326059"/>
                    </a:ext>
                  </a:extLst>
                </a:gridCol>
                <a:gridCol w="1159875">
                  <a:extLst>
                    <a:ext uri="{9D8B030D-6E8A-4147-A177-3AD203B41FA5}">
                      <a16:colId xmlns:a16="http://schemas.microsoft.com/office/drawing/2014/main" val="2064541366"/>
                    </a:ext>
                  </a:extLst>
                </a:gridCol>
                <a:gridCol w="1159875">
                  <a:extLst>
                    <a:ext uri="{9D8B030D-6E8A-4147-A177-3AD203B41FA5}">
                      <a16:colId xmlns:a16="http://schemas.microsoft.com/office/drawing/2014/main" val="3828202950"/>
                    </a:ext>
                  </a:extLst>
                </a:gridCol>
                <a:gridCol w="1159875">
                  <a:extLst>
                    <a:ext uri="{9D8B030D-6E8A-4147-A177-3AD203B41FA5}">
                      <a16:colId xmlns:a16="http://schemas.microsoft.com/office/drawing/2014/main" val="1811332240"/>
                    </a:ext>
                  </a:extLst>
                </a:gridCol>
                <a:gridCol w="1159875">
                  <a:extLst>
                    <a:ext uri="{9D8B030D-6E8A-4147-A177-3AD203B41FA5}">
                      <a16:colId xmlns:a16="http://schemas.microsoft.com/office/drawing/2014/main" val="3773231308"/>
                    </a:ext>
                  </a:extLst>
                </a:gridCol>
              </a:tblGrid>
              <a:tr h="399388">
                <a:tc>
                  <a:txBody>
                    <a:bodyPr/>
                    <a:lstStyle/>
                    <a:p>
                      <a:pPr algn="l" fontAlgn="b"/>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GB" sz="1800" b="1" i="0" u="none" strike="noStrike" dirty="0">
                          <a:solidFill>
                            <a:schemeClr val="bg2"/>
                          </a:solidFill>
                          <a:effectLst/>
                          <a:latin typeface="Arial" panose="020B0604020202020204" pitchFamily="34" charset="0"/>
                        </a:rPr>
                        <a:t>Unit</a:t>
                      </a:r>
                    </a:p>
                  </a:txBody>
                  <a:tcPr marL="9525" marR="9525" marT="9525" marB="0" anchor="ctr"/>
                </a:tc>
                <a:tc>
                  <a:txBody>
                    <a:bodyPr/>
                    <a:lstStyle/>
                    <a:p>
                      <a:pPr algn="ctr" fontAlgn="b"/>
                      <a:r>
                        <a:rPr lang="en-GB" sz="1800" b="1" i="0" u="none" strike="noStrike" dirty="0">
                          <a:solidFill>
                            <a:schemeClr val="bg2"/>
                          </a:solidFill>
                          <a:effectLst/>
                          <a:latin typeface="Arial" panose="020B0604020202020204" pitchFamily="34" charset="0"/>
                        </a:rPr>
                        <a:t>RCS1</a:t>
                      </a:r>
                    </a:p>
                  </a:txBody>
                  <a:tcPr marL="9525" marR="9525" marT="9525" marB="0" anchor="ctr"/>
                </a:tc>
                <a:tc>
                  <a:txBody>
                    <a:bodyPr/>
                    <a:lstStyle/>
                    <a:p>
                      <a:pPr algn="ctr" fontAlgn="b"/>
                      <a:r>
                        <a:rPr lang="en-GB" sz="1800" b="1" i="0" u="none" strike="noStrike" dirty="0">
                          <a:solidFill>
                            <a:schemeClr val="bg2"/>
                          </a:solidFill>
                          <a:effectLst/>
                          <a:latin typeface="Arial" panose="020B0604020202020204" pitchFamily="34" charset="0"/>
                        </a:rPr>
                        <a:t>RCS2</a:t>
                      </a:r>
                    </a:p>
                  </a:txBody>
                  <a:tcPr marL="9525" marR="9525" marT="9525" marB="0" anchor="ctr"/>
                </a:tc>
                <a:tc>
                  <a:txBody>
                    <a:bodyPr/>
                    <a:lstStyle/>
                    <a:p>
                      <a:pPr algn="ctr" fontAlgn="b"/>
                      <a:r>
                        <a:rPr lang="en-GB" sz="1800" b="1" i="0" u="none" strike="noStrike" dirty="0">
                          <a:solidFill>
                            <a:schemeClr val="bg2"/>
                          </a:solidFill>
                          <a:effectLst/>
                          <a:latin typeface="Arial" panose="020B0604020202020204" pitchFamily="34" charset="0"/>
                        </a:rPr>
                        <a:t>RCS3</a:t>
                      </a:r>
                    </a:p>
                  </a:txBody>
                  <a:tcPr marL="9525" marR="9525" marT="9525" marB="0" anchor="ctr"/>
                </a:tc>
                <a:tc>
                  <a:txBody>
                    <a:bodyPr/>
                    <a:lstStyle/>
                    <a:p>
                      <a:pPr algn="ctr" fontAlgn="b"/>
                      <a:r>
                        <a:rPr lang="en-GB" sz="1800" b="1" i="0" u="none" strike="noStrike" dirty="0">
                          <a:solidFill>
                            <a:schemeClr val="bg2"/>
                          </a:solidFill>
                          <a:effectLst/>
                          <a:latin typeface="Arial" panose="020B0604020202020204" pitchFamily="34" charset="0"/>
                        </a:rPr>
                        <a:t>RCS4</a:t>
                      </a:r>
                    </a:p>
                  </a:txBody>
                  <a:tcPr marL="9525" marR="9525" marT="9525" marB="0" anchor="ctr"/>
                </a:tc>
                <a:extLst>
                  <a:ext uri="{0D108BD9-81ED-4DB2-BD59-A6C34878D82A}">
                    <a16:rowId xmlns:a16="http://schemas.microsoft.com/office/drawing/2014/main" val="1733947262"/>
                  </a:ext>
                </a:extLst>
              </a:tr>
              <a:tr h="399388">
                <a:tc>
                  <a:txBody>
                    <a:bodyPr/>
                    <a:lstStyle/>
                    <a:p>
                      <a:pPr algn="l" fontAlgn="b"/>
                      <a:r>
                        <a:rPr lang="en-GB" sz="1800" b="0" i="0" u="none" strike="noStrike" dirty="0">
                          <a:solidFill>
                            <a:srgbClr val="000000"/>
                          </a:solidFill>
                          <a:effectLst/>
                          <a:latin typeface="Arial" panose="020B0604020202020204" pitchFamily="34" charset="0"/>
                        </a:rPr>
                        <a:t>Beam acceleration time</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a:t>
                      </a:r>
                      <a:r>
                        <a:rPr lang="en-GB" sz="1800" b="0" i="0" u="none" strike="noStrike" dirty="0" err="1">
                          <a:solidFill>
                            <a:srgbClr val="000000"/>
                          </a:solidFill>
                          <a:effectLst/>
                          <a:latin typeface="Arial" panose="020B0604020202020204" pitchFamily="34" charset="0"/>
                        </a:rPr>
                        <a:t>ms</a:t>
                      </a:r>
                      <a:r>
                        <a:rPr lang="en-GB" sz="1800" b="0" i="0" u="none" strike="noStrike" dirty="0">
                          <a:solidFill>
                            <a:srgbClr val="000000"/>
                          </a:solidFill>
                          <a:effectLst/>
                          <a:latin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0.34</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1.10</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2.36</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6.42</a:t>
                      </a:r>
                    </a:p>
                  </a:txBody>
                  <a:tcPr marL="9525" marR="9525" marT="9525" marB="0" anchor="ctr"/>
                </a:tc>
                <a:extLst>
                  <a:ext uri="{0D108BD9-81ED-4DB2-BD59-A6C34878D82A}">
                    <a16:rowId xmlns:a16="http://schemas.microsoft.com/office/drawing/2014/main" val="965784260"/>
                  </a:ext>
                </a:extLst>
              </a:tr>
              <a:tr h="399388">
                <a:tc>
                  <a:txBody>
                    <a:bodyPr/>
                    <a:lstStyle/>
                    <a:p>
                      <a:pPr algn="l" fontAlgn="b"/>
                      <a:r>
                        <a:rPr lang="en-GB" sz="1800" b="0" i="0" u="none" strike="noStrike" dirty="0">
                          <a:solidFill>
                            <a:srgbClr val="000000"/>
                          </a:solidFill>
                          <a:effectLst/>
                          <a:latin typeface="Arial" panose="020B0604020202020204" pitchFamily="34" charset="0"/>
                        </a:rPr>
                        <a:t>Cavity filling time</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a:t>
                      </a:r>
                      <a:r>
                        <a:rPr lang="en-GB" sz="1800" b="0" i="0" u="none" strike="noStrike" dirty="0" err="1">
                          <a:solidFill>
                            <a:srgbClr val="000000"/>
                          </a:solidFill>
                          <a:effectLst/>
                          <a:latin typeface="Arial" panose="020B0604020202020204" pitchFamily="34" charset="0"/>
                        </a:rPr>
                        <a:t>ms</a:t>
                      </a:r>
                      <a:r>
                        <a:rPr lang="en-GB" sz="1800" b="0" i="0" u="none" strike="noStrike" dirty="0">
                          <a:solidFill>
                            <a:srgbClr val="000000"/>
                          </a:solidFill>
                          <a:effectLst/>
                          <a:latin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0.25</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0.27</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0.54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1.94</a:t>
                      </a:r>
                    </a:p>
                  </a:txBody>
                  <a:tcPr marL="9525" marR="9525" marT="9525" marB="0" anchor="ctr"/>
                </a:tc>
                <a:extLst>
                  <a:ext uri="{0D108BD9-81ED-4DB2-BD59-A6C34878D82A}">
                    <a16:rowId xmlns:a16="http://schemas.microsoft.com/office/drawing/2014/main" val="1167023609"/>
                  </a:ext>
                </a:extLst>
              </a:tr>
              <a:tr h="399388">
                <a:tc>
                  <a:txBody>
                    <a:bodyPr/>
                    <a:lstStyle/>
                    <a:p>
                      <a:pPr algn="l" fontAlgn="b"/>
                      <a:r>
                        <a:rPr lang="en-GB" sz="1800" b="0" i="0" u="none" strike="noStrike" dirty="0">
                          <a:solidFill>
                            <a:srgbClr val="000000"/>
                          </a:solidFill>
                          <a:effectLst/>
                          <a:latin typeface="Arial" panose="020B0604020202020204" pitchFamily="34" charset="0"/>
                        </a:rPr>
                        <a:t>RF pulse length</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[ms]</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0.59</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1.37</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2.90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8.36</a:t>
                      </a:r>
                    </a:p>
                  </a:txBody>
                  <a:tcPr marL="9525" marR="9525" marT="9525" marB="0" anchor="ctr"/>
                </a:tc>
                <a:extLst>
                  <a:ext uri="{0D108BD9-81ED-4DB2-BD59-A6C34878D82A}">
                    <a16:rowId xmlns:a16="http://schemas.microsoft.com/office/drawing/2014/main" val="2683015737"/>
                  </a:ext>
                </a:extLst>
              </a:tr>
              <a:tr h="399388">
                <a:tc>
                  <a:txBody>
                    <a:bodyPr/>
                    <a:lstStyle/>
                    <a:p>
                      <a:pPr algn="l" fontAlgn="b"/>
                      <a:r>
                        <a:rPr lang="en-GB" sz="1800" b="0" i="0" u="none" strike="noStrike" dirty="0">
                          <a:solidFill>
                            <a:srgbClr val="000000"/>
                          </a:solidFill>
                          <a:effectLst/>
                          <a:latin typeface="Arial" panose="020B0604020202020204" pitchFamily="34" charset="0"/>
                        </a:rPr>
                        <a:t>Duty factor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0.21</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0.59</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1.26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3.52</a:t>
                      </a:r>
                    </a:p>
                  </a:txBody>
                  <a:tcPr marL="9525" marR="9525" marT="9525" marB="0" anchor="ctr"/>
                </a:tc>
                <a:extLst>
                  <a:ext uri="{0D108BD9-81ED-4DB2-BD59-A6C34878D82A}">
                    <a16:rowId xmlns:a16="http://schemas.microsoft.com/office/drawing/2014/main" val="548311560"/>
                  </a:ext>
                </a:extLst>
              </a:tr>
              <a:tr h="399388">
                <a:tc>
                  <a:txBody>
                    <a:bodyPr/>
                    <a:lstStyle/>
                    <a:p>
                      <a:pPr algn="l" fontAlgn="b"/>
                      <a:r>
                        <a:rPr lang="en-US" sz="1800" b="0" i="0" u="none" strike="noStrike" dirty="0">
                          <a:solidFill>
                            <a:srgbClr val="000000"/>
                          </a:solidFill>
                          <a:effectLst/>
                          <a:latin typeface="Arial" panose="020B0604020202020204" pitchFamily="34" charset="0"/>
                        </a:rPr>
                        <a:t>Cavity detuning </a:t>
                      </a:r>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rPr>
                        <a:t>[kHz]</a:t>
                      </a:r>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-0.64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-0.58</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-0.3</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-0.082</a:t>
                      </a:r>
                    </a:p>
                  </a:txBody>
                  <a:tcPr marL="9525" marR="9525" marT="9525" marB="0" anchor="ctr"/>
                </a:tc>
                <a:extLst>
                  <a:ext uri="{0D108BD9-81ED-4DB2-BD59-A6C34878D82A}">
                    <a16:rowId xmlns:a16="http://schemas.microsoft.com/office/drawing/2014/main" val="3497809887"/>
                  </a:ext>
                </a:extLst>
              </a:tr>
              <a:tr h="399388">
                <a:tc>
                  <a:txBody>
                    <a:bodyPr/>
                    <a:lstStyle/>
                    <a:p>
                      <a:pPr algn="l" fontAlgn="b"/>
                      <a:r>
                        <a:rPr lang="en-GB" sz="1800" b="0" i="0" u="none" strike="noStrike" dirty="0">
                          <a:solidFill>
                            <a:srgbClr val="000000"/>
                          </a:solidFill>
                          <a:effectLst/>
                          <a:latin typeface="Arial" panose="020B0604020202020204" pitchFamily="34" charset="0"/>
                        </a:rPr>
                        <a:t>FPC peak power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[kW]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954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860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435</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120</a:t>
                      </a:r>
                    </a:p>
                  </a:txBody>
                  <a:tcPr marL="9525" marR="9525" marT="9525" marB="0" anchor="ctr"/>
                </a:tc>
                <a:extLst>
                  <a:ext uri="{0D108BD9-81ED-4DB2-BD59-A6C34878D82A}">
                    <a16:rowId xmlns:a16="http://schemas.microsoft.com/office/drawing/2014/main" val="3766786158"/>
                  </a:ext>
                </a:extLst>
              </a:tr>
              <a:tr h="399388">
                <a:tc>
                  <a:txBody>
                    <a:bodyPr/>
                    <a:lstStyle/>
                    <a:p>
                      <a:pPr algn="l" fontAlgn="b"/>
                      <a:r>
                        <a:rPr lang="en-GB" sz="1800" b="0" i="0" u="none" strike="noStrike">
                          <a:solidFill>
                            <a:srgbClr val="000000"/>
                          </a:solidFill>
                          <a:effectLst/>
                          <a:latin typeface="Arial" panose="020B0604020202020204" pitchFamily="34" charset="0"/>
                        </a:rPr>
                        <a:t>Total peak RF power (incl. power distribution losses)</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[MW]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1304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629</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466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717</a:t>
                      </a:r>
                    </a:p>
                  </a:txBody>
                  <a:tcPr marL="9525" marR="9525" marT="9525" marB="0" anchor="ctr"/>
                </a:tc>
                <a:extLst>
                  <a:ext uri="{0D108BD9-81ED-4DB2-BD59-A6C34878D82A}">
                    <a16:rowId xmlns:a16="http://schemas.microsoft.com/office/drawing/2014/main" val="77858982"/>
                  </a:ext>
                </a:extLst>
              </a:tr>
              <a:tr h="601134">
                <a:tc>
                  <a:txBody>
                    <a:bodyPr/>
                    <a:lstStyle/>
                    <a:p>
                      <a:pPr algn="l" fontAlgn="b"/>
                      <a:r>
                        <a:rPr lang="en-GB" sz="1800" b="0" i="0" u="none" strike="noStrike">
                          <a:solidFill>
                            <a:srgbClr val="000000"/>
                          </a:solidFill>
                          <a:effectLst/>
                          <a:latin typeface="Arial" panose="020B0604020202020204" pitchFamily="34" charset="0"/>
                        </a:rPr>
                        <a:t>Average wall plug power (incl. klystron eff.)</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[MW]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2.7</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3.7</a:t>
                      </a: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rPr>
                        <a:t>6</a:t>
                      </a:r>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25</a:t>
                      </a:r>
                    </a:p>
                  </a:txBody>
                  <a:tcPr marL="9525" marR="9525" marT="9525" marB="0" anchor="ctr"/>
                </a:tc>
                <a:extLst>
                  <a:ext uri="{0D108BD9-81ED-4DB2-BD59-A6C34878D82A}">
                    <a16:rowId xmlns:a16="http://schemas.microsoft.com/office/drawing/2014/main" val="953511604"/>
                  </a:ext>
                </a:extLst>
              </a:tr>
              <a:tr h="441976">
                <a:tc>
                  <a:txBody>
                    <a:bodyPr/>
                    <a:lstStyle/>
                    <a:p>
                      <a:pPr algn="l" fontAlgn="b"/>
                      <a:r>
                        <a:rPr lang="en-GB" sz="1800" b="0" i="0" u="none" strike="noStrike">
                          <a:solidFill>
                            <a:srgbClr val="000000"/>
                          </a:solidFill>
                          <a:effectLst/>
                          <a:latin typeface="Arial" panose="020B0604020202020204" pitchFamily="34" charset="0"/>
                        </a:rPr>
                        <a:t>Number of klystrons</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96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45</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31</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47</a:t>
                      </a:r>
                    </a:p>
                  </a:txBody>
                  <a:tcPr marL="9525" marR="9525" marT="9525" marB="0" anchor="ctr"/>
                </a:tc>
                <a:extLst>
                  <a:ext uri="{0D108BD9-81ED-4DB2-BD59-A6C34878D82A}">
                    <a16:rowId xmlns:a16="http://schemas.microsoft.com/office/drawing/2014/main" val="1192067063"/>
                  </a:ext>
                </a:extLst>
              </a:tr>
              <a:tr h="399388">
                <a:tc>
                  <a:txBody>
                    <a:bodyPr/>
                    <a:lstStyle/>
                    <a:p>
                      <a:pPr algn="l" fontAlgn="b"/>
                      <a:r>
                        <a:rPr lang="en-GB" sz="1800" b="0" i="0" u="none" strike="noStrike">
                          <a:solidFill>
                            <a:srgbClr val="000000"/>
                          </a:solidFill>
                          <a:effectLst/>
                          <a:latin typeface="Arial" panose="020B0604020202020204" pitchFamily="34" charset="0"/>
                        </a:rPr>
                        <a:t>Cavities per klystron</a:t>
                      </a:r>
                    </a:p>
                  </a:txBody>
                  <a:tcPr marL="9525" marR="9525" marT="9525" marB="0" anchor="ctr"/>
                </a:tc>
                <a:tc>
                  <a:txBody>
                    <a:bodyPr/>
                    <a:lstStyle/>
                    <a:p>
                      <a:pPr algn="ctr" fontAlgn="b"/>
                      <a:r>
                        <a:rPr lang="en-GB" sz="1800" b="0" i="0" u="none" strike="noStrike">
                          <a:solidFill>
                            <a:srgbClr val="000000"/>
                          </a:solidFill>
                          <a:effectLst/>
                          <a:latin typeface="Arial" panose="020B0604020202020204" pitchFamily="34" charset="0"/>
                        </a:rPr>
                        <a:t>-</a:t>
                      </a: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rPr>
                        <a:t>7</a:t>
                      </a:r>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8</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17</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62</a:t>
                      </a:r>
                    </a:p>
                  </a:txBody>
                  <a:tcPr marL="9525" marR="9525" marT="9525" marB="0" anchor="ctr"/>
                </a:tc>
                <a:extLst>
                  <a:ext uri="{0D108BD9-81ED-4DB2-BD59-A6C34878D82A}">
                    <a16:rowId xmlns:a16="http://schemas.microsoft.com/office/drawing/2014/main" val="2302083890"/>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Cavity powering – optimum detuning</a:t>
            </a:r>
            <a:endParaRPr lang="en-GB" dirty="0"/>
          </a:p>
        </p:txBody>
      </p:sp>
      <p:sp>
        <p:nvSpPr>
          <p:cNvPr id="5" name="Foliennummernplatzhalter 4">
            <a:extLst>
              <a:ext uri="{FF2B5EF4-FFF2-40B4-BE49-F238E27FC236}">
                <a16:creationId xmlns:a16="http://schemas.microsoft.com/office/drawing/2014/main" id="{30587414-64BA-CA9B-B5C0-744C7BFB10A1}"/>
              </a:ext>
            </a:extLst>
          </p:cNvPr>
          <p:cNvSpPr>
            <a:spLocks noGrp="1"/>
          </p:cNvSpPr>
          <p:nvPr>
            <p:ph type="sldNum" sz="quarter" idx="13"/>
          </p:nvPr>
        </p:nvSpPr>
        <p:spPr/>
        <p:txBody>
          <a:bodyPr/>
          <a:lstStyle/>
          <a:p>
            <a:fld id="{005C7FBA-D4E9-46CA-9321-3ADA2E368FCD}" type="slidenum">
              <a:rPr lang="en-GB" smtClean="0"/>
              <a:pPr/>
              <a:t>15</a:t>
            </a:fld>
            <a:endParaRPr lang="en-GB" dirty="0"/>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748305" y="6470573"/>
            <a:ext cx="8623609" cy="365125"/>
          </a:xfrm>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150954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4F6C01-A41A-8D2B-EE04-298A040ED020}"/>
              </a:ext>
            </a:extLst>
          </p:cNvPr>
          <p:cNvSpPr>
            <a:spLocks noGrp="1"/>
          </p:cNvSpPr>
          <p:nvPr>
            <p:ph idx="1"/>
          </p:nvPr>
        </p:nvSpPr>
        <p:spPr/>
        <p:txBody>
          <a:bodyPr/>
          <a:lstStyle/>
          <a:p>
            <a:pPr marL="0" indent="0">
              <a:buNone/>
            </a:pPr>
            <a:r>
              <a:rPr lang="en-US" dirty="0"/>
              <a:t>[1]: </a:t>
            </a:r>
            <a:r>
              <a:rPr lang="en-GB" dirty="0"/>
              <a:t>Cavity-Beam-Transmitter Interaction Formula Collection with Derivation:  </a:t>
            </a:r>
            <a:r>
              <a:rPr lang="en-GB" dirty="0">
                <a:hlinkClick r:id="rId2"/>
              </a:rPr>
              <a:t>http://cds.cern.ch/record/1323893/files/CERN-ATS-Note-2011-002%20TECH.pdf</a:t>
            </a:r>
            <a:r>
              <a:rPr lang="en-GB" dirty="0"/>
              <a:t> </a:t>
            </a:r>
            <a:endParaRPr lang="en-US" dirty="0"/>
          </a:p>
          <a:p>
            <a:pPr marL="0" indent="0">
              <a:buNone/>
            </a:pPr>
            <a:r>
              <a:rPr lang="en-US" dirty="0"/>
              <a:t>[2]: I. Karpov, </a:t>
            </a:r>
            <a:r>
              <a:rPr lang="en-GB" dirty="0"/>
              <a:t>Transient beam loading and rf power evaluation for future circular colliders</a:t>
            </a:r>
            <a:r>
              <a:rPr lang="en-US" dirty="0"/>
              <a:t> </a:t>
            </a:r>
            <a:r>
              <a:rPr lang="en-US" dirty="0">
                <a:hlinkClick r:id="rId3"/>
              </a:rPr>
              <a:t>https://journals.aps.org/prab/abstract/10.1103/PhysRevAccelBeams.22.081002</a:t>
            </a:r>
            <a:r>
              <a:rPr lang="en-US" dirty="0"/>
              <a:t> </a:t>
            </a:r>
          </a:p>
        </p:txBody>
      </p:sp>
      <p:sp>
        <p:nvSpPr>
          <p:cNvPr id="3" name="Titel 2">
            <a:extLst>
              <a:ext uri="{FF2B5EF4-FFF2-40B4-BE49-F238E27FC236}">
                <a16:creationId xmlns:a16="http://schemas.microsoft.com/office/drawing/2014/main" id="{77DBB28E-3878-235B-A872-D098805A40AD}"/>
              </a:ext>
            </a:extLst>
          </p:cNvPr>
          <p:cNvSpPr>
            <a:spLocks noGrp="1"/>
          </p:cNvSpPr>
          <p:nvPr>
            <p:ph type="title"/>
          </p:nvPr>
        </p:nvSpPr>
        <p:spPr/>
        <p:txBody>
          <a:bodyPr/>
          <a:lstStyle/>
          <a:p>
            <a:r>
              <a:rPr lang="en-US" dirty="0"/>
              <a:t>References</a:t>
            </a:r>
            <a:endParaRPr lang="en-GB" dirty="0"/>
          </a:p>
        </p:txBody>
      </p:sp>
      <p:sp>
        <p:nvSpPr>
          <p:cNvPr id="4" name="Fußzeilenplatzhalter 3">
            <a:extLst>
              <a:ext uri="{FF2B5EF4-FFF2-40B4-BE49-F238E27FC236}">
                <a16:creationId xmlns:a16="http://schemas.microsoft.com/office/drawing/2014/main" id="{36E9D028-A015-0673-6F92-E736069D9FC1}"/>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44FDF77A-E094-17ED-C046-DF4C0C25CCB5}"/>
              </a:ext>
            </a:extLst>
          </p:cNvPr>
          <p:cNvSpPr>
            <a:spLocks noGrp="1"/>
          </p:cNvSpPr>
          <p:nvPr>
            <p:ph type="sldNum" sz="quarter" idx="13"/>
          </p:nvPr>
        </p:nvSpPr>
        <p:spPr/>
        <p:txBody>
          <a:bodyPr/>
          <a:lstStyle/>
          <a:p>
            <a:fld id="{005C7FBA-D4E9-46CA-9321-3ADA2E368FCD}" type="slidenum">
              <a:rPr lang="en-GB" smtClean="0"/>
              <a:pPr/>
              <a:t>16</a:t>
            </a:fld>
            <a:endParaRPr lang="en-GB" dirty="0"/>
          </a:p>
        </p:txBody>
      </p:sp>
    </p:spTree>
    <p:extLst>
      <p:ext uri="{BB962C8B-B14F-4D97-AF65-F5344CB8AC3E}">
        <p14:creationId xmlns:p14="http://schemas.microsoft.com/office/powerpoint/2010/main" val="65466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B6061142-1FAB-FB4D-B931-DD31C76AF5B2}"/>
              </a:ext>
            </a:extLst>
          </p:cNvPr>
          <p:cNvSpPr>
            <a:spLocks noGrp="1"/>
          </p:cNvSpPr>
          <p:nvPr>
            <p:ph idx="1"/>
          </p:nvPr>
        </p:nvSpPr>
        <p:spPr>
          <a:xfrm>
            <a:off x="838200" y="1712891"/>
            <a:ext cx="10515600" cy="4351338"/>
          </a:xfrm>
        </p:spPr>
        <p:txBody>
          <a:bodyPr/>
          <a:lstStyle/>
          <a:p>
            <a:r>
              <a:rPr lang="en-US" dirty="0"/>
              <a:t>Introduction to beam loading in RF cavities</a:t>
            </a:r>
          </a:p>
          <a:p>
            <a:r>
              <a:rPr lang="en-US" dirty="0"/>
              <a:t>Transient beam loading in the muon collider</a:t>
            </a:r>
          </a:p>
          <a:p>
            <a:r>
              <a:rPr lang="en-US" dirty="0"/>
              <a:t>Simulation of cavity voltage and phase during acceleration</a:t>
            </a:r>
          </a:p>
          <a:p>
            <a:r>
              <a:rPr lang="en-US" dirty="0"/>
              <a:t>Changed RF power requirements </a:t>
            </a:r>
          </a:p>
          <a:p>
            <a:r>
              <a:rPr lang="en-US" dirty="0"/>
              <a:t>Summary and outlook</a:t>
            </a:r>
          </a:p>
        </p:txBody>
      </p:sp>
      <p:sp>
        <p:nvSpPr>
          <p:cNvPr id="3" name="Titel 2">
            <a:extLst>
              <a:ext uri="{FF2B5EF4-FFF2-40B4-BE49-F238E27FC236}">
                <a16:creationId xmlns:a16="http://schemas.microsoft.com/office/drawing/2014/main" id="{D1220BF0-592B-B257-2EC3-E6D3EC21D2DA}"/>
              </a:ext>
            </a:extLst>
          </p:cNvPr>
          <p:cNvSpPr>
            <a:spLocks noGrp="1"/>
          </p:cNvSpPr>
          <p:nvPr>
            <p:ph type="title"/>
          </p:nvPr>
        </p:nvSpPr>
        <p:spPr/>
        <p:txBody>
          <a:bodyPr/>
          <a:lstStyle/>
          <a:p>
            <a:r>
              <a:rPr lang="en-US" dirty="0"/>
              <a:t>Content</a:t>
            </a:r>
            <a:endParaRPr lang="en-GB" dirty="0"/>
          </a:p>
        </p:txBody>
      </p:sp>
      <p:sp>
        <p:nvSpPr>
          <p:cNvPr id="4" name="Fußzeilenplatzhalter 3">
            <a:extLst>
              <a:ext uri="{FF2B5EF4-FFF2-40B4-BE49-F238E27FC236}">
                <a16:creationId xmlns:a16="http://schemas.microsoft.com/office/drawing/2014/main" id="{96013BEB-7678-DBC7-97FC-0A7FA59B3FE7}"/>
              </a:ext>
            </a:extLst>
          </p:cNvPr>
          <p:cNvSpPr>
            <a:spLocks noGrp="1"/>
          </p:cNvSpPr>
          <p:nvPr>
            <p:ph type="ftr" sz="quarter" idx="12"/>
          </p:nvPr>
        </p:nvSpPr>
        <p:spPr/>
        <p:txBody>
          <a:bodyPr/>
          <a:lstStyle/>
          <a:p>
            <a:r>
              <a:rPr lang="en-GB"/>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B6E96090-C304-E9CD-DDBA-6D5AE5D73DE7}"/>
              </a:ext>
            </a:extLst>
          </p:cNvPr>
          <p:cNvSpPr>
            <a:spLocks noGrp="1"/>
          </p:cNvSpPr>
          <p:nvPr>
            <p:ph type="sldNum" sz="quarter" idx="13"/>
          </p:nvPr>
        </p:nvSpPr>
        <p:spPr/>
        <p:txBody>
          <a:bodyPr/>
          <a:lstStyle/>
          <a:p>
            <a:fld id="{005C7FBA-D4E9-46CA-9321-3ADA2E368FCD}" type="slidenum">
              <a:rPr lang="en-GB" smtClean="0"/>
              <a:pPr/>
              <a:t>2</a:t>
            </a:fld>
            <a:endParaRPr lang="en-GB" dirty="0"/>
          </a:p>
        </p:txBody>
      </p:sp>
      <p:grpSp>
        <p:nvGrpSpPr>
          <p:cNvPr id="12" name="Gruppieren 11">
            <a:extLst>
              <a:ext uri="{FF2B5EF4-FFF2-40B4-BE49-F238E27FC236}">
                <a16:creationId xmlns:a16="http://schemas.microsoft.com/office/drawing/2014/main" id="{B551082F-1580-3F69-4693-72854202C308}"/>
              </a:ext>
            </a:extLst>
          </p:cNvPr>
          <p:cNvGrpSpPr/>
          <p:nvPr/>
        </p:nvGrpSpPr>
        <p:grpSpPr>
          <a:xfrm>
            <a:off x="1517315" y="4387448"/>
            <a:ext cx="8258175" cy="2078010"/>
            <a:chOff x="1633537" y="3933825"/>
            <a:chExt cx="8258175" cy="2078010"/>
          </a:xfrm>
        </p:grpSpPr>
        <p:pic>
          <p:nvPicPr>
            <p:cNvPr id="7" name="Grafik 6" descr="Ein Bild, das Text, Screenshot, Schrift, Diagramm enthält.&#10;&#10;Automatisch generierte Beschreibung">
              <a:extLst>
                <a:ext uri="{FF2B5EF4-FFF2-40B4-BE49-F238E27FC236}">
                  <a16:creationId xmlns:a16="http://schemas.microsoft.com/office/drawing/2014/main" id="{1CA5F143-E254-FBE3-A4EA-A8DF743153B2}"/>
                </a:ext>
              </a:extLst>
            </p:cNvPr>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633537" y="3933825"/>
              <a:ext cx="8258175" cy="2019300"/>
            </a:xfrm>
            <a:prstGeom prst="rect">
              <a:avLst/>
            </a:prstGeom>
          </p:spPr>
        </p:pic>
        <mc:AlternateContent xmlns:mc="http://schemas.openxmlformats.org/markup-compatibility/2006" xmlns:p14="http://schemas.microsoft.com/office/powerpoint/2010/main">
          <mc:Choice Requires="p14">
            <p:contentPart p14:bwMode="auto" r:id="rId3">
              <p14:nvContentPartPr>
                <p14:cNvPr id="11" name="Freihand 10">
                  <a:extLst>
                    <a:ext uri="{FF2B5EF4-FFF2-40B4-BE49-F238E27FC236}">
                      <a16:creationId xmlns:a16="http://schemas.microsoft.com/office/drawing/2014/main" id="{610BFD19-F6CD-B50F-44FA-4681D70746CD}"/>
                    </a:ext>
                  </a:extLst>
                </p14:cNvPr>
                <p14:cNvContentPartPr/>
                <p14:nvPr/>
              </p14:nvContentPartPr>
              <p14:xfrm>
                <a:off x="6801840" y="4095555"/>
                <a:ext cx="1916280" cy="1916280"/>
              </p14:xfrm>
            </p:contentPart>
          </mc:Choice>
          <mc:Fallback xmlns="">
            <p:pic>
              <p:nvPicPr>
                <p:cNvPr id="11" name="Freihand 10">
                  <a:extLst>
                    <a:ext uri="{FF2B5EF4-FFF2-40B4-BE49-F238E27FC236}">
                      <a16:creationId xmlns:a16="http://schemas.microsoft.com/office/drawing/2014/main" id="{610BFD19-F6CD-B50F-44FA-4681D70746CD}"/>
                    </a:ext>
                  </a:extLst>
                </p:cNvPr>
                <p:cNvPicPr/>
                <p:nvPr/>
              </p:nvPicPr>
              <p:blipFill>
                <a:blip r:embed="rId4"/>
                <a:stretch>
                  <a:fillRect/>
                </a:stretch>
              </p:blipFill>
              <p:spPr>
                <a:xfrm>
                  <a:off x="6783840" y="4077555"/>
                  <a:ext cx="1951920" cy="1951920"/>
                </a:xfrm>
                <a:prstGeom prst="rect">
                  <a:avLst/>
                </a:prstGeom>
              </p:spPr>
            </p:pic>
          </mc:Fallback>
        </mc:AlternateContent>
      </p:grpSp>
    </p:spTree>
    <p:extLst>
      <p:ext uri="{BB962C8B-B14F-4D97-AF65-F5344CB8AC3E}">
        <p14:creationId xmlns:p14="http://schemas.microsoft.com/office/powerpoint/2010/main" val="1360281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2F69664-2C2D-2760-8E41-61DDA1FF75CC}"/>
              </a:ext>
            </a:extLst>
          </p:cNvPr>
          <p:cNvSpPr>
            <a:spLocks noGrp="1"/>
          </p:cNvSpPr>
          <p:nvPr>
            <p:ph idx="1"/>
          </p:nvPr>
        </p:nvSpPr>
        <p:spPr>
          <a:xfrm>
            <a:off x="838200" y="1825624"/>
            <a:ext cx="10515600" cy="4839045"/>
          </a:xfrm>
        </p:spPr>
        <p:txBody>
          <a:bodyPr>
            <a:normAutofit lnSpcReduction="10000"/>
          </a:bodyPr>
          <a:lstStyle/>
          <a:p>
            <a:r>
              <a:rPr lang="en-US" sz="2000" dirty="0"/>
              <a:t>After filling the cavity with a certain generator current, a voltage will build up. </a:t>
            </a:r>
          </a:p>
          <a:p>
            <a:r>
              <a:rPr lang="en-GB" sz="2000" dirty="0"/>
              <a:t>The bunch passage will then decrease this voltage</a:t>
            </a:r>
            <a:r>
              <a:rPr lang="en-US" sz="2000" dirty="0"/>
              <a:t> as parts of the energy are transferred to the bunch. </a:t>
            </a:r>
          </a:p>
          <a:p>
            <a:r>
              <a:rPr lang="en-US" sz="2000" dirty="0"/>
              <a:t>This effect has to be compensated for, as otherwise, the bunch encounters less voltage on the next passage </a:t>
            </a:r>
            <a:r>
              <a:rPr lang="en-US" sz="2000" dirty="0">
                <a:sym typeface="Wingdings" panose="05000000000000000000" pitchFamily="2" charset="2"/>
              </a:rPr>
              <a:t> </a:t>
            </a:r>
            <a:r>
              <a:rPr lang="en-US" sz="2000" b="1" dirty="0"/>
              <a:t>Beam loading compensation.</a:t>
            </a:r>
          </a:p>
          <a:p>
            <a:endParaRPr lang="en-US" sz="2000" dirty="0"/>
          </a:p>
          <a:p>
            <a:pPr marL="0" indent="0" algn="ctr">
              <a:buNone/>
            </a:pPr>
            <a:endParaRPr lang="en-US" sz="2000" b="1" dirty="0"/>
          </a:p>
          <a:p>
            <a:pPr marL="0" indent="0" algn="ctr">
              <a:buNone/>
            </a:pPr>
            <a:endParaRPr lang="en-US" dirty="0"/>
          </a:p>
          <a:p>
            <a:endParaRPr lang="en-US" sz="2000" dirty="0"/>
          </a:p>
          <a:p>
            <a:endParaRPr lang="en-US" sz="2000" dirty="0"/>
          </a:p>
          <a:p>
            <a:endParaRPr lang="en-US" sz="2000" dirty="0"/>
          </a:p>
          <a:p>
            <a:r>
              <a:rPr lang="en-US" sz="2000" dirty="0"/>
              <a:t>The input power for the ideal compensation can be computed from an equivalent circuit model [1] J. </a:t>
            </a:r>
            <a:r>
              <a:rPr lang="en-US" sz="2000" dirty="0" err="1"/>
              <a:t>Tückmantel</a:t>
            </a:r>
            <a:r>
              <a:rPr lang="en-US" sz="2000" dirty="0"/>
              <a:t>, CERN-ATS-Note-2011-002 TECH.</a:t>
            </a:r>
          </a:p>
          <a:p>
            <a:endParaRPr lang="en-US" sz="2000" dirty="0"/>
          </a:p>
        </p:txBody>
      </p:sp>
      <p:sp>
        <p:nvSpPr>
          <p:cNvPr id="3" name="Titel 2">
            <a:extLst>
              <a:ext uri="{FF2B5EF4-FFF2-40B4-BE49-F238E27FC236}">
                <a16:creationId xmlns:a16="http://schemas.microsoft.com/office/drawing/2014/main" id="{3A6AD6DB-C426-F4E2-E594-1047AB86AAB8}"/>
              </a:ext>
            </a:extLst>
          </p:cNvPr>
          <p:cNvSpPr>
            <a:spLocks noGrp="1"/>
          </p:cNvSpPr>
          <p:nvPr>
            <p:ph type="title"/>
          </p:nvPr>
        </p:nvSpPr>
        <p:spPr/>
        <p:txBody>
          <a:bodyPr/>
          <a:lstStyle/>
          <a:p>
            <a:r>
              <a:rPr lang="en-US" dirty="0"/>
              <a:t>Introduction to beam loading in RF cavities</a:t>
            </a:r>
            <a:endParaRPr lang="en-GB" dirty="0"/>
          </a:p>
        </p:txBody>
      </p:sp>
      <p:sp>
        <p:nvSpPr>
          <p:cNvPr id="4" name="Fußzeilenplatzhalter 3">
            <a:extLst>
              <a:ext uri="{FF2B5EF4-FFF2-40B4-BE49-F238E27FC236}">
                <a16:creationId xmlns:a16="http://schemas.microsoft.com/office/drawing/2014/main" id="{25B330A7-10AE-9CC5-03AD-CC17CA08E9D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CDFDEB74-7E10-DE95-F3BA-102A3D52B2F2}"/>
              </a:ext>
            </a:extLst>
          </p:cNvPr>
          <p:cNvSpPr>
            <a:spLocks noGrp="1"/>
          </p:cNvSpPr>
          <p:nvPr>
            <p:ph type="sldNum" sz="quarter" idx="13"/>
          </p:nvPr>
        </p:nvSpPr>
        <p:spPr/>
        <p:txBody>
          <a:bodyPr/>
          <a:lstStyle/>
          <a:p>
            <a:fld id="{005C7FBA-D4E9-46CA-9321-3ADA2E368FCD}" type="slidenum">
              <a:rPr lang="en-GB" smtClean="0"/>
              <a:pPr/>
              <a:t>3</a:t>
            </a:fld>
            <a:endParaRPr lang="en-GB" dirty="0"/>
          </a:p>
        </p:txBody>
      </p:sp>
      <p:pic>
        <p:nvPicPr>
          <p:cNvPr id="8" name="Grafik 7" descr="Ein Bild, das Schwarz, Dunkelheit enthält.&#10;&#10;Automatisch generierte Beschreibung">
            <a:extLst>
              <a:ext uri="{FF2B5EF4-FFF2-40B4-BE49-F238E27FC236}">
                <a16:creationId xmlns:a16="http://schemas.microsoft.com/office/drawing/2014/main" id="{A2A79587-D913-2383-C592-D0BEB8C0E7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0637" y="3507216"/>
            <a:ext cx="4978569" cy="2458803"/>
          </a:xfrm>
          <a:prstGeom prst="rect">
            <a:avLst/>
          </a:prstGeom>
        </p:spPr>
      </p:pic>
    </p:spTree>
    <p:extLst>
      <p:ext uri="{BB962C8B-B14F-4D97-AF65-F5344CB8AC3E}">
        <p14:creationId xmlns:p14="http://schemas.microsoft.com/office/powerpoint/2010/main" val="704436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51BDA25-F547-7E01-50B8-6D2BF14784B4}"/>
              </a:ext>
            </a:extLst>
          </p:cNvPr>
          <p:cNvSpPr>
            <a:spLocks noGrp="1"/>
          </p:cNvSpPr>
          <p:nvPr>
            <p:ph idx="1"/>
          </p:nvPr>
        </p:nvSpPr>
        <p:spPr/>
        <p:txBody>
          <a:bodyPr/>
          <a:lstStyle/>
          <a:p>
            <a:r>
              <a:rPr lang="en-US" sz="2200" dirty="0"/>
              <a:t>In the Muon Collider, the entire beam charge is concentrated in 2 bunches, leaving the rest of the ring empty.</a:t>
            </a:r>
          </a:p>
          <a:p>
            <a:pPr lvl="1"/>
            <a:r>
              <a:rPr lang="en-US" dirty="0"/>
              <a:t>The ratio between maximum beam current and average beam current is high.</a:t>
            </a:r>
          </a:p>
          <a:p>
            <a:pPr lvl="1">
              <a:buFont typeface="Wingdings" panose="05000000000000000000" pitchFamily="2" charset="2"/>
              <a:buChar char="Ø"/>
            </a:pPr>
            <a:r>
              <a:rPr lang="en-US" dirty="0"/>
              <a:t>Transient beam loading will impact the voltage noticeably.</a:t>
            </a:r>
          </a:p>
          <a:p>
            <a:r>
              <a:rPr lang="en-US" sz="2200" dirty="0"/>
              <a:t>If the counter-rotating beam then encounters a lower voltage, the energy gain will be smaller, resulting in a lower muon transmission.</a:t>
            </a:r>
          </a:p>
        </p:txBody>
      </p:sp>
      <p:sp>
        <p:nvSpPr>
          <p:cNvPr id="3" name="Titel 2">
            <a:extLst>
              <a:ext uri="{FF2B5EF4-FFF2-40B4-BE49-F238E27FC236}">
                <a16:creationId xmlns:a16="http://schemas.microsoft.com/office/drawing/2014/main" id="{225EE05A-68D4-C91B-4DBD-3B58BAEBEC23}"/>
              </a:ext>
            </a:extLst>
          </p:cNvPr>
          <p:cNvSpPr>
            <a:spLocks noGrp="1"/>
          </p:cNvSpPr>
          <p:nvPr>
            <p:ph type="title"/>
          </p:nvPr>
        </p:nvSpPr>
        <p:spPr/>
        <p:txBody>
          <a:bodyPr/>
          <a:lstStyle/>
          <a:p>
            <a:r>
              <a:rPr lang="en-US" dirty="0"/>
              <a:t>Transient beam loading in the Muon Collider</a:t>
            </a:r>
            <a:endParaRPr lang="en-GB" dirty="0"/>
          </a:p>
        </p:txBody>
      </p:sp>
      <p:sp>
        <p:nvSpPr>
          <p:cNvPr id="4" name="Fußzeilenplatzhalter 3">
            <a:extLst>
              <a:ext uri="{FF2B5EF4-FFF2-40B4-BE49-F238E27FC236}">
                <a16:creationId xmlns:a16="http://schemas.microsoft.com/office/drawing/2014/main" id="{160CEAF1-941E-E527-5535-08EDDA7ED67F}"/>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E4DFCD08-0D78-CC4A-5E53-3A1D395AE6E5}"/>
              </a:ext>
            </a:extLst>
          </p:cNvPr>
          <p:cNvSpPr>
            <a:spLocks noGrp="1"/>
          </p:cNvSpPr>
          <p:nvPr>
            <p:ph type="sldNum" sz="quarter" idx="13"/>
          </p:nvPr>
        </p:nvSpPr>
        <p:spPr/>
        <p:txBody>
          <a:bodyPr/>
          <a:lstStyle/>
          <a:p>
            <a:fld id="{005C7FBA-D4E9-46CA-9321-3ADA2E368FCD}" type="slidenum">
              <a:rPr lang="en-GB" smtClean="0"/>
              <a:pPr/>
              <a:t>4</a:t>
            </a:fld>
            <a:endParaRPr lang="en-GB" dirty="0"/>
          </a:p>
        </p:txBody>
      </p:sp>
      <p:pic>
        <p:nvPicPr>
          <p:cNvPr id="9" name="Grafik 8" descr="Ein Bild, das Text, Screenshot, Reihe, Rechteck enthält.&#10;&#10;Automatisch generierte Beschreibung">
            <a:extLst>
              <a:ext uri="{FF2B5EF4-FFF2-40B4-BE49-F238E27FC236}">
                <a16:creationId xmlns:a16="http://schemas.microsoft.com/office/drawing/2014/main" id="{A21439AC-4B4B-A7AE-5685-43B0BC082665}"/>
              </a:ext>
            </a:extLst>
          </p:cNvPr>
          <p:cNvPicPr>
            <a:picLocks noChangeAspect="1"/>
          </p:cNvPicPr>
          <p:nvPr/>
        </p:nvPicPr>
        <p:blipFill rotWithShape="1">
          <a:blip r:embed="rId2">
            <a:extLst>
              <a:ext uri="{28A0092B-C50C-407E-A947-70E740481C1C}">
                <a14:useLocalDpi xmlns:a14="http://schemas.microsoft.com/office/drawing/2010/main" val="0"/>
              </a:ext>
            </a:extLst>
          </a:blip>
          <a:srcRect r="3103" b="5560"/>
          <a:stretch/>
        </p:blipFill>
        <p:spPr>
          <a:xfrm>
            <a:off x="649421" y="4005531"/>
            <a:ext cx="3559952" cy="2313122"/>
          </a:xfrm>
          <a:prstGeom prst="rect">
            <a:avLst/>
          </a:prstGeom>
        </p:spPr>
      </p:pic>
      <p:pic>
        <p:nvPicPr>
          <p:cNvPr id="11" name="Grafik 10">
            <a:extLst>
              <a:ext uri="{FF2B5EF4-FFF2-40B4-BE49-F238E27FC236}">
                <a16:creationId xmlns:a16="http://schemas.microsoft.com/office/drawing/2014/main" id="{B9A33018-2E7C-6345-1D87-7E2E1C4BA640}"/>
              </a:ext>
            </a:extLst>
          </p:cNvPr>
          <p:cNvPicPr>
            <a:picLocks noChangeAspect="1"/>
          </p:cNvPicPr>
          <p:nvPr/>
        </p:nvPicPr>
        <p:blipFill>
          <a:blip r:embed="rId3">
            <a:extLst>
              <a:ext uri="{28A0092B-C50C-407E-A947-70E740481C1C}">
                <a14:useLocalDpi xmlns:a14="http://schemas.microsoft.com/office/drawing/2010/main" val="0"/>
              </a:ext>
            </a:extLst>
          </a:blip>
          <a:srcRect t="3222" b="3222"/>
          <a:stretch/>
        </p:blipFill>
        <p:spPr>
          <a:xfrm>
            <a:off x="7218789" y="4017764"/>
            <a:ext cx="3673166" cy="2290964"/>
          </a:xfrm>
          <a:prstGeom prst="rect">
            <a:avLst/>
          </a:prstGeom>
        </p:spPr>
      </p:pic>
      <p:sp>
        <p:nvSpPr>
          <p:cNvPr id="12" name="Textfeld 11">
            <a:extLst>
              <a:ext uri="{FF2B5EF4-FFF2-40B4-BE49-F238E27FC236}">
                <a16:creationId xmlns:a16="http://schemas.microsoft.com/office/drawing/2014/main" id="{0DFEED05-56D7-3F4C-9087-4675FB0B96CF}"/>
              </a:ext>
            </a:extLst>
          </p:cNvPr>
          <p:cNvSpPr txBox="1"/>
          <p:nvPr/>
        </p:nvSpPr>
        <p:spPr>
          <a:xfrm>
            <a:off x="4296866" y="4604363"/>
            <a:ext cx="2834430"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sym typeface="Wingdings" panose="05000000000000000000" pitchFamily="2" charset="2"/>
              </a:rPr>
              <a:t> </a:t>
            </a:r>
            <a:r>
              <a:rPr lang="en-US" dirty="0">
                <a:latin typeface="Arial" panose="020B0604020202020204" pitchFamily="34" charset="0"/>
                <a:cs typeface="Arial" panose="020B0604020202020204" pitchFamily="34" charset="0"/>
              </a:rPr>
              <a:t>LHC-like bunch pattern</a:t>
            </a:r>
            <a:endParaRPr lang="en-GB" dirty="0">
              <a:latin typeface="Arial" panose="020B0604020202020204" pitchFamily="34" charset="0"/>
              <a:cs typeface="Arial" panose="020B0604020202020204" pitchFamily="34" charset="0"/>
            </a:endParaRPr>
          </a:p>
        </p:txBody>
      </p:sp>
      <p:sp>
        <p:nvSpPr>
          <p:cNvPr id="13" name="Textfeld 12">
            <a:extLst>
              <a:ext uri="{FF2B5EF4-FFF2-40B4-BE49-F238E27FC236}">
                <a16:creationId xmlns:a16="http://schemas.microsoft.com/office/drawing/2014/main" id="{0458C656-7E4A-08D6-0939-98ECAF5F3E73}"/>
              </a:ext>
            </a:extLst>
          </p:cNvPr>
          <p:cNvSpPr txBox="1"/>
          <p:nvPr/>
        </p:nvSpPr>
        <p:spPr>
          <a:xfrm>
            <a:off x="4514874" y="5267305"/>
            <a:ext cx="2616422" cy="369332"/>
          </a:xfrm>
          <a:prstGeom prst="rect">
            <a:avLst/>
          </a:prstGeom>
          <a:noFill/>
        </p:spPr>
        <p:txBody>
          <a:bodyPr wrap="none" rtlCol="0">
            <a:spAutoFit/>
          </a:bodyPr>
          <a:lstStyle/>
          <a:p>
            <a:r>
              <a:rPr lang="en-US" dirty="0" err="1">
                <a:latin typeface="Arial" panose="020B0604020202020204" pitchFamily="34" charset="0"/>
                <a:cs typeface="Arial" panose="020B0604020202020204" pitchFamily="34" charset="0"/>
              </a:rPr>
              <a:t>MuCol</a:t>
            </a:r>
            <a:r>
              <a:rPr lang="en-US" dirty="0">
                <a:latin typeface="Arial" panose="020B0604020202020204" pitchFamily="34" charset="0"/>
                <a:cs typeface="Arial" panose="020B0604020202020204" pitchFamily="34" charset="0"/>
              </a:rPr>
              <a:t> bunch pattern </a:t>
            </a:r>
            <a:r>
              <a:rPr lang="en-US" dirty="0">
                <a:latin typeface="Arial" panose="020B0604020202020204" pitchFamily="34" charset="0"/>
                <a:cs typeface="Arial" panose="020B0604020202020204" pitchFamily="34" charset="0"/>
                <a:sym typeface="Wingdings" panose="05000000000000000000" pitchFamily="2" charset="2"/>
              </a:rPr>
              <a:t></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49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a:extLst>
                  <a:ext uri="{FF2B5EF4-FFF2-40B4-BE49-F238E27FC236}">
                    <a16:creationId xmlns:a16="http://schemas.microsoft.com/office/drawing/2014/main" id="{800932BC-2DF3-3D3E-2DD0-AC83142D3C57}"/>
                  </a:ext>
                </a:extLst>
              </p:cNvPr>
              <p:cNvSpPr>
                <a:spLocks noGrp="1"/>
              </p:cNvSpPr>
              <p:nvPr>
                <p:ph idx="1"/>
              </p:nvPr>
            </p:nvSpPr>
            <p:spPr>
              <a:xfrm>
                <a:off x="838200" y="1825624"/>
                <a:ext cx="10515600" cy="4639833"/>
              </a:xfrm>
            </p:spPr>
            <p:txBody>
              <a:bodyPr>
                <a:normAutofit/>
              </a:bodyPr>
              <a:lstStyle/>
              <a:p>
                <a:r>
                  <a:rPr lang="en-US" dirty="0"/>
                  <a:t>Two free parameters can be used adjusted to reach optimum efficiency: </a:t>
                </a:r>
              </a:p>
              <a:p>
                <a:pPr marL="0" indent="0" algn="ctr">
                  <a:buNone/>
                </a:pPr>
                <a:r>
                  <a:rPr lang="en-US" dirty="0"/>
                  <a:t>Loaded quality factor </a:t>
                </a:r>
                <a14:m>
                  <m:oMath xmlns:m="http://schemas.openxmlformats.org/officeDocument/2006/math">
                    <m:sSub>
                      <m:sSubPr>
                        <m:ctrlPr>
                          <a:rPr lang="en-US" b="1" i="1" smtClean="0">
                            <a:latin typeface="Cambria Math" panose="02040503050406030204" pitchFamily="18" charset="0"/>
                          </a:rPr>
                        </m:ctrlPr>
                      </m:sSubPr>
                      <m:e>
                        <m:r>
                          <a:rPr lang="en-US" b="1" i="1" smtClean="0">
                            <a:latin typeface="Cambria Math" panose="02040503050406030204" pitchFamily="18" charset="0"/>
                          </a:rPr>
                          <m:t>𝑸</m:t>
                        </m:r>
                      </m:e>
                      <m:sub>
                        <m:r>
                          <a:rPr lang="en-US" b="1" i="1" smtClean="0">
                            <a:latin typeface="Cambria Math" panose="02040503050406030204" pitchFamily="18" charset="0"/>
                          </a:rPr>
                          <m:t>𝑳</m:t>
                        </m:r>
                      </m:sub>
                    </m:sSub>
                  </m:oMath>
                </a14:m>
                <a:r>
                  <a:rPr lang="en-US" dirty="0"/>
                  <a:t> and cavity detuning </a:t>
                </a:r>
                <a14:m>
                  <m:oMath xmlns:m="http://schemas.openxmlformats.org/officeDocument/2006/math">
                    <m:r>
                      <a:rPr lang="en-US" b="1" i="0" smtClean="0">
                        <a:latin typeface="Cambria Math" panose="02040503050406030204" pitchFamily="18" charset="0"/>
                      </a:rPr>
                      <m:t>𝚫</m:t>
                    </m:r>
                    <m:r>
                      <a:rPr lang="en-US" b="1" i="1" smtClean="0">
                        <a:latin typeface="Cambria Math" panose="02040503050406030204" pitchFamily="18" charset="0"/>
                      </a:rPr>
                      <m:t>𝝎</m:t>
                    </m:r>
                  </m:oMath>
                </a14:m>
                <a:endParaRPr lang="en-US" dirty="0"/>
              </a:p>
              <a:p>
                <a:r>
                  <a:rPr lang="en-US" dirty="0"/>
                  <a:t>Both parameters have an optimum point, for which the generator power and reflected power are </a:t>
                </a:r>
                <a:r>
                  <a:rPr lang="en-US" dirty="0" err="1"/>
                  <a:t>minimised</a:t>
                </a:r>
                <a:r>
                  <a:rPr lang="en-US" dirty="0"/>
                  <a:t>.</a:t>
                </a:r>
                <a:endParaRPr lang="en-GB" sz="2400" dirty="0"/>
              </a:p>
              <a:p>
                <a:r>
                  <a:rPr lang="en-GB" dirty="0"/>
                  <a:t>Deviating from these leads to significantly higher power consumption and parts of the power being reflected back towards the generator. </a:t>
                </a:r>
              </a:p>
              <a:p>
                <a:r>
                  <a:rPr lang="en-GB" dirty="0"/>
                  <a:t>Without loops, the beam will not be Robinson stable with the optimum parameters. [2] </a:t>
                </a:r>
              </a:p>
              <a:p>
                <a:pPr>
                  <a:buFont typeface="Wingdings" panose="05000000000000000000" pitchFamily="2" charset="2"/>
                  <a:buChar char="Ø"/>
                </a:pPr>
                <a:r>
                  <a:rPr lang="en-GB" dirty="0"/>
                  <a:t>Stronger detuning required:</a:t>
                </a:r>
              </a:p>
              <a:p>
                <a:pPr marL="0" indent="0" algn="ctr">
                  <a:buNone/>
                </a:pPr>
                <a:r>
                  <a:rPr lang="en-GB" dirty="0"/>
                  <a:t> </a:t>
                </a:r>
                <a14:m>
                  <m:oMath xmlns:m="http://schemas.openxmlformats.org/officeDocument/2006/math">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𝑠</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𝑜𝑝𝑡</m:t>
                            </m:r>
                          </m:sub>
                        </m:sSub>
                      </m:num>
                      <m:den>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𝑠</m:t>
                                        </m:r>
                                      </m:sub>
                                    </m:sSub>
                                  </m:e>
                                </m:d>
                              </m:e>
                              <m:sup>
                                <m:r>
                                  <a:rPr lang="en-US" b="0" i="1" smtClean="0">
                                    <a:latin typeface="Cambria Math" panose="02040503050406030204" pitchFamily="18" charset="0"/>
                                  </a:rPr>
                                  <m:t>2</m:t>
                                </m:r>
                              </m:sup>
                            </m:sSup>
                          </m:e>
                        </m:func>
                      </m:den>
                    </m:f>
                    <m:r>
                      <a:rPr lang="en-US" b="0" i="1" smtClean="0">
                        <a:latin typeface="Cambria Math" panose="02040503050406030204" pitchFamily="18" charset="0"/>
                      </a:rPr>
                      <m:t> ≈</m:t>
                    </m:r>
                    <m:r>
                      <m:rPr>
                        <m:sty m:val="p"/>
                      </m:rPr>
                      <a:rPr lang="en-US" b="0" i="0" smtClean="0">
                        <a:latin typeface="Cambria Math" panose="02040503050406030204" pitchFamily="18" charset="0"/>
                      </a:rPr>
                      <m:t>Δ</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𝑜𝑝𝑡</m:t>
                        </m:r>
                      </m:sub>
                    </m:sSub>
                    <m:r>
                      <a:rPr lang="en-US" b="0" i="1" smtClean="0">
                        <a:latin typeface="Cambria Math" panose="02040503050406030204" pitchFamily="18" charset="0"/>
                      </a:rPr>
                      <m:t>∗2</m:t>
                    </m:r>
                  </m:oMath>
                </a14:m>
                <a:endParaRPr lang="en-GB" dirty="0"/>
              </a:p>
            </p:txBody>
          </p:sp>
        </mc:Choice>
        <mc:Fallback>
          <p:sp>
            <p:nvSpPr>
              <p:cNvPr id="2" name="Inhaltsplatzhalter 1">
                <a:extLst>
                  <a:ext uri="{FF2B5EF4-FFF2-40B4-BE49-F238E27FC236}">
                    <a16:creationId xmlns:a16="http://schemas.microsoft.com/office/drawing/2014/main" id="{800932BC-2DF3-3D3E-2DD0-AC83142D3C57}"/>
                  </a:ext>
                </a:extLst>
              </p:cNvPr>
              <p:cNvSpPr>
                <a:spLocks noGrp="1" noRot="1" noChangeAspect="1" noMove="1" noResize="1" noEditPoints="1" noAdjustHandles="1" noChangeArrowheads="1" noChangeShapeType="1" noTextEdit="1"/>
              </p:cNvSpPr>
              <p:nvPr>
                <p:ph idx="1"/>
              </p:nvPr>
            </p:nvSpPr>
            <p:spPr>
              <a:xfrm>
                <a:off x="838200" y="1825624"/>
                <a:ext cx="10515600" cy="4639833"/>
              </a:xfrm>
              <a:blipFill>
                <a:blip r:embed="rId2"/>
                <a:stretch>
                  <a:fillRect l="-812" t="-1706"/>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0B342913-0EBC-FE9D-21C1-C40A11CBC6E7}"/>
              </a:ext>
            </a:extLst>
          </p:cNvPr>
          <p:cNvSpPr>
            <a:spLocks noGrp="1"/>
          </p:cNvSpPr>
          <p:nvPr>
            <p:ph type="title"/>
          </p:nvPr>
        </p:nvSpPr>
        <p:spPr/>
        <p:txBody>
          <a:bodyPr/>
          <a:lstStyle/>
          <a:p>
            <a:r>
              <a:rPr lang="en-US" dirty="0"/>
              <a:t>Beam loading compensation</a:t>
            </a:r>
            <a:endParaRPr lang="en-GB" dirty="0"/>
          </a:p>
        </p:txBody>
      </p:sp>
      <p:sp>
        <p:nvSpPr>
          <p:cNvPr id="4" name="Fußzeilenplatzhalter 3">
            <a:extLst>
              <a:ext uri="{FF2B5EF4-FFF2-40B4-BE49-F238E27FC236}">
                <a16:creationId xmlns:a16="http://schemas.microsoft.com/office/drawing/2014/main" id="{E6C76B16-7C9C-E648-680A-55F3FA592059}"/>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014B5BA1-A0B3-92EC-F29C-8E41EAC24AF5}"/>
              </a:ext>
            </a:extLst>
          </p:cNvPr>
          <p:cNvSpPr>
            <a:spLocks noGrp="1"/>
          </p:cNvSpPr>
          <p:nvPr>
            <p:ph type="sldNum" sz="quarter" idx="13"/>
          </p:nvPr>
        </p:nvSpPr>
        <p:spPr/>
        <p:txBody>
          <a:bodyPr/>
          <a:lstStyle/>
          <a:p>
            <a:fld id="{005C7FBA-D4E9-46CA-9321-3ADA2E368FCD}" type="slidenum">
              <a:rPr lang="en-GB" smtClean="0"/>
              <a:pPr/>
              <a:t>5</a:t>
            </a:fld>
            <a:endParaRPr lang="en-GB" dirty="0"/>
          </a:p>
        </p:txBody>
      </p:sp>
    </p:spTree>
    <p:extLst>
      <p:ext uri="{BB962C8B-B14F-4D97-AF65-F5344CB8AC3E}">
        <p14:creationId xmlns:p14="http://schemas.microsoft.com/office/powerpoint/2010/main" val="2599861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Ein Bild, das Text, Reihe, Screenshot, Diagramm enthält.&#10;&#10;Automatisch generierte Beschreibung">
            <a:extLst>
              <a:ext uri="{FF2B5EF4-FFF2-40B4-BE49-F238E27FC236}">
                <a16:creationId xmlns:a16="http://schemas.microsoft.com/office/drawing/2014/main" id="{2D2BE955-89AC-1C00-5D19-922DBC95C4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1245" y="3058774"/>
            <a:ext cx="3512030" cy="3691622"/>
          </a:xfrm>
          <a:prstGeom prst="rect">
            <a:avLst/>
          </a:prstGeom>
        </p:spPr>
      </p:pic>
      <p:pic>
        <p:nvPicPr>
          <p:cNvPr id="7" name="Grafik 6" descr="Ein Bild, das Screenshot, Reihe, Text, Diagramm enthält.&#10;&#10;Automatisch generierte Beschreibung">
            <a:extLst>
              <a:ext uri="{FF2B5EF4-FFF2-40B4-BE49-F238E27FC236}">
                <a16:creationId xmlns:a16="http://schemas.microsoft.com/office/drawing/2014/main" id="{2F294E7D-1980-2A28-C357-D23B6FDB23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1245" y="3265130"/>
            <a:ext cx="3931130" cy="2126019"/>
          </a:xfrm>
          <a:prstGeom prst="rect">
            <a:avLst/>
          </a:prstGeom>
        </p:spPr>
      </p:pic>
      <p:pic>
        <p:nvPicPr>
          <p:cNvPr id="9" name="Grafik 8" descr="Ein Bild, das Text, Reihe, Screenshot, Schrift enthält.&#10;&#10;Automatisch generierte Beschreibung">
            <a:extLst>
              <a:ext uri="{FF2B5EF4-FFF2-40B4-BE49-F238E27FC236}">
                <a16:creationId xmlns:a16="http://schemas.microsoft.com/office/drawing/2014/main" id="{9247EFDA-D7EA-9EB0-82E8-838310A160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1245" y="3265130"/>
            <a:ext cx="3931130" cy="3289312"/>
          </a:xfrm>
          <a:prstGeom prst="rect">
            <a:avLst/>
          </a:prstGeom>
        </p:spPr>
      </p:pic>
      <p:sp>
        <p:nvSpPr>
          <p:cNvPr id="2" name="Inhaltsplatzhalter 1">
            <a:extLst>
              <a:ext uri="{FF2B5EF4-FFF2-40B4-BE49-F238E27FC236}">
                <a16:creationId xmlns:a16="http://schemas.microsoft.com/office/drawing/2014/main" id="{2E9CD212-8F6E-EB49-3F26-63DE375E91DC}"/>
              </a:ext>
            </a:extLst>
          </p:cNvPr>
          <p:cNvSpPr>
            <a:spLocks noGrp="1"/>
          </p:cNvSpPr>
          <p:nvPr>
            <p:ph idx="1"/>
          </p:nvPr>
        </p:nvSpPr>
        <p:spPr>
          <a:xfrm>
            <a:off x="834800" y="1387475"/>
            <a:ext cx="10515600" cy="4351338"/>
          </a:xfrm>
        </p:spPr>
        <p:txBody>
          <a:bodyPr/>
          <a:lstStyle/>
          <a:p>
            <a:r>
              <a:rPr lang="en-US" dirty="0"/>
              <a:t>Due to the short acceleration time, the cavity voltage and cavity phase are allowed to be altered by the beam without a controller loop present.</a:t>
            </a:r>
          </a:p>
          <a:p>
            <a:r>
              <a:rPr lang="en-US" dirty="0"/>
              <a:t>The phase at which the beam passes to get the desired energy gain will, therefore, also change. </a:t>
            </a:r>
          </a:p>
          <a:p>
            <a:r>
              <a:rPr lang="en-US" dirty="0"/>
              <a:t>The generator current is assumed to be constant.</a:t>
            </a:r>
          </a:p>
          <a:p>
            <a:endParaRPr lang="en-GB" dirty="0"/>
          </a:p>
        </p:txBody>
      </p:sp>
      <p:sp>
        <p:nvSpPr>
          <p:cNvPr id="3" name="Titel 2">
            <a:extLst>
              <a:ext uri="{FF2B5EF4-FFF2-40B4-BE49-F238E27FC236}">
                <a16:creationId xmlns:a16="http://schemas.microsoft.com/office/drawing/2014/main" id="{4709156C-1B46-8C82-76D9-8B7F524966D6}"/>
              </a:ext>
            </a:extLst>
          </p:cNvPr>
          <p:cNvSpPr>
            <a:spLocks noGrp="1"/>
          </p:cNvSpPr>
          <p:nvPr>
            <p:ph type="title"/>
          </p:nvPr>
        </p:nvSpPr>
        <p:spPr/>
        <p:txBody>
          <a:bodyPr/>
          <a:lstStyle/>
          <a:p>
            <a:r>
              <a:rPr lang="en-US" dirty="0"/>
              <a:t>Assumptions to simulate transient beam loading</a:t>
            </a:r>
            <a:endParaRPr lang="en-GB" dirty="0"/>
          </a:p>
        </p:txBody>
      </p:sp>
      <p:sp>
        <p:nvSpPr>
          <p:cNvPr id="4" name="Fußzeilenplatzhalter 3">
            <a:extLst>
              <a:ext uri="{FF2B5EF4-FFF2-40B4-BE49-F238E27FC236}">
                <a16:creationId xmlns:a16="http://schemas.microsoft.com/office/drawing/2014/main" id="{387083A5-322B-F1EA-4EA4-0DBD4EDD9983}"/>
              </a:ext>
            </a:extLst>
          </p:cNvPr>
          <p:cNvSpPr>
            <a:spLocks noGrp="1"/>
          </p:cNvSpPr>
          <p:nvPr>
            <p:ph type="ftr" sz="quarter" idx="12"/>
          </p:nvPr>
        </p:nvSpPr>
        <p:spPr/>
        <p:txBody>
          <a:bodyPr/>
          <a:lstStyle/>
          <a:p>
            <a:r>
              <a:rPr lang="en-GB" dirty="0">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4CC7462D-A50E-3B89-35FE-F315AB37726E}"/>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Tree>
    <p:extLst>
      <p:ext uri="{BB962C8B-B14F-4D97-AF65-F5344CB8AC3E}">
        <p14:creationId xmlns:p14="http://schemas.microsoft.com/office/powerpoint/2010/main" val="65658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182531DC-D685-4745-C64B-E98E5F749AC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476244" y="2136925"/>
            <a:ext cx="5486411" cy="3657607"/>
          </a:xfrm>
        </p:spPr>
      </p:pic>
      <p:sp>
        <p:nvSpPr>
          <p:cNvPr id="3" name="Titel 2">
            <a:extLst>
              <a:ext uri="{FF2B5EF4-FFF2-40B4-BE49-F238E27FC236}">
                <a16:creationId xmlns:a16="http://schemas.microsoft.com/office/drawing/2014/main" id="{87B2780F-384A-E418-0115-6081049884D4}"/>
              </a:ext>
            </a:extLst>
          </p:cNvPr>
          <p:cNvSpPr>
            <a:spLocks noGrp="1"/>
          </p:cNvSpPr>
          <p:nvPr>
            <p:ph type="title"/>
          </p:nvPr>
        </p:nvSpPr>
        <p:spPr/>
        <p:txBody>
          <a:bodyPr/>
          <a:lstStyle/>
          <a:p>
            <a:r>
              <a:rPr lang="en-US" dirty="0"/>
              <a:t>Cavity voltage amplitude/phase modulation during the acceleration</a:t>
            </a:r>
            <a:endParaRPr lang="en-GB" dirty="0"/>
          </a:p>
        </p:txBody>
      </p:sp>
      <p:sp>
        <p:nvSpPr>
          <p:cNvPr id="4" name="Fußzeilenplatzhalter 3">
            <a:extLst>
              <a:ext uri="{FF2B5EF4-FFF2-40B4-BE49-F238E27FC236}">
                <a16:creationId xmlns:a16="http://schemas.microsoft.com/office/drawing/2014/main" id="{4FC70C37-51DB-FA32-0F6F-EEC282A23E2D}"/>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9FCFFE1B-A51E-8469-7CEC-A9C252725697}"/>
              </a:ext>
            </a:extLst>
          </p:cNvPr>
          <p:cNvSpPr>
            <a:spLocks noGrp="1"/>
          </p:cNvSpPr>
          <p:nvPr>
            <p:ph type="sldNum" sz="quarter" idx="13"/>
          </p:nvPr>
        </p:nvSpPr>
        <p:spPr/>
        <p:txBody>
          <a:bodyPr/>
          <a:lstStyle/>
          <a:p>
            <a:fld id="{005C7FBA-D4E9-46CA-9321-3ADA2E368FCD}" type="slidenum">
              <a:rPr lang="en-GB" smtClean="0"/>
              <a:pPr/>
              <a:t>7</a:t>
            </a:fld>
            <a:endParaRPr lang="en-GB" dirty="0"/>
          </a:p>
        </p:txBody>
      </p:sp>
      <p:pic>
        <p:nvPicPr>
          <p:cNvPr id="9" name="Grafik 8">
            <a:extLst>
              <a:ext uri="{FF2B5EF4-FFF2-40B4-BE49-F238E27FC236}">
                <a16:creationId xmlns:a16="http://schemas.microsoft.com/office/drawing/2014/main" id="{3514CC52-1BB6-E7A6-9B91-264540DE13C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962655" y="2136925"/>
            <a:ext cx="5486411" cy="3657607"/>
          </a:xfrm>
          <a:prstGeom prst="rect">
            <a:avLst/>
          </a:prstGeom>
        </p:spPr>
      </p:pic>
      <p:sp>
        <p:nvSpPr>
          <p:cNvPr id="10" name="Textfeld 9">
            <a:extLst>
              <a:ext uri="{FF2B5EF4-FFF2-40B4-BE49-F238E27FC236}">
                <a16:creationId xmlns:a16="http://schemas.microsoft.com/office/drawing/2014/main" id="{ED84FA4D-9D54-6205-4A3E-8F27EB123A8A}"/>
              </a:ext>
            </a:extLst>
          </p:cNvPr>
          <p:cNvSpPr txBox="1"/>
          <p:nvPr/>
        </p:nvSpPr>
        <p:spPr>
          <a:xfrm>
            <a:off x="235104" y="5907253"/>
            <a:ext cx="11013921" cy="923330"/>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Implementation follows the description in [2] I. Karpov, “</a:t>
            </a:r>
            <a:r>
              <a:rPr lang="en-GB" dirty="0">
                <a:latin typeface="Arial" panose="020B0604020202020204" pitchFamily="34" charset="0"/>
                <a:cs typeface="Arial" panose="020B0604020202020204" pitchFamily="34" charset="0"/>
              </a:rPr>
              <a:t>Transient beam loading and rf power evaluation for future circular colliders”</a:t>
            </a:r>
            <a:endParaRPr lang="en-US" dirty="0">
              <a:latin typeface="Arial" panose="020B0604020202020204" pitchFamily="34" charset="0"/>
              <a:cs typeface="Arial" panose="020B0604020202020204" pitchFamily="34" charset="0"/>
            </a:endParaRPr>
          </a:p>
          <a:p>
            <a:endParaRPr lang="en-GB" dirty="0"/>
          </a:p>
        </p:txBody>
      </p:sp>
      <mc:AlternateContent xmlns:mc="http://schemas.openxmlformats.org/markup-compatibility/2006">
        <mc:Choice xmlns:a14="http://schemas.microsoft.com/office/drawing/2010/main" Requires="a14">
          <p:sp>
            <p:nvSpPr>
              <p:cNvPr id="11" name="Textfeld 10">
                <a:extLst>
                  <a:ext uri="{FF2B5EF4-FFF2-40B4-BE49-F238E27FC236}">
                    <a16:creationId xmlns:a16="http://schemas.microsoft.com/office/drawing/2014/main" id="{9E532417-4145-DDAE-7D9B-6642AE818501}"/>
                  </a:ext>
                </a:extLst>
              </p:cNvPr>
              <p:cNvSpPr txBox="1"/>
              <p:nvPr/>
            </p:nvSpPr>
            <p:spPr>
              <a:xfrm>
                <a:off x="476244" y="1609725"/>
                <a:ext cx="7029810"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All plots with stronger detuning and optimal loaded quality factor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𝐿</m:t>
                        </m:r>
                      </m:sub>
                    </m:sSub>
                  </m:oMath>
                </a14:m>
                <a:r>
                  <a:rPr lang="en-GB" dirty="0">
                    <a:latin typeface="Arial" panose="020B0604020202020204" pitchFamily="34" charset="0"/>
                    <a:cs typeface="Arial" panose="020B0604020202020204" pitchFamily="34" charset="0"/>
                  </a:rPr>
                  <a:t>.</a:t>
                </a:r>
              </a:p>
            </p:txBody>
          </p:sp>
        </mc:Choice>
        <mc:Fallback>
          <p:sp>
            <p:nvSpPr>
              <p:cNvPr id="11" name="Textfeld 10">
                <a:extLst>
                  <a:ext uri="{FF2B5EF4-FFF2-40B4-BE49-F238E27FC236}">
                    <a16:creationId xmlns:a16="http://schemas.microsoft.com/office/drawing/2014/main" id="{9E532417-4145-DDAE-7D9B-6642AE818501}"/>
                  </a:ext>
                </a:extLst>
              </p:cNvPr>
              <p:cNvSpPr txBox="1">
                <a:spLocks noRot="1" noChangeAspect="1" noMove="1" noResize="1" noEditPoints="1" noAdjustHandles="1" noChangeArrowheads="1" noChangeShapeType="1" noTextEdit="1"/>
              </p:cNvSpPr>
              <p:nvPr/>
            </p:nvSpPr>
            <p:spPr>
              <a:xfrm>
                <a:off x="476244" y="1609725"/>
                <a:ext cx="7029810" cy="369332"/>
              </a:xfrm>
              <a:prstGeom prst="rect">
                <a:avLst/>
              </a:prstGeom>
              <a:blipFill>
                <a:blip r:embed="rId4"/>
                <a:stretch>
                  <a:fillRect l="-694" t="-8197" r="-781" b="-24590"/>
                </a:stretch>
              </a:blipFill>
            </p:spPr>
            <p:txBody>
              <a:bodyPr/>
              <a:lstStyle/>
              <a:p>
                <a:r>
                  <a:rPr lang="en-GB">
                    <a:noFill/>
                  </a:rPr>
                  <a:t> </a:t>
                </a:r>
              </a:p>
            </p:txBody>
          </p:sp>
        </mc:Fallback>
      </mc:AlternateContent>
    </p:spTree>
    <p:extLst>
      <p:ext uri="{BB962C8B-B14F-4D97-AF65-F5344CB8AC3E}">
        <p14:creationId xmlns:p14="http://schemas.microsoft.com/office/powerpoint/2010/main" val="3947625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a:extLst>
              <a:ext uri="{FF2B5EF4-FFF2-40B4-BE49-F238E27FC236}">
                <a16:creationId xmlns:a16="http://schemas.microsoft.com/office/drawing/2014/main" id="{88EB1A82-4E5B-773D-2DDE-45A5BC1114ED}"/>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p:blipFill>
        <p:spPr>
          <a:xfrm>
            <a:off x="380994" y="2687011"/>
            <a:ext cx="5486411" cy="3657607"/>
          </a:xfrm>
        </p:spPr>
      </p:pic>
      <p:sp>
        <p:nvSpPr>
          <p:cNvPr id="3" name="Titel 2">
            <a:extLst>
              <a:ext uri="{FF2B5EF4-FFF2-40B4-BE49-F238E27FC236}">
                <a16:creationId xmlns:a16="http://schemas.microsoft.com/office/drawing/2014/main" id="{40BD5EF4-1542-F3F0-ADC1-B14912FA96E9}"/>
              </a:ext>
            </a:extLst>
          </p:cNvPr>
          <p:cNvSpPr>
            <a:spLocks noGrp="1"/>
          </p:cNvSpPr>
          <p:nvPr>
            <p:ph type="title"/>
          </p:nvPr>
        </p:nvSpPr>
        <p:spPr/>
        <p:txBody>
          <a:bodyPr/>
          <a:lstStyle/>
          <a:p>
            <a:r>
              <a:rPr lang="en-US" dirty="0"/>
              <a:t>Beam phase modulation during the acceleration</a:t>
            </a:r>
            <a:endParaRPr lang="en-GB" dirty="0"/>
          </a:p>
        </p:txBody>
      </p:sp>
      <p:sp>
        <p:nvSpPr>
          <p:cNvPr id="4" name="Fußzeilenplatzhalter 3">
            <a:extLst>
              <a:ext uri="{FF2B5EF4-FFF2-40B4-BE49-F238E27FC236}">
                <a16:creationId xmlns:a16="http://schemas.microsoft.com/office/drawing/2014/main" id="{8B2D08FD-6B10-5B11-4956-8B01F0FA31FC}"/>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15AB8026-8275-2AE7-0970-5C771385C482}"/>
              </a:ext>
            </a:extLst>
          </p:cNvPr>
          <p:cNvSpPr>
            <a:spLocks noGrp="1"/>
          </p:cNvSpPr>
          <p:nvPr>
            <p:ph type="sldNum" sz="quarter" idx="13"/>
          </p:nvPr>
        </p:nvSpPr>
        <p:spPr/>
        <p:txBody>
          <a:bodyPr/>
          <a:lstStyle/>
          <a:p>
            <a:fld id="{005C7FBA-D4E9-46CA-9321-3ADA2E368FCD}" type="slidenum">
              <a:rPr lang="en-GB" smtClean="0"/>
              <a:pPr/>
              <a:t>8</a:t>
            </a:fld>
            <a:endParaRPr lang="en-GB" dirty="0"/>
          </a:p>
        </p:txBody>
      </p:sp>
      <p:pic>
        <p:nvPicPr>
          <p:cNvPr id="9" name="Grafik 8">
            <a:extLst>
              <a:ext uri="{FF2B5EF4-FFF2-40B4-BE49-F238E27FC236}">
                <a16:creationId xmlns:a16="http://schemas.microsoft.com/office/drawing/2014/main" id="{5AA03320-246D-9AC0-2A41-7827C38A39B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10294" y="2681896"/>
            <a:ext cx="5486411" cy="3657607"/>
          </a:xfrm>
          <a:prstGeom prst="rect">
            <a:avLst/>
          </a:prstGeom>
        </p:spPr>
      </p:pic>
      <p:sp>
        <p:nvSpPr>
          <p:cNvPr id="10" name="Textfeld 9">
            <a:extLst>
              <a:ext uri="{FF2B5EF4-FFF2-40B4-BE49-F238E27FC236}">
                <a16:creationId xmlns:a16="http://schemas.microsoft.com/office/drawing/2014/main" id="{ED3939F9-A33E-8A9B-D255-D53BEE0507AE}"/>
              </a:ext>
            </a:extLst>
          </p:cNvPr>
          <p:cNvSpPr txBox="1"/>
          <p:nvPr/>
        </p:nvSpPr>
        <p:spPr>
          <a:xfrm>
            <a:off x="847725" y="1609725"/>
            <a:ext cx="10477500"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Beam phase is given in electron machine convention</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Phase is modulated, to get the correct energy gain, considering the change in cavity phase and voltage.</a:t>
            </a:r>
            <a:endParaRPr lang="en-GB" dirty="0">
              <a:latin typeface="Arial" panose="020B0604020202020204" pitchFamily="34" charset="0"/>
              <a:cs typeface="Arial" panose="020B0604020202020204" pitchFamily="34" charset="0"/>
            </a:endParaRPr>
          </a:p>
        </p:txBody>
      </p:sp>
      <p:pic>
        <p:nvPicPr>
          <p:cNvPr id="15" name="Grafik 14">
            <a:extLst>
              <a:ext uri="{FF2B5EF4-FFF2-40B4-BE49-F238E27FC236}">
                <a16:creationId xmlns:a16="http://schemas.microsoft.com/office/drawing/2014/main" id="{4953A39F-7FA2-F3B9-98EF-98A8341F4874}"/>
              </a:ext>
            </a:extLst>
          </p:cNvPr>
          <p:cNvPicPr>
            <a:picLocks noChangeAspect="1"/>
          </p:cNvPicPr>
          <p:nvPr/>
        </p:nvPicPr>
        <p:blipFill>
          <a:blip r:embed="rId4"/>
          <a:stretch>
            <a:fillRect/>
          </a:stretch>
        </p:blipFill>
        <p:spPr>
          <a:xfrm>
            <a:off x="4854501" y="2781299"/>
            <a:ext cx="104875" cy="112741"/>
          </a:xfrm>
          <a:prstGeom prst="rect">
            <a:avLst/>
          </a:prstGeom>
        </p:spPr>
      </p:pic>
    </p:spTree>
    <p:extLst>
      <p:ext uri="{BB962C8B-B14F-4D97-AF65-F5344CB8AC3E}">
        <p14:creationId xmlns:p14="http://schemas.microsoft.com/office/powerpoint/2010/main" val="2634745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E2391CD7-035B-E794-AAB0-372351DDCE77}"/>
              </a:ext>
            </a:extLst>
          </p:cNvPr>
          <p:cNvGraphicFramePr>
            <a:graphicFrameLocks noGrp="1"/>
          </p:cNvGraphicFramePr>
          <p:nvPr>
            <p:ph idx="1"/>
            <p:extLst>
              <p:ext uri="{D42A27DB-BD31-4B8C-83A1-F6EECF244321}">
                <p14:modId xmlns:p14="http://schemas.microsoft.com/office/powerpoint/2010/main" val="2287066142"/>
              </p:ext>
            </p:extLst>
          </p:nvPr>
        </p:nvGraphicFramePr>
        <p:xfrm>
          <a:off x="438400" y="1771959"/>
          <a:ext cx="9071717" cy="4397372"/>
        </p:xfrm>
        <a:graphic>
          <a:graphicData uri="http://schemas.openxmlformats.org/drawingml/2006/table">
            <a:tbl>
              <a:tblPr firstRow="1" bandRow="1">
                <a:tableStyleId>{5C22544A-7EE6-4342-B048-85BDC9FD1C3A}</a:tableStyleId>
              </a:tblPr>
              <a:tblGrid>
                <a:gridCol w="3272342">
                  <a:extLst>
                    <a:ext uri="{9D8B030D-6E8A-4147-A177-3AD203B41FA5}">
                      <a16:colId xmlns:a16="http://schemas.microsoft.com/office/drawing/2014/main" val="1954981794"/>
                    </a:ext>
                  </a:extLst>
                </a:gridCol>
                <a:gridCol w="1159875">
                  <a:extLst>
                    <a:ext uri="{9D8B030D-6E8A-4147-A177-3AD203B41FA5}">
                      <a16:colId xmlns:a16="http://schemas.microsoft.com/office/drawing/2014/main" val="3052326059"/>
                    </a:ext>
                  </a:extLst>
                </a:gridCol>
                <a:gridCol w="1159875">
                  <a:extLst>
                    <a:ext uri="{9D8B030D-6E8A-4147-A177-3AD203B41FA5}">
                      <a16:colId xmlns:a16="http://schemas.microsoft.com/office/drawing/2014/main" val="2064541366"/>
                    </a:ext>
                  </a:extLst>
                </a:gridCol>
                <a:gridCol w="1159875">
                  <a:extLst>
                    <a:ext uri="{9D8B030D-6E8A-4147-A177-3AD203B41FA5}">
                      <a16:colId xmlns:a16="http://schemas.microsoft.com/office/drawing/2014/main" val="3828202950"/>
                    </a:ext>
                  </a:extLst>
                </a:gridCol>
                <a:gridCol w="1159875">
                  <a:extLst>
                    <a:ext uri="{9D8B030D-6E8A-4147-A177-3AD203B41FA5}">
                      <a16:colId xmlns:a16="http://schemas.microsoft.com/office/drawing/2014/main" val="1811332240"/>
                    </a:ext>
                  </a:extLst>
                </a:gridCol>
                <a:gridCol w="1159875">
                  <a:extLst>
                    <a:ext uri="{9D8B030D-6E8A-4147-A177-3AD203B41FA5}">
                      <a16:colId xmlns:a16="http://schemas.microsoft.com/office/drawing/2014/main" val="3773231308"/>
                    </a:ext>
                  </a:extLst>
                </a:gridCol>
              </a:tblGrid>
              <a:tr h="399388">
                <a:tc>
                  <a:txBody>
                    <a:bodyPr/>
                    <a:lstStyle/>
                    <a:p>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RCS1</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RCS4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3947262"/>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Duty factor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0.21</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0.59</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1.26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3.52</a:t>
                      </a:r>
                    </a:p>
                  </a:txBody>
                  <a:tcPr marL="9525" marR="9525" marT="9525" marB="0" anchor="ctr"/>
                </a:tc>
                <a:extLst>
                  <a:ext uri="{0D108BD9-81ED-4DB2-BD59-A6C34878D82A}">
                    <a16:rowId xmlns:a16="http://schemas.microsoft.com/office/drawing/2014/main" val="548311560"/>
                  </a:ext>
                </a:extLst>
              </a:tr>
              <a:tr h="399388">
                <a:tc>
                  <a:txBody>
                    <a:bodyPr/>
                    <a:lstStyle/>
                    <a:p>
                      <a:pPr lvl="0" algn="l" fontAlgn="b"/>
                      <a:r>
                        <a:rPr lang="en-US" sz="1800" b="0" i="0" u="none" strike="noStrike" dirty="0">
                          <a:solidFill>
                            <a:srgbClr val="000000"/>
                          </a:solidFill>
                          <a:effectLst/>
                          <a:latin typeface="Arial" panose="020B0604020202020204" pitchFamily="34" charset="0"/>
                          <a:cs typeface="Arial" panose="020B0604020202020204" pitchFamily="34" charset="0"/>
                        </a:rPr>
                        <a:t>Optimum cavity detuning</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cs typeface="Arial" panose="020B0604020202020204" pitchFamily="34" charset="0"/>
                        </a:rPr>
                        <a:t>[kHz]</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-0.64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-0.58</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-0.3</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-0.08</a:t>
                      </a:r>
                    </a:p>
                  </a:txBody>
                  <a:tcPr marL="9525" marR="9525" marT="9525" marB="0" anchor="ctr"/>
                </a:tc>
                <a:extLst>
                  <a:ext uri="{0D108BD9-81ED-4DB2-BD59-A6C34878D82A}">
                    <a16:rowId xmlns:a16="http://schemas.microsoft.com/office/drawing/2014/main" val="3690030347"/>
                  </a:ext>
                </a:extLst>
              </a:tr>
              <a:tr h="399388">
                <a:tc>
                  <a:txBody>
                    <a:bodyPr/>
                    <a:lstStyle/>
                    <a:p>
                      <a:pPr lvl="0" algn="l" fontAlgn="b"/>
                      <a:r>
                        <a:rPr lang="en-US" sz="1800" b="0" i="0" u="none" strike="noStrike" dirty="0">
                          <a:solidFill>
                            <a:schemeClr val="accent6">
                              <a:lumMod val="75000"/>
                            </a:schemeClr>
                          </a:solidFill>
                          <a:effectLst/>
                          <a:latin typeface="Arial" panose="020B0604020202020204" pitchFamily="34" charset="0"/>
                          <a:cs typeface="Arial" panose="020B0604020202020204" pitchFamily="34" charset="0"/>
                        </a:rPr>
                        <a:t>Stable cavity detuning</a:t>
                      </a:r>
                      <a:endParaRPr lang="en-GB" sz="1800" b="0" i="0" u="none" strike="noStrike" dirty="0">
                        <a:solidFill>
                          <a:schemeClr val="accent6">
                            <a:lumMod val="7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800" b="0" i="0" u="none" strike="noStrike" dirty="0">
                          <a:solidFill>
                            <a:schemeClr val="accent6">
                              <a:lumMod val="75000"/>
                            </a:schemeClr>
                          </a:solidFill>
                          <a:effectLst/>
                          <a:latin typeface="Arial" panose="020B0604020202020204" pitchFamily="34" charset="0"/>
                          <a:cs typeface="Arial" panose="020B0604020202020204" pitchFamily="34" charset="0"/>
                        </a:rPr>
                        <a:t>[kHz]</a:t>
                      </a:r>
                      <a:endParaRPr lang="en-GB" sz="1800" b="0" i="0" u="none" strike="noStrike" dirty="0">
                        <a:solidFill>
                          <a:schemeClr val="accent6">
                            <a:lumMod val="7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-1.29</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-1.16 </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-0.59</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-0.16</a:t>
                      </a:r>
                    </a:p>
                  </a:txBody>
                  <a:tcPr marL="9525" marR="9525" marT="9525" marB="0" anchor="ctr"/>
                </a:tc>
                <a:extLst>
                  <a:ext uri="{0D108BD9-81ED-4DB2-BD59-A6C34878D82A}">
                    <a16:rowId xmlns:a16="http://schemas.microsoft.com/office/drawing/2014/main" val="3766786158"/>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FPC peak power</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[kW]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954</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860</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435</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120</a:t>
                      </a:r>
                    </a:p>
                  </a:txBody>
                  <a:tcPr marL="9525" marR="9525" marT="9525" marB="0" anchor="ctr"/>
                </a:tc>
                <a:extLst>
                  <a:ext uri="{0D108BD9-81ED-4DB2-BD59-A6C34878D82A}">
                    <a16:rowId xmlns:a16="http://schemas.microsoft.com/office/drawing/2014/main" val="77858982"/>
                  </a:ext>
                </a:extLst>
              </a:tr>
              <a:tr h="399388">
                <a:tc>
                  <a:txBody>
                    <a:bodyPr/>
                    <a:lstStyle/>
                    <a:p>
                      <a:pPr lvl="0" algn="l" fontAlgn="b"/>
                      <a:r>
                        <a:rPr lang="en-US" sz="1800" b="0" i="0" u="none" strike="noStrike" dirty="0">
                          <a:solidFill>
                            <a:schemeClr val="accent6">
                              <a:lumMod val="75000"/>
                            </a:schemeClr>
                          </a:solidFill>
                          <a:effectLst/>
                          <a:latin typeface="Arial" panose="020B0604020202020204" pitchFamily="34" charset="0"/>
                          <a:cs typeface="Arial" panose="020B0604020202020204" pitchFamily="34" charset="0"/>
                        </a:rPr>
                        <a:t>FPC peak power</a:t>
                      </a:r>
                      <a:endParaRPr lang="en-GB" sz="1800" b="0" i="0" u="none" strike="noStrike" dirty="0">
                        <a:solidFill>
                          <a:schemeClr val="accent6">
                            <a:lumMod val="7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[kW]</a:t>
                      </a:r>
                    </a:p>
                  </a:txBody>
                  <a:tcPr marL="9525" marR="9525" marT="9525" marB="0" anchor="ctr"/>
                </a:tc>
                <a:tc>
                  <a:txBody>
                    <a:bodyPr/>
                    <a:lstStyle/>
                    <a:p>
                      <a:pPr algn="ctr" fontAlgn="b"/>
                      <a:r>
                        <a:rPr lang="en-GB" dirty="0">
                          <a:solidFill>
                            <a:schemeClr val="accent6">
                              <a:lumMod val="75000"/>
                            </a:schemeClr>
                          </a:solidFill>
                          <a:latin typeface="Arial" panose="020B0604020202020204" pitchFamily="34" charset="0"/>
                          <a:cs typeface="Arial" panose="020B0604020202020204" pitchFamily="34" charset="0"/>
                        </a:rPr>
                        <a:t>1191</a:t>
                      </a:r>
                      <a:endParaRPr lang="en-GB" sz="1800" b="0" i="0" u="none" strike="noStrike" dirty="0">
                        <a:solidFill>
                          <a:schemeClr val="accent6">
                            <a:lumMod val="7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1072</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543</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151</a:t>
                      </a:r>
                    </a:p>
                  </a:txBody>
                  <a:tcPr marL="9525" marR="9525" marT="9525" marB="0" anchor="ctr"/>
                </a:tc>
                <a:extLst>
                  <a:ext uri="{0D108BD9-81ED-4DB2-BD59-A6C34878D82A}">
                    <a16:rowId xmlns:a16="http://schemas.microsoft.com/office/drawing/2014/main" val="2584656139"/>
                  </a:ext>
                </a:extLst>
              </a:tr>
              <a:tr h="601134">
                <a:tc>
                  <a:txBody>
                    <a:bodyPr/>
                    <a:lstStyle/>
                    <a:p>
                      <a:pPr lvl="0" algn="l" fontAlgn="b"/>
                      <a:r>
                        <a:rPr lang="en-US" sz="1800" b="0" i="0" u="none" strike="noStrike" dirty="0">
                          <a:solidFill>
                            <a:srgbClr val="000000"/>
                          </a:solidFill>
                          <a:effectLst/>
                          <a:latin typeface="Arial" panose="020B0604020202020204" pitchFamily="34" charset="0"/>
                          <a:cs typeface="Arial" panose="020B0604020202020204" pitchFamily="34" charset="0"/>
                        </a:rPr>
                        <a:t>Average wall plug power (incl. klystron eff.)</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[MW]</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2.7</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3.7</a:t>
                      </a:r>
                    </a:p>
                  </a:txBody>
                  <a:tcPr marL="9525" marR="9525" marT="9525" marB="0" anchor="ctr"/>
                </a:tc>
                <a:tc>
                  <a:txBody>
                    <a:bodyPr/>
                    <a:lstStyle/>
                    <a:p>
                      <a:pPr algn="ctr" fontAlgn="b"/>
                      <a:r>
                        <a:rPr lang="en-US" sz="1800" b="0" i="0" u="none" strike="noStrike" dirty="0">
                          <a:solidFill>
                            <a:srgbClr val="000000"/>
                          </a:solidFill>
                          <a:effectLst/>
                          <a:latin typeface="Arial" panose="020B0604020202020204" pitchFamily="34" charset="0"/>
                        </a:rPr>
                        <a:t>6</a:t>
                      </a:r>
                      <a:endParaRPr lang="en-GB" sz="1800" b="0" i="0" u="none" strike="noStrike" dirty="0">
                        <a:solidFill>
                          <a:srgbClr val="000000"/>
                        </a:solidFill>
                        <a:effectLst/>
                        <a:latin typeface="Arial" panose="020B0604020202020204" pitchFamily="34" charset="0"/>
                      </a:endParaRP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25</a:t>
                      </a:r>
                    </a:p>
                  </a:txBody>
                  <a:tcPr marL="9525" marR="9525" marT="9525" marB="0" anchor="ctr"/>
                </a:tc>
                <a:extLst>
                  <a:ext uri="{0D108BD9-81ED-4DB2-BD59-A6C34878D82A}">
                    <a16:rowId xmlns:a16="http://schemas.microsoft.com/office/drawing/2014/main" val="953511604"/>
                  </a:ext>
                </a:extLst>
              </a:tr>
              <a:tr h="601134">
                <a:tc>
                  <a:txBody>
                    <a:bodyPr/>
                    <a:lstStyle/>
                    <a:p>
                      <a:pPr lvl="0" algn="l"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Average wall plug power (incl. klystron eff.)</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[MW]</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3.3</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4.7</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7.2</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31</a:t>
                      </a:r>
                    </a:p>
                  </a:txBody>
                  <a:tcPr marL="9525" marR="9525" marT="9525" marB="0" anchor="ctr"/>
                </a:tc>
                <a:extLst>
                  <a:ext uri="{0D108BD9-81ED-4DB2-BD59-A6C34878D82A}">
                    <a16:rowId xmlns:a16="http://schemas.microsoft.com/office/drawing/2014/main" val="1192067063"/>
                  </a:ext>
                </a:extLst>
              </a:tr>
              <a:tr h="399388">
                <a:tc>
                  <a:txBody>
                    <a:bodyPr/>
                    <a:lstStyle/>
                    <a:p>
                      <a:pPr lvl="0" algn="l" fontAlgn="b"/>
                      <a:r>
                        <a:rPr lang="en-GB" sz="1800" b="0" i="0" u="none" strike="noStrike" dirty="0">
                          <a:solidFill>
                            <a:srgbClr val="000000"/>
                          </a:solidFill>
                          <a:effectLst/>
                          <a:latin typeface="Arial" panose="020B0604020202020204" pitchFamily="34" charset="0"/>
                          <a:cs typeface="Arial" panose="020B0604020202020204" pitchFamily="34" charset="0"/>
                        </a:rPr>
                        <a:t>Number of klystrons</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cs typeface="Arial" panose="020B0604020202020204" pitchFamily="34" charset="0"/>
                        </a:rPr>
                        <a:t>-</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96</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45</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31</a:t>
                      </a:r>
                    </a:p>
                  </a:txBody>
                  <a:tcPr marL="9525" marR="9525" marT="9525" marB="0" anchor="ctr"/>
                </a:tc>
                <a:tc>
                  <a:txBody>
                    <a:bodyPr/>
                    <a:lstStyle/>
                    <a:p>
                      <a:pPr algn="ctr" fontAlgn="b"/>
                      <a:r>
                        <a:rPr lang="en-GB" sz="1800" b="0" i="0" u="none" strike="noStrike" dirty="0">
                          <a:solidFill>
                            <a:srgbClr val="000000"/>
                          </a:solidFill>
                          <a:effectLst/>
                          <a:latin typeface="Arial" panose="020B0604020202020204" pitchFamily="34" charset="0"/>
                        </a:rPr>
                        <a:t>47</a:t>
                      </a:r>
                    </a:p>
                  </a:txBody>
                  <a:tcPr marL="9525" marR="9525" marT="9525" marB="0" anchor="ctr"/>
                </a:tc>
                <a:extLst>
                  <a:ext uri="{0D108BD9-81ED-4DB2-BD59-A6C34878D82A}">
                    <a16:rowId xmlns:a16="http://schemas.microsoft.com/office/drawing/2014/main" val="2302083890"/>
                  </a:ext>
                </a:extLst>
              </a:tr>
              <a:tr h="399388">
                <a:tc>
                  <a:txBody>
                    <a:bodyPr/>
                    <a:lstStyle/>
                    <a:p>
                      <a:pPr lvl="0" algn="l"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Number of klystrons</a:t>
                      </a:r>
                    </a:p>
                  </a:txBody>
                  <a:tcPr marL="9525" marR="9525" marT="9525" marB="0" anchor="ctr"/>
                </a:tc>
                <a:tc>
                  <a:txBody>
                    <a:bodyPr/>
                    <a:lstStyle/>
                    <a:p>
                      <a:pPr algn="ctr" fontAlgn="b"/>
                      <a:r>
                        <a:rPr lang="en-US" sz="1800" b="0" i="0" u="none" strike="noStrike" dirty="0">
                          <a:solidFill>
                            <a:schemeClr val="accent6">
                              <a:lumMod val="75000"/>
                            </a:schemeClr>
                          </a:solidFill>
                          <a:effectLst/>
                          <a:latin typeface="Arial" panose="020B0604020202020204" pitchFamily="34" charset="0"/>
                          <a:cs typeface="Arial" panose="020B0604020202020204" pitchFamily="34" charset="0"/>
                        </a:rPr>
                        <a:t>- </a:t>
                      </a:r>
                      <a:endParaRPr lang="en-GB" sz="1800" b="0" i="0" u="none" strike="noStrike" dirty="0">
                        <a:solidFill>
                          <a:schemeClr val="accent6">
                            <a:lumMod val="75000"/>
                          </a:schemeClr>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112</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52</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40</a:t>
                      </a:r>
                    </a:p>
                  </a:txBody>
                  <a:tcPr marL="9525" marR="9525" marT="9525" marB="0" anchor="ctr"/>
                </a:tc>
                <a:tc>
                  <a:txBody>
                    <a:bodyPr/>
                    <a:lstStyle/>
                    <a:p>
                      <a:pPr algn="ctr" fontAlgn="b"/>
                      <a:r>
                        <a:rPr lang="en-GB" sz="1800" b="0" i="0" u="none" strike="noStrike" dirty="0">
                          <a:solidFill>
                            <a:schemeClr val="accent6">
                              <a:lumMod val="75000"/>
                            </a:schemeClr>
                          </a:solidFill>
                          <a:effectLst/>
                          <a:latin typeface="Arial" panose="020B0604020202020204" pitchFamily="34" charset="0"/>
                          <a:cs typeface="Arial" panose="020B0604020202020204" pitchFamily="34" charset="0"/>
                        </a:rPr>
                        <a:t>58</a:t>
                      </a:r>
                    </a:p>
                  </a:txBody>
                  <a:tcPr marL="9525" marR="9525" marT="9525" marB="0" anchor="ctr"/>
                </a:tc>
                <a:extLst>
                  <a:ext uri="{0D108BD9-81ED-4DB2-BD59-A6C34878D82A}">
                    <a16:rowId xmlns:a16="http://schemas.microsoft.com/office/drawing/2014/main" val="3176688778"/>
                  </a:ext>
                </a:extLst>
              </a:tr>
            </a:tbl>
          </a:graphicData>
        </a:graphic>
      </p:graphicFrame>
      <p:sp>
        <p:nvSpPr>
          <p:cNvPr id="3" name="Titel 2">
            <a:extLst>
              <a:ext uri="{FF2B5EF4-FFF2-40B4-BE49-F238E27FC236}">
                <a16:creationId xmlns:a16="http://schemas.microsoft.com/office/drawing/2014/main" id="{E41A0D53-01FF-2C8B-D85A-BE88D003D7E0}"/>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Cavity powering “stable” detuning</a:t>
            </a:r>
            <a:endParaRPr lang="en-GB" dirty="0"/>
          </a:p>
        </p:txBody>
      </p:sp>
      <p:sp>
        <p:nvSpPr>
          <p:cNvPr id="5" name="Foliennummernplatzhalter 4">
            <a:extLst>
              <a:ext uri="{FF2B5EF4-FFF2-40B4-BE49-F238E27FC236}">
                <a16:creationId xmlns:a16="http://schemas.microsoft.com/office/drawing/2014/main" id="{30587414-64BA-CA9B-B5C0-744C7BFB10A1}"/>
              </a:ext>
            </a:extLst>
          </p:cNvPr>
          <p:cNvSpPr>
            <a:spLocks noGrp="1"/>
          </p:cNvSpPr>
          <p:nvPr>
            <p:ph type="sldNum" sz="quarter" idx="13"/>
          </p:nvPr>
        </p:nvSpPr>
        <p:spPr/>
        <p:txBody>
          <a:bodyPr/>
          <a:lstStyle/>
          <a:p>
            <a:fld id="{005C7FBA-D4E9-46CA-9321-3ADA2E368FCD}" type="slidenum">
              <a:rPr lang="en-GB" smtClean="0"/>
              <a:pPr/>
              <a:t>9</a:t>
            </a:fld>
            <a:endParaRPr lang="en-GB" dirty="0"/>
          </a:p>
        </p:txBody>
      </p:sp>
      <p:sp>
        <p:nvSpPr>
          <p:cNvPr id="14" name="Fußzeilenplatzhalter 3">
            <a:extLst>
              <a:ext uri="{FF2B5EF4-FFF2-40B4-BE49-F238E27FC236}">
                <a16:creationId xmlns:a16="http://schemas.microsoft.com/office/drawing/2014/main" id="{E7177981-5969-9BD0-948A-3E9EEF1C8920}"/>
              </a:ext>
            </a:extLst>
          </p:cNvPr>
          <p:cNvSpPr>
            <a:spLocks noGrp="1"/>
          </p:cNvSpPr>
          <p:nvPr>
            <p:ph type="ftr" sz="quarter" idx="12"/>
          </p:nvPr>
        </p:nvSpPr>
        <p:spPr>
          <a:xfrm>
            <a:off x="1748305" y="6470573"/>
            <a:ext cx="8623609" cy="365125"/>
          </a:xfrm>
        </p:spPr>
        <p:txBody>
          <a:bodyPr/>
          <a:lstStyle/>
          <a:p>
            <a:r>
              <a:rPr lang="en-GB">
                <a:latin typeface="Arial Narrow" panose="020B0604020202020204" pitchFamily="34" charset="0"/>
                <a:cs typeface="Arial Narrow" panose="020B0604020202020204" pitchFamily="34" charset="0"/>
              </a:rPr>
              <a:t>The effects of transient beam loading in the RCS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Textfeld 6">
            <a:extLst>
              <a:ext uri="{FF2B5EF4-FFF2-40B4-BE49-F238E27FC236}">
                <a16:creationId xmlns:a16="http://schemas.microsoft.com/office/drawing/2014/main" id="{2E25C370-B3FF-D66B-C516-F8FD4222576A}"/>
              </a:ext>
            </a:extLst>
          </p:cNvPr>
          <p:cNvSpPr txBox="1"/>
          <p:nvPr/>
        </p:nvSpPr>
        <p:spPr>
          <a:xfrm>
            <a:off x="9876615" y="3718762"/>
            <a:ext cx="2201086" cy="1200329"/>
          </a:xfrm>
          <a:prstGeom prst="rect">
            <a:avLst/>
          </a:prstGeom>
          <a:noFill/>
        </p:spPr>
        <p:txBody>
          <a:bodyPr wrap="square" rtlCol="0">
            <a:spAutoFit/>
          </a:bodyPr>
          <a:lstStyle/>
          <a:p>
            <a:r>
              <a:rPr lang="en-US" dirty="0"/>
              <a:t>Parameters with optimum detuning</a:t>
            </a:r>
          </a:p>
          <a:p>
            <a:r>
              <a:rPr lang="en-US" dirty="0">
                <a:solidFill>
                  <a:schemeClr val="accent6">
                    <a:lumMod val="75000"/>
                  </a:schemeClr>
                </a:solidFill>
              </a:rPr>
              <a:t>Parameters with stronger detuning</a:t>
            </a:r>
            <a:endParaRPr lang="en-GB" dirty="0">
              <a:solidFill>
                <a:schemeClr val="accent6">
                  <a:lumMod val="75000"/>
                </a:schemeClr>
              </a:solidFill>
            </a:endParaRPr>
          </a:p>
        </p:txBody>
      </p:sp>
    </p:spTree>
    <p:extLst>
      <p:ext uri="{BB962C8B-B14F-4D97-AF65-F5344CB8AC3E}">
        <p14:creationId xmlns:p14="http://schemas.microsoft.com/office/powerpoint/2010/main" val="18163602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12668</TotalTime>
  <Words>1425</Words>
  <Application>Microsoft Office PowerPoint</Application>
  <PresentationFormat>Breitbild</PresentationFormat>
  <Paragraphs>287</Paragraphs>
  <Slides>16</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16</vt:i4>
      </vt:variant>
    </vt:vector>
  </HeadingPairs>
  <TitlesOfParts>
    <vt:vector size="22" baseType="lpstr">
      <vt:lpstr>Arial</vt:lpstr>
      <vt:lpstr>Arial Narrow</vt:lpstr>
      <vt:lpstr>Calibri</vt:lpstr>
      <vt:lpstr>Cambria Math</vt:lpstr>
      <vt:lpstr>Wingdings</vt:lpstr>
      <vt:lpstr>Office Theme</vt:lpstr>
      <vt:lpstr>Transient beam loading in the RCS chain</vt:lpstr>
      <vt:lpstr>Content</vt:lpstr>
      <vt:lpstr>Introduction to beam loading in RF cavities</vt:lpstr>
      <vt:lpstr>Transient beam loading in the Muon Collider</vt:lpstr>
      <vt:lpstr>Beam loading compensation</vt:lpstr>
      <vt:lpstr>Assumptions to simulate transient beam loading</vt:lpstr>
      <vt:lpstr>Cavity voltage amplitude/phase modulation during the acceleration</vt:lpstr>
      <vt:lpstr>Beam phase modulation during the acceleration</vt:lpstr>
      <vt:lpstr>RF parameters in the high-energy chain Cavity powering “stable” detuning</vt:lpstr>
      <vt:lpstr>Summary</vt:lpstr>
      <vt:lpstr>Outlook</vt:lpstr>
      <vt:lpstr>PowerPoint-Präsentation</vt:lpstr>
      <vt:lpstr>Cavity voltage with optimal detuning</vt:lpstr>
      <vt:lpstr>RF parameters in the high-energy chain Cavity powering “stable” detuning</vt:lpstr>
      <vt:lpstr>RF parameters in the high-energy chain Cavity powering – optimum detuning</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61</cp:revision>
  <dcterms:created xsi:type="dcterms:W3CDTF">2024-02-26T13:42:26Z</dcterms:created>
  <dcterms:modified xsi:type="dcterms:W3CDTF">2024-06-10T14:06:38Z</dcterms:modified>
</cp:coreProperties>
</file>