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2" r:id="rId2"/>
    <p:sldId id="296" r:id="rId3"/>
    <p:sldId id="334" r:id="rId4"/>
    <p:sldId id="335" r:id="rId5"/>
    <p:sldId id="358" r:id="rId6"/>
    <p:sldId id="362" r:id="rId7"/>
    <p:sldId id="332" r:id="rId8"/>
    <p:sldId id="331" r:id="rId9"/>
    <p:sldId id="357" r:id="rId10"/>
    <p:sldId id="359" r:id="rId11"/>
    <p:sldId id="360" r:id="rId12"/>
    <p:sldId id="361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AA3D9"/>
    <a:srgbClr val="FF9999"/>
    <a:srgbClr val="FFCC00"/>
    <a:srgbClr val="B4D5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7" autoAdjust="0"/>
    <p:restoredTop sz="94677" autoAdjust="0"/>
  </p:normalViewPr>
  <p:slideViewPr>
    <p:cSldViewPr snapToGrid="0">
      <p:cViewPr varScale="1">
        <p:scale>
          <a:sx n="119" d="100"/>
          <a:sy n="119" d="100"/>
        </p:scale>
        <p:origin x="224" y="3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CHARM</a:t>
            </a:r>
            <a:r>
              <a:rPr lang="en-GB" baseline="0" dirty="0"/>
              <a:t> test requests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2024 (open)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&lt;100 Gy</c:v>
                </c:pt>
                <c:pt idx="1">
                  <c:v>&gt;=100 &amp; &lt;500 Gy</c:v>
                </c:pt>
                <c:pt idx="2">
                  <c:v>&gt;=500 &amp; &lt;1000 Gy</c:v>
                </c:pt>
                <c:pt idx="3">
                  <c:v>&gt;1000 Gy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9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0B-9C42-B432-E1D8AADFB01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 (final requests)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&lt;100 Gy</c:v>
                </c:pt>
                <c:pt idx="1">
                  <c:v>&gt;=100 &amp; &lt;500 Gy</c:v>
                </c:pt>
                <c:pt idx="2">
                  <c:v>&gt;=500 &amp; &lt;1000 Gy</c:v>
                </c:pt>
                <c:pt idx="3">
                  <c:v>&gt;1000 Gy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0B-9C42-B432-E1D8AADFB0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8648784"/>
        <c:axId val="1328841488"/>
      </c:barChart>
      <c:catAx>
        <c:axId val="132864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1328841488"/>
        <c:crosses val="autoZero"/>
        <c:auto val="1"/>
        <c:lblAlgn val="ctr"/>
        <c:lblOffset val="100"/>
        <c:noMultiLvlLbl val="0"/>
      </c:catAx>
      <c:valAx>
        <c:axId val="1328841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1328648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22/02/2024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8F128-469F-46D8-B7EF-A4989739A4C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161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8F128-469F-46D8-B7EF-A4989739A4C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28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34"/>
          <a:stretch/>
        </p:blipFill>
        <p:spPr>
          <a:xfrm>
            <a:off x="268393" y="5362278"/>
            <a:ext cx="1287604" cy="1152182"/>
          </a:xfrm>
          <a:prstGeom prst="rect">
            <a:avLst/>
          </a:prstGeom>
        </p:spPr>
      </p:pic>
      <p:pic>
        <p:nvPicPr>
          <p:cNvPr id="6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659" y="536227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3293948" y="542178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6154093" y="4914554"/>
            <a:ext cx="1711767" cy="1334010"/>
          </a:xfrm>
          <a:prstGeom prst="rect">
            <a:avLst/>
          </a:prstGeom>
        </p:spPr>
      </p:pic>
      <p:pic>
        <p:nvPicPr>
          <p:cNvPr id="2050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160" y="501870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9568449" y="507821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S. Fiore - 2024 CHARM user planning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63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869" y="6356350"/>
            <a:ext cx="7725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S. Fiore - 2024 CHARM user planning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6553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293852" y="6283462"/>
            <a:ext cx="672878" cy="524386"/>
          </a:xfrm>
          <a:prstGeom prst="rect">
            <a:avLst/>
          </a:prstGeom>
        </p:spPr>
      </p:pic>
      <p:pic>
        <p:nvPicPr>
          <p:cNvPr id="12" name="Picture 2" descr="home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61" y="6350462"/>
            <a:ext cx="390386" cy="3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 bwMode="auto">
          <a:xfrm>
            <a:off x="1693204" y="6339851"/>
            <a:ext cx="1130508" cy="51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  <p:sldLayoutId id="2147483657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cern.ch/charm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717" y="1232610"/>
            <a:ext cx="8518252" cy="2673264"/>
          </a:xfrm>
        </p:spPr>
        <p:txBody>
          <a:bodyPr>
            <a:noAutofit/>
          </a:bodyPr>
          <a:lstStyle/>
          <a:p>
            <a:r>
              <a:rPr lang="fr-FR" sz="4000" dirty="0"/>
              <a:t>CHARM user planning 2024</a:t>
            </a:r>
            <a:br>
              <a:rPr lang="fr-FR" sz="4400" dirty="0"/>
            </a:br>
            <a:endParaRPr lang="fr-FR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2B36-17A1-4A26-ABDC-29F9DB465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799" y="3570493"/>
            <a:ext cx="3941418" cy="1379194"/>
          </a:xfrm>
        </p:spPr>
        <p:txBody>
          <a:bodyPr>
            <a:normAutofit/>
          </a:bodyPr>
          <a:lstStyle/>
          <a:p>
            <a:r>
              <a:rPr lang="fr-FR" dirty="0"/>
              <a:t>Salvatore Fiore</a:t>
            </a:r>
          </a:p>
          <a:p>
            <a:r>
              <a:rPr lang="fr-FR" dirty="0"/>
              <a:t>BE-CEM-EPR</a:t>
            </a:r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C2DD3-5045-22D7-D9A4-9489D5BB4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2024 schedule booking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5235F-B28D-4132-CC03-E37DCDB331E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 dirty="0"/>
              <a:t>36 test requests so far, with different radiation level goals, through the web-form (still incoming requests)</a:t>
            </a:r>
          </a:p>
          <a:p>
            <a:r>
              <a:rPr lang="en-GB" dirty="0"/>
              <a:t>First calendar version is ready, users being asked for confirmation</a:t>
            </a:r>
          </a:p>
          <a:p>
            <a:pPr marL="0" indent="0">
              <a:buNone/>
            </a:pPr>
            <a:r>
              <a:rPr lang="en-FR" b="1" dirty="0"/>
              <a:t>45/52 rack slots already filled </a:t>
            </a:r>
          </a:p>
          <a:p>
            <a:pPr>
              <a:buFont typeface="Wingdings" pitchFamily="2" charset="2"/>
              <a:buChar char="à"/>
            </a:pPr>
            <a:r>
              <a:rPr lang="en-FR" b="1" dirty="0">
                <a:sym typeface="Wingdings" pitchFamily="2" charset="2"/>
              </a:rPr>
              <a:t>86% occupancy</a:t>
            </a:r>
          </a:p>
          <a:p>
            <a:pPr marL="0" indent="0">
              <a:buNone/>
            </a:pPr>
            <a:r>
              <a:rPr lang="en-FR" i="1" dirty="0">
                <a:sym typeface="Wingdings" pitchFamily="2" charset="2"/>
              </a:rPr>
              <a:t>EPR tests for Radiation Test </a:t>
            </a:r>
          </a:p>
          <a:p>
            <a:pPr marL="0" indent="0">
              <a:buNone/>
            </a:pPr>
            <a:r>
              <a:rPr lang="en-FR" i="1" dirty="0">
                <a:sym typeface="Wingdings" pitchFamily="2" charset="2"/>
              </a:rPr>
              <a:t>Service not included: several </a:t>
            </a:r>
          </a:p>
          <a:p>
            <a:pPr marL="0" indent="0">
              <a:buNone/>
            </a:pPr>
            <a:r>
              <a:rPr lang="en-FR" i="1" dirty="0">
                <a:sym typeface="Wingdings" pitchFamily="2" charset="2"/>
              </a:rPr>
              <a:t>test per week</a:t>
            </a:r>
            <a:endParaRPr lang="en-FR" i="1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4CE2D2-6B8B-45B1-1EA4-9150C9C8A8C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3256C9D-4C69-375E-EC1B-9A3C09F3E9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6208803"/>
              </p:ext>
            </p:extLst>
          </p:nvPr>
        </p:nvGraphicFramePr>
        <p:xfrm>
          <a:off x="6096000" y="2936839"/>
          <a:ext cx="4453665" cy="3127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195DF-118D-20BE-0D99-C95BB6439F0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172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DB71C-16D6-18D6-B194-8511E391B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Current CHARM occupancy, as of today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EA30D2F-B1A5-7B5E-CD6E-7D5BCE8C38C2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838201" y="1762000"/>
          <a:ext cx="10515597" cy="3899150"/>
        </p:xfrm>
        <a:graphic>
          <a:graphicData uri="http://schemas.openxmlformats.org/drawingml/2006/table">
            <a:tbl>
              <a:tblPr/>
              <a:tblGrid>
                <a:gridCol w="1321055">
                  <a:extLst>
                    <a:ext uri="{9D8B030D-6E8A-4147-A177-3AD203B41FA5}">
                      <a16:colId xmlns:a16="http://schemas.microsoft.com/office/drawing/2014/main" val="801144850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2930745919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804702341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2860317864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21010599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3823832674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1333176883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2234606435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1454807398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1421056055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442073258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4219293834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1887429137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2352555291"/>
                    </a:ext>
                  </a:extLst>
                </a:gridCol>
                <a:gridCol w="656753">
                  <a:extLst>
                    <a:ext uri="{9D8B030D-6E8A-4147-A177-3AD203B41FA5}">
                      <a16:colId xmlns:a16="http://schemas.microsoft.com/office/drawing/2014/main" val="1228214973"/>
                    </a:ext>
                  </a:extLst>
                </a:gridCol>
              </a:tblGrid>
              <a:tr h="262637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week #</a:t>
                      </a:r>
                    </a:p>
                  </a:txBody>
                  <a:tcPr marL="7576" marR="7576" marT="7576" marB="0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14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17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18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20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21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22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23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24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25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26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27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1741133"/>
                  </a:ext>
                </a:extLst>
              </a:tr>
              <a:tr h="404057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from Wednesday</a:t>
                      </a:r>
                    </a:p>
                  </a:txBody>
                  <a:tcPr marL="7576" marR="7576" marT="7576" marB="0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03-Apr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10-Apr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17-Apr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24-Apr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01-May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08-May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15-May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22-May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29-May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05-Jun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12-Jun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19-Jun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26-Jun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03-Jul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5318337"/>
                  </a:ext>
                </a:extLst>
              </a:tr>
              <a:tr h="404057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to Tuesday</a:t>
                      </a:r>
                    </a:p>
                  </a:txBody>
                  <a:tcPr marL="7576" marR="7576" marT="7576" marB="0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09-Apr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16-Apr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23-Apr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30-Apr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07-May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14-May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21-May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28-May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04-Jun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11-Jun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18-Jun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25-Jun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02-Jul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09-Jul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416501"/>
                  </a:ext>
                </a:extLst>
              </a:tr>
              <a:tr h="404057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Rack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ITS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686000"/>
                  </a:ext>
                </a:extLst>
              </a:tr>
              <a:tr h="404057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G0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ITS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000099"/>
                  </a:ext>
                </a:extLst>
              </a:tr>
              <a:tr h="141420"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FR" sz="800" b="0" i="0" u="none" strike="noStrike">
                        <a:solidFill>
                          <a:srgbClr val="000000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7576" marR="7576" marT="757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0564566"/>
                  </a:ext>
                </a:extLst>
              </a:tr>
              <a:tr h="262637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week #</a:t>
                      </a:r>
                    </a:p>
                  </a:txBody>
                  <a:tcPr marL="7576" marR="7576" marT="7576" marB="0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28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29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30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31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32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34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35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36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37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38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39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40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FR" sz="14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41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918380"/>
                  </a:ext>
                </a:extLst>
              </a:tr>
              <a:tr h="404057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from Wednesday</a:t>
                      </a:r>
                    </a:p>
                  </a:txBody>
                  <a:tcPr marL="7576" marR="7576" marT="7576" marB="0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17-Jul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24-Jul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31-Jul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07-Aug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14-Aug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21-Aug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28-Aug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04-Sep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11-Sep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18-Sep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25-Sep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02-Oct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09-Oct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8923897"/>
                  </a:ext>
                </a:extLst>
              </a:tr>
              <a:tr h="404057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to Tuesday</a:t>
                      </a:r>
                    </a:p>
                  </a:txBody>
                  <a:tcPr marL="7576" marR="7576" marT="7576" marB="0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23-Jul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30-Jul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06-Aug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13-Aug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20-Aug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27-Aug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03-Sep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10-Sep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17-Sep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24-Sep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01-Oct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08-Oct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15-Oct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609466"/>
                  </a:ext>
                </a:extLst>
              </a:tr>
              <a:tr h="404057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Rack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full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RP week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137835"/>
                  </a:ext>
                </a:extLst>
              </a:tr>
              <a:tr h="404057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G0</a:t>
                      </a:r>
                    </a:p>
                  </a:txBody>
                  <a:tcPr marL="7576" marR="7576" marT="757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9C5700"/>
                          </a:solidFill>
                          <a:effectLst/>
                          <a:latin typeface="Helvetica Neue" panose="02000503000000020004" pitchFamily="2" charset="0"/>
                        </a:rPr>
                        <a:t>half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Helvetica Neue" panose="02000503000000020004" pitchFamily="2" charset="0"/>
                        </a:rPr>
                        <a:t>RP week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6100"/>
                          </a:solidFill>
                          <a:effectLst/>
                          <a:latin typeface="Helvetica Neue" panose="02000503000000020004" pitchFamily="2" charset="0"/>
                        </a:rPr>
                        <a:t>free</a:t>
                      </a:r>
                    </a:p>
                  </a:txBody>
                  <a:tcPr marL="7576" marR="7576" marT="7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621533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66927D-46E0-BA7A-E7E1-B7957CE0548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0DDF49-B923-593A-D1D8-355DFE3FAD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80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4BBAA-79C6-515E-FC8B-90ED32074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6CBA3-FDFF-A518-AE40-7AFBF8A1711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6251089" cy="4705675"/>
          </a:xfrm>
        </p:spPr>
        <p:txBody>
          <a:bodyPr/>
          <a:lstStyle/>
          <a:p>
            <a:r>
              <a:rPr lang="en-FR" dirty="0"/>
              <a:t>PS EA beam to CHARM for 26 usable weeks</a:t>
            </a:r>
          </a:p>
          <a:p>
            <a:r>
              <a:rPr lang="en-FR" dirty="0"/>
              <a:t>CHARM users calendar for 2024 being finalised</a:t>
            </a:r>
          </a:p>
          <a:p>
            <a:r>
              <a:rPr lang="en-FR" dirty="0"/>
              <a:t>Currently 86% of the rack slots are full. Safety and logistics constraints </a:t>
            </a:r>
          </a:p>
          <a:p>
            <a:r>
              <a:rPr lang="en-FR" dirty="0"/>
              <a:t>All the requests have to be sent through </a:t>
            </a:r>
            <a:r>
              <a:rPr lang="en-FR" sz="2400" kern="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https://cern.ch/charm</a:t>
            </a:r>
            <a:r>
              <a:rPr lang="en-FR" sz="3600" dirty="0"/>
              <a:t> 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258714-1281-46DD-CA24-91674713D87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4C1AC941-374C-1015-066A-9530D6197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099" y="1447464"/>
            <a:ext cx="4410701" cy="421804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B163E-4310-DB7C-1775-0B3C8C9D1E3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763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95BC3C-FEE3-B842-0B32-C6E8B8A63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F4E7C-4F85-152E-4B7A-4004474DB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East Area Irradiation </a:t>
            </a:r>
            <a:r>
              <a:rPr lang="en-US" dirty="0" err="1"/>
              <a:t>Facilites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1"/>
          <a:stretch/>
        </p:blipFill>
        <p:spPr>
          <a:xfrm>
            <a:off x="1966585" y="2012381"/>
            <a:ext cx="8073587" cy="3844151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925225" y="3421268"/>
            <a:ext cx="6727905" cy="465264"/>
          </a:xfrm>
          <a:prstGeom prst="straightConnector1">
            <a:avLst/>
          </a:prstGeom>
          <a:ln w="41275">
            <a:solidFill>
              <a:srgbClr val="FF0000"/>
            </a:solidFill>
            <a:headEnd w="lg" len="lg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7557210" y="3866701"/>
            <a:ext cx="1845207" cy="117676"/>
          </a:xfrm>
          <a:prstGeom prst="straightConnector1">
            <a:avLst/>
          </a:prstGeom>
          <a:ln w="41275">
            <a:solidFill>
              <a:srgbClr val="FF0000"/>
            </a:solidFill>
            <a:prstDash val="sysDot"/>
            <a:headEnd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88692" y="3168320"/>
            <a:ext cx="2999564" cy="1821482"/>
          </a:xfrm>
          <a:prstGeom prst="rect">
            <a:avLst/>
          </a:prstGeom>
          <a:noFill/>
          <a:ln w="508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731570" y="3168320"/>
            <a:ext cx="4284463" cy="2656934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34638" y="5827618"/>
            <a:ext cx="15083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FF0000"/>
                </a:solidFill>
              </a:rPr>
              <a:t>CHARM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97424" y="4975345"/>
            <a:ext cx="15083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6"/>
                </a:solidFill>
              </a:rPr>
              <a:t>IRRAD</a:t>
            </a:r>
          </a:p>
        </p:txBody>
      </p:sp>
      <p:sp>
        <p:nvSpPr>
          <p:cNvPr id="17" name="TextBox 16"/>
          <p:cNvSpPr txBox="1"/>
          <p:nvPr/>
        </p:nvSpPr>
        <p:spPr>
          <a:xfrm rot="245833">
            <a:off x="674890" y="3465416"/>
            <a:ext cx="1152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24 GeV/c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~400ms spill</a:t>
            </a:r>
          </a:p>
        </p:txBody>
      </p:sp>
      <p:sp>
        <p:nvSpPr>
          <p:cNvPr id="19" name="TextBox 18"/>
          <p:cNvSpPr txBox="1"/>
          <p:nvPr/>
        </p:nvSpPr>
        <p:spPr>
          <a:xfrm rot="231367">
            <a:off x="701480" y="3026959"/>
            <a:ext cx="98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PS p+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00453" y="3921086"/>
            <a:ext cx="985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DUMP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5352" y="1194282"/>
            <a:ext cx="1119883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lvl="1" indent="0">
              <a:buNone/>
            </a:pPr>
            <a:r>
              <a:rPr lang="en-GB" dirty="0">
                <a:solidFill>
                  <a:schemeClr val="tx2"/>
                </a:solidFill>
              </a:rPr>
              <a:t>Primary beam line from PS (T08): </a:t>
            </a:r>
            <a:r>
              <a:rPr lang="en-GB" b="1" dirty="0">
                <a:solidFill>
                  <a:schemeClr val="tx2"/>
                </a:solidFill>
              </a:rPr>
              <a:t>24 GeV/c proton beam</a:t>
            </a:r>
          </a:p>
          <a:p>
            <a:pPr marL="231775" lvl="1" indent="0">
              <a:buNone/>
            </a:pPr>
            <a:endParaRPr lang="en-GB" sz="800" b="1" dirty="0">
              <a:solidFill>
                <a:schemeClr val="tx2"/>
              </a:solidFill>
            </a:endParaRPr>
          </a:p>
          <a:p>
            <a:pPr marL="231775" lvl="1" indent="0">
              <a:buNone/>
            </a:pPr>
            <a:r>
              <a:rPr lang="en-GB" sz="2000" b="1" dirty="0">
                <a:solidFill>
                  <a:srgbClr val="FF0000"/>
                </a:solidFill>
              </a:rPr>
              <a:t>CHARM</a:t>
            </a:r>
            <a:r>
              <a:rPr lang="en-GB" sz="2000" b="1" dirty="0">
                <a:solidFill>
                  <a:schemeClr val="tx2"/>
                </a:solidFill>
              </a:rPr>
              <a:t> irradiation area is placed downstream to </a:t>
            </a:r>
            <a:r>
              <a:rPr lang="en-GB" sz="2000" b="1" dirty="0">
                <a:solidFill>
                  <a:srgbClr val="70AD47"/>
                </a:solidFill>
              </a:rPr>
              <a:t>IRRAD </a:t>
            </a:r>
            <a:r>
              <a:rPr lang="en-GB" sz="2000" b="1" dirty="0">
                <a:solidFill>
                  <a:schemeClr val="tx2"/>
                </a:solidFill>
              </a:rPr>
              <a:t>on the T8 line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969041" y="5724489"/>
            <a:ext cx="195135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chemeClr val="tx2"/>
                </a:solidFill>
              </a:rPr>
              <a:t>ENTRANCE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AFF60F-93DE-41D7-B867-7581AD9D290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3D8B0661-2244-4C48-9AC6-DDCF5EA09E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22206A0-6C2F-45B0-ABC1-14DCA1793A16}"/>
              </a:ext>
            </a:extLst>
          </p:cNvPr>
          <p:cNvCxnSpPr>
            <a:cxnSpLocks/>
          </p:cNvCxnSpPr>
          <p:nvPr/>
        </p:nvCxnSpPr>
        <p:spPr>
          <a:xfrm flipV="1">
            <a:off x="4944718" y="5314122"/>
            <a:ext cx="0" cy="437321"/>
          </a:xfrm>
          <a:prstGeom prst="straightConnector1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03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Irradiation Room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17792"/>
          <a:stretch/>
        </p:blipFill>
        <p:spPr>
          <a:xfrm>
            <a:off x="5783063" y="2205563"/>
            <a:ext cx="4906513" cy="369710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851064" y="2636912"/>
            <a:ext cx="8240110" cy="6063198"/>
            <a:chOff x="305488" y="2179470"/>
            <a:chExt cx="8240110" cy="6063198"/>
          </a:xfrm>
        </p:grpSpPr>
        <p:sp>
          <p:nvSpPr>
            <p:cNvPr id="41" name="TextBox 40"/>
            <p:cNvSpPr txBox="1"/>
            <p:nvPr/>
          </p:nvSpPr>
          <p:spPr>
            <a:xfrm>
              <a:off x="305488" y="2179470"/>
              <a:ext cx="8240110" cy="6063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3 KEY ELEMENTS:</a:t>
              </a:r>
            </a:p>
            <a:p>
              <a:endParaRPr lang="en-GB" b="1" dirty="0"/>
            </a:p>
            <a:p>
              <a:pPr marL="342900" indent="-342900">
                <a:buFont typeface="+mj-lt"/>
                <a:buAutoNum type="arabicPeriod"/>
              </a:pPr>
              <a:r>
                <a:rPr lang="en-GB" sz="2000" b="1" dirty="0"/>
                <a:t>Target</a:t>
              </a:r>
            </a:p>
            <a:p>
              <a:pPr marL="342900" indent="-342900">
                <a:buFont typeface="+mj-lt"/>
                <a:buAutoNum type="arabicPeriod"/>
              </a:pPr>
              <a:endParaRPr lang="en-GB" sz="2000" b="1" dirty="0"/>
            </a:p>
            <a:p>
              <a:pPr marL="342900" indent="-342900">
                <a:buFont typeface="+mj-lt"/>
                <a:buAutoNum type="arabicPeriod"/>
              </a:pPr>
              <a:endParaRPr lang="en-GB" sz="2000" b="1" dirty="0"/>
            </a:p>
            <a:p>
              <a:pPr marL="342900" indent="-342900">
                <a:buFont typeface="+mj-lt"/>
                <a:buAutoNum type="arabicPeriod"/>
              </a:pPr>
              <a:r>
                <a:rPr lang="en-GB" sz="2000" b="1" dirty="0"/>
                <a:t>Movable Shielding</a:t>
              </a:r>
            </a:p>
            <a:p>
              <a:pPr marL="342900" indent="-342900">
                <a:buFont typeface="+mj-lt"/>
                <a:buAutoNum type="arabicPeriod"/>
              </a:pPr>
              <a:endParaRPr lang="en-GB" b="1" dirty="0"/>
            </a:p>
            <a:p>
              <a:pPr marL="342900" indent="-342900">
                <a:buFont typeface="+mj-lt"/>
                <a:buAutoNum type="arabicPeriod"/>
              </a:pPr>
              <a:endParaRPr lang="en-GB" b="1" dirty="0"/>
            </a:p>
            <a:p>
              <a:pPr marL="342900" indent="-342900">
                <a:buFont typeface="+mj-lt"/>
                <a:buAutoNum type="arabicPeriod"/>
              </a:pPr>
              <a:r>
                <a:rPr lang="en-GB" sz="2000" b="1" dirty="0"/>
                <a:t>Positions</a:t>
              </a:r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2084926" y="4503612"/>
              <a:ext cx="148729" cy="13746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292616" y="4418457"/>
              <a:ext cx="1047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Conveyer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2084926" y="4719823"/>
              <a:ext cx="148729" cy="13746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292616" y="4643461"/>
              <a:ext cx="9041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Montrac</a:t>
              </a: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3122548" y="3855923"/>
              <a:ext cx="374310" cy="152196"/>
            </a:xfrm>
            <a:prstGeom prst="rect">
              <a:avLst/>
            </a:prstGeom>
            <a:pattFill prst="dkVert">
              <a:fgClr>
                <a:schemeClr val="accent2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3122548" y="3590115"/>
              <a:ext cx="374310" cy="157751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510852" y="3783704"/>
              <a:ext cx="13401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Iron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519177" y="3530685"/>
              <a:ext cx="13401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Concrete</a:t>
              </a: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2291152" y="2825998"/>
              <a:ext cx="425596" cy="104995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2730810" y="2704695"/>
              <a:ext cx="13401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Target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997525" y="1350642"/>
            <a:ext cx="9129765" cy="4753237"/>
            <a:chOff x="451948" y="893199"/>
            <a:chExt cx="9129765" cy="4753237"/>
          </a:xfrm>
        </p:grpSpPr>
        <p:sp>
          <p:nvSpPr>
            <p:cNvPr id="131" name="TextBox 130"/>
            <p:cNvSpPr txBox="1"/>
            <p:nvPr/>
          </p:nvSpPr>
          <p:spPr>
            <a:xfrm>
              <a:off x="451948" y="893199"/>
              <a:ext cx="8240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PRIMARY PROTONS IMPINGE THE TARGET: A SECONDARY RADIATION FIELD IS CREATED</a:t>
              </a:r>
            </a:p>
          </p:txBody>
        </p:sp>
        <p:pic>
          <p:nvPicPr>
            <p:cNvPr id="2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8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02"/>
            <a:stretch/>
          </p:blipFill>
          <p:spPr bwMode="auto">
            <a:xfrm>
              <a:off x="4596326" y="1219200"/>
              <a:ext cx="4985387" cy="442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4159425" y="2759576"/>
              <a:ext cx="2136420" cy="104995"/>
            </a:xfrm>
            <a:prstGeom prst="straightConnector1">
              <a:avLst/>
            </a:prstGeom>
            <a:ln w="38100">
              <a:solidFill>
                <a:srgbClr val="FA4343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6971016" y="2872983"/>
            <a:ext cx="2903220" cy="1942899"/>
            <a:chOff x="5425440" y="2415540"/>
            <a:chExt cx="2903220" cy="1942899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5425440" y="4290060"/>
              <a:ext cx="290322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5577608" y="2415540"/>
              <a:ext cx="1511411" cy="1942899"/>
              <a:chOff x="5577608" y="2415540"/>
              <a:chExt cx="1511411" cy="1942899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6519632" y="3989107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C00000"/>
                    </a:solidFill>
                  </a:rPr>
                  <a:t>6mt</a:t>
                </a:r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>
                <a:off x="5577840" y="2415540"/>
                <a:ext cx="0" cy="167594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5577608" y="3520387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C00000"/>
                    </a:solidFill>
                  </a:rPr>
                  <a:t>5mt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687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9645"/>
          <a:stretch/>
        </p:blipFill>
        <p:spPr>
          <a:xfrm>
            <a:off x="2673671" y="467384"/>
            <a:ext cx="6813612" cy="5642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Irradiation Room</a:t>
            </a:r>
          </a:p>
        </p:txBody>
      </p:sp>
      <p:pic>
        <p:nvPicPr>
          <p:cNvPr id="31" name="Content Placeholder 6" descr="A picture containing indoor&#10;&#10;Description automatically generated">
            <a:extLst>
              <a:ext uri="{FF2B5EF4-FFF2-40B4-BE49-F238E27FC236}">
                <a16:creationId xmlns:a16="http://schemas.microsoft.com/office/drawing/2014/main" id="{61BBD833-1829-5FED-AE52-D6E739659A8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14" y="1416326"/>
            <a:ext cx="2197100" cy="16383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8F73CA-51C2-2620-96B7-2CDD754825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071" y="234461"/>
            <a:ext cx="1983039" cy="26703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F76F0E-F96E-DF4C-EFF1-17D318B137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147" y="3164069"/>
            <a:ext cx="2002769" cy="26703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5C51647-0E0F-6DF1-6396-79DACEFDF935}"/>
              </a:ext>
            </a:extLst>
          </p:cNvPr>
          <p:cNvSpPr/>
          <p:nvPr/>
        </p:nvSpPr>
        <p:spPr>
          <a:xfrm>
            <a:off x="7757758" y="1715147"/>
            <a:ext cx="490330" cy="2213113"/>
          </a:xfrm>
          <a:prstGeom prst="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BF5FA9-0F8E-F832-6569-E8BFB54C5102}"/>
              </a:ext>
            </a:extLst>
          </p:cNvPr>
          <p:cNvSpPr/>
          <p:nvPr/>
        </p:nvSpPr>
        <p:spPr>
          <a:xfrm rot="5400000">
            <a:off x="6531931" y="2076360"/>
            <a:ext cx="490330" cy="3064621"/>
          </a:xfrm>
          <a:prstGeom prst="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FAD972-341E-C617-23AF-0BB91B1F2263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248088" y="2244436"/>
            <a:ext cx="1505059" cy="5772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22A209D-3E1F-20DF-4250-A88BD4C65FA8}"/>
              </a:ext>
            </a:extLst>
          </p:cNvPr>
          <p:cNvCxnSpPr>
            <a:cxnSpLocks/>
          </p:cNvCxnSpPr>
          <p:nvPr/>
        </p:nvCxnSpPr>
        <p:spPr>
          <a:xfrm>
            <a:off x="8248088" y="2821704"/>
            <a:ext cx="1858792" cy="10962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8409FAD-E00A-F755-C533-FBA8371C6E89}"/>
              </a:ext>
            </a:extLst>
          </p:cNvPr>
          <p:cNvSpPr/>
          <p:nvPr/>
        </p:nvSpPr>
        <p:spPr>
          <a:xfrm>
            <a:off x="6483381" y="4106321"/>
            <a:ext cx="1957091" cy="160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C6C0815-9364-2836-2751-A9E8BE10E1A3}"/>
              </a:ext>
            </a:extLst>
          </p:cNvPr>
          <p:cNvCxnSpPr>
            <a:cxnSpLocks/>
            <a:endCxn id="31" idx="3"/>
          </p:cNvCxnSpPr>
          <p:nvPr/>
        </p:nvCxnSpPr>
        <p:spPr>
          <a:xfrm flipH="1" flipV="1">
            <a:off x="2235414" y="2235476"/>
            <a:ext cx="4919637" cy="18615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indoor, wall, bathroom, tiled&#10;&#10;Description automatically generated">
            <a:extLst>
              <a:ext uri="{FF2B5EF4-FFF2-40B4-BE49-F238E27FC236}">
                <a16:creationId xmlns:a16="http://schemas.microsoft.com/office/drawing/2014/main" id="{9D9797B7-DD77-FF8C-57C5-A842EBC58EE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729" y="3853836"/>
            <a:ext cx="2279494" cy="1709621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C2EF337-00FB-DEE1-835B-1797DDEBEA78}"/>
              </a:ext>
            </a:extLst>
          </p:cNvPr>
          <p:cNvSpPr/>
          <p:nvPr/>
        </p:nvSpPr>
        <p:spPr>
          <a:xfrm>
            <a:off x="4953164" y="5777613"/>
            <a:ext cx="1290603" cy="16000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A0B40F0-9B01-7224-E86C-6E59B3210D24}"/>
              </a:ext>
            </a:extLst>
          </p:cNvPr>
          <p:cNvCxnSpPr>
            <a:cxnSpLocks/>
            <a:stCxn id="33" idx="1"/>
            <a:endCxn id="32" idx="3"/>
          </p:cNvCxnSpPr>
          <p:nvPr/>
        </p:nvCxnSpPr>
        <p:spPr>
          <a:xfrm flipH="1" flipV="1">
            <a:off x="2574223" y="4708647"/>
            <a:ext cx="2378941" cy="11489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65F791F-0EB5-755D-D696-7312B6B19E10}"/>
              </a:ext>
            </a:extLst>
          </p:cNvPr>
          <p:cNvSpPr txBox="1"/>
          <p:nvPr/>
        </p:nvSpPr>
        <p:spPr>
          <a:xfrm>
            <a:off x="10243477" y="2054973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chemeClr val="bg1"/>
                </a:solidFill>
              </a:rPr>
              <a:t>RACK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BA1ADB-674F-4F17-A7A4-0E9E2E8E207D}"/>
              </a:ext>
            </a:extLst>
          </p:cNvPr>
          <p:cNvSpPr txBox="1"/>
          <p:nvPr/>
        </p:nvSpPr>
        <p:spPr>
          <a:xfrm>
            <a:off x="10243477" y="3466595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chemeClr val="bg1"/>
                </a:solidFill>
              </a:rPr>
              <a:t>RACK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1E9502-4FB6-7D4F-E9BD-5ED8ACAD3A73}"/>
              </a:ext>
            </a:extLst>
          </p:cNvPr>
          <p:cNvSpPr txBox="1"/>
          <p:nvPr/>
        </p:nvSpPr>
        <p:spPr>
          <a:xfrm>
            <a:off x="271884" y="1464420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chemeClr val="bg1"/>
                </a:solidFill>
              </a:rPr>
              <a:t>OVERHEAD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E6AFA9-B003-05A8-C35D-5846AE99A841}"/>
              </a:ext>
            </a:extLst>
          </p:cNvPr>
          <p:cNvSpPr txBox="1"/>
          <p:nvPr/>
        </p:nvSpPr>
        <p:spPr>
          <a:xfrm>
            <a:off x="680000" y="4508499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chemeClr val="bg1"/>
                </a:solidFill>
              </a:rPr>
              <a:t>G0</a:t>
            </a:r>
          </a:p>
        </p:txBody>
      </p:sp>
    </p:spTree>
    <p:extLst>
      <p:ext uri="{BB962C8B-B14F-4D97-AF65-F5344CB8AC3E}">
        <p14:creationId xmlns:p14="http://schemas.microsoft.com/office/powerpoint/2010/main" val="52302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6408E-C7F4-3910-C628-BFC8D27F4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13250"/>
            <a:ext cx="10691191" cy="741780"/>
          </a:xfrm>
        </p:spPr>
        <p:txBody>
          <a:bodyPr/>
          <a:lstStyle/>
          <a:p>
            <a:r>
              <a:rPr lang="en-FR" dirty="0"/>
              <a:t>Users and reference radiation levels per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16DF4-6231-0664-8F93-2E975DE5488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/>
              <a:t>In CHARM we can host several users in parallel testing:</a:t>
            </a:r>
          </a:p>
          <a:p>
            <a:r>
              <a:rPr lang="en-FR" sz="2400" dirty="0"/>
              <a:t>The CHARM rack can host up to 2 users</a:t>
            </a:r>
          </a:p>
          <a:p>
            <a:pPr lvl="1"/>
            <a:r>
              <a:rPr lang="en-GB" sz="2000" i="1" dirty="0"/>
              <a:t>U</a:t>
            </a:r>
            <a:r>
              <a:rPr lang="en-FR" sz="2000" i="1" dirty="0"/>
              <a:t>p to </a:t>
            </a:r>
            <a:r>
              <a:rPr lang="en-FR" sz="2000" i="1" dirty="0">
                <a:solidFill>
                  <a:schemeClr val="accent2">
                    <a:lumMod val="75000"/>
                  </a:schemeClr>
                </a:solidFill>
              </a:rPr>
              <a:t>500 Gy</a:t>
            </a:r>
            <a:r>
              <a:rPr lang="en-FR" sz="2000" i="1" dirty="0"/>
              <a:t>, </a:t>
            </a:r>
            <a:r>
              <a:rPr lang="en-FR" sz="2000" i="1" dirty="0">
                <a:solidFill>
                  <a:srgbClr val="7030A0"/>
                </a:solidFill>
              </a:rPr>
              <a:t>1.8E12 HEH/cm</a:t>
            </a:r>
            <a:r>
              <a:rPr lang="en-FR" sz="2000" i="1" baseline="30000" dirty="0">
                <a:solidFill>
                  <a:srgbClr val="7030A0"/>
                </a:solidFill>
              </a:rPr>
              <a:t>2</a:t>
            </a:r>
            <a:r>
              <a:rPr lang="en-FR" sz="2000" i="1" dirty="0"/>
              <a:t>, </a:t>
            </a:r>
            <a:r>
              <a:rPr lang="en-FR" sz="2000" i="1" dirty="0">
                <a:solidFill>
                  <a:schemeClr val="accent6">
                    <a:lumMod val="75000"/>
                  </a:schemeClr>
                </a:solidFill>
              </a:rPr>
              <a:t>3E12 1-MEVeq n</a:t>
            </a:r>
            <a:r>
              <a:rPr lang="en-GB" sz="2000" i="1" dirty="0">
                <a:solidFill>
                  <a:schemeClr val="accent6">
                    <a:lumMod val="75000"/>
                  </a:schemeClr>
                </a:solidFill>
              </a:rPr>
              <a:t> /cm</a:t>
            </a:r>
            <a:r>
              <a:rPr lang="en-GB" sz="2000" i="1" baseline="30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FR" sz="2000" i="1" dirty="0"/>
              <a:t>, </a:t>
            </a:r>
            <a:r>
              <a:rPr lang="en-FR" sz="2000" i="1" dirty="0">
                <a:solidFill>
                  <a:schemeClr val="accent5"/>
                </a:solidFill>
              </a:rPr>
              <a:t>5E11 Th n</a:t>
            </a:r>
            <a:r>
              <a:rPr lang="en-GB" sz="20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000" i="1" dirty="0">
                <a:solidFill>
                  <a:schemeClr val="accent5"/>
                </a:solidFill>
              </a:rPr>
              <a:t>/cm</a:t>
            </a:r>
            <a:r>
              <a:rPr lang="en-GB" sz="2000" i="1" baseline="30000" dirty="0">
                <a:solidFill>
                  <a:schemeClr val="accent5"/>
                </a:solidFill>
              </a:rPr>
              <a:t>2</a:t>
            </a:r>
            <a:r>
              <a:rPr lang="en-FR" sz="2000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FR" sz="2000" i="1" dirty="0"/>
              <a:t>, per week</a:t>
            </a:r>
          </a:p>
          <a:p>
            <a:pPr lvl="1"/>
            <a:endParaRPr lang="en-FR" sz="2000" i="1" dirty="0"/>
          </a:p>
          <a:p>
            <a:r>
              <a:rPr lang="en-FR" sz="2400" dirty="0"/>
              <a:t>G0 (grillage close to partch panel) up to 3 users depending on size</a:t>
            </a:r>
          </a:p>
          <a:p>
            <a:pPr marL="460375" marR="0" lvl="1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 to 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25 Gy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7E11 HEH</a:t>
            </a:r>
            <a:r>
              <a:rPr lang="en-FR" sz="2000" i="1" dirty="0">
                <a:solidFill>
                  <a:srgbClr val="7030A0"/>
                </a:solidFill>
              </a:rPr>
              <a:t>/cm</a:t>
            </a:r>
            <a:r>
              <a:rPr lang="en-FR" sz="2000" i="1" baseline="30000" dirty="0">
                <a:solidFill>
                  <a:srgbClr val="7030A0"/>
                </a:solidFill>
              </a:rPr>
              <a:t>2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2E12 1-MEVeq n</a:t>
            </a:r>
            <a:r>
              <a:rPr lang="en-GB" sz="2000" i="1" dirty="0">
                <a:solidFill>
                  <a:schemeClr val="accent6">
                    <a:lumMod val="75000"/>
                  </a:schemeClr>
                </a:solidFill>
              </a:rPr>
              <a:t> /cm</a:t>
            </a:r>
            <a:r>
              <a:rPr lang="en-GB" sz="2000" i="1" baseline="30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5E11 Th n</a:t>
            </a:r>
            <a:r>
              <a:rPr lang="en-FR" sz="2000" i="1" dirty="0"/>
              <a:t> </a:t>
            </a:r>
            <a:r>
              <a:rPr lang="en-GB" sz="2000" i="1" dirty="0">
                <a:solidFill>
                  <a:schemeClr val="accent5"/>
                </a:solidFill>
              </a:rPr>
              <a:t>/cm</a:t>
            </a:r>
            <a:r>
              <a:rPr lang="en-GB" sz="2000" i="1" baseline="30000" dirty="0">
                <a:solidFill>
                  <a:schemeClr val="accent5"/>
                </a:solidFill>
              </a:rPr>
              <a:t>2</a:t>
            </a:r>
            <a:r>
              <a:rPr lang="en-FR" sz="2000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FR" sz="2000" i="1" dirty="0"/>
              <a:t>, per week</a:t>
            </a:r>
            <a:endParaRPr kumimoji="0" lang="en-FR" sz="2000" b="0" i="1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60375" marR="0" lvl="1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/>
            </a:pPr>
            <a:endParaRPr lang="en-FR" sz="2000" dirty="0"/>
          </a:p>
          <a:p>
            <a:r>
              <a:rPr lang="en-FR" sz="2400" dirty="0"/>
              <a:t>Overhead up to 1 user</a:t>
            </a:r>
          </a:p>
          <a:p>
            <a:pPr marL="460375" marR="0" lvl="1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 to 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100 Gy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1E12 HEH</a:t>
            </a:r>
            <a:r>
              <a:rPr lang="en-FR" sz="2000" i="1" dirty="0">
                <a:solidFill>
                  <a:srgbClr val="7030A0"/>
                </a:solidFill>
              </a:rPr>
              <a:t>/cm</a:t>
            </a:r>
            <a:r>
              <a:rPr lang="en-FR" sz="2000" i="1" baseline="30000" dirty="0">
                <a:solidFill>
                  <a:srgbClr val="7030A0"/>
                </a:solidFill>
              </a:rPr>
              <a:t>2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1.5E12 1-MEVeq n</a:t>
            </a:r>
            <a:r>
              <a:rPr lang="en-GB" sz="2000" i="1" dirty="0">
                <a:solidFill>
                  <a:schemeClr val="accent6">
                    <a:lumMod val="75000"/>
                  </a:schemeClr>
                </a:solidFill>
              </a:rPr>
              <a:t> /cm</a:t>
            </a:r>
            <a:r>
              <a:rPr lang="en-GB" sz="2000" i="1" baseline="30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FR" sz="2000" b="0" i="1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5E11 Th n</a:t>
            </a:r>
            <a:r>
              <a:rPr lang="en-GB" sz="2000" i="1">
                <a:solidFill>
                  <a:schemeClr val="accent5"/>
                </a:solidFill>
              </a:rPr>
              <a:t> /cm</a:t>
            </a:r>
            <a:r>
              <a:rPr lang="en-GB" sz="2000" i="1" baseline="30000">
                <a:solidFill>
                  <a:schemeClr val="accent5"/>
                </a:solidFill>
              </a:rPr>
              <a:t>2</a:t>
            </a:r>
            <a:r>
              <a:rPr lang="en-FR" sz="2000" i="1">
                <a:solidFill>
                  <a:schemeClr val="accent5"/>
                </a:solidFill>
              </a:rPr>
              <a:t> </a:t>
            </a:r>
            <a:r>
              <a:rPr lang="en-FR" sz="2000" i="1" dirty="0"/>
              <a:t>, per week</a:t>
            </a:r>
            <a:endParaRPr kumimoji="0" lang="en-FR" sz="2000" b="0" i="1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7D62CF-5E3C-BB8B-9CB6-D9A7DD5FBD4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E996F-5E7A-EF3A-F5DC-0226A8B5C7F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46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F54DA-B0B2-8BE0-3392-F6B6FDF37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>
                <a:latin typeface="+mj-lt"/>
              </a:rPr>
              <a:t>Operations</a:t>
            </a:r>
            <a:r>
              <a:rPr lang="en-US" dirty="0">
                <a:latin typeface="+mj-lt"/>
              </a:rPr>
              <a:t>:</a:t>
            </a:r>
            <a:r>
              <a:rPr lang="en-CH">
                <a:latin typeface="+mj-lt"/>
              </a:rPr>
              <a:t> Planning</a:t>
            </a:r>
            <a:r>
              <a:rPr lang="en-US" dirty="0">
                <a:latin typeface="+mj-lt"/>
              </a:rPr>
              <a:t> </a:t>
            </a:r>
            <a:r>
              <a:rPr lang="en-CH">
                <a:latin typeface="+mj-lt"/>
              </a:rPr>
              <a:t>and </a:t>
            </a:r>
            <a:r>
              <a:rPr lang="en-CH" dirty="0">
                <a:latin typeface="+mj-lt"/>
              </a:rPr>
              <a:t>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AFBAD-DE0F-91A6-F761-FDE7B123380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H" dirty="0"/>
              <a:t>Constraints:</a:t>
            </a:r>
          </a:p>
          <a:p>
            <a:pPr lvl="1"/>
            <a:r>
              <a:rPr lang="en-CH" dirty="0"/>
              <a:t>Safety/RP : Reduce at maximum the exposure of users and operators to ionizing radiation</a:t>
            </a:r>
          </a:p>
          <a:p>
            <a:pPr lvl="1"/>
            <a:r>
              <a:rPr lang="en-CH" dirty="0"/>
              <a:t>Organize the accesses to reduce at maximum the overhead</a:t>
            </a:r>
          </a:p>
          <a:p>
            <a:pPr lvl="1"/>
            <a:r>
              <a:rPr lang="en-CH" dirty="0"/>
              <a:t>Deliver the radiation levels requested by the users + environment fitting</a:t>
            </a:r>
          </a:p>
          <a:p>
            <a:r>
              <a:rPr lang="en-CH" dirty="0"/>
              <a:t>Operational constraints</a:t>
            </a:r>
          </a:p>
          <a:p>
            <a:pPr lvl="1"/>
            <a:r>
              <a:rPr lang="en-CH" dirty="0"/>
              <a:t>Upstream IRRAD facility operations follow-up</a:t>
            </a:r>
          </a:p>
          <a:p>
            <a:pPr lvl="1"/>
            <a:r>
              <a:rPr lang="en-CH"/>
              <a:t>CHIMERA</a:t>
            </a:r>
            <a:r>
              <a:rPr lang="en-CH" dirty="0"/>
              <a:t>/HEARTS (EU </a:t>
            </a:r>
            <a:r>
              <a:rPr lang="en-CH"/>
              <a:t>Project)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ions in the last 2 weeks of PS EA beam</a:t>
            </a:r>
            <a:endParaRPr lang="en-CH" dirty="0"/>
          </a:p>
          <a:p>
            <a:pPr lvl="1"/>
            <a:r>
              <a:rPr lang="en-CH" dirty="0"/>
              <a:t>RP WEEK </a:t>
            </a:r>
          </a:p>
          <a:p>
            <a:pPr lvl="1"/>
            <a:r>
              <a:rPr lang="en-CH" dirty="0"/>
              <a:t>No more than 2 users in the test rack </a:t>
            </a:r>
            <a:r>
              <a:rPr lang="en-CH"/>
              <a:t>+ EPR</a:t>
            </a:r>
            <a:r>
              <a:rPr lang="en-US" dirty="0"/>
              <a:t> activities</a:t>
            </a:r>
            <a:r>
              <a:rPr lang="en-CH"/>
              <a:t> </a:t>
            </a:r>
            <a:r>
              <a:rPr lang="en-CH" dirty="0"/>
              <a:t>(dosimetry and </a:t>
            </a:r>
            <a:r>
              <a:rPr lang="en-CH"/>
              <a:t>testing)</a:t>
            </a:r>
            <a:endParaRPr lang="en-US" dirty="0"/>
          </a:p>
          <a:p>
            <a:pPr lvl="1"/>
            <a:r>
              <a:rPr lang="en-US" dirty="0"/>
              <a:t>Additional </a:t>
            </a:r>
            <a:r>
              <a:rPr lang="en-CH"/>
              <a:t>users </a:t>
            </a:r>
            <a:r>
              <a:rPr lang="en-US" dirty="0"/>
              <a:t>in G0 or Overhead, not on </a:t>
            </a:r>
            <a:r>
              <a:rPr lang="en-CH"/>
              <a:t>the rack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97DBC-8EF0-E6EA-689A-DB2ECC97E19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5D16A-8783-7862-6BB7-72EDB6852D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493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1C3DE-803F-7165-4689-EECDCF588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Ops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E3BC6-29A4-FEE0-0741-467BC4B558E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en-CH"/>
              <a:t>CHARM </a:t>
            </a:r>
            <a:r>
              <a:rPr lang="en-CH" dirty="0"/>
              <a:t>irradiation time is divided in Slots: 1 Slot is one week</a:t>
            </a:r>
          </a:p>
          <a:p>
            <a:pPr lvl="1"/>
            <a:r>
              <a:rPr lang="en-CH" dirty="0"/>
              <a:t>Access is ONLY on </a:t>
            </a:r>
            <a:r>
              <a:rPr lang="en-GB" dirty="0"/>
              <a:t>W</a:t>
            </a:r>
            <a:r>
              <a:rPr lang="en-CH" dirty="0"/>
              <a:t>ednesday: profiting of the PS MD </a:t>
            </a:r>
          </a:p>
          <a:p>
            <a:pPr lvl="1"/>
            <a:r>
              <a:rPr lang="en-CH"/>
              <a:t>CHARM </a:t>
            </a:r>
            <a:r>
              <a:rPr lang="en-CH" dirty="0"/>
              <a:t>Target is removed from the beam in accordance with RP recom</a:t>
            </a:r>
            <a:r>
              <a:rPr lang="en-GB" dirty="0"/>
              <a:t>m</a:t>
            </a:r>
            <a:r>
              <a:rPr lang="en-CH" dirty="0"/>
              <a:t>endation: 24 hours before the access.</a:t>
            </a:r>
          </a:p>
          <a:p>
            <a:pPr lvl="1"/>
            <a:r>
              <a:rPr lang="en-CH" dirty="0"/>
              <a:t>The preparation room allows users to test in advance the</a:t>
            </a:r>
            <a:r>
              <a:rPr lang="en-GB" dirty="0" err="1"/>
              <a:t>ir</a:t>
            </a:r>
            <a:r>
              <a:rPr lang="en-GB" dirty="0"/>
              <a:t> setup</a:t>
            </a:r>
          </a:p>
          <a:p>
            <a:pPr lvl="2"/>
            <a:r>
              <a:rPr lang="en-GB" dirty="0"/>
              <a:t>Wednesday -&gt; One-shot installation -&gt; If the setup is not working the user won’t test</a:t>
            </a:r>
            <a:endParaRPr lang="en-CH" dirty="0"/>
          </a:p>
          <a:p>
            <a:pPr lvl="1"/>
            <a:r>
              <a:rPr lang="en-CH" dirty="0"/>
              <a:t>Users are </a:t>
            </a:r>
            <a:r>
              <a:rPr lang="en-CH" b="1" dirty="0"/>
              <a:t>requested</a:t>
            </a:r>
            <a:r>
              <a:rPr lang="en-CH" dirty="0"/>
              <a:t> to test their equipment in the preparation room </a:t>
            </a:r>
            <a:r>
              <a:rPr lang="en-CH" b="1" dirty="0"/>
              <a:t>one week in advance</a:t>
            </a:r>
            <a:r>
              <a:rPr lang="en-CH" dirty="0"/>
              <a:t> wrt to their installation</a:t>
            </a:r>
          </a:p>
          <a:p>
            <a:pPr lvl="2"/>
            <a:endParaRPr lang="en-CH" dirty="0"/>
          </a:p>
          <a:p>
            <a:pPr marL="231775" lvl="1" indent="0">
              <a:buNone/>
            </a:pPr>
            <a:endParaRPr lang="en-CH" dirty="0"/>
          </a:p>
          <a:p>
            <a:pPr lvl="1"/>
            <a:endParaRPr lang="en-CH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C5A92-D2A0-7B9F-A47B-EFC1F8E879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6F3B33-4D0F-4D01-8478-7D4E9BC746F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719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5FBF8-1596-0DD0-86E4-47E69FA11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Protons to PS EA and CHARM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42F99-775F-7C10-0A3C-3ED6A9B65F1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6053501" cy="4705675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Relevant dates</a:t>
            </a:r>
            <a:r>
              <a:rPr lang="en-IT" sz="2400" b="1"/>
              <a:t>:</a:t>
            </a:r>
            <a:endParaRPr lang="en-US" sz="2400" b="1" dirty="0"/>
          </a:p>
          <a:p>
            <a:r>
              <a:rPr lang="en-US" sz="2400" dirty="0"/>
              <a:t>March 18: protons to EA</a:t>
            </a:r>
          </a:p>
          <a:p>
            <a:r>
              <a:rPr lang="en-US" sz="2400" dirty="0"/>
              <a:t>June 12-15 Injectors Technical Stop</a:t>
            </a:r>
          </a:p>
          <a:p>
            <a:r>
              <a:rPr lang="en-US" sz="2400" dirty="0"/>
              <a:t>October 14/16 end of protons to EA</a:t>
            </a:r>
          </a:p>
          <a:p>
            <a:endParaRPr lang="en-IT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5621E8-12F4-CD54-6E84-EA1CBB32D7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358698-24A4-F8A2-F0DB-8A6BBC0773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098" b="14824"/>
          <a:stretch/>
        </p:blipFill>
        <p:spPr>
          <a:xfrm>
            <a:off x="6891701" y="992675"/>
            <a:ext cx="4846211" cy="521745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D2366-AFD7-4836-13B7-29114EF9C75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209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3D4AC-BD33-3750-3F5A-2D4206000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B573C-6536-797C-4ACC-F9FE49198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CHARM calendar for 2024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7873A-C4E0-3A84-1E61-5223C21C34E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6053501" cy="4705675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Starting from 2024 we adopt the standard week numbering:</a:t>
            </a:r>
          </a:p>
          <a:p>
            <a:r>
              <a:rPr lang="en-US" sz="2400" dirty="0"/>
              <a:t>A test scheduled for </a:t>
            </a:r>
            <a:r>
              <a:rPr lang="en-US" sz="2400" dirty="0" err="1"/>
              <a:t>Wxx</a:t>
            </a:r>
            <a:r>
              <a:rPr lang="en-US" sz="2400" dirty="0"/>
              <a:t> is foreseen to start on Wednesday of </a:t>
            </a:r>
            <a:r>
              <a:rPr lang="en-US" sz="2400" dirty="0" err="1"/>
              <a:t>Wxx</a:t>
            </a:r>
            <a:endParaRPr lang="en-US" sz="2400" dirty="0"/>
          </a:p>
          <a:p>
            <a:r>
              <a:rPr lang="en-US" sz="2400" dirty="0"/>
              <a:t>Dry run starts on Wednesday W(xx-1)</a:t>
            </a:r>
          </a:p>
          <a:p>
            <a:r>
              <a:rPr lang="en-US" sz="2400" dirty="0"/>
              <a:t>The first user week is W14</a:t>
            </a:r>
          </a:p>
          <a:p>
            <a:r>
              <a:rPr lang="en-US" sz="2400" dirty="0"/>
              <a:t>The last user week is W41</a:t>
            </a:r>
          </a:p>
          <a:p>
            <a:r>
              <a:rPr lang="en-US" sz="2400" dirty="0"/>
              <a:t>W24 is Injectors TS</a:t>
            </a:r>
          </a:p>
          <a:p>
            <a:r>
              <a:rPr lang="en-US" sz="2400" dirty="0"/>
              <a:t>W38 is dedicated to RP</a:t>
            </a:r>
          </a:p>
          <a:p>
            <a:pPr marL="0" indent="0">
              <a:buNone/>
            </a:pPr>
            <a:endParaRPr lang="en-IT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51F75-01A1-441C-8680-79F3C0FA65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user planning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E8BC46-2D55-7792-7325-25726CBB15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098" b="14824"/>
          <a:stretch/>
        </p:blipFill>
        <p:spPr>
          <a:xfrm>
            <a:off x="6891701" y="992675"/>
            <a:ext cx="4846211" cy="521745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6F2E19-8C33-1DF6-4CCF-58FFC90566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249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26580</TotalTime>
  <Words>870</Words>
  <Application>Microsoft Macintosh PowerPoint</Application>
  <PresentationFormat>Widescreen</PresentationFormat>
  <Paragraphs>282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Helvetica Neue</vt:lpstr>
      <vt:lpstr>Wingdings</vt:lpstr>
      <vt:lpstr>Office Theme</vt:lpstr>
      <vt:lpstr>CHARM user planning 2024 </vt:lpstr>
      <vt:lpstr>East Area Irradiation Facilites</vt:lpstr>
      <vt:lpstr>Irradiation Room</vt:lpstr>
      <vt:lpstr>Irradiation Room</vt:lpstr>
      <vt:lpstr>Users and reference radiation levels per week</vt:lpstr>
      <vt:lpstr>Operations: Planning and constraints</vt:lpstr>
      <vt:lpstr>Weekly Ops</vt:lpstr>
      <vt:lpstr>Protons to PS EA and CHARM</vt:lpstr>
      <vt:lpstr>CHARM calendar for 2024</vt:lpstr>
      <vt:lpstr>2024 schedule booking </vt:lpstr>
      <vt:lpstr>Current CHARM occupancy, as of today 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Salvatore Fiore</cp:lastModifiedBy>
  <cp:revision>1158</cp:revision>
  <cp:lastPrinted>2024-02-22T11:46:26Z</cp:lastPrinted>
  <dcterms:created xsi:type="dcterms:W3CDTF">2019-11-06T09:35:48Z</dcterms:created>
  <dcterms:modified xsi:type="dcterms:W3CDTF">2024-02-22T14:24:54Z</dcterms:modified>
</cp:coreProperties>
</file>