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05" r:id="rId3"/>
    <p:sldId id="306" r:id="rId4"/>
    <p:sldId id="317" r:id="rId5"/>
    <p:sldId id="318" r:id="rId6"/>
    <p:sldId id="319" r:id="rId7"/>
    <p:sldId id="320" r:id="rId8"/>
    <p:sldId id="321" r:id="rId9"/>
    <p:sldId id="323" r:id="rId10"/>
    <p:sldId id="325" r:id="rId11"/>
    <p:sldId id="322" r:id="rId12"/>
    <p:sldId id="324" r:id="rId13"/>
    <p:sldId id="326" r:id="rId14"/>
    <p:sldId id="327" r:id="rId15"/>
    <p:sldId id="30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AFABAB"/>
    <a:srgbClr val="B3B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70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6949-1945-4AD7-AC54-60BDEE7C4706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AD17-93E4-4321-BFB0-B1EBDD4E5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7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91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AA9F0250-3CAA-F246-87F2-3A51B1869881}" type="datetime1">
              <a:rPr lang="de-CH" smtClean="0"/>
              <a:t>22.02.2024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0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058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3765"/>
            <a:ext cx="10515600" cy="4693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3FE3870-8439-774D-A3FD-7702AC0D6DDF}" type="datetime1">
              <a:rPr lang="de-CH" smtClean="0"/>
              <a:t>22.02.2024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3A5B29A-A7EE-554C-95DC-57F88259894C}" type="datetime1">
              <a:rPr lang="de-CH" smtClean="0"/>
              <a:t>22.02.2024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F016CD-E4A7-6D08-559C-8E3D282F6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058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2F908-8F6F-CD2E-6633-9BBD62937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3765"/>
            <a:ext cx="10515600" cy="4693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25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E9513-1451-DD4D-8363-5E950CC47ADF}" type="datetime1">
              <a:rPr lang="de-CH" smtClean="0"/>
              <a:t>22.02.2024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RADWG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cid:1E0CEB11-E8A4-406F-A53B-909348674A3B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1048" y="3084223"/>
            <a:ext cx="8449597" cy="775845"/>
          </a:xfrm>
        </p:spPr>
        <p:txBody>
          <a:bodyPr anchor="b">
            <a:normAutofit/>
          </a:bodyPr>
          <a:lstStyle/>
          <a:p>
            <a:r>
              <a:rPr lang="en-GB" sz="4000" dirty="0">
                <a:solidFill>
                  <a:schemeClr val="tx2"/>
                </a:solidFill>
              </a:rPr>
              <a:t>RADWG Workshop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4791" y="5171951"/>
            <a:ext cx="10122418" cy="635329"/>
          </a:xfrm>
        </p:spPr>
        <p:txBody>
          <a:bodyPr anchor="ctr">
            <a:noAutofit/>
          </a:bodyPr>
          <a:lstStyle/>
          <a:p>
            <a:r>
              <a:rPr lang="it-IT" sz="2000" dirty="0">
                <a:solidFill>
                  <a:schemeClr val="tx2"/>
                </a:solidFill>
              </a:rPr>
              <a:t>M. Barros Marin*, A. Boccardi, S. Can Ozdogan, S. Danzeca, R. Ferraro, A. Scialdone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3393515" y="320231"/>
            <a:ext cx="5343518" cy="283656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17AFF83-AA22-4D22-A412-C94A422514B5}" type="slidenum">
              <a:rPr lang="en-GB" smtClean="0"/>
              <a:pPr>
                <a:spcAft>
                  <a:spcPts val="600"/>
                </a:spcAft>
              </a:pPr>
              <a:t>1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8F24EB1-FB47-25AA-01CD-5C707D6250ED}"/>
              </a:ext>
            </a:extLst>
          </p:cNvPr>
          <p:cNvSpPr txBox="1">
            <a:spLocks/>
          </p:cNvSpPr>
          <p:nvPr/>
        </p:nvSpPr>
        <p:spPr>
          <a:xfrm>
            <a:off x="1871048" y="4020434"/>
            <a:ext cx="8449597" cy="6353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chemeClr val="tx2"/>
                </a:solidFill>
              </a:rPr>
              <a:t>COTS SFP/QSFP radiation test </a:t>
            </a:r>
          </a:p>
        </p:txBody>
      </p:sp>
    </p:spTree>
    <p:extLst>
      <p:ext uri="{BB962C8B-B14F-4D97-AF65-F5344CB8AC3E}">
        <p14:creationId xmlns:p14="http://schemas.microsoft.com/office/powerpoint/2010/main" val="228427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test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TID test results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71B2D1-1136-C81D-C8DD-326B35152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198399"/>
            <a:ext cx="11125200" cy="3607196"/>
          </a:xfrm>
          <a:prstGeom prst="rect">
            <a:avLst/>
          </a:prstGeom>
        </p:spPr>
      </p:pic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358BB630-540E-553F-5035-BA3032396B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6FE04E39-DABA-5E69-808C-7B1858C87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</p:spTree>
    <p:extLst>
      <p:ext uri="{BB962C8B-B14F-4D97-AF65-F5344CB8AC3E}">
        <p14:creationId xmlns:p14="http://schemas.microsoft.com/office/powerpoint/2010/main" val="3779182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test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SEE test block diagram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E8CB71-6ED9-528E-EF9A-134BFF3141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4"/>
          <a:stretch/>
        </p:blipFill>
        <p:spPr>
          <a:xfrm>
            <a:off x="377565" y="2541670"/>
            <a:ext cx="11436871" cy="3012565"/>
          </a:xfrm>
          <a:prstGeom prst="rect">
            <a:avLst/>
          </a:prstGeom>
        </p:spPr>
      </p:pic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8FC9DBA5-E198-B89E-FF1A-20FD6F647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2CCADF0B-88A2-7218-F74B-B918CB5D7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</p:spTree>
    <p:extLst>
      <p:ext uri="{BB962C8B-B14F-4D97-AF65-F5344CB8AC3E}">
        <p14:creationId xmlns:p14="http://schemas.microsoft.com/office/powerpoint/2010/main" val="4232485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test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SEE test implementation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3787774"/>
            <a:ext cx="2743200" cy="365125"/>
          </a:xfrm>
        </p:spPr>
        <p:txBody>
          <a:bodyPr/>
          <a:lstStyle/>
          <a:p>
            <a:fld id="{917AFF83-AA22-4D22-A412-C94A422514B5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7" name="Picture 6" descr="A picture containing machine, engineering, industry, pipe&#10;&#10;Description automatically generated">
            <a:extLst>
              <a:ext uri="{FF2B5EF4-FFF2-40B4-BE49-F238E27FC236}">
                <a16:creationId xmlns:a16="http://schemas.microsoft.com/office/drawing/2014/main" id="{20E269A4-DAE3-5195-8C92-06D58789F2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17"/>
          <a:stretch/>
        </p:blipFill>
        <p:spPr bwMode="auto">
          <a:xfrm>
            <a:off x="7543800" y="1123607"/>
            <a:ext cx="4126193" cy="461078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0AB91C6-7EF1-09EE-118D-5BAF0F52D33A}"/>
              </a:ext>
            </a:extLst>
          </p:cNvPr>
          <p:cNvSpPr/>
          <p:nvPr/>
        </p:nvSpPr>
        <p:spPr>
          <a:xfrm>
            <a:off x="9301708" y="2266614"/>
            <a:ext cx="952500" cy="2240148"/>
          </a:xfrm>
          <a:prstGeom prst="rect">
            <a:avLst/>
          </a:prstGeom>
          <a:noFill/>
          <a:ln w="1905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6402BF-86A7-5472-73E4-EF673522926D}"/>
              </a:ext>
            </a:extLst>
          </p:cNvPr>
          <p:cNvSpPr txBox="1"/>
          <p:nvPr/>
        </p:nvSpPr>
        <p:spPr>
          <a:xfrm>
            <a:off x="9079193" y="1360078"/>
            <a:ext cx="1622267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5400" b="1" dirty="0">
                <a:ln w="38100"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DUT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CBCFBBB-7A70-8E14-36B3-62C459CAF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986092" y="851754"/>
            <a:ext cx="3434530" cy="6145493"/>
          </a:xfrm>
          <a:prstGeom prst="rect">
            <a:avLst/>
          </a:prstGeom>
        </p:spPr>
      </p:pic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94025244-FB03-53C6-7AE3-D13F20FDB7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C62902E0-0D9E-B3D2-CEA6-3779C2802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</p:spTree>
    <p:extLst>
      <p:ext uri="{BB962C8B-B14F-4D97-AF65-F5344CB8AC3E}">
        <p14:creationId xmlns:p14="http://schemas.microsoft.com/office/powerpoint/2010/main" val="2387255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test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SEE test results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2AA6DA-78AE-B3DA-F41D-A6B9005CD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2129684"/>
            <a:ext cx="11696700" cy="3321470"/>
          </a:xfrm>
          <a:prstGeom prst="rect">
            <a:avLst/>
          </a:prstGeom>
        </p:spPr>
      </p:pic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031FA152-9501-5E2A-5758-A19F135D57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39602A1-0AB5-1AC9-5FD2-0E1F93EE0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</p:spTree>
    <p:extLst>
      <p:ext uri="{BB962C8B-B14F-4D97-AF65-F5344CB8AC3E}">
        <p14:creationId xmlns:p14="http://schemas.microsoft.com/office/powerpoint/2010/main" val="4021649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632" y="365126"/>
            <a:ext cx="10515600" cy="820580"/>
          </a:xfrm>
        </p:spPr>
        <p:txBody>
          <a:bodyPr/>
          <a:lstStyle/>
          <a:p>
            <a:r>
              <a:rPr lang="en-GB" dirty="0"/>
              <a:t>Summary &amp; Outlook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3765"/>
            <a:ext cx="11353800" cy="4693811"/>
          </a:xfrm>
        </p:spPr>
        <p:txBody>
          <a:bodyPr/>
          <a:lstStyle/>
          <a:p>
            <a:r>
              <a:rPr lang="en-GB" dirty="0"/>
              <a:t>The LHC BPM system reliability compromised after ~20 years of operation</a:t>
            </a:r>
          </a:p>
          <a:p>
            <a:r>
              <a:rPr lang="en-GB" dirty="0"/>
              <a:t>LHC BPM Consolidation effort ongoing</a:t>
            </a:r>
          </a:p>
          <a:p>
            <a:r>
              <a:rPr lang="en-GB" dirty="0"/>
              <a:t>Baseline for the Optical Tx: CWDM SM-</a:t>
            </a:r>
            <a:r>
              <a:rPr lang="en-GB" dirty="0" err="1"/>
              <a:t>VTTx</a:t>
            </a:r>
            <a:endParaRPr lang="en-GB" dirty="0"/>
          </a:p>
          <a:p>
            <a:r>
              <a:rPr lang="en-GB" dirty="0"/>
              <a:t>COTS optical transceivers as back-up option due to procurement issues</a:t>
            </a:r>
          </a:p>
          <a:p>
            <a:r>
              <a:rPr lang="en-GB" dirty="0"/>
              <a:t>COTS optical transceivers tested at PSI -&gt; </a:t>
            </a:r>
            <a:r>
              <a:rPr lang="en-GB" b="1" dirty="0">
                <a:solidFill>
                  <a:srgbClr val="00B050"/>
                </a:solidFill>
              </a:rPr>
              <a:t>2 DUT passed the test</a:t>
            </a:r>
          </a:p>
          <a:p>
            <a:r>
              <a:rPr lang="en-GB" dirty="0"/>
              <a:t>JINST paper and test report available to the community soon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BD07617D-C933-F712-A8A9-F2933DB0CA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9D829710-81B3-5D63-3A97-DCC19B3D4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</p:spTree>
    <p:extLst>
      <p:ext uri="{BB962C8B-B14F-4D97-AF65-F5344CB8AC3E}">
        <p14:creationId xmlns:p14="http://schemas.microsoft.com/office/powerpoint/2010/main" val="888124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259" y="2530713"/>
            <a:ext cx="10147541" cy="2802414"/>
          </a:xfrm>
        </p:spPr>
        <p:txBody>
          <a:bodyPr/>
          <a:lstStyle/>
          <a:p>
            <a:r>
              <a:rPr lang="en-GB" dirty="0"/>
              <a:t>Any Question?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384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FF06D-5CE9-25FD-CF55-13EF3E050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ADDF8-F4B2-C15B-F4D9-E67C583D0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/>
              <a:t>Radiation test</a:t>
            </a:r>
          </a:p>
          <a:p>
            <a:r>
              <a:rPr lang="en-GB" dirty="0"/>
              <a:t>Summary &amp; Outlook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61B65-718F-31D7-4DD9-981722258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9695855E-7273-D1F5-252C-F2BEF415F2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017872B-8554-961B-0D21-6549C2BD6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</p:spTree>
    <p:extLst>
      <p:ext uri="{BB962C8B-B14F-4D97-AF65-F5344CB8AC3E}">
        <p14:creationId xmlns:p14="http://schemas.microsoft.com/office/powerpoint/2010/main" val="4055497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Current LHC BPM system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BDFD76-DFAB-6AD6-B896-B6B391B63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000" y="1964080"/>
            <a:ext cx="4139595" cy="36739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DFA293-47C9-5E87-DA35-631B4FB7F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606" y="1573930"/>
            <a:ext cx="3943900" cy="415348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8DD0473D-12C0-C2C6-3182-45C062472421}"/>
              </a:ext>
            </a:extLst>
          </p:cNvPr>
          <p:cNvSpPr/>
          <p:nvPr/>
        </p:nvSpPr>
        <p:spPr>
          <a:xfrm>
            <a:off x="3965414" y="3961168"/>
            <a:ext cx="178676" cy="100899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D9E4BAD-D724-3EAA-A74B-9B67EE3F0943}"/>
              </a:ext>
            </a:extLst>
          </p:cNvPr>
          <p:cNvCxnSpPr/>
          <p:nvPr/>
        </p:nvCxnSpPr>
        <p:spPr>
          <a:xfrm flipV="1">
            <a:off x="4265069" y="2314775"/>
            <a:ext cx="4028475" cy="175206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3BC31276-2EE9-CF54-9B9D-5B0EE7F407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D77EF8AD-00A1-1335-86B2-0B7939536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</p:spTree>
    <p:extLst>
      <p:ext uri="{BB962C8B-B14F-4D97-AF65-F5344CB8AC3E}">
        <p14:creationId xmlns:p14="http://schemas.microsoft.com/office/powerpoint/2010/main" val="1348169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3764"/>
            <a:ext cx="10515600" cy="4693811"/>
          </a:xfrm>
        </p:spPr>
        <p:txBody>
          <a:bodyPr/>
          <a:lstStyle/>
          <a:p>
            <a:r>
              <a:rPr lang="en-GB" dirty="0"/>
              <a:t>LHC BPM consolidation project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801D7D-41AD-4A0C-36EE-6F3B4984A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950" y="1968836"/>
            <a:ext cx="7225773" cy="38106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1F53CF-8967-706B-FAB7-BA36E8FFDE79}"/>
              </a:ext>
            </a:extLst>
          </p:cNvPr>
          <p:cNvSpPr txBox="1"/>
          <p:nvPr/>
        </p:nvSpPr>
        <p:spPr>
          <a:xfrm>
            <a:off x="2684692" y="1969480"/>
            <a:ext cx="13108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RadTol ADC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0785AE-3BE4-18AB-85EB-34433977E52C}"/>
              </a:ext>
            </a:extLst>
          </p:cNvPr>
          <p:cNvSpPr txBox="1"/>
          <p:nvPr/>
        </p:nvSpPr>
        <p:spPr>
          <a:xfrm>
            <a:off x="4940850" y="3481392"/>
            <a:ext cx="166893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RadTol Optical Tx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1B5B59A-92A6-14FD-1987-277EA9F15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859" y="3630949"/>
            <a:ext cx="1286164" cy="3406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F608D32-D318-A6CE-523C-8AD4D52B5BEB}"/>
              </a:ext>
            </a:extLst>
          </p:cNvPr>
          <p:cNvSpPr txBox="1"/>
          <p:nvPr/>
        </p:nvSpPr>
        <p:spPr>
          <a:xfrm>
            <a:off x="7650480" y="3596999"/>
            <a:ext cx="300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(or 2-mux?)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0F6AD6-AC63-B26A-B59B-0344AC997A54}"/>
              </a:ext>
            </a:extLst>
          </p:cNvPr>
          <p:cNvSpPr txBox="1"/>
          <p:nvPr/>
        </p:nvSpPr>
        <p:spPr>
          <a:xfrm>
            <a:off x="4940849" y="5201325"/>
            <a:ext cx="166893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RadTol Optical Tx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87D5E15-DAF4-BAA2-B0F0-20C917848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479" y="5375929"/>
            <a:ext cx="1286164" cy="34066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3878091-43E1-3C7D-AE9B-813738C2F9DB}"/>
              </a:ext>
            </a:extLst>
          </p:cNvPr>
          <p:cNvSpPr txBox="1"/>
          <p:nvPr/>
        </p:nvSpPr>
        <p:spPr>
          <a:xfrm>
            <a:off x="7658100" y="5341979"/>
            <a:ext cx="300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(or 2-mux?)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D0F88A-B09F-61B4-B988-6557B11391EF}"/>
              </a:ext>
            </a:extLst>
          </p:cNvPr>
          <p:cNvSpPr/>
          <p:nvPr/>
        </p:nvSpPr>
        <p:spPr>
          <a:xfrm>
            <a:off x="3995544" y="2034540"/>
            <a:ext cx="1367870" cy="220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463A22-E4E2-2F04-8A4B-57A2BD2333FF}"/>
              </a:ext>
            </a:extLst>
          </p:cNvPr>
          <p:cNvSpPr/>
          <p:nvPr/>
        </p:nvSpPr>
        <p:spPr>
          <a:xfrm>
            <a:off x="4140324" y="2217420"/>
            <a:ext cx="1071756" cy="220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09AAD1FA-5045-06AD-A2F6-74EAC1CE7F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21" name="Footer Placeholder 5">
            <a:extLst>
              <a:ext uri="{FF2B5EF4-FFF2-40B4-BE49-F238E27FC236}">
                <a16:creationId xmlns:a16="http://schemas.microsoft.com/office/drawing/2014/main" id="{FD9F4C80-7270-205E-9D7C-69ADC8995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  <p:sp>
        <p:nvSpPr>
          <p:cNvPr id="22" name="Cloud 21">
            <a:extLst>
              <a:ext uri="{FF2B5EF4-FFF2-40B4-BE49-F238E27FC236}">
                <a16:creationId xmlns:a16="http://schemas.microsoft.com/office/drawing/2014/main" id="{BE7029D0-C279-EE80-1C8C-2C689BF32794}"/>
              </a:ext>
            </a:extLst>
          </p:cNvPr>
          <p:cNvSpPr/>
          <p:nvPr/>
        </p:nvSpPr>
        <p:spPr>
          <a:xfrm>
            <a:off x="9077591" y="2362969"/>
            <a:ext cx="1668939" cy="2973732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Back-End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60566E2-F176-4220-52A3-2EA00CBDEB5E}"/>
              </a:ext>
            </a:extLst>
          </p:cNvPr>
          <p:cNvCxnSpPr/>
          <p:nvPr/>
        </p:nvCxnSpPr>
        <p:spPr>
          <a:xfrm>
            <a:off x="8313420" y="3025140"/>
            <a:ext cx="944880" cy="0"/>
          </a:xfrm>
          <a:prstGeom prst="line">
            <a:avLst/>
          </a:prstGeom>
          <a:ln w="57150">
            <a:solidFill>
              <a:srgbClr val="FF99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4AB796-3812-2F79-6DA1-E8A346661E9C}"/>
              </a:ext>
            </a:extLst>
          </p:cNvPr>
          <p:cNvCxnSpPr/>
          <p:nvPr/>
        </p:nvCxnSpPr>
        <p:spPr>
          <a:xfrm>
            <a:off x="8313420" y="4777740"/>
            <a:ext cx="944880" cy="0"/>
          </a:xfrm>
          <a:prstGeom prst="line">
            <a:avLst/>
          </a:prstGeom>
          <a:ln w="57150">
            <a:solidFill>
              <a:srgbClr val="FF99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093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FDFB0E-7459-D847-30EE-050E0747D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868" y="1303764"/>
            <a:ext cx="8237406" cy="469381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Option 1 : CWDM SM-</a:t>
            </a:r>
            <a:r>
              <a:rPr lang="en-GB" dirty="0" err="1"/>
              <a:t>VTTx</a:t>
            </a:r>
            <a:endParaRPr lang="en-CH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8DFC73-50BE-A172-4A71-2C4EB7E805FC}"/>
              </a:ext>
            </a:extLst>
          </p:cNvPr>
          <p:cNvSpPr/>
          <p:nvPr/>
        </p:nvSpPr>
        <p:spPr>
          <a:xfrm>
            <a:off x="7615737" y="4910903"/>
            <a:ext cx="818484" cy="185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F4AB669-044F-E299-B662-C8D5F37668D2}"/>
              </a:ext>
            </a:extLst>
          </p:cNvPr>
          <p:cNvCxnSpPr/>
          <p:nvPr/>
        </p:nvCxnSpPr>
        <p:spPr>
          <a:xfrm>
            <a:off x="7935457" y="5000425"/>
            <a:ext cx="21794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ABBEF4A3-926C-A641-7C07-29D30FAB4DFE}"/>
              </a:ext>
            </a:extLst>
          </p:cNvPr>
          <p:cNvSpPr/>
          <p:nvPr/>
        </p:nvSpPr>
        <p:spPr>
          <a:xfrm>
            <a:off x="3990109" y="1809617"/>
            <a:ext cx="2513001" cy="13300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EEA32AD-2860-6572-1AB8-808952B03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8147" y="2506607"/>
            <a:ext cx="1621836" cy="56535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ACA375E-B258-1BAB-4A2F-E6159E0AA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8147" y="1909276"/>
            <a:ext cx="1621836" cy="565359"/>
          </a:xfrm>
          <a:prstGeom prst="rect">
            <a:avLst/>
          </a:prstGeom>
        </p:spPr>
      </p:pic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B0B037FE-2D29-E76B-101E-55DCC242AC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998DB8EB-0155-2303-C2E1-CE4BFFD37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9C2A728-550C-50F8-0967-8736B9804D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r="12632" b="-1"/>
          <a:stretch/>
        </p:blipFill>
        <p:spPr>
          <a:xfrm>
            <a:off x="5745141" y="3948906"/>
            <a:ext cx="98447" cy="18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83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Option 2 (due to components availability issues): SFP/QSFP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16A972-AAD2-BAEB-34C3-B29F8FC80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131" y="3027294"/>
            <a:ext cx="6849431" cy="20576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668E09-C291-FDAF-A309-8AC5965FE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647" y="4221819"/>
            <a:ext cx="2024701" cy="1726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9EB69D-89BF-FD52-F017-6D1EC3691B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7780" y="2324963"/>
            <a:ext cx="1438582" cy="12538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2BA7862-1B4F-AFEA-C53D-08BB1398C6A6}"/>
              </a:ext>
            </a:extLst>
          </p:cNvPr>
          <p:cNvSpPr txBox="1"/>
          <p:nvPr/>
        </p:nvSpPr>
        <p:spPr>
          <a:xfrm>
            <a:off x="2007217" y="2324963"/>
            <a:ext cx="567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SFP</a:t>
            </a:r>
            <a:r>
              <a:rPr lang="en-GB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6A2C01-7975-FE24-D5E0-FF95276B8127}"/>
              </a:ext>
            </a:extLst>
          </p:cNvPr>
          <p:cNvSpPr txBox="1"/>
          <p:nvPr/>
        </p:nvSpPr>
        <p:spPr>
          <a:xfrm>
            <a:off x="1807780" y="4314045"/>
            <a:ext cx="685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QSFP</a:t>
            </a:r>
            <a:r>
              <a:rPr lang="en-GB" dirty="0"/>
              <a:t> </a:t>
            </a:r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E643F56D-FA16-EC88-088D-B105B23EEE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A89F5205-2638-ED95-34E5-AAF63846A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</p:spTree>
    <p:extLst>
      <p:ext uri="{BB962C8B-B14F-4D97-AF65-F5344CB8AC3E}">
        <p14:creationId xmlns:p14="http://schemas.microsoft.com/office/powerpoint/2010/main" val="3124129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test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Radiation test @ PSI (November 2022) </a:t>
            </a:r>
          </a:p>
          <a:p>
            <a:pPr lvl="1"/>
            <a:r>
              <a:rPr lang="en-GB" dirty="0"/>
              <a:t>Cumulative effects test</a:t>
            </a:r>
          </a:p>
          <a:p>
            <a:pPr lvl="1"/>
            <a:r>
              <a:rPr lang="en-GB" dirty="0"/>
              <a:t>Single-Event Effects (SEE) test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B372CC-A1E0-09CB-2496-5F90E8BD4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881" y="3737366"/>
            <a:ext cx="10077140" cy="21756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9BAA03-B8BA-9FAE-BFD2-AC3959666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421196"/>
            <a:ext cx="2676899" cy="9573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8AEA0B-DA7B-5EC4-AA1D-1AE550E9BA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2035" y="1013510"/>
            <a:ext cx="2331009" cy="24357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8A8353-AE06-29C2-D5C4-61E0E38696CF}"/>
              </a:ext>
            </a:extLst>
          </p:cNvPr>
          <p:cNvSpPr txBox="1"/>
          <p:nvPr/>
        </p:nvSpPr>
        <p:spPr>
          <a:xfrm>
            <a:off x="8614482" y="346895"/>
            <a:ext cx="3577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/>
              <a:t>COmpact</a:t>
            </a:r>
            <a:r>
              <a:rPr lang="en-GB" dirty="0"/>
              <a:t> </a:t>
            </a:r>
            <a:r>
              <a:rPr lang="en-GB" dirty="0" err="1"/>
              <a:t>MEdical</a:t>
            </a:r>
            <a:r>
              <a:rPr lang="en-GB" dirty="0"/>
              <a:t> Therapy cyclotron</a:t>
            </a:r>
          </a:p>
          <a:p>
            <a:pPr algn="ctr"/>
            <a:r>
              <a:rPr lang="en-GB" dirty="0"/>
              <a:t>(COMET)</a:t>
            </a:r>
          </a:p>
        </p:txBody>
      </p: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D60BF23F-92E6-D60B-9E6F-9DD29C890D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5E718B22-944D-F380-57D4-990C76F69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</p:spTree>
    <p:extLst>
      <p:ext uri="{BB962C8B-B14F-4D97-AF65-F5344CB8AC3E}">
        <p14:creationId xmlns:p14="http://schemas.microsoft.com/office/powerpoint/2010/main" val="1000544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7466276-09B7-7381-F2E3-9340076F9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9961" y="1491793"/>
            <a:ext cx="6219027" cy="20420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test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Cumulative effects test block diagram</a:t>
            </a:r>
          </a:p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ED4CF4-61AB-A6F4-82A3-1B1709D05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961" y="3774576"/>
            <a:ext cx="7141443" cy="24023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5010B2-F6D6-E3D7-BE41-D958DD0BD0C6}"/>
              </a:ext>
            </a:extLst>
          </p:cNvPr>
          <p:cNvSpPr txBox="1"/>
          <p:nvPr/>
        </p:nvSpPr>
        <p:spPr>
          <a:xfrm>
            <a:off x="419754" y="2438017"/>
            <a:ext cx="3580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Tx </a:t>
            </a:r>
            <a:r>
              <a:rPr lang="en-GB" sz="2000" dirty="0" err="1"/>
              <a:t>Pavg</a:t>
            </a:r>
            <a:r>
              <a:rPr lang="en-GB" sz="2000" dirty="0"/>
              <a:t> (dBm) measurement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00261D-4F49-5A59-4A81-7D0990B01729}"/>
              </a:ext>
            </a:extLst>
          </p:cNvPr>
          <p:cNvSpPr txBox="1"/>
          <p:nvPr/>
        </p:nvSpPr>
        <p:spPr>
          <a:xfrm>
            <a:off x="149773" y="4282967"/>
            <a:ext cx="3775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Rx sensitivity (dBm) (BER@1e-12)</a:t>
            </a:r>
          </a:p>
          <a:p>
            <a:pPr algn="ctr"/>
            <a:r>
              <a:rPr lang="en-GB" sz="2000" dirty="0"/>
              <a:t> measurement</a:t>
            </a:r>
          </a:p>
        </p:txBody>
      </p:sp>
    </p:spTree>
    <p:extLst>
      <p:ext uri="{BB962C8B-B14F-4D97-AF65-F5344CB8AC3E}">
        <p14:creationId xmlns:p14="http://schemas.microsoft.com/office/powerpoint/2010/main" val="866375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2D99-31CB-CC78-EA55-0E04A13C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test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D46E-AB01-2E11-3680-CF7129009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Cumulative effects test implementation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C7EC8-3CBF-A69B-82CA-066131F5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54B047-51C0-16BA-A5F6-A945A227A718}"/>
              </a:ext>
            </a:extLst>
          </p:cNvPr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58964"/>
            <a:ext cx="4918882" cy="368077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F14969F0-4BEE-EC1F-F0A4-CB1F1750FE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22/02/2024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1E4E1D58-FF50-1A60-2955-8BFC8EA27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RADWG Workshop</a:t>
            </a:r>
          </a:p>
        </p:txBody>
      </p:sp>
    </p:spTree>
    <p:extLst>
      <p:ext uri="{BB962C8B-B14F-4D97-AF65-F5344CB8AC3E}">
        <p14:creationId xmlns:p14="http://schemas.microsoft.com/office/powerpoint/2010/main" val="1099789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6380</TotalTime>
  <Words>286</Words>
  <Application>Microsoft Office PowerPoint</Application>
  <PresentationFormat>Widescreen</PresentationFormat>
  <Paragraphs>96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RADWG Workshop</vt:lpstr>
      <vt:lpstr>Outline</vt:lpstr>
      <vt:lpstr>Introduction</vt:lpstr>
      <vt:lpstr>Introduction</vt:lpstr>
      <vt:lpstr>Introduction</vt:lpstr>
      <vt:lpstr>Introduction</vt:lpstr>
      <vt:lpstr>Radiation test</vt:lpstr>
      <vt:lpstr>Radiation test</vt:lpstr>
      <vt:lpstr>Radiation test</vt:lpstr>
      <vt:lpstr>Radiation test</vt:lpstr>
      <vt:lpstr>Radiation test</vt:lpstr>
      <vt:lpstr>Radiation test</vt:lpstr>
      <vt:lpstr>Radiation test</vt:lpstr>
      <vt:lpstr>Summary &amp; Outlook</vt:lpstr>
      <vt:lpstr>Any Question?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Meeting April 2015</dc:title>
  <dc:creator>Salvatore Danzeca</dc:creator>
  <cp:lastModifiedBy>Manoel Barros Marin</cp:lastModifiedBy>
  <cp:revision>213</cp:revision>
  <dcterms:created xsi:type="dcterms:W3CDTF">2015-04-22T07:50:05Z</dcterms:created>
  <dcterms:modified xsi:type="dcterms:W3CDTF">2024-02-22T12:56:53Z</dcterms:modified>
</cp:coreProperties>
</file>