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457" r:id="rId2"/>
    <p:sldId id="493" r:id="rId3"/>
    <p:sldId id="494" r:id="rId4"/>
    <p:sldId id="544" r:id="rId5"/>
    <p:sldId id="539" r:id="rId6"/>
    <p:sldId id="540" r:id="rId7"/>
    <p:sldId id="550" r:id="rId8"/>
    <p:sldId id="542" r:id="rId9"/>
    <p:sldId id="545" r:id="rId10"/>
    <p:sldId id="546" r:id="rId11"/>
    <p:sldId id="547" r:id="rId12"/>
    <p:sldId id="549" r:id="rId13"/>
    <p:sldId id="456" r:id="rId14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3DD10-8B45-4A17-8821-87A6A8C6CDFF}" v="86" dt="2023-12-05T22:03:55.053"/>
    <p1510:client id="{780C9FFA-0EE5-442C-8E3C-B18819D3E19C}" v="15" dt="2023-12-05T21:46:25.952"/>
    <p1510:client id="{7D6129F1-B8D8-40D1-9F8F-250B6AD16BA7}" v="37" dt="2023-12-05T21:38:30.674"/>
    <p1510:client id="{887E7577-BB1B-45B2-8C98-E514AB5FDCA5}" v="6" dt="2023-12-05T21:34:42.9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e Fartoukh" clId="Web-{780C9FFA-0EE5-442C-8E3C-B18819D3E19C}"/>
    <pc:docChg chg="modSld">
      <pc:chgData name="Stephane Fartoukh" userId="" providerId="" clId="Web-{780C9FFA-0EE5-442C-8E3C-B18819D3E19C}" dt="2023-12-05T21:46:25.952" v="9" actId="20577"/>
      <pc:docMkLst>
        <pc:docMk/>
      </pc:docMkLst>
      <pc:sldChg chg="modSp">
        <pc:chgData name="Stephane Fartoukh" userId="" providerId="" clId="Web-{780C9FFA-0EE5-442C-8E3C-B18819D3E19C}" dt="2023-12-05T21:46:25.952" v="9" actId="20577"/>
        <pc:sldMkLst>
          <pc:docMk/>
          <pc:sldMk cId="2405875205" sldId="498"/>
        </pc:sldMkLst>
        <pc:spChg chg="mod">
          <ac:chgData name="Stephane Fartoukh" userId="" providerId="" clId="Web-{780C9FFA-0EE5-442C-8E3C-B18819D3E19C}" dt="2023-12-05T21:46:25.952" v="9" actId="20577"/>
          <ac:spMkLst>
            <pc:docMk/>
            <pc:sldMk cId="2405875205" sldId="498"/>
            <ac:spMk id="48" creationId="{A3FD783E-08D2-AD20-517D-3086FC463F5B}"/>
          </ac:spMkLst>
        </pc:spChg>
      </pc:sldChg>
    </pc:docChg>
  </pc:docChgLst>
  <pc:docChgLst>
    <pc:chgData name="Stephane Fartoukh" clId="Web-{887E7577-BB1B-45B2-8C98-E514AB5FDCA5}"/>
    <pc:docChg chg="modSld">
      <pc:chgData name="Stephane Fartoukh" userId="" providerId="" clId="Web-{887E7577-BB1B-45B2-8C98-E514AB5FDCA5}" dt="2023-12-05T21:34:42.979" v="4" actId="20577"/>
      <pc:docMkLst>
        <pc:docMk/>
      </pc:docMkLst>
      <pc:sldChg chg="modSp">
        <pc:chgData name="Stephane Fartoukh" userId="" providerId="" clId="Web-{887E7577-BB1B-45B2-8C98-E514AB5FDCA5}" dt="2023-12-05T21:34:39.119" v="1" actId="20577"/>
        <pc:sldMkLst>
          <pc:docMk/>
          <pc:sldMk cId="3719574554" sldId="457"/>
        </pc:sldMkLst>
        <pc:spChg chg="mod">
          <ac:chgData name="Stephane Fartoukh" userId="" providerId="" clId="Web-{887E7577-BB1B-45B2-8C98-E514AB5FDCA5}" dt="2023-12-05T21:34:39.119" v="1" actId="20577"/>
          <ac:spMkLst>
            <pc:docMk/>
            <pc:sldMk cId="3719574554" sldId="457"/>
            <ac:spMk id="3" creationId="{00000000-0000-0000-0000-000000000000}"/>
          </ac:spMkLst>
        </pc:spChg>
      </pc:sldChg>
      <pc:sldChg chg="modSp">
        <pc:chgData name="Stephane Fartoukh" userId="" providerId="" clId="Web-{887E7577-BB1B-45B2-8C98-E514AB5FDCA5}" dt="2023-12-05T21:34:42.979" v="4" actId="20577"/>
        <pc:sldMkLst>
          <pc:docMk/>
          <pc:sldMk cId="3721703149" sldId="494"/>
        </pc:sldMkLst>
        <pc:spChg chg="mod">
          <ac:chgData name="Stephane Fartoukh" userId="" providerId="" clId="Web-{887E7577-BB1B-45B2-8C98-E514AB5FDCA5}" dt="2023-12-05T21:34:42.979" v="4" actId="20577"/>
          <ac:spMkLst>
            <pc:docMk/>
            <pc:sldMk cId="3721703149" sldId="494"/>
            <ac:spMk id="23" creationId="{A8157B6F-4F7D-0420-A1EB-2621700E9DF2}"/>
          </ac:spMkLst>
        </pc:spChg>
      </pc:sldChg>
    </pc:docChg>
  </pc:docChgLst>
  <pc:docChgLst>
    <pc:chgData clId="Web-{7D6129F1-B8D8-40D1-9F8F-250B6AD16BA7}"/>
    <pc:docChg chg="modSld">
      <pc:chgData name="" userId="" providerId="" clId="Web-{7D6129F1-B8D8-40D1-9F8F-250B6AD16BA7}" dt="2023-12-05T21:37:50.026" v="0" actId="20577"/>
      <pc:docMkLst>
        <pc:docMk/>
      </pc:docMkLst>
      <pc:sldChg chg="modSp">
        <pc:chgData name="" userId="" providerId="" clId="Web-{7D6129F1-B8D8-40D1-9F8F-250B6AD16BA7}" dt="2023-12-05T21:37:50.026" v="0" actId="20577"/>
        <pc:sldMkLst>
          <pc:docMk/>
          <pc:sldMk cId="3249263198" sldId="495"/>
        </pc:sldMkLst>
        <pc:spChg chg="mod">
          <ac:chgData name="" userId="" providerId="" clId="Web-{7D6129F1-B8D8-40D1-9F8F-250B6AD16BA7}" dt="2023-12-05T21:37:50.026" v="0" actId="20577"/>
          <ac:spMkLst>
            <pc:docMk/>
            <pc:sldMk cId="3249263198" sldId="495"/>
            <ac:spMk id="3" creationId="{63B25EA7-57FA-5F18-2244-EBDEC0E4A24F}"/>
          </ac:spMkLst>
        </pc:spChg>
      </pc:sldChg>
    </pc:docChg>
  </pc:docChgLst>
  <pc:docChgLst>
    <pc:chgData name="Stephane Fartoukh" clId="Web-{0063DD10-8B45-4A17-8821-87A6A8C6CDFF}"/>
    <pc:docChg chg="modSld">
      <pc:chgData name="Stephane Fartoukh" userId="" providerId="" clId="Web-{0063DD10-8B45-4A17-8821-87A6A8C6CDFF}" dt="2023-12-05T22:03:55.053" v="58" actId="20577"/>
      <pc:docMkLst>
        <pc:docMk/>
      </pc:docMkLst>
      <pc:sldChg chg="modSp">
        <pc:chgData name="Stephane Fartoukh" userId="" providerId="" clId="Web-{0063DD10-8B45-4A17-8821-87A6A8C6CDFF}" dt="2023-12-05T21:54:12.749" v="17" actId="20577"/>
        <pc:sldMkLst>
          <pc:docMk/>
          <pc:sldMk cId="3647589971" sldId="456"/>
        </pc:sldMkLst>
        <pc:spChg chg="mod">
          <ac:chgData name="Stephane Fartoukh" userId="" providerId="" clId="Web-{0063DD10-8B45-4A17-8821-87A6A8C6CDFF}" dt="2023-12-05T21:54:12.749" v="17" actId="20577"/>
          <ac:spMkLst>
            <pc:docMk/>
            <pc:sldMk cId="3647589971" sldId="456"/>
            <ac:spMk id="5" creationId="{53AB2CB2-3F33-DD0E-9B28-9976346D6660}"/>
          </ac:spMkLst>
        </pc:spChg>
      </pc:sldChg>
      <pc:sldChg chg="modSp">
        <pc:chgData name="Stephane Fartoukh" userId="" providerId="" clId="Web-{0063DD10-8B45-4A17-8821-87A6A8C6CDFF}" dt="2023-12-05T22:03:55.053" v="58" actId="20577"/>
        <pc:sldMkLst>
          <pc:docMk/>
          <pc:sldMk cId="3249263198" sldId="495"/>
        </pc:sldMkLst>
        <pc:spChg chg="mod">
          <ac:chgData name="Stephane Fartoukh" userId="" providerId="" clId="Web-{0063DD10-8B45-4A17-8821-87A6A8C6CDFF}" dt="2023-12-05T22:03:55.053" v="58" actId="20577"/>
          <ac:spMkLst>
            <pc:docMk/>
            <pc:sldMk cId="3249263198" sldId="495"/>
            <ac:spMk id="28" creationId="{4BE88A08-6D50-B3BF-D36B-A853C26D4D48}"/>
          </ac:spMkLst>
        </pc:spChg>
        <pc:spChg chg="mod">
          <ac:chgData name="Stephane Fartoukh" userId="" providerId="" clId="Web-{0063DD10-8B45-4A17-8821-87A6A8C6CDFF}" dt="2023-12-05T21:58:53.447" v="42" actId="1076"/>
          <ac:spMkLst>
            <pc:docMk/>
            <pc:sldMk cId="3249263198" sldId="495"/>
            <ac:spMk id="34" creationId="{AF26C39B-77B1-07A4-D825-02E5EA87435D}"/>
          </ac:spMkLst>
        </pc:spChg>
      </pc:sldChg>
      <pc:sldChg chg="modSp">
        <pc:chgData name="Stephane Fartoukh" userId="" providerId="" clId="Web-{0063DD10-8B45-4A17-8821-87A6A8C6CDFF}" dt="2023-12-05T21:55:18.220" v="18" actId="20577"/>
        <pc:sldMkLst>
          <pc:docMk/>
          <pc:sldMk cId="2405875205" sldId="498"/>
        </pc:sldMkLst>
        <pc:spChg chg="mod">
          <ac:chgData name="Stephane Fartoukh" userId="" providerId="" clId="Web-{0063DD10-8B45-4A17-8821-87A6A8C6CDFF}" dt="2023-12-05T21:55:18.220" v="18" actId="20577"/>
          <ac:spMkLst>
            <pc:docMk/>
            <pc:sldMk cId="2405875205" sldId="498"/>
            <ac:spMk id="48" creationId="{A3FD783E-08D2-AD20-517D-3086FC463F5B}"/>
          </ac:spMkLst>
        </pc:spChg>
      </pc:sldChg>
      <pc:sldChg chg="modSp">
        <pc:chgData name="Stephane Fartoukh" userId="" providerId="" clId="Web-{0063DD10-8B45-4A17-8821-87A6A8C6CDFF}" dt="2023-12-05T21:52:41.527" v="11" actId="1076"/>
        <pc:sldMkLst>
          <pc:docMk/>
          <pc:sldMk cId="1997275874" sldId="526"/>
        </pc:sldMkLst>
        <pc:spChg chg="mod">
          <ac:chgData name="Stephane Fartoukh" userId="" providerId="" clId="Web-{0063DD10-8B45-4A17-8821-87A6A8C6CDFF}" dt="2023-12-05T21:52:40.027" v="10" actId="14100"/>
          <ac:spMkLst>
            <pc:docMk/>
            <pc:sldMk cId="1997275874" sldId="526"/>
            <ac:spMk id="4" creationId="{090AACF6-2B8B-78DF-62D9-72BA5F188171}"/>
          </ac:spMkLst>
        </pc:spChg>
        <pc:graphicFrameChg chg="mod">
          <ac:chgData name="Stephane Fartoukh" userId="" providerId="" clId="Web-{0063DD10-8B45-4A17-8821-87A6A8C6CDFF}" dt="2023-12-05T21:52:41.527" v="11" actId="1076"/>
          <ac:graphicFrameMkLst>
            <pc:docMk/>
            <pc:sldMk cId="1997275874" sldId="526"/>
            <ac:graphicFrameMk id="3" creationId="{4AA3062F-4EFE-0E97-807E-33D783565A76}"/>
          </ac:graphicFrameMkLst>
        </pc:graphicFrameChg>
      </pc:sldChg>
      <pc:sldChg chg="modSp">
        <pc:chgData name="Stephane Fartoukh" userId="" providerId="" clId="Web-{0063DD10-8B45-4A17-8821-87A6A8C6CDFF}" dt="2023-12-05T21:51:58.181" v="9" actId="1076"/>
        <pc:sldMkLst>
          <pc:docMk/>
          <pc:sldMk cId="528629388" sldId="538"/>
        </pc:sldMkLst>
        <pc:spChg chg="mod">
          <ac:chgData name="Stephane Fartoukh" userId="" providerId="" clId="Web-{0063DD10-8B45-4A17-8821-87A6A8C6CDFF}" dt="2023-12-05T21:51:56.525" v="6" actId="1076"/>
          <ac:spMkLst>
            <pc:docMk/>
            <pc:sldMk cId="528629388" sldId="538"/>
            <ac:spMk id="2" creationId="{03CD8F8C-32CB-6137-8967-5B10273A84FA}"/>
          </ac:spMkLst>
        </pc:spChg>
        <pc:spChg chg="mod">
          <ac:chgData name="Stephane Fartoukh" userId="" providerId="" clId="Web-{0063DD10-8B45-4A17-8821-87A6A8C6CDFF}" dt="2023-12-05T21:51:58.103" v="8" actId="1076"/>
          <ac:spMkLst>
            <pc:docMk/>
            <pc:sldMk cId="528629388" sldId="538"/>
            <ac:spMk id="3" creationId="{871D0BB5-2C02-EB1E-D301-4EE706C10562}"/>
          </ac:spMkLst>
        </pc:spChg>
        <pc:spChg chg="mod">
          <ac:chgData name="Stephane Fartoukh" userId="" providerId="" clId="Web-{0063DD10-8B45-4A17-8821-87A6A8C6CDFF}" dt="2023-12-05T21:51:58.181" v="9" actId="1076"/>
          <ac:spMkLst>
            <pc:docMk/>
            <pc:sldMk cId="528629388" sldId="538"/>
            <ac:spMk id="7" creationId="{F2A946EC-F9D5-959A-D387-C936FC2E2437}"/>
          </ac:spMkLst>
        </pc:spChg>
        <pc:grpChg chg="mod">
          <ac:chgData name="Stephane Fartoukh" userId="" providerId="" clId="Web-{0063DD10-8B45-4A17-8821-87A6A8C6CDFF}" dt="2023-12-05T21:51:56.572" v="7" actId="1076"/>
          <ac:grpSpMkLst>
            <pc:docMk/>
            <pc:sldMk cId="528629388" sldId="538"/>
            <ac:grpSpMk id="21" creationId="{640441D5-0729-622C-0B27-21377433DC5F}"/>
          </ac:grpSpMkLst>
        </pc:grpChg>
      </pc:sldChg>
    </pc:docChg>
  </pc:docChgLst>
  <pc:docChgLst>
    <pc:chgData name="Stephane Fartoukh" clId="Web-{7D6129F1-B8D8-40D1-9F8F-250B6AD16BA7}"/>
    <pc:docChg chg="modSld">
      <pc:chgData name="Stephane Fartoukh" userId="" providerId="" clId="Web-{7D6129F1-B8D8-40D1-9F8F-250B6AD16BA7}" dt="2023-12-05T21:38:30.674" v="21" actId="20577"/>
      <pc:docMkLst>
        <pc:docMk/>
      </pc:docMkLst>
      <pc:sldChg chg="modSp">
        <pc:chgData name="Stephane Fartoukh" userId="" providerId="" clId="Web-{7D6129F1-B8D8-40D1-9F8F-250B6AD16BA7}" dt="2023-12-05T21:35:36.910" v="0" actId="20577"/>
        <pc:sldMkLst>
          <pc:docMk/>
          <pc:sldMk cId="3721703149" sldId="494"/>
        </pc:sldMkLst>
        <pc:spChg chg="mod">
          <ac:chgData name="Stephane Fartoukh" userId="" providerId="" clId="Web-{7D6129F1-B8D8-40D1-9F8F-250B6AD16BA7}" dt="2023-12-05T21:35:36.910" v="0" actId="20577"/>
          <ac:spMkLst>
            <pc:docMk/>
            <pc:sldMk cId="3721703149" sldId="494"/>
            <ac:spMk id="3" creationId="{63B25EA7-57FA-5F18-2244-EBDEC0E4A24F}"/>
          </ac:spMkLst>
        </pc:spChg>
      </pc:sldChg>
      <pc:sldChg chg="modSp">
        <pc:chgData name="Stephane Fartoukh" userId="" providerId="" clId="Web-{7D6129F1-B8D8-40D1-9F8F-250B6AD16BA7}" dt="2023-12-05T21:36:59.928" v="7" actId="14100"/>
        <pc:sldMkLst>
          <pc:docMk/>
          <pc:sldMk cId="3249263198" sldId="495"/>
        </pc:sldMkLst>
        <pc:spChg chg="mod">
          <ac:chgData name="Stephane Fartoukh" userId="" providerId="" clId="Web-{7D6129F1-B8D8-40D1-9F8F-250B6AD16BA7}" dt="2023-12-05T21:36:59.928" v="7" actId="14100"/>
          <ac:spMkLst>
            <pc:docMk/>
            <pc:sldMk cId="3249263198" sldId="495"/>
            <ac:spMk id="3" creationId="{63B25EA7-57FA-5F18-2244-EBDEC0E4A24F}"/>
          </ac:spMkLst>
        </pc:spChg>
        <pc:spChg chg="mod">
          <ac:chgData name="Stephane Fartoukh" userId="" providerId="" clId="Web-{7D6129F1-B8D8-40D1-9F8F-250B6AD16BA7}" dt="2023-12-05T21:36:59.850" v="6" actId="14100"/>
          <ac:spMkLst>
            <pc:docMk/>
            <pc:sldMk cId="3249263198" sldId="495"/>
            <ac:spMk id="28" creationId="{4BE88A08-6D50-B3BF-D36B-A853C26D4D48}"/>
          </ac:spMkLst>
        </pc:spChg>
      </pc:sldChg>
      <pc:sldChg chg="modSp">
        <pc:chgData name="Stephane Fartoukh" userId="" providerId="" clId="Web-{7D6129F1-B8D8-40D1-9F8F-250B6AD16BA7}" dt="2023-12-05T21:38:30.674" v="21" actId="20577"/>
        <pc:sldMkLst>
          <pc:docMk/>
          <pc:sldMk cId="2405875205" sldId="498"/>
        </pc:sldMkLst>
        <pc:spChg chg="mod">
          <ac:chgData name="Stephane Fartoukh" userId="" providerId="" clId="Web-{7D6129F1-B8D8-40D1-9F8F-250B6AD16BA7}" dt="2023-12-05T21:38:30.674" v="21" actId="20577"/>
          <ac:spMkLst>
            <pc:docMk/>
            <pc:sldMk cId="2405875205" sldId="498"/>
            <ac:spMk id="48" creationId="{A3FD783E-08D2-AD20-517D-3086FC463F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C3629D5E-7962-4F1B-B49B-CEE0948FD2DE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1513A6B5-E929-4085-976B-C3B6E179C8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247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85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0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30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28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363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55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507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098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434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64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39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AA7D8-AF88-0752-80A7-84A4CD582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E2EF0D-FF93-4C66-8DF8-D02FA6655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D5F51-C722-2F11-66F1-553EF0230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0EB71-D654-8262-10FE-DC0AD31EB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A0D35-8005-6388-0BB6-152E0913D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CA847-7F96-0BC8-3E84-F3CA336EC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1706E-61B4-FAFE-D375-DE79A4FC4C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B315-6EE9-5074-1587-3ECCBDDC2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4DA6A-C52A-E0A1-5DF3-FFDE7FFD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14019-EB2E-D4BC-98CA-D4630821B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15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28B379-F027-CF45-4FC3-C4C82C945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9F9E8-FFFC-0A0B-7DF7-EC0CF1ACD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F7334-32E9-374B-B244-46C45A1C4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A6936-80FD-465F-B048-BDB65AACD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F6D40-C4E2-E9A8-F4DA-B3E411CDB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60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7E931-AC85-FF49-DFD2-DB32EB33C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12C69-72D7-A07C-5DA2-8F876D8CC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41899-2C97-80D3-CB4F-54AF648F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5ADBF-3EF4-300C-69F8-746CD0CC4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BBE77-EB2D-44B2-BC7C-295C1C22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8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5B9C9-019B-D3EB-CF54-EEC70D7A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D16CF-4192-603F-781D-F2C3B996F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4139F-318E-42A7-ED5C-C7097B51D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5D125-9FE8-A924-082E-6AEA3D6E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4A28C-85FC-F049-2523-9E06B3C1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14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A4C93-17CC-E72E-EDEE-C37054E8F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51773-2644-ED41-3769-C725AEDC6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D79B8-5FD6-1CFE-93FF-01BEBBBC3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E2D8F-2859-C88F-B2B2-44DF80769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FBE26-757B-9E05-A67A-404DC85D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9666B-9898-5357-61C5-C509CF76D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4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6A4CE-31B3-5C55-E993-A2518D51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25D63-8821-48A6-F38D-56831525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A695D-24F0-87F8-788A-74CF9F207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06B86B-CF9E-3799-1D08-8139A1240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40A371-A49B-1A87-6162-A35AC6F11B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4BBCB0-5F8C-F2D3-54D7-DD9B7F162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4DBBC4-9A88-62BF-F242-8401342BC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D295A5-4D7E-7BFD-5794-FA3AA6FD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41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71D47-93C0-FDFD-0940-2A7785D11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9CBEF-DD10-F4B7-1C10-98DD8F569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65B1E-62F6-E17E-426A-BDD923438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F7EA1E-B399-B4EA-074C-274CD1FA9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9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DAD924-84AA-1681-5617-55BFE222C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E4DB53-2BFA-FA5F-0D19-1E576860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635D4-5E4F-F1F3-B5EF-9D2E7AE1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1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6D16D-12DC-0992-2258-2A9CA7E6E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FB287-89AB-DCB3-760C-893479190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4D6A5E-DEC8-EBE1-B013-00E129D64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64B4B8-337A-8260-117A-61804CCFC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5E1D9-7A80-9FB7-AC4B-37F938B09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5548A-5E77-5630-19F8-A16DF162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44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93436-D7DF-16E0-2CE7-CE6DD35BC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1CBD0-789D-0A8C-D7E4-AD06B55B8F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BFC372-B616-4C65-0851-B57F8AA42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BE53D-8430-AC00-8C23-4DF50AF5A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3469F-2758-5A7D-CD93-515A0358F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A42EF-5394-A04C-88B5-57C280D84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13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3CD0F0-9429-926E-2C26-7321E3401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CE28E-13C9-1070-90BF-32917D951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6FC1E-92FF-138D-1FC9-CAD176464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26/02/2024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548B0-BF73-65B6-5C47-3F45FD028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S. Fartoukh, ABP optics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F5106-9991-390B-BC2E-0AE0F885CD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94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1343931/contributions/5672248/" TargetMode="External"/><Relationship Id="rId4" Type="http://schemas.openxmlformats.org/officeDocument/2006/relationships/hyperlink" Target="https://indico.cern.ch/event/1337597/contributions/563484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ndico.cern.ch/event/1380837/contributions/5803541/attachments/2802770/4890099/2024_Collimation_Commissioning_Requests.pdf" TargetMode="External"/><Relationship Id="rId5" Type="http://schemas.openxmlformats.org/officeDocument/2006/relationships/hyperlink" Target="https://indico.cern.ch/event/1343931/contributions/5672248/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59" y="0"/>
            <a:ext cx="12147241" cy="1122218"/>
          </a:xfrm>
        </p:spPr>
        <p:txBody>
          <a:bodyPr>
            <a:noAutofit/>
          </a:bodyPr>
          <a:lstStyle/>
          <a:p>
            <a:r>
              <a:rPr lang="en-US" sz="4000" b="1" dirty="0"/>
              <a:t>Status of the 2024 </a:t>
            </a:r>
            <a:r>
              <a:rPr lang="en-US" sz="4000" b="1" dirty="0">
                <a:solidFill>
                  <a:srgbClr val="FF0000"/>
                </a:solidFill>
              </a:rPr>
              <a:t>RP</a:t>
            </a:r>
            <a:r>
              <a:rPr lang="en-US" sz="4000" b="1" dirty="0"/>
              <a:t> optics</a:t>
            </a:r>
            <a:br>
              <a:rPr lang="en-US" sz="3600" b="1" dirty="0"/>
            </a:br>
            <a:r>
              <a:rPr lang="en-US" sz="2400" b="1" dirty="0"/>
              <a:t>[LHC optics with 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en-US" sz="2400" b="1" dirty="0"/>
              <a:t>eversed </a:t>
            </a:r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/>
              <a:t>olarity of the inner triplet in IR1]</a:t>
            </a:r>
            <a:endParaRPr lang="en-GB" sz="24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468" y="1649657"/>
            <a:ext cx="11629016" cy="46585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S. Fartoukh</a:t>
            </a:r>
          </a:p>
          <a:p>
            <a:r>
              <a:rPr lang="en-US" b="1" dirty="0"/>
              <a:t>Acknowledgements:</a:t>
            </a:r>
            <a:r>
              <a:rPr lang="en-US" dirty="0"/>
              <a:t> R. Bruce, I. Efthymiopoulos, M. Solfaroli, G. Sterbini</a:t>
            </a:r>
          </a:p>
          <a:p>
            <a:endParaRPr lang="en-US" dirty="0"/>
          </a:p>
          <a:p>
            <a:endParaRPr lang="en-US" sz="1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Motivation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RP vs. nominal optics in IR1(5)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2024 optics readiness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US" dirty="0"/>
              <a:t>Protons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US" dirty="0"/>
              <a:t>Ions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US" dirty="0" err="1"/>
              <a:t>VdM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A word on the wire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Summary and outlook</a:t>
            </a:r>
          </a:p>
          <a:p>
            <a:pPr algn="l"/>
            <a:r>
              <a:rPr lang="en-US" sz="25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63B25EA7-57FA-5F18-2244-EBDEC0E4A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97" y="110446"/>
            <a:ext cx="8000999" cy="491437"/>
          </a:xfrm>
        </p:spPr>
        <p:txBody>
          <a:bodyPr anchor="t">
            <a:no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Ions</a:t>
            </a: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10</a:t>
            </a:fld>
            <a:endParaRPr lang="en-GB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E900A12-2390-2A1E-7323-CCE890157085}"/>
              </a:ext>
            </a:extLst>
          </p:cNvPr>
          <p:cNvSpPr txBox="1">
            <a:spLocks/>
          </p:cNvSpPr>
          <p:nvPr/>
        </p:nvSpPr>
        <p:spPr>
          <a:xfrm>
            <a:off x="33896" y="3190111"/>
            <a:ext cx="8000999" cy="3158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33896" y="854620"/>
            <a:ext cx="12158104" cy="52799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The sequence of optics is ready, from injection down to 50/50/50/150 cm at IP1/2/5/8</a:t>
            </a:r>
          </a:p>
          <a:p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afs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/cern.ch/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eng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lhc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/optics/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RunIII_dev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ION_2024</a:t>
            </a:r>
          </a:p>
          <a:p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.. With smallest possible changes </a:t>
            </a:r>
            <a:r>
              <a:rPr lang="en-US" sz="2700" b="1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w.r.t.</a:t>
            </a:r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2023</a:t>
            </a:r>
          </a:p>
          <a:p>
            <a:endParaRPr lang="en-US" sz="1500" b="1" dirty="0">
              <a:solidFill>
                <a:srgbClr val="FF0000"/>
              </a:solidFill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Same number of optics, and same matched points.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Embedding the full squeeze in the ramp is still under discussion (but should be feasible if needed).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effectLst/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Change of IPQ functions and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IP-knob coefficient only in IR1 (+ slight rematching of </a:t>
            </a:r>
            <a:r>
              <a:rPr lang="en-US" sz="27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sextupoles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and </a:t>
            </a:r>
            <a:r>
              <a:rPr lang="en-US" sz="27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on_disp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knob).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Possible extension of the levelling down to 40 cm at IP1/5, available (if needed).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MDs to test smaller </a:t>
            </a:r>
            <a:r>
              <a:rPr lang="en-US" sz="2700" dirty="0">
                <a:latin typeface="Symbol" panose="05050102010706020507" pitchFamily="18" charset="2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b</a:t>
            </a:r>
            <a:r>
              <a:rPr lang="en-US" sz="2700" baseline="300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*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at IP8 (~ 1 m) are under discussion, but the optics is neither available, nor for the 2024 baseline.</a:t>
            </a:r>
          </a:p>
          <a:p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993C46-9091-3C8E-B697-73D8B5A48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1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63B25EA7-57FA-5F18-2244-EBDEC0E4A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97" y="110446"/>
            <a:ext cx="8000999" cy="491437"/>
          </a:xfrm>
        </p:spPr>
        <p:txBody>
          <a:bodyPr anchor="t">
            <a:no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 err="1">
                <a:latin typeface="+mn-lt"/>
              </a:rPr>
              <a:t>VdM</a:t>
            </a: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11</a:t>
            </a:fld>
            <a:endParaRPr lang="en-GB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E900A12-2390-2A1E-7323-CCE890157085}"/>
              </a:ext>
            </a:extLst>
          </p:cNvPr>
          <p:cNvSpPr txBox="1">
            <a:spLocks/>
          </p:cNvSpPr>
          <p:nvPr/>
        </p:nvSpPr>
        <p:spPr>
          <a:xfrm>
            <a:off x="33896" y="3190111"/>
            <a:ext cx="8000999" cy="3158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33896" y="610080"/>
            <a:ext cx="12158104" cy="12550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The sequence of optics is ready, from injection up to 19.2/19.2/19.2/24.0 m at IP1/2/5/8</a:t>
            </a:r>
          </a:p>
          <a:p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afs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/cern.ch/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eng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lhc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/optics/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RunIII_dev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VdM_2024</a:t>
            </a:r>
            <a:endParaRPr lang="en-US" sz="27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E3F6DF-96D0-3CD4-30DB-19B9DBC0B433}"/>
              </a:ext>
            </a:extLst>
          </p:cNvPr>
          <p:cNvSpPr txBox="1"/>
          <p:nvPr/>
        </p:nvSpPr>
        <p:spPr>
          <a:xfrm>
            <a:off x="8068792" y="9864"/>
            <a:ext cx="412320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/>
              <a:t>Courtesy of I. Efthymiopoulos</a:t>
            </a:r>
            <a:endParaRPr lang="en-GB" sz="2400" b="1" i="1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36AED4D-2D66-09F8-8B77-81268DDB8D62}"/>
              </a:ext>
            </a:extLst>
          </p:cNvPr>
          <p:cNvSpPr txBox="1">
            <a:spLocks/>
          </p:cNvSpPr>
          <p:nvPr/>
        </p:nvSpPr>
        <p:spPr>
          <a:xfrm>
            <a:off x="33895" y="2003711"/>
            <a:ext cx="5922448" cy="47177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Same number of optics, and same matched points Same timing table for the combined ramp and de-squeeze (TBC).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effectLst/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Change of IPQ functions and</a:t>
            </a:r>
            <a:r>
              <a:rPr lang="en-US" sz="26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IP-knob coefficients only in IR1 (+ slight rematching of </a:t>
            </a:r>
            <a:r>
              <a:rPr lang="en-US" sz="26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sextupoles</a:t>
            </a:r>
            <a:r>
              <a:rPr lang="en-US" sz="26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), with IT1 gradient well within the new RQX &amp; RTQX2 operational currents of Pt1.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+mn-lt"/>
              </a:rPr>
              <a:t>As for injection optics, higher beta’s at Q6 in collision @ 19.2 m (but still much less than e.g. for the 2023 run at 90 m)</a:t>
            </a:r>
            <a:br>
              <a:rPr lang="en-US" sz="26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BDE6D5-D215-DB4B-02CE-A551D3F16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844" y="4194000"/>
            <a:ext cx="3767155" cy="266400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2CCB89-3E5F-DB2A-555A-38FDF8AD1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845" y="1945445"/>
            <a:ext cx="3767155" cy="2664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2FBE067-F3D9-F106-AC22-A25642A8E088}"/>
              </a:ext>
            </a:extLst>
          </p:cNvPr>
          <p:cNvSpPr txBox="1"/>
          <p:nvPr/>
        </p:nvSpPr>
        <p:spPr>
          <a:xfrm>
            <a:off x="6346293" y="2873829"/>
            <a:ext cx="21375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Nominal </a:t>
            </a:r>
            <a:r>
              <a:rPr lang="en-US" dirty="0" err="1"/>
              <a:t>VdM</a:t>
            </a:r>
            <a:r>
              <a:rPr lang="en-US" dirty="0"/>
              <a:t> optics </a:t>
            </a:r>
          </a:p>
          <a:p>
            <a:pPr algn="ctr"/>
            <a:r>
              <a:rPr lang="en-US" dirty="0"/>
              <a:t>@ 19.2 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8031F5-BA49-A734-7545-78AC623E6472}"/>
              </a:ext>
            </a:extLst>
          </p:cNvPr>
          <p:cNvSpPr txBox="1"/>
          <p:nvPr/>
        </p:nvSpPr>
        <p:spPr>
          <a:xfrm>
            <a:off x="6592508" y="5202834"/>
            <a:ext cx="1587679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RP </a:t>
            </a:r>
            <a:r>
              <a:rPr lang="en-US" dirty="0" err="1"/>
              <a:t>VdM</a:t>
            </a:r>
            <a:r>
              <a:rPr lang="en-US" dirty="0"/>
              <a:t> optics </a:t>
            </a:r>
          </a:p>
          <a:p>
            <a:pPr algn="ctr"/>
            <a:r>
              <a:rPr lang="en-US" dirty="0"/>
              <a:t>@ 19.2 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D57B191-E55E-0591-0590-B9592D24BBB8}"/>
              </a:ext>
            </a:extLst>
          </p:cNvPr>
          <p:cNvCxnSpPr>
            <a:stCxn id="15" idx="3"/>
          </p:cNvCxnSpPr>
          <p:nvPr/>
        </p:nvCxnSpPr>
        <p:spPr>
          <a:xfrm flipV="1">
            <a:off x="8483801" y="3190111"/>
            <a:ext cx="553321" cy="6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70EAC0-0FF4-68FE-8EC3-EC4B3DFD16D6}"/>
              </a:ext>
            </a:extLst>
          </p:cNvPr>
          <p:cNvCxnSpPr>
            <a:stCxn id="16" idx="3"/>
          </p:cNvCxnSpPr>
          <p:nvPr/>
        </p:nvCxnSpPr>
        <p:spPr>
          <a:xfrm flipV="1">
            <a:off x="8180187" y="5525999"/>
            <a:ext cx="81861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E09A91F-1C7A-FF8C-4226-B7675FC9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67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Wire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169A8A-949E-D65C-5946-C6A0A2F3D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939EF-3F81-A22B-0D74-6655F5760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B2CB2-3F33-DD0E-9B28-9976346D6660}"/>
              </a:ext>
            </a:extLst>
          </p:cNvPr>
          <p:cNvSpPr txBox="1"/>
          <p:nvPr/>
        </p:nvSpPr>
        <p:spPr>
          <a:xfrm>
            <a:off x="33897" y="888987"/>
            <a:ext cx="12026923" cy="44012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With Q4 off, the correction of the linear imperfections induced by the wire needs to be revisited in Pt1.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 definite cure to this redundant discussion might be</a:t>
            </a:r>
          </a:p>
          <a:p>
            <a:r>
              <a:rPr lang="en-US" sz="2800" dirty="0"/>
              <a:t>	- to have </a:t>
            </a:r>
            <a:r>
              <a:rPr lang="en-US" sz="2800" b="1" dirty="0"/>
              <a:t>2 matched points @ 30 cm with the wire OFF/ON </a:t>
            </a:r>
            <a:r>
              <a:rPr lang="en-US" sz="2800" dirty="0"/>
              <a:t>(60 cm pre-	squeezed IR1/5 optics rematched with 30 cm wire settings, at </a:t>
            </a:r>
            <a:r>
              <a:rPr lang="en-US" sz="2800" dirty="0" err="1"/>
              <a:t>cst</a:t>
            </a:r>
            <a:r>
              <a:rPr lang="en-US" sz="2800" dirty="0"/>
              <a:t> IT and L/R 	phase </a:t>
            </a:r>
            <a:r>
              <a:rPr lang="en-US" sz="2800" dirty="0">
                <a:sym typeface="Wingdings" panose="05000000000000000000" pitchFamily="2" charset="2"/>
              </a:rPr>
              <a:t> no impact on the telescope for any 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>
                <a:sym typeface="Wingdings" panose="05000000000000000000" pitchFamily="2" charset="2"/>
              </a:rPr>
              <a:t>*</a:t>
            </a:r>
            <a:r>
              <a:rPr lang="en-US" sz="2800" dirty="0">
                <a:sym typeface="Wingdings" panose="05000000000000000000" pitchFamily="2" charset="2"/>
              </a:rPr>
              <a:t>)</a:t>
            </a:r>
            <a:endParaRPr lang="en-US" sz="2800" dirty="0"/>
          </a:p>
          <a:p>
            <a:r>
              <a:rPr lang="en-US" sz="2800" dirty="0"/>
              <a:t>	- to continue the telescopic </a:t>
            </a:r>
            <a:r>
              <a:rPr lang="en-US" sz="2800" dirty="0" err="1"/>
              <a:t>lumi</a:t>
            </a:r>
            <a:r>
              <a:rPr lang="en-US" sz="2800" dirty="0"/>
              <a:t> levelling 30 cm </a:t>
            </a:r>
            <a:r>
              <a:rPr lang="en-US" sz="2800" dirty="0">
                <a:sym typeface="Wingdings" panose="05000000000000000000" pitchFamily="2" charset="2"/>
              </a:rPr>
              <a:t> 24(20) cm with the 	   rematched IPQ-IR1/5 settings (and nominal telescope)</a:t>
            </a:r>
          </a:p>
          <a:p>
            <a:r>
              <a:rPr lang="en-US" sz="2800" dirty="0">
                <a:sym typeface="Wingdings" panose="05000000000000000000" pitchFamily="2" charset="2"/>
              </a:rPr>
              <a:t>           - to give up this 30-20 cm segment in case the wire breaks during the year </a:t>
            </a:r>
          </a:p>
          <a:p>
            <a:r>
              <a:rPr lang="en-US" sz="2800" dirty="0">
                <a:sym typeface="Wingdings" panose="05000000000000000000" pitchFamily="2" charset="2"/>
              </a:rPr>
              <a:t>             (or to revalidate after a TS a new 30-20 cm segment with the wire OFF).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594743-FBEF-746A-B0BA-89967840F8D0}"/>
              </a:ext>
            </a:extLst>
          </p:cNvPr>
          <p:cNvSpPr txBox="1"/>
          <p:nvPr/>
        </p:nvSpPr>
        <p:spPr>
          <a:xfrm>
            <a:off x="9086126" y="9864"/>
            <a:ext cx="310587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/>
              <a:t>Courtesy of G. Sterbini</a:t>
            </a:r>
            <a:endParaRPr lang="en-GB" sz="2400" b="1" i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012F23-5CFA-B5CD-CEEE-6B49B1083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26161C-1E7F-C745-1E51-33F4166CD163}"/>
              </a:ext>
            </a:extLst>
          </p:cNvPr>
          <p:cNvSpPr txBox="1"/>
          <p:nvPr/>
        </p:nvSpPr>
        <p:spPr>
          <a:xfrm>
            <a:off x="113404" y="5471293"/>
            <a:ext cx="11947416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Under discussion </a:t>
            </a:r>
            <a:r>
              <a:rPr lang="en-US" sz="3200" dirty="0"/>
              <a:t>(if no appropriate simplified solution is found for IR1)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4570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4512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Summary &amp; Outlook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169A8A-949E-D65C-5946-C6A0A2F3D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939EF-3F81-A22B-0D74-6655F5760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B2CB2-3F33-DD0E-9B28-9976346D6660}"/>
              </a:ext>
            </a:extLst>
          </p:cNvPr>
          <p:cNvSpPr txBox="1"/>
          <p:nvPr/>
        </p:nvSpPr>
        <p:spPr>
          <a:xfrm>
            <a:off x="150471" y="1270952"/>
            <a:ext cx="11713580" cy="181588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All optics are ready and are being scrutinized by the various teams.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 the end, these are just settings which have been built up to </a:t>
            </a:r>
            <a:r>
              <a:rPr lang="en-US" sz="2800" u="sng" dirty="0"/>
              <a:t>try to please all the parties with the best possible compromises.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36AA35-0AA7-6D65-F0AB-1B6B3A65F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58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276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Motivations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E9967C-FC52-34E0-0755-DCC771E619B3}"/>
              </a:ext>
            </a:extLst>
          </p:cNvPr>
          <p:cNvSpPr txBox="1"/>
          <p:nvPr/>
        </p:nvSpPr>
        <p:spPr>
          <a:xfrm>
            <a:off x="1" y="707886"/>
            <a:ext cx="106371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Mitigate the radiation to the triplet </a:t>
            </a:r>
            <a:r>
              <a:rPr lang="en-US" sz="2800" b="1" dirty="0">
                <a:sym typeface="Wingdings" panose="05000000000000000000" pitchFamily="2" charset="2"/>
              </a:rPr>
              <a:t>.and. </a:t>
            </a:r>
            <a:r>
              <a:rPr lang="en-US" sz="2800" dirty="0">
                <a:sym typeface="Wingdings" panose="05000000000000000000" pitchFamily="2" charset="2"/>
              </a:rPr>
              <a:t>D1, starting with IR1 in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19740-BB9C-4642-3089-E86656FE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5DD1F52-8708-577F-AFBA-D633AEC10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50" y="1095889"/>
            <a:ext cx="9055925" cy="4638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6CFD83-4301-4AE8-E43D-147BFE263020}"/>
              </a:ext>
            </a:extLst>
          </p:cNvPr>
          <p:cNvSpPr txBox="1"/>
          <p:nvPr/>
        </p:nvSpPr>
        <p:spPr>
          <a:xfrm>
            <a:off x="10437316" y="26571"/>
            <a:ext cx="175468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i="1" dirty="0"/>
              <a:t>See </a:t>
            </a:r>
            <a:r>
              <a:rPr lang="en-US" i="1" dirty="0">
                <a:hlinkClick r:id="rId4"/>
              </a:rPr>
              <a:t>JAP2023</a:t>
            </a:r>
            <a:r>
              <a:rPr lang="en-US" i="1" dirty="0"/>
              <a:t> and </a:t>
            </a:r>
          </a:p>
          <a:p>
            <a:r>
              <a:rPr lang="en-US" i="1" dirty="0">
                <a:hlinkClick r:id="rId5"/>
              </a:rPr>
              <a:t>Chamonix2024</a:t>
            </a:r>
            <a:endParaRPr lang="en-GB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C7387D-69D6-B319-638A-412C0F63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2921E-6832-D072-4C14-65519057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972E5-E076-587E-0FCE-9741CBE37045}"/>
              </a:ext>
            </a:extLst>
          </p:cNvPr>
          <p:cNvSpPr txBox="1"/>
          <p:nvPr/>
        </p:nvSpPr>
        <p:spPr>
          <a:xfrm>
            <a:off x="33897" y="5759467"/>
            <a:ext cx="12158103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200" b="1" dirty="0"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The configuration </a:t>
            </a:r>
            <a:r>
              <a:rPr lang="en-US" sz="2200" b="1" dirty="0">
                <a:sym typeface="Wingdings" panose="05000000000000000000" pitchFamily="2" charset="2"/>
              </a:rPr>
              <a:t>RP-V/Nominal-H for ATLAS/CMS </a:t>
            </a:r>
            <a:r>
              <a:rPr lang="en-US" sz="2200" dirty="0">
                <a:sym typeface="Wingdings" panose="05000000000000000000" pitchFamily="2" charset="2"/>
              </a:rPr>
              <a:t>has been agreed to </a:t>
            </a:r>
            <a:r>
              <a:rPr lang="en-US" sz="2200" b="1" dirty="0">
                <a:sym typeface="Wingdings" panose="05000000000000000000" pitchFamily="2" charset="2"/>
              </a:rPr>
              <a:t>for the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2024 pp Run.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 Still </a:t>
            </a:r>
            <a:r>
              <a:rPr lang="en-US" sz="2200" b="1" dirty="0">
                <a:sym typeface="Wingdings" panose="05000000000000000000" pitchFamily="2" charset="2"/>
              </a:rPr>
              <a:t>30 cm round optics, </a:t>
            </a:r>
            <a:r>
              <a:rPr lang="en-US" sz="2200" b="1" u="sng" dirty="0">
                <a:sym typeface="Wingdings" panose="05000000000000000000" pitchFamily="2" charset="2"/>
              </a:rPr>
              <a:t>no X-angle rotation</a:t>
            </a:r>
            <a:r>
              <a:rPr lang="en-US" sz="2200" b="1" dirty="0">
                <a:sym typeface="Wingdings" panose="05000000000000000000" pitchFamily="2" charset="2"/>
              </a:rPr>
              <a:t>, </a:t>
            </a:r>
            <a:r>
              <a:rPr lang="en-US" sz="2200" b="1" u="sng" dirty="0">
                <a:sym typeface="Wingdings" panose="05000000000000000000" pitchFamily="2" charset="2"/>
              </a:rPr>
              <a:t>positive X-angle in ATLAS</a:t>
            </a:r>
            <a:r>
              <a:rPr lang="en-US" sz="2200" b="1" dirty="0"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but </a:t>
            </a:r>
            <a:r>
              <a:rPr lang="en-US" sz="2200" b="1" u="sng" dirty="0">
                <a:sym typeface="Wingdings" panose="05000000000000000000" pitchFamily="2" charset="2"/>
              </a:rPr>
              <a:t>IT polarity reverted in IR1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The other two 2024 cycles (ions and </a:t>
            </a:r>
            <a:r>
              <a:rPr lang="en-US" sz="22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VdM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lang="en-US" sz="2200" dirty="0">
                <a:sym typeface="Wingdings" panose="05000000000000000000" pitchFamily="2" charset="2"/>
              </a:rPr>
              <a:t>are impacted with the Reversed IT polarity in Pt1.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06587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9D4D3CA-D057-2080-88A4-311FDECBA3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22" r="10950" b="13349"/>
          <a:stretch/>
        </p:blipFill>
        <p:spPr>
          <a:xfrm>
            <a:off x="8321163" y="3114114"/>
            <a:ext cx="3669175" cy="33314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6049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RP optics vs. nominal optics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63B25EA7-57FA-5F18-2244-EBDEC0E4A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97" y="1036421"/>
            <a:ext cx="8000999" cy="491437"/>
          </a:xfrm>
        </p:spPr>
        <p:txBody>
          <a:bodyPr anchor="t">
            <a:no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Main features and implications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3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95582D-540D-E715-CAAB-7B3487BD9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36525"/>
            <a:ext cx="4004703" cy="30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415210-39EC-1B2B-FDB4-DEB88CBE9012}"/>
              </a:ext>
            </a:extLst>
          </p:cNvPr>
          <p:cNvSpPr txBox="1"/>
          <p:nvPr/>
        </p:nvSpPr>
        <p:spPr>
          <a:xfrm>
            <a:off x="9621318" y="136525"/>
            <a:ext cx="2536785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Illustration by L. Fiscarelli</a:t>
            </a:r>
            <a:endParaRPr lang="en-GB" i="1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E900A12-2390-2A1E-7323-CCE890157085}"/>
              </a:ext>
            </a:extLst>
          </p:cNvPr>
          <p:cNvSpPr txBox="1">
            <a:spLocks/>
          </p:cNvSpPr>
          <p:nvPr/>
        </p:nvSpPr>
        <p:spPr>
          <a:xfrm>
            <a:off x="33896" y="3190111"/>
            <a:ext cx="8000999" cy="3158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- The IT polarity is reversed in Pt 1 </a:t>
            </a:r>
            <a:r>
              <a:rPr lang="en-US" sz="2800" dirty="0">
                <a:latin typeface="+mn-lt"/>
              </a:rPr>
              <a:t>(the 3 circuits</a:t>
            </a:r>
          </a:p>
          <a:p>
            <a:r>
              <a:rPr lang="en-US" sz="2800" dirty="0">
                <a:latin typeface="+mn-lt"/>
              </a:rPr>
              <a:t>      RQX, RTQX2 and RTQX1)</a:t>
            </a:r>
            <a:br>
              <a:rPr lang="en-US" sz="2800" dirty="0">
                <a:latin typeface="+mn-lt"/>
              </a:rPr>
            </a:br>
            <a:r>
              <a:rPr lang="en-US" sz="2400" dirty="0">
                <a:latin typeface="+mn-lt"/>
                <a:sym typeface="Wingdings" panose="05000000000000000000" pitchFamily="2" charset="2"/>
              </a:rPr>
              <a:t>  The IR1 triplet polarity scheme is now similar to IR2 &amp; IR8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latin typeface="+mn-lt"/>
                <a:sym typeface="Wingdings" panose="05000000000000000000" pitchFamily="2" charset="2"/>
              </a:rPr>
              <a:t>Due to the missing Q4, an </a:t>
            </a:r>
            <a:r>
              <a:rPr lang="en-US" sz="2400" i="1" u="sng" dirty="0">
                <a:latin typeface="+mn-lt"/>
                <a:sym typeface="Wingdings" panose="05000000000000000000" pitchFamily="2" charset="2"/>
              </a:rPr>
              <a:t>unusual gradient unbalance </a:t>
            </a:r>
          </a:p>
          <a:p>
            <a:r>
              <a:rPr lang="en-US" sz="2400" i="1" dirty="0">
                <a:latin typeface="+mn-lt"/>
                <a:sym typeface="Wingdings" panose="05000000000000000000" pitchFamily="2" charset="2"/>
              </a:rPr>
              <a:t>      </a:t>
            </a:r>
            <a:r>
              <a:rPr lang="en-US" sz="2400" dirty="0">
                <a:latin typeface="+mn-lt"/>
                <a:sym typeface="Wingdings" panose="05000000000000000000" pitchFamily="2" charset="2"/>
              </a:rPr>
              <a:t>(~6 T/m) is needed between Q1/3 (up to 195 T/m max) and</a:t>
            </a:r>
          </a:p>
          <a:p>
            <a:r>
              <a:rPr lang="en-US" sz="2400" dirty="0">
                <a:latin typeface="+mn-lt"/>
                <a:sym typeface="Wingdings" panose="05000000000000000000" pitchFamily="2" charset="2"/>
              </a:rPr>
              <a:t>      Q2 (up to 201 T/m max), but all MQX’s at ~nom. or below.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latin typeface="+mn-lt"/>
                <a:sym typeface="Wingdings" panose="05000000000000000000" pitchFamily="2" charset="2"/>
              </a:rPr>
              <a:t>To accommodate this unbalance, the IPNO of RQX circuit has been reduced below nominal, while increased by 30 A above ultimate for the RTQX2 circuits (Pt1 only).</a:t>
            </a: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BA05D3-7FDB-8988-C208-6A3DDB816A2C}"/>
              </a:ext>
            </a:extLst>
          </p:cNvPr>
          <p:cNvSpPr txBox="1"/>
          <p:nvPr/>
        </p:nvSpPr>
        <p:spPr>
          <a:xfrm>
            <a:off x="9031299" y="5741571"/>
            <a:ext cx="95090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Q1&amp; Q3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A16CD4-D0F4-46B1-A1B2-174678A7DD95}"/>
              </a:ext>
            </a:extLst>
          </p:cNvPr>
          <p:cNvSpPr txBox="1"/>
          <p:nvPr/>
        </p:nvSpPr>
        <p:spPr>
          <a:xfrm>
            <a:off x="9160936" y="4162549"/>
            <a:ext cx="46038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Q2</a:t>
            </a:r>
            <a:endParaRPr lang="en-GB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A62C5B-E92C-8612-54B0-DA8FCDB2CEC7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9391127" y="3599725"/>
            <a:ext cx="377906" cy="562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DB7187-CBC3-C7EE-538A-C104639F7C30}"/>
              </a:ext>
            </a:extLst>
          </p:cNvPr>
          <p:cNvCxnSpPr>
            <a:stCxn id="12" idx="0"/>
          </p:cNvCxnSpPr>
          <p:nvPr/>
        </p:nvCxnSpPr>
        <p:spPr>
          <a:xfrm flipV="1">
            <a:off x="9506750" y="5481901"/>
            <a:ext cx="114568" cy="259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54CA74E-C104-16B5-51E3-86FEEC8318FB}"/>
              </a:ext>
            </a:extLst>
          </p:cNvPr>
          <p:cNvSpPr txBox="1"/>
          <p:nvPr/>
        </p:nvSpPr>
        <p:spPr>
          <a:xfrm rot="16200000">
            <a:off x="6852813" y="4642552"/>
            <a:ext cx="25673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Gradient [T/m] @ 6.8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9A5B47-AF2C-8139-6782-73664A220B9E}"/>
              </a:ext>
            </a:extLst>
          </p:cNvPr>
          <p:cNvSpPr txBox="1"/>
          <p:nvPr/>
        </p:nvSpPr>
        <p:spPr>
          <a:xfrm>
            <a:off x="9755470" y="6463164"/>
            <a:ext cx="20336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Pre-squeezed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/>
              <a:t>*</a:t>
            </a:r>
            <a:r>
              <a:rPr lang="en-US" dirty="0"/>
              <a:t>[m]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33896" y="1734298"/>
            <a:ext cx="8000999" cy="12493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- Q4 is OFF </a:t>
            </a:r>
            <a:r>
              <a:rPr lang="en-US" sz="2800" dirty="0">
                <a:latin typeface="+mn-lt"/>
              </a:rPr>
              <a:t>(to recover the nominal polarity of the </a:t>
            </a:r>
          </a:p>
          <a:p>
            <a:r>
              <a:rPr lang="en-US" sz="2800" dirty="0">
                <a:latin typeface="+mn-lt"/>
              </a:rPr>
              <a:t>      LHC quads as of Q5).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  <a:sym typeface="Wingdings" panose="05000000000000000000" pitchFamily="2" charset="2"/>
              </a:rPr>
              <a:t> Q4 degaussing procedure put in place</a:t>
            </a:r>
            <a:endParaRPr lang="en-GB" sz="2800" dirty="0">
              <a:latin typeface="+mn-lt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169C89-A758-F237-D116-2589AF0F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70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4</a:t>
            </a:fld>
            <a:endParaRPr lang="en-GB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41030" y="194439"/>
            <a:ext cx="10874061" cy="4135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The </a:t>
            </a:r>
            <a:r>
              <a:rPr lang="en-US" sz="2800" b="1" dirty="0">
                <a:latin typeface="+mn-lt"/>
              </a:rPr>
              <a:t>IR1 injection optics </a:t>
            </a:r>
            <a:r>
              <a:rPr lang="en-US" sz="2800" dirty="0">
                <a:latin typeface="+mn-lt"/>
              </a:rPr>
              <a:t>features higher </a:t>
            </a:r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dirty="0">
                <a:latin typeface="+mn-lt"/>
              </a:rPr>
              <a:t>’s @ Q6, but OK for aperture 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90341C5-B672-7D39-8269-7427D0F3BF16}"/>
              </a:ext>
            </a:extLst>
          </p:cNvPr>
          <p:cNvGrpSpPr/>
          <p:nvPr/>
        </p:nvGrpSpPr>
        <p:grpSpPr>
          <a:xfrm>
            <a:off x="75590" y="680525"/>
            <a:ext cx="10584694" cy="5841805"/>
            <a:chOff x="75590" y="923595"/>
            <a:chExt cx="10584694" cy="584180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53F3AD8-AD17-4156-D625-0BA058B5F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1430" y="923595"/>
              <a:ext cx="4550148" cy="323424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EEBCB70-E4D6-856A-0B38-4C9F720034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788"/>
            <a:stretch/>
          </p:blipFill>
          <p:spPr>
            <a:xfrm>
              <a:off x="2191430" y="3740310"/>
              <a:ext cx="4550148" cy="301471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4FCA2C-485B-72C4-E9D9-B21D6C237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94162" y="1103275"/>
              <a:ext cx="4066122" cy="287488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8E1BA35-1342-8132-9434-578573BBB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94162" y="3890514"/>
              <a:ext cx="4066122" cy="287488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BFAB90-A936-296F-0C27-B14A95E82B15}"/>
                </a:ext>
              </a:extLst>
            </p:cNvPr>
            <p:cNvSpPr txBox="1"/>
            <p:nvPr/>
          </p:nvSpPr>
          <p:spPr>
            <a:xfrm>
              <a:off x="9781460" y="2469912"/>
              <a:ext cx="705202" cy="36867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highlight>
                    <a:srgbClr val="FFFF00"/>
                  </a:highlight>
                </a:rPr>
                <a:t>11 </a:t>
              </a:r>
              <a:r>
                <a:rPr lang="en-US" b="1" dirty="0">
                  <a:highlight>
                    <a:srgbClr val="FFFF00"/>
                  </a:highlight>
                  <a:latin typeface="Symbol" panose="05050102010706020507" pitchFamily="18" charset="2"/>
                </a:rPr>
                <a:t>s</a:t>
              </a:r>
              <a:endParaRPr lang="en-GB" b="1" dirty="0">
                <a:highlight>
                  <a:srgbClr val="FFFF00"/>
                </a:highlight>
                <a:latin typeface="Symbol" panose="05050102010706020507" pitchFamily="18" charset="2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88E3E20-2356-1205-FC20-29F1AB793405}"/>
                </a:ext>
              </a:extLst>
            </p:cNvPr>
            <p:cNvSpPr txBox="1"/>
            <p:nvPr/>
          </p:nvSpPr>
          <p:spPr>
            <a:xfrm>
              <a:off x="9781459" y="5265746"/>
              <a:ext cx="705203" cy="36867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highlight>
                    <a:srgbClr val="FFFF00"/>
                  </a:highlight>
                </a:rPr>
                <a:t>11 </a:t>
              </a:r>
              <a:r>
                <a:rPr lang="en-US" b="1" dirty="0">
                  <a:highlight>
                    <a:srgbClr val="FFFF00"/>
                  </a:highlight>
                  <a:latin typeface="Symbol" panose="05050102010706020507" pitchFamily="18" charset="2"/>
                </a:rPr>
                <a:t>s</a:t>
              </a:r>
              <a:endParaRPr lang="en-GB" b="1" dirty="0">
                <a:highlight>
                  <a:srgbClr val="FFFF00"/>
                </a:highlight>
                <a:latin typeface="Symbol" panose="05050102010706020507" pitchFamily="18" charset="2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7739C4-6AE9-2135-46F2-3270C0008C55}"/>
                </a:ext>
              </a:extLst>
            </p:cNvPr>
            <p:cNvSpPr txBox="1"/>
            <p:nvPr/>
          </p:nvSpPr>
          <p:spPr>
            <a:xfrm>
              <a:off x="75590" y="2257063"/>
              <a:ext cx="2300630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Nominal IR1-beam1</a:t>
              </a:r>
              <a:endParaRPr lang="en-GB" sz="2000" b="1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AC3AD06-70B4-4A89-44FD-354AE571D71F}"/>
                </a:ext>
              </a:extLst>
            </p:cNvPr>
            <p:cNvCxnSpPr>
              <a:stCxn id="12" idx="3"/>
            </p:cNvCxnSpPr>
            <p:nvPr/>
          </p:nvCxnSpPr>
          <p:spPr>
            <a:xfrm flipV="1">
              <a:off x="2376220" y="2441729"/>
              <a:ext cx="459577" cy="153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8B83C57-EEC5-7A44-8E9F-548E654BB3D2}"/>
                </a:ext>
              </a:extLst>
            </p:cNvPr>
            <p:cNvCxnSpPr>
              <a:cxnSpLocks/>
            </p:cNvCxnSpPr>
            <p:nvPr/>
          </p:nvCxnSpPr>
          <p:spPr>
            <a:xfrm>
              <a:off x="1631983" y="5186858"/>
              <a:ext cx="12038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1B20F0-6C94-C318-0B3F-C2DEB793C37A}"/>
                </a:ext>
              </a:extLst>
            </p:cNvPr>
            <p:cNvSpPr txBox="1"/>
            <p:nvPr/>
          </p:nvSpPr>
          <p:spPr>
            <a:xfrm>
              <a:off x="105603" y="5015141"/>
              <a:ext cx="1677062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RP IR1-beam1</a:t>
              </a:r>
              <a:endParaRPr lang="en-GB" sz="20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1545533-D1DA-EEA1-9010-29AD330C7C79}"/>
                </a:ext>
              </a:extLst>
            </p:cNvPr>
            <p:cNvSpPr txBox="1"/>
            <p:nvPr/>
          </p:nvSpPr>
          <p:spPr>
            <a:xfrm>
              <a:off x="8494900" y="5734749"/>
              <a:ext cx="45717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Q6</a:t>
              </a:r>
              <a:endParaRPr lang="en-GB" b="1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17CFBE-2E27-0667-BEA6-FA19F93C9056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H="1" flipV="1">
              <a:off x="7720314" y="5369590"/>
              <a:ext cx="1003174" cy="3651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7314E77-1EC1-FF54-3283-9BB837609822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8723488" y="5415251"/>
              <a:ext cx="779327" cy="319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A3D88-68AF-B107-13F0-7D272F4F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8BF8-4AB0-3387-AC4F-31A24B6C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</p:spTree>
    <p:extLst>
      <p:ext uri="{BB962C8B-B14F-4D97-AF65-F5344CB8AC3E}">
        <p14:creationId xmlns:p14="http://schemas.microsoft.com/office/powerpoint/2010/main" val="15373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5</a:t>
            </a:fld>
            <a:endParaRPr lang="en-GB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144400" y="89365"/>
            <a:ext cx="11921374" cy="905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The </a:t>
            </a:r>
            <a:r>
              <a:rPr lang="en-US" sz="2800" b="1" dirty="0">
                <a:latin typeface="+mn-lt"/>
              </a:rPr>
              <a:t>collision</a:t>
            </a:r>
            <a:r>
              <a:rPr lang="en-US" sz="2800" dirty="0">
                <a:latin typeface="+mn-lt"/>
              </a:rPr>
              <a:t> </a:t>
            </a:r>
            <a:r>
              <a:rPr lang="en-US" sz="2800" b="1" dirty="0">
                <a:latin typeface="+mn-lt"/>
              </a:rPr>
              <a:t>optics is very similar as of ~Q5 on the out-going beam side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42D81F0-7FE6-1D9B-C129-1D2416E42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4653"/>
            <a:ext cx="4689710" cy="331357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F83E282-1247-61F0-4B09-1249309567D8}"/>
              </a:ext>
            </a:extLst>
          </p:cNvPr>
          <p:cNvSpPr txBox="1"/>
          <p:nvPr/>
        </p:nvSpPr>
        <p:spPr>
          <a:xfrm>
            <a:off x="1084846" y="984580"/>
            <a:ext cx="24058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Nominal 30 cm</a:t>
            </a:r>
            <a:endParaRPr lang="en-GB" b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82CAD45-B6FC-49BB-2828-D98103BA7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99" y="3544427"/>
            <a:ext cx="4689710" cy="3313573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259D801-E4F7-CEAF-FD02-B8D55CD4CA54}"/>
              </a:ext>
            </a:extLst>
          </p:cNvPr>
          <p:cNvCxnSpPr>
            <a:cxnSpLocks/>
          </p:cNvCxnSpPr>
          <p:nvPr/>
        </p:nvCxnSpPr>
        <p:spPr>
          <a:xfrm>
            <a:off x="1913796" y="1908257"/>
            <a:ext cx="80586" cy="944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360649B-A2FD-B943-EFA8-907F33CEE80E}"/>
              </a:ext>
            </a:extLst>
          </p:cNvPr>
          <p:cNvCxnSpPr>
            <a:cxnSpLocks/>
          </p:cNvCxnSpPr>
          <p:nvPr/>
        </p:nvCxnSpPr>
        <p:spPr>
          <a:xfrm>
            <a:off x="1913796" y="1908257"/>
            <a:ext cx="583293" cy="944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3EA94EA-35D2-3265-168B-9551A260E3EC}"/>
              </a:ext>
            </a:extLst>
          </p:cNvPr>
          <p:cNvSpPr txBox="1"/>
          <p:nvPr/>
        </p:nvSpPr>
        <p:spPr>
          <a:xfrm>
            <a:off x="946233" y="1710157"/>
            <a:ext cx="976905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Q4 is ON</a:t>
            </a:r>
            <a:endParaRPr lang="en-GB" sz="1600" b="1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A4110E0-58EC-72E2-D12E-E743D272CB6C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1923138" y="4664450"/>
            <a:ext cx="80585" cy="94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1206DAF-C945-9AEA-CE35-92C2C666C834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1923138" y="4664450"/>
            <a:ext cx="559071" cy="942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03F008D-4BB6-1614-377E-143905E0E5EA}"/>
              </a:ext>
            </a:extLst>
          </p:cNvPr>
          <p:cNvSpPr txBox="1"/>
          <p:nvPr/>
        </p:nvSpPr>
        <p:spPr>
          <a:xfrm>
            <a:off x="914398" y="4495173"/>
            <a:ext cx="100874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Q4 is OFF</a:t>
            </a:r>
            <a:endParaRPr lang="en-GB" sz="16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E35D956-221E-34CA-E75C-B2707DD921F0}"/>
              </a:ext>
            </a:extLst>
          </p:cNvPr>
          <p:cNvSpPr txBox="1"/>
          <p:nvPr/>
        </p:nvSpPr>
        <p:spPr>
          <a:xfrm>
            <a:off x="1084846" y="3695654"/>
            <a:ext cx="24058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RP 30 cm (with Q4 off)</a:t>
            </a:r>
            <a:endParaRPr lang="en-GB" b="1" dirty="0"/>
          </a:p>
        </p:txBody>
      </p:sp>
      <p:pic>
        <p:nvPicPr>
          <p:cNvPr id="1034" name="Picture 1033">
            <a:extLst>
              <a:ext uri="{FF2B5EF4-FFF2-40B4-BE49-F238E27FC236}">
                <a16:creationId xmlns:a16="http://schemas.microsoft.com/office/drawing/2014/main" id="{81EAA4F5-A317-1FF0-F188-866254589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4074" y="1270320"/>
            <a:ext cx="7381555" cy="5220000"/>
          </a:xfrm>
          <a:prstGeom prst="rect">
            <a:avLst/>
          </a:prstGeom>
        </p:spPr>
      </p:pic>
      <p:sp>
        <p:nvSpPr>
          <p:cNvPr id="1040" name="TextBox 1039">
            <a:extLst>
              <a:ext uri="{FF2B5EF4-FFF2-40B4-BE49-F238E27FC236}">
                <a16:creationId xmlns:a16="http://schemas.microsoft.com/office/drawing/2014/main" id="{BC1B06A6-EB11-C376-C0E9-653E041F2FAD}"/>
              </a:ext>
            </a:extLst>
          </p:cNvPr>
          <p:cNvSpPr txBox="1"/>
          <p:nvPr/>
        </p:nvSpPr>
        <p:spPr>
          <a:xfrm>
            <a:off x="5957900" y="1065060"/>
            <a:ext cx="46897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Symbol" panose="05050102010706020507" pitchFamily="18" charset="2"/>
              </a:rPr>
              <a:t>Db/b</a:t>
            </a:r>
            <a:r>
              <a:rPr lang="en-US" sz="2000" b="1" dirty="0">
                <a:solidFill>
                  <a:srgbClr val="FF0000"/>
                </a:solidFill>
              </a:rPr>
              <a:t> [%] from 2023 to 2024 </a:t>
            </a:r>
            <a:r>
              <a:rPr lang="en-US" sz="2000" b="1" dirty="0"/>
              <a:t>in IR1 (beam1)</a:t>
            </a:r>
            <a:endParaRPr lang="en-GB" sz="2000" b="1" dirty="0"/>
          </a:p>
        </p:txBody>
      </p: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57B25040-F532-DFCB-FA46-38DF0E55C509}"/>
              </a:ext>
            </a:extLst>
          </p:cNvPr>
          <p:cNvCxnSpPr>
            <a:cxnSpLocks/>
          </p:cNvCxnSpPr>
          <p:nvPr/>
        </p:nvCxnSpPr>
        <p:spPr>
          <a:xfrm>
            <a:off x="6342927" y="4571850"/>
            <a:ext cx="391965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TextBox 1045">
            <a:extLst>
              <a:ext uri="{FF2B5EF4-FFF2-40B4-BE49-F238E27FC236}">
                <a16:creationId xmlns:a16="http://schemas.microsoft.com/office/drawing/2014/main" id="{B77099D5-9D57-6977-D111-0B232A8C7121}"/>
              </a:ext>
            </a:extLst>
          </p:cNvPr>
          <p:cNvSpPr txBox="1"/>
          <p:nvPr/>
        </p:nvSpPr>
        <p:spPr>
          <a:xfrm>
            <a:off x="8518967" y="5402152"/>
            <a:ext cx="45717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Q4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EA71F74B-4A3C-A147-5B42-14D809681D7C}"/>
              </a:ext>
            </a:extLst>
          </p:cNvPr>
          <p:cNvSpPr txBox="1"/>
          <p:nvPr/>
        </p:nvSpPr>
        <p:spPr>
          <a:xfrm>
            <a:off x="9047956" y="5402152"/>
            <a:ext cx="46038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Q5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77EAA9D8-936D-26B5-B3D2-B7352264036B}"/>
              </a:ext>
            </a:extLst>
          </p:cNvPr>
          <p:cNvSpPr txBox="1"/>
          <p:nvPr/>
        </p:nvSpPr>
        <p:spPr>
          <a:xfrm>
            <a:off x="8725351" y="3756044"/>
            <a:ext cx="46038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Q6</a:t>
            </a:r>
            <a:endParaRPr lang="en-GB" b="1" dirty="0">
              <a:highlight>
                <a:srgbClr val="FFFF00"/>
              </a:highlight>
            </a:endParaRPr>
          </a:p>
        </p:txBody>
      </p: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1E7B537C-B1AA-32BD-D8C7-030AC369A50B}"/>
              </a:ext>
            </a:extLst>
          </p:cNvPr>
          <p:cNvCxnSpPr>
            <a:stCxn id="1046" idx="0"/>
          </p:cNvCxnSpPr>
          <p:nvPr/>
        </p:nvCxnSpPr>
        <p:spPr>
          <a:xfrm flipV="1">
            <a:off x="8747555" y="4965539"/>
            <a:ext cx="128530" cy="436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Straight Arrow Connector 1052">
            <a:extLst>
              <a:ext uri="{FF2B5EF4-FFF2-40B4-BE49-F238E27FC236}">
                <a16:creationId xmlns:a16="http://schemas.microsoft.com/office/drawing/2014/main" id="{F50F4DF6-6830-53C2-71A1-27779A8F195D}"/>
              </a:ext>
            </a:extLst>
          </p:cNvPr>
          <p:cNvCxnSpPr>
            <a:cxnSpLocks/>
            <a:stCxn id="1048" idx="0"/>
          </p:cNvCxnSpPr>
          <p:nvPr/>
        </p:nvCxnSpPr>
        <p:spPr>
          <a:xfrm flipH="1" flipV="1">
            <a:off x="8976143" y="4715759"/>
            <a:ext cx="302004" cy="68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Arrow Connector 1059">
            <a:extLst>
              <a:ext uri="{FF2B5EF4-FFF2-40B4-BE49-F238E27FC236}">
                <a16:creationId xmlns:a16="http://schemas.microsoft.com/office/drawing/2014/main" id="{B6F3A925-BE20-C0AE-800B-BC788DFB26F8}"/>
              </a:ext>
            </a:extLst>
          </p:cNvPr>
          <p:cNvCxnSpPr>
            <a:cxnSpLocks/>
            <a:stCxn id="1049" idx="2"/>
          </p:cNvCxnSpPr>
          <p:nvPr/>
        </p:nvCxnSpPr>
        <p:spPr>
          <a:xfrm>
            <a:off x="8955542" y="4125376"/>
            <a:ext cx="92414" cy="275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3FDF89-8D8D-1B38-9AFC-4A3C1E0E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5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B411001A-36D9-3352-81D5-49C8C9339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8573"/>
            <a:ext cx="4581649" cy="324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6</a:t>
            </a:fld>
            <a:endParaRPr lang="en-GB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-1" y="136525"/>
            <a:ext cx="12107119" cy="882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.. </a:t>
            </a:r>
            <a:r>
              <a:rPr lang="en-US" sz="2800" dirty="0">
                <a:latin typeface="+mn-lt"/>
              </a:rPr>
              <a:t>But the  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H</a:t>
            </a:r>
            <a:r>
              <a:rPr lang="en-US" sz="2800" dirty="0">
                <a:latin typeface="+mn-lt"/>
              </a:rPr>
              <a:t> </a:t>
            </a:r>
            <a:r>
              <a:rPr lang="en-US" sz="2800" b="1" dirty="0">
                <a:latin typeface="+mn-lt"/>
              </a:rPr>
              <a:t>dispersion is significantly reduced at the XRP and TCL6 </a:t>
            </a:r>
            <a:r>
              <a:rPr lang="en-US" sz="2800" dirty="0">
                <a:latin typeface="+mn-lt"/>
              </a:rPr>
              <a:t>(and the</a:t>
            </a:r>
          </a:p>
          <a:p>
            <a:r>
              <a:rPr lang="en-US" sz="2800" dirty="0">
                <a:latin typeface="+mn-lt"/>
              </a:rPr>
              <a:t>      vertical dispersion changes sign with the polarity switch of the ATLAS X-angle)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10C4519-BAF5-798D-B451-5121C346AB3E}"/>
              </a:ext>
            </a:extLst>
          </p:cNvPr>
          <p:cNvCxnSpPr>
            <a:cxnSpLocks/>
          </p:cNvCxnSpPr>
          <p:nvPr/>
        </p:nvCxnSpPr>
        <p:spPr>
          <a:xfrm flipV="1">
            <a:off x="3435159" y="1295208"/>
            <a:ext cx="616" cy="402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CBD2579-147E-C48A-0AE4-E51CB9479ECF}"/>
              </a:ext>
            </a:extLst>
          </p:cNvPr>
          <p:cNvSpPr txBox="1"/>
          <p:nvPr/>
        </p:nvSpPr>
        <p:spPr>
          <a:xfrm>
            <a:off x="3152870" y="1709931"/>
            <a:ext cx="56457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XRP</a:t>
            </a:r>
            <a:endParaRPr lang="en-GB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BC2528-8A5F-ACFE-40F4-C047C8F7E456}"/>
              </a:ext>
            </a:extLst>
          </p:cNvPr>
          <p:cNvSpPr txBox="1"/>
          <p:nvPr/>
        </p:nvSpPr>
        <p:spPr>
          <a:xfrm>
            <a:off x="3717448" y="3328818"/>
            <a:ext cx="142378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</a:t>
            </a:r>
            <a:r>
              <a:rPr lang="en-US" b="1" baseline="-25000" dirty="0"/>
              <a:t>x </a:t>
            </a:r>
            <a:r>
              <a:rPr lang="en-US" b="1" dirty="0"/>
              <a:t>= -12.5 cm</a:t>
            </a:r>
          </a:p>
          <a:p>
            <a:pPr algn="ctr"/>
            <a:r>
              <a:rPr lang="en-US" b="1" dirty="0"/>
              <a:t>@ TCL6</a:t>
            </a:r>
            <a:endParaRPr lang="en-GB" b="1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30CB171-1660-7124-8616-FE76C38F28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936"/>
          <a:stretch/>
        </p:blipFill>
        <p:spPr>
          <a:xfrm>
            <a:off x="-1" y="4025513"/>
            <a:ext cx="4581649" cy="285326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7B8E925-B79E-72F1-1DC6-A4573C0D0801}"/>
              </a:ext>
            </a:extLst>
          </p:cNvPr>
          <p:cNvSpPr txBox="1"/>
          <p:nvPr/>
        </p:nvSpPr>
        <p:spPr>
          <a:xfrm>
            <a:off x="3717448" y="5516261"/>
            <a:ext cx="104067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</a:t>
            </a:r>
            <a:r>
              <a:rPr lang="en-US" b="1" baseline="-25000" dirty="0"/>
              <a:t>x</a:t>
            </a:r>
            <a:r>
              <a:rPr lang="en-US" b="1" dirty="0"/>
              <a:t>=-8 cm</a:t>
            </a:r>
          </a:p>
          <a:p>
            <a:pPr algn="ctr"/>
            <a:r>
              <a:rPr lang="en-US" b="1" dirty="0"/>
              <a:t>@ TCL6</a:t>
            </a:r>
            <a:endParaRPr lang="en-GB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C26264A-4A65-02F0-892F-4F15D03AF475}"/>
              </a:ext>
            </a:extLst>
          </p:cNvPr>
          <p:cNvSpPr txBox="1"/>
          <p:nvPr/>
        </p:nvSpPr>
        <p:spPr>
          <a:xfrm>
            <a:off x="5216470" y="1460737"/>
            <a:ext cx="68132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b="1" dirty="0">
                <a:sym typeface="Wingdings" panose="05000000000000000000" pitchFamily="2" charset="2"/>
              </a:rPr>
              <a:t>Already optimized since first RP optics versions, and CANNOT be optimized further w/o risk on the overall optics flexibility (too small gradients for Q5 &amp; Q6).</a:t>
            </a:r>
          </a:p>
          <a:p>
            <a:endParaRPr lang="en-US" sz="22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Dx @ XRP and TCL6 still higher than in IR5, in particular no danger for QPS in the DS for ~ 2mm TCL6 gap (see also F. Cerruti @ </a:t>
            </a:r>
            <a:r>
              <a:rPr lang="en-US" sz="2200" i="1" dirty="0">
                <a:hlinkClick r:id="rId5"/>
              </a:rPr>
              <a:t>Chamonix2024</a:t>
            </a:r>
            <a:r>
              <a:rPr lang="en-GB" sz="2200" dirty="0"/>
              <a:t>).</a:t>
            </a:r>
          </a:p>
          <a:p>
            <a:r>
              <a:rPr lang="en-US" sz="2200" dirty="0">
                <a:sym typeface="Wingdings" panose="05000000000000000000" pitchFamily="2" charset="2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Possible impact on background to FASER </a:t>
            </a:r>
            <a:r>
              <a:rPr lang="en-US" sz="2200" b="1" dirty="0">
                <a:sym typeface="Wingdings" panose="05000000000000000000" pitchFamily="2" charset="2"/>
              </a:rPr>
              <a:t>may</a:t>
            </a:r>
            <a:r>
              <a:rPr lang="en-US" sz="2200" dirty="0">
                <a:sym typeface="Wingdings" panose="05000000000000000000" pitchFamily="2" charset="2"/>
              </a:rPr>
              <a:t> however need mitigation (TBC), by operating with a TCL6 gap as low as 1.25 mm at </a:t>
            </a:r>
            <a:r>
              <a:rPr 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aseline="30000" dirty="0">
                <a:sym typeface="Wingdings" panose="05000000000000000000" pitchFamily="2" charset="2"/>
              </a:rPr>
              <a:t>*</a:t>
            </a:r>
            <a:r>
              <a:rPr lang="en-US" sz="2200" dirty="0">
                <a:sym typeface="Wingdings" panose="05000000000000000000" pitchFamily="2" charset="2"/>
              </a:rPr>
              <a:t>=30 cm &amp; levelling needed in this case from 1.6 mm down to 1.25 mm for </a:t>
            </a:r>
            <a:r>
              <a:rPr 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aseline="30000" dirty="0">
                <a:sym typeface="Wingdings" panose="05000000000000000000" pitchFamily="2" charset="2"/>
              </a:rPr>
              <a:t>*</a:t>
            </a:r>
            <a:r>
              <a:rPr lang="en-US" sz="2200" dirty="0">
                <a:sym typeface="Wingdings" panose="05000000000000000000" pitchFamily="2" charset="2"/>
              </a:rPr>
              <a:t>=120-60 cm (being looked at by the coll. team  see F. Van der Veken @ </a:t>
            </a:r>
            <a:r>
              <a:rPr lang="en-US" sz="2200" dirty="0" err="1">
                <a:sym typeface="Wingdings" panose="05000000000000000000" pitchFamily="2" charset="2"/>
                <a:hlinkClick r:id="rId6"/>
              </a:rPr>
              <a:t>CollWG</a:t>
            </a:r>
            <a:r>
              <a:rPr lang="en-US" sz="2200" dirty="0">
                <a:sym typeface="Wingdings" panose="05000000000000000000" pitchFamily="2" charset="2"/>
              </a:rPr>
              <a:t>).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64077CE-C1BA-2ADC-261B-7E7CADE36A0E}"/>
              </a:ext>
            </a:extLst>
          </p:cNvPr>
          <p:cNvSpPr txBox="1"/>
          <p:nvPr/>
        </p:nvSpPr>
        <p:spPr>
          <a:xfrm>
            <a:off x="1293525" y="332881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2023</a:t>
            </a:r>
            <a:endParaRPr lang="en-GB" b="1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2696E49-4C6B-ECE7-960A-951134764C22}"/>
              </a:ext>
            </a:extLst>
          </p:cNvPr>
          <p:cNvSpPr txBox="1"/>
          <p:nvPr/>
        </p:nvSpPr>
        <p:spPr>
          <a:xfrm>
            <a:off x="1205980" y="588284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2024</a:t>
            </a:r>
            <a:endParaRPr lang="en-GB" b="1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071426-8DAB-98B2-2CFF-732DC5F5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22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7" grpId="0" animBg="1"/>
      <p:bldP spid="39" grpId="0" animBg="1"/>
      <p:bldP spid="38" grpId="0" animBg="1"/>
      <p:bldP spid="45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7CAEC9-FE87-E309-08F6-7F7CD1D54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07" y="1738371"/>
            <a:ext cx="5599810" cy="39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1C269A-895B-DBB3-AABB-4F8BD411A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85" y="1738371"/>
            <a:ext cx="5599810" cy="396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7</a:t>
            </a:fld>
            <a:endParaRPr lang="en-GB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144400" y="89365"/>
            <a:ext cx="11921374" cy="8257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The triplet aperture is slightly improved, but the </a:t>
            </a:r>
            <a:r>
              <a:rPr lang="en-US" sz="2800" b="1" dirty="0">
                <a:latin typeface="+mn-lt"/>
              </a:rPr>
              <a:t>IR bottleneck is degraded </a:t>
            </a:r>
            <a:r>
              <a:rPr lang="en-US" sz="2800" b="1">
                <a:latin typeface="+mn-lt"/>
              </a:rPr>
              <a:t>by 0.47 </a:t>
            </a:r>
            <a:r>
              <a:rPr lang="en-US" sz="2800" b="1" dirty="0">
                <a:latin typeface="Symbol" panose="05050102010706020507" pitchFamily="18" charset="2"/>
              </a:rPr>
              <a:t>s</a:t>
            </a:r>
            <a:r>
              <a:rPr lang="en-US" sz="2800" b="1" dirty="0">
                <a:latin typeface="+mn-lt"/>
              </a:rPr>
              <a:t>, displaced from the IT  to the first D1 module </a:t>
            </a:r>
            <a:r>
              <a:rPr lang="en-US" sz="1800" dirty="0">
                <a:latin typeface="+mn-lt"/>
              </a:rPr>
              <a:t>[vertical plane, outgoing beam side]</a:t>
            </a: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3FDF89-8D8D-1B38-9AFC-4A3C1E0E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C45C11-578D-5906-C231-925566A473FD}"/>
              </a:ext>
            </a:extLst>
          </p:cNvPr>
          <p:cNvSpPr txBox="1"/>
          <p:nvPr/>
        </p:nvSpPr>
        <p:spPr>
          <a:xfrm>
            <a:off x="2544824" y="1573249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Nominal Beam2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32B9E0-A9C6-516F-CA75-B364B7C46A46}"/>
              </a:ext>
            </a:extLst>
          </p:cNvPr>
          <p:cNvSpPr txBox="1"/>
          <p:nvPr/>
        </p:nvSpPr>
        <p:spPr>
          <a:xfrm>
            <a:off x="7898319" y="1573249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RP Beam1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D0341A-6C93-30CB-1DFF-27D258CB00A7}"/>
              </a:ext>
            </a:extLst>
          </p:cNvPr>
          <p:cNvSpPr txBox="1"/>
          <p:nvPr/>
        </p:nvSpPr>
        <p:spPr>
          <a:xfrm>
            <a:off x="2048714" y="5167523"/>
            <a:ext cx="164660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9.56 </a:t>
            </a:r>
            <a:r>
              <a:rPr lang="en-US" dirty="0">
                <a:latin typeface="Symbol" panose="05050102010706020507" pitchFamily="18" charset="2"/>
              </a:rPr>
              <a:t>s </a:t>
            </a:r>
            <a:r>
              <a:rPr lang="en-US" dirty="0"/>
              <a:t>@ Q2.L5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D0DB79-63AA-F165-6B5E-010FAB5A1599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872017" y="4746658"/>
            <a:ext cx="334170" cy="420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82039CC-458E-A195-8D10-510004FACE9E}"/>
              </a:ext>
            </a:extLst>
          </p:cNvPr>
          <p:cNvSpPr txBox="1"/>
          <p:nvPr/>
        </p:nvSpPr>
        <p:spPr>
          <a:xfrm>
            <a:off x="9327757" y="5167523"/>
            <a:ext cx="84350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9.09 </a:t>
            </a:r>
            <a:r>
              <a:rPr lang="en-US" dirty="0">
                <a:latin typeface="Symbol" panose="05050102010706020507" pitchFamily="18" charset="2"/>
              </a:rPr>
              <a:t>s </a:t>
            </a:r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A47693-4089-BF79-4E21-DAB92616E8FF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9008781" y="4915420"/>
            <a:ext cx="740727" cy="252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BF9B495-202E-742C-D4FC-6DC0A294247C}"/>
              </a:ext>
            </a:extLst>
          </p:cNvPr>
          <p:cNvSpPr txBox="1"/>
          <p:nvPr/>
        </p:nvSpPr>
        <p:spPr>
          <a:xfrm>
            <a:off x="706057" y="5802488"/>
            <a:ext cx="10498580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A possible cure is to run the last matched point (32.5 cm 30 cm) at constant </a:t>
            </a:r>
          </a:p>
          <a:p>
            <a:r>
              <a:rPr lang="en-US" sz="2400" dirty="0">
                <a:sym typeface="Wingdings" panose="05000000000000000000" pitchFamily="2" charset="2"/>
              </a:rPr>
              <a:t>     TCT gap in mm (as in 2018 for the segment 30-27-25 cm)</a:t>
            </a:r>
            <a:endParaRPr lang="en-GB" sz="2400" dirty="0"/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9989C8CD-19C0-4A5D-62C6-CB97F5D50406}"/>
              </a:ext>
            </a:extLst>
          </p:cNvPr>
          <p:cNvSpPr txBox="1">
            <a:spLocks/>
          </p:cNvSpPr>
          <p:nvPr/>
        </p:nvSpPr>
        <p:spPr>
          <a:xfrm>
            <a:off x="135313" y="1083885"/>
            <a:ext cx="11921374" cy="4893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  <a:sym typeface="Wingdings" panose="05000000000000000000" pitchFamily="2" charset="2"/>
              </a:rPr>
              <a:t>       A comparison Nom-Beam2 with RP-beam1 (or conversely) is convenient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FFF422-83C7-19E7-B96D-9F6DBCF44251}"/>
              </a:ext>
            </a:extLst>
          </p:cNvPr>
          <p:cNvSpPr txBox="1"/>
          <p:nvPr/>
        </p:nvSpPr>
        <p:spPr>
          <a:xfrm>
            <a:off x="7252783" y="5162601"/>
            <a:ext cx="164820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9.66 </a:t>
            </a:r>
            <a:r>
              <a:rPr lang="en-US" dirty="0">
                <a:latin typeface="Symbol" panose="05050102010706020507" pitchFamily="18" charset="2"/>
              </a:rPr>
              <a:t>s </a:t>
            </a:r>
            <a:r>
              <a:rPr lang="en-US" dirty="0"/>
              <a:t>@ Q2.L5</a:t>
            </a:r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08CFBE8-C140-B8E3-6C52-D907415849B1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8076887" y="4741736"/>
            <a:ext cx="333369" cy="420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25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6" grpId="0" animBg="1"/>
      <p:bldP spid="23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9B67FFE-AC68-7526-C847-008A18506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219" y="1690945"/>
            <a:ext cx="4936593" cy="51291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F6AE0D-D7DE-CCD4-00DE-3729AE93C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88" y="1690945"/>
            <a:ext cx="4936593" cy="51291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0"/>
            <a:ext cx="121920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Cannot be more transparent for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dynamic aperture in collision</a:t>
            </a:r>
          </a:p>
          <a:p>
            <a:pPr algn="ctr"/>
            <a:r>
              <a:rPr lang="en-US" sz="25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[same WP (.313/.318) for 5.5 </a:t>
            </a:r>
            <a:r>
              <a:rPr lang="en-US" sz="2500" dirty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5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DA at a distance </a:t>
            </a:r>
            <a:r>
              <a:rPr lang="en-US" sz="2500" dirty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25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Q~5 ×10</a:t>
            </a:r>
            <a:r>
              <a:rPr lang="en-US" sz="2500" baseline="30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-4</a:t>
            </a:r>
            <a:r>
              <a:rPr lang="en-US" sz="25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en-US" sz="25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w.r.t.</a:t>
            </a:r>
            <a:r>
              <a:rPr lang="en-US" sz="25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the coupling resonance]</a:t>
            </a:r>
            <a:endParaRPr lang="en-US" sz="25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24E2C2-DD5F-FE4A-74F4-19DA12246910}"/>
              </a:ext>
            </a:extLst>
          </p:cNvPr>
          <p:cNvSpPr txBox="1"/>
          <p:nvPr/>
        </p:nvSpPr>
        <p:spPr>
          <a:xfrm>
            <a:off x="2211070" y="1211843"/>
            <a:ext cx="1834156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b="1" dirty="0"/>
              <a:t>2023 @ 30 cm</a:t>
            </a:r>
            <a:endParaRPr lang="en-GB" sz="2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84FB1-6873-2ACB-6559-4D0CFF785D1D}"/>
              </a:ext>
            </a:extLst>
          </p:cNvPr>
          <p:cNvSpPr txBox="1"/>
          <p:nvPr/>
        </p:nvSpPr>
        <p:spPr>
          <a:xfrm>
            <a:off x="8090437" y="1219684"/>
            <a:ext cx="1834156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b="1" dirty="0"/>
              <a:t>2024 @ 30 cm</a:t>
            </a:r>
            <a:endParaRPr lang="en-GB" sz="2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5BBBBD-A0BE-8D20-C25B-93963CF69F45}"/>
              </a:ext>
            </a:extLst>
          </p:cNvPr>
          <p:cNvSpPr txBox="1"/>
          <p:nvPr/>
        </p:nvSpPr>
        <p:spPr>
          <a:xfrm>
            <a:off x="9982200" y="6292022"/>
            <a:ext cx="203106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Courtesy of C. </a:t>
            </a:r>
            <a:r>
              <a:rPr lang="en-US" i="1" dirty="0" err="1"/>
              <a:t>Droin</a:t>
            </a:r>
            <a:endParaRPr lang="en-US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3C644-3E16-45AE-58A8-B31E08EA8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4304"/>
            <a:ext cx="4114800" cy="365125"/>
          </a:xfrm>
        </p:spPr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4F12B1F-6D31-6713-379D-FEC62FE2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94304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8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4557FB-903B-DDA7-8237-AF129B783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54739E8F-CB28-AE7E-1218-3C47B7FA6681}"/>
              </a:ext>
            </a:extLst>
          </p:cNvPr>
          <p:cNvSpPr/>
          <p:nvPr/>
        </p:nvSpPr>
        <p:spPr>
          <a:xfrm>
            <a:off x="2534855" y="4331566"/>
            <a:ext cx="300942" cy="365125"/>
          </a:xfrm>
          <a:prstGeom prst="star5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DE02032D-900A-B958-219B-6A7BF9943869}"/>
              </a:ext>
            </a:extLst>
          </p:cNvPr>
          <p:cNvSpPr/>
          <p:nvPr/>
        </p:nvSpPr>
        <p:spPr>
          <a:xfrm>
            <a:off x="8321233" y="4331566"/>
            <a:ext cx="300942" cy="365125"/>
          </a:xfrm>
          <a:prstGeom prst="star5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61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4853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2024 optics readiness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63B25EA7-57FA-5F18-2244-EBDEC0E4A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97" y="747051"/>
            <a:ext cx="8000999" cy="491437"/>
          </a:xfrm>
        </p:spPr>
        <p:txBody>
          <a:bodyPr anchor="t">
            <a:no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Protons</a:t>
            </a: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179B-390B-5F8C-D567-29F1B0A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ABP optics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7D108-4E9A-0212-BC5B-3EB0A600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52178"/>
            <a:ext cx="2743200" cy="365125"/>
          </a:xfrm>
        </p:spPr>
        <p:txBody>
          <a:bodyPr/>
          <a:lstStyle/>
          <a:p>
            <a:fld id="{1E7F10B5-1AA5-4E9B-B758-7E2C12E96A82}" type="slidenum">
              <a:rPr lang="en-GB" smtClean="0"/>
              <a:t>9</a:t>
            </a:fld>
            <a:endParaRPr lang="en-GB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E900A12-2390-2A1E-7323-CCE890157085}"/>
              </a:ext>
            </a:extLst>
          </p:cNvPr>
          <p:cNvSpPr txBox="1">
            <a:spLocks/>
          </p:cNvSpPr>
          <p:nvPr/>
        </p:nvSpPr>
        <p:spPr>
          <a:xfrm>
            <a:off x="33896" y="3190111"/>
            <a:ext cx="8000999" cy="3158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     </a:t>
            </a:r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78D5C6F4-C849-979A-FC67-CB4B97E02D42}"/>
              </a:ext>
            </a:extLst>
          </p:cNvPr>
          <p:cNvSpPr txBox="1">
            <a:spLocks/>
          </p:cNvSpPr>
          <p:nvPr/>
        </p:nvSpPr>
        <p:spPr>
          <a:xfrm>
            <a:off x="33896" y="1190279"/>
            <a:ext cx="12158104" cy="51723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The sequence of optics is ready, from injection down to 30 cm</a:t>
            </a:r>
          </a:p>
          <a:p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afs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/cern.ch/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eng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lhc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/optics/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RunIII_dev</a:t>
            </a:r>
            <a:r>
              <a:rPr lang="en-US" sz="27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Proton_2024</a:t>
            </a:r>
          </a:p>
          <a:p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.. With smallest possible changes </a:t>
            </a:r>
            <a:r>
              <a:rPr lang="en-US" sz="2700" b="1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w.r.t.</a:t>
            </a:r>
            <a:r>
              <a:rPr lang="en-US" sz="2700" b="1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2023</a:t>
            </a:r>
          </a:p>
          <a:p>
            <a:endParaRPr lang="en-US" sz="1500" b="1" dirty="0">
              <a:solidFill>
                <a:srgbClr val="FF0000"/>
              </a:solidFill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Same number of optics, and same matched point (within 3 exception in the ramp)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No change a priori in 2024 for the timing table of the ramp (TBC).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5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effectLst/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Change of IPQ functions and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IP-knob coefficient only in IR1 (+ slight rematching of </a:t>
            </a:r>
            <a:r>
              <a:rPr lang="en-US" sz="27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sextupoles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and </a:t>
            </a:r>
            <a:r>
              <a:rPr lang="en-US" sz="27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on_disp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knob.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Crossing angle constant set to 160 </a:t>
            </a:r>
            <a:r>
              <a:rPr lang="en-US" sz="2700" dirty="0" err="1">
                <a:latin typeface="Symbol" panose="05050102010706020507" pitchFamily="18" charset="2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m</a:t>
            </a:r>
            <a:r>
              <a:rPr lang="en-US" sz="2700" dirty="0" err="1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rad</a:t>
            </a: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during levelling (motivated by the significant degradation of effective cross-section observed in 2023).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1000" dirty="0">
              <a:latin typeface="+mn-lt"/>
              <a:ea typeface="Calibri" panose="020F0502020204030204" pitchFamily="34" charset="0"/>
              <a:cs typeface="Courier New" panose="02070309020205020404" pitchFamily="49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700" dirty="0"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Possible extension of the levelling down to 20 cm, available (round optics)</a:t>
            </a:r>
          </a:p>
          <a:p>
            <a:r>
              <a:rPr lang="en-US" sz="2700" dirty="0">
                <a:effectLst/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  </a:t>
            </a:r>
            <a:r>
              <a:rPr lang="en-US" sz="2700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On-going discussion of how to exploit it,  e.g. via </a:t>
            </a:r>
            <a:r>
              <a:rPr lang="en-US" sz="2700" b="1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controlled decay of the </a:t>
            </a:r>
            <a:r>
              <a:rPr lang="en-US" sz="2700" b="1" dirty="0" err="1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lumi</a:t>
            </a:r>
            <a:r>
              <a:rPr lang="en-US" sz="2700" b="1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at the BB limit</a:t>
            </a:r>
            <a:r>
              <a:rPr lang="en-US" sz="2700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 instead of </a:t>
            </a:r>
            <a:r>
              <a:rPr lang="en-US" sz="2700" b="1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natural decay </a:t>
            </a:r>
            <a:r>
              <a:rPr lang="en-US" sz="2700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[levelling against a moving target PU(b</a:t>
            </a:r>
            <a:r>
              <a:rPr lang="en-US" sz="2700" baseline="30000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*</a:t>
            </a:r>
            <a:r>
              <a:rPr lang="en-US" sz="2700" dirty="0">
                <a:solidFill>
                  <a:srgbClr val="00B0F0"/>
                </a:solidFill>
                <a:latin typeface="+mn-lt"/>
                <a:ea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,X)]</a:t>
            </a:r>
            <a:endParaRPr lang="en-US" sz="2700" dirty="0">
              <a:solidFill>
                <a:srgbClr val="00B0F0"/>
              </a:solidFill>
              <a:latin typeface="+mn-l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br>
              <a:rPr lang="en-US" sz="2800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br>
              <a:rPr lang="en-US" sz="20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GB" sz="2800" dirty="0">
              <a:latin typeface="+mn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2395EE-174A-9AE8-0B56-4D07D2018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26/02/2024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06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27168</TotalTime>
  <Words>1593</Words>
  <Application>Microsoft Office PowerPoint</Application>
  <PresentationFormat>Widescreen</PresentationFormat>
  <Paragraphs>188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Status of the 2024 RP optics [LHC optics with Reversed Polarity of the inner triplet in IR1]</vt:lpstr>
      <vt:lpstr>PowerPoint Presentation</vt:lpstr>
      <vt:lpstr>Main features and implications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Protons   </vt:lpstr>
      <vt:lpstr>Ions   </vt:lpstr>
      <vt:lpstr>VdM 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Filling scheme &amp; Best Pile-Up matching matching</dc:title>
  <dc:creator>Stephane Fartoukh</dc:creator>
  <cp:lastModifiedBy>Stephane Fartoukh</cp:lastModifiedBy>
  <cp:revision>210</cp:revision>
  <cp:lastPrinted>2022-12-16T19:56:45Z</cp:lastPrinted>
  <dcterms:created xsi:type="dcterms:W3CDTF">2022-12-02T09:27:11Z</dcterms:created>
  <dcterms:modified xsi:type="dcterms:W3CDTF">2024-02-26T08:55:51Z</dcterms:modified>
</cp:coreProperties>
</file>