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2" r:id="rId6"/>
    <p:sldId id="263" r:id="rId7"/>
    <p:sldId id="264" r:id="rId8"/>
    <p:sldId id="266" r:id="rId9"/>
    <p:sldId id="261" r:id="rId10"/>
    <p:sldId id="265" r:id="rId11"/>
    <p:sldId id="25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42112-C976-3B6B-55DD-6121FB0AE4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85DDF48-2C86-4EA0-81A5-F2DB857D6C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BF1B124-32EC-9E26-3F9D-5CEB0D5B5D8C}"/>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5359AA25-3763-06C6-1A28-07CD9D2CEE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AA9311-CD70-962F-FAC7-960BAC343F42}"/>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4283930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AF4F2-6C49-B03D-B4D1-F65338D4EA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9A8C6D-54C4-95D6-CDB3-D67BB18F3D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170398-F852-F959-ABF7-6939999460C0}"/>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C49271D0-C04F-3EA9-BC3F-31CB099F9F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4F4A59-72A2-804E-2E18-756631E10C78}"/>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4081323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B60BF4-ABD7-BF04-CA98-6425E7A8210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0088B0-BFEC-C40D-228A-4EE53E5318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8754A3-C66F-D9E2-814C-4DF251939159}"/>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78A5C995-503D-3458-5D84-5F73DD3C5E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DDE9EC-2180-7B93-C57C-FA71EED5631B}"/>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1732353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573DF-1BD3-8F06-EE71-FFD0CAABD3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631DE6-966F-3208-E09E-D7C9661D44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CDCFA9-1ED1-B211-FD24-49888C3857B8}"/>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37B54018-B373-EBB3-3D04-E0FF912794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A1BE29-9E14-C06C-278B-6DE9573F9D1B}"/>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3454620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4CF1C-DEB8-89D8-E3AF-6853D80747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C6124F1-D2DC-5037-13E0-D1B19B8E0E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6B8BA5-BE83-9747-895D-0C9C6BAE9A83}"/>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428F24EA-5927-7311-F8AA-86023CA49E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477FB0-CB72-104D-0FB6-B63880A32735}"/>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3184388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B8B1-D0FD-6168-39E1-3D15C1B783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59741E-07AB-A034-DF18-EC5DDE1859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E0AA68F-D9A1-D7D8-2C6F-1426BE0A24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3AA5FC-ADC3-8B4D-EEAC-2503D4A45C52}"/>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6" name="Footer Placeholder 5">
            <a:extLst>
              <a:ext uri="{FF2B5EF4-FFF2-40B4-BE49-F238E27FC236}">
                <a16:creationId xmlns:a16="http://schemas.microsoft.com/office/drawing/2014/main" id="{59C5D82C-4D95-FE4B-9759-C821F8B5B8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94027E-80A0-BDFB-CCB0-6DE3EDCE22B3}"/>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170468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B0416-2354-81CB-BE96-C279E140ACE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0086ED-97A9-486C-7D11-C5C61FCFD2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3D399-A4F9-7BD1-A9F1-ECC913D165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DD94C5E-117D-2369-AA60-0FA5683741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0C6BCC-FB7A-42BB-D1FB-B1644C260B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78D143D-8CB5-0089-38E5-7835676866F2}"/>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8" name="Footer Placeholder 7">
            <a:extLst>
              <a:ext uri="{FF2B5EF4-FFF2-40B4-BE49-F238E27FC236}">
                <a16:creationId xmlns:a16="http://schemas.microsoft.com/office/drawing/2014/main" id="{C36ED85F-83A3-A6FD-FC32-DAF041256D5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D9FC8DF-C5A9-BD29-BA3E-2271F7919C35}"/>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337528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11ACB-AD74-347A-F3F4-36173EDD7A3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28F7E8-D6F2-1517-F47D-C830FA23D6AC}"/>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4" name="Footer Placeholder 3">
            <a:extLst>
              <a:ext uri="{FF2B5EF4-FFF2-40B4-BE49-F238E27FC236}">
                <a16:creationId xmlns:a16="http://schemas.microsoft.com/office/drawing/2014/main" id="{21CAF6F0-3F28-81E1-6A81-8628DF381EF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0DFF50-37FD-F952-4447-EE63FB672FDE}"/>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1753489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9C1556-C9C3-4989-2382-38EEAF7AA83E}"/>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3" name="Footer Placeholder 2">
            <a:extLst>
              <a:ext uri="{FF2B5EF4-FFF2-40B4-BE49-F238E27FC236}">
                <a16:creationId xmlns:a16="http://schemas.microsoft.com/office/drawing/2014/main" id="{D6763E23-54B3-F168-6674-5CB3B2F0F58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1C6D3F1-8471-798E-F65B-3E8646CF0D7A}"/>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2020027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8AB6-8E69-B32E-17D4-DFEBDC52C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38B615-6568-DB43-AFEF-D837EC036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D82BB42-A53B-1BD6-099F-C01FE8352E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E23B88-E081-2A19-3EBE-D320554953F2}"/>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6" name="Footer Placeholder 5">
            <a:extLst>
              <a:ext uri="{FF2B5EF4-FFF2-40B4-BE49-F238E27FC236}">
                <a16:creationId xmlns:a16="http://schemas.microsoft.com/office/drawing/2014/main" id="{8C862EFE-95CD-26D2-E86B-585E59F2A4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412473-FF0C-9E3D-B2E0-C9A814DA06CF}"/>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2518195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53535-CDC2-8176-65A0-A8FB6BCF4D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10EE33-78D8-E1D5-F76E-B6037107ED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FFDF6C8-86EA-BD58-80C0-29A68F6EF7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4CD29D-87B0-3CB5-4E0A-3F71CFDD6744}"/>
              </a:ext>
            </a:extLst>
          </p:cNvPr>
          <p:cNvSpPr>
            <a:spLocks noGrp="1"/>
          </p:cNvSpPr>
          <p:nvPr>
            <p:ph type="dt" sz="half" idx="10"/>
          </p:nvPr>
        </p:nvSpPr>
        <p:spPr/>
        <p:txBody>
          <a:bodyPr/>
          <a:lstStyle/>
          <a:p>
            <a:fld id="{66D65FAD-E278-4C08-81E8-83DF5130605C}" type="datetimeFigureOut">
              <a:rPr lang="en-GB" smtClean="0"/>
              <a:t>24/02/2024</a:t>
            </a:fld>
            <a:endParaRPr lang="en-GB"/>
          </a:p>
        </p:txBody>
      </p:sp>
      <p:sp>
        <p:nvSpPr>
          <p:cNvPr id="6" name="Footer Placeholder 5">
            <a:extLst>
              <a:ext uri="{FF2B5EF4-FFF2-40B4-BE49-F238E27FC236}">
                <a16:creationId xmlns:a16="http://schemas.microsoft.com/office/drawing/2014/main" id="{F3F1B025-7B6E-4EAA-02F2-4A09B474E1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87A566-8D73-65D9-053B-074C9FC9480D}"/>
              </a:ext>
            </a:extLst>
          </p:cNvPr>
          <p:cNvSpPr>
            <a:spLocks noGrp="1"/>
          </p:cNvSpPr>
          <p:nvPr>
            <p:ph type="sldNum" sz="quarter" idx="12"/>
          </p:nvPr>
        </p:nvSpPr>
        <p:spPr/>
        <p:txBody>
          <a:bodyPr/>
          <a:lstStyle/>
          <a:p>
            <a:fld id="{D2BD82A8-8495-4DB7-9205-D3D059DD7639}" type="slidenum">
              <a:rPr lang="en-GB" smtClean="0"/>
              <a:t>‹#›</a:t>
            </a:fld>
            <a:endParaRPr lang="en-GB"/>
          </a:p>
        </p:txBody>
      </p:sp>
    </p:spTree>
    <p:extLst>
      <p:ext uri="{BB962C8B-B14F-4D97-AF65-F5344CB8AC3E}">
        <p14:creationId xmlns:p14="http://schemas.microsoft.com/office/powerpoint/2010/main" val="3163153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DD71C-78C6-4320-3A50-F1DD947585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67B10B-29E2-6D19-378B-90FC2D1BBF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2B0704-77A1-2D49-A1D1-CFACF569E1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65FAD-E278-4C08-81E8-83DF5130605C}" type="datetimeFigureOut">
              <a:rPr lang="en-GB" smtClean="0"/>
              <a:t>24/02/2024</a:t>
            </a:fld>
            <a:endParaRPr lang="en-GB"/>
          </a:p>
        </p:txBody>
      </p:sp>
      <p:sp>
        <p:nvSpPr>
          <p:cNvPr id="5" name="Footer Placeholder 4">
            <a:extLst>
              <a:ext uri="{FF2B5EF4-FFF2-40B4-BE49-F238E27FC236}">
                <a16:creationId xmlns:a16="http://schemas.microsoft.com/office/drawing/2014/main" id="{1E355AC7-D7C1-1D50-DA88-501895EF4A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FD80BF2-8404-F324-C6C1-2D16B30137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D82A8-8495-4DB7-9205-D3D059DD7639}" type="slidenum">
              <a:rPr lang="en-GB" smtClean="0"/>
              <a:t>‹#›</a:t>
            </a:fld>
            <a:endParaRPr lang="en-GB"/>
          </a:p>
        </p:txBody>
      </p:sp>
    </p:spTree>
    <p:extLst>
      <p:ext uri="{BB962C8B-B14F-4D97-AF65-F5344CB8AC3E}">
        <p14:creationId xmlns:p14="http://schemas.microsoft.com/office/powerpoint/2010/main" val="2533767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F2352-D8EE-AFCB-7BC6-5B5A39E1FA0C}"/>
              </a:ext>
            </a:extLst>
          </p:cNvPr>
          <p:cNvSpPr>
            <a:spLocks noGrp="1"/>
          </p:cNvSpPr>
          <p:nvPr>
            <p:ph type="ctrTitle"/>
          </p:nvPr>
        </p:nvSpPr>
        <p:spPr/>
        <p:txBody>
          <a:bodyPr/>
          <a:lstStyle/>
          <a:p>
            <a:r>
              <a:rPr lang="en-GB" dirty="0"/>
              <a:t>Optics commissioning schedule and plans</a:t>
            </a:r>
          </a:p>
        </p:txBody>
      </p:sp>
      <p:sp>
        <p:nvSpPr>
          <p:cNvPr id="3" name="Subtitle 2">
            <a:extLst>
              <a:ext uri="{FF2B5EF4-FFF2-40B4-BE49-F238E27FC236}">
                <a16:creationId xmlns:a16="http://schemas.microsoft.com/office/drawing/2014/main" id="{D4DA850D-361A-8702-D25E-F1643CC7B91C}"/>
              </a:ext>
            </a:extLst>
          </p:cNvPr>
          <p:cNvSpPr>
            <a:spLocks noGrp="1"/>
          </p:cNvSpPr>
          <p:nvPr>
            <p:ph type="subTitle" idx="1"/>
          </p:nvPr>
        </p:nvSpPr>
        <p:spPr/>
        <p:txBody>
          <a:bodyPr/>
          <a:lstStyle/>
          <a:p>
            <a:r>
              <a:rPr lang="en-GB" dirty="0"/>
              <a:t>T. Persson </a:t>
            </a:r>
          </a:p>
          <a:p>
            <a:r>
              <a:rPr lang="en-GB" dirty="0"/>
              <a:t>on behalf of the OMC-team</a:t>
            </a:r>
          </a:p>
        </p:txBody>
      </p:sp>
    </p:spTree>
    <p:extLst>
      <p:ext uri="{BB962C8B-B14F-4D97-AF65-F5344CB8AC3E}">
        <p14:creationId xmlns:p14="http://schemas.microsoft.com/office/powerpoint/2010/main" val="1358351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D70546D-49DA-B52E-46FC-519C74289BB1}"/>
              </a:ext>
            </a:extLst>
          </p:cNvPr>
          <p:cNvSpPr>
            <a:spLocks noGrp="1"/>
          </p:cNvSpPr>
          <p:nvPr>
            <p:ph idx="1"/>
          </p:nvPr>
        </p:nvSpPr>
        <p:spPr>
          <a:xfrm>
            <a:off x="1537652" y="6031865"/>
            <a:ext cx="10515600" cy="593090"/>
          </a:xfrm>
        </p:spPr>
        <p:txBody>
          <a:bodyPr/>
          <a:lstStyle/>
          <a:p>
            <a:pPr marL="0" indent="0">
              <a:buNone/>
            </a:pPr>
            <a:r>
              <a:rPr lang="en-GB" dirty="0"/>
              <a:t>Or rather not even the beginning of the beam commissioning…</a:t>
            </a:r>
          </a:p>
        </p:txBody>
      </p:sp>
      <p:pic>
        <p:nvPicPr>
          <p:cNvPr id="1026" name="Picture 2" descr="The End Vector Art, Icons, and Graphics for Free Download">
            <a:extLst>
              <a:ext uri="{FF2B5EF4-FFF2-40B4-BE49-F238E27FC236}">
                <a16:creationId xmlns:a16="http://schemas.microsoft.com/office/drawing/2014/main" id="{80D4D928-E7BA-3040-540F-53C0EF9B39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3520" y="1187315"/>
            <a:ext cx="6543039" cy="4583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2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776AB-14F5-65C2-9A9E-FCADC5927BB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95368FF-287D-2945-BE2A-1504CB1D25E0}"/>
              </a:ext>
            </a:extLst>
          </p:cNvPr>
          <p:cNvSpPr>
            <a:spLocks noGrp="1"/>
          </p:cNvSpPr>
          <p:nvPr>
            <p:ph idx="1"/>
          </p:nvPr>
        </p:nvSpPr>
        <p:spPr/>
        <p:txBody>
          <a:bodyPr>
            <a:normAutofit fontScale="70000" lnSpcReduction="20000"/>
          </a:bodyPr>
          <a:lstStyle/>
          <a:p>
            <a:r>
              <a:rPr lang="en-GB" sz="1800" dirty="0">
                <a:solidFill>
                  <a:srgbClr val="000000"/>
                </a:solidFill>
                <a:effectLst/>
                <a:latin typeface="Calibri" panose="020F0502020204030204" pitchFamily="34" charset="0"/>
                <a:ea typeface="Calibri" panose="020F0502020204030204" pitchFamily="34" charset="0"/>
              </a:rPr>
              <a:t>INJ  0.5 shift local coupling</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2 shifts global corrections, check total phase &amp; NL optics (we assume we will need some new global </a:t>
            </a:r>
            <a:r>
              <a:rPr lang="en-GB" sz="1800" dirty="0" err="1">
                <a:solidFill>
                  <a:srgbClr val="000000"/>
                </a:solidFill>
                <a:effectLst/>
                <a:latin typeface="Calibri" panose="020F0502020204030204" pitchFamily="34" charset="0"/>
                <a:ea typeface="Calibri" panose="020F0502020204030204" pitchFamily="34" charset="0"/>
              </a:rPr>
              <a:t>corrs</a:t>
            </a:r>
            <a:r>
              <a:rPr lang="en-GB" sz="1800" dirty="0">
                <a:solidFill>
                  <a:srgbClr val="000000"/>
                </a:solidFill>
                <a:effectLst/>
                <a:latin typeface="Calibri" panose="020F0502020204030204" pitchFamily="34" charset="0"/>
                <a:ea typeface="Calibri" panose="020F0502020204030204" pitchFamily="34" charset="0"/>
              </a:rPr>
              <a:t> since changing betas around Q4 etc which are used in global </a:t>
            </a:r>
            <a:r>
              <a:rPr lang="en-GB" sz="1800" dirty="0" err="1">
                <a:solidFill>
                  <a:srgbClr val="000000"/>
                </a:solidFill>
                <a:effectLst/>
                <a:latin typeface="Calibri" panose="020F0502020204030204" pitchFamily="34" charset="0"/>
                <a:ea typeface="Calibri" panose="020F0502020204030204" pitchFamily="34" charset="0"/>
              </a:rPr>
              <a:t>corrs</a:t>
            </a:r>
            <a:r>
              <a:rPr lang="en-GB" sz="1800" dirty="0">
                <a:solidFill>
                  <a:srgbClr val="000000"/>
                </a:solidFill>
                <a:effectLst/>
                <a:latin typeface="Calibri" panose="020F0502020204030204" pitchFamily="34" charset="0"/>
                <a:ea typeface="Calibri" panose="020F0502020204030204" pitchFamily="34" charset="0"/>
              </a:rPr>
              <a:t>)</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TOP energy:   1 shift virgin machine (flat orbit)</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1 shift implement/check local corrections (flat orbit)</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1 shift b4 correction at </a:t>
            </a:r>
            <a:r>
              <a:rPr lang="en-GB" sz="1800" dirty="0" err="1">
                <a:solidFill>
                  <a:srgbClr val="000000"/>
                </a:solidFill>
                <a:effectLst/>
                <a:latin typeface="Calibri" panose="020F0502020204030204" pitchFamily="34" charset="0"/>
                <a:ea typeface="Calibri" panose="020F0502020204030204" pitchFamily="34" charset="0"/>
              </a:rPr>
              <a:t>EoS</a:t>
            </a:r>
            <a:r>
              <a:rPr lang="en-GB" sz="1800" dirty="0">
                <a:solidFill>
                  <a:srgbClr val="000000"/>
                </a:solidFill>
                <a:effectLst/>
                <a:latin typeface="Calibri" panose="020F0502020204030204" pitchFamily="34" charset="0"/>
                <a:ea typeface="Calibri" panose="020F0502020204030204" pitchFamily="34" charset="0"/>
              </a:rPr>
              <a:t> (flat orbit)</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 orbit </a:t>
            </a:r>
            <a:r>
              <a:rPr lang="en-GB" sz="1800" dirty="0" err="1">
                <a:solidFill>
                  <a:srgbClr val="000000"/>
                </a:solidFill>
                <a:effectLst/>
                <a:latin typeface="Calibri" panose="020F0502020204030204" pitchFamily="34" charset="0"/>
                <a:ea typeface="Calibri" panose="020F0502020204030204" pitchFamily="34" charset="0"/>
              </a:rPr>
              <a:t>settup</a:t>
            </a:r>
            <a:r>
              <a:rPr lang="en-GB" sz="1800" dirty="0">
                <a:solidFill>
                  <a:srgbClr val="000000"/>
                </a:solidFill>
                <a:effectLst/>
                <a:latin typeface="Calibri" panose="020F0502020204030204" pitchFamily="34" charset="0"/>
                <a:ea typeface="Calibri" panose="020F0502020204030204" pitchFamily="34" charset="0"/>
              </a:rPr>
              <a:t> by OP?</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          1 shift local validation / global </a:t>
            </a:r>
            <a:r>
              <a:rPr lang="en-GB" sz="1800" dirty="0" err="1">
                <a:solidFill>
                  <a:srgbClr val="000000"/>
                </a:solidFill>
                <a:effectLst/>
                <a:latin typeface="Calibri" panose="020F0502020204030204" pitchFamily="34" charset="0"/>
                <a:ea typeface="Calibri" panose="020F0502020204030204" pitchFamily="34" charset="0"/>
              </a:rPr>
              <a:t>corr</a:t>
            </a:r>
            <a:r>
              <a:rPr lang="en-GB" sz="1800" dirty="0">
                <a:solidFill>
                  <a:srgbClr val="000000"/>
                </a:solidFill>
                <a:effectLst/>
                <a:latin typeface="Calibri" panose="020F0502020204030204" pitchFamily="34" charset="0"/>
                <a:ea typeface="Calibri" panose="020F0502020204030204" pitchFamily="34" charset="0"/>
              </a:rPr>
              <a:t> at </a:t>
            </a:r>
            <a:r>
              <a:rPr lang="en-GB" sz="1800" dirty="0" err="1">
                <a:solidFill>
                  <a:srgbClr val="000000"/>
                </a:solidFill>
                <a:effectLst/>
                <a:latin typeface="Calibri" panose="020F0502020204030204" pitchFamily="34" charset="0"/>
                <a:ea typeface="Calibri" panose="020F0502020204030204" pitchFamily="34" charset="0"/>
              </a:rPr>
              <a:t>EoS</a:t>
            </a:r>
            <a:r>
              <a:rPr lang="en-GB" sz="1800" dirty="0">
                <a:solidFill>
                  <a:srgbClr val="000000"/>
                </a:solidFill>
                <a:effectLst/>
                <a:latin typeface="Calibri" panose="020F0502020204030204" pitchFamily="34" charset="0"/>
                <a:ea typeface="Calibri" panose="020F0502020204030204" pitchFamily="34" charset="0"/>
              </a:rPr>
              <a:t> (</a:t>
            </a:r>
            <a:r>
              <a:rPr lang="en-GB" sz="1800" dirty="0" err="1">
                <a:solidFill>
                  <a:srgbClr val="000000"/>
                </a:solidFill>
                <a:effectLst/>
                <a:latin typeface="Calibri" panose="020F0502020204030204" pitchFamily="34" charset="0"/>
                <a:ea typeface="Calibri" panose="020F0502020204030204" pitchFamily="34" charset="0"/>
              </a:rPr>
              <a:t>xing</a:t>
            </a:r>
            <a:r>
              <a:rPr lang="en-GB" sz="1800" dirty="0">
                <a:solidFill>
                  <a:srgbClr val="000000"/>
                </a:solidFill>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          1 shift FT-</a:t>
            </a:r>
            <a:r>
              <a:rPr lang="en-GB" sz="1800" dirty="0" err="1">
                <a:solidFill>
                  <a:srgbClr val="000000"/>
                </a:solidFill>
                <a:effectLst/>
                <a:latin typeface="Calibri" panose="020F0502020204030204" pitchFamily="34" charset="0"/>
                <a:ea typeface="Calibri" panose="020F0502020204030204" pitchFamily="34" charset="0"/>
              </a:rPr>
              <a:t>EoS</a:t>
            </a:r>
            <a:r>
              <a:rPr lang="en-GB" sz="1800" dirty="0">
                <a:solidFill>
                  <a:srgbClr val="000000"/>
                </a:solidFill>
                <a:effectLst/>
                <a:latin typeface="Calibri" panose="020F0502020204030204" pitchFamily="34" charset="0"/>
                <a:ea typeface="Calibri" panose="020F0502020204030204" pitchFamily="34" charset="0"/>
              </a:rPr>
              <a:t> check/implement global </a:t>
            </a:r>
            <a:r>
              <a:rPr lang="en-GB" sz="1800" dirty="0" err="1">
                <a:solidFill>
                  <a:srgbClr val="000000"/>
                </a:solidFill>
                <a:effectLst/>
                <a:latin typeface="Calibri" panose="020F0502020204030204" pitchFamily="34" charset="0"/>
                <a:ea typeface="Calibri" panose="020F0502020204030204" pitchFamily="34" charset="0"/>
              </a:rPr>
              <a:t>corrs</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          1 shift beta* checks through squeeze</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          0.5 shift IP4 optics checks</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  0.5 shift coupling correction through squeeze</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          2 shift NL (a3,b3,a4,b6)</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          0.5 shift detuning at flattop (request from </a:t>
            </a:r>
            <a:r>
              <a:rPr lang="en-GB" sz="1800" dirty="0" err="1">
                <a:solidFill>
                  <a:srgbClr val="000000"/>
                </a:solidFill>
                <a:effectLst/>
                <a:latin typeface="Calibri" panose="020F0502020204030204" pitchFamily="34" charset="0"/>
                <a:ea typeface="Calibri" panose="020F0502020204030204" pitchFamily="34" charset="0"/>
              </a:rPr>
              <a:t>xavier</a:t>
            </a:r>
            <a:r>
              <a:rPr lang="en-GB" sz="1800" dirty="0">
                <a:solidFill>
                  <a:srgbClr val="000000"/>
                </a:solidFill>
                <a:effectLst/>
                <a:latin typeface="Calibri" panose="020F0502020204030204" pitchFamily="34" charset="0"/>
                <a:ea typeface="Calibri" panose="020F0502020204030204" pitchFamily="34" charset="0"/>
              </a:rPr>
              <a:t>)</a:t>
            </a:r>
            <a:endParaRPr lang="en-GB" sz="1800" dirty="0">
              <a:effectLst/>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          0.5 shift ramp optics validation</a:t>
            </a:r>
            <a:r>
              <a:rPr lang="en-GB" dirty="0"/>
              <a:t> </a:t>
            </a:r>
          </a:p>
        </p:txBody>
      </p:sp>
    </p:spTree>
    <p:extLst>
      <p:ext uri="{BB962C8B-B14F-4D97-AF65-F5344CB8AC3E}">
        <p14:creationId xmlns:p14="http://schemas.microsoft.com/office/powerpoint/2010/main" val="2600705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66C26-B652-5113-E57B-6E0FF7A3CB33}"/>
              </a:ext>
            </a:extLst>
          </p:cNvPr>
          <p:cNvSpPr>
            <a:spLocks noGrp="1"/>
          </p:cNvSpPr>
          <p:nvPr>
            <p:ph type="title"/>
          </p:nvPr>
        </p:nvSpPr>
        <p:spPr>
          <a:xfrm>
            <a:off x="838200" y="365125"/>
            <a:ext cx="10515600" cy="968269"/>
          </a:xfrm>
        </p:spPr>
        <p:txBody>
          <a:bodyPr/>
          <a:lstStyle/>
          <a:p>
            <a:r>
              <a:rPr lang="en-GB" dirty="0"/>
              <a:t>Reminder of the cycle</a:t>
            </a:r>
          </a:p>
        </p:txBody>
      </p:sp>
      <p:sp>
        <p:nvSpPr>
          <p:cNvPr id="3" name="Content Placeholder 2">
            <a:extLst>
              <a:ext uri="{FF2B5EF4-FFF2-40B4-BE49-F238E27FC236}">
                <a16:creationId xmlns:a16="http://schemas.microsoft.com/office/drawing/2014/main" id="{8AFA6181-B20E-1A5F-B816-EA5DD091E29B}"/>
              </a:ext>
            </a:extLst>
          </p:cNvPr>
          <p:cNvSpPr>
            <a:spLocks noGrp="1"/>
          </p:cNvSpPr>
          <p:nvPr>
            <p:ph idx="1"/>
          </p:nvPr>
        </p:nvSpPr>
        <p:spPr>
          <a:xfrm>
            <a:off x="838200" y="1825625"/>
            <a:ext cx="6578600" cy="4351338"/>
          </a:xfrm>
        </p:spPr>
        <p:txBody>
          <a:bodyPr/>
          <a:lstStyle/>
          <a:p>
            <a:r>
              <a:rPr lang="en-GB" dirty="0"/>
              <a:t>The overall plan is to keep the local corrections in the other IPs and then remove the rest</a:t>
            </a:r>
          </a:p>
          <a:p>
            <a:r>
              <a:rPr lang="en-GB" dirty="0"/>
              <a:t>The correction strategy very similar to 2023 in terms of global corrections, when they come in etc.</a:t>
            </a:r>
          </a:p>
        </p:txBody>
      </p:sp>
      <p:sp>
        <p:nvSpPr>
          <p:cNvPr id="11" name="Rectangle: Rounded Corners 10">
            <a:extLst>
              <a:ext uri="{FF2B5EF4-FFF2-40B4-BE49-F238E27FC236}">
                <a16:creationId xmlns:a16="http://schemas.microsoft.com/office/drawing/2014/main" id="{CCF3D6CC-E9DC-5DE2-C6D9-05E2D1703370}"/>
              </a:ext>
            </a:extLst>
          </p:cNvPr>
          <p:cNvSpPr/>
          <p:nvPr/>
        </p:nvSpPr>
        <p:spPr>
          <a:xfrm>
            <a:off x="8053504" y="1909420"/>
            <a:ext cx="3810283"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Ramp to 4 TeV</a:t>
            </a:r>
          </a:p>
        </p:txBody>
      </p:sp>
      <p:sp>
        <p:nvSpPr>
          <p:cNvPr id="12" name="Rectangle: Rounded Corners 11">
            <a:extLst>
              <a:ext uri="{FF2B5EF4-FFF2-40B4-BE49-F238E27FC236}">
                <a16:creationId xmlns:a16="http://schemas.microsoft.com/office/drawing/2014/main" id="{ECE2D6A5-80FE-D9BC-0413-FD281A134FEF}"/>
              </a:ext>
            </a:extLst>
          </p:cNvPr>
          <p:cNvSpPr/>
          <p:nvPr/>
        </p:nvSpPr>
        <p:spPr>
          <a:xfrm>
            <a:off x="8042875" y="2600710"/>
            <a:ext cx="3820912"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Ramp from 4TeV to 6.8TeV (tele-index from 1 to 0.5)</a:t>
            </a:r>
          </a:p>
        </p:txBody>
      </p:sp>
      <p:sp>
        <p:nvSpPr>
          <p:cNvPr id="13" name="Rectangle: Rounded Corners 12">
            <a:extLst>
              <a:ext uri="{FF2B5EF4-FFF2-40B4-BE49-F238E27FC236}">
                <a16:creationId xmlns:a16="http://schemas.microsoft.com/office/drawing/2014/main" id="{57F95DA3-269B-AC39-C4C3-A0AB6857E963}"/>
              </a:ext>
            </a:extLst>
          </p:cNvPr>
          <p:cNvSpPr/>
          <p:nvPr/>
        </p:nvSpPr>
        <p:spPr>
          <a:xfrm>
            <a:off x="8037715" y="3258786"/>
            <a:ext cx="3832947"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Pre-squeeze to 1.2 m (constant tele-index)</a:t>
            </a:r>
          </a:p>
        </p:txBody>
      </p:sp>
      <p:sp>
        <p:nvSpPr>
          <p:cNvPr id="14" name="Rectangle: Rounded Corners 13">
            <a:extLst>
              <a:ext uri="{FF2B5EF4-FFF2-40B4-BE49-F238E27FC236}">
                <a16:creationId xmlns:a16="http://schemas.microsoft.com/office/drawing/2014/main" id="{35A799AA-19F4-7091-B38B-6AFB6025C973}"/>
              </a:ext>
            </a:extLst>
          </p:cNvPr>
          <p:cNvSpPr/>
          <p:nvPr/>
        </p:nvSpPr>
        <p:spPr>
          <a:xfrm>
            <a:off x="8053460" y="4517424"/>
            <a:ext cx="3845136"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Adjust</a:t>
            </a:r>
          </a:p>
        </p:txBody>
      </p:sp>
      <p:sp>
        <p:nvSpPr>
          <p:cNvPr id="15" name="Rectangle: Rounded Corners 14">
            <a:extLst>
              <a:ext uri="{FF2B5EF4-FFF2-40B4-BE49-F238E27FC236}">
                <a16:creationId xmlns:a16="http://schemas.microsoft.com/office/drawing/2014/main" id="{8842194A-2BC2-7B1D-4C63-D345A0481B3E}"/>
              </a:ext>
            </a:extLst>
          </p:cNvPr>
          <p:cNvSpPr/>
          <p:nvPr/>
        </p:nvSpPr>
        <p:spPr>
          <a:xfrm>
            <a:off x="8077298" y="5165392"/>
            <a:ext cx="3821298"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l-GR" dirty="0"/>
              <a:t>β</a:t>
            </a:r>
            <a:r>
              <a:rPr lang="en-GB" dirty="0"/>
              <a:t>* levelling from 1.2m to 60 cm</a:t>
            </a:r>
          </a:p>
        </p:txBody>
      </p:sp>
      <p:sp>
        <p:nvSpPr>
          <p:cNvPr id="17" name="Rectangle: Rounded Corners 16">
            <a:extLst>
              <a:ext uri="{FF2B5EF4-FFF2-40B4-BE49-F238E27FC236}">
                <a16:creationId xmlns:a16="http://schemas.microsoft.com/office/drawing/2014/main" id="{ABD5B1AC-7015-2BAD-ED58-1EF423315B75}"/>
              </a:ext>
            </a:extLst>
          </p:cNvPr>
          <p:cNvSpPr/>
          <p:nvPr/>
        </p:nvSpPr>
        <p:spPr>
          <a:xfrm>
            <a:off x="8037715" y="3878642"/>
            <a:ext cx="3860882"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Tune change</a:t>
            </a:r>
          </a:p>
        </p:txBody>
      </p:sp>
      <p:sp>
        <p:nvSpPr>
          <p:cNvPr id="18" name="Rectangle: Rounded Corners 17">
            <a:extLst>
              <a:ext uri="{FF2B5EF4-FFF2-40B4-BE49-F238E27FC236}">
                <a16:creationId xmlns:a16="http://schemas.microsoft.com/office/drawing/2014/main" id="{F92BCD3F-3AFE-C379-96BF-1E4A0CE36F3C}"/>
              </a:ext>
            </a:extLst>
          </p:cNvPr>
          <p:cNvSpPr/>
          <p:nvPr/>
        </p:nvSpPr>
        <p:spPr>
          <a:xfrm>
            <a:off x="8065379" y="5799809"/>
            <a:ext cx="3845136" cy="63032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l-GR" dirty="0"/>
              <a:t>β</a:t>
            </a:r>
            <a:r>
              <a:rPr lang="en-GB" dirty="0"/>
              <a:t>* levelling from 60cm-30 (25cm??)cm</a:t>
            </a:r>
          </a:p>
        </p:txBody>
      </p:sp>
      <p:sp>
        <p:nvSpPr>
          <p:cNvPr id="19" name="Rectangle: Rounded Corners 18">
            <a:extLst>
              <a:ext uri="{FF2B5EF4-FFF2-40B4-BE49-F238E27FC236}">
                <a16:creationId xmlns:a16="http://schemas.microsoft.com/office/drawing/2014/main" id="{A9676D5C-90ED-2CE8-4E04-28595A0B8F57}"/>
              </a:ext>
            </a:extLst>
          </p:cNvPr>
          <p:cNvSpPr/>
          <p:nvPr/>
        </p:nvSpPr>
        <p:spPr>
          <a:xfrm>
            <a:off x="8065207" y="1283868"/>
            <a:ext cx="3775178" cy="484919"/>
          </a:xfrm>
          <a:prstGeom prst="roundRect">
            <a:avLst/>
          </a:prstGeom>
          <a:solidFill>
            <a:schemeClr val="accent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en-GB" dirty="0"/>
              <a:t>Injection</a:t>
            </a:r>
          </a:p>
        </p:txBody>
      </p:sp>
    </p:spTree>
    <p:extLst>
      <p:ext uri="{BB962C8B-B14F-4D97-AF65-F5344CB8AC3E}">
        <p14:creationId xmlns:p14="http://schemas.microsoft.com/office/powerpoint/2010/main" val="3356603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836B6-2C26-D3DC-79AA-1FCBD768CA82}"/>
              </a:ext>
            </a:extLst>
          </p:cNvPr>
          <p:cNvSpPr>
            <a:spLocks noGrp="1"/>
          </p:cNvSpPr>
          <p:nvPr>
            <p:ph type="title"/>
          </p:nvPr>
        </p:nvSpPr>
        <p:spPr/>
        <p:txBody>
          <a:bodyPr/>
          <a:lstStyle/>
          <a:p>
            <a:r>
              <a:rPr lang="en-GB" dirty="0"/>
              <a:t>Preliminary planning</a:t>
            </a:r>
          </a:p>
        </p:txBody>
      </p:sp>
      <p:sp>
        <p:nvSpPr>
          <p:cNvPr id="3" name="Content Placeholder 2">
            <a:extLst>
              <a:ext uri="{FF2B5EF4-FFF2-40B4-BE49-F238E27FC236}">
                <a16:creationId xmlns:a16="http://schemas.microsoft.com/office/drawing/2014/main" id="{2F462FCD-F2F0-0211-0EF2-C072227D4BA2}"/>
              </a:ext>
            </a:extLst>
          </p:cNvPr>
          <p:cNvSpPr>
            <a:spLocks noGrp="1"/>
          </p:cNvSpPr>
          <p:nvPr>
            <p:ph idx="1"/>
          </p:nvPr>
        </p:nvSpPr>
        <p:spPr/>
        <p:txBody>
          <a:bodyPr>
            <a:normAutofit fontScale="92500" lnSpcReduction="10000"/>
          </a:bodyPr>
          <a:lstStyle/>
          <a:p>
            <a:pPr marL="514350" indent="-514350">
              <a:buAutoNum type="arabicPeriod"/>
            </a:pPr>
            <a:r>
              <a:rPr lang="en-GB" dirty="0"/>
              <a:t>Linear injection optics  (1 long shift)</a:t>
            </a:r>
          </a:p>
          <a:p>
            <a:pPr marL="971550" lvl="1" indent="-514350">
              <a:buAutoNum type="arabicPeriod"/>
            </a:pPr>
            <a:r>
              <a:rPr lang="en-GB" dirty="0"/>
              <a:t>Local coupling IP1</a:t>
            </a:r>
          </a:p>
          <a:p>
            <a:pPr marL="971550" lvl="1" indent="-514350">
              <a:buAutoNum type="arabicPeriod"/>
            </a:pPr>
            <a:r>
              <a:rPr lang="en-GB" dirty="0"/>
              <a:t>Beta-beat (phase-beat)</a:t>
            </a:r>
          </a:p>
          <a:p>
            <a:pPr marL="971550" lvl="1" indent="-514350">
              <a:buAutoNum type="arabicPeriod"/>
            </a:pPr>
            <a:r>
              <a:rPr lang="en-GB" dirty="0"/>
              <a:t>Total phase correction</a:t>
            </a:r>
          </a:p>
          <a:p>
            <a:pPr marL="971550" lvl="1" indent="-514350">
              <a:buAutoNum type="arabicPeriod"/>
            </a:pPr>
            <a:r>
              <a:rPr lang="en-GB" dirty="0"/>
              <a:t>Potentially vertical dispersion</a:t>
            </a:r>
          </a:p>
          <a:p>
            <a:pPr marL="514350" indent="-514350">
              <a:buAutoNum type="arabicPeriod"/>
            </a:pPr>
            <a:r>
              <a:rPr lang="en-GB" dirty="0"/>
              <a:t>Measure down to 30 cm without crossing angles, if possible down to the minimum beta* for the year</a:t>
            </a:r>
          </a:p>
          <a:p>
            <a:pPr marL="971550" lvl="1" indent="-514350">
              <a:buAutoNum type="arabicPeriod"/>
            </a:pPr>
            <a:r>
              <a:rPr lang="en-GB" dirty="0"/>
              <a:t>Check and correct energy to early  2022</a:t>
            </a:r>
          </a:p>
          <a:p>
            <a:pPr marL="1428750" lvl="2" indent="-514350">
              <a:buAutoNum type="arabicPeriod"/>
            </a:pPr>
            <a:r>
              <a:rPr lang="en-GB" dirty="0"/>
              <a:t>Either remove the Q4 correction in IR5 and adjust energy (used to balance the energy) OR make the B1 and B2 Q4 correction equal and adjust the energy. Slight preference for the second.</a:t>
            </a:r>
          </a:p>
          <a:p>
            <a:pPr marL="971550" lvl="1" indent="-514350">
              <a:buAutoNum type="arabicPeriod"/>
            </a:pPr>
            <a:r>
              <a:rPr lang="en-GB" dirty="0"/>
              <a:t>Local correction in IR1</a:t>
            </a:r>
          </a:p>
          <a:p>
            <a:pPr marL="971550" lvl="1" indent="-514350">
              <a:buAutoNum type="arabicPeriod"/>
            </a:pPr>
            <a:r>
              <a:rPr lang="en-GB" dirty="0"/>
              <a:t>B4 correction for IR1 (in particular if the tune signal is bad)</a:t>
            </a:r>
          </a:p>
          <a:p>
            <a:pPr marL="457200" lvl="1" indent="0">
              <a:buNone/>
            </a:pPr>
            <a:endParaRPr lang="en-GB" dirty="0"/>
          </a:p>
          <a:p>
            <a:pPr marL="514350" indent="-514350">
              <a:buAutoNum type="arabicPeriod"/>
            </a:pPr>
            <a:endParaRPr lang="en-GB" dirty="0"/>
          </a:p>
        </p:txBody>
      </p:sp>
    </p:spTree>
    <p:extLst>
      <p:ext uri="{BB962C8B-B14F-4D97-AF65-F5344CB8AC3E}">
        <p14:creationId xmlns:p14="http://schemas.microsoft.com/office/powerpoint/2010/main" val="3948895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7C18D-331B-6709-7DB9-14DF5082549B}"/>
              </a:ext>
            </a:extLst>
          </p:cNvPr>
          <p:cNvSpPr>
            <a:spLocks noGrp="1"/>
          </p:cNvSpPr>
          <p:nvPr>
            <p:ph type="title"/>
          </p:nvPr>
        </p:nvSpPr>
        <p:spPr/>
        <p:txBody>
          <a:bodyPr/>
          <a:lstStyle/>
          <a:p>
            <a:r>
              <a:rPr lang="en-GB" dirty="0"/>
              <a:t>Preliminary planning (</a:t>
            </a:r>
            <a:r>
              <a:rPr lang="en-GB" dirty="0" err="1"/>
              <a:t>cont</a:t>
            </a:r>
            <a:r>
              <a:rPr lang="en-GB" dirty="0"/>
              <a:t>) </a:t>
            </a:r>
          </a:p>
        </p:txBody>
      </p:sp>
      <p:sp>
        <p:nvSpPr>
          <p:cNvPr id="3" name="Content Placeholder 2">
            <a:extLst>
              <a:ext uri="{FF2B5EF4-FFF2-40B4-BE49-F238E27FC236}">
                <a16:creationId xmlns:a16="http://schemas.microsoft.com/office/drawing/2014/main" id="{30F13216-6627-8BAC-3696-66E69568ED3E}"/>
              </a:ext>
            </a:extLst>
          </p:cNvPr>
          <p:cNvSpPr>
            <a:spLocks noGrp="1"/>
          </p:cNvSpPr>
          <p:nvPr>
            <p:ph idx="1"/>
          </p:nvPr>
        </p:nvSpPr>
        <p:spPr/>
        <p:txBody>
          <a:bodyPr>
            <a:normAutofit/>
          </a:bodyPr>
          <a:lstStyle/>
          <a:p>
            <a:r>
              <a:rPr lang="en-GB" dirty="0"/>
              <a:t>4. Measure from flattop with local incorporated (after orbit + </a:t>
            </a:r>
            <a:r>
              <a:rPr lang="en-GB" dirty="0" err="1"/>
              <a:t>xing</a:t>
            </a:r>
            <a:r>
              <a:rPr lang="en-GB" dirty="0"/>
              <a:t>)</a:t>
            </a:r>
          </a:p>
          <a:p>
            <a:pPr lvl="1"/>
            <a:r>
              <a:rPr lang="en-GB" dirty="0"/>
              <a:t>Measure at 2m, 1.2m, 60cm</a:t>
            </a:r>
          </a:p>
          <a:p>
            <a:pPr lvl="1"/>
            <a:r>
              <a:rPr lang="en-GB" dirty="0"/>
              <a:t>Global Corrections at 1.2m, 60cm</a:t>
            </a:r>
          </a:p>
          <a:p>
            <a:r>
              <a:rPr lang="en-GB" dirty="0"/>
              <a:t>5. Measure continued squeeze (Most likely two fills)</a:t>
            </a:r>
          </a:p>
          <a:p>
            <a:pPr lvl="1"/>
            <a:r>
              <a:rPr lang="en-GB" dirty="0"/>
              <a:t>Measurement in the ramp </a:t>
            </a:r>
          </a:p>
          <a:p>
            <a:pPr lvl="1"/>
            <a:r>
              <a:rPr lang="en-GB" dirty="0"/>
              <a:t>Sextupole correction in IP1 </a:t>
            </a:r>
          </a:p>
          <a:p>
            <a:pPr lvl="1"/>
            <a:r>
              <a:rPr lang="en-GB" dirty="0"/>
              <a:t>Global correction 30cm and 20cm</a:t>
            </a:r>
          </a:p>
          <a:p>
            <a:r>
              <a:rPr lang="en-GB" dirty="0"/>
              <a:t>6. Final checks</a:t>
            </a:r>
          </a:p>
          <a:p>
            <a:pPr lvl="1"/>
            <a:r>
              <a:rPr lang="en-GB" dirty="0"/>
              <a:t>Final validations</a:t>
            </a:r>
          </a:p>
          <a:p>
            <a:pPr lvl="1"/>
            <a:r>
              <a:rPr lang="en-GB" dirty="0"/>
              <a:t>b6 and a4</a:t>
            </a:r>
          </a:p>
        </p:txBody>
      </p:sp>
    </p:spTree>
    <p:extLst>
      <p:ext uri="{BB962C8B-B14F-4D97-AF65-F5344CB8AC3E}">
        <p14:creationId xmlns:p14="http://schemas.microsoft.com/office/powerpoint/2010/main" val="1545040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EC9C9-8543-5651-A52A-D177C06BA7CE}"/>
              </a:ext>
            </a:extLst>
          </p:cNvPr>
          <p:cNvSpPr>
            <a:spLocks noGrp="1"/>
          </p:cNvSpPr>
          <p:nvPr>
            <p:ph type="title"/>
          </p:nvPr>
        </p:nvSpPr>
        <p:spPr/>
        <p:txBody>
          <a:bodyPr/>
          <a:lstStyle/>
          <a:p>
            <a:r>
              <a:rPr lang="en-GB" dirty="0"/>
              <a:t>Additional measurement (not in order)</a:t>
            </a:r>
          </a:p>
        </p:txBody>
      </p:sp>
      <p:sp>
        <p:nvSpPr>
          <p:cNvPr id="3" name="Content Placeholder 2">
            <a:extLst>
              <a:ext uri="{FF2B5EF4-FFF2-40B4-BE49-F238E27FC236}">
                <a16:creationId xmlns:a16="http://schemas.microsoft.com/office/drawing/2014/main" id="{7B43F353-16F5-4B8E-9A5A-E2B402748EFD}"/>
              </a:ext>
            </a:extLst>
          </p:cNvPr>
          <p:cNvSpPr>
            <a:spLocks noGrp="1"/>
          </p:cNvSpPr>
          <p:nvPr>
            <p:ph idx="1"/>
          </p:nvPr>
        </p:nvSpPr>
        <p:spPr/>
        <p:txBody>
          <a:bodyPr vert="horz" lIns="91440" tIns="45720" rIns="91440" bIns="45720" rtlCol="0" anchor="t">
            <a:normAutofit/>
          </a:bodyPr>
          <a:lstStyle/>
          <a:p>
            <a:r>
              <a:rPr lang="en-GB" dirty="0"/>
              <a:t>The nonlinear at injection benefits from at least 1 preferably 2 shifts but can be slotted in at a convenient moment</a:t>
            </a:r>
          </a:p>
          <a:p>
            <a:pPr lvl="1"/>
            <a:r>
              <a:rPr lang="en-GB" dirty="0">
                <a:cs typeface="Calibri"/>
              </a:rPr>
              <a:t>Spool pieces </a:t>
            </a:r>
            <a:r>
              <a:rPr lang="en-GB" dirty="0" err="1">
                <a:cs typeface="Calibri"/>
              </a:rPr>
              <a:t>settup</a:t>
            </a:r>
            <a:endParaRPr lang="en-US" dirty="0" err="1">
              <a:cs typeface="Calibri"/>
            </a:endParaRPr>
          </a:p>
          <a:p>
            <a:pPr lvl="1"/>
            <a:r>
              <a:rPr lang="en-GB" dirty="0"/>
              <a:t>Potential sextupole correction</a:t>
            </a:r>
          </a:p>
          <a:p>
            <a:pPr lvl="1"/>
            <a:r>
              <a:rPr lang="en-GB" dirty="0">
                <a:cs typeface="Calibri"/>
              </a:rPr>
              <a:t>Validate MO response</a:t>
            </a:r>
            <a:endParaRPr lang="en-GB" dirty="0"/>
          </a:p>
          <a:p>
            <a:r>
              <a:rPr lang="en-GB" dirty="0"/>
              <a:t>Potential additional things:</a:t>
            </a:r>
          </a:p>
          <a:p>
            <a:pPr lvl="1"/>
            <a:r>
              <a:rPr lang="en-GB" dirty="0"/>
              <a:t>K-mod for IR4</a:t>
            </a:r>
          </a:p>
          <a:p>
            <a:r>
              <a:rPr lang="en-GB" dirty="0"/>
              <a:t>Amplitude detuning at flattop</a:t>
            </a:r>
          </a:p>
          <a:p>
            <a:endParaRPr lang="en-GB" dirty="0"/>
          </a:p>
        </p:txBody>
      </p:sp>
    </p:spTree>
    <p:extLst>
      <p:ext uri="{BB962C8B-B14F-4D97-AF65-F5344CB8AC3E}">
        <p14:creationId xmlns:p14="http://schemas.microsoft.com/office/powerpoint/2010/main" val="3069829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B883C-6966-8636-7ABA-90223C31B858}"/>
              </a:ext>
            </a:extLst>
          </p:cNvPr>
          <p:cNvSpPr>
            <a:spLocks noGrp="1"/>
          </p:cNvSpPr>
          <p:nvPr>
            <p:ph type="title"/>
          </p:nvPr>
        </p:nvSpPr>
        <p:spPr/>
        <p:txBody>
          <a:bodyPr/>
          <a:lstStyle/>
          <a:p>
            <a:r>
              <a:rPr lang="en-GB" dirty="0"/>
              <a:t>Things to remember</a:t>
            </a:r>
          </a:p>
        </p:txBody>
      </p:sp>
      <p:sp>
        <p:nvSpPr>
          <p:cNvPr id="3" name="Content Placeholder 2">
            <a:extLst>
              <a:ext uri="{FF2B5EF4-FFF2-40B4-BE49-F238E27FC236}">
                <a16:creationId xmlns:a16="http://schemas.microsoft.com/office/drawing/2014/main" id="{B408A6A2-25AE-E1F1-8324-5A30049618E6}"/>
              </a:ext>
            </a:extLst>
          </p:cNvPr>
          <p:cNvSpPr>
            <a:spLocks noGrp="1"/>
          </p:cNvSpPr>
          <p:nvPr>
            <p:ph idx="1"/>
          </p:nvPr>
        </p:nvSpPr>
        <p:spPr/>
        <p:txBody>
          <a:bodyPr/>
          <a:lstStyle/>
          <a:p>
            <a:r>
              <a:rPr lang="en-GB" dirty="0"/>
              <a:t>TCT-MKD phase advance</a:t>
            </a:r>
          </a:p>
          <a:p>
            <a:pPr lvl="1"/>
            <a:r>
              <a:rPr lang="en-GB" dirty="0"/>
              <a:t>Do we have any tolerances on this?</a:t>
            </a:r>
          </a:p>
          <a:p>
            <a:r>
              <a:rPr lang="en-GB" dirty="0"/>
              <a:t>Correction strategy as in 2023</a:t>
            </a:r>
          </a:p>
          <a:p>
            <a:pPr lvl="1"/>
            <a:r>
              <a:rPr lang="en-GB" dirty="0"/>
              <a:t>We don’t use q4-q6 for the global corrections </a:t>
            </a:r>
          </a:p>
          <a:p>
            <a:endParaRPr lang="en-GB" dirty="0"/>
          </a:p>
        </p:txBody>
      </p:sp>
    </p:spTree>
    <p:extLst>
      <p:ext uri="{BB962C8B-B14F-4D97-AF65-F5344CB8AC3E}">
        <p14:creationId xmlns:p14="http://schemas.microsoft.com/office/powerpoint/2010/main" val="3406321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4CBB0-4773-5757-D7DF-963F012D7841}"/>
              </a:ext>
            </a:extLst>
          </p:cNvPr>
          <p:cNvSpPr>
            <a:spLocks noGrp="1"/>
          </p:cNvSpPr>
          <p:nvPr>
            <p:ph type="title"/>
          </p:nvPr>
        </p:nvSpPr>
        <p:spPr/>
        <p:txBody>
          <a:bodyPr/>
          <a:lstStyle/>
          <a:p>
            <a:r>
              <a:rPr lang="en-GB" dirty="0"/>
              <a:t>Things already done	</a:t>
            </a:r>
          </a:p>
        </p:txBody>
      </p:sp>
      <p:sp>
        <p:nvSpPr>
          <p:cNvPr id="3" name="Content Placeholder 2">
            <a:extLst>
              <a:ext uri="{FF2B5EF4-FFF2-40B4-BE49-F238E27FC236}">
                <a16:creationId xmlns:a16="http://schemas.microsoft.com/office/drawing/2014/main" id="{717A48B3-3B30-1C20-20B3-EB8FD1FEEB50}"/>
              </a:ext>
            </a:extLst>
          </p:cNvPr>
          <p:cNvSpPr>
            <a:spLocks noGrp="1"/>
          </p:cNvSpPr>
          <p:nvPr>
            <p:ph idx="1"/>
          </p:nvPr>
        </p:nvSpPr>
        <p:spPr>
          <a:xfrm>
            <a:off x="838200" y="1825625"/>
            <a:ext cx="11010507" cy="4351338"/>
          </a:xfrm>
        </p:spPr>
        <p:txBody>
          <a:bodyPr vert="horz" lIns="91440" tIns="45720" rIns="91440" bIns="45720" rtlCol="0" anchor="t">
            <a:normAutofit/>
          </a:bodyPr>
          <a:lstStyle/>
          <a:p>
            <a:r>
              <a:rPr lang="en-GB" dirty="0"/>
              <a:t>I added so we can use the 2024 optics in beta-beat (OMC worked out of the box)</a:t>
            </a:r>
          </a:p>
          <a:p>
            <a:r>
              <a:rPr lang="en-GB" dirty="0"/>
              <a:t>We have tested the GUI</a:t>
            </a:r>
          </a:p>
          <a:p>
            <a:pPr lvl="1"/>
            <a:r>
              <a:rPr lang="en-GB" dirty="0"/>
              <a:t>Some issues with extracting knobs and MQTs</a:t>
            </a:r>
          </a:p>
          <a:p>
            <a:pPr lvl="2"/>
            <a:r>
              <a:rPr lang="en-GB" dirty="0"/>
              <a:t>Joschua is following this up </a:t>
            </a:r>
            <a:endParaRPr lang="en-GB" dirty="0">
              <a:cs typeface="Calibri" panose="020F0502020204030204"/>
            </a:endParaRPr>
          </a:p>
          <a:p>
            <a:pPr lvl="2"/>
            <a:endParaRPr lang="en-GB" dirty="0">
              <a:cs typeface="Calibri" panose="020F0502020204030204"/>
            </a:endParaRPr>
          </a:p>
          <a:p>
            <a:r>
              <a:rPr lang="en-GB" dirty="0">
                <a:cs typeface="Calibri" panose="020F0502020204030204"/>
              </a:rPr>
              <a:t>NL GUI (not used since 2022) fails to run and extract any data.</a:t>
            </a:r>
          </a:p>
          <a:p>
            <a:pPr lvl="1"/>
            <a:r>
              <a:rPr lang="en-GB" sz="1800" dirty="0">
                <a:cs typeface="Calibri" panose="020F0502020204030204"/>
              </a:rPr>
              <a:t>Fixed some issues (variables no longer available on </a:t>
            </a:r>
            <a:r>
              <a:rPr lang="en-GB" sz="1800" dirty="0" err="1">
                <a:cs typeface="Calibri" panose="020F0502020204030204"/>
              </a:rPr>
              <a:t>nxcals</a:t>
            </a:r>
            <a:r>
              <a:rPr lang="en-GB" sz="1800" dirty="0">
                <a:cs typeface="Calibri" panose="020F0502020204030204"/>
              </a:rPr>
              <a:t>, similar </a:t>
            </a:r>
            <a:r>
              <a:rPr lang="en-GB" sz="1800" dirty="0" err="1">
                <a:cs typeface="Calibri" panose="020F0502020204030204"/>
              </a:rPr>
              <a:t>pyspark</a:t>
            </a:r>
            <a:r>
              <a:rPr lang="en-GB" sz="1800" dirty="0">
                <a:cs typeface="Calibri" panose="020F0502020204030204"/>
              </a:rPr>
              <a:t> issue as GUI)</a:t>
            </a:r>
          </a:p>
          <a:p>
            <a:pPr lvl="1"/>
            <a:r>
              <a:rPr lang="en-GB" sz="1800" dirty="0">
                <a:cs typeface="Calibri" panose="020F0502020204030204"/>
              </a:rPr>
              <a:t>Still issues with extraction times, differing from 2022 test cases, prevents running any cleaning. </a:t>
            </a:r>
          </a:p>
          <a:p>
            <a:pPr lvl="1"/>
            <a:r>
              <a:rPr lang="en-GB" sz="1800" dirty="0">
                <a:cs typeface="Calibri" panose="020F0502020204030204"/>
              </a:rPr>
              <a:t>Possible issue with the </a:t>
            </a:r>
            <a:r>
              <a:rPr lang="en-GB" sz="1800" dirty="0" err="1">
                <a:cs typeface="Calibri" panose="020F0502020204030204"/>
              </a:rPr>
              <a:t>pytimber</a:t>
            </a:r>
            <a:r>
              <a:rPr lang="en-GB" sz="1800" dirty="0">
                <a:cs typeface="Calibri" panose="020F0502020204030204"/>
              </a:rPr>
              <a:t> implementation, but worked fine in 2022, </a:t>
            </a:r>
            <a:r>
              <a:rPr lang="en-GB" sz="1800" dirty="0" err="1">
                <a:cs typeface="Calibri" panose="020F0502020204030204"/>
              </a:rPr>
              <a:t>Josch</a:t>
            </a:r>
            <a:r>
              <a:rPr lang="en-GB" sz="1800" dirty="0">
                <a:cs typeface="Calibri" panose="020F0502020204030204"/>
              </a:rPr>
              <a:t> followed up.</a:t>
            </a:r>
            <a:endParaRPr lang="en-GB"/>
          </a:p>
          <a:p>
            <a:pPr lvl="1"/>
            <a:r>
              <a:rPr lang="en-GB" sz="1800" dirty="0">
                <a:cs typeface="Calibri" panose="020F0502020204030204"/>
              </a:rPr>
              <a:t>Response matrix still needs to be updated to 2024 optics</a:t>
            </a:r>
          </a:p>
        </p:txBody>
      </p:sp>
    </p:spTree>
    <p:extLst>
      <p:ext uri="{BB962C8B-B14F-4D97-AF65-F5344CB8AC3E}">
        <p14:creationId xmlns:p14="http://schemas.microsoft.com/office/powerpoint/2010/main" val="168395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D6533-C0D7-6A1D-3C64-0CE4A4724ACE}"/>
              </a:ext>
            </a:extLst>
          </p:cNvPr>
          <p:cNvSpPr>
            <a:spLocks noGrp="1"/>
          </p:cNvSpPr>
          <p:nvPr>
            <p:ph type="title"/>
          </p:nvPr>
        </p:nvSpPr>
        <p:spPr/>
        <p:txBody>
          <a:bodyPr/>
          <a:lstStyle/>
          <a:p>
            <a:pPr algn="ctr"/>
            <a:r>
              <a:rPr lang="en-GB" dirty="0"/>
              <a:t>When will we measure?</a:t>
            </a:r>
          </a:p>
        </p:txBody>
      </p:sp>
      <p:sp>
        <p:nvSpPr>
          <p:cNvPr id="3" name="Content Placeholder 2">
            <a:extLst>
              <a:ext uri="{FF2B5EF4-FFF2-40B4-BE49-F238E27FC236}">
                <a16:creationId xmlns:a16="http://schemas.microsoft.com/office/drawing/2014/main" id="{EA4F0B40-C56B-D602-A637-F4CD77F1FA85}"/>
              </a:ext>
            </a:extLst>
          </p:cNvPr>
          <p:cNvSpPr>
            <a:spLocks noGrp="1"/>
          </p:cNvSpPr>
          <p:nvPr>
            <p:ph idx="1"/>
          </p:nvPr>
        </p:nvSpPr>
        <p:spPr/>
        <p:txBody>
          <a:bodyPr/>
          <a:lstStyle/>
          <a:p>
            <a:r>
              <a:rPr lang="en-GB" dirty="0"/>
              <a:t>There is a very preliminary schedule on the LBOC website</a:t>
            </a:r>
          </a:p>
          <a:p>
            <a:pPr lvl="1"/>
            <a:r>
              <a:rPr lang="en-GB" dirty="0"/>
              <a:t>Should only be seen as an idea</a:t>
            </a:r>
          </a:p>
          <a:p>
            <a:pPr lvl="2"/>
            <a:r>
              <a:rPr lang="en-GB" dirty="0"/>
              <a:t>Things will change for sure</a:t>
            </a:r>
          </a:p>
          <a:p>
            <a:pPr lvl="2"/>
            <a:r>
              <a:rPr lang="en-GB" dirty="0"/>
              <a:t>Depending on availability, machine performance, what we see etc.</a:t>
            </a:r>
          </a:p>
          <a:p>
            <a:r>
              <a:rPr lang="en-GB" dirty="0"/>
              <a:t>The official start is on the 11</a:t>
            </a:r>
            <a:r>
              <a:rPr lang="en-GB" baseline="30000" dirty="0"/>
              <a:t>th</a:t>
            </a:r>
            <a:r>
              <a:rPr lang="en-GB" dirty="0"/>
              <a:t> of March</a:t>
            </a:r>
          </a:p>
          <a:p>
            <a:pPr lvl="1"/>
            <a:r>
              <a:rPr lang="en-GB" dirty="0"/>
              <a:t>Good chance we can start already on the 9</a:t>
            </a:r>
            <a:r>
              <a:rPr lang="en-GB" baseline="30000" dirty="0"/>
              <a:t>th</a:t>
            </a:r>
            <a:r>
              <a:rPr lang="en-GB" dirty="0"/>
              <a:t> of March</a:t>
            </a:r>
          </a:p>
          <a:p>
            <a:pPr lvl="1"/>
            <a:r>
              <a:rPr lang="en-GB" dirty="0"/>
              <a:t>As always the busiest time is at the beginning</a:t>
            </a:r>
          </a:p>
          <a:p>
            <a:r>
              <a:rPr lang="en-GB" dirty="0"/>
              <a:t>To preserve the tradition, we will probably be requested to measure </a:t>
            </a:r>
            <a:r>
              <a:rPr lang="en-GB" dirty="0" err="1"/>
              <a:t>VdM</a:t>
            </a:r>
            <a:r>
              <a:rPr lang="en-GB" dirty="0"/>
              <a:t>/ions over easter!</a:t>
            </a:r>
          </a:p>
        </p:txBody>
      </p:sp>
    </p:spTree>
    <p:extLst>
      <p:ext uri="{BB962C8B-B14F-4D97-AF65-F5344CB8AC3E}">
        <p14:creationId xmlns:p14="http://schemas.microsoft.com/office/powerpoint/2010/main" val="489106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942C2-548C-9D21-5BA6-8AFD5FD0C589}"/>
              </a:ext>
            </a:extLst>
          </p:cNvPr>
          <p:cNvSpPr>
            <a:spLocks noGrp="1"/>
          </p:cNvSpPr>
          <p:nvPr>
            <p:ph type="title"/>
          </p:nvPr>
        </p:nvSpPr>
        <p:spPr/>
        <p:txBody>
          <a:bodyPr/>
          <a:lstStyle/>
          <a:p>
            <a:r>
              <a:rPr lang="en-GB" dirty="0"/>
              <a:t>What can we say about the local corrections?</a:t>
            </a:r>
          </a:p>
        </p:txBody>
      </p:sp>
      <p:sp>
        <p:nvSpPr>
          <p:cNvPr id="3" name="Content Placeholder 2">
            <a:extLst>
              <a:ext uri="{FF2B5EF4-FFF2-40B4-BE49-F238E27FC236}">
                <a16:creationId xmlns:a16="http://schemas.microsoft.com/office/drawing/2014/main" id="{A5414F40-89D3-B6BB-7A6B-F91196B82631}"/>
              </a:ext>
            </a:extLst>
          </p:cNvPr>
          <p:cNvSpPr>
            <a:spLocks noGrp="1"/>
          </p:cNvSpPr>
          <p:nvPr>
            <p:ph idx="1"/>
          </p:nvPr>
        </p:nvSpPr>
        <p:spPr>
          <a:xfrm>
            <a:off x="838200" y="1412241"/>
            <a:ext cx="10515600" cy="1127760"/>
          </a:xfrm>
        </p:spPr>
        <p:txBody>
          <a:bodyPr>
            <a:normAutofit fontScale="92500" lnSpcReduction="20000"/>
          </a:bodyPr>
          <a:lstStyle/>
          <a:p>
            <a:r>
              <a:rPr lang="en-GB" dirty="0"/>
              <a:t>Difficult to say because we don’t know how local the corrections are</a:t>
            </a:r>
          </a:p>
          <a:p>
            <a:r>
              <a:rPr lang="en-GB" dirty="0"/>
              <a:t>The difference in absolute strength of the magnets is less than 2% for the triplet magnets</a:t>
            </a:r>
          </a:p>
        </p:txBody>
      </p:sp>
      <p:graphicFrame>
        <p:nvGraphicFramePr>
          <p:cNvPr id="4" name="Table 3">
            <a:extLst>
              <a:ext uri="{FF2B5EF4-FFF2-40B4-BE49-F238E27FC236}">
                <a16:creationId xmlns:a16="http://schemas.microsoft.com/office/drawing/2014/main" id="{1121DC8D-00EF-4005-FCF7-8CEE2ED7E3FA}"/>
              </a:ext>
            </a:extLst>
          </p:cNvPr>
          <p:cNvGraphicFramePr>
            <a:graphicFrameLocks noGrp="1"/>
          </p:cNvGraphicFramePr>
          <p:nvPr>
            <p:extLst>
              <p:ext uri="{D42A27DB-BD31-4B8C-83A1-F6EECF244321}">
                <p14:modId xmlns:p14="http://schemas.microsoft.com/office/powerpoint/2010/main" val="284481817"/>
              </p:ext>
            </p:extLst>
          </p:nvPr>
        </p:nvGraphicFramePr>
        <p:xfrm>
          <a:off x="1788160" y="2428241"/>
          <a:ext cx="8128000" cy="28651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521469321"/>
                    </a:ext>
                  </a:extLst>
                </a:gridCol>
                <a:gridCol w="2032000">
                  <a:extLst>
                    <a:ext uri="{9D8B030D-6E8A-4147-A177-3AD203B41FA5}">
                      <a16:colId xmlns:a16="http://schemas.microsoft.com/office/drawing/2014/main" val="2811080936"/>
                    </a:ext>
                  </a:extLst>
                </a:gridCol>
                <a:gridCol w="2032000">
                  <a:extLst>
                    <a:ext uri="{9D8B030D-6E8A-4147-A177-3AD203B41FA5}">
                      <a16:colId xmlns:a16="http://schemas.microsoft.com/office/drawing/2014/main" val="1743007981"/>
                    </a:ext>
                  </a:extLst>
                </a:gridCol>
                <a:gridCol w="2032000">
                  <a:extLst>
                    <a:ext uri="{9D8B030D-6E8A-4147-A177-3AD203B41FA5}">
                      <a16:colId xmlns:a16="http://schemas.microsoft.com/office/drawing/2014/main" val="3782787917"/>
                    </a:ext>
                  </a:extLst>
                </a:gridCol>
              </a:tblGrid>
              <a:tr h="370840">
                <a:tc>
                  <a:txBody>
                    <a:bodyPr/>
                    <a:lstStyle/>
                    <a:p>
                      <a:endParaRPr lang="en-GB" dirty="0"/>
                    </a:p>
                  </a:txBody>
                  <a:tcPr/>
                </a:tc>
                <a:tc>
                  <a:txBody>
                    <a:bodyPr/>
                    <a:lstStyle/>
                    <a:p>
                      <a:r>
                        <a:rPr lang="en-GB" dirty="0"/>
                        <a:t>SbS</a:t>
                      </a:r>
                    </a:p>
                  </a:txBody>
                  <a:tcPr/>
                </a:tc>
                <a:tc>
                  <a:txBody>
                    <a:bodyPr/>
                    <a:lstStyle/>
                    <a:p>
                      <a:r>
                        <a:rPr lang="en-GB" dirty="0"/>
                        <a:t>APJ</a:t>
                      </a:r>
                    </a:p>
                  </a:txBody>
                  <a:tcPr/>
                </a:tc>
                <a:tc>
                  <a:txBody>
                    <a:bodyPr/>
                    <a:lstStyle/>
                    <a:p>
                      <a:r>
                        <a:rPr lang="en-GB" dirty="0"/>
                        <a:t>Powering 2023</a:t>
                      </a:r>
                    </a:p>
                    <a:p>
                      <a:r>
                        <a:rPr lang="en-GB" dirty="0"/>
                        <a:t>Without correction</a:t>
                      </a:r>
                    </a:p>
                  </a:txBody>
                  <a:tcPr/>
                </a:tc>
                <a:extLst>
                  <a:ext uri="{0D108BD9-81ED-4DB2-BD59-A6C34878D82A}">
                    <a16:rowId xmlns:a16="http://schemas.microsoft.com/office/drawing/2014/main" val="3362034971"/>
                  </a:ext>
                </a:extLst>
              </a:tr>
              <a:tr h="370840">
                <a:tc>
                  <a:txBody>
                    <a:bodyPr/>
                    <a:lstStyle/>
                    <a:p>
                      <a:r>
                        <a:rPr lang="en-GB" sz="1800" kern="1200" dirty="0">
                          <a:solidFill>
                            <a:schemeClr val="dk1"/>
                          </a:solidFill>
                          <a:effectLst/>
                          <a:latin typeface="+mn-lt"/>
                          <a:ea typeface="+mn-ea"/>
                          <a:cs typeface="+mn-cs"/>
                        </a:rPr>
                        <a:t>MQXA1.L1/K1     </a:t>
                      </a:r>
                      <a:endParaRPr lang="en-GB" dirty="0"/>
                    </a:p>
                  </a:txBody>
                  <a:tcPr/>
                </a:tc>
                <a:tc>
                  <a:txBody>
                    <a:bodyPr/>
                    <a:lstStyle/>
                    <a:p>
                      <a:r>
                        <a:rPr lang="en-GB" sz="1800" kern="1200" dirty="0">
                          <a:solidFill>
                            <a:schemeClr val="dk1"/>
                          </a:solidFill>
                          <a:effectLst/>
                          <a:latin typeface="+mn-lt"/>
                          <a:ea typeface="+mn-ea"/>
                          <a:cs typeface="+mn-cs"/>
                        </a:rPr>
                        <a:t>  1.23E-5</a:t>
                      </a:r>
                      <a:endParaRPr lang="en-GB" dirty="0"/>
                    </a:p>
                  </a:txBody>
                  <a:tcPr/>
                </a:tc>
                <a:tc>
                  <a:txBody>
                    <a:bodyPr/>
                    <a:lstStyle/>
                    <a:p>
                      <a:r>
                        <a:rPr lang="en-GB" dirty="0"/>
                        <a:t>-</a:t>
                      </a:r>
                    </a:p>
                  </a:txBody>
                  <a:tcPr/>
                </a:tc>
                <a:tc>
                  <a:txBody>
                    <a:bodyPr/>
                    <a:lstStyle/>
                    <a:p>
                      <a:r>
                        <a:rPr lang="en-GB" dirty="0"/>
                        <a:t>-8.72E-3</a:t>
                      </a:r>
                    </a:p>
                  </a:txBody>
                  <a:tcPr/>
                </a:tc>
                <a:extLst>
                  <a:ext uri="{0D108BD9-81ED-4DB2-BD59-A6C34878D82A}">
                    <a16:rowId xmlns:a16="http://schemas.microsoft.com/office/drawing/2014/main" val="55584254"/>
                  </a:ext>
                </a:extLst>
              </a:tr>
              <a:tr h="370840">
                <a:tc>
                  <a:txBody>
                    <a:bodyPr/>
                    <a:lstStyle/>
                    <a:p>
                      <a:r>
                        <a:rPr lang="en-GB" sz="1800" kern="1200" dirty="0">
                          <a:solidFill>
                            <a:schemeClr val="dk1"/>
                          </a:solidFill>
                          <a:effectLst/>
                          <a:latin typeface="+mn-lt"/>
                          <a:ea typeface="+mn-ea"/>
                          <a:cs typeface="+mn-cs"/>
                        </a:rPr>
                        <a:t>MQXA1.R1/K1     </a:t>
                      </a:r>
                      <a:endParaRPr lang="en-GB" dirty="0"/>
                    </a:p>
                  </a:txBody>
                  <a:tcPr/>
                </a:tc>
                <a:tc>
                  <a:txBody>
                    <a:bodyPr/>
                    <a:lstStyle/>
                    <a:p>
                      <a:r>
                        <a:rPr lang="en-GB" sz="1800" kern="1200" dirty="0">
                          <a:solidFill>
                            <a:schemeClr val="dk1"/>
                          </a:solidFill>
                          <a:effectLst/>
                          <a:latin typeface="+mn-lt"/>
                          <a:ea typeface="+mn-ea"/>
                          <a:cs typeface="+mn-cs"/>
                        </a:rPr>
                        <a:t>  -1.23E-5</a:t>
                      </a:r>
                      <a:endParaRPr lang="en-GB" dirty="0"/>
                    </a:p>
                  </a:txBody>
                  <a:tcPr/>
                </a:tc>
                <a:tc>
                  <a:txBody>
                    <a:bodyPr/>
                    <a:lstStyle/>
                    <a:p>
                      <a:r>
                        <a:rPr lang="en-GB" dirty="0"/>
                        <a:t>-</a:t>
                      </a:r>
                    </a:p>
                  </a:txBody>
                  <a:tcPr/>
                </a:tc>
                <a:tc>
                  <a:txBody>
                    <a:bodyPr/>
                    <a:lstStyle/>
                    <a:p>
                      <a:r>
                        <a:rPr lang="en-GB" dirty="0"/>
                        <a:t>8.72E-3</a:t>
                      </a:r>
                    </a:p>
                  </a:txBody>
                  <a:tcPr/>
                </a:tc>
                <a:extLst>
                  <a:ext uri="{0D108BD9-81ED-4DB2-BD59-A6C34878D82A}">
                    <a16:rowId xmlns:a16="http://schemas.microsoft.com/office/drawing/2014/main" val="2937605709"/>
                  </a:ext>
                </a:extLst>
              </a:tr>
              <a:tr h="370840">
                <a:tc>
                  <a:txBody>
                    <a:bodyPr/>
                    <a:lstStyle/>
                    <a:p>
                      <a:r>
                        <a:rPr lang="en-GB" sz="1800" kern="1200" dirty="0">
                          <a:solidFill>
                            <a:schemeClr val="dk1"/>
                          </a:solidFill>
                          <a:effectLst/>
                          <a:latin typeface="+mn-lt"/>
                          <a:ea typeface="+mn-ea"/>
                          <a:cs typeface="+mn-cs"/>
                        </a:rPr>
                        <a:t>MQXB2.L1/K1     </a:t>
                      </a:r>
                      <a:endParaRPr lang="en-GB" dirty="0"/>
                    </a:p>
                  </a:txBody>
                  <a:tcPr/>
                </a:tc>
                <a:tc>
                  <a:txBody>
                    <a:bodyPr/>
                    <a:lstStyle/>
                    <a:p>
                      <a:r>
                        <a:rPr lang="en-GB" sz="1800" kern="1200" dirty="0">
                          <a:solidFill>
                            <a:schemeClr val="dk1"/>
                          </a:solidFill>
                          <a:effectLst/>
                          <a:latin typeface="+mn-lt"/>
                          <a:ea typeface="+mn-ea"/>
                          <a:cs typeface="+mn-cs"/>
                        </a:rPr>
                        <a:t>    4.1E-6</a:t>
                      </a:r>
                      <a:endParaRPr lang="en-GB" dirty="0"/>
                    </a:p>
                  </a:txBody>
                  <a:tcPr/>
                </a:tc>
                <a:tc>
                  <a:txBody>
                    <a:bodyPr/>
                    <a:lstStyle/>
                    <a:p>
                      <a:r>
                        <a:rPr lang="en-GB" sz="1800" kern="1200" dirty="0">
                          <a:solidFill>
                            <a:schemeClr val="dk1"/>
                          </a:solidFill>
                          <a:effectLst/>
                          <a:latin typeface="+mn-lt"/>
                          <a:ea typeface="+mn-ea"/>
                          <a:cs typeface="+mn-cs"/>
                        </a:rPr>
                        <a:t>1.15E-5</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-8.74E-3</a:t>
                      </a:r>
                    </a:p>
                  </a:txBody>
                  <a:tcPr/>
                </a:tc>
                <a:extLst>
                  <a:ext uri="{0D108BD9-81ED-4DB2-BD59-A6C34878D82A}">
                    <a16:rowId xmlns:a16="http://schemas.microsoft.com/office/drawing/2014/main" val="1636203473"/>
                  </a:ext>
                </a:extLst>
              </a:tr>
              <a:tr h="370840">
                <a:tc>
                  <a:txBody>
                    <a:bodyPr/>
                    <a:lstStyle/>
                    <a:p>
                      <a:r>
                        <a:rPr lang="en-GB" sz="1800" kern="1200" dirty="0">
                          <a:solidFill>
                            <a:schemeClr val="dk1"/>
                          </a:solidFill>
                          <a:effectLst/>
                          <a:latin typeface="+mn-lt"/>
                          <a:ea typeface="+mn-ea"/>
                          <a:cs typeface="+mn-cs"/>
                        </a:rPr>
                        <a:t>MQXB2.R1/K1     </a:t>
                      </a:r>
                      <a:endParaRPr lang="en-GB" dirty="0"/>
                    </a:p>
                  </a:txBody>
                  <a:tcPr/>
                </a:tc>
                <a:tc>
                  <a:txBody>
                    <a:bodyPr/>
                    <a:lstStyle/>
                    <a:p>
                      <a:r>
                        <a:rPr lang="en-GB" sz="1800" kern="1200" dirty="0">
                          <a:solidFill>
                            <a:schemeClr val="dk1"/>
                          </a:solidFill>
                          <a:effectLst/>
                          <a:latin typeface="+mn-lt"/>
                          <a:ea typeface="+mn-ea"/>
                          <a:cs typeface="+mn-cs"/>
                        </a:rPr>
                        <a:t>-7.0E-6</a:t>
                      </a:r>
                      <a:endParaRPr lang="en-GB" dirty="0"/>
                    </a:p>
                  </a:txBody>
                  <a:tcPr/>
                </a:tc>
                <a:tc>
                  <a:txBody>
                    <a:bodyPr/>
                    <a:lstStyle/>
                    <a:p>
                      <a:r>
                        <a:rPr lang="en-GB" sz="1800" kern="1200" dirty="0">
                          <a:solidFill>
                            <a:schemeClr val="dk1"/>
                          </a:solidFill>
                          <a:effectLst/>
                          <a:latin typeface="+mn-lt"/>
                          <a:ea typeface="+mn-ea"/>
                          <a:cs typeface="+mn-cs"/>
                        </a:rPr>
                        <a:t>-8.7E-6</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8.74E-3</a:t>
                      </a:r>
                    </a:p>
                  </a:txBody>
                  <a:tcPr/>
                </a:tc>
                <a:extLst>
                  <a:ext uri="{0D108BD9-81ED-4DB2-BD59-A6C34878D82A}">
                    <a16:rowId xmlns:a16="http://schemas.microsoft.com/office/drawing/2014/main" val="240792677"/>
                  </a:ext>
                </a:extLst>
              </a:tr>
              <a:tr h="370840">
                <a:tc>
                  <a:txBody>
                    <a:bodyPr/>
                    <a:lstStyle/>
                    <a:p>
                      <a:r>
                        <a:rPr lang="en-GB" sz="1800" kern="1200" dirty="0">
                          <a:solidFill>
                            <a:schemeClr val="dk1"/>
                          </a:solidFill>
                          <a:effectLst/>
                          <a:latin typeface="+mn-lt"/>
                          <a:ea typeface="+mn-ea"/>
                          <a:cs typeface="+mn-cs"/>
                        </a:rPr>
                        <a:t>MQXA3.L1/K1     </a:t>
                      </a:r>
                      <a:endParaRPr lang="en-GB" dirty="0"/>
                    </a:p>
                  </a:txBody>
                  <a:tcPr/>
                </a:tc>
                <a:tc>
                  <a:txBody>
                    <a:bodyPr/>
                    <a:lstStyle/>
                    <a:p>
                      <a:r>
                        <a:rPr lang="en-GB" sz="1800" kern="1200" dirty="0">
                          <a:solidFill>
                            <a:schemeClr val="dk1"/>
                          </a:solidFill>
                          <a:effectLst/>
                          <a:latin typeface="+mn-lt"/>
                          <a:ea typeface="+mn-ea"/>
                          <a:cs typeface="+mn-cs"/>
                        </a:rPr>
                        <a:t> 1.22E-5</a:t>
                      </a:r>
                      <a:endParaRPr lang="en-GB" dirty="0"/>
                    </a:p>
                  </a:txBody>
                  <a:tcPr/>
                </a:tc>
                <a:tc>
                  <a:txBody>
                    <a:bodyPr/>
                    <a:lstStyle/>
                    <a:p>
                      <a:r>
                        <a:rPr lang="en-GB" sz="1800" kern="1200" dirty="0">
                          <a:solidFill>
                            <a:schemeClr val="dk1"/>
                          </a:solidFill>
                          <a:effectLst/>
                          <a:latin typeface="+mn-lt"/>
                          <a:ea typeface="+mn-ea"/>
                          <a:cs typeface="+mn-cs"/>
                        </a:rPr>
                        <a:t>   1.94E-5</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-8.77E-3</a:t>
                      </a:r>
                    </a:p>
                  </a:txBody>
                  <a:tcPr/>
                </a:tc>
                <a:extLst>
                  <a:ext uri="{0D108BD9-81ED-4DB2-BD59-A6C34878D82A}">
                    <a16:rowId xmlns:a16="http://schemas.microsoft.com/office/drawing/2014/main" val="3247277563"/>
                  </a:ext>
                </a:extLst>
              </a:tr>
              <a:tr h="370840">
                <a:tc>
                  <a:txBody>
                    <a:bodyPr/>
                    <a:lstStyle/>
                    <a:p>
                      <a:r>
                        <a:rPr lang="en-GB" sz="1800" kern="1200" dirty="0">
                          <a:solidFill>
                            <a:schemeClr val="dk1"/>
                          </a:solidFill>
                          <a:effectLst/>
                          <a:latin typeface="+mn-lt"/>
                          <a:ea typeface="+mn-ea"/>
                          <a:cs typeface="+mn-cs"/>
                        </a:rPr>
                        <a:t>MQXA3.R1/K1     </a:t>
                      </a:r>
                      <a:endParaRPr lang="en-GB" dirty="0"/>
                    </a:p>
                  </a:txBody>
                  <a:tcPr/>
                </a:tc>
                <a:tc>
                  <a:txBody>
                    <a:bodyPr/>
                    <a:lstStyle/>
                    <a:p>
                      <a:r>
                        <a:rPr lang="en-GB" sz="1800" kern="1200" dirty="0">
                          <a:solidFill>
                            <a:schemeClr val="dk1"/>
                          </a:solidFill>
                          <a:effectLst/>
                          <a:latin typeface="+mn-lt"/>
                          <a:ea typeface="+mn-ea"/>
                          <a:cs typeface="+mn-cs"/>
                        </a:rPr>
                        <a:t>-1.22E-5</a:t>
                      </a:r>
                      <a:endParaRPr lang="en-GB" dirty="0"/>
                    </a:p>
                  </a:txBody>
                  <a:tcPr/>
                </a:tc>
                <a:tc>
                  <a:txBody>
                    <a:bodyPr/>
                    <a:lstStyle/>
                    <a:p>
                      <a:r>
                        <a:rPr lang="en-GB" sz="1800" kern="1200" dirty="0">
                          <a:solidFill>
                            <a:schemeClr val="dk1"/>
                          </a:solidFill>
                          <a:effectLst/>
                          <a:latin typeface="+mn-lt"/>
                          <a:ea typeface="+mn-ea"/>
                          <a:cs typeface="+mn-cs"/>
                        </a:rPr>
                        <a:t>-2.88E-5</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8.77E-3</a:t>
                      </a:r>
                    </a:p>
                  </a:txBody>
                  <a:tcPr/>
                </a:tc>
                <a:extLst>
                  <a:ext uri="{0D108BD9-81ED-4DB2-BD59-A6C34878D82A}">
                    <a16:rowId xmlns:a16="http://schemas.microsoft.com/office/drawing/2014/main" val="1925995494"/>
                  </a:ext>
                </a:extLst>
              </a:tr>
            </a:tbl>
          </a:graphicData>
        </a:graphic>
      </p:graphicFrame>
      <p:sp>
        <p:nvSpPr>
          <p:cNvPr id="5" name="Content Placeholder 2">
            <a:extLst>
              <a:ext uri="{FF2B5EF4-FFF2-40B4-BE49-F238E27FC236}">
                <a16:creationId xmlns:a16="http://schemas.microsoft.com/office/drawing/2014/main" id="{77A20F82-B1E3-E2B2-A96A-72FF90F0F4E7}"/>
              </a:ext>
            </a:extLst>
          </p:cNvPr>
          <p:cNvSpPr txBox="1">
            <a:spLocks/>
          </p:cNvSpPr>
          <p:nvPr/>
        </p:nvSpPr>
        <p:spPr>
          <a:xfrm>
            <a:off x="594360" y="5365115"/>
            <a:ext cx="10515600" cy="13255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All corrections make the magnets weaker (both SbS and APJ)</a:t>
            </a:r>
          </a:p>
          <a:p>
            <a:pPr lvl="1"/>
            <a:r>
              <a:rPr lang="en-GB" dirty="0"/>
              <a:t> The best guess would be to make the magnets weaker by the same amount</a:t>
            </a:r>
          </a:p>
          <a:p>
            <a:pPr lvl="1"/>
            <a:r>
              <a:rPr lang="en-GB" dirty="0"/>
              <a:t>However, we need to measure -&gt; Will be very interesting to understand the underlying errors! </a:t>
            </a:r>
          </a:p>
        </p:txBody>
      </p:sp>
    </p:spTree>
    <p:extLst>
      <p:ext uri="{BB962C8B-B14F-4D97-AF65-F5344CB8AC3E}">
        <p14:creationId xmlns:p14="http://schemas.microsoft.com/office/powerpoint/2010/main" val="2226981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5641</TotalTime>
  <Words>862</Words>
  <Application>Microsoft Office PowerPoint</Application>
  <PresentationFormat>Widescreen</PresentationFormat>
  <Paragraphs>119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Optics commissioning schedule and plans</vt:lpstr>
      <vt:lpstr>Reminder of the cycle</vt:lpstr>
      <vt:lpstr>Preliminary planning</vt:lpstr>
      <vt:lpstr>Preliminary planning (cont) </vt:lpstr>
      <vt:lpstr>Additional measurement (not in order)</vt:lpstr>
      <vt:lpstr>Things to remember</vt:lpstr>
      <vt:lpstr>Things already done </vt:lpstr>
      <vt:lpstr>When will we measure?</vt:lpstr>
      <vt:lpstr>What can we say about the local corrections?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Tobias Persson</dc:creator>
  <cp:lastModifiedBy>Tobias Persson</cp:lastModifiedBy>
  <cp:revision>5</cp:revision>
  <dcterms:created xsi:type="dcterms:W3CDTF">2024-02-21T10:15:49Z</dcterms:created>
  <dcterms:modified xsi:type="dcterms:W3CDTF">2024-02-26T09:28:55Z</dcterms:modified>
</cp:coreProperties>
</file>