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comments+xml" PartName="/ppt/comments/comment2.xml"/>
  <Override ContentType="application/vnd.openxmlformats-officedocument.presentationml.comments+xml" PartName="/ppt/comments/comment4.xml"/>
  <Override ContentType="application/vnd.openxmlformats-officedocument.presentationml.comments+xml" PartName="/ppt/comments/comment3.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60"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4" name="Federica Murgia"/>
  <p:cmAuthor clrIdx="1" id="1" initials="" lastIdx="2" name="Riccardo De Maria"/>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E7D396F-7D4E-4262-A26A-5315EA991C0A}">
  <a:tblStyle styleId="{DE7D396F-7D4E-4262-A26A-5315EA991C0A}"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chemeClr val="lt1"/>
      </a:tcTxStyle>
      <a:tcStyle>
        <a:fill>
          <a:solidFill>
            <a:schemeClr val="accent1"/>
          </a:solidFill>
        </a:fill>
      </a:tcStyle>
    </a:lastCol>
    <a:firstCol>
      <a:tcTxStyle b="on" i="off">
        <a:font>
          <a:latin typeface="Calibri"/>
          <a:ea typeface="Calibri"/>
          <a:cs typeface="Calibri"/>
        </a:font>
        <a:schemeClr val="lt1"/>
      </a:tcTxStyle>
      <a:tcStyle>
        <a:fill>
          <a:solidFill>
            <a:schemeClr val="accent1"/>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 styleId="{0D0E12A6-6457-4743-9590-075506A0C971}"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3.xml"/><Relationship Id="rId42" Type="http://schemas.openxmlformats.org/officeDocument/2006/relationships/slide" Target="slides/slide35.xml"/><Relationship Id="rId41" Type="http://schemas.openxmlformats.org/officeDocument/2006/relationships/slide" Target="slides/slide34.xml"/><Relationship Id="rId44" Type="http://schemas.openxmlformats.org/officeDocument/2006/relationships/slide" Target="slides/slide37.xml"/><Relationship Id="rId43" Type="http://schemas.openxmlformats.org/officeDocument/2006/relationships/slide" Target="slides/slide36.xml"/><Relationship Id="rId46" Type="http://schemas.openxmlformats.org/officeDocument/2006/relationships/slide" Target="slides/slide39.xml"/><Relationship Id="rId45" Type="http://schemas.openxmlformats.org/officeDocument/2006/relationships/slide" Target="slides/slide3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48" Type="http://schemas.openxmlformats.org/officeDocument/2006/relationships/slide" Target="slides/slide41.xml"/><Relationship Id="rId47" Type="http://schemas.openxmlformats.org/officeDocument/2006/relationships/slide" Target="slides/slide40.xml"/><Relationship Id="rId49" Type="http://schemas.openxmlformats.org/officeDocument/2006/relationships/slide" Target="slides/slide42.xml"/><Relationship Id="rId5" Type="http://schemas.openxmlformats.org/officeDocument/2006/relationships/commentAuthors" Target="commentAuthors.xml"/><Relationship Id="rId6" Type="http://schemas.openxmlformats.org/officeDocument/2006/relationships/slideMaster" Target="slideMasters/slideMaster1.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33" Type="http://schemas.openxmlformats.org/officeDocument/2006/relationships/slide" Target="slides/slide26.xml"/><Relationship Id="rId32" Type="http://schemas.openxmlformats.org/officeDocument/2006/relationships/slide" Target="slides/slide25.xml"/><Relationship Id="rId35" Type="http://schemas.openxmlformats.org/officeDocument/2006/relationships/slide" Target="slides/slide28.xml"/><Relationship Id="rId34" Type="http://schemas.openxmlformats.org/officeDocument/2006/relationships/slide" Target="slides/slide27.xml"/><Relationship Id="rId37" Type="http://schemas.openxmlformats.org/officeDocument/2006/relationships/slide" Target="slides/slide30.xml"/><Relationship Id="rId36" Type="http://schemas.openxmlformats.org/officeDocument/2006/relationships/slide" Target="slides/slide29.xml"/><Relationship Id="rId39" Type="http://schemas.openxmlformats.org/officeDocument/2006/relationships/slide" Target="slides/slide32.xml"/><Relationship Id="rId38" Type="http://schemas.openxmlformats.org/officeDocument/2006/relationships/slide" Target="slides/slide31.xml"/><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29" Type="http://schemas.openxmlformats.org/officeDocument/2006/relationships/slide" Target="slides/slide22.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4-02-21T08:38:21.591">
    <p:pos x="979" y="920"/>
    <p:text>Questa affermazione e' giusta? prima ci stavamo riferendo a BEATCH come la nostra fonte che rifletteva il design vero della macchina. ora possiamo dire che questo e' GEODE?</p:text>
  </p:cm>
</p:cmLst>
</file>

<file path=ppt/comments/comment2.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2" dt="2024-02-21T08:46:39.726">
    <p:pos x="183" y="887"/>
    <p:text>Pure questo ha bisogno di una tua revisione</p:text>
  </p:cm>
</p:cmLst>
</file>

<file path=ppt/comments/comment3.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1" idx="1" dt="2024-02-22T16:17:46.195">
    <p:pos x="6000" y="0"/>
    <p:text>Qui farei vedere un plot delle correzioni che abbiamo applicato, ovvero s_nuovo- s_vecchio in funzione di s_vecchio</p:text>
  </p:cm>
  <p:cm authorId="0" idx="3" dt="2024-02-25T14:43:32.335">
    <p:pos x="6000" y="100"/>
    <p:text>questa slide non e' piu vera a oggi nel confronto GEODE-MADx . abbiamo raggiunto una discrepanza di 0.25mm (che non e' male ).ma bisogna lavorare ancora sulle correzioni empiriche per tornare a questo risultato</p:text>
  </p:cm>
  <p:cm authorId="1" idx="2" dt="2024-02-25T14:43:32.335">
    <p:pos x="6000" y="100"/>
    <p:text>direi che se beatch e geode sono uguali rispetto agli MB dovremmo trovare gli stessi risultati</p:text>
  </p:cm>
</p:cmLst>
</file>

<file path=ppt/comments/comment4.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4" dt="2024-02-25T20:54:24.583">
    <p:pos x="6000" y="0"/>
    <p:text>questi aggiustamenti empirici come si rispecchiano nella realta ?possiamo verificarli? noi stiamo cambiando un modello che modificando qua e la andra'a mechare sempre meglio GEODE. ma nella realta'come si riflettono questi aggiustameti sui componenti reali?</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g2bb1e3fd4dc_0_2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3" name="Google Shape;213;g2bb1e3fd4dc_0_2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rPr lang="en"/>
              <a:t>Reference orbit of the particle</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g2bc702c3773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7" name="Google Shape;247;g2bc702c3773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g2bb1e3fd4dc_0_4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3" name="Google Shape;263;g2bb1e3fd4dc_0_4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g2bb1e3fd4dc_0_4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8" name="Google Shape;278;g2bb1e3fd4dc_0_4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g2bc702c3773_0_1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5" name="Google Shape;295;g2bc702c3773_0_1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g2bb1e3fd4dc_0_6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0" name="Google Shape;310;g2bb1e3fd4dc_0_6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2" name="Shape 322"/>
        <p:cNvGrpSpPr/>
        <p:nvPr/>
      </p:nvGrpSpPr>
      <p:grpSpPr>
        <a:xfrm>
          <a:off x="0" y="0"/>
          <a:ext cx="0" cy="0"/>
          <a:chOff x="0" y="0"/>
          <a:chExt cx="0" cy="0"/>
        </a:xfrm>
      </p:grpSpPr>
      <p:sp>
        <p:nvSpPr>
          <p:cNvPr id="323" name="Google Shape;323;g2bb1e3fd4dc_0_3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4" name="Google Shape;324;g2bb1e3fd4dc_0_3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g268b6cb7824_0_4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3" name="Google Shape;343;g268b6cb7824_0_4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1" name="Shape 351"/>
        <p:cNvGrpSpPr/>
        <p:nvPr/>
      </p:nvGrpSpPr>
      <p:grpSpPr>
        <a:xfrm>
          <a:off x="0" y="0"/>
          <a:ext cx="0" cy="0"/>
          <a:chOff x="0" y="0"/>
          <a:chExt cx="0" cy="0"/>
        </a:xfrm>
      </p:grpSpPr>
      <p:sp>
        <p:nvSpPr>
          <p:cNvPr id="352" name="Google Shape;352;g2b8a86e7c0e_0_2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3" name="Google Shape;353;g2b8a86e7c0e_0_2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1" name="Shape 361"/>
        <p:cNvGrpSpPr/>
        <p:nvPr/>
      </p:nvGrpSpPr>
      <p:grpSpPr>
        <a:xfrm>
          <a:off x="0" y="0"/>
          <a:ext cx="0" cy="0"/>
          <a:chOff x="0" y="0"/>
          <a:chExt cx="0" cy="0"/>
        </a:xfrm>
      </p:grpSpPr>
      <p:sp>
        <p:nvSpPr>
          <p:cNvPr id="362" name="Google Shape;362;g2b8a86e7c0e_0_3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3" name="Google Shape;363;g2b8a86e7c0e_0_3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2b806503532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2b80650353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BE-ABP BE-CSS BE-EA BE-GM BE-OP EN-ACE EN-MME SY-ABT TE-VSC </a:t>
            </a:r>
            <a:endParaRPr/>
          </a:p>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 name="Shape 370"/>
        <p:cNvGrpSpPr/>
        <p:nvPr/>
      </p:nvGrpSpPr>
      <p:grpSpPr>
        <a:xfrm>
          <a:off x="0" y="0"/>
          <a:ext cx="0" cy="0"/>
          <a:chOff x="0" y="0"/>
          <a:chExt cx="0" cy="0"/>
        </a:xfrm>
      </p:grpSpPr>
      <p:sp>
        <p:nvSpPr>
          <p:cNvPr id="371" name="Google Shape;371;g2bc702c3773_0_1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2" name="Google Shape;372;g2bc702c3773_0_1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6" name="Shape 386"/>
        <p:cNvGrpSpPr/>
        <p:nvPr/>
      </p:nvGrpSpPr>
      <p:grpSpPr>
        <a:xfrm>
          <a:off x="0" y="0"/>
          <a:ext cx="0" cy="0"/>
          <a:chOff x="0" y="0"/>
          <a:chExt cx="0" cy="0"/>
        </a:xfrm>
      </p:grpSpPr>
      <p:sp>
        <p:nvSpPr>
          <p:cNvPr id="387" name="Google Shape;387;g2bc702c3773_0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8" name="Google Shape;388;g2bc702c3773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9" name="Shape 399"/>
        <p:cNvGrpSpPr/>
        <p:nvPr/>
      </p:nvGrpSpPr>
      <p:grpSpPr>
        <a:xfrm>
          <a:off x="0" y="0"/>
          <a:ext cx="0" cy="0"/>
          <a:chOff x="0" y="0"/>
          <a:chExt cx="0" cy="0"/>
        </a:xfrm>
      </p:grpSpPr>
      <p:sp>
        <p:nvSpPr>
          <p:cNvPr id="400" name="Google Shape;400;g2bc702c3773_0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1" name="Google Shape;401;g2bc702c3773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4" name="Shape 424"/>
        <p:cNvGrpSpPr/>
        <p:nvPr/>
      </p:nvGrpSpPr>
      <p:grpSpPr>
        <a:xfrm>
          <a:off x="0" y="0"/>
          <a:ext cx="0" cy="0"/>
          <a:chOff x="0" y="0"/>
          <a:chExt cx="0" cy="0"/>
        </a:xfrm>
      </p:grpSpPr>
      <p:sp>
        <p:nvSpPr>
          <p:cNvPr id="425" name="Google Shape;425;g2bc702c3773_0_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6" name="Google Shape;426;g2bc702c3773_0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9" name="Shape 449"/>
        <p:cNvGrpSpPr/>
        <p:nvPr/>
      </p:nvGrpSpPr>
      <p:grpSpPr>
        <a:xfrm>
          <a:off x="0" y="0"/>
          <a:ext cx="0" cy="0"/>
          <a:chOff x="0" y="0"/>
          <a:chExt cx="0" cy="0"/>
        </a:xfrm>
      </p:grpSpPr>
      <p:sp>
        <p:nvSpPr>
          <p:cNvPr id="450" name="Google Shape;450;g2bc702c3773_0_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1" name="Google Shape;451;g2bc702c3773_0_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7" name="Shape 467"/>
        <p:cNvGrpSpPr/>
        <p:nvPr/>
      </p:nvGrpSpPr>
      <p:grpSpPr>
        <a:xfrm>
          <a:off x="0" y="0"/>
          <a:ext cx="0" cy="0"/>
          <a:chOff x="0" y="0"/>
          <a:chExt cx="0" cy="0"/>
        </a:xfrm>
      </p:grpSpPr>
      <p:sp>
        <p:nvSpPr>
          <p:cNvPr id="468" name="Google Shape;468;g2bc702c3773_0_1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9" name="Google Shape;469;g2bc702c3773_0_1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0" name="Shape 480"/>
        <p:cNvGrpSpPr/>
        <p:nvPr/>
      </p:nvGrpSpPr>
      <p:grpSpPr>
        <a:xfrm>
          <a:off x="0" y="0"/>
          <a:ext cx="0" cy="0"/>
          <a:chOff x="0" y="0"/>
          <a:chExt cx="0" cy="0"/>
        </a:xfrm>
      </p:grpSpPr>
      <p:sp>
        <p:nvSpPr>
          <p:cNvPr id="481" name="Google Shape;481;g2b8a86e7c0e_0_2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2" name="Google Shape;482;g2b8a86e7c0e_0_2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7" name="Shape 487"/>
        <p:cNvGrpSpPr/>
        <p:nvPr/>
      </p:nvGrpSpPr>
      <p:grpSpPr>
        <a:xfrm>
          <a:off x="0" y="0"/>
          <a:ext cx="0" cy="0"/>
          <a:chOff x="0" y="0"/>
          <a:chExt cx="0" cy="0"/>
        </a:xfrm>
      </p:grpSpPr>
      <p:sp>
        <p:nvSpPr>
          <p:cNvPr id="488" name="Google Shape;488;g2b8a86e7c0e_0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9" name="Google Shape;489;g2b8a86e7c0e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9" name="Shape 529"/>
        <p:cNvGrpSpPr/>
        <p:nvPr/>
      </p:nvGrpSpPr>
      <p:grpSpPr>
        <a:xfrm>
          <a:off x="0" y="0"/>
          <a:ext cx="0" cy="0"/>
          <a:chOff x="0" y="0"/>
          <a:chExt cx="0" cy="0"/>
        </a:xfrm>
      </p:grpSpPr>
      <p:sp>
        <p:nvSpPr>
          <p:cNvPr id="530" name="Google Shape;530;g2bb1e3fd4dc_0_6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31" name="Google Shape;531;g2bb1e3fd4dc_0_6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4" name="Shape 544"/>
        <p:cNvGrpSpPr/>
        <p:nvPr/>
      </p:nvGrpSpPr>
      <p:grpSpPr>
        <a:xfrm>
          <a:off x="0" y="0"/>
          <a:ext cx="0" cy="0"/>
          <a:chOff x="0" y="0"/>
          <a:chExt cx="0" cy="0"/>
        </a:xfrm>
      </p:grpSpPr>
      <p:sp>
        <p:nvSpPr>
          <p:cNvPr id="545" name="Google Shape;545;g2bb1e3fd4dc_0_6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6" name="Google Shape;546;g2bb1e3fd4dc_0_6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2bb1e3fd4dc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2bb1e3fd4dc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7" name="Shape 557"/>
        <p:cNvGrpSpPr/>
        <p:nvPr/>
      </p:nvGrpSpPr>
      <p:grpSpPr>
        <a:xfrm>
          <a:off x="0" y="0"/>
          <a:ext cx="0" cy="0"/>
          <a:chOff x="0" y="0"/>
          <a:chExt cx="0" cy="0"/>
        </a:xfrm>
      </p:grpSpPr>
      <p:sp>
        <p:nvSpPr>
          <p:cNvPr id="558" name="Google Shape;558;g2bb1e3fd4dc_0_6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9" name="Google Shape;559;g2bb1e3fd4dc_0_6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5" name="Shape 575"/>
        <p:cNvGrpSpPr/>
        <p:nvPr/>
      </p:nvGrpSpPr>
      <p:grpSpPr>
        <a:xfrm>
          <a:off x="0" y="0"/>
          <a:ext cx="0" cy="0"/>
          <a:chOff x="0" y="0"/>
          <a:chExt cx="0" cy="0"/>
        </a:xfrm>
      </p:grpSpPr>
      <p:sp>
        <p:nvSpPr>
          <p:cNvPr id="576" name="Google Shape;576;g2bb1e3fd4dc_0_7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7" name="Google Shape;577;g2bb1e3fd4dc_0_7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3" name="Shape 593"/>
        <p:cNvGrpSpPr/>
        <p:nvPr/>
      </p:nvGrpSpPr>
      <p:grpSpPr>
        <a:xfrm>
          <a:off x="0" y="0"/>
          <a:ext cx="0" cy="0"/>
          <a:chOff x="0" y="0"/>
          <a:chExt cx="0" cy="0"/>
        </a:xfrm>
      </p:grpSpPr>
      <p:sp>
        <p:nvSpPr>
          <p:cNvPr id="594" name="Google Shape;594;g2bb1e3fd4dc_0_7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5" name="Google Shape;595;g2bb1e3fd4dc_0_7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0" name="Shape 610"/>
        <p:cNvGrpSpPr/>
        <p:nvPr/>
      </p:nvGrpSpPr>
      <p:grpSpPr>
        <a:xfrm>
          <a:off x="0" y="0"/>
          <a:ext cx="0" cy="0"/>
          <a:chOff x="0" y="0"/>
          <a:chExt cx="0" cy="0"/>
        </a:xfrm>
      </p:grpSpPr>
      <p:sp>
        <p:nvSpPr>
          <p:cNvPr id="611" name="Google Shape;611;g2bb1e3fd4dc_0_7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2" name="Google Shape;612;g2bb1e3fd4dc_0_7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2" name="Shape 632"/>
        <p:cNvGrpSpPr/>
        <p:nvPr/>
      </p:nvGrpSpPr>
      <p:grpSpPr>
        <a:xfrm>
          <a:off x="0" y="0"/>
          <a:ext cx="0" cy="0"/>
          <a:chOff x="0" y="0"/>
          <a:chExt cx="0" cy="0"/>
        </a:xfrm>
      </p:grpSpPr>
      <p:sp>
        <p:nvSpPr>
          <p:cNvPr id="633" name="Google Shape;633;g2bb1e3fd4dc_0_7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4" name="Google Shape;634;g2bb1e3fd4dc_0_7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9" name="Shape 649"/>
        <p:cNvGrpSpPr/>
        <p:nvPr/>
      </p:nvGrpSpPr>
      <p:grpSpPr>
        <a:xfrm>
          <a:off x="0" y="0"/>
          <a:ext cx="0" cy="0"/>
          <a:chOff x="0" y="0"/>
          <a:chExt cx="0" cy="0"/>
        </a:xfrm>
      </p:grpSpPr>
      <p:sp>
        <p:nvSpPr>
          <p:cNvPr id="650" name="Google Shape;650;g2bb1e3fd4dc_0_7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1" name="Google Shape;651;g2bb1e3fd4dc_0_7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6" name="Shape 666"/>
        <p:cNvGrpSpPr/>
        <p:nvPr/>
      </p:nvGrpSpPr>
      <p:grpSpPr>
        <a:xfrm>
          <a:off x="0" y="0"/>
          <a:ext cx="0" cy="0"/>
          <a:chOff x="0" y="0"/>
          <a:chExt cx="0" cy="0"/>
        </a:xfrm>
      </p:grpSpPr>
      <p:sp>
        <p:nvSpPr>
          <p:cNvPr id="667" name="Google Shape;667;g2bb1e3fd4dc_0_7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8" name="Google Shape;668;g2bb1e3fd4dc_0_7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4" name="Shape 684"/>
        <p:cNvGrpSpPr/>
        <p:nvPr/>
      </p:nvGrpSpPr>
      <p:grpSpPr>
        <a:xfrm>
          <a:off x="0" y="0"/>
          <a:ext cx="0" cy="0"/>
          <a:chOff x="0" y="0"/>
          <a:chExt cx="0" cy="0"/>
        </a:xfrm>
      </p:grpSpPr>
      <p:sp>
        <p:nvSpPr>
          <p:cNvPr id="685" name="Google Shape;685;g2bb1e3fd4dc_0_8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6" name="Google Shape;686;g2bb1e3fd4dc_0_8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9" name="Shape 709"/>
        <p:cNvGrpSpPr/>
        <p:nvPr/>
      </p:nvGrpSpPr>
      <p:grpSpPr>
        <a:xfrm>
          <a:off x="0" y="0"/>
          <a:ext cx="0" cy="0"/>
          <a:chOff x="0" y="0"/>
          <a:chExt cx="0" cy="0"/>
        </a:xfrm>
      </p:grpSpPr>
      <p:sp>
        <p:nvSpPr>
          <p:cNvPr id="710" name="Google Shape;710;g2bb1e3fd4dc_0_8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1" name="Google Shape;711;g2bb1e3fd4dc_0_8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6" name="Shape 726"/>
        <p:cNvGrpSpPr/>
        <p:nvPr/>
      </p:nvGrpSpPr>
      <p:grpSpPr>
        <a:xfrm>
          <a:off x="0" y="0"/>
          <a:ext cx="0" cy="0"/>
          <a:chOff x="0" y="0"/>
          <a:chExt cx="0" cy="0"/>
        </a:xfrm>
      </p:grpSpPr>
      <p:sp>
        <p:nvSpPr>
          <p:cNvPr id="727" name="Google Shape;727;g2bb1e3fd4dc_0_8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8" name="Google Shape;728;g2bb1e3fd4dc_0_8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2bb1e3fd4dc_0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2bb1e3fd4dc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2" name="Shape 742"/>
        <p:cNvGrpSpPr/>
        <p:nvPr/>
      </p:nvGrpSpPr>
      <p:grpSpPr>
        <a:xfrm>
          <a:off x="0" y="0"/>
          <a:ext cx="0" cy="0"/>
          <a:chOff x="0" y="0"/>
          <a:chExt cx="0" cy="0"/>
        </a:xfrm>
      </p:grpSpPr>
      <p:sp>
        <p:nvSpPr>
          <p:cNvPr id="743" name="Google Shape;743;g2bb1e3fd4dc_0_8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4" name="Google Shape;744;g2bb1e3fd4dc_0_8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6" name="Shape 766"/>
        <p:cNvGrpSpPr/>
        <p:nvPr/>
      </p:nvGrpSpPr>
      <p:grpSpPr>
        <a:xfrm>
          <a:off x="0" y="0"/>
          <a:ext cx="0" cy="0"/>
          <a:chOff x="0" y="0"/>
          <a:chExt cx="0" cy="0"/>
        </a:xfrm>
      </p:grpSpPr>
      <p:sp>
        <p:nvSpPr>
          <p:cNvPr id="767" name="Google Shape;767;g2bb1e3fd4dc_0_8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8" name="Google Shape;768;g2bb1e3fd4dc_0_8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4" name="Shape 784"/>
        <p:cNvGrpSpPr/>
        <p:nvPr/>
      </p:nvGrpSpPr>
      <p:grpSpPr>
        <a:xfrm>
          <a:off x="0" y="0"/>
          <a:ext cx="0" cy="0"/>
          <a:chOff x="0" y="0"/>
          <a:chExt cx="0" cy="0"/>
        </a:xfrm>
      </p:grpSpPr>
      <p:sp>
        <p:nvSpPr>
          <p:cNvPr id="785" name="Google Shape;785;g2b8a86e7c0e_0_1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6" name="Google Shape;786;g2b8a86e7c0e_0_1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2bb1e3fd4dc_0_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2bb1e3fd4dc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2bb1e3fd4dc_0_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2bb1e3fd4dc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2bb1e3fd4dc_0_1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2bb1e3fd4dc_0_1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2bb1e3fd4dc_0_1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2bb1e3fd4dc_0_1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2bb1e3fd4dc_0_1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8" name="Google Shape;168;g2bb1e3fd4dc_0_1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0" name="Shape 50"/>
        <p:cNvGrpSpPr/>
        <p:nvPr/>
      </p:nvGrpSpPr>
      <p:grpSpPr>
        <a:xfrm>
          <a:off x="0" y="0"/>
          <a:ext cx="0" cy="0"/>
          <a:chOff x="0" y="0"/>
          <a:chExt cx="0" cy="0"/>
        </a:xfrm>
      </p:grpSpPr>
      <p:sp>
        <p:nvSpPr>
          <p:cNvPr id="51" name="Google Shape;51;p13"/>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sz="1100"/>
            </a:lvl1pPr>
            <a:lvl2pPr lvl="1">
              <a:spcBef>
                <a:spcPts val="0"/>
              </a:spcBef>
              <a:spcAft>
                <a:spcPts val="0"/>
              </a:spcAft>
              <a:buSzPts val="1100"/>
              <a:buNone/>
              <a:defRPr sz="1100"/>
            </a:lvl2pPr>
            <a:lvl3pPr lvl="2">
              <a:spcBef>
                <a:spcPts val="0"/>
              </a:spcBef>
              <a:spcAft>
                <a:spcPts val="0"/>
              </a:spcAft>
              <a:buSzPts val="1100"/>
              <a:buNone/>
              <a:defRPr sz="1100"/>
            </a:lvl3pPr>
            <a:lvl4pPr lvl="3">
              <a:spcBef>
                <a:spcPts val="0"/>
              </a:spcBef>
              <a:spcAft>
                <a:spcPts val="0"/>
              </a:spcAft>
              <a:buSzPts val="1100"/>
              <a:buNone/>
              <a:defRPr sz="1100"/>
            </a:lvl4pPr>
            <a:lvl5pPr lvl="4">
              <a:spcBef>
                <a:spcPts val="0"/>
              </a:spcBef>
              <a:spcAft>
                <a:spcPts val="0"/>
              </a:spcAft>
              <a:buSzPts val="1100"/>
              <a:buNone/>
              <a:defRPr sz="1100"/>
            </a:lvl5pPr>
            <a:lvl6pPr lvl="5">
              <a:spcBef>
                <a:spcPts val="0"/>
              </a:spcBef>
              <a:spcAft>
                <a:spcPts val="0"/>
              </a:spcAft>
              <a:buSzPts val="1100"/>
              <a:buNone/>
              <a:defRPr sz="1100"/>
            </a:lvl6pPr>
            <a:lvl7pPr lvl="6">
              <a:spcBef>
                <a:spcPts val="0"/>
              </a:spcBef>
              <a:spcAft>
                <a:spcPts val="0"/>
              </a:spcAft>
              <a:buSzPts val="1100"/>
              <a:buNone/>
              <a:defRPr sz="1100"/>
            </a:lvl7pPr>
            <a:lvl8pPr lvl="7">
              <a:spcBef>
                <a:spcPts val="0"/>
              </a:spcBef>
              <a:spcAft>
                <a:spcPts val="0"/>
              </a:spcAft>
              <a:buSzPts val="1100"/>
              <a:buNone/>
              <a:defRPr sz="1100"/>
            </a:lvl8pPr>
            <a:lvl9pPr lvl="8">
              <a:spcBef>
                <a:spcPts val="0"/>
              </a:spcBef>
              <a:spcAft>
                <a:spcPts val="0"/>
              </a:spcAft>
              <a:buSzPts val="1100"/>
              <a:buNone/>
              <a:defRPr sz="1100"/>
            </a:lvl9pPr>
          </a:lstStyle>
          <a:p/>
        </p:txBody>
      </p:sp>
      <p:sp>
        <p:nvSpPr>
          <p:cNvPr id="52" name="Google Shape;52;p13"/>
          <p:cNvSpPr txBox="1"/>
          <p:nvPr>
            <p:ph idx="1" type="body"/>
          </p:nvPr>
        </p:nvSpPr>
        <p:spPr>
          <a:xfrm>
            <a:off x="628650" y="1369219"/>
            <a:ext cx="7886700" cy="3263504"/>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sz="1100"/>
            </a:lvl1pPr>
            <a:lvl2pPr indent="-317500" lvl="1" marL="914400" algn="l">
              <a:lnSpc>
                <a:spcPct val="90000"/>
              </a:lnSpc>
              <a:spcBef>
                <a:spcPts val="1200"/>
              </a:spcBef>
              <a:spcAft>
                <a:spcPts val="0"/>
              </a:spcAft>
              <a:buClr>
                <a:schemeClr val="dk1"/>
              </a:buClr>
              <a:buSzPts val="1400"/>
              <a:buChar char="○"/>
              <a:defRPr sz="1100"/>
            </a:lvl2pPr>
            <a:lvl3pPr indent="-317500" lvl="2" marL="1371600" algn="l">
              <a:lnSpc>
                <a:spcPct val="90000"/>
              </a:lnSpc>
              <a:spcBef>
                <a:spcPts val="1200"/>
              </a:spcBef>
              <a:spcAft>
                <a:spcPts val="0"/>
              </a:spcAft>
              <a:buClr>
                <a:schemeClr val="dk1"/>
              </a:buClr>
              <a:buSzPts val="1400"/>
              <a:buChar char="■"/>
              <a:defRPr sz="1100"/>
            </a:lvl3pPr>
            <a:lvl4pPr indent="-317500" lvl="3" marL="1828800" algn="l">
              <a:lnSpc>
                <a:spcPct val="90000"/>
              </a:lnSpc>
              <a:spcBef>
                <a:spcPts val="1200"/>
              </a:spcBef>
              <a:spcAft>
                <a:spcPts val="0"/>
              </a:spcAft>
              <a:buClr>
                <a:schemeClr val="dk1"/>
              </a:buClr>
              <a:buSzPts val="1400"/>
              <a:buChar char="●"/>
              <a:defRPr sz="1100"/>
            </a:lvl4pPr>
            <a:lvl5pPr indent="-317500" lvl="4" marL="2286000" algn="l">
              <a:lnSpc>
                <a:spcPct val="90000"/>
              </a:lnSpc>
              <a:spcBef>
                <a:spcPts val="1200"/>
              </a:spcBef>
              <a:spcAft>
                <a:spcPts val="0"/>
              </a:spcAft>
              <a:buClr>
                <a:schemeClr val="dk1"/>
              </a:buClr>
              <a:buSzPts val="1400"/>
              <a:buChar char="○"/>
              <a:defRPr sz="1100"/>
            </a:lvl5pPr>
            <a:lvl6pPr indent="-317500" lvl="5" marL="2743200" algn="l">
              <a:lnSpc>
                <a:spcPct val="90000"/>
              </a:lnSpc>
              <a:spcBef>
                <a:spcPts val="1200"/>
              </a:spcBef>
              <a:spcAft>
                <a:spcPts val="0"/>
              </a:spcAft>
              <a:buClr>
                <a:schemeClr val="dk1"/>
              </a:buClr>
              <a:buSzPts val="1400"/>
              <a:buChar char="■"/>
              <a:defRPr sz="1100"/>
            </a:lvl6pPr>
            <a:lvl7pPr indent="-317500" lvl="6" marL="3200400" algn="l">
              <a:lnSpc>
                <a:spcPct val="90000"/>
              </a:lnSpc>
              <a:spcBef>
                <a:spcPts val="1200"/>
              </a:spcBef>
              <a:spcAft>
                <a:spcPts val="0"/>
              </a:spcAft>
              <a:buClr>
                <a:schemeClr val="dk1"/>
              </a:buClr>
              <a:buSzPts val="1400"/>
              <a:buChar char="●"/>
              <a:defRPr sz="1100"/>
            </a:lvl7pPr>
            <a:lvl8pPr indent="-317500" lvl="7" marL="3657600" algn="l">
              <a:lnSpc>
                <a:spcPct val="90000"/>
              </a:lnSpc>
              <a:spcBef>
                <a:spcPts val="1200"/>
              </a:spcBef>
              <a:spcAft>
                <a:spcPts val="0"/>
              </a:spcAft>
              <a:buClr>
                <a:schemeClr val="dk1"/>
              </a:buClr>
              <a:buSzPts val="1400"/>
              <a:buChar char="○"/>
              <a:defRPr sz="1100"/>
            </a:lvl8pPr>
            <a:lvl9pPr indent="-317500" lvl="8" marL="4114800" algn="l">
              <a:lnSpc>
                <a:spcPct val="90000"/>
              </a:lnSpc>
              <a:spcBef>
                <a:spcPts val="1200"/>
              </a:spcBef>
              <a:spcAft>
                <a:spcPts val="1200"/>
              </a:spcAft>
              <a:buClr>
                <a:schemeClr val="dk1"/>
              </a:buClr>
              <a:buSzPts val="1400"/>
              <a:buChar char="■"/>
              <a:defRPr sz="1100"/>
            </a:lvl9pPr>
          </a:lstStyle>
          <a:p/>
        </p:txBody>
      </p:sp>
      <p:sp>
        <p:nvSpPr>
          <p:cNvPr id="53" name="Google Shape;53;p13"/>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sz="1100"/>
            </a:lvl1pPr>
            <a:lvl2pPr lvl="1" algn="l">
              <a:spcBef>
                <a:spcPts val="0"/>
              </a:spcBef>
              <a:spcAft>
                <a:spcPts val="0"/>
              </a:spcAft>
              <a:buSzPts val="1100"/>
              <a:buNone/>
              <a:defRPr sz="1100"/>
            </a:lvl2pPr>
            <a:lvl3pPr lvl="2" algn="l">
              <a:spcBef>
                <a:spcPts val="0"/>
              </a:spcBef>
              <a:spcAft>
                <a:spcPts val="0"/>
              </a:spcAft>
              <a:buSzPts val="1100"/>
              <a:buNone/>
              <a:defRPr sz="1100"/>
            </a:lvl3pPr>
            <a:lvl4pPr lvl="3" algn="l">
              <a:spcBef>
                <a:spcPts val="0"/>
              </a:spcBef>
              <a:spcAft>
                <a:spcPts val="0"/>
              </a:spcAft>
              <a:buSzPts val="1100"/>
              <a:buNone/>
              <a:defRPr sz="1100"/>
            </a:lvl4pPr>
            <a:lvl5pPr lvl="4" algn="l">
              <a:spcBef>
                <a:spcPts val="0"/>
              </a:spcBef>
              <a:spcAft>
                <a:spcPts val="0"/>
              </a:spcAft>
              <a:buSzPts val="1100"/>
              <a:buNone/>
              <a:defRPr sz="1100"/>
            </a:lvl5pPr>
            <a:lvl6pPr lvl="5" algn="l">
              <a:spcBef>
                <a:spcPts val="0"/>
              </a:spcBef>
              <a:spcAft>
                <a:spcPts val="0"/>
              </a:spcAft>
              <a:buSzPts val="1100"/>
              <a:buNone/>
              <a:defRPr sz="1100"/>
            </a:lvl6pPr>
            <a:lvl7pPr lvl="6" algn="l">
              <a:spcBef>
                <a:spcPts val="0"/>
              </a:spcBef>
              <a:spcAft>
                <a:spcPts val="0"/>
              </a:spcAft>
              <a:buSzPts val="1100"/>
              <a:buNone/>
              <a:defRPr sz="1100"/>
            </a:lvl7pPr>
            <a:lvl8pPr lvl="7" algn="l">
              <a:spcBef>
                <a:spcPts val="0"/>
              </a:spcBef>
              <a:spcAft>
                <a:spcPts val="0"/>
              </a:spcAft>
              <a:buSzPts val="1100"/>
              <a:buNone/>
              <a:defRPr sz="1100"/>
            </a:lvl8pPr>
            <a:lvl9pPr lvl="8" algn="l">
              <a:spcBef>
                <a:spcPts val="0"/>
              </a:spcBef>
              <a:spcAft>
                <a:spcPts val="0"/>
              </a:spcAft>
              <a:buSzPts val="1100"/>
              <a:buNone/>
              <a:defRPr sz="1100"/>
            </a:lvl9pPr>
          </a:lstStyle>
          <a:p/>
        </p:txBody>
      </p:sp>
      <p:sp>
        <p:nvSpPr>
          <p:cNvPr id="54" name="Google Shape;54;p13"/>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sz="1100"/>
            </a:lvl1pPr>
            <a:lvl2pPr lvl="1" algn="l">
              <a:spcBef>
                <a:spcPts val="0"/>
              </a:spcBef>
              <a:spcAft>
                <a:spcPts val="0"/>
              </a:spcAft>
              <a:buSzPts val="1100"/>
              <a:buNone/>
              <a:defRPr sz="1100"/>
            </a:lvl2pPr>
            <a:lvl3pPr lvl="2" algn="l">
              <a:spcBef>
                <a:spcPts val="0"/>
              </a:spcBef>
              <a:spcAft>
                <a:spcPts val="0"/>
              </a:spcAft>
              <a:buSzPts val="1100"/>
              <a:buNone/>
              <a:defRPr sz="1100"/>
            </a:lvl3pPr>
            <a:lvl4pPr lvl="3" algn="l">
              <a:spcBef>
                <a:spcPts val="0"/>
              </a:spcBef>
              <a:spcAft>
                <a:spcPts val="0"/>
              </a:spcAft>
              <a:buSzPts val="1100"/>
              <a:buNone/>
              <a:defRPr sz="1100"/>
            </a:lvl4pPr>
            <a:lvl5pPr lvl="4" algn="l">
              <a:spcBef>
                <a:spcPts val="0"/>
              </a:spcBef>
              <a:spcAft>
                <a:spcPts val="0"/>
              </a:spcAft>
              <a:buSzPts val="1100"/>
              <a:buNone/>
              <a:defRPr sz="1100"/>
            </a:lvl5pPr>
            <a:lvl6pPr lvl="5" algn="l">
              <a:spcBef>
                <a:spcPts val="0"/>
              </a:spcBef>
              <a:spcAft>
                <a:spcPts val="0"/>
              </a:spcAft>
              <a:buSzPts val="1100"/>
              <a:buNone/>
              <a:defRPr sz="1100"/>
            </a:lvl6pPr>
            <a:lvl7pPr lvl="6" algn="l">
              <a:spcBef>
                <a:spcPts val="0"/>
              </a:spcBef>
              <a:spcAft>
                <a:spcPts val="0"/>
              </a:spcAft>
              <a:buSzPts val="1100"/>
              <a:buNone/>
              <a:defRPr sz="1100"/>
            </a:lvl7pPr>
            <a:lvl8pPr lvl="7" algn="l">
              <a:spcBef>
                <a:spcPts val="0"/>
              </a:spcBef>
              <a:spcAft>
                <a:spcPts val="0"/>
              </a:spcAft>
              <a:buSzPts val="1100"/>
              <a:buNone/>
              <a:defRPr sz="1100"/>
            </a:lvl8pPr>
            <a:lvl9pPr lvl="8" algn="l">
              <a:spcBef>
                <a:spcPts val="0"/>
              </a:spcBef>
              <a:spcAft>
                <a:spcPts val="0"/>
              </a:spcAft>
              <a:buSzPts val="1100"/>
              <a:buNone/>
              <a:defRPr sz="1100"/>
            </a:lvl9pPr>
          </a:lstStyle>
          <a:p/>
        </p:txBody>
      </p:sp>
      <p:sp>
        <p:nvSpPr>
          <p:cNvPr id="55" name="Google Shape;55;p13"/>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rmAutofit/>
          </a:bodyPr>
          <a:lstStyle>
            <a:lvl1pPr indent="0" lvl="0" marL="0" algn="r">
              <a:spcBef>
                <a:spcPts val="0"/>
              </a:spcBef>
              <a:buNone/>
              <a:defRPr sz="1100"/>
            </a:lvl1pPr>
            <a:lvl2pPr indent="0" lvl="1" marL="0" algn="r">
              <a:spcBef>
                <a:spcPts val="0"/>
              </a:spcBef>
              <a:buNone/>
              <a:defRPr sz="1100"/>
            </a:lvl2pPr>
            <a:lvl3pPr indent="0" lvl="2" marL="0" algn="r">
              <a:spcBef>
                <a:spcPts val="0"/>
              </a:spcBef>
              <a:buNone/>
              <a:defRPr sz="1100"/>
            </a:lvl3pPr>
            <a:lvl4pPr indent="0" lvl="3" marL="0" algn="r">
              <a:spcBef>
                <a:spcPts val="0"/>
              </a:spcBef>
              <a:buNone/>
              <a:defRPr sz="1100"/>
            </a:lvl4pPr>
            <a:lvl5pPr indent="0" lvl="4" marL="0" algn="r">
              <a:spcBef>
                <a:spcPts val="0"/>
              </a:spcBef>
              <a:buNone/>
              <a:defRPr sz="1100"/>
            </a:lvl5pPr>
            <a:lvl6pPr indent="0" lvl="5" marL="0" algn="r">
              <a:spcBef>
                <a:spcPts val="0"/>
              </a:spcBef>
              <a:buNone/>
              <a:defRPr sz="1100"/>
            </a:lvl6pPr>
            <a:lvl7pPr indent="0" lvl="6" marL="0" algn="r">
              <a:spcBef>
                <a:spcPts val="0"/>
              </a:spcBef>
              <a:buNone/>
              <a:defRPr sz="1100"/>
            </a:lvl7pPr>
            <a:lvl8pPr indent="0" lvl="7" marL="0" algn="r">
              <a:spcBef>
                <a:spcPts val="0"/>
              </a:spcBef>
              <a:buNone/>
              <a:defRPr sz="1100"/>
            </a:lvl8pPr>
            <a:lvl9pPr indent="0" lvl="8" marL="0" algn="r">
              <a:spcBef>
                <a:spcPts val="0"/>
              </a:spcBef>
              <a:buNone/>
              <a:defRPr sz="1100"/>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12.png"/><Relationship Id="rId5"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14.png"/><Relationship Id="rId5" Type="http://schemas.openxmlformats.org/officeDocument/2006/relationships/image" Target="../media/image1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3.xml"/><Relationship Id="rId3" Type="http://schemas.openxmlformats.org/officeDocument/2006/relationships/image" Target="../media/image1.png"/><Relationship Id="rId4" Type="http://schemas.openxmlformats.org/officeDocument/2006/relationships/image" Target="../media/image16.png"/><Relationship Id="rId5" Type="http://schemas.openxmlformats.org/officeDocument/2006/relationships/image" Target="../media/image20.png"/><Relationship Id="rId6" Type="http://schemas.openxmlformats.org/officeDocument/2006/relationships/image" Target="../media/image2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4.xml"/><Relationship Id="rId3" Type="http://schemas.openxmlformats.org/officeDocument/2006/relationships/image" Target="../media/image1.png"/><Relationship Id="rId4" Type="http://schemas.openxmlformats.org/officeDocument/2006/relationships/image" Target="../media/image18.png"/><Relationship Id="rId5" Type="http://schemas.openxmlformats.org/officeDocument/2006/relationships/image" Target="../media/image1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5.xml"/><Relationship Id="rId3" Type="http://schemas.openxmlformats.org/officeDocument/2006/relationships/comments" Target="../comments/comment3.xml"/><Relationship Id="rId4" Type="http://schemas.openxmlformats.org/officeDocument/2006/relationships/image" Target="../media/image1.png"/><Relationship Id="rId5" Type="http://schemas.openxmlformats.org/officeDocument/2006/relationships/image" Target="../media/image23.png"/><Relationship Id="rId6" Type="http://schemas.openxmlformats.org/officeDocument/2006/relationships/image" Target="../media/image2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6.xml"/><Relationship Id="rId3" Type="http://schemas.openxmlformats.org/officeDocument/2006/relationships/image" Target="../media/image1.png"/><Relationship Id="rId4" Type="http://schemas.openxmlformats.org/officeDocument/2006/relationships/image" Target="../media/image19.png"/><Relationship Id="rId5" Type="http://schemas.openxmlformats.org/officeDocument/2006/relationships/image" Target="../media/image24.png"/><Relationship Id="rId6" Type="http://schemas.openxmlformats.org/officeDocument/2006/relationships/image" Target="../media/image21.png"/><Relationship Id="rId7" Type="http://schemas.openxmlformats.org/officeDocument/2006/relationships/image" Target="../media/image25.png"/><Relationship Id="rId8" Type="http://schemas.openxmlformats.org/officeDocument/2006/relationships/image" Target="../media/image2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7.xml"/><Relationship Id="rId3" Type="http://schemas.openxmlformats.org/officeDocument/2006/relationships/comments" Target="../comments/comment4.xml"/><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8.xml"/><Relationship Id="rId3"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9.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0.xml"/><Relationship Id="rId3" Type="http://schemas.openxmlformats.org/officeDocument/2006/relationships/image" Target="../media/image1.png"/><Relationship Id="rId4" Type="http://schemas.openxmlformats.org/officeDocument/2006/relationships/image" Target="../media/image13.png"/><Relationship Id="rId5" Type="http://schemas.openxmlformats.org/officeDocument/2006/relationships/image" Target="../media/image3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1.xml"/><Relationship Id="rId3" Type="http://schemas.openxmlformats.org/officeDocument/2006/relationships/image" Target="../media/image1.png"/><Relationship Id="rId4" Type="http://schemas.openxmlformats.org/officeDocument/2006/relationships/image" Target="../media/image3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2.xml"/><Relationship Id="rId3" Type="http://schemas.openxmlformats.org/officeDocument/2006/relationships/image" Target="../media/image1.png"/><Relationship Id="rId4" Type="http://schemas.openxmlformats.org/officeDocument/2006/relationships/image" Target="../media/image32.png"/><Relationship Id="rId5" Type="http://schemas.openxmlformats.org/officeDocument/2006/relationships/image" Target="../media/image3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3.xml"/><Relationship Id="rId3" Type="http://schemas.openxmlformats.org/officeDocument/2006/relationships/image" Target="../media/image1.png"/><Relationship Id="rId4" Type="http://schemas.openxmlformats.org/officeDocument/2006/relationships/image" Target="../media/image32.png"/><Relationship Id="rId5" Type="http://schemas.openxmlformats.org/officeDocument/2006/relationships/image" Target="../media/image3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4.xml"/><Relationship Id="rId3" Type="http://schemas.openxmlformats.org/officeDocument/2006/relationships/image" Target="../media/image1.png"/><Relationship Id="rId4" Type="http://schemas.openxmlformats.org/officeDocument/2006/relationships/image" Target="../media/image38.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5.xml"/><Relationship Id="rId3" Type="http://schemas.openxmlformats.org/officeDocument/2006/relationships/image" Target="../media/image1.png"/><Relationship Id="rId4" Type="http://schemas.openxmlformats.org/officeDocument/2006/relationships/image" Target="../media/image3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6.xml"/><Relationship Id="rId3" Type="http://schemas.openxmlformats.org/officeDocument/2006/relationships/image" Target="../media/image47.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7.xml"/><Relationship Id="rId3" Type="http://schemas.openxmlformats.org/officeDocument/2006/relationships/image" Target="../media/image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8.xml"/><Relationship Id="rId3" Type="http://schemas.openxmlformats.org/officeDocument/2006/relationships/image" Target="../media/image1.png"/><Relationship Id="rId4" Type="http://schemas.openxmlformats.org/officeDocument/2006/relationships/image" Target="../media/image42.png"/><Relationship Id="rId5" Type="http://schemas.openxmlformats.org/officeDocument/2006/relationships/image" Target="../media/image3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9.xml"/><Relationship Id="rId3" Type="http://schemas.openxmlformats.org/officeDocument/2006/relationships/image" Target="../media/image1.png"/><Relationship Id="rId4" Type="http://schemas.openxmlformats.org/officeDocument/2006/relationships/image" Target="../media/image34.png"/><Relationship Id="rId5" Type="http://schemas.openxmlformats.org/officeDocument/2006/relationships/image" Target="../media/image4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8.png"/><Relationship Id="rId5"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0.xml"/><Relationship Id="rId3" Type="http://schemas.openxmlformats.org/officeDocument/2006/relationships/image" Target="../media/image1.png"/><Relationship Id="rId4" Type="http://schemas.openxmlformats.org/officeDocument/2006/relationships/image" Target="../media/image43.png"/><Relationship Id="rId5" Type="http://schemas.openxmlformats.org/officeDocument/2006/relationships/image" Target="../media/image40.png"/><Relationship Id="rId6" Type="http://schemas.openxmlformats.org/officeDocument/2006/relationships/image" Target="../media/image16.png"/><Relationship Id="rId7" Type="http://schemas.openxmlformats.org/officeDocument/2006/relationships/image" Target="../media/image34.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1.xml"/><Relationship Id="rId3" Type="http://schemas.openxmlformats.org/officeDocument/2006/relationships/image" Target="../media/image1.png"/><Relationship Id="rId4" Type="http://schemas.openxmlformats.org/officeDocument/2006/relationships/image" Target="../media/image39.png"/><Relationship Id="rId5" Type="http://schemas.openxmlformats.org/officeDocument/2006/relationships/image" Target="../media/image35.png"/><Relationship Id="rId6" Type="http://schemas.openxmlformats.org/officeDocument/2006/relationships/image" Target="../media/image37.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2.xml"/><Relationship Id="rId3" Type="http://schemas.openxmlformats.org/officeDocument/2006/relationships/image" Target="../media/image1.png"/><Relationship Id="rId4" Type="http://schemas.openxmlformats.org/officeDocument/2006/relationships/image" Target="../media/image35.png"/><Relationship Id="rId5" Type="http://schemas.openxmlformats.org/officeDocument/2006/relationships/image" Target="../media/image37.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3.xml"/><Relationship Id="rId3" Type="http://schemas.openxmlformats.org/officeDocument/2006/relationships/image" Target="../media/image1.png"/><Relationship Id="rId4" Type="http://schemas.openxmlformats.org/officeDocument/2006/relationships/image" Target="../media/image44.png"/><Relationship Id="rId5" Type="http://schemas.openxmlformats.org/officeDocument/2006/relationships/image" Target="../media/image45.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4.xml"/><Relationship Id="rId3" Type="http://schemas.openxmlformats.org/officeDocument/2006/relationships/image" Target="../media/image1.png"/><Relationship Id="rId4" Type="http://schemas.openxmlformats.org/officeDocument/2006/relationships/image" Target="../media/image28.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5.xml"/><Relationship Id="rId3" Type="http://schemas.openxmlformats.org/officeDocument/2006/relationships/image" Target="../media/image1.png"/><Relationship Id="rId4" Type="http://schemas.openxmlformats.org/officeDocument/2006/relationships/image" Target="../media/image5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6.xml"/><Relationship Id="rId3" Type="http://schemas.openxmlformats.org/officeDocument/2006/relationships/image" Target="../media/image1.png"/><Relationship Id="rId4" Type="http://schemas.openxmlformats.org/officeDocument/2006/relationships/image" Target="../media/image48.png"/><Relationship Id="rId5" Type="http://schemas.openxmlformats.org/officeDocument/2006/relationships/image" Target="../media/image49.png"/><Relationship Id="rId6" Type="http://schemas.openxmlformats.org/officeDocument/2006/relationships/image" Target="../media/image46.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7.xml"/><Relationship Id="rId3" Type="http://schemas.openxmlformats.org/officeDocument/2006/relationships/image" Target="../media/image1.png"/><Relationship Id="rId4" Type="http://schemas.openxmlformats.org/officeDocument/2006/relationships/image" Target="../media/image49.png"/><Relationship Id="rId5" Type="http://schemas.openxmlformats.org/officeDocument/2006/relationships/image" Target="../media/image50.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8.xml"/><Relationship Id="rId3" Type="http://schemas.openxmlformats.org/officeDocument/2006/relationships/image" Target="../media/image1.png"/><Relationship Id="rId4" Type="http://schemas.openxmlformats.org/officeDocument/2006/relationships/image" Target="../media/image53.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9.xml"/><Relationship Id="rId3" Type="http://schemas.openxmlformats.org/officeDocument/2006/relationships/image" Target="../media/image1.png"/><Relationship Id="rId4" Type="http://schemas.openxmlformats.org/officeDocument/2006/relationships/image" Target="../media/image53.png"/><Relationship Id="rId5" Type="http://schemas.openxmlformats.org/officeDocument/2006/relationships/image" Target="../media/image32.png"/><Relationship Id="rId6" Type="http://schemas.openxmlformats.org/officeDocument/2006/relationships/image" Target="../media/image3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xml"/><Relationship Id="rId3" Type="http://schemas.openxmlformats.org/officeDocument/2006/relationships/comments" Target="../comments/comment1.xml"/><Relationship Id="rId4" Type="http://schemas.openxmlformats.org/officeDocument/2006/relationships/image" Target="../media/image1.png"/><Relationship Id="rId5" Type="http://schemas.openxmlformats.org/officeDocument/2006/relationships/image" Target="../media/image8.png"/><Relationship Id="rId6" Type="http://schemas.openxmlformats.org/officeDocument/2006/relationships/image" Target="../media/image3.png"/><Relationship Id="rId7" Type="http://schemas.openxmlformats.org/officeDocument/2006/relationships/image" Target="../media/image9.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0.xml"/><Relationship Id="rId3" Type="http://schemas.openxmlformats.org/officeDocument/2006/relationships/image" Target="../media/image1.png"/><Relationship Id="rId4" Type="http://schemas.openxmlformats.org/officeDocument/2006/relationships/image" Target="../media/image32.png"/><Relationship Id="rId5" Type="http://schemas.openxmlformats.org/officeDocument/2006/relationships/image" Target="../media/image33.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1.xml"/><Relationship Id="rId3" Type="http://schemas.openxmlformats.org/officeDocument/2006/relationships/image" Target="../media/image1.png"/><Relationship Id="rId4" Type="http://schemas.openxmlformats.org/officeDocument/2006/relationships/image" Target="../media/image52.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5.xml"/><Relationship Id="rId3" Type="http://schemas.openxmlformats.org/officeDocument/2006/relationships/comments" Target="../comments/comment2.xml"/><Relationship Id="rId4" Type="http://schemas.openxmlformats.org/officeDocument/2006/relationships/image" Target="../media/image1.png"/><Relationship Id="rId9" Type="http://schemas.openxmlformats.org/officeDocument/2006/relationships/image" Target="../media/image10.png"/><Relationship Id="rId5" Type="http://schemas.openxmlformats.org/officeDocument/2006/relationships/image" Target="../media/image8.png"/><Relationship Id="rId6" Type="http://schemas.openxmlformats.org/officeDocument/2006/relationships/image" Target="../media/image3.png"/><Relationship Id="rId7" Type="http://schemas.openxmlformats.org/officeDocument/2006/relationships/image" Target="../media/image4.png"/><Relationship Id="rId8"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6.png"/><Relationship Id="rId5" Type="http://schemas.openxmlformats.org/officeDocument/2006/relationships/image" Target="../media/image5.png"/><Relationship Id="rId6"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2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14"/>
          <p:cNvSpPr txBox="1"/>
          <p:nvPr>
            <p:ph type="ctrTitle"/>
          </p:nvPr>
        </p:nvSpPr>
        <p:spPr>
          <a:xfrm>
            <a:off x="812551" y="1527750"/>
            <a:ext cx="7518900" cy="1044000"/>
          </a:xfrm>
          <a:prstGeom prst="rect">
            <a:avLst/>
          </a:prstGeom>
        </p:spPr>
        <p:txBody>
          <a:bodyPr anchorCtr="0" anchor="b" bIns="91425" lIns="91425" spcFirstLastPara="1" rIns="91425" wrap="square" tIns="91425">
            <a:normAutofit fontScale="90000"/>
          </a:bodyPr>
          <a:lstStyle/>
          <a:p>
            <a:pPr indent="0" lvl="0" marL="0" rtl="0" algn="ctr">
              <a:spcBef>
                <a:spcPts val="0"/>
              </a:spcBef>
              <a:spcAft>
                <a:spcPts val="0"/>
              </a:spcAft>
              <a:buNone/>
            </a:pPr>
            <a:r>
              <a:t/>
            </a:r>
            <a:endParaRPr sz="5400">
              <a:solidFill>
                <a:srgbClr val="073763"/>
              </a:solidFill>
              <a:latin typeface="Calibri"/>
              <a:ea typeface="Calibri"/>
              <a:cs typeface="Calibri"/>
              <a:sym typeface="Calibri"/>
            </a:endParaRPr>
          </a:p>
          <a:p>
            <a:pPr indent="0" lvl="0" marL="0" rtl="0" algn="ctr">
              <a:spcBef>
                <a:spcPts val="0"/>
              </a:spcBef>
              <a:spcAft>
                <a:spcPts val="0"/>
              </a:spcAft>
              <a:buNone/>
            </a:pPr>
            <a:r>
              <a:t/>
            </a:r>
            <a:endParaRPr sz="5400">
              <a:solidFill>
                <a:srgbClr val="073763"/>
              </a:solidFill>
              <a:latin typeface="Calibri"/>
              <a:ea typeface="Calibri"/>
              <a:cs typeface="Calibri"/>
              <a:sym typeface="Calibri"/>
            </a:endParaRPr>
          </a:p>
          <a:p>
            <a:pPr indent="0" lvl="0" marL="0" rtl="0" algn="ctr">
              <a:spcBef>
                <a:spcPts val="0"/>
              </a:spcBef>
              <a:spcAft>
                <a:spcPts val="0"/>
              </a:spcAft>
              <a:buNone/>
            </a:pPr>
            <a:r>
              <a:rPr lang="en" sz="5400">
                <a:solidFill>
                  <a:srgbClr val="073763"/>
                </a:solidFill>
                <a:latin typeface="Calibri"/>
                <a:ea typeface="Calibri"/>
                <a:cs typeface="Calibri"/>
                <a:sym typeface="Calibri"/>
              </a:rPr>
              <a:t>SPS survey</a:t>
            </a:r>
            <a:endParaRPr sz="5400">
              <a:solidFill>
                <a:srgbClr val="073763"/>
              </a:solidFill>
              <a:latin typeface="Calibri"/>
              <a:ea typeface="Calibri"/>
              <a:cs typeface="Calibri"/>
              <a:sym typeface="Calibri"/>
            </a:endParaRPr>
          </a:p>
          <a:p>
            <a:pPr indent="0" lvl="0" marL="0" rtl="0" algn="ctr">
              <a:spcBef>
                <a:spcPts val="0"/>
              </a:spcBef>
              <a:spcAft>
                <a:spcPts val="0"/>
              </a:spcAft>
              <a:buClr>
                <a:schemeClr val="dk1"/>
              </a:buClr>
              <a:buSzPts val="990"/>
              <a:buFont typeface="Arial"/>
              <a:buNone/>
            </a:pPr>
            <a:r>
              <a:rPr lang="en" sz="5400">
                <a:solidFill>
                  <a:srgbClr val="073763"/>
                </a:solidFill>
                <a:latin typeface="Calibri"/>
                <a:ea typeface="Calibri"/>
                <a:cs typeface="Calibri"/>
                <a:sym typeface="Calibri"/>
              </a:rPr>
              <a:t>LNO-section meeting </a:t>
            </a:r>
            <a:endParaRPr sz="5400">
              <a:solidFill>
                <a:srgbClr val="073763"/>
              </a:solidFill>
              <a:latin typeface="Calibri"/>
              <a:ea typeface="Calibri"/>
              <a:cs typeface="Calibri"/>
              <a:sym typeface="Calibri"/>
            </a:endParaRPr>
          </a:p>
        </p:txBody>
      </p:sp>
      <p:sp>
        <p:nvSpPr>
          <p:cNvPr id="61" name="Google Shape;61;p14"/>
          <p:cNvSpPr txBox="1"/>
          <p:nvPr>
            <p:ph idx="1" type="subTitle"/>
          </p:nvPr>
        </p:nvSpPr>
        <p:spPr>
          <a:xfrm>
            <a:off x="311700" y="3427825"/>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latin typeface="Calibri"/>
                <a:ea typeface="Calibri"/>
                <a:cs typeface="Calibri"/>
                <a:sym typeface="Calibri"/>
              </a:rPr>
              <a:t>26</a:t>
            </a:r>
            <a:r>
              <a:rPr lang="en">
                <a:latin typeface="Calibri"/>
                <a:ea typeface="Calibri"/>
                <a:cs typeface="Calibri"/>
                <a:sym typeface="Calibri"/>
              </a:rPr>
              <a:t>/2/2024</a:t>
            </a:r>
            <a:endParaRPr>
              <a:latin typeface="Calibri"/>
              <a:ea typeface="Calibri"/>
              <a:cs typeface="Calibri"/>
              <a:sym typeface="Calibri"/>
            </a:endParaRPr>
          </a:p>
        </p:txBody>
      </p:sp>
      <p:sp>
        <p:nvSpPr>
          <p:cNvPr id="62" name="Google Shape;62;p14"/>
          <p:cNvSpPr txBox="1"/>
          <p:nvPr/>
        </p:nvSpPr>
        <p:spPr>
          <a:xfrm>
            <a:off x="7099800" y="4220425"/>
            <a:ext cx="2044200" cy="792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700">
                <a:solidFill>
                  <a:srgbClr val="1C4587"/>
                </a:solidFill>
                <a:latin typeface="Calibri"/>
                <a:ea typeface="Calibri"/>
                <a:cs typeface="Calibri"/>
                <a:sym typeface="Calibri"/>
              </a:rPr>
              <a:t>Riccardo De Maria </a:t>
            </a:r>
            <a:endParaRPr sz="1700">
              <a:solidFill>
                <a:srgbClr val="1C4587"/>
              </a:solidFill>
              <a:latin typeface="Calibri"/>
              <a:ea typeface="Calibri"/>
              <a:cs typeface="Calibri"/>
              <a:sym typeface="Calibri"/>
            </a:endParaRPr>
          </a:p>
          <a:p>
            <a:pPr indent="0" lvl="0" marL="0" rtl="0" algn="l">
              <a:spcBef>
                <a:spcPts val="0"/>
              </a:spcBef>
              <a:spcAft>
                <a:spcPts val="0"/>
              </a:spcAft>
              <a:buNone/>
            </a:pPr>
            <a:r>
              <a:rPr lang="en" sz="1700">
                <a:solidFill>
                  <a:srgbClr val="1C4587"/>
                </a:solidFill>
                <a:latin typeface="Calibri"/>
                <a:ea typeface="Calibri"/>
                <a:cs typeface="Calibri"/>
                <a:sym typeface="Calibri"/>
              </a:rPr>
              <a:t>Federica Murgia</a:t>
            </a:r>
            <a:endParaRPr sz="1700">
              <a:solidFill>
                <a:srgbClr val="1C4587"/>
              </a:solidFill>
              <a:latin typeface="Calibri"/>
              <a:ea typeface="Calibri"/>
              <a:cs typeface="Calibri"/>
              <a:sym typeface="Calibri"/>
            </a:endParaRPr>
          </a:p>
        </p:txBody>
      </p:sp>
      <p:sp>
        <p:nvSpPr>
          <p:cNvPr id="63" name="Google Shape;63;p14"/>
          <p:cNvSpPr txBox="1"/>
          <p:nvPr/>
        </p:nvSpPr>
        <p:spPr>
          <a:xfrm>
            <a:off x="-25375" y="4866600"/>
            <a:ext cx="5591400" cy="276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600"/>
              <a:t>https://codimd.web.cern.ch/WPMcLXhnQBKsFWxIJmM8Dg</a:t>
            </a:r>
            <a:endParaRPr sz="600"/>
          </a:p>
        </p:txBody>
      </p:sp>
      <p:sp>
        <p:nvSpPr>
          <p:cNvPr id="64" name="Google Shape;64;p1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pic>
        <p:nvPicPr>
          <p:cNvPr id="215" name="Google Shape;215;p23"/>
          <p:cNvPicPr preferRelativeResize="0"/>
          <p:nvPr/>
        </p:nvPicPr>
        <p:blipFill>
          <a:blip r:embed="rId3">
            <a:alphaModFix/>
          </a:blip>
          <a:stretch>
            <a:fillRect/>
          </a:stretch>
        </p:blipFill>
        <p:spPr>
          <a:xfrm>
            <a:off x="60800" y="4652363"/>
            <a:ext cx="432275" cy="432275"/>
          </a:xfrm>
          <a:prstGeom prst="rect">
            <a:avLst/>
          </a:prstGeom>
          <a:noFill/>
          <a:ln>
            <a:noFill/>
          </a:ln>
        </p:spPr>
      </p:pic>
      <p:sp>
        <p:nvSpPr>
          <p:cNvPr id="216" name="Google Shape;216;p23"/>
          <p:cNvSpPr txBox="1"/>
          <p:nvPr/>
        </p:nvSpPr>
        <p:spPr>
          <a:xfrm>
            <a:off x="573225" y="4699138"/>
            <a:ext cx="5611200" cy="33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2"/>
                </a:solidFill>
              </a:rPr>
              <a:t>SPS survey                                                              26/2/2024</a:t>
            </a:r>
            <a:endParaRPr sz="1100">
              <a:solidFill>
                <a:schemeClr val="dk2"/>
              </a:solidFill>
            </a:endParaRPr>
          </a:p>
        </p:txBody>
      </p:sp>
      <p:cxnSp>
        <p:nvCxnSpPr>
          <p:cNvPr id="217" name="Google Shape;217;p23"/>
          <p:cNvCxnSpPr/>
          <p:nvPr/>
        </p:nvCxnSpPr>
        <p:spPr>
          <a:xfrm>
            <a:off x="747150" y="4652375"/>
            <a:ext cx="7649700" cy="40200"/>
          </a:xfrm>
          <a:prstGeom prst="straightConnector1">
            <a:avLst/>
          </a:prstGeom>
          <a:noFill/>
          <a:ln cap="flat" cmpd="sng" w="9525">
            <a:solidFill>
              <a:schemeClr val="dk2"/>
            </a:solidFill>
            <a:prstDash val="solid"/>
            <a:round/>
            <a:headEnd len="med" w="med" type="none"/>
            <a:tailEnd len="med" w="med" type="none"/>
          </a:ln>
        </p:spPr>
      </p:cxnSp>
      <p:sp>
        <p:nvSpPr>
          <p:cNvPr id="218" name="Google Shape;218;p2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219" name="Google Shape;219;p23"/>
          <p:cNvSpPr txBox="1"/>
          <p:nvPr/>
        </p:nvSpPr>
        <p:spPr>
          <a:xfrm>
            <a:off x="122100" y="114850"/>
            <a:ext cx="5847000" cy="547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4000">
                <a:solidFill>
                  <a:srgbClr val="1C4587"/>
                </a:solidFill>
                <a:latin typeface="Calibri"/>
                <a:ea typeface="Calibri"/>
                <a:cs typeface="Calibri"/>
                <a:sym typeface="Calibri"/>
              </a:rPr>
              <a:t>SPS </a:t>
            </a:r>
            <a:r>
              <a:rPr lang="en" sz="3000">
                <a:solidFill>
                  <a:srgbClr val="1C4587"/>
                </a:solidFill>
                <a:latin typeface="Calibri"/>
                <a:ea typeface="Calibri"/>
                <a:cs typeface="Calibri"/>
                <a:sym typeface="Calibri"/>
              </a:rPr>
              <a:t>reference geometry </a:t>
            </a:r>
            <a:endParaRPr sz="3000">
              <a:solidFill>
                <a:srgbClr val="1C4587"/>
              </a:solidFill>
              <a:latin typeface="Calibri"/>
              <a:ea typeface="Calibri"/>
              <a:cs typeface="Calibri"/>
              <a:sym typeface="Calibri"/>
            </a:endParaRPr>
          </a:p>
        </p:txBody>
      </p:sp>
      <p:graphicFrame>
        <p:nvGraphicFramePr>
          <p:cNvPr id="220" name="Google Shape;220;p23"/>
          <p:cNvGraphicFramePr/>
          <p:nvPr/>
        </p:nvGraphicFramePr>
        <p:xfrm>
          <a:off x="412935" y="866029"/>
          <a:ext cx="3000000" cy="3000000"/>
        </p:xfrm>
        <a:graphic>
          <a:graphicData uri="http://schemas.openxmlformats.org/drawingml/2006/table">
            <a:tbl>
              <a:tblPr bandRow="1" firstRow="1">
                <a:noFill/>
                <a:tableStyleId>{DE7D396F-7D4E-4262-A26A-5315EA991C0A}</a:tableStyleId>
              </a:tblPr>
              <a:tblGrid>
                <a:gridCol w="1378200"/>
                <a:gridCol w="1397200"/>
              </a:tblGrid>
              <a:tr h="278125">
                <a:tc>
                  <a:txBody>
                    <a:bodyPr/>
                    <a:lstStyle/>
                    <a:p>
                      <a:pPr indent="0" lvl="0" marL="0" marR="0" rtl="0" algn="l">
                        <a:spcBef>
                          <a:spcPts val="0"/>
                        </a:spcBef>
                        <a:spcAft>
                          <a:spcPts val="0"/>
                        </a:spcAft>
                        <a:buNone/>
                      </a:pPr>
                      <a:r>
                        <a:rPr lang="en" sz="1400" u="none" cap="none" strike="noStrike"/>
                        <a:t>MBB/MBA</a:t>
                      </a:r>
                      <a:endParaRPr sz="1400"/>
                    </a:p>
                  </a:txBody>
                  <a:tcPr marT="34300" marB="34300" marR="68600" marL="68600"/>
                </a:tc>
                <a:tc>
                  <a:txBody>
                    <a:bodyPr/>
                    <a:lstStyle/>
                    <a:p>
                      <a:pPr indent="0" lvl="0" marL="0" marR="0" rtl="0" algn="l">
                        <a:spcBef>
                          <a:spcPts val="0"/>
                        </a:spcBef>
                        <a:spcAft>
                          <a:spcPts val="0"/>
                        </a:spcAft>
                        <a:buNone/>
                      </a:pPr>
                      <a:r>
                        <a:rPr lang="en" sz="1400"/>
                        <a:t>Length [m]*</a:t>
                      </a:r>
                      <a:endParaRPr sz="1400"/>
                    </a:p>
                  </a:txBody>
                  <a:tcPr marT="34300" marB="34300" marR="68600" marL="68600"/>
                </a:tc>
              </a:tr>
              <a:tr h="278125">
                <a:tc>
                  <a:txBody>
                    <a:bodyPr/>
                    <a:lstStyle/>
                    <a:p>
                      <a:pPr indent="0" lvl="0" marL="0" marR="0" rtl="0" algn="l">
                        <a:spcBef>
                          <a:spcPts val="0"/>
                        </a:spcBef>
                        <a:spcAft>
                          <a:spcPts val="0"/>
                        </a:spcAft>
                        <a:buNone/>
                      </a:pPr>
                      <a:r>
                        <a:rPr lang="en"/>
                        <a:t>Lchord [m]</a:t>
                      </a:r>
                      <a:endParaRPr sz="1400"/>
                    </a:p>
                  </a:txBody>
                  <a:tcPr marT="34300" marB="34300" marR="68600" marL="68600"/>
                </a:tc>
                <a:tc>
                  <a:txBody>
                    <a:bodyPr/>
                    <a:lstStyle/>
                    <a:p>
                      <a:pPr indent="0" lvl="0" marL="0" marR="0" rtl="0" algn="l">
                        <a:spcBef>
                          <a:spcPts val="0"/>
                        </a:spcBef>
                        <a:spcAft>
                          <a:spcPts val="0"/>
                        </a:spcAft>
                        <a:buNone/>
                      </a:pPr>
                      <a:r>
                        <a:rPr lang="en" sz="1400"/>
                        <a:t>6.26</a:t>
                      </a:r>
                      <a:endParaRPr sz="1400"/>
                    </a:p>
                  </a:txBody>
                  <a:tcPr marT="34300" marB="34300" marR="68600" marL="68600"/>
                </a:tc>
              </a:tr>
              <a:tr h="278125">
                <a:tc>
                  <a:txBody>
                    <a:bodyPr/>
                    <a:lstStyle/>
                    <a:p>
                      <a:pPr indent="0" lvl="0" marL="0" marR="0" rtl="0" algn="l">
                        <a:spcBef>
                          <a:spcPts val="0"/>
                        </a:spcBef>
                        <a:spcAft>
                          <a:spcPts val="0"/>
                        </a:spcAft>
                        <a:buNone/>
                      </a:pPr>
                      <a:r>
                        <a:rPr lang="en"/>
                        <a:t>Larc [m]</a:t>
                      </a:r>
                      <a:endParaRPr sz="1400"/>
                    </a:p>
                  </a:txBody>
                  <a:tcPr marT="34300" marB="34300" marR="68600" marL="68600"/>
                </a:tc>
                <a:tc>
                  <a:txBody>
                    <a:bodyPr/>
                    <a:lstStyle/>
                    <a:p>
                      <a:pPr indent="0" lvl="0" marL="0" marR="0" rtl="0" algn="l">
                        <a:spcBef>
                          <a:spcPts val="0"/>
                        </a:spcBef>
                        <a:spcAft>
                          <a:spcPts val="0"/>
                        </a:spcAft>
                        <a:buNone/>
                      </a:pPr>
                      <a:r>
                        <a:rPr lang="en" sz="1400"/>
                        <a:t>6.2600186</a:t>
                      </a:r>
                      <a:endParaRPr sz="1400"/>
                    </a:p>
                  </a:txBody>
                  <a:tcPr marT="34300" marB="34300" marR="68600" marL="68600"/>
                </a:tc>
              </a:tr>
              <a:tr h="278125">
                <a:tc>
                  <a:txBody>
                    <a:bodyPr/>
                    <a:lstStyle/>
                    <a:p>
                      <a:pPr indent="0" lvl="0" marL="0" marR="0" rtl="0" algn="l">
                        <a:spcBef>
                          <a:spcPts val="0"/>
                        </a:spcBef>
                        <a:spcAft>
                          <a:spcPts val="0"/>
                        </a:spcAft>
                        <a:buNone/>
                      </a:pPr>
                      <a:r>
                        <a:rPr lang="en"/>
                        <a:t>Diff [m]</a:t>
                      </a:r>
                      <a:endParaRPr sz="1400"/>
                    </a:p>
                  </a:txBody>
                  <a:tcPr marT="34300" marB="34300" marR="68600" marL="68600"/>
                </a:tc>
                <a:tc>
                  <a:txBody>
                    <a:bodyPr/>
                    <a:lstStyle/>
                    <a:p>
                      <a:pPr indent="0" lvl="0" marL="0" rtl="0" algn="l">
                        <a:spcBef>
                          <a:spcPts val="0"/>
                        </a:spcBef>
                        <a:spcAft>
                          <a:spcPts val="0"/>
                        </a:spcAft>
                        <a:buNone/>
                      </a:pPr>
                      <a:r>
                        <a:rPr lang="en">
                          <a:solidFill>
                            <a:srgbClr val="FF0000"/>
                          </a:solidFill>
                        </a:rPr>
                        <a:t>18.6e-6</a:t>
                      </a:r>
                      <a:endParaRPr/>
                    </a:p>
                  </a:txBody>
                  <a:tcPr marT="34300" marB="34300" marR="68600" marL="68600"/>
                </a:tc>
              </a:tr>
            </a:tbl>
          </a:graphicData>
        </a:graphic>
      </p:graphicFrame>
      <p:sp>
        <p:nvSpPr>
          <p:cNvPr id="221" name="Google Shape;221;p23"/>
          <p:cNvSpPr txBox="1"/>
          <p:nvPr/>
        </p:nvSpPr>
        <p:spPr>
          <a:xfrm>
            <a:off x="82700" y="4054100"/>
            <a:ext cx="9144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rgbClr val="1C4587"/>
                </a:solidFill>
                <a:latin typeface="Calibri"/>
                <a:ea typeface="Calibri"/>
                <a:cs typeface="Calibri"/>
                <a:sym typeface="Calibri"/>
              </a:rPr>
              <a:t>*In the SPS machine, both  MBA and MBB have the same magnetic length. The length is referred to the magnetic one (LDB)</a:t>
            </a:r>
            <a:endParaRPr>
              <a:solidFill>
                <a:srgbClr val="1C4587"/>
              </a:solidFill>
              <a:latin typeface="Calibri"/>
              <a:ea typeface="Calibri"/>
              <a:cs typeface="Calibri"/>
              <a:sym typeface="Calibri"/>
            </a:endParaRPr>
          </a:p>
        </p:txBody>
      </p:sp>
      <p:graphicFrame>
        <p:nvGraphicFramePr>
          <p:cNvPr id="222" name="Google Shape;222;p23"/>
          <p:cNvGraphicFramePr/>
          <p:nvPr/>
        </p:nvGraphicFramePr>
        <p:xfrm>
          <a:off x="310259" y="2254731"/>
          <a:ext cx="3000000" cy="3000000"/>
        </p:xfrm>
        <a:graphic>
          <a:graphicData uri="http://schemas.openxmlformats.org/drawingml/2006/table">
            <a:tbl>
              <a:tblPr bandRow="1" firstRow="1">
                <a:noFill/>
                <a:tableStyleId>{DE7D396F-7D4E-4262-A26A-5315EA991C0A}</a:tableStyleId>
              </a:tblPr>
              <a:tblGrid>
                <a:gridCol w="2045450"/>
                <a:gridCol w="3653725"/>
              </a:tblGrid>
              <a:tr h="278125">
                <a:tc>
                  <a:txBody>
                    <a:bodyPr/>
                    <a:lstStyle/>
                    <a:p>
                      <a:pPr indent="0" lvl="0" marL="0" marR="0" rtl="0" algn="l">
                        <a:spcBef>
                          <a:spcPts val="0"/>
                        </a:spcBef>
                        <a:spcAft>
                          <a:spcPts val="0"/>
                        </a:spcAft>
                        <a:buNone/>
                      </a:pPr>
                      <a:r>
                        <a:rPr lang="en" sz="1400"/>
                        <a:t>Machine</a:t>
                      </a:r>
                      <a:endParaRPr sz="1400"/>
                    </a:p>
                  </a:txBody>
                  <a:tcPr marT="34300" marB="34300" marR="68600" marL="68600"/>
                </a:tc>
                <a:tc>
                  <a:txBody>
                    <a:bodyPr/>
                    <a:lstStyle/>
                    <a:p>
                      <a:pPr indent="0" lvl="0" marL="0" marR="0" rtl="0" algn="l">
                        <a:spcBef>
                          <a:spcPts val="0"/>
                        </a:spcBef>
                        <a:spcAft>
                          <a:spcPts val="0"/>
                        </a:spcAft>
                        <a:buNone/>
                      </a:pPr>
                      <a:r>
                        <a:rPr lang="en" sz="1400"/>
                        <a:t>Length [m]</a:t>
                      </a:r>
                      <a:endParaRPr sz="1400"/>
                    </a:p>
                  </a:txBody>
                  <a:tcPr marT="34300" marB="34300" marR="68600" marL="68600"/>
                </a:tc>
              </a:tr>
              <a:tr h="278125">
                <a:tc>
                  <a:txBody>
                    <a:bodyPr/>
                    <a:lstStyle/>
                    <a:p>
                      <a:pPr indent="0" lvl="0" marL="0" marR="0" rtl="0" algn="l">
                        <a:spcBef>
                          <a:spcPts val="0"/>
                        </a:spcBef>
                        <a:spcAft>
                          <a:spcPts val="0"/>
                        </a:spcAft>
                        <a:buNone/>
                      </a:pPr>
                      <a:r>
                        <a:rPr lang="en"/>
                        <a:t>Design </a:t>
                      </a:r>
                      <a:r>
                        <a:rPr lang="en"/>
                        <a:t>machine length</a:t>
                      </a:r>
                      <a:endParaRPr sz="1400"/>
                    </a:p>
                  </a:txBody>
                  <a:tcPr marT="34300" marB="34300" marR="68600" marL="68600"/>
                </a:tc>
                <a:tc>
                  <a:txBody>
                    <a:bodyPr/>
                    <a:lstStyle/>
                    <a:p>
                      <a:pPr indent="0" lvl="0" marL="0" marR="0" rtl="0" algn="l">
                        <a:spcBef>
                          <a:spcPts val="0"/>
                        </a:spcBef>
                        <a:spcAft>
                          <a:spcPts val="0"/>
                        </a:spcAft>
                        <a:buNone/>
                      </a:pPr>
                      <a:r>
                        <a:rPr lang="en" sz="1400">
                          <a:solidFill>
                            <a:srgbClr val="38761D"/>
                          </a:solidFill>
                        </a:rPr>
                        <a:t>69</a:t>
                      </a:r>
                      <a:r>
                        <a:rPr lang="en">
                          <a:solidFill>
                            <a:srgbClr val="38761D"/>
                          </a:solidFill>
                        </a:rPr>
                        <a:t>1</a:t>
                      </a:r>
                      <a:r>
                        <a:rPr lang="en" sz="1400">
                          <a:solidFill>
                            <a:srgbClr val="38761D"/>
                          </a:solidFill>
                        </a:rPr>
                        <a:t>1.5038</a:t>
                      </a:r>
                      <a:r>
                        <a:rPr lang="en" sz="1400"/>
                        <a:t> (Design circumference 11/7 PS)</a:t>
                      </a:r>
                      <a:endParaRPr sz="1100"/>
                    </a:p>
                  </a:txBody>
                  <a:tcPr marT="34300" marB="34300" marR="68600" marL="68600"/>
                </a:tc>
              </a:tr>
              <a:tr h="278125">
                <a:tc>
                  <a:txBody>
                    <a:bodyPr/>
                    <a:lstStyle/>
                    <a:p>
                      <a:pPr indent="0" lvl="0" marL="0" marR="0" rtl="0" algn="l">
                        <a:spcBef>
                          <a:spcPts val="0"/>
                        </a:spcBef>
                        <a:spcAft>
                          <a:spcPts val="0"/>
                        </a:spcAft>
                        <a:buNone/>
                      </a:pPr>
                      <a:r>
                        <a:rPr lang="en"/>
                        <a:t>GEODE </a:t>
                      </a:r>
                      <a:r>
                        <a:rPr lang="en" sz="1400"/>
                        <a:t>sum of length</a:t>
                      </a:r>
                      <a:endParaRPr sz="1400"/>
                    </a:p>
                  </a:txBody>
                  <a:tcPr marT="34300" marB="34300" marR="68600" marL="68600"/>
                </a:tc>
                <a:tc>
                  <a:txBody>
                    <a:bodyPr/>
                    <a:lstStyle/>
                    <a:p>
                      <a:pPr indent="0" lvl="0" marL="0" marR="0" rtl="0" algn="l">
                        <a:spcBef>
                          <a:spcPts val="0"/>
                        </a:spcBef>
                        <a:spcAft>
                          <a:spcPts val="0"/>
                        </a:spcAft>
                        <a:buNone/>
                      </a:pPr>
                      <a:r>
                        <a:rPr lang="en" sz="1400">
                          <a:solidFill>
                            <a:srgbClr val="38761D"/>
                          </a:solidFill>
                        </a:rPr>
                        <a:t>69</a:t>
                      </a:r>
                      <a:r>
                        <a:rPr lang="en">
                          <a:solidFill>
                            <a:srgbClr val="38761D"/>
                          </a:solidFill>
                        </a:rPr>
                        <a:t>1</a:t>
                      </a:r>
                      <a:r>
                        <a:rPr lang="en" sz="1400">
                          <a:solidFill>
                            <a:srgbClr val="38761D"/>
                          </a:solidFill>
                        </a:rPr>
                        <a:t>1.5038</a:t>
                      </a:r>
                      <a:r>
                        <a:rPr lang="en" sz="1400">
                          <a:solidFill>
                            <a:srgbClr val="FF0000"/>
                          </a:solidFill>
                        </a:rPr>
                        <a:t>1</a:t>
                      </a:r>
                      <a:endParaRPr sz="1100">
                        <a:solidFill>
                          <a:srgbClr val="FF0000"/>
                        </a:solidFill>
                      </a:endParaRPr>
                    </a:p>
                  </a:txBody>
                  <a:tcPr marT="34300" marB="34300" marR="68600" marL="68600"/>
                </a:tc>
              </a:tr>
              <a:tr h="278125">
                <a:tc>
                  <a:txBody>
                    <a:bodyPr/>
                    <a:lstStyle/>
                    <a:p>
                      <a:pPr indent="0" lvl="0" marL="0" marR="0" rtl="0" algn="l">
                        <a:spcBef>
                          <a:spcPts val="0"/>
                        </a:spcBef>
                        <a:spcAft>
                          <a:spcPts val="0"/>
                        </a:spcAft>
                        <a:buNone/>
                      </a:pPr>
                      <a:r>
                        <a:rPr lang="en"/>
                        <a:t>GEODE real </a:t>
                      </a:r>
                      <a:r>
                        <a:rPr lang="en" sz="1400"/>
                        <a:t>machine </a:t>
                      </a:r>
                      <a:r>
                        <a:rPr lang="en"/>
                        <a:t>length</a:t>
                      </a:r>
                      <a:endParaRPr sz="1400"/>
                    </a:p>
                  </a:txBody>
                  <a:tcPr marT="34300" marB="34300" marR="68600" marL="68600"/>
                </a:tc>
                <a:tc>
                  <a:txBody>
                    <a:bodyPr/>
                    <a:lstStyle/>
                    <a:p>
                      <a:pPr indent="0" lvl="0" marL="0" marR="0" rtl="0" algn="l">
                        <a:lnSpc>
                          <a:spcPct val="100000"/>
                        </a:lnSpc>
                        <a:spcBef>
                          <a:spcPts val="0"/>
                        </a:spcBef>
                        <a:spcAft>
                          <a:spcPts val="0"/>
                        </a:spcAft>
                        <a:buClr>
                          <a:schemeClr val="dk1"/>
                        </a:buClr>
                        <a:buSzPts val="1400"/>
                        <a:buFont typeface="Calibri"/>
                        <a:buNone/>
                      </a:pPr>
                      <a:r>
                        <a:rPr lang="en" sz="1400">
                          <a:solidFill>
                            <a:srgbClr val="38761D"/>
                          </a:solidFill>
                        </a:rPr>
                        <a:t>69</a:t>
                      </a:r>
                      <a:r>
                        <a:rPr lang="en">
                          <a:solidFill>
                            <a:srgbClr val="38761D"/>
                          </a:solidFill>
                        </a:rPr>
                        <a:t>1</a:t>
                      </a:r>
                      <a:r>
                        <a:rPr lang="en" sz="1400">
                          <a:solidFill>
                            <a:srgbClr val="38761D"/>
                          </a:solidFill>
                        </a:rPr>
                        <a:t>1.50381</a:t>
                      </a:r>
                      <a:r>
                        <a:rPr lang="en" sz="1400"/>
                        <a:t>+</a:t>
                      </a:r>
                      <a:r>
                        <a:rPr lang="en" sz="1400">
                          <a:solidFill>
                            <a:srgbClr val="FF0000"/>
                          </a:solidFill>
                        </a:rPr>
                        <a:t>744*18.6e-6</a:t>
                      </a:r>
                      <a:r>
                        <a:rPr lang="en" sz="1400"/>
                        <a:t>=</a:t>
                      </a:r>
                      <a:endParaRPr sz="1400"/>
                    </a:p>
                    <a:p>
                      <a:pPr indent="0" lvl="0" marL="0" marR="0" rtl="0" algn="l">
                        <a:lnSpc>
                          <a:spcPct val="100000"/>
                        </a:lnSpc>
                        <a:spcBef>
                          <a:spcPts val="0"/>
                        </a:spcBef>
                        <a:spcAft>
                          <a:spcPts val="0"/>
                        </a:spcAft>
                        <a:buClr>
                          <a:schemeClr val="dk1"/>
                        </a:buClr>
                        <a:buSzPts val="1400"/>
                        <a:buFont typeface="Calibri"/>
                        <a:buNone/>
                      </a:pPr>
                      <a:r>
                        <a:rPr lang="en">
                          <a:solidFill>
                            <a:srgbClr val="38761D"/>
                          </a:solidFill>
                        </a:rPr>
                        <a:t>=6911.50381</a:t>
                      </a:r>
                      <a:r>
                        <a:rPr lang="en"/>
                        <a:t>+</a:t>
                      </a:r>
                      <a:r>
                        <a:rPr lang="en">
                          <a:solidFill>
                            <a:srgbClr val="FF0000"/>
                          </a:solidFill>
                        </a:rPr>
                        <a:t>0.0138384</a:t>
                      </a:r>
                      <a:r>
                        <a:rPr lang="en"/>
                        <a:t>=</a:t>
                      </a:r>
                      <a:endParaRPr sz="1100"/>
                    </a:p>
                    <a:p>
                      <a:pPr indent="0" lvl="0" marL="0" marR="0" rtl="0" algn="l">
                        <a:lnSpc>
                          <a:spcPct val="100000"/>
                        </a:lnSpc>
                        <a:spcBef>
                          <a:spcPts val="0"/>
                        </a:spcBef>
                        <a:spcAft>
                          <a:spcPts val="0"/>
                        </a:spcAft>
                        <a:buClr>
                          <a:schemeClr val="dk1"/>
                        </a:buClr>
                        <a:buSzPts val="1400"/>
                        <a:buFont typeface="Calibri"/>
                        <a:buNone/>
                      </a:pPr>
                      <a:r>
                        <a:rPr lang="en" sz="1400">
                          <a:solidFill>
                            <a:srgbClr val="38761D"/>
                          </a:solidFill>
                        </a:rPr>
                        <a:t>69</a:t>
                      </a:r>
                      <a:r>
                        <a:rPr lang="en">
                          <a:solidFill>
                            <a:srgbClr val="38761D"/>
                          </a:solidFill>
                        </a:rPr>
                        <a:t>1</a:t>
                      </a:r>
                      <a:r>
                        <a:rPr lang="en" sz="1400">
                          <a:solidFill>
                            <a:srgbClr val="38761D"/>
                          </a:solidFill>
                        </a:rPr>
                        <a:t>1.5</a:t>
                      </a:r>
                      <a:r>
                        <a:rPr lang="en" sz="1400">
                          <a:solidFill>
                            <a:srgbClr val="FF0000"/>
                          </a:solidFill>
                        </a:rPr>
                        <a:t>1</a:t>
                      </a:r>
                      <a:r>
                        <a:rPr lang="en">
                          <a:solidFill>
                            <a:srgbClr val="FF0000"/>
                          </a:solidFill>
                        </a:rPr>
                        <a:t>7648</a:t>
                      </a:r>
                      <a:r>
                        <a:rPr lang="en" sz="1400"/>
                        <a:t> (Non conform circumference)</a:t>
                      </a:r>
                      <a:endParaRPr sz="1100"/>
                    </a:p>
                  </a:txBody>
                  <a:tcPr marT="34300" marB="34300" marR="68600" marL="68600"/>
                </a:tc>
              </a:tr>
            </a:tbl>
          </a:graphicData>
        </a:graphic>
      </p:graphicFrame>
      <p:pic>
        <p:nvPicPr>
          <p:cNvPr id="223" name="Google Shape;223;p23"/>
          <p:cNvPicPr preferRelativeResize="0"/>
          <p:nvPr/>
        </p:nvPicPr>
        <p:blipFill>
          <a:blip r:embed="rId4">
            <a:alphaModFix/>
          </a:blip>
          <a:stretch>
            <a:fillRect/>
          </a:stretch>
        </p:blipFill>
        <p:spPr>
          <a:xfrm>
            <a:off x="3239227" y="807697"/>
            <a:ext cx="1644857" cy="569625"/>
          </a:xfrm>
          <a:prstGeom prst="rect">
            <a:avLst/>
          </a:prstGeom>
          <a:noFill/>
          <a:ln>
            <a:noFill/>
          </a:ln>
        </p:spPr>
      </p:pic>
      <p:pic>
        <p:nvPicPr>
          <p:cNvPr id="224" name="Google Shape;224;p23"/>
          <p:cNvPicPr preferRelativeResize="0"/>
          <p:nvPr/>
        </p:nvPicPr>
        <p:blipFill>
          <a:blip r:embed="rId5">
            <a:alphaModFix/>
          </a:blip>
          <a:stretch>
            <a:fillRect/>
          </a:stretch>
        </p:blipFill>
        <p:spPr>
          <a:xfrm>
            <a:off x="4884075" y="841994"/>
            <a:ext cx="976511" cy="569632"/>
          </a:xfrm>
          <a:prstGeom prst="rect">
            <a:avLst/>
          </a:prstGeom>
          <a:noFill/>
          <a:ln>
            <a:noFill/>
          </a:ln>
        </p:spPr>
      </p:pic>
      <p:cxnSp>
        <p:nvCxnSpPr>
          <p:cNvPr id="225" name="Google Shape;225;p23"/>
          <p:cNvCxnSpPr/>
          <p:nvPr/>
        </p:nvCxnSpPr>
        <p:spPr>
          <a:xfrm flipH="1" rot="10800000">
            <a:off x="6553850" y="1194650"/>
            <a:ext cx="358800" cy="357000"/>
          </a:xfrm>
          <a:prstGeom prst="straightConnector1">
            <a:avLst/>
          </a:prstGeom>
          <a:noFill/>
          <a:ln cap="flat" cmpd="sng" w="9525">
            <a:solidFill>
              <a:schemeClr val="accent1"/>
            </a:solidFill>
            <a:prstDash val="solid"/>
            <a:miter lim="800000"/>
            <a:headEnd len="sm" w="sm" type="none"/>
            <a:tailEnd len="sm" w="sm" type="none"/>
          </a:ln>
        </p:spPr>
      </p:cxnSp>
      <p:cxnSp>
        <p:nvCxnSpPr>
          <p:cNvPr id="226" name="Google Shape;226;p23"/>
          <p:cNvCxnSpPr/>
          <p:nvPr/>
        </p:nvCxnSpPr>
        <p:spPr>
          <a:xfrm>
            <a:off x="8433463" y="1201506"/>
            <a:ext cx="301500" cy="414600"/>
          </a:xfrm>
          <a:prstGeom prst="straightConnector1">
            <a:avLst/>
          </a:prstGeom>
          <a:noFill/>
          <a:ln cap="flat" cmpd="sng" w="9525">
            <a:solidFill>
              <a:schemeClr val="accent1"/>
            </a:solidFill>
            <a:prstDash val="solid"/>
            <a:miter lim="800000"/>
            <a:headEnd len="sm" w="sm" type="none"/>
            <a:tailEnd len="sm" w="sm" type="none"/>
          </a:ln>
        </p:spPr>
      </p:cxnSp>
      <p:cxnSp>
        <p:nvCxnSpPr>
          <p:cNvPr id="227" name="Google Shape;227;p23"/>
          <p:cNvCxnSpPr/>
          <p:nvPr/>
        </p:nvCxnSpPr>
        <p:spPr>
          <a:xfrm>
            <a:off x="6437462" y="1444219"/>
            <a:ext cx="233700" cy="241200"/>
          </a:xfrm>
          <a:prstGeom prst="straightConnector1">
            <a:avLst/>
          </a:prstGeom>
          <a:noFill/>
          <a:ln cap="flat" cmpd="sng" w="9525">
            <a:solidFill>
              <a:schemeClr val="accent1"/>
            </a:solidFill>
            <a:prstDash val="solid"/>
            <a:miter lim="800000"/>
            <a:headEnd len="sm" w="sm" type="none"/>
            <a:tailEnd len="sm" w="sm" type="none"/>
          </a:ln>
        </p:spPr>
      </p:cxnSp>
      <p:cxnSp>
        <p:nvCxnSpPr>
          <p:cNvPr id="228" name="Google Shape;228;p23"/>
          <p:cNvCxnSpPr/>
          <p:nvPr/>
        </p:nvCxnSpPr>
        <p:spPr>
          <a:xfrm>
            <a:off x="6818984" y="1104107"/>
            <a:ext cx="233700" cy="241200"/>
          </a:xfrm>
          <a:prstGeom prst="straightConnector1">
            <a:avLst/>
          </a:prstGeom>
          <a:noFill/>
          <a:ln cap="flat" cmpd="sng" w="9525">
            <a:solidFill>
              <a:schemeClr val="accent1"/>
            </a:solidFill>
            <a:prstDash val="solid"/>
            <a:miter lim="800000"/>
            <a:headEnd len="sm" w="sm" type="none"/>
            <a:tailEnd len="sm" w="sm" type="none"/>
          </a:ln>
        </p:spPr>
      </p:cxnSp>
      <p:cxnSp>
        <p:nvCxnSpPr>
          <p:cNvPr id="229" name="Google Shape;229;p23"/>
          <p:cNvCxnSpPr/>
          <p:nvPr/>
        </p:nvCxnSpPr>
        <p:spPr>
          <a:xfrm flipH="1" rot="10800000">
            <a:off x="8605184" y="1520420"/>
            <a:ext cx="246300" cy="165000"/>
          </a:xfrm>
          <a:prstGeom prst="straightConnector1">
            <a:avLst/>
          </a:prstGeom>
          <a:noFill/>
          <a:ln cap="flat" cmpd="sng" w="9525">
            <a:solidFill>
              <a:schemeClr val="accent1"/>
            </a:solidFill>
            <a:prstDash val="solid"/>
            <a:miter lim="800000"/>
            <a:headEnd len="sm" w="sm" type="none"/>
            <a:tailEnd len="sm" w="sm" type="none"/>
          </a:ln>
        </p:spPr>
      </p:cxnSp>
      <p:cxnSp>
        <p:nvCxnSpPr>
          <p:cNvPr id="230" name="Google Shape;230;p23"/>
          <p:cNvCxnSpPr/>
          <p:nvPr/>
        </p:nvCxnSpPr>
        <p:spPr>
          <a:xfrm flipH="1" rot="10800000">
            <a:off x="8264642" y="1120473"/>
            <a:ext cx="277500" cy="216000"/>
          </a:xfrm>
          <a:prstGeom prst="straightConnector1">
            <a:avLst/>
          </a:prstGeom>
          <a:noFill/>
          <a:ln cap="flat" cmpd="sng" w="9525">
            <a:solidFill>
              <a:schemeClr val="accent1"/>
            </a:solidFill>
            <a:prstDash val="solid"/>
            <a:miter lim="800000"/>
            <a:headEnd len="sm" w="sm" type="none"/>
            <a:tailEnd len="sm" w="sm" type="none"/>
          </a:ln>
        </p:spPr>
      </p:cxnSp>
      <p:sp>
        <p:nvSpPr>
          <p:cNvPr id="231" name="Google Shape;231;p23"/>
          <p:cNvSpPr txBox="1"/>
          <p:nvPr/>
        </p:nvSpPr>
        <p:spPr>
          <a:xfrm>
            <a:off x="7081994" y="1978250"/>
            <a:ext cx="2010000" cy="2847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 sz="1400">
                <a:solidFill>
                  <a:schemeClr val="dk1"/>
                </a:solidFill>
                <a:latin typeface="Calibri"/>
                <a:ea typeface="Calibri"/>
                <a:cs typeface="Calibri"/>
                <a:sym typeface="Calibri"/>
              </a:rPr>
              <a:t>Real Path length</a:t>
            </a:r>
            <a:endParaRPr sz="1400">
              <a:solidFill>
                <a:schemeClr val="dk1"/>
              </a:solidFill>
              <a:latin typeface="Calibri"/>
              <a:ea typeface="Calibri"/>
              <a:cs typeface="Calibri"/>
              <a:sym typeface="Calibri"/>
            </a:endParaRPr>
          </a:p>
        </p:txBody>
      </p:sp>
      <p:cxnSp>
        <p:nvCxnSpPr>
          <p:cNvPr id="232" name="Google Shape;232;p23"/>
          <p:cNvCxnSpPr/>
          <p:nvPr/>
        </p:nvCxnSpPr>
        <p:spPr>
          <a:xfrm>
            <a:off x="8453525" y="2608373"/>
            <a:ext cx="0" cy="0"/>
          </a:xfrm>
          <a:prstGeom prst="straightConnector1">
            <a:avLst/>
          </a:prstGeom>
          <a:noFill/>
          <a:ln cap="flat" cmpd="sng" w="9525">
            <a:solidFill>
              <a:schemeClr val="dk2"/>
            </a:solidFill>
            <a:prstDash val="solid"/>
            <a:round/>
            <a:headEnd len="med" w="med" type="none"/>
            <a:tailEnd len="med" w="med" type="none"/>
          </a:ln>
        </p:spPr>
      </p:cxnSp>
      <p:sp>
        <p:nvSpPr>
          <p:cNvPr id="233" name="Google Shape;233;p23"/>
          <p:cNvSpPr/>
          <p:nvPr/>
        </p:nvSpPr>
        <p:spPr>
          <a:xfrm rot="1349">
            <a:off x="6904650" y="875800"/>
            <a:ext cx="1528800" cy="6978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234" name="Google Shape;234;p23"/>
          <p:cNvCxnSpPr/>
          <p:nvPr/>
        </p:nvCxnSpPr>
        <p:spPr>
          <a:xfrm>
            <a:off x="6904675" y="1194550"/>
            <a:ext cx="1528800" cy="6300"/>
          </a:xfrm>
          <a:prstGeom prst="straightConnector1">
            <a:avLst/>
          </a:prstGeom>
          <a:noFill/>
          <a:ln cap="flat" cmpd="sng" w="9525">
            <a:solidFill>
              <a:schemeClr val="accent1"/>
            </a:solidFill>
            <a:prstDash val="solid"/>
            <a:miter lim="800000"/>
            <a:headEnd len="sm" w="sm" type="none"/>
            <a:tailEnd len="sm" w="sm" type="none"/>
          </a:ln>
        </p:spPr>
      </p:cxnSp>
      <p:cxnSp>
        <p:nvCxnSpPr>
          <p:cNvPr id="235" name="Google Shape;235;p23"/>
          <p:cNvCxnSpPr/>
          <p:nvPr/>
        </p:nvCxnSpPr>
        <p:spPr>
          <a:xfrm flipH="1" rot="10800000">
            <a:off x="6748050" y="2637525"/>
            <a:ext cx="281100" cy="386400"/>
          </a:xfrm>
          <a:prstGeom prst="straightConnector1">
            <a:avLst/>
          </a:prstGeom>
          <a:noFill/>
          <a:ln cap="flat" cmpd="sng" w="9525">
            <a:solidFill>
              <a:schemeClr val="accent1"/>
            </a:solidFill>
            <a:prstDash val="solid"/>
            <a:miter lim="800000"/>
            <a:headEnd len="sm" w="sm" type="none"/>
            <a:tailEnd len="sm" w="sm" type="none"/>
          </a:ln>
        </p:spPr>
      </p:cxnSp>
      <p:cxnSp>
        <p:nvCxnSpPr>
          <p:cNvPr id="236" name="Google Shape;236;p23"/>
          <p:cNvCxnSpPr/>
          <p:nvPr/>
        </p:nvCxnSpPr>
        <p:spPr>
          <a:xfrm>
            <a:off x="8433463" y="2654356"/>
            <a:ext cx="301500" cy="414600"/>
          </a:xfrm>
          <a:prstGeom prst="straightConnector1">
            <a:avLst/>
          </a:prstGeom>
          <a:noFill/>
          <a:ln cap="flat" cmpd="sng" w="9525">
            <a:solidFill>
              <a:schemeClr val="accent1"/>
            </a:solidFill>
            <a:prstDash val="solid"/>
            <a:miter lim="800000"/>
            <a:headEnd len="sm" w="sm" type="none"/>
            <a:tailEnd len="sm" w="sm" type="none"/>
          </a:ln>
        </p:spPr>
      </p:cxnSp>
      <p:cxnSp>
        <p:nvCxnSpPr>
          <p:cNvPr id="237" name="Google Shape;237;p23"/>
          <p:cNvCxnSpPr/>
          <p:nvPr/>
        </p:nvCxnSpPr>
        <p:spPr>
          <a:xfrm>
            <a:off x="6616412" y="2905206"/>
            <a:ext cx="233700" cy="241200"/>
          </a:xfrm>
          <a:prstGeom prst="straightConnector1">
            <a:avLst/>
          </a:prstGeom>
          <a:noFill/>
          <a:ln cap="flat" cmpd="sng" w="9525">
            <a:solidFill>
              <a:schemeClr val="accent1"/>
            </a:solidFill>
            <a:prstDash val="solid"/>
            <a:miter lim="800000"/>
            <a:headEnd len="sm" w="sm" type="none"/>
            <a:tailEnd len="sm" w="sm" type="none"/>
          </a:ln>
        </p:spPr>
      </p:cxnSp>
      <p:cxnSp>
        <p:nvCxnSpPr>
          <p:cNvPr id="238" name="Google Shape;238;p23"/>
          <p:cNvCxnSpPr/>
          <p:nvPr/>
        </p:nvCxnSpPr>
        <p:spPr>
          <a:xfrm>
            <a:off x="6935384" y="2547082"/>
            <a:ext cx="233700" cy="241200"/>
          </a:xfrm>
          <a:prstGeom prst="straightConnector1">
            <a:avLst/>
          </a:prstGeom>
          <a:noFill/>
          <a:ln cap="flat" cmpd="sng" w="9525">
            <a:solidFill>
              <a:schemeClr val="accent1"/>
            </a:solidFill>
            <a:prstDash val="solid"/>
            <a:miter lim="800000"/>
            <a:headEnd len="sm" w="sm" type="none"/>
            <a:tailEnd len="sm" w="sm" type="none"/>
          </a:ln>
        </p:spPr>
      </p:cxnSp>
      <p:cxnSp>
        <p:nvCxnSpPr>
          <p:cNvPr id="239" name="Google Shape;239;p23"/>
          <p:cNvCxnSpPr/>
          <p:nvPr/>
        </p:nvCxnSpPr>
        <p:spPr>
          <a:xfrm flipH="1" rot="10800000">
            <a:off x="8592284" y="3010195"/>
            <a:ext cx="246300" cy="165000"/>
          </a:xfrm>
          <a:prstGeom prst="straightConnector1">
            <a:avLst/>
          </a:prstGeom>
          <a:noFill/>
          <a:ln cap="flat" cmpd="sng" w="9525">
            <a:solidFill>
              <a:schemeClr val="accent1"/>
            </a:solidFill>
            <a:prstDash val="solid"/>
            <a:miter lim="800000"/>
            <a:headEnd len="sm" w="sm" type="none"/>
            <a:tailEnd len="sm" w="sm" type="none"/>
          </a:ln>
        </p:spPr>
      </p:cxnSp>
      <p:cxnSp>
        <p:nvCxnSpPr>
          <p:cNvPr id="240" name="Google Shape;240;p23"/>
          <p:cNvCxnSpPr/>
          <p:nvPr/>
        </p:nvCxnSpPr>
        <p:spPr>
          <a:xfrm flipH="1" rot="10800000">
            <a:off x="8314767" y="2537948"/>
            <a:ext cx="277500" cy="216000"/>
          </a:xfrm>
          <a:prstGeom prst="straightConnector1">
            <a:avLst/>
          </a:prstGeom>
          <a:noFill/>
          <a:ln cap="flat" cmpd="sng" w="9525">
            <a:solidFill>
              <a:schemeClr val="accent1"/>
            </a:solidFill>
            <a:prstDash val="solid"/>
            <a:miter lim="800000"/>
            <a:headEnd len="sm" w="sm" type="none"/>
            <a:tailEnd len="sm" w="sm" type="none"/>
          </a:ln>
        </p:spPr>
      </p:cxnSp>
      <p:sp>
        <p:nvSpPr>
          <p:cNvPr id="241" name="Google Shape;241;p23"/>
          <p:cNvSpPr/>
          <p:nvPr/>
        </p:nvSpPr>
        <p:spPr>
          <a:xfrm rot="1460">
            <a:off x="7021074" y="2258500"/>
            <a:ext cx="1412400" cy="6978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242" name="Google Shape;242;p23"/>
          <p:cNvCxnSpPr>
            <a:endCxn id="243" idx="2"/>
          </p:cNvCxnSpPr>
          <p:nvPr/>
        </p:nvCxnSpPr>
        <p:spPr>
          <a:xfrm>
            <a:off x="7020984" y="2637558"/>
            <a:ext cx="1404900" cy="16800"/>
          </a:xfrm>
          <a:prstGeom prst="straightConnector1">
            <a:avLst/>
          </a:prstGeom>
          <a:noFill/>
          <a:ln cap="flat" cmpd="sng" w="9525">
            <a:solidFill>
              <a:schemeClr val="accent1"/>
            </a:solidFill>
            <a:prstDash val="solid"/>
            <a:miter lim="800000"/>
            <a:headEnd len="sm" w="sm" type="none"/>
            <a:tailEnd len="sm" w="sm" type="none"/>
          </a:ln>
        </p:spPr>
      </p:cxnSp>
      <p:sp>
        <p:nvSpPr>
          <p:cNvPr id="243" name="Google Shape;243;p23"/>
          <p:cNvSpPr/>
          <p:nvPr/>
        </p:nvSpPr>
        <p:spPr>
          <a:xfrm>
            <a:off x="6818975" y="2386349"/>
            <a:ext cx="1786200" cy="1343400"/>
          </a:xfrm>
          <a:prstGeom prst="arc">
            <a:avLst>
              <a:gd fmla="val 12634859" name="adj1"/>
              <a:gd fmla="val 19830592" name="adj2"/>
            </a:avLst>
          </a:prstGeom>
          <a:noFill/>
          <a:ln cap="flat" cmpd="sng" w="19050">
            <a:solidFill>
              <a:srgbClr val="980000"/>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244" name="Google Shape;244;p23"/>
          <p:cNvSpPr txBox="1"/>
          <p:nvPr/>
        </p:nvSpPr>
        <p:spPr>
          <a:xfrm>
            <a:off x="7520375" y="2280550"/>
            <a:ext cx="794400" cy="35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800">
              <a:solidFill>
                <a:schemeClr val="dk2"/>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pic>
        <p:nvPicPr>
          <p:cNvPr id="249" name="Google Shape;249;p24"/>
          <p:cNvPicPr preferRelativeResize="0"/>
          <p:nvPr/>
        </p:nvPicPr>
        <p:blipFill>
          <a:blip r:embed="rId3">
            <a:alphaModFix/>
          </a:blip>
          <a:stretch>
            <a:fillRect/>
          </a:stretch>
        </p:blipFill>
        <p:spPr>
          <a:xfrm>
            <a:off x="60800" y="4652363"/>
            <a:ext cx="432275" cy="432275"/>
          </a:xfrm>
          <a:prstGeom prst="rect">
            <a:avLst/>
          </a:prstGeom>
          <a:noFill/>
          <a:ln>
            <a:noFill/>
          </a:ln>
        </p:spPr>
      </p:pic>
      <p:sp>
        <p:nvSpPr>
          <p:cNvPr id="250" name="Google Shape;250;p24"/>
          <p:cNvSpPr txBox="1"/>
          <p:nvPr/>
        </p:nvSpPr>
        <p:spPr>
          <a:xfrm>
            <a:off x="573225" y="4699138"/>
            <a:ext cx="5611200" cy="33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2"/>
                </a:solidFill>
              </a:rPr>
              <a:t>SPS survey                                                              26/2/2024</a:t>
            </a:r>
            <a:endParaRPr sz="1100">
              <a:solidFill>
                <a:schemeClr val="dk2"/>
              </a:solidFill>
            </a:endParaRPr>
          </a:p>
        </p:txBody>
      </p:sp>
      <p:cxnSp>
        <p:nvCxnSpPr>
          <p:cNvPr id="251" name="Google Shape;251;p24"/>
          <p:cNvCxnSpPr/>
          <p:nvPr/>
        </p:nvCxnSpPr>
        <p:spPr>
          <a:xfrm>
            <a:off x="747150" y="4652375"/>
            <a:ext cx="7649700" cy="40200"/>
          </a:xfrm>
          <a:prstGeom prst="straightConnector1">
            <a:avLst/>
          </a:prstGeom>
          <a:noFill/>
          <a:ln cap="flat" cmpd="sng" w="9525">
            <a:solidFill>
              <a:schemeClr val="dk2"/>
            </a:solidFill>
            <a:prstDash val="solid"/>
            <a:round/>
            <a:headEnd len="med" w="med" type="none"/>
            <a:tailEnd len="med" w="med" type="none"/>
          </a:ln>
        </p:spPr>
      </p:cxnSp>
      <p:sp>
        <p:nvSpPr>
          <p:cNvPr id="252" name="Google Shape;252;p2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253" name="Google Shape;253;p24"/>
          <p:cNvSpPr txBox="1"/>
          <p:nvPr/>
        </p:nvSpPr>
        <p:spPr>
          <a:xfrm>
            <a:off x="122100" y="114850"/>
            <a:ext cx="5847000" cy="547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4000">
                <a:solidFill>
                  <a:srgbClr val="1C4587"/>
                </a:solidFill>
                <a:latin typeface="Calibri"/>
                <a:ea typeface="Calibri"/>
                <a:cs typeface="Calibri"/>
                <a:sym typeface="Calibri"/>
              </a:rPr>
              <a:t>SPS </a:t>
            </a:r>
            <a:r>
              <a:rPr lang="en" sz="3000">
                <a:solidFill>
                  <a:srgbClr val="1C4587"/>
                </a:solidFill>
                <a:latin typeface="Calibri"/>
                <a:ea typeface="Calibri"/>
                <a:cs typeface="Calibri"/>
                <a:sym typeface="Calibri"/>
              </a:rPr>
              <a:t>survey</a:t>
            </a:r>
            <a:endParaRPr sz="3000">
              <a:solidFill>
                <a:srgbClr val="1C4587"/>
              </a:solidFill>
              <a:latin typeface="Calibri"/>
              <a:ea typeface="Calibri"/>
              <a:cs typeface="Calibri"/>
              <a:sym typeface="Calibri"/>
            </a:endParaRPr>
          </a:p>
        </p:txBody>
      </p:sp>
      <p:sp>
        <p:nvSpPr>
          <p:cNvPr id="254" name="Google Shape;254;p2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255" name="Google Shape;255;p24"/>
          <p:cNvSpPr txBox="1"/>
          <p:nvPr/>
        </p:nvSpPr>
        <p:spPr>
          <a:xfrm>
            <a:off x="122100" y="814550"/>
            <a:ext cx="8870400" cy="800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solidFill>
                  <a:srgbClr val="1C4587"/>
                </a:solidFill>
                <a:latin typeface="Calibri"/>
                <a:ea typeface="Calibri"/>
                <a:cs typeface="Calibri"/>
                <a:sym typeface="Calibri"/>
              </a:rPr>
              <a:t>After correcting the 18.6um value, the displacement between GEODE and MAD-X decreased significantly.</a:t>
            </a:r>
            <a:endParaRPr sz="2000">
              <a:solidFill>
                <a:srgbClr val="1C4587"/>
              </a:solidFill>
              <a:latin typeface="Calibri"/>
              <a:ea typeface="Calibri"/>
              <a:cs typeface="Calibri"/>
              <a:sym typeface="Calibri"/>
            </a:endParaRPr>
          </a:p>
        </p:txBody>
      </p:sp>
      <p:sp>
        <p:nvSpPr>
          <p:cNvPr id="256" name="Google Shape;256;p24"/>
          <p:cNvSpPr txBox="1"/>
          <p:nvPr/>
        </p:nvSpPr>
        <p:spPr>
          <a:xfrm>
            <a:off x="6157050" y="1455625"/>
            <a:ext cx="1062900" cy="256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1C4587"/>
                </a:solidFill>
                <a:latin typeface="Calibri"/>
                <a:ea typeface="Calibri"/>
                <a:cs typeface="Calibri"/>
                <a:sym typeface="Calibri"/>
              </a:rPr>
              <a:t>After</a:t>
            </a:r>
            <a:endParaRPr sz="1800">
              <a:solidFill>
                <a:srgbClr val="1C4587"/>
              </a:solidFill>
              <a:latin typeface="Calibri"/>
              <a:ea typeface="Calibri"/>
              <a:cs typeface="Calibri"/>
              <a:sym typeface="Calibri"/>
            </a:endParaRPr>
          </a:p>
        </p:txBody>
      </p:sp>
      <p:sp>
        <p:nvSpPr>
          <p:cNvPr id="257" name="Google Shape;257;p24"/>
          <p:cNvSpPr txBox="1"/>
          <p:nvPr/>
        </p:nvSpPr>
        <p:spPr>
          <a:xfrm>
            <a:off x="4498225" y="4240475"/>
            <a:ext cx="4575900" cy="55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rgbClr val="1C4587"/>
                </a:solidFill>
                <a:latin typeface="Calibri"/>
                <a:ea typeface="Calibri"/>
                <a:cs typeface="Calibri"/>
                <a:sym typeface="Calibri"/>
              </a:rPr>
              <a:t>Taking into account just the SPS dipoles</a:t>
            </a:r>
            <a:endParaRPr b="1" sz="1800">
              <a:solidFill>
                <a:srgbClr val="1C4587"/>
              </a:solidFill>
              <a:latin typeface="Calibri"/>
              <a:ea typeface="Calibri"/>
              <a:cs typeface="Calibri"/>
              <a:sym typeface="Calibri"/>
            </a:endParaRPr>
          </a:p>
        </p:txBody>
      </p:sp>
      <p:sp>
        <p:nvSpPr>
          <p:cNvPr id="258" name="Google Shape;258;p24"/>
          <p:cNvSpPr txBox="1"/>
          <p:nvPr/>
        </p:nvSpPr>
        <p:spPr>
          <a:xfrm>
            <a:off x="1617975" y="1455625"/>
            <a:ext cx="1062900" cy="256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1C4587"/>
                </a:solidFill>
                <a:latin typeface="Calibri"/>
                <a:ea typeface="Calibri"/>
                <a:cs typeface="Calibri"/>
                <a:sym typeface="Calibri"/>
              </a:rPr>
              <a:t>Before</a:t>
            </a:r>
            <a:endParaRPr sz="1800">
              <a:solidFill>
                <a:srgbClr val="1C4587"/>
              </a:solidFill>
              <a:latin typeface="Calibri"/>
              <a:ea typeface="Calibri"/>
              <a:cs typeface="Calibri"/>
              <a:sym typeface="Calibri"/>
            </a:endParaRPr>
          </a:p>
        </p:txBody>
      </p:sp>
      <p:pic>
        <p:nvPicPr>
          <p:cNvPr id="259" name="Google Shape;259;p24"/>
          <p:cNvPicPr preferRelativeResize="0"/>
          <p:nvPr/>
        </p:nvPicPr>
        <p:blipFill>
          <a:blip r:embed="rId4">
            <a:alphaModFix/>
          </a:blip>
          <a:stretch>
            <a:fillRect/>
          </a:stretch>
        </p:blipFill>
        <p:spPr>
          <a:xfrm>
            <a:off x="152400" y="1864825"/>
            <a:ext cx="3695850" cy="2286275"/>
          </a:xfrm>
          <a:prstGeom prst="rect">
            <a:avLst/>
          </a:prstGeom>
          <a:noFill/>
          <a:ln>
            <a:noFill/>
          </a:ln>
        </p:spPr>
      </p:pic>
      <p:pic>
        <p:nvPicPr>
          <p:cNvPr id="260" name="Google Shape;260;p24"/>
          <p:cNvPicPr preferRelativeResize="0"/>
          <p:nvPr/>
        </p:nvPicPr>
        <p:blipFill>
          <a:blip r:embed="rId5">
            <a:alphaModFix/>
          </a:blip>
          <a:stretch>
            <a:fillRect/>
          </a:stretch>
        </p:blipFill>
        <p:spPr>
          <a:xfrm>
            <a:off x="4000650" y="1864825"/>
            <a:ext cx="3639605" cy="22232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pic>
        <p:nvPicPr>
          <p:cNvPr id="265" name="Google Shape;265;p25"/>
          <p:cNvPicPr preferRelativeResize="0"/>
          <p:nvPr/>
        </p:nvPicPr>
        <p:blipFill>
          <a:blip r:embed="rId3">
            <a:alphaModFix/>
          </a:blip>
          <a:stretch>
            <a:fillRect/>
          </a:stretch>
        </p:blipFill>
        <p:spPr>
          <a:xfrm>
            <a:off x="60800" y="4652363"/>
            <a:ext cx="432275" cy="432275"/>
          </a:xfrm>
          <a:prstGeom prst="rect">
            <a:avLst/>
          </a:prstGeom>
          <a:noFill/>
          <a:ln>
            <a:noFill/>
          </a:ln>
        </p:spPr>
      </p:pic>
      <p:sp>
        <p:nvSpPr>
          <p:cNvPr id="266" name="Google Shape;266;p25"/>
          <p:cNvSpPr txBox="1"/>
          <p:nvPr/>
        </p:nvSpPr>
        <p:spPr>
          <a:xfrm>
            <a:off x="573225" y="4699138"/>
            <a:ext cx="5611200" cy="33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2"/>
                </a:solidFill>
              </a:rPr>
              <a:t>SPS survey                                                              26/2/2024</a:t>
            </a:r>
            <a:endParaRPr sz="1100">
              <a:solidFill>
                <a:schemeClr val="dk2"/>
              </a:solidFill>
            </a:endParaRPr>
          </a:p>
        </p:txBody>
      </p:sp>
      <p:cxnSp>
        <p:nvCxnSpPr>
          <p:cNvPr id="267" name="Google Shape;267;p25"/>
          <p:cNvCxnSpPr/>
          <p:nvPr/>
        </p:nvCxnSpPr>
        <p:spPr>
          <a:xfrm>
            <a:off x="747150" y="4652375"/>
            <a:ext cx="7649700" cy="40200"/>
          </a:xfrm>
          <a:prstGeom prst="straightConnector1">
            <a:avLst/>
          </a:prstGeom>
          <a:noFill/>
          <a:ln cap="flat" cmpd="sng" w="9525">
            <a:solidFill>
              <a:schemeClr val="dk2"/>
            </a:solidFill>
            <a:prstDash val="solid"/>
            <a:round/>
            <a:headEnd len="med" w="med" type="none"/>
            <a:tailEnd len="med" w="med" type="none"/>
          </a:ln>
        </p:spPr>
      </p:cxnSp>
      <p:sp>
        <p:nvSpPr>
          <p:cNvPr id="268" name="Google Shape;268;p2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269" name="Google Shape;269;p25"/>
          <p:cNvSpPr txBox="1"/>
          <p:nvPr/>
        </p:nvSpPr>
        <p:spPr>
          <a:xfrm>
            <a:off x="122100" y="114850"/>
            <a:ext cx="5847000" cy="547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4000">
                <a:solidFill>
                  <a:srgbClr val="1C4587"/>
                </a:solidFill>
                <a:latin typeface="Calibri"/>
                <a:ea typeface="Calibri"/>
                <a:cs typeface="Calibri"/>
                <a:sym typeface="Calibri"/>
              </a:rPr>
              <a:t>SPS </a:t>
            </a:r>
            <a:r>
              <a:rPr lang="en" sz="3000">
                <a:solidFill>
                  <a:srgbClr val="1C4587"/>
                </a:solidFill>
                <a:latin typeface="Calibri"/>
                <a:ea typeface="Calibri"/>
                <a:cs typeface="Calibri"/>
                <a:sym typeface="Calibri"/>
              </a:rPr>
              <a:t>survey</a:t>
            </a:r>
            <a:endParaRPr sz="3000">
              <a:solidFill>
                <a:srgbClr val="1C4587"/>
              </a:solidFill>
              <a:latin typeface="Calibri"/>
              <a:ea typeface="Calibri"/>
              <a:cs typeface="Calibri"/>
              <a:sym typeface="Calibri"/>
            </a:endParaRPr>
          </a:p>
        </p:txBody>
      </p:sp>
      <p:sp>
        <p:nvSpPr>
          <p:cNvPr id="270" name="Google Shape;270;p2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271" name="Google Shape;271;p25"/>
          <p:cNvSpPr txBox="1"/>
          <p:nvPr/>
        </p:nvSpPr>
        <p:spPr>
          <a:xfrm>
            <a:off x="122100" y="814550"/>
            <a:ext cx="8870400" cy="800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solidFill>
                  <a:srgbClr val="1C4587"/>
                </a:solidFill>
                <a:latin typeface="Calibri"/>
                <a:ea typeface="Calibri"/>
                <a:cs typeface="Calibri"/>
                <a:sym typeface="Calibri"/>
              </a:rPr>
              <a:t>After correcting the 18.6um value, the displacement between GEODE and MAD-X decreased significantly.</a:t>
            </a:r>
            <a:endParaRPr sz="2000">
              <a:solidFill>
                <a:srgbClr val="1C4587"/>
              </a:solidFill>
              <a:latin typeface="Calibri"/>
              <a:ea typeface="Calibri"/>
              <a:cs typeface="Calibri"/>
              <a:sym typeface="Calibri"/>
            </a:endParaRPr>
          </a:p>
        </p:txBody>
      </p:sp>
      <p:sp>
        <p:nvSpPr>
          <p:cNvPr id="272" name="Google Shape;272;p25"/>
          <p:cNvSpPr txBox="1"/>
          <p:nvPr/>
        </p:nvSpPr>
        <p:spPr>
          <a:xfrm>
            <a:off x="4498225" y="4240475"/>
            <a:ext cx="4575900" cy="55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rgbClr val="1C4587"/>
                </a:solidFill>
                <a:latin typeface="Calibri"/>
                <a:ea typeface="Calibri"/>
                <a:cs typeface="Calibri"/>
                <a:sym typeface="Calibri"/>
              </a:rPr>
              <a:t>Taking into account just the SPS dipoles</a:t>
            </a:r>
            <a:endParaRPr b="1" sz="1800">
              <a:solidFill>
                <a:srgbClr val="1C4587"/>
              </a:solidFill>
              <a:latin typeface="Calibri"/>
              <a:ea typeface="Calibri"/>
              <a:cs typeface="Calibri"/>
              <a:sym typeface="Calibri"/>
            </a:endParaRPr>
          </a:p>
        </p:txBody>
      </p:sp>
      <p:sp>
        <p:nvSpPr>
          <p:cNvPr id="273" name="Google Shape;273;p25"/>
          <p:cNvSpPr txBox="1"/>
          <p:nvPr/>
        </p:nvSpPr>
        <p:spPr>
          <a:xfrm>
            <a:off x="5355225" y="1358150"/>
            <a:ext cx="1062900" cy="256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1C4587"/>
                </a:solidFill>
                <a:latin typeface="Calibri"/>
                <a:ea typeface="Calibri"/>
                <a:cs typeface="Calibri"/>
                <a:sym typeface="Calibri"/>
              </a:rPr>
              <a:t>Zooming</a:t>
            </a:r>
            <a:endParaRPr sz="1800">
              <a:solidFill>
                <a:srgbClr val="1C4587"/>
              </a:solidFill>
              <a:latin typeface="Calibri"/>
              <a:ea typeface="Calibri"/>
              <a:cs typeface="Calibri"/>
              <a:sym typeface="Calibri"/>
            </a:endParaRPr>
          </a:p>
        </p:txBody>
      </p:sp>
      <p:sp>
        <p:nvSpPr>
          <p:cNvPr id="274" name="Google Shape;274;p25"/>
          <p:cNvSpPr txBox="1"/>
          <p:nvPr/>
        </p:nvSpPr>
        <p:spPr>
          <a:xfrm>
            <a:off x="297975" y="1972900"/>
            <a:ext cx="3318300" cy="1416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solidFill>
                  <a:srgbClr val="1C4587"/>
                </a:solidFill>
                <a:latin typeface="Calibri"/>
                <a:ea typeface="Calibri"/>
                <a:cs typeface="Calibri"/>
                <a:sym typeface="Calibri"/>
              </a:rPr>
              <a:t>The </a:t>
            </a:r>
            <a:r>
              <a:rPr lang="en" sz="2000">
                <a:solidFill>
                  <a:srgbClr val="1C4587"/>
                </a:solidFill>
                <a:latin typeface="Calibri"/>
                <a:ea typeface="Calibri"/>
                <a:cs typeface="Calibri"/>
                <a:sym typeface="Calibri"/>
              </a:rPr>
              <a:t>displacement</a:t>
            </a:r>
            <a:r>
              <a:rPr lang="en" sz="2000">
                <a:solidFill>
                  <a:srgbClr val="1C4587"/>
                </a:solidFill>
                <a:latin typeface="Calibri"/>
                <a:ea typeface="Calibri"/>
                <a:cs typeface="Calibri"/>
                <a:sym typeface="Calibri"/>
              </a:rPr>
              <a:t> on the machine planes x and y decrease from almost 4mm to less than 1mm </a:t>
            </a:r>
            <a:endParaRPr sz="2000">
              <a:solidFill>
                <a:srgbClr val="1C4587"/>
              </a:solidFill>
              <a:latin typeface="Calibri"/>
              <a:ea typeface="Calibri"/>
              <a:cs typeface="Calibri"/>
              <a:sym typeface="Calibri"/>
            </a:endParaRPr>
          </a:p>
        </p:txBody>
      </p:sp>
      <p:pic>
        <p:nvPicPr>
          <p:cNvPr id="275" name="Google Shape;275;p25"/>
          <p:cNvPicPr preferRelativeResize="0"/>
          <p:nvPr/>
        </p:nvPicPr>
        <p:blipFill>
          <a:blip r:embed="rId4">
            <a:alphaModFix/>
          </a:blip>
          <a:stretch>
            <a:fillRect/>
          </a:stretch>
        </p:blipFill>
        <p:spPr>
          <a:xfrm>
            <a:off x="3768675" y="1767350"/>
            <a:ext cx="3863404" cy="232072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pic>
        <p:nvPicPr>
          <p:cNvPr id="280" name="Google Shape;280;p26"/>
          <p:cNvPicPr preferRelativeResize="0"/>
          <p:nvPr/>
        </p:nvPicPr>
        <p:blipFill>
          <a:blip r:embed="rId3">
            <a:alphaModFix/>
          </a:blip>
          <a:stretch>
            <a:fillRect/>
          </a:stretch>
        </p:blipFill>
        <p:spPr>
          <a:xfrm>
            <a:off x="60800" y="4652363"/>
            <a:ext cx="432275" cy="432275"/>
          </a:xfrm>
          <a:prstGeom prst="rect">
            <a:avLst/>
          </a:prstGeom>
          <a:noFill/>
          <a:ln>
            <a:noFill/>
          </a:ln>
        </p:spPr>
      </p:pic>
      <p:sp>
        <p:nvSpPr>
          <p:cNvPr id="281" name="Google Shape;281;p26"/>
          <p:cNvSpPr txBox="1"/>
          <p:nvPr/>
        </p:nvSpPr>
        <p:spPr>
          <a:xfrm>
            <a:off x="573225" y="4699138"/>
            <a:ext cx="5611200" cy="33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2"/>
                </a:solidFill>
              </a:rPr>
              <a:t>SPS survey                                                              26/2/2024</a:t>
            </a:r>
            <a:endParaRPr sz="1100">
              <a:solidFill>
                <a:schemeClr val="dk2"/>
              </a:solidFill>
            </a:endParaRPr>
          </a:p>
        </p:txBody>
      </p:sp>
      <p:cxnSp>
        <p:nvCxnSpPr>
          <p:cNvPr id="282" name="Google Shape;282;p26"/>
          <p:cNvCxnSpPr/>
          <p:nvPr/>
        </p:nvCxnSpPr>
        <p:spPr>
          <a:xfrm>
            <a:off x="747150" y="4652375"/>
            <a:ext cx="7649700" cy="40200"/>
          </a:xfrm>
          <a:prstGeom prst="straightConnector1">
            <a:avLst/>
          </a:prstGeom>
          <a:noFill/>
          <a:ln cap="flat" cmpd="sng" w="9525">
            <a:solidFill>
              <a:schemeClr val="dk2"/>
            </a:solidFill>
            <a:prstDash val="solid"/>
            <a:round/>
            <a:headEnd len="med" w="med" type="none"/>
            <a:tailEnd len="med" w="med" type="none"/>
          </a:ln>
        </p:spPr>
      </p:cxnSp>
      <p:sp>
        <p:nvSpPr>
          <p:cNvPr id="283" name="Google Shape;283;p2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284" name="Google Shape;284;p26"/>
          <p:cNvSpPr txBox="1"/>
          <p:nvPr/>
        </p:nvSpPr>
        <p:spPr>
          <a:xfrm>
            <a:off x="122100" y="114850"/>
            <a:ext cx="5847000" cy="547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4000">
                <a:solidFill>
                  <a:srgbClr val="1C4587"/>
                </a:solidFill>
                <a:latin typeface="Calibri"/>
                <a:ea typeface="Calibri"/>
                <a:cs typeface="Calibri"/>
                <a:sym typeface="Calibri"/>
              </a:rPr>
              <a:t>SPS </a:t>
            </a:r>
            <a:r>
              <a:rPr lang="en" sz="3000">
                <a:solidFill>
                  <a:srgbClr val="1C4587"/>
                </a:solidFill>
                <a:latin typeface="Calibri"/>
                <a:ea typeface="Calibri"/>
                <a:cs typeface="Calibri"/>
                <a:sym typeface="Calibri"/>
              </a:rPr>
              <a:t>survey</a:t>
            </a:r>
            <a:endParaRPr sz="3000">
              <a:solidFill>
                <a:srgbClr val="1C4587"/>
              </a:solidFill>
              <a:latin typeface="Calibri"/>
              <a:ea typeface="Calibri"/>
              <a:cs typeface="Calibri"/>
              <a:sym typeface="Calibri"/>
            </a:endParaRPr>
          </a:p>
        </p:txBody>
      </p:sp>
      <p:sp>
        <p:nvSpPr>
          <p:cNvPr id="285" name="Google Shape;285;p2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286" name="Google Shape;286;p26"/>
          <p:cNvSpPr txBox="1"/>
          <p:nvPr/>
        </p:nvSpPr>
        <p:spPr>
          <a:xfrm>
            <a:off x="38300" y="820775"/>
            <a:ext cx="8306700" cy="800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solidFill>
                  <a:srgbClr val="1C4587"/>
                </a:solidFill>
                <a:latin typeface="Calibri"/>
                <a:ea typeface="Calibri"/>
                <a:cs typeface="Calibri"/>
                <a:sym typeface="Calibri"/>
              </a:rPr>
              <a:t>By adjusting the rotational angles of the SPS start, we were able to further reduce the differences between GEODE and MAD-X.</a:t>
            </a:r>
            <a:endParaRPr sz="2000">
              <a:solidFill>
                <a:srgbClr val="1C4587"/>
              </a:solidFill>
              <a:latin typeface="Calibri"/>
              <a:ea typeface="Calibri"/>
              <a:cs typeface="Calibri"/>
              <a:sym typeface="Calibri"/>
            </a:endParaRPr>
          </a:p>
        </p:txBody>
      </p:sp>
      <p:pic>
        <p:nvPicPr>
          <p:cNvPr id="287" name="Google Shape;287;p26"/>
          <p:cNvPicPr preferRelativeResize="0"/>
          <p:nvPr/>
        </p:nvPicPr>
        <p:blipFill>
          <a:blip r:embed="rId4">
            <a:alphaModFix/>
          </a:blip>
          <a:stretch>
            <a:fillRect/>
          </a:stretch>
        </p:blipFill>
        <p:spPr>
          <a:xfrm>
            <a:off x="420750" y="2859187"/>
            <a:ext cx="1787208" cy="1080775"/>
          </a:xfrm>
          <a:prstGeom prst="rect">
            <a:avLst/>
          </a:prstGeom>
          <a:noFill/>
          <a:ln>
            <a:noFill/>
          </a:ln>
        </p:spPr>
      </p:pic>
      <p:sp>
        <p:nvSpPr>
          <p:cNvPr id="288" name="Google Shape;288;p26"/>
          <p:cNvSpPr txBox="1"/>
          <p:nvPr/>
        </p:nvSpPr>
        <p:spPr>
          <a:xfrm>
            <a:off x="6841025" y="1647150"/>
            <a:ext cx="1062900" cy="256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1C4587"/>
                </a:solidFill>
                <a:latin typeface="Calibri"/>
                <a:ea typeface="Calibri"/>
                <a:cs typeface="Calibri"/>
                <a:sym typeface="Calibri"/>
              </a:rPr>
              <a:t>After</a:t>
            </a:r>
            <a:endParaRPr sz="1800">
              <a:solidFill>
                <a:srgbClr val="1C4587"/>
              </a:solidFill>
              <a:latin typeface="Calibri"/>
              <a:ea typeface="Calibri"/>
              <a:cs typeface="Calibri"/>
              <a:sym typeface="Calibri"/>
            </a:endParaRPr>
          </a:p>
        </p:txBody>
      </p:sp>
      <p:sp>
        <p:nvSpPr>
          <p:cNvPr id="289" name="Google Shape;289;p26"/>
          <p:cNvSpPr txBox="1"/>
          <p:nvPr/>
        </p:nvSpPr>
        <p:spPr>
          <a:xfrm>
            <a:off x="2936675" y="1647150"/>
            <a:ext cx="1062900" cy="256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1C4587"/>
                </a:solidFill>
                <a:latin typeface="Calibri"/>
                <a:ea typeface="Calibri"/>
                <a:cs typeface="Calibri"/>
                <a:sym typeface="Calibri"/>
              </a:rPr>
              <a:t>Before</a:t>
            </a:r>
            <a:endParaRPr sz="1800">
              <a:solidFill>
                <a:srgbClr val="1C4587"/>
              </a:solidFill>
              <a:latin typeface="Calibri"/>
              <a:ea typeface="Calibri"/>
              <a:cs typeface="Calibri"/>
              <a:sym typeface="Calibri"/>
            </a:endParaRPr>
          </a:p>
        </p:txBody>
      </p:sp>
      <p:sp>
        <p:nvSpPr>
          <p:cNvPr id="290" name="Google Shape;290;p26"/>
          <p:cNvSpPr txBox="1"/>
          <p:nvPr/>
        </p:nvSpPr>
        <p:spPr>
          <a:xfrm>
            <a:off x="201025" y="1740438"/>
            <a:ext cx="30000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Δθ</a:t>
            </a:r>
            <a:r>
              <a:rPr lang="en"/>
              <a:t>= 335 [μrad]  Yaw</a:t>
            </a:r>
            <a:endParaRPr/>
          </a:p>
          <a:p>
            <a:pPr indent="0" lvl="0" marL="0" rtl="0" algn="l">
              <a:spcBef>
                <a:spcPts val="0"/>
              </a:spcBef>
              <a:spcAft>
                <a:spcPts val="0"/>
              </a:spcAft>
              <a:buNone/>
            </a:pPr>
            <a:r>
              <a:rPr lang="en">
                <a:solidFill>
                  <a:schemeClr val="dk1"/>
                </a:solidFill>
              </a:rPr>
              <a:t>Δɸ</a:t>
            </a:r>
            <a:r>
              <a:rPr lang="en"/>
              <a:t>= 12 </a:t>
            </a:r>
            <a:r>
              <a:rPr lang="en">
                <a:solidFill>
                  <a:schemeClr val="dk1"/>
                </a:solidFill>
              </a:rPr>
              <a:t>[μrad]     Pitch</a:t>
            </a:r>
            <a:endParaRPr/>
          </a:p>
          <a:p>
            <a:pPr indent="0" lvl="0" marL="0" rtl="0" algn="l">
              <a:spcBef>
                <a:spcPts val="0"/>
              </a:spcBef>
              <a:spcAft>
                <a:spcPts val="0"/>
              </a:spcAft>
              <a:buNone/>
            </a:pPr>
            <a:r>
              <a:rPr lang="en">
                <a:solidFill>
                  <a:schemeClr val="dk1"/>
                </a:solidFill>
              </a:rPr>
              <a:t>Δ</a:t>
            </a:r>
            <a:r>
              <a:rPr lang="en"/>
              <a:t>ψ</a:t>
            </a:r>
            <a:r>
              <a:rPr lang="en"/>
              <a:t>= 31 </a:t>
            </a:r>
            <a:r>
              <a:rPr lang="en">
                <a:solidFill>
                  <a:schemeClr val="dk1"/>
                </a:solidFill>
              </a:rPr>
              <a:t>[μrad]     Roll</a:t>
            </a:r>
            <a:endParaRPr/>
          </a:p>
        </p:txBody>
      </p:sp>
      <p:pic>
        <p:nvPicPr>
          <p:cNvPr id="291" name="Google Shape;291;p26"/>
          <p:cNvPicPr preferRelativeResize="0"/>
          <p:nvPr/>
        </p:nvPicPr>
        <p:blipFill>
          <a:blip r:embed="rId5">
            <a:alphaModFix/>
          </a:blip>
          <a:stretch>
            <a:fillRect/>
          </a:stretch>
        </p:blipFill>
        <p:spPr>
          <a:xfrm>
            <a:off x="2697275" y="2175350"/>
            <a:ext cx="2937585" cy="1764600"/>
          </a:xfrm>
          <a:prstGeom prst="rect">
            <a:avLst/>
          </a:prstGeom>
          <a:noFill/>
          <a:ln>
            <a:noFill/>
          </a:ln>
        </p:spPr>
      </p:pic>
      <p:pic>
        <p:nvPicPr>
          <p:cNvPr id="292" name="Google Shape;292;p26"/>
          <p:cNvPicPr preferRelativeResize="0"/>
          <p:nvPr/>
        </p:nvPicPr>
        <p:blipFill>
          <a:blip r:embed="rId6">
            <a:alphaModFix/>
          </a:blip>
          <a:stretch>
            <a:fillRect/>
          </a:stretch>
        </p:blipFill>
        <p:spPr>
          <a:xfrm>
            <a:off x="5787260" y="2056350"/>
            <a:ext cx="3204340" cy="1863793"/>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 name="Shape 296"/>
        <p:cNvGrpSpPr/>
        <p:nvPr/>
      </p:nvGrpSpPr>
      <p:grpSpPr>
        <a:xfrm>
          <a:off x="0" y="0"/>
          <a:ext cx="0" cy="0"/>
          <a:chOff x="0" y="0"/>
          <a:chExt cx="0" cy="0"/>
        </a:xfrm>
      </p:grpSpPr>
      <p:pic>
        <p:nvPicPr>
          <p:cNvPr id="297" name="Google Shape;297;p27"/>
          <p:cNvPicPr preferRelativeResize="0"/>
          <p:nvPr/>
        </p:nvPicPr>
        <p:blipFill>
          <a:blip r:embed="rId3">
            <a:alphaModFix/>
          </a:blip>
          <a:stretch>
            <a:fillRect/>
          </a:stretch>
        </p:blipFill>
        <p:spPr>
          <a:xfrm>
            <a:off x="60800" y="4652363"/>
            <a:ext cx="432275" cy="432275"/>
          </a:xfrm>
          <a:prstGeom prst="rect">
            <a:avLst/>
          </a:prstGeom>
          <a:noFill/>
          <a:ln>
            <a:noFill/>
          </a:ln>
        </p:spPr>
      </p:pic>
      <p:sp>
        <p:nvSpPr>
          <p:cNvPr id="298" name="Google Shape;298;p27"/>
          <p:cNvSpPr txBox="1"/>
          <p:nvPr/>
        </p:nvSpPr>
        <p:spPr>
          <a:xfrm>
            <a:off x="573225" y="4699138"/>
            <a:ext cx="5611200" cy="33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2"/>
                </a:solidFill>
              </a:rPr>
              <a:t>SPS survey                                                              26/2/2024</a:t>
            </a:r>
            <a:endParaRPr sz="1100">
              <a:solidFill>
                <a:schemeClr val="dk2"/>
              </a:solidFill>
            </a:endParaRPr>
          </a:p>
        </p:txBody>
      </p:sp>
      <p:cxnSp>
        <p:nvCxnSpPr>
          <p:cNvPr id="299" name="Google Shape;299;p27"/>
          <p:cNvCxnSpPr/>
          <p:nvPr/>
        </p:nvCxnSpPr>
        <p:spPr>
          <a:xfrm>
            <a:off x="747150" y="4652375"/>
            <a:ext cx="7649700" cy="40200"/>
          </a:xfrm>
          <a:prstGeom prst="straightConnector1">
            <a:avLst/>
          </a:prstGeom>
          <a:noFill/>
          <a:ln cap="flat" cmpd="sng" w="9525">
            <a:solidFill>
              <a:schemeClr val="dk2"/>
            </a:solidFill>
            <a:prstDash val="solid"/>
            <a:round/>
            <a:headEnd len="med" w="med" type="none"/>
            <a:tailEnd len="med" w="med" type="none"/>
          </a:ln>
        </p:spPr>
      </p:cxnSp>
      <p:sp>
        <p:nvSpPr>
          <p:cNvPr id="300" name="Google Shape;300;p2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301" name="Google Shape;301;p27"/>
          <p:cNvSpPr txBox="1"/>
          <p:nvPr/>
        </p:nvSpPr>
        <p:spPr>
          <a:xfrm>
            <a:off x="122100" y="114850"/>
            <a:ext cx="5847000" cy="547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4000">
                <a:solidFill>
                  <a:srgbClr val="1C4587"/>
                </a:solidFill>
                <a:latin typeface="Calibri"/>
                <a:ea typeface="Calibri"/>
                <a:cs typeface="Calibri"/>
                <a:sym typeface="Calibri"/>
              </a:rPr>
              <a:t>SPS </a:t>
            </a:r>
            <a:r>
              <a:rPr lang="en" sz="3000">
                <a:solidFill>
                  <a:srgbClr val="1C4587"/>
                </a:solidFill>
                <a:latin typeface="Calibri"/>
                <a:ea typeface="Calibri"/>
                <a:cs typeface="Calibri"/>
                <a:sym typeface="Calibri"/>
              </a:rPr>
              <a:t>survey</a:t>
            </a:r>
            <a:endParaRPr sz="3000">
              <a:solidFill>
                <a:srgbClr val="1C4587"/>
              </a:solidFill>
              <a:latin typeface="Calibri"/>
              <a:ea typeface="Calibri"/>
              <a:cs typeface="Calibri"/>
              <a:sym typeface="Calibri"/>
            </a:endParaRPr>
          </a:p>
        </p:txBody>
      </p:sp>
      <p:sp>
        <p:nvSpPr>
          <p:cNvPr id="302" name="Google Shape;302;p2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303" name="Google Shape;303;p27"/>
          <p:cNvSpPr txBox="1"/>
          <p:nvPr/>
        </p:nvSpPr>
        <p:spPr>
          <a:xfrm>
            <a:off x="38300" y="820775"/>
            <a:ext cx="8306700" cy="1108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solidFill>
                  <a:srgbClr val="1C4587"/>
                </a:solidFill>
                <a:latin typeface="Calibri"/>
                <a:ea typeface="Calibri"/>
                <a:cs typeface="Calibri"/>
                <a:sym typeface="Calibri"/>
              </a:rPr>
              <a:t>Additional empirical adjustments:</a:t>
            </a:r>
            <a:endParaRPr sz="2000">
              <a:solidFill>
                <a:srgbClr val="1C4587"/>
              </a:solidFill>
              <a:latin typeface="Calibri"/>
              <a:ea typeface="Calibri"/>
              <a:cs typeface="Calibri"/>
              <a:sym typeface="Calibri"/>
            </a:endParaRPr>
          </a:p>
          <a:p>
            <a:pPr indent="-355600" lvl="0" marL="457200" rtl="0" algn="l">
              <a:spcBef>
                <a:spcPts val="0"/>
              </a:spcBef>
              <a:spcAft>
                <a:spcPts val="0"/>
              </a:spcAft>
              <a:buClr>
                <a:srgbClr val="1C4587"/>
              </a:buClr>
              <a:buSzPts val="2000"/>
              <a:buFont typeface="Calibri"/>
              <a:buChar char="●"/>
            </a:pPr>
            <a:r>
              <a:rPr lang="en" sz="2000">
                <a:solidFill>
                  <a:srgbClr val="1C4587"/>
                </a:solidFill>
                <a:latin typeface="Calibri"/>
                <a:ea typeface="Calibri"/>
                <a:cs typeface="Calibri"/>
                <a:sym typeface="Calibri"/>
              </a:rPr>
              <a:t>18.6um -&gt; 19.34um between MBs</a:t>
            </a:r>
            <a:endParaRPr sz="2000">
              <a:solidFill>
                <a:srgbClr val="1C4587"/>
              </a:solidFill>
              <a:latin typeface="Calibri"/>
              <a:ea typeface="Calibri"/>
              <a:cs typeface="Calibri"/>
              <a:sym typeface="Calibri"/>
            </a:endParaRPr>
          </a:p>
          <a:p>
            <a:pPr indent="-355600" lvl="0" marL="457200" rtl="0" algn="l">
              <a:spcBef>
                <a:spcPts val="0"/>
              </a:spcBef>
              <a:spcAft>
                <a:spcPts val="0"/>
              </a:spcAft>
              <a:buClr>
                <a:srgbClr val="1C4587"/>
              </a:buClr>
              <a:buSzPts val="2000"/>
              <a:buFont typeface="Calibri"/>
              <a:buChar char="●"/>
            </a:pPr>
            <a:r>
              <a:rPr lang="en" sz="2000">
                <a:solidFill>
                  <a:srgbClr val="1C4587"/>
                </a:solidFill>
                <a:latin typeface="Calibri"/>
                <a:ea typeface="Calibri"/>
                <a:cs typeface="Calibri"/>
                <a:sym typeface="Calibri"/>
              </a:rPr>
              <a:t>Adjust </a:t>
            </a:r>
            <a:r>
              <a:rPr lang="en" sz="2000">
                <a:solidFill>
                  <a:srgbClr val="1C4587"/>
                </a:solidFill>
                <a:latin typeface="Calibri"/>
                <a:ea typeface="Calibri"/>
                <a:cs typeface="Calibri"/>
                <a:sym typeface="Calibri"/>
              </a:rPr>
              <a:t>distance between straights</a:t>
            </a:r>
            <a:endParaRPr sz="2000">
              <a:solidFill>
                <a:srgbClr val="1C4587"/>
              </a:solidFill>
              <a:latin typeface="Calibri"/>
              <a:ea typeface="Calibri"/>
              <a:cs typeface="Calibri"/>
              <a:sym typeface="Calibri"/>
            </a:endParaRPr>
          </a:p>
        </p:txBody>
      </p:sp>
      <p:sp>
        <p:nvSpPr>
          <p:cNvPr id="304" name="Google Shape;304;p27"/>
          <p:cNvSpPr txBox="1"/>
          <p:nvPr/>
        </p:nvSpPr>
        <p:spPr>
          <a:xfrm>
            <a:off x="5453925" y="1972325"/>
            <a:ext cx="10629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rgbClr val="1C4587"/>
                </a:solidFill>
                <a:latin typeface="Calibri"/>
                <a:ea typeface="Calibri"/>
                <a:cs typeface="Calibri"/>
                <a:sym typeface="Calibri"/>
              </a:rPr>
              <a:t>After</a:t>
            </a:r>
            <a:endParaRPr sz="1800">
              <a:solidFill>
                <a:srgbClr val="1C4587"/>
              </a:solidFill>
              <a:latin typeface="Calibri"/>
              <a:ea typeface="Calibri"/>
              <a:cs typeface="Calibri"/>
              <a:sym typeface="Calibri"/>
            </a:endParaRPr>
          </a:p>
        </p:txBody>
      </p:sp>
      <p:sp>
        <p:nvSpPr>
          <p:cNvPr id="305" name="Google Shape;305;p27"/>
          <p:cNvSpPr txBox="1"/>
          <p:nvPr/>
        </p:nvSpPr>
        <p:spPr>
          <a:xfrm>
            <a:off x="887300" y="1928975"/>
            <a:ext cx="10629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rgbClr val="1C4587"/>
                </a:solidFill>
                <a:latin typeface="Calibri"/>
                <a:ea typeface="Calibri"/>
                <a:cs typeface="Calibri"/>
                <a:sym typeface="Calibri"/>
              </a:rPr>
              <a:t>Before</a:t>
            </a:r>
            <a:endParaRPr sz="1800">
              <a:solidFill>
                <a:srgbClr val="1C4587"/>
              </a:solidFill>
              <a:latin typeface="Calibri"/>
              <a:ea typeface="Calibri"/>
              <a:cs typeface="Calibri"/>
              <a:sym typeface="Calibri"/>
            </a:endParaRPr>
          </a:p>
        </p:txBody>
      </p:sp>
      <p:pic>
        <p:nvPicPr>
          <p:cNvPr id="306" name="Google Shape;306;p27"/>
          <p:cNvPicPr preferRelativeResize="0"/>
          <p:nvPr/>
        </p:nvPicPr>
        <p:blipFill>
          <a:blip r:embed="rId4">
            <a:alphaModFix/>
          </a:blip>
          <a:stretch>
            <a:fillRect/>
          </a:stretch>
        </p:blipFill>
        <p:spPr>
          <a:xfrm>
            <a:off x="345875" y="2327050"/>
            <a:ext cx="2891661" cy="2152369"/>
          </a:xfrm>
          <a:prstGeom prst="rect">
            <a:avLst/>
          </a:prstGeom>
          <a:noFill/>
          <a:ln>
            <a:noFill/>
          </a:ln>
        </p:spPr>
      </p:pic>
      <p:pic>
        <p:nvPicPr>
          <p:cNvPr id="307" name="Google Shape;307;p27"/>
          <p:cNvPicPr preferRelativeResize="0"/>
          <p:nvPr/>
        </p:nvPicPr>
        <p:blipFill>
          <a:blip r:embed="rId5">
            <a:alphaModFix/>
          </a:blip>
          <a:stretch>
            <a:fillRect/>
          </a:stretch>
        </p:blipFill>
        <p:spPr>
          <a:xfrm>
            <a:off x="5222061" y="2390663"/>
            <a:ext cx="2550022" cy="191355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1" name="Shape 311"/>
        <p:cNvGrpSpPr/>
        <p:nvPr/>
      </p:nvGrpSpPr>
      <p:grpSpPr>
        <a:xfrm>
          <a:off x="0" y="0"/>
          <a:ext cx="0" cy="0"/>
          <a:chOff x="0" y="0"/>
          <a:chExt cx="0" cy="0"/>
        </a:xfrm>
      </p:grpSpPr>
      <p:pic>
        <p:nvPicPr>
          <p:cNvPr id="312" name="Google Shape;312;p28"/>
          <p:cNvPicPr preferRelativeResize="0"/>
          <p:nvPr/>
        </p:nvPicPr>
        <p:blipFill>
          <a:blip r:embed="rId4">
            <a:alphaModFix/>
          </a:blip>
          <a:stretch>
            <a:fillRect/>
          </a:stretch>
        </p:blipFill>
        <p:spPr>
          <a:xfrm>
            <a:off x="60800" y="4652363"/>
            <a:ext cx="432275" cy="432275"/>
          </a:xfrm>
          <a:prstGeom prst="rect">
            <a:avLst/>
          </a:prstGeom>
          <a:noFill/>
          <a:ln>
            <a:noFill/>
          </a:ln>
        </p:spPr>
      </p:pic>
      <p:sp>
        <p:nvSpPr>
          <p:cNvPr id="313" name="Google Shape;313;p28"/>
          <p:cNvSpPr txBox="1"/>
          <p:nvPr/>
        </p:nvSpPr>
        <p:spPr>
          <a:xfrm>
            <a:off x="573225" y="4699138"/>
            <a:ext cx="5611200" cy="33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2"/>
                </a:solidFill>
              </a:rPr>
              <a:t>SPS survey                                                              26/2/2024</a:t>
            </a:r>
            <a:endParaRPr sz="1100">
              <a:solidFill>
                <a:schemeClr val="dk2"/>
              </a:solidFill>
            </a:endParaRPr>
          </a:p>
        </p:txBody>
      </p:sp>
      <p:cxnSp>
        <p:nvCxnSpPr>
          <p:cNvPr id="314" name="Google Shape;314;p28"/>
          <p:cNvCxnSpPr/>
          <p:nvPr/>
        </p:nvCxnSpPr>
        <p:spPr>
          <a:xfrm>
            <a:off x="747150" y="4652375"/>
            <a:ext cx="7649700" cy="40200"/>
          </a:xfrm>
          <a:prstGeom prst="straightConnector1">
            <a:avLst/>
          </a:prstGeom>
          <a:noFill/>
          <a:ln cap="flat" cmpd="sng" w="9525">
            <a:solidFill>
              <a:schemeClr val="dk2"/>
            </a:solidFill>
            <a:prstDash val="solid"/>
            <a:round/>
            <a:headEnd len="med" w="med" type="none"/>
            <a:tailEnd len="med" w="med" type="none"/>
          </a:ln>
        </p:spPr>
      </p:cxnSp>
      <p:sp>
        <p:nvSpPr>
          <p:cNvPr id="315" name="Google Shape;315;p2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316" name="Google Shape;316;p28"/>
          <p:cNvSpPr txBox="1"/>
          <p:nvPr/>
        </p:nvSpPr>
        <p:spPr>
          <a:xfrm>
            <a:off x="122100" y="114850"/>
            <a:ext cx="5847000" cy="547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4000">
                <a:solidFill>
                  <a:srgbClr val="1C4587"/>
                </a:solidFill>
                <a:latin typeface="Calibri"/>
                <a:ea typeface="Calibri"/>
                <a:cs typeface="Calibri"/>
                <a:sym typeface="Calibri"/>
              </a:rPr>
              <a:t>SPS </a:t>
            </a:r>
            <a:r>
              <a:rPr lang="en" sz="3000">
                <a:solidFill>
                  <a:srgbClr val="1C4587"/>
                </a:solidFill>
                <a:latin typeface="Calibri"/>
                <a:ea typeface="Calibri"/>
                <a:cs typeface="Calibri"/>
                <a:sym typeface="Calibri"/>
              </a:rPr>
              <a:t>survey</a:t>
            </a:r>
            <a:endParaRPr sz="3000">
              <a:solidFill>
                <a:srgbClr val="1C4587"/>
              </a:solidFill>
              <a:latin typeface="Calibri"/>
              <a:ea typeface="Calibri"/>
              <a:cs typeface="Calibri"/>
              <a:sym typeface="Calibri"/>
            </a:endParaRPr>
          </a:p>
        </p:txBody>
      </p:sp>
      <p:sp>
        <p:nvSpPr>
          <p:cNvPr id="317" name="Google Shape;317;p2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318" name="Google Shape;318;p28"/>
          <p:cNvSpPr txBox="1"/>
          <p:nvPr/>
        </p:nvSpPr>
        <p:spPr>
          <a:xfrm>
            <a:off x="122100" y="873000"/>
            <a:ext cx="8526000" cy="2568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1C4587"/>
                </a:solidFill>
                <a:latin typeface="Calibri"/>
                <a:ea typeface="Calibri"/>
                <a:cs typeface="Calibri"/>
                <a:sym typeface="Calibri"/>
              </a:rPr>
              <a:t>Doing some additional empirical adjustment to </a:t>
            </a:r>
            <a:r>
              <a:rPr lang="en" sz="1800">
                <a:solidFill>
                  <a:srgbClr val="1C4587"/>
                </a:solidFill>
                <a:latin typeface="Calibri"/>
                <a:ea typeface="Calibri"/>
                <a:cs typeface="Calibri"/>
                <a:sym typeface="Calibri"/>
              </a:rPr>
              <a:t>certain dipoles and correctors by a few micrometers (10-100) enabled us to achieve a discrepancy of under 5um in all machine planes.</a:t>
            </a:r>
            <a:endParaRPr sz="1800">
              <a:solidFill>
                <a:srgbClr val="1C4587"/>
              </a:solidFill>
              <a:latin typeface="Calibri"/>
              <a:ea typeface="Calibri"/>
              <a:cs typeface="Calibri"/>
              <a:sym typeface="Calibri"/>
            </a:endParaRPr>
          </a:p>
        </p:txBody>
      </p:sp>
      <p:sp>
        <p:nvSpPr>
          <p:cNvPr id="319" name="Google Shape;319;p28"/>
          <p:cNvSpPr txBox="1"/>
          <p:nvPr/>
        </p:nvSpPr>
        <p:spPr>
          <a:xfrm>
            <a:off x="1996500" y="4115500"/>
            <a:ext cx="6076500" cy="467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rgbClr val="1C4587"/>
                </a:solidFill>
                <a:latin typeface="Calibri"/>
                <a:ea typeface="Calibri"/>
                <a:cs typeface="Calibri"/>
                <a:sym typeface="Calibri"/>
              </a:rPr>
              <a:t>GEODE</a:t>
            </a:r>
            <a:r>
              <a:rPr b="1" lang="en" sz="1800">
                <a:solidFill>
                  <a:srgbClr val="1C4587"/>
                </a:solidFill>
                <a:latin typeface="Calibri"/>
                <a:ea typeface="Calibri"/>
                <a:cs typeface="Calibri"/>
                <a:sym typeface="Calibri"/>
              </a:rPr>
              <a:t> and MAD-X (dipoles) geometries  are now matching!</a:t>
            </a:r>
            <a:endParaRPr b="1" sz="1800">
              <a:solidFill>
                <a:srgbClr val="1C4587"/>
              </a:solidFill>
              <a:latin typeface="Calibri"/>
              <a:ea typeface="Calibri"/>
              <a:cs typeface="Calibri"/>
              <a:sym typeface="Calibri"/>
            </a:endParaRPr>
          </a:p>
        </p:txBody>
      </p:sp>
      <p:pic>
        <p:nvPicPr>
          <p:cNvPr id="320" name="Google Shape;320;p28"/>
          <p:cNvPicPr preferRelativeResize="0"/>
          <p:nvPr/>
        </p:nvPicPr>
        <p:blipFill>
          <a:blip r:embed="rId5">
            <a:alphaModFix/>
          </a:blip>
          <a:stretch>
            <a:fillRect/>
          </a:stretch>
        </p:blipFill>
        <p:spPr>
          <a:xfrm>
            <a:off x="4596175" y="1618900"/>
            <a:ext cx="3142892" cy="2380050"/>
          </a:xfrm>
          <a:prstGeom prst="rect">
            <a:avLst/>
          </a:prstGeom>
          <a:noFill/>
          <a:ln>
            <a:noFill/>
          </a:ln>
        </p:spPr>
      </p:pic>
      <p:pic>
        <p:nvPicPr>
          <p:cNvPr id="321" name="Google Shape;321;p28"/>
          <p:cNvPicPr preferRelativeResize="0"/>
          <p:nvPr/>
        </p:nvPicPr>
        <p:blipFill>
          <a:blip r:embed="rId6">
            <a:alphaModFix/>
          </a:blip>
          <a:stretch>
            <a:fillRect/>
          </a:stretch>
        </p:blipFill>
        <p:spPr>
          <a:xfrm>
            <a:off x="493075" y="1800169"/>
            <a:ext cx="2997300" cy="224555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5" name="Shape 325"/>
        <p:cNvGrpSpPr/>
        <p:nvPr/>
      </p:nvGrpSpPr>
      <p:grpSpPr>
        <a:xfrm>
          <a:off x="0" y="0"/>
          <a:ext cx="0" cy="0"/>
          <a:chOff x="0" y="0"/>
          <a:chExt cx="0" cy="0"/>
        </a:xfrm>
      </p:grpSpPr>
      <p:pic>
        <p:nvPicPr>
          <p:cNvPr id="326" name="Google Shape;326;p29"/>
          <p:cNvPicPr preferRelativeResize="0"/>
          <p:nvPr/>
        </p:nvPicPr>
        <p:blipFill>
          <a:blip r:embed="rId3">
            <a:alphaModFix/>
          </a:blip>
          <a:stretch>
            <a:fillRect/>
          </a:stretch>
        </p:blipFill>
        <p:spPr>
          <a:xfrm>
            <a:off x="60800" y="4652363"/>
            <a:ext cx="432275" cy="432275"/>
          </a:xfrm>
          <a:prstGeom prst="rect">
            <a:avLst/>
          </a:prstGeom>
          <a:noFill/>
          <a:ln>
            <a:noFill/>
          </a:ln>
        </p:spPr>
      </p:pic>
      <p:sp>
        <p:nvSpPr>
          <p:cNvPr id="327" name="Google Shape;327;p29"/>
          <p:cNvSpPr txBox="1"/>
          <p:nvPr/>
        </p:nvSpPr>
        <p:spPr>
          <a:xfrm>
            <a:off x="573225" y="4699138"/>
            <a:ext cx="5611200" cy="33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2"/>
                </a:solidFill>
              </a:rPr>
              <a:t>SPS survey                                                              26/2/2024</a:t>
            </a:r>
            <a:endParaRPr sz="1100">
              <a:solidFill>
                <a:schemeClr val="dk2"/>
              </a:solidFill>
            </a:endParaRPr>
          </a:p>
        </p:txBody>
      </p:sp>
      <p:cxnSp>
        <p:nvCxnSpPr>
          <p:cNvPr id="328" name="Google Shape;328;p29"/>
          <p:cNvCxnSpPr/>
          <p:nvPr/>
        </p:nvCxnSpPr>
        <p:spPr>
          <a:xfrm>
            <a:off x="747150" y="4652375"/>
            <a:ext cx="7649700" cy="40200"/>
          </a:xfrm>
          <a:prstGeom prst="straightConnector1">
            <a:avLst/>
          </a:prstGeom>
          <a:noFill/>
          <a:ln cap="flat" cmpd="sng" w="9525">
            <a:solidFill>
              <a:schemeClr val="dk2"/>
            </a:solidFill>
            <a:prstDash val="solid"/>
            <a:round/>
            <a:headEnd len="med" w="med" type="none"/>
            <a:tailEnd len="med" w="med" type="none"/>
          </a:ln>
        </p:spPr>
      </p:cxnSp>
      <p:sp>
        <p:nvSpPr>
          <p:cNvPr id="329" name="Google Shape;329;p2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330" name="Google Shape;330;p29"/>
          <p:cNvSpPr txBox="1"/>
          <p:nvPr/>
        </p:nvSpPr>
        <p:spPr>
          <a:xfrm>
            <a:off x="122100" y="114850"/>
            <a:ext cx="5847000" cy="547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4000">
                <a:solidFill>
                  <a:srgbClr val="1C4587"/>
                </a:solidFill>
                <a:latin typeface="Calibri"/>
                <a:ea typeface="Calibri"/>
                <a:cs typeface="Calibri"/>
                <a:sym typeface="Calibri"/>
              </a:rPr>
              <a:t>SPS </a:t>
            </a:r>
            <a:r>
              <a:rPr lang="en" sz="3000">
                <a:solidFill>
                  <a:srgbClr val="1C4587"/>
                </a:solidFill>
                <a:latin typeface="Calibri"/>
                <a:ea typeface="Calibri"/>
                <a:cs typeface="Calibri"/>
                <a:sym typeface="Calibri"/>
              </a:rPr>
              <a:t>energy </a:t>
            </a:r>
            <a:r>
              <a:rPr lang="en" sz="3000">
                <a:solidFill>
                  <a:srgbClr val="1C4587"/>
                </a:solidFill>
                <a:latin typeface="Calibri"/>
                <a:ea typeface="Calibri"/>
                <a:cs typeface="Calibri"/>
                <a:sym typeface="Calibri"/>
              </a:rPr>
              <a:t>mystery</a:t>
            </a:r>
            <a:r>
              <a:rPr lang="en" sz="3000">
                <a:solidFill>
                  <a:srgbClr val="1C4587"/>
                </a:solidFill>
                <a:latin typeface="Calibri"/>
                <a:ea typeface="Calibri"/>
                <a:cs typeface="Calibri"/>
                <a:sym typeface="Calibri"/>
              </a:rPr>
              <a:t> </a:t>
            </a:r>
            <a:r>
              <a:rPr lang="en" sz="4000">
                <a:solidFill>
                  <a:srgbClr val="1C4587"/>
                </a:solidFill>
                <a:latin typeface="Calibri"/>
                <a:ea typeface="Calibri"/>
                <a:cs typeface="Calibri"/>
                <a:sym typeface="Calibri"/>
              </a:rPr>
              <a:t> </a:t>
            </a:r>
            <a:endParaRPr sz="3000">
              <a:solidFill>
                <a:srgbClr val="1C4587"/>
              </a:solidFill>
              <a:latin typeface="Calibri"/>
              <a:ea typeface="Calibri"/>
              <a:cs typeface="Calibri"/>
              <a:sym typeface="Calibri"/>
            </a:endParaRPr>
          </a:p>
        </p:txBody>
      </p:sp>
      <p:pic>
        <p:nvPicPr>
          <p:cNvPr id="331" name="Google Shape;331;p29"/>
          <p:cNvPicPr preferRelativeResize="0"/>
          <p:nvPr/>
        </p:nvPicPr>
        <p:blipFill>
          <a:blip r:embed="rId4">
            <a:alphaModFix/>
          </a:blip>
          <a:stretch>
            <a:fillRect/>
          </a:stretch>
        </p:blipFill>
        <p:spPr>
          <a:xfrm>
            <a:off x="791725" y="1335250"/>
            <a:ext cx="5076899" cy="796050"/>
          </a:xfrm>
          <a:prstGeom prst="rect">
            <a:avLst/>
          </a:prstGeom>
          <a:noFill/>
          <a:ln>
            <a:noFill/>
          </a:ln>
        </p:spPr>
      </p:pic>
      <p:pic>
        <p:nvPicPr>
          <p:cNvPr id="332" name="Google Shape;332;p29"/>
          <p:cNvPicPr preferRelativeResize="0"/>
          <p:nvPr/>
        </p:nvPicPr>
        <p:blipFill>
          <a:blip r:embed="rId5">
            <a:alphaModFix/>
          </a:blip>
          <a:stretch>
            <a:fillRect/>
          </a:stretch>
        </p:blipFill>
        <p:spPr>
          <a:xfrm>
            <a:off x="204200" y="915300"/>
            <a:ext cx="1676400" cy="361950"/>
          </a:xfrm>
          <a:prstGeom prst="rect">
            <a:avLst/>
          </a:prstGeom>
          <a:noFill/>
          <a:ln>
            <a:noFill/>
          </a:ln>
        </p:spPr>
      </p:pic>
      <p:pic>
        <p:nvPicPr>
          <p:cNvPr id="333" name="Google Shape;333;p29"/>
          <p:cNvPicPr preferRelativeResize="0"/>
          <p:nvPr/>
        </p:nvPicPr>
        <p:blipFill>
          <a:blip r:embed="rId6">
            <a:alphaModFix/>
          </a:blip>
          <a:stretch>
            <a:fillRect/>
          </a:stretch>
        </p:blipFill>
        <p:spPr>
          <a:xfrm>
            <a:off x="2470125" y="1010550"/>
            <a:ext cx="4284274" cy="266700"/>
          </a:xfrm>
          <a:prstGeom prst="rect">
            <a:avLst/>
          </a:prstGeom>
          <a:noFill/>
          <a:ln>
            <a:noFill/>
          </a:ln>
        </p:spPr>
      </p:pic>
      <p:pic>
        <p:nvPicPr>
          <p:cNvPr id="334" name="Google Shape;334;p29"/>
          <p:cNvPicPr preferRelativeResize="0"/>
          <p:nvPr/>
        </p:nvPicPr>
        <p:blipFill>
          <a:blip r:embed="rId7">
            <a:alphaModFix/>
          </a:blip>
          <a:stretch>
            <a:fillRect/>
          </a:stretch>
        </p:blipFill>
        <p:spPr>
          <a:xfrm>
            <a:off x="315925" y="2143428"/>
            <a:ext cx="6206535" cy="777100"/>
          </a:xfrm>
          <a:prstGeom prst="rect">
            <a:avLst/>
          </a:prstGeom>
          <a:noFill/>
          <a:ln>
            <a:noFill/>
          </a:ln>
        </p:spPr>
      </p:pic>
      <p:sp>
        <p:nvSpPr>
          <p:cNvPr id="335" name="Google Shape;335;p29"/>
          <p:cNvSpPr/>
          <p:nvPr/>
        </p:nvSpPr>
        <p:spPr>
          <a:xfrm>
            <a:off x="3667200" y="2494725"/>
            <a:ext cx="2539800" cy="266700"/>
          </a:xfrm>
          <a:prstGeom prst="rect">
            <a:avLst/>
          </a:prstGeom>
          <a:solidFill>
            <a:srgbClr val="F36161">
              <a:alpha val="6880"/>
            </a:srgbClr>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36" name="Google Shape;336;p2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337" name="Google Shape;337;p29"/>
          <p:cNvPicPr preferRelativeResize="0"/>
          <p:nvPr/>
        </p:nvPicPr>
        <p:blipFill>
          <a:blip r:embed="rId8">
            <a:alphaModFix/>
          </a:blip>
          <a:stretch>
            <a:fillRect/>
          </a:stretch>
        </p:blipFill>
        <p:spPr>
          <a:xfrm>
            <a:off x="296050" y="3007300"/>
            <a:ext cx="4083650" cy="1164459"/>
          </a:xfrm>
          <a:prstGeom prst="rect">
            <a:avLst/>
          </a:prstGeom>
          <a:noFill/>
          <a:ln>
            <a:noFill/>
          </a:ln>
        </p:spPr>
      </p:pic>
      <p:sp>
        <p:nvSpPr>
          <p:cNvPr id="338" name="Google Shape;338;p29"/>
          <p:cNvSpPr txBox="1"/>
          <p:nvPr/>
        </p:nvSpPr>
        <p:spPr>
          <a:xfrm>
            <a:off x="4572000" y="3171100"/>
            <a:ext cx="42444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chemeClr val="dk2"/>
                </a:solidFill>
              </a:rPr>
              <a:t>Nominal </a:t>
            </a:r>
            <a:r>
              <a:rPr lang="en">
                <a:solidFill>
                  <a:schemeClr val="dk2"/>
                </a:solidFill>
              </a:rPr>
              <a:t>length: </a:t>
            </a:r>
            <a:r>
              <a:rPr lang="en">
                <a:solidFill>
                  <a:schemeClr val="dk2"/>
                </a:solidFill>
              </a:rPr>
              <a:t>6911.5038 m</a:t>
            </a:r>
            <a:endParaRPr>
              <a:solidFill>
                <a:schemeClr val="dk2"/>
              </a:solidFill>
            </a:endParaRPr>
          </a:p>
          <a:p>
            <a:pPr indent="0" lvl="0" marL="0" rtl="0" algn="l">
              <a:spcBef>
                <a:spcPts val="0"/>
              </a:spcBef>
              <a:spcAft>
                <a:spcPts val="0"/>
              </a:spcAft>
              <a:buNone/>
            </a:pPr>
            <a:r>
              <a:rPr lang="en">
                <a:solidFill>
                  <a:schemeClr val="dk2"/>
                </a:solidFill>
              </a:rPr>
              <a:t>With  present corrections:  </a:t>
            </a:r>
            <a:r>
              <a:rPr lang="en">
                <a:solidFill>
                  <a:schemeClr val="dk2"/>
                </a:solidFill>
              </a:rPr>
              <a:t>6911.5177 m</a:t>
            </a:r>
            <a:endParaRPr>
              <a:solidFill>
                <a:schemeClr val="dk2"/>
              </a:solidFill>
            </a:endParaRPr>
          </a:p>
          <a:p>
            <a:pPr indent="0" lvl="0" marL="0" rtl="0" algn="l">
              <a:spcBef>
                <a:spcPts val="0"/>
              </a:spcBef>
              <a:spcAft>
                <a:spcPts val="0"/>
              </a:spcAft>
              <a:buNone/>
            </a:pPr>
            <a:r>
              <a:rPr lang="en">
                <a:solidFill>
                  <a:schemeClr val="dk2"/>
                </a:solidFill>
              </a:rPr>
              <a:t>Still ~49 mm missing</a:t>
            </a:r>
            <a:endParaRPr>
              <a:solidFill>
                <a:schemeClr val="dk2"/>
              </a:solidFill>
            </a:endParaRPr>
          </a:p>
        </p:txBody>
      </p:sp>
      <p:sp>
        <p:nvSpPr>
          <p:cNvPr id="339" name="Google Shape;339;p29"/>
          <p:cNvSpPr/>
          <p:nvPr/>
        </p:nvSpPr>
        <p:spPr>
          <a:xfrm>
            <a:off x="3118650" y="3786700"/>
            <a:ext cx="1135500" cy="167700"/>
          </a:xfrm>
          <a:prstGeom prst="rect">
            <a:avLst/>
          </a:prstGeom>
          <a:solidFill>
            <a:srgbClr val="F36161">
              <a:alpha val="6880"/>
            </a:srgbClr>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40" name="Google Shape;340;p29"/>
          <p:cNvSpPr txBox="1"/>
          <p:nvPr/>
        </p:nvSpPr>
        <p:spPr>
          <a:xfrm>
            <a:off x="60800" y="4401300"/>
            <a:ext cx="3578700" cy="266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600">
                <a:solidFill>
                  <a:schemeClr val="dk2"/>
                </a:solidFill>
              </a:rPr>
              <a:t>https://jwenning.web.cern.ch/documents/SPS/Notes/sps_ecal02.pdf</a:t>
            </a:r>
            <a:endParaRPr sz="600">
              <a:solidFill>
                <a:schemeClr val="dk2"/>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 name="Shape 344"/>
        <p:cNvGrpSpPr/>
        <p:nvPr/>
      </p:nvGrpSpPr>
      <p:grpSpPr>
        <a:xfrm>
          <a:off x="0" y="0"/>
          <a:ext cx="0" cy="0"/>
          <a:chOff x="0" y="0"/>
          <a:chExt cx="0" cy="0"/>
        </a:xfrm>
      </p:grpSpPr>
      <p:sp>
        <p:nvSpPr>
          <p:cNvPr id="345" name="Google Shape;345;p30"/>
          <p:cNvSpPr txBox="1"/>
          <p:nvPr/>
        </p:nvSpPr>
        <p:spPr>
          <a:xfrm>
            <a:off x="122100" y="136750"/>
            <a:ext cx="4225800" cy="547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4000">
                <a:solidFill>
                  <a:srgbClr val="1C4587"/>
                </a:solidFill>
                <a:latin typeface="Calibri"/>
                <a:ea typeface="Calibri"/>
                <a:cs typeface="Calibri"/>
                <a:sym typeface="Calibri"/>
              </a:rPr>
              <a:t>Conclusion</a:t>
            </a:r>
            <a:r>
              <a:rPr lang="en" sz="4000">
                <a:solidFill>
                  <a:srgbClr val="1C4587"/>
                </a:solidFill>
                <a:latin typeface="Calibri"/>
                <a:ea typeface="Calibri"/>
                <a:cs typeface="Calibri"/>
                <a:sym typeface="Calibri"/>
              </a:rPr>
              <a:t> </a:t>
            </a:r>
            <a:r>
              <a:rPr lang="en" sz="4000">
                <a:solidFill>
                  <a:srgbClr val="1C4587"/>
                </a:solidFill>
                <a:latin typeface="Calibri"/>
                <a:ea typeface="Calibri"/>
                <a:cs typeface="Calibri"/>
                <a:sym typeface="Calibri"/>
              </a:rPr>
              <a:t>:</a:t>
            </a:r>
            <a:endParaRPr sz="4000">
              <a:solidFill>
                <a:srgbClr val="1C4587"/>
              </a:solidFill>
              <a:latin typeface="Calibri"/>
              <a:ea typeface="Calibri"/>
              <a:cs typeface="Calibri"/>
              <a:sym typeface="Calibri"/>
            </a:endParaRPr>
          </a:p>
        </p:txBody>
      </p:sp>
      <p:pic>
        <p:nvPicPr>
          <p:cNvPr id="346" name="Google Shape;346;p30"/>
          <p:cNvPicPr preferRelativeResize="0"/>
          <p:nvPr/>
        </p:nvPicPr>
        <p:blipFill>
          <a:blip r:embed="rId4">
            <a:alphaModFix/>
          </a:blip>
          <a:stretch>
            <a:fillRect/>
          </a:stretch>
        </p:blipFill>
        <p:spPr>
          <a:xfrm>
            <a:off x="60800" y="4652363"/>
            <a:ext cx="432275" cy="432275"/>
          </a:xfrm>
          <a:prstGeom prst="rect">
            <a:avLst/>
          </a:prstGeom>
          <a:noFill/>
          <a:ln>
            <a:noFill/>
          </a:ln>
        </p:spPr>
      </p:pic>
      <p:cxnSp>
        <p:nvCxnSpPr>
          <p:cNvPr id="347" name="Google Shape;347;p30"/>
          <p:cNvCxnSpPr/>
          <p:nvPr/>
        </p:nvCxnSpPr>
        <p:spPr>
          <a:xfrm>
            <a:off x="747150" y="4652375"/>
            <a:ext cx="7649700" cy="40200"/>
          </a:xfrm>
          <a:prstGeom prst="straightConnector1">
            <a:avLst/>
          </a:prstGeom>
          <a:noFill/>
          <a:ln cap="flat" cmpd="sng" w="9525">
            <a:solidFill>
              <a:schemeClr val="dk2"/>
            </a:solidFill>
            <a:prstDash val="solid"/>
            <a:round/>
            <a:headEnd len="med" w="med" type="none"/>
            <a:tailEnd len="med" w="med" type="none"/>
          </a:ln>
        </p:spPr>
      </p:cxnSp>
      <p:sp>
        <p:nvSpPr>
          <p:cNvPr id="348" name="Google Shape;348;p30"/>
          <p:cNvSpPr txBox="1"/>
          <p:nvPr/>
        </p:nvSpPr>
        <p:spPr>
          <a:xfrm>
            <a:off x="147600" y="1058775"/>
            <a:ext cx="8996400" cy="3244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1C4587"/>
                </a:solidFill>
                <a:latin typeface="Calibri"/>
                <a:ea typeface="Calibri"/>
                <a:cs typeface="Calibri"/>
                <a:sym typeface="Calibri"/>
              </a:rPr>
              <a:t>With the corrections:</a:t>
            </a:r>
            <a:endParaRPr sz="1800">
              <a:solidFill>
                <a:srgbClr val="1C4587"/>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t/>
            </a:r>
            <a:endParaRPr sz="1800">
              <a:solidFill>
                <a:srgbClr val="1C4587"/>
              </a:solidFill>
              <a:latin typeface="Calibri"/>
              <a:ea typeface="Calibri"/>
              <a:cs typeface="Calibri"/>
              <a:sym typeface="Calibri"/>
            </a:endParaRPr>
          </a:p>
          <a:p>
            <a:pPr indent="-342900" lvl="0" marL="457200" rtl="0" algn="l">
              <a:lnSpc>
                <a:spcPct val="115000"/>
              </a:lnSpc>
              <a:spcBef>
                <a:spcPts val="0"/>
              </a:spcBef>
              <a:spcAft>
                <a:spcPts val="0"/>
              </a:spcAft>
              <a:buClr>
                <a:srgbClr val="1C4587"/>
              </a:buClr>
              <a:buSzPts val="1800"/>
              <a:buFont typeface="Calibri"/>
              <a:buChar char="●"/>
            </a:pPr>
            <a:r>
              <a:rPr lang="en" sz="1800">
                <a:solidFill>
                  <a:srgbClr val="1C4587"/>
                </a:solidFill>
                <a:latin typeface="Calibri"/>
                <a:ea typeface="Calibri"/>
                <a:cs typeface="Calibri"/>
                <a:sym typeface="Calibri"/>
              </a:rPr>
              <a:t>Moved the machine trajectory by almost 13.8 mm by increasing distance between dipoles</a:t>
            </a:r>
            <a:endParaRPr sz="1800">
              <a:solidFill>
                <a:srgbClr val="1C4587"/>
              </a:solidFill>
              <a:latin typeface="Calibri"/>
              <a:ea typeface="Calibri"/>
              <a:cs typeface="Calibri"/>
              <a:sym typeface="Calibri"/>
            </a:endParaRPr>
          </a:p>
          <a:p>
            <a:pPr indent="-342900" lvl="0" marL="457200" rtl="0" algn="l">
              <a:lnSpc>
                <a:spcPct val="115000"/>
              </a:lnSpc>
              <a:spcBef>
                <a:spcPts val="0"/>
              </a:spcBef>
              <a:spcAft>
                <a:spcPts val="0"/>
              </a:spcAft>
              <a:buClr>
                <a:srgbClr val="1C4587"/>
              </a:buClr>
              <a:buSzPts val="1800"/>
              <a:buFont typeface="Calibri"/>
              <a:buChar char="●"/>
            </a:pPr>
            <a:r>
              <a:rPr lang="en" sz="1800">
                <a:solidFill>
                  <a:srgbClr val="1C4587"/>
                </a:solidFill>
                <a:latin typeface="Calibri"/>
                <a:ea typeface="Calibri"/>
                <a:cs typeface="Calibri"/>
                <a:sym typeface="Calibri"/>
              </a:rPr>
              <a:t>Changing the starting direction</a:t>
            </a:r>
            <a:endParaRPr sz="1800">
              <a:solidFill>
                <a:srgbClr val="1C4587"/>
              </a:solidFill>
              <a:latin typeface="Calibri"/>
              <a:ea typeface="Calibri"/>
              <a:cs typeface="Calibri"/>
              <a:sym typeface="Calibri"/>
            </a:endParaRPr>
          </a:p>
          <a:p>
            <a:pPr indent="-342900" lvl="0" marL="457200" rtl="0" algn="l">
              <a:lnSpc>
                <a:spcPct val="115000"/>
              </a:lnSpc>
              <a:spcBef>
                <a:spcPts val="0"/>
              </a:spcBef>
              <a:spcAft>
                <a:spcPts val="0"/>
              </a:spcAft>
              <a:buClr>
                <a:srgbClr val="1C4587"/>
              </a:buClr>
              <a:buSzPts val="1800"/>
              <a:buFont typeface="Calibri"/>
              <a:buChar char="●"/>
            </a:pPr>
            <a:r>
              <a:rPr lang="en" sz="1800">
                <a:solidFill>
                  <a:srgbClr val="1C4587"/>
                </a:solidFill>
                <a:latin typeface="Calibri"/>
                <a:ea typeface="Calibri"/>
                <a:cs typeface="Calibri"/>
                <a:sym typeface="Calibri"/>
              </a:rPr>
              <a:t>Small </a:t>
            </a:r>
            <a:r>
              <a:rPr lang="en" sz="1800">
                <a:solidFill>
                  <a:srgbClr val="1C4587"/>
                </a:solidFill>
                <a:latin typeface="Calibri"/>
                <a:ea typeface="Calibri"/>
                <a:cs typeface="Calibri"/>
                <a:sym typeface="Calibri"/>
              </a:rPr>
              <a:t>adjustment</a:t>
            </a:r>
            <a:r>
              <a:rPr lang="en" sz="1800">
                <a:solidFill>
                  <a:srgbClr val="1C4587"/>
                </a:solidFill>
                <a:latin typeface="Calibri"/>
                <a:ea typeface="Calibri"/>
                <a:cs typeface="Calibri"/>
                <a:sym typeface="Calibri"/>
              </a:rPr>
              <a:t> of the straights length</a:t>
            </a:r>
            <a:endParaRPr sz="1800">
              <a:solidFill>
                <a:srgbClr val="1C4587"/>
              </a:solidFill>
              <a:latin typeface="Calibri"/>
              <a:ea typeface="Calibri"/>
              <a:cs typeface="Calibri"/>
              <a:sym typeface="Calibri"/>
            </a:endParaRPr>
          </a:p>
          <a:p>
            <a:pPr indent="0" lvl="0" marL="457200" rtl="0" algn="l">
              <a:spcBef>
                <a:spcPts val="0"/>
              </a:spcBef>
              <a:spcAft>
                <a:spcPts val="0"/>
              </a:spcAft>
              <a:buNone/>
            </a:pPr>
            <a:r>
              <a:t/>
            </a:r>
            <a:endParaRPr sz="1800">
              <a:solidFill>
                <a:srgbClr val="1C4587"/>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lang="en" sz="1800">
                <a:solidFill>
                  <a:srgbClr val="1C4587"/>
                </a:solidFill>
                <a:latin typeface="Calibri"/>
                <a:ea typeface="Calibri"/>
                <a:cs typeface="Calibri"/>
                <a:sym typeface="Calibri"/>
              </a:rPr>
              <a:t>The GEODE and MAD-X models are matching with a reasonable discrepancy of 1um for the MB</a:t>
            </a:r>
            <a:endParaRPr sz="1800">
              <a:solidFill>
                <a:srgbClr val="1C4587"/>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t/>
            </a:r>
            <a:endParaRPr sz="1800">
              <a:solidFill>
                <a:srgbClr val="1C4587"/>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lang="en" sz="1800">
                <a:solidFill>
                  <a:srgbClr val="1C4587"/>
                </a:solidFill>
                <a:latin typeface="Calibri"/>
                <a:ea typeface="Calibri"/>
                <a:cs typeface="Calibri"/>
                <a:sym typeface="Calibri"/>
              </a:rPr>
              <a:t>Next steps:</a:t>
            </a:r>
            <a:endParaRPr sz="1800">
              <a:solidFill>
                <a:srgbClr val="1C4587"/>
              </a:solidFill>
              <a:latin typeface="Calibri"/>
              <a:ea typeface="Calibri"/>
              <a:cs typeface="Calibri"/>
              <a:sym typeface="Calibri"/>
            </a:endParaRPr>
          </a:p>
          <a:p>
            <a:pPr indent="-342900" lvl="0" marL="457200" rtl="0" algn="l">
              <a:lnSpc>
                <a:spcPct val="115000"/>
              </a:lnSpc>
              <a:spcBef>
                <a:spcPts val="0"/>
              </a:spcBef>
              <a:spcAft>
                <a:spcPts val="0"/>
              </a:spcAft>
              <a:buClr>
                <a:srgbClr val="1C4587"/>
              </a:buClr>
              <a:buSzPts val="1800"/>
              <a:buFont typeface="Calibri"/>
              <a:buChar char="●"/>
            </a:pPr>
            <a:r>
              <a:rPr lang="en" sz="1800">
                <a:solidFill>
                  <a:srgbClr val="1C4587"/>
                </a:solidFill>
                <a:latin typeface="Calibri"/>
                <a:ea typeface="Calibri"/>
                <a:cs typeface="Calibri"/>
                <a:sym typeface="Calibri"/>
              </a:rPr>
              <a:t>Check other elements: quadrupoles, sextupoles, correctors, BPMs, rest of the equipment.</a:t>
            </a:r>
            <a:endParaRPr sz="1800">
              <a:solidFill>
                <a:srgbClr val="1C4587"/>
              </a:solidFill>
              <a:latin typeface="Calibri"/>
              <a:ea typeface="Calibri"/>
              <a:cs typeface="Calibri"/>
              <a:sym typeface="Calibri"/>
            </a:endParaRPr>
          </a:p>
          <a:p>
            <a:pPr indent="0" lvl="0" marL="0" rtl="0" algn="l">
              <a:spcBef>
                <a:spcPts val="0"/>
              </a:spcBef>
              <a:spcAft>
                <a:spcPts val="0"/>
              </a:spcAft>
              <a:buNone/>
            </a:pPr>
            <a:r>
              <a:t/>
            </a:r>
            <a:endParaRPr sz="1800">
              <a:solidFill>
                <a:srgbClr val="1C4587"/>
              </a:solidFill>
              <a:latin typeface="Calibri"/>
              <a:ea typeface="Calibri"/>
              <a:cs typeface="Calibri"/>
              <a:sym typeface="Calibri"/>
            </a:endParaRPr>
          </a:p>
        </p:txBody>
      </p:sp>
      <p:sp>
        <p:nvSpPr>
          <p:cNvPr id="349" name="Google Shape;349;p3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350" name="Google Shape;350;p30"/>
          <p:cNvSpPr txBox="1"/>
          <p:nvPr/>
        </p:nvSpPr>
        <p:spPr>
          <a:xfrm>
            <a:off x="573225" y="4699138"/>
            <a:ext cx="5611200" cy="33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2"/>
                </a:solidFill>
              </a:rPr>
              <a:t>SPS survey                                                              26/2/2024</a:t>
            </a:r>
            <a:endParaRPr sz="1100">
              <a:solidFill>
                <a:schemeClr val="dk2"/>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4" name="Shape 354"/>
        <p:cNvGrpSpPr/>
        <p:nvPr/>
      </p:nvGrpSpPr>
      <p:grpSpPr>
        <a:xfrm>
          <a:off x="0" y="0"/>
          <a:ext cx="0" cy="0"/>
          <a:chOff x="0" y="0"/>
          <a:chExt cx="0" cy="0"/>
        </a:xfrm>
      </p:grpSpPr>
      <p:sp>
        <p:nvSpPr>
          <p:cNvPr id="355" name="Google Shape;355;p31"/>
          <p:cNvSpPr txBox="1"/>
          <p:nvPr/>
        </p:nvSpPr>
        <p:spPr>
          <a:xfrm>
            <a:off x="1708650" y="1117350"/>
            <a:ext cx="5792400" cy="2908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4000">
                <a:solidFill>
                  <a:srgbClr val="1C4587"/>
                </a:solidFill>
                <a:latin typeface="Calibri"/>
                <a:ea typeface="Calibri"/>
                <a:cs typeface="Calibri"/>
                <a:sym typeface="Calibri"/>
              </a:rPr>
              <a:t>Thanks for the attention! </a:t>
            </a:r>
            <a:endParaRPr b="1" sz="4000">
              <a:solidFill>
                <a:srgbClr val="1C4587"/>
              </a:solidFill>
              <a:latin typeface="Calibri"/>
              <a:ea typeface="Calibri"/>
              <a:cs typeface="Calibri"/>
              <a:sym typeface="Calibri"/>
            </a:endParaRPr>
          </a:p>
        </p:txBody>
      </p:sp>
      <p:pic>
        <p:nvPicPr>
          <p:cNvPr id="356" name="Google Shape;356;p31"/>
          <p:cNvPicPr preferRelativeResize="0"/>
          <p:nvPr/>
        </p:nvPicPr>
        <p:blipFill>
          <a:blip r:embed="rId3">
            <a:alphaModFix/>
          </a:blip>
          <a:stretch>
            <a:fillRect/>
          </a:stretch>
        </p:blipFill>
        <p:spPr>
          <a:xfrm>
            <a:off x="60800" y="4652363"/>
            <a:ext cx="432275" cy="432275"/>
          </a:xfrm>
          <a:prstGeom prst="rect">
            <a:avLst/>
          </a:prstGeom>
          <a:noFill/>
          <a:ln>
            <a:noFill/>
          </a:ln>
        </p:spPr>
      </p:pic>
      <p:sp>
        <p:nvSpPr>
          <p:cNvPr id="357" name="Google Shape;357;p31"/>
          <p:cNvSpPr txBox="1"/>
          <p:nvPr/>
        </p:nvSpPr>
        <p:spPr>
          <a:xfrm>
            <a:off x="573225" y="4699138"/>
            <a:ext cx="5611200" cy="33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2"/>
                </a:solidFill>
              </a:rPr>
              <a:t>SPS survey                                                              15/2/2024</a:t>
            </a:r>
            <a:endParaRPr sz="1100">
              <a:solidFill>
                <a:schemeClr val="dk2"/>
              </a:solidFill>
            </a:endParaRPr>
          </a:p>
        </p:txBody>
      </p:sp>
      <p:cxnSp>
        <p:nvCxnSpPr>
          <p:cNvPr id="358" name="Google Shape;358;p31"/>
          <p:cNvCxnSpPr/>
          <p:nvPr/>
        </p:nvCxnSpPr>
        <p:spPr>
          <a:xfrm>
            <a:off x="747150" y="4652375"/>
            <a:ext cx="7649700" cy="40200"/>
          </a:xfrm>
          <a:prstGeom prst="straightConnector1">
            <a:avLst/>
          </a:prstGeom>
          <a:noFill/>
          <a:ln cap="flat" cmpd="sng" w="9525">
            <a:solidFill>
              <a:schemeClr val="dk2"/>
            </a:solidFill>
            <a:prstDash val="solid"/>
            <a:round/>
            <a:headEnd len="med" w="med" type="none"/>
            <a:tailEnd len="med" w="med" type="none"/>
          </a:ln>
        </p:spPr>
      </p:cxnSp>
      <p:sp>
        <p:nvSpPr>
          <p:cNvPr id="359" name="Google Shape;359;p31"/>
          <p:cNvSpPr txBox="1"/>
          <p:nvPr/>
        </p:nvSpPr>
        <p:spPr>
          <a:xfrm>
            <a:off x="3458550" y="2482025"/>
            <a:ext cx="2226900" cy="97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1C4587"/>
                </a:solidFill>
                <a:latin typeface="Calibri"/>
                <a:ea typeface="Calibri"/>
                <a:cs typeface="Calibri"/>
                <a:sym typeface="Calibri"/>
              </a:rPr>
              <a:t>Questions ?</a:t>
            </a:r>
            <a:endParaRPr sz="1800">
              <a:solidFill>
                <a:srgbClr val="1C4587"/>
              </a:solidFill>
              <a:latin typeface="Calibri"/>
              <a:ea typeface="Calibri"/>
              <a:cs typeface="Calibri"/>
              <a:sym typeface="Calibri"/>
            </a:endParaRPr>
          </a:p>
        </p:txBody>
      </p:sp>
      <p:sp>
        <p:nvSpPr>
          <p:cNvPr id="360" name="Google Shape;360;p3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4" name="Shape 364"/>
        <p:cNvGrpSpPr/>
        <p:nvPr/>
      </p:nvGrpSpPr>
      <p:grpSpPr>
        <a:xfrm>
          <a:off x="0" y="0"/>
          <a:ext cx="0" cy="0"/>
          <a:chOff x="0" y="0"/>
          <a:chExt cx="0" cy="0"/>
        </a:xfrm>
      </p:grpSpPr>
      <p:sp>
        <p:nvSpPr>
          <p:cNvPr id="365" name="Google Shape;365;p32"/>
          <p:cNvSpPr txBox="1"/>
          <p:nvPr/>
        </p:nvSpPr>
        <p:spPr>
          <a:xfrm>
            <a:off x="1675800" y="1170900"/>
            <a:ext cx="5792400" cy="2908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4000">
                <a:solidFill>
                  <a:srgbClr val="1C4587"/>
                </a:solidFill>
                <a:latin typeface="Calibri"/>
                <a:ea typeface="Calibri"/>
                <a:cs typeface="Calibri"/>
                <a:sym typeface="Calibri"/>
              </a:rPr>
              <a:t>Backup slides</a:t>
            </a:r>
            <a:endParaRPr b="1" sz="4000">
              <a:solidFill>
                <a:srgbClr val="1C4587"/>
              </a:solidFill>
              <a:latin typeface="Calibri"/>
              <a:ea typeface="Calibri"/>
              <a:cs typeface="Calibri"/>
              <a:sym typeface="Calibri"/>
            </a:endParaRPr>
          </a:p>
        </p:txBody>
      </p:sp>
      <p:pic>
        <p:nvPicPr>
          <p:cNvPr id="366" name="Google Shape;366;p32"/>
          <p:cNvPicPr preferRelativeResize="0"/>
          <p:nvPr/>
        </p:nvPicPr>
        <p:blipFill>
          <a:blip r:embed="rId3">
            <a:alphaModFix/>
          </a:blip>
          <a:stretch>
            <a:fillRect/>
          </a:stretch>
        </p:blipFill>
        <p:spPr>
          <a:xfrm>
            <a:off x="60800" y="4652363"/>
            <a:ext cx="432275" cy="432275"/>
          </a:xfrm>
          <a:prstGeom prst="rect">
            <a:avLst/>
          </a:prstGeom>
          <a:noFill/>
          <a:ln>
            <a:noFill/>
          </a:ln>
        </p:spPr>
      </p:pic>
      <p:sp>
        <p:nvSpPr>
          <p:cNvPr id="367" name="Google Shape;367;p32"/>
          <p:cNvSpPr txBox="1"/>
          <p:nvPr/>
        </p:nvSpPr>
        <p:spPr>
          <a:xfrm>
            <a:off x="573225" y="4699138"/>
            <a:ext cx="5611200" cy="33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2"/>
                </a:solidFill>
              </a:rPr>
              <a:t>SPS survey                                                              15/2/2024</a:t>
            </a:r>
            <a:endParaRPr sz="1100">
              <a:solidFill>
                <a:schemeClr val="dk2"/>
              </a:solidFill>
            </a:endParaRPr>
          </a:p>
        </p:txBody>
      </p:sp>
      <p:cxnSp>
        <p:nvCxnSpPr>
          <p:cNvPr id="368" name="Google Shape;368;p32"/>
          <p:cNvCxnSpPr/>
          <p:nvPr/>
        </p:nvCxnSpPr>
        <p:spPr>
          <a:xfrm>
            <a:off x="747150" y="4652375"/>
            <a:ext cx="7649700" cy="40200"/>
          </a:xfrm>
          <a:prstGeom prst="straightConnector1">
            <a:avLst/>
          </a:prstGeom>
          <a:noFill/>
          <a:ln cap="flat" cmpd="sng" w="9525">
            <a:solidFill>
              <a:schemeClr val="dk2"/>
            </a:solidFill>
            <a:prstDash val="solid"/>
            <a:round/>
            <a:headEnd len="med" w="med" type="none"/>
            <a:tailEnd len="med" w="med" type="none"/>
          </a:ln>
        </p:spPr>
      </p:cxnSp>
      <p:sp>
        <p:nvSpPr>
          <p:cNvPr id="369" name="Google Shape;369;p3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122100" y="136750"/>
            <a:ext cx="2853900" cy="547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4000">
                <a:solidFill>
                  <a:srgbClr val="1C4587"/>
                </a:solidFill>
                <a:latin typeface="Calibri"/>
                <a:ea typeface="Calibri"/>
                <a:cs typeface="Calibri"/>
                <a:sym typeface="Calibri"/>
              </a:rPr>
              <a:t>Why E2A?</a:t>
            </a:r>
            <a:endParaRPr sz="4000">
              <a:solidFill>
                <a:srgbClr val="1C4587"/>
              </a:solidFill>
              <a:latin typeface="Calibri"/>
              <a:ea typeface="Calibri"/>
              <a:cs typeface="Calibri"/>
              <a:sym typeface="Calibri"/>
            </a:endParaRPr>
          </a:p>
        </p:txBody>
      </p:sp>
      <p:pic>
        <p:nvPicPr>
          <p:cNvPr id="70" name="Google Shape;70;p15"/>
          <p:cNvPicPr preferRelativeResize="0"/>
          <p:nvPr/>
        </p:nvPicPr>
        <p:blipFill>
          <a:blip r:embed="rId3">
            <a:alphaModFix/>
          </a:blip>
          <a:stretch>
            <a:fillRect/>
          </a:stretch>
        </p:blipFill>
        <p:spPr>
          <a:xfrm>
            <a:off x="60800" y="4652363"/>
            <a:ext cx="432275" cy="432275"/>
          </a:xfrm>
          <a:prstGeom prst="rect">
            <a:avLst/>
          </a:prstGeom>
          <a:noFill/>
          <a:ln>
            <a:noFill/>
          </a:ln>
        </p:spPr>
      </p:pic>
      <p:sp>
        <p:nvSpPr>
          <p:cNvPr id="71" name="Google Shape;71;p15"/>
          <p:cNvSpPr txBox="1"/>
          <p:nvPr/>
        </p:nvSpPr>
        <p:spPr>
          <a:xfrm>
            <a:off x="573225" y="4699138"/>
            <a:ext cx="5611200" cy="33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2"/>
                </a:solidFill>
              </a:rPr>
              <a:t>SPS survey                                                              26/2/2024</a:t>
            </a:r>
            <a:endParaRPr sz="1100">
              <a:solidFill>
                <a:schemeClr val="dk2"/>
              </a:solidFill>
            </a:endParaRPr>
          </a:p>
        </p:txBody>
      </p:sp>
      <p:cxnSp>
        <p:nvCxnSpPr>
          <p:cNvPr id="72" name="Google Shape;72;p15"/>
          <p:cNvCxnSpPr/>
          <p:nvPr/>
        </p:nvCxnSpPr>
        <p:spPr>
          <a:xfrm>
            <a:off x="747150" y="4652375"/>
            <a:ext cx="7649700" cy="40200"/>
          </a:xfrm>
          <a:prstGeom prst="straightConnector1">
            <a:avLst/>
          </a:prstGeom>
          <a:noFill/>
          <a:ln cap="flat" cmpd="sng" w="9525">
            <a:solidFill>
              <a:schemeClr val="dk2"/>
            </a:solidFill>
            <a:prstDash val="solid"/>
            <a:round/>
            <a:headEnd len="med" w="med" type="none"/>
            <a:tailEnd len="med" w="med" type="none"/>
          </a:ln>
        </p:spPr>
      </p:cxnSp>
      <p:sp>
        <p:nvSpPr>
          <p:cNvPr id="73" name="Google Shape;73;p15"/>
          <p:cNvSpPr txBox="1"/>
          <p:nvPr/>
        </p:nvSpPr>
        <p:spPr>
          <a:xfrm>
            <a:off x="595950" y="979993"/>
            <a:ext cx="7952100" cy="952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800">
                <a:solidFill>
                  <a:srgbClr val="1C4587"/>
                </a:solidFill>
                <a:latin typeface="Calibri"/>
                <a:ea typeface="Calibri"/>
                <a:cs typeface="Calibri"/>
                <a:sym typeface="Calibri"/>
              </a:rPr>
              <a:t>LS2 presented a significant challenge for </a:t>
            </a:r>
            <a:endParaRPr sz="2800">
              <a:solidFill>
                <a:srgbClr val="1C4587"/>
              </a:solidFill>
              <a:latin typeface="Calibri"/>
              <a:ea typeface="Calibri"/>
              <a:cs typeface="Calibri"/>
              <a:sym typeface="Calibri"/>
            </a:endParaRPr>
          </a:p>
          <a:p>
            <a:pPr indent="0" lvl="0" marL="0" rtl="0" algn="l">
              <a:spcBef>
                <a:spcPts val="0"/>
              </a:spcBef>
              <a:spcAft>
                <a:spcPts val="0"/>
              </a:spcAft>
              <a:buNone/>
            </a:pPr>
            <a:r>
              <a:rPr lang="en" sz="2800">
                <a:solidFill>
                  <a:srgbClr val="1C4587"/>
                </a:solidFill>
                <a:latin typeface="Calibri"/>
                <a:ea typeface="Calibri"/>
                <a:cs typeface="Calibri"/>
                <a:sym typeface="Calibri"/>
              </a:rPr>
              <a:t>alignment activities</a:t>
            </a:r>
            <a:endParaRPr sz="2800">
              <a:solidFill>
                <a:srgbClr val="1C4587"/>
              </a:solidFill>
              <a:latin typeface="Calibri"/>
              <a:ea typeface="Calibri"/>
              <a:cs typeface="Calibri"/>
              <a:sym typeface="Calibri"/>
            </a:endParaRPr>
          </a:p>
          <a:p>
            <a:pPr indent="0" lvl="0" marL="0" rtl="0" algn="l">
              <a:spcBef>
                <a:spcPts val="0"/>
              </a:spcBef>
              <a:spcAft>
                <a:spcPts val="0"/>
              </a:spcAft>
              <a:buNone/>
            </a:pPr>
            <a:r>
              <a:rPr lang="en" sz="1800">
                <a:solidFill>
                  <a:srgbClr val="1C4587"/>
                </a:solidFill>
                <a:latin typeface="Calibri"/>
                <a:ea typeface="Calibri"/>
                <a:cs typeface="Calibri"/>
                <a:sym typeface="Calibri"/>
              </a:rPr>
              <a:t>numerous recurring issues related to procedures, tolerances, priorities, etc were identified by the various teams involved. </a:t>
            </a:r>
            <a:endParaRPr sz="1800">
              <a:solidFill>
                <a:srgbClr val="1C4587"/>
              </a:solidFill>
              <a:latin typeface="Calibri"/>
              <a:ea typeface="Calibri"/>
              <a:cs typeface="Calibri"/>
              <a:sym typeface="Calibri"/>
            </a:endParaRPr>
          </a:p>
          <a:p>
            <a:pPr indent="0" lvl="0" marL="0" rtl="0" algn="l">
              <a:spcBef>
                <a:spcPts val="0"/>
              </a:spcBef>
              <a:spcAft>
                <a:spcPts val="0"/>
              </a:spcAft>
              <a:buNone/>
            </a:pPr>
            <a:r>
              <a:t/>
            </a:r>
            <a:endParaRPr sz="2800">
              <a:solidFill>
                <a:srgbClr val="1C4587"/>
              </a:solidFill>
              <a:latin typeface="Calibri"/>
              <a:ea typeface="Calibri"/>
              <a:cs typeface="Calibri"/>
              <a:sym typeface="Calibri"/>
            </a:endParaRPr>
          </a:p>
          <a:p>
            <a:pPr indent="0" lvl="0" marL="0" rtl="0" algn="l">
              <a:spcBef>
                <a:spcPts val="0"/>
              </a:spcBef>
              <a:spcAft>
                <a:spcPts val="0"/>
              </a:spcAft>
              <a:buNone/>
            </a:pPr>
            <a:r>
              <a:t/>
            </a:r>
            <a:endParaRPr sz="2800">
              <a:solidFill>
                <a:srgbClr val="1C4587"/>
              </a:solidFill>
              <a:latin typeface="Calibri"/>
              <a:ea typeface="Calibri"/>
              <a:cs typeface="Calibri"/>
              <a:sym typeface="Calibri"/>
            </a:endParaRPr>
          </a:p>
        </p:txBody>
      </p:sp>
      <p:sp>
        <p:nvSpPr>
          <p:cNvPr id="74" name="Google Shape;74;p1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75" name="Google Shape;75;p15"/>
          <p:cNvSpPr txBox="1"/>
          <p:nvPr/>
        </p:nvSpPr>
        <p:spPr>
          <a:xfrm>
            <a:off x="1833400" y="2698575"/>
            <a:ext cx="6751200" cy="87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800">
                <a:solidFill>
                  <a:srgbClr val="1C4587"/>
                </a:solidFill>
                <a:latin typeface="Calibri"/>
                <a:ea typeface="Calibri"/>
                <a:cs typeface="Calibri"/>
                <a:sym typeface="Calibri"/>
              </a:rPr>
              <a:t>Engineering to Alignment (E2A)</a:t>
            </a:r>
            <a:endParaRPr sz="2800">
              <a:solidFill>
                <a:srgbClr val="1C4587"/>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lang="en" sz="1800">
                <a:solidFill>
                  <a:srgbClr val="1C4587"/>
                </a:solidFill>
                <a:latin typeface="Calibri"/>
                <a:ea typeface="Calibri"/>
                <a:cs typeface="Calibri"/>
                <a:sym typeface="Calibri"/>
              </a:rPr>
              <a:t>The long-term objective of the project is to optimize time and resources required for installation and alignment for the entire complex workflow, while also modernizing and standardizing the process.</a:t>
            </a:r>
            <a:endParaRPr sz="1800">
              <a:solidFill>
                <a:srgbClr val="1C4587"/>
              </a:solidFill>
              <a:latin typeface="Calibri"/>
              <a:ea typeface="Calibri"/>
              <a:cs typeface="Calibri"/>
              <a:sym typeface="Calibri"/>
            </a:endParaRPr>
          </a:p>
        </p:txBody>
      </p:sp>
      <p:pic>
        <p:nvPicPr>
          <p:cNvPr id="76" name="Google Shape;76;p15"/>
          <p:cNvPicPr preferRelativeResize="0"/>
          <p:nvPr/>
        </p:nvPicPr>
        <p:blipFill>
          <a:blip r:embed="rId4">
            <a:alphaModFix/>
          </a:blip>
          <a:stretch>
            <a:fillRect/>
          </a:stretch>
        </p:blipFill>
        <p:spPr>
          <a:xfrm>
            <a:off x="999850" y="2430700"/>
            <a:ext cx="750577" cy="757228"/>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3" name="Shape 373"/>
        <p:cNvGrpSpPr/>
        <p:nvPr/>
      </p:nvGrpSpPr>
      <p:grpSpPr>
        <a:xfrm>
          <a:off x="0" y="0"/>
          <a:ext cx="0" cy="0"/>
          <a:chOff x="0" y="0"/>
          <a:chExt cx="0" cy="0"/>
        </a:xfrm>
      </p:grpSpPr>
      <p:pic>
        <p:nvPicPr>
          <p:cNvPr id="374" name="Google Shape;374;p33"/>
          <p:cNvPicPr preferRelativeResize="0"/>
          <p:nvPr/>
        </p:nvPicPr>
        <p:blipFill>
          <a:blip r:embed="rId3">
            <a:alphaModFix/>
          </a:blip>
          <a:stretch>
            <a:fillRect/>
          </a:stretch>
        </p:blipFill>
        <p:spPr>
          <a:xfrm>
            <a:off x="60800" y="4652363"/>
            <a:ext cx="432275" cy="432275"/>
          </a:xfrm>
          <a:prstGeom prst="rect">
            <a:avLst/>
          </a:prstGeom>
          <a:noFill/>
          <a:ln>
            <a:noFill/>
          </a:ln>
        </p:spPr>
      </p:pic>
      <p:sp>
        <p:nvSpPr>
          <p:cNvPr id="375" name="Google Shape;375;p33"/>
          <p:cNvSpPr txBox="1"/>
          <p:nvPr/>
        </p:nvSpPr>
        <p:spPr>
          <a:xfrm>
            <a:off x="573225" y="4699138"/>
            <a:ext cx="5611200" cy="33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2"/>
                </a:solidFill>
              </a:rPr>
              <a:t>SPS survey                                                              26/2/2024</a:t>
            </a:r>
            <a:endParaRPr sz="1100">
              <a:solidFill>
                <a:schemeClr val="dk2"/>
              </a:solidFill>
            </a:endParaRPr>
          </a:p>
        </p:txBody>
      </p:sp>
      <p:cxnSp>
        <p:nvCxnSpPr>
          <p:cNvPr id="376" name="Google Shape;376;p33"/>
          <p:cNvCxnSpPr/>
          <p:nvPr/>
        </p:nvCxnSpPr>
        <p:spPr>
          <a:xfrm>
            <a:off x="747150" y="4652375"/>
            <a:ext cx="7649700" cy="40200"/>
          </a:xfrm>
          <a:prstGeom prst="straightConnector1">
            <a:avLst/>
          </a:prstGeom>
          <a:noFill/>
          <a:ln cap="flat" cmpd="sng" w="9525">
            <a:solidFill>
              <a:schemeClr val="dk2"/>
            </a:solidFill>
            <a:prstDash val="solid"/>
            <a:round/>
            <a:headEnd len="med" w="med" type="none"/>
            <a:tailEnd len="med" w="med" type="none"/>
          </a:ln>
        </p:spPr>
      </p:cxnSp>
      <p:sp>
        <p:nvSpPr>
          <p:cNvPr id="377" name="Google Shape;377;p3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378" name="Google Shape;378;p33"/>
          <p:cNvSpPr txBox="1"/>
          <p:nvPr/>
        </p:nvSpPr>
        <p:spPr>
          <a:xfrm>
            <a:off x="122100" y="114850"/>
            <a:ext cx="5847000" cy="547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4000">
                <a:solidFill>
                  <a:srgbClr val="1C4587"/>
                </a:solidFill>
                <a:latin typeface="Calibri"/>
                <a:ea typeface="Calibri"/>
                <a:cs typeface="Calibri"/>
                <a:sym typeface="Calibri"/>
              </a:rPr>
              <a:t>SPS </a:t>
            </a:r>
            <a:r>
              <a:rPr lang="en" sz="3000">
                <a:solidFill>
                  <a:srgbClr val="1C4587"/>
                </a:solidFill>
                <a:latin typeface="Calibri"/>
                <a:ea typeface="Calibri"/>
                <a:cs typeface="Calibri"/>
                <a:sym typeface="Calibri"/>
              </a:rPr>
              <a:t>survey [old]</a:t>
            </a:r>
            <a:endParaRPr sz="3000">
              <a:solidFill>
                <a:srgbClr val="1C4587"/>
              </a:solidFill>
              <a:latin typeface="Calibri"/>
              <a:ea typeface="Calibri"/>
              <a:cs typeface="Calibri"/>
              <a:sym typeface="Calibri"/>
            </a:endParaRPr>
          </a:p>
        </p:txBody>
      </p:sp>
      <p:sp>
        <p:nvSpPr>
          <p:cNvPr id="379" name="Google Shape;379;p3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380" name="Google Shape;380;p33"/>
          <p:cNvSpPr txBox="1"/>
          <p:nvPr/>
        </p:nvSpPr>
        <p:spPr>
          <a:xfrm>
            <a:off x="122100" y="814550"/>
            <a:ext cx="8870400" cy="800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solidFill>
                  <a:srgbClr val="1C4587"/>
                </a:solidFill>
                <a:latin typeface="Calibri"/>
                <a:ea typeface="Calibri"/>
                <a:cs typeface="Calibri"/>
                <a:sym typeface="Calibri"/>
              </a:rPr>
              <a:t>After correcting the 18.6um value, the displacement between GEODE and MAD-X decreased significantly.</a:t>
            </a:r>
            <a:endParaRPr sz="2000">
              <a:solidFill>
                <a:srgbClr val="1C4587"/>
              </a:solidFill>
              <a:latin typeface="Calibri"/>
              <a:ea typeface="Calibri"/>
              <a:cs typeface="Calibri"/>
              <a:sym typeface="Calibri"/>
            </a:endParaRPr>
          </a:p>
        </p:txBody>
      </p:sp>
      <p:sp>
        <p:nvSpPr>
          <p:cNvPr id="381" name="Google Shape;381;p33"/>
          <p:cNvSpPr txBox="1"/>
          <p:nvPr/>
        </p:nvSpPr>
        <p:spPr>
          <a:xfrm>
            <a:off x="6157050" y="1455625"/>
            <a:ext cx="1062900" cy="256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1C4587"/>
                </a:solidFill>
                <a:latin typeface="Calibri"/>
                <a:ea typeface="Calibri"/>
                <a:cs typeface="Calibri"/>
                <a:sym typeface="Calibri"/>
              </a:rPr>
              <a:t>After</a:t>
            </a:r>
            <a:endParaRPr sz="1800">
              <a:solidFill>
                <a:srgbClr val="1C4587"/>
              </a:solidFill>
              <a:latin typeface="Calibri"/>
              <a:ea typeface="Calibri"/>
              <a:cs typeface="Calibri"/>
              <a:sym typeface="Calibri"/>
            </a:endParaRPr>
          </a:p>
        </p:txBody>
      </p:sp>
      <p:pic>
        <p:nvPicPr>
          <p:cNvPr id="382" name="Google Shape;382;p33"/>
          <p:cNvPicPr preferRelativeResize="0"/>
          <p:nvPr/>
        </p:nvPicPr>
        <p:blipFill>
          <a:blip r:embed="rId4">
            <a:alphaModFix/>
          </a:blip>
          <a:stretch>
            <a:fillRect/>
          </a:stretch>
        </p:blipFill>
        <p:spPr>
          <a:xfrm>
            <a:off x="454787" y="1739500"/>
            <a:ext cx="3470725" cy="2603024"/>
          </a:xfrm>
          <a:prstGeom prst="rect">
            <a:avLst/>
          </a:prstGeom>
          <a:noFill/>
          <a:ln>
            <a:noFill/>
          </a:ln>
        </p:spPr>
      </p:pic>
      <p:pic>
        <p:nvPicPr>
          <p:cNvPr id="383" name="Google Shape;383;p33"/>
          <p:cNvPicPr preferRelativeResize="0"/>
          <p:nvPr/>
        </p:nvPicPr>
        <p:blipFill>
          <a:blip r:embed="rId5">
            <a:alphaModFix/>
          </a:blip>
          <a:stretch>
            <a:fillRect/>
          </a:stretch>
        </p:blipFill>
        <p:spPr>
          <a:xfrm>
            <a:off x="4785400" y="1766849"/>
            <a:ext cx="3470725" cy="2603048"/>
          </a:xfrm>
          <a:prstGeom prst="rect">
            <a:avLst/>
          </a:prstGeom>
          <a:noFill/>
          <a:ln>
            <a:noFill/>
          </a:ln>
        </p:spPr>
      </p:pic>
      <p:sp>
        <p:nvSpPr>
          <p:cNvPr id="384" name="Google Shape;384;p33"/>
          <p:cNvSpPr txBox="1"/>
          <p:nvPr/>
        </p:nvSpPr>
        <p:spPr>
          <a:xfrm>
            <a:off x="4498225" y="4240475"/>
            <a:ext cx="4575900" cy="55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rgbClr val="1C4587"/>
                </a:solidFill>
                <a:latin typeface="Calibri"/>
                <a:ea typeface="Calibri"/>
                <a:cs typeface="Calibri"/>
                <a:sym typeface="Calibri"/>
              </a:rPr>
              <a:t>Taking into account just the SPS dipoles</a:t>
            </a:r>
            <a:endParaRPr b="1" sz="1800">
              <a:solidFill>
                <a:srgbClr val="1C4587"/>
              </a:solidFill>
              <a:latin typeface="Calibri"/>
              <a:ea typeface="Calibri"/>
              <a:cs typeface="Calibri"/>
              <a:sym typeface="Calibri"/>
            </a:endParaRPr>
          </a:p>
        </p:txBody>
      </p:sp>
      <p:sp>
        <p:nvSpPr>
          <p:cNvPr id="385" name="Google Shape;385;p33"/>
          <p:cNvSpPr txBox="1"/>
          <p:nvPr/>
        </p:nvSpPr>
        <p:spPr>
          <a:xfrm>
            <a:off x="1617975" y="1455625"/>
            <a:ext cx="1062900" cy="256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1C4587"/>
                </a:solidFill>
                <a:latin typeface="Calibri"/>
                <a:ea typeface="Calibri"/>
                <a:cs typeface="Calibri"/>
                <a:sym typeface="Calibri"/>
              </a:rPr>
              <a:t>Before</a:t>
            </a:r>
            <a:endParaRPr sz="1800">
              <a:solidFill>
                <a:srgbClr val="1C4587"/>
              </a:solidFill>
              <a:latin typeface="Calibri"/>
              <a:ea typeface="Calibri"/>
              <a:cs typeface="Calibri"/>
              <a:sym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9" name="Shape 389"/>
        <p:cNvGrpSpPr/>
        <p:nvPr/>
      </p:nvGrpSpPr>
      <p:grpSpPr>
        <a:xfrm>
          <a:off x="0" y="0"/>
          <a:ext cx="0" cy="0"/>
          <a:chOff x="0" y="0"/>
          <a:chExt cx="0" cy="0"/>
        </a:xfrm>
      </p:grpSpPr>
      <p:pic>
        <p:nvPicPr>
          <p:cNvPr id="390" name="Google Shape;390;p34"/>
          <p:cNvPicPr preferRelativeResize="0"/>
          <p:nvPr/>
        </p:nvPicPr>
        <p:blipFill>
          <a:blip r:embed="rId3">
            <a:alphaModFix/>
          </a:blip>
          <a:stretch>
            <a:fillRect/>
          </a:stretch>
        </p:blipFill>
        <p:spPr>
          <a:xfrm>
            <a:off x="60800" y="4652363"/>
            <a:ext cx="432275" cy="432275"/>
          </a:xfrm>
          <a:prstGeom prst="rect">
            <a:avLst/>
          </a:prstGeom>
          <a:noFill/>
          <a:ln>
            <a:noFill/>
          </a:ln>
        </p:spPr>
      </p:pic>
      <p:sp>
        <p:nvSpPr>
          <p:cNvPr id="391" name="Google Shape;391;p34"/>
          <p:cNvSpPr txBox="1"/>
          <p:nvPr/>
        </p:nvSpPr>
        <p:spPr>
          <a:xfrm>
            <a:off x="573225" y="4699138"/>
            <a:ext cx="5611200" cy="33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2"/>
                </a:solidFill>
              </a:rPr>
              <a:t>SPS survey                                                              26/2/2024</a:t>
            </a:r>
            <a:endParaRPr sz="1100">
              <a:solidFill>
                <a:schemeClr val="dk2"/>
              </a:solidFill>
            </a:endParaRPr>
          </a:p>
        </p:txBody>
      </p:sp>
      <p:cxnSp>
        <p:nvCxnSpPr>
          <p:cNvPr id="392" name="Google Shape;392;p34"/>
          <p:cNvCxnSpPr/>
          <p:nvPr/>
        </p:nvCxnSpPr>
        <p:spPr>
          <a:xfrm>
            <a:off x="747150" y="4652375"/>
            <a:ext cx="7649700" cy="40200"/>
          </a:xfrm>
          <a:prstGeom prst="straightConnector1">
            <a:avLst/>
          </a:prstGeom>
          <a:noFill/>
          <a:ln cap="flat" cmpd="sng" w="9525">
            <a:solidFill>
              <a:schemeClr val="dk2"/>
            </a:solidFill>
            <a:prstDash val="solid"/>
            <a:round/>
            <a:headEnd len="med" w="med" type="none"/>
            <a:tailEnd len="med" w="med" type="none"/>
          </a:ln>
        </p:spPr>
      </p:cxnSp>
      <p:sp>
        <p:nvSpPr>
          <p:cNvPr id="393" name="Google Shape;393;p3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394" name="Google Shape;394;p34"/>
          <p:cNvSpPr txBox="1"/>
          <p:nvPr/>
        </p:nvSpPr>
        <p:spPr>
          <a:xfrm>
            <a:off x="122100" y="114850"/>
            <a:ext cx="5847000" cy="547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4000">
                <a:solidFill>
                  <a:srgbClr val="1C4587"/>
                </a:solidFill>
                <a:latin typeface="Calibri"/>
                <a:ea typeface="Calibri"/>
                <a:cs typeface="Calibri"/>
                <a:sym typeface="Calibri"/>
              </a:rPr>
              <a:t>SPS </a:t>
            </a:r>
            <a:r>
              <a:rPr lang="en" sz="3000">
                <a:solidFill>
                  <a:srgbClr val="1C4587"/>
                </a:solidFill>
                <a:latin typeface="Calibri"/>
                <a:ea typeface="Calibri"/>
                <a:cs typeface="Calibri"/>
                <a:sym typeface="Calibri"/>
              </a:rPr>
              <a:t>survey</a:t>
            </a:r>
            <a:endParaRPr sz="3000">
              <a:solidFill>
                <a:srgbClr val="1C4587"/>
              </a:solidFill>
              <a:latin typeface="Calibri"/>
              <a:ea typeface="Calibri"/>
              <a:cs typeface="Calibri"/>
              <a:sym typeface="Calibri"/>
            </a:endParaRPr>
          </a:p>
        </p:txBody>
      </p:sp>
      <p:sp>
        <p:nvSpPr>
          <p:cNvPr id="395" name="Google Shape;395;p3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396" name="Google Shape;396;p34"/>
          <p:cNvPicPr preferRelativeResize="0"/>
          <p:nvPr/>
        </p:nvPicPr>
        <p:blipFill>
          <a:blip r:embed="rId4">
            <a:alphaModFix/>
          </a:blip>
          <a:stretch>
            <a:fillRect/>
          </a:stretch>
        </p:blipFill>
        <p:spPr>
          <a:xfrm>
            <a:off x="3789175" y="743450"/>
            <a:ext cx="5203117" cy="3902350"/>
          </a:xfrm>
          <a:prstGeom prst="rect">
            <a:avLst/>
          </a:prstGeom>
          <a:noFill/>
          <a:ln>
            <a:noFill/>
          </a:ln>
        </p:spPr>
      </p:pic>
      <p:sp>
        <p:nvSpPr>
          <p:cNvPr id="397" name="Google Shape;397;p34"/>
          <p:cNvSpPr txBox="1"/>
          <p:nvPr/>
        </p:nvSpPr>
        <p:spPr>
          <a:xfrm>
            <a:off x="122100" y="2219100"/>
            <a:ext cx="3566400" cy="1385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solidFill>
                  <a:srgbClr val="1C4587"/>
                </a:solidFill>
                <a:latin typeface="Calibri"/>
                <a:ea typeface="Calibri"/>
                <a:cs typeface="Calibri"/>
                <a:sym typeface="Calibri"/>
              </a:rPr>
              <a:t>This peak appears when I corrected the machine length </a:t>
            </a:r>
            <a:endParaRPr sz="2000">
              <a:solidFill>
                <a:srgbClr val="1C4587"/>
              </a:solidFill>
              <a:latin typeface="Calibri"/>
              <a:ea typeface="Calibri"/>
              <a:cs typeface="Calibri"/>
              <a:sym typeface="Calibri"/>
            </a:endParaRPr>
          </a:p>
          <a:p>
            <a:pPr indent="0" lvl="0" marL="0" rtl="0" algn="l">
              <a:spcBef>
                <a:spcPts val="0"/>
              </a:spcBef>
              <a:spcAft>
                <a:spcPts val="0"/>
              </a:spcAft>
              <a:buNone/>
            </a:pPr>
            <a:r>
              <a:t/>
            </a:r>
            <a:endParaRPr sz="2000">
              <a:solidFill>
                <a:srgbClr val="1C4587"/>
              </a:solidFill>
              <a:latin typeface="Calibri"/>
              <a:ea typeface="Calibri"/>
              <a:cs typeface="Calibri"/>
              <a:sym typeface="Calibri"/>
            </a:endParaRPr>
          </a:p>
          <a:p>
            <a:pPr indent="0" lvl="0" marL="0" rtl="0" algn="l">
              <a:spcBef>
                <a:spcPts val="0"/>
              </a:spcBef>
              <a:spcAft>
                <a:spcPts val="0"/>
              </a:spcAft>
              <a:buNone/>
            </a:pPr>
            <a:r>
              <a:rPr lang="en" sz="1800">
                <a:solidFill>
                  <a:srgbClr val="1C4587"/>
                </a:solidFill>
                <a:latin typeface="Calibri"/>
                <a:ea typeface="Calibri"/>
                <a:cs typeface="Calibri"/>
                <a:sym typeface="Calibri"/>
              </a:rPr>
              <a:t>                    18.6um*744</a:t>
            </a:r>
            <a:endParaRPr sz="1800">
              <a:solidFill>
                <a:srgbClr val="1C4587"/>
              </a:solidFill>
              <a:latin typeface="Calibri"/>
              <a:ea typeface="Calibri"/>
              <a:cs typeface="Calibri"/>
              <a:sym typeface="Calibri"/>
            </a:endParaRPr>
          </a:p>
        </p:txBody>
      </p:sp>
      <p:sp>
        <p:nvSpPr>
          <p:cNvPr id="398" name="Google Shape;398;p34"/>
          <p:cNvSpPr txBox="1"/>
          <p:nvPr/>
        </p:nvSpPr>
        <p:spPr>
          <a:xfrm>
            <a:off x="38300" y="820775"/>
            <a:ext cx="83067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solidFill>
                  <a:srgbClr val="1C4587"/>
                </a:solidFill>
                <a:latin typeface="Calibri"/>
                <a:ea typeface="Calibri"/>
                <a:cs typeface="Calibri"/>
                <a:sym typeface="Calibri"/>
              </a:rPr>
              <a:t>There is a peak at the end of the SPS geometry</a:t>
            </a:r>
            <a:endParaRPr sz="2000">
              <a:solidFill>
                <a:srgbClr val="1C4587"/>
              </a:solidFill>
              <a:latin typeface="Calibri"/>
              <a:ea typeface="Calibri"/>
              <a:cs typeface="Calibri"/>
              <a:sym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2" name="Shape 402"/>
        <p:cNvGrpSpPr/>
        <p:nvPr/>
      </p:nvGrpSpPr>
      <p:grpSpPr>
        <a:xfrm>
          <a:off x="0" y="0"/>
          <a:ext cx="0" cy="0"/>
          <a:chOff x="0" y="0"/>
          <a:chExt cx="0" cy="0"/>
        </a:xfrm>
      </p:grpSpPr>
      <p:pic>
        <p:nvPicPr>
          <p:cNvPr id="403" name="Google Shape;403;p35"/>
          <p:cNvPicPr preferRelativeResize="0"/>
          <p:nvPr/>
        </p:nvPicPr>
        <p:blipFill>
          <a:blip r:embed="rId3">
            <a:alphaModFix/>
          </a:blip>
          <a:stretch>
            <a:fillRect/>
          </a:stretch>
        </p:blipFill>
        <p:spPr>
          <a:xfrm>
            <a:off x="60800" y="4652363"/>
            <a:ext cx="432275" cy="432275"/>
          </a:xfrm>
          <a:prstGeom prst="rect">
            <a:avLst/>
          </a:prstGeom>
          <a:noFill/>
          <a:ln>
            <a:noFill/>
          </a:ln>
        </p:spPr>
      </p:pic>
      <p:sp>
        <p:nvSpPr>
          <p:cNvPr id="404" name="Google Shape;404;p35"/>
          <p:cNvSpPr txBox="1"/>
          <p:nvPr/>
        </p:nvSpPr>
        <p:spPr>
          <a:xfrm>
            <a:off x="573225" y="4699138"/>
            <a:ext cx="5611200" cy="33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2"/>
                </a:solidFill>
              </a:rPr>
              <a:t>SPS survey                                                              26/2/2024</a:t>
            </a:r>
            <a:endParaRPr sz="1100">
              <a:solidFill>
                <a:schemeClr val="dk2"/>
              </a:solidFill>
            </a:endParaRPr>
          </a:p>
        </p:txBody>
      </p:sp>
      <p:cxnSp>
        <p:nvCxnSpPr>
          <p:cNvPr id="405" name="Google Shape;405;p35"/>
          <p:cNvCxnSpPr/>
          <p:nvPr/>
        </p:nvCxnSpPr>
        <p:spPr>
          <a:xfrm>
            <a:off x="747150" y="4652375"/>
            <a:ext cx="7649700" cy="40200"/>
          </a:xfrm>
          <a:prstGeom prst="straightConnector1">
            <a:avLst/>
          </a:prstGeom>
          <a:noFill/>
          <a:ln cap="flat" cmpd="sng" w="9525">
            <a:solidFill>
              <a:schemeClr val="dk2"/>
            </a:solidFill>
            <a:prstDash val="solid"/>
            <a:round/>
            <a:headEnd len="med" w="med" type="none"/>
            <a:tailEnd len="med" w="med" type="none"/>
          </a:ln>
        </p:spPr>
      </p:cxnSp>
      <p:sp>
        <p:nvSpPr>
          <p:cNvPr id="406" name="Google Shape;406;p3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407" name="Google Shape;407;p35"/>
          <p:cNvSpPr txBox="1"/>
          <p:nvPr/>
        </p:nvSpPr>
        <p:spPr>
          <a:xfrm>
            <a:off x="122100" y="114850"/>
            <a:ext cx="5847000" cy="547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4000">
                <a:solidFill>
                  <a:srgbClr val="1C4587"/>
                </a:solidFill>
                <a:latin typeface="Calibri"/>
                <a:ea typeface="Calibri"/>
                <a:cs typeface="Calibri"/>
                <a:sym typeface="Calibri"/>
              </a:rPr>
              <a:t>SPS </a:t>
            </a:r>
            <a:r>
              <a:rPr lang="en" sz="3000">
                <a:solidFill>
                  <a:srgbClr val="1C4587"/>
                </a:solidFill>
                <a:latin typeface="Calibri"/>
                <a:ea typeface="Calibri"/>
                <a:cs typeface="Calibri"/>
                <a:sym typeface="Calibri"/>
              </a:rPr>
              <a:t>survey</a:t>
            </a:r>
            <a:endParaRPr sz="3000">
              <a:solidFill>
                <a:srgbClr val="1C4587"/>
              </a:solidFill>
              <a:latin typeface="Calibri"/>
              <a:ea typeface="Calibri"/>
              <a:cs typeface="Calibri"/>
              <a:sym typeface="Calibri"/>
            </a:endParaRPr>
          </a:p>
        </p:txBody>
      </p:sp>
      <p:sp>
        <p:nvSpPr>
          <p:cNvPr id="408" name="Google Shape;408;p3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409" name="Google Shape;409;p35"/>
          <p:cNvSpPr txBox="1"/>
          <p:nvPr/>
        </p:nvSpPr>
        <p:spPr>
          <a:xfrm>
            <a:off x="4794176" y="958650"/>
            <a:ext cx="3290700" cy="456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rPr>
              <a:t>GEODE</a:t>
            </a:r>
            <a:endParaRPr sz="1800">
              <a:solidFill>
                <a:schemeClr val="dk2"/>
              </a:solidFill>
            </a:endParaRPr>
          </a:p>
        </p:txBody>
      </p:sp>
      <p:sp>
        <p:nvSpPr>
          <p:cNvPr id="410" name="Google Shape;410;p35"/>
          <p:cNvSpPr txBox="1"/>
          <p:nvPr/>
        </p:nvSpPr>
        <p:spPr>
          <a:xfrm>
            <a:off x="4919476" y="2899063"/>
            <a:ext cx="3290700" cy="456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rPr>
              <a:t>MAD-X</a:t>
            </a:r>
            <a:endParaRPr sz="1800">
              <a:solidFill>
                <a:schemeClr val="dk2"/>
              </a:solidFill>
            </a:endParaRPr>
          </a:p>
        </p:txBody>
      </p:sp>
      <p:pic>
        <p:nvPicPr>
          <p:cNvPr id="411" name="Google Shape;411;p35"/>
          <p:cNvPicPr preferRelativeResize="0"/>
          <p:nvPr/>
        </p:nvPicPr>
        <p:blipFill>
          <a:blip r:embed="rId4">
            <a:alphaModFix/>
          </a:blip>
          <a:stretch>
            <a:fillRect/>
          </a:stretch>
        </p:blipFill>
        <p:spPr>
          <a:xfrm>
            <a:off x="3109320" y="3463163"/>
            <a:ext cx="6025760" cy="1079212"/>
          </a:xfrm>
          <a:prstGeom prst="rect">
            <a:avLst/>
          </a:prstGeom>
          <a:noFill/>
          <a:ln>
            <a:noFill/>
          </a:ln>
        </p:spPr>
      </p:pic>
      <p:pic>
        <p:nvPicPr>
          <p:cNvPr id="412" name="Google Shape;412;p35"/>
          <p:cNvPicPr preferRelativeResize="0"/>
          <p:nvPr/>
        </p:nvPicPr>
        <p:blipFill>
          <a:blip r:embed="rId5">
            <a:alphaModFix/>
          </a:blip>
          <a:stretch>
            <a:fillRect/>
          </a:stretch>
        </p:blipFill>
        <p:spPr>
          <a:xfrm>
            <a:off x="3100400" y="1335450"/>
            <a:ext cx="6043601" cy="1029308"/>
          </a:xfrm>
          <a:prstGeom prst="rect">
            <a:avLst/>
          </a:prstGeom>
          <a:noFill/>
          <a:ln>
            <a:noFill/>
          </a:ln>
        </p:spPr>
      </p:pic>
      <p:graphicFrame>
        <p:nvGraphicFramePr>
          <p:cNvPr id="413" name="Google Shape;413;p35"/>
          <p:cNvGraphicFramePr/>
          <p:nvPr/>
        </p:nvGraphicFramePr>
        <p:xfrm>
          <a:off x="-621700" y="1059450"/>
          <a:ext cx="3000000" cy="3000000"/>
        </p:xfrm>
        <a:graphic>
          <a:graphicData uri="http://schemas.openxmlformats.org/drawingml/2006/table">
            <a:tbl>
              <a:tblPr>
                <a:noFill/>
                <a:tableStyleId>{0D0E12A6-6457-4743-9590-075506A0C971}</a:tableStyleId>
              </a:tblPr>
              <a:tblGrid>
                <a:gridCol w="2181275"/>
                <a:gridCol w="1272375"/>
              </a:tblGrid>
              <a:tr h="367325">
                <a:tc>
                  <a:txBody>
                    <a:bodyPr/>
                    <a:lstStyle/>
                    <a:p>
                      <a:pPr indent="0" lvl="0" marL="0" rtl="0" algn="ctr">
                        <a:lnSpc>
                          <a:spcPct val="115000"/>
                        </a:lnSpc>
                        <a:spcBef>
                          <a:spcPts val="0"/>
                        </a:spcBef>
                        <a:spcAft>
                          <a:spcPts val="0"/>
                        </a:spcAft>
                        <a:buNone/>
                      </a:pPr>
                      <a:r>
                        <a:rPr lang="en" sz="1200"/>
                        <a:t>                                   X  </a:t>
                      </a:r>
                      <a:endParaRPr sz="1200"/>
                    </a:p>
                    <a:p>
                      <a:pPr indent="0" lvl="0" marL="0" rtl="0" algn="r">
                        <a:lnSpc>
                          <a:spcPct val="115000"/>
                        </a:lnSpc>
                        <a:spcBef>
                          <a:spcPts val="0"/>
                        </a:spcBef>
                        <a:spcAft>
                          <a:spcPts val="0"/>
                        </a:spcAft>
                        <a:buNone/>
                      </a:pPr>
                      <a:r>
                        <a:rPr lang="en" sz="1200"/>
                        <a:t>-1561.771273+</a:t>
                      </a:r>
                      <a:endParaRPr sz="1200"/>
                    </a:p>
                  </a:txBody>
                  <a:tcPr marT="91425" marB="91425" marR="91425" marL="91425"/>
                </a:tc>
                <a:tc>
                  <a:txBody>
                    <a:bodyPr/>
                    <a:lstStyle/>
                    <a:p>
                      <a:pPr indent="0" lvl="0" marL="0" rtl="0" algn="ctr">
                        <a:lnSpc>
                          <a:spcPct val="115000"/>
                        </a:lnSpc>
                        <a:spcBef>
                          <a:spcPts val="0"/>
                        </a:spcBef>
                        <a:spcAft>
                          <a:spcPts val="0"/>
                        </a:spcAft>
                        <a:buNone/>
                      </a:pPr>
                      <a:r>
                        <a:rPr lang="en" sz="1200"/>
                        <a:t>           Y</a:t>
                      </a:r>
                      <a:endParaRPr sz="1200"/>
                    </a:p>
                    <a:p>
                      <a:pPr indent="0" lvl="0" marL="0" rtl="0" algn="r">
                        <a:lnSpc>
                          <a:spcPct val="115000"/>
                        </a:lnSpc>
                        <a:spcBef>
                          <a:spcPts val="0"/>
                        </a:spcBef>
                        <a:spcAft>
                          <a:spcPts val="0"/>
                        </a:spcAft>
                        <a:buNone/>
                      </a:pPr>
                      <a:r>
                        <a:rPr lang="en" sz="1200"/>
                        <a:t>2402.175184-</a:t>
                      </a:r>
                      <a:endParaRPr sz="1200"/>
                    </a:p>
                  </a:txBody>
                  <a:tcPr marT="91425" marB="91425" marR="91425" marL="91425"/>
                </a:tc>
              </a:tr>
              <a:tr h="367325">
                <a:tc>
                  <a:txBody>
                    <a:bodyPr/>
                    <a:lstStyle/>
                    <a:p>
                      <a:pPr indent="0" lvl="0" marL="0" rtl="0" algn="r">
                        <a:lnSpc>
                          <a:spcPct val="115000"/>
                        </a:lnSpc>
                        <a:spcBef>
                          <a:spcPts val="0"/>
                        </a:spcBef>
                        <a:spcAft>
                          <a:spcPts val="0"/>
                        </a:spcAft>
                        <a:buNone/>
                      </a:pPr>
                      <a:r>
                        <a:rPr lang="en" sz="1200"/>
                        <a:t>1561.758174=</a:t>
                      </a:r>
                      <a:endParaRPr sz="1200"/>
                    </a:p>
                  </a:txBody>
                  <a:tcPr marT="91425" marB="91425" marR="91425" marL="91425"/>
                </a:tc>
                <a:tc>
                  <a:txBody>
                    <a:bodyPr/>
                    <a:lstStyle/>
                    <a:p>
                      <a:pPr indent="0" lvl="0" marL="0" rtl="0" algn="r">
                        <a:lnSpc>
                          <a:spcPct val="115000"/>
                        </a:lnSpc>
                        <a:spcBef>
                          <a:spcPts val="0"/>
                        </a:spcBef>
                        <a:spcAft>
                          <a:spcPts val="0"/>
                        </a:spcAft>
                        <a:buNone/>
                      </a:pPr>
                      <a:r>
                        <a:rPr lang="en" sz="1200"/>
                        <a:t>2402.175181=</a:t>
                      </a:r>
                      <a:endParaRPr sz="1200"/>
                    </a:p>
                  </a:txBody>
                  <a:tcPr marT="91425" marB="91425" marR="91425" marL="91425"/>
                </a:tc>
              </a:tr>
              <a:tr h="367325">
                <a:tc>
                  <a:txBody>
                    <a:bodyPr/>
                    <a:lstStyle/>
                    <a:p>
                      <a:pPr indent="0" lvl="0" marL="0" rtl="0" algn="ctr">
                        <a:lnSpc>
                          <a:spcPct val="115000"/>
                        </a:lnSpc>
                        <a:spcBef>
                          <a:spcPts val="0"/>
                        </a:spcBef>
                        <a:spcAft>
                          <a:spcPts val="0"/>
                        </a:spcAft>
                        <a:buNone/>
                      </a:pPr>
                      <a:r>
                        <a:rPr lang="en" sz="1200">
                          <a:solidFill>
                            <a:srgbClr val="FF0000"/>
                          </a:solidFill>
                        </a:rPr>
                        <a:t>                        0.013901</a:t>
                      </a:r>
                      <a:endParaRPr sz="1200">
                        <a:solidFill>
                          <a:srgbClr val="FF0000"/>
                        </a:solidFill>
                      </a:endParaRPr>
                    </a:p>
                  </a:txBody>
                  <a:tcPr marT="91425" marB="91425" marR="91425" marL="91425"/>
                </a:tc>
                <a:tc>
                  <a:txBody>
                    <a:bodyPr/>
                    <a:lstStyle/>
                    <a:p>
                      <a:pPr indent="0" lvl="0" marL="0" rtl="0" algn="ctr">
                        <a:lnSpc>
                          <a:spcPct val="115000"/>
                        </a:lnSpc>
                        <a:spcBef>
                          <a:spcPts val="0"/>
                        </a:spcBef>
                        <a:spcAft>
                          <a:spcPts val="0"/>
                        </a:spcAft>
                        <a:buNone/>
                      </a:pPr>
                      <a:r>
                        <a:rPr lang="en" sz="1200">
                          <a:solidFill>
                            <a:srgbClr val="FF0000"/>
                          </a:solidFill>
                        </a:rPr>
                        <a:t>  0.000003</a:t>
                      </a:r>
                      <a:endParaRPr sz="1200">
                        <a:solidFill>
                          <a:srgbClr val="FF0000"/>
                        </a:solidFill>
                      </a:endParaRPr>
                    </a:p>
                  </a:txBody>
                  <a:tcPr marT="91425" marB="91425" marR="91425" marL="91425"/>
                </a:tc>
              </a:tr>
            </a:tbl>
          </a:graphicData>
        </a:graphic>
      </p:graphicFrame>
      <p:sp>
        <p:nvSpPr>
          <p:cNvPr id="414" name="Google Shape;414;p35"/>
          <p:cNvSpPr txBox="1"/>
          <p:nvPr/>
        </p:nvSpPr>
        <p:spPr>
          <a:xfrm>
            <a:off x="268175" y="2933900"/>
            <a:ext cx="3520800" cy="300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chemeClr val="dk2"/>
                </a:solidFill>
              </a:rPr>
              <a:t>S</a:t>
            </a:r>
            <a:r>
              <a:rPr lang="en" sz="1100">
                <a:solidFill>
                  <a:schemeClr val="dk2"/>
                </a:solidFill>
              </a:rPr>
              <a:t>=√(0.013901^2+0.00003^2)=</a:t>
            </a:r>
            <a:r>
              <a:rPr lang="en" sz="1100">
                <a:solidFill>
                  <a:srgbClr val="FF0000"/>
                </a:solidFill>
              </a:rPr>
              <a:t>0.013901 mm</a:t>
            </a:r>
            <a:endParaRPr sz="1100">
              <a:solidFill>
                <a:srgbClr val="FF0000"/>
              </a:solidFill>
            </a:endParaRPr>
          </a:p>
          <a:p>
            <a:pPr indent="0" lvl="0" marL="0" rtl="0" algn="l">
              <a:spcBef>
                <a:spcPts val="0"/>
              </a:spcBef>
              <a:spcAft>
                <a:spcPts val="0"/>
              </a:spcAft>
              <a:buNone/>
            </a:pPr>
            <a:r>
              <a:t/>
            </a:r>
            <a:endParaRPr sz="1100">
              <a:solidFill>
                <a:schemeClr val="dk2"/>
              </a:solidFill>
            </a:endParaRPr>
          </a:p>
        </p:txBody>
      </p:sp>
      <p:cxnSp>
        <p:nvCxnSpPr>
          <p:cNvPr id="415" name="Google Shape;415;p35"/>
          <p:cNvCxnSpPr/>
          <p:nvPr/>
        </p:nvCxnSpPr>
        <p:spPr>
          <a:xfrm>
            <a:off x="292550" y="2000738"/>
            <a:ext cx="2614500" cy="3000"/>
          </a:xfrm>
          <a:prstGeom prst="straightConnector1">
            <a:avLst/>
          </a:prstGeom>
          <a:noFill/>
          <a:ln cap="flat" cmpd="sng" w="9525">
            <a:solidFill>
              <a:schemeClr val="dk2"/>
            </a:solidFill>
            <a:prstDash val="solid"/>
            <a:round/>
            <a:headEnd len="med" w="med" type="none"/>
            <a:tailEnd len="med" w="med" type="none"/>
          </a:ln>
        </p:spPr>
      </p:cxnSp>
      <p:sp>
        <p:nvSpPr>
          <p:cNvPr id="416" name="Google Shape;416;p35"/>
          <p:cNvSpPr/>
          <p:nvPr/>
        </p:nvSpPr>
        <p:spPr>
          <a:xfrm>
            <a:off x="5775125" y="1950188"/>
            <a:ext cx="626700" cy="104100"/>
          </a:xfrm>
          <a:prstGeom prst="rect">
            <a:avLst/>
          </a:prstGeom>
          <a:noFill/>
          <a:ln cap="flat" cmpd="sng" w="19050">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17" name="Google Shape;417;p35"/>
          <p:cNvSpPr/>
          <p:nvPr/>
        </p:nvSpPr>
        <p:spPr>
          <a:xfrm>
            <a:off x="5010725" y="1950194"/>
            <a:ext cx="764400" cy="104100"/>
          </a:xfrm>
          <a:prstGeom prst="rect">
            <a:avLst/>
          </a:prstGeom>
          <a:noFill/>
          <a:ln cap="flat" cmpd="sng" w="1905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18" name="Google Shape;418;p35"/>
          <p:cNvSpPr/>
          <p:nvPr/>
        </p:nvSpPr>
        <p:spPr>
          <a:xfrm>
            <a:off x="8084875" y="4070531"/>
            <a:ext cx="972600" cy="150300"/>
          </a:xfrm>
          <a:prstGeom prst="rect">
            <a:avLst/>
          </a:prstGeom>
          <a:noFill/>
          <a:ln cap="flat" cmpd="sng" w="19050">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19" name="Google Shape;419;p35"/>
          <p:cNvSpPr/>
          <p:nvPr/>
        </p:nvSpPr>
        <p:spPr>
          <a:xfrm>
            <a:off x="6061425" y="4070527"/>
            <a:ext cx="1006800" cy="150300"/>
          </a:xfrm>
          <a:prstGeom prst="rect">
            <a:avLst/>
          </a:prstGeom>
          <a:noFill/>
          <a:ln cap="flat" cmpd="sng" w="1905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20" name="Google Shape;420;p35"/>
          <p:cNvSpPr/>
          <p:nvPr/>
        </p:nvSpPr>
        <p:spPr>
          <a:xfrm>
            <a:off x="1771200" y="2152418"/>
            <a:ext cx="972600" cy="150300"/>
          </a:xfrm>
          <a:prstGeom prst="rect">
            <a:avLst/>
          </a:prstGeom>
          <a:noFill/>
          <a:ln cap="flat" cmpd="sng" w="19050">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21" name="Google Shape;421;p35"/>
          <p:cNvSpPr/>
          <p:nvPr/>
        </p:nvSpPr>
        <p:spPr>
          <a:xfrm>
            <a:off x="493075" y="2138177"/>
            <a:ext cx="1006800" cy="178800"/>
          </a:xfrm>
          <a:prstGeom prst="rect">
            <a:avLst/>
          </a:prstGeom>
          <a:noFill/>
          <a:ln cap="flat" cmpd="sng" w="1905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22" name="Google Shape;422;p35"/>
          <p:cNvSpPr txBox="1"/>
          <p:nvPr/>
        </p:nvSpPr>
        <p:spPr>
          <a:xfrm>
            <a:off x="122100" y="2508200"/>
            <a:ext cx="3000000" cy="523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2200">
                <a:solidFill>
                  <a:srgbClr val="1C4587"/>
                </a:solidFill>
                <a:latin typeface="Calibri"/>
                <a:ea typeface="Calibri"/>
                <a:cs typeface="Calibri"/>
                <a:sym typeface="Calibri"/>
              </a:rPr>
              <a:t>particle trajectory </a:t>
            </a:r>
            <a:endParaRPr/>
          </a:p>
        </p:txBody>
      </p:sp>
      <p:sp>
        <p:nvSpPr>
          <p:cNvPr id="423" name="Google Shape;423;p35"/>
          <p:cNvSpPr txBox="1"/>
          <p:nvPr/>
        </p:nvSpPr>
        <p:spPr>
          <a:xfrm>
            <a:off x="3051400" y="114850"/>
            <a:ext cx="4953000" cy="861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2200">
                <a:solidFill>
                  <a:srgbClr val="1C4587"/>
                </a:solidFill>
                <a:latin typeface="Calibri"/>
                <a:ea typeface="Calibri"/>
                <a:cs typeface="Calibri"/>
                <a:sym typeface="Calibri"/>
              </a:rPr>
              <a:t>In correspondence of the peak there is a dipole:</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7" name="Shape 427"/>
        <p:cNvGrpSpPr/>
        <p:nvPr/>
      </p:nvGrpSpPr>
      <p:grpSpPr>
        <a:xfrm>
          <a:off x="0" y="0"/>
          <a:ext cx="0" cy="0"/>
          <a:chOff x="0" y="0"/>
          <a:chExt cx="0" cy="0"/>
        </a:xfrm>
      </p:grpSpPr>
      <p:pic>
        <p:nvPicPr>
          <p:cNvPr id="428" name="Google Shape;428;p36"/>
          <p:cNvPicPr preferRelativeResize="0"/>
          <p:nvPr/>
        </p:nvPicPr>
        <p:blipFill>
          <a:blip r:embed="rId3">
            <a:alphaModFix/>
          </a:blip>
          <a:stretch>
            <a:fillRect/>
          </a:stretch>
        </p:blipFill>
        <p:spPr>
          <a:xfrm>
            <a:off x="60800" y="4652363"/>
            <a:ext cx="432275" cy="432275"/>
          </a:xfrm>
          <a:prstGeom prst="rect">
            <a:avLst/>
          </a:prstGeom>
          <a:noFill/>
          <a:ln>
            <a:noFill/>
          </a:ln>
        </p:spPr>
      </p:pic>
      <p:sp>
        <p:nvSpPr>
          <p:cNvPr id="429" name="Google Shape;429;p36"/>
          <p:cNvSpPr txBox="1"/>
          <p:nvPr/>
        </p:nvSpPr>
        <p:spPr>
          <a:xfrm>
            <a:off x="573225" y="4699138"/>
            <a:ext cx="5611200" cy="33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2"/>
                </a:solidFill>
              </a:rPr>
              <a:t>SPS survey                                                              26/2/2024</a:t>
            </a:r>
            <a:endParaRPr sz="1100">
              <a:solidFill>
                <a:schemeClr val="dk2"/>
              </a:solidFill>
            </a:endParaRPr>
          </a:p>
        </p:txBody>
      </p:sp>
      <p:cxnSp>
        <p:nvCxnSpPr>
          <p:cNvPr id="430" name="Google Shape;430;p36"/>
          <p:cNvCxnSpPr/>
          <p:nvPr/>
        </p:nvCxnSpPr>
        <p:spPr>
          <a:xfrm>
            <a:off x="747150" y="4652375"/>
            <a:ext cx="7649700" cy="40200"/>
          </a:xfrm>
          <a:prstGeom prst="straightConnector1">
            <a:avLst/>
          </a:prstGeom>
          <a:noFill/>
          <a:ln cap="flat" cmpd="sng" w="9525">
            <a:solidFill>
              <a:schemeClr val="dk2"/>
            </a:solidFill>
            <a:prstDash val="solid"/>
            <a:round/>
            <a:headEnd len="med" w="med" type="none"/>
            <a:tailEnd len="med" w="med" type="none"/>
          </a:ln>
        </p:spPr>
      </p:cxnSp>
      <p:sp>
        <p:nvSpPr>
          <p:cNvPr id="431" name="Google Shape;431;p3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432" name="Google Shape;432;p36"/>
          <p:cNvSpPr txBox="1"/>
          <p:nvPr/>
        </p:nvSpPr>
        <p:spPr>
          <a:xfrm>
            <a:off x="122100" y="114850"/>
            <a:ext cx="5847000" cy="547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4000">
                <a:solidFill>
                  <a:srgbClr val="1C4587"/>
                </a:solidFill>
                <a:latin typeface="Calibri"/>
                <a:ea typeface="Calibri"/>
                <a:cs typeface="Calibri"/>
                <a:sym typeface="Calibri"/>
              </a:rPr>
              <a:t>SPS </a:t>
            </a:r>
            <a:r>
              <a:rPr lang="en" sz="3000">
                <a:solidFill>
                  <a:srgbClr val="1C4587"/>
                </a:solidFill>
                <a:latin typeface="Calibri"/>
                <a:ea typeface="Calibri"/>
                <a:cs typeface="Calibri"/>
                <a:sym typeface="Calibri"/>
              </a:rPr>
              <a:t>survey</a:t>
            </a:r>
            <a:endParaRPr sz="3000">
              <a:solidFill>
                <a:srgbClr val="1C4587"/>
              </a:solidFill>
              <a:latin typeface="Calibri"/>
              <a:ea typeface="Calibri"/>
              <a:cs typeface="Calibri"/>
              <a:sym typeface="Calibri"/>
            </a:endParaRPr>
          </a:p>
        </p:txBody>
      </p:sp>
      <p:sp>
        <p:nvSpPr>
          <p:cNvPr id="433" name="Google Shape;433;p3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434" name="Google Shape;434;p36"/>
          <p:cNvSpPr txBox="1"/>
          <p:nvPr/>
        </p:nvSpPr>
        <p:spPr>
          <a:xfrm>
            <a:off x="4794176" y="958650"/>
            <a:ext cx="3290700" cy="456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rPr>
              <a:t>GEODE</a:t>
            </a:r>
            <a:endParaRPr sz="1800">
              <a:solidFill>
                <a:schemeClr val="dk2"/>
              </a:solidFill>
            </a:endParaRPr>
          </a:p>
        </p:txBody>
      </p:sp>
      <p:sp>
        <p:nvSpPr>
          <p:cNvPr id="435" name="Google Shape;435;p36"/>
          <p:cNvSpPr txBox="1"/>
          <p:nvPr/>
        </p:nvSpPr>
        <p:spPr>
          <a:xfrm>
            <a:off x="4919476" y="2899063"/>
            <a:ext cx="3290700" cy="456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rPr>
              <a:t>MAD-X</a:t>
            </a:r>
            <a:endParaRPr sz="1800">
              <a:solidFill>
                <a:schemeClr val="dk2"/>
              </a:solidFill>
            </a:endParaRPr>
          </a:p>
        </p:txBody>
      </p:sp>
      <p:pic>
        <p:nvPicPr>
          <p:cNvPr id="436" name="Google Shape;436;p36"/>
          <p:cNvPicPr preferRelativeResize="0"/>
          <p:nvPr/>
        </p:nvPicPr>
        <p:blipFill>
          <a:blip r:embed="rId4">
            <a:alphaModFix/>
          </a:blip>
          <a:stretch>
            <a:fillRect/>
          </a:stretch>
        </p:blipFill>
        <p:spPr>
          <a:xfrm>
            <a:off x="3109320" y="3463163"/>
            <a:ext cx="6025760" cy="1079212"/>
          </a:xfrm>
          <a:prstGeom prst="rect">
            <a:avLst/>
          </a:prstGeom>
          <a:noFill/>
          <a:ln>
            <a:noFill/>
          </a:ln>
        </p:spPr>
      </p:pic>
      <p:pic>
        <p:nvPicPr>
          <p:cNvPr id="437" name="Google Shape;437;p36"/>
          <p:cNvPicPr preferRelativeResize="0"/>
          <p:nvPr/>
        </p:nvPicPr>
        <p:blipFill>
          <a:blip r:embed="rId5">
            <a:alphaModFix/>
          </a:blip>
          <a:stretch>
            <a:fillRect/>
          </a:stretch>
        </p:blipFill>
        <p:spPr>
          <a:xfrm>
            <a:off x="3100400" y="1335450"/>
            <a:ext cx="6043601" cy="1029308"/>
          </a:xfrm>
          <a:prstGeom prst="rect">
            <a:avLst/>
          </a:prstGeom>
          <a:noFill/>
          <a:ln>
            <a:noFill/>
          </a:ln>
        </p:spPr>
      </p:pic>
      <p:graphicFrame>
        <p:nvGraphicFramePr>
          <p:cNvPr id="438" name="Google Shape;438;p36"/>
          <p:cNvGraphicFramePr/>
          <p:nvPr/>
        </p:nvGraphicFramePr>
        <p:xfrm>
          <a:off x="-621700" y="1059450"/>
          <a:ext cx="3000000" cy="3000000"/>
        </p:xfrm>
        <a:graphic>
          <a:graphicData uri="http://schemas.openxmlformats.org/drawingml/2006/table">
            <a:tbl>
              <a:tblPr>
                <a:noFill/>
                <a:tableStyleId>{0D0E12A6-6457-4743-9590-075506A0C971}</a:tableStyleId>
              </a:tblPr>
              <a:tblGrid>
                <a:gridCol w="2181275"/>
                <a:gridCol w="1272375"/>
              </a:tblGrid>
              <a:tr h="367325">
                <a:tc>
                  <a:txBody>
                    <a:bodyPr/>
                    <a:lstStyle/>
                    <a:p>
                      <a:pPr indent="0" lvl="0" marL="0" rtl="0" algn="ctr">
                        <a:lnSpc>
                          <a:spcPct val="115000"/>
                        </a:lnSpc>
                        <a:spcBef>
                          <a:spcPts val="0"/>
                        </a:spcBef>
                        <a:spcAft>
                          <a:spcPts val="0"/>
                        </a:spcAft>
                        <a:buNone/>
                      </a:pPr>
                      <a:r>
                        <a:rPr lang="en" sz="1200"/>
                        <a:t>                                   X  </a:t>
                      </a:r>
                      <a:endParaRPr sz="1200"/>
                    </a:p>
                    <a:p>
                      <a:pPr indent="0" lvl="0" marL="0" rtl="0" algn="r">
                        <a:lnSpc>
                          <a:spcPct val="115000"/>
                        </a:lnSpc>
                        <a:spcBef>
                          <a:spcPts val="0"/>
                        </a:spcBef>
                        <a:spcAft>
                          <a:spcPts val="0"/>
                        </a:spcAft>
                        <a:buNone/>
                      </a:pPr>
                      <a:r>
                        <a:rPr lang="en" sz="1200"/>
                        <a:t>-1561.771273+</a:t>
                      </a:r>
                      <a:endParaRPr sz="1200"/>
                    </a:p>
                  </a:txBody>
                  <a:tcPr marT="91425" marB="91425" marR="91425" marL="91425"/>
                </a:tc>
                <a:tc>
                  <a:txBody>
                    <a:bodyPr/>
                    <a:lstStyle/>
                    <a:p>
                      <a:pPr indent="0" lvl="0" marL="0" rtl="0" algn="ctr">
                        <a:lnSpc>
                          <a:spcPct val="115000"/>
                        </a:lnSpc>
                        <a:spcBef>
                          <a:spcPts val="0"/>
                        </a:spcBef>
                        <a:spcAft>
                          <a:spcPts val="0"/>
                        </a:spcAft>
                        <a:buNone/>
                      </a:pPr>
                      <a:r>
                        <a:rPr lang="en" sz="1200"/>
                        <a:t>           Y</a:t>
                      </a:r>
                      <a:endParaRPr sz="1200"/>
                    </a:p>
                    <a:p>
                      <a:pPr indent="0" lvl="0" marL="0" rtl="0" algn="r">
                        <a:lnSpc>
                          <a:spcPct val="115000"/>
                        </a:lnSpc>
                        <a:spcBef>
                          <a:spcPts val="0"/>
                        </a:spcBef>
                        <a:spcAft>
                          <a:spcPts val="0"/>
                        </a:spcAft>
                        <a:buNone/>
                      </a:pPr>
                      <a:r>
                        <a:rPr lang="en" sz="1200"/>
                        <a:t>2402.175184-</a:t>
                      </a:r>
                      <a:endParaRPr sz="1200"/>
                    </a:p>
                  </a:txBody>
                  <a:tcPr marT="91425" marB="91425" marR="91425" marL="91425"/>
                </a:tc>
              </a:tr>
              <a:tr h="367325">
                <a:tc>
                  <a:txBody>
                    <a:bodyPr/>
                    <a:lstStyle/>
                    <a:p>
                      <a:pPr indent="0" lvl="0" marL="0" rtl="0" algn="r">
                        <a:lnSpc>
                          <a:spcPct val="115000"/>
                        </a:lnSpc>
                        <a:spcBef>
                          <a:spcPts val="0"/>
                        </a:spcBef>
                        <a:spcAft>
                          <a:spcPts val="0"/>
                        </a:spcAft>
                        <a:buNone/>
                      </a:pPr>
                      <a:r>
                        <a:rPr lang="en" sz="1200"/>
                        <a:t>1561.758174=</a:t>
                      </a:r>
                      <a:endParaRPr sz="1200"/>
                    </a:p>
                  </a:txBody>
                  <a:tcPr marT="91425" marB="91425" marR="91425" marL="91425"/>
                </a:tc>
                <a:tc>
                  <a:txBody>
                    <a:bodyPr/>
                    <a:lstStyle/>
                    <a:p>
                      <a:pPr indent="0" lvl="0" marL="0" rtl="0" algn="r">
                        <a:lnSpc>
                          <a:spcPct val="115000"/>
                        </a:lnSpc>
                        <a:spcBef>
                          <a:spcPts val="0"/>
                        </a:spcBef>
                        <a:spcAft>
                          <a:spcPts val="0"/>
                        </a:spcAft>
                        <a:buNone/>
                      </a:pPr>
                      <a:r>
                        <a:rPr lang="en" sz="1200"/>
                        <a:t>2402.175181=</a:t>
                      </a:r>
                      <a:endParaRPr sz="1200"/>
                    </a:p>
                  </a:txBody>
                  <a:tcPr marT="91425" marB="91425" marR="91425" marL="91425"/>
                </a:tc>
              </a:tr>
              <a:tr h="367325">
                <a:tc>
                  <a:txBody>
                    <a:bodyPr/>
                    <a:lstStyle/>
                    <a:p>
                      <a:pPr indent="0" lvl="0" marL="0" rtl="0" algn="ctr">
                        <a:lnSpc>
                          <a:spcPct val="115000"/>
                        </a:lnSpc>
                        <a:spcBef>
                          <a:spcPts val="0"/>
                        </a:spcBef>
                        <a:spcAft>
                          <a:spcPts val="0"/>
                        </a:spcAft>
                        <a:buNone/>
                      </a:pPr>
                      <a:r>
                        <a:rPr lang="en" sz="1200">
                          <a:solidFill>
                            <a:srgbClr val="FF0000"/>
                          </a:solidFill>
                        </a:rPr>
                        <a:t>                        0.013901</a:t>
                      </a:r>
                      <a:endParaRPr sz="1200">
                        <a:solidFill>
                          <a:srgbClr val="FF0000"/>
                        </a:solidFill>
                      </a:endParaRPr>
                    </a:p>
                  </a:txBody>
                  <a:tcPr marT="91425" marB="91425" marR="91425" marL="91425"/>
                </a:tc>
                <a:tc>
                  <a:txBody>
                    <a:bodyPr/>
                    <a:lstStyle/>
                    <a:p>
                      <a:pPr indent="0" lvl="0" marL="0" rtl="0" algn="ctr">
                        <a:lnSpc>
                          <a:spcPct val="115000"/>
                        </a:lnSpc>
                        <a:spcBef>
                          <a:spcPts val="0"/>
                        </a:spcBef>
                        <a:spcAft>
                          <a:spcPts val="0"/>
                        </a:spcAft>
                        <a:buNone/>
                      </a:pPr>
                      <a:r>
                        <a:rPr lang="en" sz="1200">
                          <a:solidFill>
                            <a:srgbClr val="FF0000"/>
                          </a:solidFill>
                        </a:rPr>
                        <a:t>  0.000003</a:t>
                      </a:r>
                      <a:endParaRPr sz="1200">
                        <a:solidFill>
                          <a:srgbClr val="FF0000"/>
                        </a:solidFill>
                      </a:endParaRPr>
                    </a:p>
                  </a:txBody>
                  <a:tcPr marT="91425" marB="91425" marR="91425" marL="91425"/>
                </a:tc>
              </a:tr>
            </a:tbl>
          </a:graphicData>
        </a:graphic>
      </p:graphicFrame>
      <p:sp>
        <p:nvSpPr>
          <p:cNvPr id="439" name="Google Shape;439;p36"/>
          <p:cNvSpPr txBox="1"/>
          <p:nvPr/>
        </p:nvSpPr>
        <p:spPr>
          <a:xfrm>
            <a:off x="268175" y="2933900"/>
            <a:ext cx="3520800" cy="300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chemeClr val="dk2"/>
                </a:solidFill>
              </a:rPr>
              <a:t>S</a:t>
            </a:r>
            <a:r>
              <a:rPr lang="en" sz="1100">
                <a:solidFill>
                  <a:schemeClr val="dk2"/>
                </a:solidFill>
              </a:rPr>
              <a:t>=√(0.013901^2+0.00003^2)=</a:t>
            </a:r>
            <a:r>
              <a:rPr lang="en" sz="1100">
                <a:solidFill>
                  <a:srgbClr val="FF0000"/>
                </a:solidFill>
              </a:rPr>
              <a:t>0.013901 mm</a:t>
            </a:r>
            <a:endParaRPr sz="1100">
              <a:solidFill>
                <a:srgbClr val="FF0000"/>
              </a:solidFill>
            </a:endParaRPr>
          </a:p>
          <a:p>
            <a:pPr indent="0" lvl="0" marL="0" rtl="0" algn="l">
              <a:spcBef>
                <a:spcPts val="0"/>
              </a:spcBef>
              <a:spcAft>
                <a:spcPts val="0"/>
              </a:spcAft>
              <a:buNone/>
            </a:pPr>
            <a:r>
              <a:t/>
            </a:r>
            <a:endParaRPr sz="1100">
              <a:solidFill>
                <a:schemeClr val="dk2"/>
              </a:solidFill>
            </a:endParaRPr>
          </a:p>
        </p:txBody>
      </p:sp>
      <p:cxnSp>
        <p:nvCxnSpPr>
          <p:cNvPr id="440" name="Google Shape;440;p36"/>
          <p:cNvCxnSpPr/>
          <p:nvPr/>
        </p:nvCxnSpPr>
        <p:spPr>
          <a:xfrm>
            <a:off x="292550" y="2000738"/>
            <a:ext cx="2614500" cy="3000"/>
          </a:xfrm>
          <a:prstGeom prst="straightConnector1">
            <a:avLst/>
          </a:prstGeom>
          <a:noFill/>
          <a:ln cap="flat" cmpd="sng" w="9525">
            <a:solidFill>
              <a:schemeClr val="dk2"/>
            </a:solidFill>
            <a:prstDash val="solid"/>
            <a:round/>
            <a:headEnd len="med" w="med" type="none"/>
            <a:tailEnd len="med" w="med" type="none"/>
          </a:ln>
        </p:spPr>
      </p:cxnSp>
      <p:sp>
        <p:nvSpPr>
          <p:cNvPr id="441" name="Google Shape;441;p36"/>
          <p:cNvSpPr/>
          <p:nvPr/>
        </p:nvSpPr>
        <p:spPr>
          <a:xfrm>
            <a:off x="5775125" y="1950188"/>
            <a:ext cx="626700" cy="104100"/>
          </a:xfrm>
          <a:prstGeom prst="rect">
            <a:avLst/>
          </a:prstGeom>
          <a:noFill/>
          <a:ln cap="flat" cmpd="sng" w="19050">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42" name="Google Shape;442;p36"/>
          <p:cNvSpPr/>
          <p:nvPr/>
        </p:nvSpPr>
        <p:spPr>
          <a:xfrm>
            <a:off x="5010725" y="1950194"/>
            <a:ext cx="764400" cy="104100"/>
          </a:xfrm>
          <a:prstGeom prst="rect">
            <a:avLst/>
          </a:prstGeom>
          <a:noFill/>
          <a:ln cap="flat" cmpd="sng" w="1905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43" name="Google Shape;443;p36"/>
          <p:cNvSpPr/>
          <p:nvPr/>
        </p:nvSpPr>
        <p:spPr>
          <a:xfrm>
            <a:off x="8084875" y="4070531"/>
            <a:ext cx="972600" cy="150300"/>
          </a:xfrm>
          <a:prstGeom prst="rect">
            <a:avLst/>
          </a:prstGeom>
          <a:noFill/>
          <a:ln cap="flat" cmpd="sng" w="19050">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44" name="Google Shape;444;p36"/>
          <p:cNvSpPr/>
          <p:nvPr/>
        </p:nvSpPr>
        <p:spPr>
          <a:xfrm>
            <a:off x="6061425" y="4070527"/>
            <a:ext cx="1006800" cy="150300"/>
          </a:xfrm>
          <a:prstGeom prst="rect">
            <a:avLst/>
          </a:prstGeom>
          <a:noFill/>
          <a:ln cap="flat" cmpd="sng" w="1905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45" name="Google Shape;445;p36"/>
          <p:cNvSpPr/>
          <p:nvPr/>
        </p:nvSpPr>
        <p:spPr>
          <a:xfrm>
            <a:off x="1771200" y="2152418"/>
            <a:ext cx="972600" cy="150300"/>
          </a:xfrm>
          <a:prstGeom prst="rect">
            <a:avLst/>
          </a:prstGeom>
          <a:noFill/>
          <a:ln cap="flat" cmpd="sng" w="19050">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46" name="Google Shape;446;p36"/>
          <p:cNvSpPr/>
          <p:nvPr/>
        </p:nvSpPr>
        <p:spPr>
          <a:xfrm>
            <a:off x="493075" y="2138177"/>
            <a:ext cx="1006800" cy="178800"/>
          </a:xfrm>
          <a:prstGeom prst="rect">
            <a:avLst/>
          </a:prstGeom>
          <a:noFill/>
          <a:ln cap="flat" cmpd="sng" w="1905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47" name="Google Shape;447;p36"/>
          <p:cNvSpPr txBox="1"/>
          <p:nvPr/>
        </p:nvSpPr>
        <p:spPr>
          <a:xfrm>
            <a:off x="122100" y="2508200"/>
            <a:ext cx="3000000" cy="523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2200">
                <a:solidFill>
                  <a:srgbClr val="1C4587"/>
                </a:solidFill>
                <a:latin typeface="Calibri"/>
                <a:ea typeface="Calibri"/>
                <a:cs typeface="Calibri"/>
                <a:sym typeface="Calibri"/>
              </a:rPr>
              <a:t>particle trajectory </a:t>
            </a:r>
            <a:endParaRPr/>
          </a:p>
        </p:txBody>
      </p:sp>
      <p:sp>
        <p:nvSpPr>
          <p:cNvPr id="448" name="Google Shape;448;p36"/>
          <p:cNvSpPr txBox="1"/>
          <p:nvPr/>
        </p:nvSpPr>
        <p:spPr>
          <a:xfrm>
            <a:off x="3051400" y="114850"/>
            <a:ext cx="4953000" cy="861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2200">
                <a:solidFill>
                  <a:srgbClr val="1C4587"/>
                </a:solidFill>
                <a:latin typeface="Calibri"/>
                <a:ea typeface="Calibri"/>
                <a:cs typeface="Calibri"/>
                <a:sym typeface="Calibri"/>
              </a:rPr>
              <a:t>In correspondence of the peak there is a dipole:</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2" name="Shape 452"/>
        <p:cNvGrpSpPr/>
        <p:nvPr/>
      </p:nvGrpSpPr>
      <p:grpSpPr>
        <a:xfrm>
          <a:off x="0" y="0"/>
          <a:ext cx="0" cy="0"/>
          <a:chOff x="0" y="0"/>
          <a:chExt cx="0" cy="0"/>
        </a:xfrm>
      </p:grpSpPr>
      <p:pic>
        <p:nvPicPr>
          <p:cNvPr id="453" name="Google Shape;453;p37"/>
          <p:cNvPicPr preferRelativeResize="0"/>
          <p:nvPr/>
        </p:nvPicPr>
        <p:blipFill>
          <a:blip r:embed="rId3">
            <a:alphaModFix/>
          </a:blip>
          <a:stretch>
            <a:fillRect/>
          </a:stretch>
        </p:blipFill>
        <p:spPr>
          <a:xfrm>
            <a:off x="60800" y="4652363"/>
            <a:ext cx="432275" cy="432275"/>
          </a:xfrm>
          <a:prstGeom prst="rect">
            <a:avLst/>
          </a:prstGeom>
          <a:noFill/>
          <a:ln>
            <a:noFill/>
          </a:ln>
        </p:spPr>
      </p:pic>
      <p:sp>
        <p:nvSpPr>
          <p:cNvPr id="454" name="Google Shape;454;p37"/>
          <p:cNvSpPr txBox="1"/>
          <p:nvPr/>
        </p:nvSpPr>
        <p:spPr>
          <a:xfrm>
            <a:off x="573225" y="4699138"/>
            <a:ext cx="5611200" cy="33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2"/>
                </a:solidFill>
              </a:rPr>
              <a:t>SPS survey                                                              26/2/2024</a:t>
            </a:r>
            <a:endParaRPr sz="1100">
              <a:solidFill>
                <a:schemeClr val="dk2"/>
              </a:solidFill>
            </a:endParaRPr>
          </a:p>
        </p:txBody>
      </p:sp>
      <p:cxnSp>
        <p:nvCxnSpPr>
          <p:cNvPr id="455" name="Google Shape;455;p37"/>
          <p:cNvCxnSpPr/>
          <p:nvPr/>
        </p:nvCxnSpPr>
        <p:spPr>
          <a:xfrm>
            <a:off x="747150" y="4652375"/>
            <a:ext cx="7649700" cy="40200"/>
          </a:xfrm>
          <a:prstGeom prst="straightConnector1">
            <a:avLst/>
          </a:prstGeom>
          <a:noFill/>
          <a:ln cap="flat" cmpd="sng" w="9525">
            <a:solidFill>
              <a:schemeClr val="dk2"/>
            </a:solidFill>
            <a:prstDash val="solid"/>
            <a:round/>
            <a:headEnd len="med" w="med" type="none"/>
            <a:tailEnd len="med" w="med" type="none"/>
          </a:ln>
        </p:spPr>
      </p:cxnSp>
      <p:sp>
        <p:nvSpPr>
          <p:cNvPr id="456" name="Google Shape;456;p3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457" name="Google Shape;457;p37"/>
          <p:cNvSpPr txBox="1"/>
          <p:nvPr/>
        </p:nvSpPr>
        <p:spPr>
          <a:xfrm>
            <a:off x="122100" y="114850"/>
            <a:ext cx="5847000" cy="547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4000">
                <a:solidFill>
                  <a:srgbClr val="1C4587"/>
                </a:solidFill>
                <a:latin typeface="Calibri"/>
                <a:ea typeface="Calibri"/>
                <a:cs typeface="Calibri"/>
                <a:sym typeface="Calibri"/>
              </a:rPr>
              <a:t>SPS </a:t>
            </a:r>
            <a:r>
              <a:rPr lang="en" sz="3000">
                <a:solidFill>
                  <a:srgbClr val="1C4587"/>
                </a:solidFill>
                <a:latin typeface="Calibri"/>
                <a:ea typeface="Calibri"/>
                <a:cs typeface="Calibri"/>
                <a:sym typeface="Calibri"/>
              </a:rPr>
              <a:t>survey</a:t>
            </a:r>
            <a:endParaRPr sz="3000">
              <a:solidFill>
                <a:srgbClr val="1C4587"/>
              </a:solidFill>
              <a:latin typeface="Calibri"/>
              <a:ea typeface="Calibri"/>
              <a:cs typeface="Calibri"/>
              <a:sym typeface="Calibri"/>
            </a:endParaRPr>
          </a:p>
        </p:txBody>
      </p:sp>
      <p:sp>
        <p:nvSpPr>
          <p:cNvPr id="458" name="Google Shape;458;p3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459" name="Google Shape;459;p37"/>
          <p:cNvSpPr txBox="1"/>
          <p:nvPr/>
        </p:nvSpPr>
        <p:spPr>
          <a:xfrm>
            <a:off x="410875" y="2148775"/>
            <a:ext cx="26916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solidFill>
                  <a:srgbClr val="1C4587"/>
                </a:solidFill>
                <a:latin typeface="Calibri"/>
                <a:ea typeface="Calibri"/>
                <a:cs typeface="Calibri"/>
                <a:sym typeface="Calibri"/>
              </a:rPr>
              <a:t>Peak solved!</a:t>
            </a:r>
            <a:endParaRPr sz="2000">
              <a:solidFill>
                <a:srgbClr val="1C4587"/>
              </a:solidFill>
              <a:latin typeface="Calibri"/>
              <a:ea typeface="Calibri"/>
              <a:cs typeface="Calibri"/>
              <a:sym typeface="Calibri"/>
            </a:endParaRPr>
          </a:p>
        </p:txBody>
      </p:sp>
      <p:sp>
        <p:nvSpPr>
          <p:cNvPr id="460" name="Google Shape;460;p37"/>
          <p:cNvSpPr/>
          <p:nvPr/>
        </p:nvSpPr>
        <p:spPr>
          <a:xfrm>
            <a:off x="1424455" y="1050325"/>
            <a:ext cx="890700" cy="404700"/>
          </a:xfrm>
          <a:prstGeom prst="roundRect">
            <a:avLst>
              <a:gd fmla="val 16667" name="adj"/>
            </a:avLst>
          </a:prstGeom>
          <a:solidFill>
            <a:srgbClr val="EA9999"/>
          </a:solidFill>
          <a:ln cap="flat" cmpd="sng" w="19050">
            <a:solidFill>
              <a:srgbClr val="CC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63590</a:t>
            </a:r>
            <a:endParaRPr/>
          </a:p>
        </p:txBody>
      </p:sp>
      <p:sp>
        <p:nvSpPr>
          <p:cNvPr id="461" name="Google Shape;461;p37"/>
          <p:cNvSpPr txBox="1"/>
          <p:nvPr/>
        </p:nvSpPr>
        <p:spPr>
          <a:xfrm>
            <a:off x="1354975" y="1455013"/>
            <a:ext cx="1144200" cy="374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2"/>
                </a:solidFill>
              </a:rPr>
              <a:t>-13 mm</a:t>
            </a:r>
            <a:endParaRPr sz="1100">
              <a:solidFill>
                <a:schemeClr val="dk2"/>
              </a:solidFill>
            </a:endParaRPr>
          </a:p>
        </p:txBody>
      </p:sp>
      <p:sp>
        <p:nvSpPr>
          <p:cNvPr id="462" name="Google Shape;462;p37"/>
          <p:cNvSpPr/>
          <p:nvPr/>
        </p:nvSpPr>
        <p:spPr>
          <a:xfrm>
            <a:off x="273850" y="1050325"/>
            <a:ext cx="890700" cy="404700"/>
          </a:xfrm>
          <a:prstGeom prst="roundRect">
            <a:avLst>
              <a:gd fmla="val 16667" name="adj"/>
            </a:avLst>
          </a:prstGeom>
          <a:solidFill>
            <a:srgbClr val="93C47D"/>
          </a:solidFill>
          <a:ln cap="flat" cmpd="sng" w="19050">
            <a:solidFill>
              <a:srgbClr val="38761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63570</a:t>
            </a:r>
            <a:endParaRPr/>
          </a:p>
        </p:txBody>
      </p:sp>
      <p:sp>
        <p:nvSpPr>
          <p:cNvPr id="463" name="Google Shape;463;p37"/>
          <p:cNvSpPr/>
          <p:nvPr/>
        </p:nvSpPr>
        <p:spPr>
          <a:xfrm>
            <a:off x="1311337" y="1050322"/>
            <a:ext cx="890700" cy="404700"/>
          </a:xfrm>
          <a:prstGeom prst="roundRect">
            <a:avLst>
              <a:gd fmla="val 16667" name="adj"/>
            </a:avLst>
          </a:prstGeom>
          <a:solidFill>
            <a:srgbClr val="B6D7A8">
              <a:alpha val="65820"/>
            </a:srgbClr>
          </a:solidFill>
          <a:ln cap="flat" cmpd="sng" w="38100">
            <a:solidFill>
              <a:srgbClr val="6AA84F"/>
            </a:solidFill>
            <a:prstDash val="dashDot"/>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t/>
            </a:r>
            <a:endParaRPr/>
          </a:p>
        </p:txBody>
      </p:sp>
      <p:cxnSp>
        <p:nvCxnSpPr>
          <p:cNvPr id="464" name="Google Shape;464;p37"/>
          <p:cNvCxnSpPr/>
          <p:nvPr/>
        </p:nvCxnSpPr>
        <p:spPr>
          <a:xfrm rot="10800000">
            <a:off x="1354968" y="1542055"/>
            <a:ext cx="649200" cy="3900"/>
          </a:xfrm>
          <a:prstGeom prst="straightConnector1">
            <a:avLst/>
          </a:prstGeom>
          <a:noFill/>
          <a:ln cap="flat" cmpd="sng" w="9525">
            <a:solidFill>
              <a:schemeClr val="dk2"/>
            </a:solidFill>
            <a:prstDash val="solid"/>
            <a:round/>
            <a:headEnd len="med" w="med" type="none"/>
            <a:tailEnd len="med" w="med" type="triangle"/>
          </a:ln>
        </p:spPr>
      </p:cxnSp>
      <p:pic>
        <p:nvPicPr>
          <p:cNvPr id="465" name="Google Shape;465;p37"/>
          <p:cNvPicPr preferRelativeResize="0"/>
          <p:nvPr/>
        </p:nvPicPr>
        <p:blipFill>
          <a:blip r:embed="rId4">
            <a:alphaModFix/>
          </a:blip>
          <a:stretch>
            <a:fillRect/>
          </a:stretch>
        </p:blipFill>
        <p:spPr>
          <a:xfrm>
            <a:off x="3542950" y="114850"/>
            <a:ext cx="4310075" cy="3232574"/>
          </a:xfrm>
          <a:prstGeom prst="rect">
            <a:avLst/>
          </a:prstGeom>
          <a:noFill/>
          <a:ln>
            <a:noFill/>
          </a:ln>
        </p:spPr>
      </p:pic>
      <p:sp>
        <p:nvSpPr>
          <p:cNvPr id="466" name="Google Shape;466;p37"/>
          <p:cNvSpPr txBox="1"/>
          <p:nvPr/>
        </p:nvSpPr>
        <p:spPr>
          <a:xfrm>
            <a:off x="169950" y="3116150"/>
            <a:ext cx="8804100" cy="1108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solidFill>
                  <a:srgbClr val="1C4587"/>
                </a:solidFill>
                <a:latin typeface="Calibri"/>
                <a:ea typeface="Calibri"/>
                <a:cs typeface="Calibri"/>
                <a:sym typeface="Calibri"/>
              </a:rPr>
              <a:t>Moving this dipole of almost 13mm we are forcing the machine to “return” at the initial GEODE end-point </a:t>
            </a:r>
            <a:endParaRPr sz="2000">
              <a:solidFill>
                <a:srgbClr val="1C4587"/>
              </a:solidFill>
              <a:latin typeface="Calibri"/>
              <a:ea typeface="Calibri"/>
              <a:cs typeface="Calibri"/>
              <a:sym typeface="Calibri"/>
            </a:endParaRPr>
          </a:p>
          <a:p>
            <a:pPr indent="0" lvl="0" marL="0" rtl="0" algn="l">
              <a:spcBef>
                <a:spcPts val="0"/>
              </a:spcBef>
              <a:spcAft>
                <a:spcPts val="0"/>
              </a:spcAft>
              <a:buNone/>
            </a:pPr>
            <a:r>
              <a:rPr lang="en" sz="2000">
                <a:solidFill>
                  <a:srgbClr val="1C4587"/>
                </a:solidFill>
                <a:latin typeface="Calibri"/>
                <a:ea typeface="Calibri"/>
                <a:cs typeface="Calibri"/>
                <a:sym typeface="Calibri"/>
              </a:rPr>
              <a:t>13.9[mm] ~ 18.6e-6 [m]*744</a:t>
            </a:r>
            <a:endParaRPr sz="2000">
              <a:solidFill>
                <a:srgbClr val="1C4587"/>
              </a:solidFill>
              <a:latin typeface="Calibri"/>
              <a:ea typeface="Calibri"/>
              <a:cs typeface="Calibri"/>
              <a:sym typeface="Calibri"/>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0" name="Shape 470"/>
        <p:cNvGrpSpPr/>
        <p:nvPr/>
      </p:nvGrpSpPr>
      <p:grpSpPr>
        <a:xfrm>
          <a:off x="0" y="0"/>
          <a:ext cx="0" cy="0"/>
          <a:chOff x="0" y="0"/>
          <a:chExt cx="0" cy="0"/>
        </a:xfrm>
      </p:grpSpPr>
      <p:pic>
        <p:nvPicPr>
          <p:cNvPr id="471" name="Google Shape;471;p38"/>
          <p:cNvPicPr preferRelativeResize="0"/>
          <p:nvPr/>
        </p:nvPicPr>
        <p:blipFill>
          <a:blip r:embed="rId3">
            <a:alphaModFix/>
          </a:blip>
          <a:stretch>
            <a:fillRect/>
          </a:stretch>
        </p:blipFill>
        <p:spPr>
          <a:xfrm>
            <a:off x="60800" y="4652363"/>
            <a:ext cx="432275" cy="432275"/>
          </a:xfrm>
          <a:prstGeom prst="rect">
            <a:avLst/>
          </a:prstGeom>
          <a:noFill/>
          <a:ln>
            <a:noFill/>
          </a:ln>
        </p:spPr>
      </p:pic>
      <p:sp>
        <p:nvSpPr>
          <p:cNvPr id="472" name="Google Shape;472;p38"/>
          <p:cNvSpPr txBox="1"/>
          <p:nvPr/>
        </p:nvSpPr>
        <p:spPr>
          <a:xfrm>
            <a:off x="573225" y="4699138"/>
            <a:ext cx="5611200" cy="33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2"/>
                </a:solidFill>
              </a:rPr>
              <a:t>SPS survey                                                              26/2/2024</a:t>
            </a:r>
            <a:endParaRPr sz="1100">
              <a:solidFill>
                <a:schemeClr val="dk2"/>
              </a:solidFill>
            </a:endParaRPr>
          </a:p>
        </p:txBody>
      </p:sp>
      <p:cxnSp>
        <p:nvCxnSpPr>
          <p:cNvPr id="473" name="Google Shape;473;p38"/>
          <p:cNvCxnSpPr/>
          <p:nvPr/>
        </p:nvCxnSpPr>
        <p:spPr>
          <a:xfrm>
            <a:off x="747150" y="4652375"/>
            <a:ext cx="7649700" cy="40200"/>
          </a:xfrm>
          <a:prstGeom prst="straightConnector1">
            <a:avLst/>
          </a:prstGeom>
          <a:noFill/>
          <a:ln cap="flat" cmpd="sng" w="9525">
            <a:solidFill>
              <a:schemeClr val="dk2"/>
            </a:solidFill>
            <a:prstDash val="solid"/>
            <a:round/>
            <a:headEnd len="med" w="med" type="none"/>
            <a:tailEnd len="med" w="med" type="none"/>
          </a:ln>
        </p:spPr>
      </p:cxnSp>
      <p:sp>
        <p:nvSpPr>
          <p:cNvPr id="474" name="Google Shape;474;p3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475" name="Google Shape;475;p38"/>
          <p:cNvSpPr txBox="1"/>
          <p:nvPr/>
        </p:nvSpPr>
        <p:spPr>
          <a:xfrm>
            <a:off x="122100" y="114850"/>
            <a:ext cx="5847000" cy="547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4000">
                <a:solidFill>
                  <a:srgbClr val="1C4587"/>
                </a:solidFill>
                <a:latin typeface="Calibri"/>
                <a:ea typeface="Calibri"/>
                <a:cs typeface="Calibri"/>
                <a:sym typeface="Calibri"/>
              </a:rPr>
              <a:t>SPS </a:t>
            </a:r>
            <a:r>
              <a:rPr lang="en" sz="3000">
                <a:solidFill>
                  <a:srgbClr val="1C4587"/>
                </a:solidFill>
                <a:latin typeface="Calibri"/>
                <a:ea typeface="Calibri"/>
                <a:cs typeface="Calibri"/>
                <a:sym typeface="Calibri"/>
              </a:rPr>
              <a:t>survey</a:t>
            </a:r>
            <a:endParaRPr sz="3000">
              <a:solidFill>
                <a:srgbClr val="1C4587"/>
              </a:solidFill>
              <a:latin typeface="Calibri"/>
              <a:ea typeface="Calibri"/>
              <a:cs typeface="Calibri"/>
              <a:sym typeface="Calibri"/>
            </a:endParaRPr>
          </a:p>
        </p:txBody>
      </p:sp>
      <p:sp>
        <p:nvSpPr>
          <p:cNvPr id="476" name="Google Shape;476;p3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477" name="Google Shape;477;p38"/>
          <p:cNvSpPr txBox="1"/>
          <p:nvPr/>
        </p:nvSpPr>
        <p:spPr>
          <a:xfrm>
            <a:off x="6227175" y="1572725"/>
            <a:ext cx="2614800" cy="1416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solidFill>
                  <a:srgbClr val="1C4587"/>
                </a:solidFill>
                <a:latin typeface="Calibri"/>
                <a:ea typeface="Calibri"/>
                <a:cs typeface="Calibri"/>
                <a:sym typeface="Calibri"/>
              </a:rPr>
              <a:t>The displacement on the machine planes x and y decrease to less 0.25mm</a:t>
            </a:r>
            <a:endParaRPr sz="2000">
              <a:solidFill>
                <a:srgbClr val="1C4587"/>
              </a:solidFill>
              <a:latin typeface="Calibri"/>
              <a:ea typeface="Calibri"/>
              <a:cs typeface="Calibri"/>
              <a:sym typeface="Calibri"/>
            </a:endParaRPr>
          </a:p>
        </p:txBody>
      </p:sp>
      <p:pic>
        <p:nvPicPr>
          <p:cNvPr id="478" name="Google Shape;478;p38"/>
          <p:cNvPicPr preferRelativeResize="0"/>
          <p:nvPr/>
        </p:nvPicPr>
        <p:blipFill>
          <a:blip r:embed="rId4">
            <a:alphaModFix/>
          </a:blip>
          <a:stretch>
            <a:fillRect/>
          </a:stretch>
        </p:blipFill>
        <p:spPr>
          <a:xfrm>
            <a:off x="1160125" y="815050"/>
            <a:ext cx="4913234" cy="3684925"/>
          </a:xfrm>
          <a:prstGeom prst="rect">
            <a:avLst/>
          </a:prstGeom>
          <a:noFill/>
          <a:ln>
            <a:noFill/>
          </a:ln>
        </p:spPr>
      </p:pic>
      <p:sp>
        <p:nvSpPr>
          <p:cNvPr id="479" name="Google Shape;479;p38"/>
          <p:cNvSpPr txBox="1"/>
          <p:nvPr/>
        </p:nvSpPr>
        <p:spPr>
          <a:xfrm>
            <a:off x="317675" y="991250"/>
            <a:ext cx="1062900" cy="256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1C4587"/>
                </a:solidFill>
                <a:latin typeface="Calibri"/>
                <a:ea typeface="Calibri"/>
                <a:cs typeface="Calibri"/>
                <a:sym typeface="Calibri"/>
              </a:rPr>
              <a:t>Zooming</a:t>
            </a:r>
            <a:endParaRPr sz="1800">
              <a:solidFill>
                <a:srgbClr val="1C4587"/>
              </a:solidFill>
              <a:latin typeface="Calibri"/>
              <a:ea typeface="Calibri"/>
              <a:cs typeface="Calibri"/>
              <a:sym typeface="Calibri"/>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3" name="Shape 483"/>
        <p:cNvGrpSpPr/>
        <p:nvPr/>
      </p:nvGrpSpPr>
      <p:grpSpPr>
        <a:xfrm>
          <a:off x="0" y="0"/>
          <a:ext cx="0" cy="0"/>
          <a:chOff x="0" y="0"/>
          <a:chExt cx="0" cy="0"/>
        </a:xfrm>
      </p:grpSpPr>
      <p:sp>
        <p:nvSpPr>
          <p:cNvPr id="484" name="Google Shape;484;p39"/>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t/>
            </a:r>
            <a:endParaRPr/>
          </a:p>
        </p:txBody>
      </p:sp>
      <p:pic>
        <p:nvPicPr>
          <p:cNvPr id="485" name="Google Shape;485;p39"/>
          <p:cNvPicPr preferRelativeResize="0"/>
          <p:nvPr/>
        </p:nvPicPr>
        <p:blipFill>
          <a:blip r:embed="rId3">
            <a:alphaModFix/>
          </a:blip>
          <a:stretch>
            <a:fillRect/>
          </a:stretch>
        </p:blipFill>
        <p:spPr>
          <a:xfrm>
            <a:off x="267300" y="103175"/>
            <a:ext cx="8426850" cy="4705001"/>
          </a:xfrm>
          <a:prstGeom prst="rect">
            <a:avLst/>
          </a:prstGeom>
          <a:noFill/>
          <a:ln>
            <a:noFill/>
          </a:ln>
        </p:spPr>
      </p:pic>
      <p:sp>
        <p:nvSpPr>
          <p:cNvPr id="486" name="Google Shape;486;p3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0" name="Shape 490"/>
        <p:cNvGrpSpPr/>
        <p:nvPr/>
      </p:nvGrpSpPr>
      <p:grpSpPr>
        <a:xfrm>
          <a:off x="0" y="0"/>
          <a:ext cx="0" cy="0"/>
          <a:chOff x="0" y="0"/>
          <a:chExt cx="0" cy="0"/>
        </a:xfrm>
      </p:grpSpPr>
      <p:pic>
        <p:nvPicPr>
          <p:cNvPr id="491" name="Google Shape;491;p40"/>
          <p:cNvPicPr preferRelativeResize="0"/>
          <p:nvPr/>
        </p:nvPicPr>
        <p:blipFill>
          <a:blip r:embed="rId3">
            <a:alphaModFix/>
          </a:blip>
          <a:stretch>
            <a:fillRect/>
          </a:stretch>
        </p:blipFill>
        <p:spPr>
          <a:xfrm>
            <a:off x="60800" y="4652363"/>
            <a:ext cx="432275" cy="432275"/>
          </a:xfrm>
          <a:prstGeom prst="rect">
            <a:avLst/>
          </a:prstGeom>
          <a:noFill/>
          <a:ln>
            <a:noFill/>
          </a:ln>
        </p:spPr>
      </p:pic>
      <p:sp>
        <p:nvSpPr>
          <p:cNvPr id="492" name="Google Shape;492;p40"/>
          <p:cNvSpPr txBox="1"/>
          <p:nvPr/>
        </p:nvSpPr>
        <p:spPr>
          <a:xfrm>
            <a:off x="573225" y="4699138"/>
            <a:ext cx="5611200" cy="33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2"/>
                </a:solidFill>
              </a:rPr>
              <a:t>SPS survey                                                              15/2/2024</a:t>
            </a:r>
            <a:endParaRPr sz="1100">
              <a:solidFill>
                <a:schemeClr val="dk2"/>
              </a:solidFill>
            </a:endParaRPr>
          </a:p>
        </p:txBody>
      </p:sp>
      <p:cxnSp>
        <p:nvCxnSpPr>
          <p:cNvPr id="493" name="Google Shape;493;p40"/>
          <p:cNvCxnSpPr/>
          <p:nvPr/>
        </p:nvCxnSpPr>
        <p:spPr>
          <a:xfrm>
            <a:off x="747150" y="4652375"/>
            <a:ext cx="7649700" cy="40200"/>
          </a:xfrm>
          <a:prstGeom prst="straightConnector1">
            <a:avLst/>
          </a:prstGeom>
          <a:noFill/>
          <a:ln cap="flat" cmpd="sng" w="9525">
            <a:solidFill>
              <a:schemeClr val="dk2"/>
            </a:solidFill>
            <a:prstDash val="solid"/>
            <a:round/>
            <a:headEnd len="med" w="med" type="none"/>
            <a:tailEnd len="med" w="med" type="none"/>
          </a:ln>
        </p:spPr>
      </p:cxnSp>
      <p:sp>
        <p:nvSpPr>
          <p:cNvPr id="494" name="Google Shape;494;p40"/>
          <p:cNvSpPr/>
          <p:nvPr/>
        </p:nvSpPr>
        <p:spPr>
          <a:xfrm>
            <a:off x="2230325" y="3220175"/>
            <a:ext cx="1215300" cy="88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495" name="Google Shape;495;p40"/>
          <p:cNvCxnSpPr/>
          <p:nvPr/>
        </p:nvCxnSpPr>
        <p:spPr>
          <a:xfrm>
            <a:off x="5425425" y="567200"/>
            <a:ext cx="501300" cy="0"/>
          </a:xfrm>
          <a:prstGeom prst="straightConnector1">
            <a:avLst/>
          </a:prstGeom>
          <a:noFill/>
          <a:ln cap="flat" cmpd="sng" w="38100">
            <a:solidFill>
              <a:srgbClr val="327AEB"/>
            </a:solidFill>
            <a:prstDash val="solid"/>
            <a:round/>
            <a:headEnd len="med" w="med" type="none"/>
            <a:tailEnd len="med" w="med" type="none"/>
          </a:ln>
        </p:spPr>
      </p:cxnSp>
      <p:sp>
        <p:nvSpPr>
          <p:cNvPr id="496" name="Google Shape;496;p40"/>
          <p:cNvSpPr txBox="1"/>
          <p:nvPr/>
        </p:nvSpPr>
        <p:spPr>
          <a:xfrm>
            <a:off x="5995525" y="358825"/>
            <a:ext cx="2950800" cy="200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rPr>
              <a:t>BEATCH=Nominal MAD-X</a:t>
            </a:r>
            <a:endParaRPr sz="1800">
              <a:solidFill>
                <a:schemeClr val="dk2"/>
              </a:solidFill>
            </a:endParaRPr>
          </a:p>
        </p:txBody>
      </p:sp>
      <p:sp>
        <p:nvSpPr>
          <p:cNvPr id="497" name="Google Shape;497;p40"/>
          <p:cNvSpPr/>
          <p:nvPr/>
        </p:nvSpPr>
        <p:spPr>
          <a:xfrm>
            <a:off x="2230325" y="3220175"/>
            <a:ext cx="1215300" cy="88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98" name="Google Shape;498;p40"/>
          <p:cNvSpPr/>
          <p:nvPr/>
        </p:nvSpPr>
        <p:spPr>
          <a:xfrm>
            <a:off x="2230325" y="3220175"/>
            <a:ext cx="1271700" cy="88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99" name="Google Shape;499;p40"/>
          <p:cNvSpPr/>
          <p:nvPr/>
        </p:nvSpPr>
        <p:spPr>
          <a:xfrm>
            <a:off x="1328175" y="526275"/>
            <a:ext cx="3151200" cy="3069900"/>
          </a:xfrm>
          <a:prstGeom prst="flowChartConnector">
            <a:avLst/>
          </a:prstGeom>
          <a:noFill/>
          <a:ln cap="flat" cmpd="sng" w="1905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00" name="Google Shape;500;p40"/>
          <p:cNvSpPr/>
          <p:nvPr/>
        </p:nvSpPr>
        <p:spPr>
          <a:xfrm>
            <a:off x="2148825" y="3220175"/>
            <a:ext cx="1509900" cy="8835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01" name="Google Shape;501;p40"/>
          <p:cNvSpPr/>
          <p:nvPr/>
        </p:nvSpPr>
        <p:spPr>
          <a:xfrm>
            <a:off x="1303100" y="494925"/>
            <a:ext cx="3207600" cy="3132600"/>
          </a:xfrm>
          <a:prstGeom prst="flowChartConnector">
            <a:avLst/>
          </a:prstGeom>
          <a:noFill/>
          <a:ln cap="flat" cmpd="sng" w="38100">
            <a:solidFill>
              <a:srgbClr val="3C78D8"/>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02" name="Google Shape;502;p40"/>
          <p:cNvSpPr/>
          <p:nvPr/>
        </p:nvSpPr>
        <p:spPr>
          <a:xfrm>
            <a:off x="2148825" y="3220175"/>
            <a:ext cx="1271700" cy="8835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503" name="Google Shape;503;p40"/>
          <p:cNvCxnSpPr/>
          <p:nvPr/>
        </p:nvCxnSpPr>
        <p:spPr>
          <a:xfrm flipH="1" rot="10800000">
            <a:off x="5519625" y="1008600"/>
            <a:ext cx="407100" cy="6300"/>
          </a:xfrm>
          <a:prstGeom prst="straightConnector1">
            <a:avLst/>
          </a:prstGeom>
          <a:noFill/>
          <a:ln cap="flat" cmpd="sng" w="9525">
            <a:solidFill>
              <a:srgbClr val="FF0000"/>
            </a:solidFill>
            <a:prstDash val="solid"/>
            <a:round/>
            <a:headEnd len="med" w="med" type="none"/>
            <a:tailEnd len="med" w="med" type="none"/>
          </a:ln>
        </p:spPr>
      </p:cxnSp>
      <p:sp>
        <p:nvSpPr>
          <p:cNvPr id="504" name="Google Shape;504;p40"/>
          <p:cNvSpPr txBox="1"/>
          <p:nvPr/>
        </p:nvSpPr>
        <p:spPr>
          <a:xfrm>
            <a:off x="6064450" y="798750"/>
            <a:ext cx="2612400" cy="162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rPr>
              <a:t>MAD-X corrected</a:t>
            </a:r>
            <a:endParaRPr sz="1800">
              <a:solidFill>
                <a:schemeClr val="dk2"/>
              </a:solidFill>
            </a:endParaRPr>
          </a:p>
        </p:txBody>
      </p:sp>
      <p:sp>
        <p:nvSpPr>
          <p:cNvPr id="505" name="Google Shape;505;p40"/>
          <p:cNvSpPr/>
          <p:nvPr/>
        </p:nvSpPr>
        <p:spPr>
          <a:xfrm>
            <a:off x="3251625" y="3483375"/>
            <a:ext cx="407100" cy="112800"/>
          </a:xfrm>
          <a:prstGeom prst="cube">
            <a:avLst>
              <a:gd fmla="val 25000" name="adj"/>
            </a:avLst>
          </a:prstGeom>
          <a:noFill/>
          <a:ln cap="flat" cmpd="sng" w="9525">
            <a:solidFill>
              <a:srgbClr val="741B47"/>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06" name="Google Shape;506;p40"/>
          <p:cNvSpPr/>
          <p:nvPr/>
        </p:nvSpPr>
        <p:spPr>
          <a:xfrm>
            <a:off x="3502025" y="3316275"/>
            <a:ext cx="407100" cy="112800"/>
          </a:xfrm>
          <a:prstGeom prst="cube">
            <a:avLst>
              <a:gd fmla="val 25000" name="adj"/>
            </a:avLst>
          </a:prstGeom>
          <a:noFill/>
          <a:ln cap="flat" cmpd="sng" w="9525">
            <a:solidFill>
              <a:srgbClr val="741B47"/>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507" name="Google Shape;507;p40"/>
          <p:cNvCxnSpPr/>
          <p:nvPr/>
        </p:nvCxnSpPr>
        <p:spPr>
          <a:xfrm flipH="1" rot="10800000">
            <a:off x="3658725" y="3477125"/>
            <a:ext cx="313200" cy="184800"/>
          </a:xfrm>
          <a:prstGeom prst="straightConnector1">
            <a:avLst/>
          </a:prstGeom>
          <a:noFill/>
          <a:ln cap="flat" cmpd="sng" w="9525">
            <a:solidFill>
              <a:schemeClr val="dk2"/>
            </a:solidFill>
            <a:prstDash val="solid"/>
            <a:round/>
            <a:headEnd len="med" w="med" type="none"/>
            <a:tailEnd len="med" w="med" type="triangle"/>
          </a:ln>
        </p:spPr>
      </p:cxnSp>
      <p:sp>
        <p:nvSpPr>
          <p:cNvPr id="508" name="Google Shape;508;p40"/>
          <p:cNvSpPr txBox="1"/>
          <p:nvPr/>
        </p:nvSpPr>
        <p:spPr>
          <a:xfrm>
            <a:off x="3713400" y="3546925"/>
            <a:ext cx="1717200" cy="28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rPr>
              <a:t>~13.8mm</a:t>
            </a:r>
            <a:endParaRPr sz="1800">
              <a:solidFill>
                <a:schemeClr val="dk2"/>
              </a:solidFill>
            </a:endParaRPr>
          </a:p>
        </p:txBody>
      </p:sp>
      <p:sp>
        <p:nvSpPr>
          <p:cNvPr id="509" name="Google Shape;509;p4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cxnSp>
        <p:nvCxnSpPr>
          <p:cNvPr id="510" name="Google Shape;510;p40"/>
          <p:cNvCxnSpPr/>
          <p:nvPr/>
        </p:nvCxnSpPr>
        <p:spPr>
          <a:xfrm flipH="1" rot="10800000">
            <a:off x="6138700" y="1766950"/>
            <a:ext cx="358800" cy="357000"/>
          </a:xfrm>
          <a:prstGeom prst="straightConnector1">
            <a:avLst/>
          </a:prstGeom>
          <a:noFill/>
          <a:ln cap="flat" cmpd="sng" w="9525">
            <a:solidFill>
              <a:schemeClr val="accent1"/>
            </a:solidFill>
            <a:prstDash val="solid"/>
            <a:miter lim="800000"/>
            <a:headEnd len="sm" w="sm" type="none"/>
            <a:tailEnd len="sm" w="sm" type="none"/>
          </a:ln>
        </p:spPr>
      </p:cxnSp>
      <p:cxnSp>
        <p:nvCxnSpPr>
          <p:cNvPr id="511" name="Google Shape;511;p40"/>
          <p:cNvCxnSpPr/>
          <p:nvPr/>
        </p:nvCxnSpPr>
        <p:spPr>
          <a:xfrm>
            <a:off x="8018313" y="1773806"/>
            <a:ext cx="301500" cy="414600"/>
          </a:xfrm>
          <a:prstGeom prst="straightConnector1">
            <a:avLst/>
          </a:prstGeom>
          <a:noFill/>
          <a:ln cap="flat" cmpd="sng" w="9525">
            <a:solidFill>
              <a:schemeClr val="accent1"/>
            </a:solidFill>
            <a:prstDash val="solid"/>
            <a:miter lim="800000"/>
            <a:headEnd len="sm" w="sm" type="none"/>
            <a:tailEnd len="sm" w="sm" type="none"/>
          </a:ln>
        </p:spPr>
      </p:cxnSp>
      <p:cxnSp>
        <p:nvCxnSpPr>
          <p:cNvPr id="512" name="Google Shape;512;p40"/>
          <p:cNvCxnSpPr/>
          <p:nvPr/>
        </p:nvCxnSpPr>
        <p:spPr>
          <a:xfrm>
            <a:off x="6403834" y="1676407"/>
            <a:ext cx="233700" cy="241200"/>
          </a:xfrm>
          <a:prstGeom prst="straightConnector1">
            <a:avLst/>
          </a:prstGeom>
          <a:noFill/>
          <a:ln cap="flat" cmpd="sng" w="9525">
            <a:solidFill>
              <a:schemeClr val="accent1"/>
            </a:solidFill>
            <a:prstDash val="solid"/>
            <a:miter lim="800000"/>
            <a:headEnd len="sm" w="sm" type="none"/>
            <a:tailEnd len="sm" w="sm" type="none"/>
          </a:ln>
        </p:spPr>
      </p:cxnSp>
      <p:cxnSp>
        <p:nvCxnSpPr>
          <p:cNvPr id="513" name="Google Shape;513;p40"/>
          <p:cNvCxnSpPr/>
          <p:nvPr/>
        </p:nvCxnSpPr>
        <p:spPr>
          <a:xfrm flipH="1" rot="10800000">
            <a:off x="8190034" y="2092720"/>
            <a:ext cx="246300" cy="165000"/>
          </a:xfrm>
          <a:prstGeom prst="straightConnector1">
            <a:avLst/>
          </a:prstGeom>
          <a:noFill/>
          <a:ln cap="flat" cmpd="sng" w="9525">
            <a:solidFill>
              <a:schemeClr val="accent1"/>
            </a:solidFill>
            <a:prstDash val="solid"/>
            <a:miter lim="800000"/>
            <a:headEnd len="sm" w="sm" type="none"/>
            <a:tailEnd len="sm" w="sm" type="none"/>
          </a:ln>
        </p:spPr>
      </p:cxnSp>
      <p:cxnSp>
        <p:nvCxnSpPr>
          <p:cNvPr id="514" name="Google Shape;514;p40"/>
          <p:cNvCxnSpPr/>
          <p:nvPr/>
        </p:nvCxnSpPr>
        <p:spPr>
          <a:xfrm flipH="1" rot="10800000">
            <a:off x="7849492" y="1692773"/>
            <a:ext cx="277500" cy="216000"/>
          </a:xfrm>
          <a:prstGeom prst="straightConnector1">
            <a:avLst/>
          </a:prstGeom>
          <a:noFill/>
          <a:ln cap="flat" cmpd="sng" w="9525">
            <a:solidFill>
              <a:schemeClr val="accent1"/>
            </a:solidFill>
            <a:prstDash val="solid"/>
            <a:miter lim="800000"/>
            <a:headEnd len="sm" w="sm" type="none"/>
            <a:tailEnd len="sm" w="sm" type="none"/>
          </a:ln>
        </p:spPr>
      </p:cxnSp>
      <p:sp>
        <p:nvSpPr>
          <p:cNvPr id="515" name="Google Shape;515;p40"/>
          <p:cNvSpPr txBox="1"/>
          <p:nvPr/>
        </p:nvSpPr>
        <p:spPr>
          <a:xfrm>
            <a:off x="6666844" y="2550550"/>
            <a:ext cx="2010000" cy="2847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 sz="1400">
                <a:solidFill>
                  <a:schemeClr val="dk1"/>
                </a:solidFill>
                <a:latin typeface="Calibri"/>
                <a:ea typeface="Calibri"/>
                <a:cs typeface="Calibri"/>
                <a:sym typeface="Calibri"/>
              </a:rPr>
              <a:t>Real Path length</a:t>
            </a:r>
            <a:endParaRPr sz="1400">
              <a:solidFill>
                <a:schemeClr val="dk1"/>
              </a:solidFill>
              <a:latin typeface="Calibri"/>
              <a:ea typeface="Calibri"/>
              <a:cs typeface="Calibri"/>
              <a:sym typeface="Calibri"/>
            </a:endParaRPr>
          </a:p>
        </p:txBody>
      </p:sp>
      <p:cxnSp>
        <p:nvCxnSpPr>
          <p:cNvPr id="516" name="Google Shape;516;p40"/>
          <p:cNvCxnSpPr/>
          <p:nvPr/>
        </p:nvCxnSpPr>
        <p:spPr>
          <a:xfrm>
            <a:off x="8038375" y="3180673"/>
            <a:ext cx="0" cy="0"/>
          </a:xfrm>
          <a:prstGeom prst="straightConnector1">
            <a:avLst/>
          </a:prstGeom>
          <a:noFill/>
          <a:ln cap="flat" cmpd="sng" w="9525">
            <a:solidFill>
              <a:schemeClr val="dk2"/>
            </a:solidFill>
            <a:prstDash val="solid"/>
            <a:round/>
            <a:headEnd len="med" w="med" type="none"/>
            <a:tailEnd len="med" w="med" type="none"/>
          </a:ln>
        </p:spPr>
      </p:cxnSp>
      <p:sp>
        <p:nvSpPr>
          <p:cNvPr id="517" name="Google Shape;517;p40"/>
          <p:cNvSpPr/>
          <p:nvPr/>
        </p:nvSpPr>
        <p:spPr>
          <a:xfrm rot="1349">
            <a:off x="6489500" y="1448100"/>
            <a:ext cx="1528800" cy="6978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518" name="Google Shape;518;p40"/>
          <p:cNvCxnSpPr/>
          <p:nvPr/>
        </p:nvCxnSpPr>
        <p:spPr>
          <a:xfrm>
            <a:off x="6489525" y="1766850"/>
            <a:ext cx="1528800" cy="6300"/>
          </a:xfrm>
          <a:prstGeom prst="straightConnector1">
            <a:avLst/>
          </a:prstGeom>
          <a:noFill/>
          <a:ln cap="flat" cmpd="sng" w="9525">
            <a:solidFill>
              <a:schemeClr val="accent1"/>
            </a:solidFill>
            <a:prstDash val="solid"/>
            <a:miter lim="800000"/>
            <a:headEnd len="sm" w="sm" type="none"/>
            <a:tailEnd len="sm" w="sm" type="none"/>
          </a:ln>
        </p:spPr>
      </p:cxnSp>
      <p:cxnSp>
        <p:nvCxnSpPr>
          <p:cNvPr id="519" name="Google Shape;519;p40"/>
          <p:cNvCxnSpPr/>
          <p:nvPr/>
        </p:nvCxnSpPr>
        <p:spPr>
          <a:xfrm flipH="1" rot="10800000">
            <a:off x="6332900" y="3209825"/>
            <a:ext cx="281100" cy="386400"/>
          </a:xfrm>
          <a:prstGeom prst="straightConnector1">
            <a:avLst/>
          </a:prstGeom>
          <a:noFill/>
          <a:ln cap="flat" cmpd="sng" w="9525">
            <a:solidFill>
              <a:schemeClr val="accent1"/>
            </a:solidFill>
            <a:prstDash val="solid"/>
            <a:miter lim="800000"/>
            <a:headEnd len="sm" w="sm" type="none"/>
            <a:tailEnd len="sm" w="sm" type="none"/>
          </a:ln>
        </p:spPr>
      </p:cxnSp>
      <p:cxnSp>
        <p:nvCxnSpPr>
          <p:cNvPr id="520" name="Google Shape;520;p40"/>
          <p:cNvCxnSpPr/>
          <p:nvPr/>
        </p:nvCxnSpPr>
        <p:spPr>
          <a:xfrm>
            <a:off x="8018313" y="3226656"/>
            <a:ext cx="301500" cy="414600"/>
          </a:xfrm>
          <a:prstGeom prst="straightConnector1">
            <a:avLst/>
          </a:prstGeom>
          <a:noFill/>
          <a:ln cap="flat" cmpd="sng" w="9525">
            <a:solidFill>
              <a:schemeClr val="accent1"/>
            </a:solidFill>
            <a:prstDash val="solid"/>
            <a:miter lim="800000"/>
            <a:headEnd len="sm" w="sm" type="none"/>
            <a:tailEnd len="sm" w="sm" type="none"/>
          </a:ln>
        </p:spPr>
      </p:cxnSp>
      <p:cxnSp>
        <p:nvCxnSpPr>
          <p:cNvPr id="521" name="Google Shape;521;p40"/>
          <p:cNvCxnSpPr/>
          <p:nvPr/>
        </p:nvCxnSpPr>
        <p:spPr>
          <a:xfrm>
            <a:off x="6201262" y="3477506"/>
            <a:ext cx="233700" cy="241200"/>
          </a:xfrm>
          <a:prstGeom prst="straightConnector1">
            <a:avLst/>
          </a:prstGeom>
          <a:noFill/>
          <a:ln cap="flat" cmpd="sng" w="9525">
            <a:solidFill>
              <a:schemeClr val="accent1"/>
            </a:solidFill>
            <a:prstDash val="solid"/>
            <a:miter lim="800000"/>
            <a:headEnd len="sm" w="sm" type="none"/>
            <a:tailEnd len="sm" w="sm" type="none"/>
          </a:ln>
        </p:spPr>
      </p:cxnSp>
      <p:cxnSp>
        <p:nvCxnSpPr>
          <p:cNvPr id="522" name="Google Shape;522;p40"/>
          <p:cNvCxnSpPr/>
          <p:nvPr/>
        </p:nvCxnSpPr>
        <p:spPr>
          <a:xfrm>
            <a:off x="6520234" y="3119382"/>
            <a:ext cx="233700" cy="241200"/>
          </a:xfrm>
          <a:prstGeom prst="straightConnector1">
            <a:avLst/>
          </a:prstGeom>
          <a:noFill/>
          <a:ln cap="flat" cmpd="sng" w="9525">
            <a:solidFill>
              <a:schemeClr val="accent1"/>
            </a:solidFill>
            <a:prstDash val="solid"/>
            <a:miter lim="800000"/>
            <a:headEnd len="sm" w="sm" type="none"/>
            <a:tailEnd len="sm" w="sm" type="none"/>
          </a:ln>
        </p:spPr>
      </p:cxnSp>
      <p:cxnSp>
        <p:nvCxnSpPr>
          <p:cNvPr id="523" name="Google Shape;523;p40"/>
          <p:cNvCxnSpPr/>
          <p:nvPr/>
        </p:nvCxnSpPr>
        <p:spPr>
          <a:xfrm flipH="1" rot="10800000">
            <a:off x="8177134" y="3582495"/>
            <a:ext cx="246300" cy="165000"/>
          </a:xfrm>
          <a:prstGeom prst="straightConnector1">
            <a:avLst/>
          </a:prstGeom>
          <a:noFill/>
          <a:ln cap="flat" cmpd="sng" w="9525">
            <a:solidFill>
              <a:schemeClr val="accent1"/>
            </a:solidFill>
            <a:prstDash val="solid"/>
            <a:miter lim="800000"/>
            <a:headEnd len="sm" w="sm" type="none"/>
            <a:tailEnd len="sm" w="sm" type="none"/>
          </a:ln>
        </p:spPr>
      </p:cxnSp>
      <p:cxnSp>
        <p:nvCxnSpPr>
          <p:cNvPr id="524" name="Google Shape;524;p40"/>
          <p:cNvCxnSpPr/>
          <p:nvPr/>
        </p:nvCxnSpPr>
        <p:spPr>
          <a:xfrm flipH="1" rot="10800000">
            <a:off x="7899617" y="3110248"/>
            <a:ext cx="277500" cy="216000"/>
          </a:xfrm>
          <a:prstGeom prst="straightConnector1">
            <a:avLst/>
          </a:prstGeom>
          <a:noFill/>
          <a:ln cap="flat" cmpd="sng" w="9525">
            <a:solidFill>
              <a:schemeClr val="accent1"/>
            </a:solidFill>
            <a:prstDash val="solid"/>
            <a:miter lim="800000"/>
            <a:headEnd len="sm" w="sm" type="none"/>
            <a:tailEnd len="sm" w="sm" type="none"/>
          </a:ln>
        </p:spPr>
      </p:cxnSp>
      <p:sp>
        <p:nvSpPr>
          <p:cNvPr id="525" name="Google Shape;525;p40"/>
          <p:cNvSpPr/>
          <p:nvPr/>
        </p:nvSpPr>
        <p:spPr>
          <a:xfrm rot="1460">
            <a:off x="6605924" y="2830800"/>
            <a:ext cx="1412400" cy="6978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526" name="Google Shape;526;p40"/>
          <p:cNvCxnSpPr>
            <a:endCxn id="527" idx="2"/>
          </p:cNvCxnSpPr>
          <p:nvPr/>
        </p:nvCxnSpPr>
        <p:spPr>
          <a:xfrm>
            <a:off x="6605834" y="3209858"/>
            <a:ext cx="1404900" cy="16800"/>
          </a:xfrm>
          <a:prstGeom prst="straightConnector1">
            <a:avLst/>
          </a:prstGeom>
          <a:noFill/>
          <a:ln cap="flat" cmpd="sng" w="9525">
            <a:solidFill>
              <a:schemeClr val="accent1"/>
            </a:solidFill>
            <a:prstDash val="solid"/>
            <a:miter lim="800000"/>
            <a:headEnd len="sm" w="sm" type="none"/>
            <a:tailEnd len="sm" w="sm" type="none"/>
          </a:ln>
        </p:spPr>
      </p:cxnSp>
      <p:sp>
        <p:nvSpPr>
          <p:cNvPr id="527" name="Google Shape;527;p40"/>
          <p:cNvSpPr/>
          <p:nvPr/>
        </p:nvSpPr>
        <p:spPr>
          <a:xfrm>
            <a:off x="6403825" y="2958649"/>
            <a:ext cx="1786200" cy="1343400"/>
          </a:xfrm>
          <a:prstGeom prst="arc">
            <a:avLst>
              <a:gd fmla="val 12634859" name="adj1"/>
              <a:gd fmla="val 19830592" name="adj2"/>
            </a:avLst>
          </a:prstGeom>
          <a:noFill/>
          <a:ln cap="flat" cmpd="sng" w="19050">
            <a:solidFill>
              <a:srgbClr val="980000"/>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528" name="Google Shape;528;p40"/>
          <p:cNvSpPr txBox="1"/>
          <p:nvPr/>
        </p:nvSpPr>
        <p:spPr>
          <a:xfrm>
            <a:off x="7105225" y="2852850"/>
            <a:ext cx="794400" cy="35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800">
              <a:solidFill>
                <a:schemeClr val="dk2"/>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2" name="Shape 532"/>
        <p:cNvGrpSpPr/>
        <p:nvPr/>
      </p:nvGrpSpPr>
      <p:grpSpPr>
        <a:xfrm>
          <a:off x="0" y="0"/>
          <a:ext cx="0" cy="0"/>
          <a:chOff x="0" y="0"/>
          <a:chExt cx="0" cy="0"/>
        </a:xfrm>
      </p:grpSpPr>
      <p:pic>
        <p:nvPicPr>
          <p:cNvPr id="533" name="Google Shape;533;p41"/>
          <p:cNvPicPr preferRelativeResize="0"/>
          <p:nvPr/>
        </p:nvPicPr>
        <p:blipFill>
          <a:blip r:embed="rId3">
            <a:alphaModFix/>
          </a:blip>
          <a:stretch>
            <a:fillRect/>
          </a:stretch>
        </p:blipFill>
        <p:spPr>
          <a:xfrm>
            <a:off x="60800" y="4652363"/>
            <a:ext cx="432275" cy="432275"/>
          </a:xfrm>
          <a:prstGeom prst="rect">
            <a:avLst/>
          </a:prstGeom>
          <a:noFill/>
          <a:ln>
            <a:noFill/>
          </a:ln>
        </p:spPr>
      </p:pic>
      <p:sp>
        <p:nvSpPr>
          <p:cNvPr id="534" name="Google Shape;534;p41"/>
          <p:cNvSpPr txBox="1"/>
          <p:nvPr/>
        </p:nvSpPr>
        <p:spPr>
          <a:xfrm>
            <a:off x="573225" y="4699138"/>
            <a:ext cx="5611200" cy="33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2"/>
                </a:solidFill>
              </a:rPr>
              <a:t>SPS survey                                                              15/2/2024</a:t>
            </a:r>
            <a:endParaRPr sz="1100">
              <a:solidFill>
                <a:schemeClr val="dk2"/>
              </a:solidFill>
            </a:endParaRPr>
          </a:p>
        </p:txBody>
      </p:sp>
      <p:cxnSp>
        <p:nvCxnSpPr>
          <p:cNvPr id="535" name="Google Shape;535;p41"/>
          <p:cNvCxnSpPr/>
          <p:nvPr/>
        </p:nvCxnSpPr>
        <p:spPr>
          <a:xfrm>
            <a:off x="747150" y="4652375"/>
            <a:ext cx="7649700" cy="40200"/>
          </a:xfrm>
          <a:prstGeom prst="straightConnector1">
            <a:avLst/>
          </a:prstGeom>
          <a:noFill/>
          <a:ln cap="flat" cmpd="sng" w="9525">
            <a:solidFill>
              <a:schemeClr val="dk2"/>
            </a:solidFill>
            <a:prstDash val="solid"/>
            <a:round/>
            <a:headEnd len="med" w="med" type="none"/>
            <a:tailEnd len="med" w="med" type="none"/>
          </a:ln>
        </p:spPr>
      </p:cxnSp>
      <p:sp>
        <p:nvSpPr>
          <p:cNvPr id="536" name="Google Shape;536;p41"/>
          <p:cNvSpPr txBox="1"/>
          <p:nvPr/>
        </p:nvSpPr>
        <p:spPr>
          <a:xfrm>
            <a:off x="203825" y="140875"/>
            <a:ext cx="8870400" cy="800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solidFill>
                  <a:srgbClr val="1C4587"/>
                </a:solidFill>
                <a:latin typeface="Calibri"/>
                <a:ea typeface="Calibri"/>
                <a:cs typeface="Calibri"/>
                <a:sym typeface="Calibri"/>
              </a:rPr>
              <a:t>After correcting the 18.6um value, the displacement between BEATCH and MAD-X decreased significantly. Checking only MBA, MBB for time being.</a:t>
            </a:r>
            <a:endParaRPr sz="2000">
              <a:solidFill>
                <a:srgbClr val="1C4587"/>
              </a:solidFill>
              <a:latin typeface="Calibri"/>
              <a:ea typeface="Calibri"/>
              <a:cs typeface="Calibri"/>
              <a:sym typeface="Calibri"/>
            </a:endParaRPr>
          </a:p>
        </p:txBody>
      </p:sp>
      <p:sp>
        <p:nvSpPr>
          <p:cNvPr id="537" name="Google Shape;537;p41"/>
          <p:cNvSpPr txBox="1"/>
          <p:nvPr/>
        </p:nvSpPr>
        <p:spPr>
          <a:xfrm>
            <a:off x="307100" y="4318025"/>
            <a:ext cx="3887100" cy="256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1C4587"/>
                </a:solidFill>
                <a:latin typeface="Calibri"/>
                <a:ea typeface="Calibri"/>
                <a:cs typeface="Calibri"/>
                <a:sym typeface="Calibri"/>
              </a:rPr>
              <a:t>Peaks still remain but x and y decrease  </a:t>
            </a:r>
            <a:endParaRPr sz="1800">
              <a:solidFill>
                <a:srgbClr val="1C4587"/>
              </a:solidFill>
              <a:latin typeface="Calibri"/>
              <a:ea typeface="Calibri"/>
              <a:cs typeface="Calibri"/>
              <a:sym typeface="Calibri"/>
            </a:endParaRPr>
          </a:p>
          <a:p>
            <a:pPr indent="0" lvl="0" marL="0" rtl="0" algn="l">
              <a:spcBef>
                <a:spcPts val="0"/>
              </a:spcBef>
              <a:spcAft>
                <a:spcPts val="0"/>
              </a:spcAft>
              <a:buNone/>
            </a:pPr>
            <a:r>
              <a:t/>
            </a:r>
            <a:endParaRPr sz="1800">
              <a:solidFill>
                <a:srgbClr val="1C4587"/>
              </a:solidFill>
              <a:latin typeface="Calibri"/>
              <a:ea typeface="Calibri"/>
              <a:cs typeface="Calibri"/>
              <a:sym typeface="Calibri"/>
            </a:endParaRPr>
          </a:p>
        </p:txBody>
      </p:sp>
      <p:pic>
        <p:nvPicPr>
          <p:cNvPr id="538" name="Google Shape;538;p41"/>
          <p:cNvPicPr preferRelativeResize="0"/>
          <p:nvPr/>
        </p:nvPicPr>
        <p:blipFill>
          <a:blip r:embed="rId4">
            <a:alphaModFix/>
          </a:blip>
          <a:stretch>
            <a:fillRect/>
          </a:stretch>
        </p:blipFill>
        <p:spPr>
          <a:xfrm>
            <a:off x="203825" y="834187"/>
            <a:ext cx="4541725" cy="3406286"/>
          </a:xfrm>
          <a:prstGeom prst="rect">
            <a:avLst/>
          </a:prstGeom>
          <a:noFill/>
          <a:ln>
            <a:noFill/>
          </a:ln>
        </p:spPr>
      </p:pic>
      <p:pic>
        <p:nvPicPr>
          <p:cNvPr id="539" name="Google Shape;539;p41"/>
          <p:cNvPicPr preferRelativeResize="0"/>
          <p:nvPr/>
        </p:nvPicPr>
        <p:blipFill>
          <a:blip r:embed="rId5">
            <a:alphaModFix/>
          </a:blip>
          <a:stretch>
            <a:fillRect/>
          </a:stretch>
        </p:blipFill>
        <p:spPr>
          <a:xfrm>
            <a:off x="4404150" y="834175"/>
            <a:ext cx="4541733" cy="3406300"/>
          </a:xfrm>
          <a:prstGeom prst="rect">
            <a:avLst/>
          </a:prstGeom>
          <a:noFill/>
          <a:ln>
            <a:noFill/>
          </a:ln>
        </p:spPr>
      </p:pic>
      <p:sp>
        <p:nvSpPr>
          <p:cNvPr id="540" name="Google Shape;540;p41"/>
          <p:cNvSpPr txBox="1"/>
          <p:nvPr/>
        </p:nvSpPr>
        <p:spPr>
          <a:xfrm>
            <a:off x="4498225" y="4240475"/>
            <a:ext cx="4575900" cy="55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rgbClr val="1C4587"/>
                </a:solidFill>
                <a:latin typeface="Calibri"/>
                <a:ea typeface="Calibri"/>
                <a:cs typeface="Calibri"/>
                <a:sym typeface="Calibri"/>
              </a:rPr>
              <a:t>Taking into account just the SPS dipoles</a:t>
            </a:r>
            <a:endParaRPr b="1" sz="1800">
              <a:solidFill>
                <a:srgbClr val="1C4587"/>
              </a:solidFill>
              <a:latin typeface="Calibri"/>
              <a:ea typeface="Calibri"/>
              <a:cs typeface="Calibri"/>
              <a:sym typeface="Calibri"/>
            </a:endParaRPr>
          </a:p>
        </p:txBody>
      </p:sp>
      <p:sp>
        <p:nvSpPr>
          <p:cNvPr id="541" name="Google Shape;541;p41"/>
          <p:cNvSpPr txBox="1"/>
          <p:nvPr/>
        </p:nvSpPr>
        <p:spPr>
          <a:xfrm>
            <a:off x="2176075" y="941275"/>
            <a:ext cx="1062900" cy="256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1C4587"/>
                </a:solidFill>
                <a:latin typeface="Calibri"/>
                <a:ea typeface="Calibri"/>
                <a:cs typeface="Calibri"/>
                <a:sym typeface="Calibri"/>
              </a:rPr>
              <a:t>Before</a:t>
            </a:r>
            <a:endParaRPr sz="1800">
              <a:solidFill>
                <a:srgbClr val="1C4587"/>
              </a:solidFill>
              <a:latin typeface="Calibri"/>
              <a:ea typeface="Calibri"/>
              <a:cs typeface="Calibri"/>
              <a:sym typeface="Calibri"/>
            </a:endParaRPr>
          </a:p>
        </p:txBody>
      </p:sp>
      <p:sp>
        <p:nvSpPr>
          <p:cNvPr id="542" name="Google Shape;542;p41"/>
          <p:cNvSpPr txBox="1"/>
          <p:nvPr/>
        </p:nvSpPr>
        <p:spPr>
          <a:xfrm>
            <a:off x="6184425" y="941275"/>
            <a:ext cx="1062900" cy="256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1C4587"/>
                </a:solidFill>
                <a:latin typeface="Calibri"/>
                <a:ea typeface="Calibri"/>
                <a:cs typeface="Calibri"/>
                <a:sym typeface="Calibri"/>
              </a:rPr>
              <a:t>After</a:t>
            </a:r>
            <a:endParaRPr sz="1800">
              <a:solidFill>
                <a:srgbClr val="1C4587"/>
              </a:solidFill>
              <a:latin typeface="Calibri"/>
              <a:ea typeface="Calibri"/>
              <a:cs typeface="Calibri"/>
              <a:sym typeface="Calibri"/>
            </a:endParaRPr>
          </a:p>
        </p:txBody>
      </p:sp>
      <p:sp>
        <p:nvSpPr>
          <p:cNvPr id="543" name="Google Shape;543;p4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7" name="Shape 547"/>
        <p:cNvGrpSpPr/>
        <p:nvPr/>
      </p:nvGrpSpPr>
      <p:grpSpPr>
        <a:xfrm>
          <a:off x="0" y="0"/>
          <a:ext cx="0" cy="0"/>
          <a:chOff x="0" y="0"/>
          <a:chExt cx="0" cy="0"/>
        </a:xfrm>
      </p:grpSpPr>
      <p:pic>
        <p:nvPicPr>
          <p:cNvPr id="548" name="Google Shape;548;p42"/>
          <p:cNvPicPr preferRelativeResize="0"/>
          <p:nvPr/>
        </p:nvPicPr>
        <p:blipFill>
          <a:blip r:embed="rId3">
            <a:alphaModFix/>
          </a:blip>
          <a:stretch>
            <a:fillRect/>
          </a:stretch>
        </p:blipFill>
        <p:spPr>
          <a:xfrm>
            <a:off x="60800" y="4652363"/>
            <a:ext cx="432275" cy="432275"/>
          </a:xfrm>
          <a:prstGeom prst="rect">
            <a:avLst/>
          </a:prstGeom>
          <a:noFill/>
          <a:ln>
            <a:noFill/>
          </a:ln>
        </p:spPr>
      </p:pic>
      <p:sp>
        <p:nvSpPr>
          <p:cNvPr id="549" name="Google Shape;549;p42"/>
          <p:cNvSpPr txBox="1"/>
          <p:nvPr/>
        </p:nvSpPr>
        <p:spPr>
          <a:xfrm>
            <a:off x="573225" y="4699138"/>
            <a:ext cx="5611200" cy="33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2"/>
                </a:solidFill>
              </a:rPr>
              <a:t>SPS survey                                                              15/2/2024</a:t>
            </a:r>
            <a:endParaRPr sz="1100">
              <a:solidFill>
                <a:schemeClr val="dk2"/>
              </a:solidFill>
            </a:endParaRPr>
          </a:p>
        </p:txBody>
      </p:sp>
      <p:cxnSp>
        <p:nvCxnSpPr>
          <p:cNvPr id="550" name="Google Shape;550;p42"/>
          <p:cNvCxnSpPr/>
          <p:nvPr/>
        </p:nvCxnSpPr>
        <p:spPr>
          <a:xfrm>
            <a:off x="747150" y="4652375"/>
            <a:ext cx="7649700" cy="40200"/>
          </a:xfrm>
          <a:prstGeom prst="straightConnector1">
            <a:avLst/>
          </a:prstGeom>
          <a:noFill/>
          <a:ln cap="flat" cmpd="sng" w="9525">
            <a:solidFill>
              <a:schemeClr val="dk2"/>
            </a:solidFill>
            <a:prstDash val="solid"/>
            <a:round/>
            <a:headEnd len="med" w="med" type="none"/>
            <a:tailEnd len="med" w="med" type="none"/>
          </a:ln>
        </p:spPr>
      </p:cxnSp>
      <p:sp>
        <p:nvSpPr>
          <p:cNvPr id="551" name="Google Shape;551;p42"/>
          <p:cNvSpPr txBox="1"/>
          <p:nvPr/>
        </p:nvSpPr>
        <p:spPr>
          <a:xfrm>
            <a:off x="1290550" y="4052875"/>
            <a:ext cx="7070700" cy="3540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1100">
                <a:solidFill>
                  <a:srgbClr val="1C4587"/>
                </a:solidFill>
                <a:latin typeface="Calibri"/>
                <a:ea typeface="Calibri"/>
                <a:cs typeface="Calibri"/>
                <a:sym typeface="Calibri"/>
              </a:rPr>
              <a:t>Peak still remains and needs to be further investigated</a:t>
            </a:r>
            <a:endParaRPr sz="1100">
              <a:solidFill>
                <a:srgbClr val="1C4587"/>
              </a:solidFill>
              <a:latin typeface="Calibri"/>
              <a:ea typeface="Calibri"/>
              <a:cs typeface="Calibri"/>
              <a:sym typeface="Calibri"/>
            </a:endParaRPr>
          </a:p>
        </p:txBody>
      </p:sp>
      <p:pic>
        <p:nvPicPr>
          <p:cNvPr id="552" name="Google Shape;552;p42"/>
          <p:cNvPicPr preferRelativeResize="0"/>
          <p:nvPr/>
        </p:nvPicPr>
        <p:blipFill>
          <a:blip r:embed="rId4">
            <a:alphaModFix/>
          </a:blip>
          <a:stretch>
            <a:fillRect/>
          </a:stretch>
        </p:blipFill>
        <p:spPr>
          <a:xfrm>
            <a:off x="150350" y="595850"/>
            <a:ext cx="4132758" cy="3099575"/>
          </a:xfrm>
          <a:prstGeom prst="rect">
            <a:avLst/>
          </a:prstGeom>
          <a:noFill/>
          <a:ln>
            <a:noFill/>
          </a:ln>
        </p:spPr>
      </p:pic>
      <p:pic>
        <p:nvPicPr>
          <p:cNvPr id="553" name="Google Shape;553;p42"/>
          <p:cNvPicPr preferRelativeResize="0"/>
          <p:nvPr/>
        </p:nvPicPr>
        <p:blipFill>
          <a:blip r:embed="rId5">
            <a:alphaModFix/>
          </a:blip>
          <a:stretch>
            <a:fillRect/>
          </a:stretch>
        </p:blipFill>
        <p:spPr>
          <a:xfrm>
            <a:off x="4245500" y="601250"/>
            <a:ext cx="4212475" cy="3159350"/>
          </a:xfrm>
          <a:prstGeom prst="rect">
            <a:avLst/>
          </a:prstGeom>
          <a:noFill/>
          <a:ln>
            <a:noFill/>
          </a:ln>
        </p:spPr>
      </p:pic>
      <p:sp>
        <p:nvSpPr>
          <p:cNvPr id="554" name="Google Shape;554;p42"/>
          <p:cNvSpPr txBox="1"/>
          <p:nvPr/>
        </p:nvSpPr>
        <p:spPr>
          <a:xfrm>
            <a:off x="418650" y="3560275"/>
            <a:ext cx="83067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n" sz="2000">
                <a:solidFill>
                  <a:srgbClr val="1C4587"/>
                </a:solidFill>
                <a:latin typeface="Calibri"/>
                <a:ea typeface="Calibri"/>
                <a:cs typeface="Calibri"/>
                <a:sym typeface="Calibri"/>
              </a:rPr>
              <a:t>Displacement decrease from ~4 mm to less than 1mm in all the coordinates </a:t>
            </a:r>
            <a:endParaRPr sz="2000">
              <a:solidFill>
                <a:srgbClr val="1C4587"/>
              </a:solidFill>
              <a:latin typeface="Calibri"/>
              <a:ea typeface="Calibri"/>
              <a:cs typeface="Calibri"/>
              <a:sym typeface="Calibri"/>
            </a:endParaRPr>
          </a:p>
        </p:txBody>
      </p:sp>
      <p:sp>
        <p:nvSpPr>
          <p:cNvPr id="555" name="Google Shape;555;p42"/>
          <p:cNvSpPr txBox="1"/>
          <p:nvPr/>
        </p:nvSpPr>
        <p:spPr>
          <a:xfrm>
            <a:off x="5503950" y="322550"/>
            <a:ext cx="17883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solidFill>
                  <a:srgbClr val="1C4587"/>
                </a:solidFill>
                <a:latin typeface="Calibri"/>
                <a:ea typeface="Calibri"/>
                <a:cs typeface="Calibri"/>
                <a:sym typeface="Calibri"/>
              </a:rPr>
              <a:t>Zooming…</a:t>
            </a:r>
            <a:endParaRPr sz="2000">
              <a:solidFill>
                <a:srgbClr val="1C4587"/>
              </a:solidFill>
              <a:latin typeface="Calibri"/>
              <a:ea typeface="Calibri"/>
              <a:cs typeface="Calibri"/>
              <a:sym typeface="Calibri"/>
            </a:endParaRPr>
          </a:p>
        </p:txBody>
      </p:sp>
      <p:sp>
        <p:nvSpPr>
          <p:cNvPr id="556" name="Google Shape;556;p4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p16"/>
          <p:cNvSpPr txBox="1"/>
          <p:nvPr/>
        </p:nvSpPr>
        <p:spPr>
          <a:xfrm>
            <a:off x="122100" y="136750"/>
            <a:ext cx="2853900" cy="547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4000">
                <a:solidFill>
                  <a:srgbClr val="1C4587"/>
                </a:solidFill>
                <a:latin typeface="Calibri"/>
                <a:ea typeface="Calibri"/>
                <a:cs typeface="Calibri"/>
                <a:sym typeface="Calibri"/>
              </a:rPr>
              <a:t>E2A </a:t>
            </a:r>
            <a:endParaRPr sz="4000">
              <a:solidFill>
                <a:srgbClr val="1C4587"/>
              </a:solidFill>
              <a:latin typeface="Calibri"/>
              <a:ea typeface="Calibri"/>
              <a:cs typeface="Calibri"/>
              <a:sym typeface="Calibri"/>
            </a:endParaRPr>
          </a:p>
        </p:txBody>
      </p:sp>
      <p:pic>
        <p:nvPicPr>
          <p:cNvPr id="82" name="Google Shape;82;p16"/>
          <p:cNvPicPr preferRelativeResize="0"/>
          <p:nvPr/>
        </p:nvPicPr>
        <p:blipFill>
          <a:blip r:embed="rId3">
            <a:alphaModFix/>
          </a:blip>
          <a:stretch>
            <a:fillRect/>
          </a:stretch>
        </p:blipFill>
        <p:spPr>
          <a:xfrm>
            <a:off x="60800" y="4652363"/>
            <a:ext cx="432275" cy="432275"/>
          </a:xfrm>
          <a:prstGeom prst="rect">
            <a:avLst/>
          </a:prstGeom>
          <a:noFill/>
          <a:ln>
            <a:noFill/>
          </a:ln>
        </p:spPr>
      </p:pic>
      <p:sp>
        <p:nvSpPr>
          <p:cNvPr id="83" name="Google Shape;83;p16"/>
          <p:cNvSpPr txBox="1"/>
          <p:nvPr/>
        </p:nvSpPr>
        <p:spPr>
          <a:xfrm>
            <a:off x="573225" y="4699138"/>
            <a:ext cx="5611200" cy="33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2"/>
                </a:solidFill>
              </a:rPr>
              <a:t>SPS survey                                                              26/2/2024</a:t>
            </a:r>
            <a:endParaRPr sz="1100">
              <a:solidFill>
                <a:schemeClr val="dk2"/>
              </a:solidFill>
            </a:endParaRPr>
          </a:p>
        </p:txBody>
      </p:sp>
      <p:cxnSp>
        <p:nvCxnSpPr>
          <p:cNvPr id="84" name="Google Shape;84;p16"/>
          <p:cNvCxnSpPr/>
          <p:nvPr/>
        </p:nvCxnSpPr>
        <p:spPr>
          <a:xfrm>
            <a:off x="747150" y="4652375"/>
            <a:ext cx="7649700" cy="40200"/>
          </a:xfrm>
          <a:prstGeom prst="straightConnector1">
            <a:avLst/>
          </a:prstGeom>
          <a:noFill/>
          <a:ln cap="flat" cmpd="sng" w="9525">
            <a:solidFill>
              <a:schemeClr val="dk2"/>
            </a:solidFill>
            <a:prstDash val="solid"/>
            <a:round/>
            <a:headEnd len="med" w="med" type="none"/>
            <a:tailEnd len="med" w="med" type="none"/>
          </a:ln>
        </p:spPr>
      </p:cxnSp>
      <p:sp>
        <p:nvSpPr>
          <p:cNvPr id="85" name="Google Shape;85;p1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86" name="Google Shape;86;p16"/>
          <p:cNvSpPr txBox="1"/>
          <p:nvPr/>
        </p:nvSpPr>
        <p:spPr>
          <a:xfrm>
            <a:off x="122100" y="843650"/>
            <a:ext cx="8517300" cy="2426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1C4587"/>
                </a:solidFill>
                <a:latin typeface="Calibri"/>
                <a:ea typeface="Calibri"/>
                <a:cs typeface="Calibri"/>
                <a:sym typeface="Calibri"/>
              </a:rPr>
              <a:t>E2A is composed by </a:t>
            </a:r>
            <a:r>
              <a:rPr b="1" lang="en" sz="1800">
                <a:solidFill>
                  <a:srgbClr val="1C4587"/>
                </a:solidFill>
                <a:latin typeface="Calibri"/>
                <a:ea typeface="Calibri"/>
                <a:cs typeface="Calibri"/>
                <a:sym typeface="Calibri"/>
              </a:rPr>
              <a:t>9WP</a:t>
            </a:r>
            <a:r>
              <a:rPr lang="en" sz="1800">
                <a:solidFill>
                  <a:srgbClr val="1C4587"/>
                </a:solidFill>
                <a:latin typeface="Calibri"/>
                <a:ea typeface="Calibri"/>
                <a:cs typeface="Calibri"/>
                <a:sym typeface="Calibri"/>
              </a:rPr>
              <a:t>, as BE-ABP we are involved in most of them, </a:t>
            </a:r>
            <a:endParaRPr sz="1800">
              <a:solidFill>
                <a:srgbClr val="1C4587"/>
              </a:solidFill>
              <a:latin typeface="Calibri"/>
              <a:ea typeface="Calibri"/>
              <a:cs typeface="Calibri"/>
              <a:sym typeface="Calibri"/>
            </a:endParaRPr>
          </a:p>
          <a:p>
            <a:pPr indent="0" lvl="0" marL="0" rtl="0" algn="l">
              <a:spcBef>
                <a:spcPts val="0"/>
              </a:spcBef>
              <a:spcAft>
                <a:spcPts val="0"/>
              </a:spcAft>
              <a:buNone/>
            </a:pPr>
            <a:r>
              <a:rPr lang="en" sz="1800">
                <a:solidFill>
                  <a:srgbClr val="1C4587"/>
                </a:solidFill>
                <a:latin typeface="Calibri"/>
                <a:ea typeface="Calibri"/>
                <a:cs typeface="Calibri"/>
                <a:sym typeface="Calibri"/>
              </a:rPr>
              <a:t>In particular on:</a:t>
            </a:r>
            <a:r>
              <a:rPr lang="en" sz="2000">
                <a:solidFill>
                  <a:srgbClr val="1C4587"/>
                </a:solidFill>
                <a:latin typeface="Calibri"/>
                <a:ea typeface="Calibri"/>
                <a:cs typeface="Calibri"/>
                <a:sym typeface="Calibri"/>
              </a:rPr>
              <a:t> </a:t>
            </a:r>
            <a:endParaRPr sz="2000">
              <a:solidFill>
                <a:srgbClr val="1C4587"/>
              </a:solidFill>
              <a:latin typeface="Calibri"/>
              <a:ea typeface="Calibri"/>
              <a:cs typeface="Calibri"/>
              <a:sym typeface="Calibri"/>
            </a:endParaRPr>
          </a:p>
          <a:p>
            <a:pPr indent="0" lvl="0" marL="0" rtl="0" algn="l">
              <a:spcBef>
                <a:spcPts val="0"/>
              </a:spcBef>
              <a:spcAft>
                <a:spcPts val="0"/>
              </a:spcAft>
              <a:buNone/>
            </a:pPr>
            <a:r>
              <a:t/>
            </a:r>
            <a:endParaRPr sz="2000">
              <a:solidFill>
                <a:srgbClr val="1C4587"/>
              </a:solidFill>
              <a:latin typeface="Calibri"/>
              <a:ea typeface="Calibri"/>
              <a:cs typeface="Calibri"/>
              <a:sym typeface="Calibri"/>
            </a:endParaRPr>
          </a:p>
          <a:p>
            <a:pPr indent="-330200" lvl="0" marL="457200" rtl="0" algn="l">
              <a:lnSpc>
                <a:spcPct val="115000"/>
              </a:lnSpc>
              <a:spcBef>
                <a:spcPts val="0"/>
              </a:spcBef>
              <a:spcAft>
                <a:spcPts val="0"/>
              </a:spcAft>
              <a:buClr>
                <a:srgbClr val="1C4587"/>
              </a:buClr>
              <a:buSzPts val="1600"/>
              <a:buFont typeface="Calibri"/>
              <a:buChar char="●"/>
            </a:pPr>
            <a:r>
              <a:rPr lang="en" sz="1600">
                <a:solidFill>
                  <a:srgbClr val="1C4587"/>
                </a:solidFill>
                <a:latin typeface="Calibri"/>
                <a:ea typeface="Calibri"/>
                <a:cs typeface="Calibri"/>
                <a:sym typeface="Calibri"/>
              </a:rPr>
              <a:t>Computation of equipment positions and orientations in CCS coordinates from data in LDB </a:t>
            </a:r>
            <a:endParaRPr sz="1600">
              <a:solidFill>
                <a:srgbClr val="1C4587"/>
              </a:solidFill>
              <a:latin typeface="Calibri"/>
              <a:ea typeface="Calibri"/>
              <a:cs typeface="Calibri"/>
              <a:sym typeface="Calibri"/>
            </a:endParaRPr>
          </a:p>
          <a:p>
            <a:pPr indent="-330200" lvl="0" marL="457200" rtl="0" algn="l">
              <a:lnSpc>
                <a:spcPct val="115000"/>
              </a:lnSpc>
              <a:spcBef>
                <a:spcPts val="0"/>
              </a:spcBef>
              <a:spcAft>
                <a:spcPts val="0"/>
              </a:spcAft>
              <a:buClr>
                <a:srgbClr val="1C4587"/>
              </a:buClr>
              <a:buSzPts val="1600"/>
              <a:buFont typeface="Calibri"/>
              <a:buChar char="●"/>
            </a:pPr>
            <a:r>
              <a:rPr lang="en" sz="1600">
                <a:solidFill>
                  <a:srgbClr val="1C4587"/>
                </a:solidFill>
                <a:latin typeface="Calibri"/>
                <a:ea typeface="Calibri"/>
                <a:cs typeface="Calibri"/>
                <a:sym typeface="Calibri"/>
              </a:rPr>
              <a:t>MAD-X sequence and aperture validation tools</a:t>
            </a:r>
            <a:endParaRPr sz="1600">
              <a:solidFill>
                <a:srgbClr val="1C4587"/>
              </a:solidFill>
              <a:latin typeface="Calibri"/>
              <a:ea typeface="Calibri"/>
              <a:cs typeface="Calibri"/>
              <a:sym typeface="Calibri"/>
            </a:endParaRPr>
          </a:p>
          <a:p>
            <a:pPr indent="-330200" lvl="0" marL="457200" rtl="0" algn="l">
              <a:lnSpc>
                <a:spcPct val="115000"/>
              </a:lnSpc>
              <a:spcBef>
                <a:spcPts val="0"/>
              </a:spcBef>
              <a:spcAft>
                <a:spcPts val="0"/>
              </a:spcAft>
              <a:buClr>
                <a:srgbClr val="1C4587"/>
              </a:buClr>
              <a:buSzPts val="1600"/>
              <a:buFont typeface="Calibri"/>
              <a:buChar char="●"/>
            </a:pPr>
            <a:r>
              <a:rPr lang="en" sz="1600">
                <a:solidFill>
                  <a:srgbClr val="1C4587"/>
                </a:solidFill>
                <a:latin typeface="Calibri"/>
                <a:ea typeface="Calibri"/>
                <a:cs typeface="Calibri"/>
                <a:sym typeface="Calibri"/>
              </a:rPr>
              <a:t>Establish data consistency between different databases</a:t>
            </a:r>
            <a:endParaRPr sz="1600">
              <a:solidFill>
                <a:srgbClr val="1C4587"/>
              </a:solidFill>
              <a:latin typeface="Calibri"/>
              <a:ea typeface="Calibri"/>
              <a:cs typeface="Calibri"/>
              <a:sym typeface="Calibri"/>
            </a:endParaRPr>
          </a:p>
          <a:p>
            <a:pPr indent="0" lvl="0" marL="0" rtl="0" algn="l">
              <a:spcBef>
                <a:spcPts val="0"/>
              </a:spcBef>
              <a:spcAft>
                <a:spcPts val="0"/>
              </a:spcAft>
              <a:buNone/>
            </a:pPr>
            <a:r>
              <a:t/>
            </a:r>
            <a:endParaRPr sz="1800">
              <a:solidFill>
                <a:srgbClr val="1C4587"/>
              </a:solidFill>
              <a:latin typeface="Calibri"/>
              <a:ea typeface="Calibri"/>
              <a:cs typeface="Calibri"/>
              <a:sym typeface="Calibri"/>
            </a:endParaRPr>
          </a:p>
        </p:txBody>
      </p:sp>
      <p:pic>
        <p:nvPicPr>
          <p:cNvPr id="87" name="Google Shape;87;p16"/>
          <p:cNvPicPr preferRelativeResize="0"/>
          <p:nvPr/>
        </p:nvPicPr>
        <p:blipFill>
          <a:blip r:embed="rId4">
            <a:alphaModFix/>
          </a:blip>
          <a:stretch>
            <a:fillRect/>
          </a:stretch>
        </p:blipFill>
        <p:spPr>
          <a:xfrm>
            <a:off x="599425" y="2598601"/>
            <a:ext cx="4674852" cy="238225"/>
          </a:xfrm>
          <a:prstGeom prst="rect">
            <a:avLst/>
          </a:prstGeom>
          <a:noFill/>
          <a:ln>
            <a:noFill/>
          </a:ln>
        </p:spPr>
      </p:pic>
      <p:sp>
        <p:nvSpPr>
          <p:cNvPr id="88" name="Google Shape;88;p16"/>
          <p:cNvSpPr txBox="1"/>
          <p:nvPr/>
        </p:nvSpPr>
        <p:spPr>
          <a:xfrm>
            <a:off x="1427575" y="2936200"/>
            <a:ext cx="7562100" cy="1110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solidFill>
                  <a:srgbClr val="1C4587"/>
                </a:solidFill>
                <a:latin typeface="Calibri"/>
                <a:ea typeface="Calibri"/>
                <a:cs typeface="Calibri"/>
                <a:sym typeface="Calibri"/>
              </a:rPr>
              <a:t> There are important discrepancies between the data stored in the different databases (e.g. LDB, optics repository, survey DB). Furthermore, data shown on the layout drawings is also not necessarily consistent with the DBs, as they are often based on old AutoCAD drawings.</a:t>
            </a:r>
            <a:endParaRPr sz="1600">
              <a:solidFill>
                <a:srgbClr val="1C4587"/>
              </a:solidFill>
              <a:latin typeface="Calibri"/>
              <a:ea typeface="Calibri"/>
              <a:cs typeface="Calibri"/>
              <a:sym typeface="Calibri"/>
            </a:endParaRPr>
          </a:p>
        </p:txBody>
      </p:sp>
      <p:pic>
        <p:nvPicPr>
          <p:cNvPr id="89" name="Google Shape;89;p16"/>
          <p:cNvPicPr preferRelativeResize="0"/>
          <p:nvPr/>
        </p:nvPicPr>
        <p:blipFill>
          <a:blip r:embed="rId5">
            <a:alphaModFix/>
          </a:blip>
          <a:stretch>
            <a:fillRect/>
          </a:stretch>
        </p:blipFill>
        <p:spPr>
          <a:xfrm>
            <a:off x="747150" y="2836825"/>
            <a:ext cx="750577" cy="757228"/>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0" name="Shape 560"/>
        <p:cNvGrpSpPr/>
        <p:nvPr/>
      </p:nvGrpSpPr>
      <p:grpSpPr>
        <a:xfrm>
          <a:off x="0" y="0"/>
          <a:ext cx="0" cy="0"/>
          <a:chOff x="0" y="0"/>
          <a:chExt cx="0" cy="0"/>
        </a:xfrm>
      </p:grpSpPr>
      <p:pic>
        <p:nvPicPr>
          <p:cNvPr id="561" name="Google Shape;561;p43"/>
          <p:cNvPicPr preferRelativeResize="0"/>
          <p:nvPr/>
        </p:nvPicPr>
        <p:blipFill>
          <a:blip r:embed="rId3">
            <a:alphaModFix/>
          </a:blip>
          <a:stretch>
            <a:fillRect/>
          </a:stretch>
        </p:blipFill>
        <p:spPr>
          <a:xfrm>
            <a:off x="60800" y="4652363"/>
            <a:ext cx="432275" cy="432275"/>
          </a:xfrm>
          <a:prstGeom prst="rect">
            <a:avLst/>
          </a:prstGeom>
          <a:noFill/>
          <a:ln>
            <a:noFill/>
          </a:ln>
        </p:spPr>
      </p:pic>
      <p:sp>
        <p:nvSpPr>
          <p:cNvPr id="562" name="Google Shape;562;p43"/>
          <p:cNvSpPr txBox="1"/>
          <p:nvPr/>
        </p:nvSpPr>
        <p:spPr>
          <a:xfrm>
            <a:off x="573225" y="4699138"/>
            <a:ext cx="5611200" cy="33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2"/>
                </a:solidFill>
              </a:rPr>
              <a:t>SPS survey                                                              15/2/2024</a:t>
            </a:r>
            <a:endParaRPr sz="1100">
              <a:solidFill>
                <a:schemeClr val="dk2"/>
              </a:solidFill>
            </a:endParaRPr>
          </a:p>
        </p:txBody>
      </p:sp>
      <p:cxnSp>
        <p:nvCxnSpPr>
          <p:cNvPr id="563" name="Google Shape;563;p43"/>
          <p:cNvCxnSpPr/>
          <p:nvPr/>
        </p:nvCxnSpPr>
        <p:spPr>
          <a:xfrm>
            <a:off x="747150" y="4652375"/>
            <a:ext cx="7649700" cy="40200"/>
          </a:xfrm>
          <a:prstGeom prst="straightConnector1">
            <a:avLst/>
          </a:prstGeom>
          <a:noFill/>
          <a:ln cap="flat" cmpd="sng" w="9525">
            <a:solidFill>
              <a:schemeClr val="dk2"/>
            </a:solidFill>
            <a:prstDash val="solid"/>
            <a:round/>
            <a:headEnd len="med" w="med" type="none"/>
            <a:tailEnd len="med" w="med" type="none"/>
          </a:ln>
        </p:spPr>
      </p:cxnSp>
      <p:sp>
        <p:nvSpPr>
          <p:cNvPr id="564" name="Google Shape;564;p43"/>
          <p:cNvSpPr txBox="1"/>
          <p:nvPr/>
        </p:nvSpPr>
        <p:spPr>
          <a:xfrm>
            <a:off x="203825" y="140875"/>
            <a:ext cx="65058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2000">
              <a:solidFill>
                <a:srgbClr val="1C4587"/>
              </a:solidFill>
              <a:latin typeface="Calibri"/>
              <a:ea typeface="Calibri"/>
              <a:cs typeface="Calibri"/>
              <a:sym typeface="Calibri"/>
            </a:endParaRPr>
          </a:p>
        </p:txBody>
      </p:sp>
      <p:pic>
        <p:nvPicPr>
          <p:cNvPr id="565" name="Google Shape;565;p43"/>
          <p:cNvPicPr preferRelativeResize="0"/>
          <p:nvPr/>
        </p:nvPicPr>
        <p:blipFill>
          <a:blip r:embed="rId4">
            <a:alphaModFix/>
          </a:blip>
          <a:stretch>
            <a:fillRect/>
          </a:stretch>
        </p:blipFill>
        <p:spPr>
          <a:xfrm>
            <a:off x="2949550" y="700275"/>
            <a:ext cx="2952667" cy="2214500"/>
          </a:xfrm>
          <a:prstGeom prst="rect">
            <a:avLst/>
          </a:prstGeom>
          <a:noFill/>
          <a:ln>
            <a:noFill/>
          </a:ln>
        </p:spPr>
      </p:pic>
      <p:sp>
        <p:nvSpPr>
          <p:cNvPr id="566" name="Google Shape;566;p43"/>
          <p:cNvSpPr txBox="1"/>
          <p:nvPr/>
        </p:nvSpPr>
        <p:spPr>
          <a:xfrm>
            <a:off x="305000" y="2850513"/>
            <a:ext cx="30000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theta= 0.310e-6 [rad]  Yaw</a:t>
            </a:r>
            <a:endParaRPr/>
          </a:p>
          <a:p>
            <a:pPr indent="0" lvl="0" marL="0" rtl="0" algn="l">
              <a:spcBef>
                <a:spcPts val="0"/>
              </a:spcBef>
              <a:spcAft>
                <a:spcPts val="0"/>
              </a:spcAft>
              <a:buNone/>
            </a:pPr>
            <a:r>
              <a:rPr lang="en"/>
              <a:t>phi= 0.010e-6 </a:t>
            </a:r>
            <a:r>
              <a:rPr lang="en">
                <a:solidFill>
                  <a:schemeClr val="dk1"/>
                </a:solidFill>
              </a:rPr>
              <a:t>[rad]     Pitch</a:t>
            </a:r>
            <a:endParaRPr/>
          </a:p>
          <a:p>
            <a:pPr indent="0" lvl="0" marL="0" rtl="0" algn="l">
              <a:spcBef>
                <a:spcPts val="0"/>
              </a:spcBef>
              <a:spcAft>
                <a:spcPts val="0"/>
              </a:spcAft>
              <a:buNone/>
            </a:pPr>
            <a:r>
              <a:rPr lang="en"/>
              <a:t>psi= 0.018e-6 </a:t>
            </a:r>
            <a:r>
              <a:rPr lang="en">
                <a:solidFill>
                  <a:schemeClr val="dk1"/>
                </a:solidFill>
              </a:rPr>
              <a:t>[rad]     Roll</a:t>
            </a:r>
            <a:endParaRPr/>
          </a:p>
        </p:txBody>
      </p:sp>
      <p:pic>
        <p:nvPicPr>
          <p:cNvPr id="567" name="Google Shape;567;p43"/>
          <p:cNvPicPr preferRelativeResize="0"/>
          <p:nvPr/>
        </p:nvPicPr>
        <p:blipFill>
          <a:blip r:embed="rId5">
            <a:alphaModFix/>
          </a:blip>
          <a:stretch>
            <a:fillRect/>
          </a:stretch>
        </p:blipFill>
        <p:spPr>
          <a:xfrm>
            <a:off x="5586200" y="2024231"/>
            <a:ext cx="3557800" cy="2668344"/>
          </a:xfrm>
          <a:prstGeom prst="rect">
            <a:avLst/>
          </a:prstGeom>
          <a:noFill/>
          <a:ln>
            <a:noFill/>
          </a:ln>
        </p:spPr>
      </p:pic>
      <p:sp>
        <p:nvSpPr>
          <p:cNvPr id="568" name="Google Shape;568;p43"/>
          <p:cNvSpPr txBox="1"/>
          <p:nvPr/>
        </p:nvSpPr>
        <p:spPr>
          <a:xfrm>
            <a:off x="0" y="0"/>
            <a:ext cx="8306700" cy="800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solidFill>
                  <a:srgbClr val="1C4587"/>
                </a:solidFill>
                <a:latin typeface="Calibri"/>
                <a:ea typeface="Calibri"/>
                <a:cs typeface="Calibri"/>
                <a:sym typeface="Calibri"/>
              </a:rPr>
              <a:t>By adjusting the rotational angles of the SPS start, we were able to further reduce the differences between BEATCH and MAD-X.</a:t>
            </a:r>
            <a:endParaRPr sz="2000">
              <a:solidFill>
                <a:srgbClr val="1C4587"/>
              </a:solidFill>
              <a:latin typeface="Calibri"/>
              <a:ea typeface="Calibri"/>
              <a:cs typeface="Calibri"/>
              <a:sym typeface="Calibri"/>
            </a:endParaRPr>
          </a:p>
        </p:txBody>
      </p:sp>
      <p:pic>
        <p:nvPicPr>
          <p:cNvPr id="569" name="Google Shape;569;p43"/>
          <p:cNvPicPr preferRelativeResize="0"/>
          <p:nvPr/>
        </p:nvPicPr>
        <p:blipFill>
          <a:blip r:embed="rId6">
            <a:alphaModFix/>
          </a:blip>
          <a:stretch>
            <a:fillRect/>
          </a:stretch>
        </p:blipFill>
        <p:spPr>
          <a:xfrm>
            <a:off x="1028125" y="3565037"/>
            <a:ext cx="1787208" cy="1080775"/>
          </a:xfrm>
          <a:prstGeom prst="rect">
            <a:avLst/>
          </a:prstGeom>
          <a:noFill/>
          <a:ln>
            <a:noFill/>
          </a:ln>
        </p:spPr>
      </p:pic>
      <p:pic>
        <p:nvPicPr>
          <p:cNvPr id="570" name="Google Shape;570;p43"/>
          <p:cNvPicPr preferRelativeResize="0"/>
          <p:nvPr/>
        </p:nvPicPr>
        <p:blipFill>
          <a:blip r:embed="rId7">
            <a:alphaModFix/>
          </a:blip>
          <a:stretch>
            <a:fillRect/>
          </a:stretch>
        </p:blipFill>
        <p:spPr>
          <a:xfrm>
            <a:off x="0" y="664775"/>
            <a:ext cx="3000000" cy="2250010"/>
          </a:xfrm>
          <a:prstGeom prst="rect">
            <a:avLst/>
          </a:prstGeom>
          <a:noFill/>
          <a:ln>
            <a:noFill/>
          </a:ln>
        </p:spPr>
      </p:pic>
      <p:sp>
        <p:nvSpPr>
          <p:cNvPr id="571" name="Google Shape;571;p43"/>
          <p:cNvSpPr txBox="1"/>
          <p:nvPr/>
        </p:nvSpPr>
        <p:spPr>
          <a:xfrm>
            <a:off x="547200" y="624075"/>
            <a:ext cx="1062900" cy="256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1C4587"/>
                </a:solidFill>
                <a:latin typeface="Calibri"/>
                <a:ea typeface="Calibri"/>
                <a:cs typeface="Calibri"/>
                <a:sym typeface="Calibri"/>
              </a:rPr>
              <a:t>Before</a:t>
            </a:r>
            <a:endParaRPr sz="1800">
              <a:solidFill>
                <a:srgbClr val="1C4587"/>
              </a:solidFill>
              <a:latin typeface="Calibri"/>
              <a:ea typeface="Calibri"/>
              <a:cs typeface="Calibri"/>
              <a:sym typeface="Calibri"/>
            </a:endParaRPr>
          </a:p>
        </p:txBody>
      </p:sp>
      <p:sp>
        <p:nvSpPr>
          <p:cNvPr id="572" name="Google Shape;572;p43"/>
          <p:cNvSpPr txBox="1"/>
          <p:nvPr/>
        </p:nvSpPr>
        <p:spPr>
          <a:xfrm>
            <a:off x="4466925" y="664775"/>
            <a:ext cx="1062900" cy="256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1C4587"/>
                </a:solidFill>
                <a:latin typeface="Calibri"/>
                <a:ea typeface="Calibri"/>
                <a:cs typeface="Calibri"/>
                <a:sym typeface="Calibri"/>
              </a:rPr>
              <a:t>After</a:t>
            </a:r>
            <a:endParaRPr sz="1800">
              <a:solidFill>
                <a:srgbClr val="1C4587"/>
              </a:solidFill>
              <a:latin typeface="Calibri"/>
              <a:ea typeface="Calibri"/>
              <a:cs typeface="Calibri"/>
              <a:sym typeface="Calibri"/>
            </a:endParaRPr>
          </a:p>
        </p:txBody>
      </p:sp>
      <p:sp>
        <p:nvSpPr>
          <p:cNvPr id="573" name="Google Shape;573;p43"/>
          <p:cNvSpPr txBox="1"/>
          <p:nvPr/>
        </p:nvSpPr>
        <p:spPr>
          <a:xfrm>
            <a:off x="6669225" y="1826125"/>
            <a:ext cx="17883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solidFill>
                  <a:srgbClr val="1C4587"/>
                </a:solidFill>
                <a:latin typeface="Calibri"/>
                <a:ea typeface="Calibri"/>
                <a:cs typeface="Calibri"/>
                <a:sym typeface="Calibri"/>
              </a:rPr>
              <a:t>Zooming…</a:t>
            </a:r>
            <a:endParaRPr sz="2000">
              <a:solidFill>
                <a:srgbClr val="1C4587"/>
              </a:solidFill>
              <a:latin typeface="Calibri"/>
              <a:ea typeface="Calibri"/>
              <a:cs typeface="Calibri"/>
              <a:sym typeface="Calibri"/>
            </a:endParaRPr>
          </a:p>
        </p:txBody>
      </p:sp>
      <p:sp>
        <p:nvSpPr>
          <p:cNvPr id="574" name="Google Shape;574;p4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8" name="Shape 578"/>
        <p:cNvGrpSpPr/>
        <p:nvPr/>
      </p:nvGrpSpPr>
      <p:grpSpPr>
        <a:xfrm>
          <a:off x="0" y="0"/>
          <a:ext cx="0" cy="0"/>
          <a:chOff x="0" y="0"/>
          <a:chExt cx="0" cy="0"/>
        </a:xfrm>
      </p:grpSpPr>
      <p:pic>
        <p:nvPicPr>
          <p:cNvPr id="579" name="Google Shape;579;p44"/>
          <p:cNvPicPr preferRelativeResize="0"/>
          <p:nvPr/>
        </p:nvPicPr>
        <p:blipFill>
          <a:blip r:embed="rId3">
            <a:alphaModFix/>
          </a:blip>
          <a:stretch>
            <a:fillRect/>
          </a:stretch>
        </p:blipFill>
        <p:spPr>
          <a:xfrm>
            <a:off x="60800" y="4652363"/>
            <a:ext cx="432275" cy="432275"/>
          </a:xfrm>
          <a:prstGeom prst="rect">
            <a:avLst/>
          </a:prstGeom>
          <a:noFill/>
          <a:ln>
            <a:noFill/>
          </a:ln>
        </p:spPr>
      </p:pic>
      <p:sp>
        <p:nvSpPr>
          <p:cNvPr id="580" name="Google Shape;580;p44"/>
          <p:cNvSpPr txBox="1"/>
          <p:nvPr/>
        </p:nvSpPr>
        <p:spPr>
          <a:xfrm>
            <a:off x="573225" y="4699138"/>
            <a:ext cx="5611200" cy="33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2"/>
                </a:solidFill>
              </a:rPr>
              <a:t>SPS survey                                                              15/2/2024</a:t>
            </a:r>
            <a:endParaRPr sz="1100">
              <a:solidFill>
                <a:schemeClr val="dk2"/>
              </a:solidFill>
            </a:endParaRPr>
          </a:p>
        </p:txBody>
      </p:sp>
      <p:cxnSp>
        <p:nvCxnSpPr>
          <p:cNvPr id="581" name="Google Shape;581;p44"/>
          <p:cNvCxnSpPr/>
          <p:nvPr/>
        </p:nvCxnSpPr>
        <p:spPr>
          <a:xfrm>
            <a:off x="747150" y="4652375"/>
            <a:ext cx="7649700" cy="40200"/>
          </a:xfrm>
          <a:prstGeom prst="straightConnector1">
            <a:avLst/>
          </a:prstGeom>
          <a:noFill/>
          <a:ln cap="flat" cmpd="sng" w="9525">
            <a:solidFill>
              <a:schemeClr val="dk2"/>
            </a:solidFill>
            <a:prstDash val="solid"/>
            <a:round/>
            <a:headEnd len="med" w="med" type="none"/>
            <a:tailEnd len="med" w="med" type="none"/>
          </a:ln>
        </p:spPr>
      </p:cxnSp>
      <p:sp>
        <p:nvSpPr>
          <p:cNvPr id="582" name="Google Shape;582;p44"/>
          <p:cNvSpPr txBox="1"/>
          <p:nvPr/>
        </p:nvSpPr>
        <p:spPr>
          <a:xfrm>
            <a:off x="203825" y="140875"/>
            <a:ext cx="65058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2000">
              <a:solidFill>
                <a:srgbClr val="1C4587"/>
              </a:solidFill>
              <a:latin typeface="Calibri"/>
              <a:ea typeface="Calibri"/>
              <a:cs typeface="Calibri"/>
              <a:sym typeface="Calibri"/>
            </a:endParaRPr>
          </a:p>
        </p:txBody>
      </p:sp>
      <p:sp>
        <p:nvSpPr>
          <p:cNvPr id="583" name="Google Shape;583;p44"/>
          <p:cNvSpPr txBox="1"/>
          <p:nvPr/>
        </p:nvSpPr>
        <p:spPr>
          <a:xfrm>
            <a:off x="0" y="0"/>
            <a:ext cx="83067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solidFill>
                  <a:srgbClr val="1C4587"/>
                </a:solidFill>
                <a:latin typeface="Calibri"/>
                <a:ea typeface="Calibri"/>
                <a:cs typeface="Calibri"/>
                <a:sym typeface="Calibri"/>
              </a:rPr>
              <a:t>Time to investigate the peaks. </a:t>
            </a:r>
            <a:endParaRPr sz="2000">
              <a:solidFill>
                <a:srgbClr val="1C4587"/>
              </a:solidFill>
              <a:latin typeface="Calibri"/>
              <a:ea typeface="Calibri"/>
              <a:cs typeface="Calibri"/>
              <a:sym typeface="Calibri"/>
            </a:endParaRPr>
          </a:p>
        </p:txBody>
      </p:sp>
      <p:sp>
        <p:nvSpPr>
          <p:cNvPr id="584" name="Google Shape;584;p44"/>
          <p:cNvSpPr txBox="1"/>
          <p:nvPr/>
        </p:nvSpPr>
        <p:spPr>
          <a:xfrm>
            <a:off x="60800" y="3524550"/>
            <a:ext cx="38298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solidFill>
                  <a:srgbClr val="1C4587"/>
                </a:solidFill>
                <a:latin typeface="Calibri"/>
                <a:ea typeface="Calibri"/>
                <a:cs typeface="Calibri"/>
                <a:sym typeface="Calibri"/>
              </a:rPr>
              <a:t>The first peak is around 4100 m</a:t>
            </a:r>
            <a:endParaRPr sz="2000">
              <a:solidFill>
                <a:srgbClr val="1C4587"/>
              </a:solidFill>
              <a:latin typeface="Calibri"/>
              <a:ea typeface="Calibri"/>
              <a:cs typeface="Calibri"/>
              <a:sym typeface="Calibri"/>
            </a:endParaRPr>
          </a:p>
        </p:txBody>
      </p:sp>
      <p:pic>
        <p:nvPicPr>
          <p:cNvPr id="585" name="Google Shape;585;p44"/>
          <p:cNvPicPr preferRelativeResize="0"/>
          <p:nvPr/>
        </p:nvPicPr>
        <p:blipFill>
          <a:blip r:embed="rId4">
            <a:alphaModFix/>
          </a:blip>
          <a:stretch>
            <a:fillRect/>
          </a:stretch>
        </p:blipFill>
        <p:spPr>
          <a:xfrm>
            <a:off x="60800" y="439625"/>
            <a:ext cx="4312125" cy="3234100"/>
          </a:xfrm>
          <a:prstGeom prst="rect">
            <a:avLst/>
          </a:prstGeom>
          <a:noFill/>
          <a:ln>
            <a:noFill/>
          </a:ln>
        </p:spPr>
      </p:pic>
      <p:sp>
        <p:nvSpPr>
          <p:cNvPr id="586" name="Google Shape;586;p44"/>
          <p:cNvSpPr txBox="1"/>
          <p:nvPr/>
        </p:nvSpPr>
        <p:spPr>
          <a:xfrm>
            <a:off x="4811476" y="492600"/>
            <a:ext cx="3290700" cy="456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rPr>
              <a:t>BEATCH </a:t>
            </a:r>
            <a:endParaRPr sz="1800">
              <a:solidFill>
                <a:schemeClr val="dk2"/>
              </a:solidFill>
            </a:endParaRPr>
          </a:p>
        </p:txBody>
      </p:sp>
      <p:pic>
        <p:nvPicPr>
          <p:cNvPr id="587" name="Google Shape;587;p44"/>
          <p:cNvPicPr preferRelativeResize="0"/>
          <p:nvPr/>
        </p:nvPicPr>
        <p:blipFill>
          <a:blip r:embed="rId5">
            <a:alphaModFix/>
          </a:blip>
          <a:stretch>
            <a:fillRect/>
          </a:stretch>
        </p:blipFill>
        <p:spPr>
          <a:xfrm>
            <a:off x="4036622" y="2809597"/>
            <a:ext cx="5131662" cy="1521425"/>
          </a:xfrm>
          <a:prstGeom prst="rect">
            <a:avLst/>
          </a:prstGeom>
          <a:noFill/>
          <a:ln>
            <a:noFill/>
          </a:ln>
        </p:spPr>
      </p:pic>
      <p:pic>
        <p:nvPicPr>
          <p:cNvPr id="588" name="Google Shape;588;p44"/>
          <p:cNvPicPr preferRelativeResize="0"/>
          <p:nvPr/>
        </p:nvPicPr>
        <p:blipFill rotWithShape="1">
          <a:blip r:embed="rId6">
            <a:alphaModFix/>
          </a:blip>
          <a:srcRect b="0" l="0" r="37402" t="0"/>
          <a:stretch/>
        </p:blipFill>
        <p:spPr>
          <a:xfrm>
            <a:off x="4036625" y="871325"/>
            <a:ext cx="3995875" cy="1700425"/>
          </a:xfrm>
          <a:prstGeom prst="rect">
            <a:avLst/>
          </a:prstGeom>
          <a:noFill/>
          <a:ln>
            <a:noFill/>
          </a:ln>
        </p:spPr>
      </p:pic>
      <p:sp>
        <p:nvSpPr>
          <p:cNvPr id="589" name="Google Shape;589;p44"/>
          <p:cNvSpPr txBox="1"/>
          <p:nvPr/>
        </p:nvSpPr>
        <p:spPr>
          <a:xfrm>
            <a:off x="4936776" y="2433013"/>
            <a:ext cx="3290700" cy="456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rPr>
              <a:t>LDB</a:t>
            </a:r>
            <a:endParaRPr sz="1800">
              <a:solidFill>
                <a:schemeClr val="dk2"/>
              </a:solidFill>
            </a:endParaRPr>
          </a:p>
        </p:txBody>
      </p:sp>
      <p:sp>
        <p:nvSpPr>
          <p:cNvPr id="590" name="Google Shape;590;p44"/>
          <p:cNvSpPr/>
          <p:nvPr/>
        </p:nvSpPr>
        <p:spPr>
          <a:xfrm>
            <a:off x="3990775" y="1165275"/>
            <a:ext cx="4153500" cy="338700"/>
          </a:xfrm>
          <a:prstGeom prst="rect">
            <a:avLst/>
          </a:prstGeom>
          <a:noFill/>
          <a:ln cap="flat" cmpd="sng" w="1905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91" name="Google Shape;591;p44"/>
          <p:cNvSpPr/>
          <p:nvPr/>
        </p:nvSpPr>
        <p:spPr>
          <a:xfrm>
            <a:off x="3990775" y="3138725"/>
            <a:ext cx="4692300" cy="178200"/>
          </a:xfrm>
          <a:prstGeom prst="rect">
            <a:avLst/>
          </a:prstGeom>
          <a:noFill/>
          <a:ln cap="flat" cmpd="sng" w="1905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92" name="Google Shape;592;p4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6" name="Shape 596"/>
        <p:cNvGrpSpPr/>
        <p:nvPr/>
      </p:nvGrpSpPr>
      <p:grpSpPr>
        <a:xfrm>
          <a:off x="0" y="0"/>
          <a:ext cx="0" cy="0"/>
          <a:chOff x="0" y="0"/>
          <a:chExt cx="0" cy="0"/>
        </a:xfrm>
      </p:grpSpPr>
      <p:pic>
        <p:nvPicPr>
          <p:cNvPr id="597" name="Google Shape;597;p45"/>
          <p:cNvPicPr preferRelativeResize="0"/>
          <p:nvPr/>
        </p:nvPicPr>
        <p:blipFill>
          <a:blip r:embed="rId3">
            <a:alphaModFix/>
          </a:blip>
          <a:stretch>
            <a:fillRect/>
          </a:stretch>
        </p:blipFill>
        <p:spPr>
          <a:xfrm>
            <a:off x="60800" y="4652363"/>
            <a:ext cx="432275" cy="432275"/>
          </a:xfrm>
          <a:prstGeom prst="rect">
            <a:avLst/>
          </a:prstGeom>
          <a:noFill/>
          <a:ln>
            <a:noFill/>
          </a:ln>
        </p:spPr>
      </p:pic>
      <p:sp>
        <p:nvSpPr>
          <p:cNvPr id="598" name="Google Shape;598;p45"/>
          <p:cNvSpPr txBox="1"/>
          <p:nvPr/>
        </p:nvSpPr>
        <p:spPr>
          <a:xfrm>
            <a:off x="573225" y="4699138"/>
            <a:ext cx="5611200" cy="33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2"/>
                </a:solidFill>
              </a:rPr>
              <a:t>SPS survey                                                              15/2/2024</a:t>
            </a:r>
            <a:endParaRPr sz="1100">
              <a:solidFill>
                <a:schemeClr val="dk2"/>
              </a:solidFill>
            </a:endParaRPr>
          </a:p>
        </p:txBody>
      </p:sp>
      <p:cxnSp>
        <p:nvCxnSpPr>
          <p:cNvPr id="599" name="Google Shape;599;p45"/>
          <p:cNvCxnSpPr/>
          <p:nvPr/>
        </p:nvCxnSpPr>
        <p:spPr>
          <a:xfrm>
            <a:off x="747150" y="4652375"/>
            <a:ext cx="7649700" cy="40200"/>
          </a:xfrm>
          <a:prstGeom prst="straightConnector1">
            <a:avLst/>
          </a:prstGeom>
          <a:noFill/>
          <a:ln cap="flat" cmpd="sng" w="9525">
            <a:solidFill>
              <a:schemeClr val="dk2"/>
            </a:solidFill>
            <a:prstDash val="solid"/>
            <a:round/>
            <a:headEnd len="med" w="med" type="none"/>
            <a:tailEnd len="med" w="med" type="none"/>
          </a:ln>
        </p:spPr>
      </p:cxnSp>
      <p:sp>
        <p:nvSpPr>
          <p:cNvPr id="600" name="Google Shape;600;p45"/>
          <p:cNvSpPr txBox="1"/>
          <p:nvPr/>
        </p:nvSpPr>
        <p:spPr>
          <a:xfrm>
            <a:off x="203825" y="140875"/>
            <a:ext cx="65058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2000">
              <a:solidFill>
                <a:srgbClr val="1C4587"/>
              </a:solidFill>
              <a:latin typeface="Calibri"/>
              <a:ea typeface="Calibri"/>
              <a:cs typeface="Calibri"/>
              <a:sym typeface="Calibri"/>
            </a:endParaRPr>
          </a:p>
        </p:txBody>
      </p:sp>
      <p:sp>
        <p:nvSpPr>
          <p:cNvPr id="601" name="Google Shape;601;p45"/>
          <p:cNvSpPr txBox="1"/>
          <p:nvPr/>
        </p:nvSpPr>
        <p:spPr>
          <a:xfrm>
            <a:off x="4853576" y="498850"/>
            <a:ext cx="3290700" cy="456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rPr>
              <a:t>BEATCH </a:t>
            </a:r>
            <a:endParaRPr sz="1800">
              <a:solidFill>
                <a:schemeClr val="dk2"/>
              </a:solidFill>
            </a:endParaRPr>
          </a:p>
        </p:txBody>
      </p:sp>
      <p:pic>
        <p:nvPicPr>
          <p:cNvPr id="602" name="Google Shape;602;p45"/>
          <p:cNvPicPr preferRelativeResize="0"/>
          <p:nvPr/>
        </p:nvPicPr>
        <p:blipFill>
          <a:blip r:embed="rId4">
            <a:alphaModFix/>
          </a:blip>
          <a:stretch>
            <a:fillRect/>
          </a:stretch>
        </p:blipFill>
        <p:spPr>
          <a:xfrm>
            <a:off x="4493822" y="2809597"/>
            <a:ext cx="5131662" cy="1521425"/>
          </a:xfrm>
          <a:prstGeom prst="rect">
            <a:avLst/>
          </a:prstGeom>
          <a:noFill/>
          <a:ln>
            <a:noFill/>
          </a:ln>
        </p:spPr>
      </p:pic>
      <p:pic>
        <p:nvPicPr>
          <p:cNvPr id="603" name="Google Shape;603;p45"/>
          <p:cNvPicPr preferRelativeResize="0"/>
          <p:nvPr/>
        </p:nvPicPr>
        <p:blipFill rotWithShape="1">
          <a:blip r:embed="rId5">
            <a:alphaModFix/>
          </a:blip>
          <a:srcRect b="0" l="0" r="37402" t="0"/>
          <a:stretch/>
        </p:blipFill>
        <p:spPr>
          <a:xfrm>
            <a:off x="4493825" y="871325"/>
            <a:ext cx="3995875" cy="1700425"/>
          </a:xfrm>
          <a:prstGeom prst="rect">
            <a:avLst/>
          </a:prstGeom>
          <a:noFill/>
          <a:ln>
            <a:noFill/>
          </a:ln>
        </p:spPr>
      </p:pic>
      <p:sp>
        <p:nvSpPr>
          <p:cNvPr id="604" name="Google Shape;604;p45"/>
          <p:cNvSpPr txBox="1"/>
          <p:nvPr/>
        </p:nvSpPr>
        <p:spPr>
          <a:xfrm>
            <a:off x="4936776" y="2433013"/>
            <a:ext cx="3290700" cy="456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rPr>
              <a:t>LDB</a:t>
            </a:r>
            <a:endParaRPr sz="1800">
              <a:solidFill>
                <a:schemeClr val="dk2"/>
              </a:solidFill>
            </a:endParaRPr>
          </a:p>
        </p:txBody>
      </p:sp>
      <p:sp>
        <p:nvSpPr>
          <p:cNvPr id="605" name="Google Shape;605;p45"/>
          <p:cNvSpPr/>
          <p:nvPr/>
        </p:nvSpPr>
        <p:spPr>
          <a:xfrm>
            <a:off x="4447975" y="1165275"/>
            <a:ext cx="4153500" cy="338700"/>
          </a:xfrm>
          <a:prstGeom prst="rect">
            <a:avLst/>
          </a:prstGeom>
          <a:noFill/>
          <a:ln cap="flat" cmpd="sng" w="1905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06" name="Google Shape;606;p45"/>
          <p:cNvSpPr/>
          <p:nvPr/>
        </p:nvSpPr>
        <p:spPr>
          <a:xfrm>
            <a:off x="4447975" y="3138725"/>
            <a:ext cx="4692300" cy="178200"/>
          </a:xfrm>
          <a:prstGeom prst="rect">
            <a:avLst/>
          </a:prstGeom>
          <a:noFill/>
          <a:ln cap="flat" cmpd="sng" w="1905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07" name="Google Shape;607;p45"/>
          <p:cNvSpPr txBox="1"/>
          <p:nvPr/>
        </p:nvSpPr>
        <p:spPr>
          <a:xfrm>
            <a:off x="0" y="19000"/>
            <a:ext cx="4316400" cy="1416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solidFill>
                  <a:srgbClr val="1C4587"/>
                </a:solidFill>
                <a:latin typeface="Calibri"/>
                <a:ea typeface="Calibri"/>
                <a:cs typeface="Calibri"/>
                <a:sym typeface="Calibri"/>
              </a:rPr>
              <a:t>The MBB 42031 in the BEATCH file appears to be no longer present in any of our databases. Both GEODE and LDB report an MBA in this position.</a:t>
            </a:r>
            <a:endParaRPr sz="2000">
              <a:solidFill>
                <a:srgbClr val="1C4587"/>
              </a:solidFill>
              <a:latin typeface="Calibri"/>
              <a:ea typeface="Calibri"/>
              <a:cs typeface="Calibri"/>
              <a:sym typeface="Calibri"/>
            </a:endParaRPr>
          </a:p>
        </p:txBody>
      </p:sp>
      <p:sp>
        <p:nvSpPr>
          <p:cNvPr id="608" name="Google Shape;608;p45"/>
          <p:cNvSpPr txBox="1"/>
          <p:nvPr/>
        </p:nvSpPr>
        <p:spPr>
          <a:xfrm>
            <a:off x="89750" y="1882550"/>
            <a:ext cx="3550200" cy="1723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solidFill>
                  <a:srgbClr val="1C4587"/>
                </a:solidFill>
                <a:latin typeface="Calibri"/>
                <a:ea typeface="Calibri"/>
                <a:cs typeface="Calibri"/>
                <a:sym typeface="Calibri"/>
              </a:rPr>
              <a:t>However, in the case of the SPS, the dipoles share identical lengths and angles, so they cannot be the reason behind the peak.</a:t>
            </a:r>
            <a:endParaRPr sz="2000">
              <a:solidFill>
                <a:srgbClr val="1C4587"/>
              </a:solidFill>
              <a:latin typeface="Calibri"/>
              <a:ea typeface="Calibri"/>
              <a:cs typeface="Calibri"/>
              <a:sym typeface="Calibri"/>
            </a:endParaRPr>
          </a:p>
        </p:txBody>
      </p:sp>
      <p:sp>
        <p:nvSpPr>
          <p:cNvPr id="609" name="Google Shape;609;p4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3" name="Shape 613"/>
        <p:cNvGrpSpPr/>
        <p:nvPr/>
      </p:nvGrpSpPr>
      <p:grpSpPr>
        <a:xfrm>
          <a:off x="0" y="0"/>
          <a:ext cx="0" cy="0"/>
          <a:chOff x="0" y="0"/>
          <a:chExt cx="0" cy="0"/>
        </a:xfrm>
      </p:grpSpPr>
      <p:pic>
        <p:nvPicPr>
          <p:cNvPr id="614" name="Google Shape;614;p46"/>
          <p:cNvPicPr preferRelativeResize="0"/>
          <p:nvPr/>
        </p:nvPicPr>
        <p:blipFill>
          <a:blip r:embed="rId3">
            <a:alphaModFix/>
          </a:blip>
          <a:stretch>
            <a:fillRect/>
          </a:stretch>
        </p:blipFill>
        <p:spPr>
          <a:xfrm>
            <a:off x="60800" y="4652363"/>
            <a:ext cx="432275" cy="432275"/>
          </a:xfrm>
          <a:prstGeom prst="rect">
            <a:avLst/>
          </a:prstGeom>
          <a:noFill/>
          <a:ln>
            <a:noFill/>
          </a:ln>
        </p:spPr>
      </p:pic>
      <p:sp>
        <p:nvSpPr>
          <p:cNvPr id="615" name="Google Shape;615;p46"/>
          <p:cNvSpPr txBox="1"/>
          <p:nvPr/>
        </p:nvSpPr>
        <p:spPr>
          <a:xfrm>
            <a:off x="573225" y="4699138"/>
            <a:ext cx="5611200" cy="33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2"/>
                </a:solidFill>
              </a:rPr>
              <a:t>SPS survey                                                              15/2/2024</a:t>
            </a:r>
            <a:endParaRPr sz="1100">
              <a:solidFill>
                <a:schemeClr val="dk2"/>
              </a:solidFill>
            </a:endParaRPr>
          </a:p>
        </p:txBody>
      </p:sp>
      <p:cxnSp>
        <p:nvCxnSpPr>
          <p:cNvPr id="616" name="Google Shape;616;p46"/>
          <p:cNvCxnSpPr/>
          <p:nvPr/>
        </p:nvCxnSpPr>
        <p:spPr>
          <a:xfrm>
            <a:off x="747150" y="4652375"/>
            <a:ext cx="7649700" cy="40200"/>
          </a:xfrm>
          <a:prstGeom prst="straightConnector1">
            <a:avLst/>
          </a:prstGeom>
          <a:noFill/>
          <a:ln cap="flat" cmpd="sng" w="9525">
            <a:solidFill>
              <a:schemeClr val="dk2"/>
            </a:solidFill>
            <a:prstDash val="solid"/>
            <a:round/>
            <a:headEnd len="med" w="med" type="none"/>
            <a:tailEnd len="med" w="med" type="none"/>
          </a:ln>
        </p:spPr>
      </p:cxnSp>
      <p:sp>
        <p:nvSpPr>
          <p:cNvPr id="617" name="Google Shape;617;p46"/>
          <p:cNvSpPr txBox="1"/>
          <p:nvPr/>
        </p:nvSpPr>
        <p:spPr>
          <a:xfrm>
            <a:off x="203825" y="140875"/>
            <a:ext cx="65058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2000">
              <a:solidFill>
                <a:srgbClr val="1C4587"/>
              </a:solidFill>
              <a:latin typeface="Calibri"/>
              <a:ea typeface="Calibri"/>
              <a:cs typeface="Calibri"/>
              <a:sym typeface="Calibri"/>
            </a:endParaRPr>
          </a:p>
        </p:txBody>
      </p:sp>
      <p:sp>
        <p:nvSpPr>
          <p:cNvPr id="618" name="Google Shape;618;p46"/>
          <p:cNvSpPr txBox="1"/>
          <p:nvPr/>
        </p:nvSpPr>
        <p:spPr>
          <a:xfrm>
            <a:off x="60800" y="53200"/>
            <a:ext cx="88041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solidFill>
                  <a:srgbClr val="1C4587"/>
                </a:solidFill>
                <a:latin typeface="Calibri"/>
                <a:ea typeface="Calibri"/>
                <a:cs typeface="Calibri"/>
                <a:sym typeface="Calibri"/>
              </a:rPr>
              <a:t>Comparing the data from the MAD-X and BEATCH</a:t>
            </a:r>
            <a:endParaRPr sz="2000">
              <a:solidFill>
                <a:srgbClr val="1C4587"/>
              </a:solidFill>
              <a:latin typeface="Calibri"/>
              <a:ea typeface="Calibri"/>
              <a:cs typeface="Calibri"/>
              <a:sym typeface="Calibri"/>
            </a:endParaRPr>
          </a:p>
        </p:txBody>
      </p:sp>
      <p:pic>
        <p:nvPicPr>
          <p:cNvPr id="619" name="Google Shape;619;p46"/>
          <p:cNvPicPr preferRelativeResize="0"/>
          <p:nvPr/>
        </p:nvPicPr>
        <p:blipFill rotWithShape="1">
          <a:blip r:embed="rId4">
            <a:alphaModFix/>
          </a:blip>
          <a:srcRect b="0" l="0" r="31520" t="0"/>
          <a:stretch/>
        </p:blipFill>
        <p:spPr>
          <a:xfrm>
            <a:off x="85875" y="887013"/>
            <a:ext cx="6395149" cy="1101950"/>
          </a:xfrm>
          <a:prstGeom prst="rect">
            <a:avLst/>
          </a:prstGeom>
          <a:noFill/>
          <a:ln>
            <a:noFill/>
          </a:ln>
        </p:spPr>
      </p:pic>
      <p:sp>
        <p:nvSpPr>
          <p:cNvPr id="620" name="Google Shape;620;p46"/>
          <p:cNvSpPr txBox="1"/>
          <p:nvPr/>
        </p:nvSpPr>
        <p:spPr>
          <a:xfrm>
            <a:off x="0" y="506975"/>
            <a:ext cx="36087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2"/>
                </a:solidFill>
              </a:rPr>
              <a:t>MAD-X</a:t>
            </a:r>
            <a:endParaRPr sz="1800">
              <a:solidFill>
                <a:schemeClr val="dk2"/>
              </a:solidFill>
            </a:endParaRPr>
          </a:p>
        </p:txBody>
      </p:sp>
      <p:sp>
        <p:nvSpPr>
          <p:cNvPr id="621" name="Google Shape;621;p46"/>
          <p:cNvSpPr txBox="1"/>
          <p:nvPr/>
        </p:nvSpPr>
        <p:spPr>
          <a:xfrm>
            <a:off x="0" y="1931150"/>
            <a:ext cx="36087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2"/>
                </a:solidFill>
              </a:rPr>
              <a:t>BEATCH</a:t>
            </a:r>
            <a:endParaRPr sz="1800">
              <a:solidFill>
                <a:schemeClr val="dk2"/>
              </a:solidFill>
            </a:endParaRPr>
          </a:p>
        </p:txBody>
      </p:sp>
      <p:pic>
        <p:nvPicPr>
          <p:cNvPr id="622" name="Google Shape;622;p46"/>
          <p:cNvPicPr preferRelativeResize="0"/>
          <p:nvPr/>
        </p:nvPicPr>
        <p:blipFill>
          <a:blip r:embed="rId5">
            <a:alphaModFix/>
          </a:blip>
          <a:stretch>
            <a:fillRect/>
          </a:stretch>
        </p:blipFill>
        <p:spPr>
          <a:xfrm>
            <a:off x="0" y="2250975"/>
            <a:ext cx="8839199" cy="1225470"/>
          </a:xfrm>
          <a:prstGeom prst="rect">
            <a:avLst/>
          </a:prstGeom>
          <a:noFill/>
          <a:ln>
            <a:noFill/>
          </a:ln>
        </p:spPr>
      </p:pic>
      <p:graphicFrame>
        <p:nvGraphicFramePr>
          <p:cNvPr id="623" name="Google Shape;623;p46"/>
          <p:cNvGraphicFramePr/>
          <p:nvPr/>
        </p:nvGraphicFramePr>
        <p:xfrm>
          <a:off x="1396000" y="3427400"/>
          <a:ext cx="3000000" cy="3000000"/>
        </p:xfrm>
        <a:graphic>
          <a:graphicData uri="http://schemas.openxmlformats.org/drawingml/2006/table">
            <a:tbl>
              <a:tblPr>
                <a:noFill/>
                <a:tableStyleId>{0D0E12A6-6457-4743-9590-075506A0C971}</a:tableStyleId>
              </a:tblPr>
              <a:tblGrid>
                <a:gridCol w="2726800"/>
                <a:gridCol w="1590625"/>
              </a:tblGrid>
              <a:tr h="367325">
                <a:tc>
                  <a:txBody>
                    <a:bodyPr/>
                    <a:lstStyle/>
                    <a:p>
                      <a:pPr indent="0" lvl="0" marL="0" rtl="0" algn="ctr">
                        <a:lnSpc>
                          <a:spcPct val="115000"/>
                        </a:lnSpc>
                        <a:spcBef>
                          <a:spcPts val="0"/>
                        </a:spcBef>
                        <a:spcAft>
                          <a:spcPts val="0"/>
                        </a:spcAft>
                        <a:buNone/>
                      </a:pPr>
                      <a:r>
                        <a:rPr lang="en" sz="1200"/>
                        <a:t>                                   X  </a:t>
                      </a:r>
                      <a:endParaRPr sz="1200"/>
                    </a:p>
                    <a:p>
                      <a:pPr indent="0" lvl="0" marL="0" rtl="0" algn="r">
                        <a:lnSpc>
                          <a:spcPct val="115000"/>
                        </a:lnSpc>
                        <a:spcBef>
                          <a:spcPts val="0"/>
                        </a:spcBef>
                        <a:spcAft>
                          <a:spcPts val="0"/>
                        </a:spcAft>
                        <a:buNone/>
                      </a:pPr>
                      <a:r>
                        <a:rPr lang="en" sz="1200"/>
                        <a:t>-2347.356910+</a:t>
                      </a:r>
                      <a:endParaRPr sz="1200"/>
                    </a:p>
                  </a:txBody>
                  <a:tcPr marT="91425" marB="91425" marR="91425" marL="91425"/>
                </a:tc>
                <a:tc>
                  <a:txBody>
                    <a:bodyPr/>
                    <a:lstStyle/>
                    <a:p>
                      <a:pPr indent="0" lvl="0" marL="0" rtl="0" algn="ctr">
                        <a:lnSpc>
                          <a:spcPct val="115000"/>
                        </a:lnSpc>
                        <a:spcBef>
                          <a:spcPts val="0"/>
                        </a:spcBef>
                        <a:spcAft>
                          <a:spcPts val="0"/>
                        </a:spcAft>
                        <a:buNone/>
                      </a:pPr>
                      <a:r>
                        <a:rPr lang="en" sz="1200"/>
                        <a:t>           Y</a:t>
                      </a:r>
                      <a:endParaRPr sz="1200"/>
                    </a:p>
                    <a:p>
                      <a:pPr indent="0" lvl="0" marL="0" rtl="0" algn="r">
                        <a:lnSpc>
                          <a:spcPct val="115000"/>
                        </a:lnSpc>
                        <a:spcBef>
                          <a:spcPts val="0"/>
                        </a:spcBef>
                        <a:spcAft>
                          <a:spcPts val="0"/>
                        </a:spcAft>
                        <a:buNone/>
                      </a:pPr>
                      <a:r>
                        <a:rPr lang="en" sz="1200"/>
                        <a:t>4432.702388-</a:t>
                      </a:r>
                      <a:endParaRPr sz="1200"/>
                    </a:p>
                  </a:txBody>
                  <a:tcPr marT="91425" marB="91425" marR="91425" marL="91425"/>
                </a:tc>
              </a:tr>
              <a:tr h="367325">
                <a:tc>
                  <a:txBody>
                    <a:bodyPr/>
                    <a:lstStyle/>
                    <a:p>
                      <a:pPr indent="0" lvl="0" marL="0" rtl="0" algn="r">
                        <a:lnSpc>
                          <a:spcPct val="115000"/>
                        </a:lnSpc>
                        <a:spcBef>
                          <a:spcPts val="0"/>
                        </a:spcBef>
                        <a:spcAft>
                          <a:spcPts val="0"/>
                        </a:spcAft>
                        <a:buNone/>
                      </a:pPr>
                      <a:r>
                        <a:rPr lang="en" sz="1200"/>
                        <a:t>2347.365032=</a:t>
                      </a:r>
                      <a:endParaRPr sz="1200"/>
                    </a:p>
                  </a:txBody>
                  <a:tcPr marT="91425" marB="91425" marR="91425" marL="91425"/>
                </a:tc>
                <a:tc>
                  <a:txBody>
                    <a:bodyPr/>
                    <a:lstStyle/>
                    <a:p>
                      <a:pPr indent="0" lvl="0" marL="0" rtl="0" algn="r">
                        <a:lnSpc>
                          <a:spcPct val="115000"/>
                        </a:lnSpc>
                        <a:spcBef>
                          <a:spcPts val="0"/>
                        </a:spcBef>
                        <a:spcAft>
                          <a:spcPts val="0"/>
                        </a:spcAft>
                        <a:buNone/>
                      </a:pPr>
                      <a:r>
                        <a:rPr lang="en" sz="1200"/>
                        <a:t>4432.696469=</a:t>
                      </a:r>
                      <a:endParaRPr sz="1200"/>
                    </a:p>
                  </a:txBody>
                  <a:tcPr marT="91425" marB="91425" marR="91425" marL="91425"/>
                </a:tc>
              </a:tr>
              <a:tr h="367325">
                <a:tc>
                  <a:txBody>
                    <a:bodyPr/>
                    <a:lstStyle/>
                    <a:p>
                      <a:pPr indent="0" lvl="0" marL="0" rtl="0" algn="ctr">
                        <a:lnSpc>
                          <a:spcPct val="115000"/>
                        </a:lnSpc>
                        <a:spcBef>
                          <a:spcPts val="0"/>
                        </a:spcBef>
                        <a:spcAft>
                          <a:spcPts val="0"/>
                        </a:spcAft>
                        <a:buNone/>
                      </a:pPr>
                      <a:r>
                        <a:rPr lang="en" sz="1200">
                          <a:solidFill>
                            <a:srgbClr val="FF0000"/>
                          </a:solidFill>
                        </a:rPr>
                        <a:t>                                    0.008122</a:t>
                      </a:r>
                      <a:endParaRPr sz="1200">
                        <a:solidFill>
                          <a:srgbClr val="FF0000"/>
                        </a:solidFill>
                      </a:endParaRPr>
                    </a:p>
                  </a:txBody>
                  <a:tcPr marT="91425" marB="91425" marR="91425" marL="91425"/>
                </a:tc>
                <a:tc>
                  <a:txBody>
                    <a:bodyPr/>
                    <a:lstStyle/>
                    <a:p>
                      <a:pPr indent="0" lvl="0" marL="0" rtl="0" algn="ctr">
                        <a:lnSpc>
                          <a:spcPct val="115000"/>
                        </a:lnSpc>
                        <a:spcBef>
                          <a:spcPts val="0"/>
                        </a:spcBef>
                        <a:spcAft>
                          <a:spcPts val="0"/>
                        </a:spcAft>
                        <a:buNone/>
                      </a:pPr>
                      <a:r>
                        <a:rPr lang="en" sz="1200">
                          <a:solidFill>
                            <a:srgbClr val="FF0000"/>
                          </a:solidFill>
                        </a:rPr>
                        <a:t>          0.005919</a:t>
                      </a:r>
                      <a:endParaRPr sz="1200">
                        <a:solidFill>
                          <a:srgbClr val="FF0000"/>
                        </a:solidFill>
                      </a:endParaRPr>
                    </a:p>
                  </a:txBody>
                  <a:tcPr marT="91425" marB="91425" marR="91425" marL="91425"/>
                </a:tc>
              </a:tr>
            </a:tbl>
          </a:graphicData>
        </a:graphic>
      </p:graphicFrame>
      <p:cxnSp>
        <p:nvCxnSpPr>
          <p:cNvPr id="624" name="Google Shape;624;p46"/>
          <p:cNvCxnSpPr/>
          <p:nvPr/>
        </p:nvCxnSpPr>
        <p:spPr>
          <a:xfrm>
            <a:off x="2934200" y="4366650"/>
            <a:ext cx="3057300" cy="18900"/>
          </a:xfrm>
          <a:prstGeom prst="straightConnector1">
            <a:avLst/>
          </a:prstGeom>
          <a:noFill/>
          <a:ln cap="flat" cmpd="sng" w="9525">
            <a:solidFill>
              <a:schemeClr val="dk2"/>
            </a:solidFill>
            <a:prstDash val="solid"/>
            <a:round/>
            <a:headEnd len="med" w="med" type="none"/>
            <a:tailEnd len="med" w="med" type="none"/>
          </a:ln>
        </p:spPr>
      </p:cxnSp>
      <p:sp>
        <p:nvSpPr>
          <p:cNvPr id="625" name="Google Shape;625;p46"/>
          <p:cNvSpPr/>
          <p:nvPr/>
        </p:nvSpPr>
        <p:spPr>
          <a:xfrm>
            <a:off x="3846550" y="1213375"/>
            <a:ext cx="839700" cy="196500"/>
          </a:xfrm>
          <a:prstGeom prst="rect">
            <a:avLst/>
          </a:prstGeom>
          <a:noFill/>
          <a:ln cap="flat" cmpd="sng" w="1905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26" name="Google Shape;626;p46"/>
          <p:cNvSpPr/>
          <p:nvPr/>
        </p:nvSpPr>
        <p:spPr>
          <a:xfrm>
            <a:off x="2844300" y="2712275"/>
            <a:ext cx="764400" cy="196500"/>
          </a:xfrm>
          <a:prstGeom prst="rect">
            <a:avLst/>
          </a:prstGeom>
          <a:noFill/>
          <a:ln cap="flat" cmpd="sng" w="1905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27" name="Google Shape;627;p46"/>
          <p:cNvSpPr/>
          <p:nvPr/>
        </p:nvSpPr>
        <p:spPr>
          <a:xfrm>
            <a:off x="4851100" y="2712275"/>
            <a:ext cx="764400" cy="196500"/>
          </a:xfrm>
          <a:prstGeom prst="rect">
            <a:avLst/>
          </a:prstGeom>
          <a:noFill/>
          <a:ln cap="flat" cmpd="sng" w="19050">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28" name="Google Shape;628;p46"/>
          <p:cNvSpPr/>
          <p:nvPr/>
        </p:nvSpPr>
        <p:spPr>
          <a:xfrm>
            <a:off x="4790500" y="1213375"/>
            <a:ext cx="764400" cy="196500"/>
          </a:xfrm>
          <a:prstGeom prst="rect">
            <a:avLst/>
          </a:prstGeom>
          <a:noFill/>
          <a:ln cap="flat" cmpd="sng" w="19050">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29" name="Google Shape;629;p46"/>
          <p:cNvSpPr/>
          <p:nvPr/>
        </p:nvSpPr>
        <p:spPr>
          <a:xfrm>
            <a:off x="4742425" y="4502650"/>
            <a:ext cx="764400" cy="196500"/>
          </a:xfrm>
          <a:prstGeom prst="rect">
            <a:avLst/>
          </a:prstGeom>
          <a:noFill/>
          <a:ln cap="flat" cmpd="sng" w="19050">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30" name="Google Shape;630;p46"/>
          <p:cNvSpPr/>
          <p:nvPr/>
        </p:nvSpPr>
        <p:spPr>
          <a:xfrm>
            <a:off x="3109450" y="4502650"/>
            <a:ext cx="764400" cy="196500"/>
          </a:xfrm>
          <a:prstGeom prst="rect">
            <a:avLst/>
          </a:prstGeom>
          <a:noFill/>
          <a:ln cap="flat" cmpd="sng" w="1905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31" name="Google Shape;631;p4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5" name="Shape 635"/>
        <p:cNvGrpSpPr/>
        <p:nvPr/>
      </p:nvGrpSpPr>
      <p:grpSpPr>
        <a:xfrm>
          <a:off x="0" y="0"/>
          <a:ext cx="0" cy="0"/>
          <a:chOff x="0" y="0"/>
          <a:chExt cx="0" cy="0"/>
        </a:xfrm>
      </p:grpSpPr>
      <p:pic>
        <p:nvPicPr>
          <p:cNvPr id="636" name="Google Shape;636;p47"/>
          <p:cNvPicPr preferRelativeResize="0"/>
          <p:nvPr/>
        </p:nvPicPr>
        <p:blipFill>
          <a:blip r:embed="rId3">
            <a:alphaModFix/>
          </a:blip>
          <a:stretch>
            <a:fillRect/>
          </a:stretch>
        </p:blipFill>
        <p:spPr>
          <a:xfrm>
            <a:off x="60800" y="4652363"/>
            <a:ext cx="432275" cy="432275"/>
          </a:xfrm>
          <a:prstGeom prst="rect">
            <a:avLst/>
          </a:prstGeom>
          <a:noFill/>
          <a:ln>
            <a:noFill/>
          </a:ln>
        </p:spPr>
      </p:pic>
      <p:sp>
        <p:nvSpPr>
          <p:cNvPr id="637" name="Google Shape;637;p47"/>
          <p:cNvSpPr txBox="1"/>
          <p:nvPr/>
        </p:nvSpPr>
        <p:spPr>
          <a:xfrm>
            <a:off x="573225" y="4699138"/>
            <a:ext cx="5611200" cy="33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2"/>
                </a:solidFill>
              </a:rPr>
              <a:t>SPS survey                                                              15/2/2024</a:t>
            </a:r>
            <a:endParaRPr sz="1100">
              <a:solidFill>
                <a:schemeClr val="dk2"/>
              </a:solidFill>
            </a:endParaRPr>
          </a:p>
        </p:txBody>
      </p:sp>
      <p:cxnSp>
        <p:nvCxnSpPr>
          <p:cNvPr id="638" name="Google Shape;638;p47"/>
          <p:cNvCxnSpPr/>
          <p:nvPr/>
        </p:nvCxnSpPr>
        <p:spPr>
          <a:xfrm>
            <a:off x="747150" y="4652375"/>
            <a:ext cx="7649700" cy="40200"/>
          </a:xfrm>
          <a:prstGeom prst="straightConnector1">
            <a:avLst/>
          </a:prstGeom>
          <a:noFill/>
          <a:ln cap="flat" cmpd="sng" w="9525">
            <a:solidFill>
              <a:schemeClr val="dk2"/>
            </a:solidFill>
            <a:prstDash val="solid"/>
            <a:round/>
            <a:headEnd len="med" w="med" type="none"/>
            <a:tailEnd len="med" w="med" type="none"/>
          </a:ln>
        </p:spPr>
      </p:cxnSp>
      <p:sp>
        <p:nvSpPr>
          <p:cNvPr id="639" name="Google Shape;639;p47"/>
          <p:cNvSpPr txBox="1"/>
          <p:nvPr/>
        </p:nvSpPr>
        <p:spPr>
          <a:xfrm>
            <a:off x="203825" y="140875"/>
            <a:ext cx="65058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2000">
              <a:solidFill>
                <a:srgbClr val="1C4587"/>
              </a:solidFill>
              <a:latin typeface="Calibri"/>
              <a:ea typeface="Calibri"/>
              <a:cs typeface="Calibri"/>
              <a:sym typeface="Calibri"/>
            </a:endParaRPr>
          </a:p>
        </p:txBody>
      </p:sp>
      <p:sp>
        <p:nvSpPr>
          <p:cNvPr id="640" name="Google Shape;640;p47"/>
          <p:cNvSpPr txBox="1"/>
          <p:nvPr/>
        </p:nvSpPr>
        <p:spPr>
          <a:xfrm>
            <a:off x="573225" y="2438788"/>
            <a:ext cx="7871700" cy="1108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solidFill>
                  <a:srgbClr val="1C4587"/>
                </a:solidFill>
                <a:latin typeface="Calibri"/>
                <a:ea typeface="Calibri"/>
                <a:cs typeface="Calibri"/>
                <a:sym typeface="Calibri"/>
              </a:rPr>
              <a:t> Since we're dealing with the reference orbit </a:t>
            </a:r>
            <a:endParaRPr sz="2000">
              <a:solidFill>
                <a:srgbClr val="1C4587"/>
              </a:solidFill>
              <a:latin typeface="Calibri"/>
              <a:ea typeface="Calibri"/>
              <a:cs typeface="Calibri"/>
              <a:sym typeface="Calibri"/>
            </a:endParaRPr>
          </a:p>
          <a:p>
            <a:pPr indent="0" lvl="0" marL="0" rtl="0" algn="l">
              <a:spcBef>
                <a:spcPts val="0"/>
              </a:spcBef>
              <a:spcAft>
                <a:spcPts val="0"/>
              </a:spcAft>
              <a:buNone/>
            </a:pPr>
            <a:r>
              <a:rPr lang="en" sz="2000">
                <a:solidFill>
                  <a:srgbClr val="1C4587"/>
                </a:solidFill>
                <a:latin typeface="Calibri"/>
                <a:ea typeface="Calibri"/>
                <a:cs typeface="Calibri"/>
                <a:sym typeface="Calibri"/>
              </a:rPr>
              <a:t>(moving our elements on the the particle trajectory </a:t>
            </a:r>
            <a:r>
              <a:rPr b="1" lang="en" sz="2000">
                <a:solidFill>
                  <a:srgbClr val="1C4587"/>
                </a:solidFill>
                <a:latin typeface="Calibri"/>
                <a:ea typeface="Calibri"/>
                <a:cs typeface="Calibri"/>
                <a:sym typeface="Calibri"/>
              </a:rPr>
              <a:t>S</a:t>
            </a:r>
            <a:r>
              <a:rPr lang="en" sz="2000">
                <a:solidFill>
                  <a:srgbClr val="1C4587"/>
                </a:solidFill>
                <a:latin typeface="Calibri"/>
                <a:ea typeface="Calibri"/>
                <a:cs typeface="Calibri"/>
                <a:sym typeface="Calibri"/>
              </a:rPr>
              <a:t>), </a:t>
            </a:r>
            <a:r>
              <a:rPr lang="en" sz="2000">
                <a:solidFill>
                  <a:srgbClr val="1C4587"/>
                </a:solidFill>
                <a:latin typeface="Calibri"/>
                <a:ea typeface="Calibri"/>
                <a:cs typeface="Calibri"/>
                <a:sym typeface="Calibri"/>
              </a:rPr>
              <a:t>this variance manifests as a 10mm shift of the MBA in MAD-X</a:t>
            </a:r>
            <a:endParaRPr sz="2000">
              <a:solidFill>
                <a:srgbClr val="1C4587"/>
              </a:solidFill>
              <a:latin typeface="Calibri"/>
              <a:ea typeface="Calibri"/>
              <a:cs typeface="Calibri"/>
              <a:sym typeface="Calibri"/>
            </a:endParaRPr>
          </a:p>
        </p:txBody>
      </p:sp>
      <p:graphicFrame>
        <p:nvGraphicFramePr>
          <p:cNvPr id="641" name="Google Shape;641;p47"/>
          <p:cNvGraphicFramePr/>
          <p:nvPr/>
        </p:nvGraphicFramePr>
        <p:xfrm>
          <a:off x="30250" y="470375"/>
          <a:ext cx="3000000" cy="3000000"/>
        </p:xfrm>
        <a:graphic>
          <a:graphicData uri="http://schemas.openxmlformats.org/drawingml/2006/table">
            <a:tbl>
              <a:tblPr>
                <a:noFill/>
                <a:tableStyleId>{0D0E12A6-6457-4743-9590-075506A0C971}</a:tableStyleId>
              </a:tblPr>
              <a:tblGrid>
                <a:gridCol w="1903775"/>
                <a:gridCol w="1110550"/>
              </a:tblGrid>
              <a:tr h="367325">
                <a:tc>
                  <a:txBody>
                    <a:bodyPr/>
                    <a:lstStyle/>
                    <a:p>
                      <a:pPr indent="0" lvl="0" marL="0" rtl="0" algn="l">
                        <a:lnSpc>
                          <a:spcPct val="100000"/>
                        </a:lnSpc>
                        <a:spcBef>
                          <a:spcPts val="0"/>
                        </a:spcBef>
                        <a:spcAft>
                          <a:spcPts val="0"/>
                        </a:spcAft>
                        <a:buNone/>
                      </a:pPr>
                      <a:r>
                        <a:rPr lang="en" sz="1100"/>
                        <a:t>        X  </a:t>
                      </a:r>
                      <a:endParaRPr sz="1100"/>
                    </a:p>
                    <a:p>
                      <a:pPr indent="0" lvl="0" marL="0" rtl="0" algn="l">
                        <a:lnSpc>
                          <a:spcPct val="100000"/>
                        </a:lnSpc>
                        <a:spcBef>
                          <a:spcPts val="0"/>
                        </a:spcBef>
                        <a:spcAft>
                          <a:spcPts val="0"/>
                        </a:spcAft>
                        <a:buNone/>
                      </a:pPr>
                      <a:r>
                        <a:rPr lang="en" sz="1100"/>
                        <a:t>-2347.356910+</a:t>
                      </a:r>
                      <a:endParaRPr sz="1100"/>
                    </a:p>
                  </a:txBody>
                  <a:tcPr marT="91425" marB="91425" marR="91425" marL="91425"/>
                </a:tc>
                <a:tc>
                  <a:txBody>
                    <a:bodyPr/>
                    <a:lstStyle/>
                    <a:p>
                      <a:pPr indent="0" lvl="0" marL="0" rtl="0" algn="ctr">
                        <a:lnSpc>
                          <a:spcPct val="100000"/>
                        </a:lnSpc>
                        <a:spcBef>
                          <a:spcPts val="0"/>
                        </a:spcBef>
                        <a:spcAft>
                          <a:spcPts val="0"/>
                        </a:spcAft>
                        <a:buNone/>
                      </a:pPr>
                      <a:r>
                        <a:rPr lang="en" sz="1100"/>
                        <a:t>           Y</a:t>
                      </a:r>
                      <a:endParaRPr sz="1100"/>
                    </a:p>
                    <a:p>
                      <a:pPr indent="0" lvl="0" marL="0" rtl="0" algn="r">
                        <a:lnSpc>
                          <a:spcPct val="100000"/>
                        </a:lnSpc>
                        <a:spcBef>
                          <a:spcPts val="0"/>
                        </a:spcBef>
                        <a:spcAft>
                          <a:spcPts val="0"/>
                        </a:spcAft>
                        <a:buNone/>
                      </a:pPr>
                      <a:r>
                        <a:rPr lang="en" sz="1100"/>
                        <a:t>4432.702388-</a:t>
                      </a:r>
                      <a:endParaRPr sz="1100"/>
                    </a:p>
                  </a:txBody>
                  <a:tcPr marT="91425" marB="91425" marR="91425" marL="91425"/>
                </a:tc>
              </a:tr>
              <a:tr h="367325">
                <a:tc>
                  <a:txBody>
                    <a:bodyPr/>
                    <a:lstStyle/>
                    <a:p>
                      <a:pPr indent="0" lvl="0" marL="0" rtl="0" algn="l">
                        <a:lnSpc>
                          <a:spcPct val="100000"/>
                        </a:lnSpc>
                        <a:spcBef>
                          <a:spcPts val="0"/>
                        </a:spcBef>
                        <a:spcAft>
                          <a:spcPts val="0"/>
                        </a:spcAft>
                        <a:buNone/>
                      </a:pPr>
                      <a:r>
                        <a:rPr lang="en" sz="1100"/>
                        <a:t>2347.365032=</a:t>
                      </a:r>
                      <a:endParaRPr sz="1100"/>
                    </a:p>
                  </a:txBody>
                  <a:tcPr marT="91425" marB="91425" marR="91425" marL="91425"/>
                </a:tc>
                <a:tc>
                  <a:txBody>
                    <a:bodyPr/>
                    <a:lstStyle/>
                    <a:p>
                      <a:pPr indent="0" lvl="0" marL="0" rtl="0" algn="r">
                        <a:lnSpc>
                          <a:spcPct val="100000"/>
                        </a:lnSpc>
                        <a:spcBef>
                          <a:spcPts val="0"/>
                        </a:spcBef>
                        <a:spcAft>
                          <a:spcPts val="0"/>
                        </a:spcAft>
                        <a:buNone/>
                      </a:pPr>
                      <a:r>
                        <a:rPr lang="en" sz="1100"/>
                        <a:t>4432.696469=</a:t>
                      </a:r>
                      <a:endParaRPr sz="1100"/>
                    </a:p>
                  </a:txBody>
                  <a:tcPr marT="91425" marB="91425" marR="91425" marL="91425"/>
                </a:tc>
              </a:tr>
              <a:tr h="367325">
                <a:tc>
                  <a:txBody>
                    <a:bodyPr/>
                    <a:lstStyle/>
                    <a:p>
                      <a:pPr indent="0" lvl="0" marL="0" rtl="0" algn="l">
                        <a:lnSpc>
                          <a:spcPct val="100000"/>
                        </a:lnSpc>
                        <a:spcBef>
                          <a:spcPts val="0"/>
                        </a:spcBef>
                        <a:spcAft>
                          <a:spcPts val="0"/>
                        </a:spcAft>
                        <a:buNone/>
                      </a:pPr>
                      <a:r>
                        <a:rPr lang="en" sz="1100">
                          <a:solidFill>
                            <a:srgbClr val="FF0000"/>
                          </a:solidFill>
                        </a:rPr>
                        <a:t>    0.008122</a:t>
                      </a:r>
                      <a:endParaRPr sz="1100">
                        <a:solidFill>
                          <a:srgbClr val="FF0000"/>
                        </a:solidFill>
                      </a:endParaRPr>
                    </a:p>
                  </a:txBody>
                  <a:tcPr marT="91425" marB="91425" marR="91425" marL="91425"/>
                </a:tc>
                <a:tc>
                  <a:txBody>
                    <a:bodyPr/>
                    <a:lstStyle/>
                    <a:p>
                      <a:pPr indent="0" lvl="0" marL="0" rtl="0" algn="l">
                        <a:lnSpc>
                          <a:spcPct val="100000"/>
                        </a:lnSpc>
                        <a:spcBef>
                          <a:spcPts val="0"/>
                        </a:spcBef>
                        <a:spcAft>
                          <a:spcPts val="0"/>
                        </a:spcAft>
                        <a:buNone/>
                      </a:pPr>
                      <a:r>
                        <a:rPr lang="en" sz="1100">
                          <a:solidFill>
                            <a:srgbClr val="FF0000"/>
                          </a:solidFill>
                        </a:rPr>
                        <a:t>    0.005919</a:t>
                      </a:r>
                      <a:endParaRPr sz="1100">
                        <a:solidFill>
                          <a:srgbClr val="FF0000"/>
                        </a:solidFill>
                      </a:endParaRPr>
                    </a:p>
                  </a:txBody>
                  <a:tcPr marT="91425" marB="91425" marR="91425" marL="91425"/>
                </a:tc>
              </a:tr>
            </a:tbl>
          </a:graphicData>
        </a:graphic>
      </p:graphicFrame>
      <p:cxnSp>
        <p:nvCxnSpPr>
          <p:cNvPr id="642" name="Google Shape;642;p47"/>
          <p:cNvCxnSpPr/>
          <p:nvPr/>
        </p:nvCxnSpPr>
        <p:spPr>
          <a:xfrm>
            <a:off x="89925" y="1344550"/>
            <a:ext cx="3057300" cy="18900"/>
          </a:xfrm>
          <a:prstGeom prst="straightConnector1">
            <a:avLst/>
          </a:prstGeom>
          <a:noFill/>
          <a:ln cap="flat" cmpd="sng" w="9525">
            <a:solidFill>
              <a:schemeClr val="dk2"/>
            </a:solidFill>
            <a:prstDash val="solid"/>
            <a:round/>
            <a:headEnd len="med" w="med" type="none"/>
            <a:tailEnd len="med" w="med" type="none"/>
          </a:ln>
        </p:spPr>
      </p:cxnSp>
      <p:pic>
        <p:nvPicPr>
          <p:cNvPr id="643" name="Google Shape;643;p47"/>
          <p:cNvPicPr preferRelativeResize="0"/>
          <p:nvPr/>
        </p:nvPicPr>
        <p:blipFill>
          <a:blip r:embed="rId4">
            <a:alphaModFix/>
          </a:blip>
          <a:stretch>
            <a:fillRect/>
          </a:stretch>
        </p:blipFill>
        <p:spPr>
          <a:xfrm>
            <a:off x="5116549" y="256510"/>
            <a:ext cx="2968851" cy="1900074"/>
          </a:xfrm>
          <a:prstGeom prst="rect">
            <a:avLst/>
          </a:prstGeom>
          <a:noFill/>
          <a:ln>
            <a:noFill/>
          </a:ln>
        </p:spPr>
      </p:pic>
      <p:sp>
        <p:nvSpPr>
          <p:cNvPr id="644" name="Google Shape;644;p47"/>
          <p:cNvSpPr txBox="1"/>
          <p:nvPr/>
        </p:nvSpPr>
        <p:spPr>
          <a:xfrm>
            <a:off x="1390800" y="294450"/>
            <a:ext cx="36087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800">
              <a:solidFill>
                <a:schemeClr val="dk2"/>
              </a:solidFill>
            </a:endParaRPr>
          </a:p>
        </p:txBody>
      </p:sp>
      <p:sp>
        <p:nvSpPr>
          <p:cNvPr id="645" name="Google Shape;645;p47"/>
          <p:cNvSpPr txBox="1"/>
          <p:nvPr/>
        </p:nvSpPr>
        <p:spPr>
          <a:xfrm>
            <a:off x="1390800" y="3654375"/>
            <a:ext cx="5293800" cy="300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2"/>
                </a:solidFill>
              </a:rPr>
              <a:t>√(0.008122^2+0.0057919^2)=</a:t>
            </a:r>
            <a:r>
              <a:rPr lang="en">
                <a:solidFill>
                  <a:srgbClr val="FF0000"/>
                </a:solidFill>
              </a:rPr>
              <a:t>0.01004995 mm</a:t>
            </a:r>
            <a:endParaRPr>
              <a:solidFill>
                <a:srgbClr val="FF0000"/>
              </a:solidFill>
            </a:endParaRPr>
          </a:p>
          <a:p>
            <a:pPr indent="0" lvl="0" marL="0" rtl="0" algn="l">
              <a:spcBef>
                <a:spcPts val="0"/>
              </a:spcBef>
              <a:spcAft>
                <a:spcPts val="0"/>
              </a:spcAft>
              <a:buNone/>
            </a:pPr>
            <a:r>
              <a:t/>
            </a:r>
            <a:endParaRPr>
              <a:solidFill>
                <a:schemeClr val="dk2"/>
              </a:solidFill>
            </a:endParaRPr>
          </a:p>
        </p:txBody>
      </p:sp>
      <p:sp>
        <p:nvSpPr>
          <p:cNvPr id="646" name="Google Shape;646;p47"/>
          <p:cNvSpPr txBox="1"/>
          <p:nvPr/>
        </p:nvSpPr>
        <p:spPr>
          <a:xfrm>
            <a:off x="3175950" y="593300"/>
            <a:ext cx="1870800" cy="432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solidFill>
                  <a:schemeClr val="dk2"/>
                </a:solidFill>
              </a:rPr>
              <a:t>MAD-X</a:t>
            </a:r>
            <a:endParaRPr sz="1600">
              <a:solidFill>
                <a:schemeClr val="dk2"/>
              </a:solidFill>
            </a:endParaRPr>
          </a:p>
        </p:txBody>
      </p:sp>
      <p:sp>
        <p:nvSpPr>
          <p:cNvPr id="647" name="Google Shape;647;p47"/>
          <p:cNvSpPr txBox="1"/>
          <p:nvPr/>
        </p:nvSpPr>
        <p:spPr>
          <a:xfrm>
            <a:off x="3175950" y="912250"/>
            <a:ext cx="1870800" cy="432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solidFill>
                  <a:schemeClr val="dk2"/>
                </a:solidFill>
              </a:rPr>
              <a:t>BEATCH</a:t>
            </a:r>
            <a:endParaRPr sz="1600">
              <a:solidFill>
                <a:schemeClr val="dk2"/>
              </a:solidFill>
            </a:endParaRPr>
          </a:p>
        </p:txBody>
      </p:sp>
      <p:sp>
        <p:nvSpPr>
          <p:cNvPr id="648" name="Google Shape;648;p4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2" name="Shape 652"/>
        <p:cNvGrpSpPr/>
        <p:nvPr/>
      </p:nvGrpSpPr>
      <p:grpSpPr>
        <a:xfrm>
          <a:off x="0" y="0"/>
          <a:ext cx="0" cy="0"/>
          <a:chOff x="0" y="0"/>
          <a:chExt cx="0" cy="0"/>
        </a:xfrm>
      </p:grpSpPr>
      <p:pic>
        <p:nvPicPr>
          <p:cNvPr id="653" name="Google Shape;653;p48"/>
          <p:cNvPicPr preferRelativeResize="0"/>
          <p:nvPr/>
        </p:nvPicPr>
        <p:blipFill>
          <a:blip r:embed="rId3">
            <a:alphaModFix/>
          </a:blip>
          <a:stretch>
            <a:fillRect/>
          </a:stretch>
        </p:blipFill>
        <p:spPr>
          <a:xfrm>
            <a:off x="60800" y="4652363"/>
            <a:ext cx="432275" cy="432275"/>
          </a:xfrm>
          <a:prstGeom prst="rect">
            <a:avLst/>
          </a:prstGeom>
          <a:noFill/>
          <a:ln>
            <a:noFill/>
          </a:ln>
        </p:spPr>
      </p:pic>
      <p:sp>
        <p:nvSpPr>
          <p:cNvPr id="654" name="Google Shape;654;p48"/>
          <p:cNvSpPr txBox="1"/>
          <p:nvPr/>
        </p:nvSpPr>
        <p:spPr>
          <a:xfrm>
            <a:off x="573225" y="4699138"/>
            <a:ext cx="5611200" cy="33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2"/>
                </a:solidFill>
              </a:rPr>
              <a:t>SPS survey                                                              15/2/2024</a:t>
            </a:r>
            <a:endParaRPr sz="1100">
              <a:solidFill>
                <a:schemeClr val="dk2"/>
              </a:solidFill>
            </a:endParaRPr>
          </a:p>
        </p:txBody>
      </p:sp>
      <p:cxnSp>
        <p:nvCxnSpPr>
          <p:cNvPr id="655" name="Google Shape;655;p48"/>
          <p:cNvCxnSpPr/>
          <p:nvPr/>
        </p:nvCxnSpPr>
        <p:spPr>
          <a:xfrm>
            <a:off x="747150" y="4652375"/>
            <a:ext cx="7649700" cy="40200"/>
          </a:xfrm>
          <a:prstGeom prst="straightConnector1">
            <a:avLst/>
          </a:prstGeom>
          <a:noFill/>
          <a:ln cap="flat" cmpd="sng" w="9525">
            <a:solidFill>
              <a:schemeClr val="dk2"/>
            </a:solidFill>
            <a:prstDash val="solid"/>
            <a:round/>
            <a:headEnd len="med" w="med" type="none"/>
            <a:tailEnd len="med" w="med" type="none"/>
          </a:ln>
        </p:spPr>
      </p:cxnSp>
      <p:sp>
        <p:nvSpPr>
          <p:cNvPr id="656" name="Google Shape;656;p48"/>
          <p:cNvSpPr txBox="1"/>
          <p:nvPr/>
        </p:nvSpPr>
        <p:spPr>
          <a:xfrm>
            <a:off x="60800" y="-12"/>
            <a:ext cx="88041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solidFill>
                  <a:srgbClr val="1C4587"/>
                </a:solidFill>
                <a:latin typeface="Calibri"/>
                <a:ea typeface="Calibri"/>
                <a:cs typeface="Calibri"/>
                <a:sym typeface="Calibri"/>
              </a:rPr>
              <a:t>Moving the MBA of 10 mm  in S</a:t>
            </a:r>
            <a:endParaRPr sz="2000">
              <a:solidFill>
                <a:srgbClr val="1C4587"/>
              </a:solidFill>
              <a:latin typeface="Calibri"/>
              <a:ea typeface="Calibri"/>
              <a:cs typeface="Calibri"/>
              <a:sym typeface="Calibri"/>
            </a:endParaRPr>
          </a:p>
        </p:txBody>
      </p:sp>
      <p:sp>
        <p:nvSpPr>
          <p:cNvPr id="657" name="Google Shape;657;p48"/>
          <p:cNvSpPr/>
          <p:nvPr/>
        </p:nvSpPr>
        <p:spPr>
          <a:xfrm>
            <a:off x="1424455" y="1050325"/>
            <a:ext cx="890700" cy="404700"/>
          </a:xfrm>
          <a:prstGeom prst="roundRect">
            <a:avLst>
              <a:gd fmla="val 16667" name="adj"/>
            </a:avLst>
          </a:prstGeom>
          <a:solidFill>
            <a:srgbClr val="EA9999"/>
          </a:solidFill>
          <a:ln cap="flat" cmpd="sng" w="19050">
            <a:solidFill>
              <a:srgbClr val="CC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42030</a:t>
            </a:r>
            <a:endParaRPr/>
          </a:p>
        </p:txBody>
      </p:sp>
      <p:sp>
        <p:nvSpPr>
          <p:cNvPr id="658" name="Google Shape;658;p48"/>
          <p:cNvSpPr/>
          <p:nvPr/>
        </p:nvSpPr>
        <p:spPr>
          <a:xfrm>
            <a:off x="2524538" y="1050325"/>
            <a:ext cx="890700" cy="404700"/>
          </a:xfrm>
          <a:prstGeom prst="roundRect">
            <a:avLst>
              <a:gd fmla="val 16667" name="adj"/>
            </a:avLst>
          </a:prstGeom>
          <a:solidFill>
            <a:srgbClr val="93C47D"/>
          </a:solidFill>
          <a:ln cap="flat" cmpd="sng" w="19050">
            <a:solidFill>
              <a:srgbClr val="38761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42050</a:t>
            </a:r>
            <a:endParaRPr/>
          </a:p>
        </p:txBody>
      </p:sp>
      <p:cxnSp>
        <p:nvCxnSpPr>
          <p:cNvPr id="659" name="Google Shape;659;p48"/>
          <p:cNvCxnSpPr/>
          <p:nvPr/>
        </p:nvCxnSpPr>
        <p:spPr>
          <a:xfrm rot="10800000">
            <a:off x="1354968" y="1542055"/>
            <a:ext cx="649200" cy="3900"/>
          </a:xfrm>
          <a:prstGeom prst="straightConnector1">
            <a:avLst/>
          </a:prstGeom>
          <a:noFill/>
          <a:ln cap="flat" cmpd="sng" w="9525">
            <a:solidFill>
              <a:schemeClr val="dk2"/>
            </a:solidFill>
            <a:prstDash val="solid"/>
            <a:round/>
            <a:headEnd len="med" w="med" type="none"/>
            <a:tailEnd len="med" w="med" type="triangle"/>
          </a:ln>
        </p:spPr>
      </p:cxnSp>
      <p:sp>
        <p:nvSpPr>
          <p:cNvPr id="660" name="Google Shape;660;p48"/>
          <p:cNvSpPr txBox="1"/>
          <p:nvPr/>
        </p:nvSpPr>
        <p:spPr>
          <a:xfrm>
            <a:off x="1235075" y="1573938"/>
            <a:ext cx="1144200" cy="374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2"/>
                </a:solidFill>
              </a:rPr>
              <a:t>-10 mm</a:t>
            </a:r>
            <a:endParaRPr sz="1100">
              <a:solidFill>
                <a:schemeClr val="dk2"/>
              </a:solidFill>
            </a:endParaRPr>
          </a:p>
        </p:txBody>
      </p:sp>
      <p:sp>
        <p:nvSpPr>
          <p:cNvPr id="661" name="Google Shape;661;p48"/>
          <p:cNvSpPr txBox="1"/>
          <p:nvPr/>
        </p:nvSpPr>
        <p:spPr>
          <a:xfrm>
            <a:off x="676075" y="2402400"/>
            <a:ext cx="21612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solidFill>
                  <a:srgbClr val="1C4587"/>
                </a:solidFill>
                <a:latin typeface="Calibri"/>
                <a:ea typeface="Calibri"/>
                <a:cs typeface="Calibri"/>
                <a:sym typeface="Calibri"/>
              </a:rPr>
              <a:t>First peak solved!</a:t>
            </a:r>
            <a:endParaRPr sz="2000">
              <a:solidFill>
                <a:srgbClr val="1C4587"/>
              </a:solidFill>
              <a:latin typeface="Calibri"/>
              <a:ea typeface="Calibri"/>
              <a:cs typeface="Calibri"/>
              <a:sym typeface="Calibri"/>
            </a:endParaRPr>
          </a:p>
        </p:txBody>
      </p:sp>
      <p:sp>
        <p:nvSpPr>
          <p:cNvPr id="662" name="Google Shape;662;p48"/>
          <p:cNvSpPr/>
          <p:nvPr/>
        </p:nvSpPr>
        <p:spPr>
          <a:xfrm>
            <a:off x="273850" y="1050325"/>
            <a:ext cx="890700" cy="404700"/>
          </a:xfrm>
          <a:prstGeom prst="roundRect">
            <a:avLst>
              <a:gd fmla="val 16667" name="adj"/>
            </a:avLst>
          </a:prstGeom>
          <a:solidFill>
            <a:srgbClr val="93C47D"/>
          </a:solidFill>
          <a:ln cap="flat" cmpd="sng" w="19050">
            <a:solidFill>
              <a:srgbClr val="38761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42010</a:t>
            </a:r>
            <a:endParaRPr/>
          </a:p>
        </p:txBody>
      </p:sp>
      <p:sp>
        <p:nvSpPr>
          <p:cNvPr id="663" name="Google Shape;663;p48"/>
          <p:cNvSpPr/>
          <p:nvPr/>
        </p:nvSpPr>
        <p:spPr>
          <a:xfrm>
            <a:off x="1311337" y="1050322"/>
            <a:ext cx="890700" cy="404700"/>
          </a:xfrm>
          <a:prstGeom prst="roundRect">
            <a:avLst>
              <a:gd fmla="val 16667" name="adj"/>
            </a:avLst>
          </a:prstGeom>
          <a:solidFill>
            <a:srgbClr val="B6D7A8">
              <a:alpha val="65820"/>
            </a:srgbClr>
          </a:solidFill>
          <a:ln cap="flat" cmpd="sng" w="38100">
            <a:solidFill>
              <a:srgbClr val="6AA84F"/>
            </a:solidFill>
            <a:prstDash val="dashDot"/>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t/>
            </a:r>
            <a:endParaRPr/>
          </a:p>
        </p:txBody>
      </p:sp>
      <p:pic>
        <p:nvPicPr>
          <p:cNvPr id="664" name="Google Shape;664;p48"/>
          <p:cNvPicPr preferRelativeResize="0"/>
          <p:nvPr/>
        </p:nvPicPr>
        <p:blipFill>
          <a:blip r:embed="rId4">
            <a:alphaModFix/>
          </a:blip>
          <a:stretch>
            <a:fillRect/>
          </a:stretch>
        </p:blipFill>
        <p:spPr>
          <a:xfrm>
            <a:off x="3567638" y="644988"/>
            <a:ext cx="5139984" cy="3854988"/>
          </a:xfrm>
          <a:prstGeom prst="rect">
            <a:avLst/>
          </a:prstGeom>
          <a:noFill/>
          <a:ln>
            <a:noFill/>
          </a:ln>
        </p:spPr>
      </p:pic>
      <p:sp>
        <p:nvSpPr>
          <p:cNvPr id="665" name="Google Shape;665;p4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9" name="Shape 669"/>
        <p:cNvGrpSpPr/>
        <p:nvPr/>
      </p:nvGrpSpPr>
      <p:grpSpPr>
        <a:xfrm>
          <a:off x="0" y="0"/>
          <a:ext cx="0" cy="0"/>
          <a:chOff x="0" y="0"/>
          <a:chExt cx="0" cy="0"/>
        </a:xfrm>
      </p:grpSpPr>
      <p:pic>
        <p:nvPicPr>
          <p:cNvPr id="670" name="Google Shape;670;p49"/>
          <p:cNvPicPr preferRelativeResize="0"/>
          <p:nvPr/>
        </p:nvPicPr>
        <p:blipFill>
          <a:blip r:embed="rId3">
            <a:alphaModFix/>
          </a:blip>
          <a:stretch>
            <a:fillRect/>
          </a:stretch>
        </p:blipFill>
        <p:spPr>
          <a:xfrm>
            <a:off x="60800" y="4652363"/>
            <a:ext cx="432275" cy="432275"/>
          </a:xfrm>
          <a:prstGeom prst="rect">
            <a:avLst/>
          </a:prstGeom>
          <a:noFill/>
          <a:ln>
            <a:noFill/>
          </a:ln>
        </p:spPr>
      </p:pic>
      <p:sp>
        <p:nvSpPr>
          <p:cNvPr id="671" name="Google Shape;671;p49"/>
          <p:cNvSpPr txBox="1"/>
          <p:nvPr/>
        </p:nvSpPr>
        <p:spPr>
          <a:xfrm>
            <a:off x="573225" y="4699138"/>
            <a:ext cx="5611200" cy="33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2"/>
                </a:solidFill>
              </a:rPr>
              <a:t>SPS survey                                                              15/2/2024</a:t>
            </a:r>
            <a:endParaRPr sz="1100">
              <a:solidFill>
                <a:schemeClr val="dk2"/>
              </a:solidFill>
            </a:endParaRPr>
          </a:p>
        </p:txBody>
      </p:sp>
      <p:cxnSp>
        <p:nvCxnSpPr>
          <p:cNvPr id="672" name="Google Shape;672;p49"/>
          <p:cNvCxnSpPr/>
          <p:nvPr/>
        </p:nvCxnSpPr>
        <p:spPr>
          <a:xfrm>
            <a:off x="747150" y="4652375"/>
            <a:ext cx="7649700" cy="40200"/>
          </a:xfrm>
          <a:prstGeom prst="straightConnector1">
            <a:avLst/>
          </a:prstGeom>
          <a:noFill/>
          <a:ln cap="flat" cmpd="sng" w="9525">
            <a:solidFill>
              <a:schemeClr val="dk2"/>
            </a:solidFill>
            <a:prstDash val="solid"/>
            <a:round/>
            <a:headEnd len="med" w="med" type="none"/>
            <a:tailEnd len="med" w="med" type="none"/>
          </a:ln>
        </p:spPr>
      </p:cxnSp>
      <p:sp>
        <p:nvSpPr>
          <p:cNvPr id="673" name="Google Shape;673;p49"/>
          <p:cNvSpPr txBox="1"/>
          <p:nvPr/>
        </p:nvSpPr>
        <p:spPr>
          <a:xfrm>
            <a:off x="203825" y="140875"/>
            <a:ext cx="65058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2000">
              <a:solidFill>
                <a:srgbClr val="1C4587"/>
              </a:solidFill>
              <a:latin typeface="Calibri"/>
              <a:ea typeface="Calibri"/>
              <a:cs typeface="Calibri"/>
              <a:sym typeface="Calibri"/>
            </a:endParaRPr>
          </a:p>
        </p:txBody>
      </p:sp>
      <p:sp>
        <p:nvSpPr>
          <p:cNvPr id="674" name="Google Shape;674;p49"/>
          <p:cNvSpPr txBox="1"/>
          <p:nvPr/>
        </p:nvSpPr>
        <p:spPr>
          <a:xfrm>
            <a:off x="0" y="0"/>
            <a:ext cx="83067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solidFill>
                  <a:srgbClr val="1C4587"/>
                </a:solidFill>
                <a:latin typeface="Calibri"/>
                <a:ea typeface="Calibri"/>
                <a:cs typeface="Calibri"/>
                <a:sym typeface="Calibri"/>
              </a:rPr>
              <a:t>Time to investigate the second peak </a:t>
            </a:r>
            <a:endParaRPr sz="2000">
              <a:solidFill>
                <a:srgbClr val="1C4587"/>
              </a:solidFill>
              <a:latin typeface="Calibri"/>
              <a:ea typeface="Calibri"/>
              <a:cs typeface="Calibri"/>
              <a:sym typeface="Calibri"/>
            </a:endParaRPr>
          </a:p>
        </p:txBody>
      </p:sp>
      <p:sp>
        <p:nvSpPr>
          <p:cNvPr id="675" name="Google Shape;675;p49"/>
          <p:cNvSpPr txBox="1"/>
          <p:nvPr/>
        </p:nvSpPr>
        <p:spPr>
          <a:xfrm>
            <a:off x="60800" y="3524550"/>
            <a:ext cx="38298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solidFill>
                  <a:srgbClr val="1C4587"/>
                </a:solidFill>
                <a:latin typeface="Calibri"/>
                <a:ea typeface="Calibri"/>
                <a:cs typeface="Calibri"/>
                <a:sym typeface="Calibri"/>
              </a:rPr>
              <a:t>Peak around 5200 m</a:t>
            </a:r>
            <a:endParaRPr sz="2000">
              <a:solidFill>
                <a:srgbClr val="1C4587"/>
              </a:solidFill>
              <a:latin typeface="Calibri"/>
              <a:ea typeface="Calibri"/>
              <a:cs typeface="Calibri"/>
              <a:sym typeface="Calibri"/>
            </a:endParaRPr>
          </a:p>
        </p:txBody>
      </p:sp>
      <p:sp>
        <p:nvSpPr>
          <p:cNvPr id="676" name="Google Shape;676;p49"/>
          <p:cNvSpPr txBox="1"/>
          <p:nvPr/>
        </p:nvSpPr>
        <p:spPr>
          <a:xfrm>
            <a:off x="4811476" y="492600"/>
            <a:ext cx="3290700" cy="456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rPr>
              <a:t>BEATCH </a:t>
            </a:r>
            <a:endParaRPr sz="1800">
              <a:solidFill>
                <a:schemeClr val="dk2"/>
              </a:solidFill>
            </a:endParaRPr>
          </a:p>
        </p:txBody>
      </p:sp>
      <p:sp>
        <p:nvSpPr>
          <p:cNvPr id="677" name="Google Shape;677;p49"/>
          <p:cNvSpPr txBox="1"/>
          <p:nvPr/>
        </p:nvSpPr>
        <p:spPr>
          <a:xfrm>
            <a:off x="4936776" y="2433013"/>
            <a:ext cx="3290700" cy="456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rPr>
              <a:t>LDB</a:t>
            </a:r>
            <a:endParaRPr sz="1800">
              <a:solidFill>
                <a:schemeClr val="dk2"/>
              </a:solidFill>
            </a:endParaRPr>
          </a:p>
        </p:txBody>
      </p:sp>
      <p:pic>
        <p:nvPicPr>
          <p:cNvPr id="678" name="Google Shape;678;p49"/>
          <p:cNvPicPr preferRelativeResize="0"/>
          <p:nvPr/>
        </p:nvPicPr>
        <p:blipFill>
          <a:blip r:embed="rId4">
            <a:alphaModFix/>
          </a:blip>
          <a:stretch>
            <a:fillRect/>
          </a:stretch>
        </p:blipFill>
        <p:spPr>
          <a:xfrm>
            <a:off x="60800" y="404900"/>
            <a:ext cx="3929974" cy="2947476"/>
          </a:xfrm>
          <a:prstGeom prst="rect">
            <a:avLst/>
          </a:prstGeom>
          <a:noFill/>
          <a:ln>
            <a:noFill/>
          </a:ln>
        </p:spPr>
      </p:pic>
      <p:pic>
        <p:nvPicPr>
          <p:cNvPr id="679" name="Google Shape;679;p49"/>
          <p:cNvPicPr preferRelativeResize="0"/>
          <p:nvPr/>
        </p:nvPicPr>
        <p:blipFill>
          <a:blip r:embed="rId5">
            <a:alphaModFix/>
          </a:blip>
          <a:stretch>
            <a:fillRect/>
          </a:stretch>
        </p:blipFill>
        <p:spPr>
          <a:xfrm>
            <a:off x="3658725" y="990425"/>
            <a:ext cx="5485274" cy="1269400"/>
          </a:xfrm>
          <a:prstGeom prst="rect">
            <a:avLst/>
          </a:prstGeom>
          <a:noFill/>
          <a:ln>
            <a:noFill/>
          </a:ln>
        </p:spPr>
      </p:pic>
      <p:sp>
        <p:nvSpPr>
          <p:cNvPr id="680" name="Google Shape;680;p49"/>
          <p:cNvSpPr/>
          <p:nvPr/>
        </p:nvSpPr>
        <p:spPr>
          <a:xfrm>
            <a:off x="3658725" y="1215400"/>
            <a:ext cx="5485200" cy="338700"/>
          </a:xfrm>
          <a:prstGeom prst="rect">
            <a:avLst/>
          </a:prstGeom>
          <a:noFill/>
          <a:ln cap="flat" cmpd="sng" w="1905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681" name="Google Shape;681;p49"/>
          <p:cNvPicPr preferRelativeResize="0"/>
          <p:nvPr/>
        </p:nvPicPr>
        <p:blipFill>
          <a:blip r:embed="rId6">
            <a:alphaModFix/>
          </a:blip>
          <a:stretch>
            <a:fillRect/>
          </a:stretch>
        </p:blipFill>
        <p:spPr>
          <a:xfrm>
            <a:off x="3796549" y="2757638"/>
            <a:ext cx="3438742" cy="995212"/>
          </a:xfrm>
          <a:prstGeom prst="rect">
            <a:avLst/>
          </a:prstGeom>
          <a:noFill/>
          <a:ln>
            <a:noFill/>
          </a:ln>
        </p:spPr>
      </p:pic>
      <p:sp>
        <p:nvSpPr>
          <p:cNvPr id="682" name="Google Shape;682;p49"/>
          <p:cNvSpPr/>
          <p:nvPr/>
        </p:nvSpPr>
        <p:spPr>
          <a:xfrm>
            <a:off x="3752700" y="3062525"/>
            <a:ext cx="3157500" cy="178200"/>
          </a:xfrm>
          <a:prstGeom prst="rect">
            <a:avLst/>
          </a:prstGeom>
          <a:noFill/>
          <a:ln cap="flat" cmpd="sng" w="1905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83" name="Google Shape;683;p4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7" name="Shape 687"/>
        <p:cNvGrpSpPr/>
        <p:nvPr/>
      </p:nvGrpSpPr>
      <p:grpSpPr>
        <a:xfrm>
          <a:off x="0" y="0"/>
          <a:ext cx="0" cy="0"/>
          <a:chOff x="0" y="0"/>
          <a:chExt cx="0" cy="0"/>
        </a:xfrm>
      </p:grpSpPr>
      <p:pic>
        <p:nvPicPr>
          <p:cNvPr id="688" name="Google Shape;688;p50"/>
          <p:cNvPicPr preferRelativeResize="0"/>
          <p:nvPr/>
        </p:nvPicPr>
        <p:blipFill>
          <a:blip r:embed="rId3">
            <a:alphaModFix/>
          </a:blip>
          <a:stretch>
            <a:fillRect/>
          </a:stretch>
        </p:blipFill>
        <p:spPr>
          <a:xfrm>
            <a:off x="60800" y="4652363"/>
            <a:ext cx="432275" cy="432275"/>
          </a:xfrm>
          <a:prstGeom prst="rect">
            <a:avLst/>
          </a:prstGeom>
          <a:noFill/>
          <a:ln>
            <a:noFill/>
          </a:ln>
        </p:spPr>
      </p:pic>
      <p:sp>
        <p:nvSpPr>
          <p:cNvPr id="689" name="Google Shape;689;p50"/>
          <p:cNvSpPr txBox="1"/>
          <p:nvPr/>
        </p:nvSpPr>
        <p:spPr>
          <a:xfrm>
            <a:off x="573225" y="4699138"/>
            <a:ext cx="5611200" cy="33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2"/>
                </a:solidFill>
              </a:rPr>
              <a:t>SPS survey                                                              15/2/2024</a:t>
            </a:r>
            <a:endParaRPr sz="1100">
              <a:solidFill>
                <a:schemeClr val="dk2"/>
              </a:solidFill>
            </a:endParaRPr>
          </a:p>
        </p:txBody>
      </p:sp>
      <p:cxnSp>
        <p:nvCxnSpPr>
          <p:cNvPr id="690" name="Google Shape;690;p50"/>
          <p:cNvCxnSpPr/>
          <p:nvPr/>
        </p:nvCxnSpPr>
        <p:spPr>
          <a:xfrm>
            <a:off x="747150" y="4652375"/>
            <a:ext cx="7649700" cy="40200"/>
          </a:xfrm>
          <a:prstGeom prst="straightConnector1">
            <a:avLst/>
          </a:prstGeom>
          <a:noFill/>
          <a:ln cap="flat" cmpd="sng" w="9525">
            <a:solidFill>
              <a:schemeClr val="dk2"/>
            </a:solidFill>
            <a:prstDash val="solid"/>
            <a:round/>
            <a:headEnd len="med" w="med" type="none"/>
            <a:tailEnd len="med" w="med" type="none"/>
          </a:ln>
        </p:spPr>
      </p:cxnSp>
      <p:sp>
        <p:nvSpPr>
          <p:cNvPr id="691" name="Google Shape;691;p50"/>
          <p:cNvSpPr txBox="1"/>
          <p:nvPr/>
        </p:nvSpPr>
        <p:spPr>
          <a:xfrm>
            <a:off x="203825" y="140875"/>
            <a:ext cx="65058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2000">
              <a:solidFill>
                <a:srgbClr val="1C4587"/>
              </a:solidFill>
              <a:latin typeface="Calibri"/>
              <a:ea typeface="Calibri"/>
              <a:cs typeface="Calibri"/>
              <a:sym typeface="Calibri"/>
            </a:endParaRPr>
          </a:p>
        </p:txBody>
      </p:sp>
      <p:sp>
        <p:nvSpPr>
          <p:cNvPr id="692" name="Google Shape;692;p50"/>
          <p:cNvSpPr txBox="1"/>
          <p:nvPr/>
        </p:nvSpPr>
        <p:spPr>
          <a:xfrm>
            <a:off x="60800" y="53200"/>
            <a:ext cx="88041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solidFill>
                  <a:srgbClr val="1C4587"/>
                </a:solidFill>
                <a:latin typeface="Calibri"/>
                <a:ea typeface="Calibri"/>
                <a:cs typeface="Calibri"/>
                <a:sym typeface="Calibri"/>
              </a:rPr>
              <a:t>Comparing the data from the MAD-X and BEATCH</a:t>
            </a:r>
            <a:endParaRPr sz="2000">
              <a:solidFill>
                <a:srgbClr val="1C4587"/>
              </a:solidFill>
              <a:latin typeface="Calibri"/>
              <a:ea typeface="Calibri"/>
              <a:cs typeface="Calibri"/>
              <a:sym typeface="Calibri"/>
            </a:endParaRPr>
          </a:p>
        </p:txBody>
      </p:sp>
      <p:sp>
        <p:nvSpPr>
          <p:cNvPr id="693" name="Google Shape;693;p50"/>
          <p:cNvSpPr txBox="1"/>
          <p:nvPr/>
        </p:nvSpPr>
        <p:spPr>
          <a:xfrm>
            <a:off x="0" y="506975"/>
            <a:ext cx="36087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2"/>
                </a:solidFill>
              </a:rPr>
              <a:t>MAD-X</a:t>
            </a:r>
            <a:endParaRPr sz="1800">
              <a:solidFill>
                <a:schemeClr val="dk2"/>
              </a:solidFill>
            </a:endParaRPr>
          </a:p>
        </p:txBody>
      </p:sp>
      <p:sp>
        <p:nvSpPr>
          <p:cNvPr id="694" name="Google Shape;694;p50"/>
          <p:cNvSpPr txBox="1"/>
          <p:nvPr/>
        </p:nvSpPr>
        <p:spPr>
          <a:xfrm>
            <a:off x="0" y="1931150"/>
            <a:ext cx="36087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2"/>
                </a:solidFill>
              </a:rPr>
              <a:t>BEATCH</a:t>
            </a:r>
            <a:endParaRPr sz="1800">
              <a:solidFill>
                <a:schemeClr val="dk2"/>
              </a:solidFill>
            </a:endParaRPr>
          </a:p>
        </p:txBody>
      </p:sp>
      <p:graphicFrame>
        <p:nvGraphicFramePr>
          <p:cNvPr id="695" name="Google Shape;695;p50"/>
          <p:cNvGraphicFramePr/>
          <p:nvPr/>
        </p:nvGraphicFramePr>
        <p:xfrm>
          <a:off x="4690625" y="1149375"/>
          <a:ext cx="3000000" cy="3000000"/>
        </p:xfrm>
        <a:graphic>
          <a:graphicData uri="http://schemas.openxmlformats.org/drawingml/2006/table">
            <a:tbl>
              <a:tblPr>
                <a:noFill/>
                <a:tableStyleId>{0D0E12A6-6457-4743-9590-075506A0C971}</a:tableStyleId>
              </a:tblPr>
              <a:tblGrid>
                <a:gridCol w="2726800"/>
                <a:gridCol w="1590625"/>
              </a:tblGrid>
              <a:tr h="367325">
                <a:tc>
                  <a:txBody>
                    <a:bodyPr/>
                    <a:lstStyle/>
                    <a:p>
                      <a:pPr indent="0" lvl="0" marL="0" rtl="0" algn="ctr">
                        <a:lnSpc>
                          <a:spcPct val="115000"/>
                        </a:lnSpc>
                        <a:spcBef>
                          <a:spcPts val="0"/>
                        </a:spcBef>
                        <a:spcAft>
                          <a:spcPts val="0"/>
                        </a:spcAft>
                        <a:buNone/>
                      </a:pPr>
                      <a:r>
                        <a:rPr lang="en" sz="1200"/>
                        <a:t>                                   X  </a:t>
                      </a:r>
                      <a:endParaRPr sz="1200"/>
                    </a:p>
                    <a:p>
                      <a:pPr indent="0" lvl="0" marL="0" rtl="0" algn="r">
                        <a:lnSpc>
                          <a:spcPct val="115000"/>
                        </a:lnSpc>
                        <a:spcBef>
                          <a:spcPts val="0"/>
                        </a:spcBef>
                        <a:spcAft>
                          <a:spcPts val="0"/>
                        </a:spcAft>
                        <a:buNone/>
                      </a:pPr>
                      <a:r>
                        <a:rPr lang="en" sz="1200"/>
                        <a:t>-2735.609903+</a:t>
                      </a:r>
                      <a:endParaRPr sz="1200"/>
                    </a:p>
                  </a:txBody>
                  <a:tcPr marT="91425" marB="91425" marR="91425" marL="91425"/>
                </a:tc>
                <a:tc>
                  <a:txBody>
                    <a:bodyPr/>
                    <a:lstStyle/>
                    <a:p>
                      <a:pPr indent="0" lvl="0" marL="0" rtl="0" algn="ctr">
                        <a:lnSpc>
                          <a:spcPct val="115000"/>
                        </a:lnSpc>
                        <a:spcBef>
                          <a:spcPts val="0"/>
                        </a:spcBef>
                        <a:spcAft>
                          <a:spcPts val="0"/>
                        </a:spcAft>
                        <a:buNone/>
                      </a:pPr>
                      <a:r>
                        <a:rPr lang="en" sz="1200"/>
                        <a:t>           Y</a:t>
                      </a:r>
                      <a:endParaRPr sz="1200"/>
                    </a:p>
                    <a:p>
                      <a:pPr indent="0" lvl="0" marL="0" rtl="0" algn="r">
                        <a:lnSpc>
                          <a:spcPct val="115000"/>
                        </a:lnSpc>
                        <a:spcBef>
                          <a:spcPts val="0"/>
                        </a:spcBef>
                        <a:spcAft>
                          <a:spcPts val="0"/>
                        </a:spcAft>
                        <a:buNone/>
                      </a:pPr>
                      <a:r>
                        <a:rPr lang="en" sz="1200"/>
                        <a:t>3415.3177183-</a:t>
                      </a:r>
                      <a:endParaRPr sz="1200"/>
                    </a:p>
                  </a:txBody>
                  <a:tcPr marT="91425" marB="91425" marR="91425" marL="91425"/>
                </a:tc>
              </a:tr>
              <a:tr h="367325">
                <a:tc>
                  <a:txBody>
                    <a:bodyPr/>
                    <a:lstStyle/>
                    <a:p>
                      <a:pPr indent="0" lvl="0" marL="0" rtl="0" algn="r">
                        <a:lnSpc>
                          <a:spcPct val="115000"/>
                        </a:lnSpc>
                        <a:spcBef>
                          <a:spcPts val="0"/>
                        </a:spcBef>
                        <a:spcAft>
                          <a:spcPts val="0"/>
                        </a:spcAft>
                        <a:buNone/>
                      </a:pPr>
                      <a:r>
                        <a:rPr lang="en" sz="1200"/>
                        <a:t>2735.609336=</a:t>
                      </a:r>
                      <a:endParaRPr sz="1200"/>
                    </a:p>
                  </a:txBody>
                  <a:tcPr marT="91425" marB="91425" marR="91425" marL="91425"/>
                </a:tc>
                <a:tc>
                  <a:txBody>
                    <a:bodyPr/>
                    <a:lstStyle/>
                    <a:p>
                      <a:pPr indent="0" lvl="0" marL="0" rtl="0" algn="r">
                        <a:lnSpc>
                          <a:spcPct val="115000"/>
                        </a:lnSpc>
                        <a:spcBef>
                          <a:spcPts val="0"/>
                        </a:spcBef>
                        <a:spcAft>
                          <a:spcPts val="0"/>
                        </a:spcAft>
                        <a:buNone/>
                      </a:pPr>
                      <a:r>
                        <a:rPr lang="en" sz="1200"/>
                        <a:t>3415.307462=</a:t>
                      </a:r>
                      <a:endParaRPr sz="1200"/>
                    </a:p>
                  </a:txBody>
                  <a:tcPr marT="91425" marB="91425" marR="91425" marL="91425"/>
                </a:tc>
              </a:tr>
              <a:tr h="367325">
                <a:tc>
                  <a:txBody>
                    <a:bodyPr/>
                    <a:lstStyle/>
                    <a:p>
                      <a:pPr indent="0" lvl="0" marL="0" rtl="0" algn="ctr">
                        <a:lnSpc>
                          <a:spcPct val="115000"/>
                        </a:lnSpc>
                        <a:spcBef>
                          <a:spcPts val="0"/>
                        </a:spcBef>
                        <a:spcAft>
                          <a:spcPts val="0"/>
                        </a:spcAft>
                        <a:buNone/>
                      </a:pPr>
                      <a:r>
                        <a:rPr lang="en" sz="1200">
                          <a:solidFill>
                            <a:srgbClr val="FF0000"/>
                          </a:solidFill>
                        </a:rPr>
                        <a:t>                                    0.000567</a:t>
                      </a:r>
                      <a:endParaRPr sz="1200">
                        <a:solidFill>
                          <a:srgbClr val="FF0000"/>
                        </a:solidFill>
                      </a:endParaRPr>
                    </a:p>
                  </a:txBody>
                  <a:tcPr marT="91425" marB="91425" marR="91425" marL="91425"/>
                </a:tc>
                <a:tc>
                  <a:txBody>
                    <a:bodyPr/>
                    <a:lstStyle/>
                    <a:p>
                      <a:pPr indent="0" lvl="0" marL="0" rtl="0" algn="ctr">
                        <a:lnSpc>
                          <a:spcPct val="115000"/>
                        </a:lnSpc>
                        <a:spcBef>
                          <a:spcPts val="0"/>
                        </a:spcBef>
                        <a:spcAft>
                          <a:spcPts val="0"/>
                        </a:spcAft>
                        <a:buNone/>
                      </a:pPr>
                      <a:r>
                        <a:rPr lang="en" sz="1200">
                          <a:solidFill>
                            <a:srgbClr val="FF0000"/>
                          </a:solidFill>
                        </a:rPr>
                        <a:t>          0.0102563</a:t>
                      </a:r>
                      <a:endParaRPr sz="1200">
                        <a:solidFill>
                          <a:srgbClr val="FF0000"/>
                        </a:solidFill>
                      </a:endParaRPr>
                    </a:p>
                  </a:txBody>
                  <a:tcPr marT="91425" marB="91425" marR="91425" marL="91425"/>
                </a:tc>
              </a:tr>
            </a:tbl>
          </a:graphicData>
        </a:graphic>
      </p:graphicFrame>
      <p:cxnSp>
        <p:nvCxnSpPr>
          <p:cNvPr id="696" name="Google Shape;696;p50"/>
          <p:cNvCxnSpPr/>
          <p:nvPr/>
        </p:nvCxnSpPr>
        <p:spPr>
          <a:xfrm>
            <a:off x="5991525" y="2124825"/>
            <a:ext cx="3057300" cy="18900"/>
          </a:xfrm>
          <a:prstGeom prst="straightConnector1">
            <a:avLst/>
          </a:prstGeom>
          <a:noFill/>
          <a:ln cap="flat" cmpd="sng" w="9525">
            <a:solidFill>
              <a:schemeClr val="dk2"/>
            </a:solidFill>
            <a:prstDash val="solid"/>
            <a:round/>
            <a:headEnd len="med" w="med" type="none"/>
            <a:tailEnd len="med" w="med" type="none"/>
          </a:ln>
        </p:spPr>
      </p:cxnSp>
      <p:pic>
        <p:nvPicPr>
          <p:cNvPr id="697" name="Google Shape;697;p50"/>
          <p:cNvPicPr preferRelativeResize="0"/>
          <p:nvPr/>
        </p:nvPicPr>
        <p:blipFill>
          <a:blip r:embed="rId4">
            <a:alphaModFix/>
          </a:blip>
          <a:stretch>
            <a:fillRect/>
          </a:stretch>
        </p:blipFill>
        <p:spPr>
          <a:xfrm>
            <a:off x="60800" y="2298900"/>
            <a:ext cx="6268862" cy="1450738"/>
          </a:xfrm>
          <a:prstGeom prst="rect">
            <a:avLst/>
          </a:prstGeom>
          <a:noFill/>
          <a:ln>
            <a:noFill/>
          </a:ln>
        </p:spPr>
      </p:pic>
      <p:pic>
        <p:nvPicPr>
          <p:cNvPr id="698" name="Google Shape;698;p50"/>
          <p:cNvPicPr preferRelativeResize="0"/>
          <p:nvPr/>
        </p:nvPicPr>
        <p:blipFill rotWithShape="1">
          <a:blip r:embed="rId5">
            <a:alphaModFix/>
          </a:blip>
          <a:srcRect b="11023" l="0" r="0" t="8103"/>
          <a:stretch/>
        </p:blipFill>
        <p:spPr>
          <a:xfrm>
            <a:off x="75250" y="863725"/>
            <a:ext cx="5456369" cy="1204925"/>
          </a:xfrm>
          <a:prstGeom prst="rect">
            <a:avLst/>
          </a:prstGeom>
          <a:noFill/>
          <a:ln>
            <a:noFill/>
          </a:ln>
        </p:spPr>
      </p:pic>
      <p:sp>
        <p:nvSpPr>
          <p:cNvPr id="699" name="Google Shape;699;p50"/>
          <p:cNvSpPr/>
          <p:nvPr/>
        </p:nvSpPr>
        <p:spPr>
          <a:xfrm>
            <a:off x="31200" y="1149375"/>
            <a:ext cx="5514900" cy="178200"/>
          </a:xfrm>
          <a:prstGeom prst="rect">
            <a:avLst/>
          </a:prstGeom>
          <a:noFill/>
          <a:ln cap="flat" cmpd="sng" w="1905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00" name="Google Shape;700;p50"/>
          <p:cNvSpPr txBox="1"/>
          <p:nvPr/>
        </p:nvSpPr>
        <p:spPr>
          <a:xfrm>
            <a:off x="413425" y="4050713"/>
            <a:ext cx="5293800" cy="300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2"/>
                </a:solidFill>
              </a:rPr>
              <a:t>√(0.000567^2+0.0102563^2)=</a:t>
            </a:r>
            <a:r>
              <a:rPr lang="en">
                <a:solidFill>
                  <a:srgbClr val="FF0000"/>
                </a:solidFill>
              </a:rPr>
              <a:t>0.010272 mm</a:t>
            </a:r>
            <a:endParaRPr>
              <a:solidFill>
                <a:srgbClr val="FF0000"/>
              </a:solidFill>
            </a:endParaRPr>
          </a:p>
          <a:p>
            <a:pPr indent="0" lvl="0" marL="0" rtl="0" algn="l">
              <a:spcBef>
                <a:spcPts val="0"/>
              </a:spcBef>
              <a:spcAft>
                <a:spcPts val="0"/>
              </a:spcAft>
              <a:buNone/>
            </a:pPr>
            <a:r>
              <a:t/>
            </a:r>
            <a:endParaRPr>
              <a:solidFill>
                <a:schemeClr val="dk2"/>
              </a:solidFill>
            </a:endParaRPr>
          </a:p>
        </p:txBody>
      </p:sp>
      <p:sp>
        <p:nvSpPr>
          <p:cNvPr id="701" name="Google Shape;701;p50"/>
          <p:cNvSpPr/>
          <p:nvPr/>
        </p:nvSpPr>
        <p:spPr>
          <a:xfrm>
            <a:off x="2844300" y="1140225"/>
            <a:ext cx="839700" cy="196500"/>
          </a:xfrm>
          <a:prstGeom prst="rect">
            <a:avLst/>
          </a:prstGeom>
          <a:noFill/>
          <a:ln cap="flat" cmpd="sng" w="1905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02" name="Google Shape;702;p50"/>
          <p:cNvSpPr/>
          <p:nvPr/>
        </p:nvSpPr>
        <p:spPr>
          <a:xfrm>
            <a:off x="2021500" y="2660750"/>
            <a:ext cx="651900" cy="140400"/>
          </a:xfrm>
          <a:prstGeom prst="rect">
            <a:avLst/>
          </a:prstGeom>
          <a:noFill/>
          <a:ln cap="flat" cmpd="sng" w="1905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03" name="Google Shape;703;p50"/>
          <p:cNvSpPr/>
          <p:nvPr/>
        </p:nvSpPr>
        <p:spPr>
          <a:xfrm>
            <a:off x="3451450" y="2651600"/>
            <a:ext cx="764400" cy="140400"/>
          </a:xfrm>
          <a:prstGeom prst="rect">
            <a:avLst/>
          </a:prstGeom>
          <a:noFill/>
          <a:ln cap="flat" cmpd="sng" w="19050">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04" name="Google Shape;704;p50"/>
          <p:cNvSpPr/>
          <p:nvPr/>
        </p:nvSpPr>
        <p:spPr>
          <a:xfrm>
            <a:off x="3756238" y="1152900"/>
            <a:ext cx="764400" cy="196500"/>
          </a:xfrm>
          <a:prstGeom prst="rect">
            <a:avLst/>
          </a:prstGeom>
          <a:noFill/>
          <a:ln cap="flat" cmpd="sng" w="19050">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05" name="Google Shape;705;p50"/>
          <p:cNvSpPr/>
          <p:nvPr/>
        </p:nvSpPr>
        <p:spPr>
          <a:xfrm>
            <a:off x="6329650" y="2227975"/>
            <a:ext cx="839700" cy="196500"/>
          </a:xfrm>
          <a:prstGeom prst="rect">
            <a:avLst/>
          </a:prstGeom>
          <a:noFill/>
          <a:ln cap="flat" cmpd="sng" w="1905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06" name="Google Shape;706;p50"/>
          <p:cNvSpPr/>
          <p:nvPr/>
        </p:nvSpPr>
        <p:spPr>
          <a:xfrm>
            <a:off x="7824755" y="2227975"/>
            <a:ext cx="1040100" cy="196500"/>
          </a:xfrm>
          <a:prstGeom prst="rect">
            <a:avLst/>
          </a:prstGeom>
          <a:noFill/>
          <a:ln cap="flat" cmpd="sng" w="19050">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07" name="Google Shape;707;p50"/>
          <p:cNvSpPr txBox="1"/>
          <p:nvPr/>
        </p:nvSpPr>
        <p:spPr>
          <a:xfrm>
            <a:off x="4571988" y="3978100"/>
            <a:ext cx="41412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solidFill>
                  <a:srgbClr val="1C4587"/>
                </a:solidFill>
                <a:latin typeface="Calibri"/>
                <a:ea typeface="Calibri"/>
                <a:cs typeface="Calibri"/>
                <a:sym typeface="Calibri"/>
              </a:rPr>
              <a:t>in the the particle trajectory </a:t>
            </a:r>
            <a:r>
              <a:rPr b="1" lang="en" sz="2000">
                <a:solidFill>
                  <a:srgbClr val="1C4587"/>
                </a:solidFill>
                <a:latin typeface="Calibri"/>
                <a:ea typeface="Calibri"/>
                <a:cs typeface="Calibri"/>
                <a:sym typeface="Calibri"/>
              </a:rPr>
              <a:t>S</a:t>
            </a:r>
            <a:endParaRPr/>
          </a:p>
        </p:txBody>
      </p:sp>
      <p:sp>
        <p:nvSpPr>
          <p:cNvPr id="708" name="Google Shape;708;p5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2" name="Shape 712"/>
        <p:cNvGrpSpPr/>
        <p:nvPr/>
      </p:nvGrpSpPr>
      <p:grpSpPr>
        <a:xfrm>
          <a:off x="0" y="0"/>
          <a:ext cx="0" cy="0"/>
          <a:chOff x="0" y="0"/>
          <a:chExt cx="0" cy="0"/>
        </a:xfrm>
      </p:grpSpPr>
      <p:pic>
        <p:nvPicPr>
          <p:cNvPr id="713" name="Google Shape;713;p51"/>
          <p:cNvPicPr preferRelativeResize="0"/>
          <p:nvPr/>
        </p:nvPicPr>
        <p:blipFill>
          <a:blip r:embed="rId3">
            <a:alphaModFix/>
          </a:blip>
          <a:stretch>
            <a:fillRect/>
          </a:stretch>
        </p:blipFill>
        <p:spPr>
          <a:xfrm>
            <a:off x="60800" y="4652363"/>
            <a:ext cx="432275" cy="432275"/>
          </a:xfrm>
          <a:prstGeom prst="rect">
            <a:avLst/>
          </a:prstGeom>
          <a:noFill/>
          <a:ln>
            <a:noFill/>
          </a:ln>
        </p:spPr>
      </p:pic>
      <p:sp>
        <p:nvSpPr>
          <p:cNvPr id="714" name="Google Shape;714;p51"/>
          <p:cNvSpPr txBox="1"/>
          <p:nvPr/>
        </p:nvSpPr>
        <p:spPr>
          <a:xfrm>
            <a:off x="573225" y="4699138"/>
            <a:ext cx="5611200" cy="33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2"/>
                </a:solidFill>
              </a:rPr>
              <a:t>SPS survey                                                              15/2/2024</a:t>
            </a:r>
            <a:endParaRPr sz="1100">
              <a:solidFill>
                <a:schemeClr val="dk2"/>
              </a:solidFill>
            </a:endParaRPr>
          </a:p>
        </p:txBody>
      </p:sp>
      <p:cxnSp>
        <p:nvCxnSpPr>
          <p:cNvPr id="715" name="Google Shape;715;p51"/>
          <p:cNvCxnSpPr/>
          <p:nvPr/>
        </p:nvCxnSpPr>
        <p:spPr>
          <a:xfrm>
            <a:off x="747150" y="4652375"/>
            <a:ext cx="7649700" cy="40200"/>
          </a:xfrm>
          <a:prstGeom prst="straightConnector1">
            <a:avLst/>
          </a:prstGeom>
          <a:noFill/>
          <a:ln cap="flat" cmpd="sng" w="9525">
            <a:solidFill>
              <a:schemeClr val="dk2"/>
            </a:solidFill>
            <a:prstDash val="solid"/>
            <a:round/>
            <a:headEnd len="med" w="med" type="none"/>
            <a:tailEnd len="med" w="med" type="none"/>
          </a:ln>
        </p:spPr>
      </p:cxnSp>
      <p:sp>
        <p:nvSpPr>
          <p:cNvPr id="716" name="Google Shape;716;p51"/>
          <p:cNvSpPr txBox="1"/>
          <p:nvPr/>
        </p:nvSpPr>
        <p:spPr>
          <a:xfrm>
            <a:off x="560000" y="2508025"/>
            <a:ext cx="26916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solidFill>
                  <a:srgbClr val="1C4587"/>
                </a:solidFill>
                <a:latin typeface="Calibri"/>
                <a:ea typeface="Calibri"/>
                <a:cs typeface="Calibri"/>
                <a:sym typeface="Calibri"/>
              </a:rPr>
              <a:t>Second peak solved!</a:t>
            </a:r>
            <a:endParaRPr sz="2000">
              <a:solidFill>
                <a:srgbClr val="1C4587"/>
              </a:solidFill>
              <a:latin typeface="Calibri"/>
              <a:ea typeface="Calibri"/>
              <a:cs typeface="Calibri"/>
              <a:sym typeface="Calibri"/>
            </a:endParaRPr>
          </a:p>
        </p:txBody>
      </p:sp>
      <p:sp>
        <p:nvSpPr>
          <p:cNvPr id="717" name="Google Shape;717;p51"/>
          <p:cNvSpPr/>
          <p:nvPr/>
        </p:nvSpPr>
        <p:spPr>
          <a:xfrm>
            <a:off x="1424455" y="1050325"/>
            <a:ext cx="890700" cy="404700"/>
          </a:xfrm>
          <a:prstGeom prst="roundRect">
            <a:avLst>
              <a:gd fmla="val 16667" name="adj"/>
            </a:avLst>
          </a:prstGeom>
          <a:solidFill>
            <a:srgbClr val="EA9999"/>
          </a:solidFill>
          <a:ln cap="flat" cmpd="sng" w="19050">
            <a:solidFill>
              <a:srgbClr val="CC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52030</a:t>
            </a:r>
            <a:endParaRPr/>
          </a:p>
        </p:txBody>
      </p:sp>
      <p:sp>
        <p:nvSpPr>
          <p:cNvPr id="718" name="Google Shape;718;p51"/>
          <p:cNvSpPr/>
          <p:nvPr/>
        </p:nvSpPr>
        <p:spPr>
          <a:xfrm>
            <a:off x="2524538" y="1050325"/>
            <a:ext cx="890700" cy="404700"/>
          </a:xfrm>
          <a:prstGeom prst="roundRect">
            <a:avLst>
              <a:gd fmla="val 16667" name="adj"/>
            </a:avLst>
          </a:prstGeom>
          <a:solidFill>
            <a:srgbClr val="93C47D"/>
          </a:solidFill>
          <a:ln cap="flat" cmpd="sng" w="19050">
            <a:solidFill>
              <a:srgbClr val="38761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52050</a:t>
            </a:r>
            <a:endParaRPr/>
          </a:p>
        </p:txBody>
      </p:sp>
      <p:sp>
        <p:nvSpPr>
          <p:cNvPr id="719" name="Google Shape;719;p51"/>
          <p:cNvSpPr txBox="1"/>
          <p:nvPr/>
        </p:nvSpPr>
        <p:spPr>
          <a:xfrm>
            <a:off x="1354975" y="1455013"/>
            <a:ext cx="1144200" cy="374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2"/>
                </a:solidFill>
              </a:rPr>
              <a:t>-10 mm</a:t>
            </a:r>
            <a:endParaRPr sz="1100">
              <a:solidFill>
                <a:schemeClr val="dk2"/>
              </a:solidFill>
            </a:endParaRPr>
          </a:p>
        </p:txBody>
      </p:sp>
      <p:sp>
        <p:nvSpPr>
          <p:cNvPr id="720" name="Google Shape;720;p51"/>
          <p:cNvSpPr/>
          <p:nvPr/>
        </p:nvSpPr>
        <p:spPr>
          <a:xfrm>
            <a:off x="273850" y="1050325"/>
            <a:ext cx="890700" cy="404700"/>
          </a:xfrm>
          <a:prstGeom prst="roundRect">
            <a:avLst>
              <a:gd fmla="val 16667" name="adj"/>
            </a:avLst>
          </a:prstGeom>
          <a:solidFill>
            <a:srgbClr val="93C47D"/>
          </a:solidFill>
          <a:ln cap="flat" cmpd="sng" w="19050">
            <a:solidFill>
              <a:srgbClr val="38761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52010</a:t>
            </a:r>
            <a:endParaRPr/>
          </a:p>
        </p:txBody>
      </p:sp>
      <p:sp>
        <p:nvSpPr>
          <p:cNvPr id="721" name="Google Shape;721;p51"/>
          <p:cNvSpPr/>
          <p:nvPr/>
        </p:nvSpPr>
        <p:spPr>
          <a:xfrm>
            <a:off x="1311337" y="1050322"/>
            <a:ext cx="890700" cy="404700"/>
          </a:xfrm>
          <a:prstGeom prst="roundRect">
            <a:avLst>
              <a:gd fmla="val 16667" name="adj"/>
            </a:avLst>
          </a:prstGeom>
          <a:solidFill>
            <a:srgbClr val="B6D7A8">
              <a:alpha val="65820"/>
            </a:srgbClr>
          </a:solidFill>
          <a:ln cap="flat" cmpd="sng" w="38100">
            <a:solidFill>
              <a:srgbClr val="6AA84F"/>
            </a:solidFill>
            <a:prstDash val="dashDot"/>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t/>
            </a:r>
            <a:endParaRPr/>
          </a:p>
        </p:txBody>
      </p:sp>
      <p:sp>
        <p:nvSpPr>
          <p:cNvPr id="722" name="Google Shape;722;p51"/>
          <p:cNvSpPr txBox="1"/>
          <p:nvPr/>
        </p:nvSpPr>
        <p:spPr>
          <a:xfrm>
            <a:off x="60800" y="-12"/>
            <a:ext cx="88041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solidFill>
                  <a:srgbClr val="1C4587"/>
                </a:solidFill>
                <a:latin typeface="Calibri"/>
                <a:ea typeface="Calibri"/>
                <a:cs typeface="Calibri"/>
                <a:sym typeface="Calibri"/>
              </a:rPr>
              <a:t>Moving the MBA of 10 mm  </a:t>
            </a:r>
            <a:endParaRPr sz="2000">
              <a:solidFill>
                <a:srgbClr val="1C4587"/>
              </a:solidFill>
              <a:latin typeface="Calibri"/>
              <a:ea typeface="Calibri"/>
              <a:cs typeface="Calibri"/>
              <a:sym typeface="Calibri"/>
            </a:endParaRPr>
          </a:p>
        </p:txBody>
      </p:sp>
      <p:cxnSp>
        <p:nvCxnSpPr>
          <p:cNvPr id="723" name="Google Shape;723;p51"/>
          <p:cNvCxnSpPr/>
          <p:nvPr/>
        </p:nvCxnSpPr>
        <p:spPr>
          <a:xfrm rot="10800000">
            <a:off x="1354968" y="1542055"/>
            <a:ext cx="649200" cy="3900"/>
          </a:xfrm>
          <a:prstGeom prst="straightConnector1">
            <a:avLst/>
          </a:prstGeom>
          <a:noFill/>
          <a:ln cap="flat" cmpd="sng" w="9525">
            <a:solidFill>
              <a:schemeClr val="dk2"/>
            </a:solidFill>
            <a:prstDash val="solid"/>
            <a:round/>
            <a:headEnd len="med" w="med" type="none"/>
            <a:tailEnd len="med" w="med" type="triangle"/>
          </a:ln>
        </p:spPr>
      </p:cxnSp>
      <p:pic>
        <p:nvPicPr>
          <p:cNvPr id="724" name="Google Shape;724;p51"/>
          <p:cNvPicPr preferRelativeResize="0"/>
          <p:nvPr/>
        </p:nvPicPr>
        <p:blipFill>
          <a:blip r:embed="rId4">
            <a:alphaModFix/>
          </a:blip>
          <a:stretch>
            <a:fillRect/>
          </a:stretch>
        </p:blipFill>
        <p:spPr>
          <a:xfrm>
            <a:off x="3561388" y="457038"/>
            <a:ext cx="5139984" cy="3854988"/>
          </a:xfrm>
          <a:prstGeom prst="rect">
            <a:avLst/>
          </a:prstGeom>
          <a:noFill/>
          <a:ln>
            <a:noFill/>
          </a:ln>
        </p:spPr>
      </p:pic>
      <p:sp>
        <p:nvSpPr>
          <p:cNvPr id="725" name="Google Shape;725;p5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9" name="Shape 729"/>
        <p:cNvGrpSpPr/>
        <p:nvPr/>
      </p:nvGrpSpPr>
      <p:grpSpPr>
        <a:xfrm>
          <a:off x="0" y="0"/>
          <a:ext cx="0" cy="0"/>
          <a:chOff x="0" y="0"/>
          <a:chExt cx="0" cy="0"/>
        </a:xfrm>
      </p:grpSpPr>
      <p:pic>
        <p:nvPicPr>
          <p:cNvPr id="730" name="Google Shape;730;p52"/>
          <p:cNvPicPr preferRelativeResize="0"/>
          <p:nvPr/>
        </p:nvPicPr>
        <p:blipFill>
          <a:blip r:embed="rId3">
            <a:alphaModFix/>
          </a:blip>
          <a:stretch>
            <a:fillRect/>
          </a:stretch>
        </p:blipFill>
        <p:spPr>
          <a:xfrm>
            <a:off x="60800" y="4652363"/>
            <a:ext cx="432275" cy="432275"/>
          </a:xfrm>
          <a:prstGeom prst="rect">
            <a:avLst/>
          </a:prstGeom>
          <a:noFill/>
          <a:ln>
            <a:noFill/>
          </a:ln>
        </p:spPr>
      </p:pic>
      <p:sp>
        <p:nvSpPr>
          <p:cNvPr id="731" name="Google Shape;731;p52"/>
          <p:cNvSpPr txBox="1"/>
          <p:nvPr/>
        </p:nvSpPr>
        <p:spPr>
          <a:xfrm>
            <a:off x="573225" y="4699138"/>
            <a:ext cx="5611200" cy="33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2"/>
                </a:solidFill>
              </a:rPr>
              <a:t>SPS survey                                                              15/2/2024</a:t>
            </a:r>
            <a:endParaRPr sz="1100">
              <a:solidFill>
                <a:schemeClr val="dk2"/>
              </a:solidFill>
            </a:endParaRPr>
          </a:p>
        </p:txBody>
      </p:sp>
      <p:cxnSp>
        <p:nvCxnSpPr>
          <p:cNvPr id="732" name="Google Shape;732;p52"/>
          <p:cNvCxnSpPr/>
          <p:nvPr/>
        </p:nvCxnSpPr>
        <p:spPr>
          <a:xfrm>
            <a:off x="747150" y="4652375"/>
            <a:ext cx="7649700" cy="40200"/>
          </a:xfrm>
          <a:prstGeom prst="straightConnector1">
            <a:avLst/>
          </a:prstGeom>
          <a:noFill/>
          <a:ln cap="flat" cmpd="sng" w="9525">
            <a:solidFill>
              <a:schemeClr val="dk2"/>
            </a:solidFill>
            <a:prstDash val="solid"/>
            <a:round/>
            <a:headEnd len="med" w="med" type="none"/>
            <a:tailEnd len="med" w="med" type="none"/>
          </a:ln>
        </p:spPr>
      </p:cxnSp>
      <p:sp>
        <p:nvSpPr>
          <p:cNvPr id="733" name="Google Shape;733;p52"/>
          <p:cNvSpPr txBox="1"/>
          <p:nvPr/>
        </p:nvSpPr>
        <p:spPr>
          <a:xfrm>
            <a:off x="203825" y="140875"/>
            <a:ext cx="65058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2000">
              <a:solidFill>
                <a:srgbClr val="1C4587"/>
              </a:solidFill>
              <a:latin typeface="Calibri"/>
              <a:ea typeface="Calibri"/>
              <a:cs typeface="Calibri"/>
              <a:sym typeface="Calibri"/>
            </a:endParaRPr>
          </a:p>
        </p:txBody>
      </p:sp>
      <p:sp>
        <p:nvSpPr>
          <p:cNvPr id="734" name="Google Shape;734;p52"/>
          <p:cNvSpPr txBox="1"/>
          <p:nvPr/>
        </p:nvSpPr>
        <p:spPr>
          <a:xfrm>
            <a:off x="0" y="0"/>
            <a:ext cx="83067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solidFill>
                  <a:srgbClr val="1C4587"/>
                </a:solidFill>
                <a:latin typeface="Calibri"/>
                <a:ea typeface="Calibri"/>
                <a:cs typeface="Calibri"/>
                <a:sym typeface="Calibri"/>
              </a:rPr>
              <a:t>Time to investigate the theard peak </a:t>
            </a:r>
            <a:endParaRPr sz="2000">
              <a:solidFill>
                <a:srgbClr val="1C4587"/>
              </a:solidFill>
              <a:latin typeface="Calibri"/>
              <a:ea typeface="Calibri"/>
              <a:cs typeface="Calibri"/>
              <a:sym typeface="Calibri"/>
            </a:endParaRPr>
          </a:p>
        </p:txBody>
      </p:sp>
      <p:sp>
        <p:nvSpPr>
          <p:cNvPr id="735" name="Google Shape;735;p52"/>
          <p:cNvSpPr txBox="1"/>
          <p:nvPr/>
        </p:nvSpPr>
        <p:spPr>
          <a:xfrm>
            <a:off x="60800" y="3524550"/>
            <a:ext cx="3829800" cy="800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solidFill>
                  <a:srgbClr val="1C4587"/>
                </a:solidFill>
                <a:latin typeface="Calibri"/>
                <a:ea typeface="Calibri"/>
                <a:cs typeface="Calibri"/>
                <a:sym typeface="Calibri"/>
              </a:rPr>
              <a:t>Peak around 6900 m</a:t>
            </a:r>
            <a:endParaRPr sz="2000">
              <a:solidFill>
                <a:srgbClr val="1C4587"/>
              </a:solidFill>
              <a:latin typeface="Calibri"/>
              <a:ea typeface="Calibri"/>
              <a:cs typeface="Calibri"/>
              <a:sym typeface="Calibri"/>
            </a:endParaRPr>
          </a:p>
          <a:p>
            <a:pPr indent="0" lvl="0" marL="0" rtl="0" algn="l">
              <a:spcBef>
                <a:spcPts val="0"/>
              </a:spcBef>
              <a:spcAft>
                <a:spcPts val="0"/>
              </a:spcAft>
              <a:buNone/>
            </a:pPr>
            <a:r>
              <a:rPr lang="en" sz="2000">
                <a:solidFill>
                  <a:srgbClr val="1C4587"/>
                </a:solidFill>
                <a:latin typeface="Calibri"/>
                <a:ea typeface="Calibri"/>
                <a:cs typeface="Calibri"/>
                <a:sym typeface="Calibri"/>
              </a:rPr>
              <a:t>Last dipole in the sequence</a:t>
            </a:r>
            <a:endParaRPr sz="2000">
              <a:solidFill>
                <a:srgbClr val="1C4587"/>
              </a:solidFill>
              <a:latin typeface="Calibri"/>
              <a:ea typeface="Calibri"/>
              <a:cs typeface="Calibri"/>
              <a:sym typeface="Calibri"/>
            </a:endParaRPr>
          </a:p>
        </p:txBody>
      </p:sp>
      <p:sp>
        <p:nvSpPr>
          <p:cNvPr id="736" name="Google Shape;736;p52"/>
          <p:cNvSpPr txBox="1"/>
          <p:nvPr/>
        </p:nvSpPr>
        <p:spPr>
          <a:xfrm>
            <a:off x="4811476" y="492600"/>
            <a:ext cx="3290700" cy="456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rPr>
              <a:t>BEATCH </a:t>
            </a:r>
            <a:endParaRPr sz="1800">
              <a:solidFill>
                <a:schemeClr val="dk2"/>
              </a:solidFill>
            </a:endParaRPr>
          </a:p>
        </p:txBody>
      </p:sp>
      <p:sp>
        <p:nvSpPr>
          <p:cNvPr id="737" name="Google Shape;737;p52"/>
          <p:cNvSpPr txBox="1"/>
          <p:nvPr/>
        </p:nvSpPr>
        <p:spPr>
          <a:xfrm>
            <a:off x="4936776" y="2433013"/>
            <a:ext cx="3290700" cy="456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rPr>
              <a:t>MAD-X</a:t>
            </a:r>
            <a:endParaRPr sz="1800">
              <a:solidFill>
                <a:schemeClr val="dk2"/>
              </a:solidFill>
            </a:endParaRPr>
          </a:p>
        </p:txBody>
      </p:sp>
      <p:pic>
        <p:nvPicPr>
          <p:cNvPr id="738" name="Google Shape;738;p52"/>
          <p:cNvPicPr preferRelativeResize="0"/>
          <p:nvPr/>
        </p:nvPicPr>
        <p:blipFill>
          <a:blip r:embed="rId4">
            <a:alphaModFix/>
          </a:blip>
          <a:stretch>
            <a:fillRect/>
          </a:stretch>
        </p:blipFill>
        <p:spPr>
          <a:xfrm>
            <a:off x="60800" y="948900"/>
            <a:ext cx="3434200" cy="2575650"/>
          </a:xfrm>
          <a:prstGeom prst="rect">
            <a:avLst/>
          </a:prstGeom>
          <a:noFill/>
          <a:ln>
            <a:noFill/>
          </a:ln>
        </p:spPr>
      </p:pic>
      <p:pic>
        <p:nvPicPr>
          <p:cNvPr id="739" name="Google Shape;739;p52"/>
          <p:cNvPicPr preferRelativeResize="0"/>
          <p:nvPr/>
        </p:nvPicPr>
        <p:blipFill>
          <a:blip r:embed="rId5">
            <a:alphaModFix/>
          </a:blip>
          <a:stretch>
            <a:fillRect/>
          </a:stretch>
        </p:blipFill>
        <p:spPr>
          <a:xfrm>
            <a:off x="3266987" y="3037450"/>
            <a:ext cx="5876925" cy="1038850"/>
          </a:xfrm>
          <a:prstGeom prst="rect">
            <a:avLst/>
          </a:prstGeom>
          <a:noFill/>
          <a:ln>
            <a:noFill/>
          </a:ln>
        </p:spPr>
      </p:pic>
      <p:pic>
        <p:nvPicPr>
          <p:cNvPr id="740" name="Google Shape;740;p52"/>
          <p:cNvPicPr preferRelativeResize="0"/>
          <p:nvPr/>
        </p:nvPicPr>
        <p:blipFill>
          <a:blip r:embed="rId6">
            <a:alphaModFix/>
          </a:blip>
          <a:stretch>
            <a:fillRect/>
          </a:stretch>
        </p:blipFill>
        <p:spPr>
          <a:xfrm>
            <a:off x="3266975" y="1200462"/>
            <a:ext cx="5894325" cy="990813"/>
          </a:xfrm>
          <a:prstGeom prst="rect">
            <a:avLst/>
          </a:prstGeom>
          <a:noFill/>
          <a:ln>
            <a:noFill/>
          </a:ln>
        </p:spPr>
      </p:pic>
      <p:sp>
        <p:nvSpPr>
          <p:cNvPr id="741" name="Google Shape;741;p5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17"/>
          <p:cNvSpPr txBox="1"/>
          <p:nvPr/>
        </p:nvSpPr>
        <p:spPr>
          <a:xfrm>
            <a:off x="122100" y="136750"/>
            <a:ext cx="2853900" cy="547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4000">
                <a:solidFill>
                  <a:srgbClr val="1C4587"/>
                </a:solidFill>
                <a:latin typeface="Calibri"/>
                <a:ea typeface="Calibri"/>
                <a:cs typeface="Calibri"/>
                <a:sym typeface="Calibri"/>
              </a:rPr>
              <a:t>SPS DBs</a:t>
            </a:r>
            <a:endParaRPr sz="4000">
              <a:solidFill>
                <a:srgbClr val="1C4587"/>
              </a:solidFill>
              <a:latin typeface="Calibri"/>
              <a:ea typeface="Calibri"/>
              <a:cs typeface="Calibri"/>
              <a:sym typeface="Calibri"/>
            </a:endParaRPr>
          </a:p>
        </p:txBody>
      </p:sp>
      <p:pic>
        <p:nvPicPr>
          <p:cNvPr id="95" name="Google Shape;95;p17"/>
          <p:cNvPicPr preferRelativeResize="0"/>
          <p:nvPr/>
        </p:nvPicPr>
        <p:blipFill>
          <a:blip r:embed="rId4">
            <a:alphaModFix/>
          </a:blip>
          <a:stretch>
            <a:fillRect/>
          </a:stretch>
        </p:blipFill>
        <p:spPr>
          <a:xfrm>
            <a:off x="60800" y="4652363"/>
            <a:ext cx="432275" cy="432275"/>
          </a:xfrm>
          <a:prstGeom prst="rect">
            <a:avLst/>
          </a:prstGeom>
          <a:noFill/>
          <a:ln>
            <a:noFill/>
          </a:ln>
        </p:spPr>
      </p:pic>
      <p:sp>
        <p:nvSpPr>
          <p:cNvPr id="96" name="Google Shape;96;p17"/>
          <p:cNvSpPr txBox="1"/>
          <p:nvPr/>
        </p:nvSpPr>
        <p:spPr>
          <a:xfrm>
            <a:off x="573225" y="4699138"/>
            <a:ext cx="5611200" cy="33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2"/>
                </a:solidFill>
              </a:rPr>
              <a:t>SPS survey                                                              26/2/2024</a:t>
            </a:r>
            <a:endParaRPr sz="1100">
              <a:solidFill>
                <a:schemeClr val="dk2"/>
              </a:solidFill>
            </a:endParaRPr>
          </a:p>
        </p:txBody>
      </p:sp>
      <p:cxnSp>
        <p:nvCxnSpPr>
          <p:cNvPr id="97" name="Google Shape;97;p17"/>
          <p:cNvCxnSpPr/>
          <p:nvPr/>
        </p:nvCxnSpPr>
        <p:spPr>
          <a:xfrm>
            <a:off x="747150" y="4652375"/>
            <a:ext cx="7649700" cy="40200"/>
          </a:xfrm>
          <a:prstGeom prst="straightConnector1">
            <a:avLst/>
          </a:prstGeom>
          <a:noFill/>
          <a:ln cap="flat" cmpd="sng" w="9525">
            <a:solidFill>
              <a:schemeClr val="dk2"/>
            </a:solidFill>
            <a:prstDash val="solid"/>
            <a:round/>
            <a:headEnd len="med" w="med" type="none"/>
            <a:tailEnd len="med" w="med" type="none"/>
          </a:ln>
        </p:spPr>
      </p:cxnSp>
      <p:sp>
        <p:nvSpPr>
          <p:cNvPr id="98" name="Google Shape;98;p1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99" name="Google Shape;99;p17"/>
          <p:cNvPicPr preferRelativeResize="0"/>
          <p:nvPr/>
        </p:nvPicPr>
        <p:blipFill>
          <a:blip r:embed="rId5">
            <a:alphaModFix/>
          </a:blip>
          <a:stretch>
            <a:fillRect/>
          </a:stretch>
        </p:blipFill>
        <p:spPr>
          <a:xfrm>
            <a:off x="812825" y="1263025"/>
            <a:ext cx="1397248" cy="171975"/>
          </a:xfrm>
          <a:prstGeom prst="rect">
            <a:avLst/>
          </a:prstGeom>
          <a:noFill/>
          <a:ln>
            <a:noFill/>
          </a:ln>
        </p:spPr>
      </p:pic>
      <p:sp>
        <p:nvSpPr>
          <p:cNvPr id="100" name="Google Shape;100;p17"/>
          <p:cNvSpPr txBox="1"/>
          <p:nvPr/>
        </p:nvSpPr>
        <p:spPr>
          <a:xfrm>
            <a:off x="891325" y="830725"/>
            <a:ext cx="1674300" cy="432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500">
                <a:solidFill>
                  <a:srgbClr val="1C4587"/>
                </a:solidFill>
                <a:latin typeface="Calibri"/>
                <a:ea typeface="Calibri"/>
                <a:cs typeface="Calibri"/>
                <a:sym typeface="Calibri"/>
              </a:rPr>
              <a:t>GEODE</a:t>
            </a:r>
            <a:endParaRPr sz="2500">
              <a:solidFill>
                <a:srgbClr val="1C4587"/>
              </a:solidFill>
              <a:latin typeface="Calibri"/>
              <a:ea typeface="Calibri"/>
              <a:cs typeface="Calibri"/>
              <a:sym typeface="Calibri"/>
            </a:endParaRPr>
          </a:p>
        </p:txBody>
      </p:sp>
      <p:sp>
        <p:nvSpPr>
          <p:cNvPr id="101" name="Google Shape;101;p17"/>
          <p:cNvSpPr txBox="1"/>
          <p:nvPr/>
        </p:nvSpPr>
        <p:spPr>
          <a:xfrm>
            <a:off x="6543075" y="830725"/>
            <a:ext cx="1674300" cy="432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500">
                <a:solidFill>
                  <a:srgbClr val="1C4587"/>
                </a:solidFill>
                <a:latin typeface="Calibri"/>
                <a:ea typeface="Calibri"/>
                <a:cs typeface="Calibri"/>
                <a:sym typeface="Calibri"/>
              </a:rPr>
              <a:t>Layout DB</a:t>
            </a:r>
            <a:endParaRPr sz="2500">
              <a:solidFill>
                <a:srgbClr val="1C4587"/>
              </a:solidFill>
              <a:latin typeface="Calibri"/>
              <a:ea typeface="Calibri"/>
              <a:cs typeface="Calibri"/>
              <a:sym typeface="Calibri"/>
            </a:endParaRPr>
          </a:p>
        </p:txBody>
      </p:sp>
      <p:pic>
        <p:nvPicPr>
          <p:cNvPr id="102" name="Google Shape;102;p17"/>
          <p:cNvPicPr preferRelativeResize="0"/>
          <p:nvPr/>
        </p:nvPicPr>
        <p:blipFill>
          <a:blip r:embed="rId6">
            <a:alphaModFix/>
          </a:blip>
          <a:stretch>
            <a:fillRect/>
          </a:stretch>
        </p:blipFill>
        <p:spPr>
          <a:xfrm>
            <a:off x="914150" y="1305375"/>
            <a:ext cx="640226" cy="645898"/>
          </a:xfrm>
          <a:prstGeom prst="rect">
            <a:avLst/>
          </a:prstGeom>
          <a:noFill/>
          <a:ln>
            <a:noFill/>
          </a:ln>
        </p:spPr>
      </p:pic>
      <p:sp>
        <p:nvSpPr>
          <p:cNvPr id="103" name="Google Shape;103;p17"/>
          <p:cNvSpPr txBox="1"/>
          <p:nvPr/>
        </p:nvSpPr>
        <p:spPr>
          <a:xfrm>
            <a:off x="0" y="4239825"/>
            <a:ext cx="1368000" cy="354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100">
                <a:solidFill>
                  <a:schemeClr val="dk1"/>
                </a:solidFill>
              </a:rPr>
              <a:t>cern.ch/geode</a:t>
            </a:r>
            <a:endParaRPr/>
          </a:p>
        </p:txBody>
      </p:sp>
      <p:sp>
        <p:nvSpPr>
          <p:cNvPr id="104" name="Google Shape;104;p17"/>
          <p:cNvSpPr txBox="1"/>
          <p:nvPr/>
        </p:nvSpPr>
        <p:spPr>
          <a:xfrm>
            <a:off x="1554375" y="1460550"/>
            <a:ext cx="7326000" cy="70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000">
                <a:solidFill>
                  <a:srgbClr val="1C4587"/>
                </a:solidFill>
                <a:latin typeface="Calibri"/>
                <a:ea typeface="Calibri"/>
                <a:cs typeface="Calibri"/>
                <a:sym typeface="Calibri"/>
              </a:rPr>
              <a:t>We are referring to it as the source that reflects the machine as it is</a:t>
            </a:r>
            <a:endParaRPr sz="2000">
              <a:solidFill>
                <a:srgbClr val="1C4587"/>
              </a:solidFill>
              <a:latin typeface="Calibri"/>
              <a:ea typeface="Calibri"/>
              <a:cs typeface="Calibri"/>
              <a:sym typeface="Calibri"/>
            </a:endParaRPr>
          </a:p>
        </p:txBody>
      </p:sp>
      <p:pic>
        <p:nvPicPr>
          <p:cNvPr id="105" name="Google Shape;105;p17"/>
          <p:cNvPicPr preferRelativeResize="0"/>
          <p:nvPr/>
        </p:nvPicPr>
        <p:blipFill>
          <a:blip r:embed="rId7">
            <a:alphaModFix/>
          </a:blip>
          <a:stretch>
            <a:fillRect/>
          </a:stretch>
        </p:blipFill>
        <p:spPr>
          <a:xfrm>
            <a:off x="1821350" y="1951275"/>
            <a:ext cx="6464301" cy="2532300"/>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5" name="Shape 745"/>
        <p:cNvGrpSpPr/>
        <p:nvPr/>
      </p:nvGrpSpPr>
      <p:grpSpPr>
        <a:xfrm>
          <a:off x="0" y="0"/>
          <a:ext cx="0" cy="0"/>
          <a:chOff x="0" y="0"/>
          <a:chExt cx="0" cy="0"/>
        </a:xfrm>
      </p:grpSpPr>
      <p:pic>
        <p:nvPicPr>
          <p:cNvPr id="746" name="Google Shape;746;p53"/>
          <p:cNvPicPr preferRelativeResize="0"/>
          <p:nvPr/>
        </p:nvPicPr>
        <p:blipFill>
          <a:blip r:embed="rId3">
            <a:alphaModFix/>
          </a:blip>
          <a:stretch>
            <a:fillRect/>
          </a:stretch>
        </p:blipFill>
        <p:spPr>
          <a:xfrm>
            <a:off x="60800" y="4652363"/>
            <a:ext cx="432275" cy="432275"/>
          </a:xfrm>
          <a:prstGeom prst="rect">
            <a:avLst/>
          </a:prstGeom>
          <a:noFill/>
          <a:ln>
            <a:noFill/>
          </a:ln>
        </p:spPr>
      </p:pic>
      <p:sp>
        <p:nvSpPr>
          <p:cNvPr id="747" name="Google Shape;747;p53"/>
          <p:cNvSpPr txBox="1"/>
          <p:nvPr/>
        </p:nvSpPr>
        <p:spPr>
          <a:xfrm>
            <a:off x="573225" y="4699138"/>
            <a:ext cx="5611200" cy="33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2"/>
                </a:solidFill>
              </a:rPr>
              <a:t>SPS survey                                                              15/2/2024</a:t>
            </a:r>
            <a:endParaRPr sz="1100">
              <a:solidFill>
                <a:schemeClr val="dk2"/>
              </a:solidFill>
            </a:endParaRPr>
          </a:p>
        </p:txBody>
      </p:sp>
      <p:cxnSp>
        <p:nvCxnSpPr>
          <p:cNvPr id="748" name="Google Shape;748;p53"/>
          <p:cNvCxnSpPr/>
          <p:nvPr/>
        </p:nvCxnSpPr>
        <p:spPr>
          <a:xfrm>
            <a:off x="747150" y="4652375"/>
            <a:ext cx="7649700" cy="40200"/>
          </a:xfrm>
          <a:prstGeom prst="straightConnector1">
            <a:avLst/>
          </a:prstGeom>
          <a:noFill/>
          <a:ln cap="flat" cmpd="sng" w="9525">
            <a:solidFill>
              <a:schemeClr val="dk2"/>
            </a:solidFill>
            <a:prstDash val="solid"/>
            <a:round/>
            <a:headEnd len="med" w="med" type="none"/>
            <a:tailEnd len="med" w="med" type="none"/>
          </a:ln>
        </p:spPr>
      </p:cxnSp>
      <p:sp>
        <p:nvSpPr>
          <p:cNvPr id="749" name="Google Shape;749;p53"/>
          <p:cNvSpPr txBox="1"/>
          <p:nvPr/>
        </p:nvSpPr>
        <p:spPr>
          <a:xfrm>
            <a:off x="203825" y="140875"/>
            <a:ext cx="65058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2000">
              <a:solidFill>
                <a:srgbClr val="1C4587"/>
              </a:solidFill>
              <a:latin typeface="Calibri"/>
              <a:ea typeface="Calibri"/>
              <a:cs typeface="Calibri"/>
              <a:sym typeface="Calibri"/>
            </a:endParaRPr>
          </a:p>
        </p:txBody>
      </p:sp>
      <p:sp>
        <p:nvSpPr>
          <p:cNvPr id="750" name="Google Shape;750;p53"/>
          <p:cNvSpPr txBox="1"/>
          <p:nvPr/>
        </p:nvSpPr>
        <p:spPr>
          <a:xfrm>
            <a:off x="0" y="0"/>
            <a:ext cx="83067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solidFill>
                  <a:srgbClr val="1C4587"/>
                </a:solidFill>
                <a:latin typeface="Calibri"/>
                <a:ea typeface="Calibri"/>
                <a:cs typeface="Calibri"/>
                <a:sym typeface="Calibri"/>
              </a:rPr>
              <a:t>Time to investigate the theard peak </a:t>
            </a:r>
            <a:endParaRPr sz="2000">
              <a:solidFill>
                <a:srgbClr val="1C4587"/>
              </a:solidFill>
              <a:latin typeface="Calibri"/>
              <a:ea typeface="Calibri"/>
              <a:cs typeface="Calibri"/>
              <a:sym typeface="Calibri"/>
            </a:endParaRPr>
          </a:p>
        </p:txBody>
      </p:sp>
      <p:sp>
        <p:nvSpPr>
          <p:cNvPr id="751" name="Google Shape;751;p53"/>
          <p:cNvSpPr txBox="1"/>
          <p:nvPr/>
        </p:nvSpPr>
        <p:spPr>
          <a:xfrm>
            <a:off x="4811476" y="492600"/>
            <a:ext cx="3290700" cy="456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rPr>
              <a:t>BEATCH </a:t>
            </a:r>
            <a:endParaRPr sz="1800">
              <a:solidFill>
                <a:schemeClr val="dk2"/>
              </a:solidFill>
            </a:endParaRPr>
          </a:p>
        </p:txBody>
      </p:sp>
      <p:sp>
        <p:nvSpPr>
          <p:cNvPr id="752" name="Google Shape;752;p53"/>
          <p:cNvSpPr txBox="1"/>
          <p:nvPr/>
        </p:nvSpPr>
        <p:spPr>
          <a:xfrm>
            <a:off x="4936776" y="2433013"/>
            <a:ext cx="3290700" cy="456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rPr>
              <a:t>MAD-X</a:t>
            </a:r>
            <a:endParaRPr sz="1800">
              <a:solidFill>
                <a:schemeClr val="dk2"/>
              </a:solidFill>
            </a:endParaRPr>
          </a:p>
        </p:txBody>
      </p:sp>
      <p:pic>
        <p:nvPicPr>
          <p:cNvPr id="753" name="Google Shape;753;p53"/>
          <p:cNvPicPr preferRelativeResize="0"/>
          <p:nvPr/>
        </p:nvPicPr>
        <p:blipFill>
          <a:blip r:embed="rId4">
            <a:alphaModFix/>
          </a:blip>
          <a:stretch>
            <a:fillRect/>
          </a:stretch>
        </p:blipFill>
        <p:spPr>
          <a:xfrm>
            <a:off x="3275675" y="3037475"/>
            <a:ext cx="5876925" cy="1038850"/>
          </a:xfrm>
          <a:prstGeom prst="rect">
            <a:avLst/>
          </a:prstGeom>
          <a:noFill/>
          <a:ln>
            <a:noFill/>
          </a:ln>
        </p:spPr>
      </p:pic>
      <p:pic>
        <p:nvPicPr>
          <p:cNvPr id="754" name="Google Shape;754;p53"/>
          <p:cNvPicPr preferRelativeResize="0"/>
          <p:nvPr/>
        </p:nvPicPr>
        <p:blipFill>
          <a:blip r:embed="rId5">
            <a:alphaModFix/>
          </a:blip>
          <a:stretch>
            <a:fillRect/>
          </a:stretch>
        </p:blipFill>
        <p:spPr>
          <a:xfrm>
            <a:off x="3266975" y="1200462"/>
            <a:ext cx="5894325" cy="990813"/>
          </a:xfrm>
          <a:prstGeom prst="rect">
            <a:avLst/>
          </a:prstGeom>
          <a:noFill/>
          <a:ln>
            <a:noFill/>
          </a:ln>
        </p:spPr>
      </p:pic>
      <p:graphicFrame>
        <p:nvGraphicFramePr>
          <p:cNvPr id="755" name="Google Shape;755;p53"/>
          <p:cNvGraphicFramePr/>
          <p:nvPr/>
        </p:nvGraphicFramePr>
        <p:xfrm>
          <a:off x="-672200" y="1127250"/>
          <a:ext cx="3000000" cy="3000000"/>
        </p:xfrm>
        <a:graphic>
          <a:graphicData uri="http://schemas.openxmlformats.org/drawingml/2006/table">
            <a:tbl>
              <a:tblPr>
                <a:noFill/>
                <a:tableStyleId>{0D0E12A6-6457-4743-9590-075506A0C971}</a:tableStyleId>
              </a:tblPr>
              <a:tblGrid>
                <a:gridCol w="2181275"/>
                <a:gridCol w="1272375"/>
              </a:tblGrid>
              <a:tr h="367325">
                <a:tc>
                  <a:txBody>
                    <a:bodyPr/>
                    <a:lstStyle/>
                    <a:p>
                      <a:pPr indent="0" lvl="0" marL="0" rtl="0" algn="ctr">
                        <a:lnSpc>
                          <a:spcPct val="115000"/>
                        </a:lnSpc>
                        <a:spcBef>
                          <a:spcPts val="0"/>
                        </a:spcBef>
                        <a:spcAft>
                          <a:spcPts val="0"/>
                        </a:spcAft>
                        <a:buNone/>
                      </a:pPr>
                      <a:r>
                        <a:rPr lang="en" sz="1200"/>
                        <a:t>                                   X  </a:t>
                      </a:r>
                      <a:endParaRPr sz="1200"/>
                    </a:p>
                    <a:p>
                      <a:pPr indent="0" lvl="0" marL="0" rtl="0" algn="r">
                        <a:lnSpc>
                          <a:spcPct val="115000"/>
                        </a:lnSpc>
                        <a:spcBef>
                          <a:spcPts val="0"/>
                        </a:spcBef>
                        <a:spcAft>
                          <a:spcPts val="0"/>
                        </a:spcAft>
                        <a:buNone/>
                      </a:pPr>
                      <a:r>
                        <a:rPr lang="en" sz="1200"/>
                        <a:t>-1561.771273+</a:t>
                      </a:r>
                      <a:endParaRPr sz="1200"/>
                    </a:p>
                  </a:txBody>
                  <a:tcPr marT="91425" marB="91425" marR="91425" marL="91425"/>
                </a:tc>
                <a:tc>
                  <a:txBody>
                    <a:bodyPr/>
                    <a:lstStyle/>
                    <a:p>
                      <a:pPr indent="0" lvl="0" marL="0" rtl="0" algn="ctr">
                        <a:lnSpc>
                          <a:spcPct val="115000"/>
                        </a:lnSpc>
                        <a:spcBef>
                          <a:spcPts val="0"/>
                        </a:spcBef>
                        <a:spcAft>
                          <a:spcPts val="0"/>
                        </a:spcAft>
                        <a:buNone/>
                      </a:pPr>
                      <a:r>
                        <a:rPr lang="en" sz="1200"/>
                        <a:t>           Y</a:t>
                      </a:r>
                      <a:endParaRPr sz="1200"/>
                    </a:p>
                    <a:p>
                      <a:pPr indent="0" lvl="0" marL="0" rtl="0" algn="r">
                        <a:lnSpc>
                          <a:spcPct val="115000"/>
                        </a:lnSpc>
                        <a:spcBef>
                          <a:spcPts val="0"/>
                        </a:spcBef>
                        <a:spcAft>
                          <a:spcPts val="0"/>
                        </a:spcAft>
                        <a:buNone/>
                      </a:pPr>
                      <a:r>
                        <a:rPr lang="en" sz="1200"/>
                        <a:t>2402.175184-</a:t>
                      </a:r>
                      <a:endParaRPr sz="1200"/>
                    </a:p>
                  </a:txBody>
                  <a:tcPr marT="91425" marB="91425" marR="91425" marL="91425"/>
                </a:tc>
              </a:tr>
              <a:tr h="367325">
                <a:tc>
                  <a:txBody>
                    <a:bodyPr/>
                    <a:lstStyle/>
                    <a:p>
                      <a:pPr indent="0" lvl="0" marL="0" rtl="0" algn="r">
                        <a:lnSpc>
                          <a:spcPct val="115000"/>
                        </a:lnSpc>
                        <a:spcBef>
                          <a:spcPts val="0"/>
                        </a:spcBef>
                        <a:spcAft>
                          <a:spcPts val="0"/>
                        </a:spcAft>
                        <a:buNone/>
                      </a:pPr>
                      <a:r>
                        <a:rPr lang="en" sz="1200"/>
                        <a:t>1561.758174=</a:t>
                      </a:r>
                      <a:endParaRPr sz="1200"/>
                    </a:p>
                  </a:txBody>
                  <a:tcPr marT="91425" marB="91425" marR="91425" marL="91425"/>
                </a:tc>
                <a:tc>
                  <a:txBody>
                    <a:bodyPr/>
                    <a:lstStyle/>
                    <a:p>
                      <a:pPr indent="0" lvl="0" marL="0" rtl="0" algn="r">
                        <a:lnSpc>
                          <a:spcPct val="115000"/>
                        </a:lnSpc>
                        <a:spcBef>
                          <a:spcPts val="0"/>
                        </a:spcBef>
                        <a:spcAft>
                          <a:spcPts val="0"/>
                        </a:spcAft>
                        <a:buNone/>
                      </a:pPr>
                      <a:r>
                        <a:rPr lang="en" sz="1200"/>
                        <a:t>2402.175181=</a:t>
                      </a:r>
                      <a:endParaRPr sz="1200"/>
                    </a:p>
                  </a:txBody>
                  <a:tcPr marT="91425" marB="91425" marR="91425" marL="91425"/>
                </a:tc>
              </a:tr>
              <a:tr h="367325">
                <a:tc>
                  <a:txBody>
                    <a:bodyPr/>
                    <a:lstStyle/>
                    <a:p>
                      <a:pPr indent="0" lvl="0" marL="0" rtl="0" algn="ctr">
                        <a:lnSpc>
                          <a:spcPct val="115000"/>
                        </a:lnSpc>
                        <a:spcBef>
                          <a:spcPts val="0"/>
                        </a:spcBef>
                        <a:spcAft>
                          <a:spcPts val="0"/>
                        </a:spcAft>
                        <a:buNone/>
                      </a:pPr>
                      <a:r>
                        <a:rPr lang="en" sz="1200">
                          <a:solidFill>
                            <a:srgbClr val="FF0000"/>
                          </a:solidFill>
                        </a:rPr>
                        <a:t>                        0.013901</a:t>
                      </a:r>
                      <a:endParaRPr sz="1200">
                        <a:solidFill>
                          <a:srgbClr val="FF0000"/>
                        </a:solidFill>
                      </a:endParaRPr>
                    </a:p>
                  </a:txBody>
                  <a:tcPr marT="91425" marB="91425" marR="91425" marL="91425"/>
                </a:tc>
                <a:tc>
                  <a:txBody>
                    <a:bodyPr/>
                    <a:lstStyle/>
                    <a:p>
                      <a:pPr indent="0" lvl="0" marL="0" rtl="0" algn="ctr">
                        <a:lnSpc>
                          <a:spcPct val="115000"/>
                        </a:lnSpc>
                        <a:spcBef>
                          <a:spcPts val="0"/>
                        </a:spcBef>
                        <a:spcAft>
                          <a:spcPts val="0"/>
                        </a:spcAft>
                        <a:buNone/>
                      </a:pPr>
                      <a:r>
                        <a:rPr lang="en" sz="1200">
                          <a:solidFill>
                            <a:srgbClr val="FF0000"/>
                          </a:solidFill>
                        </a:rPr>
                        <a:t>  0.000003</a:t>
                      </a:r>
                      <a:endParaRPr sz="1200">
                        <a:solidFill>
                          <a:srgbClr val="FF0000"/>
                        </a:solidFill>
                      </a:endParaRPr>
                    </a:p>
                  </a:txBody>
                  <a:tcPr marT="91425" marB="91425" marR="91425" marL="91425"/>
                </a:tc>
              </a:tr>
            </a:tbl>
          </a:graphicData>
        </a:graphic>
      </p:graphicFrame>
      <p:sp>
        <p:nvSpPr>
          <p:cNvPr id="756" name="Google Shape;756;p53"/>
          <p:cNvSpPr txBox="1"/>
          <p:nvPr/>
        </p:nvSpPr>
        <p:spPr>
          <a:xfrm>
            <a:off x="60800" y="2976275"/>
            <a:ext cx="3520800" cy="300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2"/>
                </a:solidFill>
              </a:rPr>
              <a:t>√(0.013901^2+0.00003^2)=</a:t>
            </a:r>
            <a:r>
              <a:rPr lang="en" sz="1100">
                <a:solidFill>
                  <a:srgbClr val="FF0000"/>
                </a:solidFill>
              </a:rPr>
              <a:t>0.013901 mm</a:t>
            </a:r>
            <a:endParaRPr sz="1100">
              <a:solidFill>
                <a:srgbClr val="FF0000"/>
              </a:solidFill>
            </a:endParaRPr>
          </a:p>
          <a:p>
            <a:pPr indent="0" lvl="0" marL="0" rtl="0" algn="l">
              <a:spcBef>
                <a:spcPts val="0"/>
              </a:spcBef>
              <a:spcAft>
                <a:spcPts val="0"/>
              </a:spcAft>
              <a:buNone/>
            </a:pPr>
            <a:r>
              <a:t/>
            </a:r>
            <a:endParaRPr sz="1100">
              <a:solidFill>
                <a:schemeClr val="dk2"/>
              </a:solidFill>
            </a:endParaRPr>
          </a:p>
        </p:txBody>
      </p:sp>
      <p:sp>
        <p:nvSpPr>
          <p:cNvPr id="757" name="Google Shape;757;p53"/>
          <p:cNvSpPr txBox="1"/>
          <p:nvPr/>
        </p:nvSpPr>
        <p:spPr>
          <a:xfrm>
            <a:off x="60800" y="4028350"/>
            <a:ext cx="4080300" cy="114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rgbClr val="1C4587"/>
                </a:solidFill>
                <a:latin typeface="Calibri"/>
                <a:ea typeface="Calibri"/>
                <a:cs typeface="Calibri"/>
                <a:sym typeface="Calibri"/>
              </a:rPr>
              <a:t>*In this case I didn’t notice differences in name between beatch file and the LDB as before</a:t>
            </a:r>
            <a:endParaRPr sz="1500">
              <a:solidFill>
                <a:srgbClr val="1C4587"/>
              </a:solidFill>
              <a:latin typeface="Calibri"/>
              <a:ea typeface="Calibri"/>
              <a:cs typeface="Calibri"/>
              <a:sym typeface="Calibri"/>
            </a:endParaRPr>
          </a:p>
        </p:txBody>
      </p:sp>
      <p:cxnSp>
        <p:nvCxnSpPr>
          <p:cNvPr id="758" name="Google Shape;758;p53"/>
          <p:cNvCxnSpPr/>
          <p:nvPr/>
        </p:nvCxnSpPr>
        <p:spPr>
          <a:xfrm>
            <a:off x="292550" y="2076938"/>
            <a:ext cx="2614500" cy="3000"/>
          </a:xfrm>
          <a:prstGeom prst="straightConnector1">
            <a:avLst/>
          </a:prstGeom>
          <a:noFill/>
          <a:ln cap="flat" cmpd="sng" w="9525">
            <a:solidFill>
              <a:schemeClr val="dk2"/>
            </a:solidFill>
            <a:prstDash val="solid"/>
            <a:round/>
            <a:headEnd len="med" w="med" type="none"/>
            <a:tailEnd len="med" w="med" type="none"/>
          </a:ln>
        </p:spPr>
      </p:cxnSp>
      <p:sp>
        <p:nvSpPr>
          <p:cNvPr id="759" name="Google Shape;759;p53"/>
          <p:cNvSpPr/>
          <p:nvPr/>
        </p:nvSpPr>
        <p:spPr>
          <a:xfrm>
            <a:off x="5851325" y="1783413"/>
            <a:ext cx="626700" cy="104100"/>
          </a:xfrm>
          <a:prstGeom prst="rect">
            <a:avLst/>
          </a:prstGeom>
          <a:noFill/>
          <a:ln cap="flat" cmpd="sng" w="19050">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60" name="Google Shape;760;p53"/>
          <p:cNvSpPr/>
          <p:nvPr/>
        </p:nvSpPr>
        <p:spPr>
          <a:xfrm>
            <a:off x="5086925" y="1783419"/>
            <a:ext cx="764400" cy="104100"/>
          </a:xfrm>
          <a:prstGeom prst="rect">
            <a:avLst/>
          </a:prstGeom>
          <a:noFill/>
          <a:ln cap="flat" cmpd="sng" w="1905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61" name="Google Shape;761;p53"/>
          <p:cNvSpPr/>
          <p:nvPr/>
        </p:nvSpPr>
        <p:spPr>
          <a:xfrm>
            <a:off x="8171400" y="3589781"/>
            <a:ext cx="972600" cy="150300"/>
          </a:xfrm>
          <a:prstGeom prst="rect">
            <a:avLst/>
          </a:prstGeom>
          <a:noFill/>
          <a:ln cap="flat" cmpd="sng" w="19050">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62" name="Google Shape;762;p53"/>
          <p:cNvSpPr/>
          <p:nvPr/>
        </p:nvSpPr>
        <p:spPr>
          <a:xfrm>
            <a:off x="6147750" y="3612877"/>
            <a:ext cx="1006800" cy="150300"/>
          </a:xfrm>
          <a:prstGeom prst="rect">
            <a:avLst/>
          </a:prstGeom>
          <a:noFill/>
          <a:ln cap="flat" cmpd="sng" w="1905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63" name="Google Shape;763;p53"/>
          <p:cNvSpPr/>
          <p:nvPr/>
        </p:nvSpPr>
        <p:spPr>
          <a:xfrm>
            <a:off x="1771200" y="2228618"/>
            <a:ext cx="972600" cy="150300"/>
          </a:xfrm>
          <a:prstGeom prst="rect">
            <a:avLst/>
          </a:prstGeom>
          <a:noFill/>
          <a:ln cap="flat" cmpd="sng" w="19050">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64" name="Google Shape;764;p53"/>
          <p:cNvSpPr/>
          <p:nvPr/>
        </p:nvSpPr>
        <p:spPr>
          <a:xfrm>
            <a:off x="493075" y="2214377"/>
            <a:ext cx="1006800" cy="178800"/>
          </a:xfrm>
          <a:prstGeom prst="rect">
            <a:avLst/>
          </a:prstGeom>
          <a:noFill/>
          <a:ln cap="flat" cmpd="sng" w="1905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65" name="Google Shape;765;p5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9" name="Shape 769"/>
        <p:cNvGrpSpPr/>
        <p:nvPr/>
      </p:nvGrpSpPr>
      <p:grpSpPr>
        <a:xfrm>
          <a:off x="0" y="0"/>
          <a:ext cx="0" cy="0"/>
          <a:chOff x="0" y="0"/>
          <a:chExt cx="0" cy="0"/>
        </a:xfrm>
      </p:grpSpPr>
      <p:pic>
        <p:nvPicPr>
          <p:cNvPr id="770" name="Google Shape;770;p54"/>
          <p:cNvPicPr preferRelativeResize="0"/>
          <p:nvPr/>
        </p:nvPicPr>
        <p:blipFill>
          <a:blip r:embed="rId3">
            <a:alphaModFix/>
          </a:blip>
          <a:stretch>
            <a:fillRect/>
          </a:stretch>
        </p:blipFill>
        <p:spPr>
          <a:xfrm>
            <a:off x="60800" y="4652363"/>
            <a:ext cx="432275" cy="432275"/>
          </a:xfrm>
          <a:prstGeom prst="rect">
            <a:avLst/>
          </a:prstGeom>
          <a:noFill/>
          <a:ln>
            <a:noFill/>
          </a:ln>
        </p:spPr>
      </p:pic>
      <p:sp>
        <p:nvSpPr>
          <p:cNvPr id="771" name="Google Shape;771;p54"/>
          <p:cNvSpPr txBox="1"/>
          <p:nvPr/>
        </p:nvSpPr>
        <p:spPr>
          <a:xfrm>
            <a:off x="573225" y="4699138"/>
            <a:ext cx="5611200" cy="33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2"/>
                </a:solidFill>
              </a:rPr>
              <a:t>SPS survey                                                              15/2/2024</a:t>
            </a:r>
            <a:endParaRPr sz="1100">
              <a:solidFill>
                <a:schemeClr val="dk2"/>
              </a:solidFill>
            </a:endParaRPr>
          </a:p>
        </p:txBody>
      </p:sp>
      <p:cxnSp>
        <p:nvCxnSpPr>
          <p:cNvPr id="772" name="Google Shape;772;p54"/>
          <p:cNvCxnSpPr/>
          <p:nvPr/>
        </p:nvCxnSpPr>
        <p:spPr>
          <a:xfrm>
            <a:off x="747150" y="4652375"/>
            <a:ext cx="7649700" cy="40200"/>
          </a:xfrm>
          <a:prstGeom prst="straightConnector1">
            <a:avLst/>
          </a:prstGeom>
          <a:noFill/>
          <a:ln cap="flat" cmpd="sng" w="9525">
            <a:solidFill>
              <a:schemeClr val="dk2"/>
            </a:solidFill>
            <a:prstDash val="solid"/>
            <a:round/>
            <a:headEnd len="med" w="med" type="none"/>
            <a:tailEnd len="med" w="med" type="none"/>
          </a:ln>
        </p:spPr>
      </p:cxnSp>
      <p:sp>
        <p:nvSpPr>
          <p:cNvPr id="773" name="Google Shape;773;p54"/>
          <p:cNvSpPr txBox="1"/>
          <p:nvPr/>
        </p:nvSpPr>
        <p:spPr>
          <a:xfrm>
            <a:off x="60800" y="-12"/>
            <a:ext cx="88041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solidFill>
                  <a:srgbClr val="1C4587"/>
                </a:solidFill>
                <a:latin typeface="Calibri"/>
                <a:ea typeface="Calibri"/>
                <a:cs typeface="Calibri"/>
                <a:sym typeface="Calibri"/>
              </a:rPr>
              <a:t>Moving the last MBA in the sequence </a:t>
            </a:r>
            <a:endParaRPr sz="2000">
              <a:solidFill>
                <a:srgbClr val="1C4587"/>
              </a:solidFill>
              <a:latin typeface="Calibri"/>
              <a:ea typeface="Calibri"/>
              <a:cs typeface="Calibri"/>
              <a:sym typeface="Calibri"/>
            </a:endParaRPr>
          </a:p>
        </p:txBody>
      </p:sp>
      <p:sp>
        <p:nvSpPr>
          <p:cNvPr id="774" name="Google Shape;774;p54"/>
          <p:cNvSpPr txBox="1"/>
          <p:nvPr/>
        </p:nvSpPr>
        <p:spPr>
          <a:xfrm>
            <a:off x="2787150" y="926175"/>
            <a:ext cx="200400" cy="8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800">
              <a:solidFill>
                <a:schemeClr val="dk2"/>
              </a:solidFill>
            </a:endParaRPr>
          </a:p>
        </p:txBody>
      </p:sp>
      <p:sp>
        <p:nvSpPr>
          <p:cNvPr id="775" name="Google Shape;775;p54"/>
          <p:cNvSpPr txBox="1"/>
          <p:nvPr/>
        </p:nvSpPr>
        <p:spPr>
          <a:xfrm>
            <a:off x="560000" y="2508025"/>
            <a:ext cx="26916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solidFill>
                  <a:srgbClr val="1C4587"/>
                </a:solidFill>
                <a:latin typeface="Calibri"/>
                <a:ea typeface="Calibri"/>
                <a:cs typeface="Calibri"/>
                <a:sym typeface="Calibri"/>
              </a:rPr>
              <a:t>Peak solved!</a:t>
            </a:r>
            <a:endParaRPr sz="2000">
              <a:solidFill>
                <a:srgbClr val="1C4587"/>
              </a:solidFill>
              <a:latin typeface="Calibri"/>
              <a:ea typeface="Calibri"/>
              <a:cs typeface="Calibri"/>
              <a:sym typeface="Calibri"/>
            </a:endParaRPr>
          </a:p>
        </p:txBody>
      </p:sp>
      <p:sp>
        <p:nvSpPr>
          <p:cNvPr id="776" name="Google Shape;776;p54"/>
          <p:cNvSpPr/>
          <p:nvPr/>
        </p:nvSpPr>
        <p:spPr>
          <a:xfrm>
            <a:off x="1424455" y="1050325"/>
            <a:ext cx="890700" cy="404700"/>
          </a:xfrm>
          <a:prstGeom prst="roundRect">
            <a:avLst>
              <a:gd fmla="val 16667" name="adj"/>
            </a:avLst>
          </a:prstGeom>
          <a:solidFill>
            <a:srgbClr val="EA9999"/>
          </a:solidFill>
          <a:ln cap="flat" cmpd="sng" w="19050">
            <a:solidFill>
              <a:srgbClr val="CC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63590</a:t>
            </a:r>
            <a:endParaRPr/>
          </a:p>
        </p:txBody>
      </p:sp>
      <p:sp>
        <p:nvSpPr>
          <p:cNvPr id="777" name="Google Shape;777;p54"/>
          <p:cNvSpPr txBox="1"/>
          <p:nvPr/>
        </p:nvSpPr>
        <p:spPr>
          <a:xfrm>
            <a:off x="1354975" y="1455013"/>
            <a:ext cx="1144200" cy="374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2"/>
                </a:solidFill>
              </a:rPr>
              <a:t>-13 mm</a:t>
            </a:r>
            <a:endParaRPr sz="1100">
              <a:solidFill>
                <a:schemeClr val="dk2"/>
              </a:solidFill>
            </a:endParaRPr>
          </a:p>
        </p:txBody>
      </p:sp>
      <p:sp>
        <p:nvSpPr>
          <p:cNvPr id="778" name="Google Shape;778;p54"/>
          <p:cNvSpPr/>
          <p:nvPr/>
        </p:nvSpPr>
        <p:spPr>
          <a:xfrm>
            <a:off x="273850" y="1050325"/>
            <a:ext cx="890700" cy="404700"/>
          </a:xfrm>
          <a:prstGeom prst="roundRect">
            <a:avLst>
              <a:gd fmla="val 16667" name="adj"/>
            </a:avLst>
          </a:prstGeom>
          <a:solidFill>
            <a:srgbClr val="93C47D"/>
          </a:solidFill>
          <a:ln cap="flat" cmpd="sng" w="19050">
            <a:solidFill>
              <a:srgbClr val="38761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63570</a:t>
            </a:r>
            <a:endParaRPr/>
          </a:p>
        </p:txBody>
      </p:sp>
      <p:sp>
        <p:nvSpPr>
          <p:cNvPr id="779" name="Google Shape;779;p54"/>
          <p:cNvSpPr/>
          <p:nvPr/>
        </p:nvSpPr>
        <p:spPr>
          <a:xfrm>
            <a:off x="1311337" y="1050322"/>
            <a:ext cx="890700" cy="404700"/>
          </a:xfrm>
          <a:prstGeom prst="roundRect">
            <a:avLst>
              <a:gd fmla="val 16667" name="adj"/>
            </a:avLst>
          </a:prstGeom>
          <a:solidFill>
            <a:srgbClr val="B6D7A8">
              <a:alpha val="65820"/>
            </a:srgbClr>
          </a:solidFill>
          <a:ln cap="flat" cmpd="sng" w="38100">
            <a:solidFill>
              <a:srgbClr val="6AA84F"/>
            </a:solidFill>
            <a:prstDash val="dashDot"/>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t/>
            </a:r>
            <a:endParaRPr/>
          </a:p>
        </p:txBody>
      </p:sp>
      <p:cxnSp>
        <p:nvCxnSpPr>
          <p:cNvPr id="780" name="Google Shape;780;p54"/>
          <p:cNvCxnSpPr/>
          <p:nvPr/>
        </p:nvCxnSpPr>
        <p:spPr>
          <a:xfrm rot="10800000">
            <a:off x="1354968" y="1542055"/>
            <a:ext cx="649200" cy="3900"/>
          </a:xfrm>
          <a:prstGeom prst="straightConnector1">
            <a:avLst/>
          </a:prstGeom>
          <a:noFill/>
          <a:ln cap="flat" cmpd="sng" w="9525">
            <a:solidFill>
              <a:schemeClr val="dk2"/>
            </a:solidFill>
            <a:prstDash val="solid"/>
            <a:round/>
            <a:headEnd len="med" w="med" type="none"/>
            <a:tailEnd len="med" w="med" type="triangle"/>
          </a:ln>
        </p:spPr>
      </p:cxnSp>
      <p:sp>
        <p:nvSpPr>
          <p:cNvPr id="781" name="Google Shape;781;p54"/>
          <p:cNvSpPr txBox="1"/>
          <p:nvPr/>
        </p:nvSpPr>
        <p:spPr>
          <a:xfrm>
            <a:off x="273850" y="3435213"/>
            <a:ext cx="8804100" cy="1108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solidFill>
                  <a:srgbClr val="1C4587"/>
                </a:solidFill>
                <a:latin typeface="Calibri"/>
                <a:ea typeface="Calibri"/>
                <a:cs typeface="Calibri"/>
                <a:sym typeface="Calibri"/>
              </a:rPr>
              <a:t>Moving this dipole of almost 13mm we are forcing the machine to “return” at the initial BEATCH end-point </a:t>
            </a:r>
            <a:endParaRPr sz="2000">
              <a:solidFill>
                <a:srgbClr val="1C4587"/>
              </a:solidFill>
              <a:latin typeface="Calibri"/>
              <a:ea typeface="Calibri"/>
              <a:cs typeface="Calibri"/>
              <a:sym typeface="Calibri"/>
            </a:endParaRPr>
          </a:p>
          <a:p>
            <a:pPr indent="0" lvl="0" marL="0" rtl="0" algn="l">
              <a:spcBef>
                <a:spcPts val="0"/>
              </a:spcBef>
              <a:spcAft>
                <a:spcPts val="0"/>
              </a:spcAft>
              <a:buNone/>
            </a:pPr>
            <a:r>
              <a:rPr lang="en" sz="2000">
                <a:solidFill>
                  <a:srgbClr val="1C4587"/>
                </a:solidFill>
                <a:latin typeface="Calibri"/>
                <a:ea typeface="Calibri"/>
                <a:cs typeface="Calibri"/>
                <a:sym typeface="Calibri"/>
              </a:rPr>
              <a:t>13.9[mm] ~ 18.6e-6 [m]*744</a:t>
            </a:r>
            <a:endParaRPr sz="2000">
              <a:solidFill>
                <a:srgbClr val="1C4587"/>
              </a:solidFill>
              <a:latin typeface="Calibri"/>
              <a:ea typeface="Calibri"/>
              <a:cs typeface="Calibri"/>
              <a:sym typeface="Calibri"/>
            </a:endParaRPr>
          </a:p>
        </p:txBody>
      </p:sp>
      <p:pic>
        <p:nvPicPr>
          <p:cNvPr id="782" name="Google Shape;782;p54"/>
          <p:cNvPicPr preferRelativeResize="0"/>
          <p:nvPr/>
        </p:nvPicPr>
        <p:blipFill>
          <a:blip r:embed="rId4">
            <a:alphaModFix/>
          </a:blip>
          <a:stretch>
            <a:fillRect/>
          </a:stretch>
        </p:blipFill>
        <p:spPr>
          <a:xfrm>
            <a:off x="3792450" y="434402"/>
            <a:ext cx="4001125" cy="3000826"/>
          </a:xfrm>
          <a:prstGeom prst="rect">
            <a:avLst/>
          </a:prstGeom>
          <a:noFill/>
          <a:ln>
            <a:noFill/>
          </a:ln>
        </p:spPr>
      </p:pic>
      <p:sp>
        <p:nvSpPr>
          <p:cNvPr id="783" name="Google Shape;783;p5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7" name="Shape 787"/>
        <p:cNvGrpSpPr/>
        <p:nvPr/>
      </p:nvGrpSpPr>
      <p:grpSpPr>
        <a:xfrm>
          <a:off x="0" y="0"/>
          <a:ext cx="0" cy="0"/>
          <a:chOff x="0" y="0"/>
          <a:chExt cx="0" cy="0"/>
        </a:xfrm>
      </p:grpSpPr>
      <p:sp>
        <p:nvSpPr>
          <p:cNvPr id="788" name="Google Shape;788;p55"/>
          <p:cNvSpPr txBox="1"/>
          <p:nvPr/>
        </p:nvSpPr>
        <p:spPr>
          <a:xfrm>
            <a:off x="737425" y="1313650"/>
            <a:ext cx="3000000" cy="392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900"/>
          </a:p>
          <a:p>
            <a:pPr indent="0" lvl="0" marL="0" rtl="0" algn="l">
              <a:spcBef>
                <a:spcPts val="0"/>
              </a:spcBef>
              <a:spcAft>
                <a:spcPts val="0"/>
              </a:spcAft>
              <a:buNone/>
            </a:pPr>
            <a:r>
              <a:rPr lang="en" sz="900"/>
              <a:t>dsmb=18.6e-6</a:t>
            </a:r>
            <a:endParaRPr sz="900"/>
          </a:p>
          <a:p>
            <a:pPr indent="0" lvl="0" marL="0" rtl="0" algn="l">
              <a:spcBef>
                <a:spcPts val="0"/>
              </a:spcBef>
              <a:spcAft>
                <a:spcPts val="0"/>
              </a:spcAft>
              <a:buNone/>
            </a:pPr>
            <a:r>
              <a:rPr lang="en" sz="900"/>
              <a:t>#dsmb=19.33e-6</a:t>
            </a:r>
            <a:endParaRPr sz="900"/>
          </a:p>
          <a:p>
            <a:pPr indent="0" lvl="0" marL="0" rtl="0" algn="l">
              <a:spcBef>
                <a:spcPts val="0"/>
              </a:spcBef>
              <a:spcAft>
                <a:spcPts val="0"/>
              </a:spcAft>
              <a:buNone/>
            </a:pPr>
            <a:r>
              <a:rPr lang="en" sz="900"/>
              <a:t>#dsmb=19.2e-6</a:t>
            </a:r>
            <a:endParaRPr sz="900"/>
          </a:p>
          <a:p>
            <a:pPr indent="0" lvl="0" marL="0" rtl="0" algn="l">
              <a:spcBef>
                <a:spcPts val="0"/>
              </a:spcBef>
              <a:spcAft>
                <a:spcPts val="0"/>
              </a:spcAft>
              <a:buNone/>
            </a:pPr>
            <a:r>
              <a:t/>
            </a:r>
            <a:endParaRPr sz="900"/>
          </a:p>
          <a:p>
            <a:pPr indent="0" lvl="0" marL="0" rtl="0" algn="l">
              <a:spcBef>
                <a:spcPts val="0"/>
              </a:spcBef>
              <a:spcAft>
                <a:spcPts val="0"/>
              </a:spcAft>
              <a:buNone/>
            </a:pPr>
            <a:r>
              <a:t/>
            </a:r>
            <a:endParaRPr sz="900"/>
          </a:p>
          <a:p>
            <a:pPr indent="0" lvl="0" marL="0" rtl="0" algn="l">
              <a:spcBef>
                <a:spcPts val="0"/>
              </a:spcBef>
              <a:spcAft>
                <a:spcPts val="0"/>
              </a:spcAft>
              <a:buNone/>
            </a:pPr>
            <a:r>
              <a:rPr lang="en" sz="900"/>
              <a:t>mad = Madx()</a:t>
            </a:r>
            <a:endParaRPr sz="900"/>
          </a:p>
          <a:p>
            <a:pPr indent="0" lvl="0" marL="0" rtl="0" algn="l">
              <a:spcBef>
                <a:spcPts val="0"/>
              </a:spcBef>
              <a:spcAft>
                <a:spcPts val="0"/>
              </a:spcAft>
              <a:buNone/>
            </a:pPr>
            <a:r>
              <a:rPr lang="en" sz="900"/>
              <a:t>mad.call("job_survey.madx")</a:t>
            </a:r>
            <a:endParaRPr sz="900"/>
          </a:p>
          <a:p>
            <a:pPr indent="0" lvl="0" marL="0" rtl="0" algn="l">
              <a:spcBef>
                <a:spcPts val="0"/>
              </a:spcBef>
              <a:spcAft>
                <a:spcPts val="0"/>
              </a:spcAft>
              <a:buNone/>
            </a:pPr>
            <a:r>
              <a:rPr lang="en" sz="900"/>
              <a:t>eps = {</a:t>
            </a:r>
            <a:endParaRPr sz="900"/>
          </a:p>
          <a:p>
            <a:pPr indent="0" lvl="0" marL="0" rtl="0" algn="l">
              <a:spcBef>
                <a:spcPts val="0"/>
              </a:spcBef>
              <a:spcAft>
                <a:spcPts val="0"/>
              </a:spcAft>
              <a:buNone/>
            </a:pPr>
            <a:r>
              <a:rPr lang="en" sz="900"/>
              <a:t>    "mba": dsmb,</a:t>
            </a:r>
            <a:endParaRPr sz="900"/>
          </a:p>
          <a:p>
            <a:pPr indent="0" lvl="0" marL="0" rtl="0" algn="l">
              <a:spcBef>
                <a:spcPts val="0"/>
              </a:spcBef>
              <a:spcAft>
                <a:spcPts val="0"/>
              </a:spcAft>
              <a:buNone/>
            </a:pPr>
            <a:r>
              <a:rPr lang="en" sz="900"/>
              <a:t>    "mbb": dsmb,</a:t>
            </a:r>
            <a:endParaRPr sz="900"/>
          </a:p>
          <a:p>
            <a:pPr indent="0" lvl="0" marL="0" rtl="0" algn="l">
              <a:spcBef>
                <a:spcPts val="0"/>
              </a:spcBef>
              <a:spcAft>
                <a:spcPts val="0"/>
              </a:spcAft>
              <a:buNone/>
            </a:pPr>
            <a:r>
              <a:rPr lang="en" sz="900"/>
              <a:t>    "mdh.11607": -85e-6,</a:t>
            </a:r>
            <a:endParaRPr sz="900"/>
          </a:p>
          <a:p>
            <a:pPr indent="0" lvl="0" marL="0" rtl="0" algn="l">
              <a:spcBef>
                <a:spcPts val="0"/>
              </a:spcBef>
              <a:spcAft>
                <a:spcPts val="0"/>
              </a:spcAft>
              <a:buNone/>
            </a:pPr>
            <a:r>
              <a:rPr lang="en" sz="900"/>
              <a:t>    "mdv.21507": -98e-6,</a:t>
            </a:r>
            <a:endParaRPr sz="900"/>
          </a:p>
          <a:p>
            <a:pPr indent="0" lvl="0" marL="0" rtl="0" algn="l">
              <a:spcBef>
                <a:spcPts val="0"/>
              </a:spcBef>
              <a:spcAft>
                <a:spcPts val="0"/>
              </a:spcAft>
              <a:buNone/>
            </a:pPr>
            <a:r>
              <a:rPr lang="en" sz="900"/>
              <a:t>    "mba.22030":  13e-6+dsmb,</a:t>
            </a:r>
            <a:endParaRPr sz="900"/>
          </a:p>
          <a:p>
            <a:pPr indent="0" lvl="0" marL="0" rtl="0" algn="l">
              <a:spcBef>
                <a:spcPts val="0"/>
              </a:spcBef>
              <a:spcAft>
                <a:spcPts val="0"/>
              </a:spcAft>
              <a:buNone/>
            </a:pPr>
            <a:r>
              <a:rPr lang="en" sz="900"/>
              <a:t>    "mdv.31307": -100e-6,</a:t>
            </a:r>
            <a:endParaRPr sz="900"/>
          </a:p>
          <a:p>
            <a:pPr indent="0" lvl="0" marL="0" rtl="0" algn="l">
              <a:spcBef>
                <a:spcPts val="0"/>
              </a:spcBef>
              <a:spcAft>
                <a:spcPts val="0"/>
              </a:spcAft>
              <a:buNone/>
            </a:pPr>
            <a:r>
              <a:rPr lang="en" sz="900"/>
              <a:t>    "mba.32030":  14e-6+dsmb,</a:t>
            </a:r>
            <a:endParaRPr sz="900"/>
          </a:p>
          <a:p>
            <a:pPr indent="0" lvl="0" marL="0" rtl="0" algn="l">
              <a:spcBef>
                <a:spcPts val="0"/>
              </a:spcBef>
              <a:spcAft>
                <a:spcPts val="0"/>
              </a:spcAft>
              <a:buNone/>
            </a:pPr>
            <a:r>
              <a:rPr lang="en" sz="900"/>
              <a:t>    "mdv.41107": -100e-6,</a:t>
            </a:r>
            <a:endParaRPr sz="900"/>
          </a:p>
          <a:p>
            <a:pPr indent="0" lvl="0" marL="0" rtl="0" algn="l">
              <a:spcBef>
                <a:spcPts val="0"/>
              </a:spcBef>
              <a:spcAft>
                <a:spcPts val="0"/>
              </a:spcAft>
              <a:buNone/>
            </a:pPr>
            <a:r>
              <a:rPr lang="en" sz="900"/>
              <a:t>    "mba.42030": 10.014e-3 + dsmb,</a:t>
            </a:r>
            <a:endParaRPr sz="900"/>
          </a:p>
          <a:p>
            <a:pPr indent="0" lvl="0" marL="0" rtl="0" algn="l">
              <a:spcBef>
                <a:spcPts val="0"/>
              </a:spcBef>
              <a:spcAft>
                <a:spcPts val="0"/>
              </a:spcAft>
              <a:buNone/>
            </a:pPr>
            <a:r>
              <a:rPr lang="en" sz="900"/>
              <a:t>    "mba.42050": -10.000e-3 + dsmb,</a:t>
            </a:r>
            <a:endParaRPr sz="900"/>
          </a:p>
          <a:p>
            <a:pPr indent="0" lvl="0" marL="0" rtl="0" algn="l">
              <a:spcBef>
                <a:spcPts val="0"/>
              </a:spcBef>
              <a:spcAft>
                <a:spcPts val="0"/>
              </a:spcAft>
              <a:buNone/>
            </a:pPr>
            <a:r>
              <a:rPr lang="en" sz="900"/>
              <a:t>    "mdv.50907": -100e-6,</a:t>
            </a:r>
            <a:endParaRPr sz="900"/>
          </a:p>
          <a:p>
            <a:pPr indent="0" lvl="0" marL="0" rtl="0" algn="l">
              <a:spcBef>
                <a:spcPts val="0"/>
              </a:spcBef>
              <a:spcAft>
                <a:spcPts val="0"/>
              </a:spcAft>
              <a:buNone/>
            </a:pPr>
            <a:r>
              <a:rPr lang="en" sz="900"/>
              <a:t>    "mba.52030": 10.014e-3 + dsmb,</a:t>
            </a:r>
            <a:endParaRPr sz="900"/>
          </a:p>
          <a:p>
            <a:pPr indent="0" lvl="0" marL="0" rtl="0" algn="l">
              <a:spcBef>
                <a:spcPts val="0"/>
              </a:spcBef>
              <a:spcAft>
                <a:spcPts val="0"/>
              </a:spcAft>
              <a:buNone/>
            </a:pPr>
            <a:r>
              <a:rPr lang="en" sz="900"/>
              <a:t>    "mba.52050": -10e-3 + dsmb,</a:t>
            </a:r>
            <a:endParaRPr sz="900"/>
          </a:p>
          <a:p>
            <a:pPr indent="0" lvl="0" marL="0" rtl="0" algn="l">
              <a:spcBef>
                <a:spcPts val="0"/>
              </a:spcBef>
              <a:spcAft>
                <a:spcPts val="0"/>
              </a:spcAft>
              <a:buNone/>
            </a:pPr>
            <a:r>
              <a:rPr lang="en" sz="900"/>
              <a:t>    "mdh.60607": -100e-6,</a:t>
            </a:r>
            <a:endParaRPr sz="900"/>
          </a:p>
          <a:p>
            <a:pPr indent="0" lvl="0" marL="0" rtl="0" algn="l">
              <a:spcBef>
                <a:spcPts val="0"/>
              </a:spcBef>
              <a:spcAft>
                <a:spcPts val="0"/>
              </a:spcAft>
              <a:buNone/>
            </a:pPr>
            <a:r>
              <a:rPr lang="en" sz="900"/>
              <a:t>    "mba.62030":  33e-6,</a:t>
            </a:r>
            <a:endParaRPr sz="900"/>
          </a:p>
          <a:p>
            <a:pPr indent="0" lvl="0" marL="0" rtl="0" algn="l">
              <a:spcBef>
                <a:spcPts val="0"/>
              </a:spcBef>
              <a:spcAft>
                <a:spcPts val="0"/>
              </a:spcAft>
              <a:buNone/>
            </a:pPr>
            <a:r>
              <a:rPr lang="en" sz="900"/>
              <a:t>    "mba.63590": -4.630e-3 + dsmb,  # 4.77</a:t>
            </a:r>
            <a:endParaRPr sz="900"/>
          </a:p>
          <a:p>
            <a:pPr indent="0" lvl="0" marL="0" rtl="0" algn="l">
              <a:spcBef>
                <a:spcPts val="0"/>
              </a:spcBef>
              <a:spcAft>
                <a:spcPts val="0"/>
              </a:spcAft>
              <a:buNone/>
            </a:pPr>
            <a:r>
              <a:t/>
            </a:r>
            <a:endParaRPr sz="900"/>
          </a:p>
          <a:p>
            <a:pPr indent="0" lvl="0" marL="0" rtl="0" algn="l">
              <a:spcBef>
                <a:spcPts val="0"/>
              </a:spcBef>
              <a:spcAft>
                <a:spcPts val="0"/>
              </a:spcAft>
              <a:buNone/>
            </a:pPr>
            <a:r>
              <a:t/>
            </a:r>
            <a:endParaRPr sz="900"/>
          </a:p>
        </p:txBody>
      </p:sp>
      <p:sp>
        <p:nvSpPr>
          <p:cNvPr id="789" name="Google Shape;789;p55"/>
          <p:cNvSpPr txBox="1"/>
          <p:nvPr/>
        </p:nvSpPr>
        <p:spPr>
          <a:xfrm>
            <a:off x="4639550" y="2061300"/>
            <a:ext cx="2407500" cy="2484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900">
                <a:solidFill>
                  <a:schemeClr val="dk1"/>
                </a:solidFill>
              </a:rPr>
              <a:t>}</a:t>
            </a:r>
            <a:endParaRPr sz="900">
              <a:solidFill>
                <a:schemeClr val="dk1"/>
              </a:solidFill>
            </a:endParaRPr>
          </a:p>
          <a:p>
            <a:pPr indent="0" lvl="0" marL="0" rtl="0" algn="l">
              <a:spcBef>
                <a:spcPts val="0"/>
              </a:spcBef>
              <a:spcAft>
                <a:spcPts val="0"/>
              </a:spcAft>
              <a:buClr>
                <a:schemeClr val="dk1"/>
              </a:buClr>
              <a:buSzPts val="1100"/>
              <a:buFont typeface="Arial"/>
              <a:buNone/>
            </a:pPr>
            <a:r>
              <a:rPr lang="en" sz="900">
                <a:solidFill>
                  <a:schemeClr val="dk1"/>
                </a:solidFill>
              </a:rPr>
              <a:t>x0 = [-3e-6, 4e-6, 2e-6]</a:t>
            </a:r>
            <a:endParaRPr sz="900">
              <a:solidFill>
                <a:schemeClr val="dk1"/>
              </a:solidFill>
            </a:endParaRPr>
          </a:p>
          <a:p>
            <a:pPr indent="0" lvl="0" marL="0" rtl="0" algn="l">
              <a:spcBef>
                <a:spcPts val="0"/>
              </a:spcBef>
              <a:spcAft>
                <a:spcPts val="0"/>
              </a:spcAft>
              <a:buClr>
                <a:schemeClr val="dk1"/>
              </a:buClr>
              <a:buSzPts val="1100"/>
              <a:buFont typeface="Arial"/>
              <a:buNone/>
            </a:pPr>
            <a:r>
              <a:rPr lang="en" sz="900">
                <a:solidFill>
                  <a:schemeClr val="dk1"/>
                </a:solidFill>
              </a:rPr>
              <a:t># x0 = [-3.000e-6, 2.500e-6, 2.700e-6]</a:t>
            </a:r>
            <a:endParaRPr sz="900">
              <a:solidFill>
                <a:schemeClr val="dk1"/>
              </a:solidFill>
            </a:endParaRPr>
          </a:p>
          <a:p>
            <a:pPr indent="0" lvl="0" marL="0" rtl="0" algn="l">
              <a:spcBef>
                <a:spcPts val="0"/>
              </a:spcBef>
              <a:spcAft>
                <a:spcPts val="0"/>
              </a:spcAft>
              <a:buClr>
                <a:schemeClr val="dk1"/>
              </a:buClr>
              <a:buSzPts val="1100"/>
              <a:buFont typeface="Arial"/>
              <a:buNone/>
            </a:pPr>
            <a:r>
              <a:rPr lang="en" sz="900">
                <a:solidFill>
                  <a:schemeClr val="dk1"/>
                </a:solidFill>
              </a:rPr>
              <a:t>dir0 = [0.3350e-6, 0.012e-6, +0.031e-6]</a:t>
            </a:r>
            <a:endParaRPr sz="900">
              <a:solidFill>
                <a:schemeClr val="dk1"/>
              </a:solidFill>
            </a:endParaRPr>
          </a:p>
          <a:p>
            <a:pPr indent="0" lvl="0" marL="0" rtl="0" algn="l">
              <a:spcBef>
                <a:spcPts val="0"/>
              </a:spcBef>
              <a:spcAft>
                <a:spcPts val="0"/>
              </a:spcAft>
              <a:buClr>
                <a:schemeClr val="dk1"/>
              </a:buClr>
              <a:buSzPts val="1100"/>
              <a:buFont typeface="Arial"/>
              <a:buNone/>
            </a:pPr>
            <a:r>
              <a:rPr lang="en" sz="900">
                <a:solidFill>
                  <a:schemeClr val="dk1"/>
                </a:solidFill>
              </a:rPr>
              <a:t>dir0 = [0.330e-6, 0.012e-6, +0.031e-6]</a:t>
            </a:r>
            <a:endParaRPr sz="900">
              <a:solidFill>
                <a:schemeClr val="dk1"/>
              </a:solidFill>
            </a:endParaRPr>
          </a:p>
          <a:p>
            <a:pPr indent="0" lvl="0" marL="0" rtl="0" algn="l">
              <a:spcBef>
                <a:spcPts val="0"/>
              </a:spcBef>
              <a:spcAft>
                <a:spcPts val="0"/>
              </a:spcAft>
              <a:buClr>
                <a:schemeClr val="dk1"/>
              </a:buClr>
              <a:buSzPts val="1100"/>
              <a:buFont typeface="Arial"/>
              <a:buNone/>
            </a:pPr>
            <a:r>
              <a:rPr lang="en" sz="900">
                <a:solidFill>
                  <a:schemeClr val="dk1"/>
                </a:solidFill>
              </a:rPr>
              <a:t># dir0 = [0.0e-6, 0.0e-6, +0.0e-6]</a:t>
            </a:r>
            <a:endParaRPr sz="900">
              <a:solidFill>
                <a:schemeClr val="dk1"/>
              </a:solidFill>
            </a:endParaRPr>
          </a:p>
          <a:p>
            <a:pPr indent="0" lvl="0" marL="0" rtl="0" algn="l">
              <a:spcBef>
                <a:spcPts val="0"/>
              </a:spcBef>
              <a:spcAft>
                <a:spcPts val="0"/>
              </a:spcAft>
              <a:buClr>
                <a:schemeClr val="dk1"/>
              </a:buClr>
              <a:buSzPts val="1100"/>
              <a:buFont typeface="Arial"/>
              <a:buNone/>
            </a:pPr>
            <a:r>
              <a:rPr lang="en" sz="900">
                <a:solidFill>
                  <a:schemeClr val="dk1"/>
                </a:solidFill>
              </a:rPr>
              <a:t>name,dx,dy,dz = mksurvey(mad, eps, x0, dir0, "surveydiff4.png", 0.01)</a:t>
            </a:r>
            <a:endParaRPr sz="900">
              <a:solidFill>
                <a:schemeClr val="dk1"/>
              </a:solidFill>
            </a:endParaRPr>
          </a:p>
          <a:p>
            <a:pPr indent="0" lvl="0" marL="0" rtl="0" algn="l">
              <a:spcBef>
                <a:spcPts val="0"/>
              </a:spcBef>
              <a:spcAft>
                <a:spcPts val="0"/>
              </a:spcAft>
              <a:buClr>
                <a:schemeClr val="dk1"/>
              </a:buClr>
              <a:buSzPts val="1100"/>
              <a:buFont typeface="Arial"/>
              <a:buNone/>
            </a:pPr>
            <a:r>
              <a:rPr lang="en" sz="900">
                <a:solidFill>
                  <a:schemeClr val="dk1"/>
                </a:solidFill>
              </a:rPr>
              <a:t>plt.show()</a:t>
            </a:r>
            <a:endParaRPr sz="1800">
              <a:solidFill>
                <a:schemeClr val="dk2"/>
              </a:solidFill>
            </a:endParaRPr>
          </a:p>
        </p:txBody>
      </p:sp>
      <p:sp>
        <p:nvSpPr>
          <p:cNvPr id="790" name="Google Shape;790;p5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18"/>
          <p:cNvSpPr txBox="1"/>
          <p:nvPr/>
        </p:nvSpPr>
        <p:spPr>
          <a:xfrm>
            <a:off x="122100" y="136750"/>
            <a:ext cx="2853900" cy="547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4000">
                <a:solidFill>
                  <a:srgbClr val="1C4587"/>
                </a:solidFill>
                <a:latin typeface="Calibri"/>
                <a:ea typeface="Calibri"/>
                <a:cs typeface="Calibri"/>
                <a:sym typeface="Calibri"/>
              </a:rPr>
              <a:t>SPS DBs</a:t>
            </a:r>
            <a:endParaRPr sz="4000">
              <a:solidFill>
                <a:srgbClr val="1C4587"/>
              </a:solidFill>
              <a:latin typeface="Calibri"/>
              <a:ea typeface="Calibri"/>
              <a:cs typeface="Calibri"/>
              <a:sym typeface="Calibri"/>
            </a:endParaRPr>
          </a:p>
        </p:txBody>
      </p:sp>
      <p:pic>
        <p:nvPicPr>
          <p:cNvPr id="111" name="Google Shape;111;p18"/>
          <p:cNvPicPr preferRelativeResize="0"/>
          <p:nvPr/>
        </p:nvPicPr>
        <p:blipFill>
          <a:blip r:embed="rId4">
            <a:alphaModFix/>
          </a:blip>
          <a:stretch>
            <a:fillRect/>
          </a:stretch>
        </p:blipFill>
        <p:spPr>
          <a:xfrm>
            <a:off x="60800" y="4652363"/>
            <a:ext cx="432275" cy="432275"/>
          </a:xfrm>
          <a:prstGeom prst="rect">
            <a:avLst/>
          </a:prstGeom>
          <a:noFill/>
          <a:ln>
            <a:noFill/>
          </a:ln>
        </p:spPr>
      </p:pic>
      <p:sp>
        <p:nvSpPr>
          <p:cNvPr id="112" name="Google Shape;112;p18"/>
          <p:cNvSpPr txBox="1"/>
          <p:nvPr/>
        </p:nvSpPr>
        <p:spPr>
          <a:xfrm>
            <a:off x="573225" y="4699138"/>
            <a:ext cx="5611200" cy="33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2"/>
                </a:solidFill>
              </a:rPr>
              <a:t>SPS survey                                                              26/2/2024</a:t>
            </a:r>
            <a:endParaRPr sz="1100">
              <a:solidFill>
                <a:schemeClr val="dk2"/>
              </a:solidFill>
            </a:endParaRPr>
          </a:p>
        </p:txBody>
      </p:sp>
      <p:cxnSp>
        <p:nvCxnSpPr>
          <p:cNvPr id="113" name="Google Shape;113;p18"/>
          <p:cNvCxnSpPr/>
          <p:nvPr/>
        </p:nvCxnSpPr>
        <p:spPr>
          <a:xfrm>
            <a:off x="747150" y="4652375"/>
            <a:ext cx="7649700" cy="40200"/>
          </a:xfrm>
          <a:prstGeom prst="straightConnector1">
            <a:avLst/>
          </a:prstGeom>
          <a:noFill/>
          <a:ln cap="flat" cmpd="sng" w="9525">
            <a:solidFill>
              <a:schemeClr val="dk2"/>
            </a:solidFill>
            <a:prstDash val="solid"/>
            <a:round/>
            <a:headEnd len="med" w="med" type="none"/>
            <a:tailEnd len="med" w="med" type="none"/>
          </a:ln>
        </p:spPr>
      </p:cxnSp>
      <p:sp>
        <p:nvSpPr>
          <p:cNvPr id="114" name="Google Shape;114;p1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115" name="Google Shape;115;p18"/>
          <p:cNvSpPr txBox="1"/>
          <p:nvPr/>
        </p:nvSpPr>
        <p:spPr>
          <a:xfrm>
            <a:off x="891325" y="830725"/>
            <a:ext cx="1674300" cy="432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500">
                <a:solidFill>
                  <a:srgbClr val="1C4587"/>
                </a:solidFill>
                <a:latin typeface="Calibri"/>
                <a:ea typeface="Calibri"/>
                <a:cs typeface="Calibri"/>
                <a:sym typeface="Calibri"/>
              </a:rPr>
              <a:t>GEODE</a:t>
            </a:r>
            <a:endParaRPr sz="2500">
              <a:solidFill>
                <a:srgbClr val="1C4587"/>
              </a:solidFill>
              <a:latin typeface="Calibri"/>
              <a:ea typeface="Calibri"/>
              <a:cs typeface="Calibri"/>
              <a:sym typeface="Calibri"/>
            </a:endParaRPr>
          </a:p>
        </p:txBody>
      </p:sp>
      <p:pic>
        <p:nvPicPr>
          <p:cNvPr id="116" name="Google Shape;116;p18"/>
          <p:cNvPicPr preferRelativeResize="0"/>
          <p:nvPr/>
        </p:nvPicPr>
        <p:blipFill>
          <a:blip r:embed="rId5">
            <a:alphaModFix/>
          </a:blip>
          <a:stretch>
            <a:fillRect/>
          </a:stretch>
        </p:blipFill>
        <p:spPr>
          <a:xfrm>
            <a:off x="6543075" y="1263025"/>
            <a:ext cx="1397248" cy="171975"/>
          </a:xfrm>
          <a:prstGeom prst="rect">
            <a:avLst/>
          </a:prstGeom>
          <a:noFill/>
          <a:ln>
            <a:noFill/>
          </a:ln>
        </p:spPr>
      </p:pic>
      <p:sp>
        <p:nvSpPr>
          <p:cNvPr id="117" name="Google Shape;117;p18"/>
          <p:cNvSpPr txBox="1"/>
          <p:nvPr/>
        </p:nvSpPr>
        <p:spPr>
          <a:xfrm>
            <a:off x="6543075" y="830725"/>
            <a:ext cx="1674300" cy="432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500">
                <a:solidFill>
                  <a:srgbClr val="1C4587"/>
                </a:solidFill>
                <a:latin typeface="Calibri"/>
                <a:ea typeface="Calibri"/>
                <a:cs typeface="Calibri"/>
                <a:sym typeface="Calibri"/>
              </a:rPr>
              <a:t>Layout DB</a:t>
            </a:r>
            <a:endParaRPr sz="2500">
              <a:solidFill>
                <a:srgbClr val="1C4587"/>
              </a:solidFill>
              <a:latin typeface="Calibri"/>
              <a:ea typeface="Calibri"/>
              <a:cs typeface="Calibri"/>
              <a:sym typeface="Calibri"/>
            </a:endParaRPr>
          </a:p>
        </p:txBody>
      </p:sp>
      <p:pic>
        <p:nvPicPr>
          <p:cNvPr id="118" name="Google Shape;118;p18"/>
          <p:cNvPicPr preferRelativeResize="0"/>
          <p:nvPr/>
        </p:nvPicPr>
        <p:blipFill>
          <a:blip r:embed="rId6">
            <a:alphaModFix/>
          </a:blip>
          <a:stretch>
            <a:fillRect/>
          </a:stretch>
        </p:blipFill>
        <p:spPr>
          <a:xfrm flipH="1">
            <a:off x="7230175" y="1317925"/>
            <a:ext cx="640226" cy="645898"/>
          </a:xfrm>
          <a:prstGeom prst="rect">
            <a:avLst/>
          </a:prstGeom>
          <a:noFill/>
          <a:ln>
            <a:noFill/>
          </a:ln>
        </p:spPr>
      </p:pic>
      <p:sp>
        <p:nvSpPr>
          <p:cNvPr id="119" name="Google Shape;119;p18"/>
          <p:cNvSpPr txBox="1"/>
          <p:nvPr/>
        </p:nvSpPr>
        <p:spPr>
          <a:xfrm>
            <a:off x="290625" y="1409200"/>
            <a:ext cx="7649700" cy="1869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000">
                <a:solidFill>
                  <a:srgbClr val="1C4587"/>
                </a:solidFill>
                <a:latin typeface="Calibri"/>
                <a:ea typeface="Calibri"/>
                <a:cs typeface="Calibri"/>
                <a:sym typeface="Calibri"/>
              </a:rPr>
              <a:t>We want to use it as the one that mirrors the machine in its </a:t>
            </a:r>
            <a:endParaRPr sz="2000">
              <a:solidFill>
                <a:srgbClr val="1C4587"/>
              </a:solidFill>
              <a:latin typeface="Calibri"/>
              <a:ea typeface="Calibri"/>
              <a:cs typeface="Calibri"/>
              <a:sym typeface="Calibri"/>
            </a:endParaRPr>
          </a:p>
          <a:p>
            <a:pPr indent="0" lvl="0" marL="0" rtl="0" algn="l">
              <a:spcBef>
                <a:spcPts val="0"/>
              </a:spcBef>
              <a:spcAft>
                <a:spcPts val="0"/>
              </a:spcAft>
              <a:buNone/>
            </a:pPr>
            <a:r>
              <a:rPr lang="en" sz="2000">
                <a:solidFill>
                  <a:srgbClr val="1C4587"/>
                </a:solidFill>
                <a:latin typeface="Calibri"/>
                <a:ea typeface="Calibri"/>
                <a:cs typeface="Calibri"/>
                <a:sym typeface="Calibri"/>
              </a:rPr>
              <a:t>real design for future reference and for integrate it with MAD-X</a:t>
            </a:r>
            <a:endParaRPr sz="2000">
              <a:solidFill>
                <a:srgbClr val="1C4587"/>
              </a:solidFill>
              <a:latin typeface="Calibri"/>
              <a:ea typeface="Calibri"/>
              <a:cs typeface="Calibri"/>
              <a:sym typeface="Calibri"/>
            </a:endParaRPr>
          </a:p>
          <a:p>
            <a:pPr indent="0" lvl="0" marL="0" rtl="0" algn="l">
              <a:spcBef>
                <a:spcPts val="0"/>
              </a:spcBef>
              <a:spcAft>
                <a:spcPts val="0"/>
              </a:spcAft>
              <a:buNone/>
            </a:pPr>
            <a:r>
              <a:rPr lang="en" sz="1500">
                <a:solidFill>
                  <a:srgbClr val="1C4587"/>
                </a:solidFill>
                <a:latin typeface="Calibri"/>
                <a:ea typeface="Calibri"/>
                <a:cs typeface="Calibri"/>
                <a:sym typeface="Calibri"/>
              </a:rPr>
              <a:t>Part of the exercise is also to identify issues on the DB and check for data </a:t>
            </a:r>
            <a:r>
              <a:rPr lang="en" sz="1500">
                <a:solidFill>
                  <a:srgbClr val="1C4587"/>
                </a:solidFill>
                <a:latin typeface="Calibri"/>
                <a:ea typeface="Calibri"/>
                <a:cs typeface="Calibri"/>
                <a:sym typeface="Calibri"/>
              </a:rPr>
              <a:t>consistency</a:t>
            </a:r>
            <a:r>
              <a:rPr lang="en" sz="1500">
                <a:solidFill>
                  <a:srgbClr val="1C4587"/>
                </a:solidFill>
                <a:latin typeface="Calibri"/>
                <a:ea typeface="Calibri"/>
                <a:cs typeface="Calibri"/>
                <a:sym typeface="Calibri"/>
              </a:rPr>
              <a:t> </a:t>
            </a:r>
            <a:endParaRPr sz="1500">
              <a:solidFill>
                <a:srgbClr val="1C4587"/>
              </a:solidFill>
              <a:latin typeface="Calibri"/>
              <a:ea typeface="Calibri"/>
              <a:cs typeface="Calibri"/>
              <a:sym typeface="Calibri"/>
            </a:endParaRPr>
          </a:p>
          <a:p>
            <a:pPr indent="0" lvl="0" marL="0" rtl="0" algn="l">
              <a:spcBef>
                <a:spcPts val="0"/>
              </a:spcBef>
              <a:spcAft>
                <a:spcPts val="0"/>
              </a:spcAft>
              <a:buNone/>
            </a:pPr>
            <a:r>
              <a:rPr lang="en" sz="1500">
                <a:solidFill>
                  <a:srgbClr val="1C4587"/>
                </a:solidFill>
                <a:latin typeface="Calibri"/>
                <a:ea typeface="Calibri"/>
                <a:cs typeface="Calibri"/>
                <a:sym typeface="Calibri"/>
              </a:rPr>
              <a:t>(e.g. magnet: mechanical </a:t>
            </a:r>
            <a:r>
              <a:rPr lang="en" sz="1500">
                <a:solidFill>
                  <a:srgbClr val="1C4587"/>
                </a:solidFill>
                <a:latin typeface="Calibri"/>
                <a:ea typeface="Calibri"/>
                <a:cs typeface="Calibri"/>
                <a:sym typeface="Calibri"/>
              </a:rPr>
              <a:t>length, magnetic length, optic length) </a:t>
            </a:r>
            <a:endParaRPr sz="1500">
              <a:solidFill>
                <a:srgbClr val="1C4587"/>
              </a:solidFill>
              <a:latin typeface="Calibri"/>
              <a:ea typeface="Calibri"/>
              <a:cs typeface="Calibri"/>
              <a:sym typeface="Calibri"/>
            </a:endParaRPr>
          </a:p>
        </p:txBody>
      </p:sp>
      <p:sp>
        <p:nvSpPr>
          <p:cNvPr id="120" name="Google Shape;120;p18"/>
          <p:cNvSpPr txBox="1"/>
          <p:nvPr/>
        </p:nvSpPr>
        <p:spPr>
          <a:xfrm>
            <a:off x="7940325" y="4309225"/>
            <a:ext cx="1159500" cy="354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100">
                <a:solidFill>
                  <a:schemeClr val="dk1"/>
                </a:solidFill>
              </a:rPr>
              <a:t>layout.cern.ch</a:t>
            </a:r>
            <a:endParaRPr/>
          </a:p>
        </p:txBody>
      </p:sp>
      <p:pic>
        <p:nvPicPr>
          <p:cNvPr id="121" name="Google Shape;121;p18"/>
          <p:cNvPicPr preferRelativeResize="0"/>
          <p:nvPr/>
        </p:nvPicPr>
        <p:blipFill>
          <a:blip r:embed="rId7">
            <a:alphaModFix/>
          </a:blip>
          <a:stretch>
            <a:fillRect/>
          </a:stretch>
        </p:blipFill>
        <p:spPr>
          <a:xfrm>
            <a:off x="666425" y="2690050"/>
            <a:ext cx="2350875" cy="2066250"/>
          </a:xfrm>
          <a:prstGeom prst="rect">
            <a:avLst/>
          </a:prstGeom>
          <a:noFill/>
          <a:ln>
            <a:noFill/>
          </a:ln>
        </p:spPr>
      </p:pic>
      <p:pic>
        <p:nvPicPr>
          <p:cNvPr id="122" name="Google Shape;122;p18"/>
          <p:cNvPicPr preferRelativeResize="0"/>
          <p:nvPr/>
        </p:nvPicPr>
        <p:blipFill>
          <a:blip r:embed="rId8">
            <a:alphaModFix/>
          </a:blip>
          <a:stretch>
            <a:fillRect/>
          </a:stretch>
        </p:blipFill>
        <p:spPr>
          <a:xfrm>
            <a:off x="2489475" y="2735638"/>
            <a:ext cx="6610350" cy="923925"/>
          </a:xfrm>
          <a:prstGeom prst="rect">
            <a:avLst/>
          </a:prstGeom>
          <a:noFill/>
          <a:ln>
            <a:noFill/>
          </a:ln>
        </p:spPr>
      </p:pic>
      <p:pic>
        <p:nvPicPr>
          <p:cNvPr id="123" name="Google Shape;123;p18"/>
          <p:cNvPicPr preferRelativeResize="0"/>
          <p:nvPr/>
        </p:nvPicPr>
        <p:blipFill>
          <a:blip r:embed="rId9">
            <a:alphaModFix/>
          </a:blip>
          <a:stretch>
            <a:fillRect/>
          </a:stretch>
        </p:blipFill>
        <p:spPr>
          <a:xfrm>
            <a:off x="5546275" y="3583987"/>
            <a:ext cx="2253775" cy="10618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19"/>
          <p:cNvSpPr txBox="1"/>
          <p:nvPr/>
        </p:nvSpPr>
        <p:spPr>
          <a:xfrm>
            <a:off x="122100" y="114850"/>
            <a:ext cx="5847000" cy="547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4000">
                <a:solidFill>
                  <a:srgbClr val="1C4587"/>
                </a:solidFill>
                <a:latin typeface="Calibri"/>
                <a:ea typeface="Calibri"/>
                <a:cs typeface="Calibri"/>
                <a:sym typeface="Calibri"/>
              </a:rPr>
              <a:t>SPS </a:t>
            </a:r>
            <a:r>
              <a:rPr lang="en" sz="3000">
                <a:solidFill>
                  <a:srgbClr val="1C4587"/>
                </a:solidFill>
                <a:latin typeface="Calibri"/>
                <a:ea typeface="Calibri"/>
                <a:cs typeface="Calibri"/>
                <a:sym typeface="Calibri"/>
              </a:rPr>
              <a:t>reference geometry </a:t>
            </a:r>
            <a:endParaRPr sz="3000">
              <a:solidFill>
                <a:srgbClr val="1C4587"/>
              </a:solidFill>
              <a:latin typeface="Calibri"/>
              <a:ea typeface="Calibri"/>
              <a:cs typeface="Calibri"/>
              <a:sym typeface="Calibri"/>
            </a:endParaRPr>
          </a:p>
        </p:txBody>
      </p:sp>
      <p:pic>
        <p:nvPicPr>
          <p:cNvPr id="129" name="Google Shape;129;p19"/>
          <p:cNvPicPr preferRelativeResize="0"/>
          <p:nvPr/>
        </p:nvPicPr>
        <p:blipFill>
          <a:blip r:embed="rId3">
            <a:alphaModFix/>
          </a:blip>
          <a:stretch>
            <a:fillRect/>
          </a:stretch>
        </p:blipFill>
        <p:spPr>
          <a:xfrm>
            <a:off x="60800" y="4652363"/>
            <a:ext cx="432275" cy="432275"/>
          </a:xfrm>
          <a:prstGeom prst="rect">
            <a:avLst/>
          </a:prstGeom>
          <a:noFill/>
          <a:ln>
            <a:noFill/>
          </a:ln>
        </p:spPr>
      </p:pic>
      <p:sp>
        <p:nvSpPr>
          <p:cNvPr id="130" name="Google Shape;130;p19"/>
          <p:cNvSpPr txBox="1"/>
          <p:nvPr/>
        </p:nvSpPr>
        <p:spPr>
          <a:xfrm>
            <a:off x="573225" y="4699138"/>
            <a:ext cx="5611200" cy="33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2"/>
                </a:solidFill>
              </a:rPr>
              <a:t>SPS survey                                                              26/2/2024</a:t>
            </a:r>
            <a:endParaRPr sz="1100">
              <a:solidFill>
                <a:schemeClr val="dk2"/>
              </a:solidFill>
            </a:endParaRPr>
          </a:p>
        </p:txBody>
      </p:sp>
      <p:cxnSp>
        <p:nvCxnSpPr>
          <p:cNvPr id="131" name="Google Shape;131;p19"/>
          <p:cNvCxnSpPr/>
          <p:nvPr/>
        </p:nvCxnSpPr>
        <p:spPr>
          <a:xfrm>
            <a:off x="747150" y="4652375"/>
            <a:ext cx="7649700" cy="40200"/>
          </a:xfrm>
          <a:prstGeom prst="straightConnector1">
            <a:avLst/>
          </a:prstGeom>
          <a:noFill/>
          <a:ln cap="flat" cmpd="sng" w="9525">
            <a:solidFill>
              <a:schemeClr val="dk2"/>
            </a:solidFill>
            <a:prstDash val="solid"/>
            <a:round/>
            <a:headEnd len="med" w="med" type="none"/>
            <a:tailEnd len="med" w="med" type="none"/>
          </a:ln>
        </p:spPr>
      </p:cxnSp>
      <p:sp>
        <p:nvSpPr>
          <p:cNvPr id="132" name="Google Shape;132;p1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133" name="Google Shape;133;p19"/>
          <p:cNvSpPr txBox="1"/>
          <p:nvPr/>
        </p:nvSpPr>
        <p:spPr>
          <a:xfrm>
            <a:off x="60800" y="1455467"/>
            <a:ext cx="7649700" cy="63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000">
                <a:solidFill>
                  <a:srgbClr val="1C4587"/>
                </a:solidFill>
                <a:latin typeface="Calibri"/>
                <a:ea typeface="Calibri"/>
                <a:cs typeface="Calibri"/>
                <a:sym typeface="Calibri"/>
              </a:rPr>
              <a:t>GEODE reference geometry </a:t>
            </a:r>
            <a:r>
              <a:rPr b="1" lang="en" sz="2000">
                <a:solidFill>
                  <a:srgbClr val="1C4587"/>
                </a:solidFill>
                <a:latin typeface="Calibri"/>
                <a:ea typeface="Calibri"/>
                <a:cs typeface="Calibri"/>
                <a:sym typeface="Calibri"/>
              </a:rPr>
              <a:t>can not </a:t>
            </a:r>
            <a:r>
              <a:rPr lang="en" sz="2000">
                <a:solidFill>
                  <a:srgbClr val="1C4587"/>
                </a:solidFill>
                <a:latin typeface="Calibri"/>
                <a:ea typeface="Calibri"/>
                <a:cs typeface="Calibri"/>
                <a:sym typeface="Calibri"/>
              </a:rPr>
              <a:t>be reproduced by MAD-X </a:t>
            </a:r>
            <a:endParaRPr sz="1500">
              <a:solidFill>
                <a:srgbClr val="1C4587"/>
              </a:solidFill>
              <a:latin typeface="Calibri"/>
              <a:ea typeface="Calibri"/>
              <a:cs typeface="Calibri"/>
              <a:sym typeface="Calibri"/>
            </a:endParaRPr>
          </a:p>
        </p:txBody>
      </p:sp>
      <p:sp>
        <p:nvSpPr>
          <p:cNvPr id="134" name="Google Shape;134;p19"/>
          <p:cNvSpPr txBox="1"/>
          <p:nvPr/>
        </p:nvSpPr>
        <p:spPr>
          <a:xfrm>
            <a:off x="146525" y="940150"/>
            <a:ext cx="1674300" cy="432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500">
                <a:solidFill>
                  <a:srgbClr val="1C4587"/>
                </a:solidFill>
                <a:latin typeface="Calibri"/>
                <a:ea typeface="Calibri"/>
                <a:cs typeface="Calibri"/>
                <a:sym typeface="Calibri"/>
              </a:rPr>
              <a:t>Layout DB</a:t>
            </a:r>
            <a:endParaRPr sz="2500">
              <a:solidFill>
                <a:srgbClr val="1C4587"/>
              </a:solidFill>
              <a:latin typeface="Calibri"/>
              <a:ea typeface="Calibri"/>
              <a:cs typeface="Calibri"/>
              <a:sym typeface="Calibri"/>
            </a:endParaRPr>
          </a:p>
        </p:txBody>
      </p:sp>
      <p:pic>
        <p:nvPicPr>
          <p:cNvPr id="135" name="Google Shape;135;p19"/>
          <p:cNvPicPr preferRelativeResize="0"/>
          <p:nvPr/>
        </p:nvPicPr>
        <p:blipFill>
          <a:blip r:embed="rId4">
            <a:alphaModFix/>
          </a:blip>
          <a:stretch>
            <a:fillRect/>
          </a:stretch>
        </p:blipFill>
        <p:spPr>
          <a:xfrm>
            <a:off x="1619325" y="994100"/>
            <a:ext cx="486374" cy="461374"/>
          </a:xfrm>
          <a:prstGeom prst="rect">
            <a:avLst/>
          </a:prstGeom>
          <a:noFill/>
          <a:ln>
            <a:noFill/>
          </a:ln>
        </p:spPr>
      </p:pic>
      <p:sp>
        <p:nvSpPr>
          <p:cNvPr id="136" name="Google Shape;136;p19"/>
          <p:cNvSpPr txBox="1"/>
          <p:nvPr/>
        </p:nvSpPr>
        <p:spPr>
          <a:xfrm>
            <a:off x="2029500" y="940150"/>
            <a:ext cx="4579800" cy="432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500">
                <a:solidFill>
                  <a:srgbClr val="1C4587"/>
                </a:solidFill>
                <a:latin typeface="Calibri"/>
                <a:ea typeface="Calibri"/>
                <a:cs typeface="Calibri"/>
                <a:sym typeface="Calibri"/>
              </a:rPr>
              <a:t>MAD-X            </a:t>
            </a:r>
            <a:r>
              <a:rPr i="1" lang="en" sz="2500">
                <a:solidFill>
                  <a:srgbClr val="1C4587"/>
                </a:solidFill>
                <a:latin typeface="Calibri"/>
                <a:ea typeface="Calibri"/>
                <a:cs typeface="Calibri"/>
                <a:sym typeface="Calibri"/>
              </a:rPr>
              <a:t>vs  </a:t>
            </a:r>
            <a:r>
              <a:rPr lang="en" sz="2500">
                <a:solidFill>
                  <a:srgbClr val="1C4587"/>
                </a:solidFill>
                <a:latin typeface="Calibri"/>
                <a:ea typeface="Calibri"/>
                <a:cs typeface="Calibri"/>
                <a:sym typeface="Calibri"/>
              </a:rPr>
              <a:t>        GEODE</a:t>
            </a:r>
            <a:endParaRPr sz="2500">
              <a:solidFill>
                <a:srgbClr val="1C4587"/>
              </a:solidFill>
              <a:latin typeface="Calibri"/>
              <a:ea typeface="Calibri"/>
              <a:cs typeface="Calibri"/>
              <a:sym typeface="Calibri"/>
            </a:endParaRPr>
          </a:p>
        </p:txBody>
      </p:sp>
      <p:pic>
        <p:nvPicPr>
          <p:cNvPr descr="Shape&#10;&#10;Description automatically generated" id="137" name="Google Shape;137;p19"/>
          <p:cNvPicPr preferRelativeResize="0"/>
          <p:nvPr/>
        </p:nvPicPr>
        <p:blipFill rotWithShape="1">
          <a:blip r:embed="rId5">
            <a:alphaModFix/>
          </a:blip>
          <a:srcRect b="0" l="0" r="0" t="0"/>
          <a:stretch/>
        </p:blipFill>
        <p:spPr>
          <a:xfrm>
            <a:off x="157025" y="1940300"/>
            <a:ext cx="3130976" cy="2626875"/>
          </a:xfrm>
          <a:prstGeom prst="rect">
            <a:avLst/>
          </a:prstGeom>
          <a:noFill/>
          <a:ln>
            <a:noFill/>
          </a:ln>
        </p:spPr>
      </p:pic>
      <p:pic>
        <p:nvPicPr>
          <p:cNvPr id="138" name="Google Shape;138;p19"/>
          <p:cNvPicPr preferRelativeResize="0"/>
          <p:nvPr/>
        </p:nvPicPr>
        <p:blipFill>
          <a:blip r:embed="rId6">
            <a:alphaModFix/>
          </a:blip>
          <a:stretch>
            <a:fillRect/>
          </a:stretch>
        </p:blipFill>
        <p:spPr>
          <a:xfrm>
            <a:off x="1313803" y="4014819"/>
            <a:ext cx="701930" cy="411443"/>
          </a:xfrm>
          <a:prstGeom prst="rect">
            <a:avLst/>
          </a:prstGeom>
          <a:noFill/>
          <a:ln>
            <a:noFill/>
          </a:ln>
        </p:spPr>
      </p:pic>
      <p:sp>
        <p:nvSpPr>
          <p:cNvPr id="139" name="Google Shape;139;p19"/>
          <p:cNvSpPr txBox="1"/>
          <p:nvPr/>
        </p:nvSpPr>
        <p:spPr>
          <a:xfrm>
            <a:off x="4102300" y="2010850"/>
            <a:ext cx="3891600" cy="1450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Font typeface="Arial"/>
              <a:buNone/>
            </a:pPr>
            <a:r>
              <a:rPr lang="en" sz="2500">
                <a:solidFill>
                  <a:srgbClr val="1C4587"/>
                </a:solidFill>
                <a:latin typeface="Calibri"/>
                <a:ea typeface="Calibri"/>
                <a:cs typeface="Calibri"/>
                <a:sym typeface="Calibri"/>
              </a:rPr>
              <a:t>GEODE </a:t>
            </a:r>
            <a:r>
              <a:rPr lang="en" sz="2500">
                <a:solidFill>
                  <a:srgbClr val="1C4587"/>
                </a:solidFill>
                <a:latin typeface="Calibri"/>
                <a:ea typeface="Calibri"/>
                <a:cs typeface="Calibri"/>
                <a:sym typeface="Calibri"/>
              </a:rPr>
              <a:t>SPS geometry          </a:t>
            </a:r>
            <a:endParaRPr sz="2500">
              <a:solidFill>
                <a:srgbClr val="1C4587"/>
              </a:solidFill>
              <a:latin typeface="Calibri"/>
              <a:ea typeface="Calibri"/>
              <a:cs typeface="Calibri"/>
              <a:sym typeface="Calibri"/>
            </a:endParaRPr>
          </a:p>
          <a:p>
            <a:pPr indent="0" lvl="0" marL="0" rtl="0" algn="l">
              <a:spcBef>
                <a:spcPts val="0"/>
              </a:spcBef>
              <a:spcAft>
                <a:spcPts val="0"/>
              </a:spcAft>
              <a:buClr>
                <a:schemeClr val="dk1"/>
              </a:buClr>
              <a:buFont typeface="Arial"/>
              <a:buNone/>
            </a:pPr>
            <a:r>
              <a:rPr lang="en" sz="2500">
                <a:solidFill>
                  <a:srgbClr val="1C4587"/>
                </a:solidFill>
                <a:latin typeface="Calibri"/>
                <a:ea typeface="Calibri"/>
                <a:cs typeface="Calibri"/>
                <a:sym typeface="Calibri"/>
              </a:rPr>
              <a:t>   slightly larger than </a:t>
            </a:r>
            <a:endParaRPr sz="2500">
              <a:solidFill>
                <a:srgbClr val="1C4587"/>
              </a:solidFill>
              <a:latin typeface="Calibri"/>
              <a:ea typeface="Calibri"/>
              <a:cs typeface="Calibri"/>
              <a:sym typeface="Calibri"/>
            </a:endParaRPr>
          </a:p>
          <a:p>
            <a:pPr indent="0" lvl="0" marL="0" rtl="0" algn="l">
              <a:spcBef>
                <a:spcPts val="0"/>
              </a:spcBef>
              <a:spcAft>
                <a:spcPts val="0"/>
              </a:spcAft>
              <a:buClr>
                <a:schemeClr val="dk1"/>
              </a:buClr>
              <a:buFont typeface="Arial"/>
              <a:buNone/>
            </a:pPr>
            <a:r>
              <a:rPr lang="en" sz="2500">
                <a:solidFill>
                  <a:srgbClr val="1C4587"/>
                </a:solidFill>
                <a:latin typeface="Calibri"/>
                <a:ea typeface="Calibri"/>
                <a:cs typeface="Calibri"/>
                <a:sym typeface="Calibri"/>
              </a:rPr>
              <a:t>MAD-X SPS geometry </a:t>
            </a:r>
            <a:endParaRPr sz="2500">
              <a:solidFill>
                <a:srgbClr val="1C4587"/>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pic>
        <p:nvPicPr>
          <p:cNvPr id="144" name="Google Shape;144;p20"/>
          <p:cNvPicPr preferRelativeResize="0"/>
          <p:nvPr/>
        </p:nvPicPr>
        <p:blipFill>
          <a:blip r:embed="rId3">
            <a:alphaModFix/>
          </a:blip>
          <a:stretch>
            <a:fillRect/>
          </a:stretch>
        </p:blipFill>
        <p:spPr>
          <a:xfrm>
            <a:off x="60800" y="4652363"/>
            <a:ext cx="432275" cy="432275"/>
          </a:xfrm>
          <a:prstGeom prst="rect">
            <a:avLst/>
          </a:prstGeom>
          <a:noFill/>
          <a:ln>
            <a:noFill/>
          </a:ln>
        </p:spPr>
      </p:pic>
      <p:sp>
        <p:nvSpPr>
          <p:cNvPr id="145" name="Google Shape;145;p20"/>
          <p:cNvSpPr txBox="1"/>
          <p:nvPr/>
        </p:nvSpPr>
        <p:spPr>
          <a:xfrm>
            <a:off x="573225" y="4699138"/>
            <a:ext cx="5611200" cy="33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2"/>
                </a:solidFill>
              </a:rPr>
              <a:t>SPS survey                                                              26/2/2024</a:t>
            </a:r>
            <a:endParaRPr sz="1100">
              <a:solidFill>
                <a:schemeClr val="dk2"/>
              </a:solidFill>
            </a:endParaRPr>
          </a:p>
        </p:txBody>
      </p:sp>
      <p:cxnSp>
        <p:nvCxnSpPr>
          <p:cNvPr id="146" name="Google Shape;146;p20"/>
          <p:cNvCxnSpPr/>
          <p:nvPr/>
        </p:nvCxnSpPr>
        <p:spPr>
          <a:xfrm>
            <a:off x="747150" y="4652375"/>
            <a:ext cx="7649700" cy="40200"/>
          </a:xfrm>
          <a:prstGeom prst="straightConnector1">
            <a:avLst/>
          </a:prstGeom>
          <a:noFill/>
          <a:ln cap="flat" cmpd="sng" w="9525">
            <a:solidFill>
              <a:schemeClr val="dk2"/>
            </a:solidFill>
            <a:prstDash val="solid"/>
            <a:round/>
            <a:headEnd len="med" w="med" type="none"/>
            <a:tailEnd len="med" w="med" type="none"/>
          </a:ln>
        </p:spPr>
      </p:cxnSp>
      <p:sp>
        <p:nvSpPr>
          <p:cNvPr id="147" name="Google Shape;147;p2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148" name="Google Shape;148;p20"/>
          <p:cNvSpPr txBox="1"/>
          <p:nvPr/>
        </p:nvSpPr>
        <p:spPr>
          <a:xfrm>
            <a:off x="4952300" y="1077450"/>
            <a:ext cx="4256700" cy="748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000">
                <a:solidFill>
                  <a:srgbClr val="1C4587"/>
                </a:solidFill>
                <a:latin typeface="Calibri"/>
                <a:ea typeface="Calibri"/>
                <a:cs typeface="Calibri"/>
                <a:sym typeface="Calibri"/>
              </a:rPr>
              <a:t>The geometry difference is reflected as a global discrepancy in all  coordinates </a:t>
            </a:r>
            <a:endParaRPr sz="2000">
              <a:solidFill>
                <a:srgbClr val="1C4587"/>
              </a:solidFill>
              <a:latin typeface="Calibri"/>
              <a:ea typeface="Calibri"/>
              <a:cs typeface="Calibri"/>
              <a:sym typeface="Calibri"/>
            </a:endParaRPr>
          </a:p>
        </p:txBody>
      </p:sp>
      <p:sp>
        <p:nvSpPr>
          <p:cNvPr id="149" name="Google Shape;149;p20"/>
          <p:cNvSpPr txBox="1"/>
          <p:nvPr/>
        </p:nvSpPr>
        <p:spPr>
          <a:xfrm>
            <a:off x="5003125" y="2075050"/>
            <a:ext cx="3976200" cy="926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000">
                <a:solidFill>
                  <a:srgbClr val="1C4587"/>
                </a:solidFill>
                <a:latin typeface="Calibri"/>
                <a:ea typeface="Calibri"/>
                <a:cs typeface="Calibri"/>
                <a:sym typeface="Calibri"/>
              </a:rPr>
              <a:t>Almost machine plane   →  X, Y</a:t>
            </a:r>
            <a:endParaRPr sz="2000">
              <a:solidFill>
                <a:srgbClr val="1C4587"/>
              </a:solidFill>
              <a:latin typeface="Calibri"/>
              <a:ea typeface="Calibri"/>
              <a:cs typeface="Calibri"/>
              <a:sym typeface="Calibri"/>
            </a:endParaRPr>
          </a:p>
          <a:p>
            <a:pPr indent="0" lvl="0" marL="0" rtl="0" algn="l">
              <a:spcBef>
                <a:spcPts val="0"/>
              </a:spcBef>
              <a:spcAft>
                <a:spcPts val="0"/>
              </a:spcAft>
              <a:buNone/>
            </a:pPr>
            <a:r>
              <a:rPr lang="en" sz="2000">
                <a:solidFill>
                  <a:srgbClr val="1C4587"/>
                </a:solidFill>
                <a:latin typeface="Calibri"/>
                <a:ea typeface="Calibri"/>
                <a:cs typeface="Calibri"/>
                <a:sym typeface="Calibri"/>
              </a:rPr>
              <a:t>Almost vertical  → Z</a:t>
            </a:r>
            <a:endParaRPr sz="2000">
              <a:solidFill>
                <a:srgbClr val="1C4587"/>
              </a:solidFill>
              <a:latin typeface="Calibri"/>
              <a:ea typeface="Calibri"/>
              <a:cs typeface="Calibri"/>
              <a:sym typeface="Calibri"/>
            </a:endParaRPr>
          </a:p>
        </p:txBody>
      </p:sp>
      <p:sp>
        <p:nvSpPr>
          <p:cNvPr id="150" name="Google Shape;150;p20"/>
          <p:cNvSpPr txBox="1"/>
          <p:nvPr/>
        </p:nvSpPr>
        <p:spPr>
          <a:xfrm>
            <a:off x="5003125" y="2871438"/>
            <a:ext cx="3195000" cy="1055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000">
                <a:solidFill>
                  <a:srgbClr val="1C4587"/>
                </a:solidFill>
                <a:latin typeface="Calibri"/>
                <a:ea typeface="Calibri"/>
                <a:cs typeface="Calibri"/>
                <a:sym typeface="Calibri"/>
              </a:rPr>
              <a:t>Displacement of 4 mm in the machine planes </a:t>
            </a:r>
            <a:endParaRPr sz="2000">
              <a:solidFill>
                <a:srgbClr val="1C4587"/>
              </a:solidFill>
              <a:latin typeface="Calibri"/>
              <a:ea typeface="Calibri"/>
              <a:cs typeface="Calibri"/>
              <a:sym typeface="Calibri"/>
            </a:endParaRPr>
          </a:p>
        </p:txBody>
      </p:sp>
      <p:pic>
        <p:nvPicPr>
          <p:cNvPr id="151" name="Google Shape;151;p20"/>
          <p:cNvPicPr preferRelativeResize="0"/>
          <p:nvPr/>
        </p:nvPicPr>
        <p:blipFill>
          <a:blip r:embed="rId4">
            <a:alphaModFix/>
          </a:blip>
          <a:stretch>
            <a:fillRect/>
          </a:stretch>
        </p:blipFill>
        <p:spPr>
          <a:xfrm>
            <a:off x="60800" y="744712"/>
            <a:ext cx="4872150" cy="3654100"/>
          </a:xfrm>
          <a:prstGeom prst="rect">
            <a:avLst/>
          </a:prstGeom>
          <a:noFill/>
          <a:ln>
            <a:noFill/>
          </a:ln>
        </p:spPr>
      </p:pic>
      <p:sp>
        <p:nvSpPr>
          <p:cNvPr id="152" name="Google Shape;152;p20"/>
          <p:cNvSpPr txBox="1"/>
          <p:nvPr/>
        </p:nvSpPr>
        <p:spPr>
          <a:xfrm>
            <a:off x="122100" y="114850"/>
            <a:ext cx="5847000" cy="547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4000">
                <a:solidFill>
                  <a:srgbClr val="1C4587"/>
                </a:solidFill>
                <a:latin typeface="Calibri"/>
                <a:ea typeface="Calibri"/>
                <a:cs typeface="Calibri"/>
                <a:sym typeface="Calibri"/>
              </a:rPr>
              <a:t>SPS </a:t>
            </a:r>
            <a:r>
              <a:rPr lang="en" sz="3000">
                <a:solidFill>
                  <a:srgbClr val="1C4587"/>
                </a:solidFill>
                <a:latin typeface="Calibri"/>
                <a:ea typeface="Calibri"/>
                <a:cs typeface="Calibri"/>
                <a:sym typeface="Calibri"/>
              </a:rPr>
              <a:t>reference geometry </a:t>
            </a:r>
            <a:endParaRPr sz="3000">
              <a:solidFill>
                <a:srgbClr val="1C4587"/>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pic>
        <p:nvPicPr>
          <p:cNvPr id="157" name="Google Shape;157;p21"/>
          <p:cNvPicPr preferRelativeResize="0"/>
          <p:nvPr/>
        </p:nvPicPr>
        <p:blipFill>
          <a:blip r:embed="rId3">
            <a:alphaModFix/>
          </a:blip>
          <a:stretch>
            <a:fillRect/>
          </a:stretch>
        </p:blipFill>
        <p:spPr>
          <a:xfrm>
            <a:off x="60800" y="4652363"/>
            <a:ext cx="432275" cy="432275"/>
          </a:xfrm>
          <a:prstGeom prst="rect">
            <a:avLst/>
          </a:prstGeom>
          <a:noFill/>
          <a:ln>
            <a:noFill/>
          </a:ln>
        </p:spPr>
      </p:pic>
      <p:sp>
        <p:nvSpPr>
          <p:cNvPr id="158" name="Google Shape;158;p21"/>
          <p:cNvSpPr txBox="1"/>
          <p:nvPr/>
        </p:nvSpPr>
        <p:spPr>
          <a:xfrm>
            <a:off x="573225" y="4699138"/>
            <a:ext cx="5611200" cy="33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2"/>
                </a:solidFill>
              </a:rPr>
              <a:t>SPS survey                                                              26/2/2024</a:t>
            </a:r>
            <a:endParaRPr sz="1100">
              <a:solidFill>
                <a:schemeClr val="dk2"/>
              </a:solidFill>
            </a:endParaRPr>
          </a:p>
        </p:txBody>
      </p:sp>
      <p:cxnSp>
        <p:nvCxnSpPr>
          <p:cNvPr id="159" name="Google Shape;159;p21"/>
          <p:cNvCxnSpPr/>
          <p:nvPr/>
        </p:nvCxnSpPr>
        <p:spPr>
          <a:xfrm>
            <a:off x="747150" y="4652375"/>
            <a:ext cx="7649700" cy="40200"/>
          </a:xfrm>
          <a:prstGeom prst="straightConnector1">
            <a:avLst/>
          </a:prstGeom>
          <a:noFill/>
          <a:ln cap="flat" cmpd="sng" w="9525">
            <a:solidFill>
              <a:schemeClr val="dk2"/>
            </a:solidFill>
            <a:prstDash val="solid"/>
            <a:round/>
            <a:headEnd len="med" w="med" type="none"/>
            <a:tailEnd len="med" w="med" type="none"/>
          </a:ln>
        </p:spPr>
      </p:cxnSp>
      <p:sp>
        <p:nvSpPr>
          <p:cNvPr id="160" name="Google Shape;160;p2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161" name="Google Shape;161;p21"/>
          <p:cNvSpPr txBox="1"/>
          <p:nvPr/>
        </p:nvSpPr>
        <p:spPr>
          <a:xfrm>
            <a:off x="0" y="1005475"/>
            <a:ext cx="8849400" cy="800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2200">
                <a:solidFill>
                  <a:srgbClr val="1C4587"/>
                </a:solidFill>
                <a:latin typeface="Calibri"/>
                <a:ea typeface="Calibri"/>
                <a:cs typeface="Calibri"/>
                <a:sym typeface="Calibri"/>
              </a:rPr>
              <a:t>The difference in geometry comes from a miscalculation on the particle trajectory path called as S (reference orbit) or DCUM (cumulate distance) </a:t>
            </a:r>
            <a:endParaRPr sz="2200">
              <a:solidFill>
                <a:srgbClr val="1C4587"/>
              </a:solidFill>
              <a:latin typeface="Calibri"/>
              <a:ea typeface="Calibri"/>
              <a:cs typeface="Calibri"/>
              <a:sym typeface="Calibri"/>
            </a:endParaRPr>
          </a:p>
        </p:txBody>
      </p:sp>
      <p:sp>
        <p:nvSpPr>
          <p:cNvPr id="162" name="Google Shape;162;p21"/>
          <p:cNvSpPr txBox="1"/>
          <p:nvPr/>
        </p:nvSpPr>
        <p:spPr>
          <a:xfrm>
            <a:off x="122100" y="114850"/>
            <a:ext cx="5847000" cy="547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4000">
                <a:solidFill>
                  <a:srgbClr val="1C4587"/>
                </a:solidFill>
                <a:latin typeface="Calibri"/>
                <a:ea typeface="Calibri"/>
                <a:cs typeface="Calibri"/>
                <a:sym typeface="Calibri"/>
              </a:rPr>
              <a:t>SPS </a:t>
            </a:r>
            <a:r>
              <a:rPr lang="en" sz="3000">
                <a:solidFill>
                  <a:srgbClr val="1C4587"/>
                </a:solidFill>
                <a:latin typeface="Calibri"/>
                <a:ea typeface="Calibri"/>
                <a:cs typeface="Calibri"/>
                <a:sym typeface="Calibri"/>
              </a:rPr>
              <a:t>reference geometry </a:t>
            </a:r>
            <a:endParaRPr sz="3000">
              <a:solidFill>
                <a:srgbClr val="1C4587"/>
              </a:solidFill>
              <a:latin typeface="Calibri"/>
              <a:ea typeface="Calibri"/>
              <a:cs typeface="Calibri"/>
              <a:sym typeface="Calibri"/>
            </a:endParaRPr>
          </a:p>
        </p:txBody>
      </p:sp>
      <p:pic>
        <p:nvPicPr>
          <p:cNvPr id="163" name="Google Shape;163;p21"/>
          <p:cNvPicPr preferRelativeResize="0"/>
          <p:nvPr/>
        </p:nvPicPr>
        <p:blipFill>
          <a:blip r:embed="rId4">
            <a:alphaModFix/>
          </a:blip>
          <a:stretch>
            <a:fillRect/>
          </a:stretch>
        </p:blipFill>
        <p:spPr>
          <a:xfrm>
            <a:off x="799300" y="2085448"/>
            <a:ext cx="3573975" cy="2287357"/>
          </a:xfrm>
          <a:prstGeom prst="rect">
            <a:avLst/>
          </a:prstGeom>
          <a:noFill/>
          <a:ln>
            <a:noFill/>
          </a:ln>
        </p:spPr>
      </p:pic>
      <p:sp>
        <p:nvSpPr>
          <p:cNvPr id="164" name="Google Shape;164;p21"/>
          <p:cNvSpPr/>
          <p:nvPr/>
        </p:nvSpPr>
        <p:spPr>
          <a:xfrm rot="-1581830">
            <a:off x="1076650" y="3368619"/>
            <a:ext cx="1604478" cy="815855"/>
          </a:xfrm>
          <a:prstGeom prst="rect">
            <a:avLst/>
          </a:prstGeom>
          <a:noFill/>
          <a:ln cap="flat" cmpd="sng" w="28575">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65" name="Google Shape;165;p21"/>
          <p:cNvSpPr txBox="1"/>
          <p:nvPr/>
        </p:nvSpPr>
        <p:spPr>
          <a:xfrm>
            <a:off x="4639525" y="3717150"/>
            <a:ext cx="4381500" cy="800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600">
                <a:solidFill>
                  <a:srgbClr val="1C4587"/>
                </a:solidFill>
                <a:latin typeface="Calibri"/>
                <a:ea typeface="Calibri"/>
                <a:cs typeface="Calibri"/>
                <a:sym typeface="Calibri"/>
              </a:rPr>
              <a:t>*For this first analysis we are taking into account just the 744 SPS dipoles</a:t>
            </a:r>
            <a:endParaRPr sz="1600">
              <a:solidFill>
                <a:srgbClr val="1C4587"/>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pic>
        <p:nvPicPr>
          <p:cNvPr id="170" name="Google Shape;170;p22"/>
          <p:cNvPicPr preferRelativeResize="0"/>
          <p:nvPr/>
        </p:nvPicPr>
        <p:blipFill>
          <a:blip r:embed="rId3">
            <a:alphaModFix/>
          </a:blip>
          <a:stretch>
            <a:fillRect/>
          </a:stretch>
        </p:blipFill>
        <p:spPr>
          <a:xfrm>
            <a:off x="60800" y="4652363"/>
            <a:ext cx="432275" cy="432275"/>
          </a:xfrm>
          <a:prstGeom prst="rect">
            <a:avLst/>
          </a:prstGeom>
          <a:noFill/>
          <a:ln>
            <a:noFill/>
          </a:ln>
        </p:spPr>
      </p:pic>
      <p:sp>
        <p:nvSpPr>
          <p:cNvPr id="171" name="Google Shape;171;p22"/>
          <p:cNvSpPr txBox="1"/>
          <p:nvPr/>
        </p:nvSpPr>
        <p:spPr>
          <a:xfrm>
            <a:off x="573225" y="4699138"/>
            <a:ext cx="5611200" cy="33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2"/>
                </a:solidFill>
              </a:rPr>
              <a:t>SPS survey                                                              26/2/2024</a:t>
            </a:r>
            <a:endParaRPr sz="1100">
              <a:solidFill>
                <a:schemeClr val="dk2"/>
              </a:solidFill>
            </a:endParaRPr>
          </a:p>
        </p:txBody>
      </p:sp>
      <p:cxnSp>
        <p:nvCxnSpPr>
          <p:cNvPr id="172" name="Google Shape;172;p22"/>
          <p:cNvCxnSpPr/>
          <p:nvPr/>
        </p:nvCxnSpPr>
        <p:spPr>
          <a:xfrm>
            <a:off x="747150" y="4652375"/>
            <a:ext cx="7649700" cy="40200"/>
          </a:xfrm>
          <a:prstGeom prst="straightConnector1">
            <a:avLst/>
          </a:prstGeom>
          <a:noFill/>
          <a:ln cap="flat" cmpd="sng" w="9525">
            <a:solidFill>
              <a:schemeClr val="dk2"/>
            </a:solidFill>
            <a:prstDash val="solid"/>
            <a:round/>
            <a:headEnd len="med" w="med" type="none"/>
            <a:tailEnd len="med" w="med" type="none"/>
          </a:ln>
        </p:spPr>
      </p:cxnSp>
      <p:sp>
        <p:nvSpPr>
          <p:cNvPr id="173" name="Google Shape;173;p2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cxnSp>
        <p:nvCxnSpPr>
          <p:cNvPr id="174" name="Google Shape;174;p22"/>
          <p:cNvCxnSpPr/>
          <p:nvPr/>
        </p:nvCxnSpPr>
        <p:spPr>
          <a:xfrm flipH="1" rot="10800000">
            <a:off x="5563250" y="1270850"/>
            <a:ext cx="358800" cy="357000"/>
          </a:xfrm>
          <a:prstGeom prst="straightConnector1">
            <a:avLst/>
          </a:prstGeom>
          <a:noFill/>
          <a:ln cap="flat" cmpd="sng" w="9525">
            <a:solidFill>
              <a:schemeClr val="accent1"/>
            </a:solidFill>
            <a:prstDash val="solid"/>
            <a:miter lim="800000"/>
            <a:headEnd len="sm" w="sm" type="none"/>
            <a:tailEnd len="sm" w="sm" type="none"/>
          </a:ln>
        </p:spPr>
      </p:cxnSp>
      <p:cxnSp>
        <p:nvCxnSpPr>
          <p:cNvPr id="175" name="Google Shape;175;p22"/>
          <p:cNvCxnSpPr/>
          <p:nvPr/>
        </p:nvCxnSpPr>
        <p:spPr>
          <a:xfrm>
            <a:off x="7442863" y="1277706"/>
            <a:ext cx="301500" cy="414600"/>
          </a:xfrm>
          <a:prstGeom prst="straightConnector1">
            <a:avLst/>
          </a:prstGeom>
          <a:noFill/>
          <a:ln cap="flat" cmpd="sng" w="9525">
            <a:solidFill>
              <a:schemeClr val="accent1"/>
            </a:solidFill>
            <a:prstDash val="solid"/>
            <a:miter lim="800000"/>
            <a:headEnd len="sm" w="sm" type="none"/>
            <a:tailEnd len="sm" w="sm" type="none"/>
          </a:ln>
        </p:spPr>
      </p:cxnSp>
      <p:cxnSp>
        <p:nvCxnSpPr>
          <p:cNvPr id="176" name="Google Shape;176;p22"/>
          <p:cNvCxnSpPr/>
          <p:nvPr/>
        </p:nvCxnSpPr>
        <p:spPr>
          <a:xfrm>
            <a:off x="5446862" y="1520418"/>
            <a:ext cx="233700" cy="241200"/>
          </a:xfrm>
          <a:prstGeom prst="straightConnector1">
            <a:avLst/>
          </a:prstGeom>
          <a:noFill/>
          <a:ln cap="flat" cmpd="sng" w="9525">
            <a:solidFill>
              <a:schemeClr val="accent1"/>
            </a:solidFill>
            <a:prstDash val="solid"/>
            <a:miter lim="800000"/>
            <a:headEnd len="sm" w="sm" type="none"/>
            <a:tailEnd len="sm" w="sm" type="none"/>
          </a:ln>
        </p:spPr>
      </p:cxnSp>
      <p:cxnSp>
        <p:nvCxnSpPr>
          <p:cNvPr id="177" name="Google Shape;177;p22"/>
          <p:cNvCxnSpPr/>
          <p:nvPr/>
        </p:nvCxnSpPr>
        <p:spPr>
          <a:xfrm>
            <a:off x="5828384" y="1180307"/>
            <a:ext cx="233700" cy="241200"/>
          </a:xfrm>
          <a:prstGeom prst="straightConnector1">
            <a:avLst/>
          </a:prstGeom>
          <a:noFill/>
          <a:ln cap="flat" cmpd="sng" w="9525">
            <a:solidFill>
              <a:schemeClr val="accent1"/>
            </a:solidFill>
            <a:prstDash val="solid"/>
            <a:miter lim="800000"/>
            <a:headEnd len="sm" w="sm" type="none"/>
            <a:tailEnd len="sm" w="sm" type="none"/>
          </a:ln>
        </p:spPr>
      </p:cxnSp>
      <p:cxnSp>
        <p:nvCxnSpPr>
          <p:cNvPr id="178" name="Google Shape;178;p22"/>
          <p:cNvCxnSpPr/>
          <p:nvPr/>
        </p:nvCxnSpPr>
        <p:spPr>
          <a:xfrm flipH="1" rot="10800000">
            <a:off x="7614584" y="1596620"/>
            <a:ext cx="246300" cy="165000"/>
          </a:xfrm>
          <a:prstGeom prst="straightConnector1">
            <a:avLst/>
          </a:prstGeom>
          <a:noFill/>
          <a:ln cap="flat" cmpd="sng" w="9525">
            <a:solidFill>
              <a:schemeClr val="accent1"/>
            </a:solidFill>
            <a:prstDash val="solid"/>
            <a:miter lim="800000"/>
            <a:headEnd len="sm" w="sm" type="none"/>
            <a:tailEnd len="sm" w="sm" type="none"/>
          </a:ln>
        </p:spPr>
      </p:cxnSp>
      <p:cxnSp>
        <p:nvCxnSpPr>
          <p:cNvPr id="179" name="Google Shape;179;p22"/>
          <p:cNvCxnSpPr/>
          <p:nvPr/>
        </p:nvCxnSpPr>
        <p:spPr>
          <a:xfrm flipH="1" rot="10800000">
            <a:off x="7274042" y="1196673"/>
            <a:ext cx="277500" cy="216000"/>
          </a:xfrm>
          <a:prstGeom prst="straightConnector1">
            <a:avLst/>
          </a:prstGeom>
          <a:noFill/>
          <a:ln cap="flat" cmpd="sng" w="9525">
            <a:solidFill>
              <a:schemeClr val="accent1"/>
            </a:solidFill>
            <a:prstDash val="solid"/>
            <a:miter lim="800000"/>
            <a:headEnd len="sm" w="sm" type="none"/>
            <a:tailEnd len="sm" w="sm" type="none"/>
          </a:ln>
        </p:spPr>
      </p:cxnSp>
      <p:sp>
        <p:nvSpPr>
          <p:cNvPr id="180" name="Google Shape;180;p22"/>
          <p:cNvSpPr txBox="1"/>
          <p:nvPr/>
        </p:nvSpPr>
        <p:spPr>
          <a:xfrm>
            <a:off x="6091394" y="1978250"/>
            <a:ext cx="2010000" cy="2847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 sz="1400">
                <a:solidFill>
                  <a:schemeClr val="dk1"/>
                </a:solidFill>
                <a:latin typeface="Calibri"/>
                <a:ea typeface="Calibri"/>
                <a:cs typeface="Calibri"/>
                <a:sym typeface="Calibri"/>
              </a:rPr>
              <a:t>Real Path length</a:t>
            </a:r>
            <a:endParaRPr sz="1400">
              <a:solidFill>
                <a:schemeClr val="dk1"/>
              </a:solidFill>
              <a:latin typeface="Calibri"/>
              <a:ea typeface="Calibri"/>
              <a:cs typeface="Calibri"/>
              <a:sym typeface="Calibri"/>
            </a:endParaRPr>
          </a:p>
        </p:txBody>
      </p:sp>
      <p:sp>
        <p:nvSpPr>
          <p:cNvPr id="181" name="Google Shape;181;p22"/>
          <p:cNvSpPr txBox="1"/>
          <p:nvPr/>
        </p:nvSpPr>
        <p:spPr>
          <a:xfrm>
            <a:off x="175950" y="1029500"/>
            <a:ext cx="4815000" cy="800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solidFill>
                  <a:srgbClr val="1C4587"/>
                </a:solidFill>
                <a:latin typeface="Calibri"/>
                <a:ea typeface="Calibri"/>
                <a:cs typeface="Calibri"/>
                <a:sym typeface="Calibri"/>
              </a:rPr>
              <a:t>The input in GEODE is the distance between the elements faces.</a:t>
            </a:r>
            <a:endParaRPr sz="2000">
              <a:solidFill>
                <a:srgbClr val="1C4587"/>
              </a:solidFill>
              <a:latin typeface="Calibri"/>
              <a:ea typeface="Calibri"/>
              <a:cs typeface="Calibri"/>
              <a:sym typeface="Calibri"/>
            </a:endParaRPr>
          </a:p>
        </p:txBody>
      </p:sp>
      <p:sp>
        <p:nvSpPr>
          <p:cNvPr id="182" name="Google Shape;182;p22"/>
          <p:cNvSpPr txBox="1"/>
          <p:nvPr/>
        </p:nvSpPr>
        <p:spPr>
          <a:xfrm>
            <a:off x="131500" y="2104950"/>
            <a:ext cx="5294100" cy="2339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solidFill>
                  <a:srgbClr val="1C4587"/>
                </a:solidFill>
                <a:latin typeface="Calibri"/>
                <a:ea typeface="Calibri"/>
                <a:cs typeface="Calibri"/>
                <a:sym typeface="Calibri"/>
              </a:rPr>
              <a:t>The length in MAD-X can be arc or straight, but</a:t>
            </a:r>
            <a:r>
              <a:rPr b="1" lang="en" sz="2000">
                <a:solidFill>
                  <a:srgbClr val="1C4587"/>
                </a:solidFill>
                <a:latin typeface="Calibri"/>
                <a:ea typeface="Calibri"/>
                <a:cs typeface="Calibri"/>
                <a:sym typeface="Calibri"/>
              </a:rPr>
              <a:t> S</a:t>
            </a:r>
            <a:r>
              <a:rPr lang="en" sz="2000">
                <a:solidFill>
                  <a:srgbClr val="1C4587"/>
                </a:solidFill>
                <a:latin typeface="Calibri"/>
                <a:ea typeface="Calibri"/>
                <a:cs typeface="Calibri"/>
                <a:sym typeface="Calibri"/>
              </a:rPr>
              <a:t> is always the accumulate path length.</a:t>
            </a:r>
            <a:endParaRPr sz="2000">
              <a:solidFill>
                <a:srgbClr val="1C4587"/>
              </a:solidFill>
              <a:latin typeface="Calibri"/>
              <a:ea typeface="Calibri"/>
              <a:cs typeface="Calibri"/>
              <a:sym typeface="Calibri"/>
            </a:endParaRPr>
          </a:p>
          <a:p>
            <a:pPr indent="0" lvl="0" marL="0" rtl="0" algn="l">
              <a:spcBef>
                <a:spcPts val="0"/>
              </a:spcBef>
              <a:spcAft>
                <a:spcPts val="0"/>
              </a:spcAft>
              <a:buNone/>
            </a:pPr>
            <a:r>
              <a:t/>
            </a:r>
            <a:endParaRPr sz="2000">
              <a:solidFill>
                <a:srgbClr val="1C4587"/>
              </a:solidFill>
              <a:latin typeface="Calibri"/>
              <a:ea typeface="Calibri"/>
              <a:cs typeface="Calibri"/>
              <a:sym typeface="Calibri"/>
            </a:endParaRPr>
          </a:p>
          <a:p>
            <a:pPr indent="0" lvl="0" marL="0" rtl="0" algn="l">
              <a:spcBef>
                <a:spcPts val="0"/>
              </a:spcBef>
              <a:spcAft>
                <a:spcPts val="0"/>
              </a:spcAft>
              <a:buNone/>
            </a:pPr>
            <a:r>
              <a:t/>
            </a:r>
            <a:endParaRPr sz="2000">
              <a:solidFill>
                <a:srgbClr val="1C4587"/>
              </a:solidFill>
              <a:latin typeface="Calibri"/>
              <a:ea typeface="Calibri"/>
              <a:cs typeface="Calibri"/>
              <a:sym typeface="Calibri"/>
            </a:endParaRPr>
          </a:p>
          <a:p>
            <a:pPr indent="0" lvl="0" marL="0" rtl="0" algn="l">
              <a:spcBef>
                <a:spcPts val="0"/>
              </a:spcBef>
              <a:spcAft>
                <a:spcPts val="0"/>
              </a:spcAft>
              <a:buNone/>
            </a:pPr>
            <a:r>
              <a:t/>
            </a:r>
            <a:endParaRPr sz="2000">
              <a:solidFill>
                <a:srgbClr val="1C4587"/>
              </a:solidFill>
              <a:latin typeface="Calibri"/>
              <a:ea typeface="Calibri"/>
              <a:cs typeface="Calibri"/>
              <a:sym typeface="Calibri"/>
            </a:endParaRPr>
          </a:p>
          <a:p>
            <a:pPr indent="0" lvl="0" marL="0" rtl="0" algn="l">
              <a:spcBef>
                <a:spcPts val="0"/>
              </a:spcBef>
              <a:spcAft>
                <a:spcPts val="0"/>
              </a:spcAft>
              <a:buNone/>
            </a:pPr>
            <a:r>
              <a:rPr lang="en" sz="2000">
                <a:solidFill>
                  <a:srgbClr val="1C4587"/>
                </a:solidFill>
                <a:latin typeface="Calibri"/>
                <a:ea typeface="Calibri"/>
                <a:cs typeface="Calibri"/>
                <a:sym typeface="Calibri"/>
              </a:rPr>
              <a:t>This is why the GEODE SPS circumference is larger.</a:t>
            </a:r>
            <a:endParaRPr sz="2000">
              <a:solidFill>
                <a:srgbClr val="1C4587"/>
              </a:solidFill>
              <a:latin typeface="Calibri"/>
              <a:ea typeface="Calibri"/>
              <a:cs typeface="Calibri"/>
              <a:sym typeface="Calibri"/>
            </a:endParaRPr>
          </a:p>
        </p:txBody>
      </p:sp>
      <p:cxnSp>
        <p:nvCxnSpPr>
          <p:cNvPr id="183" name="Google Shape;183;p22"/>
          <p:cNvCxnSpPr/>
          <p:nvPr/>
        </p:nvCxnSpPr>
        <p:spPr>
          <a:xfrm>
            <a:off x="7462925" y="2608373"/>
            <a:ext cx="0" cy="0"/>
          </a:xfrm>
          <a:prstGeom prst="straightConnector1">
            <a:avLst/>
          </a:prstGeom>
          <a:noFill/>
          <a:ln cap="flat" cmpd="sng" w="9525">
            <a:solidFill>
              <a:schemeClr val="dk2"/>
            </a:solidFill>
            <a:prstDash val="solid"/>
            <a:round/>
            <a:headEnd len="med" w="med" type="none"/>
            <a:tailEnd len="med" w="med" type="none"/>
          </a:ln>
        </p:spPr>
      </p:cxnSp>
      <p:sp>
        <p:nvSpPr>
          <p:cNvPr id="184" name="Google Shape;184;p22"/>
          <p:cNvSpPr/>
          <p:nvPr/>
        </p:nvSpPr>
        <p:spPr>
          <a:xfrm rot="1349">
            <a:off x="5914050" y="952000"/>
            <a:ext cx="1528800" cy="6978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185" name="Google Shape;185;p22"/>
          <p:cNvCxnSpPr/>
          <p:nvPr/>
        </p:nvCxnSpPr>
        <p:spPr>
          <a:xfrm>
            <a:off x="5914075" y="1270750"/>
            <a:ext cx="1528800" cy="6300"/>
          </a:xfrm>
          <a:prstGeom prst="straightConnector1">
            <a:avLst/>
          </a:prstGeom>
          <a:noFill/>
          <a:ln cap="flat" cmpd="sng" w="9525">
            <a:solidFill>
              <a:schemeClr val="accent1"/>
            </a:solidFill>
            <a:prstDash val="solid"/>
            <a:miter lim="800000"/>
            <a:headEnd len="sm" w="sm" type="none"/>
            <a:tailEnd len="sm" w="sm" type="none"/>
          </a:ln>
        </p:spPr>
      </p:cxnSp>
      <p:cxnSp>
        <p:nvCxnSpPr>
          <p:cNvPr id="186" name="Google Shape;186;p22"/>
          <p:cNvCxnSpPr/>
          <p:nvPr/>
        </p:nvCxnSpPr>
        <p:spPr>
          <a:xfrm flipH="1" rot="10800000">
            <a:off x="5757450" y="2637525"/>
            <a:ext cx="281100" cy="386400"/>
          </a:xfrm>
          <a:prstGeom prst="straightConnector1">
            <a:avLst/>
          </a:prstGeom>
          <a:noFill/>
          <a:ln cap="flat" cmpd="sng" w="9525">
            <a:solidFill>
              <a:schemeClr val="accent1"/>
            </a:solidFill>
            <a:prstDash val="solid"/>
            <a:miter lim="800000"/>
            <a:headEnd len="sm" w="sm" type="none"/>
            <a:tailEnd len="sm" w="sm" type="none"/>
          </a:ln>
        </p:spPr>
      </p:cxnSp>
      <p:cxnSp>
        <p:nvCxnSpPr>
          <p:cNvPr id="187" name="Google Shape;187;p22"/>
          <p:cNvCxnSpPr/>
          <p:nvPr/>
        </p:nvCxnSpPr>
        <p:spPr>
          <a:xfrm>
            <a:off x="7442863" y="2654356"/>
            <a:ext cx="301500" cy="414600"/>
          </a:xfrm>
          <a:prstGeom prst="straightConnector1">
            <a:avLst/>
          </a:prstGeom>
          <a:noFill/>
          <a:ln cap="flat" cmpd="sng" w="9525">
            <a:solidFill>
              <a:schemeClr val="accent1"/>
            </a:solidFill>
            <a:prstDash val="solid"/>
            <a:miter lim="800000"/>
            <a:headEnd len="sm" w="sm" type="none"/>
            <a:tailEnd len="sm" w="sm" type="none"/>
          </a:ln>
        </p:spPr>
      </p:cxnSp>
      <p:cxnSp>
        <p:nvCxnSpPr>
          <p:cNvPr id="188" name="Google Shape;188;p22"/>
          <p:cNvCxnSpPr/>
          <p:nvPr/>
        </p:nvCxnSpPr>
        <p:spPr>
          <a:xfrm>
            <a:off x="5625812" y="2905206"/>
            <a:ext cx="233700" cy="241200"/>
          </a:xfrm>
          <a:prstGeom prst="straightConnector1">
            <a:avLst/>
          </a:prstGeom>
          <a:noFill/>
          <a:ln cap="flat" cmpd="sng" w="9525">
            <a:solidFill>
              <a:schemeClr val="accent1"/>
            </a:solidFill>
            <a:prstDash val="solid"/>
            <a:miter lim="800000"/>
            <a:headEnd len="sm" w="sm" type="none"/>
            <a:tailEnd len="sm" w="sm" type="none"/>
          </a:ln>
        </p:spPr>
      </p:cxnSp>
      <p:cxnSp>
        <p:nvCxnSpPr>
          <p:cNvPr id="189" name="Google Shape;189;p22"/>
          <p:cNvCxnSpPr/>
          <p:nvPr/>
        </p:nvCxnSpPr>
        <p:spPr>
          <a:xfrm>
            <a:off x="5944784" y="2547082"/>
            <a:ext cx="233700" cy="241200"/>
          </a:xfrm>
          <a:prstGeom prst="straightConnector1">
            <a:avLst/>
          </a:prstGeom>
          <a:noFill/>
          <a:ln cap="flat" cmpd="sng" w="9525">
            <a:solidFill>
              <a:schemeClr val="accent1"/>
            </a:solidFill>
            <a:prstDash val="solid"/>
            <a:miter lim="800000"/>
            <a:headEnd len="sm" w="sm" type="none"/>
            <a:tailEnd len="sm" w="sm" type="none"/>
          </a:ln>
        </p:spPr>
      </p:cxnSp>
      <p:cxnSp>
        <p:nvCxnSpPr>
          <p:cNvPr id="190" name="Google Shape;190;p22"/>
          <p:cNvCxnSpPr/>
          <p:nvPr/>
        </p:nvCxnSpPr>
        <p:spPr>
          <a:xfrm flipH="1" rot="10800000">
            <a:off x="7614584" y="3001507"/>
            <a:ext cx="246300" cy="165000"/>
          </a:xfrm>
          <a:prstGeom prst="straightConnector1">
            <a:avLst/>
          </a:prstGeom>
          <a:noFill/>
          <a:ln cap="flat" cmpd="sng" w="9525">
            <a:solidFill>
              <a:schemeClr val="accent1"/>
            </a:solidFill>
            <a:prstDash val="solid"/>
            <a:miter lim="800000"/>
            <a:headEnd len="sm" w="sm" type="none"/>
            <a:tailEnd len="sm" w="sm" type="none"/>
          </a:ln>
        </p:spPr>
      </p:cxnSp>
      <p:cxnSp>
        <p:nvCxnSpPr>
          <p:cNvPr id="191" name="Google Shape;191;p22"/>
          <p:cNvCxnSpPr/>
          <p:nvPr/>
        </p:nvCxnSpPr>
        <p:spPr>
          <a:xfrm flipH="1" rot="10800000">
            <a:off x="7324167" y="2537948"/>
            <a:ext cx="277500" cy="216000"/>
          </a:xfrm>
          <a:prstGeom prst="straightConnector1">
            <a:avLst/>
          </a:prstGeom>
          <a:noFill/>
          <a:ln cap="flat" cmpd="sng" w="9525">
            <a:solidFill>
              <a:schemeClr val="accent1"/>
            </a:solidFill>
            <a:prstDash val="solid"/>
            <a:miter lim="800000"/>
            <a:headEnd len="sm" w="sm" type="none"/>
            <a:tailEnd len="sm" w="sm" type="none"/>
          </a:ln>
        </p:spPr>
      </p:cxnSp>
      <p:sp>
        <p:nvSpPr>
          <p:cNvPr id="192" name="Google Shape;192;p22"/>
          <p:cNvSpPr/>
          <p:nvPr/>
        </p:nvSpPr>
        <p:spPr>
          <a:xfrm rot="1460">
            <a:off x="6030474" y="2258500"/>
            <a:ext cx="1412400" cy="6978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193" name="Google Shape;193;p22"/>
          <p:cNvCxnSpPr>
            <a:endCxn id="194" idx="2"/>
          </p:cNvCxnSpPr>
          <p:nvPr/>
        </p:nvCxnSpPr>
        <p:spPr>
          <a:xfrm>
            <a:off x="6030384" y="2637558"/>
            <a:ext cx="1404900" cy="16800"/>
          </a:xfrm>
          <a:prstGeom prst="straightConnector1">
            <a:avLst/>
          </a:prstGeom>
          <a:noFill/>
          <a:ln cap="flat" cmpd="sng" w="9525">
            <a:solidFill>
              <a:schemeClr val="accent1"/>
            </a:solidFill>
            <a:prstDash val="solid"/>
            <a:miter lim="800000"/>
            <a:headEnd len="sm" w="sm" type="none"/>
            <a:tailEnd len="sm" w="sm" type="none"/>
          </a:ln>
        </p:spPr>
      </p:cxnSp>
      <p:sp>
        <p:nvSpPr>
          <p:cNvPr id="194" name="Google Shape;194;p22"/>
          <p:cNvSpPr/>
          <p:nvPr/>
        </p:nvSpPr>
        <p:spPr>
          <a:xfrm>
            <a:off x="5828375" y="2386349"/>
            <a:ext cx="1786200" cy="1343400"/>
          </a:xfrm>
          <a:prstGeom prst="arc">
            <a:avLst>
              <a:gd fmla="val 12634859" name="adj1"/>
              <a:gd fmla="val 19830592" name="adj2"/>
            </a:avLst>
          </a:prstGeom>
          <a:noFill/>
          <a:ln cap="flat" cmpd="sng" w="19050">
            <a:solidFill>
              <a:srgbClr val="980000"/>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195" name="Google Shape;195;p22"/>
          <p:cNvSpPr/>
          <p:nvPr/>
        </p:nvSpPr>
        <p:spPr>
          <a:xfrm rot="-3340125">
            <a:off x="5501483" y="4177761"/>
            <a:ext cx="669177" cy="235061"/>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96" name="Google Shape;196;p22"/>
          <p:cNvSpPr/>
          <p:nvPr/>
        </p:nvSpPr>
        <p:spPr>
          <a:xfrm rot="-681547">
            <a:off x="6126116" y="3742832"/>
            <a:ext cx="616884" cy="253221"/>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97" name="Google Shape;197;p22"/>
          <p:cNvSpPr/>
          <p:nvPr/>
        </p:nvSpPr>
        <p:spPr>
          <a:xfrm flipH="1" rot="-10118453">
            <a:off x="6820575" y="3742678"/>
            <a:ext cx="616884" cy="253221"/>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98" name="Google Shape;198;p22"/>
          <p:cNvSpPr/>
          <p:nvPr/>
        </p:nvSpPr>
        <p:spPr>
          <a:xfrm flipH="1" rot="-7459875">
            <a:off x="7393109" y="4177751"/>
            <a:ext cx="669177" cy="235061"/>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199" name="Google Shape;199;p22"/>
          <p:cNvCxnSpPr>
            <a:stCxn id="195" idx="1"/>
            <a:endCxn id="195" idx="3"/>
          </p:cNvCxnSpPr>
          <p:nvPr/>
        </p:nvCxnSpPr>
        <p:spPr>
          <a:xfrm flipH="1" rot="10800000">
            <a:off x="5647372" y="4018992"/>
            <a:ext cx="377400" cy="552600"/>
          </a:xfrm>
          <a:prstGeom prst="straightConnector1">
            <a:avLst/>
          </a:prstGeom>
          <a:noFill/>
          <a:ln cap="flat" cmpd="sng" w="9525">
            <a:solidFill>
              <a:schemeClr val="dk2"/>
            </a:solidFill>
            <a:prstDash val="solid"/>
            <a:round/>
            <a:headEnd len="med" w="med" type="none"/>
            <a:tailEnd len="med" w="med" type="none"/>
          </a:ln>
        </p:spPr>
      </p:cxnSp>
      <p:cxnSp>
        <p:nvCxnSpPr>
          <p:cNvPr id="200" name="Google Shape;200;p22"/>
          <p:cNvCxnSpPr>
            <a:stCxn id="195" idx="3"/>
            <a:endCxn id="196" idx="1"/>
          </p:cNvCxnSpPr>
          <p:nvPr/>
        </p:nvCxnSpPr>
        <p:spPr>
          <a:xfrm flipH="1" rot="10800000">
            <a:off x="6024772" y="3930192"/>
            <a:ext cx="107400" cy="88800"/>
          </a:xfrm>
          <a:prstGeom prst="straightConnector1">
            <a:avLst/>
          </a:prstGeom>
          <a:noFill/>
          <a:ln cap="flat" cmpd="sng" w="9525">
            <a:solidFill>
              <a:schemeClr val="dk2"/>
            </a:solidFill>
            <a:prstDash val="solid"/>
            <a:round/>
            <a:headEnd len="med" w="med" type="none"/>
            <a:tailEnd len="med" w="med" type="none"/>
          </a:ln>
        </p:spPr>
      </p:cxnSp>
      <p:cxnSp>
        <p:nvCxnSpPr>
          <p:cNvPr id="201" name="Google Shape;201;p22"/>
          <p:cNvCxnSpPr>
            <a:stCxn id="196" idx="1"/>
            <a:endCxn id="196" idx="3"/>
          </p:cNvCxnSpPr>
          <p:nvPr/>
        </p:nvCxnSpPr>
        <p:spPr>
          <a:xfrm flipH="1" rot="10800000">
            <a:off x="6132158" y="3808692"/>
            <a:ext cx="604800" cy="121500"/>
          </a:xfrm>
          <a:prstGeom prst="straightConnector1">
            <a:avLst/>
          </a:prstGeom>
          <a:noFill/>
          <a:ln cap="flat" cmpd="sng" w="9525">
            <a:solidFill>
              <a:schemeClr val="dk2"/>
            </a:solidFill>
            <a:prstDash val="solid"/>
            <a:round/>
            <a:headEnd len="med" w="med" type="none"/>
            <a:tailEnd len="med" w="med" type="none"/>
          </a:ln>
        </p:spPr>
      </p:cxnSp>
      <p:cxnSp>
        <p:nvCxnSpPr>
          <p:cNvPr id="202" name="Google Shape;202;p22"/>
          <p:cNvCxnSpPr>
            <a:stCxn id="197" idx="1"/>
            <a:endCxn id="196" idx="3"/>
          </p:cNvCxnSpPr>
          <p:nvPr/>
        </p:nvCxnSpPr>
        <p:spPr>
          <a:xfrm flipH="1">
            <a:off x="6736917" y="3808538"/>
            <a:ext cx="89700" cy="300"/>
          </a:xfrm>
          <a:prstGeom prst="straightConnector1">
            <a:avLst/>
          </a:prstGeom>
          <a:noFill/>
          <a:ln cap="flat" cmpd="sng" w="9525">
            <a:solidFill>
              <a:schemeClr val="dk2"/>
            </a:solidFill>
            <a:prstDash val="solid"/>
            <a:round/>
            <a:headEnd len="med" w="med" type="none"/>
            <a:tailEnd len="med" w="med" type="none"/>
          </a:ln>
        </p:spPr>
      </p:cxnSp>
      <p:cxnSp>
        <p:nvCxnSpPr>
          <p:cNvPr id="203" name="Google Shape;203;p22"/>
          <p:cNvCxnSpPr>
            <a:stCxn id="197" idx="3"/>
            <a:endCxn id="197" idx="1"/>
          </p:cNvCxnSpPr>
          <p:nvPr/>
        </p:nvCxnSpPr>
        <p:spPr>
          <a:xfrm rot="10800000">
            <a:off x="6826617" y="3808538"/>
            <a:ext cx="604800" cy="121500"/>
          </a:xfrm>
          <a:prstGeom prst="straightConnector1">
            <a:avLst/>
          </a:prstGeom>
          <a:noFill/>
          <a:ln cap="flat" cmpd="sng" w="9525">
            <a:solidFill>
              <a:schemeClr val="dk2"/>
            </a:solidFill>
            <a:prstDash val="solid"/>
            <a:round/>
            <a:headEnd len="med" w="med" type="none"/>
            <a:tailEnd len="med" w="med" type="none"/>
          </a:ln>
        </p:spPr>
      </p:cxnSp>
      <p:cxnSp>
        <p:nvCxnSpPr>
          <p:cNvPr id="204" name="Google Shape;204;p22"/>
          <p:cNvCxnSpPr>
            <a:stCxn id="198" idx="1"/>
            <a:endCxn id="197" idx="3"/>
          </p:cNvCxnSpPr>
          <p:nvPr/>
        </p:nvCxnSpPr>
        <p:spPr>
          <a:xfrm rot="10800000">
            <a:off x="7431297" y="3930182"/>
            <a:ext cx="107700" cy="88800"/>
          </a:xfrm>
          <a:prstGeom prst="straightConnector1">
            <a:avLst/>
          </a:prstGeom>
          <a:noFill/>
          <a:ln cap="flat" cmpd="sng" w="9525">
            <a:solidFill>
              <a:schemeClr val="dk2"/>
            </a:solidFill>
            <a:prstDash val="solid"/>
            <a:round/>
            <a:headEnd len="med" w="med" type="none"/>
            <a:tailEnd len="med" w="med" type="none"/>
          </a:ln>
        </p:spPr>
      </p:cxnSp>
      <p:cxnSp>
        <p:nvCxnSpPr>
          <p:cNvPr id="205" name="Google Shape;205;p22"/>
          <p:cNvCxnSpPr>
            <a:stCxn id="198" idx="3"/>
            <a:endCxn id="198" idx="1"/>
          </p:cNvCxnSpPr>
          <p:nvPr/>
        </p:nvCxnSpPr>
        <p:spPr>
          <a:xfrm rot="10800000">
            <a:off x="7538997" y="4018982"/>
            <a:ext cx="377400" cy="552600"/>
          </a:xfrm>
          <a:prstGeom prst="straightConnector1">
            <a:avLst/>
          </a:prstGeom>
          <a:noFill/>
          <a:ln cap="flat" cmpd="sng" w="9525">
            <a:solidFill>
              <a:schemeClr val="dk2"/>
            </a:solidFill>
            <a:prstDash val="solid"/>
            <a:round/>
            <a:headEnd len="med" w="med" type="none"/>
            <a:tailEnd len="med" w="med" type="none"/>
          </a:ln>
        </p:spPr>
      </p:cxnSp>
      <p:sp>
        <p:nvSpPr>
          <p:cNvPr id="206" name="Google Shape;206;p22"/>
          <p:cNvSpPr/>
          <p:nvPr/>
        </p:nvSpPr>
        <p:spPr>
          <a:xfrm rot="-805824">
            <a:off x="6083186" y="3763265"/>
            <a:ext cx="798229" cy="596886"/>
          </a:xfrm>
          <a:prstGeom prst="arc">
            <a:avLst>
              <a:gd fmla="val 12705387" name="adj1"/>
              <a:gd fmla="val 19812580" name="adj2"/>
            </a:avLst>
          </a:prstGeom>
          <a:noFill/>
          <a:ln cap="flat" cmpd="sng" w="19050">
            <a:solidFill>
              <a:srgbClr val="980000"/>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207" name="Google Shape;207;p22"/>
          <p:cNvSpPr/>
          <p:nvPr/>
        </p:nvSpPr>
        <p:spPr>
          <a:xfrm flipH="1" rot="805824">
            <a:off x="6697286" y="3763265"/>
            <a:ext cx="798229" cy="596886"/>
          </a:xfrm>
          <a:prstGeom prst="arc">
            <a:avLst>
              <a:gd fmla="val 12705387" name="adj1"/>
              <a:gd fmla="val 19812580" name="adj2"/>
            </a:avLst>
          </a:prstGeom>
          <a:noFill/>
          <a:ln cap="flat" cmpd="sng" w="19050">
            <a:solidFill>
              <a:srgbClr val="980000"/>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208" name="Google Shape;208;p22"/>
          <p:cNvSpPr/>
          <p:nvPr/>
        </p:nvSpPr>
        <p:spPr>
          <a:xfrm flipH="1" rot="3473925">
            <a:off x="7168185" y="4103154"/>
            <a:ext cx="798243" cy="596821"/>
          </a:xfrm>
          <a:prstGeom prst="arc">
            <a:avLst>
              <a:gd fmla="val 12705387" name="adj1"/>
              <a:gd fmla="val 19812580" name="adj2"/>
            </a:avLst>
          </a:prstGeom>
          <a:noFill/>
          <a:ln cap="flat" cmpd="sng" w="19050">
            <a:solidFill>
              <a:srgbClr val="980000"/>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209" name="Google Shape;209;p22"/>
          <p:cNvSpPr/>
          <p:nvPr/>
        </p:nvSpPr>
        <p:spPr>
          <a:xfrm rot="-3473925">
            <a:off x="5582022" y="4111929"/>
            <a:ext cx="798243" cy="596821"/>
          </a:xfrm>
          <a:prstGeom prst="arc">
            <a:avLst>
              <a:gd fmla="val 12705387" name="adj1"/>
              <a:gd fmla="val 19812580" name="adj2"/>
            </a:avLst>
          </a:prstGeom>
          <a:noFill/>
          <a:ln cap="flat" cmpd="sng" w="19050">
            <a:solidFill>
              <a:srgbClr val="980000"/>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210" name="Google Shape;210;p22"/>
          <p:cNvSpPr txBox="1"/>
          <p:nvPr/>
        </p:nvSpPr>
        <p:spPr>
          <a:xfrm>
            <a:off x="122100" y="114850"/>
            <a:ext cx="5847000" cy="547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4000">
                <a:solidFill>
                  <a:srgbClr val="1C4587"/>
                </a:solidFill>
                <a:latin typeface="Calibri"/>
                <a:ea typeface="Calibri"/>
                <a:cs typeface="Calibri"/>
                <a:sym typeface="Calibri"/>
              </a:rPr>
              <a:t>SPS </a:t>
            </a:r>
            <a:r>
              <a:rPr lang="en" sz="3000">
                <a:solidFill>
                  <a:srgbClr val="1C4587"/>
                </a:solidFill>
                <a:latin typeface="Calibri"/>
                <a:ea typeface="Calibri"/>
                <a:cs typeface="Calibri"/>
                <a:sym typeface="Calibri"/>
              </a:rPr>
              <a:t>reference geometry </a:t>
            </a:r>
            <a:endParaRPr sz="3000">
              <a:solidFill>
                <a:srgbClr val="1C4587"/>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