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10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346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pos="695" userDrawn="1">
          <p15:clr>
            <a:srgbClr val="A4A3A4"/>
          </p15:clr>
        </p15:guide>
        <p15:guide id="7" pos="69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703"/>
    <a:srgbClr val="132577"/>
    <a:srgbClr val="F4F4F4"/>
    <a:srgbClr val="D1D2D4"/>
    <a:srgbClr val="B7B9BA"/>
    <a:srgbClr val="AF007C"/>
    <a:srgbClr val="0098D4"/>
    <a:srgbClr val="51A026"/>
    <a:srgbClr val="FFDD00"/>
    <a:srgbClr val="F4A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13" autoAdjust="0"/>
    <p:restoredTop sz="94660"/>
  </p:normalViewPr>
  <p:slideViewPr>
    <p:cSldViewPr showGuides="1">
      <p:cViewPr varScale="1">
        <p:scale>
          <a:sx n="114" d="100"/>
          <a:sy n="114" d="100"/>
        </p:scale>
        <p:origin x="168" y="448"/>
      </p:cViewPr>
      <p:guideLst>
        <p:guide orient="horz" pos="2160"/>
        <p:guide orient="horz" pos="346"/>
        <p:guide orient="horz" pos="3974"/>
        <p:guide orient="horz" pos="1026"/>
        <p:guide pos="3840"/>
        <p:guide pos="695"/>
        <p:guide pos="698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0E798-53FF-4C51-A981-953463752515}" type="datetimeFigureOut">
              <a:rPr lang="fr-FR" smtClean="0"/>
              <a:pPr/>
              <a:t>29/02/2024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8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14" descr="logo_couv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55440" y="1484784"/>
            <a:ext cx="9061347" cy="3600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969600" y="126000"/>
            <a:ext cx="10982400" cy="496800"/>
          </a:xfrm>
          <a:solidFill>
            <a:schemeClr val="accent1"/>
          </a:solidFill>
        </p:spPr>
        <p:txBody>
          <a:bodyPr lIns="108000" tIns="0" rIns="108000" anchor="ctr" anchorCtr="0"/>
          <a:lstStyle>
            <a:lvl1pPr>
              <a:lnSpc>
                <a:spcPct val="85000"/>
              </a:lnSpc>
              <a:defRPr sz="2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4468800" y="1098000"/>
            <a:ext cx="7483200" cy="4563248"/>
          </a:xfrm>
          <a:solidFill>
            <a:srgbClr val="4E5B99"/>
          </a:solidFill>
        </p:spPr>
        <p:txBody>
          <a:bodyPr lIns="216000" tIns="252000"/>
          <a:lstStyle>
            <a:lvl1pPr marL="0" indent="0">
              <a:spcAft>
                <a:spcPts val="300"/>
              </a:spcAft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1pPr>
            <a:lvl2pPr marL="0" indent="0">
              <a:spcBef>
                <a:spcPts val="400"/>
              </a:spcBef>
              <a:spcAft>
                <a:spcPts val="0"/>
              </a:spcAft>
              <a:buFont typeface="Arial" pitchFamily="34" charset="0"/>
              <a:buNone/>
              <a:defRPr sz="2600" b="1">
                <a:solidFill>
                  <a:schemeClr val="bg1"/>
                </a:solidFill>
              </a:defRPr>
            </a:lvl2pPr>
            <a:lvl3pPr marL="0" indent="0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 sz="225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SzPct val="80000"/>
              <a:buNone/>
              <a:defRPr sz="1750">
                <a:solidFill>
                  <a:schemeClr val="bg1"/>
                </a:solidFill>
              </a:defRPr>
            </a:lvl4pPr>
            <a:lvl5pPr marL="0" indent="0">
              <a:lnSpc>
                <a:spcPct val="80000"/>
              </a:lnSpc>
              <a:spcAft>
                <a:spcPts val="0"/>
              </a:spcAft>
              <a:buNone/>
              <a:defRPr sz="1500" b="1" i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969600" y="1098000"/>
            <a:ext cx="3432000" cy="4563248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l Sensitivities and com.sim. comparison MADX-PTC-AT l 29th Feb 2024 l S.Liuzzo, T.Charles, E.Musa, R.Tomas, I.Agapov</a:t>
            </a:r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970251" y="764704"/>
            <a:ext cx="10982400" cy="5400000"/>
          </a:xfrm>
        </p:spPr>
        <p:txBody>
          <a:bodyPr/>
          <a:lstStyle>
            <a:lvl1pPr>
              <a:defRPr baseline="0"/>
            </a:lvl1pPr>
            <a:lvl2pPr>
              <a:defRPr>
                <a:solidFill>
                  <a:schemeClr val="tx1"/>
                </a:solidFill>
              </a:defRPr>
            </a:lvl2pPr>
            <a:lvl4pPr>
              <a:spcBef>
                <a:spcPts val="0"/>
              </a:spcBef>
              <a:spcAft>
                <a:spcPts val="300"/>
              </a:spcAft>
              <a:buSzPct val="80000"/>
              <a:defRPr/>
            </a:lvl4pPr>
            <a:lvl5pPr>
              <a:spcAft>
                <a:spcPts val="3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Sensitivities and com.sim. comparison MADX-PTC-AT l 29th Feb 2024 l S.Liuzzo, T.Charles, E.Musa, R.Tomas, I.Agapov</a:t>
            </a:r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importing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l Sensitivities and com.sim. comparison MADX-PTC-AT l 29th Feb 2024 l S.Liuzzo, T.Charles, E.Musa, R.Tomas, I.Agapov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9597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pale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ESRF COLOUR PALETTE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l Sensitivities and com.sim. comparison MADX-PTC-AT l 29th Feb 2024 l S.Liuzzo, T.Charles, E.Musa, R.Tomas, I.Agapov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334965" y="1016733"/>
            <a:ext cx="7073403" cy="4780955"/>
            <a:chOff x="977503" y="761588"/>
            <a:chExt cx="6421177" cy="4780955"/>
          </a:xfrm>
        </p:grpSpPr>
        <p:sp>
          <p:nvSpPr>
            <p:cNvPr id="6" name="Oval 5"/>
            <p:cNvSpPr/>
            <p:nvPr/>
          </p:nvSpPr>
          <p:spPr>
            <a:xfrm>
              <a:off x="2803893" y="1812730"/>
              <a:ext cx="2628292" cy="262829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7" name="Oval 6"/>
            <p:cNvSpPr/>
            <p:nvPr/>
          </p:nvSpPr>
          <p:spPr>
            <a:xfrm>
              <a:off x="4175956" y="1016392"/>
              <a:ext cx="576404" cy="576404"/>
            </a:xfrm>
            <a:prstGeom prst="ellipse">
              <a:avLst/>
            </a:prstGeom>
            <a:solidFill>
              <a:srgbClr val="ED77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8" name="Oval 7"/>
            <p:cNvSpPr/>
            <p:nvPr/>
          </p:nvSpPr>
          <p:spPr>
            <a:xfrm>
              <a:off x="5003708" y="1393465"/>
              <a:ext cx="576404" cy="576404"/>
            </a:xfrm>
            <a:prstGeom prst="ellipse">
              <a:avLst/>
            </a:prstGeom>
            <a:solidFill>
              <a:srgbClr val="F4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Oval 8"/>
            <p:cNvSpPr/>
            <p:nvPr/>
          </p:nvSpPr>
          <p:spPr>
            <a:xfrm>
              <a:off x="5507764" y="1980062"/>
              <a:ext cx="576404" cy="576404"/>
            </a:xfrm>
            <a:prstGeom prst="ellipse">
              <a:avLst/>
            </a:prstGeom>
            <a:solidFill>
              <a:srgbClr val="FFD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0" name="Oval 9"/>
            <p:cNvSpPr/>
            <p:nvPr/>
          </p:nvSpPr>
          <p:spPr>
            <a:xfrm>
              <a:off x="5688124" y="2740535"/>
              <a:ext cx="576404" cy="576404"/>
            </a:xfrm>
            <a:prstGeom prst="ellipse">
              <a:avLst/>
            </a:prstGeom>
            <a:solidFill>
              <a:srgbClr val="51A0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Oval 10"/>
            <p:cNvSpPr/>
            <p:nvPr/>
          </p:nvSpPr>
          <p:spPr>
            <a:xfrm>
              <a:off x="5580282" y="3501008"/>
              <a:ext cx="576404" cy="576404"/>
            </a:xfrm>
            <a:prstGeom prst="ellipse">
              <a:avLst/>
            </a:prstGeom>
            <a:solidFill>
              <a:srgbClr val="0098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2" name="Oval 11"/>
            <p:cNvSpPr/>
            <p:nvPr/>
          </p:nvSpPr>
          <p:spPr>
            <a:xfrm>
              <a:off x="5148064" y="4169035"/>
              <a:ext cx="576404" cy="576404"/>
            </a:xfrm>
            <a:prstGeom prst="ellipse">
              <a:avLst/>
            </a:prstGeom>
            <a:solidFill>
              <a:srgbClr val="AF00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Oval 12"/>
            <p:cNvSpPr/>
            <p:nvPr/>
          </p:nvSpPr>
          <p:spPr>
            <a:xfrm>
              <a:off x="2367594" y="1709154"/>
              <a:ext cx="576404" cy="576404"/>
            </a:xfrm>
            <a:prstGeom prst="ellipse">
              <a:avLst/>
            </a:prstGeom>
            <a:solidFill>
              <a:srgbClr val="132577">
                <a:alpha val="7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4" name="Oval 13"/>
            <p:cNvSpPr/>
            <p:nvPr/>
          </p:nvSpPr>
          <p:spPr>
            <a:xfrm>
              <a:off x="2079392" y="2433493"/>
              <a:ext cx="576404" cy="576404"/>
            </a:xfrm>
            <a:prstGeom prst="ellipse">
              <a:avLst/>
            </a:prstGeom>
            <a:solidFill>
              <a:srgbClr val="132577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5" name="Oval 14"/>
            <p:cNvSpPr/>
            <p:nvPr/>
          </p:nvSpPr>
          <p:spPr>
            <a:xfrm>
              <a:off x="3491370" y="4689140"/>
              <a:ext cx="576404" cy="576404"/>
            </a:xfrm>
            <a:prstGeom prst="ellipse">
              <a:avLst/>
            </a:prstGeom>
            <a:solidFill>
              <a:srgbClr val="B7B9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6" name="Oval 15"/>
            <p:cNvSpPr/>
            <p:nvPr/>
          </p:nvSpPr>
          <p:spPr>
            <a:xfrm>
              <a:off x="2706262" y="4329100"/>
              <a:ext cx="576404" cy="576404"/>
            </a:xfrm>
            <a:prstGeom prst="ellipse">
              <a:avLst/>
            </a:prstGeom>
            <a:solidFill>
              <a:srgbClr val="D1D2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7" name="Oval 16"/>
            <p:cNvSpPr/>
            <p:nvPr/>
          </p:nvSpPr>
          <p:spPr>
            <a:xfrm>
              <a:off x="2113415" y="3746995"/>
              <a:ext cx="576404" cy="576404"/>
            </a:xfrm>
            <a:prstGeom prst="ellipse">
              <a:avLst/>
            </a:prstGeom>
            <a:solidFill>
              <a:srgbClr val="F4F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45461" y="3053707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>
                  <a:solidFill>
                    <a:schemeClr val="bg1"/>
                  </a:solidFill>
                </a:rPr>
                <a:t>R019G037B119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339537" y="761588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R237G119B003</a:t>
              </a:r>
              <a:endParaRPr lang="en-GB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73712" y="116293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R244G163B000</a:t>
              </a:r>
              <a:endParaRPr lang="en-GB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95966" y="1756869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R255G221B000</a:t>
              </a:r>
              <a:endParaRPr lang="en-GB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84168" y="257054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R081G160B038</a:t>
              </a:r>
              <a:endParaRPr lang="en-GB" sz="1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084168" y="3409385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R000G152B212</a:t>
              </a:r>
              <a:endParaRPr lang="en-GB" sz="12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677172" y="4159448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R175G000B124</a:t>
              </a:r>
              <a:endParaRPr lang="en-GB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12568" y="1497250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ESRF </a:t>
              </a:r>
              <a:r>
                <a:rPr lang="fr-FR" sz="1200" dirty="0" err="1"/>
                <a:t>blue</a:t>
              </a:r>
              <a:r>
                <a:rPr lang="fr-FR" sz="1200" dirty="0"/>
                <a:t> 75%</a:t>
              </a:r>
              <a:endParaRPr lang="en-GB" sz="1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77503" y="227946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ESRF </a:t>
              </a:r>
              <a:r>
                <a:rPr lang="fr-FR" sz="1200" dirty="0" err="1"/>
                <a:t>blue</a:t>
              </a:r>
              <a:r>
                <a:rPr lang="fr-FR" sz="1200" dirty="0"/>
                <a:t> 50%</a:t>
              </a:r>
              <a:endParaRPr lang="en-GB" sz="1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878263" y="5265544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R183G185B186</a:t>
              </a:r>
              <a:endParaRPr lang="en-GB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68154" y="4899336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R209G210B212</a:t>
              </a:r>
              <a:endParaRPr lang="en-GB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238010" y="431192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R244G244B244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74857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logo_text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552000" y="6210000"/>
            <a:ext cx="2634592" cy="6480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969600" y="126000"/>
            <a:ext cx="10982400" cy="49680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/>
          <a:p>
            <a:r>
              <a:rPr lang="fr-FR" dirty="0"/>
              <a:t>CLICK TO MODIFY THE STYLE OF THE TITLE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969600" y="764704"/>
            <a:ext cx="10982400" cy="54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dirty="0"/>
              <a:t>Click to </a:t>
            </a:r>
            <a:r>
              <a:rPr lang="fr-FR" dirty="0" err="1"/>
              <a:t>modify</a:t>
            </a:r>
            <a:r>
              <a:rPr lang="fr-FR" dirty="0"/>
              <a:t> </a:t>
            </a:r>
            <a:r>
              <a:rPr lang="fr-FR" dirty="0" err="1"/>
              <a:t>attributes</a:t>
            </a:r>
            <a:endParaRPr lang="fr-FR" dirty="0"/>
          </a:p>
          <a:p>
            <a:pPr lvl="1"/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959429" y="6483350"/>
            <a:ext cx="8160000" cy="21248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l Sensitivities and com.sim. comparison MADX-PTC-AT l 29th Feb 2024 l S.Liuzzo, T.Charles, E.Musa, R.Tomas, I.Agapov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239350" y="6483438"/>
            <a:ext cx="551412" cy="2124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>
                <a:solidFill>
                  <a:schemeClr val="tx2"/>
                </a:solidFill>
              </a:defRPr>
            </a:lvl1pPr>
          </a:lstStyle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240000" y="126000"/>
            <a:ext cx="6624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10" name="Image 8" descr="logo_texte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9552000" y="6210000"/>
            <a:ext cx="2634592" cy="64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240000" y="126000"/>
            <a:ext cx="6624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1" r:id="rId5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16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1000"/>
        </a:spcAft>
        <a:buFont typeface="Arial" pitchFamily="34" charset="0"/>
        <a:buNone/>
        <a:defRPr sz="1800" b="1" kern="1200" baseline="0">
          <a:solidFill>
            <a:schemeClr val="accent6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spcAft>
          <a:spcPts val="1500"/>
        </a:spcAft>
        <a:buFont typeface="Arial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5000"/>
        </a:lnSpc>
        <a:spcBef>
          <a:spcPts val="0"/>
        </a:spcBef>
        <a:spcAft>
          <a:spcPts val="500"/>
        </a:spcAft>
        <a:buFont typeface="Arial" pitchFamily="34" charset="0"/>
        <a:buNone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4625" algn="l" defTabSz="914400" rtl="0" eaLnBrk="1" latinLnBrk="0" hangingPunct="1">
        <a:lnSpc>
          <a:spcPct val="110000"/>
        </a:lnSpc>
        <a:spcBef>
          <a:spcPts val="0"/>
        </a:spcBef>
        <a:spcAft>
          <a:spcPts val="400"/>
        </a:spcAft>
        <a:buClr>
          <a:schemeClr val="accent6"/>
        </a:buClr>
        <a:buFont typeface="Wingdings" pitchFamily="2" charset="2"/>
        <a:buChar char="l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162050" indent="-174625" algn="l" defTabSz="914400" rtl="0" eaLnBrk="1" latinLnBrk="0" hangingPunct="1">
        <a:spcBef>
          <a:spcPts val="0"/>
        </a:spcBef>
        <a:spcAft>
          <a:spcPts val="600"/>
        </a:spcAft>
        <a:buClr>
          <a:schemeClr val="accent6"/>
        </a:buClr>
        <a:buFont typeface="ITCOfficinaSans LT Book" pitchFamily="2" charset="0"/>
        <a:buChar char="&gt;"/>
        <a:defRPr sz="12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884" userDrawn="1">
          <p15:clr>
            <a:srgbClr val="F26B43"/>
          </p15:clr>
        </p15:guide>
        <p15:guide id="2" pos="151" userDrawn="1">
          <p15:clr>
            <a:srgbClr val="F26B43"/>
          </p15:clr>
        </p15:guide>
        <p15:guide id="3" orient="horz" pos="482" userDrawn="1">
          <p15:clr>
            <a:srgbClr val="F26B43"/>
          </p15:clr>
        </p15:guide>
        <p15:guide id="4" pos="604" userDrawn="1">
          <p15:clr>
            <a:srgbClr val="F26B43"/>
          </p15:clr>
        </p15:guide>
        <p15:guide id="5" pos="752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9D02D7F-D1A3-F040-94B7-0C912CDF83F9}"/>
              </a:ext>
            </a:extLst>
          </p:cNvPr>
          <p:cNvSpPr txBox="1"/>
          <p:nvPr/>
        </p:nvSpPr>
        <p:spPr>
          <a:xfrm>
            <a:off x="3503712" y="4149080"/>
            <a:ext cx="55850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- Sensitivity tables including CEPC</a:t>
            </a:r>
          </a:p>
          <a:p>
            <a:r>
              <a:rPr lang="en-US" b="1" dirty="0">
                <a:solidFill>
                  <a:schemeClr val="accent2"/>
                </a:solidFill>
              </a:rPr>
              <a:t>- Benchmark of commissioning simulations with errors and corrections: AT vs MADX vs MADX-PTC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B1EBA83-F7F6-8648-B10E-8552AEE96D3A}"/>
              </a:ext>
            </a:extLst>
          </p:cNvPr>
          <p:cNvSpPr/>
          <p:nvPr/>
        </p:nvSpPr>
        <p:spPr>
          <a:xfrm>
            <a:off x="1559496" y="5733256"/>
            <a:ext cx="9614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S.Liuzzo</a:t>
            </a:r>
            <a:r>
              <a:rPr lang="en-US" dirty="0"/>
              <a:t> (ESRF), </a:t>
            </a:r>
            <a:r>
              <a:rPr lang="en-US" dirty="0" err="1"/>
              <a:t>T.Charles</a:t>
            </a:r>
            <a:r>
              <a:rPr lang="en-US" dirty="0"/>
              <a:t> (ANSTO), </a:t>
            </a:r>
            <a:r>
              <a:rPr lang="en-US" dirty="0" err="1"/>
              <a:t>E.Musa</a:t>
            </a:r>
            <a:r>
              <a:rPr lang="en-US" dirty="0"/>
              <a:t> (DESY), </a:t>
            </a:r>
            <a:r>
              <a:rPr lang="en-US" dirty="0" err="1"/>
              <a:t>R.Tomas</a:t>
            </a:r>
            <a:r>
              <a:rPr lang="en-US" dirty="0"/>
              <a:t> (CERN), </a:t>
            </a:r>
            <a:r>
              <a:rPr lang="en-US" dirty="0" err="1"/>
              <a:t>I.Agapov</a:t>
            </a:r>
            <a:r>
              <a:rPr lang="en-US" dirty="0"/>
              <a:t> (DESY)</a:t>
            </a:r>
          </a:p>
        </p:txBody>
      </p:sp>
    </p:spTree>
    <p:extLst>
      <p:ext uri="{BB962C8B-B14F-4D97-AF65-F5344CB8AC3E}">
        <p14:creationId xmlns:p14="http://schemas.microsoft.com/office/powerpoint/2010/main" val="456492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D8B1B50-A3BB-6244-A28C-1569E844A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Sensitivity tables for V22, LCCO89 and </a:t>
            </a:r>
            <a:r>
              <a:rPr lang="en-US" dirty="0" err="1"/>
              <a:t>CEPC_hlat_wcor</a:t>
            </a:r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D74B5F95-5FB1-E042-956D-EE48C957E4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723355"/>
            <a:ext cx="5932549" cy="4145805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0A5008-CA6E-2A4F-B726-B35C8C4DB7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95E454-1673-E64C-9475-A2AEA81D480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Sensitivities and com.sim. comparison MADX-PTC-AT l 29th Feb 2024 l S.Liuzzo, T.Charles, E.Musa, R.Tomas, I.Agapov</a:t>
            </a:r>
            <a:endParaRPr lang="fr-FR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B9051B-E606-7940-BD33-97D7064F0DBF}"/>
              </a:ext>
            </a:extLst>
          </p:cNvPr>
          <p:cNvSpPr txBox="1"/>
          <p:nvPr/>
        </p:nvSpPr>
        <p:spPr>
          <a:xfrm>
            <a:off x="239350" y="4948807"/>
            <a:ext cx="82089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CEPC the magnets in the FF are selected as those with *IR* in their name </a:t>
            </a:r>
            <a:r>
              <a:rPr lang="en-US" sz="1400" dirty="0"/>
              <a:t>(easy for many tuning studies, would be nice if adopted also for FCC optics)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ABD0F85-2293-F540-B25D-44A0D50DBC8F}"/>
              </a:ext>
            </a:extLst>
          </p:cNvPr>
          <p:cNvSpPr txBox="1"/>
          <p:nvPr/>
        </p:nvSpPr>
        <p:spPr>
          <a:xfrm>
            <a:off x="1878063" y="6021288"/>
            <a:ext cx="8587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terms of sensitivities @ttbar, for most parameter (not all), LCCO &gt; V22 &gt; CEPC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43376B-9735-6143-8624-3DAFAAFAFA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992" y="723354"/>
            <a:ext cx="6436296" cy="407379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55D7CB8-3984-B84A-B260-3361D4AB4A10}"/>
              </a:ext>
            </a:extLst>
          </p:cNvPr>
          <p:cNvSpPr txBox="1"/>
          <p:nvPr/>
        </p:nvSpPr>
        <p:spPr>
          <a:xfrm>
            <a:off x="9000315" y="5038970"/>
            <a:ext cx="2952328" cy="64633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ALL MAGNETS ARE UNIFIED, NO “SLICES”.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CA88DA-667E-0C4E-BB09-CFBB356FE7C4}"/>
              </a:ext>
            </a:extLst>
          </p:cNvPr>
          <p:cNvSpPr txBox="1"/>
          <p:nvPr/>
        </p:nvSpPr>
        <p:spPr>
          <a:xfrm>
            <a:off x="239350" y="5587036"/>
            <a:ext cx="4063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 LCCO FF-Sext = NOT(S[FD][12])</a:t>
            </a:r>
          </a:p>
        </p:txBody>
      </p:sp>
    </p:spTree>
    <p:extLst>
      <p:ext uri="{BB962C8B-B14F-4D97-AF65-F5344CB8AC3E}">
        <p14:creationId xmlns:p14="http://schemas.microsoft.com/office/powerpoint/2010/main" val="2969828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5E8DA-EDF2-E94A-B9F4-CB6D43B1E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Benchmark of effect of errors in AT, MADX, MADX-PTC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1B188E-59D1-5344-B783-78BB1645FD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3A69C6-43B0-AB4D-8401-3D7DD4C3BE2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Sensitivities and com.sim. comparison MADX-PTC-AT l 29th Feb 2024 l S.Liuzzo, T.Charles, E.Musa, R.Tomas, I.Agapov</a:t>
            </a:r>
            <a:endParaRPr lang="fr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FEA094-E783-A44F-99E1-09D72042182E}"/>
              </a:ext>
            </a:extLst>
          </p:cNvPr>
          <p:cNvSpPr txBox="1"/>
          <p:nvPr/>
        </p:nvSpPr>
        <p:spPr>
          <a:xfrm>
            <a:off x="969600" y="764704"/>
            <a:ext cx="1098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Use lattice provided by </a:t>
            </a:r>
            <a:r>
              <a:rPr lang="en-US" dirty="0" err="1"/>
              <a:t>T.Charles</a:t>
            </a:r>
            <a:r>
              <a:rPr lang="en-US" dirty="0"/>
              <a:t> @ttbar (but Energy = 1GeV, no synchrotron radiation). Assure errors are identical for all codes: AT, MADX, MADX-PTC.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FCFECB8-1E53-164C-BDD6-9AAD064E6B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319"/>
          <a:stretch/>
        </p:blipFill>
        <p:spPr>
          <a:xfrm>
            <a:off x="269895" y="1984987"/>
            <a:ext cx="6194830" cy="3604253"/>
          </a:xfrm>
        </p:spPr>
      </p:pic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4E5B3204-3764-F34D-B790-DB80A1EC7C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8" t="50291" r="2970" b="17700"/>
          <a:stretch/>
        </p:blipFill>
        <p:spPr bwMode="gray">
          <a:xfrm>
            <a:off x="6312024" y="2128956"/>
            <a:ext cx="5760640" cy="22361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4CA99A7-3EB9-EE4F-BD42-F2D523BD810B}"/>
              </a:ext>
            </a:extLst>
          </p:cNvPr>
          <p:cNvSpPr txBox="1"/>
          <p:nvPr/>
        </p:nvSpPr>
        <p:spPr>
          <a:xfrm>
            <a:off x="6672064" y="4695526"/>
            <a:ext cx="47337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MADX-PTC (4 slices, exact) is closer to AT (as expected). Still there is a discrepancy.</a:t>
            </a:r>
          </a:p>
          <a:p>
            <a:r>
              <a:rPr lang="en-US" dirty="0"/>
              <a:t>Reason for discrepancy not yet understood.</a:t>
            </a:r>
          </a:p>
        </p:txBody>
      </p:sp>
    </p:spTree>
    <p:extLst>
      <p:ext uri="{BB962C8B-B14F-4D97-AF65-F5344CB8AC3E}">
        <p14:creationId xmlns:p14="http://schemas.microsoft.com/office/powerpoint/2010/main" val="1032175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D0118-1E23-FD45-83B6-5084A3E67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WITH ERRORS ALONG S AT ALL LOCATIONS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A28F0A-DFCB-7842-82FE-DE55E197B4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8B8E7F-0C8A-B440-917F-8F137FEA831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Sensitivities and com.sim. comparison MADX-PTC-AT l 29th Feb 2024 l S.Liuzzo, T.Charles, E.Musa, R.Tomas, I.Agapov</a:t>
            </a:r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9F2DFA-96B8-1A46-98DE-AF8E4F56D7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67" y="738955"/>
            <a:ext cx="9692704" cy="563418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F97AEFC-A03A-E74F-ADCE-B38C49B2E2C2}"/>
              </a:ext>
            </a:extLst>
          </p:cNvPr>
          <p:cNvSpPr/>
          <p:nvPr/>
        </p:nvSpPr>
        <p:spPr>
          <a:xfrm>
            <a:off x="9768408" y="924556"/>
            <a:ext cx="22795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>
                <a:latin typeface="Helvetica" pitchFamily="2" charset="0"/>
              </a:rPr>
              <a:t>For </a:t>
            </a:r>
            <a:r>
              <a:rPr lang="fr-FR" sz="1200" dirty="0" err="1">
                <a:latin typeface="Helvetica" pitchFamily="2" charset="0"/>
              </a:rPr>
              <a:t>orbit</a:t>
            </a:r>
            <a:r>
              <a:rPr lang="fr-FR" sz="1200" dirty="0">
                <a:latin typeface="Helvetica" pitchFamily="2" charset="0"/>
              </a:rPr>
              <a:t> and dispersion </a:t>
            </a:r>
            <a:r>
              <a:rPr lang="fr-FR" sz="1200" dirty="0" err="1">
                <a:latin typeface="Helvetica" pitchFamily="2" charset="0"/>
              </a:rPr>
              <a:t>most</a:t>
            </a:r>
            <a:r>
              <a:rPr lang="fr-FR" sz="1200" dirty="0">
                <a:latin typeface="Helvetica" pitchFamily="2" charset="0"/>
              </a:rPr>
              <a:t> of the </a:t>
            </a:r>
            <a:r>
              <a:rPr lang="fr-FR" sz="1200" dirty="0" err="1">
                <a:latin typeface="Helvetica" pitchFamily="2" charset="0"/>
              </a:rPr>
              <a:t>difference</a:t>
            </a:r>
            <a:r>
              <a:rPr lang="fr-FR" sz="1200" dirty="0">
                <a:latin typeface="Helvetica" pitchFamily="2" charset="0"/>
              </a:rPr>
              <a:t> </a:t>
            </a:r>
            <a:r>
              <a:rPr lang="fr-FR" sz="1200" dirty="0" err="1">
                <a:latin typeface="Helvetica" pitchFamily="2" charset="0"/>
              </a:rPr>
              <a:t>is</a:t>
            </a:r>
            <a:r>
              <a:rPr lang="fr-FR" sz="1200" dirty="0">
                <a:latin typeface="Helvetica" pitchFamily="2" charset="0"/>
              </a:rPr>
              <a:t> </a:t>
            </a:r>
            <a:r>
              <a:rPr lang="fr-FR" sz="1200" dirty="0" err="1">
                <a:latin typeface="Helvetica" pitchFamily="2" charset="0"/>
              </a:rPr>
              <a:t>from</a:t>
            </a:r>
            <a:r>
              <a:rPr lang="fr-FR" sz="1200" dirty="0">
                <a:latin typeface="Helvetica" pitchFamily="2" charset="0"/>
              </a:rPr>
              <a:t> the FF, and </a:t>
            </a:r>
            <a:r>
              <a:rPr lang="fr-FR" sz="1200" dirty="0" err="1">
                <a:latin typeface="Helvetica" pitchFamily="2" charset="0"/>
              </a:rPr>
              <a:t>then</a:t>
            </a:r>
            <a:r>
              <a:rPr lang="fr-FR" sz="1200" dirty="0">
                <a:latin typeface="Helvetica" pitchFamily="2" charset="0"/>
              </a:rPr>
              <a:t> </a:t>
            </a:r>
            <a:r>
              <a:rPr lang="fr-FR" sz="1200" dirty="0" err="1">
                <a:latin typeface="Helvetica" pitchFamily="2" charset="0"/>
              </a:rPr>
              <a:t>it</a:t>
            </a:r>
            <a:r>
              <a:rPr lang="fr-FR" sz="1200" dirty="0">
                <a:latin typeface="Helvetica" pitchFamily="2" charset="0"/>
              </a:rPr>
              <a:t> </a:t>
            </a:r>
            <a:r>
              <a:rPr lang="fr-FR" sz="1200" dirty="0" err="1">
                <a:latin typeface="Helvetica" pitchFamily="2" charset="0"/>
              </a:rPr>
              <a:t>recovers</a:t>
            </a:r>
            <a:r>
              <a:rPr lang="fr-FR" sz="1200" dirty="0">
                <a:latin typeface="Helvetica" pitchFamily="2" charset="0"/>
              </a:rPr>
              <a:t>. May </a:t>
            </a:r>
            <a:r>
              <a:rPr lang="fr-FR" sz="1200" dirty="0" err="1">
                <a:latin typeface="Helvetica" pitchFamily="2" charset="0"/>
              </a:rPr>
              <a:t>be</a:t>
            </a:r>
            <a:r>
              <a:rPr lang="fr-FR" sz="1200" dirty="0">
                <a:latin typeface="Helvetica" pitchFamily="2" charset="0"/>
              </a:rPr>
              <a:t> the exact </a:t>
            </a:r>
            <a:r>
              <a:rPr lang="fr-FR" sz="1200" dirty="0" err="1">
                <a:latin typeface="Helvetica" pitchFamily="2" charset="0"/>
              </a:rPr>
              <a:t>integrators</a:t>
            </a:r>
            <a:r>
              <a:rPr lang="fr-FR" sz="1200" dirty="0">
                <a:latin typeface="Helvetica" pitchFamily="2" charset="0"/>
              </a:rPr>
              <a:t> </a:t>
            </a:r>
            <a:r>
              <a:rPr lang="fr-FR" sz="1200" dirty="0" err="1">
                <a:latin typeface="Helvetica" pitchFamily="2" charset="0"/>
              </a:rPr>
              <a:t>make</a:t>
            </a:r>
            <a:r>
              <a:rPr lang="fr-FR" sz="1200" dirty="0">
                <a:latin typeface="Helvetica" pitchFamily="2" charset="0"/>
              </a:rPr>
              <a:t> the </a:t>
            </a:r>
            <a:r>
              <a:rPr lang="fr-FR" sz="1200" dirty="0" err="1">
                <a:latin typeface="Helvetica" pitchFamily="2" charset="0"/>
              </a:rPr>
              <a:t>difference</a:t>
            </a:r>
            <a:r>
              <a:rPr lang="fr-FR" sz="1200" dirty="0">
                <a:latin typeface="Helvetica" pitchFamily="2" charset="0"/>
              </a:rPr>
              <a:t> (</a:t>
            </a:r>
            <a:r>
              <a:rPr lang="fr-FR" sz="1200" dirty="0" err="1">
                <a:latin typeface="Helvetica" pitchFamily="2" charset="0"/>
              </a:rPr>
              <a:t>is</a:t>
            </a:r>
            <a:r>
              <a:rPr lang="fr-FR" sz="1200" dirty="0">
                <a:latin typeface="Helvetica" pitchFamily="2" charset="0"/>
              </a:rPr>
              <a:t> the exact flag in PTC set to </a:t>
            </a:r>
            <a:r>
              <a:rPr lang="fr-FR" sz="1200" dirty="0" err="1">
                <a:latin typeface="Helvetica" pitchFamily="2" charset="0"/>
              </a:rPr>
              <a:t>true</a:t>
            </a:r>
            <a:r>
              <a:rPr lang="fr-FR" sz="1200" dirty="0">
                <a:latin typeface="Helvetica" pitchFamily="2" charset="0"/>
              </a:rPr>
              <a:t>? for AT </a:t>
            </a:r>
            <a:r>
              <a:rPr lang="fr-FR" sz="1200" dirty="0" err="1">
                <a:latin typeface="Helvetica" pitchFamily="2" charset="0"/>
              </a:rPr>
              <a:t>this</a:t>
            </a:r>
            <a:r>
              <a:rPr lang="fr-FR" sz="1200" dirty="0">
                <a:latin typeface="Helvetica" pitchFamily="2" charset="0"/>
              </a:rPr>
              <a:t> </a:t>
            </a:r>
            <a:r>
              <a:rPr lang="fr-FR" sz="1200" dirty="0" err="1">
                <a:latin typeface="Helvetica" pitchFamily="2" charset="0"/>
              </a:rPr>
              <a:t>is</a:t>
            </a:r>
            <a:r>
              <a:rPr lang="fr-FR" sz="1200" dirty="0">
                <a:latin typeface="Helvetica" pitchFamily="2" charset="0"/>
              </a:rPr>
              <a:t> the case). MADX-PTC </a:t>
            </a:r>
            <a:r>
              <a:rPr lang="fr-FR" sz="1200" dirty="0" err="1">
                <a:latin typeface="Helvetica" pitchFamily="2" charset="0"/>
              </a:rPr>
              <a:t>is</a:t>
            </a:r>
            <a:r>
              <a:rPr lang="fr-FR" sz="1200" dirty="0">
                <a:latin typeface="Helvetica" pitchFamily="2" charset="0"/>
              </a:rPr>
              <a:t> </a:t>
            </a:r>
            <a:r>
              <a:rPr lang="fr-FR" sz="1200" dirty="0" err="1">
                <a:latin typeface="Helvetica" pitchFamily="2" charset="0"/>
              </a:rPr>
              <a:t>closer</a:t>
            </a:r>
            <a:r>
              <a:rPr lang="fr-FR" sz="1200" dirty="0">
                <a:latin typeface="Helvetica" pitchFamily="2" charset="0"/>
              </a:rPr>
              <a:t> to AT </a:t>
            </a:r>
            <a:r>
              <a:rPr lang="fr-FR" sz="1200" dirty="0" err="1">
                <a:latin typeface="Helvetica" pitchFamily="2" charset="0"/>
              </a:rPr>
              <a:t>than</a:t>
            </a:r>
            <a:r>
              <a:rPr lang="fr-FR" sz="1200" dirty="0">
                <a:latin typeface="Helvetica" pitchFamily="2" charset="0"/>
              </a:rPr>
              <a:t> MADX.</a:t>
            </a:r>
          </a:p>
          <a:p>
            <a:br>
              <a:rPr lang="fr-FR" sz="1200" dirty="0">
                <a:latin typeface="Helvetica" pitchFamily="2" charset="0"/>
              </a:rPr>
            </a:br>
            <a:endParaRPr lang="fr-FR" sz="1200" dirty="0">
              <a:latin typeface="Helvetica" pitchFamily="2" charset="0"/>
            </a:endParaRPr>
          </a:p>
          <a:p>
            <a:r>
              <a:rPr lang="fr-FR" sz="1200" dirty="0">
                <a:latin typeface="Helvetica" pitchFamily="2" charset="0"/>
              </a:rPr>
              <a:t>For beta-</a:t>
            </a:r>
            <a:r>
              <a:rPr lang="fr-FR" sz="1200" dirty="0" err="1">
                <a:latin typeface="Helvetica" pitchFamily="2" charset="0"/>
              </a:rPr>
              <a:t>beating</a:t>
            </a:r>
            <a:r>
              <a:rPr lang="fr-FR" sz="1200" dirty="0">
                <a:latin typeface="Helvetica" pitchFamily="2" charset="0"/>
              </a:rPr>
              <a:t> horizontal AT matches to horizontal MADX-PTC and MADX. For the vertical the MADX-PTC </a:t>
            </a:r>
            <a:r>
              <a:rPr lang="fr-FR" sz="1200" dirty="0" err="1">
                <a:latin typeface="Helvetica" pitchFamily="2" charset="0"/>
              </a:rPr>
              <a:t>is</a:t>
            </a:r>
            <a:r>
              <a:rPr lang="fr-FR" sz="1200" dirty="0">
                <a:latin typeface="Helvetica" pitchFamily="2" charset="0"/>
              </a:rPr>
              <a:t> </a:t>
            </a:r>
            <a:r>
              <a:rPr lang="fr-FR" sz="1200" dirty="0" err="1">
                <a:latin typeface="Helvetica" pitchFamily="2" charset="0"/>
              </a:rPr>
              <a:t>closer</a:t>
            </a:r>
            <a:r>
              <a:rPr lang="fr-FR" sz="1200" dirty="0">
                <a:latin typeface="Helvetica" pitchFamily="2" charset="0"/>
              </a:rPr>
              <a:t> to the AT values </a:t>
            </a:r>
            <a:r>
              <a:rPr lang="fr-FR" sz="1200" dirty="0" err="1">
                <a:latin typeface="Helvetica" pitchFamily="2" charset="0"/>
              </a:rPr>
              <a:t>than</a:t>
            </a:r>
            <a:r>
              <a:rPr lang="fr-FR" sz="1200" dirty="0">
                <a:latin typeface="Helvetica" pitchFamily="2" charset="0"/>
              </a:rPr>
              <a:t> MADX.</a:t>
            </a:r>
          </a:p>
          <a:p>
            <a:br>
              <a:rPr lang="fr-FR" sz="1200" dirty="0">
                <a:latin typeface="Helvetica" pitchFamily="2" charset="0"/>
              </a:rPr>
            </a:br>
            <a:endParaRPr lang="fr-FR" sz="1200" dirty="0">
              <a:latin typeface="Helvetica" pitchFamily="2" charset="0"/>
            </a:endParaRPr>
          </a:p>
          <a:p>
            <a:r>
              <a:rPr lang="fr-FR" sz="1200" dirty="0">
                <a:latin typeface="Helvetica" pitchFamily="2" charset="0"/>
              </a:rPr>
              <a:t>It </a:t>
            </a:r>
            <a:r>
              <a:rPr lang="fr-FR" sz="1200" dirty="0" err="1">
                <a:latin typeface="Helvetica" pitchFamily="2" charset="0"/>
              </a:rPr>
              <a:t>is</a:t>
            </a:r>
            <a:r>
              <a:rPr lang="fr-FR" sz="1200" dirty="0">
                <a:latin typeface="Helvetica" pitchFamily="2" charset="0"/>
              </a:rPr>
              <a:t> </a:t>
            </a:r>
            <a:r>
              <a:rPr lang="fr-FR" sz="1200" dirty="0" err="1">
                <a:latin typeface="Helvetica" pitchFamily="2" charset="0"/>
              </a:rPr>
              <a:t>may</a:t>
            </a:r>
            <a:r>
              <a:rPr lang="fr-FR" sz="1200" dirty="0">
                <a:latin typeface="Helvetica" pitchFamily="2" charset="0"/>
              </a:rPr>
              <a:t> </a:t>
            </a:r>
            <a:r>
              <a:rPr lang="fr-FR" sz="1200" dirty="0" err="1">
                <a:latin typeface="Helvetica" pitchFamily="2" charset="0"/>
              </a:rPr>
              <a:t>be</a:t>
            </a:r>
            <a:r>
              <a:rPr lang="fr-FR" sz="1200" dirty="0">
                <a:latin typeface="Helvetica" pitchFamily="2" charset="0"/>
              </a:rPr>
              <a:t> not a </a:t>
            </a:r>
            <a:r>
              <a:rPr lang="fr-FR" sz="1200" dirty="0" err="1">
                <a:latin typeface="Helvetica" pitchFamily="2" charset="0"/>
              </a:rPr>
              <a:t>dramatic</a:t>
            </a:r>
            <a:r>
              <a:rPr lang="fr-FR" sz="1200" dirty="0">
                <a:latin typeface="Helvetica" pitchFamily="2" charset="0"/>
              </a:rPr>
              <a:t> </a:t>
            </a:r>
            <a:r>
              <a:rPr lang="fr-FR" sz="1200" dirty="0" err="1">
                <a:latin typeface="Helvetica" pitchFamily="2" charset="0"/>
              </a:rPr>
              <a:t>difference</a:t>
            </a:r>
            <a:r>
              <a:rPr lang="fr-FR" sz="1200" dirty="0">
                <a:latin typeface="Helvetica" pitchFamily="2" charset="0"/>
              </a:rPr>
              <a:t> and </a:t>
            </a:r>
            <a:r>
              <a:rPr lang="fr-FR" sz="1200" dirty="0" err="1">
                <a:latin typeface="Helvetica" pitchFamily="2" charset="0"/>
              </a:rPr>
              <a:t>it</a:t>
            </a:r>
            <a:r>
              <a:rPr lang="fr-FR" sz="1200" dirty="0">
                <a:latin typeface="Helvetica" pitchFamily="2" charset="0"/>
              </a:rPr>
              <a:t> </a:t>
            </a:r>
            <a:r>
              <a:rPr lang="fr-FR" sz="1200" dirty="0" err="1">
                <a:latin typeface="Helvetica" pitchFamily="2" charset="0"/>
              </a:rPr>
              <a:t>is</a:t>
            </a:r>
            <a:r>
              <a:rPr lang="fr-FR" sz="1200" dirty="0">
                <a:latin typeface="Helvetica" pitchFamily="2" charset="0"/>
              </a:rPr>
              <a:t> </a:t>
            </a:r>
            <a:r>
              <a:rPr lang="fr-FR" sz="1200" dirty="0" err="1">
                <a:latin typeface="Helvetica" pitchFamily="2" charset="0"/>
              </a:rPr>
              <a:t>limited</a:t>
            </a:r>
            <a:r>
              <a:rPr lang="fr-FR" sz="1200" dirty="0">
                <a:latin typeface="Helvetica" pitchFamily="2" charset="0"/>
              </a:rPr>
              <a:t> to the IP. </a:t>
            </a:r>
            <a:r>
              <a:rPr lang="fr-FR" sz="1200" dirty="0" err="1">
                <a:latin typeface="Helvetica" pitchFamily="2" charset="0"/>
              </a:rPr>
              <a:t>Would</a:t>
            </a:r>
            <a:r>
              <a:rPr lang="fr-FR" sz="1200" dirty="0">
                <a:latin typeface="Helvetica" pitchFamily="2" charset="0"/>
              </a:rPr>
              <a:t> </a:t>
            </a:r>
            <a:r>
              <a:rPr lang="fr-FR" sz="1200" dirty="0" err="1">
                <a:latin typeface="Helvetica" pitchFamily="2" charset="0"/>
              </a:rPr>
              <a:t>you</a:t>
            </a:r>
            <a:r>
              <a:rPr lang="fr-FR" sz="1200" dirty="0">
                <a:latin typeface="Helvetica" pitchFamily="2" charset="0"/>
              </a:rPr>
              <a:t> continue to </a:t>
            </a:r>
            <a:r>
              <a:rPr lang="fr-FR" sz="1200" dirty="0" err="1">
                <a:latin typeface="Helvetica" pitchFamily="2" charset="0"/>
              </a:rPr>
              <a:t>investigate</a:t>
            </a:r>
            <a:r>
              <a:rPr lang="fr-FR" sz="1200" dirty="0">
                <a:latin typeface="Helvetica" pitchFamily="2" charset="0"/>
              </a:rPr>
              <a:t> or </a:t>
            </a:r>
            <a:r>
              <a:rPr lang="fr-FR" sz="1200" dirty="0" err="1">
                <a:latin typeface="Helvetica" pitchFamily="2" charset="0"/>
              </a:rPr>
              <a:t>we</a:t>
            </a:r>
            <a:r>
              <a:rPr lang="fr-FR" sz="1200" dirty="0">
                <a:latin typeface="Helvetica" pitchFamily="2" charset="0"/>
              </a:rPr>
              <a:t> </a:t>
            </a:r>
            <a:r>
              <a:rPr lang="fr-FR" sz="1200" dirty="0" err="1">
                <a:latin typeface="Helvetica" pitchFamily="2" charset="0"/>
              </a:rPr>
              <a:t>keep</a:t>
            </a:r>
            <a:r>
              <a:rPr lang="fr-FR" sz="1200" dirty="0">
                <a:latin typeface="Helvetica" pitchFamily="2" charset="0"/>
              </a:rPr>
              <a:t> </a:t>
            </a:r>
            <a:r>
              <a:rPr lang="fr-FR" sz="1200" dirty="0" err="1">
                <a:latin typeface="Helvetica" pitchFamily="2" charset="0"/>
              </a:rPr>
              <a:t>it</a:t>
            </a:r>
            <a:r>
              <a:rPr lang="fr-FR" sz="1200" dirty="0">
                <a:latin typeface="Helvetica" pitchFamily="2" charset="0"/>
              </a:rPr>
              <a:t> as a know-</a:t>
            </a:r>
            <a:r>
              <a:rPr lang="fr-FR" sz="1200" dirty="0" err="1">
                <a:latin typeface="Helvetica" pitchFamily="2" charset="0"/>
              </a:rPr>
              <a:t>difference</a:t>
            </a:r>
            <a:r>
              <a:rPr lang="fr-FR" sz="1200" dirty="0">
                <a:latin typeface="Helvetica" pitchFamily="2" charset="0"/>
              </a:rPr>
              <a:t> and continue? To </a:t>
            </a:r>
            <a:r>
              <a:rPr lang="fr-FR" sz="1200" dirty="0" err="1">
                <a:latin typeface="Helvetica" pitchFamily="2" charset="0"/>
              </a:rPr>
              <a:t>minimize</a:t>
            </a:r>
            <a:r>
              <a:rPr lang="fr-FR" sz="1200" dirty="0">
                <a:latin typeface="Helvetica" pitchFamily="2" charset="0"/>
              </a:rPr>
              <a:t> </a:t>
            </a:r>
            <a:r>
              <a:rPr lang="fr-FR" sz="1200" dirty="0" err="1">
                <a:latin typeface="Helvetica" pitchFamily="2" charset="0"/>
              </a:rPr>
              <a:t>this</a:t>
            </a:r>
            <a:r>
              <a:rPr lang="fr-FR" sz="1200" dirty="0">
                <a:latin typeface="Helvetica" pitchFamily="2" charset="0"/>
              </a:rPr>
              <a:t> </a:t>
            </a:r>
            <a:r>
              <a:rPr lang="fr-FR" sz="1200" dirty="0" err="1">
                <a:latin typeface="Helvetica" pitchFamily="2" charset="0"/>
              </a:rPr>
              <a:t>effect</a:t>
            </a:r>
            <a:r>
              <a:rPr lang="fr-FR" sz="1200" dirty="0">
                <a:latin typeface="Helvetica" pitchFamily="2" charset="0"/>
              </a:rPr>
              <a:t> </a:t>
            </a:r>
            <a:r>
              <a:rPr lang="fr-FR" sz="1200" dirty="0" err="1">
                <a:latin typeface="Helvetica" pitchFamily="2" charset="0"/>
              </a:rPr>
              <a:t>we</a:t>
            </a:r>
            <a:r>
              <a:rPr lang="fr-FR" sz="1200" dirty="0">
                <a:latin typeface="Helvetica" pitchFamily="2" charset="0"/>
              </a:rPr>
              <a:t> </a:t>
            </a:r>
            <a:r>
              <a:rPr lang="fr-FR" sz="1200" dirty="0" err="1">
                <a:latin typeface="Helvetica" pitchFamily="2" charset="0"/>
              </a:rPr>
              <a:t>could</a:t>
            </a:r>
            <a:r>
              <a:rPr lang="fr-FR" sz="1200" dirty="0">
                <a:latin typeface="Helvetica" pitchFamily="2" charset="0"/>
              </a:rPr>
              <a:t> </a:t>
            </a:r>
            <a:r>
              <a:rPr lang="fr-FR" sz="1200" dirty="0" err="1">
                <a:latin typeface="Helvetica" pitchFamily="2" charset="0"/>
              </a:rPr>
              <a:t>forget</a:t>
            </a:r>
            <a:r>
              <a:rPr lang="fr-FR" sz="1200" dirty="0">
                <a:latin typeface="Helvetica" pitchFamily="2" charset="0"/>
              </a:rPr>
              <a:t> about MADX for the future and </a:t>
            </a:r>
            <a:r>
              <a:rPr lang="fr-FR" sz="1200" dirty="0" err="1">
                <a:latin typeface="Helvetica" pitchFamily="2" charset="0"/>
              </a:rPr>
              <a:t>keep</a:t>
            </a:r>
            <a:r>
              <a:rPr lang="fr-FR" sz="1200" dirty="0">
                <a:latin typeface="Helvetica" pitchFamily="2" charset="0"/>
              </a:rPr>
              <a:t> </a:t>
            </a:r>
            <a:r>
              <a:rPr lang="fr-FR" sz="1200" dirty="0" err="1">
                <a:latin typeface="Helvetica" pitchFamily="2" charset="0"/>
              </a:rPr>
              <a:t>only</a:t>
            </a:r>
            <a:r>
              <a:rPr lang="fr-FR" sz="1200" dirty="0">
                <a:latin typeface="Helvetica" pitchFamily="2" charset="0"/>
              </a:rPr>
              <a:t> MADX-PTC for the </a:t>
            </a:r>
            <a:r>
              <a:rPr lang="fr-FR" sz="1200" dirty="0" err="1">
                <a:latin typeface="Helvetica" pitchFamily="2" charset="0"/>
              </a:rPr>
              <a:t>comparisons</a:t>
            </a:r>
            <a:r>
              <a:rPr lang="fr-FR" sz="1200" dirty="0">
                <a:latin typeface="Helvetica" pitchFamily="2" charset="0"/>
              </a:rPr>
              <a:t>.</a:t>
            </a:r>
            <a:endParaRPr lang="fr-FR" sz="1200" b="0" i="0" u="none" strike="noStrike" dirty="0"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430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09E73-7B96-2144-89A6-46586442D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orbit correction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93E972-274A-C84B-BC5B-F920C1351C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125D57-DDEC-C24F-AC1B-67ADE0AA3E3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Sensitivities and com.sim. comparison MADX-PTC-AT l 29th Feb 2024 l S.Liuzzo, T.Charles, E.Musa, R.Tomas, I.Agapov</a:t>
            </a:r>
            <a:endParaRPr lang="fr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F5D532-7923-5845-99CC-B6D03E23741D}"/>
              </a:ext>
            </a:extLst>
          </p:cNvPr>
          <p:cNvSpPr txBox="1"/>
          <p:nvPr/>
        </p:nvSpPr>
        <p:spPr>
          <a:xfrm>
            <a:off x="969600" y="764704"/>
            <a:ext cx="1098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Use lattice provided by </a:t>
            </a:r>
            <a:r>
              <a:rPr lang="en-US" dirty="0" err="1"/>
              <a:t>T.Charles</a:t>
            </a:r>
            <a:r>
              <a:rPr lang="en-US" dirty="0"/>
              <a:t> @ttbar (but Energy = 1GeV, no synchrotron radiation). Assure errors are identical for all codes: AT, MADX, MADX-PTC. Assure BPM and correctors have same size and location.</a:t>
            </a:r>
          </a:p>
        </p:txBody>
      </p:sp>
      <p:pic>
        <p:nvPicPr>
          <p:cNvPr id="11" name="Content Placeholder 6">
            <a:extLst>
              <a:ext uri="{FF2B5EF4-FFF2-40B4-BE49-F238E27FC236}">
                <a16:creationId xmlns:a16="http://schemas.microsoft.com/office/drawing/2014/main" id="{D0983F12-3938-2247-AF93-69E793312E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49" b="42534"/>
          <a:stretch/>
        </p:blipFill>
        <p:spPr>
          <a:xfrm>
            <a:off x="232501" y="1340768"/>
            <a:ext cx="5935507" cy="4649910"/>
          </a:xfrm>
        </p:spPr>
      </p:pic>
      <p:pic>
        <p:nvPicPr>
          <p:cNvPr id="12" name="Content Placeholder 6">
            <a:extLst>
              <a:ext uri="{FF2B5EF4-FFF2-40B4-BE49-F238E27FC236}">
                <a16:creationId xmlns:a16="http://schemas.microsoft.com/office/drawing/2014/main" id="{59F523F6-21E4-5141-8B20-43062B5ABAA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01" r="3549" b="29155"/>
          <a:stretch/>
        </p:blipFill>
        <p:spPr bwMode="gray">
          <a:xfrm>
            <a:off x="6253533" y="1590336"/>
            <a:ext cx="5747123" cy="2126696"/>
          </a:xfrm>
          <a:prstGeom prst="rect">
            <a:avLst/>
          </a:prstGeom>
        </p:spPr>
      </p:pic>
      <p:pic>
        <p:nvPicPr>
          <p:cNvPr id="13" name="Content Placeholder 6">
            <a:extLst>
              <a:ext uri="{FF2B5EF4-FFF2-40B4-BE49-F238E27FC236}">
                <a16:creationId xmlns:a16="http://schemas.microsoft.com/office/drawing/2014/main" id="{E20926A9-C746-7740-8D7A-21C5B9B600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27" t="92846" r="34308" b="358"/>
          <a:stretch/>
        </p:blipFill>
        <p:spPr bwMode="gray">
          <a:xfrm>
            <a:off x="805505" y="5739543"/>
            <a:ext cx="3490295" cy="556351"/>
          </a:xfrm>
          <a:prstGeom prst="rect">
            <a:avLst/>
          </a:prstGeom>
        </p:spPr>
      </p:pic>
      <p:pic>
        <p:nvPicPr>
          <p:cNvPr id="14" name="Content Placeholder 6">
            <a:extLst>
              <a:ext uri="{FF2B5EF4-FFF2-40B4-BE49-F238E27FC236}">
                <a16:creationId xmlns:a16="http://schemas.microsoft.com/office/drawing/2014/main" id="{240BB53D-DC64-5948-B868-5A2C984746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964" r="3549"/>
          <a:stretch/>
        </p:blipFill>
        <p:spPr bwMode="gray">
          <a:xfrm>
            <a:off x="6263982" y="3645024"/>
            <a:ext cx="5736674" cy="13323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9BC516A-1091-1742-A71B-3916856273DE}"/>
              </a:ext>
            </a:extLst>
          </p:cNvPr>
          <p:cNvSpPr txBox="1"/>
          <p:nvPr/>
        </p:nvSpPr>
        <p:spPr>
          <a:xfrm>
            <a:off x="6383106" y="4869160"/>
            <a:ext cx="5487975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We could obtain similar optics after orbit correction</a:t>
            </a:r>
            <a:r>
              <a:rPr lang="en-US" sz="1600" dirty="0"/>
              <a:t>. Initial optics corrected by AT are larger than those given by MADX-PTC for the same initial errors. </a:t>
            </a:r>
            <a:r>
              <a:rPr lang="en-US" sz="900" dirty="0"/>
              <a:t>MADX-CORRECT command does not give direct access to orbit correction parameters in order to fix them for the comparison</a:t>
            </a:r>
            <a:r>
              <a:rPr lang="en-US" sz="900" b="1" dirty="0"/>
              <a:t>. </a:t>
            </a:r>
            <a:endParaRPr lang="en-US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A243F91-D7C4-FC47-B671-01FF7D7DFE8F}"/>
              </a:ext>
            </a:extLst>
          </p:cNvPr>
          <p:cNvSpPr txBox="1"/>
          <p:nvPr/>
        </p:nvSpPr>
        <p:spPr>
          <a:xfrm>
            <a:off x="6418284" y="5878353"/>
            <a:ext cx="49682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MADX-PTC 3xV, 2xH “COND=1, SNGVAL=50”</a:t>
            </a:r>
          </a:p>
          <a:p>
            <a:r>
              <a:rPr lang="en-US" dirty="0"/>
              <a:t>AT 3x H-V 300s.v. , 3x H-V 1000 </a:t>
            </a:r>
            <a:r>
              <a:rPr lang="en-US" dirty="0" err="1"/>
              <a:t>s.v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33200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BEA70-C211-C347-B7AC-1B7683A39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2302100" y="3306154"/>
            <a:ext cx="5718646" cy="635746"/>
          </a:xfrm>
        </p:spPr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CF4377-9176-3B43-805D-F82609462B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9429" y="116632"/>
            <a:ext cx="10982400" cy="5718646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fr-FR" sz="1400" b="0" dirty="0">
                <a:solidFill>
                  <a:schemeClr val="accent1"/>
                </a:solidFill>
              </a:rPr>
              <a:t>The </a:t>
            </a:r>
            <a:r>
              <a:rPr lang="fr-FR" sz="1400" b="0" dirty="0" err="1">
                <a:solidFill>
                  <a:schemeClr val="accent1"/>
                </a:solidFill>
              </a:rPr>
              <a:t>terms</a:t>
            </a:r>
            <a:r>
              <a:rPr lang="fr-FR" sz="1400" b="0" dirty="0">
                <a:solidFill>
                  <a:schemeClr val="accent1"/>
                </a:solidFill>
              </a:rPr>
              <a:t> of the </a:t>
            </a:r>
            <a:r>
              <a:rPr lang="fr-FR" sz="1400" b="0" dirty="0" err="1">
                <a:solidFill>
                  <a:schemeClr val="accent1"/>
                </a:solidFill>
              </a:rPr>
              <a:t>next</a:t>
            </a:r>
            <a:r>
              <a:rPr lang="fr-FR" sz="1400" b="0" dirty="0">
                <a:solidFill>
                  <a:schemeClr val="accent1"/>
                </a:solidFill>
              </a:rPr>
              <a:t> </a:t>
            </a:r>
            <a:r>
              <a:rPr lang="fr-FR" sz="1400" b="0" dirty="0" err="1">
                <a:solidFill>
                  <a:schemeClr val="accent1"/>
                </a:solidFill>
              </a:rPr>
              <a:t>tuning</a:t>
            </a:r>
            <a:r>
              <a:rPr lang="fr-FR" sz="1400" b="0" dirty="0">
                <a:solidFill>
                  <a:schemeClr val="accent1"/>
                </a:solidFill>
              </a:rPr>
              <a:t> simulations to compare </a:t>
            </a:r>
            <a:r>
              <a:rPr lang="fr-FR" sz="1400" b="0" dirty="0" err="1">
                <a:solidFill>
                  <a:schemeClr val="accent1"/>
                </a:solidFill>
              </a:rPr>
              <a:t>could</a:t>
            </a:r>
            <a:r>
              <a:rPr lang="fr-FR" sz="1400" b="0" dirty="0">
                <a:solidFill>
                  <a:schemeClr val="accent1"/>
                </a:solidFill>
              </a:rPr>
              <a:t> </a:t>
            </a:r>
            <a:r>
              <a:rPr lang="fr-FR" sz="1400" b="0" dirty="0" err="1">
                <a:solidFill>
                  <a:schemeClr val="accent1"/>
                </a:solidFill>
              </a:rPr>
              <a:t>be</a:t>
            </a:r>
            <a:r>
              <a:rPr lang="fr-FR" sz="1400" b="0" dirty="0">
                <a:solidFill>
                  <a:schemeClr val="accent1"/>
                </a:solidFill>
              </a:rPr>
              <a:t> (</a:t>
            </a:r>
            <a:r>
              <a:rPr lang="fr-FR" sz="1400" b="0" dirty="0" err="1">
                <a:solidFill>
                  <a:schemeClr val="accent1"/>
                </a:solidFill>
              </a:rPr>
              <a:t>get</a:t>
            </a:r>
            <a:r>
              <a:rPr lang="fr-FR" sz="1400" b="0" dirty="0">
                <a:solidFill>
                  <a:schemeClr val="accent1"/>
                </a:solidFill>
              </a:rPr>
              <a:t> maximum </a:t>
            </a:r>
            <a:r>
              <a:rPr lang="fr-FR" sz="1400" b="0" dirty="0" err="1">
                <a:solidFill>
                  <a:schemeClr val="accent1"/>
                </a:solidFill>
              </a:rPr>
              <a:t>tolerated</a:t>
            </a:r>
            <a:r>
              <a:rPr lang="fr-FR" sz="1400" b="0" dirty="0">
                <a:solidFill>
                  <a:schemeClr val="accent1"/>
                </a:solidFill>
              </a:rPr>
              <a:t> </a:t>
            </a:r>
            <a:r>
              <a:rPr lang="fr-FR" sz="1400" b="0" dirty="0" err="1">
                <a:solidFill>
                  <a:schemeClr val="accent1"/>
                </a:solidFill>
              </a:rPr>
              <a:t>alignment</a:t>
            </a:r>
            <a:r>
              <a:rPr lang="fr-FR" sz="1400" b="0" dirty="0">
                <a:solidFill>
                  <a:schemeClr val="accent1"/>
                </a:solidFill>
              </a:rPr>
              <a:t> </a:t>
            </a:r>
            <a:r>
              <a:rPr lang="fr-FR" sz="1400" b="0" dirty="0" err="1">
                <a:solidFill>
                  <a:schemeClr val="accent1"/>
                </a:solidFill>
              </a:rPr>
              <a:t>errors</a:t>
            </a:r>
            <a:r>
              <a:rPr lang="fr-FR" sz="1400" b="0" dirty="0">
                <a:solidFill>
                  <a:schemeClr val="accent1"/>
                </a:solidFill>
              </a:rPr>
              <a:t> by AT and by MADX-PTC):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fr-FR" sz="1400" b="0" dirty="0">
                <a:solidFill>
                  <a:schemeClr val="accent1"/>
                </a:solidFill>
              </a:rPr>
              <a:t>use </a:t>
            </a:r>
            <a:r>
              <a:rPr lang="fr-FR" sz="1400" dirty="0">
                <a:solidFill>
                  <a:schemeClr val="accent1"/>
                </a:solidFill>
              </a:rPr>
              <a:t>AT</a:t>
            </a:r>
            <a:r>
              <a:rPr lang="fr-FR" sz="1400" b="0" dirty="0">
                <a:solidFill>
                  <a:schemeClr val="accent1"/>
                </a:solidFill>
              </a:rPr>
              <a:t> or </a:t>
            </a:r>
            <a:r>
              <a:rPr lang="fr-FR" sz="1400" dirty="0">
                <a:solidFill>
                  <a:schemeClr val="accent1"/>
                </a:solidFill>
              </a:rPr>
              <a:t>MADX-PTC</a:t>
            </a:r>
            <a:r>
              <a:rPr lang="fr-FR" sz="1400" b="0" dirty="0">
                <a:solidFill>
                  <a:schemeClr val="accent1"/>
                </a:solidFill>
              </a:rPr>
              <a:t> </a:t>
            </a:r>
            <a:r>
              <a:rPr lang="fr-FR" sz="1050" b="0" dirty="0">
                <a:solidFill>
                  <a:schemeClr val="accent1"/>
                </a:solidFill>
              </a:rPr>
              <a:t>(MADX </a:t>
            </a:r>
            <a:r>
              <a:rPr lang="fr-FR" sz="1050" b="0" dirty="0" err="1">
                <a:solidFill>
                  <a:schemeClr val="accent1"/>
                </a:solidFill>
              </a:rPr>
              <a:t>gives</a:t>
            </a:r>
            <a:r>
              <a:rPr lang="fr-FR" sz="1050" b="0" dirty="0">
                <a:solidFill>
                  <a:schemeClr val="accent1"/>
                </a:solidFill>
              </a:rPr>
              <a:t> </a:t>
            </a:r>
            <a:r>
              <a:rPr lang="fr-FR" sz="1050" b="0" dirty="0" err="1">
                <a:solidFill>
                  <a:schemeClr val="accent1"/>
                </a:solidFill>
              </a:rPr>
              <a:t>too</a:t>
            </a:r>
            <a:r>
              <a:rPr lang="fr-FR" sz="1050" b="0" dirty="0">
                <a:solidFill>
                  <a:schemeClr val="accent1"/>
                </a:solidFill>
              </a:rPr>
              <a:t> large initial </a:t>
            </a:r>
            <a:r>
              <a:rPr lang="fr-FR" sz="1050" b="0" dirty="0" err="1">
                <a:solidFill>
                  <a:schemeClr val="accent1"/>
                </a:solidFill>
              </a:rPr>
              <a:t>beam</a:t>
            </a:r>
            <a:r>
              <a:rPr lang="fr-FR" sz="1050" b="0" dirty="0">
                <a:solidFill>
                  <a:schemeClr val="accent1"/>
                </a:solidFill>
              </a:rPr>
              <a:t> </a:t>
            </a:r>
            <a:r>
              <a:rPr lang="fr-FR" sz="1050" b="0" dirty="0" err="1">
                <a:solidFill>
                  <a:schemeClr val="accent1"/>
                </a:solidFill>
              </a:rPr>
              <a:t>optics</a:t>
            </a:r>
            <a:r>
              <a:rPr lang="fr-FR" sz="1050" b="0" dirty="0">
                <a:solidFill>
                  <a:schemeClr val="accent1"/>
                </a:solidFill>
              </a:rPr>
              <a:t> </a:t>
            </a:r>
            <a:r>
              <a:rPr lang="fr-FR" sz="1050" b="0" dirty="0" err="1">
                <a:solidFill>
                  <a:schemeClr val="accent1"/>
                </a:solidFill>
              </a:rPr>
              <a:t>parameters</a:t>
            </a:r>
            <a:r>
              <a:rPr lang="fr-FR" sz="1050" b="0" dirty="0">
                <a:solidFill>
                  <a:schemeClr val="accent1"/>
                </a:solidFill>
              </a:rPr>
              <a:t> </a:t>
            </a:r>
            <a:r>
              <a:rPr lang="fr-FR" sz="1050" b="0" dirty="0" err="1">
                <a:solidFill>
                  <a:schemeClr val="accent1"/>
                </a:solidFill>
              </a:rPr>
              <a:t>discrepancy</a:t>
            </a:r>
            <a:r>
              <a:rPr lang="fr-FR" sz="1050" b="0" dirty="0">
                <a:solidFill>
                  <a:schemeClr val="accent1"/>
                </a:solidFill>
              </a:rPr>
              <a:t>)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fr-FR" sz="1400" b="0" dirty="0">
                <a:solidFill>
                  <a:schemeClr val="accent1"/>
                </a:solidFill>
              </a:rPr>
              <a:t>if </a:t>
            </a:r>
            <a:r>
              <a:rPr lang="fr-FR" sz="1400" b="0" dirty="0" err="1">
                <a:solidFill>
                  <a:schemeClr val="accent1"/>
                </a:solidFill>
              </a:rPr>
              <a:t>any</a:t>
            </a:r>
            <a:r>
              <a:rPr lang="fr-FR" sz="1400" b="0" dirty="0">
                <a:solidFill>
                  <a:schemeClr val="accent1"/>
                </a:solidFill>
              </a:rPr>
              <a:t>, </a:t>
            </a:r>
            <a:r>
              <a:rPr lang="fr-FR" sz="1400" b="0" dirty="0" err="1">
                <a:solidFill>
                  <a:schemeClr val="accent1"/>
                </a:solidFill>
              </a:rPr>
              <a:t>erase</a:t>
            </a:r>
            <a:r>
              <a:rPr lang="fr-FR" sz="1400" b="0" dirty="0">
                <a:solidFill>
                  <a:schemeClr val="accent1"/>
                </a:solidFill>
              </a:rPr>
              <a:t> all </a:t>
            </a:r>
            <a:r>
              <a:rPr lang="fr-FR" sz="1400" b="0" dirty="0" err="1">
                <a:solidFill>
                  <a:schemeClr val="accent1"/>
                </a:solidFill>
              </a:rPr>
              <a:t>existing</a:t>
            </a:r>
            <a:r>
              <a:rPr lang="fr-FR" sz="1400" b="0" dirty="0">
                <a:solidFill>
                  <a:schemeClr val="accent1"/>
                </a:solidFill>
              </a:rPr>
              <a:t> correction </a:t>
            </a:r>
            <a:r>
              <a:rPr lang="fr-FR" sz="1050" b="0" dirty="0">
                <a:solidFill>
                  <a:schemeClr val="accent1"/>
                </a:solidFill>
              </a:rPr>
              <a:t>(</a:t>
            </a:r>
            <a:r>
              <a:rPr lang="fr-FR" sz="1050" b="0" dirty="0" err="1">
                <a:solidFill>
                  <a:schemeClr val="accent1"/>
                </a:solidFill>
              </a:rPr>
              <a:t>steerers</a:t>
            </a:r>
            <a:r>
              <a:rPr lang="fr-FR" sz="1050" b="0" dirty="0">
                <a:solidFill>
                  <a:schemeClr val="accent1"/>
                </a:solidFill>
              </a:rPr>
              <a:t>, </a:t>
            </a:r>
            <a:r>
              <a:rPr lang="fr-FR" sz="1050" b="0" dirty="0" err="1">
                <a:solidFill>
                  <a:schemeClr val="accent1"/>
                </a:solidFill>
              </a:rPr>
              <a:t>quadrupoles</a:t>
            </a:r>
            <a:r>
              <a:rPr lang="fr-FR" sz="1050" b="0" dirty="0">
                <a:solidFill>
                  <a:schemeClr val="accent1"/>
                </a:solidFill>
              </a:rPr>
              <a:t>, </a:t>
            </a:r>
            <a:r>
              <a:rPr lang="fr-FR" sz="1050" b="0" dirty="0" err="1">
                <a:solidFill>
                  <a:schemeClr val="accent1"/>
                </a:solidFill>
              </a:rPr>
              <a:t>sextupoles</a:t>
            </a:r>
            <a:r>
              <a:rPr lang="fr-FR" sz="1050" b="0" dirty="0">
                <a:solidFill>
                  <a:schemeClr val="accent1"/>
                </a:solidFill>
              </a:rPr>
              <a:t>, etc.) (</a:t>
            </a:r>
            <a:r>
              <a:rPr lang="fr-FR" sz="1200" dirty="0">
                <a:solidFill>
                  <a:schemeClr val="accent1"/>
                </a:solidFill>
              </a:rPr>
              <a:t>NO </a:t>
            </a:r>
            <a:r>
              <a:rPr lang="fr-FR" sz="1200" dirty="0" err="1">
                <a:solidFill>
                  <a:schemeClr val="accent1"/>
                </a:solidFill>
              </a:rPr>
              <a:t>error</a:t>
            </a:r>
            <a:r>
              <a:rPr lang="fr-FR" sz="1200" dirty="0">
                <a:solidFill>
                  <a:schemeClr val="accent1"/>
                </a:solidFill>
              </a:rPr>
              <a:t> </a:t>
            </a:r>
            <a:r>
              <a:rPr lang="fr-FR" sz="1200" dirty="0" err="1">
                <a:solidFill>
                  <a:schemeClr val="accent1"/>
                </a:solidFill>
              </a:rPr>
              <a:t>ramp</a:t>
            </a:r>
            <a:r>
              <a:rPr lang="fr-FR" sz="1050" b="0" dirty="0">
                <a:solidFill>
                  <a:schemeClr val="accent1"/>
                </a:solidFill>
              </a:rPr>
              <a:t>. </a:t>
            </a:r>
            <a:r>
              <a:rPr lang="fr-FR" sz="1050" b="0" dirty="0" err="1">
                <a:solidFill>
                  <a:schemeClr val="accent1"/>
                </a:solidFill>
              </a:rPr>
              <a:t>We</a:t>
            </a:r>
            <a:r>
              <a:rPr lang="fr-FR" sz="1050" b="0" dirty="0">
                <a:solidFill>
                  <a:schemeClr val="accent1"/>
                </a:solidFill>
              </a:rPr>
              <a:t> </a:t>
            </a:r>
            <a:r>
              <a:rPr lang="fr-FR" sz="1050" b="0" dirty="0" err="1">
                <a:solidFill>
                  <a:schemeClr val="accent1"/>
                </a:solidFill>
              </a:rPr>
              <a:t>can</a:t>
            </a:r>
            <a:r>
              <a:rPr lang="fr-FR" sz="1050" b="0" dirty="0">
                <a:solidFill>
                  <a:schemeClr val="accent1"/>
                </a:solidFill>
              </a:rPr>
              <a:t> skip </a:t>
            </a:r>
            <a:r>
              <a:rPr lang="fr-FR" sz="1050" b="0" dirty="0" err="1">
                <a:solidFill>
                  <a:schemeClr val="accent1"/>
                </a:solidFill>
              </a:rPr>
              <a:t>this</a:t>
            </a:r>
            <a:r>
              <a:rPr lang="fr-FR" sz="1050" b="0" dirty="0">
                <a:solidFill>
                  <a:schemeClr val="accent1"/>
                </a:solidFill>
              </a:rPr>
              <a:t> </a:t>
            </a:r>
            <a:r>
              <a:rPr lang="fr-FR" sz="1050" b="0" dirty="0" err="1">
                <a:solidFill>
                  <a:schemeClr val="accent1"/>
                </a:solidFill>
              </a:rPr>
              <a:t>step</a:t>
            </a:r>
            <a:r>
              <a:rPr lang="fr-FR" sz="1050" b="0" dirty="0">
                <a:solidFill>
                  <a:schemeClr val="accent1"/>
                </a:solidFill>
              </a:rPr>
              <a:t> in a </a:t>
            </a:r>
            <a:r>
              <a:rPr lang="fr-FR" sz="1050" b="0" dirty="0" err="1">
                <a:solidFill>
                  <a:schemeClr val="accent1"/>
                </a:solidFill>
              </a:rPr>
              <a:t>next</a:t>
            </a:r>
            <a:r>
              <a:rPr lang="fr-FR" sz="1050" b="0" dirty="0">
                <a:solidFill>
                  <a:schemeClr val="accent1"/>
                </a:solidFill>
              </a:rPr>
              <a:t> case of </a:t>
            </a:r>
            <a:r>
              <a:rPr lang="fr-FR" sz="1050" b="0" dirty="0" err="1">
                <a:solidFill>
                  <a:schemeClr val="accent1"/>
                </a:solidFill>
              </a:rPr>
              <a:t>comparison</a:t>
            </a:r>
            <a:r>
              <a:rPr lang="fr-FR" sz="1050" b="0" dirty="0">
                <a:solidFill>
                  <a:schemeClr val="accent1"/>
                </a:solidFill>
              </a:rPr>
              <a:t>.)</a:t>
            </a:r>
            <a:endParaRPr lang="fr-FR" sz="1400" b="0" dirty="0">
              <a:solidFill>
                <a:schemeClr val="accent1"/>
              </a:solidFill>
            </a:endParaRP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fr-FR" sz="1400" b="0" dirty="0">
                <a:solidFill>
                  <a:schemeClr val="accent1"/>
                </a:solidFill>
              </a:rPr>
              <a:t>set one </a:t>
            </a:r>
            <a:r>
              <a:rPr lang="fr-FR" sz="1400" b="0" dirty="0" err="1">
                <a:solidFill>
                  <a:schemeClr val="accent1"/>
                </a:solidFill>
              </a:rPr>
              <a:t>seed</a:t>
            </a:r>
            <a:r>
              <a:rPr lang="fr-FR" sz="1400" b="0" dirty="0">
                <a:solidFill>
                  <a:schemeClr val="accent1"/>
                </a:solidFill>
              </a:rPr>
              <a:t> of </a:t>
            </a:r>
            <a:r>
              <a:rPr lang="fr-FR" sz="1400" dirty="0">
                <a:solidFill>
                  <a:schemeClr val="accent1"/>
                </a:solidFill>
              </a:rPr>
              <a:t>10 </a:t>
            </a:r>
            <a:r>
              <a:rPr lang="fr-FR" sz="1400" dirty="0" err="1">
                <a:solidFill>
                  <a:schemeClr val="accent1"/>
                </a:solidFill>
              </a:rPr>
              <a:t>um</a:t>
            </a:r>
            <a:r>
              <a:rPr lang="fr-FR" sz="1400" dirty="0">
                <a:solidFill>
                  <a:schemeClr val="accent1"/>
                </a:solidFill>
              </a:rPr>
              <a:t> </a:t>
            </a:r>
            <a:r>
              <a:rPr lang="fr-FR" sz="1400" dirty="0" err="1">
                <a:solidFill>
                  <a:schemeClr val="accent1"/>
                </a:solidFill>
              </a:rPr>
              <a:t>errors</a:t>
            </a:r>
            <a:r>
              <a:rPr lang="fr-FR" sz="1400" b="0" dirty="0">
                <a:solidFill>
                  <a:schemeClr val="accent1"/>
                </a:solidFill>
              </a:rPr>
              <a:t> in all </a:t>
            </a:r>
            <a:r>
              <a:rPr lang="fr-FR" sz="1400" b="0" dirty="0" err="1">
                <a:solidFill>
                  <a:schemeClr val="accent1"/>
                </a:solidFill>
              </a:rPr>
              <a:t>quadrupoles</a:t>
            </a:r>
            <a:r>
              <a:rPr lang="fr-FR" sz="1400" b="0" dirty="0">
                <a:solidFill>
                  <a:schemeClr val="accent1"/>
                </a:solidFill>
              </a:rPr>
              <a:t> </a:t>
            </a:r>
            <a:r>
              <a:rPr lang="fr-FR" sz="1400" b="0" dirty="0" err="1">
                <a:solidFill>
                  <a:schemeClr val="accent1"/>
                </a:solidFill>
              </a:rPr>
              <a:t>sextupoles</a:t>
            </a:r>
            <a:r>
              <a:rPr lang="fr-FR" sz="1400" b="0" dirty="0">
                <a:solidFill>
                  <a:schemeClr val="accent1"/>
                </a:solidFill>
              </a:rPr>
              <a:t> </a:t>
            </a:r>
            <a:r>
              <a:rPr lang="fr-FR" sz="1100" b="0" dirty="0">
                <a:solidFill>
                  <a:schemeClr val="accent1"/>
                </a:solidFill>
              </a:rPr>
              <a:t>(the </a:t>
            </a:r>
            <a:r>
              <a:rPr lang="fr-FR" sz="1100" b="0" dirty="0" err="1">
                <a:solidFill>
                  <a:schemeClr val="accent1"/>
                </a:solidFill>
              </a:rPr>
              <a:t>ones</a:t>
            </a:r>
            <a:r>
              <a:rPr lang="fr-FR" sz="1100" b="0" dirty="0">
                <a:solidFill>
                  <a:schemeClr val="accent1"/>
                </a:solidFill>
              </a:rPr>
              <a:t> </a:t>
            </a:r>
            <a:r>
              <a:rPr lang="fr-FR" sz="1100" b="0" dirty="0" err="1">
                <a:solidFill>
                  <a:schemeClr val="accent1"/>
                </a:solidFill>
              </a:rPr>
              <a:t>that</a:t>
            </a:r>
            <a:r>
              <a:rPr lang="fr-FR" sz="1100" b="0" dirty="0">
                <a:solidFill>
                  <a:schemeClr val="accent1"/>
                </a:solidFill>
              </a:rPr>
              <a:t> </a:t>
            </a:r>
            <a:r>
              <a:rPr lang="fr-FR" sz="1100" b="0" dirty="0" err="1">
                <a:solidFill>
                  <a:schemeClr val="accent1"/>
                </a:solidFill>
              </a:rPr>
              <a:t>we</a:t>
            </a:r>
            <a:r>
              <a:rPr lang="fr-FR" sz="1100" b="0" dirty="0">
                <a:solidFill>
                  <a:schemeClr val="accent1"/>
                </a:solidFill>
              </a:rPr>
              <a:t> have been </a:t>
            </a:r>
            <a:r>
              <a:rPr lang="fr-FR" sz="1100" b="0" dirty="0" err="1">
                <a:solidFill>
                  <a:schemeClr val="accent1"/>
                </a:solidFill>
              </a:rPr>
              <a:t>using</a:t>
            </a:r>
            <a:r>
              <a:rPr lang="fr-FR" sz="1100" b="0" dirty="0">
                <a:solidFill>
                  <a:schemeClr val="accent1"/>
                </a:solidFill>
              </a:rPr>
              <a:t> </a:t>
            </a:r>
            <a:r>
              <a:rPr lang="fr-FR" sz="1100" b="0" dirty="0" err="1">
                <a:solidFill>
                  <a:schemeClr val="accent1"/>
                </a:solidFill>
              </a:rPr>
              <a:t>now</a:t>
            </a:r>
            <a:r>
              <a:rPr lang="fr-FR" sz="1100" b="0" dirty="0">
                <a:solidFill>
                  <a:schemeClr val="accent1"/>
                </a:solidFill>
              </a:rPr>
              <a:t> for </a:t>
            </a:r>
            <a:r>
              <a:rPr lang="fr-FR" sz="1100" b="0" dirty="0" err="1">
                <a:solidFill>
                  <a:schemeClr val="accent1"/>
                </a:solidFill>
              </a:rPr>
              <a:t>comparisons</a:t>
            </a:r>
            <a:r>
              <a:rPr lang="fr-FR" sz="1100" b="0" dirty="0">
                <a:solidFill>
                  <a:schemeClr val="accent1"/>
                </a:solidFill>
              </a:rPr>
              <a:t>, </a:t>
            </a:r>
            <a:r>
              <a:rPr lang="fr-FR" sz="1100" b="0" dirty="0" err="1">
                <a:solidFill>
                  <a:schemeClr val="accent1"/>
                </a:solidFill>
              </a:rPr>
              <a:t>scaled</a:t>
            </a:r>
            <a:r>
              <a:rPr lang="fr-FR" sz="1100" b="0" dirty="0">
                <a:solidFill>
                  <a:schemeClr val="accent1"/>
                </a:solidFill>
              </a:rPr>
              <a:t> to 10um)</a:t>
            </a:r>
            <a:r>
              <a:rPr lang="fr-FR" sz="1400" b="0" dirty="0">
                <a:solidFill>
                  <a:schemeClr val="accent1"/>
                </a:solidFill>
              </a:rPr>
              <a:t>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fr-FR" sz="1100" b="0" dirty="0" err="1">
                <a:solidFill>
                  <a:schemeClr val="accent1"/>
                </a:solidFill>
              </a:rPr>
              <a:t>Sextupoles</a:t>
            </a:r>
            <a:r>
              <a:rPr lang="fr-FR" sz="1100" b="0" dirty="0">
                <a:solidFill>
                  <a:schemeClr val="accent1"/>
                </a:solidFill>
              </a:rPr>
              <a:t> OFF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fr-FR" sz="1400" b="0" dirty="0" err="1">
                <a:solidFill>
                  <a:schemeClr val="accent1"/>
                </a:solidFill>
              </a:rPr>
              <a:t>find</a:t>
            </a:r>
            <a:r>
              <a:rPr lang="fr-FR" sz="1400" b="0" dirty="0">
                <a:solidFill>
                  <a:schemeClr val="accent1"/>
                </a:solidFill>
              </a:rPr>
              <a:t> </a:t>
            </a:r>
            <a:r>
              <a:rPr lang="fr-FR" sz="1400" b="0" dirty="0" err="1">
                <a:solidFill>
                  <a:schemeClr val="accent1"/>
                </a:solidFill>
              </a:rPr>
              <a:t>closed</a:t>
            </a:r>
            <a:r>
              <a:rPr lang="fr-FR" sz="1400" b="0" dirty="0">
                <a:solidFill>
                  <a:schemeClr val="accent1"/>
                </a:solidFill>
              </a:rPr>
              <a:t> </a:t>
            </a:r>
            <a:r>
              <a:rPr lang="fr-FR" sz="1400" b="0" dirty="0" err="1">
                <a:solidFill>
                  <a:schemeClr val="accent1"/>
                </a:solidFill>
              </a:rPr>
              <a:t>orbit</a:t>
            </a:r>
            <a:r>
              <a:rPr lang="fr-FR" sz="1400" b="0" dirty="0">
                <a:solidFill>
                  <a:schemeClr val="accent1"/>
                </a:solidFill>
              </a:rPr>
              <a:t> (</a:t>
            </a:r>
            <a:r>
              <a:rPr lang="fr-FR" sz="1400" dirty="0" err="1">
                <a:solidFill>
                  <a:schemeClr val="accent1"/>
                </a:solidFill>
              </a:rPr>
              <a:t>beam</a:t>
            </a:r>
            <a:r>
              <a:rPr lang="fr-FR" sz="1400" dirty="0">
                <a:solidFill>
                  <a:schemeClr val="accent1"/>
                </a:solidFill>
              </a:rPr>
              <a:t> threading</a:t>
            </a:r>
            <a:r>
              <a:rPr lang="fr-FR" sz="1400" b="0" dirty="0">
                <a:solidFill>
                  <a:schemeClr val="accent1"/>
                </a:solidFill>
              </a:rPr>
              <a:t>) </a:t>
            </a:r>
            <a:r>
              <a:rPr lang="fr-FR" sz="1100" b="0" dirty="0">
                <a:solidFill>
                  <a:schemeClr val="accent1"/>
                </a:solidFill>
              </a:rPr>
              <a:t>(</a:t>
            </a:r>
            <a:r>
              <a:rPr lang="fr-FR" sz="1100" b="0" dirty="0" err="1">
                <a:solidFill>
                  <a:schemeClr val="accent1"/>
                </a:solidFill>
              </a:rPr>
              <a:t>else</a:t>
            </a:r>
            <a:r>
              <a:rPr lang="fr-FR" sz="1100" b="0" dirty="0">
                <a:solidFill>
                  <a:schemeClr val="accent1"/>
                </a:solidFill>
              </a:rPr>
              <a:t> </a:t>
            </a:r>
            <a:r>
              <a:rPr lang="fr-FR" sz="1100" b="0" dirty="0" err="1">
                <a:solidFill>
                  <a:schemeClr val="accent1"/>
                </a:solidFill>
              </a:rPr>
              <a:t>we</a:t>
            </a:r>
            <a:r>
              <a:rPr lang="fr-FR" sz="1100" b="0" dirty="0">
                <a:solidFill>
                  <a:schemeClr val="accent1"/>
                </a:solidFill>
              </a:rPr>
              <a:t> are </a:t>
            </a:r>
            <a:r>
              <a:rPr lang="fr-FR" sz="1100" b="0" dirty="0" err="1">
                <a:solidFill>
                  <a:schemeClr val="accent1"/>
                </a:solidFill>
              </a:rPr>
              <a:t>stuck</a:t>
            </a:r>
            <a:r>
              <a:rPr lang="fr-FR" sz="1100" b="0" dirty="0">
                <a:solidFill>
                  <a:schemeClr val="accent1"/>
                </a:solidFill>
              </a:rPr>
              <a:t> at 0.8-1 </a:t>
            </a:r>
            <a:r>
              <a:rPr lang="fr-FR" sz="1100" b="0" dirty="0" err="1">
                <a:solidFill>
                  <a:schemeClr val="accent1"/>
                </a:solidFill>
              </a:rPr>
              <a:t>um</a:t>
            </a:r>
            <a:r>
              <a:rPr lang="fr-FR" sz="1100" b="0" dirty="0">
                <a:solidFill>
                  <a:schemeClr val="accent1"/>
                </a:solidFill>
              </a:rPr>
              <a:t> </a:t>
            </a:r>
            <a:r>
              <a:rPr lang="fr-FR" sz="1100" b="0" dirty="0" err="1">
                <a:solidFill>
                  <a:schemeClr val="accent1"/>
                </a:solidFill>
              </a:rPr>
              <a:t>rms</a:t>
            </a:r>
            <a:r>
              <a:rPr lang="fr-FR" sz="1100" b="0" dirty="0">
                <a:solidFill>
                  <a:schemeClr val="accent1"/>
                </a:solidFill>
              </a:rPr>
              <a:t> </a:t>
            </a:r>
            <a:r>
              <a:rPr lang="fr-FR" sz="1100" b="0" dirty="0" err="1">
                <a:solidFill>
                  <a:schemeClr val="accent1"/>
                </a:solidFill>
              </a:rPr>
              <a:t>errors</a:t>
            </a:r>
            <a:r>
              <a:rPr lang="fr-FR" sz="1100" b="0" dirty="0">
                <a:solidFill>
                  <a:schemeClr val="accent1"/>
                </a:solidFill>
              </a:rPr>
              <a:t>)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fr-FR" sz="1100" b="0" dirty="0" err="1">
                <a:solidFill>
                  <a:schemeClr val="accent1"/>
                </a:solidFill>
              </a:rPr>
              <a:t>Sextupoles</a:t>
            </a:r>
            <a:r>
              <a:rPr lang="fr-FR" sz="1100" b="0" dirty="0">
                <a:solidFill>
                  <a:schemeClr val="accent1"/>
                </a:solidFill>
              </a:rPr>
              <a:t> ON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fr-FR" sz="1400" b="0" dirty="0" err="1">
                <a:solidFill>
                  <a:schemeClr val="accent1"/>
                </a:solidFill>
              </a:rPr>
              <a:t>find</a:t>
            </a:r>
            <a:r>
              <a:rPr lang="fr-FR" sz="1400" b="0" dirty="0">
                <a:solidFill>
                  <a:schemeClr val="accent1"/>
                </a:solidFill>
              </a:rPr>
              <a:t> </a:t>
            </a:r>
            <a:r>
              <a:rPr lang="fr-FR" sz="1400" b="0" dirty="0" err="1">
                <a:solidFill>
                  <a:schemeClr val="accent1"/>
                </a:solidFill>
              </a:rPr>
              <a:t>closed</a:t>
            </a:r>
            <a:r>
              <a:rPr lang="fr-FR" sz="1400" b="0" dirty="0">
                <a:solidFill>
                  <a:schemeClr val="accent1"/>
                </a:solidFill>
              </a:rPr>
              <a:t> </a:t>
            </a:r>
            <a:r>
              <a:rPr lang="fr-FR" sz="1400" b="0" dirty="0" err="1">
                <a:solidFill>
                  <a:schemeClr val="accent1"/>
                </a:solidFill>
              </a:rPr>
              <a:t>orbit</a:t>
            </a:r>
            <a:r>
              <a:rPr lang="fr-FR" sz="1400" b="0" dirty="0">
                <a:solidFill>
                  <a:schemeClr val="accent1"/>
                </a:solidFill>
              </a:rPr>
              <a:t> (</a:t>
            </a:r>
            <a:r>
              <a:rPr lang="fr-FR" sz="1400" dirty="0" err="1">
                <a:solidFill>
                  <a:schemeClr val="accent1"/>
                </a:solidFill>
              </a:rPr>
              <a:t>beam</a:t>
            </a:r>
            <a:r>
              <a:rPr lang="fr-FR" sz="1400" dirty="0">
                <a:solidFill>
                  <a:schemeClr val="accent1"/>
                </a:solidFill>
              </a:rPr>
              <a:t> threading</a:t>
            </a:r>
            <a:r>
              <a:rPr lang="fr-FR" sz="1400" b="0" dirty="0">
                <a:solidFill>
                  <a:schemeClr val="accent1"/>
                </a:solidFill>
              </a:rPr>
              <a:t>) </a:t>
            </a:r>
            <a:r>
              <a:rPr lang="fr-FR" sz="1100" b="0" dirty="0">
                <a:solidFill>
                  <a:schemeClr val="accent1"/>
                </a:solidFill>
              </a:rPr>
              <a:t>(</a:t>
            </a:r>
            <a:r>
              <a:rPr lang="fr-FR" sz="1100" b="0" dirty="0" err="1">
                <a:solidFill>
                  <a:schemeClr val="accent1"/>
                </a:solidFill>
              </a:rPr>
              <a:t>else</a:t>
            </a:r>
            <a:r>
              <a:rPr lang="fr-FR" sz="1100" b="0" dirty="0">
                <a:solidFill>
                  <a:schemeClr val="accent1"/>
                </a:solidFill>
              </a:rPr>
              <a:t> </a:t>
            </a:r>
            <a:r>
              <a:rPr lang="fr-FR" sz="1100" b="0" dirty="0" err="1">
                <a:solidFill>
                  <a:schemeClr val="accent1"/>
                </a:solidFill>
              </a:rPr>
              <a:t>we</a:t>
            </a:r>
            <a:r>
              <a:rPr lang="fr-FR" sz="1100" b="0" dirty="0">
                <a:solidFill>
                  <a:schemeClr val="accent1"/>
                </a:solidFill>
              </a:rPr>
              <a:t> are </a:t>
            </a:r>
            <a:r>
              <a:rPr lang="fr-FR" sz="1100" b="0" dirty="0" err="1">
                <a:solidFill>
                  <a:schemeClr val="accent1"/>
                </a:solidFill>
              </a:rPr>
              <a:t>stuck</a:t>
            </a:r>
            <a:r>
              <a:rPr lang="fr-FR" sz="1100" b="0" dirty="0">
                <a:solidFill>
                  <a:schemeClr val="accent1"/>
                </a:solidFill>
              </a:rPr>
              <a:t> at 0.8-1 </a:t>
            </a:r>
            <a:r>
              <a:rPr lang="fr-FR" sz="1100" b="0" dirty="0" err="1">
                <a:solidFill>
                  <a:schemeClr val="accent1"/>
                </a:solidFill>
              </a:rPr>
              <a:t>um</a:t>
            </a:r>
            <a:r>
              <a:rPr lang="fr-FR" sz="1100" b="0" dirty="0">
                <a:solidFill>
                  <a:schemeClr val="accent1"/>
                </a:solidFill>
              </a:rPr>
              <a:t> </a:t>
            </a:r>
            <a:r>
              <a:rPr lang="fr-FR" sz="1100" b="0" dirty="0" err="1">
                <a:solidFill>
                  <a:schemeClr val="accent1"/>
                </a:solidFill>
              </a:rPr>
              <a:t>rms</a:t>
            </a:r>
            <a:r>
              <a:rPr lang="fr-FR" sz="1100" b="0" dirty="0">
                <a:solidFill>
                  <a:schemeClr val="accent1"/>
                </a:solidFill>
              </a:rPr>
              <a:t> </a:t>
            </a:r>
            <a:r>
              <a:rPr lang="fr-FR" sz="1100" b="0" dirty="0" err="1">
                <a:solidFill>
                  <a:schemeClr val="accent1"/>
                </a:solidFill>
              </a:rPr>
              <a:t>errors</a:t>
            </a:r>
            <a:r>
              <a:rPr lang="fr-FR" sz="1100" b="0" dirty="0">
                <a:solidFill>
                  <a:schemeClr val="accent1"/>
                </a:solidFill>
              </a:rPr>
              <a:t>)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fr-FR" sz="1400" b="0" dirty="0">
                <a:solidFill>
                  <a:schemeClr val="accent5"/>
                </a:solidFill>
              </a:rPr>
              <a:t>if </a:t>
            </a:r>
            <a:r>
              <a:rPr lang="fr-FR" sz="1400" b="0" dirty="0" err="1">
                <a:solidFill>
                  <a:schemeClr val="accent5"/>
                </a:solidFill>
              </a:rPr>
              <a:t>orbit</a:t>
            </a:r>
            <a:r>
              <a:rPr lang="fr-FR" sz="1400" b="0" dirty="0">
                <a:solidFill>
                  <a:schemeClr val="accent5"/>
                </a:solidFill>
              </a:rPr>
              <a:t> </a:t>
            </a:r>
            <a:r>
              <a:rPr lang="fr-FR" sz="1400" b="0" dirty="0" err="1">
                <a:solidFill>
                  <a:schemeClr val="accent5"/>
                </a:solidFill>
              </a:rPr>
              <a:t>is</a:t>
            </a:r>
            <a:r>
              <a:rPr lang="fr-FR" sz="1400" b="0" dirty="0">
                <a:solidFill>
                  <a:schemeClr val="accent5"/>
                </a:solidFill>
              </a:rPr>
              <a:t> not </a:t>
            </a:r>
            <a:r>
              <a:rPr lang="fr-FR" sz="1400" b="0" dirty="0" err="1">
                <a:solidFill>
                  <a:schemeClr val="accent5"/>
                </a:solidFill>
              </a:rPr>
              <a:t>found</a:t>
            </a:r>
            <a:r>
              <a:rPr lang="fr-FR" sz="1400" b="0" dirty="0">
                <a:solidFill>
                  <a:schemeClr val="accent5"/>
                </a:solidFill>
              </a:rPr>
              <a:t>, </a:t>
            </a:r>
            <a:r>
              <a:rPr lang="fr-FR" sz="1400" b="0" dirty="0" err="1">
                <a:solidFill>
                  <a:schemeClr val="accent5"/>
                </a:solidFill>
              </a:rPr>
              <a:t>reduce</a:t>
            </a:r>
            <a:r>
              <a:rPr lang="fr-FR" sz="1400" b="0" dirty="0">
                <a:solidFill>
                  <a:schemeClr val="accent5"/>
                </a:solidFill>
              </a:rPr>
              <a:t> initial </a:t>
            </a:r>
            <a:r>
              <a:rPr lang="fr-FR" sz="1400" b="0" dirty="0" err="1">
                <a:solidFill>
                  <a:schemeClr val="accent5"/>
                </a:solidFill>
              </a:rPr>
              <a:t>errors</a:t>
            </a:r>
            <a:r>
              <a:rPr lang="fr-FR" sz="1400" b="0" dirty="0">
                <a:solidFill>
                  <a:schemeClr val="accent5"/>
                </a:solidFill>
              </a:rPr>
              <a:t> by ~25% (ex 7.5um)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fr-FR" sz="1400" b="0" dirty="0">
                <a:solidFill>
                  <a:schemeClr val="accent1"/>
                </a:solidFill>
              </a:rPr>
              <a:t>correct </a:t>
            </a:r>
            <a:r>
              <a:rPr lang="fr-FR" sz="1400" dirty="0" err="1">
                <a:solidFill>
                  <a:schemeClr val="accent1"/>
                </a:solidFill>
              </a:rPr>
              <a:t>orbit</a:t>
            </a:r>
            <a:r>
              <a:rPr lang="fr-FR" sz="1400" b="0" dirty="0">
                <a:solidFill>
                  <a:schemeClr val="accent1"/>
                </a:solidFill>
              </a:rPr>
              <a:t> </a:t>
            </a:r>
            <a:r>
              <a:rPr lang="fr-FR" sz="1100" b="0" dirty="0">
                <a:solidFill>
                  <a:schemeClr val="accent1"/>
                </a:solidFill>
              </a:rPr>
              <a:t>(as in </a:t>
            </a:r>
            <a:r>
              <a:rPr lang="fr-FR" sz="1100" b="0" dirty="0" err="1">
                <a:solidFill>
                  <a:schemeClr val="accent1"/>
                </a:solidFill>
              </a:rPr>
              <a:t>previous</a:t>
            </a:r>
            <a:r>
              <a:rPr lang="fr-FR" sz="1100" b="0" dirty="0">
                <a:solidFill>
                  <a:schemeClr val="accent1"/>
                </a:solidFill>
              </a:rPr>
              <a:t> slide)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fr-FR" sz="1400" b="0" dirty="0">
                <a:solidFill>
                  <a:schemeClr val="accent1"/>
                </a:solidFill>
              </a:rPr>
              <a:t>correct </a:t>
            </a:r>
            <a:r>
              <a:rPr lang="fr-FR" sz="1400" dirty="0">
                <a:solidFill>
                  <a:schemeClr val="accent1"/>
                </a:solidFill>
              </a:rPr>
              <a:t>tunes</a:t>
            </a:r>
            <a:r>
              <a:rPr lang="fr-FR" sz="1400" b="0" dirty="0">
                <a:solidFill>
                  <a:schemeClr val="accent1"/>
                </a:solidFill>
              </a:rPr>
              <a:t> </a:t>
            </a:r>
            <a:r>
              <a:rPr lang="fr-FR" sz="1400" dirty="0">
                <a:solidFill>
                  <a:schemeClr val="accent2"/>
                </a:solidFill>
              </a:rPr>
              <a:t>(</a:t>
            </a:r>
            <a:r>
              <a:rPr lang="fr-FR" sz="1400" dirty="0" err="1">
                <a:solidFill>
                  <a:schemeClr val="accent2"/>
                </a:solidFill>
              </a:rPr>
              <a:t>which</a:t>
            </a:r>
            <a:r>
              <a:rPr lang="fr-FR" sz="1400" dirty="0">
                <a:solidFill>
                  <a:schemeClr val="accent2"/>
                </a:solidFill>
              </a:rPr>
              <a:t> </a:t>
            </a:r>
            <a:r>
              <a:rPr lang="fr-FR" sz="1400" dirty="0" err="1">
                <a:solidFill>
                  <a:schemeClr val="accent2"/>
                </a:solidFill>
              </a:rPr>
              <a:t>magnets</a:t>
            </a:r>
            <a:r>
              <a:rPr lang="fr-FR" sz="1400" dirty="0">
                <a:solidFill>
                  <a:schemeClr val="accent2"/>
                </a:solidFill>
              </a:rPr>
              <a:t> to use?)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fr-FR" sz="1400" b="0" dirty="0">
                <a:solidFill>
                  <a:schemeClr val="accent1"/>
                </a:solidFill>
              </a:rPr>
              <a:t>correct </a:t>
            </a:r>
            <a:r>
              <a:rPr lang="fr-FR" sz="1400" dirty="0">
                <a:solidFill>
                  <a:schemeClr val="accent1"/>
                </a:solidFill>
              </a:rPr>
              <a:t>chroma</a:t>
            </a:r>
            <a:r>
              <a:rPr lang="fr-FR" sz="1400" b="0" dirty="0">
                <a:solidFill>
                  <a:schemeClr val="accent1"/>
                </a:solidFill>
              </a:rPr>
              <a:t>  </a:t>
            </a:r>
            <a:r>
              <a:rPr lang="fr-FR" sz="1400" dirty="0">
                <a:solidFill>
                  <a:schemeClr val="accent2"/>
                </a:solidFill>
              </a:rPr>
              <a:t>(</a:t>
            </a:r>
            <a:r>
              <a:rPr lang="fr-FR" sz="1400" dirty="0" err="1">
                <a:solidFill>
                  <a:schemeClr val="accent2"/>
                </a:solidFill>
              </a:rPr>
              <a:t>which</a:t>
            </a:r>
            <a:r>
              <a:rPr lang="fr-FR" sz="1400" dirty="0">
                <a:solidFill>
                  <a:schemeClr val="accent2"/>
                </a:solidFill>
              </a:rPr>
              <a:t> </a:t>
            </a:r>
            <a:r>
              <a:rPr lang="fr-FR" sz="1400" dirty="0" err="1">
                <a:solidFill>
                  <a:schemeClr val="accent2"/>
                </a:solidFill>
              </a:rPr>
              <a:t>magnets</a:t>
            </a:r>
            <a:r>
              <a:rPr lang="fr-FR" sz="1400" dirty="0">
                <a:solidFill>
                  <a:schemeClr val="accent2"/>
                </a:solidFill>
              </a:rPr>
              <a:t> to use?)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fr-FR" sz="1400" b="0" dirty="0">
                <a:solidFill>
                  <a:schemeClr val="accent1"/>
                </a:solidFill>
              </a:rPr>
              <a:t>(</a:t>
            </a:r>
            <a:r>
              <a:rPr lang="fr-FR" sz="1400" b="0" dirty="0" err="1">
                <a:solidFill>
                  <a:schemeClr val="accent1"/>
                </a:solidFill>
              </a:rPr>
              <a:t>optional</a:t>
            </a:r>
            <a:r>
              <a:rPr lang="fr-FR" sz="1400" b="0" dirty="0">
                <a:solidFill>
                  <a:schemeClr val="accent1"/>
                </a:solidFill>
              </a:rPr>
              <a:t>, as </a:t>
            </a:r>
            <a:r>
              <a:rPr lang="fr-FR" sz="1400" b="0" dirty="0" err="1">
                <a:solidFill>
                  <a:schemeClr val="accent1"/>
                </a:solidFill>
              </a:rPr>
              <a:t>there</a:t>
            </a:r>
            <a:r>
              <a:rPr lang="fr-FR" sz="1400" b="0" dirty="0">
                <a:solidFill>
                  <a:schemeClr val="accent1"/>
                </a:solidFill>
              </a:rPr>
              <a:t> are </a:t>
            </a:r>
            <a:r>
              <a:rPr lang="fr-FR" sz="1400" b="0" dirty="0" err="1">
                <a:solidFill>
                  <a:schemeClr val="accent1"/>
                </a:solidFill>
              </a:rPr>
              <a:t>too</a:t>
            </a:r>
            <a:r>
              <a:rPr lang="fr-FR" sz="1400" b="0" dirty="0">
                <a:solidFill>
                  <a:schemeClr val="accent1"/>
                </a:solidFill>
              </a:rPr>
              <a:t> </a:t>
            </a:r>
            <a:r>
              <a:rPr lang="fr-FR" sz="1400" b="0" dirty="0" err="1">
                <a:solidFill>
                  <a:schemeClr val="accent1"/>
                </a:solidFill>
              </a:rPr>
              <a:t>many</a:t>
            </a:r>
            <a:r>
              <a:rPr lang="fr-FR" sz="1400" b="0" dirty="0">
                <a:solidFill>
                  <a:schemeClr val="accent1"/>
                </a:solidFill>
              </a:rPr>
              <a:t> </a:t>
            </a:r>
            <a:r>
              <a:rPr lang="fr-FR" sz="1400" b="0" dirty="0" err="1">
                <a:solidFill>
                  <a:schemeClr val="accent1"/>
                </a:solidFill>
              </a:rPr>
              <a:t>parameters</a:t>
            </a:r>
            <a:r>
              <a:rPr lang="fr-FR" sz="1400" b="0" dirty="0">
                <a:solidFill>
                  <a:schemeClr val="accent1"/>
                </a:solidFill>
              </a:rPr>
              <a:t> to </a:t>
            </a:r>
            <a:r>
              <a:rPr lang="fr-FR" sz="1400" b="0" dirty="0" err="1">
                <a:solidFill>
                  <a:schemeClr val="accent1"/>
                </a:solidFill>
              </a:rPr>
              <a:t>agree</a:t>
            </a:r>
            <a:r>
              <a:rPr lang="fr-FR" sz="1400" b="0" dirty="0">
                <a:solidFill>
                  <a:schemeClr val="accent1"/>
                </a:solidFill>
              </a:rPr>
              <a:t> </a:t>
            </a:r>
            <a:r>
              <a:rPr lang="fr-FR" sz="1400" b="0" dirty="0" err="1">
                <a:solidFill>
                  <a:schemeClr val="accent1"/>
                </a:solidFill>
              </a:rPr>
              <a:t>upon</a:t>
            </a:r>
            <a:r>
              <a:rPr lang="fr-FR" sz="1400" b="0" dirty="0">
                <a:solidFill>
                  <a:schemeClr val="accent1"/>
                </a:solidFill>
              </a:rPr>
              <a:t>) correct </a:t>
            </a:r>
            <a:r>
              <a:rPr lang="fr-FR" sz="1400" b="0" dirty="0" err="1">
                <a:solidFill>
                  <a:schemeClr val="accent1"/>
                </a:solidFill>
              </a:rPr>
              <a:t>optics</a:t>
            </a:r>
            <a:endParaRPr lang="fr-FR" sz="1400" b="0" dirty="0">
              <a:solidFill>
                <a:schemeClr val="accent1"/>
              </a:solidFill>
            </a:endParaRP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fr-FR" sz="1400" b="0" dirty="0" err="1">
                <a:solidFill>
                  <a:schemeClr val="accent1"/>
                </a:solidFill>
              </a:rPr>
              <a:t>evaluate</a:t>
            </a:r>
            <a:r>
              <a:rPr lang="fr-FR" sz="1400" b="0" dirty="0">
                <a:solidFill>
                  <a:schemeClr val="accent1"/>
                </a:solidFill>
              </a:rPr>
              <a:t> </a:t>
            </a:r>
            <a:r>
              <a:rPr lang="fr-FR" sz="1400" b="0" dirty="0" err="1">
                <a:solidFill>
                  <a:schemeClr val="accent1"/>
                </a:solidFill>
              </a:rPr>
              <a:t>orbit</a:t>
            </a:r>
            <a:r>
              <a:rPr lang="fr-FR" sz="1400" b="0" dirty="0">
                <a:solidFill>
                  <a:schemeClr val="accent1"/>
                </a:solidFill>
              </a:rPr>
              <a:t>, dispersion, beta vs s </a:t>
            </a:r>
            <a:r>
              <a:rPr lang="fr-FR" sz="1100" b="0" dirty="0">
                <a:solidFill>
                  <a:schemeClr val="accent1"/>
                </a:solidFill>
              </a:rPr>
              <a:t>(</a:t>
            </a:r>
            <a:r>
              <a:rPr lang="fr-FR" sz="1100" b="0" dirty="0" err="1">
                <a:solidFill>
                  <a:schemeClr val="accent1"/>
                </a:solidFill>
              </a:rPr>
              <a:t>usual</a:t>
            </a:r>
            <a:r>
              <a:rPr lang="fr-FR" sz="1100" b="0" dirty="0">
                <a:solidFill>
                  <a:schemeClr val="accent1"/>
                </a:solidFill>
              </a:rPr>
              <a:t> files twiss_1p0um*)</a:t>
            </a:r>
            <a:endParaRPr lang="fr-FR" sz="1400" b="0" dirty="0">
              <a:solidFill>
                <a:schemeClr val="accent1"/>
              </a:solidFill>
            </a:endParaRP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fr-FR" sz="1400" b="0" dirty="0" err="1">
                <a:solidFill>
                  <a:schemeClr val="accent1"/>
                </a:solidFill>
              </a:rPr>
              <a:t>evaluate</a:t>
            </a:r>
            <a:r>
              <a:rPr lang="fr-FR" sz="1400" b="0" dirty="0">
                <a:solidFill>
                  <a:schemeClr val="accent1"/>
                </a:solidFill>
              </a:rPr>
              <a:t> </a:t>
            </a:r>
            <a:r>
              <a:rPr lang="fr-FR" sz="1400" b="0" dirty="0" err="1">
                <a:solidFill>
                  <a:schemeClr val="accent1"/>
                </a:solidFill>
              </a:rPr>
              <a:t>rms</a:t>
            </a:r>
            <a:r>
              <a:rPr lang="fr-FR" sz="1400" b="0" dirty="0">
                <a:solidFill>
                  <a:schemeClr val="accent1"/>
                </a:solidFill>
              </a:rPr>
              <a:t> </a:t>
            </a:r>
            <a:r>
              <a:rPr lang="fr-FR" sz="1400" b="0" dirty="0" err="1">
                <a:solidFill>
                  <a:schemeClr val="accent1"/>
                </a:solidFill>
              </a:rPr>
              <a:t>orbit</a:t>
            </a:r>
            <a:r>
              <a:rPr lang="fr-FR" sz="1400" b="0" dirty="0">
                <a:solidFill>
                  <a:schemeClr val="accent1"/>
                </a:solidFill>
              </a:rPr>
              <a:t>, dispersion, beta, tunes, chroma, </a:t>
            </a:r>
            <a:r>
              <a:rPr lang="fr-FR" sz="1400" b="0" dirty="0" err="1">
                <a:solidFill>
                  <a:schemeClr val="accent1"/>
                </a:solidFill>
              </a:rPr>
              <a:t>emittances</a:t>
            </a:r>
            <a:r>
              <a:rPr lang="fr-FR" sz="1400" b="0" dirty="0">
                <a:solidFill>
                  <a:schemeClr val="accent1"/>
                </a:solidFill>
              </a:rPr>
              <a:t>, </a:t>
            </a:r>
            <a:r>
              <a:rPr lang="fr-FR" sz="1400" b="0" dirty="0" err="1">
                <a:solidFill>
                  <a:schemeClr val="accent1"/>
                </a:solidFill>
              </a:rPr>
              <a:t>steerers</a:t>
            </a:r>
            <a:r>
              <a:rPr lang="fr-FR" sz="1400" b="0" dirty="0">
                <a:solidFill>
                  <a:schemeClr val="accent1"/>
                </a:solidFill>
              </a:rPr>
              <a:t>, quad. corr., </a:t>
            </a:r>
            <a:r>
              <a:rPr lang="fr-FR" sz="1400" b="0" dirty="0" err="1">
                <a:solidFill>
                  <a:schemeClr val="accent1"/>
                </a:solidFill>
              </a:rPr>
              <a:t>sext</a:t>
            </a:r>
            <a:r>
              <a:rPr lang="fr-FR" sz="1400" b="0" dirty="0">
                <a:solidFill>
                  <a:schemeClr val="accent1"/>
                </a:solidFill>
              </a:rPr>
              <a:t>. corr. </a:t>
            </a:r>
            <a:r>
              <a:rPr lang="fr-FR" sz="1050" b="0" dirty="0">
                <a:solidFill>
                  <a:schemeClr val="accent1"/>
                </a:solidFill>
              </a:rPr>
              <a:t>(</a:t>
            </a:r>
            <a:r>
              <a:rPr lang="fr-FR" sz="1050" b="0" dirty="0" err="1">
                <a:solidFill>
                  <a:schemeClr val="accent1"/>
                </a:solidFill>
              </a:rPr>
              <a:t>usual</a:t>
            </a:r>
            <a:r>
              <a:rPr lang="fr-FR" sz="1050" b="0" dirty="0">
                <a:solidFill>
                  <a:schemeClr val="accent1"/>
                </a:solidFill>
              </a:rPr>
              <a:t> file </a:t>
            </a:r>
            <a:r>
              <a:rPr lang="fr-FR" sz="1050" b="0" dirty="0" err="1">
                <a:solidFill>
                  <a:schemeClr val="accent1"/>
                </a:solidFill>
              </a:rPr>
              <a:t>optics_param_ptc</a:t>
            </a:r>
            <a:r>
              <a:rPr lang="fr-FR" sz="1050" b="0" dirty="0">
                <a:solidFill>
                  <a:schemeClr val="accent1"/>
                </a:solidFill>
              </a:rPr>
              <a:t>* + quad + </a:t>
            </a:r>
            <a:r>
              <a:rPr lang="fr-FR" sz="1050" b="0" dirty="0" err="1">
                <a:solidFill>
                  <a:schemeClr val="accent1"/>
                </a:solidFill>
              </a:rPr>
              <a:t>sext</a:t>
            </a:r>
            <a:r>
              <a:rPr lang="fr-FR" sz="1050" b="0" dirty="0">
                <a:solidFill>
                  <a:schemeClr val="accent1"/>
                </a:solidFill>
              </a:rPr>
              <a:t> </a:t>
            </a:r>
            <a:r>
              <a:rPr lang="fr-FR" sz="1050" b="0" dirty="0" err="1">
                <a:solidFill>
                  <a:schemeClr val="accent1"/>
                </a:solidFill>
              </a:rPr>
              <a:t>rms</a:t>
            </a:r>
            <a:r>
              <a:rPr lang="fr-FR" sz="1050" b="0" dirty="0">
                <a:solidFill>
                  <a:schemeClr val="accent1"/>
                </a:solidFill>
              </a:rPr>
              <a:t>)</a:t>
            </a:r>
            <a:endParaRPr lang="fr-FR" sz="1400" b="0" dirty="0">
              <a:solidFill>
                <a:schemeClr val="accent1"/>
              </a:solidFill>
            </a:endParaRP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fr-FR" sz="1400" b="0" dirty="0">
                <a:solidFill>
                  <a:schemeClr val="accent1"/>
                </a:solidFill>
              </a:rPr>
              <a:t>(</a:t>
            </a:r>
            <a:r>
              <a:rPr lang="fr-FR" sz="1400" b="0" dirty="0" err="1">
                <a:solidFill>
                  <a:schemeClr val="accent1"/>
                </a:solidFill>
              </a:rPr>
              <a:t>optional</a:t>
            </a:r>
            <a:r>
              <a:rPr lang="fr-FR" sz="1400" b="0" dirty="0">
                <a:solidFill>
                  <a:schemeClr val="accent1"/>
                </a:solidFill>
              </a:rPr>
              <a:t>) </a:t>
            </a:r>
            <a:r>
              <a:rPr lang="fr-FR" sz="1400" b="0" dirty="0" err="1">
                <a:solidFill>
                  <a:schemeClr val="accent1"/>
                </a:solidFill>
              </a:rPr>
              <a:t>evaluate</a:t>
            </a:r>
            <a:r>
              <a:rPr lang="fr-FR" sz="1400" b="0" dirty="0">
                <a:solidFill>
                  <a:schemeClr val="accent1"/>
                </a:solidFill>
              </a:rPr>
              <a:t> x-y DA @ FRF.1 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fr-FR" sz="1400" b="0" dirty="0">
                <a:solidFill>
                  <a:schemeClr val="accent1"/>
                </a:solidFill>
              </a:rPr>
              <a:t>(</a:t>
            </a:r>
            <a:r>
              <a:rPr lang="fr-FR" sz="1400" b="0" dirty="0" err="1">
                <a:solidFill>
                  <a:schemeClr val="accent1"/>
                </a:solidFill>
              </a:rPr>
              <a:t>optional</a:t>
            </a:r>
            <a:r>
              <a:rPr lang="fr-FR" sz="1400" b="0" dirty="0">
                <a:solidFill>
                  <a:schemeClr val="accent1"/>
                </a:solidFill>
              </a:rPr>
              <a:t>) </a:t>
            </a:r>
            <a:r>
              <a:rPr lang="fr-FR" sz="1400" b="0" dirty="0" err="1">
                <a:solidFill>
                  <a:schemeClr val="accent1"/>
                </a:solidFill>
              </a:rPr>
              <a:t>evaluate</a:t>
            </a:r>
            <a:r>
              <a:rPr lang="fr-FR" sz="1400" b="0" dirty="0">
                <a:solidFill>
                  <a:schemeClr val="accent1"/>
                </a:solidFill>
              </a:rPr>
              <a:t> </a:t>
            </a:r>
            <a:r>
              <a:rPr lang="fr-FR" sz="1400" b="0" dirty="0" err="1">
                <a:solidFill>
                  <a:schemeClr val="accent1"/>
                </a:solidFill>
              </a:rPr>
              <a:t>dpp</a:t>
            </a:r>
            <a:r>
              <a:rPr lang="fr-FR" sz="1400" b="0" dirty="0">
                <a:solidFill>
                  <a:schemeClr val="accent1"/>
                </a:solidFill>
              </a:rPr>
              <a:t>-x DA @ FRF.1 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fr-FR" sz="1400" b="0" dirty="0">
                <a:solidFill>
                  <a:schemeClr val="accent1"/>
                </a:solidFill>
              </a:rPr>
              <a:t>Compare the values in the points 10, 11,(12), (13) AT vs MADX-PTC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fr-FR" sz="1400" b="0" dirty="0">
                <a:solidFill>
                  <a:schemeClr val="bg2"/>
                </a:solidFill>
              </a:rPr>
              <a:t>If all </a:t>
            </a:r>
            <a:r>
              <a:rPr lang="fr-FR" sz="1400" b="0" dirty="0" err="1">
                <a:solidFill>
                  <a:schemeClr val="bg2"/>
                </a:solidFill>
              </a:rPr>
              <a:t>parameters</a:t>
            </a:r>
            <a:r>
              <a:rPr lang="fr-FR" sz="1400" b="0" dirty="0">
                <a:solidFill>
                  <a:schemeClr val="bg2"/>
                </a:solidFill>
              </a:rPr>
              <a:t> are ok </a:t>
            </a:r>
            <a:r>
              <a:rPr lang="fr-FR" sz="1400" b="0" dirty="0">
                <a:solidFill>
                  <a:schemeClr val="accent1"/>
                </a:solidFill>
              </a:rPr>
              <a:t>(DA </a:t>
            </a:r>
            <a:r>
              <a:rPr lang="fr-FR" sz="1400" b="0" dirty="0" err="1">
                <a:solidFill>
                  <a:schemeClr val="accent1"/>
                </a:solidFill>
              </a:rPr>
              <a:t>negligibly</a:t>
            </a:r>
            <a:r>
              <a:rPr lang="fr-FR" sz="1400" b="0" dirty="0">
                <a:solidFill>
                  <a:schemeClr val="accent1"/>
                </a:solidFill>
              </a:rPr>
              <a:t> </a:t>
            </a:r>
            <a:r>
              <a:rPr lang="fr-FR" sz="1400" b="0" dirty="0" err="1">
                <a:solidFill>
                  <a:schemeClr val="accent1"/>
                </a:solidFill>
              </a:rPr>
              <a:t>affected</a:t>
            </a:r>
            <a:r>
              <a:rPr lang="fr-FR" sz="1400" b="0" dirty="0">
                <a:solidFill>
                  <a:schemeClr val="accent1"/>
                </a:solidFill>
              </a:rPr>
              <a:t>, beta-</a:t>
            </a:r>
            <a:r>
              <a:rPr lang="fr-FR" sz="1400" b="0" dirty="0" err="1">
                <a:solidFill>
                  <a:schemeClr val="accent1"/>
                </a:solidFill>
              </a:rPr>
              <a:t>beating</a:t>
            </a:r>
            <a:r>
              <a:rPr lang="fr-FR" sz="1400" b="0" dirty="0">
                <a:solidFill>
                  <a:schemeClr val="accent1"/>
                </a:solidFill>
              </a:rPr>
              <a:t> ~1% etc..) </a:t>
            </a:r>
            <a:r>
              <a:rPr lang="fr-FR" sz="1400" b="0" dirty="0" err="1">
                <a:solidFill>
                  <a:schemeClr val="accent1"/>
                </a:solidFill>
              </a:rPr>
              <a:t>then</a:t>
            </a:r>
            <a:r>
              <a:rPr lang="fr-FR" sz="1400" b="0" dirty="0">
                <a:solidFill>
                  <a:schemeClr val="accent1"/>
                </a:solidFill>
              </a:rPr>
              <a:t> </a:t>
            </a:r>
            <a:r>
              <a:rPr lang="fr-FR" sz="1400" b="0" dirty="0" err="1">
                <a:solidFill>
                  <a:schemeClr val="accent1"/>
                </a:solidFill>
              </a:rPr>
              <a:t>repeat</a:t>
            </a:r>
            <a:r>
              <a:rPr lang="fr-FR" sz="1400" b="0" dirty="0">
                <a:solidFill>
                  <a:schemeClr val="accent1"/>
                </a:solidFill>
              </a:rPr>
              <a:t> </a:t>
            </a:r>
            <a:r>
              <a:rPr lang="fr-FR" sz="1400" b="0" dirty="0">
                <a:solidFill>
                  <a:schemeClr val="bg2"/>
                </a:solidFill>
              </a:rPr>
              <a:t>all </a:t>
            </a:r>
            <a:r>
              <a:rPr lang="fr-FR" sz="1400" b="0" dirty="0" err="1">
                <a:solidFill>
                  <a:schemeClr val="bg2"/>
                </a:solidFill>
              </a:rPr>
              <a:t>above</a:t>
            </a:r>
            <a:r>
              <a:rPr lang="fr-FR" sz="1400" b="0" dirty="0">
                <a:solidFill>
                  <a:schemeClr val="bg2"/>
                </a:solidFill>
              </a:rPr>
              <a:t> </a:t>
            </a:r>
            <a:r>
              <a:rPr lang="fr-FR" sz="1400" b="0" dirty="0" err="1">
                <a:solidFill>
                  <a:schemeClr val="bg2"/>
                </a:solidFill>
              </a:rPr>
              <a:t>steps</a:t>
            </a:r>
            <a:r>
              <a:rPr lang="fr-FR" sz="1400" b="0" dirty="0">
                <a:solidFill>
                  <a:schemeClr val="bg2"/>
                </a:solidFill>
              </a:rPr>
              <a:t> </a:t>
            </a:r>
            <a:r>
              <a:rPr lang="fr-FR" sz="1400" b="0" dirty="0" err="1">
                <a:solidFill>
                  <a:schemeClr val="bg2"/>
                </a:solidFill>
              </a:rPr>
              <a:t>with</a:t>
            </a:r>
            <a:r>
              <a:rPr lang="fr-FR" sz="1400" b="0" dirty="0">
                <a:solidFill>
                  <a:schemeClr val="bg2"/>
                </a:solidFill>
              </a:rPr>
              <a:t> x2 </a:t>
            </a:r>
            <a:r>
              <a:rPr lang="fr-FR" sz="1400" b="0" dirty="0" err="1">
                <a:solidFill>
                  <a:schemeClr val="bg2"/>
                </a:solidFill>
              </a:rPr>
              <a:t>errors</a:t>
            </a:r>
            <a:r>
              <a:rPr lang="fr-FR" sz="1400" b="0" dirty="0">
                <a:solidFill>
                  <a:schemeClr val="accent1"/>
                </a:solidFill>
              </a:rPr>
              <a:t>.</a:t>
            </a:r>
            <a:endParaRPr lang="en-US" sz="1400" dirty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1400" dirty="0">
                <a:solidFill>
                  <a:schemeClr val="accent1"/>
                </a:solidFill>
              </a:rPr>
              <a:t>This procedure should converge to a value of errors above which correction fails. It will show if the two codes really diverge and when this happens.</a:t>
            </a:r>
          </a:p>
          <a:p>
            <a:pPr>
              <a:spcAft>
                <a:spcPts val="600"/>
              </a:spcAft>
            </a:pPr>
            <a:r>
              <a:rPr lang="en-US" sz="1400" dirty="0">
                <a:solidFill>
                  <a:schemeClr val="accent1"/>
                </a:solidFill>
              </a:rPr>
              <a:t>If there is no divergence we can skip step 2 and study the un-realistic case of error ramp. This will tell us the potential tolerance, if we can make the tuning procedure capable of reaching it.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E874FB-42D9-4D43-9D43-EADECD3A7E2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CA9B73-2F10-5048-AFBE-CF0791B02E9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l Sensitivities and </a:t>
            </a:r>
            <a:r>
              <a:rPr lang="en-US" dirty="0" err="1"/>
              <a:t>com.sim</a:t>
            </a:r>
            <a:r>
              <a:rPr lang="en-US" dirty="0"/>
              <a:t>. comparison MADX-PTC-AT l 29th Feb 2024 l </a:t>
            </a:r>
            <a:r>
              <a:rPr lang="en-US" dirty="0" err="1"/>
              <a:t>S.Liuzzo</a:t>
            </a:r>
            <a:r>
              <a:rPr lang="en-US" dirty="0"/>
              <a:t>, </a:t>
            </a:r>
            <a:r>
              <a:rPr lang="en-US" dirty="0" err="1"/>
              <a:t>T.Charles</a:t>
            </a:r>
            <a:r>
              <a:rPr lang="en-US" dirty="0"/>
              <a:t>, </a:t>
            </a:r>
            <a:r>
              <a:rPr lang="en-US" dirty="0" err="1"/>
              <a:t>E.Musa</a:t>
            </a:r>
            <a:r>
              <a:rPr lang="en-US" dirty="0"/>
              <a:t>, </a:t>
            </a:r>
            <a:r>
              <a:rPr lang="en-US" dirty="0" err="1"/>
              <a:t>R.Tomas</a:t>
            </a:r>
            <a:r>
              <a:rPr lang="en-US" dirty="0"/>
              <a:t>, </a:t>
            </a:r>
            <a:r>
              <a:rPr lang="en-US" dirty="0" err="1"/>
              <a:t>I.Agapov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8064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D6C35-73E4-1541-84AB-908B05D42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DE6FB8-C765-A14E-BF0A-0F93E86351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Sensitivities @ ttbar: LCCO &gt; V22 &gt; CEPC</a:t>
            </a:r>
          </a:p>
          <a:p>
            <a:r>
              <a:rPr lang="en-US" dirty="0"/>
              <a:t>Comparison of codes (AT, MADX, MADX-PTC) with errors and correction to understand tolerance estimates discrepancy:</a:t>
            </a:r>
          </a:p>
          <a:p>
            <a:pPr lvl="1"/>
            <a:r>
              <a:rPr lang="en-US" dirty="0"/>
              <a:t>Optics with alignment errors (identical element by element for all codes): 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US" dirty="0"/>
              <a:t>orbit, dispersion, chroma in AT &gt; MADX-PTC &gt; MADX (to be excluded from future comparisons)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US" dirty="0"/>
              <a:t>Beat-beating, ver. tune MADX-PTC &gt; AT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US" dirty="0"/>
              <a:t>Discrepancy mostly in the Final Focus region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US" dirty="0"/>
              <a:t>Could use transfer line optics to detect if the discrepancy starts at a specific location</a:t>
            </a:r>
          </a:p>
          <a:p>
            <a:pPr lvl="1"/>
            <a:r>
              <a:rPr lang="en-US" dirty="0"/>
              <a:t>Optics with alignment errors and orbit correction: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US" dirty="0"/>
              <a:t>No success in setting identical parameters for orbit correction. Nevertheless, both codes can converge to similar orbit residuals. AT starts with larger orbit-</a:t>
            </a:r>
            <a:r>
              <a:rPr lang="en-US" dirty="0" err="1"/>
              <a:t>rms</a:t>
            </a:r>
            <a:r>
              <a:rPr lang="en-US" dirty="0"/>
              <a:t> and gets finally lower steerers rms.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US" b="1" dirty="0"/>
              <a:t>Without beam threading</a:t>
            </a:r>
            <a:r>
              <a:rPr lang="en-US" dirty="0"/>
              <a:t>, for the seed of errors studied, </a:t>
            </a:r>
            <a:r>
              <a:rPr lang="en-US" b="1" dirty="0"/>
              <a:t>0.8um is the maximum </a:t>
            </a:r>
            <a:r>
              <a:rPr lang="en-US" b="1" dirty="0" err="1"/>
              <a:t>rms</a:t>
            </a:r>
            <a:r>
              <a:rPr lang="en-US" b="1" dirty="0"/>
              <a:t> at which both codes find a closed orbit</a:t>
            </a:r>
            <a:r>
              <a:rPr lang="en-US" dirty="0"/>
              <a:t>.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US" dirty="0"/>
              <a:t>NEXT step: extended tuning procedure with beam threading, tunes and chroma to get tolerated values. Same procedure, same correction parameters, for all codes.</a:t>
            </a:r>
          </a:p>
          <a:p>
            <a:pPr lvl="2"/>
            <a:r>
              <a:rPr lang="en-US" dirty="0"/>
              <a:t>Presently no source of discrepancy has been found.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B8ECB3-84B2-BA41-ACEB-7A8E9DFA19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46B5A6-FEE1-8342-B62D-58226885AFF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Sensitivities and com.sim. comparison MADX-PTC-AT l 29th Feb 2024 l S.Liuzzo, T.Charles, E.Musa, R.Tomas, I.Agapov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9404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206C6-794F-7D41-B0A8-B6BCC57CD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from AT lattice. All elements are unified. NO SLICES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106107B-F1B8-F043-A3C0-3532091A48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3491" y="765175"/>
            <a:ext cx="5335268" cy="539908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6BC4F2-5CFA-5E41-9B72-590440110D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17BD00-7B39-7C44-87E2-D23AB71AC97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Sensitivities and com.sim. comparison MADX-PTC-AT l 29th Feb 2024 l S.Liuzzo, T.Charles, E.Musa, R.Tomas, I.Agapov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5317743"/>
      </p:ext>
    </p:extLst>
  </p:cSld>
  <p:clrMapOvr>
    <a:masterClrMapping/>
  </p:clrMapOvr>
</p:sld>
</file>

<file path=ppt/theme/theme1.xml><?xml version="1.0" encoding="utf-8"?>
<a:theme xmlns:a="http://schemas.openxmlformats.org/drawingml/2006/main" name="ESRF-default">
  <a:themeElements>
    <a:clrScheme name="ESRF-LightBlue">
      <a:dk1>
        <a:sysClr val="windowText" lastClr="000000"/>
      </a:dk1>
      <a:lt1>
        <a:sysClr val="window" lastClr="FFFFFF"/>
      </a:lt1>
      <a:dk2>
        <a:srgbClr val="132577"/>
      </a:dk2>
      <a:lt2>
        <a:srgbClr val="51A026"/>
      </a:lt2>
      <a:accent1>
        <a:srgbClr val="132577"/>
      </a:accent1>
      <a:accent2>
        <a:srgbClr val="ED7703"/>
      </a:accent2>
      <a:accent3>
        <a:srgbClr val="F4A300"/>
      </a:accent3>
      <a:accent4>
        <a:srgbClr val="FFDD00"/>
      </a:accent4>
      <a:accent5>
        <a:srgbClr val="AF007C"/>
      </a:accent5>
      <a:accent6>
        <a:srgbClr val="0098D4"/>
      </a:accent6>
      <a:hlink>
        <a:srgbClr val="000000"/>
      </a:hlink>
      <a:folHlink>
        <a:srgbClr val="000000"/>
      </a:folHlink>
    </a:clrScheme>
    <a:fontScheme name="Soloca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Large" id="{B15BCB97-A8FD-D541-8A4F-8B7C02A4B762}" vid="{1D0DB679-6EAB-7647-A91B-77781071ADD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ESRF-default</Template>
  <TotalTime>145</TotalTime>
  <Words>1306</Words>
  <Application>Microsoft Macintosh PowerPoint</Application>
  <PresentationFormat>Widescreen</PresentationFormat>
  <Paragraphs>73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Helvetica</vt:lpstr>
      <vt:lpstr>ITCOfficinaSans LT Book</vt:lpstr>
      <vt:lpstr>Wingdings</vt:lpstr>
      <vt:lpstr>ESRF-default</vt:lpstr>
      <vt:lpstr>PowerPoint Presentation</vt:lpstr>
      <vt:lpstr>Sensitivity tables for V22, LCCO89 and CEPC_hlat_wcor</vt:lpstr>
      <vt:lpstr>Benchmark of effect of errors in AT, MADX, MADX-PTC</vt:lpstr>
      <vt:lpstr>OPTICS WITH ERRORS ALONG S AT ALL LOCATIONS</vt:lpstr>
      <vt:lpstr>Effect of orbit correction</vt:lpstr>
      <vt:lpstr>Next steps</vt:lpstr>
      <vt:lpstr>Conclusions</vt:lpstr>
      <vt:lpstr>Sample from AT lattice. All elements are unified. NO SLICES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Liuzzo</dc:creator>
  <cp:lastModifiedBy>Simone Liuzzo</cp:lastModifiedBy>
  <cp:revision>14</cp:revision>
  <dcterms:created xsi:type="dcterms:W3CDTF">2024-02-28T19:13:17Z</dcterms:created>
  <dcterms:modified xsi:type="dcterms:W3CDTF">2024-02-29T11:26:16Z</dcterms:modified>
</cp:coreProperties>
</file>