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" y="2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B31F5-070E-8AD9-2EB4-1A82A3E51F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04C392-ED27-8E60-2CCA-3DD6215D5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85166-9B09-FAC9-31C4-07916DF1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B6DD0-35AF-ED65-C585-7CA6F038A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616F2-289B-64EB-E92D-A9BA069F5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7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E33E6-73F4-49ED-2315-7A2D17870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49CD3A-66EC-3A0D-4666-1E666D94BE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27E60-CFA5-12B4-1A08-D0E2AE166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0EE95-4758-3F34-3073-DF0042FA2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08C42-F444-8AEA-26AD-259E4C2EB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9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DA346-9098-E9C6-DF65-AAF38AD6E1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7EEB8-4E90-FA0D-C0F5-12016E455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0BDED-B797-BC65-A410-495DECBCA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A5C8A-DAA2-F8A4-96B4-A2D3FFA54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C9414-1BBB-E9A1-B3DF-B3A9A3B05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53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13/02/2024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0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D27A1-3BAA-5C81-15E0-5AD8CBA75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A941C-225A-388A-BD70-04B96910B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D361A-108D-7EF8-65A4-419208541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DE669-6360-B672-129B-6CC3D4357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B535D-C7BA-DBF5-E775-DF56A7109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84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F16FC-EE14-7032-4AB8-31E0329CD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4A7DE-3076-04C8-5AD5-D25ABDC7F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A14B7-15A9-D426-C89A-F8779D984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0FA1E-BBEB-AF79-0A22-D105C6D19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971AB-47B1-D992-829A-514B283DE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3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AA66D-9643-6D29-8B2D-F6C0FEB8A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6A4CB-5885-CA02-6072-A3F6809BD7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2D3B8D-09AE-4428-D78D-842197D89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354EE-454D-1A9F-F014-57B290C8F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F612EE-8F88-BC2B-792B-604D0BA06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F9945-F458-2F53-7AA5-51C3C15E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40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EEFA2-3B16-3CBB-0D1A-43B6CE278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7B1FC-1013-8216-9AED-88F410EDB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EC7077-8074-4C1C-90B0-68FCBFA76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987C33-55EE-9ABB-5843-E2809D6E9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D197B-5C89-7B94-A2A9-9D96BD1011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FA35CC-1E48-2ED0-F97C-3DD08BB24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06BE75-B7A4-D1BC-DFD7-66CC94CA6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B37C8C-E78D-26C9-1E59-8BC9255BD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6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AAED4-14B1-7B45-22F7-5BAD82245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DE7D2F-58C4-D5D7-5E23-48D77FE76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36A344-6514-FDF9-474E-974160DB6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805F8-2A26-E66F-32AE-FA0FECEF0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76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5B715D-EEF9-6EB7-9604-C6084C2FC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2E3171-138F-9D1F-5558-2DE140702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4C593-C677-8CF1-54C8-9B6D5D6D3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79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FAA5E-3A94-B994-E07E-0D8363361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24EF7-0649-40F9-7B63-0AFE3F2D5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3F7B60-FBD8-2DE1-AC44-3CE1FC2AFF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F42AD-6BF3-CA1D-0D3C-D4B6BBDB5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4FABE-226E-0330-F238-F70FE3FDB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BAD54A-81E3-3D72-F1DF-416FE21A7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33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151B4-1EE2-ED61-BACD-548542DCB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20CF80-E53A-55D4-64B7-51E5491030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0C1F30-B0A4-40F2-9ACF-6B582B2DA2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1861B-8E40-C71C-FB2E-5EDC03272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4871A-A004-54D3-10D2-348D3FED0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86BC29-0CF7-CF47-B449-20F804BBE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79FCB-9D2B-4466-233E-13A4E724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B38CF-DFD5-A343-2767-18EB57426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BE774-1A1F-83A5-1CA6-565C42736D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8734C-C5B5-4999-9431-7C2E615F4902}" type="datetimeFigureOut">
              <a:rPr lang="en-US" smtClean="0"/>
              <a:t>13-Feb-24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952BA-0A93-D2BA-C8B7-153AFE8005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7A75E-1B88-0BEC-0D96-75B89A636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A97A1-40EE-4319-906A-DCC8C8EAE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4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7EDF24-1D2E-13EE-C7B7-A9EE09DED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576" y="1387798"/>
            <a:ext cx="11376024" cy="49685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Tickets: </a:t>
            </a:r>
            <a:r>
              <a:rPr lang="en-GB" dirty="0">
                <a:solidFill>
                  <a:srgbClr val="00B050"/>
                </a:solidFill>
              </a:rPr>
              <a:t>66% done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291/440</a:t>
            </a:r>
            <a:r>
              <a:rPr lang="en-GB" dirty="0"/>
              <a:t> done, </a:t>
            </a:r>
            <a:r>
              <a:rPr lang="en-GB" b="1" dirty="0">
                <a:solidFill>
                  <a:srgbClr val="FFC000"/>
                </a:solidFill>
              </a:rPr>
              <a:t>154</a:t>
            </a:r>
            <a:r>
              <a:rPr lang="en-GB" dirty="0"/>
              <a:t> left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(+110 initially postponed to after LS3)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Story points: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Points left: </a:t>
            </a:r>
            <a:r>
              <a:rPr lang="en-GB" dirty="0">
                <a:solidFill>
                  <a:srgbClr val="FFC000"/>
                </a:solidFill>
              </a:rPr>
              <a:t>400</a:t>
            </a:r>
            <a:r>
              <a:rPr lang="en-GB" dirty="0"/>
              <a:t> + </a:t>
            </a:r>
            <a:r>
              <a:rPr lang="en-GB" dirty="0" err="1"/>
              <a:t>SmartNami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Velocity before Xin arrival: </a:t>
            </a:r>
            <a:r>
              <a:rPr lang="en-GB" dirty="0">
                <a:solidFill>
                  <a:srgbClr val="00B050"/>
                </a:solidFill>
              </a:rPr>
              <a:t>~70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pts</a:t>
            </a:r>
            <a:r>
              <a:rPr lang="en-GB" dirty="0"/>
              <a:t> / month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CI/CD: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CD </a:t>
            </a:r>
            <a:r>
              <a:rPr lang="en-GB" dirty="0">
                <a:solidFill>
                  <a:srgbClr val="00B050"/>
                </a:solidFill>
              </a:rPr>
              <a:t>ok.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CI mechanism ok, need to create more tests:</a:t>
            </a:r>
          </a:p>
          <a:p>
            <a:pPr marL="990900" lvl="2" indent="-342900"/>
            <a:r>
              <a:rPr lang="en-GB" dirty="0"/>
              <a:t>Unit tests: </a:t>
            </a:r>
            <a:r>
              <a:rPr lang="en-GB" dirty="0">
                <a:solidFill>
                  <a:srgbClr val="00B050"/>
                </a:solidFill>
              </a:rPr>
              <a:t>166</a:t>
            </a:r>
            <a:r>
              <a:rPr lang="en-GB" dirty="0"/>
              <a:t> passed </a:t>
            </a:r>
            <a:r>
              <a:rPr lang="en-GB" b="1" dirty="0">
                <a:solidFill>
                  <a:srgbClr val="FFC000"/>
                </a:solidFill>
              </a:rPr>
              <a:t>54</a:t>
            </a:r>
            <a:r>
              <a:rPr lang="en-GB" dirty="0"/>
              <a:t> to repair</a:t>
            </a:r>
          </a:p>
          <a:p>
            <a:pPr marL="990900" lvl="2" indent="-342900"/>
            <a:r>
              <a:rPr lang="en-GB" dirty="0"/>
              <a:t>Connectivity tests: AT40x </a:t>
            </a:r>
            <a:r>
              <a:rPr lang="en-GB" dirty="0">
                <a:solidFill>
                  <a:srgbClr val="00B050"/>
                </a:solidFill>
              </a:rPr>
              <a:t>70</a:t>
            </a:r>
            <a:r>
              <a:rPr lang="en-GB" dirty="0"/>
              <a:t>%, TS60 </a:t>
            </a:r>
            <a:r>
              <a:rPr lang="en-GB" dirty="0">
                <a:solidFill>
                  <a:srgbClr val="FFC000"/>
                </a:solidFill>
              </a:rPr>
              <a:t>10</a:t>
            </a:r>
            <a:r>
              <a:rPr lang="en-GB" dirty="0"/>
              <a:t>%, TC2002 </a:t>
            </a:r>
            <a:r>
              <a:rPr lang="en-GB" dirty="0">
                <a:solidFill>
                  <a:srgbClr val="FFC000"/>
                </a:solidFill>
              </a:rPr>
              <a:t>0</a:t>
            </a:r>
            <a:r>
              <a:rPr lang="en-GB" dirty="0"/>
              <a:t>%, LS15 </a:t>
            </a:r>
            <a:r>
              <a:rPr lang="en-GB" dirty="0">
                <a:solidFill>
                  <a:srgbClr val="FFC000"/>
                </a:solidFill>
              </a:rPr>
              <a:t>0</a:t>
            </a:r>
            <a:r>
              <a:rPr lang="en-GB" dirty="0"/>
              <a:t>%</a:t>
            </a:r>
          </a:p>
          <a:p>
            <a:pPr marL="990900" lvl="2" indent="-342900"/>
            <a:r>
              <a:rPr lang="en-GB" dirty="0"/>
              <a:t>Functional tests: </a:t>
            </a:r>
            <a:r>
              <a:rPr lang="en-GB" dirty="0">
                <a:solidFill>
                  <a:srgbClr val="FFC000"/>
                </a:solidFill>
              </a:rPr>
              <a:t>5</a:t>
            </a:r>
            <a:r>
              <a:rPr lang="en-GB" dirty="0"/>
              <a:t>%</a:t>
            </a:r>
          </a:p>
          <a:p>
            <a:pPr marL="990900" lvl="2" indent="-342900"/>
            <a:endParaRPr lang="en-GB" dirty="0"/>
          </a:p>
          <a:p>
            <a:pPr marL="990900" lvl="2" indent="-34290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1F37B8-61CE-0211-0871-F93ACBDC4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788" y="636647"/>
            <a:ext cx="11376025" cy="751151"/>
          </a:xfrm>
        </p:spPr>
        <p:txBody>
          <a:bodyPr/>
          <a:lstStyle/>
          <a:p>
            <a:r>
              <a:rPr lang="en-GB" sz="3600" dirty="0"/>
              <a:t>Progress</a:t>
            </a:r>
            <a:r>
              <a:rPr lang="en-GB" dirty="0"/>
              <a:t>: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FF7A0B-8B85-1622-E0A1-CC4194CDB6EA}"/>
              </a:ext>
            </a:extLst>
          </p:cNvPr>
          <p:cNvGrpSpPr/>
          <p:nvPr/>
        </p:nvGrpSpPr>
        <p:grpSpPr>
          <a:xfrm>
            <a:off x="988291" y="950431"/>
            <a:ext cx="10363200" cy="2647133"/>
            <a:chOff x="988291" y="950431"/>
            <a:chExt cx="10363200" cy="264713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EC2E93F-22DC-33EF-9441-B709F4103B99}"/>
                </a:ext>
              </a:extLst>
            </p:cNvPr>
            <p:cNvSpPr/>
            <p:nvPr/>
          </p:nvSpPr>
          <p:spPr>
            <a:xfrm>
              <a:off x="988291" y="1316182"/>
              <a:ext cx="9947564" cy="2281382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9" descr="A green check mark on a white background&#10;&#10;Description automatically generated">
              <a:extLst>
                <a:ext uri="{FF2B5EF4-FFF2-40B4-BE49-F238E27FC236}">
                  <a16:creationId xmlns:a16="http://schemas.microsoft.com/office/drawing/2014/main" id="{28071437-8843-D55B-A958-3CE600095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4216" y="950431"/>
              <a:ext cx="1177275" cy="1116902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94F4CF-D539-B576-FD85-01268231A726}"/>
              </a:ext>
            </a:extLst>
          </p:cNvPr>
          <p:cNvGrpSpPr/>
          <p:nvPr/>
        </p:nvGrpSpPr>
        <p:grpSpPr>
          <a:xfrm>
            <a:off x="2918691" y="2779794"/>
            <a:ext cx="2887242" cy="548182"/>
            <a:chOff x="2918691" y="2779794"/>
            <a:chExt cx="2887242" cy="54818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740CB97-681E-F72F-6AFC-F57A8EED6260}"/>
                </a:ext>
              </a:extLst>
            </p:cNvPr>
            <p:cNvSpPr/>
            <p:nvPr/>
          </p:nvSpPr>
          <p:spPr>
            <a:xfrm>
              <a:off x="2918691" y="2969490"/>
              <a:ext cx="1385454" cy="358486"/>
            </a:xfrm>
            <a:prstGeom prst="ellipse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544C17-4498-3DFD-EC73-CB45F204E377}"/>
                </a:ext>
              </a:extLst>
            </p:cNvPr>
            <p:cNvSpPr txBox="1"/>
            <p:nvPr/>
          </p:nvSpPr>
          <p:spPr>
            <a:xfrm>
              <a:off x="4202545" y="2779794"/>
              <a:ext cx="16033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chemeClr val="accent2">
                      <a:lumMod val="75000"/>
                    </a:schemeClr>
                  </a:solidFill>
                </a:rPr>
                <a:t>Need specifications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E7494C1-E54B-D64D-10BA-55C35C392DA5}"/>
              </a:ext>
            </a:extLst>
          </p:cNvPr>
          <p:cNvGrpSpPr/>
          <p:nvPr/>
        </p:nvGrpSpPr>
        <p:grpSpPr>
          <a:xfrm>
            <a:off x="5915011" y="2473723"/>
            <a:ext cx="3725828" cy="797449"/>
            <a:chOff x="5915011" y="2473723"/>
            <a:chExt cx="3725828" cy="79744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E1D649F-009F-8F97-E062-01470D15D2F2}"/>
                </a:ext>
              </a:extLst>
            </p:cNvPr>
            <p:cNvSpPr txBox="1"/>
            <p:nvPr/>
          </p:nvSpPr>
          <p:spPr>
            <a:xfrm>
              <a:off x="5915011" y="2963395"/>
              <a:ext cx="37258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chemeClr val="accent2">
                      <a:lumMod val="75000"/>
                    </a:schemeClr>
                  </a:solidFill>
                </a:rPr>
                <a:t>3D view ? (QGIS or not), integration of Shapes?...</a:t>
              </a:r>
            </a:p>
          </p:txBody>
        </p:sp>
        <p:pic>
          <p:nvPicPr>
            <p:cNvPr id="17" name="Picture 16" descr="A yellow question mark on a white background&#10;&#10;Description automatically generated">
              <a:extLst>
                <a:ext uri="{FF2B5EF4-FFF2-40B4-BE49-F238E27FC236}">
                  <a16:creationId xmlns:a16="http://schemas.microsoft.com/office/drawing/2014/main" id="{2A493982-C752-73F1-FB37-9E781DFDF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2984" y="2473723"/>
              <a:ext cx="489672" cy="489672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4E0F88C-4CD0-B64D-C15C-43984235AE52}"/>
              </a:ext>
            </a:extLst>
          </p:cNvPr>
          <p:cNvGrpSpPr/>
          <p:nvPr/>
        </p:nvGrpSpPr>
        <p:grpSpPr>
          <a:xfrm>
            <a:off x="988291" y="3666836"/>
            <a:ext cx="10552618" cy="2281382"/>
            <a:chOff x="988291" y="3666836"/>
            <a:chExt cx="10552618" cy="228138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450066C-C09C-CCEB-F213-5B302B412A64}"/>
                </a:ext>
              </a:extLst>
            </p:cNvPr>
            <p:cNvSpPr/>
            <p:nvPr/>
          </p:nvSpPr>
          <p:spPr>
            <a:xfrm>
              <a:off x="988291" y="3666836"/>
              <a:ext cx="9947564" cy="228138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A red circle with a white exclamation mark&#10;&#10;Description automatically generated">
              <a:extLst>
                <a:ext uri="{FF2B5EF4-FFF2-40B4-BE49-F238E27FC236}">
                  <a16:creationId xmlns:a16="http://schemas.microsoft.com/office/drawing/2014/main" id="{1CEB297A-8CD1-B103-F15D-E9D409845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0801" y="3872074"/>
              <a:ext cx="1210108" cy="1210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834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rrow: Right 34">
            <a:extLst>
              <a:ext uri="{FF2B5EF4-FFF2-40B4-BE49-F238E27FC236}">
                <a16:creationId xmlns:a16="http://schemas.microsoft.com/office/drawing/2014/main" id="{472ED7D2-96B3-82FE-E6C3-7008124EB410}"/>
              </a:ext>
            </a:extLst>
          </p:cNvPr>
          <p:cNvSpPr/>
          <p:nvPr/>
        </p:nvSpPr>
        <p:spPr>
          <a:xfrm>
            <a:off x="1383030" y="5020500"/>
            <a:ext cx="8823960" cy="650571"/>
          </a:xfrm>
          <a:prstGeom prst="right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                                             Second Level Support (10%)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F5CD5-F215-32B9-9993-0944DDD27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97" y="731256"/>
            <a:ext cx="11408265" cy="2877576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671D8224-F0E6-65D3-17A1-D6A1EF078495}"/>
              </a:ext>
            </a:extLst>
          </p:cNvPr>
          <p:cNvSpPr/>
          <p:nvPr/>
        </p:nvSpPr>
        <p:spPr>
          <a:xfrm>
            <a:off x="209647" y="3871471"/>
            <a:ext cx="5733191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Pascal Weiss (TEMP)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137C4E9-7FD2-1736-55F4-60B71106D7A8}"/>
              </a:ext>
            </a:extLst>
          </p:cNvPr>
          <p:cNvSpPr/>
          <p:nvPr/>
        </p:nvSpPr>
        <p:spPr>
          <a:xfrm>
            <a:off x="477874" y="4271257"/>
            <a:ext cx="6714644" cy="48768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Xin Jin (GRAE)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3AED94-F19C-5A82-DE39-B68311DFDD0B}"/>
              </a:ext>
            </a:extLst>
          </p:cNvPr>
          <p:cNvSpPr txBox="1"/>
          <p:nvPr/>
        </p:nvSpPr>
        <p:spPr>
          <a:xfrm>
            <a:off x="5867027" y="3644749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July 2026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8AC487-9D26-7D7F-BC4F-4751E898AEC3}"/>
              </a:ext>
            </a:extLst>
          </p:cNvPr>
          <p:cNvSpPr txBox="1"/>
          <p:nvPr/>
        </p:nvSpPr>
        <p:spPr>
          <a:xfrm>
            <a:off x="7124204" y="4020597"/>
            <a:ext cx="1409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February 2027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285BB9-48A7-285E-348A-637382FDA719}"/>
              </a:ext>
            </a:extLst>
          </p:cNvPr>
          <p:cNvCxnSpPr>
            <a:cxnSpLocks/>
          </p:cNvCxnSpPr>
          <p:nvPr/>
        </p:nvCxnSpPr>
        <p:spPr>
          <a:xfrm flipV="1">
            <a:off x="5942838" y="3348990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4F53C86-7472-4555-3407-F61BB92A6A16}"/>
              </a:ext>
            </a:extLst>
          </p:cNvPr>
          <p:cNvCxnSpPr>
            <a:cxnSpLocks/>
          </p:cNvCxnSpPr>
          <p:nvPr/>
        </p:nvCxnSpPr>
        <p:spPr>
          <a:xfrm flipV="1">
            <a:off x="7183282" y="3483095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2F679C2-DF9B-7542-438A-4293C07AF5D8}"/>
              </a:ext>
            </a:extLst>
          </p:cNvPr>
          <p:cNvCxnSpPr>
            <a:cxnSpLocks/>
          </p:cNvCxnSpPr>
          <p:nvPr/>
        </p:nvCxnSpPr>
        <p:spPr>
          <a:xfrm flipV="1">
            <a:off x="477874" y="3620766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1E66FD-A541-5213-9E01-F7A80CDA029F}"/>
              </a:ext>
            </a:extLst>
          </p:cNvPr>
          <p:cNvCxnSpPr>
            <a:cxnSpLocks/>
          </p:cNvCxnSpPr>
          <p:nvPr/>
        </p:nvCxnSpPr>
        <p:spPr>
          <a:xfrm flipV="1">
            <a:off x="2125980" y="457200"/>
            <a:ext cx="0" cy="538941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29B6748-AA00-C91A-90FF-11E384824FE5}"/>
              </a:ext>
            </a:extLst>
          </p:cNvPr>
          <p:cNvCxnSpPr>
            <a:cxnSpLocks/>
          </p:cNvCxnSpPr>
          <p:nvPr/>
        </p:nvCxnSpPr>
        <p:spPr>
          <a:xfrm flipH="1" flipV="1">
            <a:off x="3078480" y="457200"/>
            <a:ext cx="45724" cy="538941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BDCF8DC-0EEB-8428-2874-D8CF67377358}"/>
              </a:ext>
            </a:extLst>
          </p:cNvPr>
          <p:cNvCxnSpPr/>
          <p:nvPr/>
        </p:nvCxnSpPr>
        <p:spPr>
          <a:xfrm>
            <a:off x="2125980" y="560070"/>
            <a:ext cx="952500" cy="0"/>
          </a:xfrm>
          <a:prstGeom prst="straightConnector1">
            <a:avLst/>
          </a:prstGeom>
          <a:ln w="571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BA13D3A-1DFF-DC15-75DC-68A9A668EBE6}"/>
              </a:ext>
            </a:extLst>
          </p:cNvPr>
          <p:cNvSpPr txBox="1"/>
          <p:nvPr/>
        </p:nvSpPr>
        <p:spPr>
          <a:xfrm>
            <a:off x="2033805" y="-17686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Commissioning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6EB422-CEF1-13F6-14A4-093DFDA0CCA4}"/>
              </a:ext>
            </a:extLst>
          </p:cNvPr>
          <p:cNvSpPr txBox="1"/>
          <p:nvPr/>
        </p:nvSpPr>
        <p:spPr>
          <a:xfrm>
            <a:off x="417408" y="356785"/>
            <a:ext cx="1512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Development &amp; Tests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EBD6049-3271-9982-366D-85EF00B34F4C}"/>
              </a:ext>
            </a:extLst>
          </p:cNvPr>
          <p:cNvCxnSpPr>
            <a:cxnSpLocks/>
          </p:cNvCxnSpPr>
          <p:nvPr/>
        </p:nvCxnSpPr>
        <p:spPr>
          <a:xfrm flipV="1">
            <a:off x="4351020" y="443979"/>
            <a:ext cx="0" cy="5402639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A3EA5E7-72F5-BA4D-2DC7-5D7A5075CD00}"/>
              </a:ext>
            </a:extLst>
          </p:cNvPr>
          <p:cNvSpPr txBox="1"/>
          <p:nvPr/>
        </p:nvSpPr>
        <p:spPr>
          <a:xfrm>
            <a:off x="3216379" y="313188"/>
            <a:ext cx="1042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  <a:highlight>
                  <a:srgbClr val="FFFF00"/>
                </a:highlight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  <a:highlight>
                  <a:srgbClr val="FFFF00"/>
                </a:highlight>
              </a:rPr>
              <a:t>Consolidation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B3A315-4D0C-D4F3-BDBB-F074DC91B2AE}"/>
              </a:ext>
            </a:extLst>
          </p:cNvPr>
          <p:cNvSpPr txBox="1"/>
          <p:nvPr/>
        </p:nvSpPr>
        <p:spPr>
          <a:xfrm>
            <a:off x="5175860" y="329237"/>
            <a:ext cx="1678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Maintenance &amp; Support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40046C-F07E-B314-D706-D88ED6BD929A}"/>
              </a:ext>
            </a:extLst>
          </p:cNvPr>
          <p:cNvSpPr txBox="1"/>
          <p:nvPr/>
        </p:nvSpPr>
        <p:spPr>
          <a:xfrm>
            <a:off x="9021347" y="60746"/>
            <a:ext cx="3106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</a:rPr>
              <a:t>Scénario</a:t>
            </a:r>
            <a:r>
              <a:rPr lang="en-US" sz="2800" b="1" dirty="0">
                <a:solidFill>
                  <a:srgbClr val="0070C0"/>
                </a:solidFill>
              </a:rPr>
              <a:t> 1 (normal)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C3C19195-C67E-61E8-0685-81BF239F76CE}"/>
              </a:ext>
            </a:extLst>
          </p:cNvPr>
          <p:cNvSpPr/>
          <p:nvPr/>
        </p:nvSpPr>
        <p:spPr>
          <a:xfrm>
            <a:off x="4926459" y="4271257"/>
            <a:ext cx="2276860" cy="488329"/>
          </a:xfrm>
          <a:prstGeom prst="rightArrow">
            <a:avLst/>
          </a:prstGeom>
          <a:pattFill prst="dkUpDiag">
            <a:fgClr>
              <a:schemeClr val="accent1">
                <a:lumMod val="60000"/>
                <a:lumOff val="40000"/>
              </a:schemeClr>
            </a:fgClr>
            <a:bgClr>
              <a:schemeClr val="accent1">
                <a:lumMod val="50000"/>
              </a:schemeClr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E8CF7DA-F3AE-2E5F-440B-981EE0DEE7A8}"/>
              </a:ext>
            </a:extLst>
          </p:cNvPr>
          <p:cNvCxnSpPr>
            <a:cxnSpLocks/>
          </p:cNvCxnSpPr>
          <p:nvPr/>
        </p:nvCxnSpPr>
        <p:spPr>
          <a:xfrm flipV="1">
            <a:off x="4926458" y="3493034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7511F47-CA51-73D4-887F-196D5E4AB33B}"/>
              </a:ext>
            </a:extLst>
          </p:cNvPr>
          <p:cNvSpPr/>
          <p:nvPr/>
        </p:nvSpPr>
        <p:spPr>
          <a:xfrm>
            <a:off x="1828800" y="5197553"/>
            <a:ext cx="2522218" cy="307320"/>
          </a:xfrm>
          <a:prstGeom prst="rect">
            <a:avLst/>
          </a:prstGeom>
          <a:pattFill prst="dkUpDiag">
            <a:fgClr>
              <a:schemeClr val="accent1">
                <a:lumMod val="75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Tests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620364A6-AD27-04B5-AC86-B323926A3A7B}"/>
              </a:ext>
            </a:extLst>
          </p:cNvPr>
          <p:cNvSpPr/>
          <p:nvPr/>
        </p:nvSpPr>
        <p:spPr>
          <a:xfrm>
            <a:off x="228698" y="5018709"/>
            <a:ext cx="1897282" cy="65057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Pascal Sainvitu</a:t>
            </a:r>
            <a:endParaRPr lang="en-US" sz="12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46EB4-36A8-2D5B-B80B-5D1FA1C52018}"/>
              </a:ext>
            </a:extLst>
          </p:cNvPr>
          <p:cNvGrpSpPr/>
          <p:nvPr/>
        </p:nvGrpSpPr>
        <p:grpSpPr>
          <a:xfrm>
            <a:off x="204911" y="5925445"/>
            <a:ext cx="4146107" cy="619367"/>
            <a:chOff x="166168" y="6148889"/>
            <a:chExt cx="4146107" cy="619367"/>
          </a:xfrm>
        </p:grpSpPr>
        <p:sp>
          <p:nvSpPr>
            <p:cNvPr id="12" name="Left Brace 11">
              <a:extLst>
                <a:ext uri="{FF2B5EF4-FFF2-40B4-BE49-F238E27FC236}">
                  <a16:creationId xmlns:a16="http://schemas.microsoft.com/office/drawing/2014/main" id="{D63178D5-00C7-4B37-38C5-09F1359D2CA8}"/>
                </a:ext>
              </a:extLst>
            </p:cNvPr>
            <p:cNvSpPr/>
            <p:nvPr/>
          </p:nvSpPr>
          <p:spPr>
            <a:xfrm rot="16200000">
              <a:off x="2114922" y="4200135"/>
              <a:ext cx="248600" cy="4146107"/>
            </a:xfrm>
            <a:prstGeom prst="leftBrac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BE1A90B-1012-7F22-4695-BA2A759CBC41}"/>
                </a:ext>
              </a:extLst>
            </p:cNvPr>
            <p:cNvSpPr txBox="1"/>
            <p:nvPr/>
          </p:nvSpPr>
          <p:spPr>
            <a:xfrm>
              <a:off x="715371" y="6398924"/>
              <a:ext cx="3433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Ideally keep the same organization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122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1E9D40-FCCF-62BA-C628-C01F63CDC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75" y="778207"/>
            <a:ext cx="11380024" cy="2879706"/>
          </a:xfrm>
          <a:prstGeom prst="rect">
            <a:avLst/>
          </a:prstGeom>
        </p:spPr>
      </p:pic>
      <p:sp>
        <p:nvSpPr>
          <p:cNvPr id="35" name="Arrow: Right 34">
            <a:extLst>
              <a:ext uri="{FF2B5EF4-FFF2-40B4-BE49-F238E27FC236}">
                <a16:creationId xmlns:a16="http://schemas.microsoft.com/office/drawing/2014/main" id="{472ED7D2-96B3-82FE-E6C3-7008124EB410}"/>
              </a:ext>
            </a:extLst>
          </p:cNvPr>
          <p:cNvSpPr/>
          <p:nvPr/>
        </p:nvSpPr>
        <p:spPr>
          <a:xfrm>
            <a:off x="1383030" y="5020500"/>
            <a:ext cx="8823960" cy="650571"/>
          </a:xfrm>
          <a:prstGeom prst="right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                                                            Second Level Support (10%)</a:t>
            </a:r>
            <a:endParaRPr lang="en-US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71D8224-F0E6-65D3-17A1-D6A1EF078495}"/>
              </a:ext>
            </a:extLst>
          </p:cNvPr>
          <p:cNvSpPr/>
          <p:nvPr/>
        </p:nvSpPr>
        <p:spPr>
          <a:xfrm>
            <a:off x="209647" y="3871471"/>
            <a:ext cx="5733191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Pascal Weiss (TEMP)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137C4E9-7FD2-1736-55F4-60B71106D7A8}"/>
              </a:ext>
            </a:extLst>
          </p:cNvPr>
          <p:cNvSpPr/>
          <p:nvPr/>
        </p:nvSpPr>
        <p:spPr>
          <a:xfrm>
            <a:off x="477874" y="4271257"/>
            <a:ext cx="6714644" cy="48768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Xin Jin (GRAE)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3AED94-F19C-5A82-DE39-B68311DFDD0B}"/>
              </a:ext>
            </a:extLst>
          </p:cNvPr>
          <p:cNvSpPr txBox="1"/>
          <p:nvPr/>
        </p:nvSpPr>
        <p:spPr>
          <a:xfrm>
            <a:off x="5931297" y="3617200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July 2026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8AC487-9D26-7D7F-BC4F-4751E898AEC3}"/>
              </a:ext>
            </a:extLst>
          </p:cNvPr>
          <p:cNvSpPr txBox="1"/>
          <p:nvPr/>
        </p:nvSpPr>
        <p:spPr>
          <a:xfrm>
            <a:off x="7155435" y="4050469"/>
            <a:ext cx="1409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February 2027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285BB9-48A7-285E-348A-637382FDA719}"/>
              </a:ext>
            </a:extLst>
          </p:cNvPr>
          <p:cNvCxnSpPr>
            <a:cxnSpLocks/>
          </p:cNvCxnSpPr>
          <p:nvPr/>
        </p:nvCxnSpPr>
        <p:spPr>
          <a:xfrm flipV="1">
            <a:off x="5942838" y="3348990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4F53C86-7472-4555-3407-F61BB92A6A16}"/>
              </a:ext>
            </a:extLst>
          </p:cNvPr>
          <p:cNvCxnSpPr>
            <a:cxnSpLocks/>
          </p:cNvCxnSpPr>
          <p:nvPr/>
        </p:nvCxnSpPr>
        <p:spPr>
          <a:xfrm flipV="1">
            <a:off x="7155574" y="3483095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2F679C2-DF9B-7542-438A-4293C07AF5D8}"/>
              </a:ext>
            </a:extLst>
          </p:cNvPr>
          <p:cNvCxnSpPr>
            <a:cxnSpLocks/>
          </p:cNvCxnSpPr>
          <p:nvPr/>
        </p:nvCxnSpPr>
        <p:spPr>
          <a:xfrm flipV="1">
            <a:off x="477874" y="3620766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1E66FD-A541-5213-9E01-F7A80CDA029F}"/>
              </a:ext>
            </a:extLst>
          </p:cNvPr>
          <p:cNvCxnSpPr>
            <a:cxnSpLocks/>
          </p:cNvCxnSpPr>
          <p:nvPr/>
        </p:nvCxnSpPr>
        <p:spPr>
          <a:xfrm flipV="1">
            <a:off x="2125980" y="457200"/>
            <a:ext cx="0" cy="570357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29B6748-AA00-C91A-90FF-11E384824FE5}"/>
              </a:ext>
            </a:extLst>
          </p:cNvPr>
          <p:cNvCxnSpPr>
            <a:cxnSpLocks/>
          </p:cNvCxnSpPr>
          <p:nvPr/>
        </p:nvCxnSpPr>
        <p:spPr>
          <a:xfrm flipV="1">
            <a:off x="3076242" y="457200"/>
            <a:ext cx="2238" cy="570357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BDCF8DC-0EEB-8428-2874-D8CF67377358}"/>
              </a:ext>
            </a:extLst>
          </p:cNvPr>
          <p:cNvCxnSpPr/>
          <p:nvPr/>
        </p:nvCxnSpPr>
        <p:spPr>
          <a:xfrm>
            <a:off x="2125980" y="560070"/>
            <a:ext cx="952500" cy="0"/>
          </a:xfrm>
          <a:prstGeom prst="straightConnector1">
            <a:avLst/>
          </a:prstGeom>
          <a:ln w="571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BA13D3A-1DFF-DC15-75DC-68A9A668EBE6}"/>
              </a:ext>
            </a:extLst>
          </p:cNvPr>
          <p:cNvSpPr txBox="1"/>
          <p:nvPr/>
        </p:nvSpPr>
        <p:spPr>
          <a:xfrm>
            <a:off x="2033805" y="-17686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Commissioning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6EB422-CEF1-13F6-14A4-093DFDA0CCA4}"/>
              </a:ext>
            </a:extLst>
          </p:cNvPr>
          <p:cNvSpPr txBox="1"/>
          <p:nvPr/>
        </p:nvSpPr>
        <p:spPr>
          <a:xfrm>
            <a:off x="417408" y="356785"/>
            <a:ext cx="1512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Development &amp; Tests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EBD6049-3271-9982-366D-85EF00B34F4C}"/>
              </a:ext>
            </a:extLst>
          </p:cNvPr>
          <p:cNvCxnSpPr>
            <a:cxnSpLocks/>
          </p:cNvCxnSpPr>
          <p:nvPr/>
        </p:nvCxnSpPr>
        <p:spPr>
          <a:xfrm flipV="1">
            <a:off x="5677796" y="465797"/>
            <a:ext cx="0" cy="5716791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A3EA5E7-72F5-BA4D-2DC7-5D7A5075CD00}"/>
              </a:ext>
            </a:extLst>
          </p:cNvPr>
          <p:cNvSpPr txBox="1"/>
          <p:nvPr/>
        </p:nvSpPr>
        <p:spPr>
          <a:xfrm>
            <a:off x="3764595" y="285811"/>
            <a:ext cx="1042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  <a:highlight>
                  <a:srgbClr val="FFFF00"/>
                </a:highlight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  <a:highlight>
                  <a:srgbClr val="FFFF00"/>
                </a:highlight>
              </a:rPr>
              <a:t>Consolidation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B3A315-4D0C-D4F3-BDBB-F074DC91B2AE}"/>
              </a:ext>
            </a:extLst>
          </p:cNvPr>
          <p:cNvSpPr txBox="1"/>
          <p:nvPr/>
        </p:nvSpPr>
        <p:spPr>
          <a:xfrm>
            <a:off x="6858161" y="337941"/>
            <a:ext cx="1678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Maintenance &amp; Support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F35BE6-1520-86E6-AE76-08F0B27CB23B}"/>
              </a:ext>
            </a:extLst>
          </p:cNvPr>
          <p:cNvSpPr txBox="1"/>
          <p:nvPr/>
        </p:nvSpPr>
        <p:spPr>
          <a:xfrm>
            <a:off x="9021347" y="60746"/>
            <a:ext cx="3276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</a:rPr>
              <a:t>Scénario</a:t>
            </a:r>
            <a:r>
              <a:rPr lang="en-US" sz="2800" b="1" dirty="0">
                <a:solidFill>
                  <a:srgbClr val="0070C0"/>
                </a:solidFill>
              </a:rPr>
              <a:t> 2 (+ 6 </a:t>
            </a:r>
            <a:r>
              <a:rPr lang="en-US" sz="2800" b="1" dirty="0" err="1">
                <a:solidFill>
                  <a:srgbClr val="0070C0"/>
                </a:solidFill>
              </a:rPr>
              <a:t>mois</a:t>
            </a:r>
            <a:r>
              <a:rPr lang="en-US" sz="2800" b="1" dirty="0">
                <a:solidFill>
                  <a:srgbClr val="0070C0"/>
                </a:solidFill>
              </a:rPr>
              <a:t>)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7A12719-58A4-2163-7A30-FA5040C14025}"/>
              </a:ext>
            </a:extLst>
          </p:cNvPr>
          <p:cNvCxnSpPr>
            <a:cxnSpLocks/>
          </p:cNvCxnSpPr>
          <p:nvPr/>
        </p:nvCxnSpPr>
        <p:spPr>
          <a:xfrm flipV="1">
            <a:off x="4926458" y="3493034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rrow: Right 4">
            <a:extLst>
              <a:ext uri="{FF2B5EF4-FFF2-40B4-BE49-F238E27FC236}">
                <a16:creationId xmlns:a16="http://schemas.microsoft.com/office/drawing/2014/main" id="{5C2E67D9-1534-4A33-8453-F0F612AB51DF}"/>
              </a:ext>
            </a:extLst>
          </p:cNvPr>
          <p:cNvSpPr/>
          <p:nvPr/>
        </p:nvSpPr>
        <p:spPr>
          <a:xfrm>
            <a:off x="4926459" y="4271257"/>
            <a:ext cx="2276860" cy="488329"/>
          </a:xfrm>
          <a:prstGeom prst="rightArrow">
            <a:avLst/>
          </a:prstGeom>
          <a:pattFill prst="dkUpDiag">
            <a:fgClr>
              <a:schemeClr val="accent1">
                <a:lumMod val="60000"/>
                <a:lumOff val="40000"/>
              </a:schemeClr>
            </a:fgClr>
            <a:bgClr>
              <a:schemeClr val="accent1">
                <a:lumMod val="50000"/>
              </a:schemeClr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EA7E9E-5DAE-B26D-C4F8-C9D38ADBF87E}"/>
              </a:ext>
            </a:extLst>
          </p:cNvPr>
          <p:cNvSpPr/>
          <p:nvPr/>
        </p:nvSpPr>
        <p:spPr>
          <a:xfrm>
            <a:off x="1828800" y="5197553"/>
            <a:ext cx="2522218" cy="307320"/>
          </a:xfrm>
          <a:prstGeom prst="rect">
            <a:avLst/>
          </a:prstGeom>
          <a:pattFill prst="dkUpDiag">
            <a:fgClr>
              <a:schemeClr val="accent1">
                <a:lumMod val="75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Tests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620364A6-AD27-04B5-AC86-B323926A3A7B}"/>
              </a:ext>
            </a:extLst>
          </p:cNvPr>
          <p:cNvSpPr/>
          <p:nvPr/>
        </p:nvSpPr>
        <p:spPr>
          <a:xfrm>
            <a:off x="228698" y="5018709"/>
            <a:ext cx="1897282" cy="65057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Pascal Sainvitu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4206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1EF596-D761-E07D-823D-C875162BC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75" y="882983"/>
            <a:ext cx="11380015" cy="2879704"/>
          </a:xfrm>
          <a:prstGeom prst="rect">
            <a:avLst/>
          </a:prstGeom>
        </p:spPr>
      </p:pic>
      <p:sp>
        <p:nvSpPr>
          <p:cNvPr id="35" name="Arrow: Right 34">
            <a:extLst>
              <a:ext uri="{FF2B5EF4-FFF2-40B4-BE49-F238E27FC236}">
                <a16:creationId xmlns:a16="http://schemas.microsoft.com/office/drawing/2014/main" id="{472ED7D2-96B3-82FE-E6C3-7008124EB410}"/>
              </a:ext>
            </a:extLst>
          </p:cNvPr>
          <p:cNvSpPr/>
          <p:nvPr/>
        </p:nvSpPr>
        <p:spPr>
          <a:xfrm>
            <a:off x="1383030" y="5020500"/>
            <a:ext cx="8823960" cy="650571"/>
          </a:xfrm>
          <a:prstGeom prst="right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Second Level Support (10%)</a:t>
            </a:r>
            <a:endParaRPr lang="en-US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71D8224-F0E6-65D3-17A1-D6A1EF078495}"/>
              </a:ext>
            </a:extLst>
          </p:cNvPr>
          <p:cNvSpPr/>
          <p:nvPr/>
        </p:nvSpPr>
        <p:spPr>
          <a:xfrm>
            <a:off x="209647" y="3871471"/>
            <a:ext cx="5733191" cy="4876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Pascal Weiss (TEMP)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137C4E9-7FD2-1736-55F4-60B71106D7A8}"/>
              </a:ext>
            </a:extLst>
          </p:cNvPr>
          <p:cNvSpPr/>
          <p:nvPr/>
        </p:nvSpPr>
        <p:spPr>
          <a:xfrm>
            <a:off x="477874" y="4271257"/>
            <a:ext cx="6714644" cy="48768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Xin Jin (GRAE)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3AED94-F19C-5A82-DE39-B68311DFDD0B}"/>
              </a:ext>
            </a:extLst>
          </p:cNvPr>
          <p:cNvSpPr txBox="1"/>
          <p:nvPr/>
        </p:nvSpPr>
        <p:spPr>
          <a:xfrm>
            <a:off x="5892308" y="3627140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July 2026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285BB9-48A7-285E-348A-637382FDA719}"/>
              </a:ext>
            </a:extLst>
          </p:cNvPr>
          <p:cNvCxnSpPr>
            <a:cxnSpLocks/>
          </p:cNvCxnSpPr>
          <p:nvPr/>
        </p:nvCxnSpPr>
        <p:spPr>
          <a:xfrm flipV="1">
            <a:off x="5942838" y="3348990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4F53C86-7472-4555-3407-F61BB92A6A16}"/>
              </a:ext>
            </a:extLst>
          </p:cNvPr>
          <p:cNvCxnSpPr>
            <a:cxnSpLocks/>
          </p:cNvCxnSpPr>
          <p:nvPr/>
        </p:nvCxnSpPr>
        <p:spPr>
          <a:xfrm flipV="1">
            <a:off x="7155574" y="3483095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2F679C2-DF9B-7542-438A-4293C07AF5D8}"/>
              </a:ext>
            </a:extLst>
          </p:cNvPr>
          <p:cNvCxnSpPr>
            <a:cxnSpLocks/>
          </p:cNvCxnSpPr>
          <p:nvPr/>
        </p:nvCxnSpPr>
        <p:spPr>
          <a:xfrm flipV="1">
            <a:off x="477874" y="3620766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1E66FD-A541-5213-9E01-F7A80CDA029F}"/>
              </a:ext>
            </a:extLst>
          </p:cNvPr>
          <p:cNvCxnSpPr>
            <a:cxnSpLocks/>
          </p:cNvCxnSpPr>
          <p:nvPr/>
        </p:nvCxnSpPr>
        <p:spPr>
          <a:xfrm flipV="1">
            <a:off x="2125980" y="457200"/>
            <a:ext cx="0" cy="570357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29B6748-AA00-C91A-90FF-11E384824FE5}"/>
              </a:ext>
            </a:extLst>
          </p:cNvPr>
          <p:cNvCxnSpPr>
            <a:cxnSpLocks/>
          </p:cNvCxnSpPr>
          <p:nvPr/>
        </p:nvCxnSpPr>
        <p:spPr>
          <a:xfrm flipV="1">
            <a:off x="3076242" y="457200"/>
            <a:ext cx="2238" cy="570357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BDCF8DC-0EEB-8428-2874-D8CF67377358}"/>
              </a:ext>
            </a:extLst>
          </p:cNvPr>
          <p:cNvCxnSpPr/>
          <p:nvPr/>
        </p:nvCxnSpPr>
        <p:spPr>
          <a:xfrm>
            <a:off x="2125980" y="560070"/>
            <a:ext cx="952500" cy="0"/>
          </a:xfrm>
          <a:prstGeom prst="straightConnector1">
            <a:avLst/>
          </a:prstGeom>
          <a:ln w="5715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BA13D3A-1DFF-DC15-75DC-68A9A668EBE6}"/>
              </a:ext>
            </a:extLst>
          </p:cNvPr>
          <p:cNvSpPr txBox="1"/>
          <p:nvPr/>
        </p:nvSpPr>
        <p:spPr>
          <a:xfrm>
            <a:off x="2033805" y="-17686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Commissioning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6EB422-CEF1-13F6-14A4-093DFDA0CCA4}"/>
              </a:ext>
            </a:extLst>
          </p:cNvPr>
          <p:cNvSpPr txBox="1"/>
          <p:nvPr/>
        </p:nvSpPr>
        <p:spPr>
          <a:xfrm>
            <a:off x="417408" y="356785"/>
            <a:ext cx="1512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Development &amp; Tests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EBD6049-3271-9982-366D-85EF00B34F4C}"/>
              </a:ext>
            </a:extLst>
          </p:cNvPr>
          <p:cNvCxnSpPr>
            <a:cxnSpLocks/>
          </p:cNvCxnSpPr>
          <p:nvPr/>
        </p:nvCxnSpPr>
        <p:spPr>
          <a:xfrm flipV="1">
            <a:off x="6771490" y="560070"/>
            <a:ext cx="0" cy="5716791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A3EA5E7-72F5-BA4D-2DC7-5D7A5075CD00}"/>
              </a:ext>
            </a:extLst>
          </p:cNvPr>
          <p:cNvSpPr txBox="1"/>
          <p:nvPr/>
        </p:nvSpPr>
        <p:spPr>
          <a:xfrm>
            <a:off x="4403752" y="346231"/>
            <a:ext cx="1042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  <a:highlight>
                  <a:srgbClr val="FFFF00"/>
                </a:highlight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  <a:highlight>
                  <a:srgbClr val="FFFF00"/>
                </a:highlight>
              </a:rPr>
              <a:t>Consolidation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B3A315-4D0C-D4F3-BDBB-F074DC91B2AE}"/>
              </a:ext>
            </a:extLst>
          </p:cNvPr>
          <p:cNvSpPr txBox="1"/>
          <p:nvPr/>
        </p:nvSpPr>
        <p:spPr>
          <a:xfrm>
            <a:off x="6858161" y="337941"/>
            <a:ext cx="1678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TSUNAMI V2</a:t>
            </a:r>
          </a:p>
          <a:p>
            <a:pPr algn="ctr"/>
            <a:r>
              <a:rPr lang="en-US" sz="1200" dirty="0">
                <a:solidFill>
                  <a:srgbClr val="C00000"/>
                </a:solidFill>
              </a:rPr>
              <a:t>Maintenance &amp; Support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8AC487-9D26-7D7F-BC4F-4751E898AEC3}"/>
              </a:ext>
            </a:extLst>
          </p:cNvPr>
          <p:cNvSpPr txBox="1"/>
          <p:nvPr/>
        </p:nvSpPr>
        <p:spPr>
          <a:xfrm>
            <a:off x="7135536" y="4070107"/>
            <a:ext cx="1409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February 2027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5874B2-F615-5D59-9C8D-44F5F392BD56}"/>
              </a:ext>
            </a:extLst>
          </p:cNvPr>
          <p:cNvSpPr txBox="1"/>
          <p:nvPr/>
        </p:nvSpPr>
        <p:spPr>
          <a:xfrm>
            <a:off x="9021347" y="60746"/>
            <a:ext cx="2850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</a:rPr>
              <a:t>Scénario</a:t>
            </a:r>
            <a:r>
              <a:rPr lang="en-US" sz="2800" b="1" dirty="0">
                <a:solidFill>
                  <a:srgbClr val="0070C0"/>
                </a:solidFill>
              </a:rPr>
              <a:t> 3 (+1 an)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639309A-B8F3-7CB5-9120-FE650D42549F}"/>
              </a:ext>
            </a:extLst>
          </p:cNvPr>
          <p:cNvCxnSpPr>
            <a:cxnSpLocks/>
          </p:cNvCxnSpPr>
          <p:nvPr/>
        </p:nvCxnSpPr>
        <p:spPr>
          <a:xfrm flipV="1">
            <a:off x="4926458" y="3493034"/>
            <a:ext cx="0" cy="94531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rrow: Right 4">
            <a:extLst>
              <a:ext uri="{FF2B5EF4-FFF2-40B4-BE49-F238E27FC236}">
                <a16:creationId xmlns:a16="http://schemas.microsoft.com/office/drawing/2014/main" id="{95CEE0FB-6D49-2E49-6A04-3F67562133AF}"/>
              </a:ext>
            </a:extLst>
          </p:cNvPr>
          <p:cNvSpPr/>
          <p:nvPr/>
        </p:nvSpPr>
        <p:spPr>
          <a:xfrm>
            <a:off x="4926459" y="4271257"/>
            <a:ext cx="2276860" cy="488329"/>
          </a:xfrm>
          <a:prstGeom prst="rightArrow">
            <a:avLst/>
          </a:prstGeom>
          <a:pattFill prst="dkUpDiag">
            <a:fgClr>
              <a:schemeClr val="accent1">
                <a:lumMod val="60000"/>
                <a:lumOff val="40000"/>
              </a:schemeClr>
            </a:fgClr>
            <a:bgClr>
              <a:schemeClr val="accent1">
                <a:lumMod val="50000"/>
              </a:schemeClr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F1FC7E-253F-E167-2876-F0463B46A326}"/>
              </a:ext>
            </a:extLst>
          </p:cNvPr>
          <p:cNvSpPr/>
          <p:nvPr/>
        </p:nvSpPr>
        <p:spPr>
          <a:xfrm>
            <a:off x="1828800" y="5197553"/>
            <a:ext cx="2522218" cy="307320"/>
          </a:xfrm>
          <a:prstGeom prst="rect">
            <a:avLst/>
          </a:prstGeom>
          <a:pattFill prst="dkUpDiag">
            <a:fgClr>
              <a:schemeClr val="accent1">
                <a:lumMod val="75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Tests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620364A6-AD27-04B5-AC86-B323926A3A7B}"/>
              </a:ext>
            </a:extLst>
          </p:cNvPr>
          <p:cNvSpPr/>
          <p:nvPr/>
        </p:nvSpPr>
        <p:spPr>
          <a:xfrm>
            <a:off x="228698" y="5018709"/>
            <a:ext cx="1897282" cy="65057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Pascal Sainvitu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F007DF-CACD-EC70-893D-63A9BCBBDFF8}"/>
              </a:ext>
            </a:extLst>
          </p:cNvPr>
          <p:cNvSpPr txBox="1"/>
          <p:nvPr/>
        </p:nvSpPr>
        <p:spPr>
          <a:xfrm>
            <a:off x="3076242" y="4688827"/>
            <a:ext cx="1754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6">
                    <a:lumMod val="50000"/>
                  </a:schemeClr>
                </a:solidFill>
              </a:rPr>
              <a:t>V2 </a:t>
            </a:r>
            <a:r>
              <a:rPr lang="en-US" sz="1600" i="1" dirty="0" err="1">
                <a:solidFill>
                  <a:schemeClr val="accent6">
                    <a:lumMod val="50000"/>
                  </a:schemeClr>
                </a:solidFill>
              </a:rPr>
              <a:t>refactorisé</a:t>
            </a:r>
            <a:endParaRPr lang="en-US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E01C18D-3296-FAC6-CD2A-332C99375882}"/>
              </a:ext>
            </a:extLst>
          </p:cNvPr>
          <p:cNvCxnSpPr>
            <a:cxnSpLocks/>
          </p:cNvCxnSpPr>
          <p:nvPr/>
        </p:nvCxnSpPr>
        <p:spPr>
          <a:xfrm>
            <a:off x="2113134" y="4758937"/>
            <a:ext cx="2290618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62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23667</TotalTime>
  <Words>241</Words>
  <Application>Microsoft Office PowerPoint</Application>
  <PresentationFormat>Widescreen</PresentationFormat>
  <Paragraphs>65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Progress: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Klumb</dc:creator>
  <cp:lastModifiedBy>Francis Klumb</cp:lastModifiedBy>
  <cp:revision>19</cp:revision>
  <dcterms:created xsi:type="dcterms:W3CDTF">2024-01-26T10:17:58Z</dcterms:created>
  <dcterms:modified xsi:type="dcterms:W3CDTF">2024-02-15T13:53:51Z</dcterms:modified>
</cp:coreProperties>
</file>