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363" r:id="rId3"/>
    <p:sldId id="368" r:id="rId4"/>
    <p:sldId id="369" r:id="rId5"/>
    <p:sldId id="370" r:id="rId6"/>
    <p:sldId id="367" r:id="rId7"/>
    <p:sldId id="365" r:id="rId8"/>
    <p:sldId id="366" r:id="rId9"/>
    <p:sldId id="373" r:id="rId10"/>
    <p:sldId id="35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E07BBA2-F741-3B0F-DB15-8AE21460571F}" name="Camille Vendeuvre" initials="CV" userId="FyYImLvavMvgJB3NcanCTOPua19ZAQg2C/Q3zlOcE0Q=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77" d="100"/>
          <a:sy n="77" d="100"/>
        </p:scale>
        <p:origin x="1608" y="12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15-Feb-24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15-Feb-24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TSUNAMI &amp; SMARTNAMI (ASG) | BE-GM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756454"/>
            <a:ext cx="11376025" cy="1825811"/>
          </a:xfrm>
        </p:spPr>
        <p:txBody>
          <a:bodyPr/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SMARTNAMI &amp; TSUNAMI (ASG)</a:t>
            </a:r>
            <a:b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Alban, Camille et Jean-Frederic (GM-ASG)</a:t>
            </a:r>
          </a:p>
          <a:p>
            <a:pPr algn="l"/>
            <a:r>
              <a:rPr lang="en-US" sz="1800" dirty="0"/>
              <a:t>15.02.2024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993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11462735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Alban a écrit une </a:t>
            </a:r>
            <a:r>
              <a:rPr lang="fr-CH" sz="1800" dirty="0"/>
              <a:t>spécification technique </a:t>
            </a:r>
            <a:r>
              <a:rPr lang="fr-CH" sz="1800" b="0" dirty="0"/>
              <a:t>pour développer le module «</a:t>
            </a:r>
            <a:r>
              <a:rPr lang="fr-CH" sz="1800" dirty="0"/>
              <a:t>Roll Angle»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Quelques détails d’ajustement, tickets JIRA, ……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8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Le module «test» donne satisfaction, il devra être compléter :</a:t>
            </a:r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b="0" dirty="0"/>
              <a:t>Tilt-</a:t>
            </a:r>
            <a:r>
              <a:rPr lang="fr-CH" b="0" dirty="0" err="1"/>
              <a:t>metre</a:t>
            </a:r>
            <a:r>
              <a:rPr lang="fr-CH" b="0" dirty="0"/>
              <a:t> en BT</a:t>
            </a:r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b="0" dirty="0"/>
              <a:t>Moyenne « plusieurs lectures » (Dipôles SPS par exemple)</a:t>
            </a:r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b="0" dirty="0"/>
              <a:t>Roll par nivellement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8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Temps de dev a été plus important que celui estimée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8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Tests DT362GL lors du EYETS_23-24 :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Le hardware est « acceptable »,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2 batteries par appareil nécessaire pour faire une journée en tunnel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Il faudra valider l’évolution vers W11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SMARTNAMI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AB03E235-D046-4BFA-BF58-A3A0A7EBD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8DDDD14-7941-4DD2-9C46-232CA263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47F9C06-9FAC-4086-BA51-F6EA1E3E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 descr="A close-up of a cell phone&#10;&#10;Description automatically generated">
            <a:extLst>
              <a:ext uri="{FF2B5EF4-FFF2-40B4-BE49-F238E27FC236}">
                <a16:creationId xmlns:a16="http://schemas.microsoft.com/office/drawing/2014/main" id="{AA5F613D-D295-436D-6466-63FB418478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63" r="26897"/>
          <a:stretch/>
        </p:blipFill>
        <p:spPr>
          <a:xfrm>
            <a:off x="8579196" y="373593"/>
            <a:ext cx="3612804" cy="577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13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6297611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Il faut développer les modules «</a:t>
            </a:r>
            <a:r>
              <a:rPr lang="fr-CH" sz="1600" dirty="0"/>
              <a:t>Nivellement» </a:t>
            </a:r>
            <a:r>
              <a:rPr lang="fr-CH" sz="1600" b="0" dirty="0"/>
              <a:t>et «</a:t>
            </a:r>
            <a:r>
              <a:rPr lang="fr-CH" sz="1600" dirty="0"/>
              <a:t>Ecartométrie»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ASG a débuté la rédaction de la spécification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Attention les modules de TSU (développés par Philippe) ne seront pas forcément tous réexploitables tels quel !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Le module «Nivellement» doit être </a:t>
            </a:r>
            <a:r>
              <a:rPr lang="fr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priorisé en raison du temps de dev et des nombreux tests nécessaires :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Gestion des « Aller / retour / reprise »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Gestion des 0 de mires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Compatibilité avec le workflow DVER (XY station, rivet, …)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Module «Ecartométrie», </a:t>
            </a:r>
            <a:r>
              <a:rPr lang="fr-CH" sz="1600" b="0" dirty="0"/>
              <a:t>par rapport à la version SMART il faudra :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Ajouter une «Fermeture»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Assurer la communication BT avec RS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SMARTNAMI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AB03E235-D046-4BFA-BF58-A3A0A7EBD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8DDDD14-7941-4DD2-9C46-232CA263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47F9C06-9FAC-4086-BA51-F6EA1E3E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A person using a device to measure the length of a pipe&#10;&#10;Description automatically generated">
            <a:extLst>
              <a:ext uri="{FF2B5EF4-FFF2-40B4-BE49-F238E27FC236}">
                <a16:creationId xmlns:a16="http://schemas.microsoft.com/office/drawing/2014/main" id="{1B112B93-3BBB-0A00-5F12-FA57EF78EC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09" r="16277"/>
          <a:stretch/>
        </p:blipFill>
        <p:spPr>
          <a:xfrm>
            <a:off x="6865484" y="0"/>
            <a:ext cx="5326516" cy="6350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163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11462735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dirty="0"/>
              <a:t>Logiciel doit être prêt pour le (E)YETS avant le LS3 </a:t>
            </a:r>
            <a:r>
              <a:rPr lang="fr-CH" sz="1800" u="sng" dirty="0"/>
              <a:t>pour des tests « terrain »</a:t>
            </a:r>
            <a:endParaRPr lang="fr-CH" sz="1800" b="0" dirty="0"/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Le workflow du nivellement ne peut pas être testé efficacement au bureau </a:t>
            </a:r>
            <a:r>
              <a:rPr lang="fr-CH" sz="1800" b="0" dirty="0">
                <a:sym typeface="Wingdings" panose="05000000000000000000" pitchFamily="2" charset="2"/>
              </a:rPr>
              <a:t> </a:t>
            </a:r>
            <a:r>
              <a:rPr lang="fr-CH" sz="1800" b="0" dirty="0"/>
              <a:t>Développement du «nivellement» à prioriser pour garantir une mise à dispo 1 mois avant le EYETS_24-25</a:t>
            </a:r>
          </a:p>
          <a:p>
            <a:pPr marL="285750" indent="-28575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Les prochains «contractants» devront être formés lors du prochain (E)YETS : SMARTNAMI devra être disponible.</a:t>
            </a:r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b="0" dirty="0"/>
              <a:t>Il faut éviter un mixage entre SMART &amp; SMARTNAMI (!)</a:t>
            </a:r>
            <a:endParaRPr lang="fr-CH" b="0" dirty="0">
              <a:highlight>
                <a:srgbClr val="00FFFF"/>
              </a:highlight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8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Tester Windows 11 avec évolution hardware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8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800" b="0" dirty="0"/>
              <a:t>Achat « au plus tard » avant le LS3 :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dirty="0"/>
              <a:t>Budget : ~ 1500 euros …. X 8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SMARTNAMI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AB03E235-D046-4BFA-BF58-A3A0A7EBD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C8DDDD14-7941-4DD2-9C46-232CA2634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947F9C06-9FAC-4086-BA51-F6EA1E3EF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21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43D0F-ED6D-067D-C875-C57BC2103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3D659E-E005-4AFC-0062-C60D90AD1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TSUNAMI (22.05.2022)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F7BE79A-55A4-5161-3F0C-E30A33DB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B4D0BF46-F4B7-A9CD-EA11-1935BA1E4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36B2C61-BBC8-BF11-4268-53E08740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0840C5-A113-D0D1-EBCD-4564FC914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6374" y="1193685"/>
            <a:ext cx="9252426" cy="4470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86948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43D0F-ED6D-067D-C875-C57BC2103B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F81628B-F233-0ED7-3C53-35C450F5E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11462735" cy="4934206"/>
          </a:xfrm>
        </p:spPr>
        <p:txBody>
          <a:bodyPr vert="horz" lIns="0" tIns="0" rIns="0" bIns="0" rtlCol="0" anchor="t">
            <a:no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Ça avance plus lentement que prévu …. Mais les progrès sont solides (avec renfort Pascal 2)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Nouvelle organisation du projet et méthode «Sprint»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Estimation « trop optimiste » du temps par ticket (parfois facteur x2) …. </a:t>
            </a:r>
            <a:endParaRPr lang="fr-CH" sz="1600" b="0" dirty="0">
              <a:cs typeface="Arial"/>
            </a:endParaRP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FEEDBACK sur les développements demandés par ASG (mai 2022) : </a:t>
            </a:r>
            <a:r>
              <a:rPr lang="fr-CH" sz="1600" dirty="0">
                <a:highlight>
                  <a:srgbClr val="FFFF00"/>
                </a:highlight>
              </a:rPr>
              <a:t>Good </a:t>
            </a:r>
            <a:r>
              <a:rPr lang="fr-CH" sz="1600" dirty="0" err="1">
                <a:highlight>
                  <a:srgbClr val="FFFF00"/>
                </a:highlight>
              </a:rPr>
              <a:t>progress</a:t>
            </a:r>
            <a:r>
              <a:rPr lang="fr-CH" sz="1600" dirty="0">
                <a:highlight>
                  <a:srgbClr val="FFFF00"/>
                </a:highlight>
              </a:rPr>
              <a:t> but not test </a:t>
            </a:r>
            <a:r>
              <a:rPr lang="fr-CH" sz="1600" dirty="0" err="1">
                <a:highlight>
                  <a:srgbClr val="FFFF00"/>
                </a:highlight>
              </a:rPr>
              <a:t>yet</a:t>
            </a:r>
            <a:r>
              <a:rPr lang="fr-CH" sz="1600" dirty="0">
                <a:highlight>
                  <a:srgbClr val="FFFF00"/>
                </a:highlight>
              </a:rPr>
              <a:t> </a:t>
            </a:r>
            <a:endParaRPr lang="fr-CH" sz="1600" dirty="0">
              <a:highlight>
                <a:srgbClr val="FFFF00"/>
              </a:highlight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BOC, plus compliqué que prévu, en cours de dev, pas testé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Tableau des écarts : à tester, à compléter avec le BOC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>
                <a:cs typeface="Arial"/>
              </a:rPr>
              <a:t>Interpolation </a:t>
            </a:r>
            <a:r>
              <a:rPr lang="fr-CH" sz="1600" b="0" dirty="0" err="1">
                <a:cs typeface="Arial"/>
              </a:rPr>
              <a:t>between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references</a:t>
            </a:r>
            <a:r>
              <a:rPr lang="fr-CH" sz="1600" b="0" dirty="0">
                <a:cs typeface="Arial"/>
              </a:rPr>
              <a:t> : Ticket to </a:t>
            </a:r>
            <a:r>
              <a:rPr lang="fr-CH" sz="1600" b="0" dirty="0" err="1">
                <a:cs typeface="Arial"/>
              </a:rPr>
              <a:t>be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filled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with</a:t>
            </a:r>
            <a:r>
              <a:rPr lang="fr-CH" sz="1600" b="0" dirty="0">
                <a:cs typeface="Arial"/>
              </a:rPr>
              <a:t> ASG </a:t>
            </a:r>
            <a:r>
              <a:rPr lang="fr-CH" sz="1600" b="0" dirty="0" err="1">
                <a:cs typeface="Arial"/>
              </a:rPr>
              <a:t>requirements</a:t>
            </a:r>
            <a:endParaRPr lang="fr-CH" sz="1600" b="0" dirty="0"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>
                <a:cs typeface="Arial"/>
              </a:rPr>
              <a:t>Solve bugs : </a:t>
            </a:r>
            <a:r>
              <a:rPr lang="fr-CH" sz="1600" b="0" dirty="0" err="1">
                <a:cs typeface="Arial"/>
              </a:rPr>
              <a:t>ongoing</a:t>
            </a:r>
            <a:r>
              <a:rPr lang="fr-CH" sz="1600" b="0" dirty="0">
                <a:cs typeface="Arial"/>
              </a:rPr>
              <a:t> but new bugs </a:t>
            </a:r>
            <a:r>
              <a:rPr lang="fr-CH" sz="1600" b="0" dirty="0" err="1">
                <a:cs typeface="Arial"/>
              </a:rPr>
              <a:t>will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be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discovered</a:t>
            </a:r>
            <a:r>
              <a:rPr lang="fr-CH" sz="1600" b="0" dirty="0">
                <a:cs typeface="Arial"/>
              </a:rPr>
              <a:t> </a:t>
            </a:r>
            <a:r>
              <a:rPr lang="fr-CH" sz="1600" b="0" dirty="0" err="1">
                <a:cs typeface="Arial"/>
              </a:rPr>
              <a:t>with</a:t>
            </a:r>
            <a:r>
              <a:rPr lang="fr-CH" sz="1600" b="0" dirty="0">
                <a:cs typeface="Arial"/>
              </a:rPr>
              <a:t> new version</a:t>
            </a:r>
            <a:endParaRPr lang="fr-CH" sz="1600" b="0" dirty="0"/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 err="1"/>
              <a:t>Quicker</a:t>
            </a:r>
            <a:r>
              <a:rPr lang="fr-CH" sz="1600" b="0" dirty="0"/>
              <a:t> alignement module : </a:t>
            </a:r>
            <a:r>
              <a:rPr lang="fr-CH" sz="1600" b="0" dirty="0" err="1"/>
              <a:t>some</a:t>
            </a:r>
            <a:r>
              <a:rPr lang="fr-CH" sz="1600" b="0" dirty="0"/>
              <a:t> administrative </a:t>
            </a:r>
            <a:r>
              <a:rPr lang="fr-CH" sz="1600" b="0" dirty="0" err="1"/>
              <a:t>steps</a:t>
            </a:r>
            <a:r>
              <a:rPr lang="fr-CH" sz="1600" b="0" dirty="0"/>
              <a:t> </a:t>
            </a:r>
            <a:r>
              <a:rPr lang="fr-CH" sz="1600" b="0" dirty="0" err="1"/>
              <a:t>updated</a:t>
            </a:r>
            <a:endParaRPr lang="fr-CH" sz="1600" b="0" dirty="0" err="1"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 err="1"/>
              <a:t>Reduce</a:t>
            </a:r>
            <a:r>
              <a:rPr lang="fr-CH" sz="1600" b="0" dirty="0"/>
              <a:t> </a:t>
            </a:r>
            <a:r>
              <a:rPr lang="fr-CH" sz="1600" b="0" dirty="0" err="1"/>
              <a:t>number</a:t>
            </a:r>
            <a:r>
              <a:rPr lang="fr-CH" sz="1600" b="0" dirty="0"/>
              <a:t> of clicks / pop-up : </a:t>
            </a:r>
            <a:r>
              <a:rPr lang="fr-CH" sz="1600" b="0" dirty="0" err="1"/>
              <a:t>difficult</a:t>
            </a:r>
            <a:r>
              <a:rPr lang="fr-CH" sz="1600" b="0" dirty="0"/>
              <a:t> to </a:t>
            </a:r>
            <a:r>
              <a:rPr lang="fr-CH" sz="1600" b="0" dirty="0" err="1"/>
              <a:t>evaluate</a:t>
            </a:r>
            <a:r>
              <a:rPr lang="fr-CH" sz="1600" b="0" dirty="0"/>
              <a:t> for </a:t>
            </a:r>
            <a:r>
              <a:rPr lang="fr-CH" sz="1600" b="0" dirty="0" err="1"/>
              <a:t>now</a:t>
            </a:r>
            <a:endParaRPr lang="fr-CH" sz="1600" b="0" dirty="0" err="1"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French version : </a:t>
            </a:r>
            <a:r>
              <a:rPr lang="fr-CH" sz="1600" b="0" dirty="0" err="1"/>
              <a:t>waiting</a:t>
            </a:r>
            <a:r>
              <a:rPr lang="fr-CH" sz="1600" b="0" dirty="0"/>
              <a:t> for contract </a:t>
            </a:r>
            <a:r>
              <a:rPr lang="fr-CH" sz="1600" b="0" dirty="0" err="1"/>
              <a:t>renewal</a:t>
            </a:r>
            <a:r>
              <a:rPr lang="fr-CH" sz="1600" b="0" dirty="0"/>
              <a:t> ? Clean </a:t>
            </a:r>
            <a:r>
              <a:rPr lang="fr-CH" sz="1600" b="0" dirty="0" err="1"/>
              <a:t>error</a:t>
            </a:r>
            <a:r>
              <a:rPr lang="fr-CH" sz="1600" b="0" dirty="0"/>
              <a:t> message : </a:t>
            </a:r>
            <a:r>
              <a:rPr lang="fr-CH" sz="1600" b="0" dirty="0" err="1"/>
              <a:t>some</a:t>
            </a:r>
            <a:r>
              <a:rPr lang="fr-CH" sz="1600" b="0" dirty="0"/>
              <a:t> updates but no global effort</a:t>
            </a:r>
            <a:endParaRPr lang="fr-CH" sz="1600" b="0" dirty="0"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3D659E-E005-4AFC-0062-C60D90AD12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TSUNAMI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BF7BE79A-55A4-5161-3F0C-E30A33DB6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B4D0BF46-F4B7-A9CD-EA11-1935BA1E4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B36B2C61-BBC8-BF11-4268-53E08740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121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72400-BCC9-6908-D117-19980D546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F815D-6AE0-A6C9-C0BD-844EE14D5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11462735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Prochain EYETS_24-25 (dernier avant LS3)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Version 2 </a:t>
            </a:r>
            <a:r>
              <a:rPr lang="fr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utilisable sur le terrain</a:t>
            </a:r>
            <a:r>
              <a:rPr lang="fr-CH" sz="1600" b="0" dirty="0"/>
              <a:t> pour validation / détecter les « </a:t>
            </a:r>
            <a:r>
              <a:rPr lang="fr-CH" sz="1600" b="0" u="sng" dirty="0"/>
              <a:t>derniers</a:t>
            </a:r>
            <a:r>
              <a:rPr lang="fr-CH" sz="1600" b="0" dirty="0"/>
              <a:t> petits bugs »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Former le nouveau contrat directement sur la version 2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Ne surtout pas reproduire la situation du LS2 avec un TSU « instable » en </a:t>
            </a:r>
            <a:r>
              <a:rPr lang="fr-CH" sz="1600" b="0" dirty="0" err="1"/>
              <a:t>debut</a:t>
            </a:r>
            <a:r>
              <a:rPr lang="fr-CH" sz="1600" b="0" dirty="0"/>
              <a:t> de LS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Notre besoin </a:t>
            </a:r>
            <a:r>
              <a:rPr lang="fr-CH" sz="1600" b="0" dirty="0"/>
              <a:t>: </a:t>
            </a:r>
            <a:r>
              <a:rPr lang="fr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une version 2 «exploitable» sur le terrain pour le EYETS_24-25 pour Maintenance &amp; Formation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Les </a:t>
            </a:r>
            <a:r>
              <a:rPr lang="fr-CH" sz="1600" dirty="0"/>
              <a:t>contrôles internes APC </a:t>
            </a:r>
            <a:r>
              <a:rPr lang="fr-CH" sz="1600" b="0" dirty="0"/>
              <a:t>et surtout les </a:t>
            </a:r>
            <a:r>
              <a:rPr lang="fr-CH" sz="1600" dirty="0"/>
              <a:t>tests automatiques </a:t>
            </a:r>
            <a:r>
              <a:rPr lang="fr-CH" sz="1600" b="0" dirty="0"/>
              <a:t>sur le «setup au bat. 926» doivent « dégrossir » les bugs, c’est une étape très importante pour garantir l’efficacité des tests « terrain », conserver la motivation des testeurs !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Test «Labo» ? Test continu par ESA / ASG ?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u="sng" dirty="0"/>
              <a:t>Propositions pour un planning de test (à discuter) :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Juin 2024 : 2 semaines de tests ASG (setup à définir)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Été : corrections (APC / ASG)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Septembre 2024 : 2 semaines de tests ASG (setup à définir)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Dernières corrections (APC)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1</a:t>
            </a:r>
            <a:r>
              <a:rPr lang="fr-CH" sz="1600" b="0" baseline="30000" dirty="0"/>
              <a:t>er</a:t>
            </a:r>
            <a:r>
              <a:rPr lang="fr-CH" sz="1600" b="0" dirty="0"/>
              <a:t> Novembre 2024 : version 2 «exploitable» sur le terrain avec TSUNAMI2 pour le EYETS_24-25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F2321A-79A0-27C9-93F6-5DF1F39BA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TSUNAMI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0D8BD6CB-9084-3682-3F04-9B6E15EF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438B35BD-FB92-2D51-6255-89F88A37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81A85CDB-E6D7-574D-D8AC-8C046645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518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0F93E3-43DD-A6FC-D154-E0F368CF18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CC3D60-C7A1-0F24-4087-D4D232EDA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7203773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Il n’y a pas de «renfort Tsunami» chez ASG pour les futures campagnes de tests ……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Pour mener à bien et efficacement les tests il faut :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Rigueur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Documenter les tickets JRA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Contrôler les calculs avec LGC (Frames, ….)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Être Motivé : «je cherche les solutions, je reproduis les aléas»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Alban, Pierre, Camille, Kacper et Ludovic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Comment leur libérer du temps ? Il va falloir prioriser ! (….. Et renoncer?)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1FD00F-BFF9-DEF3-DF63-97A42CF05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TSUNAMI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D6CB925E-A7E7-2817-9175-7BE0B84B1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59CD16DF-97A0-7636-9195-8B2E0C2ACC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02E5EE17-79C2-6777-4B2B-5985B5EB8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hand holding a tablet&#10;&#10;Description automatically generated">
            <a:extLst>
              <a:ext uri="{FF2B5EF4-FFF2-40B4-BE49-F238E27FC236}">
                <a16:creationId xmlns:a16="http://schemas.microsoft.com/office/drawing/2014/main" id="{9A1680C6-7C43-618F-4DA3-845E62752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2735" y="1689580"/>
            <a:ext cx="4983892" cy="2541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10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72400-BCC9-6908-D117-19980D546F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2F815D-6AE0-A6C9-C0BD-844EE14D5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6569"/>
            <a:ext cx="11462735" cy="4934206"/>
          </a:xfrm>
        </p:spPr>
        <p:txBody>
          <a:bodyPr/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Priorisation LS3 :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SMARTNAMI</a:t>
            </a:r>
            <a:r>
              <a:rPr lang="fr-CH" sz="1600" b="0" dirty="0"/>
              <a:t> : Aucun renoncement n’est possible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600" b="0" dirty="0"/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TSUNAMI</a:t>
            </a:r>
            <a:r>
              <a:rPr lang="fr-CH" sz="1600" b="0" dirty="0"/>
              <a:t> : </a:t>
            </a:r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Quelle est l’estimation de la team de dev pour être prêt (avec tests) avant le EYETS_24-25 ? </a:t>
            </a:r>
          </a:p>
          <a:p>
            <a:pPr marL="933750" lvl="2" indent="-285750"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Ne faudrait-il pas réviser </a:t>
            </a:r>
            <a:r>
              <a:rPr lang="fr-CH" sz="1600" b="0" dirty="0"/>
              <a:t>le temps estimé par ticket ?</a:t>
            </a:r>
          </a:p>
          <a:p>
            <a:pPr marL="933750" lvl="2" indent="-285750"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Faut-il </a:t>
            </a:r>
            <a:r>
              <a:rPr lang="fr-CH" sz="1600" dirty="0" err="1"/>
              <a:t>re-prioriser</a:t>
            </a:r>
            <a:r>
              <a:rPr lang="fr-CH" sz="1600" dirty="0"/>
              <a:t> nos priorités ?</a:t>
            </a:r>
            <a:endParaRPr lang="fr-CH" sz="1600" b="0" dirty="0"/>
          </a:p>
          <a:p>
            <a:pPr marL="609750" lvl="1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Si LS3 est retardé : Tant mieux …. plus de temps pour développer plis de ticket, pousser les tests et «finaliser» le projet ……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fr-CH" sz="1600" b="0" dirty="0"/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dirty="0"/>
              <a:t>Remarque :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Si version 2 pas «utilisable» au EYETS_24-25, nous allons avoir une situation «complexe» avec :  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Contrat : TSUNAMI Version1.03</a:t>
            </a:r>
          </a:p>
          <a:p>
            <a:pPr marL="285750" indent="-285750" algn="just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600" b="0" dirty="0"/>
              <a:t>STAFF : TSUNAMI 2 avec la version 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fr-CH" sz="1600" b="0" dirty="0"/>
              <a:t>…. Et la formation du nouveau contrat à l’utilisation V1 pour le EYETS puis de le former à la V2 avant le LS3 !! </a:t>
            </a:r>
            <a:r>
              <a:rPr lang="fr-CH" sz="1600" dirty="0">
                <a:solidFill>
                  <a:srgbClr val="FF0000"/>
                </a:solidFill>
              </a:rPr>
              <a:t>– </a:t>
            </a:r>
            <a:r>
              <a:rPr lang="fr-CH" sz="1600" dirty="0">
                <a:solidFill>
                  <a:srgbClr val="FF0000"/>
                </a:solidFill>
                <a:highlight>
                  <a:srgbClr val="FFFF00"/>
                </a:highlight>
              </a:rPr>
              <a:t>A éviter !</a:t>
            </a:r>
          </a:p>
          <a:p>
            <a:pPr algn="just">
              <a:spcBef>
                <a:spcPts val="600"/>
              </a:spcBef>
              <a:spcAft>
                <a:spcPts val="0"/>
              </a:spcAft>
            </a:pPr>
            <a:endParaRPr lang="en-GB" sz="1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F2321A-79A0-27C9-93F6-5DF1F39BA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33483"/>
          </a:xfrm>
        </p:spPr>
        <p:txBody>
          <a:bodyPr/>
          <a:lstStyle/>
          <a:p>
            <a:pPr>
              <a:spcBef>
                <a:spcPts val="600"/>
              </a:spcBef>
              <a:defRPr/>
            </a:pPr>
            <a:r>
              <a:rPr lang="en-US" sz="3600" dirty="0"/>
              <a:t>TSUNAMI</a:t>
            </a:r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0D8BD6CB-9084-3682-3F04-9B6E15EF7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TSUNAMI &amp; SMARTNAMI (ASG) | BE-GM</a:t>
            </a:r>
            <a:endParaRPr lang="en-US" dirty="0"/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438B35BD-FB92-2D51-6255-89F88A370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15.02.2024</a:t>
            </a:r>
            <a:endParaRPr lang="en-US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81A85CDB-E6D7-574D-D8AC-8C0466458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371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4993</TotalTime>
  <Words>981</Words>
  <Application>Microsoft Office PowerPoint</Application>
  <PresentationFormat>Widescreen</PresentationFormat>
  <Paragraphs>148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SMARTNAMI &amp; TSUNAMI (ASG)  </vt:lpstr>
      <vt:lpstr>SMARTNAMI</vt:lpstr>
      <vt:lpstr>SMARTNAMI</vt:lpstr>
      <vt:lpstr>SMARTNAMI</vt:lpstr>
      <vt:lpstr>TSUNAMI (22.05.2022)</vt:lpstr>
      <vt:lpstr>TSUNAMI</vt:lpstr>
      <vt:lpstr>TSUNAMI</vt:lpstr>
      <vt:lpstr>TSUNAMI</vt:lpstr>
      <vt:lpstr>TSUNAMI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Jean-Frederic Fuchs</cp:lastModifiedBy>
  <cp:revision>485</cp:revision>
  <dcterms:created xsi:type="dcterms:W3CDTF">2021-01-15T14:19:07Z</dcterms:created>
  <dcterms:modified xsi:type="dcterms:W3CDTF">2024-02-15T16:25:49Z</dcterms:modified>
</cp:coreProperties>
</file>