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  <p:sldMasterId id="2147483660" r:id="rId2"/>
  </p:sldMasterIdLst>
  <p:notesMasterIdLst>
    <p:notesMasterId r:id="rId10"/>
  </p:notesMasterIdLst>
  <p:sldIdLst>
    <p:sldId id="257" r:id="rId3"/>
    <p:sldId id="288" r:id="rId4"/>
    <p:sldId id="290" r:id="rId5"/>
    <p:sldId id="292" r:id="rId6"/>
    <p:sldId id="295" r:id="rId7"/>
    <p:sldId id="294" r:id="rId8"/>
    <p:sldId id="287" r:id="rId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94"/>
  </p:normalViewPr>
  <p:slideViewPr>
    <p:cSldViewPr snapToGrid="0">
      <p:cViewPr varScale="1">
        <p:scale>
          <a:sx n="121" d="100"/>
          <a:sy n="121" d="100"/>
        </p:scale>
        <p:origin x="744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D12C73-F7D7-5041-BB12-D2712BC7BB04}" type="datetimeFigureOut">
              <a:rPr lang="en-GB" smtClean="0"/>
              <a:t>07/12/2024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DBB906-5821-F240-AF7A-2619EFE9D2D7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56943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4E824E1A-AB16-1D46-B0B9-28A3D92B17EE}" type="slidenum">
              <a:rPr kumimoji="0" 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pPr marL="0" marR="0" lvl="0" indent="0" algn="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2066346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0" i="0" dirty="0">
                <a:solidFill>
                  <a:srgbClr val="1F1F1F"/>
                </a:solidFill>
                <a:effectLst/>
                <a:latin typeface="Google Sans"/>
              </a:rPr>
              <a:t>NASA: National Aeronautics and Space Administration</a:t>
            </a:r>
          </a:p>
          <a:p>
            <a:r>
              <a:rPr lang="en-GB" b="0" i="0" dirty="0">
                <a:solidFill>
                  <a:srgbClr val="1F1F1F"/>
                </a:solidFill>
                <a:effectLst/>
                <a:latin typeface="Google Sans"/>
              </a:rPr>
              <a:t>IAEA: International Atomic Energy Agency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DBB906-5821-F240-AF7A-2619EFE9D2D7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946763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7AE0CF2-BEE6-4F49-6CF7-40B55BB502A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D227E21E-51E3-0DCB-AA72-7D6735F26FC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FDD4BA01-DDF3-4712-EC9A-EF358DC2A9B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GB" b="0" i="0" dirty="0">
                <a:solidFill>
                  <a:srgbClr val="1F1F1F"/>
                </a:solidFill>
                <a:effectLst/>
                <a:latin typeface="Google Sans"/>
              </a:rPr>
              <a:t>NASA: National Aeronautics and Space Administration</a:t>
            </a:r>
          </a:p>
          <a:p>
            <a:r>
              <a:rPr lang="en-GB" b="0" i="0" dirty="0">
                <a:solidFill>
                  <a:srgbClr val="1F1F1F"/>
                </a:solidFill>
                <a:effectLst/>
                <a:latin typeface="Google Sans"/>
              </a:rPr>
              <a:t>IAEA: International Atomic Energy Agency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B414A32-C3D7-C440-413E-305926F3CE4F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DBB906-5821-F240-AF7A-2619EFE9D2D7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4838807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2C2F29A-7ECA-3721-DC69-A2F32E35D30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>
            <a:extLst>
              <a:ext uri="{FF2B5EF4-FFF2-40B4-BE49-F238E27FC236}">
                <a16:creationId xmlns:a16="http://schemas.microsoft.com/office/drawing/2014/main" id="{F1FD1F21-5A36-F90B-5FCC-1343446DC08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>
            <a:extLst>
              <a:ext uri="{FF2B5EF4-FFF2-40B4-BE49-F238E27FC236}">
                <a16:creationId xmlns:a16="http://schemas.microsoft.com/office/drawing/2014/main" id="{BDF05C29-CFC1-CF7C-2B94-0E2A83A90EC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7C32DE1-2CCF-F3C6-C520-13321F17D3E5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CDBB906-5821-F240-AF7A-2619EFE9D2D7}" type="slidenum">
              <a:rPr lang="en-GB" smtClean="0"/>
              <a:t>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74112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C2C36B-366B-27BA-DB36-18993114D24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50567C4-06F9-0DB0-BFF8-2CE1469EC6F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AFC93B-B303-CCDA-D959-BA4DBE834F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9FFBF-E535-8D40-BED7-939D03DC5B3B}" type="datetimeFigureOut">
              <a:rPr lang="en-GB" smtClean="0"/>
              <a:t>07/12/2024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099DC02-253C-7552-1B83-744731EE2B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B28BFA-3153-A605-649E-546514182C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60673-2350-5044-883E-14FC2BFA33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482888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271363-7A48-2F59-9A54-677374E415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6EB72CF-6292-9E0B-FFD3-0972342A565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9F09DFE-904D-8154-796E-141FE1CBBE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9FFBF-E535-8D40-BED7-939D03DC5B3B}" type="datetimeFigureOut">
              <a:rPr lang="en-GB" smtClean="0"/>
              <a:t>07/12/2024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91154B-A2B5-E26C-E078-FA7EA5ED97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81819B-D29C-BB19-0ECE-63B6FF5317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60673-2350-5044-883E-14FC2BFA33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8268647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D1AC482-38F1-0D92-A58C-A2B2E2BC27F1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BC82F73-005D-1100-982F-78A7D565731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191060-5F84-D520-71FF-3276A04DF76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9FFBF-E535-8D40-BED7-939D03DC5B3B}" type="datetimeFigureOut">
              <a:rPr lang="en-GB" smtClean="0"/>
              <a:t>07/12/2024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564AC3-AFEE-A235-6217-97253AC0FD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5F752B-5B14-2E09-E044-6191CADC12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60673-2350-5044-883E-14FC2BFA33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4345399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- background graphic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Image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3134" y="-457200"/>
            <a:ext cx="12429067" cy="9137821"/>
          </a:xfrm>
          <a:prstGeom prst="rect">
            <a:avLst/>
          </a:prstGeom>
        </p:spPr>
      </p:pic>
      <p:pic>
        <p:nvPicPr>
          <p:cNvPr id="2" name="Picture 1" descr="EIROforum-Logo-Claim-RGB-White.eps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9067" y="1913467"/>
            <a:ext cx="10176933" cy="3031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471087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- dark blue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609600" y="6155267"/>
            <a:ext cx="10969139" cy="301869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867">
                <a:latin typeface="Arial"/>
                <a:cs typeface="Arial"/>
              </a:defRPr>
            </a:lvl1pPr>
          </a:lstStyle>
          <a:p>
            <a:r>
              <a:rPr kumimoji="0" lang="fr-CH" dirty="0"/>
              <a:t>eiroforum.org</a:t>
            </a:r>
            <a:endParaRPr kumimoji="0" lang="en-US" dirty="0"/>
          </a:p>
        </p:txBody>
      </p:sp>
      <p:pic>
        <p:nvPicPr>
          <p:cNvPr id="2" name="Picture 1" descr="EIROforum-Logo-Claim-RGB-White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9067" y="1913467"/>
            <a:ext cx="10176933" cy="3031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619138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- whit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EIRO-Forum-Logo-RGB-Claim-Color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9067" y="1913467"/>
            <a:ext cx="10176933" cy="3031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130228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- white websit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titre 8"/>
          <p:cNvSpPr>
            <a:spLocks noGrp="1"/>
          </p:cNvSpPr>
          <p:nvPr>
            <p:ph type="title" hasCustomPrompt="1"/>
          </p:nvPr>
        </p:nvSpPr>
        <p:spPr>
          <a:xfrm>
            <a:off x="609600" y="6155267"/>
            <a:ext cx="10969139" cy="301869"/>
          </a:xfrm>
          <a:prstGeom prst="rect">
            <a:avLst/>
          </a:prstGeom>
        </p:spPr>
        <p:txBody>
          <a:bodyPr vert="horz" lIns="45720" rIns="45720" anchor="ctr">
            <a:noAutofit/>
          </a:bodyPr>
          <a:lstStyle>
            <a:lvl1pPr algn="ctr">
              <a:defRPr sz="1867">
                <a:latin typeface="Arial"/>
                <a:cs typeface="Arial"/>
              </a:defRPr>
            </a:lvl1pPr>
          </a:lstStyle>
          <a:p>
            <a:r>
              <a:rPr kumimoji="0" lang="fr-CH" dirty="0"/>
              <a:t>eiroforum.org</a:t>
            </a:r>
            <a:endParaRPr kumimoji="0" lang="en-US" dirty="0"/>
          </a:p>
        </p:txBody>
      </p:sp>
      <p:pic>
        <p:nvPicPr>
          <p:cNvPr id="5" name="Picture 4" descr="EIRO-Forum-Logo-RGB-Claim-Color.eps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9067" y="1913467"/>
            <a:ext cx="10176933" cy="30310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918611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 - with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444815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GB"/>
              <a:t>Click to edit Master title style</a:t>
            </a:r>
            <a:endParaRPr kumimoji="0" lang="en-US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/>
              <a:t>17 August 2016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24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867"/>
            </a:lvl1pPr>
            <a:lvl2pPr>
              <a:buNone/>
              <a:defRPr sz="1600"/>
            </a:lvl2pPr>
            <a:lvl3pPr>
              <a:buNone/>
              <a:defRPr sz="1333"/>
            </a:lvl3pPr>
            <a:lvl4pPr>
              <a:buNone/>
              <a:defRPr sz="1200"/>
            </a:lvl4pPr>
            <a:lvl5pPr>
              <a:buNone/>
              <a:defRPr sz="1200"/>
            </a:lvl5pPr>
          </a:lstStyle>
          <a:p>
            <a:pPr lvl="0" eaLnBrk="1" latinLnBrk="0" hangingPunct="1"/>
            <a:r>
              <a:rPr kumimoji="0"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9203337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ection Header - without foot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444815"/>
            <a:ext cx="10969139" cy="940443"/>
          </a:xfrm>
        </p:spPr>
        <p:txBody>
          <a:bodyPr/>
          <a:lstStyle>
            <a:lvl1pPr algn="l">
              <a:defRPr/>
            </a:lvl1pPr>
          </a:lstStyle>
          <a:p>
            <a:r>
              <a:rPr kumimoji="0" lang="en-GB"/>
              <a:t>Click to edit Master title style</a:t>
            </a:r>
            <a:endParaRPr kumimoji="0" lang="en-US"/>
          </a:p>
        </p:txBody>
      </p:sp>
      <p:sp>
        <p:nvSpPr>
          <p:cNvPr id="11" name="Espace réservé du texte 2"/>
          <p:cNvSpPr>
            <a:spLocks noGrp="1"/>
          </p:cNvSpPr>
          <p:nvPr>
            <p:ph type="body" idx="10"/>
          </p:nvPr>
        </p:nvSpPr>
        <p:spPr>
          <a:xfrm>
            <a:off x="609600" y="3391124"/>
            <a:ext cx="3657600" cy="419653"/>
          </a:xfrm>
        </p:spPr>
        <p:txBody>
          <a:bodyPr lIns="45720" tIns="0" rIns="45720" bIns="0" anchor="b"/>
          <a:lstStyle>
            <a:lvl1pPr marL="0" indent="0" algn="l">
              <a:buNone/>
              <a:defRPr sz="1867"/>
            </a:lvl1pPr>
            <a:lvl2pPr>
              <a:buNone/>
              <a:defRPr sz="1600"/>
            </a:lvl2pPr>
            <a:lvl3pPr>
              <a:buNone/>
              <a:defRPr sz="1333"/>
            </a:lvl3pPr>
            <a:lvl4pPr>
              <a:buNone/>
              <a:defRPr sz="1200"/>
            </a:lvl4pPr>
            <a:lvl5pPr>
              <a:buNone/>
              <a:defRPr sz="1200"/>
            </a:lvl5pPr>
          </a:lstStyle>
          <a:p>
            <a:pPr lvl="0" eaLnBrk="1" latinLnBrk="0" hangingPunct="1"/>
            <a:r>
              <a:rPr kumimoji="0" lang="en-GB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86469736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66667"/>
            <a:ext cx="10969139" cy="940443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kumimoji="0" lang="en-GB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GB"/>
              <a:t>Click to edit Master text styles</a:t>
            </a:r>
          </a:p>
          <a:p>
            <a:pPr lvl="1" eaLnBrk="1" latinLnBrk="0" hangingPunct="1"/>
            <a:r>
              <a:rPr lang="en-GB"/>
              <a:t>Second level</a:t>
            </a:r>
          </a:p>
          <a:p>
            <a:pPr lvl="2" eaLnBrk="1" latinLnBrk="0" hangingPunct="1"/>
            <a:r>
              <a:rPr lang="en-GB"/>
              <a:t>Third level</a:t>
            </a:r>
          </a:p>
          <a:p>
            <a:pPr lvl="3" eaLnBrk="1" latinLnBrk="0" hangingPunct="1"/>
            <a:r>
              <a:rPr lang="en-GB"/>
              <a:t>Fourth level</a:t>
            </a:r>
          </a:p>
          <a:p>
            <a:pPr lvl="4" eaLnBrk="1" latinLnBrk="0" hangingPunct="1"/>
            <a:r>
              <a:rPr lang="en-GB"/>
              <a:t>Fifth level</a:t>
            </a:r>
            <a:endParaRPr kumimoji="0" lang="en-US" dirty="0"/>
          </a:p>
        </p:txBody>
      </p:sp>
      <p:sp>
        <p:nvSpPr>
          <p:cNvPr id="7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/>
              <a:t>17 August 2016</a:t>
            </a:r>
            <a:endParaRPr lang="en-US" dirty="0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9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9493191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4639"/>
            <a:ext cx="10972800" cy="9408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kumimoji="0" lang="en-GB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609600" y="1335316"/>
            <a:ext cx="5519576" cy="4606977"/>
          </a:xfrm>
        </p:spPr>
        <p:txBody>
          <a:bodyPr/>
          <a:lstStyle>
            <a:lvl1pPr>
              <a:defRPr sz="3467"/>
            </a:lvl1pPr>
            <a:lvl2pPr>
              <a:defRPr sz="2933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</a:lstStyle>
          <a:p>
            <a:pPr lvl="0" eaLnBrk="1" latinLnBrk="0" hangingPunct="1"/>
            <a:r>
              <a:rPr lang="en-GB"/>
              <a:t>Click to edit Master text styles</a:t>
            </a:r>
          </a:p>
          <a:p>
            <a:pPr lvl="1" eaLnBrk="1" latinLnBrk="0" hangingPunct="1"/>
            <a:r>
              <a:rPr lang="en-GB"/>
              <a:t>Second level</a:t>
            </a:r>
          </a:p>
          <a:p>
            <a:pPr lvl="2" eaLnBrk="1" latinLnBrk="0" hangingPunct="1"/>
            <a:r>
              <a:rPr lang="en-GB"/>
              <a:t>Third level</a:t>
            </a:r>
          </a:p>
          <a:p>
            <a:pPr lvl="3" eaLnBrk="1" latinLnBrk="0" hangingPunct="1"/>
            <a:r>
              <a:rPr lang="en-GB"/>
              <a:t>Fourth level</a:t>
            </a:r>
          </a:p>
          <a:p>
            <a:pPr lvl="4" eaLnBrk="1" latinLnBrk="0" hangingPunct="1"/>
            <a:r>
              <a:rPr lang="en-GB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6278466" y="1335316"/>
            <a:ext cx="5303935" cy="4606977"/>
          </a:xfrm>
        </p:spPr>
        <p:txBody>
          <a:bodyPr/>
          <a:lstStyle>
            <a:lvl1pPr>
              <a:defRPr sz="3467"/>
            </a:lvl1pPr>
            <a:lvl2pPr>
              <a:defRPr sz="2933"/>
            </a:lvl2pPr>
            <a:lvl3pPr>
              <a:defRPr sz="2667"/>
            </a:lvl3pPr>
            <a:lvl4pPr>
              <a:defRPr sz="2400"/>
            </a:lvl4pPr>
            <a:lvl5pPr>
              <a:defRPr sz="2400"/>
            </a:lvl5pPr>
          </a:lstStyle>
          <a:p>
            <a:pPr lvl="0" eaLnBrk="1" latinLnBrk="0" hangingPunct="1"/>
            <a:r>
              <a:rPr lang="en-GB"/>
              <a:t>Click to edit Master text styles</a:t>
            </a:r>
          </a:p>
          <a:p>
            <a:pPr lvl="1" eaLnBrk="1" latinLnBrk="0" hangingPunct="1"/>
            <a:r>
              <a:rPr lang="en-GB"/>
              <a:t>Second level</a:t>
            </a:r>
          </a:p>
          <a:p>
            <a:pPr lvl="2" eaLnBrk="1" latinLnBrk="0" hangingPunct="1"/>
            <a:r>
              <a:rPr lang="en-GB"/>
              <a:t>Third level</a:t>
            </a:r>
          </a:p>
          <a:p>
            <a:pPr lvl="3" eaLnBrk="1" latinLnBrk="0" hangingPunct="1"/>
            <a:r>
              <a:rPr lang="en-GB"/>
              <a:t>Fourth level</a:t>
            </a:r>
          </a:p>
          <a:p>
            <a:pPr lvl="4" eaLnBrk="1" latinLnBrk="0" hangingPunct="1"/>
            <a:r>
              <a:rPr lang="en-GB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17 August 2016</a:t>
            </a: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5427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106E5E-23E9-9A08-AAA4-A4348FA736E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348052-D11B-F6EC-3987-83E17CF4C50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8898CC-EE89-518C-CD56-E67A2E9A94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9FFBF-E535-8D40-BED7-939D03DC5B3B}" type="datetimeFigureOut">
              <a:rPr lang="en-GB" smtClean="0"/>
              <a:t>07/12/2024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BF9166-96A4-815A-09E2-A054CCF2C8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23BF901-D1A5-F2EA-0112-7F3939CBC8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60673-2350-5044-883E-14FC2BFA33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494882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273052"/>
            <a:ext cx="10972800" cy="893977"/>
          </a:xfrm>
        </p:spPr>
        <p:txBody>
          <a:bodyPr anchor="ctr"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kumimoji="0" lang="en-GB"/>
              <a:t>Click to edit Master title style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607485" y="5101967"/>
            <a:ext cx="10974916" cy="596100"/>
          </a:xfrm>
        </p:spPr>
        <p:txBody>
          <a:bodyPr anchor="t"/>
          <a:lstStyle>
            <a:lvl1pPr marL="0" indent="0">
              <a:buNone/>
              <a:defRPr sz="3200" b="1">
                <a:solidFill>
                  <a:schemeClr val="tx2"/>
                </a:solidFill>
              </a:defRPr>
            </a:lvl1pPr>
            <a:lvl2pPr>
              <a:buNone/>
              <a:defRPr sz="2667" b="1"/>
            </a:lvl2pPr>
            <a:lvl3pPr>
              <a:buNone/>
              <a:defRPr sz="2400" b="1"/>
            </a:lvl3pPr>
            <a:lvl4pPr>
              <a:buNone/>
              <a:defRPr sz="2133" b="1"/>
            </a:lvl4pPr>
            <a:lvl5pPr>
              <a:buNone/>
              <a:defRPr sz="2133" b="1"/>
            </a:lvl5pPr>
          </a:lstStyle>
          <a:p>
            <a:pPr lvl="0" eaLnBrk="1" latinLnBrk="0" hangingPunct="1"/>
            <a:r>
              <a:rPr kumimoji="0" lang="en-GB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609600" y="1269778"/>
            <a:ext cx="5386917" cy="3686655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</a:lstStyle>
          <a:p>
            <a:pPr lvl="0" eaLnBrk="1" latinLnBrk="0" hangingPunct="1"/>
            <a:r>
              <a:rPr lang="en-GB"/>
              <a:t>Click to edit Master text styles</a:t>
            </a:r>
          </a:p>
          <a:p>
            <a:pPr lvl="1" eaLnBrk="1" latinLnBrk="0" hangingPunct="1"/>
            <a:r>
              <a:rPr lang="en-GB"/>
              <a:t>Second level</a:t>
            </a:r>
          </a:p>
          <a:p>
            <a:pPr lvl="2" eaLnBrk="1" latinLnBrk="0" hangingPunct="1"/>
            <a:r>
              <a:rPr lang="en-GB"/>
              <a:t>Third level</a:t>
            </a:r>
          </a:p>
          <a:p>
            <a:pPr lvl="3" eaLnBrk="1" latinLnBrk="0" hangingPunct="1"/>
            <a:r>
              <a:rPr lang="en-GB"/>
              <a:t>Fourth level</a:t>
            </a:r>
          </a:p>
          <a:p>
            <a:pPr lvl="4" eaLnBrk="1" latinLnBrk="0" hangingPunct="1"/>
            <a:r>
              <a:rPr lang="en-GB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6193369" y="1269778"/>
            <a:ext cx="5389033" cy="3686655"/>
          </a:xfrm>
        </p:spPr>
        <p:txBody>
          <a:bodyPr/>
          <a:lstStyle>
            <a:lvl1pPr>
              <a:defRPr sz="3200"/>
            </a:lvl1pPr>
            <a:lvl2pPr>
              <a:defRPr sz="2667"/>
            </a:lvl2pPr>
            <a:lvl3pPr>
              <a:defRPr sz="2400"/>
            </a:lvl3pPr>
            <a:lvl4pPr>
              <a:defRPr sz="2133"/>
            </a:lvl4pPr>
            <a:lvl5pPr>
              <a:defRPr sz="2133"/>
            </a:lvl5pPr>
          </a:lstStyle>
          <a:p>
            <a:pPr lvl="0" eaLnBrk="1" latinLnBrk="0" hangingPunct="1"/>
            <a:r>
              <a:rPr lang="en-GB"/>
              <a:t>Click to edit Master text styles</a:t>
            </a:r>
          </a:p>
          <a:p>
            <a:pPr lvl="1" eaLnBrk="1" latinLnBrk="0" hangingPunct="1"/>
            <a:r>
              <a:rPr lang="en-GB"/>
              <a:t>Second level</a:t>
            </a:r>
          </a:p>
          <a:p>
            <a:pPr lvl="2" eaLnBrk="1" latinLnBrk="0" hangingPunct="1"/>
            <a:r>
              <a:rPr lang="en-GB"/>
              <a:t>Third level</a:t>
            </a:r>
          </a:p>
          <a:p>
            <a:pPr lvl="3" eaLnBrk="1" latinLnBrk="0" hangingPunct="1"/>
            <a:r>
              <a:rPr lang="en-GB"/>
              <a:t>Fourth level</a:t>
            </a:r>
          </a:p>
          <a:p>
            <a:pPr lvl="4" eaLnBrk="1" latinLnBrk="0" hangingPunct="1"/>
            <a:r>
              <a:rPr lang="en-GB"/>
              <a:t>Fifth level</a:t>
            </a:r>
            <a:endParaRPr kumimoji="0" lang="en-US"/>
          </a:p>
        </p:txBody>
      </p:sp>
      <p:sp>
        <p:nvSpPr>
          <p:cNvPr id="10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17 August 2016</a:t>
            </a:r>
          </a:p>
        </p:txBody>
      </p:sp>
      <p:sp>
        <p:nvSpPr>
          <p:cNvPr id="11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2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556306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17 August 2016</a:t>
            </a:r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329871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1" y="1293341"/>
            <a:ext cx="3238759" cy="4478672"/>
          </a:xfrm>
        </p:spPr>
        <p:txBody>
          <a:bodyPr tIns="0" bIns="0" anchor="t"/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GB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09601" y="363704"/>
            <a:ext cx="3238759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867"/>
            </a:lvl1pPr>
            <a:lvl2pPr>
              <a:buNone/>
              <a:defRPr sz="1600"/>
            </a:lvl2pPr>
            <a:lvl3pPr>
              <a:buNone/>
              <a:defRPr sz="1333"/>
            </a:lvl3pPr>
            <a:lvl4pPr>
              <a:buNone/>
              <a:defRPr sz="1200"/>
            </a:lvl4pPr>
            <a:lvl5pPr>
              <a:buNone/>
              <a:defRPr sz="1200"/>
            </a:lvl5pPr>
          </a:lstStyle>
          <a:p>
            <a:pPr lvl="0" eaLnBrk="1" latinLnBrk="0" hangingPunct="1"/>
            <a:r>
              <a:rPr kumimoji="0" lang="en-GB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3959113" y="363704"/>
            <a:ext cx="7623287" cy="5408309"/>
          </a:xfrm>
        </p:spPr>
        <p:txBody>
          <a:bodyPr/>
          <a:lstStyle>
            <a:lvl1pPr>
              <a:defRPr sz="3733"/>
            </a:lvl1pPr>
            <a:lvl2pPr>
              <a:defRPr sz="3200"/>
            </a:lvl2pPr>
            <a:lvl3pPr>
              <a:defRPr sz="2933"/>
            </a:lvl3pPr>
            <a:lvl4pPr>
              <a:defRPr sz="2667"/>
            </a:lvl4pPr>
            <a:lvl5pPr>
              <a:defRPr sz="2667"/>
            </a:lvl5pPr>
          </a:lstStyle>
          <a:p>
            <a:pPr lvl="0" eaLnBrk="1" latinLnBrk="0" hangingPunct="1"/>
            <a:r>
              <a:rPr lang="en-GB"/>
              <a:t>Click to edit Master text styles</a:t>
            </a:r>
          </a:p>
          <a:p>
            <a:pPr lvl="1" eaLnBrk="1" latinLnBrk="0" hangingPunct="1"/>
            <a:r>
              <a:rPr lang="en-GB"/>
              <a:t>Second level</a:t>
            </a:r>
          </a:p>
          <a:p>
            <a:pPr lvl="2" eaLnBrk="1" latinLnBrk="0" hangingPunct="1"/>
            <a:r>
              <a:rPr lang="en-GB"/>
              <a:t>Third level</a:t>
            </a:r>
          </a:p>
          <a:p>
            <a:pPr lvl="3" eaLnBrk="1" latinLnBrk="0" hangingPunct="1"/>
            <a:r>
              <a:rPr lang="en-GB"/>
              <a:t>Fourth level</a:t>
            </a:r>
          </a:p>
          <a:p>
            <a:pPr lvl="4" eaLnBrk="1" latinLnBrk="0" hangingPunct="1"/>
            <a:r>
              <a:rPr lang="en-GB"/>
              <a:t>Fifth level</a:t>
            </a:r>
            <a:endParaRPr kumimoji="0" lang="en-US"/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17 August 2016</a:t>
            </a: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9409023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408976" y="1705709"/>
            <a:ext cx="4071824" cy="1253808"/>
          </a:xfrm>
        </p:spPr>
        <p:txBody>
          <a:bodyPr anchor="b"/>
          <a:lstStyle>
            <a:lvl1pPr algn="l">
              <a:buNone/>
              <a:defRPr sz="2933" b="1">
                <a:solidFill>
                  <a:schemeClr val="tx2"/>
                </a:solidFill>
              </a:defRPr>
            </a:lvl1pPr>
          </a:lstStyle>
          <a:p>
            <a:r>
              <a:rPr kumimoji="0" lang="en-GB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745063" y="802197"/>
            <a:ext cx="6346019" cy="4759515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4267"/>
            </a:lvl1pPr>
          </a:lstStyle>
          <a:p>
            <a:r>
              <a:rPr kumimoji="0" lang="en-GB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7408979" y="2998765"/>
            <a:ext cx="4071821" cy="2663483"/>
          </a:xfrm>
        </p:spPr>
        <p:txBody>
          <a:bodyPr lIns="45720" rIns="45720"/>
          <a:lstStyle>
            <a:lvl1pPr marL="0" indent="0">
              <a:buFontTx/>
              <a:buNone/>
              <a:defRPr sz="1600"/>
            </a:lvl1pPr>
            <a:lvl2pPr>
              <a:buFontTx/>
              <a:buNone/>
              <a:defRPr sz="1600"/>
            </a:lvl2pPr>
            <a:lvl3pPr>
              <a:buFontTx/>
              <a:buNone/>
              <a:defRPr sz="1333"/>
            </a:lvl3pPr>
            <a:lvl4pPr>
              <a:buFontTx/>
              <a:buNone/>
              <a:defRPr sz="1200"/>
            </a:lvl4pPr>
            <a:lvl5pPr>
              <a:buFontTx/>
              <a:buNone/>
              <a:defRPr sz="1200"/>
            </a:lvl5pPr>
          </a:lstStyle>
          <a:p>
            <a:pPr lvl="0" eaLnBrk="1" latinLnBrk="0" hangingPunct="1"/>
            <a:r>
              <a:rPr kumimoji="0" lang="en-GB"/>
              <a:t>Click to edit Master text styles</a:t>
            </a:r>
          </a:p>
        </p:txBody>
      </p:sp>
      <p:sp>
        <p:nvSpPr>
          <p:cNvPr id="8" name="Date Placeholder 1"/>
          <p:cNvSpPr>
            <a:spLocks noGrp="1"/>
          </p:cNvSpPr>
          <p:nvPr>
            <p:ph type="dt" sz="half" idx="10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dirty="0"/>
              <a:t>17 August 2016</a:t>
            </a:r>
          </a:p>
        </p:txBody>
      </p:sp>
      <p:sp>
        <p:nvSpPr>
          <p:cNvPr id="9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10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309308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End Title">
    <p:bg>
      <p:bgPr>
        <a:solidFill>
          <a:srgbClr val="10428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Image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93134" y="-457200"/>
            <a:ext cx="12429067" cy="9137821"/>
          </a:xfrm>
          <a:prstGeom prst="rect">
            <a:avLst/>
          </a:prstGeom>
        </p:spPr>
      </p:pic>
      <p:pic>
        <p:nvPicPr>
          <p:cNvPr id="2" name="Picture 1" descr="EIROforum-Logo-Claim-RGB-White.eps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64434" y="2520673"/>
            <a:ext cx="6320489" cy="18824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190533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4F9D7F-6D55-958B-FEFC-25088C7E7E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FB0E0E0-E65C-C8D1-D1A7-63416653E5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AB3F9C5-27FD-7AE7-22C1-2E0A9BFDEA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9FFBF-E535-8D40-BED7-939D03DC5B3B}" type="datetimeFigureOut">
              <a:rPr lang="en-GB" smtClean="0"/>
              <a:t>07/12/2024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B097DF2-8C76-4E9C-F9B1-1631C15F77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B76E97-570E-53A3-0580-B4B109921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60673-2350-5044-883E-14FC2BFA33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8098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959949-B4D6-AC51-1545-79067C70407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72C228D-466F-B608-C95E-9E1337829BA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4BB8772-5066-6E83-F6C8-A3206BBFABA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674AF56-95FA-4D41-7F06-727FA9411E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9FFBF-E535-8D40-BED7-939D03DC5B3B}" type="datetimeFigureOut">
              <a:rPr lang="en-GB" smtClean="0"/>
              <a:t>07/12/2024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6CFA5E-78DA-45B8-2B8C-0C0244350B3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DA487C2-50DD-24D9-C930-C535E011A4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60673-2350-5044-883E-14FC2BFA33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57204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237EC02-652B-3888-0C4C-A24CF220C4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6D0E5B5-0307-2A18-2ECF-DA968BB744C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928B749-B7D2-34D7-5E30-158F77BA125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1DCB277-990E-7B8D-2B57-E259214EFE1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401A286-9380-701F-FA30-F195A44EA06E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461F554-8B77-6493-DF5D-828E00607F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9FFBF-E535-8D40-BED7-939D03DC5B3B}" type="datetimeFigureOut">
              <a:rPr lang="en-GB" smtClean="0"/>
              <a:t>07/12/2024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41ADA84-941E-4ECA-4342-E62C11BBFA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C2CDFE92-DE2F-04E6-8F39-E9E1D8F652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60673-2350-5044-883E-14FC2BFA33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625047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FFF31DB-E672-5A3C-7080-D676E25F41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414F15B-782B-70D2-D110-0E1F2A3302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9FFBF-E535-8D40-BED7-939D03DC5B3B}" type="datetimeFigureOut">
              <a:rPr lang="en-GB" smtClean="0"/>
              <a:t>07/12/2024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8FDE363-619D-DDDA-F202-35D706B425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F6F8447-292D-C22E-C792-EB51BD333E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60673-2350-5044-883E-14FC2BFA33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594630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5B02152-2297-2B29-5293-F891F3E9D5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9FFBF-E535-8D40-BED7-939D03DC5B3B}" type="datetimeFigureOut">
              <a:rPr lang="en-GB" smtClean="0"/>
              <a:t>07/12/2024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8FC4985-2611-1B9C-DA2C-79F59D24BC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1D6C6DC-97EA-5D76-7EFC-C86B11E2B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60673-2350-5044-883E-14FC2BFA33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517667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4BA7DF-C747-40E5-CAE2-89CC9CCE5F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98DED77-592B-B31F-AF29-2AF61F6693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73E747E-7F9F-AE38-0AEA-CAE813EBA96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FCAF6D2-A85F-788B-9958-56A0A2C0BF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9FFBF-E535-8D40-BED7-939D03DC5B3B}" type="datetimeFigureOut">
              <a:rPr lang="en-GB" smtClean="0"/>
              <a:t>07/12/2024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5C03B91-DCD6-F3DC-60E2-FF631B965B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C2D2BAC-C58D-C3B5-4549-53307576F4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60673-2350-5044-883E-14FC2BFA33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643329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BC5E254-93AD-2AAA-525D-6C894FB5BF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2EDC5DE-62DF-AF73-D59A-DEC8246842E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D5C7831-BDE1-900F-FD02-BA7242594F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4552D61-C9F6-587B-135D-4BBB6D0ACA4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39FFBF-E535-8D40-BED7-939D03DC5B3B}" type="datetimeFigureOut">
              <a:rPr lang="en-GB" smtClean="0"/>
              <a:t>07/12/2024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5CB25F3-697C-3DD0-9E3D-DC8ED1C9A4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E52B8-7262-87B2-B481-1D7594C349A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60673-2350-5044-883E-14FC2BFA33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4668243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6" Type="http://schemas.openxmlformats.org/officeDocument/2006/relationships/image" Target="../media/image2.emf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529456F-5F1F-5E3F-D29C-3765E55F43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D28B017-71FD-8267-13D2-BC048D0809D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1E9D9CC-87E4-CEC5-A1CD-10CA7819007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39FFBF-E535-8D40-BED7-939D03DC5B3B}" type="datetimeFigureOut">
              <a:rPr lang="en-GB" smtClean="0"/>
              <a:t>07/12/2024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D208E8D-E5C4-8EA4-A6CE-DC7568048EB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FEC21B-82A3-008A-7D9A-F70F4AB0F61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AE60673-2350-5044-883E-14FC2BFA3339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67556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609600" y="258373"/>
            <a:ext cx="10969139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en-GB" noProof="0"/>
              <a:t>Click to edit Master title style</a:t>
            </a:r>
            <a:endParaRPr kumimoji="0" lang="en-GB" noProof="0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609600" y="1325607"/>
            <a:ext cx="10972800" cy="42708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GB" noProof="0"/>
              <a:t>Click to edit Master text styles</a:t>
            </a:r>
          </a:p>
          <a:p>
            <a:pPr lvl="1" eaLnBrk="1" latinLnBrk="0" hangingPunct="1"/>
            <a:r>
              <a:rPr kumimoji="0" lang="en-GB" noProof="0"/>
              <a:t>Second level</a:t>
            </a:r>
          </a:p>
          <a:p>
            <a:pPr lvl="2" eaLnBrk="1" latinLnBrk="0" hangingPunct="1"/>
            <a:r>
              <a:rPr kumimoji="0" lang="en-GB" noProof="0"/>
              <a:t>Third level</a:t>
            </a:r>
          </a:p>
          <a:p>
            <a:pPr lvl="3" eaLnBrk="1" latinLnBrk="0" hangingPunct="1"/>
            <a:r>
              <a:rPr kumimoji="0" lang="en-GB" noProof="0"/>
              <a:t>Fourth level</a:t>
            </a:r>
          </a:p>
          <a:p>
            <a:pPr lvl="4" eaLnBrk="1" latinLnBrk="0" hangingPunct="1"/>
            <a:r>
              <a:rPr kumimoji="0" lang="en-GB" noProof="0"/>
              <a:t>Fifth level</a:t>
            </a:r>
            <a:endParaRPr kumimoji="0" lang="en-GB" noProof="0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2"/>
          </p:nvPr>
        </p:nvSpPr>
        <p:spPr>
          <a:xfrm>
            <a:off x="3959113" y="6362378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dirty="0"/>
              <a:t>17 August 2016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6910341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Document reference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10913835" y="6356351"/>
            <a:ext cx="6685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918391-D411-FE40-AAD7-861AE5233E0E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8" name="Picture 7" descr="Image.jpg"/>
          <p:cNvPicPr>
            <a:picLocks noChangeAspect="1"/>
          </p:cNvPicPr>
          <p:nvPr userDrawn="1"/>
        </p:nvPicPr>
        <p:blipFill rotWithShape="1">
          <a:blip r:embed="rId1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528" r="771" b="92120"/>
          <a:stretch/>
        </p:blipFill>
        <p:spPr>
          <a:xfrm>
            <a:off x="-283200" y="-457200"/>
            <a:ext cx="12523200" cy="720000"/>
          </a:xfrm>
          <a:prstGeom prst="rect">
            <a:avLst/>
          </a:prstGeom>
        </p:spPr>
      </p:pic>
      <p:pic>
        <p:nvPicPr>
          <p:cNvPr id="5" name="Picture 4" descr="EIRO-Forum-Logo-RGB-Claim-Color.eps"/>
          <p:cNvPicPr>
            <a:picLocks noChangeAspect="1"/>
          </p:cNvPicPr>
          <p:nvPr userDrawn="1"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760" y="6114516"/>
            <a:ext cx="2058128" cy="6129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96134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6133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658352" indent="-609585" algn="l" rtl="0" eaLnBrk="1" latinLnBrk="0" hangingPunct="1">
        <a:spcBef>
          <a:spcPct val="20000"/>
        </a:spcBef>
        <a:buClr>
          <a:schemeClr val="tx1"/>
        </a:buClr>
        <a:buSzPct val="80000"/>
        <a:buFont typeface="Arial"/>
        <a:buChar char="•"/>
        <a:defRPr kumimoji="0"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1206978" indent="-609585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3467" kern="1200">
          <a:solidFill>
            <a:schemeClr val="tx1"/>
          </a:solidFill>
          <a:latin typeface="+mn-lt"/>
          <a:ea typeface="+mn-ea"/>
          <a:cs typeface="+mn-cs"/>
        </a:defRPr>
      </a:lvl2pPr>
      <a:lvl3pPr marL="1456908" indent="-457189" algn="l" rtl="0" eaLnBrk="1" latinLnBrk="0" hangingPunct="1">
        <a:spcBef>
          <a:spcPct val="20000"/>
        </a:spcBef>
        <a:buClr>
          <a:schemeClr val="tx1"/>
        </a:buClr>
        <a:buSzPct val="85000"/>
        <a:buFont typeface="Arial"/>
        <a:buChar char="•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1847042" indent="-457189" algn="l" rtl="0" eaLnBrk="1" latinLnBrk="0" hangingPunct="1">
        <a:spcBef>
          <a:spcPct val="20000"/>
        </a:spcBef>
        <a:buClr>
          <a:schemeClr val="tx1"/>
        </a:buClr>
        <a:buSzPct val="90000"/>
        <a:buFont typeface="Arial"/>
        <a:buChar char="•"/>
        <a:defRPr kumimoji="0" sz="2667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200601" indent="-457189" algn="l" rtl="0" eaLnBrk="1" latinLnBrk="0" hangingPunct="1">
        <a:spcBef>
          <a:spcPct val="20000"/>
        </a:spcBef>
        <a:buClr>
          <a:schemeClr val="tx1"/>
        </a:buClr>
        <a:buSzPct val="100000"/>
        <a:buFont typeface="Arial"/>
        <a:buChar char="•"/>
        <a:defRPr kumimoji="0" sz="2667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267655" indent="-243834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667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560256" indent="-243834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24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852857" indent="-243834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2133" kern="1200">
          <a:solidFill>
            <a:schemeClr val="tx1"/>
          </a:solidFill>
          <a:latin typeface="+mn-lt"/>
          <a:ea typeface="+mn-ea"/>
          <a:cs typeface="+mn-cs"/>
        </a:defRPr>
      </a:lvl8pPr>
      <a:lvl9pPr marL="3108882" indent="-243834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21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60958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121917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82875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243833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3047924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365750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426709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487667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euro-fusion.org/e/EIROforumKnowledgeManagementWorkshop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36183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>
            <a:extLst>
              <a:ext uri="{FF2B5EF4-FFF2-40B4-BE49-F238E27FC236}">
                <a16:creationId xmlns:a16="http://schemas.microsoft.com/office/drawing/2014/main" id="{98F1A18B-1212-95AD-5B73-899364959B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1431" y="1666383"/>
            <a:ext cx="10969139" cy="2168788"/>
          </a:xfrm>
        </p:spPr>
        <p:txBody>
          <a:bodyPr>
            <a:normAutofit fontScale="90000"/>
          </a:bodyPr>
          <a:lstStyle/>
          <a:p>
            <a:r>
              <a:rPr lang="en-CH" dirty="0"/>
              <a:t>Working Group: </a:t>
            </a:r>
            <a:br>
              <a:rPr lang="en-CH" dirty="0"/>
            </a:br>
            <a:r>
              <a:rPr lang="en-CH" dirty="0"/>
              <a:t>Training and Career Development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606088B-F947-53A7-55B2-63EC1C690AE1}"/>
              </a:ext>
            </a:extLst>
          </p:cNvPr>
          <p:cNvSpPr>
            <a:spLocks noGrp="1"/>
          </p:cNvSpPr>
          <p:nvPr>
            <p:ph type="body" idx="10"/>
          </p:nvPr>
        </p:nvSpPr>
        <p:spPr>
          <a:xfrm>
            <a:off x="741803" y="3835172"/>
            <a:ext cx="3657600" cy="1083961"/>
          </a:xfrm>
        </p:spPr>
        <p:txBody>
          <a:bodyPr/>
          <a:lstStyle/>
          <a:p>
            <a:r>
              <a:rPr lang="en-CH" dirty="0"/>
              <a:t>Stefan Roiser (CERN)</a:t>
            </a:r>
          </a:p>
          <a:p>
            <a:r>
              <a:rPr lang="en-CH" dirty="0"/>
              <a:t>Andy Yates (EMBL)</a:t>
            </a:r>
          </a:p>
          <a:p>
            <a:endParaRPr lang="en-CH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E2A7F5-0065-B3CD-7CA1-FFFB3BA6E52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CH" dirty="0"/>
              <a:t>Working Group Members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251B0C8-BC7E-D191-AE73-314D76341AD2}"/>
              </a:ext>
            </a:extLst>
          </p:cNvPr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r>
              <a:rPr lang="en-GB" dirty="0"/>
              <a:t>9th December 2024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DD77A4-AD5B-AFE7-F83A-8F51AE06674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en-US" dirty="0" err="1"/>
              <a:t>EIROforum</a:t>
            </a:r>
            <a:r>
              <a:rPr lang="en-US" dirty="0"/>
              <a:t> CG Meeting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D1D45B-5E53-30F7-A70F-D2F7F7D7201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5FEE2DA-E6DD-733A-0847-5046F5156B3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7774" y="1207110"/>
            <a:ext cx="9856451" cy="48716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37080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AF4FE7B-11B3-74BF-290B-729E61A4AA5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Activities from 2024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3DA6934-B975-37D2-DD3A-F7F7F1736E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0253" y="1637072"/>
            <a:ext cx="11247832" cy="4062323"/>
          </a:xfrm>
        </p:spPr>
        <p:txBody>
          <a:bodyPr>
            <a:normAutofit fontScale="70000" lnSpcReduction="2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1F75B1"/>
                </a:solidFill>
                <a:effectLst/>
                <a:latin typeface="Avenir Next" panose="020B0503020202020204" pitchFamily="34" charset="0"/>
              </a:rPr>
              <a:t>Presentations and information exchange on “competency models and benchmark jobs” during WG meetings</a:t>
            </a:r>
          </a:p>
          <a:p>
            <a:pPr marL="990575" lvl="1" indent="-38099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707474"/>
                </a:solidFill>
                <a:effectLst/>
                <a:latin typeface="Avenir Next" panose="020B0503020202020204" pitchFamily="34" charset="0"/>
              </a:rPr>
              <a:t>EMBL,  CERN, </a:t>
            </a:r>
            <a:r>
              <a:rPr lang="en-GB" dirty="0" err="1">
                <a:solidFill>
                  <a:srgbClr val="707474"/>
                </a:solidFill>
                <a:effectLst/>
                <a:latin typeface="Avenir Next" panose="020B0503020202020204" pitchFamily="34" charset="0"/>
              </a:rPr>
              <a:t>EUROfusion</a:t>
            </a:r>
            <a:r>
              <a:rPr lang="en-GB" dirty="0">
                <a:solidFill>
                  <a:srgbClr val="707474"/>
                </a:solidFill>
                <a:effectLst/>
                <a:latin typeface="Avenir Next" panose="020B0503020202020204" pitchFamily="34" charset="0"/>
              </a:rPr>
              <a:t> and </a:t>
            </a:r>
            <a:r>
              <a:rPr lang="en-GB" dirty="0">
                <a:solidFill>
                  <a:srgbClr val="707474"/>
                </a:solidFill>
                <a:latin typeface="Avenir Next" panose="020B0503020202020204" pitchFamily="34" charset="0"/>
              </a:rPr>
              <a:t>presented</a:t>
            </a:r>
            <a:endParaRPr lang="en-GB" dirty="0">
              <a:solidFill>
                <a:srgbClr val="707474"/>
              </a:solidFill>
              <a:effectLst/>
              <a:latin typeface="Avenir Next" panose="020B0503020202020204" pitchFamily="34" charset="0"/>
            </a:endParaRPr>
          </a:p>
          <a:p>
            <a:pPr marL="990575" lvl="1" indent="-38099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707474"/>
                </a:solidFill>
                <a:effectLst/>
                <a:latin typeface="Avenir Next" panose="020B0503020202020204" pitchFamily="34" charset="0"/>
              </a:rPr>
              <a:t>ESA will present their competency framework in the new year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1F75B1"/>
                </a:solidFill>
                <a:latin typeface="Avenir Next" panose="020B0503020202020204" pitchFamily="34" charset="0"/>
              </a:rPr>
              <a:t>Workshop on “Effective Knowledge Capture”</a:t>
            </a:r>
            <a:endParaRPr lang="en-GB" dirty="0">
              <a:solidFill>
                <a:srgbClr val="707474"/>
              </a:solidFill>
              <a:effectLst/>
              <a:latin typeface="Avenir Next" panose="020B0503020202020204" pitchFamily="34" charset="0"/>
            </a:endParaRPr>
          </a:p>
          <a:p>
            <a:pPr marL="990575" lvl="1" indent="-38099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707474"/>
                </a:solidFill>
                <a:effectLst/>
                <a:latin typeface="Avenir Next" panose="020B0503020202020204" pitchFamily="34" charset="0"/>
              </a:rPr>
              <a:t>Organised by Eva </a:t>
            </a:r>
            <a:r>
              <a:rPr lang="en-GB" dirty="0" err="1">
                <a:solidFill>
                  <a:srgbClr val="707474"/>
                </a:solidFill>
                <a:effectLst/>
                <a:latin typeface="Avenir Next" panose="020B0503020202020204" pitchFamily="34" charset="0"/>
              </a:rPr>
              <a:t>Belonohy</a:t>
            </a:r>
            <a:r>
              <a:rPr lang="en-GB" dirty="0">
                <a:solidFill>
                  <a:srgbClr val="707474"/>
                </a:solidFill>
                <a:effectLst/>
                <a:latin typeface="Avenir Next" panose="020B0503020202020204" pitchFamily="34" charset="0"/>
              </a:rPr>
              <a:t>/</a:t>
            </a:r>
            <a:r>
              <a:rPr lang="en-GB" dirty="0" err="1">
                <a:solidFill>
                  <a:srgbClr val="707474"/>
                </a:solidFill>
                <a:effectLst/>
                <a:latin typeface="Avenir Next" panose="020B0503020202020204" pitchFamily="34" charset="0"/>
              </a:rPr>
              <a:t>EUROfusion</a:t>
            </a:r>
            <a:endParaRPr lang="en-GB" dirty="0">
              <a:solidFill>
                <a:srgbClr val="707474"/>
              </a:solidFill>
              <a:effectLst/>
              <a:latin typeface="Avenir Next" panose="020B0503020202020204" pitchFamily="34" charset="0"/>
            </a:endParaRPr>
          </a:p>
          <a:p>
            <a:pPr marL="990575" lvl="1" indent="-38099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707474"/>
                </a:solidFill>
                <a:latin typeface="Avenir Next" panose="020B0503020202020204" pitchFamily="34" charset="0"/>
              </a:rPr>
              <a:t>4-7</a:t>
            </a:r>
            <a:r>
              <a:rPr lang="en-GB" baseline="30000" dirty="0">
                <a:solidFill>
                  <a:srgbClr val="707474"/>
                </a:solidFill>
                <a:latin typeface="Avenir Next" panose="020B0503020202020204" pitchFamily="34" charset="0"/>
              </a:rPr>
              <a:t>th</a:t>
            </a:r>
            <a:r>
              <a:rPr lang="en-GB" dirty="0">
                <a:solidFill>
                  <a:srgbClr val="707474"/>
                </a:solidFill>
                <a:latin typeface="Avenir Next" panose="020B0503020202020204" pitchFamily="34" charset="0"/>
              </a:rPr>
              <a:t> June </a:t>
            </a:r>
            <a:r>
              <a:rPr lang="en-GB" dirty="0">
                <a:solidFill>
                  <a:srgbClr val="707474"/>
                </a:solidFill>
                <a:latin typeface="Avenir Next" panose="020B0503020202020204" pitchFamily="34" charset="0"/>
                <a:hlinkClick r:id="rId3"/>
              </a:rPr>
              <a:t>https://indico.euro-fusion.org/e/EIROforumKnowledgeManagementWorkshop</a:t>
            </a:r>
            <a:endParaRPr lang="en-GB" dirty="0">
              <a:solidFill>
                <a:srgbClr val="707474"/>
              </a:solidFill>
              <a:latin typeface="Avenir Next" panose="020B0503020202020204" pitchFamily="34" charset="0"/>
            </a:endParaRPr>
          </a:p>
          <a:p>
            <a:pPr marL="990575" lvl="1" indent="-38099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707474"/>
                </a:solidFill>
                <a:latin typeface="Avenir Next" panose="020B0503020202020204" pitchFamily="34" charset="0"/>
              </a:rPr>
              <a:t>Presentations from </a:t>
            </a:r>
            <a:r>
              <a:rPr lang="en-GB" dirty="0" err="1">
                <a:solidFill>
                  <a:srgbClr val="707474"/>
                </a:solidFill>
                <a:latin typeface="Avenir Next" panose="020B0503020202020204" pitchFamily="34" charset="0"/>
              </a:rPr>
              <a:t>EIROforum</a:t>
            </a:r>
            <a:r>
              <a:rPr lang="en-GB" dirty="0">
                <a:solidFill>
                  <a:srgbClr val="707474"/>
                </a:solidFill>
                <a:latin typeface="Avenir Next" panose="020B0503020202020204" pitchFamily="34" charset="0"/>
              </a:rPr>
              <a:t> members and external organisations including NASA and IAEA</a:t>
            </a:r>
          </a:p>
          <a:p>
            <a:pPr marL="990575" lvl="1" indent="-38099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707474"/>
                </a:solidFill>
                <a:latin typeface="Avenir Next" panose="020B0503020202020204" pitchFamily="34" charset="0"/>
              </a:rPr>
              <a:t>All materials available from the above site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2EBDD6-2075-D4C6-7E2D-89D6F1CFCB6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53859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C8CC472-31BC-16E7-EF76-FAEDC81FC58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074FD4-AB0C-5EE3-24CA-AAB541E5E1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GB" dirty="0"/>
              <a:t>Additional efforts</a:t>
            </a:r>
            <a:endParaRPr lang="en-CH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6C2927-3F41-E73F-4E32-6EEF8F7BFD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0253" y="1637072"/>
            <a:ext cx="11247832" cy="4062323"/>
          </a:xfrm>
        </p:spPr>
        <p:txBody>
          <a:bodyPr>
            <a:normAutofit fontScale="85000" lnSpcReduction="2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1F75B1"/>
                </a:solidFill>
                <a:effectLst/>
                <a:latin typeface="Avenir Next" panose="020B0503020202020204" pitchFamily="34" charset="0"/>
              </a:rPr>
              <a:t>Feedback from the April DG meeting flagged new areas to concentrate upon</a:t>
            </a:r>
          </a:p>
          <a:p>
            <a:pPr marL="990575" lvl="1" indent="-38099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707474"/>
                </a:solidFill>
                <a:effectLst/>
                <a:latin typeface="Avenir Next" panose="020B0503020202020204" pitchFamily="34" charset="0"/>
              </a:rPr>
              <a:t>DOE Oppenheimer Leadership Network presented to the working group</a:t>
            </a:r>
          </a:p>
          <a:p>
            <a:pPr marL="990575" lvl="1" indent="-38099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707474"/>
                </a:solidFill>
                <a:effectLst/>
                <a:latin typeface="Avenir Next" panose="020B0503020202020204" pitchFamily="34" charset="0"/>
              </a:rPr>
              <a:t>Direct relevance is limited but provides useful insights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1F75B1"/>
                </a:solidFill>
                <a:latin typeface="Avenir Next" panose="020B0503020202020204" pitchFamily="34" charset="0"/>
              </a:rPr>
              <a:t>New guests of the WG</a:t>
            </a:r>
            <a:endParaRPr lang="en-GB" dirty="0">
              <a:solidFill>
                <a:srgbClr val="707474"/>
              </a:solidFill>
              <a:effectLst/>
              <a:latin typeface="Avenir Next" panose="020B0503020202020204" pitchFamily="34" charset="0"/>
            </a:endParaRPr>
          </a:p>
          <a:p>
            <a:pPr marL="990575" lvl="1" indent="-38099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707474"/>
                </a:solidFill>
                <a:effectLst/>
                <a:latin typeface="Avenir Next" panose="020B0503020202020204" pitchFamily="34" charset="0"/>
              </a:rPr>
              <a:t>ERIC and FAIR contacts have been established</a:t>
            </a:r>
          </a:p>
          <a:p>
            <a:pPr marL="990575" lvl="1" indent="-38099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707474"/>
                </a:solidFill>
                <a:latin typeface="Avenir Next" panose="020B0503020202020204" pitchFamily="34" charset="0"/>
              </a:rPr>
              <a:t>Will present themselves at 12</a:t>
            </a:r>
            <a:r>
              <a:rPr lang="en-GB" baseline="30000" dirty="0">
                <a:solidFill>
                  <a:srgbClr val="707474"/>
                </a:solidFill>
                <a:latin typeface="Avenir Next" panose="020B0503020202020204" pitchFamily="34" charset="0"/>
              </a:rPr>
              <a:t>th</a:t>
            </a:r>
            <a:r>
              <a:rPr lang="en-GB" dirty="0">
                <a:solidFill>
                  <a:srgbClr val="707474"/>
                </a:solidFill>
                <a:latin typeface="Avenir Next" panose="020B0503020202020204" pitchFamily="34" charset="0"/>
              </a:rPr>
              <a:t> December meeting</a:t>
            </a:r>
          </a:p>
          <a:p>
            <a:pPr marL="990575" lvl="1" indent="-380990">
              <a:buFont typeface="Arial" panose="020B0604020202020204" pitchFamily="34" charset="0"/>
              <a:buChar char="•"/>
            </a:pPr>
            <a:r>
              <a:rPr lang="en-GB" dirty="0" err="1">
                <a:solidFill>
                  <a:srgbClr val="707474"/>
                </a:solidFill>
                <a:latin typeface="Avenir Next" panose="020B0503020202020204" pitchFamily="34" charset="0"/>
              </a:rPr>
              <a:t>Eumetsat</a:t>
            </a:r>
            <a:r>
              <a:rPr lang="en-GB" dirty="0">
                <a:solidFill>
                  <a:srgbClr val="707474"/>
                </a:solidFill>
                <a:latin typeface="Avenir Next" panose="020B0503020202020204" pitchFamily="34" charset="0"/>
              </a:rPr>
              <a:t> has shown interest and will follow-up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465B905-969E-251B-7C1E-778EC2AA94A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755760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FD9BD6A-87CA-185C-CEF6-7776BC542AB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EE81E2-5AC4-6600-4AFC-A9D9E68B50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GB" sz="4400" dirty="0"/>
              <a:t>Planned activities for 2025 for discussion</a:t>
            </a:r>
            <a:endParaRPr lang="en-CH" sz="44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2DA481E-F678-082D-66D0-405111FC2A1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70253" y="1637072"/>
            <a:ext cx="11247832" cy="4062323"/>
          </a:xfrm>
        </p:spPr>
        <p:txBody>
          <a:bodyPr>
            <a:normAutofit fontScale="55000" lnSpcReduction="20000"/>
          </a:bodyPr>
          <a:lstStyle/>
          <a:p>
            <a:pPr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1F75B1"/>
                </a:solidFill>
                <a:effectLst/>
                <a:latin typeface="Avenir Next" panose="020B0503020202020204" pitchFamily="34" charset="0"/>
              </a:rPr>
              <a:t>Benchmark jobs white paper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1F75B1"/>
                </a:solidFill>
                <a:latin typeface="Avenir Next" panose="020B0503020202020204" pitchFamily="34" charset="0"/>
              </a:rPr>
              <a:t>Oppenheimer leadership network in </a:t>
            </a:r>
            <a:r>
              <a:rPr lang="en-GB" dirty="0" err="1">
                <a:solidFill>
                  <a:srgbClr val="1F75B1"/>
                </a:solidFill>
                <a:latin typeface="Avenir Next" panose="020B0503020202020204" pitchFamily="34" charset="0"/>
              </a:rPr>
              <a:t>EIROforum</a:t>
            </a:r>
            <a:r>
              <a:rPr lang="en-GB" dirty="0">
                <a:solidFill>
                  <a:srgbClr val="1F75B1"/>
                </a:solidFill>
                <a:latin typeface="Avenir Next" panose="020B0503020202020204" pitchFamily="34" charset="0"/>
              </a:rPr>
              <a:t> context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1F75B1"/>
                </a:solidFill>
                <a:latin typeface="Avenir Next" panose="020B0503020202020204" pitchFamily="34" charset="0"/>
              </a:rPr>
              <a:t>Similar workshop to Knowledge Management planned around “Producing Visual Training material” for February 2025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1F75B1"/>
                </a:solidFill>
                <a:latin typeface="Avenir Next" panose="020B0503020202020204" pitchFamily="34" charset="0"/>
              </a:rPr>
              <a:t>Need to redouble efforts on synergies in training across </a:t>
            </a:r>
            <a:r>
              <a:rPr lang="en-GB" dirty="0" err="1">
                <a:solidFill>
                  <a:srgbClr val="1F75B1"/>
                </a:solidFill>
                <a:latin typeface="Avenir Next" panose="020B0503020202020204" pitchFamily="34" charset="0"/>
              </a:rPr>
              <a:t>EIROforum</a:t>
            </a:r>
            <a:r>
              <a:rPr lang="en-GB" dirty="0">
                <a:solidFill>
                  <a:srgbClr val="1F75B1"/>
                </a:solidFill>
                <a:latin typeface="Avenir Next" panose="020B0503020202020204" pitchFamily="34" charset="0"/>
              </a:rPr>
              <a:t> members and WG guests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1F75B1"/>
                </a:solidFill>
                <a:latin typeface="Avenir Next" panose="020B0503020202020204" pitchFamily="34" charset="0"/>
              </a:rPr>
              <a:t>Requiring more effort/activation energy</a:t>
            </a:r>
          </a:p>
          <a:p>
            <a:pPr marL="990575" lvl="1" indent="-380990">
              <a:buFont typeface="Arial" panose="020B0604020202020204" pitchFamily="34" charset="0"/>
              <a:buChar char="•"/>
            </a:pPr>
            <a:r>
              <a:rPr lang="en-GB" dirty="0" err="1">
                <a:solidFill>
                  <a:srgbClr val="707474"/>
                </a:solidFill>
                <a:latin typeface="Avenir Next" panose="020B0503020202020204" pitchFamily="34" charset="0"/>
              </a:rPr>
              <a:t>EIROforum</a:t>
            </a:r>
            <a:r>
              <a:rPr lang="en-GB" dirty="0">
                <a:solidFill>
                  <a:srgbClr val="707474"/>
                </a:solidFill>
                <a:latin typeface="Avenir Next" panose="020B0503020202020204" pitchFamily="34" charset="0"/>
              </a:rPr>
              <a:t> wide </a:t>
            </a:r>
            <a:r>
              <a:rPr lang="en-GB" dirty="0" err="1">
                <a:solidFill>
                  <a:srgbClr val="707474"/>
                </a:solidFill>
                <a:latin typeface="Avenir Next" panose="020B0503020202020204" pitchFamily="34" charset="0"/>
              </a:rPr>
              <a:t>catalog</a:t>
            </a:r>
            <a:r>
              <a:rPr lang="en-GB" dirty="0">
                <a:solidFill>
                  <a:srgbClr val="707474"/>
                </a:solidFill>
                <a:latin typeface="Avenir Next" panose="020B0503020202020204" pitchFamily="34" charset="0"/>
              </a:rPr>
              <a:t> across EIROs and leverage on EVERSE EU project (Stefan </a:t>
            </a:r>
            <a:r>
              <a:rPr lang="en-GB" dirty="0" err="1">
                <a:solidFill>
                  <a:srgbClr val="707474"/>
                </a:solidFill>
                <a:latin typeface="Avenir Next" panose="020B0503020202020204" pitchFamily="34" charset="0"/>
              </a:rPr>
              <a:t>Roiser</a:t>
            </a:r>
            <a:r>
              <a:rPr lang="en-GB" dirty="0">
                <a:solidFill>
                  <a:srgbClr val="707474"/>
                </a:solidFill>
                <a:latin typeface="Avenir Next" panose="020B0503020202020204" pitchFamily="34" charset="0"/>
              </a:rPr>
              <a:t> Dec 2024)</a:t>
            </a:r>
          </a:p>
          <a:p>
            <a:pPr marL="990575" lvl="1" indent="-380990"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707474"/>
                </a:solidFill>
                <a:latin typeface="Avenir Next" panose="020B0503020202020204" pitchFamily="34" charset="0"/>
              </a:rPr>
              <a:t>Setup of a </a:t>
            </a:r>
            <a:r>
              <a:rPr lang="en-GB" dirty="0" err="1">
                <a:solidFill>
                  <a:srgbClr val="707474"/>
                </a:solidFill>
                <a:latin typeface="Avenir Next" panose="020B0503020202020204" pitchFamily="34" charset="0"/>
              </a:rPr>
              <a:t>EIROforum</a:t>
            </a:r>
            <a:r>
              <a:rPr lang="en-GB" dirty="0">
                <a:solidFill>
                  <a:srgbClr val="707474"/>
                </a:solidFill>
                <a:latin typeface="Avenir Next" panose="020B0503020202020204" pitchFamily="34" charset="0"/>
              </a:rPr>
              <a:t> leadership network similar to Oppenheimer (yes/no decision needed)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GB" dirty="0">
                <a:solidFill>
                  <a:srgbClr val="1F75B1"/>
                </a:solidFill>
                <a:latin typeface="Avenir Next" panose="020B0503020202020204" pitchFamily="34" charset="0"/>
              </a:rPr>
              <a:t>Proposal to move our meetings to monthly and 1hr to increase engagement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F06D2E-DDAC-8C14-0CC5-18F5F30A373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7918391-D411-FE40-AAD7-861AE5233E0E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40968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Image.jpg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0018"/>
          <a:stretch/>
        </p:blipFill>
        <p:spPr>
          <a:xfrm>
            <a:off x="-136925" y="-426485"/>
            <a:ext cx="12412856" cy="729908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6196999" y="2620429"/>
            <a:ext cx="4590732" cy="897900"/>
          </a:xfrm>
          <a:prstGeom prst="rect">
            <a:avLst/>
          </a:prstGeom>
          <a:noFill/>
        </p:spPr>
        <p:txBody>
          <a:bodyPr wrap="none" rtlCol="0">
            <a:noAutofit/>
          </a:bodyPr>
          <a:lstStyle/>
          <a:p>
            <a:r>
              <a:rPr lang="en-GB" sz="2400" dirty="0">
                <a:solidFill>
                  <a:schemeClr val="bg1"/>
                </a:solidFill>
                <a:cs typeface="HelveticaNeueLT Com 45 Lt"/>
              </a:rPr>
              <a:t>Andy Yates (EMBL)</a:t>
            </a:r>
            <a:br>
              <a:rPr lang="en-GB" sz="2400" dirty="0">
                <a:solidFill>
                  <a:schemeClr val="bg1"/>
                </a:solidFill>
                <a:cs typeface="HelveticaNeueLT Com 45 Lt"/>
              </a:rPr>
            </a:br>
            <a:r>
              <a:rPr lang="en-GB" sz="2400" dirty="0">
                <a:solidFill>
                  <a:schemeClr val="bg1"/>
                </a:solidFill>
                <a:cs typeface="HelveticaNeueLT Com 45 Lt"/>
              </a:rPr>
              <a:t>Working Group Co-chair</a:t>
            </a:r>
          </a:p>
          <a:p>
            <a:endParaRPr lang="en-US" sz="2400" dirty="0"/>
          </a:p>
        </p:txBody>
      </p:sp>
      <p:sp>
        <p:nvSpPr>
          <p:cNvPr id="14" name="TextBox 13"/>
          <p:cNvSpPr txBox="1"/>
          <p:nvPr/>
        </p:nvSpPr>
        <p:spPr>
          <a:xfrm>
            <a:off x="6791411" y="1594674"/>
            <a:ext cx="3371868" cy="86177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GB" sz="4800" b="1" dirty="0">
                <a:solidFill>
                  <a:schemeClr val="bg1"/>
                </a:solidFill>
                <a:latin typeface="+mj-lt"/>
                <a:cs typeface="HelveticaNeueLT Com 65 Md"/>
              </a:rPr>
              <a:t>Thank you</a:t>
            </a:r>
          </a:p>
          <a:p>
            <a:endParaRPr lang="en-US" sz="2400" dirty="0"/>
          </a:p>
        </p:txBody>
      </p:sp>
      <p:pic>
        <p:nvPicPr>
          <p:cNvPr id="6" name="Picture 5" descr="EIROforum-Logo-Claim-RGB-White.eps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37231" y="4228131"/>
            <a:ext cx="4150500" cy="12361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05750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EIROforum 2016">
  <a:themeElements>
    <a:clrScheme name="EIROforum">
      <a:dk1>
        <a:sysClr val="windowText" lastClr="000000"/>
      </a:dk1>
      <a:lt1>
        <a:sysClr val="window" lastClr="FFFFFF"/>
      </a:lt1>
      <a:dk2>
        <a:srgbClr val="036EAA"/>
      </a:dk2>
      <a:lt2>
        <a:srgbClr val="FFFFFF"/>
      </a:lt2>
      <a:accent1>
        <a:srgbClr val="036EAA"/>
      </a:accent1>
      <a:accent2>
        <a:srgbClr val="6EAABE"/>
      </a:accent2>
      <a:accent3>
        <a:srgbClr val="036EAA"/>
      </a:accent3>
      <a:accent4>
        <a:srgbClr val="6EAABE"/>
      </a:accent4>
      <a:accent5>
        <a:srgbClr val="036EAA"/>
      </a:accent5>
      <a:accent6>
        <a:srgbClr val="6EAABE"/>
      </a:accent6>
      <a:hlink>
        <a:srgbClr val="036EAA"/>
      </a:hlink>
      <a:folHlink>
        <a:srgbClr val="6EAAB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305</Words>
  <Application>Microsoft Macintosh PowerPoint</Application>
  <PresentationFormat>Widescreen</PresentationFormat>
  <Paragraphs>46</Paragraphs>
  <Slides>7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16" baseType="lpstr">
      <vt:lpstr>Aptos</vt:lpstr>
      <vt:lpstr>Aptos Display</vt:lpstr>
      <vt:lpstr>Arial</vt:lpstr>
      <vt:lpstr>Avenir Next</vt:lpstr>
      <vt:lpstr>Calibri</vt:lpstr>
      <vt:lpstr>Google Sans</vt:lpstr>
      <vt:lpstr>HelveticaNeueLT Com 45 Lt</vt:lpstr>
      <vt:lpstr>Office Theme</vt:lpstr>
      <vt:lpstr>EIROforum 2016</vt:lpstr>
      <vt:lpstr>PowerPoint Presentation</vt:lpstr>
      <vt:lpstr>Working Group:  Training and Career Development</vt:lpstr>
      <vt:lpstr>Working Group Members</vt:lpstr>
      <vt:lpstr>Activities from 2024</vt:lpstr>
      <vt:lpstr>Additional efforts</vt:lpstr>
      <vt:lpstr>Planned activities for 2025 for discussion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Andy Yates</dc:creator>
  <cp:lastModifiedBy>Andy Yates</cp:lastModifiedBy>
  <cp:revision>2</cp:revision>
  <dcterms:created xsi:type="dcterms:W3CDTF">2024-12-06T14:15:02Z</dcterms:created>
  <dcterms:modified xsi:type="dcterms:W3CDTF">2024-12-07T10:55:26Z</dcterms:modified>
</cp:coreProperties>
</file>