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handoutMasterIdLst>
    <p:handoutMasterId r:id="rId18"/>
  </p:handoutMasterIdLst>
  <p:sldIdLst>
    <p:sldId id="256" r:id="rId3"/>
    <p:sldId id="264" r:id="rId4"/>
    <p:sldId id="284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73" r:id="rId16"/>
    <p:sldId id="28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35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D97E914-6818-487A-80D8-0D1FEF377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47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74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32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89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1433351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28674" name="Picture 2" descr="C:\download\SLAC_computer_securi#1092FC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434" y="5867400"/>
            <a:ext cx="872919" cy="80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78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574447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900" y="1219200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219200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Picture 2" descr="C:\download\SLAC_computer_securi#1092FC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434" y="5867400"/>
            <a:ext cx="872919" cy="80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881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3346213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3658954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3453679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181171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84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1193702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20199728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1000" y="152400"/>
            <a:ext cx="21717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152400"/>
            <a:ext cx="63627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77130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4636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31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98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299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206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940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ar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4" descr="SLAC_Logo_hires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159500"/>
            <a:ext cx="15240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6172200"/>
            <a:ext cx="28479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Line 5"/>
          <p:cNvSpPr>
            <a:spLocks noChangeShapeType="1"/>
          </p:cNvSpPr>
          <p:nvPr userDrawn="1"/>
        </p:nvSpPr>
        <p:spPr bwMode="auto">
          <a:xfrm>
            <a:off x="0" y="990600"/>
            <a:ext cx="8686800" cy="0"/>
          </a:xfrm>
          <a:prstGeom prst="line">
            <a:avLst/>
          </a:prstGeom>
          <a:noFill/>
          <a:ln w="28575">
            <a:solidFill>
              <a:srgbClr val="B40000"/>
            </a:solidFill>
            <a:round/>
            <a:headEnd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 – Arial Bold 36 Point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5900" y="1219200"/>
            <a:ext cx="8686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6" name="Rectangle 10"/>
          <p:cNvSpPr>
            <a:spLocks noChangeArrowheads="1"/>
          </p:cNvSpPr>
          <p:nvPr userDrawn="1"/>
        </p:nvSpPr>
        <p:spPr bwMode="auto">
          <a:xfrm>
            <a:off x="4340225" y="6299200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4F3865AD-8FAC-4DB9-8A13-29D4632D94CB}" type="slidenum">
              <a:rPr lang="en-US" sz="1400" b="1"/>
              <a:pPr>
                <a:defRPr/>
              </a:pPr>
              <a:t>‹#›</a:t>
            </a:fld>
            <a:endParaRPr lang="en-US" sz="1400" b="1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29200" y="6172200"/>
            <a:ext cx="39449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pPr>
              <a:defRPr/>
            </a:pPr>
            <a:r>
              <a:rPr lang="en-US"/>
              <a:t>Meeting Name/Presentation Title</a:t>
            </a:r>
            <a:endParaRPr lang="en-US">
              <a:cs typeface="Arial" charset="0"/>
            </a:endParaRPr>
          </a:p>
          <a:p>
            <a:pPr>
              <a:defRPr/>
            </a:pPr>
            <a:r>
              <a:rPr lang="en-US"/>
              <a:t>Location, Date</a:t>
            </a:r>
          </a:p>
        </p:txBody>
      </p:sp>
      <p:pic>
        <p:nvPicPr>
          <p:cNvPr id="2055" name="Picture 14" descr="SLAC_Logo_hires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159500"/>
            <a:ext cx="15240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src.nist.gov/publications/nistpubs/800-119/sp800-119.pdf" TargetMode="External"/><Relationship Id="rId2" Type="http://schemas.openxmlformats.org/officeDocument/2006/relationships/hyperlink" Target="http://www.nsa.gov/ia/_files/routers/I33-002R-06.pdf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1577975"/>
            <a:ext cx="7772400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800" b="1" dirty="0" smtClean="0"/>
              <a:t>Is </a:t>
            </a:r>
            <a:r>
              <a:rPr lang="en-US" sz="4800" b="1" dirty="0"/>
              <a:t>Cyber </a:t>
            </a:r>
            <a:r>
              <a:rPr lang="en-US" sz="4800" b="1" dirty="0" smtClean="0"/>
              <a:t>Security</a:t>
            </a:r>
            <a:br>
              <a:rPr lang="en-US" sz="4800" b="1" dirty="0" smtClean="0"/>
            </a:br>
            <a:r>
              <a:rPr lang="en-US" sz="4800" b="1" dirty="0" smtClean="0"/>
              <a:t> IPv6-Ready</a:t>
            </a:r>
            <a:r>
              <a:rPr lang="en-US" sz="4800" b="1" dirty="0"/>
              <a:t>?</a:t>
            </a:r>
            <a:endParaRPr 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47800" y="3352800"/>
            <a:ext cx="64008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err="1" smtClean="0"/>
              <a:t>HEPiXX</a:t>
            </a:r>
            <a:r>
              <a:rPr lang="en-US" sz="2400" dirty="0" smtClean="0"/>
              <a:t> – Vancouver, BC</a:t>
            </a:r>
            <a:endParaRPr lang="en-US" sz="2400" dirty="0"/>
          </a:p>
          <a:p>
            <a:pPr eaLnBrk="1" hangingPunct="1"/>
            <a:endParaRPr lang="en-US" sz="2400" dirty="0"/>
          </a:p>
          <a:p>
            <a:pPr eaLnBrk="1" hangingPunct="1"/>
            <a:r>
              <a:rPr lang="en-US" sz="2400" dirty="0" smtClean="0"/>
              <a:t>Bob Cowles</a:t>
            </a:r>
          </a:p>
          <a:p>
            <a:pPr eaLnBrk="1" hangingPunct="1"/>
            <a:r>
              <a:rPr lang="en-US" sz="2400" dirty="0" smtClean="0"/>
              <a:t>October, </a:t>
            </a:r>
            <a:r>
              <a:rPr lang="en-US" sz="2400" dirty="0" smtClean="0"/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has to be tested in detail</a:t>
            </a:r>
          </a:p>
          <a:p>
            <a:pPr lvl="1"/>
            <a:r>
              <a:rPr lang="en-US" dirty="0" smtClean="0"/>
              <a:t>Devices IPv6-Ready but associated firmware is not available (e. g. printers)</a:t>
            </a:r>
          </a:p>
          <a:p>
            <a:r>
              <a:rPr lang="en-US" dirty="0" smtClean="0"/>
              <a:t>Host option controls</a:t>
            </a:r>
          </a:p>
          <a:p>
            <a:pPr lvl="1"/>
            <a:r>
              <a:rPr lang="en-US" sz="2400" dirty="0" err="1" smtClean="0"/>
              <a:t>Autoconfig</a:t>
            </a:r>
            <a:r>
              <a:rPr lang="en-US" sz="2400" dirty="0" smtClean="0"/>
              <a:t> </a:t>
            </a:r>
            <a:r>
              <a:rPr lang="en-US" sz="2400" dirty="0" err="1" smtClean="0"/>
              <a:t>vs</a:t>
            </a:r>
            <a:r>
              <a:rPr lang="en-US" sz="2400" dirty="0" smtClean="0"/>
              <a:t> DHCPv6</a:t>
            </a:r>
          </a:p>
          <a:p>
            <a:pPr lvl="1"/>
            <a:r>
              <a:rPr lang="en-US" sz="2400" dirty="0" smtClean="0"/>
              <a:t>Mobile IP</a:t>
            </a:r>
          </a:p>
          <a:p>
            <a:pPr lvl="1"/>
            <a:r>
              <a:rPr lang="en-US" sz="2400" dirty="0" smtClean="0"/>
              <a:t>IP address changing</a:t>
            </a:r>
          </a:p>
          <a:p>
            <a:pPr lvl="1"/>
            <a:r>
              <a:rPr lang="en-US" sz="2400" dirty="0" smtClean="0"/>
              <a:t>Use of routing headers</a:t>
            </a:r>
          </a:p>
          <a:p>
            <a:pPr lvl="1"/>
            <a:r>
              <a:rPr lang="en-US" sz="2400" dirty="0" smtClean="0"/>
              <a:t>Response to </a:t>
            </a:r>
            <a:r>
              <a:rPr lang="en-US" sz="2400" dirty="0" err="1" smtClean="0"/>
              <a:t>mDNS</a:t>
            </a:r>
            <a:endParaRPr lang="en-US" sz="2400" dirty="0" smtClean="0"/>
          </a:p>
          <a:p>
            <a:pPr lvl="1"/>
            <a:r>
              <a:rPr lang="en-US" sz="2400" dirty="0" smtClean="0"/>
              <a:t>Response to Neighbor Solicitations/Advertisements</a:t>
            </a:r>
            <a:endParaRPr lang="en-US" sz="2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95600"/>
            <a:ext cx="3390900" cy="255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24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Co-Existence with IPv4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Dual stacks add complexity</a:t>
            </a:r>
          </a:p>
          <a:p>
            <a:r>
              <a:rPr lang="en-US" dirty="0" smtClean="0"/>
              <a:t>Ability to send packets over two different protocols (evade packet inspection)</a:t>
            </a:r>
          </a:p>
          <a:p>
            <a:r>
              <a:rPr lang="en-US" dirty="0" smtClean="0"/>
              <a:t>Tunnels – 6-to-4, </a:t>
            </a:r>
            <a:r>
              <a:rPr lang="en-US" dirty="0" err="1" smtClean="0"/>
              <a:t>Teredo</a:t>
            </a:r>
            <a:r>
              <a:rPr lang="en-US" dirty="0" smtClean="0"/>
              <a:t> (shipworm)</a:t>
            </a:r>
          </a:p>
          <a:p>
            <a:r>
              <a:rPr lang="en-US" dirty="0" smtClean="0"/>
              <a:t>Interactions not fully understood but </a:t>
            </a:r>
            <a:r>
              <a:rPr lang="en-US" dirty="0" err="1" smtClean="0"/>
              <a:t>wiill</a:t>
            </a:r>
            <a:r>
              <a:rPr lang="en-US" dirty="0" smtClean="0"/>
              <a:t> be exploited</a:t>
            </a:r>
          </a:p>
          <a:p>
            <a:r>
              <a:rPr lang="en-US" dirty="0" smtClean="0"/>
              <a:t>Windows – can turn off IPv6 but not restore via registry entry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091629"/>
            <a:ext cx="7438401" cy="492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091629"/>
            <a:ext cx="7438401" cy="4947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11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new tools, some old tools with new options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raceroute6 (</a:t>
            </a:r>
            <a:r>
              <a:rPr lang="en-US" dirty="0" err="1" smtClean="0"/>
              <a:t>unix</a:t>
            </a:r>
            <a:r>
              <a:rPr lang="en-US" dirty="0" smtClean="0"/>
              <a:t>), </a:t>
            </a:r>
            <a:r>
              <a:rPr lang="en-US" dirty="0" err="1" smtClean="0"/>
              <a:t>tracert</a:t>
            </a:r>
            <a:r>
              <a:rPr lang="en-US" dirty="0" smtClean="0"/>
              <a:t> -6 (windows)</a:t>
            </a:r>
          </a:p>
          <a:p>
            <a:pPr lvl="1"/>
            <a:r>
              <a:rPr lang="en-US" dirty="0" err="1"/>
              <a:t>t</a:t>
            </a:r>
            <a:r>
              <a:rPr lang="en-US" dirty="0" err="1" smtClean="0"/>
              <a:t>cpdump</a:t>
            </a:r>
            <a:r>
              <a:rPr lang="en-US" dirty="0" smtClean="0"/>
              <a:t> extended with new options and functionality (e. g. “</a:t>
            </a:r>
            <a:r>
              <a:rPr lang="en-US" dirty="0" err="1" smtClean="0"/>
              <a:t>protochain</a:t>
            </a:r>
            <a:r>
              <a:rPr lang="en-US" dirty="0" smtClean="0"/>
              <a:t> to parse extension headers)</a:t>
            </a:r>
          </a:p>
          <a:p>
            <a:pPr lvl="1"/>
            <a:r>
              <a:rPr lang="en-US" dirty="0" err="1" smtClean="0"/>
              <a:t>wireshark</a:t>
            </a:r>
            <a:r>
              <a:rPr lang="en-US" dirty="0" smtClean="0"/>
              <a:t>, </a:t>
            </a:r>
            <a:r>
              <a:rPr lang="en-US" dirty="0" err="1" smtClean="0"/>
              <a:t>nmap</a:t>
            </a:r>
            <a:r>
              <a:rPr lang="en-US" dirty="0" smtClean="0"/>
              <a:t> is OK, snort is not ready</a:t>
            </a:r>
          </a:p>
          <a:p>
            <a:r>
              <a:rPr lang="en-US" dirty="0" smtClean="0"/>
              <a:t>Passive asset discovery easier than active</a:t>
            </a:r>
          </a:p>
          <a:p>
            <a:pPr lvl="1"/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042988"/>
            <a:ext cx="3581400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0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Attention to configuration guidelines</a:t>
            </a:r>
          </a:p>
          <a:p>
            <a:pPr lvl="1"/>
            <a:r>
              <a:rPr lang="en-US" sz="2000" dirty="0">
                <a:hlinkClick r:id="rId2"/>
              </a:rPr>
              <a:t>http://www.nsa.gov/ia/_</a:t>
            </a:r>
            <a:r>
              <a:rPr lang="en-US" sz="2000" dirty="0" smtClean="0">
                <a:hlinkClick r:id="rId2"/>
              </a:rPr>
              <a:t>files/routers/I33-002R-06.pdf</a:t>
            </a:r>
            <a:endParaRPr lang="en-US" sz="2000" dirty="0" smtClean="0"/>
          </a:p>
          <a:p>
            <a:pPr lvl="1"/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csrc.nist.gov/publications/nistpubs/800-119/sp800-119.pdf</a:t>
            </a:r>
            <a:endParaRPr lang="en-US" sz="2000" dirty="0" smtClean="0"/>
          </a:p>
          <a:p>
            <a:r>
              <a:rPr lang="en-US" dirty="0" smtClean="0"/>
              <a:t>Plan transition carefully – use experiences already published as guidelines</a:t>
            </a:r>
          </a:p>
          <a:p>
            <a:pPr lvl="1"/>
            <a:r>
              <a:rPr lang="en-US" dirty="0" smtClean="0"/>
              <a:t>Join mailing lists, working groups</a:t>
            </a:r>
          </a:p>
          <a:p>
            <a:r>
              <a:rPr lang="en-US" dirty="0" smtClean="0"/>
              <a:t>Test, test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Everything works that is supposed to work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Nothing works that isn’t supposed to work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352800"/>
            <a:ext cx="2245861" cy="111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049" y="1143000"/>
            <a:ext cx="4119740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238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Prepared!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12637" y="4724400"/>
            <a:ext cx="8686800" cy="6096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 smtClean="0"/>
              <a:t>Courtesy of xkdc.com</a:t>
            </a:r>
            <a:endParaRPr lang="en-US" sz="1600" dirty="0"/>
          </a:p>
        </p:txBody>
      </p:sp>
      <p:grpSp>
        <p:nvGrpSpPr>
          <p:cNvPr id="9" name="Group 8"/>
          <p:cNvGrpSpPr/>
          <p:nvPr/>
        </p:nvGrpSpPr>
        <p:grpSpPr>
          <a:xfrm>
            <a:off x="457200" y="1752600"/>
            <a:ext cx="8397674" cy="2243137"/>
            <a:chOff x="457200" y="1752600"/>
            <a:chExt cx="8397674" cy="2243137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752600"/>
              <a:ext cx="8397674" cy="2243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590800" y="1841528"/>
              <a:ext cx="1219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Ethernet?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64634" y="2018500"/>
              <a:ext cx="3463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1050" b="1" dirty="0" smtClean="0"/>
            </a:p>
          </p:txBody>
        </p:sp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4570" y="2053133"/>
              <a:ext cx="404757" cy="2398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260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Liftoff!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066800"/>
            <a:ext cx="3543300" cy="542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897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Quiz: What Happened to IPv5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Lost in space?</a:t>
            </a:r>
          </a:p>
          <a:p>
            <a:endParaRPr lang="en-US" dirty="0" smtClean="0"/>
          </a:p>
          <a:p>
            <a:r>
              <a:rPr lang="en-US" dirty="0" smtClean="0"/>
              <a:t>Born out of TCP?</a:t>
            </a:r>
          </a:p>
          <a:p>
            <a:endParaRPr lang="en-US" dirty="0" smtClean="0"/>
          </a:p>
          <a:p>
            <a:r>
              <a:rPr lang="en-US" dirty="0" smtClean="0"/>
              <a:t>Replaced by the iPod?</a:t>
            </a:r>
          </a:p>
          <a:p>
            <a:endParaRPr lang="en-US" dirty="0"/>
          </a:p>
          <a:p>
            <a:r>
              <a:rPr lang="en-US" dirty="0" smtClean="0"/>
              <a:t>Protocols are even numbers?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142999"/>
            <a:ext cx="2052637" cy="234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393" y="3581400"/>
            <a:ext cx="177165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36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to IPv4?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3366326" cy="3423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124200"/>
            <a:ext cx="3315953" cy="245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264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Concepts Quiz (six-foo)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Minimum MTU?</a:t>
            </a:r>
          </a:p>
          <a:p>
            <a:r>
              <a:rPr lang="en-US" sz="2800" dirty="0" smtClean="0"/>
              <a:t>You can get a logo if you are IPv6 ______?</a:t>
            </a:r>
          </a:p>
          <a:p>
            <a:r>
              <a:rPr lang="en-US" sz="2800" dirty="0" smtClean="0"/>
              <a:t>NIST guidelines for secure </a:t>
            </a:r>
            <a:r>
              <a:rPr lang="en-US" sz="2800" dirty="0" err="1" smtClean="0"/>
              <a:t>config</a:t>
            </a:r>
            <a:r>
              <a:rPr lang="en-US" sz="2800" dirty="0" smtClean="0"/>
              <a:t> 800-___</a:t>
            </a:r>
          </a:p>
          <a:p>
            <a:r>
              <a:rPr lang="en-US" sz="2800" dirty="0" smtClean="0"/>
              <a:t>Number of address bits router examines?</a:t>
            </a:r>
          </a:p>
          <a:p>
            <a:r>
              <a:rPr lang="en-US" sz="2800" dirty="0" smtClean="0"/>
              <a:t>2001:0db8:76ff:0000:dab4:0000:0000:da8c</a:t>
            </a:r>
          </a:p>
          <a:p>
            <a:r>
              <a:rPr lang="en-US" sz="2800" dirty="0" smtClean="0"/>
              <a:t>What are ::1/128?  </a:t>
            </a:r>
            <a:r>
              <a:rPr lang="en-US" sz="2800" dirty="0"/>
              <a:t>f</a:t>
            </a:r>
            <a:r>
              <a:rPr lang="en-US" sz="2800" dirty="0" smtClean="0"/>
              <a:t>e80::/10? fd00::/8? 2000::/3?</a:t>
            </a:r>
          </a:p>
          <a:p>
            <a:r>
              <a:rPr lang="en-US" sz="2800" dirty="0" smtClean="0"/>
              <a:t>ff02::1, ff02::2, ff02::</a:t>
            </a:r>
            <a:r>
              <a:rPr lang="en-US" sz="2800" dirty="0" err="1" smtClean="0"/>
              <a:t>fb</a:t>
            </a:r>
            <a:r>
              <a:rPr lang="en-US" sz="2800" dirty="0" smtClean="0"/>
              <a:t>  ?</a:t>
            </a:r>
          </a:p>
          <a:p>
            <a:r>
              <a:rPr lang="en-US" sz="2800" dirty="0" smtClean="0"/>
              <a:t>Maximum jumbo packet size?</a:t>
            </a:r>
          </a:p>
          <a:p>
            <a:r>
              <a:rPr lang="en-US" sz="2800" dirty="0" smtClean="0"/>
              <a:t># of IPv6 addresses for a host on the internet?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584" y="1143000"/>
            <a:ext cx="1201499" cy="771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149" y="2438400"/>
            <a:ext cx="118205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959" y="4267200"/>
            <a:ext cx="1428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70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re there Security Issues?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Architecture</a:t>
            </a:r>
          </a:p>
          <a:p>
            <a:r>
              <a:rPr lang="en-US" sz="3600" dirty="0" smtClean="0"/>
              <a:t>Design</a:t>
            </a:r>
          </a:p>
          <a:p>
            <a:r>
              <a:rPr lang="en-US" sz="3600" dirty="0" smtClean="0"/>
              <a:t>Implementation</a:t>
            </a:r>
          </a:p>
          <a:p>
            <a:r>
              <a:rPr lang="en-US" sz="3600" dirty="0" smtClean="0"/>
              <a:t>Configuration</a:t>
            </a:r>
          </a:p>
          <a:p>
            <a:r>
              <a:rPr lang="en-US" sz="3600" dirty="0" smtClean="0"/>
              <a:t>Operation</a:t>
            </a:r>
          </a:p>
          <a:p>
            <a:r>
              <a:rPr lang="en-US" sz="3600" dirty="0" smtClean="0"/>
              <a:t>Co-Existence with IPv4</a:t>
            </a:r>
          </a:p>
          <a:p>
            <a:r>
              <a:rPr lang="en-US" sz="3600" dirty="0" smtClean="0"/>
              <a:t>Tools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919" y="1219200"/>
            <a:ext cx="3029731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30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Multicast, IPsec, ICMPv6 required</a:t>
            </a:r>
          </a:p>
          <a:p>
            <a:r>
              <a:rPr lang="en-US" dirty="0" smtClean="0"/>
              <a:t>IP addresses impossible to remember</a:t>
            </a:r>
          </a:p>
          <a:p>
            <a:pPr lvl="1"/>
            <a:r>
              <a:rPr lang="en-US" dirty="0" err="1" smtClean="0"/>
              <a:t>dead:beef</a:t>
            </a:r>
            <a:endParaRPr lang="en-US" dirty="0" smtClean="0"/>
          </a:p>
          <a:p>
            <a:pPr lvl="1"/>
            <a:r>
              <a:rPr lang="en-US" dirty="0" err="1" smtClean="0"/>
              <a:t>bebe</a:t>
            </a:r>
            <a:endParaRPr lang="en-US" dirty="0" smtClean="0"/>
          </a:p>
          <a:p>
            <a:r>
              <a:rPr lang="en-US" dirty="0" smtClean="0"/>
              <a:t>Address mapping is now many to1 to many</a:t>
            </a:r>
          </a:p>
          <a:p>
            <a:r>
              <a:rPr lang="en-US" dirty="0" smtClean="0"/>
              <a:t>Fragmentation left to hosts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72000"/>
            <a:ext cx="2952750" cy="1749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733" y="4572000"/>
            <a:ext cx="2624667" cy="1749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" t="18308" r="162" b="13493"/>
          <a:stretch/>
        </p:blipFill>
        <p:spPr bwMode="auto">
          <a:xfrm>
            <a:off x="3352800" y="2472744"/>
            <a:ext cx="1184856" cy="95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60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Routing Headers bring back source routing</a:t>
            </a:r>
          </a:p>
          <a:p>
            <a:r>
              <a:rPr lang="en-US" dirty="0" smtClean="0"/>
              <a:t>Too many things are suggestions and not strictly enforced</a:t>
            </a:r>
          </a:p>
          <a:p>
            <a:pPr lvl="1"/>
            <a:r>
              <a:rPr lang="en-US" dirty="0" smtClean="0"/>
              <a:t>TCP can adjust MSS to prevent fragmentation</a:t>
            </a:r>
          </a:p>
          <a:p>
            <a:pPr lvl="1"/>
            <a:r>
              <a:rPr lang="en-US" dirty="0" smtClean="0"/>
              <a:t>Order of Extension Headers</a:t>
            </a:r>
          </a:p>
          <a:p>
            <a:r>
              <a:rPr lang="en-US" dirty="0" smtClean="0"/>
              <a:t>Unused fields can be covert channels</a:t>
            </a:r>
          </a:p>
          <a:p>
            <a:r>
              <a:rPr lang="en-US" dirty="0" smtClean="0"/>
              <a:t>Mobility </a:t>
            </a:r>
            <a:r>
              <a:rPr lang="en-US" dirty="0"/>
              <a:t>IP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95800"/>
            <a:ext cx="2743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31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219200"/>
            <a:ext cx="8686800" cy="4525963"/>
          </a:xfrm>
        </p:spPr>
        <p:txBody>
          <a:bodyPr/>
          <a:lstStyle/>
          <a:p>
            <a:r>
              <a:rPr lang="en-US" sz="2800" dirty="0" smtClean="0"/>
              <a:t>Implementations are still partial</a:t>
            </a:r>
          </a:p>
          <a:p>
            <a:pPr lvl="1"/>
            <a:r>
              <a:rPr lang="en-US" sz="2400" dirty="0" smtClean="0"/>
              <a:t>E.g. centos firewall accepts IPv6 – does nothing</a:t>
            </a:r>
          </a:p>
          <a:p>
            <a:r>
              <a:rPr lang="en-US" sz="2800" dirty="0" smtClean="0"/>
              <a:t>IPv4 errors will be repeated</a:t>
            </a:r>
          </a:p>
          <a:p>
            <a:r>
              <a:rPr lang="en-US" sz="2800" dirty="0" smtClean="0"/>
              <a:t>Error conditions will be undetected or handled in different ways</a:t>
            </a:r>
          </a:p>
          <a:p>
            <a:r>
              <a:rPr lang="en-US" sz="2800" dirty="0" smtClean="0"/>
              <a:t>Inconsistencies in specs are still being discovered</a:t>
            </a:r>
          </a:p>
          <a:p>
            <a:r>
              <a:rPr lang="en-US" sz="2800" dirty="0" err="1" smtClean="0"/>
              <a:t>SEcure</a:t>
            </a:r>
            <a:r>
              <a:rPr lang="en-US" sz="2800" dirty="0" smtClean="0"/>
              <a:t> Neighbor Discovery (SEND) not widely implemented – required for adequate security</a:t>
            </a:r>
          </a:p>
          <a:p>
            <a:pPr lvl="1"/>
            <a:r>
              <a:rPr lang="en-US" sz="2400" dirty="0" smtClean="0"/>
              <a:t>Protects RA/RS and ND</a:t>
            </a:r>
          </a:p>
          <a:p>
            <a:pPr lvl="1"/>
            <a:r>
              <a:rPr lang="en-US" sz="2400" dirty="0" smtClean="0"/>
              <a:t>RFC3971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879" b="56879"/>
          <a:stretch/>
        </p:blipFill>
        <p:spPr bwMode="auto">
          <a:xfrm>
            <a:off x="5029200" y="4023360"/>
            <a:ext cx="1981200" cy="239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10" b="-51610"/>
          <a:stretch/>
        </p:blipFill>
        <p:spPr bwMode="auto">
          <a:xfrm>
            <a:off x="5029200" y="5334000"/>
            <a:ext cx="1981200" cy="239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68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additional or different issues to consider</a:t>
            </a:r>
          </a:p>
          <a:p>
            <a:r>
              <a:rPr lang="en-US" dirty="0" smtClean="0"/>
              <a:t>Explosion of IP addresses per host</a:t>
            </a:r>
          </a:p>
          <a:p>
            <a:r>
              <a:rPr lang="en-US" dirty="0" smtClean="0"/>
              <a:t>Considerations in subnet and IP address assignment</a:t>
            </a:r>
          </a:p>
          <a:p>
            <a:pPr lvl="1"/>
            <a:r>
              <a:rPr lang="en-US" dirty="0" smtClean="0"/>
              <a:t>Non-obvious vs. easy to guess?</a:t>
            </a:r>
          </a:p>
          <a:p>
            <a:pPr lvl="1"/>
            <a:r>
              <a:rPr lang="en-US" dirty="0" smtClean="0"/>
              <a:t>Based on MAC vs. privacy</a:t>
            </a:r>
          </a:p>
          <a:p>
            <a:r>
              <a:rPr lang="en-US" dirty="0" smtClean="0"/>
              <a:t>Use routing headers? IP mobility? DHCP?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15000" y="1143000"/>
            <a:ext cx="3019531" cy="474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273" y="1071697"/>
            <a:ext cx="4762500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1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6271</TotalTime>
  <Words>501</Words>
  <Application>Microsoft Office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Default Design</vt:lpstr>
      <vt:lpstr>2_Default Design</vt:lpstr>
      <vt:lpstr>Is Cyber Security  IPv6-Ready?</vt:lpstr>
      <vt:lpstr>Quiz: What Happened to IPv5</vt:lpstr>
      <vt:lpstr>What happened to IPv4?</vt:lpstr>
      <vt:lpstr>IPv6 Concepts Quiz (six-foo)</vt:lpstr>
      <vt:lpstr>Are there Security Issues?</vt:lpstr>
      <vt:lpstr>Architecture</vt:lpstr>
      <vt:lpstr>Design</vt:lpstr>
      <vt:lpstr>Implementation</vt:lpstr>
      <vt:lpstr>Configuration</vt:lpstr>
      <vt:lpstr>Operation</vt:lpstr>
      <vt:lpstr>Co-Existence with IPv4</vt:lpstr>
      <vt:lpstr>Tools</vt:lpstr>
      <vt:lpstr>Security?</vt:lpstr>
      <vt:lpstr>Get Prepared!</vt:lpstr>
      <vt:lpstr>Liftoff!</vt:lpstr>
    </vt:vector>
  </TitlesOfParts>
  <Company>Stanford Linear Accelerator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mtlee</dc:creator>
  <cp:lastModifiedBy>Robert Cowles</cp:lastModifiedBy>
  <cp:revision>94</cp:revision>
  <dcterms:created xsi:type="dcterms:W3CDTF">2008-11-05T19:53:02Z</dcterms:created>
  <dcterms:modified xsi:type="dcterms:W3CDTF">2011-10-27T14:10:39Z</dcterms:modified>
</cp:coreProperties>
</file>