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8"/>
  </p:notesMasterIdLst>
  <p:sldIdLst>
    <p:sldId id="256" r:id="rId2"/>
    <p:sldId id="258" r:id="rId3"/>
    <p:sldId id="264" r:id="rId4"/>
    <p:sldId id="267" r:id="rId5"/>
    <p:sldId id="268" r:id="rId6"/>
    <p:sldId id="262" r:id="rId7"/>
    <p:sldId id="263" r:id="rId8"/>
    <p:sldId id="266" r:id="rId9"/>
    <p:sldId id="270" r:id="rId10"/>
    <p:sldId id="271" r:id="rId11"/>
    <p:sldId id="272" r:id="rId12"/>
    <p:sldId id="275" r:id="rId13"/>
    <p:sldId id="273" r:id="rId14"/>
    <p:sldId id="274" r:id="rId15"/>
    <p:sldId id="276" r:id="rId16"/>
    <p:sldId id="278" r:id="rId17"/>
    <p:sldId id="281" r:id="rId18"/>
    <p:sldId id="282" r:id="rId19"/>
    <p:sldId id="283" r:id="rId20"/>
    <p:sldId id="277" r:id="rId21"/>
    <p:sldId id="284" r:id="rId22"/>
    <p:sldId id="296" r:id="rId23"/>
    <p:sldId id="297" r:id="rId24"/>
    <p:sldId id="285" r:id="rId25"/>
    <p:sldId id="286" r:id="rId26"/>
    <p:sldId id="287" r:id="rId27"/>
    <p:sldId id="288" r:id="rId28"/>
    <p:sldId id="290" r:id="rId29"/>
    <p:sldId id="291" r:id="rId30"/>
    <p:sldId id="299" r:id="rId31"/>
    <p:sldId id="292" r:id="rId32"/>
    <p:sldId id="293" r:id="rId33"/>
    <p:sldId id="300" r:id="rId34"/>
    <p:sldId id="294" r:id="rId35"/>
    <p:sldId id="298" r:id="rId36"/>
    <p:sldId id="295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9F"/>
    <a:srgbClr val="00A522"/>
    <a:srgbClr val="59BDFF"/>
    <a:srgbClr val="13FF17"/>
    <a:srgbClr val="FFB1BE"/>
    <a:srgbClr val="A9D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33"/>
    <p:restoredTop sz="94674"/>
  </p:normalViewPr>
  <p:slideViewPr>
    <p:cSldViewPr snapToGrid="0" snapToObjects="1">
      <p:cViewPr varScale="1">
        <p:scale>
          <a:sx n="121" d="100"/>
          <a:sy n="121" d="100"/>
        </p:scale>
        <p:origin x="21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987D8-2CCD-954A-A0B1-07ABB3700FEC}" type="datetimeFigureOut">
              <a:rPr lang="en-CH" smtClean="0"/>
              <a:t>04.11.2024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C1367-CEDC-9247-8708-4B3EB343DC4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5211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8200" y="651344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87CD49-251A-5CF5-771A-B4FFA87DF864}"/>
              </a:ext>
            </a:extLst>
          </p:cNvPr>
          <p:cNvSpPr txBox="1">
            <a:spLocks/>
          </p:cNvSpPr>
          <p:nvPr userDrawn="1"/>
        </p:nvSpPr>
        <p:spPr>
          <a:xfrm>
            <a:off x="1260253" y="6492875"/>
            <a:ext cx="60629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b="1" i="1" kern="1200">
                <a:solidFill>
                  <a:schemeClr val="bg1"/>
                </a:solidFill>
                <a:latin typeface="Copperplate" panose="02000504000000020004" pitchFamily="2" charset="77"/>
                <a:ea typeface="+mn-ea"/>
                <a:cs typeface="Times New Roman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Fabio Sauli     DRD1 Gas Detectors School  November 27, 2024</a:t>
            </a:r>
          </a:p>
        </p:txBody>
      </p:sp>
    </p:spTree>
    <p:extLst>
      <p:ext uri="{BB962C8B-B14F-4D97-AF65-F5344CB8AC3E}">
        <p14:creationId xmlns:p14="http://schemas.microsoft.com/office/powerpoint/2010/main" val="125960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2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9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5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2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7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1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064"/>
            <a:ext cx="8229600" cy="4201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35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4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0326" y="175023"/>
            <a:ext cx="626473" cy="416064"/>
          </a:xfrm>
          <a:prstGeom prst="rect">
            <a:avLst/>
          </a:prstGeom>
        </p:spPr>
        <p:txBody>
          <a:bodyPr/>
          <a:lstStyle/>
          <a:p>
            <a:fld id="{3D8883F3-FA75-8344-925E-31C693B4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8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736361" y="180518"/>
            <a:ext cx="5484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lang="en-US" sz="2000" b="1" i="1" baseline="0">
                <a:solidFill>
                  <a:srgbClr val="FFFFFF"/>
                </a:solidFill>
                <a:latin typeface="Times New Roman"/>
                <a:cs typeface="Times New Roman"/>
              </a:rPr>
              <a:t> - </a:t>
            </a:r>
            <a:endParaRPr lang="en-US" sz="2000" b="1" i="1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782182-8EAE-3642-9178-75570B96D8C4}"/>
              </a:ext>
            </a:extLst>
          </p:cNvPr>
          <p:cNvSpPr/>
          <p:nvPr userDrawn="1"/>
        </p:nvSpPr>
        <p:spPr>
          <a:xfrm>
            <a:off x="-6451" y="0"/>
            <a:ext cx="9137930" cy="7507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860642-9803-0B4A-8D14-70F81B34BE3D}"/>
              </a:ext>
            </a:extLst>
          </p:cNvPr>
          <p:cNvSpPr/>
          <p:nvPr userDrawn="1"/>
        </p:nvSpPr>
        <p:spPr>
          <a:xfrm>
            <a:off x="-24382" y="6492875"/>
            <a:ext cx="9168382" cy="365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9440" y="6492875"/>
            <a:ext cx="60629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 i="1">
                <a:solidFill>
                  <a:schemeClr val="bg1"/>
                </a:solidFill>
                <a:latin typeface="Copperplate" panose="02000504000000020004" pitchFamily="2" charset="77"/>
                <a:cs typeface="Times New Roman"/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2D767B3-E5F1-484A-A3FF-07065D7F9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9767" y="6548641"/>
            <a:ext cx="626473" cy="416064"/>
          </a:xfrm>
          <a:prstGeom prst="rect">
            <a:avLst/>
          </a:prstGeom>
        </p:spPr>
        <p:txBody>
          <a:bodyPr/>
          <a:lstStyle>
            <a:lvl1pPr algn="r">
              <a:defRPr sz="1400" b="1" i="1">
                <a:solidFill>
                  <a:schemeClr val="bg1"/>
                </a:solidFill>
                <a:latin typeface="Copperplate" panose="02000504000000020004" pitchFamily="2" charset="77"/>
              </a:defRPr>
            </a:lvl1pPr>
          </a:lstStyle>
          <a:p>
            <a:pPr algn="r"/>
            <a:fld id="{3D8883F3-FA75-8344-925E-31C693B498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i="1" kern="1200">
          <a:solidFill>
            <a:schemeClr val="bg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gif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1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0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5.jpg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43.emf"/><Relationship Id="rId18" Type="http://schemas.openxmlformats.org/officeDocument/2006/relationships/oleObject" Target="../embeddings/oleObject12.bin"/><Relationship Id="rId3" Type="http://schemas.openxmlformats.org/officeDocument/2006/relationships/image" Target="../media/image38.emf"/><Relationship Id="rId21" Type="http://schemas.openxmlformats.org/officeDocument/2006/relationships/image" Target="../media/image46.emf"/><Relationship Id="rId7" Type="http://schemas.openxmlformats.org/officeDocument/2006/relationships/image" Target="../media/image40.e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44.emf"/><Relationship Id="rId2" Type="http://schemas.openxmlformats.org/officeDocument/2006/relationships/image" Target="../media/image37.emf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42.emf"/><Relationship Id="rId5" Type="http://schemas.openxmlformats.org/officeDocument/2006/relationships/image" Target="../media/image39.emf"/><Relationship Id="rId15" Type="http://schemas.openxmlformats.org/officeDocument/2006/relationships/oleObject" Target="../embeddings/oleObject10.bin"/><Relationship Id="rId23" Type="http://schemas.openxmlformats.org/officeDocument/2006/relationships/image" Target="../media/image47.emf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45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41.emf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nl.lxcat.net/home/" TargetMode="External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4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63.emf"/><Relationship Id="rId4" Type="http://schemas.openxmlformats.org/officeDocument/2006/relationships/oleObject" Target="../embeddings/oleObject15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emf"/><Relationship Id="rId4" Type="http://schemas.openxmlformats.org/officeDocument/2006/relationships/image" Target="../media/image6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5" Type="http://schemas.openxmlformats.org/officeDocument/2006/relationships/image" Target="../media/image74.emf"/><Relationship Id="rId4" Type="http://schemas.openxmlformats.org/officeDocument/2006/relationships/oleObject" Target="../embeddings/oleObject1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8.jpeg"/><Relationship Id="rId4" Type="http://schemas.openxmlformats.org/officeDocument/2006/relationships/image" Target="../media/image7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emf"/><Relationship Id="rId4" Type="http://schemas.openxmlformats.org/officeDocument/2006/relationships/image" Target="../media/image8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if"/><Relationship Id="rId2" Type="http://schemas.openxmlformats.org/officeDocument/2006/relationships/image" Target="../media/image86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0.jpg"/><Relationship Id="rId4" Type="http://schemas.openxmlformats.org/officeDocument/2006/relationships/hyperlink" Target="http://fabio.home.cern.ch/fabio/handbook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B5D0FBE-C1B6-5575-1FE1-CD5FEF436504}"/>
              </a:ext>
            </a:extLst>
          </p:cNvPr>
          <p:cNvSpPr/>
          <p:nvPr/>
        </p:nvSpPr>
        <p:spPr>
          <a:xfrm>
            <a:off x="0" y="3266"/>
            <a:ext cx="9144000" cy="648960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AA9325-C95D-AB41-9B95-315FB74897CB}"/>
              </a:ext>
            </a:extLst>
          </p:cNvPr>
          <p:cNvSpPr txBox="1"/>
          <p:nvPr/>
        </p:nvSpPr>
        <p:spPr>
          <a:xfrm>
            <a:off x="2447073" y="1522610"/>
            <a:ext cx="3666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opperplate" panose="02000504000000020004" pitchFamily="2" charset="77"/>
              </a:rPr>
              <a:t>Basic Detection Processes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80083-0A81-3F43-8CEC-DFFCA0C2839D}"/>
              </a:ext>
            </a:extLst>
          </p:cNvPr>
          <p:cNvSpPr txBox="1"/>
          <p:nvPr/>
        </p:nvSpPr>
        <p:spPr>
          <a:xfrm>
            <a:off x="1864367" y="2355382"/>
            <a:ext cx="541526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opperplate" panose="02000504000000020004" pitchFamily="2" charset="77"/>
              </a:rPr>
              <a:t>Energy Loss: Coulomb Interactions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opperplate" panose="02000504000000020004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opperplate" panose="02000504000000020004" pitchFamily="2" charset="77"/>
              </a:rPr>
              <a:t>Drift and Diffusion of Charges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opperplate" panose="02000504000000020004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opperplate" panose="02000504000000020004" pitchFamily="2" charset="77"/>
              </a:rPr>
              <a:t>Collisional Excitation and Ionization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opperplate" panose="02000504000000020004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opperplate" panose="02000504000000020004" pitchFamily="2" charset="77"/>
              </a:rPr>
              <a:t>Avalanche Charge Multiplication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GB" smtClean="0"/>
              <a:t>1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3EC374-9057-994D-BE92-8D0DDF9D4025}"/>
              </a:ext>
            </a:extLst>
          </p:cNvPr>
          <p:cNvSpPr txBox="1"/>
          <p:nvPr/>
        </p:nvSpPr>
        <p:spPr>
          <a:xfrm>
            <a:off x="1671770" y="255114"/>
            <a:ext cx="619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>
                <a:solidFill>
                  <a:schemeClr val="accent6">
                    <a:lumMod val="75000"/>
                  </a:schemeClr>
                </a:solidFill>
                <a:latin typeface="Copperplate" panose="02000504000000020004" pitchFamily="2" charset="77"/>
              </a:rPr>
              <a:t>Gas Detectors Physics 1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00246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37744" y="0"/>
            <a:ext cx="2042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Soft X-Rays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F31264-8CBF-3A40-8C19-589E502761A0}"/>
              </a:ext>
            </a:extLst>
          </p:cNvPr>
          <p:cNvSpPr txBox="1"/>
          <p:nvPr/>
        </p:nvSpPr>
        <p:spPr>
          <a:xfrm>
            <a:off x="502056" y="1086307"/>
            <a:ext cx="27398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Absorption Length </a:t>
            </a:r>
          </a:p>
          <a:p>
            <a:r>
              <a:rPr lang="en-CH" sz="2000">
                <a:latin typeface="Copperplate" panose="02000504000000020004" pitchFamily="2" charset="77"/>
              </a:rPr>
              <a:t>in Gases at NTP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BE989A-73B9-741A-550A-F08942034FC2}"/>
              </a:ext>
            </a:extLst>
          </p:cNvPr>
          <p:cNvGrpSpPr/>
          <p:nvPr/>
        </p:nvGrpSpPr>
        <p:grpSpPr>
          <a:xfrm>
            <a:off x="3129468" y="904820"/>
            <a:ext cx="5090403" cy="5247031"/>
            <a:chOff x="3129468" y="904820"/>
            <a:chExt cx="5090403" cy="5247031"/>
          </a:xfrm>
        </p:grpSpPr>
        <p:pic>
          <p:nvPicPr>
            <p:cNvPr id="50" name="Picture 10">
              <a:extLst>
                <a:ext uri="{FF2B5EF4-FFF2-40B4-BE49-F238E27FC236}">
                  <a16:creationId xmlns:a16="http://schemas.microsoft.com/office/drawing/2014/main" id="{4470B3F5-3F72-784E-BF0B-DAF72E5BB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" r="2597"/>
            <a:stretch>
              <a:fillRect/>
            </a:stretch>
          </p:blipFill>
          <p:spPr bwMode="auto">
            <a:xfrm>
              <a:off x="3129468" y="904820"/>
              <a:ext cx="5090403" cy="52470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Line 39">
              <a:extLst>
                <a:ext uri="{FF2B5EF4-FFF2-40B4-BE49-F238E27FC236}">
                  <a16:creationId xmlns:a16="http://schemas.microsoft.com/office/drawing/2014/main" id="{F1CA9AD3-8190-5243-B847-BBA3C39C2B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92123" y="1219199"/>
              <a:ext cx="16892" cy="455310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BB81F0-CA93-BB40-95FE-05BE4D1F0C0B}"/>
                </a:ext>
              </a:extLst>
            </p:cNvPr>
            <p:cNvSpPr txBox="1"/>
            <p:nvPr/>
          </p:nvSpPr>
          <p:spPr>
            <a:xfrm>
              <a:off x="4695092" y="5782519"/>
              <a:ext cx="138415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i="1" baseline="30000">
                  <a:solidFill>
                    <a:srgbClr val="FF0000"/>
                  </a:solidFill>
                </a:rPr>
                <a:t>55</a:t>
              </a:r>
              <a:r>
                <a:rPr lang="en-CH" i="1">
                  <a:solidFill>
                    <a:srgbClr val="FF0000"/>
                  </a:solidFill>
                </a:rPr>
                <a:t>Fe 5.9 keV</a:t>
              </a:r>
              <a:endParaRPr lang="en-CH" i="1" baseline="30000">
                <a:solidFill>
                  <a:srgbClr val="FF0000"/>
                </a:solidFill>
              </a:endParaRPr>
            </a:p>
          </p:txBody>
        </p:sp>
        <p:sp>
          <p:nvSpPr>
            <p:cNvPr id="13" name="Line 39">
              <a:extLst>
                <a:ext uri="{FF2B5EF4-FFF2-40B4-BE49-F238E27FC236}">
                  <a16:creationId xmlns:a16="http://schemas.microsoft.com/office/drawing/2014/main" id="{DCD1BE51-15A5-9B4D-92AB-B4B4B8A5E0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54066" y="4573258"/>
              <a:ext cx="245745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14" name="Line 39">
              <a:extLst>
                <a:ext uri="{FF2B5EF4-FFF2-40B4-BE49-F238E27FC236}">
                  <a16:creationId xmlns:a16="http://schemas.microsoft.com/office/drawing/2014/main" id="{0677E99F-7850-FC4B-A65F-137D7536F0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452116" y="3939388"/>
              <a:ext cx="2359401" cy="823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15" name="Line 39">
              <a:extLst>
                <a:ext uri="{FF2B5EF4-FFF2-40B4-BE49-F238E27FC236}">
                  <a16:creationId xmlns:a16="http://schemas.microsoft.com/office/drawing/2014/main" id="{547C549E-0A04-DE49-9307-7F91DB334D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52115" y="3216729"/>
              <a:ext cx="2462397" cy="6462"/>
            </a:xfrm>
            <a:prstGeom prst="line">
              <a:avLst/>
            </a:prstGeom>
            <a:noFill/>
            <a:ln w="1905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B89BCC2-3D1F-8432-FE57-A81BDB15D5DE}"/>
                </a:ext>
              </a:extLst>
            </p:cNvPr>
            <p:cNvSpPr txBox="1"/>
            <p:nvPr/>
          </p:nvSpPr>
          <p:spPr>
            <a:xfrm>
              <a:off x="4152874" y="4347496"/>
              <a:ext cx="716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>
                  <a:solidFill>
                    <a:srgbClr val="FF0000"/>
                  </a:solidFill>
                </a:rPr>
                <a:t>3 mm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9F8323A-05EC-12EC-92C0-6DDBA58F7DF9}"/>
                </a:ext>
              </a:extLst>
            </p:cNvPr>
            <p:cNvSpPr txBox="1"/>
            <p:nvPr/>
          </p:nvSpPr>
          <p:spPr>
            <a:xfrm>
              <a:off x="4013811" y="3754722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>
                  <a:solidFill>
                    <a:schemeClr val="accent1">
                      <a:lumMod val="75000"/>
                    </a:schemeClr>
                  </a:solidFill>
                </a:rPr>
                <a:t>2 cm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1A2854-26A1-5208-B173-40EF0C2EC3CD}"/>
                </a:ext>
              </a:extLst>
            </p:cNvPr>
            <p:cNvSpPr txBox="1"/>
            <p:nvPr/>
          </p:nvSpPr>
          <p:spPr>
            <a:xfrm>
              <a:off x="3891574" y="2994666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>
                  <a:solidFill>
                    <a:srgbClr val="00A522"/>
                  </a:solidFill>
                </a:rPr>
                <a:t>20 cm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0BF6336-793F-EBB4-2E83-25935528204B}"/>
              </a:ext>
            </a:extLst>
          </p:cNvPr>
          <p:cNvSpPr txBox="1"/>
          <p:nvPr/>
        </p:nvSpPr>
        <p:spPr>
          <a:xfrm>
            <a:off x="4366773" y="1086307"/>
            <a:ext cx="7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/>
              <a:t>100 m</a:t>
            </a:r>
          </a:p>
        </p:txBody>
      </p:sp>
    </p:spTree>
    <p:extLst>
      <p:ext uri="{BB962C8B-B14F-4D97-AF65-F5344CB8AC3E}">
        <p14:creationId xmlns:p14="http://schemas.microsoft.com/office/powerpoint/2010/main" val="3816705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37744" y="0"/>
            <a:ext cx="2042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Soft X-Rays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796185-8968-2149-ABCB-4D48768C9C60}"/>
              </a:ext>
            </a:extLst>
          </p:cNvPr>
          <p:cNvSpPr txBox="1"/>
          <p:nvPr/>
        </p:nvSpPr>
        <p:spPr>
          <a:xfrm>
            <a:off x="437744" y="344933"/>
            <a:ext cx="1992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ESCAPE PEAK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8A6AA3-7E74-A84A-A0C1-5BFA0EDD360A}"/>
              </a:ext>
            </a:extLst>
          </p:cNvPr>
          <p:cNvGrpSpPr/>
          <p:nvPr/>
        </p:nvGrpSpPr>
        <p:grpSpPr>
          <a:xfrm>
            <a:off x="-10462" y="860680"/>
            <a:ext cx="4800876" cy="3751361"/>
            <a:chOff x="437743" y="1580941"/>
            <a:chExt cx="4897931" cy="4098578"/>
          </a:xfrm>
        </p:grpSpPr>
        <p:grpSp>
          <p:nvGrpSpPr>
            <p:cNvPr id="9" name="Group 43">
              <a:extLst>
                <a:ext uri="{FF2B5EF4-FFF2-40B4-BE49-F238E27FC236}">
                  <a16:creationId xmlns:a16="http://schemas.microsoft.com/office/drawing/2014/main" id="{C0667A3D-AEFF-3143-82E8-19DB945642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743" y="1580941"/>
              <a:ext cx="4897931" cy="3764782"/>
              <a:chOff x="336" y="1920"/>
              <a:chExt cx="2592" cy="2064"/>
            </a:xfrm>
          </p:grpSpPr>
          <p:pic>
            <p:nvPicPr>
              <p:cNvPr id="11" name="Picture 27" descr="absorption length argon">
                <a:extLst>
                  <a:ext uri="{FF2B5EF4-FFF2-40B4-BE49-F238E27FC236}">
                    <a16:creationId xmlns:a16="http://schemas.microsoft.com/office/drawing/2014/main" id="{7B2D50E9-4251-3A45-8103-BD927FC9C0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" y="1920"/>
                <a:ext cx="2592" cy="20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Line 28">
                <a:extLst>
                  <a:ext uri="{FF2B5EF4-FFF2-40B4-BE49-F238E27FC236}">
                    <a16:creationId xmlns:a16="http://schemas.microsoft.com/office/drawing/2014/main" id="{2D4CEB59-281F-7D45-A04A-6FEFCBD3F7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89" y="2516"/>
                <a:ext cx="12" cy="1465"/>
              </a:xfrm>
              <a:prstGeom prst="line">
                <a:avLst/>
              </a:prstGeom>
              <a:noFill/>
              <a:ln w="19050">
                <a:solidFill>
                  <a:srgbClr val="FF0F0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4" name="Freeform 29">
                <a:extLst>
                  <a:ext uri="{FF2B5EF4-FFF2-40B4-BE49-F238E27FC236}">
                    <a16:creationId xmlns:a16="http://schemas.microsoft.com/office/drawing/2014/main" id="{22A8DA34-7280-664F-919E-4AF69AB46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" y="2333"/>
                <a:ext cx="528" cy="321"/>
              </a:xfrm>
              <a:custGeom>
                <a:avLst/>
                <a:gdLst>
                  <a:gd name="T0" fmla="*/ 528 w 576"/>
                  <a:gd name="T1" fmla="*/ 321 h 216"/>
                  <a:gd name="T2" fmla="*/ 352 w 576"/>
                  <a:gd name="T3" fmla="*/ 36 h 216"/>
                  <a:gd name="T4" fmla="*/ 0 w 576"/>
                  <a:gd name="T5" fmla="*/ 107 h 2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76" h="216">
                    <a:moveTo>
                      <a:pt x="576" y="216"/>
                    </a:moveTo>
                    <a:cubicBezTo>
                      <a:pt x="528" y="132"/>
                      <a:pt x="480" y="48"/>
                      <a:pt x="384" y="24"/>
                    </a:cubicBezTo>
                    <a:cubicBezTo>
                      <a:pt x="288" y="0"/>
                      <a:pt x="144" y="36"/>
                      <a:pt x="0" y="72"/>
                    </a:cubicBezTo>
                  </a:path>
                </a:pathLst>
              </a:custGeom>
              <a:noFill/>
              <a:ln w="9525">
                <a:solidFill>
                  <a:srgbClr val="0E1BFF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15" name="Text Box 30">
                <a:extLst>
                  <a:ext uri="{FF2B5EF4-FFF2-40B4-BE49-F238E27FC236}">
                    <a16:creationId xmlns:a16="http://schemas.microsoft.com/office/drawing/2014/main" id="{1FF51945-687B-0247-A2B4-3542882A72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52" y="2562"/>
                <a:ext cx="3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>
                    <a:solidFill>
                      <a:srgbClr val="FF0F0F"/>
                    </a:solidFill>
                    <a:latin typeface="Arial" charset="0"/>
                    <a:ea typeface="ＭＳ Ｐゴシック" charset="0"/>
                  </a:rPr>
                  <a:t>2 cm</a:t>
                </a:r>
              </a:p>
            </p:txBody>
          </p:sp>
          <p:sp>
            <p:nvSpPr>
              <p:cNvPr id="16" name="Line 31">
                <a:extLst>
                  <a:ext uri="{FF2B5EF4-FFF2-40B4-BE49-F238E27FC236}">
                    <a16:creationId xmlns:a16="http://schemas.microsoft.com/office/drawing/2014/main" id="{2C047230-FD17-4945-AA1D-E1B525CCA6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920" y="2654"/>
                <a:ext cx="432" cy="0"/>
              </a:xfrm>
              <a:prstGeom prst="line">
                <a:avLst/>
              </a:prstGeom>
              <a:noFill/>
              <a:ln w="19050">
                <a:solidFill>
                  <a:srgbClr val="FF0F0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7" name="Line 32">
                <a:extLst>
                  <a:ext uri="{FF2B5EF4-FFF2-40B4-BE49-F238E27FC236}">
                    <a16:creationId xmlns:a16="http://schemas.microsoft.com/office/drawing/2014/main" id="{2F6C07D1-70DA-784D-8AD0-26684DC164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440" y="2415"/>
                <a:ext cx="432" cy="0"/>
              </a:xfrm>
              <a:prstGeom prst="line">
                <a:avLst/>
              </a:prstGeom>
              <a:noFill/>
              <a:ln w="19050">
                <a:solidFill>
                  <a:srgbClr val="FF0F0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8" name="Text Box 33">
                <a:extLst>
                  <a:ext uri="{FF2B5EF4-FFF2-40B4-BE49-F238E27FC236}">
                    <a16:creationId xmlns:a16="http://schemas.microsoft.com/office/drawing/2014/main" id="{E58869D0-384C-5E49-9024-A8D9375A64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" y="2241"/>
                <a:ext cx="33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>
                    <a:solidFill>
                      <a:srgbClr val="FF0F0F"/>
                    </a:solidFill>
                    <a:latin typeface="Arial" charset="0"/>
                    <a:ea typeface="ＭＳ Ｐゴシック" charset="0"/>
                  </a:rPr>
                  <a:t>4 cm</a:t>
                </a:r>
              </a:p>
            </p:txBody>
          </p:sp>
          <p:grpSp>
            <p:nvGrpSpPr>
              <p:cNvPr id="19" name="Group 34">
                <a:extLst>
                  <a:ext uri="{FF2B5EF4-FFF2-40B4-BE49-F238E27FC236}">
                    <a16:creationId xmlns:a16="http://schemas.microsoft.com/office/drawing/2014/main" id="{8087D79F-A82A-2742-9502-F35E25CEA0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210136">
                <a:off x="1872" y="2333"/>
                <a:ext cx="465" cy="36"/>
                <a:chOff x="432" y="3024"/>
                <a:chExt cx="1632" cy="81"/>
              </a:xfrm>
            </p:grpSpPr>
            <p:sp>
              <p:nvSpPr>
                <p:cNvPr id="20" name="Freeform 35">
                  <a:extLst>
                    <a:ext uri="{FF2B5EF4-FFF2-40B4-BE49-F238E27FC236}">
                      <a16:creationId xmlns:a16="http://schemas.microsoft.com/office/drawing/2014/main" id="{2133661B-6616-8B4E-B236-E63E3D4604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" y="3024"/>
                  <a:ext cx="816" cy="80"/>
                </a:xfrm>
                <a:custGeom>
                  <a:avLst/>
                  <a:gdLst>
                    <a:gd name="T0" fmla="*/ 0 w 1296"/>
                    <a:gd name="T1" fmla="*/ 48 h 360"/>
                    <a:gd name="T2" fmla="*/ 60 w 1296"/>
                    <a:gd name="T3" fmla="*/ 5 h 360"/>
                    <a:gd name="T4" fmla="*/ 121 w 1296"/>
                    <a:gd name="T5" fmla="*/ 80 h 360"/>
                    <a:gd name="T6" fmla="*/ 181 w 1296"/>
                    <a:gd name="T7" fmla="*/ 5 h 360"/>
                    <a:gd name="T8" fmla="*/ 242 w 1296"/>
                    <a:gd name="T9" fmla="*/ 80 h 360"/>
                    <a:gd name="T10" fmla="*/ 302 w 1296"/>
                    <a:gd name="T11" fmla="*/ 5 h 360"/>
                    <a:gd name="T12" fmla="*/ 363 w 1296"/>
                    <a:gd name="T13" fmla="*/ 80 h 360"/>
                    <a:gd name="T14" fmla="*/ 423 w 1296"/>
                    <a:gd name="T15" fmla="*/ 5 h 360"/>
                    <a:gd name="T16" fmla="*/ 484 w 1296"/>
                    <a:gd name="T17" fmla="*/ 80 h 360"/>
                    <a:gd name="T18" fmla="*/ 544 w 1296"/>
                    <a:gd name="T19" fmla="*/ 5 h 360"/>
                    <a:gd name="T20" fmla="*/ 604 w 1296"/>
                    <a:gd name="T21" fmla="*/ 80 h 360"/>
                    <a:gd name="T22" fmla="*/ 665 w 1296"/>
                    <a:gd name="T23" fmla="*/ 5 h 360"/>
                    <a:gd name="T24" fmla="*/ 725 w 1296"/>
                    <a:gd name="T25" fmla="*/ 80 h 360"/>
                    <a:gd name="T26" fmla="*/ 786 w 1296"/>
                    <a:gd name="T27" fmla="*/ 5 h 360"/>
                    <a:gd name="T28" fmla="*/ 816 w 1296"/>
                    <a:gd name="T29" fmla="*/ 48 h 36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96" h="360">
                      <a:moveTo>
                        <a:pt x="0" y="216"/>
                      </a:moveTo>
                      <a:cubicBezTo>
                        <a:pt x="32" y="108"/>
                        <a:pt x="64" y="0"/>
                        <a:pt x="96" y="24"/>
                      </a:cubicBezTo>
                      <a:cubicBezTo>
                        <a:pt x="128" y="48"/>
                        <a:pt x="160" y="360"/>
                        <a:pt x="192" y="360"/>
                      </a:cubicBezTo>
                      <a:cubicBezTo>
                        <a:pt x="224" y="360"/>
                        <a:pt x="256" y="24"/>
                        <a:pt x="288" y="24"/>
                      </a:cubicBezTo>
                      <a:cubicBezTo>
                        <a:pt x="320" y="24"/>
                        <a:pt x="352" y="360"/>
                        <a:pt x="384" y="360"/>
                      </a:cubicBezTo>
                      <a:cubicBezTo>
                        <a:pt x="416" y="360"/>
                        <a:pt x="448" y="24"/>
                        <a:pt x="480" y="24"/>
                      </a:cubicBezTo>
                      <a:cubicBezTo>
                        <a:pt x="512" y="24"/>
                        <a:pt x="544" y="360"/>
                        <a:pt x="576" y="360"/>
                      </a:cubicBezTo>
                      <a:cubicBezTo>
                        <a:pt x="608" y="360"/>
                        <a:pt x="640" y="24"/>
                        <a:pt x="672" y="24"/>
                      </a:cubicBezTo>
                      <a:cubicBezTo>
                        <a:pt x="704" y="24"/>
                        <a:pt x="736" y="360"/>
                        <a:pt x="768" y="360"/>
                      </a:cubicBezTo>
                      <a:cubicBezTo>
                        <a:pt x="800" y="360"/>
                        <a:pt x="832" y="24"/>
                        <a:pt x="864" y="24"/>
                      </a:cubicBezTo>
                      <a:cubicBezTo>
                        <a:pt x="896" y="24"/>
                        <a:pt x="928" y="360"/>
                        <a:pt x="960" y="360"/>
                      </a:cubicBezTo>
                      <a:cubicBezTo>
                        <a:pt x="992" y="360"/>
                        <a:pt x="1024" y="24"/>
                        <a:pt x="1056" y="24"/>
                      </a:cubicBezTo>
                      <a:cubicBezTo>
                        <a:pt x="1088" y="24"/>
                        <a:pt x="1120" y="360"/>
                        <a:pt x="1152" y="360"/>
                      </a:cubicBezTo>
                      <a:cubicBezTo>
                        <a:pt x="1184" y="360"/>
                        <a:pt x="1224" y="48"/>
                        <a:pt x="1248" y="24"/>
                      </a:cubicBezTo>
                      <a:cubicBezTo>
                        <a:pt x="1272" y="0"/>
                        <a:pt x="1284" y="108"/>
                        <a:pt x="1296" y="216"/>
                      </a:cubicBezTo>
                    </a:path>
                  </a:pathLst>
                </a:custGeom>
                <a:noFill/>
                <a:ln w="19050" cmpd="sng">
                  <a:solidFill>
                    <a:srgbClr val="0E1B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21" name="Freeform 36">
                  <a:extLst>
                    <a:ext uri="{FF2B5EF4-FFF2-40B4-BE49-F238E27FC236}">
                      <a16:creationId xmlns:a16="http://schemas.microsoft.com/office/drawing/2014/main" id="{5C8521C5-E072-EE4A-85DA-774E50B4C0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248" y="3024"/>
                  <a:ext cx="816" cy="81"/>
                </a:xfrm>
                <a:custGeom>
                  <a:avLst/>
                  <a:gdLst>
                    <a:gd name="T0" fmla="*/ 0 w 1296"/>
                    <a:gd name="T1" fmla="*/ 49 h 360"/>
                    <a:gd name="T2" fmla="*/ 60 w 1296"/>
                    <a:gd name="T3" fmla="*/ 5 h 360"/>
                    <a:gd name="T4" fmla="*/ 121 w 1296"/>
                    <a:gd name="T5" fmla="*/ 81 h 360"/>
                    <a:gd name="T6" fmla="*/ 181 w 1296"/>
                    <a:gd name="T7" fmla="*/ 5 h 360"/>
                    <a:gd name="T8" fmla="*/ 242 w 1296"/>
                    <a:gd name="T9" fmla="*/ 81 h 360"/>
                    <a:gd name="T10" fmla="*/ 302 w 1296"/>
                    <a:gd name="T11" fmla="*/ 5 h 360"/>
                    <a:gd name="T12" fmla="*/ 363 w 1296"/>
                    <a:gd name="T13" fmla="*/ 81 h 360"/>
                    <a:gd name="T14" fmla="*/ 423 w 1296"/>
                    <a:gd name="T15" fmla="*/ 5 h 360"/>
                    <a:gd name="T16" fmla="*/ 484 w 1296"/>
                    <a:gd name="T17" fmla="*/ 81 h 360"/>
                    <a:gd name="T18" fmla="*/ 544 w 1296"/>
                    <a:gd name="T19" fmla="*/ 5 h 360"/>
                    <a:gd name="T20" fmla="*/ 604 w 1296"/>
                    <a:gd name="T21" fmla="*/ 81 h 360"/>
                    <a:gd name="T22" fmla="*/ 665 w 1296"/>
                    <a:gd name="T23" fmla="*/ 5 h 360"/>
                    <a:gd name="T24" fmla="*/ 725 w 1296"/>
                    <a:gd name="T25" fmla="*/ 81 h 360"/>
                    <a:gd name="T26" fmla="*/ 786 w 1296"/>
                    <a:gd name="T27" fmla="*/ 5 h 360"/>
                    <a:gd name="T28" fmla="*/ 816 w 1296"/>
                    <a:gd name="T29" fmla="*/ 49 h 36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96" h="360">
                      <a:moveTo>
                        <a:pt x="0" y="216"/>
                      </a:moveTo>
                      <a:cubicBezTo>
                        <a:pt x="32" y="108"/>
                        <a:pt x="64" y="0"/>
                        <a:pt x="96" y="24"/>
                      </a:cubicBezTo>
                      <a:cubicBezTo>
                        <a:pt x="128" y="48"/>
                        <a:pt x="160" y="360"/>
                        <a:pt x="192" y="360"/>
                      </a:cubicBezTo>
                      <a:cubicBezTo>
                        <a:pt x="224" y="360"/>
                        <a:pt x="256" y="24"/>
                        <a:pt x="288" y="24"/>
                      </a:cubicBezTo>
                      <a:cubicBezTo>
                        <a:pt x="320" y="24"/>
                        <a:pt x="352" y="360"/>
                        <a:pt x="384" y="360"/>
                      </a:cubicBezTo>
                      <a:cubicBezTo>
                        <a:pt x="416" y="360"/>
                        <a:pt x="448" y="24"/>
                        <a:pt x="480" y="24"/>
                      </a:cubicBezTo>
                      <a:cubicBezTo>
                        <a:pt x="512" y="24"/>
                        <a:pt x="544" y="360"/>
                        <a:pt x="576" y="360"/>
                      </a:cubicBezTo>
                      <a:cubicBezTo>
                        <a:pt x="608" y="360"/>
                        <a:pt x="640" y="24"/>
                        <a:pt x="672" y="24"/>
                      </a:cubicBezTo>
                      <a:cubicBezTo>
                        <a:pt x="704" y="24"/>
                        <a:pt x="736" y="360"/>
                        <a:pt x="768" y="360"/>
                      </a:cubicBezTo>
                      <a:cubicBezTo>
                        <a:pt x="800" y="360"/>
                        <a:pt x="832" y="24"/>
                        <a:pt x="864" y="24"/>
                      </a:cubicBezTo>
                      <a:cubicBezTo>
                        <a:pt x="896" y="24"/>
                        <a:pt x="928" y="360"/>
                        <a:pt x="960" y="360"/>
                      </a:cubicBezTo>
                      <a:cubicBezTo>
                        <a:pt x="992" y="360"/>
                        <a:pt x="1024" y="24"/>
                        <a:pt x="1056" y="24"/>
                      </a:cubicBezTo>
                      <a:cubicBezTo>
                        <a:pt x="1088" y="24"/>
                        <a:pt x="1120" y="360"/>
                        <a:pt x="1152" y="360"/>
                      </a:cubicBezTo>
                      <a:cubicBezTo>
                        <a:pt x="1184" y="360"/>
                        <a:pt x="1224" y="48"/>
                        <a:pt x="1248" y="24"/>
                      </a:cubicBezTo>
                      <a:cubicBezTo>
                        <a:pt x="1272" y="0"/>
                        <a:pt x="1284" y="108"/>
                        <a:pt x="1296" y="216"/>
                      </a:cubicBezTo>
                    </a:path>
                  </a:pathLst>
                </a:custGeom>
                <a:noFill/>
                <a:ln w="19050" cmpd="sng">
                  <a:solidFill>
                    <a:srgbClr val="0E1B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sp>
            <p:nvSpPr>
              <p:cNvPr id="7" name="Line 28">
                <a:extLst>
                  <a:ext uri="{FF2B5EF4-FFF2-40B4-BE49-F238E27FC236}">
                    <a16:creationId xmlns:a16="http://schemas.microsoft.com/office/drawing/2014/main" id="{3B535D8E-8053-7201-D6B9-3383696C2F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69" y="3231"/>
                <a:ext cx="0" cy="734"/>
              </a:xfrm>
              <a:prstGeom prst="line">
                <a:avLst/>
              </a:prstGeom>
              <a:noFill/>
              <a:ln w="19050">
                <a:solidFill>
                  <a:srgbClr val="FF0F0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7B80185-564A-F94E-9F49-57A3048E9714}"/>
                </a:ext>
              </a:extLst>
            </p:cNvPr>
            <p:cNvSpPr txBox="1"/>
            <p:nvPr/>
          </p:nvSpPr>
          <p:spPr>
            <a:xfrm>
              <a:off x="3471842" y="5310187"/>
              <a:ext cx="13580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 baseline="30000">
                  <a:solidFill>
                    <a:srgbClr val="FF0000"/>
                  </a:solidFill>
                </a:rPr>
                <a:t>55</a:t>
              </a:r>
              <a:r>
                <a:rPr lang="en-CH" i="1">
                  <a:solidFill>
                    <a:srgbClr val="FF0000"/>
                  </a:solidFill>
                </a:rPr>
                <a:t>Fe 5.9 keV</a:t>
              </a:r>
              <a:endParaRPr lang="en-CH" i="1" baseline="3000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45">
            <a:extLst>
              <a:ext uri="{FF2B5EF4-FFF2-40B4-BE49-F238E27FC236}">
                <a16:creationId xmlns:a16="http://schemas.microsoft.com/office/drawing/2014/main" id="{A3ADBF98-F326-714E-A90C-C901D2E4E5A0}"/>
              </a:ext>
            </a:extLst>
          </p:cNvPr>
          <p:cNvGrpSpPr>
            <a:grpSpLocks/>
          </p:cNvGrpSpPr>
          <p:nvPr/>
        </p:nvGrpSpPr>
        <p:grpSpPr bwMode="auto">
          <a:xfrm>
            <a:off x="4790414" y="1663292"/>
            <a:ext cx="4127500" cy="4351338"/>
            <a:chOff x="3168" y="1248"/>
            <a:chExt cx="2400" cy="2741"/>
          </a:xfrm>
        </p:grpSpPr>
        <p:grpSp>
          <p:nvGrpSpPr>
            <p:cNvPr id="23" name="Group 42">
              <a:extLst>
                <a:ext uri="{FF2B5EF4-FFF2-40B4-BE49-F238E27FC236}">
                  <a16:creationId xmlns:a16="http://schemas.microsoft.com/office/drawing/2014/main" id="{6892E65D-ABFA-8445-849B-6AD36C76B2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1248"/>
              <a:ext cx="2400" cy="2618"/>
              <a:chOff x="3168" y="1248"/>
              <a:chExt cx="2400" cy="2618"/>
            </a:xfrm>
          </p:grpSpPr>
          <p:grpSp>
            <p:nvGrpSpPr>
              <p:cNvPr id="25" name="Group 21">
                <a:extLst>
                  <a:ext uri="{FF2B5EF4-FFF2-40B4-BE49-F238E27FC236}">
                    <a16:creationId xmlns:a16="http://schemas.microsoft.com/office/drawing/2014/main" id="{0C0D2B9E-779F-9D43-96A1-DAE056121A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8" y="1248"/>
                <a:ext cx="2400" cy="2496"/>
                <a:chOff x="2448" y="1440"/>
                <a:chExt cx="3024" cy="2397"/>
              </a:xfrm>
            </p:grpSpPr>
            <p:pic>
              <p:nvPicPr>
                <p:cNvPr id="28" name="Picture 22" descr="Fe55 PH in argon">
                  <a:extLst>
                    <a:ext uri="{FF2B5EF4-FFF2-40B4-BE49-F238E27FC236}">
                      <a16:creationId xmlns:a16="http://schemas.microsoft.com/office/drawing/2014/main" id="{2D3906A9-A54E-C545-9A91-6A78F123C5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1440"/>
                  <a:ext cx="3024" cy="23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" name="Text Box 23">
                  <a:extLst>
                    <a:ext uri="{FF2B5EF4-FFF2-40B4-BE49-F238E27FC236}">
                      <a16:creationId xmlns:a16="http://schemas.microsoft.com/office/drawing/2014/main" id="{08C6A194-B699-5246-9DA0-B805A97898A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32" y="1760"/>
                  <a:ext cx="640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F0F"/>
                      </a:solidFill>
                      <a:latin typeface="Arial" charset="0"/>
                      <a:ea typeface="ＭＳ Ｐゴシック" charset="0"/>
                    </a:rPr>
                    <a:t>5.9 keV</a:t>
                  </a:r>
                </a:p>
              </p:txBody>
            </p:sp>
            <p:sp>
              <p:nvSpPr>
                <p:cNvPr id="30" name="Text Box 24">
                  <a:extLst>
                    <a:ext uri="{FF2B5EF4-FFF2-40B4-BE49-F238E27FC236}">
                      <a16:creationId xmlns:a16="http://schemas.microsoft.com/office/drawing/2014/main" id="{2E06208F-8B91-6142-8014-FF7F1B883E0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27" y="3071"/>
                  <a:ext cx="775" cy="2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solidFill>
                        <a:srgbClr val="FF0F0F"/>
                      </a:solidFill>
                      <a:latin typeface="Arial" charset="0"/>
                      <a:ea typeface="ＭＳ Ｐゴシック" charset="0"/>
                    </a:rPr>
                    <a:t>~ 2.7 keV</a:t>
                  </a:r>
                </a:p>
              </p:txBody>
            </p:sp>
          </p:grpSp>
          <p:sp>
            <p:nvSpPr>
              <p:cNvPr id="26" name="Text Box 38">
                <a:extLst>
                  <a:ext uri="{FF2B5EF4-FFF2-40B4-BE49-F238E27FC236}">
                    <a16:creationId xmlns:a16="http://schemas.microsoft.com/office/drawing/2014/main" id="{52E4B138-1524-8B45-81BB-015077E547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07" y="3633"/>
                <a:ext cx="55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i="1">
                    <a:solidFill>
                      <a:srgbClr val="FF0F0F"/>
                    </a:solidFill>
                    <a:latin typeface="Arial" charset="0"/>
                    <a:ea typeface="ＭＳ Ｐゴシック" charset="0"/>
                  </a:rPr>
                  <a:t>Escape</a:t>
                </a:r>
              </a:p>
            </p:txBody>
          </p:sp>
          <p:sp>
            <p:nvSpPr>
              <p:cNvPr id="27" name="Line 39">
                <a:extLst>
                  <a:ext uri="{FF2B5EF4-FFF2-40B4-BE49-F238E27FC236}">
                    <a16:creationId xmlns:a16="http://schemas.microsoft.com/office/drawing/2014/main" id="{66F1C1F2-1C60-6941-A45B-67248ADD22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4" y="3144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1" name="Line 39">
                <a:extLst>
                  <a:ext uri="{FF2B5EF4-FFF2-40B4-BE49-F238E27FC236}">
                    <a16:creationId xmlns:a16="http://schemas.microsoft.com/office/drawing/2014/main" id="{CBA440FA-2F46-394E-AD48-A393153AAB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28" y="1907"/>
                <a:ext cx="0" cy="1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</p:grpSp>
        <p:sp>
          <p:nvSpPr>
            <p:cNvPr id="24" name="Text Box 44">
              <a:extLst>
                <a:ext uri="{FF2B5EF4-FFF2-40B4-BE49-F238E27FC236}">
                  <a16:creationId xmlns:a16="http://schemas.microsoft.com/office/drawing/2014/main" id="{DD795AAF-9833-3C4E-A43A-477A37837E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56"/>
              <a:ext cx="104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it-IT" altLang="en-CH" sz="1800" i="1" err="1">
                  <a:solidFill>
                    <a:srgbClr val="FF0F21"/>
                  </a:solidFill>
                </a:rPr>
                <a:t>Main</a:t>
              </a:r>
              <a:r>
                <a:rPr lang="it-IT" altLang="en-CH" sz="1800" i="1">
                  <a:solidFill>
                    <a:srgbClr val="FF0F21"/>
                  </a:solidFill>
                </a:rPr>
                <a:t> </a:t>
              </a:r>
              <a:r>
                <a:rPr lang="it-IT" altLang="en-CH" sz="1800" i="1" err="1">
                  <a:solidFill>
                    <a:srgbClr val="FF0F21"/>
                  </a:solidFill>
                </a:rPr>
                <a:t>Peak</a:t>
              </a:r>
              <a:endParaRPr lang="it-IT" altLang="en-CH" sz="1800" i="1">
                <a:solidFill>
                  <a:srgbClr val="FF0F21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DDCECD3-C208-87A2-589A-A35F0356A8DA}"/>
              </a:ext>
            </a:extLst>
          </p:cNvPr>
          <p:cNvSpPr txBox="1"/>
          <p:nvPr/>
        </p:nvSpPr>
        <p:spPr>
          <a:xfrm>
            <a:off x="5241581" y="1270408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Argon NTP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8E4343-92E3-C5D7-B96D-9BFDE8EEF2E5}"/>
              </a:ext>
            </a:extLst>
          </p:cNvPr>
          <p:cNvSpPr txBox="1"/>
          <p:nvPr/>
        </p:nvSpPr>
        <p:spPr>
          <a:xfrm>
            <a:off x="2148854" y="4006840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FF0000"/>
                </a:solidFill>
              </a:rPr>
              <a:t>E</a:t>
            </a:r>
            <a:r>
              <a:rPr lang="en-GB" i="1" baseline="-25000">
                <a:solidFill>
                  <a:srgbClr val="FF0000"/>
                </a:solidFill>
              </a:rPr>
              <a:t>K</a:t>
            </a:r>
            <a:r>
              <a:rPr lang="en-GB" i="1">
                <a:solidFill>
                  <a:srgbClr val="FF0000"/>
                </a:solidFill>
              </a:rPr>
              <a:t> 3.2 keV</a:t>
            </a:r>
          </a:p>
        </p:txBody>
      </p:sp>
      <p:grpSp>
        <p:nvGrpSpPr>
          <p:cNvPr id="32" name="Group 4">
            <a:extLst>
              <a:ext uri="{FF2B5EF4-FFF2-40B4-BE49-F238E27FC236}">
                <a16:creationId xmlns:a16="http://schemas.microsoft.com/office/drawing/2014/main" id="{22A1E4FE-C504-67FF-5F84-952722811C36}"/>
              </a:ext>
            </a:extLst>
          </p:cNvPr>
          <p:cNvGrpSpPr>
            <a:grpSpLocks/>
          </p:cNvGrpSpPr>
          <p:nvPr/>
        </p:nvGrpSpPr>
        <p:grpSpPr bwMode="auto">
          <a:xfrm>
            <a:off x="560061" y="5008607"/>
            <a:ext cx="1755775" cy="1036638"/>
            <a:chOff x="3168" y="528"/>
            <a:chExt cx="1021" cy="653"/>
          </a:xfrm>
        </p:grpSpPr>
        <p:sp>
          <p:nvSpPr>
            <p:cNvPr id="33" name="Rectangle 5">
              <a:extLst>
                <a:ext uri="{FF2B5EF4-FFF2-40B4-BE49-F238E27FC236}">
                  <a16:creationId xmlns:a16="http://schemas.microsoft.com/office/drawing/2014/main" id="{D325F429-F78C-CA4F-934D-C16A8681F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1" y="528"/>
              <a:ext cx="858" cy="653"/>
            </a:xfrm>
            <a:prstGeom prst="rect">
              <a:avLst/>
            </a:prstGeom>
            <a:solidFill>
              <a:srgbClr val="CDCDC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34" name="Group 6">
              <a:extLst>
                <a:ext uri="{FF2B5EF4-FFF2-40B4-BE49-F238E27FC236}">
                  <a16:creationId xmlns:a16="http://schemas.microsoft.com/office/drawing/2014/main" id="{111B03E6-1F18-8070-D754-A30C9B1FF2C8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168" y="855"/>
              <a:ext cx="465" cy="38"/>
              <a:chOff x="432" y="3024"/>
              <a:chExt cx="1632" cy="81"/>
            </a:xfrm>
          </p:grpSpPr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789D71D1-824C-B43D-E913-49BA40C0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48 h 360"/>
                  <a:gd name="T2" fmla="*/ 60 w 1296"/>
                  <a:gd name="T3" fmla="*/ 5 h 360"/>
                  <a:gd name="T4" fmla="*/ 121 w 1296"/>
                  <a:gd name="T5" fmla="*/ 80 h 360"/>
                  <a:gd name="T6" fmla="*/ 181 w 1296"/>
                  <a:gd name="T7" fmla="*/ 5 h 360"/>
                  <a:gd name="T8" fmla="*/ 242 w 1296"/>
                  <a:gd name="T9" fmla="*/ 80 h 360"/>
                  <a:gd name="T10" fmla="*/ 302 w 1296"/>
                  <a:gd name="T11" fmla="*/ 5 h 360"/>
                  <a:gd name="T12" fmla="*/ 363 w 1296"/>
                  <a:gd name="T13" fmla="*/ 80 h 360"/>
                  <a:gd name="T14" fmla="*/ 423 w 1296"/>
                  <a:gd name="T15" fmla="*/ 5 h 360"/>
                  <a:gd name="T16" fmla="*/ 484 w 1296"/>
                  <a:gd name="T17" fmla="*/ 80 h 360"/>
                  <a:gd name="T18" fmla="*/ 544 w 1296"/>
                  <a:gd name="T19" fmla="*/ 5 h 360"/>
                  <a:gd name="T20" fmla="*/ 604 w 1296"/>
                  <a:gd name="T21" fmla="*/ 80 h 360"/>
                  <a:gd name="T22" fmla="*/ 665 w 1296"/>
                  <a:gd name="T23" fmla="*/ 5 h 360"/>
                  <a:gd name="T24" fmla="*/ 725 w 1296"/>
                  <a:gd name="T25" fmla="*/ 80 h 360"/>
                  <a:gd name="T26" fmla="*/ 786 w 1296"/>
                  <a:gd name="T27" fmla="*/ 5 h 360"/>
                  <a:gd name="T28" fmla="*/ 816 w 1296"/>
                  <a:gd name="T29" fmla="*/ 48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51E1AA0C-6804-7339-7822-B7633F6BCD64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49 h 360"/>
                  <a:gd name="T2" fmla="*/ 60 w 1296"/>
                  <a:gd name="T3" fmla="*/ 5 h 360"/>
                  <a:gd name="T4" fmla="*/ 121 w 1296"/>
                  <a:gd name="T5" fmla="*/ 81 h 360"/>
                  <a:gd name="T6" fmla="*/ 181 w 1296"/>
                  <a:gd name="T7" fmla="*/ 5 h 360"/>
                  <a:gd name="T8" fmla="*/ 242 w 1296"/>
                  <a:gd name="T9" fmla="*/ 81 h 360"/>
                  <a:gd name="T10" fmla="*/ 302 w 1296"/>
                  <a:gd name="T11" fmla="*/ 5 h 360"/>
                  <a:gd name="T12" fmla="*/ 363 w 1296"/>
                  <a:gd name="T13" fmla="*/ 81 h 360"/>
                  <a:gd name="T14" fmla="*/ 423 w 1296"/>
                  <a:gd name="T15" fmla="*/ 5 h 360"/>
                  <a:gd name="T16" fmla="*/ 484 w 1296"/>
                  <a:gd name="T17" fmla="*/ 81 h 360"/>
                  <a:gd name="T18" fmla="*/ 544 w 1296"/>
                  <a:gd name="T19" fmla="*/ 5 h 360"/>
                  <a:gd name="T20" fmla="*/ 604 w 1296"/>
                  <a:gd name="T21" fmla="*/ 81 h 360"/>
                  <a:gd name="T22" fmla="*/ 665 w 1296"/>
                  <a:gd name="T23" fmla="*/ 5 h 360"/>
                  <a:gd name="T24" fmla="*/ 725 w 1296"/>
                  <a:gd name="T25" fmla="*/ 81 h 360"/>
                  <a:gd name="T26" fmla="*/ 786 w 1296"/>
                  <a:gd name="T27" fmla="*/ 5 h 360"/>
                  <a:gd name="T28" fmla="*/ 816 w 1296"/>
                  <a:gd name="T29" fmla="*/ 49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17E4833C-5E5B-4F8E-5DB3-C85D07936545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3617" y="773"/>
              <a:ext cx="233" cy="37"/>
            </a:xfrm>
            <a:custGeom>
              <a:avLst/>
              <a:gdLst>
                <a:gd name="T0" fmla="*/ 0 w 1296"/>
                <a:gd name="T1" fmla="*/ 22 h 360"/>
                <a:gd name="T2" fmla="*/ 17 w 1296"/>
                <a:gd name="T3" fmla="*/ 2 h 360"/>
                <a:gd name="T4" fmla="*/ 35 w 1296"/>
                <a:gd name="T5" fmla="*/ 37 h 360"/>
                <a:gd name="T6" fmla="*/ 52 w 1296"/>
                <a:gd name="T7" fmla="*/ 2 h 360"/>
                <a:gd name="T8" fmla="*/ 69 w 1296"/>
                <a:gd name="T9" fmla="*/ 37 h 360"/>
                <a:gd name="T10" fmla="*/ 86 w 1296"/>
                <a:gd name="T11" fmla="*/ 2 h 360"/>
                <a:gd name="T12" fmla="*/ 104 w 1296"/>
                <a:gd name="T13" fmla="*/ 37 h 360"/>
                <a:gd name="T14" fmla="*/ 121 w 1296"/>
                <a:gd name="T15" fmla="*/ 2 h 360"/>
                <a:gd name="T16" fmla="*/ 138 w 1296"/>
                <a:gd name="T17" fmla="*/ 37 h 360"/>
                <a:gd name="T18" fmla="*/ 155 w 1296"/>
                <a:gd name="T19" fmla="*/ 2 h 360"/>
                <a:gd name="T20" fmla="*/ 173 w 1296"/>
                <a:gd name="T21" fmla="*/ 37 h 360"/>
                <a:gd name="T22" fmla="*/ 190 w 1296"/>
                <a:gd name="T23" fmla="*/ 2 h 360"/>
                <a:gd name="T24" fmla="*/ 207 w 1296"/>
                <a:gd name="T25" fmla="*/ 37 h 360"/>
                <a:gd name="T26" fmla="*/ 224 w 1296"/>
                <a:gd name="T27" fmla="*/ 2 h 360"/>
                <a:gd name="T28" fmla="*/ 233 w 1296"/>
                <a:gd name="T29" fmla="*/ 22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Line 10">
              <a:extLst>
                <a:ext uri="{FF2B5EF4-FFF2-40B4-BE49-F238E27FC236}">
                  <a16:creationId xmlns:a16="http://schemas.microsoft.com/office/drawing/2014/main" id="{CE76892C-1725-DF95-49F2-B3A23B4982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4" y="861"/>
              <a:ext cx="449" cy="204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37" name="Line 11">
              <a:extLst>
                <a:ext uri="{FF2B5EF4-FFF2-40B4-BE49-F238E27FC236}">
                  <a16:creationId xmlns:a16="http://schemas.microsoft.com/office/drawing/2014/main" id="{7680DEA2-5E01-F431-3488-2FBE4CE134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21" y="718"/>
              <a:ext cx="164" cy="7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0" name="Group 12">
            <a:extLst>
              <a:ext uri="{FF2B5EF4-FFF2-40B4-BE49-F238E27FC236}">
                <a16:creationId xmlns:a16="http://schemas.microsoft.com/office/drawing/2014/main" id="{3EF66A49-ABEB-BF1A-17AB-29546E5F9052}"/>
              </a:ext>
            </a:extLst>
          </p:cNvPr>
          <p:cNvGrpSpPr>
            <a:grpSpLocks/>
          </p:cNvGrpSpPr>
          <p:nvPr/>
        </p:nvGrpSpPr>
        <p:grpSpPr bwMode="auto">
          <a:xfrm>
            <a:off x="2623811" y="5008607"/>
            <a:ext cx="1816100" cy="1058863"/>
            <a:chOff x="336" y="1808"/>
            <a:chExt cx="1241" cy="784"/>
          </a:xfrm>
        </p:grpSpPr>
        <p:sp>
          <p:nvSpPr>
            <p:cNvPr id="41" name="Rectangle 13">
              <a:extLst>
                <a:ext uri="{FF2B5EF4-FFF2-40B4-BE49-F238E27FC236}">
                  <a16:creationId xmlns:a16="http://schemas.microsoft.com/office/drawing/2014/main" id="{54085BE1-AF41-3275-DDE7-776AA99FB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1824"/>
              <a:ext cx="1008" cy="768"/>
            </a:xfrm>
            <a:prstGeom prst="rect">
              <a:avLst/>
            </a:prstGeom>
            <a:solidFill>
              <a:srgbClr val="CDCDC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42" name="Group 14">
              <a:extLst>
                <a:ext uri="{FF2B5EF4-FFF2-40B4-BE49-F238E27FC236}">
                  <a16:creationId xmlns:a16="http://schemas.microsoft.com/office/drawing/2014/main" id="{DAA5DABF-A39C-0264-1E97-DD9984251668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36" y="2208"/>
              <a:ext cx="547" cy="45"/>
              <a:chOff x="432" y="3024"/>
              <a:chExt cx="1632" cy="81"/>
            </a:xfrm>
          </p:grpSpPr>
          <p:sp>
            <p:nvSpPr>
              <p:cNvPr id="47" name="Freeform 15">
                <a:extLst>
                  <a:ext uri="{FF2B5EF4-FFF2-40B4-BE49-F238E27FC236}">
                    <a16:creationId xmlns:a16="http://schemas.microsoft.com/office/drawing/2014/main" id="{56725A39-3554-CABD-CF12-E72910A0F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48 h 360"/>
                  <a:gd name="T2" fmla="*/ 60 w 1296"/>
                  <a:gd name="T3" fmla="*/ 5 h 360"/>
                  <a:gd name="T4" fmla="*/ 121 w 1296"/>
                  <a:gd name="T5" fmla="*/ 80 h 360"/>
                  <a:gd name="T6" fmla="*/ 181 w 1296"/>
                  <a:gd name="T7" fmla="*/ 5 h 360"/>
                  <a:gd name="T8" fmla="*/ 242 w 1296"/>
                  <a:gd name="T9" fmla="*/ 80 h 360"/>
                  <a:gd name="T10" fmla="*/ 302 w 1296"/>
                  <a:gd name="T11" fmla="*/ 5 h 360"/>
                  <a:gd name="T12" fmla="*/ 363 w 1296"/>
                  <a:gd name="T13" fmla="*/ 80 h 360"/>
                  <a:gd name="T14" fmla="*/ 423 w 1296"/>
                  <a:gd name="T15" fmla="*/ 5 h 360"/>
                  <a:gd name="T16" fmla="*/ 484 w 1296"/>
                  <a:gd name="T17" fmla="*/ 80 h 360"/>
                  <a:gd name="T18" fmla="*/ 544 w 1296"/>
                  <a:gd name="T19" fmla="*/ 5 h 360"/>
                  <a:gd name="T20" fmla="*/ 604 w 1296"/>
                  <a:gd name="T21" fmla="*/ 80 h 360"/>
                  <a:gd name="T22" fmla="*/ 665 w 1296"/>
                  <a:gd name="T23" fmla="*/ 5 h 360"/>
                  <a:gd name="T24" fmla="*/ 725 w 1296"/>
                  <a:gd name="T25" fmla="*/ 80 h 360"/>
                  <a:gd name="T26" fmla="*/ 786 w 1296"/>
                  <a:gd name="T27" fmla="*/ 5 h 360"/>
                  <a:gd name="T28" fmla="*/ 816 w 1296"/>
                  <a:gd name="T29" fmla="*/ 48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8" name="Freeform 16">
                <a:extLst>
                  <a:ext uri="{FF2B5EF4-FFF2-40B4-BE49-F238E27FC236}">
                    <a16:creationId xmlns:a16="http://schemas.microsoft.com/office/drawing/2014/main" id="{16FA7CB4-1BD2-5BEF-1661-7F4B1CFC5BC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49 h 360"/>
                  <a:gd name="T2" fmla="*/ 60 w 1296"/>
                  <a:gd name="T3" fmla="*/ 5 h 360"/>
                  <a:gd name="T4" fmla="*/ 121 w 1296"/>
                  <a:gd name="T5" fmla="*/ 81 h 360"/>
                  <a:gd name="T6" fmla="*/ 181 w 1296"/>
                  <a:gd name="T7" fmla="*/ 5 h 360"/>
                  <a:gd name="T8" fmla="*/ 242 w 1296"/>
                  <a:gd name="T9" fmla="*/ 81 h 360"/>
                  <a:gd name="T10" fmla="*/ 302 w 1296"/>
                  <a:gd name="T11" fmla="*/ 5 h 360"/>
                  <a:gd name="T12" fmla="*/ 363 w 1296"/>
                  <a:gd name="T13" fmla="*/ 81 h 360"/>
                  <a:gd name="T14" fmla="*/ 423 w 1296"/>
                  <a:gd name="T15" fmla="*/ 5 h 360"/>
                  <a:gd name="T16" fmla="*/ 484 w 1296"/>
                  <a:gd name="T17" fmla="*/ 81 h 360"/>
                  <a:gd name="T18" fmla="*/ 544 w 1296"/>
                  <a:gd name="T19" fmla="*/ 5 h 360"/>
                  <a:gd name="T20" fmla="*/ 604 w 1296"/>
                  <a:gd name="T21" fmla="*/ 81 h 360"/>
                  <a:gd name="T22" fmla="*/ 665 w 1296"/>
                  <a:gd name="T23" fmla="*/ 5 h 360"/>
                  <a:gd name="T24" fmla="*/ 725 w 1296"/>
                  <a:gd name="T25" fmla="*/ 81 h 360"/>
                  <a:gd name="T26" fmla="*/ 786 w 1296"/>
                  <a:gd name="T27" fmla="*/ 5 h 360"/>
                  <a:gd name="T28" fmla="*/ 816 w 1296"/>
                  <a:gd name="T29" fmla="*/ 49 h 3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3" name="Freeform 17">
              <a:extLst>
                <a:ext uri="{FF2B5EF4-FFF2-40B4-BE49-F238E27FC236}">
                  <a16:creationId xmlns:a16="http://schemas.microsoft.com/office/drawing/2014/main" id="{C8B4754A-7741-F335-92A1-E35045B05DE5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864" y="2112"/>
              <a:ext cx="273" cy="44"/>
            </a:xfrm>
            <a:custGeom>
              <a:avLst/>
              <a:gdLst>
                <a:gd name="T0" fmla="*/ 0 w 1296"/>
                <a:gd name="T1" fmla="*/ 26 h 360"/>
                <a:gd name="T2" fmla="*/ 20 w 1296"/>
                <a:gd name="T3" fmla="*/ 3 h 360"/>
                <a:gd name="T4" fmla="*/ 40 w 1296"/>
                <a:gd name="T5" fmla="*/ 44 h 360"/>
                <a:gd name="T6" fmla="*/ 61 w 1296"/>
                <a:gd name="T7" fmla="*/ 3 h 360"/>
                <a:gd name="T8" fmla="*/ 81 w 1296"/>
                <a:gd name="T9" fmla="*/ 44 h 360"/>
                <a:gd name="T10" fmla="*/ 101 w 1296"/>
                <a:gd name="T11" fmla="*/ 3 h 360"/>
                <a:gd name="T12" fmla="*/ 121 w 1296"/>
                <a:gd name="T13" fmla="*/ 44 h 360"/>
                <a:gd name="T14" fmla="*/ 142 w 1296"/>
                <a:gd name="T15" fmla="*/ 3 h 360"/>
                <a:gd name="T16" fmla="*/ 162 w 1296"/>
                <a:gd name="T17" fmla="*/ 44 h 360"/>
                <a:gd name="T18" fmla="*/ 182 w 1296"/>
                <a:gd name="T19" fmla="*/ 3 h 360"/>
                <a:gd name="T20" fmla="*/ 202 w 1296"/>
                <a:gd name="T21" fmla="*/ 44 h 360"/>
                <a:gd name="T22" fmla="*/ 222 w 1296"/>
                <a:gd name="T23" fmla="*/ 3 h 360"/>
                <a:gd name="T24" fmla="*/ 243 w 1296"/>
                <a:gd name="T25" fmla="*/ 44 h 360"/>
                <a:gd name="T26" fmla="*/ 263 w 1296"/>
                <a:gd name="T27" fmla="*/ 3 h 360"/>
                <a:gd name="T28" fmla="*/ 273 w 1296"/>
                <a:gd name="T29" fmla="*/ 26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Line 18">
              <a:extLst>
                <a:ext uri="{FF2B5EF4-FFF2-40B4-BE49-F238E27FC236}">
                  <a16:creationId xmlns:a16="http://schemas.microsoft.com/office/drawing/2014/main" id="{1C44191D-3A01-24E3-611C-5082139146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2" y="2216"/>
              <a:ext cx="528" cy="240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i="0">
                <a:latin typeface="Arial" charset="0"/>
                <a:ea typeface="ＭＳ Ｐゴシック" charset="0"/>
              </a:endParaRPr>
            </a:p>
          </p:txBody>
        </p:sp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25BF2C9E-1B36-8332-B91A-2FB53AAFC2FC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1088" y="1960"/>
              <a:ext cx="273" cy="44"/>
            </a:xfrm>
            <a:custGeom>
              <a:avLst/>
              <a:gdLst>
                <a:gd name="T0" fmla="*/ 0 w 1296"/>
                <a:gd name="T1" fmla="*/ 26 h 360"/>
                <a:gd name="T2" fmla="*/ 20 w 1296"/>
                <a:gd name="T3" fmla="*/ 3 h 360"/>
                <a:gd name="T4" fmla="*/ 40 w 1296"/>
                <a:gd name="T5" fmla="*/ 44 h 360"/>
                <a:gd name="T6" fmla="*/ 61 w 1296"/>
                <a:gd name="T7" fmla="*/ 3 h 360"/>
                <a:gd name="T8" fmla="*/ 81 w 1296"/>
                <a:gd name="T9" fmla="*/ 44 h 360"/>
                <a:gd name="T10" fmla="*/ 101 w 1296"/>
                <a:gd name="T11" fmla="*/ 3 h 360"/>
                <a:gd name="T12" fmla="*/ 121 w 1296"/>
                <a:gd name="T13" fmla="*/ 44 h 360"/>
                <a:gd name="T14" fmla="*/ 142 w 1296"/>
                <a:gd name="T15" fmla="*/ 3 h 360"/>
                <a:gd name="T16" fmla="*/ 162 w 1296"/>
                <a:gd name="T17" fmla="*/ 44 h 360"/>
                <a:gd name="T18" fmla="*/ 182 w 1296"/>
                <a:gd name="T19" fmla="*/ 3 h 360"/>
                <a:gd name="T20" fmla="*/ 202 w 1296"/>
                <a:gd name="T21" fmla="*/ 44 h 360"/>
                <a:gd name="T22" fmla="*/ 222 w 1296"/>
                <a:gd name="T23" fmla="*/ 3 h 360"/>
                <a:gd name="T24" fmla="*/ 243 w 1296"/>
                <a:gd name="T25" fmla="*/ 44 h 360"/>
                <a:gd name="T26" fmla="*/ 263 w 1296"/>
                <a:gd name="T27" fmla="*/ 3 h 360"/>
                <a:gd name="T28" fmla="*/ 273 w 1296"/>
                <a:gd name="T29" fmla="*/ 26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85F57ADB-2A90-DC23-9160-8B34783CEC9E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1304" y="1808"/>
              <a:ext cx="273" cy="44"/>
            </a:xfrm>
            <a:custGeom>
              <a:avLst/>
              <a:gdLst>
                <a:gd name="T0" fmla="*/ 0 w 1296"/>
                <a:gd name="T1" fmla="*/ 26 h 360"/>
                <a:gd name="T2" fmla="*/ 20 w 1296"/>
                <a:gd name="T3" fmla="*/ 3 h 360"/>
                <a:gd name="T4" fmla="*/ 40 w 1296"/>
                <a:gd name="T5" fmla="*/ 44 h 360"/>
                <a:gd name="T6" fmla="*/ 61 w 1296"/>
                <a:gd name="T7" fmla="*/ 3 h 360"/>
                <a:gd name="T8" fmla="*/ 81 w 1296"/>
                <a:gd name="T9" fmla="*/ 44 h 360"/>
                <a:gd name="T10" fmla="*/ 101 w 1296"/>
                <a:gd name="T11" fmla="*/ 3 h 360"/>
                <a:gd name="T12" fmla="*/ 121 w 1296"/>
                <a:gd name="T13" fmla="*/ 44 h 360"/>
                <a:gd name="T14" fmla="*/ 142 w 1296"/>
                <a:gd name="T15" fmla="*/ 3 h 360"/>
                <a:gd name="T16" fmla="*/ 162 w 1296"/>
                <a:gd name="T17" fmla="*/ 44 h 360"/>
                <a:gd name="T18" fmla="*/ 182 w 1296"/>
                <a:gd name="T19" fmla="*/ 3 h 360"/>
                <a:gd name="T20" fmla="*/ 202 w 1296"/>
                <a:gd name="T21" fmla="*/ 44 h 360"/>
                <a:gd name="T22" fmla="*/ 222 w 1296"/>
                <a:gd name="T23" fmla="*/ 3 h 360"/>
                <a:gd name="T24" fmla="*/ 243 w 1296"/>
                <a:gd name="T25" fmla="*/ 44 h 360"/>
                <a:gd name="T26" fmla="*/ 263 w 1296"/>
                <a:gd name="T27" fmla="*/ 3 h 360"/>
                <a:gd name="T28" fmla="*/ 273 w 1296"/>
                <a:gd name="T29" fmla="*/ 26 h 3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F8260087-542C-6434-D0F6-6358A2AF03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893" y="2714200"/>
            <a:ext cx="890720" cy="2585279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0A7B679E-7881-6194-9E01-60F514649651}"/>
              </a:ext>
            </a:extLst>
          </p:cNvPr>
          <p:cNvSpPr txBox="1"/>
          <p:nvPr/>
        </p:nvSpPr>
        <p:spPr>
          <a:xfrm>
            <a:off x="7642602" y="3441164"/>
            <a:ext cx="112883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>
                <a:latin typeface="Copperplate" panose="02000504000000020004" pitchFamily="2" charset="77"/>
              </a:rPr>
              <a:t>Gaussian</a:t>
            </a:r>
          </a:p>
          <a:p>
            <a:pPr algn="ctr"/>
            <a:r>
              <a:rPr lang="en-GB" sz="1600">
                <a:latin typeface="Copperplate" panose="02000504000000020004" pitchFamily="2" charset="77"/>
              </a:rPr>
              <a:t>N=220 </a:t>
            </a:r>
            <a:r>
              <a:rPr lang="en-GB" sz="1600"/>
              <a:t>e</a:t>
            </a:r>
            <a:r>
              <a:rPr lang="en-GB" sz="1600" baseline="30000"/>
              <a:t>-</a:t>
            </a:r>
            <a:endParaRPr lang="en-GB" sz="1600">
              <a:latin typeface="Copperplate" panose="02000504000000020004" pitchFamily="2" charset="77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D3BACF1-5DAD-9E84-0756-E52AA8AE8C0A}"/>
              </a:ext>
            </a:extLst>
          </p:cNvPr>
          <p:cNvCxnSpPr>
            <a:cxnSpLocks/>
          </p:cNvCxnSpPr>
          <p:nvPr/>
        </p:nvCxnSpPr>
        <p:spPr>
          <a:xfrm flipH="1">
            <a:off x="7452914" y="4014298"/>
            <a:ext cx="721185" cy="42872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2DCE179-3B15-62FE-5C0A-FFC578FEFE72}"/>
              </a:ext>
            </a:extLst>
          </p:cNvPr>
          <p:cNvSpPr txBox="1"/>
          <p:nvPr/>
        </p:nvSpPr>
        <p:spPr>
          <a:xfrm>
            <a:off x="1210615" y="4680131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Copperplate" panose="02000504000000020004" pitchFamily="2" charset="77"/>
              </a:rPr>
              <a:t>FULL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389BF49-B2A7-627F-72D2-4B45FF693B7C}"/>
              </a:ext>
            </a:extLst>
          </p:cNvPr>
          <p:cNvSpPr txBox="1"/>
          <p:nvPr/>
        </p:nvSpPr>
        <p:spPr>
          <a:xfrm>
            <a:off x="3111268" y="4717871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Copperplate" panose="02000504000000020004" pitchFamily="2" charset="77"/>
              </a:rPr>
              <a:t>ESCAPE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2E5A28E-7F8C-3A70-F5FE-537D12720814}"/>
              </a:ext>
            </a:extLst>
          </p:cNvPr>
          <p:cNvSpPr txBox="1"/>
          <p:nvPr/>
        </p:nvSpPr>
        <p:spPr>
          <a:xfrm>
            <a:off x="7810222" y="4107253"/>
            <a:ext cx="912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Symbol" pitchFamily="2" charset="2"/>
              </a:rPr>
              <a:t>s</a:t>
            </a:r>
            <a:r>
              <a:rPr lang="en-GB" sz="1600"/>
              <a:t>=</a:t>
            </a:r>
            <a:r>
              <a:rPr lang="en-GB" sz="1600">
                <a:latin typeface="Copperplate" panose="02000504000000020004" pitchFamily="2" charset="77"/>
              </a:rPr>
              <a:t>15</a:t>
            </a:r>
            <a:r>
              <a:rPr lang="en-GB" sz="1600"/>
              <a:t>  e</a:t>
            </a:r>
            <a:r>
              <a:rPr lang="en-GB" sz="1600" baseline="30000"/>
              <a:t>-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388359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278886" y="0"/>
            <a:ext cx="5958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Soft X-Rays Absorption Radiography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6DDD82-7F68-1949-BA5D-344749C2E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33460" y="2580856"/>
            <a:ext cx="3965834" cy="198628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7A3BBF9-064A-5F45-A716-4A9DFFD86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568" y="1591081"/>
            <a:ext cx="2391898" cy="387939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6F4601D-0133-E54A-B25E-0D241B4BC453}"/>
              </a:ext>
            </a:extLst>
          </p:cNvPr>
          <p:cNvSpPr txBox="1"/>
          <p:nvPr/>
        </p:nvSpPr>
        <p:spPr>
          <a:xfrm>
            <a:off x="1796405" y="810212"/>
            <a:ext cx="3704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2001: </a:t>
            </a:r>
          </a:p>
          <a:p>
            <a:r>
              <a:rPr lang="en-CH">
                <a:latin typeface="Copperplate" panose="02000504000000020004" pitchFamily="2" charset="77"/>
              </a:rPr>
              <a:t>GEM with Electronic Readout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60DF01-C2C3-3A4D-9475-20FB3A844502}"/>
              </a:ext>
            </a:extLst>
          </p:cNvPr>
          <p:cNvSpPr txBox="1"/>
          <p:nvPr/>
        </p:nvSpPr>
        <p:spPr>
          <a:xfrm>
            <a:off x="5627912" y="848223"/>
            <a:ext cx="3294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2018:</a:t>
            </a:r>
          </a:p>
          <a:p>
            <a:r>
              <a:rPr lang="en-CH">
                <a:latin typeface="Copperplate" panose="02000504000000020004" pitchFamily="2" charset="77"/>
              </a:rPr>
              <a:t>GEM with Optical Readout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EAD8FC6-90A5-E44D-B5ED-AD5FEC999A1E}"/>
              </a:ext>
            </a:extLst>
          </p:cNvPr>
          <p:cNvSpPr txBox="1"/>
          <p:nvPr/>
        </p:nvSpPr>
        <p:spPr>
          <a:xfrm>
            <a:off x="2989961" y="5738960"/>
            <a:ext cx="285283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CH" sz="1600" i="1"/>
              <a:t>F. Sauli</a:t>
            </a:r>
          </a:p>
          <a:p>
            <a:r>
              <a:rPr lang="en-CH" sz="1600" i="1"/>
              <a:t>Nucl. Instr. Meth. A461(2001)47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8D590E-A164-B04A-91B7-67EB934EC896}"/>
              </a:ext>
            </a:extLst>
          </p:cNvPr>
          <p:cNvSpPr txBox="1"/>
          <p:nvPr/>
        </p:nvSpPr>
        <p:spPr>
          <a:xfrm>
            <a:off x="6508706" y="5717389"/>
            <a:ext cx="2145933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600" i="1"/>
              <a:t>F. Brunbauer et al, </a:t>
            </a:r>
          </a:p>
          <a:p>
            <a:r>
              <a:rPr lang="en-CH" sz="1600" i="1"/>
              <a:t>JINST13 (2018)T02006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95310C-283A-C06A-8404-8897A8311D07}"/>
              </a:ext>
            </a:extLst>
          </p:cNvPr>
          <p:cNvSpPr txBox="1"/>
          <p:nvPr/>
        </p:nvSpPr>
        <p:spPr>
          <a:xfrm>
            <a:off x="349916" y="1886994"/>
            <a:ext cx="1827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pperplate" panose="02000504000000020004" pitchFamily="2" charset="77"/>
              </a:rPr>
              <a:t>The GDD Bat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011B2A-9772-D58E-D52C-87A8FD036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194" y="2867348"/>
            <a:ext cx="2681515" cy="2010280"/>
          </a:xfrm>
          <a:prstGeom prst="rect">
            <a:avLst/>
          </a:prstGeom>
        </p:spPr>
      </p:pic>
      <p:cxnSp>
        <p:nvCxnSpPr>
          <p:cNvPr id="5" name="Curved Connector 4">
            <a:extLst>
              <a:ext uri="{FF2B5EF4-FFF2-40B4-BE49-F238E27FC236}">
                <a16:creationId xmlns:a16="http://schemas.microsoft.com/office/drawing/2014/main" id="{FD7F616E-6228-D7F8-12F5-475206998542}"/>
              </a:ext>
            </a:extLst>
          </p:cNvPr>
          <p:cNvCxnSpPr>
            <a:cxnSpLocks/>
          </p:cNvCxnSpPr>
          <p:nvPr/>
        </p:nvCxnSpPr>
        <p:spPr>
          <a:xfrm rot="16200000" flipH="1">
            <a:off x="906350" y="2774220"/>
            <a:ext cx="1517202" cy="642805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2EF6B3E4-5610-DD10-A1B3-EABA355CB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297" y="5171488"/>
            <a:ext cx="10541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595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37744" y="0"/>
            <a:ext cx="3794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Detection of Neutrons</a:t>
            </a:r>
          </a:p>
        </p:txBody>
      </p:sp>
      <p:sp>
        <p:nvSpPr>
          <p:cNvPr id="32" name="Text Box 17">
            <a:extLst>
              <a:ext uri="{FF2B5EF4-FFF2-40B4-BE49-F238E27FC236}">
                <a16:creationId xmlns:a16="http://schemas.microsoft.com/office/drawing/2014/main" id="{D9ED8E4D-2894-9B48-B5D3-C8E5BE760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29" y="1632865"/>
            <a:ext cx="1188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en-CH" sz="1800" i="1" err="1">
                <a:latin typeface="+mn-lt"/>
              </a:rPr>
              <a:t>n</a:t>
            </a:r>
            <a:r>
              <a:rPr lang="it-IT" altLang="en-CH" sz="1800" i="1">
                <a:latin typeface="+mn-lt"/>
              </a:rPr>
              <a:t> + M --&gt; </a:t>
            </a:r>
          </a:p>
        </p:txBody>
      </p:sp>
      <p:sp>
        <p:nvSpPr>
          <p:cNvPr id="33" name="Text Box 18">
            <a:extLst>
              <a:ext uri="{FF2B5EF4-FFF2-40B4-BE49-F238E27FC236}">
                <a16:creationId xmlns:a16="http://schemas.microsoft.com/office/drawing/2014/main" id="{E0414788-FF4F-D941-897B-CF4456708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909" y="1217367"/>
            <a:ext cx="178125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en-CH" sz="1800" i="0" err="1">
                <a:latin typeface="+mn-lt"/>
              </a:rPr>
              <a:t>protons</a:t>
            </a:r>
            <a:endParaRPr lang="it-IT" altLang="en-CH" sz="1800" i="0">
              <a:latin typeface="+mn-lt"/>
            </a:endParaRPr>
          </a:p>
          <a:p>
            <a:r>
              <a:rPr lang="it-IT" altLang="en-CH" sz="1800" i="0" err="1">
                <a:latin typeface="+mn-lt"/>
              </a:rPr>
              <a:t>tritons</a:t>
            </a:r>
            <a:endParaRPr lang="it-IT" altLang="en-CH" sz="1800" i="0">
              <a:latin typeface="+mn-lt"/>
            </a:endParaRPr>
          </a:p>
          <a:p>
            <a:r>
              <a:rPr lang="it-IT" altLang="en-CH" sz="1800" i="0">
                <a:latin typeface="Symbol" pitchFamily="2" charset="2"/>
              </a:rPr>
              <a:t>a</a:t>
            </a:r>
            <a:r>
              <a:rPr lang="it-IT" altLang="en-CH" sz="1800" i="0">
                <a:latin typeface="+mn-lt"/>
              </a:rPr>
              <a:t> </a:t>
            </a:r>
            <a:r>
              <a:rPr lang="it-IT" altLang="en-CH" sz="1800" i="0" err="1">
                <a:latin typeface="+mn-lt"/>
              </a:rPr>
              <a:t>particles</a:t>
            </a:r>
            <a:endParaRPr lang="it-IT" altLang="en-CH" sz="1800" i="0">
              <a:latin typeface="+mn-lt"/>
            </a:endParaRPr>
          </a:p>
          <a:p>
            <a:r>
              <a:rPr lang="it-IT" altLang="en-CH" sz="1800" i="0" err="1">
                <a:latin typeface="+mn-lt"/>
              </a:rPr>
              <a:t>fission</a:t>
            </a:r>
            <a:r>
              <a:rPr lang="it-IT" altLang="en-CH" sz="1800" i="0">
                <a:latin typeface="+mn-lt"/>
              </a:rPr>
              <a:t> </a:t>
            </a:r>
            <a:r>
              <a:rPr lang="it-IT" altLang="en-CH" sz="1800" i="0" err="1">
                <a:latin typeface="+mn-lt"/>
              </a:rPr>
              <a:t>fragments</a:t>
            </a:r>
            <a:endParaRPr lang="it-IT" altLang="en-CH" sz="1800" i="0">
              <a:latin typeface="+mn-lt"/>
            </a:endParaRPr>
          </a:p>
        </p:txBody>
      </p:sp>
      <p:sp>
        <p:nvSpPr>
          <p:cNvPr id="34" name="AutoShape 19">
            <a:extLst>
              <a:ext uri="{FF2B5EF4-FFF2-40B4-BE49-F238E27FC236}">
                <a16:creationId xmlns:a16="http://schemas.microsoft.com/office/drawing/2014/main" id="{AA04E5EE-81E4-DF45-A15B-6513813C97AE}"/>
              </a:ext>
            </a:extLst>
          </p:cNvPr>
          <p:cNvSpPr>
            <a:spLocks/>
          </p:cNvSpPr>
          <p:nvPr/>
        </p:nvSpPr>
        <p:spPr bwMode="auto">
          <a:xfrm>
            <a:off x="1732259" y="1315792"/>
            <a:ext cx="231775" cy="1017204"/>
          </a:xfrm>
          <a:prstGeom prst="leftBrace">
            <a:avLst>
              <a:gd name="adj1" fmla="val 2933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CH" sz="1800" i="0">
              <a:latin typeface="+mn-lt"/>
            </a:endParaRPr>
          </a:p>
        </p:txBody>
      </p:sp>
      <p:graphicFrame>
        <p:nvGraphicFramePr>
          <p:cNvPr id="43" name="Object 11">
            <a:extLst>
              <a:ext uri="{FF2B5EF4-FFF2-40B4-BE49-F238E27FC236}">
                <a16:creationId xmlns:a16="http://schemas.microsoft.com/office/drawing/2014/main" id="{85A9EC67-C316-E944-B7D0-0645112667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399302"/>
              </p:ext>
            </p:extLst>
          </p:nvPr>
        </p:nvGraphicFramePr>
        <p:xfrm>
          <a:off x="6103217" y="1217688"/>
          <a:ext cx="1644875" cy="315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19200" imgH="254000" progId="Equation.3">
                  <p:embed/>
                </p:oleObj>
              </mc:Choice>
              <mc:Fallback>
                <p:oleObj name="Equation" r:id="rId2" imgW="1219200" imgH="254000" progId="Equation.3">
                  <p:embed/>
                  <p:pic>
                    <p:nvPicPr>
                      <p:cNvPr id="20483" name="Object 11">
                        <a:extLst>
                          <a:ext uri="{FF2B5EF4-FFF2-40B4-BE49-F238E27FC236}">
                            <a16:creationId xmlns:a16="http://schemas.microsoft.com/office/drawing/2014/main" id="{DBB4363F-0C19-6146-8EB2-2415AA1BDE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3217" y="1217688"/>
                        <a:ext cx="1644875" cy="3155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12">
            <a:extLst>
              <a:ext uri="{FF2B5EF4-FFF2-40B4-BE49-F238E27FC236}">
                <a16:creationId xmlns:a16="http://schemas.microsoft.com/office/drawing/2014/main" id="{A3F3E073-9B6D-E64E-9BAF-06170BB42B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6058473"/>
              </p:ext>
            </p:extLst>
          </p:nvPr>
        </p:nvGraphicFramePr>
        <p:xfrm>
          <a:off x="6148966" y="1614399"/>
          <a:ext cx="1689094" cy="355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06500" imgH="254000" progId="Equation.3">
                  <p:embed/>
                </p:oleObj>
              </mc:Choice>
              <mc:Fallback>
                <p:oleObj name="Equation" r:id="rId4" imgW="1206500" imgH="254000" progId="Equation.3">
                  <p:embed/>
                  <p:pic>
                    <p:nvPicPr>
                      <p:cNvPr id="20484" name="Object 12">
                        <a:extLst>
                          <a:ext uri="{FF2B5EF4-FFF2-40B4-BE49-F238E27FC236}">
                            <a16:creationId xmlns:a16="http://schemas.microsoft.com/office/drawing/2014/main" id="{A6935564-9B9C-654B-ACA4-FC4F173E7C5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8966" y="1614399"/>
                        <a:ext cx="1689094" cy="3553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15">
            <a:extLst>
              <a:ext uri="{FF2B5EF4-FFF2-40B4-BE49-F238E27FC236}">
                <a16:creationId xmlns:a16="http://schemas.microsoft.com/office/drawing/2014/main" id="{22EAD4CB-C8EE-1A4A-83E8-CABBFA3544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25539"/>
              </p:ext>
            </p:extLst>
          </p:nvPr>
        </p:nvGraphicFramePr>
        <p:xfrm>
          <a:off x="6160138" y="2014059"/>
          <a:ext cx="1629195" cy="369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66800" imgH="203200" progId="Equation.3">
                  <p:embed/>
                </p:oleObj>
              </mc:Choice>
              <mc:Fallback>
                <p:oleObj name="Equation" r:id="rId6" imgW="1066800" imgH="203200" progId="Equation.3">
                  <p:embed/>
                  <p:pic>
                    <p:nvPicPr>
                      <p:cNvPr id="20485" name="Object 15">
                        <a:extLst>
                          <a:ext uri="{FF2B5EF4-FFF2-40B4-BE49-F238E27FC236}">
                            <a16:creationId xmlns:a16="http://schemas.microsoft.com/office/drawing/2014/main" id="{53B95D34-BB16-CF42-B802-282A970C82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0138" y="2014059"/>
                        <a:ext cx="1629195" cy="3691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9B6C8389-C228-6BC7-BDA8-D031CE35B37C}"/>
              </a:ext>
            </a:extLst>
          </p:cNvPr>
          <p:cNvGrpSpPr/>
          <p:nvPr/>
        </p:nvGrpSpPr>
        <p:grpSpPr>
          <a:xfrm>
            <a:off x="1341291" y="2564064"/>
            <a:ext cx="6241765" cy="3632083"/>
            <a:chOff x="1044958" y="2649204"/>
            <a:chExt cx="6241765" cy="3632083"/>
          </a:xfrm>
        </p:grpSpPr>
        <p:grpSp>
          <p:nvGrpSpPr>
            <p:cNvPr id="35" name="Group 25">
              <a:extLst>
                <a:ext uri="{FF2B5EF4-FFF2-40B4-BE49-F238E27FC236}">
                  <a16:creationId xmlns:a16="http://schemas.microsoft.com/office/drawing/2014/main" id="{F2C26FF5-1943-5B4D-A25F-F258FE241B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8023" y="2649204"/>
              <a:ext cx="6108700" cy="3489325"/>
              <a:chOff x="2493" y="918"/>
              <a:chExt cx="3171" cy="1962"/>
            </a:xfrm>
          </p:grpSpPr>
          <p:pic>
            <p:nvPicPr>
              <p:cNvPr id="36" name="Picture 26" descr="neutron xsect">
                <a:extLst>
                  <a:ext uri="{FF2B5EF4-FFF2-40B4-BE49-F238E27FC236}">
                    <a16:creationId xmlns:a16="http://schemas.microsoft.com/office/drawing/2014/main" id="{276CA005-5013-E84B-A691-8E99102D124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41" t="2499"/>
              <a:stretch>
                <a:fillRect/>
              </a:stretch>
            </p:blipFill>
            <p:spPr bwMode="auto">
              <a:xfrm>
                <a:off x="2493" y="918"/>
                <a:ext cx="3171" cy="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Text Box 27">
                <a:extLst>
                  <a:ext uri="{FF2B5EF4-FFF2-40B4-BE49-F238E27FC236}">
                    <a16:creationId xmlns:a16="http://schemas.microsoft.com/office/drawing/2014/main" id="{4952B533-C715-864C-B7B4-4B8F0E5CCA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08" y="1824"/>
                <a:ext cx="211" cy="1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baseline="30000">
                    <a:latin typeface="Arial" charset="0"/>
                    <a:ea typeface="ＭＳ Ｐゴシック" charset="0"/>
                  </a:rPr>
                  <a:t>6</a:t>
                </a:r>
                <a:r>
                  <a:rPr lang="en-US" b="1">
                    <a:latin typeface="Arial" charset="0"/>
                    <a:ea typeface="ＭＳ Ｐゴシック" charset="0"/>
                  </a:rPr>
                  <a:t>Li</a:t>
                </a:r>
                <a:endParaRPr lang="en-US" b="1" baseline="3000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8" name="Text Box 28">
                <a:extLst>
                  <a:ext uri="{FF2B5EF4-FFF2-40B4-BE49-F238E27FC236}">
                    <a16:creationId xmlns:a16="http://schemas.microsoft.com/office/drawing/2014/main" id="{DFF72216-9088-7844-81BF-F111043B48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6" y="2084"/>
                <a:ext cx="228" cy="1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baseline="30000">
                    <a:latin typeface="Arial" charset="0"/>
                    <a:ea typeface="ＭＳ Ｐゴシック" charset="0"/>
                  </a:rPr>
                  <a:t>10</a:t>
                </a:r>
                <a:r>
                  <a:rPr lang="en-US" b="1">
                    <a:latin typeface="Arial" charset="0"/>
                    <a:ea typeface="ＭＳ Ｐゴシック" charset="0"/>
                  </a:rPr>
                  <a:t>B</a:t>
                </a:r>
                <a:endParaRPr lang="en-US" b="1" baseline="3000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39" name="Text Box 29">
                <a:extLst>
                  <a:ext uri="{FF2B5EF4-FFF2-40B4-BE49-F238E27FC236}">
                    <a16:creationId xmlns:a16="http://schemas.microsoft.com/office/drawing/2014/main" id="{6AB27C74-C958-0745-80B4-50F6011005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00" y="1248"/>
                <a:ext cx="246" cy="1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b="1" baseline="30000">
                    <a:latin typeface="Arial" charset="0"/>
                    <a:ea typeface="ＭＳ Ｐゴシック" charset="0"/>
                  </a:rPr>
                  <a:t>3</a:t>
                </a:r>
                <a:r>
                  <a:rPr lang="en-US" b="1">
                    <a:latin typeface="Arial" charset="0"/>
                    <a:ea typeface="ＭＳ Ｐゴシック" charset="0"/>
                  </a:rPr>
                  <a:t>He</a:t>
                </a:r>
                <a:endParaRPr lang="en-US" b="1" baseline="3000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0" name="Line 30">
                <a:extLst>
                  <a:ext uri="{FF2B5EF4-FFF2-40B4-BE49-F238E27FC236}">
                    <a16:creationId xmlns:a16="http://schemas.microsoft.com/office/drawing/2014/main" id="{19FC016E-9A2C-7A46-BE03-1A9F0AD72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4" y="139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1" name="Line 31">
                <a:extLst>
                  <a:ext uri="{FF2B5EF4-FFF2-40B4-BE49-F238E27FC236}">
                    <a16:creationId xmlns:a16="http://schemas.microsoft.com/office/drawing/2014/main" id="{53DFF10D-A23C-AD4F-A50F-C7943AE3D0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80" y="1784"/>
                <a:ext cx="0" cy="2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42" name="Line 32">
                <a:extLst>
                  <a:ext uri="{FF2B5EF4-FFF2-40B4-BE49-F238E27FC236}">
                    <a16:creationId xmlns:a16="http://schemas.microsoft.com/office/drawing/2014/main" id="{1579E384-A9DC-DC49-92AC-DEF1A96C91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2" y="1680"/>
                <a:ext cx="0" cy="1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i="0">
                  <a:latin typeface="Arial" charset="0"/>
                  <a:ea typeface="ＭＳ Ｐゴシック" charset="0"/>
                </a:endParaRP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FF3EBE0-3633-14BB-5CB7-6FF8F18D3D7F}"/>
                </a:ext>
              </a:extLst>
            </p:cNvPr>
            <p:cNvSpPr txBox="1"/>
            <p:nvPr/>
          </p:nvSpPr>
          <p:spPr>
            <a:xfrm>
              <a:off x="3784479" y="5942733"/>
              <a:ext cx="125066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b="1"/>
                <a:t>Energy (eV)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024F812-AF75-BB06-949A-DEDF6A30D0D0}"/>
                </a:ext>
              </a:extLst>
            </p:cNvPr>
            <p:cNvSpPr txBox="1"/>
            <p:nvPr/>
          </p:nvSpPr>
          <p:spPr>
            <a:xfrm rot="16200000">
              <a:off x="222072" y="3952880"/>
              <a:ext cx="19843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b="1"/>
                <a:t>Cross Section (barn)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967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47792" y="43738"/>
            <a:ext cx="3794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Detection of Neutrons</a:t>
            </a:r>
          </a:p>
        </p:txBody>
      </p:sp>
      <p:pic>
        <p:nvPicPr>
          <p:cNvPr id="19" name="Picture 6" descr="fraga neutrons">
            <a:extLst>
              <a:ext uri="{FF2B5EF4-FFF2-40B4-BE49-F238E27FC236}">
                <a16:creationId xmlns:a16="http://schemas.microsoft.com/office/drawing/2014/main" id="{D00A387A-D01C-734D-AFED-C120D1C71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58" y="2103650"/>
            <a:ext cx="4434006" cy="323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18">
            <a:extLst>
              <a:ext uri="{FF2B5EF4-FFF2-40B4-BE49-F238E27FC236}">
                <a16:creationId xmlns:a16="http://schemas.microsoft.com/office/drawing/2014/main" id="{EB13DAB0-B091-D642-975B-08CA6CC568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612" y="5622632"/>
            <a:ext cx="3444733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F.A.F. Fraga et al, </a:t>
            </a:r>
          </a:p>
          <a:p>
            <a:pPr>
              <a:defRPr/>
            </a:pPr>
            <a:r>
              <a:rPr lang="en-US" sz="1600" i="1" err="1">
                <a:ea typeface="ＭＳ Ｐゴシック" charset="0"/>
              </a:rPr>
              <a:t>Nucl</a:t>
            </a:r>
            <a:r>
              <a:rPr lang="en-US" sz="1600" i="1">
                <a:ea typeface="ＭＳ Ｐゴシック" charset="0"/>
              </a:rPr>
              <a:t>. Instr. and Meth. A478 (2002) 357</a:t>
            </a:r>
          </a:p>
        </p:txBody>
      </p:sp>
      <p:graphicFrame>
        <p:nvGraphicFramePr>
          <p:cNvPr id="22" name="Object 15">
            <a:extLst>
              <a:ext uri="{FF2B5EF4-FFF2-40B4-BE49-F238E27FC236}">
                <a16:creationId xmlns:a16="http://schemas.microsoft.com/office/drawing/2014/main" id="{B70682D4-B200-1D4C-A504-4B19E7C8D6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253222"/>
              </p:ext>
            </p:extLst>
          </p:nvPr>
        </p:nvGraphicFramePr>
        <p:xfrm>
          <a:off x="403905" y="992554"/>
          <a:ext cx="1642265" cy="372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66800" imgH="203200" progId="Equation.3">
                  <p:embed/>
                </p:oleObj>
              </mc:Choice>
              <mc:Fallback>
                <p:oleObj name="Equation" r:id="rId3" imgW="1066800" imgH="203200" progId="Equation.3">
                  <p:embed/>
                  <p:pic>
                    <p:nvPicPr>
                      <p:cNvPr id="45" name="Object 15">
                        <a:extLst>
                          <a:ext uri="{FF2B5EF4-FFF2-40B4-BE49-F238E27FC236}">
                            <a16:creationId xmlns:a16="http://schemas.microsoft.com/office/drawing/2014/main" id="{22EAD4CB-C8EE-1A4A-83E8-CABBFA3544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905" y="992554"/>
                        <a:ext cx="1642265" cy="3721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04A49B8-97F0-DB4F-AFEF-3E51E9480059}"/>
              </a:ext>
            </a:extLst>
          </p:cNvPr>
          <p:cNvSpPr txBox="1"/>
          <p:nvPr/>
        </p:nvSpPr>
        <p:spPr>
          <a:xfrm>
            <a:off x="309958" y="1362717"/>
            <a:ext cx="34724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Ionization Chamber with </a:t>
            </a:r>
          </a:p>
          <a:p>
            <a:r>
              <a:rPr lang="en-CH" sz="2000">
                <a:latin typeface="Copperplate" panose="02000504000000020004" pitchFamily="2" charset="77"/>
              </a:rPr>
              <a:t>Otical GEM Readout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3D55B5-2901-FE43-A9F8-7729C28DDE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6000" y="1931907"/>
            <a:ext cx="3748042" cy="36405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797C19-FE30-564C-B16F-8D2D9D31B346}"/>
              </a:ext>
            </a:extLst>
          </p:cNvPr>
          <p:cNvSpPr txBox="1"/>
          <p:nvPr/>
        </p:nvSpPr>
        <p:spPr>
          <a:xfrm>
            <a:off x="5361698" y="5622632"/>
            <a:ext cx="3196644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i="1"/>
              <a:t>M. Klein and Ch. Schmidt</a:t>
            </a:r>
          </a:p>
          <a:p>
            <a:r>
              <a:rPr lang="en-US" sz="1600" i="1" err="1">
                <a:ea typeface="ＭＳ Ｐゴシック" charset="0"/>
              </a:rPr>
              <a:t>Nucl</a:t>
            </a:r>
            <a:r>
              <a:rPr lang="en-US" sz="1600" i="1">
                <a:ea typeface="ＭＳ Ｐゴシック" charset="0"/>
              </a:rPr>
              <a:t>. Instr. and Meth. A628 (2011) 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3464F0-ADAC-DC47-84F4-CC9BC8866887}"/>
              </a:ext>
            </a:extLst>
          </p:cNvPr>
          <p:cNvSpPr txBox="1"/>
          <p:nvPr/>
        </p:nvSpPr>
        <p:spPr>
          <a:xfrm>
            <a:off x="4791526" y="1345913"/>
            <a:ext cx="4352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Thermal Neutrons Radiography</a:t>
            </a:r>
          </a:p>
          <a:p>
            <a:r>
              <a:rPr lang="en-CH" sz="2000" baseline="30000">
                <a:latin typeface="Copperplate" panose="02000504000000020004" pitchFamily="2" charset="77"/>
              </a:rPr>
              <a:t>10</a:t>
            </a:r>
            <a:r>
              <a:rPr lang="en-CH" sz="2000">
                <a:latin typeface="Copperplate" panose="02000504000000020004" pitchFamily="2" charset="77"/>
              </a:rPr>
              <a:t>B Coated GEM</a:t>
            </a:r>
            <a:endParaRPr lang="en-CH" sz="2000" baseline="30000">
              <a:latin typeface="Copperplate" panose="02000504000000020004" pitchFamily="2" charset="77"/>
            </a:endParaRPr>
          </a:p>
        </p:txBody>
      </p:sp>
      <p:graphicFrame>
        <p:nvGraphicFramePr>
          <p:cNvPr id="28" name="Object 11">
            <a:extLst>
              <a:ext uri="{FF2B5EF4-FFF2-40B4-BE49-F238E27FC236}">
                <a16:creationId xmlns:a16="http://schemas.microsoft.com/office/drawing/2014/main" id="{84BE693C-28DC-EA49-8972-A99B5CE491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946150"/>
              </p:ext>
            </p:extLst>
          </p:nvPr>
        </p:nvGraphicFramePr>
        <p:xfrm>
          <a:off x="4868717" y="984250"/>
          <a:ext cx="1885168" cy="36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19200" imgH="254000" progId="Equation.3">
                  <p:embed/>
                </p:oleObj>
              </mc:Choice>
              <mc:Fallback>
                <p:oleObj name="Equation" r:id="rId6" imgW="1219200" imgH="254000" progId="Equation.3">
                  <p:embed/>
                  <p:pic>
                    <p:nvPicPr>
                      <p:cNvPr id="43" name="Object 11">
                        <a:extLst>
                          <a:ext uri="{FF2B5EF4-FFF2-40B4-BE49-F238E27FC236}">
                            <a16:creationId xmlns:a16="http://schemas.microsoft.com/office/drawing/2014/main" id="{85A9EC67-C316-E944-B7D0-0645112667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8717" y="984250"/>
                        <a:ext cx="1885168" cy="36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5352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15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86383" y="0"/>
            <a:ext cx="4532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and Diffusion of Ions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1E5F08C-F12C-C8F2-F80B-3AD218B8F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06" y="1991325"/>
            <a:ext cx="4929436" cy="2921732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4CEDB926-72B9-1DA2-D799-D547027AC95C}"/>
              </a:ext>
            </a:extLst>
          </p:cNvPr>
          <p:cNvGrpSpPr/>
          <p:nvPr/>
        </p:nvGrpSpPr>
        <p:grpSpPr>
          <a:xfrm>
            <a:off x="1065414" y="1192359"/>
            <a:ext cx="3148061" cy="773637"/>
            <a:chOff x="1423939" y="1347284"/>
            <a:chExt cx="3510999" cy="862829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5B34C2F-985D-B306-1070-40B355D3276A}"/>
                </a:ext>
              </a:extLst>
            </p:cNvPr>
            <p:cNvSpPr/>
            <p:nvPr/>
          </p:nvSpPr>
          <p:spPr>
            <a:xfrm>
              <a:off x="1423939" y="1536420"/>
              <a:ext cx="364887" cy="361782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20000"/>
                    <a:lumOff val="80000"/>
                  </a:schemeClr>
                </a:gs>
                <a:gs pos="0">
                  <a:schemeClr val="tx2">
                    <a:lumMod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3414743-696A-BFF1-8976-60552B2ED8DB}"/>
                </a:ext>
              </a:extLst>
            </p:cNvPr>
            <p:cNvSpPr/>
            <p:nvPr/>
          </p:nvSpPr>
          <p:spPr>
            <a:xfrm>
              <a:off x="2065359" y="1495321"/>
              <a:ext cx="465626" cy="461664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14000"/>
                    <a:lumOff val="86000"/>
                  </a:schemeClr>
                </a:gs>
                <a:gs pos="0">
                  <a:schemeClr val="tx2">
                    <a:lumMod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A7A5FDD-AB7C-C81C-E845-26B0C79ED10F}"/>
                </a:ext>
              </a:extLst>
            </p:cNvPr>
            <p:cNvSpPr/>
            <p:nvPr/>
          </p:nvSpPr>
          <p:spPr>
            <a:xfrm>
              <a:off x="2686038" y="1446448"/>
              <a:ext cx="564212" cy="559411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14000"/>
                    <a:lumOff val="86000"/>
                  </a:schemeClr>
                </a:gs>
                <a:gs pos="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AFF5002-2DB6-351F-B119-50A6A45F16FB}"/>
                </a:ext>
              </a:extLst>
            </p:cNvPr>
            <p:cNvSpPr/>
            <p:nvPr/>
          </p:nvSpPr>
          <p:spPr>
            <a:xfrm>
              <a:off x="3333696" y="1400752"/>
              <a:ext cx="688658" cy="682798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14000"/>
                    <a:lumOff val="86000"/>
                  </a:schemeClr>
                </a:gs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F021D9D-86A4-063A-8DD5-5C442DEAD995}"/>
                </a:ext>
              </a:extLst>
            </p:cNvPr>
            <p:cNvSpPr/>
            <p:nvPr/>
          </p:nvSpPr>
          <p:spPr>
            <a:xfrm>
              <a:off x="4064704" y="1347284"/>
              <a:ext cx="870234" cy="862829"/>
            </a:xfrm>
            <a:prstGeom prst="ellipse">
              <a:avLst/>
            </a:prstGeom>
            <a:gradFill flip="none" rotWithShape="1">
              <a:gsLst>
                <a:gs pos="58000">
                  <a:schemeClr val="tx2">
                    <a:lumMod val="11000"/>
                    <a:lumOff val="89000"/>
                  </a:schemeClr>
                </a:gs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7" name="Right Arrow 46">
            <a:extLst>
              <a:ext uri="{FF2B5EF4-FFF2-40B4-BE49-F238E27FC236}">
                <a16:creationId xmlns:a16="http://schemas.microsoft.com/office/drawing/2014/main" id="{3A4710E0-A00C-C773-BE03-02D13E152AC9}"/>
              </a:ext>
            </a:extLst>
          </p:cNvPr>
          <p:cNvSpPr/>
          <p:nvPr/>
        </p:nvSpPr>
        <p:spPr>
          <a:xfrm>
            <a:off x="839008" y="954198"/>
            <a:ext cx="3826759" cy="239515"/>
          </a:xfrm>
          <a:prstGeom prst="rightArrow">
            <a:avLst/>
          </a:prstGeom>
          <a:solidFill>
            <a:srgbClr val="FF82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B1DE234-E909-6F18-1599-5049E1B2B2DA}"/>
              </a:ext>
            </a:extLst>
          </p:cNvPr>
          <p:cNvGrpSpPr/>
          <p:nvPr/>
        </p:nvGrpSpPr>
        <p:grpSpPr>
          <a:xfrm>
            <a:off x="2004713" y="5325474"/>
            <a:ext cx="866221" cy="753000"/>
            <a:chOff x="955497" y="1571364"/>
            <a:chExt cx="866221" cy="75300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B0174D3-2A41-1CF2-3816-AAC7061FD98A}"/>
                </a:ext>
              </a:extLst>
            </p:cNvPr>
            <p:cNvSpPr txBox="1"/>
            <p:nvPr/>
          </p:nvSpPr>
          <p:spPr>
            <a:xfrm>
              <a:off x="955497" y="1715785"/>
              <a:ext cx="6014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i="1">
                  <a:latin typeface="Symbol" pitchFamily="2" charset="2"/>
                </a:rPr>
                <a:t>m = 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5FE5690-88CA-330B-7E08-10B124660E3E}"/>
                </a:ext>
              </a:extLst>
            </p:cNvPr>
            <p:cNvGrpSpPr/>
            <p:nvPr/>
          </p:nvGrpSpPr>
          <p:grpSpPr>
            <a:xfrm>
              <a:off x="1406220" y="1571364"/>
              <a:ext cx="415498" cy="753000"/>
              <a:chOff x="3285106" y="1571364"/>
              <a:chExt cx="415498" cy="753000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6ADB8A0-871D-AA8D-F202-A23C406F70C5}"/>
                  </a:ext>
                </a:extLst>
              </p:cNvPr>
              <p:cNvSpPr txBox="1"/>
              <p:nvPr/>
            </p:nvSpPr>
            <p:spPr>
              <a:xfrm>
                <a:off x="3287730" y="1571364"/>
                <a:ext cx="39786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000" i="1"/>
                  <a:t>W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849151B-4217-23AC-CE81-1B1FB7332EC1}"/>
                  </a:ext>
                </a:extLst>
              </p:cNvPr>
              <p:cNvSpPr txBox="1"/>
              <p:nvPr/>
            </p:nvSpPr>
            <p:spPr>
              <a:xfrm>
                <a:off x="3326202" y="1924254"/>
                <a:ext cx="34176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000" i="1"/>
                  <a:t>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17084CC-51A1-2907-3905-43762B9DD488}"/>
                  </a:ext>
                </a:extLst>
              </p:cNvPr>
              <p:cNvSpPr txBox="1"/>
              <p:nvPr/>
            </p:nvSpPr>
            <p:spPr>
              <a:xfrm>
                <a:off x="3285106" y="1626840"/>
                <a:ext cx="4154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i="1"/>
                  <a:t>__</a:t>
                </a:r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95EA7E9-07C6-0121-6937-F544B962613D}"/>
              </a:ext>
            </a:extLst>
          </p:cNvPr>
          <p:cNvSpPr txBox="1"/>
          <p:nvPr/>
        </p:nvSpPr>
        <p:spPr>
          <a:xfrm>
            <a:off x="452635" y="4973662"/>
            <a:ext cx="2310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Drift Velocity: 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8E2E375-EF56-68E2-5FB7-7F9466A01778}"/>
              </a:ext>
            </a:extLst>
          </p:cNvPr>
          <p:cNvSpPr txBox="1"/>
          <p:nvPr/>
        </p:nvSpPr>
        <p:spPr>
          <a:xfrm>
            <a:off x="467919" y="5503692"/>
            <a:ext cx="1374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Mobility: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0647E6-4362-B3DE-7380-FE70C6F0FF44}"/>
              </a:ext>
            </a:extLst>
          </p:cNvPr>
          <p:cNvSpPr txBox="1"/>
          <p:nvPr/>
        </p:nvSpPr>
        <p:spPr>
          <a:xfrm>
            <a:off x="3283269" y="5509228"/>
            <a:ext cx="9220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i="1"/>
              <a:t>µ</a:t>
            </a:r>
            <a:r>
              <a:rPr lang="en-CH" sz="2000" i="1" baseline="30000"/>
              <a:t>+</a:t>
            </a:r>
            <a:r>
              <a:rPr lang="en-CH" sz="2000" i="1"/>
              <a:t> ≈ µ</a:t>
            </a:r>
            <a:r>
              <a:rPr lang="en-CH" sz="2000" i="1" baseline="30000"/>
              <a:t>-</a:t>
            </a:r>
            <a:endParaRPr lang="en-CH" sz="2000" i="1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3FB6C8-AEAC-6E2B-C150-DDB7BFECC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78" y="922380"/>
            <a:ext cx="284102" cy="369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E97A2F-1539-C134-CAD9-1D5A0E598582}"/>
              </a:ext>
            </a:extLst>
          </p:cNvPr>
          <p:cNvSpPr txBox="1"/>
          <p:nvPr/>
        </p:nvSpPr>
        <p:spPr>
          <a:xfrm>
            <a:off x="5246893" y="1240300"/>
            <a:ext cx="38377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Diffusion:</a:t>
            </a:r>
          </a:p>
          <a:p>
            <a:endParaRPr lang="en-CH" sz="2000">
              <a:latin typeface="Copperplate" panose="02000504000000020004" pitchFamily="2" charset="77"/>
            </a:endParaRPr>
          </a:p>
          <a:p>
            <a:r>
              <a:rPr lang="en-CH" sz="2000">
                <a:latin typeface="Copperplate" panose="02000504000000020004" pitchFamily="2" charset="77"/>
              </a:rPr>
              <a:t>Independent from Ion Type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2EA2E1-D132-4008-A3F2-56A46A81C044}"/>
              </a:ext>
            </a:extLst>
          </p:cNvPr>
          <p:cNvGrpSpPr/>
          <p:nvPr/>
        </p:nvGrpSpPr>
        <p:grpSpPr>
          <a:xfrm>
            <a:off x="4967195" y="2281292"/>
            <a:ext cx="4020563" cy="3521673"/>
            <a:chOff x="5025292" y="1872823"/>
            <a:chExt cx="4020563" cy="352167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3D5B6B-A8DB-6D74-6D2D-E78D1B381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25292" y="1872823"/>
              <a:ext cx="4020563" cy="347933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FBFF7BE-08AB-A2FC-1E3B-C275C6DDA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4675267" y="3153362"/>
              <a:ext cx="1143253" cy="26159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BD68EE-D1DD-6F2C-4283-A3D9614B7E24}"/>
                </a:ext>
              </a:extLst>
            </p:cNvPr>
            <p:cNvSpPr txBox="1"/>
            <p:nvPr/>
          </p:nvSpPr>
          <p:spPr>
            <a:xfrm>
              <a:off x="6801291" y="5055942"/>
              <a:ext cx="9204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i="1"/>
                <a:t>E (V/cm)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0EF138EA-2804-A11A-5B87-42EC758ECC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4369" y="1111002"/>
            <a:ext cx="1513023" cy="6547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9860CA7-4CC4-F9FE-76DC-7B77C4E9AE29}"/>
              </a:ext>
            </a:extLst>
          </p:cNvPr>
          <p:cNvSpPr txBox="1"/>
          <p:nvPr/>
        </p:nvSpPr>
        <p:spPr>
          <a:xfrm>
            <a:off x="5556316" y="5870005"/>
            <a:ext cx="311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/>
              <a:t>@ 1 kV/cm    </a:t>
            </a:r>
            <a:r>
              <a:rPr lang="en-CH" i="1">
                <a:latin typeface="Symbol" pitchFamily="2" charset="2"/>
              </a:rPr>
              <a:t> s</a:t>
            </a:r>
            <a:r>
              <a:rPr lang="en-CH" i="1" baseline="-25000"/>
              <a:t>x </a:t>
            </a:r>
            <a:r>
              <a:rPr lang="en-CH" i="1"/>
              <a:t>=  70 µm/√cm</a:t>
            </a:r>
            <a:endParaRPr lang="en-CH" i="1" baseline="-25000">
              <a:latin typeface="Symbol" pitchFamily="2" charset="2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80DAB38-C7F2-9BFA-4588-EA001FEF08F2}"/>
              </a:ext>
            </a:extLst>
          </p:cNvPr>
          <p:cNvGrpSpPr/>
          <p:nvPr/>
        </p:nvGrpSpPr>
        <p:grpSpPr>
          <a:xfrm>
            <a:off x="2776442" y="4810138"/>
            <a:ext cx="852444" cy="753000"/>
            <a:chOff x="2776442" y="4810138"/>
            <a:chExt cx="852444" cy="753000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6693422-A178-E7FB-08A6-EBC9F3B4D38E}"/>
                </a:ext>
              </a:extLst>
            </p:cNvPr>
            <p:cNvGrpSpPr/>
            <p:nvPr/>
          </p:nvGrpSpPr>
          <p:grpSpPr>
            <a:xfrm>
              <a:off x="2776442" y="4810138"/>
              <a:ext cx="768221" cy="753000"/>
              <a:chOff x="6421348" y="5275865"/>
              <a:chExt cx="768221" cy="753000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ACBE0A4F-A1E1-0548-B6F3-F0C0CB8E1CDC}"/>
                  </a:ext>
                </a:extLst>
              </p:cNvPr>
              <p:cNvGrpSpPr/>
              <p:nvPr/>
            </p:nvGrpSpPr>
            <p:grpSpPr>
              <a:xfrm>
                <a:off x="6421348" y="5275865"/>
                <a:ext cx="768221" cy="753000"/>
                <a:chOff x="955497" y="1571364"/>
                <a:chExt cx="768221" cy="753000"/>
              </a:xfrm>
            </p:grpSpPr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B33CAA9-ED21-9F29-9B66-0D73C4D137D1}"/>
                    </a:ext>
                  </a:extLst>
                </p:cNvPr>
                <p:cNvSpPr txBox="1"/>
                <p:nvPr/>
              </p:nvSpPr>
              <p:spPr>
                <a:xfrm>
                  <a:off x="955497" y="1715785"/>
                  <a:ext cx="60305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2000" i="1"/>
                    <a:t>W</a:t>
                  </a:r>
                  <a:r>
                    <a:rPr lang="en-CH" sz="2000" i="1">
                      <a:latin typeface="Symbol" pitchFamily="2" charset="2"/>
                    </a:rPr>
                    <a:t>= </a:t>
                  </a:r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021B76C-63B0-230E-667F-4FD442A866F4}"/>
                    </a:ext>
                  </a:extLst>
                </p:cNvPr>
                <p:cNvGrpSpPr/>
                <p:nvPr/>
              </p:nvGrpSpPr>
              <p:grpSpPr>
                <a:xfrm>
                  <a:off x="1439666" y="1571364"/>
                  <a:ext cx="284052" cy="753000"/>
                  <a:chOff x="3318552" y="1571364"/>
                  <a:chExt cx="284052" cy="753000"/>
                </a:xfrm>
              </p:grpSpPr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2E3705D9-2879-D6AD-FF03-EB398E306D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18552" y="1571364"/>
                    <a:ext cx="28405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2000" i="1"/>
                      <a:t>s</a:t>
                    </a:r>
                  </a:p>
                </p:txBody>
              </p:sp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A10EB711-BC56-F07B-8AB1-CEF9AF6C5D92}"/>
                      </a:ext>
                    </a:extLst>
                  </p:cNvPr>
                  <p:cNvSpPr txBox="1"/>
                  <p:nvPr/>
                </p:nvSpPr>
                <p:spPr>
                  <a:xfrm>
                    <a:off x="3326202" y="1924254"/>
                    <a:ext cx="25519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2000" i="1"/>
                      <a:t>t</a:t>
                    </a:r>
                  </a:p>
                </p:txBody>
              </p:sp>
            </p:grp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3803DDFE-EC02-7D1D-FF49-EBD117E185AC}"/>
                  </a:ext>
                </a:extLst>
              </p:cNvPr>
              <p:cNvSpPr txBox="1"/>
              <p:nvPr/>
            </p:nvSpPr>
            <p:spPr>
              <a:xfrm>
                <a:off x="6858294" y="5321614"/>
                <a:ext cx="1847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CH" i="1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A4C9063-B39E-3BDC-E54C-2E8B9387925E}"/>
                </a:ext>
              </a:extLst>
            </p:cNvPr>
            <p:cNvSpPr txBox="1"/>
            <p:nvPr/>
          </p:nvSpPr>
          <p:spPr>
            <a:xfrm>
              <a:off x="3213388" y="489170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5651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16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86383" y="0"/>
            <a:ext cx="4532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and Diffusion of 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A09081-D6F2-9F4E-B5E5-256705346A37}"/>
              </a:ext>
            </a:extLst>
          </p:cNvPr>
          <p:cNvSpPr txBox="1"/>
          <p:nvPr/>
        </p:nvSpPr>
        <p:spPr>
          <a:xfrm>
            <a:off x="4322782" y="981929"/>
            <a:ext cx="444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CO</a:t>
            </a:r>
            <a:r>
              <a:rPr lang="en-CH" baseline="-25000">
                <a:latin typeface="Copperplate" panose="02000504000000020004" pitchFamily="2" charset="77"/>
              </a:rPr>
              <a:t>2</a:t>
            </a:r>
            <a:r>
              <a:rPr lang="en-CH" baseline="30000">
                <a:latin typeface="Copperplate" panose="02000504000000020004" pitchFamily="2" charset="77"/>
              </a:rPr>
              <a:t>+</a:t>
            </a:r>
            <a:r>
              <a:rPr lang="en-CH">
                <a:latin typeface="Copperplate" panose="02000504000000020004" pitchFamily="2" charset="77"/>
              </a:rPr>
              <a:t> Ions Mobility Ar-CO</a:t>
            </a:r>
            <a:r>
              <a:rPr lang="en-CH" baseline="-25000">
                <a:latin typeface="Copperplate" panose="02000504000000020004" pitchFamily="2" charset="77"/>
              </a:rPr>
              <a:t>2</a:t>
            </a:r>
            <a:r>
              <a:rPr lang="en-CH">
                <a:latin typeface="Copperplate" panose="02000504000000020004" pitchFamily="2" charset="77"/>
              </a:rPr>
              <a:t> Mixtures: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AACF7E3-7BAD-F791-1C82-D31640DD85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05628"/>
              </p:ext>
            </p:extLst>
          </p:nvPr>
        </p:nvGraphicFramePr>
        <p:xfrm>
          <a:off x="651092" y="1236138"/>
          <a:ext cx="2821747" cy="2102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839">
                  <a:extLst>
                    <a:ext uri="{9D8B030D-6E8A-4147-A177-3AD203B41FA5}">
                      <a16:colId xmlns:a16="http://schemas.microsoft.com/office/drawing/2014/main" val="404382936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13381865"/>
                    </a:ext>
                  </a:extLst>
                </a:gridCol>
                <a:gridCol w="1477108">
                  <a:extLst>
                    <a:ext uri="{9D8B030D-6E8A-4147-A177-3AD203B41FA5}">
                      <a16:colId xmlns:a16="http://schemas.microsoft.com/office/drawing/2014/main" val="260746158"/>
                    </a:ext>
                  </a:extLst>
                </a:gridCol>
              </a:tblGrid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µ (cm</a:t>
                      </a:r>
                      <a:r>
                        <a:rPr lang="en-CH" sz="1600" baseline="30000"/>
                        <a:t>2 </a:t>
                      </a:r>
                      <a:r>
                        <a:rPr lang="en-CH" sz="1600"/>
                        <a:t>V</a:t>
                      </a:r>
                      <a:r>
                        <a:rPr lang="en-CH" sz="1600" baseline="30000"/>
                        <a:t>-1</a:t>
                      </a:r>
                      <a:r>
                        <a:rPr lang="en-CH" sz="1600"/>
                        <a:t> s</a:t>
                      </a:r>
                      <a:r>
                        <a:rPr lang="en-CH" sz="1600" baseline="30000"/>
                        <a:t>-1</a:t>
                      </a:r>
                      <a:r>
                        <a:rPr lang="en-CH" sz="16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316854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aseline="0"/>
                        <a:t>He</a:t>
                      </a:r>
                      <a:r>
                        <a:rPr lang="en-CH" sz="1600" baseline="30000"/>
                        <a:t>+</a:t>
                      </a:r>
                      <a:endParaRPr lang="en-CH" sz="16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13.0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310844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Ar</a:t>
                      </a:r>
                      <a:r>
                        <a:rPr lang="en-CH" sz="1600" baseline="30000"/>
                        <a:t>+</a:t>
                      </a:r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866696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CH</a:t>
                      </a:r>
                      <a:r>
                        <a:rPr lang="en-CH" sz="1600" baseline="-25000"/>
                        <a:t>4</a:t>
                      </a:r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CH</a:t>
                      </a:r>
                      <a:r>
                        <a:rPr lang="en-CH" sz="1600" baseline="-25000"/>
                        <a:t>4</a:t>
                      </a:r>
                      <a:r>
                        <a:rPr lang="en-CH" sz="1600" baseline="30000"/>
                        <a:t>+</a:t>
                      </a:r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2.22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912651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CH</a:t>
                      </a:r>
                      <a:r>
                        <a:rPr lang="en-CH" sz="1600" baseline="-25000"/>
                        <a:t>4</a:t>
                      </a:r>
                      <a:r>
                        <a:rPr lang="en-CH" sz="1600" baseline="30000"/>
                        <a:t>+</a:t>
                      </a:r>
                      <a:endParaRPr lang="en-CH" sz="1600" baseline="-25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1.87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760689"/>
                  </a:ext>
                </a:extLst>
              </a:tr>
              <a:tr h="350390"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/>
                        <a:t>CO</a:t>
                      </a:r>
                      <a:r>
                        <a:rPr lang="en-CH" sz="1600" baseline="-25000"/>
                        <a:t>2</a:t>
                      </a:r>
                      <a:r>
                        <a:rPr lang="en-CH" sz="1600" baseline="30000"/>
                        <a:t>+</a:t>
                      </a:r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/>
                        <a:t>1.72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053693"/>
                  </a:ext>
                </a:extLst>
              </a:tr>
            </a:tbl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0724DBF6-775D-7756-D419-AF9F84AD033A}"/>
              </a:ext>
            </a:extLst>
          </p:cNvPr>
          <p:cNvGrpSpPr/>
          <p:nvPr/>
        </p:nvGrpSpPr>
        <p:grpSpPr>
          <a:xfrm>
            <a:off x="3893441" y="1299576"/>
            <a:ext cx="5164805" cy="4107502"/>
            <a:chOff x="3708007" y="1636248"/>
            <a:chExt cx="5171587" cy="411289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D6F25CD-0018-B4C9-D480-3DAFE8B06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8007" y="1636248"/>
              <a:ext cx="5171587" cy="411289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2BFB00A-34E0-806F-3B87-6451F051784D}"/>
                </a:ext>
              </a:extLst>
            </p:cNvPr>
            <p:cNvSpPr txBox="1"/>
            <p:nvPr/>
          </p:nvSpPr>
          <p:spPr>
            <a:xfrm>
              <a:off x="6059418" y="3228465"/>
              <a:ext cx="8322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/>
                <a:t>% CO</a:t>
              </a:r>
              <a:r>
                <a:rPr lang="en-CH" baseline="-25000"/>
                <a:t>2</a:t>
              </a:r>
              <a:endParaRPr lang="en-CH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4058FA-457D-225F-2D67-3EE710B812DE}"/>
                </a:ext>
              </a:extLst>
            </p:cNvPr>
            <p:cNvSpPr txBox="1"/>
            <p:nvPr/>
          </p:nvSpPr>
          <p:spPr>
            <a:xfrm>
              <a:off x="4818185" y="2505807"/>
              <a:ext cx="89819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/>
                <a:t>Ar-CO</a:t>
              </a:r>
              <a:r>
                <a:rPr lang="en-CH" baseline="-25000"/>
                <a:t>2</a:t>
              </a:r>
              <a:endParaRPr lang="en-CH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945AD7E-DD94-831D-85D7-5A87C4CB77EB}"/>
              </a:ext>
            </a:extLst>
          </p:cNvPr>
          <p:cNvSpPr txBox="1"/>
          <p:nvPr/>
        </p:nvSpPr>
        <p:spPr>
          <a:xfrm>
            <a:off x="5002163" y="5396558"/>
            <a:ext cx="3649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/>
              <a:t>Ar-CO</a:t>
            </a:r>
            <a:r>
              <a:rPr lang="en-CH" i="1" baseline="-25000"/>
              <a:t>2 </a:t>
            </a:r>
            <a:r>
              <a:rPr lang="en-CH" i="1"/>
              <a:t>80-20.      µ = 0.64 </a:t>
            </a:r>
            <a:r>
              <a:rPr lang="en-CH" sz="1800" i="1"/>
              <a:t>cm</a:t>
            </a:r>
            <a:r>
              <a:rPr lang="en-CH" sz="1800" i="1" baseline="30000"/>
              <a:t>2 </a:t>
            </a:r>
            <a:r>
              <a:rPr lang="en-CH" sz="1800" i="1"/>
              <a:t>V</a:t>
            </a:r>
            <a:r>
              <a:rPr lang="en-CH" sz="1800" i="1" baseline="30000"/>
              <a:t>-1</a:t>
            </a:r>
            <a:r>
              <a:rPr lang="en-CH" sz="1800" i="1"/>
              <a:t> s</a:t>
            </a:r>
            <a:r>
              <a:rPr lang="en-CH" sz="1800" i="1" baseline="30000"/>
              <a:t>-1</a:t>
            </a:r>
          </a:p>
          <a:p>
            <a:r>
              <a:rPr lang="en-CH" i="1"/>
              <a:t>@ E=200 V cm</a:t>
            </a:r>
            <a:r>
              <a:rPr lang="en-CH" i="1" baseline="30000"/>
              <a:t>-1</a:t>
            </a:r>
            <a:r>
              <a:rPr lang="en-CH" i="1"/>
              <a:t>    W ~ 130 cm s</a:t>
            </a:r>
            <a:r>
              <a:rPr lang="en-CH" i="1" baseline="30000"/>
              <a:t>-1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44734C-3721-E480-4A84-F12877355DA1}"/>
              </a:ext>
            </a:extLst>
          </p:cNvPr>
          <p:cNvSpPr txBox="1"/>
          <p:nvPr/>
        </p:nvSpPr>
        <p:spPr>
          <a:xfrm>
            <a:off x="150109" y="3529431"/>
            <a:ext cx="374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Collisional Charge Transfer: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EA28EB-4588-769F-578C-7257EC3B266D}"/>
              </a:ext>
            </a:extLst>
          </p:cNvPr>
          <p:cNvSpPr txBox="1"/>
          <p:nvPr/>
        </p:nvSpPr>
        <p:spPr>
          <a:xfrm>
            <a:off x="544732" y="4338022"/>
            <a:ext cx="2002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A</a:t>
            </a:r>
            <a:r>
              <a:rPr lang="en-CH" baseline="30000">
                <a:latin typeface="Copperplate" panose="02000504000000020004" pitchFamily="2" charset="77"/>
              </a:rPr>
              <a:t>+</a:t>
            </a:r>
            <a:r>
              <a:rPr lang="en-CH">
                <a:latin typeface="Copperplate" panose="02000504000000020004" pitchFamily="2" charset="77"/>
              </a:rPr>
              <a:t> + B --&gt; A + B</a:t>
            </a:r>
            <a:r>
              <a:rPr lang="en-CH" baseline="30000">
                <a:latin typeface="Copperplate" panose="02000504000000020004" pitchFamily="2" charset="77"/>
              </a:rPr>
              <a:t>+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DEE4D2-B514-0DA3-A895-E1B55BC466B5}"/>
              </a:ext>
            </a:extLst>
          </p:cNvPr>
          <p:cNvSpPr txBox="1"/>
          <p:nvPr/>
        </p:nvSpPr>
        <p:spPr>
          <a:xfrm>
            <a:off x="537703" y="3923888"/>
            <a:ext cx="1970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If E</a:t>
            </a:r>
            <a:r>
              <a:rPr lang="en-CH" baseline="-25000">
                <a:latin typeface="Copperplate" panose="02000504000000020004" pitchFamily="2" charset="77"/>
              </a:rPr>
              <a:t>i</a:t>
            </a:r>
            <a:r>
              <a:rPr lang="en-CH">
                <a:latin typeface="Copperplate" panose="02000504000000020004" pitchFamily="2" charset="77"/>
              </a:rPr>
              <a:t>(B) &lt; E</a:t>
            </a:r>
            <a:r>
              <a:rPr lang="en-CH" baseline="-25000">
                <a:latin typeface="Copperplate" panose="02000504000000020004" pitchFamily="2" charset="77"/>
              </a:rPr>
              <a:t>i</a:t>
            </a:r>
            <a:r>
              <a:rPr lang="en-CH">
                <a:latin typeface="Copperplate" panose="02000504000000020004" pitchFamily="2" charset="77"/>
              </a:rPr>
              <a:t>(A) 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AC2E33-68D3-EF05-6ECE-C98687B5CC41}"/>
              </a:ext>
            </a:extLst>
          </p:cNvPr>
          <p:cNvSpPr txBox="1"/>
          <p:nvPr/>
        </p:nvSpPr>
        <p:spPr>
          <a:xfrm>
            <a:off x="255871" y="4752156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Blanc’s Law: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205D2CB-5313-9472-86FB-92179847B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12" y="5207030"/>
            <a:ext cx="1280334" cy="75313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DFFB84A-3792-1CB5-D72E-5F01B05F4E51}"/>
              </a:ext>
            </a:extLst>
          </p:cNvPr>
          <p:cNvCxnSpPr>
            <a:cxnSpLocks/>
          </p:cNvCxnSpPr>
          <p:nvPr/>
        </p:nvCxnSpPr>
        <p:spPr>
          <a:xfrm>
            <a:off x="6297616" y="4025376"/>
            <a:ext cx="0" cy="118165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6E7BA0A-FA9D-59E4-B407-04136D5DFED9}"/>
              </a:ext>
            </a:extLst>
          </p:cNvPr>
          <p:cNvCxnSpPr>
            <a:cxnSpLocks/>
          </p:cNvCxnSpPr>
          <p:nvPr/>
        </p:nvCxnSpPr>
        <p:spPr>
          <a:xfrm>
            <a:off x="4159405" y="4338022"/>
            <a:ext cx="2460992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395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17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255871" y="70338"/>
            <a:ext cx="549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and Diffusion of Electrons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C8F5C5CA-DEB2-3BA1-7A8F-38BF3CF79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1" y="1465639"/>
            <a:ext cx="4026418" cy="364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455BACE2-AAA9-B17E-EB00-41BF8E5EC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16292"/>
            <a:ext cx="4026418" cy="349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E60C77-C84F-B90B-02C2-3E0173999B74}"/>
              </a:ext>
            </a:extLst>
          </p:cNvPr>
          <p:cNvSpPr txBox="1"/>
          <p:nvPr/>
        </p:nvSpPr>
        <p:spPr>
          <a:xfrm>
            <a:off x="510353" y="931413"/>
            <a:ext cx="2906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Drift Velocity  </a:t>
            </a:r>
            <a:r>
              <a:rPr lang="en-CH" i="1"/>
              <a:t>w</a:t>
            </a:r>
            <a:r>
              <a:rPr lang="en-CH" i="1" baseline="30000"/>
              <a:t>- </a:t>
            </a:r>
            <a:r>
              <a:rPr lang="en-CH" i="1"/>
              <a:t>= s/t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537002-4A9D-9F4E-7D69-EB8D6A48D00D}"/>
              </a:ext>
            </a:extLst>
          </p:cNvPr>
          <p:cNvSpPr txBox="1"/>
          <p:nvPr/>
        </p:nvSpPr>
        <p:spPr>
          <a:xfrm>
            <a:off x="4727376" y="954789"/>
            <a:ext cx="1468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Diffusion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7E3FAE8-7F7F-B81C-3AC6-E5110A375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692" y="852004"/>
            <a:ext cx="1329268" cy="5952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0919FEC-37F8-6E64-3415-B565DBFC9CEC}"/>
              </a:ext>
            </a:extLst>
          </p:cNvPr>
          <p:cNvSpPr txBox="1"/>
          <p:nvPr/>
        </p:nvSpPr>
        <p:spPr>
          <a:xfrm>
            <a:off x="5107854" y="1414746"/>
            <a:ext cx="2542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>
                <a:latin typeface="Symbol" pitchFamily="2" charset="2"/>
              </a:rPr>
              <a:t>e</a:t>
            </a:r>
            <a:r>
              <a:rPr lang="en-CH" i="1" baseline="-25000">
                <a:latin typeface="Symbol" pitchFamily="2" charset="2"/>
              </a:rPr>
              <a:t>k</a:t>
            </a:r>
            <a:r>
              <a:rPr lang="en-CH" i="1">
                <a:latin typeface="Symbol" pitchFamily="2" charset="2"/>
              </a:rPr>
              <a:t>: </a:t>
            </a:r>
            <a:r>
              <a:rPr lang="en-CH" i="1"/>
              <a:t>Characteristic Energy</a:t>
            </a:r>
          </a:p>
          <a:p>
            <a:r>
              <a:rPr lang="en-CH" i="1">
                <a:latin typeface="Symbol" pitchFamily="2" charset="2"/>
              </a:rPr>
              <a:t>e</a:t>
            </a:r>
            <a:r>
              <a:rPr lang="en-CH" i="1" baseline="-25000">
                <a:latin typeface="Symbol" pitchFamily="2" charset="2"/>
              </a:rPr>
              <a:t>k </a:t>
            </a:r>
            <a:r>
              <a:rPr lang="en-CH" i="1">
                <a:latin typeface="Symbol" pitchFamily="2" charset="2"/>
              </a:rPr>
              <a:t>= </a:t>
            </a:r>
            <a:r>
              <a:rPr lang="en-CH" i="1"/>
              <a:t>kT : Thermal Limit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0BBB486D-A148-9BE8-2B77-5F3050579A2F}"/>
              </a:ext>
            </a:extLst>
          </p:cNvPr>
          <p:cNvSpPr/>
          <p:nvPr/>
        </p:nvSpPr>
        <p:spPr>
          <a:xfrm>
            <a:off x="619064" y="5766373"/>
            <a:ext cx="8314729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ED0CE7-8085-B849-0EC3-D1DF569B11D3}"/>
              </a:ext>
            </a:extLst>
          </p:cNvPr>
          <p:cNvSpPr txBox="1"/>
          <p:nvPr/>
        </p:nvSpPr>
        <p:spPr>
          <a:xfrm>
            <a:off x="887604" y="5766373"/>
            <a:ext cx="7777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>
                    <a:lumMod val="95000"/>
                  </a:schemeClr>
                </a:solidFill>
              </a:rPr>
              <a:t>Piet Verwilligen and Djunes Janssens: MODELLING AND SIMULATIONS</a:t>
            </a:r>
          </a:p>
        </p:txBody>
      </p:sp>
    </p:spTree>
    <p:extLst>
      <p:ext uri="{BB962C8B-B14F-4D97-AF65-F5344CB8AC3E}">
        <p14:creationId xmlns:p14="http://schemas.microsoft.com/office/powerpoint/2010/main" val="95409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18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255871" y="70338"/>
            <a:ext cx="549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and Diffusion of Electrons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F65F68-9B9F-53F6-3F2A-CFF2AEC60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591" y="1333768"/>
            <a:ext cx="5632609" cy="41235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695996-8DF7-714E-A312-4221B75EABAC}"/>
              </a:ext>
            </a:extLst>
          </p:cNvPr>
          <p:cNvSpPr txBox="1"/>
          <p:nvPr/>
        </p:nvSpPr>
        <p:spPr>
          <a:xfrm>
            <a:off x="345640" y="933658"/>
            <a:ext cx="5400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Longitudinal and Transverse Diffusion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499B02-5EB7-2C8D-01E4-3C9FD038D76D}"/>
              </a:ext>
            </a:extLst>
          </p:cNvPr>
          <p:cNvSpPr txBox="1"/>
          <p:nvPr/>
        </p:nvSpPr>
        <p:spPr>
          <a:xfrm>
            <a:off x="3563182" y="5585788"/>
            <a:ext cx="4548809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i="1"/>
              <a:t>F. Sauli, Gaseous Detectors Handbook (CERN 2022)</a:t>
            </a:r>
          </a:p>
          <a:p>
            <a:r>
              <a:rPr lang="en-GB" sz="1600" i="1"/>
              <a:t>http://fabio.home.cern.ch/fabio/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0B3D04C-2126-0675-44BE-1F15F0979A30}"/>
              </a:ext>
            </a:extLst>
          </p:cNvPr>
          <p:cNvGrpSpPr/>
          <p:nvPr/>
        </p:nvGrpSpPr>
        <p:grpSpPr>
          <a:xfrm>
            <a:off x="600738" y="1949689"/>
            <a:ext cx="1467293" cy="1032095"/>
            <a:chOff x="579473" y="1828883"/>
            <a:chExt cx="1467293" cy="1032095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7C39F7D-5F1C-83AA-4BB2-A9E874F06333}"/>
                </a:ext>
              </a:extLst>
            </p:cNvPr>
            <p:cNvSpPr/>
            <p:nvPr/>
          </p:nvSpPr>
          <p:spPr>
            <a:xfrm>
              <a:off x="685799" y="1828883"/>
              <a:ext cx="1032095" cy="103209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ight Arrow 5">
              <a:extLst>
                <a:ext uri="{FF2B5EF4-FFF2-40B4-BE49-F238E27FC236}">
                  <a16:creationId xmlns:a16="http://schemas.microsoft.com/office/drawing/2014/main" id="{6EA31322-7D2B-2950-304E-27E073764828}"/>
                </a:ext>
              </a:extLst>
            </p:cNvPr>
            <p:cNvSpPr/>
            <p:nvPr/>
          </p:nvSpPr>
          <p:spPr>
            <a:xfrm>
              <a:off x="579473" y="2262041"/>
              <a:ext cx="1467293" cy="169837"/>
            </a:xfrm>
            <a:prstGeom prst="rightArrow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3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8E4E7F5-5882-14C8-23A0-F480FBE4EA86}"/>
              </a:ext>
            </a:extLst>
          </p:cNvPr>
          <p:cNvGrpSpPr/>
          <p:nvPr/>
        </p:nvGrpSpPr>
        <p:grpSpPr>
          <a:xfrm>
            <a:off x="600738" y="4239880"/>
            <a:ext cx="1467293" cy="1032095"/>
            <a:chOff x="600739" y="3480975"/>
            <a:chExt cx="1467293" cy="103209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B15DF42-85FC-27B1-7133-A005ED33A1A4}"/>
                </a:ext>
              </a:extLst>
            </p:cNvPr>
            <p:cNvSpPr/>
            <p:nvPr/>
          </p:nvSpPr>
          <p:spPr>
            <a:xfrm>
              <a:off x="885527" y="3480975"/>
              <a:ext cx="632637" cy="103209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5C2C058B-3FD1-24F5-2CA4-1D9F2DD517A7}"/>
                </a:ext>
              </a:extLst>
            </p:cNvPr>
            <p:cNvSpPr/>
            <p:nvPr/>
          </p:nvSpPr>
          <p:spPr>
            <a:xfrm>
              <a:off x="600739" y="3912103"/>
              <a:ext cx="1467293" cy="169837"/>
            </a:xfrm>
            <a:prstGeom prst="rightArrow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3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864C7E-3A57-D327-8301-82A42B8F97A3}"/>
              </a:ext>
            </a:extLst>
          </p:cNvPr>
          <p:cNvCxnSpPr>
            <a:cxnSpLocks/>
          </p:cNvCxnSpPr>
          <p:nvPr/>
        </p:nvCxnSpPr>
        <p:spPr>
          <a:xfrm flipH="1">
            <a:off x="479015" y="1807535"/>
            <a:ext cx="59487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7F66AB4-7902-B8A6-7110-A04531E5CBD3}"/>
              </a:ext>
            </a:extLst>
          </p:cNvPr>
          <p:cNvSpPr txBox="1"/>
          <p:nvPr/>
        </p:nvSpPr>
        <p:spPr>
          <a:xfrm>
            <a:off x="466193" y="139766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FF0000"/>
                </a:solidFill>
              </a:rPr>
              <a:t>Low Electric Field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E4C3D8-5073-2A93-19F0-C6FFEAD04EDD}"/>
              </a:ext>
            </a:extLst>
          </p:cNvPr>
          <p:cNvCxnSpPr/>
          <p:nvPr/>
        </p:nvCxnSpPr>
        <p:spPr>
          <a:xfrm flipH="1">
            <a:off x="507456" y="3881555"/>
            <a:ext cx="148819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D8EE726-D658-A9F8-4471-0F7BD0F550B2}"/>
              </a:ext>
            </a:extLst>
          </p:cNvPr>
          <p:cNvSpPr txBox="1"/>
          <p:nvPr/>
        </p:nvSpPr>
        <p:spPr>
          <a:xfrm>
            <a:off x="439082" y="3410295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solidFill>
                  <a:srgbClr val="FF0000"/>
                </a:solidFill>
              </a:rPr>
              <a:t>High Electric Field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F2822F3-3F8C-9C0F-BBD3-3AB8B3990780}"/>
              </a:ext>
            </a:extLst>
          </p:cNvPr>
          <p:cNvCxnSpPr>
            <a:cxnSpLocks/>
          </p:cNvCxnSpPr>
          <p:nvPr/>
        </p:nvCxnSpPr>
        <p:spPr>
          <a:xfrm flipH="1" flipV="1">
            <a:off x="1191942" y="3944249"/>
            <a:ext cx="9902" cy="11652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B3EC346-ED3B-61BB-F879-1AE316598139}"/>
              </a:ext>
            </a:extLst>
          </p:cNvPr>
          <p:cNvCxnSpPr>
            <a:cxnSpLocks/>
          </p:cNvCxnSpPr>
          <p:nvPr/>
        </p:nvCxnSpPr>
        <p:spPr>
          <a:xfrm>
            <a:off x="827434" y="4755926"/>
            <a:ext cx="1102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8A3CAB7-A0C3-C757-EB96-95CF65C2290F}"/>
              </a:ext>
            </a:extLst>
          </p:cNvPr>
          <p:cNvSpPr txBox="1"/>
          <p:nvPr/>
        </p:nvSpPr>
        <p:spPr>
          <a:xfrm>
            <a:off x="1218529" y="39551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latin typeface="Symbol" pitchFamily="2" charset="2"/>
              </a:rPr>
              <a:t>s</a:t>
            </a:r>
            <a:r>
              <a:rPr lang="en-GB" b="1" baseline="-25000">
                <a:latin typeface="Symbol" pitchFamily="2" charset="2"/>
              </a:rPr>
              <a:t>T</a:t>
            </a:r>
            <a:endParaRPr lang="en-GB" b="1">
              <a:latin typeface="Symbol" pitchFamily="2" charset="2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2218D48-D630-A008-E310-D6B8A178D96D}"/>
              </a:ext>
            </a:extLst>
          </p:cNvPr>
          <p:cNvSpPr txBox="1"/>
          <p:nvPr/>
        </p:nvSpPr>
        <p:spPr>
          <a:xfrm>
            <a:off x="1528065" y="4781327"/>
            <a:ext cx="480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latin typeface="Symbol" pitchFamily="2" charset="2"/>
              </a:rPr>
              <a:t>s</a:t>
            </a:r>
            <a:r>
              <a:rPr lang="en-GB" b="1" baseline="-25000"/>
              <a:t>L</a:t>
            </a:r>
            <a:endParaRPr lang="en-GB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77E21-73B6-F6F5-CF6B-E8C18DCB9E45}"/>
              </a:ext>
            </a:extLst>
          </p:cNvPr>
          <p:cNvSpPr txBox="1"/>
          <p:nvPr/>
        </p:nvSpPr>
        <p:spPr>
          <a:xfrm>
            <a:off x="1577095" y="187146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latin typeface="Symbol" pitchFamily="2" charset="2"/>
              </a:rPr>
              <a:t>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993ED2-F80C-2E0F-7F3E-DCC1C971A77C}"/>
              </a:ext>
            </a:extLst>
          </p:cNvPr>
          <p:cNvSpPr txBox="1"/>
          <p:nvPr/>
        </p:nvSpPr>
        <p:spPr>
          <a:xfrm>
            <a:off x="402896" y="5542226"/>
            <a:ext cx="2743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Better Longitudinal  </a:t>
            </a:r>
          </a:p>
          <a:p>
            <a:r>
              <a:rPr lang="en-GB">
                <a:latin typeface="Copperplate" panose="02000504000000020004" pitchFamily="2" charset="77"/>
              </a:rPr>
              <a:t>(Drif) Accuracy</a:t>
            </a:r>
          </a:p>
        </p:txBody>
      </p:sp>
      <p:cxnSp>
        <p:nvCxnSpPr>
          <p:cNvPr id="22" name="Curved Connector 21">
            <a:extLst>
              <a:ext uri="{FF2B5EF4-FFF2-40B4-BE49-F238E27FC236}">
                <a16:creationId xmlns:a16="http://schemas.microsoft.com/office/drawing/2014/main" id="{2899BE52-57E1-7016-0326-64E715FA55FE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2008931" y="4965993"/>
            <a:ext cx="561375" cy="61979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592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19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255871" y="70338"/>
            <a:ext cx="6123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of Electrons in Magnetic Field </a:t>
            </a: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003F2788-F136-DC29-B3EB-0C101D291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67" y="874084"/>
            <a:ext cx="3216118" cy="187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9948AC-99DF-E907-C7FE-BEB4B56DC859}"/>
              </a:ext>
            </a:extLst>
          </p:cNvPr>
          <p:cNvSpPr txBox="1"/>
          <p:nvPr/>
        </p:nvSpPr>
        <p:spPr>
          <a:xfrm>
            <a:off x="2758251" y="872842"/>
            <a:ext cx="6013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Lorentz Force:</a:t>
            </a:r>
          </a:p>
          <a:p>
            <a:r>
              <a:rPr lang="en-CH">
                <a:latin typeface="Copperplate" panose="02000504000000020004" pitchFamily="2" charset="77"/>
              </a:rPr>
              <a:t>Changes Drift Velocity, Direction and Diffusion 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1C686A21-EFBF-E43E-DDD9-80B94750F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355" y="3112262"/>
            <a:ext cx="1981200" cy="139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" name="Group 7">
            <a:extLst>
              <a:ext uri="{FF2B5EF4-FFF2-40B4-BE49-F238E27FC236}">
                <a16:creationId xmlns:a16="http://schemas.microsoft.com/office/drawing/2014/main" id="{D7E2E7FA-07D1-B9F3-8BCE-F0BCED3EAE65}"/>
              </a:ext>
            </a:extLst>
          </p:cNvPr>
          <p:cNvGrpSpPr>
            <a:grpSpLocks/>
          </p:cNvGrpSpPr>
          <p:nvPr/>
        </p:nvGrpSpPr>
        <p:grpSpPr bwMode="auto">
          <a:xfrm>
            <a:off x="439773" y="3721290"/>
            <a:ext cx="742950" cy="369653"/>
            <a:chOff x="406" y="1250"/>
            <a:chExt cx="441" cy="258"/>
          </a:xfrm>
        </p:grpSpPr>
        <p:graphicFrame>
          <p:nvGraphicFramePr>
            <p:cNvPr id="8" name="Object 8">
              <a:extLst>
                <a:ext uri="{FF2B5EF4-FFF2-40B4-BE49-F238E27FC236}">
                  <a16:creationId xmlns:a16="http://schemas.microsoft.com/office/drawing/2014/main" id="{7CC856B4-70E3-07D5-84EB-46BD51950B6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6" y="1274"/>
            <a:ext cx="121" cy="1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27000" imgH="177800" progId="Equation.3">
                    <p:embed/>
                  </p:oleObj>
                </mc:Choice>
                <mc:Fallback>
                  <p:oleObj name="Equation" r:id="rId4" imgW="127000" imgH="177800" progId="Equation.3">
                    <p:embed/>
                    <p:pic>
                      <p:nvPicPr>
                        <p:cNvPr id="3" name="Object 8">
                          <a:extLst>
                            <a:ext uri="{FF2B5EF4-FFF2-40B4-BE49-F238E27FC236}">
                              <a16:creationId xmlns:a16="http://schemas.microsoft.com/office/drawing/2014/main" id="{6C79558E-FE53-AD87-AC90-B96921BF038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" y="1274"/>
                          <a:ext cx="121" cy="1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9">
              <a:extLst>
                <a:ext uri="{FF2B5EF4-FFF2-40B4-BE49-F238E27FC236}">
                  <a16:creationId xmlns:a16="http://schemas.microsoft.com/office/drawing/2014/main" id="{79B15315-A931-811D-48ED-ECAEAAF151D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92" y="1274"/>
            <a:ext cx="155" cy="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65100" imgH="228600" progId="Equation.3">
                    <p:embed/>
                  </p:oleObj>
                </mc:Choice>
                <mc:Fallback>
                  <p:oleObj name="Equation" r:id="rId6" imgW="165100" imgH="228600" progId="Equation.3">
                    <p:embed/>
                    <p:pic>
                      <p:nvPicPr>
                        <p:cNvPr id="17509" name="Object 9">
                          <a:extLst>
                            <a:ext uri="{FF2B5EF4-FFF2-40B4-BE49-F238E27FC236}">
                              <a16:creationId xmlns:a16="http://schemas.microsoft.com/office/drawing/2014/main" id="{3F962029-E305-2BB5-5DC2-BD9E931E031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2" y="1274"/>
                          <a:ext cx="155" cy="2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D4D121B-7811-4F7C-228D-7FAAD4D21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" y="1250"/>
              <a:ext cx="200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>
                  <a:latin typeface="Symbol" charset="0"/>
                  <a:ea typeface="ＭＳ Ｐゴシック" charset="0"/>
                </a:rPr>
                <a:t>^</a:t>
              </a:r>
            </a:p>
          </p:txBody>
        </p:sp>
      </p:grpSp>
      <p:graphicFrame>
        <p:nvGraphicFramePr>
          <p:cNvPr id="13" name="Object 11">
            <a:extLst>
              <a:ext uri="{FF2B5EF4-FFF2-40B4-BE49-F238E27FC236}">
                <a16:creationId xmlns:a16="http://schemas.microsoft.com/office/drawing/2014/main" id="{9B3A3675-8516-74AA-2C7C-886BBFAF5B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417960"/>
              </p:ext>
            </p:extLst>
          </p:nvPr>
        </p:nvGraphicFramePr>
        <p:xfrm>
          <a:off x="4101634" y="3538057"/>
          <a:ext cx="107315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62000" imgH="203200" progId="Equation.3">
                  <p:embed/>
                </p:oleObj>
              </mc:Choice>
              <mc:Fallback>
                <p:oleObj name="Equation" r:id="rId8" imgW="762000" imgH="203200" progId="Equation.3">
                  <p:embed/>
                  <p:pic>
                    <p:nvPicPr>
                      <p:cNvPr id="17415" name="Object 11">
                        <a:extLst>
                          <a:ext uri="{FF2B5EF4-FFF2-40B4-BE49-F238E27FC236}">
                            <a16:creationId xmlns:a16="http://schemas.microsoft.com/office/drawing/2014/main" id="{9FADABB3-BC37-933D-9E5C-75819F38FA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1634" y="3538057"/>
                        <a:ext cx="1073150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2">
            <a:extLst>
              <a:ext uri="{FF2B5EF4-FFF2-40B4-BE49-F238E27FC236}">
                <a16:creationId xmlns:a16="http://schemas.microsoft.com/office/drawing/2014/main" id="{95395852-6A39-69E0-42B7-CA54747188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6808634"/>
              </p:ext>
            </p:extLst>
          </p:nvPr>
        </p:nvGraphicFramePr>
        <p:xfrm>
          <a:off x="5499204" y="3435804"/>
          <a:ext cx="1404938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11300" imgH="520700" progId="Equation.3">
                  <p:embed/>
                </p:oleObj>
              </mc:Choice>
              <mc:Fallback>
                <p:oleObj name="Equation" r:id="rId10" imgW="1511300" imgH="520700" progId="Equation.3">
                  <p:embed/>
                  <p:pic>
                    <p:nvPicPr>
                      <p:cNvPr id="17416" name="Object 12">
                        <a:extLst>
                          <a:ext uri="{FF2B5EF4-FFF2-40B4-BE49-F238E27FC236}">
                            <a16:creationId xmlns:a16="http://schemas.microsoft.com/office/drawing/2014/main" id="{4E7957BC-5B1B-1EF1-7886-D0390BD69D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204" y="3435804"/>
                        <a:ext cx="1404938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C572E83C-68D4-9C0D-19DD-A4E5682B8F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096704"/>
              </p:ext>
            </p:extLst>
          </p:nvPr>
        </p:nvGraphicFramePr>
        <p:xfrm>
          <a:off x="4144869" y="4002614"/>
          <a:ext cx="838200" cy="20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60400" imgH="165100" progId="Equation.3">
                  <p:embed/>
                </p:oleObj>
              </mc:Choice>
              <mc:Fallback>
                <p:oleObj name="Equation" r:id="rId12" imgW="660400" imgH="165100" progId="Equation.3">
                  <p:embed/>
                  <p:pic>
                    <p:nvPicPr>
                      <p:cNvPr id="17419" name="Object 15">
                        <a:extLst>
                          <a:ext uri="{FF2B5EF4-FFF2-40B4-BE49-F238E27FC236}">
                            <a16:creationId xmlns:a16="http://schemas.microsoft.com/office/drawing/2014/main" id="{F0B7C8DE-74CC-2968-46F1-07D159EDEC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869" y="4002614"/>
                        <a:ext cx="838200" cy="20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6">
            <a:extLst>
              <a:ext uri="{FF2B5EF4-FFF2-40B4-BE49-F238E27FC236}">
                <a16:creationId xmlns:a16="http://schemas.microsoft.com/office/drawing/2014/main" id="{6930D5ED-833D-59D4-AB79-43449D525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683" y="3938112"/>
            <a:ext cx="16754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Larmor frequency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0EFA97-A446-A6C5-4621-9A6D8B240E88}"/>
              </a:ext>
            </a:extLst>
          </p:cNvPr>
          <p:cNvSpPr txBox="1"/>
          <p:nvPr/>
        </p:nvSpPr>
        <p:spPr>
          <a:xfrm>
            <a:off x="4089888" y="4300062"/>
            <a:ext cx="4736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>
                <a:latin typeface="Symbol" pitchFamily="2" charset="2"/>
              </a:rPr>
              <a:t>t </a:t>
            </a:r>
            <a:r>
              <a:rPr lang="en-CH" sz="1600" i="1"/>
              <a:t>: Average time between electron-molecule collisions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EB5935E-53AB-24A7-33C1-4693FB7D6D01}"/>
              </a:ext>
            </a:extLst>
          </p:cNvPr>
          <p:cNvGrpSpPr>
            <a:grpSpLocks/>
          </p:cNvGrpSpPr>
          <p:nvPr/>
        </p:nvGrpSpPr>
        <p:grpSpPr bwMode="auto">
          <a:xfrm>
            <a:off x="439773" y="5327554"/>
            <a:ext cx="674688" cy="366712"/>
            <a:chOff x="406" y="2415"/>
            <a:chExt cx="392" cy="231"/>
          </a:xfrm>
        </p:grpSpPr>
        <p:graphicFrame>
          <p:nvGraphicFramePr>
            <p:cNvPr id="21" name="Object 20">
              <a:extLst>
                <a:ext uri="{FF2B5EF4-FFF2-40B4-BE49-F238E27FC236}">
                  <a16:creationId xmlns:a16="http://schemas.microsoft.com/office/drawing/2014/main" id="{01C9BE79-709D-27E1-4E26-99FE31A2EF2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06" y="2425"/>
            <a:ext cx="113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27000" imgH="177800" progId="Equation.3">
                    <p:embed/>
                  </p:oleObj>
                </mc:Choice>
                <mc:Fallback>
                  <p:oleObj name="Equation" r:id="rId14" imgW="127000" imgH="177800" progId="Equation.3">
                    <p:embed/>
                    <p:pic>
                      <p:nvPicPr>
                        <p:cNvPr id="17505" name="Object 20">
                          <a:extLst>
                            <a:ext uri="{FF2B5EF4-FFF2-40B4-BE49-F238E27FC236}">
                              <a16:creationId xmlns:a16="http://schemas.microsoft.com/office/drawing/2014/main" id="{4FA677B4-24DA-7FF8-F0FA-0704FBB64C1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" y="2425"/>
                          <a:ext cx="113" cy="1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1">
              <a:extLst>
                <a:ext uri="{FF2B5EF4-FFF2-40B4-BE49-F238E27FC236}">
                  <a16:creationId xmlns:a16="http://schemas.microsoft.com/office/drawing/2014/main" id="{EFC81002-DB5B-B6C3-E36B-80E6007357C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3" y="2425"/>
            <a:ext cx="145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165100" imgH="228600" progId="Equation.3">
                    <p:embed/>
                  </p:oleObj>
                </mc:Choice>
                <mc:Fallback>
                  <p:oleObj name="Equation" r:id="rId15" imgW="165100" imgH="228600" progId="Equation.3">
                    <p:embed/>
                    <p:pic>
                      <p:nvPicPr>
                        <p:cNvPr id="17506" name="Object 21">
                          <a:extLst>
                            <a:ext uri="{FF2B5EF4-FFF2-40B4-BE49-F238E27FC236}">
                              <a16:creationId xmlns:a16="http://schemas.microsoft.com/office/drawing/2014/main" id="{0CFFBF72-5270-50C5-2852-95256BBCBAF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" y="2425"/>
                          <a:ext cx="145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 Box 22">
              <a:extLst>
                <a:ext uri="{FF2B5EF4-FFF2-40B4-BE49-F238E27FC236}">
                  <a16:creationId xmlns:a16="http://schemas.microsoft.com/office/drawing/2014/main" id="{9DBB38E5-55C9-E755-59BC-01D91CFC37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" y="2415"/>
              <a:ext cx="2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b="1" i="1">
                  <a:latin typeface="Arial" charset="0"/>
                  <a:ea typeface="ＭＳ Ｐゴシック" charset="0"/>
                </a:rPr>
                <a:t>// </a:t>
              </a:r>
            </a:p>
          </p:txBody>
        </p:sp>
      </p:grpSp>
      <p:graphicFrame>
        <p:nvGraphicFramePr>
          <p:cNvPr id="25" name="Object 23">
            <a:extLst>
              <a:ext uri="{FF2B5EF4-FFF2-40B4-BE49-F238E27FC236}">
                <a16:creationId xmlns:a16="http://schemas.microsoft.com/office/drawing/2014/main" id="{6DAEE8F9-DC00-C258-38A7-5D4A34A429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583846"/>
              </p:ext>
            </p:extLst>
          </p:nvPr>
        </p:nvGraphicFramePr>
        <p:xfrm>
          <a:off x="4299246" y="4946702"/>
          <a:ext cx="811213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60400" imgH="228600" progId="Equation.3">
                  <p:embed/>
                </p:oleObj>
              </mc:Choice>
              <mc:Fallback>
                <p:oleObj name="Equation" r:id="rId16" imgW="660400" imgH="228600" progId="Equation.3">
                  <p:embed/>
                  <p:pic>
                    <p:nvPicPr>
                      <p:cNvPr id="7" name="Object 23">
                        <a:extLst>
                          <a:ext uri="{FF2B5EF4-FFF2-40B4-BE49-F238E27FC236}">
                            <a16:creationId xmlns:a16="http://schemas.microsoft.com/office/drawing/2014/main" id="{331E2428-459B-FBAE-4C48-5B7EFEDC99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9246" y="4946702"/>
                        <a:ext cx="811213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4">
            <a:extLst>
              <a:ext uri="{FF2B5EF4-FFF2-40B4-BE49-F238E27FC236}">
                <a16:creationId xmlns:a16="http://schemas.microsoft.com/office/drawing/2014/main" id="{814B3CA0-C0C2-F21B-7AF7-6FE73C6D60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221349"/>
              </p:ext>
            </p:extLst>
          </p:nvPr>
        </p:nvGraphicFramePr>
        <p:xfrm>
          <a:off x="4320293" y="5303582"/>
          <a:ext cx="677862" cy="226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508000" imgH="190500" progId="Equation.3">
                  <p:embed/>
                </p:oleObj>
              </mc:Choice>
              <mc:Fallback>
                <p:oleObj name="Equation" r:id="rId18" imgW="508000" imgH="190500" progId="Equation.3">
                  <p:embed/>
                  <p:pic>
                    <p:nvPicPr>
                      <p:cNvPr id="17425" name="Object 24">
                        <a:extLst>
                          <a:ext uri="{FF2B5EF4-FFF2-40B4-BE49-F238E27FC236}">
                            <a16:creationId xmlns:a16="http://schemas.microsoft.com/office/drawing/2014/main" id="{647AAFC7-6F2F-753D-BA8E-57E1E4C229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0293" y="5303582"/>
                        <a:ext cx="677862" cy="2266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5">
            <a:extLst>
              <a:ext uri="{FF2B5EF4-FFF2-40B4-BE49-F238E27FC236}">
                <a16:creationId xmlns:a16="http://schemas.microsoft.com/office/drawing/2014/main" id="{D469B24A-2DC6-FDA9-5DB4-444A03FEAC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00011"/>
              </p:ext>
            </p:extLst>
          </p:nvPr>
        </p:nvGraphicFramePr>
        <p:xfrm>
          <a:off x="4346658" y="5525649"/>
          <a:ext cx="121920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016000" imgH="419100" progId="Equation.3">
                  <p:embed/>
                </p:oleObj>
              </mc:Choice>
              <mc:Fallback>
                <p:oleObj name="Equation" r:id="rId20" imgW="1016000" imgH="419100" progId="Equation.3">
                  <p:embed/>
                  <p:pic>
                    <p:nvPicPr>
                      <p:cNvPr id="17426" name="Object 25">
                        <a:extLst>
                          <a:ext uri="{FF2B5EF4-FFF2-40B4-BE49-F238E27FC236}">
                            <a16:creationId xmlns:a16="http://schemas.microsoft.com/office/drawing/2014/main" id="{6BEBF4ED-4D03-C71D-331B-9C769A4B6D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6658" y="5525649"/>
                        <a:ext cx="1219200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6">
            <a:extLst>
              <a:ext uri="{FF2B5EF4-FFF2-40B4-BE49-F238E27FC236}">
                <a16:creationId xmlns:a16="http://schemas.microsoft.com/office/drawing/2014/main" id="{C56C082C-3C0D-806D-F3AA-58D2783B62C4}"/>
              </a:ext>
            </a:extLst>
          </p:cNvPr>
          <p:cNvGrpSpPr>
            <a:grpSpLocks/>
          </p:cNvGrpSpPr>
          <p:nvPr/>
        </p:nvGrpSpPr>
        <p:grpSpPr bwMode="auto">
          <a:xfrm>
            <a:off x="1387160" y="4866067"/>
            <a:ext cx="2711513" cy="1226511"/>
            <a:chOff x="1200" y="3120"/>
            <a:chExt cx="1905" cy="883"/>
          </a:xfrm>
        </p:grpSpPr>
        <p:sp>
          <p:nvSpPr>
            <p:cNvPr id="29" name="Line 27">
              <a:extLst>
                <a:ext uri="{FF2B5EF4-FFF2-40B4-BE49-F238E27FC236}">
                  <a16:creationId xmlns:a16="http://schemas.microsoft.com/office/drawing/2014/main" id="{571BFBE9-9BD2-AFF4-BC9C-E6F1D53242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4" y="3584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0" name="Line 28">
              <a:extLst>
                <a:ext uri="{FF2B5EF4-FFF2-40B4-BE49-F238E27FC236}">
                  <a16:creationId xmlns:a16="http://schemas.microsoft.com/office/drawing/2014/main" id="{F0A737EB-A76D-7E7B-B713-834F34E523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08" y="3648"/>
              <a:ext cx="8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1" name="Line 29">
              <a:extLst>
                <a:ext uri="{FF2B5EF4-FFF2-40B4-BE49-F238E27FC236}">
                  <a16:creationId xmlns:a16="http://schemas.microsoft.com/office/drawing/2014/main" id="{D84301A7-5336-26D4-F00A-B8F5EFCD7D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76" y="3704"/>
              <a:ext cx="24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2" name="Line 30">
              <a:extLst>
                <a:ext uri="{FF2B5EF4-FFF2-40B4-BE49-F238E27FC236}">
                  <a16:creationId xmlns:a16="http://schemas.microsoft.com/office/drawing/2014/main" id="{3D129406-C30F-8FCC-2A1E-3A11BBC0A3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36" y="3760"/>
              <a:ext cx="32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3" name="Line 31">
              <a:extLst>
                <a:ext uri="{FF2B5EF4-FFF2-40B4-BE49-F238E27FC236}">
                  <a16:creationId xmlns:a16="http://schemas.microsoft.com/office/drawing/2014/main" id="{973900E7-619A-2B7D-0CE2-5C47D8C828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88" y="3808"/>
              <a:ext cx="32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4FD83F25-4C60-A2A3-B72C-6E8D81683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848"/>
              <a:ext cx="32" cy="16"/>
            </a:xfrm>
            <a:custGeom>
              <a:avLst/>
              <a:gdLst>
                <a:gd name="T0" fmla="*/ 32 w 32"/>
                <a:gd name="T1" fmla="*/ 0 h 16"/>
                <a:gd name="T2" fmla="*/ 0 w 32"/>
                <a:gd name="T3" fmla="*/ 16 h 16"/>
                <a:gd name="T4" fmla="*/ 0 w 32"/>
                <a:gd name="T5" fmla="*/ 16 h 16"/>
                <a:gd name="T6" fmla="*/ 0 w 32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16">
                  <a:moveTo>
                    <a:pt x="32" y="0"/>
                  </a:moveTo>
                  <a:lnTo>
                    <a:pt x="0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4D749C2B-A734-4799-A04F-94C5D64D4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6" y="3872"/>
              <a:ext cx="40" cy="16"/>
            </a:xfrm>
            <a:custGeom>
              <a:avLst/>
              <a:gdLst>
                <a:gd name="T0" fmla="*/ 40 w 40"/>
                <a:gd name="T1" fmla="*/ 0 h 16"/>
                <a:gd name="T2" fmla="*/ 0 w 40"/>
                <a:gd name="T3" fmla="*/ 16 h 16"/>
                <a:gd name="T4" fmla="*/ 0 w 40"/>
                <a:gd name="T5" fmla="*/ 16 h 16"/>
                <a:gd name="T6" fmla="*/ 0 w 40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16">
                  <a:moveTo>
                    <a:pt x="40" y="0"/>
                  </a:moveTo>
                  <a:lnTo>
                    <a:pt x="0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8707E1AD-7A77-DF35-4FF6-447B2C2DE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" y="3888"/>
              <a:ext cx="40" cy="1"/>
            </a:xfrm>
            <a:custGeom>
              <a:avLst/>
              <a:gdLst>
                <a:gd name="T0" fmla="*/ 40 w 40"/>
                <a:gd name="T1" fmla="*/ 0 h 1"/>
                <a:gd name="T2" fmla="*/ 8 w 40"/>
                <a:gd name="T3" fmla="*/ 0 h 1"/>
                <a:gd name="T4" fmla="*/ 8 w 40"/>
                <a:gd name="T5" fmla="*/ 0 h 1"/>
                <a:gd name="T6" fmla="*/ 8 w 40"/>
                <a:gd name="T7" fmla="*/ 0 h 1"/>
                <a:gd name="T8" fmla="*/ 8 w 40"/>
                <a:gd name="T9" fmla="*/ 0 h 1"/>
                <a:gd name="T10" fmla="*/ 0 w 40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" h="1">
                  <a:moveTo>
                    <a:pt x="40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4E350B02-05E8-9188-E2FC-3888CCB91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8" y="3880"/>
              <a:ext cx="40" cy="8"/>
            </a:xfrm>
            <a:custGeom>
              <a:avLst/>
              <a:gdLst>
                <a:gd name="T0" fmla="*/ 40 w 40"/>
                <a:gd name="T1" fmla="*/ 8 h 8"/>
                <a:gd name="T2" fmla="*/ 8 w 40"/>
                <a:gd name="T3" fmla="*/ 8 h 8"/>
                <a:gd name="T4" fmla="*/ 8 w 40"/>
                <a:gd name="T5" fmla="*/ 8 h 8"/>
                <a:gd name="T6" fmla="*/ 0 w 4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8">
                  <a:moveTo>
                    <a:pt x="40" y="8"/>
                  </a:moveTo>
                  <a:lnTo>
                    <a:pt x="8" y="8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EF3E685E-5B92-922B-9C96-03AEE3B63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3864"/>
              <a:ext cx="40" cy="8"/>
            </a:xfrm>
            <a:custGeom>
              <a:avLst/>
              <a:gdLst>
                <a:gd name="T0" fmla="*/ 40 w 40"/>
                <a:gd name="T1" fmla="*/ 8 h 8"/>
                <a:gd name="T2" fmla="*/ 16 w 40"/>
                <a:gd name="T3" fmla="*/ 0 h 8"/>
                <a:gd name="T4" fmla="*/ 16 w 40"/>
                <a:gd name="T5" fmla="*/ 0 h 8"/>
                <a:gd name="T6" fmla="*/ 0 w 4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8">
                  <a:moveTo>
                    <a:pt x="40" y="8"/>
                  </a:move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0DA27509-B6DF-8293-0B00-BBAF94479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6" y="3824"/>
              <a:ext cx="32" cy="24"/>
            </a:xfrm>
            <a:custGeom>
              <a:avLst/>
              <a:gdLst>
                <a:gd name="T0" fmla="*/ 32 w 32"/>
                <a:gd name="T1" fmla="*/ 24 h 24"/>
                <a:gd name="T2" fmla="*/ 8 w 32"/>
                <a:gd name="T3" fmla="*/ 16 h 24"/>
                <a:gd name="T4" fmla="*/ 8 w 32"/>
                <a:gd name="T5" fmla="*/ 16 h 24"/>
                <a:gd name="T6" fmla="*/ 0 w 3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24">
                  <a:moveTo>
                    <a:pt x="32" y="24"/>
                  </a:moveTo>
                  <a:lnTo>
                    <a:pt x="8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7027D3B6-D414-0064-610D-01364C3C7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784"/>
              <a:ext cx="24" cy="32"/>
            </a:xfrm>
            <a:custGeom>
              <a:avLst/>
              <a:gdLst>
                <a:gd name="T0" fmla="*/ 24 w 24"/>
                <a:gd name="T1" fmla="*/ 32 h 32"/>
                <a:gd name="T2" fmla="*/ 8 w 24"/>
                <a:gd name="T3" fmla="*/ 16 h 32"/>
                <a:gd name="T4" fmla="*/ 8 w 24"/>
                <a:gd name="T5" fmla="*/ 16 h 32"/>
                <a:gd name="T6" fmla="*/ 0 w 24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32">
                  <a:moveTo>
                    <a:pt x="24" y="32"/>
                  </a:moveTo>
                  <a:lnTo>
                    <a:pt x="8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id="{7256863B-B35C-F5A7-CC83-6A53EB090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736"/>
              <a:ext cx="24" cy="32"/>
            </a:xfrm>
            <a:custGeom>
              <a:avLst/>
              <a:gdLst>
                <a:gd name="T0" fmla="*/ 24 w 24"/>
                <a:gd name="T1" fmla="*/ 32 h 32"/>
                <a:gd name="T2" fmla="*/ 16 w 24"/>
                <a:gd name="T3" fmla="*/ 16 h 32"/>
                <a:gd name="T4" fmla="*/ 16 w 24"/>
                <a:gd name="T5" fmla="*/ 16 h 32"/>
                <a:gd name="T6" fmla="*/ 0 w 24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32">
                  <a:moveTo>
                    <a:pt x="24" y="32"/>
                  </a:moveTo>
                  <a:lnTo>
                    <a:pt x="16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id="{3546B7CA-B4B0-D255-B75A-F485B656E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4" y="3672"/>
              <a:ext cx="16" cy="40"/>
            </a:xfrm>
            <a:custGeom>
              <a:avLst/>
              <a:gdLst>
                <a:gd name="T0" fmla="*/ 16 w 16"/>
                <a:gd name="T1" fmla="*/ 40 h 40"/>
                <a:gd name="T2" fmla="*/ 8 w 16"/>
                <a:gd name="T3" fmla="*/ 32 h 40"/>
                <a:gd name="T4" fmla="*/ 8 w 16"/>
                <a:gd name="T5" fmla="*/ 32 h 40"/>
                <a:gd name="T6" fmla="*/ 0 w 16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40">
                  <a:moveTo>
                    <a:pt x="16" y="40"/>
                  </a:moveTo>
                  <a:lnTo>
                    <a:pt x="8" y="3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967057E8-F527-09CB-F3E3-016937977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608"/>
              <a:ext cx="1" cy="40"/>
            </a:xfrm>
            <a:custGeom>
              <a:avLst/>
              <a:gdLst>
                <a:gd name="T0" fmla="*/ 0 w 1"/>
                <a:gd name="T1" fmla="*/ 40 h 40"/>
                <a:gd name="T2" fmla="*/ 0 w 1"/>
                <a:gd name="T3" fmla="*/ 40 h 40"/>
                <a:gd name="T4" fmla="*/ 0 w 1"/>
                <a:gd name="T5" fmla="*/ 40 h 40"/>
                <a:gd name="T6" fmla="*/ 0 w 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40">
                  <a:moveTo>
                    <a:pt x="0" y="40"/>
                  </a:moveTo>
                  <a:lnTo>
                    <a:pt x="0" y="4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24E27A7B-BC9E-999F-258F-E25C38201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8" y="3544"/>
              <a:ext cx="8" cy="40"/>
            </a:xfrm>
            <a:custGeom>
              <a:avLst/>
              <a:gdLst>
                <a:gd name="T0" fmla="*/ 0 w 8"/>
                <a:gd name="T1" fmla="*/ 40 h 40"/>
                <a:gd name="T2" fmla="*/ 0 w 8"/>
                <a:gd name="T3" fmla="*/ 40 h 40"/>
                <a:gd name="T4" fmla="*/ 0 w 8"/>
                <a:gd name="T5" fmla="*/ 40 h 40"/>
                <a:gd name="T6" fmla="*/ 0 w 8"/>
                <a:gd name="T7" fmla="*/ 40 h 40"/>
                <a:gd name="T8" fmla="*/ 0 w 8"/>
                <a:gd name="T9" fmla="*/ 40 h 40"/>
                <a:gd name="T10" fmla="*/ 8 w 8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0">
                  <a:moveTo>
                    <a:pt x="0" y="40"/>
                  </a:moveTo>
                  <a:lnTo>
                    <a:pt x="0" y="40"/>
                  </a:lnTo>
                  <a:lnTo>
                    <a:pt x="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5462E95F-CA71-27FB-D63F-819404F5E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488"/>
              <a:ext cx="8" cy="32"/>
            </a:xfrm>
            <a:custGeom>
              <a:avLst/>
              <a:gdLst>
                <a:gd name="T0" fmla="*/ 0 w 8"/>
                <a:gd name="T1" fmla="*/ 32 h 32"/>
                <a:gd name="T2" fmla="*/ 0 w 8"/>
                <a:gd name="T3" fmla="*/ 32 h 32"/>
                <a:gd name="T4" fmla="*/ 0 w 8"/>
                <a:gd name="T5" fmla="*/ 32 h 32"/>
                <a:gd name="T6" fmla="*/ 8 w 8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32">
                  <a:moveTo>
                    <a:pt x="0" y="32"/>
                  </a:moveTo>
                  <a:lnTo>
                    <a:pt x="0" y="32"/>
                  </a:lnTo>
                  <a:lnTo>
                    <a:pt x="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6" name="Line 44">
              <a:extLst>
                <a:ext uri="{FF2B5EF4-FFF2-40B4-BE49-F238E27FC236}">
                  <a16:creationId xmlns:a16="http://schemas.microsoft.com/office/drawing/2014/main" id="{E03BD369-0A98-C71C-F349-99F325493E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32" y="3424"/>
              <a:ext cx="24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7" name="Line 45">
              <a:extLst>
                <a:ext uri="{FF2B5EF4-FFF2-40B4-BE49-F238E27FC236}">
                  <a16:creationId xmlns:a16="http://schemas.microsoft.com/office/drawing/2014/main" id="{968D73CD-8B56-E96E-B868-2ECA9AF50F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64" y="3376"/>
              <a:ext cx="24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" name="Line 46">
              <a:extLst>
                <a:ext uri="{FF2B5EF4-FFF2-40B4-BE49-F238E27FC236}">
                  <a16:creationId xmlns:a16="http://schemas.microsoft.com/office/drawing/2014/main" id="{371268D6-701E-5CA7-7206-70746B015A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04" y="3336"/>
              <a:ext cx="32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9" name="Line 47">
              <a:extLst>
                <a:ext uri="{FF2B5EF4-FFF2-40B4-BE49-F238E27FC236}">
                  <a16:creationId xmlns:a16="http://schemas.microsoft.com/office/drawing/2014/main" id="{DB83A564-52C5-D50A-77B6-F447A1EC66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0" y="3304"/>
              <a:ext cx="32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" name="Line 48">
              <a:extLst>
                <a:ext uri="{FF2B5EF4-FFF2-40B4-BE49-F238E27FC236}">
                  <a16:creationId xmlns:a16="http://schemas.microsoft.com/office/drawing/2014/main" id="{2B2A2090-01C1-2802-4DC5-FCDDE17ABE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16" y="3280"/>
              <a:ext cx="40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1044FA15-B6B1-7969-CE23-A67C21107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0" y="3272"/>
              <a:ext cx="40" cy="8"/>
            </a:xfrm>
            <a:custGeom>
              <a:avLst/>
              <a:gdLst>
                <a:gd name="T0" fmla="*/ 0 w 40"/>
                <a:gd name="T1" fmla="*/ 8 h 8"/>
                <a:gd name="T2" fmla="*/ 40 w 40"/>
                <a:gd name="T3" fmla="*/ 0 h 8"/>
                <a:gd name="T4" fmla="*/ 40 w 40"/>
                <a:gd name="T5" fmla="*/ 0 h 8"/>
                <a:gd name="T6" fmla="*/ 40 w 40"/>
                <a:gd name="T7" fmla="*/ 0 h 8"/>
                <a:gd name="T8" fmla="*/ 40 w 40"/>
                <a:gd name="T9" fmla="*/ 0 h 8"/>
                <a:gd name="T10" fmla="*/ 40 w 40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" h="8">
                  <a:moveTo>
                    <a:pt x="0" y="8"/>
                  </a:moveTo>
                  <a:lnTo>
                    <a:pt x="4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2" name="Freeform 50">
              <a:extLst>
                <a:ext uri="{FF2B5EF4-FFF2-40B4-BE49-F238E27FC236}">
                  <a16:creationId xmlns:a16="http://schemas.microsoft.com/office/drawing/2014/main" id="{E232C831-3488-7E91-5199-A0F838D84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280"/>
              <a:ext cx="40" cy="1"/>
            </a:xfrm>
            <a:custGeom>
              <a:avLst/>
              <a:gdLst>
                <a:gd name="T0" fmla="*/ 0 w 40"/>
                <a:gd name="T1" fmla="*/ 0 h 1"/>
                <a:gd name="T2" fmla="*/ 32 w 40"/>
                <a:gd name="T3" fmla="*/ 0 h 1"/>
                <a:gd name="T4" fmla="*/ 32 w 40"/>
                <a:gd name="T5" fmla="*/ 0 h 1"/>
                <a:gd name="T6" fmla="*/ 40 w 40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32" y="0"/>
                  </a:lnTo>
                  <a:lnTo>
                    <a:pt x="4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3" name="Freeform 51">
              <a:extLst>
                <a:ext uri="{FF2B5EF4-FFF2-40B4-BE49-F238E27FC236}">
                  <a16:creationId xmlns:a16="http://schemas.microsoft.com/office/drawing/2014/main" id="{DFF9E4B7-FCF9-2938-1F31-CFFA6521C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8" y="3288"/>
              <a:ext cx="32" cy="16"/>
            </a:xfrm>
            <a:custGeom>
              <a:avLst/>
              <a:gdLst>
                <a:gd name="T0" fmla="*/ 0 w 32"/>
                <a:gd name="T1" fmla="*/ 0 h 16"/>
                <a:gd name="T2" fmla="*/ 32 w 32"/>
                <a:gd name="T3" fmla="*/ 8 h 16"/>
                <a:gd name="T4" fmla="*/ 32 w 32"/>
                <a:gd name="T5" fmla="*/ 8 h 16"/>
                <a:gd name="T6" fmla="*/ 32 w 32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16">
                  <a:moveTo>
                    <a:pt x="0" y="0"/>
                  </a:moveTo>
                  <a:lnTo>
                    <a:pt x="32" y="8"/>
                  </a:lnTo>
                  <a:lnTo>
                    <a:pt x="32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4" name="Freeform 52">
              <a:extLst>
                <a:ext uri="{FF2B5EF4-FFF2-40B4-BE49-F238E27FC236}">
                  <a16:creationId xmlns:a16="http://schemas.microsoft.com/office/drawing/2014/main" id="{F9EACEAF-D8AE-8A0F-9687-2FA784D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4" y="3312"/>
              <a:ext cx="32" cy="24"/>
            </a:xfrm>
            <a:custGeom>
              <a:avLst/>
              <a:gdLst>
                <a:gd name="T0" fmla="*/ 0 w 32"/>
                <a:gd name="T1" fmla="*/ 0 h 24"/>
                <a:gd name="T2" fmla="*/ 24 w 32"/>
                <a:gd name="T3" fmla="*/ 16 h 24"/>
                <a:gd name="T4" fmla="*/ 24 w 32"/>
                <a:gd name="T5" fmla="*/ 16 h 24"/>
                <a:gd name="T6" fmla="*/ 32 w 32"/>
                <a:gd name="T7" fmla="*/ 24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24">
                  <a:moveTo>
                    <a:pt x="0" y="0"/>
                  </a:moveTo>
                  <a:lnTo>
                    <a:pt x="24" y="16"/>
                  </a:lnTo>
                  <a:lnTo>
                    <a:pt x="32" y="2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5" name="Freeform 53">
              <a:extLst>
                <a:ext uri="{FF2B5EF4-FFF2-40B4-BE49-F238E27FC236}">
                  <a16:creationId xmlns:a16="http://schemas.microsoft.com/office/drawing/2014/main" id="{518C488A-EF46-818D-F65D-B91962B3E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2" y="3352"/>
              <a:ext cx="32" cy="24"/>
            </a:xfrm>
            <a:custGeom>
              <a:avLst/>
              <a:gdLst>
                <a:gd name="T0" fmla="*/ 0 w 32"/>
                <a:gd name="T1" fmla="*/ 0 h 24"/>
                <a:gd name="T2" fmla="*/ 24 w 32"/>
                <a:gd name="T3" fmla="*/ 16 h 24"/>
                <a:gd name="T4" fmla="*/ 24 w 32"/>
                <a:gd name="T5" fmla="*/ 16 h 24"/>
                <a:gd name="T6" fmla="*/ 32 w 32"/>
                <a:gd name="T7" fmla="*/ 24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24">
                  <a:moveTo>
                    <a:pt x="0" y="0"/>
                  </a:moveTo>
                  <a:lnTo>
                    <a:pt x="24" y="16"/>
                  </a:lnTo>
                  <a:lnTo>
                    <a:pt x="32" y="2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6" name="Freeform 54">
              <a:extLst>
                <a:ext uri="{FF2B5EF4-FFF2-40B4-BE49-F238E27FC236}">
                  <a16:creationId xmlns:a16="http://schemas.microsoft.com/office/drawing/2014/main" id="{6E75B72F-4312-4F05-8D9B-23E20585D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" y="3400"/>
              <a:ext cx="24" cy="32"/>
            </a:xfrm>
            <a:custGeom>
              <a:avLst/>
              <a:gdLst>
                <a:gd name="T0" fmla="*/ 0 w 24"/>
                <a:gd name="T1" fmla="*/ 0 h 32"/>
                <a:gd name="T2" fmla="*/ 8 w 24"/>
                <a:gd name="T3" fmla="*/ 8 h 32"/>
                <a:gd name="T4" fmla="*/ 8 w 24"/>
                <a:gd name="T5" fmla="*/ 8 h 32"/>
                <a:gd name="T6" fmla="*/ 24 w 24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32">
                  <a:moveTo>
                    <a:pt x="0" y="0"/>
                  </a:moveTo>
                  <a:lnTo>
                    <a:pt x="8" y="8"/>
                  </a:lnTo>
                  <a:lnTo>
                    <a:pt x="24" y="3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7" name="Freeform 55">
              <a:extLst>
                <a:ext uri="{FF2B5EF4-FFF2-40B4-BE49-F238E27FC236}">
                  <a16:creationId xmlns:a16="http://schemas.microsoft.com/office/drawing/2014/main" id="{6F1748B2-59BC-42E6-8C75-750A573CC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2" y="3448"/>
              <a:ext cx="16" cy="40"/>
            </a:xfrm>
            <a:custGeom>
              <a:avLst/>
              <a:gdLst>
                <a:gd name="T0" fmla="*/ 0 w 16"/>
                <a:gd name="T1" fmla="*/ 0 h 40"/>
                <a:gd name="T2" fmla="*/ 8 w 16"/>
                <a:gd name="T3" fmla="*/ 16 h 40"/>
                <a:gd name="T4" fmla="*/ 8 w 16"/>
                <a:gd name="T5" fmla="*/ 16 h 40"/>
                <a:gd name="T6" fmla="*/ 16 w 16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40">
                  <a:moveTo>
                    <a:pt x="0" y="0"/>
                  </a:moveTo>
                  <a:lnTo>
                    <a:pt x="8" y="16"/>
                  </a:lnTo>
                  <a:lnTo>
                    <a:pt x="16" y="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8" name="Freeform 56">
              <a:extLst>
                <a:ext uri="{FF2B5EF4-FFF2-40B4-BE49-F238E27FC236}">
                  <a16:creationId xmlns:a16="http://schemas.microsoft.com/office/drawing/2014/main" id="{82ABA324-A63F-30DB-9594-FD028ABCD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" y="3512"/>
              <a:ext cx="8" cy="40"/>
            </a:xfrm>
            <a:custGeom>
              <a:avLst/>
              <a:gdLst>
                <a:gd name="T0" fmla="*/ 0 w 8"/>
                <a:gd name="T1" fmla="*/ 0 h 40"/>
                <a:gd name="T2" fmla="*/ 0 w 8"/>
                <a:gd name="T3" fmla="*/ 8 h 40"/>
                <a:gd name="T4" fmla="*/ 0 w 8"/>
                <a:gd name="T5" fmla="*/ 8 h 40"/>
                <a:gd name="T6" fmla="*/ 8 w 8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40">
                  <a:moveTo>
                    <a:pt x="0" y="0"/>
                  </a:moveTo>
                  <a:lnTo>
                    <a:pt x="0" y="8"/>
                  </a:lnTo>
                  <a:lnTo>
                    <a:pt x="8" y="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9" name="Freeform 57">
              <a:extLst>
                <a:ext uri="{FF2B5EF4-FFF2-40B4-BE49-F238E27FC236}">
                  <a16:creationId xmlns:a16="http://schemas.microsoft.com/office/drawing/2014/main" id="{FF053CD4-4B92-4D0A-459E-3024A5ACE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" y="3576"/>
              <a:ext cx="1" cy="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8 h 8"/>
                <a:gd name="T4" fmla="*/ 0 w 1"/>
                <a:gd name="T5" fmla="*/ 8 h 8"/>
                <a:gd name="T6" fmla="*/ 0 w 1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0" name="Freeform 58">
              <a:extLst>
                <a:ext uri="{FF2B5EF4-FFF2-40B4-BE49-F238E27FC236}">
                  <a16:creationId xmlns:a16="http://schemas.microsoft.com/office/drawing/2014/main" id="{82B6EC34-A7DE-28A5-07E4-0518E04FE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392"/>
              <a:ext cx="592" cy="384"/>
            </a:xfrm>
            <a:custGeom>
              <a:avLst/>
              <a:gdLst>
                <a:gd name="T0" fmla="*/ 592 w 592"/>
                <a:gd name="T1" fmla="*/ 192 h 384"/>
                <a:gd name="T2" fmla="*/ 592 w 592"/>
                <a:gd name="T3" fmla="*/ 232 h 384"/>
                <a:gd name="T4" fmla="*/ 576 w 592"/>
                <a:gd name="T5" fmla="*/ 264 h 384"/>
                <a:gd name="T6" fmla="*/ 544 w 592"/>
                <a:gd name="T7" fmla="*/ 296 h 384"/>
                <a:gd name="T8" fmla="*/ 512 w 592"/>
                <a:gd name="T9" fmla="*/ 328 h 384"/>
                <a:gd name="T10" fmla="*/ 416 w 592"/>
                <a:gd name="T11" fmla="*/ 368 h 384"/>
                <a:gd name="T12" fmla="*/ 296 w 592"/>
                <a:gd name="T13" fmla="*/ 384 h 384"/>
                <a:gd name="T14" fmla="*/ 296 w 592"/>
                <a:gd name="T15" fmla="*/ 384 h 384"/>
                <a:gd name="T16" fmla="*/ 184 w 592"/>
                <a:gd name="T17" fmla="*/ 368 h 384"/>
                <a:gd name="T18" fmla="*/ 88 w 592"/>
                <a:gd name="T19" fmla="*/ 328 h 384"/>
                <a:gd name="T20" fmla="*/ 48 w 592"/>
                <a:gd name="T21" fmla="*/ 296 h 384"/>
                <a:gd name="T22" fmla="*/ 24 w 592"/>
                <a:gd name="T23" fmla="*/ 264 h 384"/>
                <a:gd name="T24" fmla="*/ 8 w 592"/>
                <a:gd name="T25" fmla="*/ 232 h 384"/>
                <a:gd name="T26" fmla="*/ 0 w 592"/>
                <a:gd name="T27" fmla="*/ 192 h 384"/>
                <a:gd name="T28" fmla="*/ 0 w 592"/>
                <a:gd name="T29" fmla="*/ 192 h 384"/>
                <a:gd name="T30" fmla="*/ 8 w 592"/>
                <a:gd name="T31" fmla="*/ 152 h 384"/>
                <a:gd name="T32" fmla="*/ 24 w 592"/>
                <a:gd name="T33" fmla="*/ 120 h 384"/>
                <a:gd name="T34" fmla="*/ 48 w 592"/>
                <a:gd name="T35" fmla="*/ 80 h 384"/>
                <a:gd name="T36" fmla="*/ 88 w 592"/>
                <a:gd name="T37" fmla="*/ 56 h 384"/>
                <a:gd name="T38" fmla="*/ 184 w 592"/>
                <a:gd name="T39" fmla="*/ 16 h 384"/>
                <a:gd name="T40" fmla="*/ 296 w 592"/>
                <a:gd name="T41" fmla="*/ 0 h 384"/>
                <a:gd name="T42" fmla="*/ 296 w 592"/>
                <a:gd name="T43" fmla="*/ 0 h 384"/>
                <a:gd name="T44" fmla="*/ 416 w 592"/>
                <a:gd name="T45" fmla="*/ 16 h 384"/>
                <a:gd name="T46" fmla="*/ 512 w 592"/>
                <a:gd name="T47" fmla="*/ 56 h 384"/>
                <a:gd name="T48" fmla="*/ 544 w 592"/>
                <a:gd name="T49" fmla="*/ 80 h 384"/>
                <a:gd name="T50" fmla="*/ 576 w 592"/>
                <a:gd name="T51" fmla="*/ 120 h 384"/>
                <a:gd name="T52" fmla="*/ 592 w 592"/>
                <a:gd name="T53" fmla="*/ 152 h 384"/>
                <a:gd name="T54" fmla="*/ 592 w 592"/>
                <a:gd name="T55" fmla="*/ 192 h 3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92" h="384">
                  <a:moveTo>
                    <a:pt x="592" y="192"/>
                  </a:moveTo>
                  <a:lnTo>
                    <a:pt x="592" y="232"/>
                  </a:lnTo>
                  <a:lnTo>
                    <a:pt x="576" y="264"/>
                  </a:lnTo>
                  <a:lnTo>
                    <a:pt x="544" y="296"/>
                  </a:lnTo>
                  <a:lnTo>
                    <a:pt x="512" y="328"/>
                  </a:lnTo>
                  <a:lnTo>
                    <a:pt x="416" y="368"/>
                  </a:lnTo>
                  <a:lnTo>
                    <a:pt x="296" y="384"/>
                  </a:lnTo>
                  <a:lnTo>
                    <a:pt x="184" y="368"/>
                  </a:lnTo>
                  <a:lnTo>
                    <a:pt x="88" y="328"/>
                  </a:lnTo>
                  <a:lnTo>
                    <a:pt x="48" y="296"/>
                  </a:lnTo>
                  <a:lnTo>
                    <a:pt x="24" y="264"/>
                  </a:lnTo>
                  <a:lnTo>
                    <a:pt x="8" y="232"/>
                  </a:lnTo>
                  <a:lnTo>
                    <a:pt x="0" y="192"/>
                  </a:lnTo>
                  <a:lnTo>
                    <a:pt x="8" y="152"/>
                  </a:lnTo>
                  <a:lnTo>
                    <a:pt x="24" y="120"/>
                  </a:lnTo>
                  <a:lnTo>
                    <a:pt x="48" y="80"/>
                  </a:lnTo>
                  <a:lnTo>
                    <a:pt x="88" y="56"/>
                  </a:lnTo>
                  <a:lnTo>
                    <a:pt x="184" y="16"/>
                  </a:lnTo>
                  <a:lnTo>
                    <a:pt x="296" y="0"/>
                  </a:lnTo>
                  <a:lnTo>
                    <a:pt x="416" y="16"/>
                  </a:lnTo>
                  <a:lnTo>
                    <a:pt x="512" y="56"/>
                  </a:lnTo>
                  <a:lnTo>
                    <a:pt x="544" y="80"/>
                  </a:lnTo>
                  <a:lnTo>
                    <a:pt x="576" y="120"/>
                  </a:lnTo>
                  <a:lnTo>
                    <a:pt x="592" y="152"/>
                  </a:lnTo>
                  <a:lnTo>
                    <a:pt x="592" y="192"/>
                  </a:lnTo>
                  <a:close/>
                </a:path>
              </a:pathLst>
            </a:custGeom>
            <a:solidFill>
              <a:srgbClr val="FFE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1" name="Freeform 59">
              <a:extLst>
                <a:ext uri="{FF2B5EF4-FFF2-40B4-BE49-F238E27FC236}">
                  <a16:creationId xmlns:a16="http://schemas.microsoft.com/office/drawing/2014/main" id="{FD938A1C-DC9E-5A32-8937-12EA8567E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3392"/>
              <a:ext cx="592" cy="384"/>
            </a:xfrm>
            <a:custGeom>
              <a:avLst/>
              <a:gdLst>
                <a:gd name="T0" fmla="*/ 592 w 592"/>
                <a:gd name="T1" fmla="*/ 192 h 384"/>
                <a:gd name="T2" fmla="*/ 592 w 592"/>
                <a:gd name="T3" fmla="*/ 232 h 384"/>
                <a:gd name="T4" fmla="*/ 592 w 592"/>
                <a:gd name="T5" fmla="*/ 232 h 384"/>
                <a:gd name="T6" fmla="*/ 576 w 592"/>
                <a:gd name="T7" fmla="*/ 264 h 384"/>
                <a:gd name="T8" fmla="*/ 576 w 592"/>
                <a:gd name="T9" fmla="*/ 264 h 384"/>
                <a:gd name="T10" fmla="*/ 544 w 592"/>
                <a:gd name="T11" fmla="*/ 296 h 384"/>
                <a:gd name="T12" fmla="*/ 544 w 592"/>
                <a:gd name="T13" fmla="*/ 296 h 384"/>
                <a:gd name="T14" fmla="*/ 512 w 592"/>
                <a:gd name="T15" fmla="*/ 328 h 384"/>
                <a:gd name="T16" fmla="*/ 512 w 592"/>
                <a:gd name="T17" fmla="*/ 328 h 384"/>
                <a:gd name="T18" fmla="*/ 416 w 592"/>
                <a:gd name="T19" fmla="*/ 368 h 384"/>
                <a:gd name="T20" fmla="*/ 416 w 592"/>
                <a:gd name="T21" fmla="*/ 368 h 384"/>
                <a:gd name="T22" fmla="*/ 296 w 592"/>
                <a:gd name="T23" fmla="*/ 384 h 384"/>
                <a:gd name="T24" fmla="*/ 296 w 592"/>
                <a:gd name="T25" fmla="*/ 384 h 384"/>
                <a:gd name="T26" fmla="*/ 296 w 592"/>
                <a:gd name="T27" fmla="*/ 384 h 384"/>
                <a:gd name="T28" fmla="*/ 296 w 592"/>
                <a:gd name="T29" fmla="*/ 384 h 384"/>
                <a:gd name="T30" fmla="*/ 184 w 592"/>
                <a:gd name="T31" fmla="*/ 368 h 384"/>
                <a:gd name="T32" fmla="*/ 184 w 592"/>
                <a:gd name="T33" fmla="*/ 368 h 384"/>
                <a:gd name="T34" fmla="*/ 88 w 592"/>
                <a:gd name="T35" fmla="*/ 328 h 384"/>
                <a:gd name="T36" fmla="*/ 88 w 592"/>
                <a:gd name="T37" fmla="*/ 328 h 384"/>
                <a:gd name="T38" fmla="*/ 48 w 592"/>
                <a:gd name="T39" fmla="*/ 296 h 384"/>
                <a:gd name="T40" fmla="*/ 48 w 592"/>
                <a:gd name="T41" fmla="*/ 296 h 384"/>
                <a:gd name="T42" fmla="*/ 24 w 592"/>
                <a:gd name="T43" fmla="*/ 264 h 384"/>
                <a:gd name="T44" fmla="*/ 24 w 592"/>
                <a:gd name="T45" fmla="*/ 264 h 384"/>
                <a:gd name="T46" fmla="*/ 8 w 592"/>
                <a:gd name="T47" fmla="*/ 232 h 384"/>
                <a:gd name="T48" fmla="*/ 8 w 592"/>
                <a:gd name="T49" fmla="*/ 232 h 384"/>
                <a:gd name="T50" fmla="*/ 0 w 592"/>
                <a:gd name="T51" fmla="*/ 192 h 384"/>
                <a:gd name="T52" fmla="*/ 0 w 592"/>
                <a:gd name="T53" fmla="*/ 192 h 384"/>
                <a:gd name="T54" fmla="*/ 0 w 592"/>
                <a:gd name="T55" fmla="*/ 192 h 384"/>
                <a:gd name="T56" fmla="*/ 0 w 592"/>
                <a:gd name="T57" fmla="*/ 192 h 384"/>
                <a:gd name="T58" fmla="*/ 8 w 592"/>
                <a:gd name="T59" fmla="*/ 152 h 384"/>
                <a:gd name="T60" fmla="*/ 8 w 592"/>
                <a:gd name="T61" fmla="*/ 152 h 384"/>
                <a:gd name="T62" fmla="*/ 24 w 592"/>
                <a:gd name="T63" fmla="*/ 120 h 384"/>
                <a:gd name="T64" fmla="*/ 24 w 592"/>
                <a:gd name="T65" fmla="*/ 120 h 384"/>
                <a:gd name="T66" fmla="*/ 48 w 592"/>
                <a:gd name="T67" fmla="*/ 80 h 384"/>
                <a:gd name="T68" fmla="*/ 48 w 592"/>
                <a:gd name="T69" fmla="*/ 80 h 384"/>
                <a:gd name="T70" fmla="*/ 88 w 592"/>
                <a:gd name="T71" fmla="*/ 56 h 384"/>
                <a:gd name="T72" fmla="*/ 88 w 592"/>
                <a:gd name="T73" fmla="*/ 56 h 384"/>
                <a:gd name="T74" fmla="*/ 184 w 592"/>
                <a:gd name="T75" fmla="*/ 16 h 384"/>
                <a:gd name="T76" fmla="*/ 184 w 592"/>
                <a:gd name="T77" fmla="*/ 16 h 384"/>
                <a:gd name="T78" fmla="*/ 296 w 592"/>
                <a:gd name="T79" fmla="*/ 0 h 384"/>
                <a:gd name="T80" fmla="*/ 296 w 592"/>
                <a:gd name="T81" fmla="*/ 0 h 384"/>
                <a:gd name="T82" fmla="*/ 296 w 592"/>
                <a:gd name="T83" fmla="*/ 0 h 384"/>
                <a:gd name="T84" fmla="*/ 296 w 592"/>
                <a:gd name="T85" fmla="*/ 0 h 384"/>
                <a:gd name="T86" fmla="*/ 416 w 592"/>
                <a:gd name="T87" fmla="*/ 16 h 384"/>
                <a:gd name="T88" fmla="*/ 416 w 592"/>
                <a:gd name="T89" fmla="*/ 16 h 384"/>
                <a:gd name="T90" fmla="*/ 512 w 592"/>
                <a:gd name="T91" fmla="*/ 56 h 384"/>
                <a:gd name="T92" fmla="*/ 512 w 592"/>
                <a:gd name="T93" fmla="*/ 56 h 384"/>
                <a:gd name="T94" fmla="*/ 544 w 592"/>
                <a:gd name="T95" fmla="*/ 80 h 384"/>
                <a:gd name="T96" fmla="*/ 544 w 592"/>
                <a:gd name="T97" fmla="*/ 80 h 384"/>
                <a:gd name="T98" fmla="*/ 576 w 592"/>
                <a:gd name="T99" fmla="*/ 120 h 384"/>
                <a:gd name="T100" fmla="*/ 576 w 592"/>
                <a:gd name="T101" fmla="*/ 120 h 384"/>
                <a:gd name="T102" fmla="*/ 592 w 592"/>
                <a:gd name="T103" fmla="*/ 152 h 384"/>
                <a:gd name="T104" fmla="*/ 592 w 592"/>
                <a:gd name="T105" fmla="*/ 152 h 384"/>
                <a:gd name="T106" fmla="*/ 592 w 592"/>
                <a:gd name="T107" fmla="*/ 192 h 384"/>
                <a:gd name="T108" fmla="*/ 592 w 592"/>
                <a:gd name="T109" fmla="*/ 192 h 38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92" h="384">
                  <a:moveTo>
                    <a:pt x="592" y="192"/>
                  </a:moveTo>
                  <a:lnTo>
                    <a:pt x="592" y="232"/>
                  </a:lnTo>
                  <a:lnTo>
                    <a:pt x="576" y="264"/>
                  </a:lnTo>
                  <a:lnTo>
                    <a:pt x="544" y="296"/>
                  </a:lnTo>
                  <a:lnTo>
                    <a:pt x="512" y="328"/>
                  </a:lnTo>
                  <a:lnTo>
                    <a:pt x="416" y="368"/>
                  </a:lnTo>
                  <a:lnTo>
                    <a:pt x="296" y="384"/>
                  </a:lnTo>
                  <a:lnTo>
                    <a:pt x="184" y="368"/>
                  </a:lnTo>
                  <a:lnTo>
                    <a:pt x="88" y="328"/>
                  </a:lnTo>
                  <a:lnTo>
                    <a:pt x="48" y="296"/>
                  </a:lnTo>
                  <a:lnTo>
                    <a:pt x="24" y="264"/>
                  </a:lnTo>
                  <a:lnTo>
                    <a:pt x="8" y="232"/>
                  </a:lnTo>
                  <a:lnTo>
                    <a:pt x="0" y="192"/>
                  </a:lnTo>
                  <a:lnTo>
                    <a:pt x="8" y="152"/>
                  </a:lnTo>
                  <a:lnTo>
                    <a:pt x="24" y="120"/>
                  </a:lnTo>
                  <a:lnTo>
                    <a:pt x="48" y="80"/>
                  </a:lnTo>
                  <a:lnTo>
                    <a:pt x="88" y="56"/>
                  </a:lnTo>
                  <a:lnTo>
                    <a:pt x="184" y="16"/>
                  </a:lnTo>
                  <a:lnTo>
                    <a:pt x="296" y="0"/>
                  </a:lnTo>
                  <a:lnTo>
                    <a:pt x="416" y="16"/>
                  </a:lnTo>
                  <a:lnTo>
                    <a:pt x="512" y="56"/>
                  </a:lnTo>
                  <a:lnTo>
                    <a:pt x="544" y="80"/>
                  </a:lnTo>
                  <a:lnTo>
                    <a:pt x="576" y="120"/>
                  </a:lnTo>
                  <a:lnTo>
                    <a:pt x="592" y="152"/>
                  </a:lnTo>
                  <a:lnTo>
                    <a:pt x="592" y="192"/>
                  </a:lnTo>
                  <a:close/>
                </a:path>
              </a:pathLst>
            </a:custGeom>
            <a:noFill/>
            <a:ln w="12700">
              <a:solidFill>
                <a:srgbClr val="F281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2" name="Line 60">
              <a:extLst>
                <a:ext uri="{FF2B5EF4-FFF2-40B4-BE49-F238E27FC236}">
                  <a16:creationId xmlns:a16="http://schemas.microsoft.com/office/drawing/2014/main" id="{E72702AE-B296-78C4-7A44-1A70A1551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8" y="3584"/>
              <a:ext cx="176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3" name="Freeform 61">
              <a:extLst>
                <a:ext uri="{FF2B5EF4-FFF2-40B4-BE49-F238E27FC236}">
                  <a16:creationId xmlns:a16="http://schemas.microsoft.com/office/drawing/2014/main" id="{6CC76F0A-51DA-AE32-9D31-E49452B0A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0" y="3552"/>
              <a:ext cx="96" cy="64"/>
            </a:xfrm>
            <a:custGeom>
              <a:avLst/>
              <a:gdLst>
                <a:gd name="T0" fmla="*/ 8 w 96"/>
                <a:gd name="T1" fmla="*/ 64 h 64"/>
                <a:gd name="T2" fmla="*/ 0 w 96"/>
                <a:gd name="T3" fmla="*/ 32 h 64"/>
                <a:gd name="T4" fmla="*/ 8 w 96"/>
                <a:gd name="T5" fmla="*/ 0 h 64"/>
                <a:gd name="T6" fmla="*/ 8 w 96"/>
                <a:gd name="T7" fmla="*/ 0 h 64"/>
                <a:gd name="T8" fmla="*/ 96 w 96"/>
                <a:gd name="T9" fmla="*/ 32 h 64"/>
                <a:gd name="T10" fmla="*/ 96 w 96"/>
                <a:gd name="T11" fmla="*/ 32 h 64"/>
                <a:gd name="T12" fmla="*/ 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" y="64"/>
                  </a:moveTo>
                  <a:lnTo>
                    <a:pt x="0" y="32"/>
                  </a:lnTo>
                  <a:lnTo>
                    <a:pt x="8" y="0"/>
                  </a:lnTo>
                  <a:lnTo>
                    <a:pt x="96" y="32"/>
                  </a:lnTo>
                  <a:lnTo>
                    <a:pt x="8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4" name="Freeform 62">
              <a:extLst>
                <a:ext uri="{FF2B5EF4-FFF2-40B4-BE49-F238E27FC236}">
                  <a16:creationId xmlns:a16="http://schemas.microsoft.com/office/drawing/2014/main" id="{43DC25E5-F67A-A61C-DFBB-0A4686D96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3448"/>
              <a:ext cx="96" cy="64"/>
            </a:xfrm>
            <a:custGeom>
              <a:avLst/>
              <a:gdLst>
                <a:gd name="T0" fmla="*/ 88 w 96"/>
                <a:gd name="T1" fmla="*/ 64 h 64"/>
                <a:gd name="T2" fmla="*/ 96 w 96"/>
                <a:gd name="T3" fmla="*/ 32 h 64"/>
                <a:gd name="T4" fmla="*/ 88 w 96"/>
                <a:gd name="T5" fmla="*/ 0 h 64"/>
                <a:gd name="T6" fmla="*/ 88 w 96"/>
                <a:gd name="T7" fmla="*/ 0 h 64"/>
                <a:gd name="T8" fmla="*/ 0 w 96"/>
                <a:gd name="T9" fmla="*/ 32 h 64"/>
                <a:gd name="T10" fmla="*/ 0 w 96"/>
                <a:gd name="T11" fmla="*/ 32 h 64"/>
                <a:gd name="T12" fmla="*/ 8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8" y="64"/>
                  </a:moveTo>
                  <a:lnTo>
                    <a:pt x="96" y="32"/>
                  </a:lnTo>
                  <a:lnTo>
                    <a:pt x="88" y="0"/>
                  </a:lnTo>
                  <a:lnTo>
                    <a:pt x="0" y="32"/>
                  </a:lnTo>
                  <a:lnTo>
                    <a:pt x="88" y="64"/>
                  </a:lnTo>
                  <a:close/>
                </a:path>
              </a:pathLst>
            </a:cu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5" name="Line 63">
              <a:extLst>
                <a:ext uri="{FF2B5EF4-FFF2-40B4-BE49-F238E27FC236}">
                  <a16:creationId xmlns:a16="http://schemas.microsoft.com/office/drawing/2014/main" id="{3A08BE62-266E-303E-CAA3-84278FB504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0" y="3480"/>
              <a:ext cx="664" cy="1"/>
            </a:xfrm>
            <a:prstGeom prst="line">
              <a:avLst/>
            </a:prstGeom>
            <a:noFill/>
            <a:ln w="12700">
              <a:solidFill>
                <a:srgbClr val="EE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6" name="Rectangle 64">
              <a:extLst>
                <a:ext uri="{FF2B5EF4-FFF2-40B4-BE49-F238E27FC236}">
                  <a16:creationId xmlns:a16="http://schemas.microsoft.com/office/drawing/2014/main" id="{86E05080-5467-886C-5E38-6A600B82C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" y="3636"/>
              <a:ext cx="70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2100">
                  <a:solidFill>
                    <a:srgbClr val="000000"/>
                  </a:solidFill>
                  <a:latin typeface="MT Extra" pitchFamily="2" charset="77"/>
                </a:rPr>
                <a:t>r</a:t>
              </a:r>
              <a:endParaRPr lang="en-US" altLang="en-CH"/>
            </a:p>
          </p:txBody>
        </p:sp>
        <p:sp>
          <p:nvSpPr>
            <p:cNvPr id="67" name="Rectangle 65">
              <a:extLst>
                <a:ext uri="{FF2B5EF4-FFF2-40B4-BE49-F238E27FC236}">
                  <a16:creationId xmlns:a16="http://schemas.microsoft.com/office/drawing/2014/main" id="{00F8320A-A98E-D44F-2E84-3DB4EFC42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8" y="3780"/>
              <a:ext cx="105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2100" i="1">
                  <a:solidFill>
                    <a:srgbClr val="000000"/>
                  </a:solidFill>
                  <a:latin typeface="Times" pitchFamily="2" charset="0"/>
                </a:rPr>
                <a:t>B</a:t>
              </a:r>
              <a:endParaRPr lang="en-US" altLang="en-CH"/>
            </a:p>
          </p:txBody>
        </p:sp>
        <p:sp>
          <p:nvSpPr>
            <p:cNvPr id="68" name="Line 66">
              <a:extLst>
                <a:ext uri="{FF2B5EF4-FFF2-40B4-BE49-F238E27FC236}">
                  <a16:creationId xmlns:a16="http://schemas.microsoft.com/office/drawing/2014/main" id="{6B9F879F-C64C-F2BC-1E71-93A3827F31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8" y="3688"/>
              <a:ext cx="584" cy="1"/>
            </a:xfrm>
            <a:prstGeom prst="line">
              <a:avLst/>
            </a:prstGeom>
            <a:noFill/>
            <a:ln w="12700">
              <a:solidFill>
                <a:srgbClr val="EE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9" name="Freeform 67">
              <a:extLst>
                <a:ext uri="{FF2B5EF4-FFF2-40B4-BE49-F238E27FC236}">
                  <a16:creationId xmlns:a16="http://schemas.microsoft.com/office/drawing/2014/main" id="{FC3454DB-5B68-316B-2788-69E0267A5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" y="3656"/>
              <a:ext cx="96" cy="64"/>
            </a:xfrm>
            <a:custGeom>
              <a:avLst/>
              <a:gdLst>
                <a:gd name="T0" fmla="*/ 88 w 96"/>
                <a:gd name="T1" fmla="*/ 64 h 64"/>
                <a:gd name="T2" fmla="*/ 96 w 96"/>
                <a:gd name="T3" fmla="*/ 32 h 64"/>
                <a:gd name="T4" fmla="*/ 88 w 96"/>
                <a:gd name="T5" fmla="*/ 0 h 64"/>
                <a:gd name="T6" fmla="*/ 88 w 96"/>
                <a:gd name="T7" fmla="*/ 0 h 64"/>
                <a:gd name="T8" fmla="*/ 0 w 96"/>
                <a:gd name="T9" fmla="*/ 32 h 64"/>
                <a:gd name="T10" fmla="*/ 0 w 96"/>
                <a:gd name="T11" fmla="*/ 32 h 64"/>
                <a:gd name="T12" fmla="*/ 8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8" y="64"/>
                  </a:moveTo>
                  <a:lnTo>
                    <a:pt x="96" y="32"/>
                  </a:lnTo>
                  <a:lnTo>
                    <a:pt x="88" y="0"/>
                  </a:lnTo>
                  <a:lnTo>
                    <a:pt x="0" y="32"/>
                  </a:lnTo>
                  <a:lnTo>
                    <a:pt x="88" y="64"/>
                  </a:lnTo>
                  <a:close/>
                </a:path>
              </a:pathLst>
            </a:cu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0" name="Freeform 68">
              <a:extLst>
                <a:ext uri="{FF2B5EF4-FFF2-40B4-BE49-F238E27FC236}">
                  <a16:creationId xmlns:a16="http://schemas.microsoft.com/office/drawing/2014/main" id="{0CCEA295-8943-FFCE-DFEB-1453A544B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" y="3656"/>
              <a:ext cx="96" cy="64"/>
            </a:xfrm>
            <a:custGeom>
              <a:avLst/>
              <a:gdLst>
                <a:gd name="T0" fmla="*/ 8 w 96"/>
                <a:gd name="T1" fmla="*/ 64 h 64"/>
                <a:gd name="T2" fmla="*/ 0 w 96"/>
                <a:gd name="T3" fmla="*/ 32 h 64"/>
                <a:gd name="T4" fmla="*/ 8 w 96"/>
                <a:gd name="T5" fmla="*/ 0 h 64"/>
                <a:gd name="T6" fmla="*/ 8 w 96"/>
                <a:gd name="T7" fmla="*/ 0 h 64"/>
                <a:gd name="T8" fmla="*/ 96 w 96"/>
                <a:gd name="T9" fmla="*/ 32 h 64"/>
                <a:gd name="T10" fmla="*/ 96 w 96"/>
                <a:gd name="T11" fmla="*/ 32 h 64"/>
                <a:gd name="T12" fmla="*/ 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" y="64"/>
                  </a:moveTo>
                  <a:lnTo>
                    <a:pt x="0" y="32"/>
                  </a:lnTo>
                  <a:lnTo>
                    <a:pt x="8" y="0"/>
                  </a:lnTo>
                  <a:lnTo>
                    <a:pt x="96" y="32"/>
                  </a:lnTo>
                  <a:lnTo>
                    <a:pt x="8" y="64"/>
                  </a:lnTo>
                  <a:close/>
                </a:path>
              </a:pathLst>
            </a:cu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1" name="Freeform 69">
              <a:extLst>
                <a:ext uri="{FF2B5EF4-FFF2-40B4-BE49-F238E27FC236}">
                  <a16:creationId xmlns:a16="http://schemas.microsoft.com/office/drawing/2014/main" id="{D549EC94-150A-71B1-9634-CCDB98140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376"/>
              <a:ext cx="1064" cy="192"/>
            </a:xfrm>
            <a:custGeom>
              <a:avLst/>
              <a:gdLst>
                <a:gd name="T0" fmla="*/ 0 w 1064"/>
                <a:gd name="T1" fmla="*/ 192 h 192"/>
                <a:gd name="T2" fmla="*/ 48 w 1064"/>
                <a:gd name="T3" fmla="*/ 152 h 192"/>
                <a:gd name="T4" fmla="*/ 48 w 1064"/>
                <a:gd name="T5" fmla="*/ 152 h 192"/>
                <a:gd name="T6" fmla="*/ 128 w 1064"/>
                <a:gd name="T7" fmla="*/ 120 h 192"/>
                <a:gd name="T8" fmla="*/ 128 w 1064"/>
                <a:gd name="T9" fmla="*/ 120 h 192"/>
                <a:gd name="T10" fmla="*/ 232 w 1064"/>
                <a:gd name="T11" fmla="*/ 88 h 192"/>
                <a:gd name="T12" fmla="*/ 232 w 1064"/>
                <a:gd name="T13" fmla="*/ 88 h 192"/>
                <a:gd name="T14" fmla="*/ 360 w 1064"/>
                <a:gd name="T15" fmla="*/ 56 h 192"/>
                <a:gd name="T16" fmla="*/ 360 w 1064"/>
                <a:gd name="T17" fmla="*/ 56 h 192"/>
                <a:gd name="T18" fmla="*/ 512 w 1064"/>
                <a:gd name="T19" fmla="*/ 32 h 192"/>
                <a:gd name="T20" fmla="*/ 512 w 1064"/>
                <a:gd name="T21" fmla="*/ 32 h 192"/>
                <a:gd name="T22" fmla="*/ 680 w 1064"/>
                <a:gd name="T23" fmla="*/ 16 h 192"/>
                <a:gd name="T24" fmla="*/ 680 w 1064"/>
                <a:gd name="T25" fmla="*/ 16 h 192"/>
                <a:gd name="T26" fmla="*/ 864 w 1064"/>
                <a:gd name="T27" fmla="*/ 8 h 192"/>
                <a:gd name="T28" fmla="*/ 864 w 1064"/>
                <a:gd name="T29" fmla="*/ 8 h 192"/>
                <a:gd name="T30" fmla="*/ 1064 w 1064"/>
                <a:gd name="T31" fmla="*/ 0 h 19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64" h="192">
                  <a:moveTo>
                    <a:pt x="0" y="192"/>
                  </a:moveTo>
                  <a:lnTo>
                    <a:pt x="48" y="152"/>
                  </a:lnTo>
                  <a:lnTo>
                    <a:pt x="128" y="120"/>
                  </a:lnTo>
                  <a:lnTo>
                    <a:pt x="232" y="88"/>
                  </a:lnTo>
                  <a:lnTo>
                    <a:pt x="360" y="56"/>
                  </a:lnTo>
                  <a:lnTo>
                    <a:pt x="512" y="32"/>
                  </a:lnTo>
                  <a:lnTo>
                    <a:pt x="680" y="16"/>
                  </a:lnTo>
                  <a:lnTo>
                    <a:pt x="864" y="8"/>
                  </a:lnTo>
                  <a:lnTo>
                    <a:pt x="1064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2" name="Freeform 70">
              <a:extLst>
                <a:ext uri="{FF2B5EF4-FFF2-40B4-BE49-F238E27FC236}">
                  <a16:creationId xmlns:a16="http://schemas.microsoft.com/office/drawing/2014/main" id="{16109379-3AE1-CB29-2B3E-539D82CC7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592"/>
              <a:ext cx="1056" cy="184"/>
            </a:xfrm>
            <a:custGeom>
              <a:avLst/>
              <a:gdLst>
                <a:gd name="T0" fmla="*/ 0 w 1056"/>
                <a:gd name="T1" fmla="*/ 0 h 184"/>
                <a:gd name="T2" fmla="*/ 56 w 1056"/>
                <a:gd name="T3" fmla="*/ 40 h 184"/>
                <a:gd name="T4" fmla="*/ 56 w 1056"/>
                <a:gd name="T5" fmla="*/ 40 h 184"/>
                <a:gd name="T6" fmla="*/ 136 w 1056"/>
                <a:gd name="T7" fmla="*/ 72 h 184"/>
                <a:gd name="T8" fmla="*/ 136 w 1056"/>
                <a:gd name="T9" fmla="*/ 72 h 184"/>
                <a:gd name="T10" fmla="*/ 240 w 1056"/>
                <a:gd name="T11" fmla="*/ 104 h 184"/>
                <a:gd name="T12" fmla="*/ 240 w 1056"/>
                <a:gd name="T13" fmla="*/ 104 h 184"/>
                <a:gd name="T14" fmla="*/ 376 w 1056"/>
                <a:gd name="T15" fmla="*/ 128 h 184"/>
                <a:gd name="T16" fmla="*/ 376 w 1056"/>
                <a:gd name="T17" fmla="*/ 128 h 184"/>
                <a:gd name="T18" fmla="*/ 520 w 1056"/>
                <a:gd name="T19" fmla="*/ 152 h 184"/>
                <a:gd name="T20" fmla="*/ 520 w 1056"/>
                <a:gd name="T21" fmla="*/ 152 h 184"/>
                <a:gd name="T22" fmla="*/ 688 w 1056"/>
                <a:gd name="T23" fmla="*/ 168 h 184"/>
                <a:gd name="T24" fmla="*/ 688 w 1056"/>
                <a:gd name="T25" fmla="*/ 168 h 184"/>
                <a:gd name="T26" fmla="*/ 864 w 1056"/>
                <a:gd name="T27" fmla="*/ 184 h 184"/>
                <a:gd name="T28" fmla="*/ 864 w 1056"/>
                <a:gd name="T29" fmla="*/ 184 h 184"/>
                <a:gd name="T30" fmla="*/ 1056 w 1056"/>
                <a:gd name="T31" fmla="*/ 184 h 18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56" h="184">
                  <a:moveTo>
                    <a:pt x="0" y="0"/>
                  </a:moveTo>
                  <a:lnTo>
                    <a:pt x="56" y="40"/>
                  </a:lnTo>
                  <a:lnTo>
                    <a:pt x="136" y="72"/>
                  </a:lnTo>
                  <a:lnTo>
                    <a:pt x="240" y="104"/>
                  </a:lnTo>
                  <a:lnTo>
                    <a:pt x="376" y="128"/>
                  </a:lnTo>
                  <a:lnTo>
                    <a:pt x="520" y="152"/>
                  </a:lnTo>
                  <a:lnTo>
                    <a:pt x="688" y="168"/>
                  </a:lnTo>
                  <a:lnTo>
                    <a:pt x="864" y="184"/>
                  </a:lnTo>
                  <a:lnTo>
                    <a:pt x="1056" y="184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3" name="Line 71">
              <a:extLst>
                <a:ext uri="{FF2B5EF4-FFF2-40B4-BE49-F238E27FC236}">
                  <a16:creationId xmlns:a16="http://schemas.microsoft.com/office/drawing/2014/main" id="{92CAD9DC-1DBB-3069-7F6E-C352C15614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0" y="3384"/>
              <a:ext cx="1" cy="20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4" name="Freeform 72">
              <a:extLst>
                <a:ext uri="{FF2B5EF4-FFF2-40B4-BE49-F238E27FC236}">
                  <a16:creationId xmlns:a16="http://schemas.microsoft.com/office/drawing/2014/main" id="{47461137-FA0A-CE13-3924-5D8505FEF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" y="3304"/>
              <a:ext cx="64" cy="96"/>
            </a:xfrm>
            <a:custGeom>
              <a:avLst/>
              <a:gdLst>
                <a:gd name="T0" fmla="*/ 0 w 64"/>
                <a:gd name="T1" fmla="*/ 88 h 96"/>
                <a:gd name="T2" fmla="*/ 32 w 64"/>
                <a:gd name="T3" fmla="*/ 96 h 96"/>
                <a:gd name="T4" fmla="*/ 64 w 64"/>
                <a:gd name="T5" fmla="*/ 88 h 96"/>
                <a:gd name="T6" fmla="*/ 64 w 64"/>
                <a:gd name="T7" fmla="*/ 88 h 96"/>
                <a:gd name="T8" fmla="*/ 32 w 64"/>
                <a:gd name="T9" fmla="*/ 0 h 96"/>
                <a:gd name="T10" fmla="*/ 32 w 64"/>
                <a:gd name="T11" fmla="*/ 0 h 96"/>
                <a:gd name="T12" fmla="*/ 0 w 64"/>
                <a:gd name="T13" fmla="*/ 88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96">
                  <a:moveTo>
                    <a:pt x="0" y="88"/>
                  </a:moveTo>
                  <a:lnTo>
                    <a:pt x="32" y="96"/>
                  </a:lnTo>
                  <a:lnTo>
                    <a:pt x="64" y="88"/>
                  </a:lnTo>
                  <a:lnTo>
                    <a:pt x="32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5" name="Freeform 73">
              <a:extLst>
                <a:ext uri="{FF2B5EF4-FFF2-40B4-BE49-F238E27FC236}">
                  <a16:creationId xmlns:a16="http://schemas.microsoft.com/office/drawing/2014/main" id="{F35B2236-29BF-E6A0-A7D7-957601B64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" y="3552"/>
              <a:ext cx="96" cy="64"/>
            </a:xfrm>
            <a:custGeom>
              <a:avLst/>
              <a:gdLst>
                <a:gd name="T0" fmla="*/ 8 w 96"/>
                <a:gd name="T1" fmla="*/ 0 h 64"/>
                <a:gd name="T2" fmla="*/ 0 w 96"/>
                <a:gd name="T3" fmla="*/ 32 h 64"/>
                <a:gd name="T4" fmla="*/ 8 w 96"/>
                <a:gd name="T5" fmla="*/ 64 h 64"/>
                <a:gd name="T6" fmla="*/ 8 w 96"/>
                <a:gd name="T7" fmla="*/ 64 h 64"/>
                <a:gd name="T8" fmla="*/ 96 w 96"/>
                <a:gd name="T9" fmla="*/ 32 h 64"/>
                <a:gd name="T10" fmla="*/ 96 w 96"/>
                <a:gd name="T11" fmla="*/ 32 h 64"/>
                <a:gd name="T12" fmla="*/ 8 w 96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64">
                  <a:moveTo>
                    <a:pt x="8" y="0"/>
                  </a:moveTo>
                  <a:lnTo>
                    <a:pt x="0" y="32"/>
                  </a:lnTo>
                  <a:lnTo>
                    <a:pt x="8" y="64"/>
                  </a:lnTo>
                  <a:lnTo>
                    <a:pt x="96" y="3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6" name="Line 74">
              <a:extLst>
                <a:ext uri="{FF2B5EF4-FFF2-40B4-BE49-F238E27FC236}">
                  <a16:creationId xmlns:a16="http://schemas.microsoft.com/office/drawing/2014/main" id="{F3FDE275-AEE7-AE82-C07F-DD2C3E221A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28" y="3584"/>
              <a:ext cx="384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7" name="Rectangle 75">
              <a:extLst>
                <a:ext uri="{FF2B5EF4-FFF2-40B4-BE49-F238E27FC236}">
                  <a16:creationId xmlns:a16="http://schemas.microsoft.com/office/drawing/2014/main" id="{E21F11C8-B2C9-A11B-165A-3731E93C3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360"/>
              <a:ext cx="73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500" i="1">
                  <a:solidFill>
                    <a:srgbClr val="000000"/>
                  </a:solidFill>
                  <a:latin typeface="Symbol" pitchFamily="2" charset="2"/>
                  <a:sym typeface="Symbol" pitchFamily="2" charset="2"/>
                </a:rPr>
                <a:t>s</a:t>
              </a:r>
              <a:endParaRPr lang="en-US" altLang="en-CH"/>
            </a:p>
          </p:txBody>
        </p:sp>
        <p:sp>
          <p:nvSpPr>
            <p:cNvPr id="78" name="Rectangle 76">
              <a:extLst>
                <a:ext uri="{FF2B5EF4-FFF2-40B4-BE49-F238E27FC236}">
                  <a16:creationId xmlns:a16="http://schemas.microsoft.com/office/drawing/2014/main" id="{594B2C04-9CCC-DA4D-0106-21250C9C6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" y="3446"/>
              <a:ext cx="65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000" i="1">
                  <a:solidFill>
                    <a:srgbClr val="000000"/>
                  </a:solidFill>
                  <a:latin typeface="Times" pitchFamily="2" charset="0"/>
                </a:rPr>
                <a:t>L </a:t>
              </a:r>
              <a:endParaRPr lang="en-US" altLang="en-CH"/>
            </a:p>
          </p:txBody>
        </p:sp>
        <p:sp>
          <p:nvSpPr>
            <p:cNvPr id="79" name="Rectangle 77">
              <a:extLst>
                <a:ext uri="{FF2B5EF4-FFF2-40B4-BE49-F238E27FC236}">
                  <a16:creationId xmlns:a16="http://schemas.microsoft.com/office/drawing/2014/main" id="{022E5913-89E4-051B-C0CB-12E96BA5C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0" y="3211"/>
              <a:ext cx="65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000" i="1">
                  <a:solidFill>
                    <a:srgbClr val="000000"/>
                  </a:solidFill>
                  <a:latin typeface="Times" pitchFamily="2" charset="0"/>
                </a:rPr>
                <a:t>T </a:t>
              </a:r>
              <a:endParaRPr lang="en-US" altLang="en-CH"/>
            </a:p>
          </p:txBody>
        </p:sp>
        <p:sp>
          <p:nvSpPr>
            <p:cNvPr id="80" name="Line 78">
              <a:extLst>
                <a:ext uri="{FF2B5EF4-FFF2-40B4-BE49-F238E27FC236}">
                  <a16:creationId xmlns:a16="http://schemas.microsoft.com/office/drawing/2014/main" id="{53DBCC15-A430-55DC-3E98-49041EF5BD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8" y="3536"/>
              <a:ext cx="24" cy="32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1" name="Freeform 79">
              <a:extLst>
                <a:ext uri="{FF2B5EF4-FFF2-40B4-BE49-F238E27FC236}">
                  <a16:creationId xmlns:a16="http://schemas.microsoft.com/office/drawing/2014/main" id="{99C07D8E-DF06-2924-BA67-37E0BA88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3488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16 h 32"/>
                <a:gd name="T4" fmla="*/ 16 w 32"/>
                <a:gd name="T5" fmla="*/ 16 h 32"/>
                <a:gd name="T6" fmla="*/ 32 w 32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lnTo>
                    <a:pt x="16" y="16"/>
                  </a:ln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2" name="Line 80">
              <a:extLst>
                <a:ext uri="{FF2B5EF4-FFF2-40B4-BE49-F238E27FC236}">
                  <a16:creationId xmlns:a16="http://schemas.microsoft.com/office/drawing/2014/main" id="{7640505A-8E59-5F3C-7AEF-55DE8E03AD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8" y="3448"/>
              <a:ext cx="32" cy="24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3" name="Line 81">
              <a:extLst>
                <a:ext uri="{FF2B5EF4-FFF2-40B4-BE49-F238E27FC236}">
                  <a16:creationId xmlns:a16="http://schemas.microsoft.com/office/drawing/2014/main" id="{E6550E5A-67D0-4ACD-8391-22A0FF0282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84" y="3416"/>
              <a:ext cx="32" cy="24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4" name="Freeform 82">
              <a:extLst>
                <a:ext uri="{FF2B5EF4-FFF2-40B4-BE49-F238E27FC236}">
                  <a16:creationId xmlns:a16="http://schemas.microsoft.com/office/drawing/2014/main" id="{E54A00D1-573A-94CC-3783-BD0997A8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" y="3392"/>
              <a:ext cx="32" cy="16"/>
            </a:xfrm>
            <a:custGeom>
              <a:avLst/>
              <a:gdLst>
                <a:gd name="T0" fmla="*/ 0 w 32"/>
                <a:gd name="T1" fmla="*/ 16 h 16"/>
                <a:gd name="T2" fmla="*/ 32 w 32"/>
                <a:gd name="T3" fmla="*/ 0 h 16"/>
                <a:gd name="T4" fmla="*/ 32 w 32"/>
                <a:gd name="T5" fmla="*/ 0 h 16"/>
                <a:gd name="T6" fmla="*/ 32 w 32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16">
                  <a:moveTo>
                    <a:pt x="0" y="16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5" name="Line 83">
              <a:extLst>
                <a:ext uri="{FF2B5EF4-FFF2-40B4-BE49-F238E27FC236}">
                  <a16:creationId xmlns:a16="http://schemas.microsoft.com/office/drawing/2014/main" id="{0DA1E3E2-8428-DBB7-7543-D48AAA398D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96" y="3368"/>
              <a:ext cx="40" cy="16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6" name="Line 84">
              <a:extLst>
                <a:ext uri="{FF2B5EF4-FFF2-40B4-BE49-F238E27FC236}">
                  <a16:creationId xmlns:a16="http://schemas.microsoft.com/office/drawing/2014/main" id="{1548D5D7-D0F9-C137-BBD3-B4891E5F82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60" y="3344"/>
              <a:ext cx="40" cy="16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7" name="Line 85">
              <a:extLst>
                <a:ext uri="{FF2B5EF4-FFF2-40B4-BE49-F238E27FC236}">
                  <a16:creationId xmlns:a16="http://schemas.microsoft.com/office/drawing/2014/main" id="{C86B1038-9C18-5F6D-DF60-62A15FF55E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16" y="3328"/>
              <a:ext cx="40" cy="16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8" name="Line 86">
              <a:extLst>
                <a:ext uri="{FF2B5EF4-FFF2-40B4-BE49-F238E27FC236}">
                  <a16:creationId xmlns:a16="http://schemas.microsoft.com/office/drawing/2014/main" id="{1A8A8852-FFF7-A23A-D7EC-CE30C2248E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80" y="3320"/>
              <a:ext cx="40" cy="8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9" name="Freeform 87">
              <a:extLst>
                <a:ext uri="{FF2B5EF4-FFF2-40B4-BE49-F238E27FC236}">
                  <a16:creationId xmlns:a16="http://schemas.microsoft.com/office/drawing/2014/main" id="{5D1099EE-CA44-C59C-2932-90E31EAC1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4" y="3304"/>
              <a:ext cx="40" cy="8"/>
            </a:xfrm>
            <a:custGeom>
              <a:avLst/>
              <a:gdLst>
                <a:gd name="T0" fmla="*/ 0 w 40"/>
                <a:gd name="T1" fmla="*/ 8 h 8"/>
                <a:gd name="T2" fmla="*/ 16 w 40"/>
                <a:gd name="T3" fmla="*/ 0 h 8"/>
                <a:gd name="T4" fmla="*/ 16 w 40"/>
                <a:gd name="T5" fmla="*/ 0 h 8"/>
                <a:gd name="T6" fmla="*/ 40 w 4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8">
                  <a:moveTo>
                    <a:pt x="0" y="8"/>
                  </a:moveTo>
                  <a:lnTo>
                    <a:pt x="16" y="0"/>
                  </a:lnTo>
                  <a:lnTo>
                    <a:pt x="40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0" name="Line 88">
              <a:extLst>
                <a:ext uri="{FF2B5EF4-FFF2-40B4-BE49-F238E27FC236}">
                  <a16:creationId xmlns:a16="http://schemas.microsoft.com/office/drawing/2014/main" id="{A0B88896-C2C5-A491-D59C-B8E88769B8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8" y="3296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1" name="Line 89">
              <a:extLst>
                <a:ext uri="{FF2B5EF4-FFF2-40B4-BE49-F238E27FC236}">
                  <a16:creationId xmlns:a16="http://schemas.microsoft.com/office/drawing/2014/main" id="{31666D46-9417-480D-7DBE-B4E55D9692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72" y="3280"/>
              <a:ext cx="40" cy="8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2" name="Line 90">
              <a:extLst>
                <a:ext uri="{FF2B5EF4-FFF2-40B4-BE49-F238E27FC236}">
                  <a16:creationId xmlns:a16="http://schemas.microsoft.com/office/drawing/2014/main" id="{C9033A23-736B-F500-A765-025F96C9E3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6" y="3272"/>
              <a:ext cx="40" cy="8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3" name="Line 91">
              <a:extLst>
                <a:ext uri="{FF2B5EF4-FFF2-40B4-BE49-F238E27FC236}">
                  <a16:creationId xmlns:a16="http://schemas.microsoft.com/office/drawing/2014/main" id="{DF5EE6A9-72B5-2DA5-79B3-1DB12B7E8A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0" y="3272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4" name="Line 92">
              <a:extLst>
                <a:ext uri="{FF2B5EF4-FFF2-40B4-BE49-F238E27FC236}">
                  <a16:creationId xmlns:a16="http://schemas.microsoft.com/office/drawing/2014/main" id="{F1FF79D0-1200-A8F4-C903-01046D3AAC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4" y="3264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5" name="Line 93">
              <a:extLst>
                <a:ext uri="{FF2B5EF4-FFF2-40B4-BE49-F238E27FC236}">
                  <a16:creationId xmlns:a16="http://schemas.microsoft.com/office/drawing/2014/main" id="{509BF946-5D07-3B6E-AEA6-8CD812F908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8" y="3264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6" name="Line 94">
              <a:extLst>
                <a:ext uri="{FF2B5EF4-FFF2-40B4-BE49-F238E27FC236}">
                  <a16:creationId xmlns:a16="http://schemas.microsoft.com/office/drawing/2014/main" id="{59A58307-8058-0183-17D3-33DEACEA53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2" y="3256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7" name="Rectangle 95">
              <a:extLst>
                <a:ext uri="{FF2B5EF4-FFF2-40B4-BE49-F238E27FC236}">
                  <a16:creationId xmlns:a16="http://schemas.microsoft.com/office/drawing/2014/main" id="{8EDB3A66-8510-6AA0-33A9-C83F3812D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8" y="3120"/>
              <a:ext cx="97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500" i="1">
                  <a:solidFill>
                    <a:srgbClr val="000000"/>
                  </a:solidFill>
                  <a:latin typeface="Symbol" pitchFamily="2" charset="2"/>
                  <a:sym typeface="Symbol" pitchFamily="2" charset="2"/>
                </a:rPr>
                <a:t>s</a:t>
              </a:r>
              <a:endParaRPr lang="en-US" altLang="en-CH"/>
            </a:p>
          </p:txBody>
        </p:sp>
        <p:sp>
          <p:nvSpPr>
            <p:cNvPr id="98" name="Line 96">
              <a:extLst>
                <a:ext uri="{FF2B5EF4-FFF2-40B4-BE49-F238E27FC236}">
                  <a16:creationId xmlns:a16="http://schemas.microsoft.com/office/drawing/2014/main" id="{C5799E84-3D74-CFB5-06F5-22402166CA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56" y="3256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9" name="Rectangle 97">
              <a:extLst>
                <a:ext uri="{FF2B5EF4-FFF2-40B4-BE49-F238E27FC236}">
                  <a16:creationId xmlns:a16="http://schemas.microsoft.com/office/drawing/2014/main" id="{C355ECC4-F22E-4DB4-3BBC-273CB8FD4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4" y="3372"/>
              <a:ext cx="114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2100" i="1">
                  <a:solidFill>
                    <a:srgbClr val="000000"/>
                  </a:solidFill>
                  <a:latin typeface="Times" pitchFamily="2" charset="0"/>
                </a:rPr>
                <a:t>w</a:t>
              </a:r>
              <a:endParaRPr lang="en-US" altLang="en-CH"/>
            </a:p>
          </p:txBody>
        </p:sp>
        <p:sp>
          <p:nvSpPr>
            <p:cNvPr id="100" name="Rectangle 98">
              <a:extLst>
                <a:ext uri="{FF2B5EF4-FFF2-40B4-BE49-F238E27FC236}">
                  <a16:creationId xmlns:a16="http://schemas.microsoft.com/office/drawing/2014/main" id="{0C4A117E-F880-35D9-AE32-F1F2FC4DE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3452"/>
              <a:ext cx="69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i="1">
                  <a:solidFill>
                    <a:srgbClr val="000000"/>
                  </a:solidFill>
                  <a:latin typeface="Times" pitchFamily="2" charset="0"/>
                </a:rPr>
                <a:t>B</a:t>
              </a:r>
              <a:endParaRPr lang="en-US" altLang="en-CH"/>
            </a:p>
          </p:txBody>
        </p:sp>
        <p:graphicFrame>
          <p:nvGraphicFramePr>
            <p:cNvPr id="101" name="Object 99">
              <a:extLst>
                <a:ext uri="{FF2B5EF4-FFF2-40B4-BE49-F238E27FC236}">
                  <a16:creationId xmlns:a16="http://schemas.microsoft.com/office/drawing/2014/main" id="{A9BF1EEC-401F-AA6B-F3A1-1349D07C6C5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44" y="3264"/>
            <a:ext cx="12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2" imgW="177800" imgH="203200" progId="Equation.3">
                    <p:embed/>
                  </p:oleObj>
                </mc:Choice>
                <mc:Fallback>
                  <p:oleObj name="Equation" r:id="rId22" imgW="177800" imgH="203200" progId="Equation.3">
                    <p:embed/>
                    <p:pic>
                      <p:nvPicPr>
                        <p:cNvPr id="17504" name="Object 99">
                          <a:extLst>
                            <a:ext uri="{FF2B5EF4-FFF2-40B4-BE49-F238E27FC236}">
                              <a16:creationId xmlns:a16="http://schemas.microsoft.com/office/drawing/2014/main" id="{E869B1CF-3B5C-8235-7303-77A9DE1A199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3264"/>
                          <a:ext cx="126" cy="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A34E6E9D-5415-0837-4630-96501CAC5C97}"/>
              </a:ext>
            </a:extLst>
          </p:cNvPr>
          <p:cNvSpPr txBox="1"/>
          <p:nvPr/>
        </p:nvSpPr>
        <p:spPr>
          <a:xfrm>
            <a:off x="5671812" y="5058708"/>
            <a:ext cx="3345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Time Projection Chambers:</a:t>
            </a:r>
          </a:p>
          <a:p>
            <a:r>
              <a:rPr lang="en-CH">
                <a:latin typeface="Copperplate" panose="02000504000000020004" pitchFamily="2" charset="77"/>
              </a:rPr>
              <a:t>Better Transverse (X-Y)</a:t>
            </a:r>
          </a:p>
          <a:p>
            <a:r>
              <a:rPr lang="en-CH">
                <a:latin typeface="Copperplate" panose="02000504000000020004" pitchFamily="2" charset="77"/>
              </a:rPr>
              <a:t>Position Resolution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A77668E-D416-097F-DAA9-85C2451B1D60}"/>
              </a:ext>
            </a:extLst>
          </p:cNvPr>
          <p:cNvSpPr txBox="1"/>
          <p:nvPr/>
        </p:nvSpPr>
        <p:spPr>
          <a:xfrm>
            <a:off x="331597" y="2603391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Particular Cases:</a:t>
            </a:r>
          </a:p>
        </p:txBody>
      </p:sp>
    </p:spTree>
    <p:extLst>
      <p:ext uri="{BB962C8B-B14F-4D97-AF65-F5344CB8AC3E}">
        <p14:creationId xmlns:p14="http://schemas.microsoft.com/office/powerpoint/2010/main" val="2591387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A1ECD2-C0BD-AC44-A139-3417AC743B2D}"/>
              </a:ext>
            </a:extLst>
          </p:cNvPr>
          <p:cNvSpPr txBox="1"/>
          <p:nvPr/>
        </p:nvSpPr>
        <p:spPr>
          <a:xfrm>
            <a:off x="486383" y="330235"/>
            <a:ext cx="6825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Coulomb Interactions: Excitations and Ionizations</a:t>
            </a:r>
          </a:p>
        </p:txBody>
      </p:sp>
      <p:sp>
        <p:nvSpPr>
          <p:cNvPr id="90" name="Line 5">
            <a:extLst>
              <a:ext uri="{FF2B5EF4-FFF2-40B4-BE49-F238E27FC236}">
                <a16:creationId xmlns:a16="http://schemas.microsoft.com/office/drawing/2014/main" id="{620A11A3-ECAB-A447-8D67-FB29F5C1FC6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2149" y="1399624"/>
            <a:ext cx="6642929" cy="459582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grpSp>
        <p:nvGrpSpPr>
          <p:cNvPr id="93" name="Group 12">
            <a:extLst>
              <a:ext uri="{FF2B5EF4-FFF2-40B4-BE49-F238E27FC236}">
                <a16:creationId xmlns:a16="http://schemas.microsoft.com/office/drawing/2014/main" id="{C9482209-4C44-7E48-8818-632427E2F9AB}"/>
              </a:ext>
            </a:extLst>
          </p:cNvPr>
          <p:cNvGrpSpPr>
            <a:grpSpLocks/>
          </p:cNvGrpSpPr>
          <p:nvPr/>
        </p:nvGrpSpPr>
        <p:grpSpPr bwMode="auto">
          <a:xfrm>
            <a:off x="3003996" y="1502733"/>
            <a:ext cx="71321" cy="147638"/>
            <a:chOff x="2832" y="1248"/>
            <a:chExt cx="45" cy="93"/>
          </a:xfrm>
        </p:grpSpPr>
        <p:sp>
          <p:nvSpPr>
            <p:cNvPr id="133" name="Oval 8">
              <a:extLst>
                <a:ext uri="{FF2B5EF4-FFF2-40B4-BE49-F238E27FC236}">
                  <a16:creationId xmlns:a16="http://schemas.microsoft.com/office/drawing/2014/main" id="{6D77539E-3D05-2E4B-A91F-CB39ACB67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248"/>
              <a:ext cx="45" cy="45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34" name="Oval 9">
              <a:extLst>
                <a:ext uri="{FF2B5EF4-FFF2-40B4-BE49-F238E27FC236}">
                  <a16:creationId xmlns:a16="http://schemas.microsoft.com/office/drawing/2014/main" id="{2399CD8D-8AB9-574F-80A1-14F2EF0D5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296"/>
              <a:ext cx="45" cy="45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grpSp>
        <p:nvGrpSpPr>
          <p:cNvPr id="94" name="Group 13">
            <a:extLst>
              <a:ext uri="{FF2B5EF4-FFF2-40B4-BE49-F238E27FC236}">
                <a16:creationId xmlns:a16="http://schemas.microsoft.com/office/drawing/2014/main" id="{E580AECE-BE2D-0D48-BC80-525E2B8606DB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3575884" y="1549285"/>
            <a:ext cx="74491" cy="152400"/>
            <a:chOff x="3168" y="1296"/>
            <a:chExt cx="45" cy="93"/>
          </a:xfrm>
        </p:grpSpPr>
        <p:sp>
          <p:nvSpPr>
            <p:cNvPr id="131" name="Oval 10">
              <a:extLst>
                <a:ext uri="{FF2B5EF4-FFF2-40B4-BE49-F238E27FC236}">
                  <a16:creationId xmlns:a16="http://schemas.microsoft.com/office/drawing/2014/main" id="{0D02193B-A95A-AA45-9792-A5A0009D0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296"/>
              <a:ext cx="45" cy="45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32" name="Oval 11">
              <a:extLst>
                <a:ext uri="{FF2B5EF4-FFF2-40B4-BE49-F238E27FC236}">
                  <a16:creationId xmlns:a16="http://schemas.microsoft.com/office/drawing/2014/main" id="{74E9DEA9-E599-034A-BDF5-AA85FBB47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344"/>
              <a:ext cx="45" cy="45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36B2F104-9477-3940-8955-4BD57299B37D}"/>
              </a:ext>
            </a:extLst>
          </p:cNvPr>
          <p:cNvGrpSpPr/>
          <p:nvPr/>
        </p:nvGrpSpPr>
        <p:grpSpPr>
          <a:xfrm>
            <a:off x="5227257" y="1725098"/>
            <a:ext cx="223472" cy="304800"/>
            <a:chOff x="2898339" y="1780624"/>
            <a:chExt cx="223472" cy="304800"/>
          </a:xfrm>
        </p:grpSpPr>
        <p:sp>
          <p:nvSpPr>
            <p:cNvPr id="96" name="Freeform 25">
              <a:extLst>
                <a:ext uri="{FF2B5EF4-FFF2-40B4-BE49-F238E27FC236}">
                  <a16:creationId xmlns:a16="http://schemas.microsoft.com/office/drawing/2014/main" id="{A77624D4-0CAC-7643-94A0-37EB71562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415" y="1780624"/>
              <a:ext cx="76075" cy="304800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44 h 192"/>
                <a:gd name="T6" fmla="*/ 48 w 48"/>
                <a:gd name="T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lnTo>
                    <a:pt x="48" y="96"/>
                  </a:lnTo>
                  <a:lnTo>
                    <a:pt x="0" y="144"/>
                  </a:lnTo>
                  <a:lnTo>
                    <a:pt x="48" y="19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97" name="Oval 26">
              <a:extLst>
                <a:ext uri="{FF2B5EF4-FFF2-40B4-BE49-F238E27FC236}">
                  <a16:creationId xmlns:a16="http://schemas.microsoft.com/office/drawing/2014/main" id="{C2C514F8-0731-5C46-943A-9B6609697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4415" y="18568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98" name="Oval 27">
              <a:extLst>
                <a:ext uri="{FF2B5EF4-FFF2-40B4-BE49-F238E27FC236}">
                  <a16:creationId xmlns:a16="http://schemas.microsoft.com/office/drawing/2014/main" id="{C0ECB22F-6AAD-EA4C-9D20-6C9384853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490" y="20092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99" name="Oval 28">
              <a:extLst>
                <a:ext uri="{FF2B5EF4-FFF2-40B4-BE49-F238E27FC236}">
                  <a16:creationId xmlns:a16="http://schemas.microsoft.com/office/drawing/2014/main" id="{29414C93-E6F8-8640-8EA1-B333081C1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490" y="18568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0" name="Oval 30">
              <a:extLst>
                <a:ext uri="{FF2B5EF4-FFF2-40B4-BE49-F238E27FC236}">
                  <a16:creationId xmlns:a16="http://schemas.microsoft.com/office/drawing/2014/main" id="{90A9B33F-9801-9045-877B-F272048AE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339" y="19330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1" name="Oval 31">
              <a:extLst>
                <a:ext uri="{FF2B5EF4-FFF2-40B4-BE49-F238E27FC236}">
                  <a16:creationId xmlns:a16="http://schemas.microsoft.com/office/drawing/2014/main" id="{94AF1104-D5F6-FC47-91C6-6CB148B4E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4415" y="20092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2" name="Oval 32">
              <a:extLst>
                <a:ext uri="{FF2B5EF4-FFF2-40B4-BE49-F238E27FC236}">
                  <a16:creationId xmlns:a16="http://schemas.microsoft.com/office/drawing/2014/main" id="{59A7085B-DF7C-894A-9E18-7D5511831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490" y="17806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822EE503-900F-B049-BB8A-F0CDADA0C50B}"/>
              </a:ext>
            </a:extLst>
          </p:cNvPr>
          <p:cNvGrpSpPr/>
          <p:nvPr/>
        </p:nvGrpSpPr>
        <p:grpSpPr>
          <a:xfrm>
            <a:off x="6397811" y="1125620"/>
            <a:ext cx="765510" cy="687388"/>
            <a:chOff x="3506943" y="1209124"/>
            <a:chExt cx="765510" cy="687388"/>
          </a:xfrm>
        </p:grpSpPr>
        <p:sp>
          <p:nvSpPr>
            <p:cNvPr id="91" name="Oval 6">
              <a:extLst>
                <a:ext uri="{FF2B5EF4-FFF2-40B4-BE49-F238E27FC236}">
                  <a16:creationId xmlns:a16="http://schemas.microsoft.com/office/drawing/2014/main" id="{AFBAD5A5-93AA-C247-8DF4-2C797BFDF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5170" y="14758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92" name="Oval 7">
              <a:extLst>
                <a:ext uri="{FF2B5EF4-FFF2-40B4-BE49-F238E27FC236}">
                  <a16:creationId xmlns:a16="http://schemas.microsoft.com/office/drawing/2014/main" id="{4CA37D28-1D16-3547-A34C-F19B19C50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1245" y="14758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3" name="Freeform 33">
              <a:extLst>
                <a:ext uri="{FF2B5EF4-FFF2-40B4-BE49-F238E27FC236}">
                  <a16:creationId xmlns:a16="http://schemas.microsoft.com/office/drawing/2014/main" id="{D66B10C2-735E-C547-8E0B-48BAFD1EC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283" y="1209124"/>
              <a:ext cx="759170" cy="687388"/>
            </a:xfrm>
            <a:custGeom>
              <a:avLst/>
              <a:gdLst>
                <a:gd name="T0" fmla="*/ 0 w 479"/>
                <a:gd name="T1" fmla="*/ 433 h 433"/>
                <a:gd name="T2" fmla="*/ 78 w 479"/>
                <a:gd name="T3" fmla="*/ 361 h 433"/>
                <a:gd name="T4" fmla="*/ 124 w 479"/>
                <a:gd name="T5" fmla="*/ 262 h 433"/>
                <a:gd name="T6" fmla="*/ 288 w 479"/>
                <a:gd name="T7" fmla="*/ 190 h 433"/>
                <a:gd name="T8" fmla="*/ 328 w 479"/>
                <a:gd name="T9" fmla="*/ 170 h 433"/>
                <a:gd name="T10" fmla="*/ 354 w 479"/>
                <a:gd name="T11" fmla="*/ 125 h 433"/>
                <a:gd name="T12" fmla="*/ 446 w 479"/>
                <a:gd name="T13" fmla="*/ 26 h 433"/>
                <a:gd name="T14" fmla="*/ 459 w 479"/>
                <a:gd name="T15" fmla="*/ 7 h 433"/>
                <a:gd name="T16" fmla="*/ 479 w 479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9" h="433">
                  <a:moveTo>
                    <a:pt x="0" y="433"/>
                  </a:moveTo>
                  <a:cubicBezTo>
                    <a:pt x="14" y="384"/>
                    <a:pt x="30" y="371"/>
                    <a:pt x="78" y="361"/>
                  </a:cubicBezTo>
                  <a:cubicBezTo>
                    <a:pt x="106" y="334"/>
                    <a:pt x="103" y="294"/>
                    <a:pt x="124" y="262"/>
                  </a:cubicBezTo>
                  <a:cubicBezTo>
                    <a:pt x="137" y="161"/>
                    <a:pt x="169" y="196"/>
                    <a:pt x="288" y="190"/>
                  </a:cubicBezTo>
                  <a:cubicBezTo>
                    <a:pt x="300" y="181"/>
                    <a:pt x="316" y="179"/>
                    <a:pt x="328" y="170"/>
                  </a:cubicBezTo>
                  <a:cubicBezTo>
                    <a:pt x="337" y="162"/>
                    <a:pt x="348" y="133"/>
                    <a:pt x="354" y="125"/>
                  </a:cubicBezTo>
                  <a:cubicBezTo>
                    <a:pt x="378" y="88"/>
                    <a:pt x="408" y="50"/>
                    <a:pt x="446" y="26"/>
                  </a:cubicBezTo>
                  <a:cubicBezTo>
                    <a:pt x="450" y="19"/>
                    <a:pt x="452" y="11"/>
                    <a:pt x="459" y="7"/>
                  </a:cubicBezTo>
                  <a:cubicBezTo>
                    <a:pt x="464" y="2"/>
                    <a:pt x="479" y="0"/>
                    <a:pt x="479" y="0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grpSp>
          <p:nvGrpSpPr>
            <p:cNvPr id="104" name="Group 34">
              <a:extLst>
                <a:ext uri="{FF2B5EF4-FFF2-40B4-BE49-F238E27FC236}">
                  <a16:creationId xmlns:a16="http://schemas.microsoft.com/office/drawing/2014/main" id="{C666E090-A067-1F48-8228-911072C708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7321" y="1442487"/>
              <a:ext cx="71321" cy="147638"/>
              <a:chOff x="2832" y="1248"/>
              <a:chExt cx="45" cy="93"/>
            </a:xfrm>
          </p:grpSpPr>
          <p:sp>
            <p:nvSpPr>
              <p:cNvPr id="120" name="Oval 35">
                <a:extLst>
                  <a:ext uri="{FF2B5EF4-FFF2-40B4-BE49-F238E27FC236}">
                    <a16:creationId xmlns:a16="http://schemas.microsoft.com/office/drawing/2014/main" id="{4B0DD20D-E0C1-5447-A75D-191D47CB2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1248"/>
                <a:ext cx="45" cy="45"/>
              </a:xfrm>
              <a:prstGeom prst="ellipse">
                <a:avLst/>
              </a:prstGeom>
              <a:solidFill>
                <a:srgbClr val="1C2DE3"/>
              </a:solidFill>
              <a:ln w="9525">
                <a:solidFill>
                  <a:srgbClr val="1C2DE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121" name="Oval 36">
                <a:extLst>
                  <a:ext uri="{FF2B5EF4-FFF2-40B4-BE49-F238E27FC236}">
                    <a16:creationId xmlns:a16="http://schemas.microsoft.com/office/drawing/2014/main" id="{CA44FC2C-E3A6-A941-94C4-92057DF6A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1296"/>
                <a:ext cx="45" cy="45"/>
              </a:xfrm>
              <a:prstGeom prst="ellipse">
                <a:avLst/>
              </a:prstGeom>
              <a:solidFill>
                <a:srgbClr val="FF1114"/>
              </a:solidFill>
              <a:ln w="9525">
                <a:solidFill>
                  <a:srgbClr val="FF111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grpSp>
          <p:nvGrpSpPr>
            <p:cNvPr id="105" name="Group 37">
              <a:extLst>
                <a:ext uri="{FF2B5EF4-FFF2-40B4-BE49-F238E27FC236}">
                  <a16:creationId xmlns:a16="http://schemas.microsoft.com/office/drawing/2014/main" id="{581C92A9-BAB0-CB4A-BF7A-70E6F5806FEE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659094" y="1552024"/>
              <a:ext cx="74491" cy="152400"/>
              <a:chOff x="3168" y="1296"/>
              <a:chExt cx="45" cy="93"/>
            </a:xfrm>
          </p:grpSpPr>
          <p:sp>
            <p:nvSpPr>
              <p:cNvPr id="118" name="Oval 38">
                <a:extLst>
                  <a:ext uri="{FF2B5EF4-FFF2-40B4-BE49-F238E27FC236}">
                    <a16:creationId xmlns:a16="http://schemas.microsoft.com/office/drawing/2014/main" id="{7D6D1DB5-6D61-8243-B9D1-40182F12C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296"/>
                <a:ext cx="45" cy="45"/>
              </a:xfrm>
              <a:prstGeom prst="ellipse">
                <a:avLst/>
              </a:prstGeom>
              <a:solidFill>
                <a:srgbClr val="1C2DE3"/>
              </a:solidFill>
              <a:ln w="9525">
                <a:solidFill>
                  <a:srgbClr val="1C2DE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119" name="Oval 39">
                <a:extLst>
                  <a:ext uri="{FF2B5EF4-FFF2-40B4-BE49-F238E27FC236}">
                    <a16:creationId xmlns:a16="http://schemas.microsoft.com/office/drawing/2014/main" id="{78F5F52B-2487-5A41-80FC-63698E058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344"/>
                <a:ext cx="45" cy="45"/>
              </a:xfrm>
              <a:prstGeom prst="ellipse">
                <a:avLst/>
              </a:prstGeom>
              <a:solidFill>
                <a:srgbClr val="FF1114"/>
              </a:solidFill>
              <a:ln w="9525">
                <a:solidFill>
                  <a:srgbClr val="FF111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grpSp>
          <p:nvGrpSpPr>
            <p:cNvPr id="106" name="Group 40">
              <a:extLst>
                <a:ext uri="{FF2B5EF4-FFF2-40B4-BE49-F238E27FC236}">
                  <a16:creationId xmlns:a16="http://schemas.microsoft.com/office/drawing/2014/main" id="{3A9D5316-081C-934D-B4AE-7D29C5A8CA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3396" y="1247224"/>
              <a:ext cx="226642" cy="223838"/>
              <a:chOff x="3456" y="1776"/>
              <a:chExt cx="143" cy="141"/>
            </a:xfrm>
          </p:grpSpPr>
          <p:grpSp>
            <p:nvGrpSpPr>
              <p:cNvPr id="109" name="Group 41">
                <a:extLst>
                  <a:ext uri="{FF2B5EF4-FFF2-40B4-BE49-F238E27FC236}">
                    <a16:creationId xmlns:a16="http://schemas.microsoft.com/office/drawing/2014/main" id="{AB772340-7A12-7B4E-A740-415451F10A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04" y="1824"/>
                <a:ext cx="45" cy="93"/>
                <a:chOff x="2832" y="1248"/>
                <a:chExt cx="45" cy="93"/>
              </a:xfrm>
            </p:grpSpPr>
            <p:sp>
              <p:nvSpPr>
                <p:cNvPr id="116" name="Oval 42">
                  <a:extLst>
                    <a:ext uri="{FF2B5EF4-FFF2-40B4-BE49-F238E27FC236}">
                      <a16:creationId xmlns:a16="http://schemas.microsoft.com/office/drawing/2014/main" id="{7E1A3818-7031-6846-84CF-9DA39F238F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2" y="1248"/>
                  <a:ext cx="45" cy="45"/>
                </a:xfrm>
                <a:prstGeom prst="ellipse">
                  <a:avLst/>
                </a:prstGeom>
                <a:solidFill>
                  <a:srgbClr val="1C2DE3"/>
                </a:solidFill>
                <a:ln w="9525">
                  <a:solidFill>
                    <a:srgbClr val="1C2DE3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117" name="Oval 43">
                  <a:extLst>
                    <a:ext uri="{FF2B5EF4-FFF2-40B4-BE49-F238E27FC236}">
                      <a16:creationId xmlns:a16="http://schemas.microsoft.com/office/drawing/2014/main" id="{F2725FDC-F0B9-7D42-AFF9-903798C472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2" y="1296"/>
                  <a:ext cx="45" cy="45"/>
                </a:xfrm>
                <a:prstGeom prst="ellipse">
                  <a:avLst/>
                </a:prstGeom>
                <a:solidFill>
                  <a:srgbClr val="FF1114"/>
                </a:solidFill>
                <a:ln w="9525">
                  <a:solidFill>
                    <a:srgbClr val="FF111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grpSp>
            <p:nvGrpSpPr>
              <p:cNvPr id="110" name="Group 44">
                <a:extLst>
                  <a:ext uri="{FF2B5EF4-FFF2-40B4-BE49-F238E27FC236}">
                    <a16:creationId xmlns:a16="http://schemas.microsoft.com/office/drawing/2014/main" id="{1F148BC1-F20C-4E4D-BBA1-D1F4A41EDC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3552" y="1776"/>
                <a:ext cx="47" cy="96"/>
                <a:chOff x="3168" y="1296"/>
                <a:chExt cx="45" cy="93"/>
              </a:xfrm>
            </p:grpSpPr>
            <p:sp>
              <p:nvSpPr>
                <p:cNvPr id="114" name="Oval 45">
                  <a:extLst>
                    <a:ext uri="{FF2B5EF4-FFF2-40B4-BE49-F238E27FC236}">
                      <a16:creationId xmlns:a16="http://schemas.microsoft.com/office/drawing/2014/main" id="{2501A110-F20D-F84B-9C6A-D13173619A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296"/>
                  <a:ext cx="45" cy="45"/>
                </a:xfrm>
                <a:prstGeom prst="ellipse">
                  <a:avLst/>
                </a:prstGeom>
                <a:solidFill>
                  <a:srgbClr val="1C2DE3"/>
                </a:solidFill>
                <a:ln w="9525">
                  <a:solidFill>
                    <a:srgbClr val="1C2DE3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115" name="Oval 46">
                  <a:extLst>
                    <a:ext uri="{FF2B5EF4-FFF2-40B4-BE49-F238E27FC236}">
                      <a16:creationId xmlns:a16="http://schemas.microsoft.com/office/drawing/2014/main" id="{FD7F3732-582B-9441-BD45-22390171B9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344"/>
                  <a:ext cx="45" cy="45"/>
                </a:xfrm>
                <a:prstGeom prst="ellipse">
                  <a:avLst/>
                </a:prstGeom>
                <a:solidFill>
                  <a:srgbClr val="FF1114"/>
                </a:solidFill>
                <a:ln w="9525">
                  <a:solidFill>
                    <a:srgbClr val="FF111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grpSp>
            <p:nvGrpSpPr>
              <p:cNvPr id="111" name="Group 47">
                <a:extLst>
                  <a:ext uri="{FF2B5EF4-FFF2-40B4-BE49-F238E27FC236}">
                    <a16:creationId xmlns:a16="http://schemas.microsoft.com/office/drawing/2014/main" id="{0748B80F-A21F-564B-ACD1-449DDAFB27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56" y="1776"/>
                <a:ext cx="93" cy="45"/>
                <a:chOff x="3456" y="1632"/>
                <a:chExt cx="93" cy="45"/>
              </a:xfrm>
            </p:grpSpPr>
            <p:sp>
              <p:nvSpPr>
                <p:cNvPr id="112" name="Oval 48">
                  <a:extLst>
                    <a:ext uri="{FF2B5EF4-FFF2-40B4-BE49-F238E27FC236}">
                      <a16:creationId xmlns:a16="http://schemas.microsoft.com/office/drawing/2014/main" id="{F68CB7A0-3BC8-8A46-9164-B2A2F0EEC0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" y="1632"/>
                  <a:ext cx="45" cy="45"/>
                </a:xfrm>
                <a:prstGeom prst="ellipse">
                  <a:avLst/>
                </a:prstGeom>
                <a:solidFill>
                  <a:srgbClr val="1C2DE3"/>
                </a:solidFill>
                <a:ln w="9525">
                  <a:solidFill>
                    <a:srgbClr val="1C2DE3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113" name="Oval 49">
                  <a:extLst>
                    <a:ext uri="{FF2B5EF4-FFF2-40B4-BE49-F238E27FC236}">
                      <a16:creationId xmlns:a16="http://schemas.microsoft.com/office/drawing/2014/main" id="{C1E60B29-2551-4846-AE39-F301F6DA9D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" y="1632"/>
                  <a:ext cx="45" cy="45"/>
                </a:xfrm>
                <a:prstGeom prst="ellipse">
                  <a:avLst/>
                </a:prstGeom>
                <a:solidFill>
                  <a:srgbClr val="FF1114"/>
                </a:solidFill>
                <a:ln w="9525">
                  <a:solidFill>
                    <a:srgbClr val="FF111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</p:grpSp>
        <p:sp>
          <p:nvSpPr>
            <p:cNvPr id="107" name="Oval 50">
              <a:extLst>
                <a:ext uri="{FF2B5EF4-FFF2-40B4-BE49-F238E27FC236}">
                  <a16:creationId xmlns:a16="http://schemas.microsoft.com/office/drawing/2014/main" id="{06AE5BB3-BD13-0046-A1ED-9ABA65BFE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6943" y="1780624"/>
              <a:ext cx="71321" cy="71438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08" name="Oval 51">
              <a:extLst>
                <a:ext uri="{FF2B5EF4-FFF2-40B4-BE49-F238E27FC236}">
                  <a16:creationId xmlns:a16="http://schemas.microsoft.com/office/drawing/2014/main" id="{6989BF24-C5B2-3B46-A81D-D9ACA1305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3019" y="1780624"/>
              <a:ext cx="71321" cy="71438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sp>
        <p:nvSpPr>
          <p:cNvPr id="138" name="Oval 10">
            <a:extLst>
              <a:ext uri="{FF2B5EF4-FFF2-40B4-BE49-F238E27FC236}">
                <a16:creationId xmlns:a16="http://schemas.microsoft.com/office/drawing/2014/main" id="{EFB1D1AA-6DA5-474D-9CB7-5AF07D66B10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086390" y="1405114"/>
            <a:ext cx="74491" cy="73742"/>
          </a:xfrm>
          <a:prstGeom prst="ellipse">
            <a:avLst/>
          </a:prstGeom>
          <a:solidFill>
            <a:srgbClr val="13FF17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H"/>
          </a:p>
        </p:txBody>
      </p:sp>
      <p:sp>
        <p:nvSpPr>
          <p:cNvPr id="140" name="Oval 10">
            <a:extLst>
              <a:ext uri="{FF2B5EF4-FFF2-40B4-BE49-F238E27FC236}">
                <a16:creationId xmlns:a16="http://schemas.microsoft.com/office/drawing/2014/main" id="{CF7C9D08-CD26-B94E-8175-5D478E41CCB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739248" y="1432604"/>
            <a:ext cx="74491" cy="73742"/>
          </a:xfrm>
          <a:prstGeom prst="ellipse">
            <a:avLst/>
          </a:prstGeom>
          <a:solidFill>
            <a:srgbClr val="13FF17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H"/>
          </a:p>
        </p:txBody>
      </p:sp>
      <p:grpSp>
        <p:nvGrpSpPr>
          <p:cNvPr id="141" name="Group 12">
            <a:extLst>
              <a:ext uri="{FF2B5EF4-FFF2-40B4-BE49-F238E27FC236}">
                <a16:creationId xmlns:a16="http://schemas.microsoft.com/office/drawing/2014/main" id="{0D6D0412-3FCC-0942-9BFC-4EF51FA61397}"/>
              </a:ext>
            </a:extLst>
          </p:cNvPr>
          <p:cNvGrpSpPr>
            <a:grpSpLocks/>
          </p:cNvGrpSpPr>
          <p:nvPr/>
        </p:nvGrpSpPr>
        <p:grpSpPr bwMode="auto">
          <a:xfrm>
            <a:off x="4377713" y="1555596"/>
            <a:ext cx="71321" cy="147638"/>
            <a:chOff x="2832" y="1248"/>
            <a:chExt cx="45" cy="93"/>
          </a:xfrm>
        </p:grpSpPr>
        <p:sp>
          <p:nvSpPr>
            <p:cNvPr id="142" name="Oval 8">
              <a:extLst>
                <a:ext uri="{FF2B5EF4-FFF2-40B4-BE49-F238E27FC236}">
                  <a16:creationId xmlns:a16="http://schemas.microsoft.com/office/drawing/2014/main" id="{B45E7D8A-B6F6-934B-BAC3-4C5D98A9E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248"/>
              <a:ext cx="45" cy="45"/>
            </a:xfrm>
            <a:prstGeom prst="ellipse">
              <a:avLst/>
            </a:prstGeom>
            <a:solidFill>
              <a:srgbClr val="1C2DE3"/>
            </a:solidFill>
            <a:ln w="9525">
              <a:solidFill>
                <a:srgbClr val="1C2DE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43" name="Oval 9">
              <a:extLst>
                <a:ext uri="{FF2B5EF4-FFF2-40B4-BE49-F238E27FC236}">
                  <a16:creationId xmlns:a16="http://schemas.microsoft.com/office/drawing/2014/main" id="{927B405F-0C7D-E644-9FA3-9DC184FB3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296"/>
              <a:ext cx="45" cy="45"/>
            </a:xfrm>
            <a:prstGeom prst="ellipse">
              <a:avLst/>
            </a:prstGeom>
            <a:solidFill>
              <a:srgbClr val="FF1114"/>
            </a:solidFill>
            <a:ln w="9525">
              <a:solidFill>
                <a:srgbClr val="FF1114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</p:grpSp>
      <p:sp>
        <p:nvSpPr>
          <p:cNvPr id="146" name="Freeform 28">
            <a:extLst>
              <a:ext uri="{FF2B5EF4-FFF2-40B4-BE49-F238E27FC236}">
                <a16:creationId xmlns:a16="http://schemas.microsoft.com/office/drawing/2014/main" id="{94B24951-8E43-3442-A7EE-805B1D411EAF}"/>
              </a:ext>
            </a:extLst>
          </p:cNvPr>
          <p:cNvSpPr>
            <a:spLocks/>
          </p:cNvSpPr>
          <p:nvPr/>
        </p:nvSpPr>
        <p:spPr bwMode="auto">
          <a:xfrm rot="9006673">
            <a:off x="1787247" y="1268927"/>
            <a:ext cx="591854" cy="70001"/>
          </a:xfrm>
          <a:custGeom>
            <a:avLst/>
            <a:gdLst>
              <a:gd name="T0" fmla="*/ 0 w 1296"/>
              <a:gd name="T1" fmla="*/ 216 h 360"/>
              <a:gd name="T2" fmla="*/ 96 w 1296"/>
              <a:gd name="T3" fmla="*/ 24 h 360"/>
              <a:gd name="T4" fmla="*/ 192 w 1296"/>
              <a:gd name="T5" fmla="*/ 360 h 360"/>
              <a:gd name="T6" fmla="*/ 288 w 1296"/>
              <a:gd name="T7" fmla="*/ 24 h 360"/>
              <a:gd name="T8" fmla="*/ 384 w 1296"/>
              <a:gd name="T9" fmla="*/ 360 h 360"/>
              <a:gd name="T10" fmla="*/ 480 w 1296"/>
              <a:gd name="T11" fmla="*/ 24 h 360"/>
              <a:gd name="T12" fmla="*/ 576 w 1296"/>
              <a:gd name="T13" fmla="*/ 360 h 360"/>
              <a:gd name="T14" fmla="*/ 672 w 1296"/>
              <a:gd name="T15" fmla="*/ 24 h 360"/>
              <a:gd name="T16" fmla="*/ 768 w 1296"/>
              <a:gd name="T17" fmla="*/ 360 h 360"/>
              <a:gd name="T18" fmla="*/ 864 w 1296"/>
              <a:gd name="T19" fmla="*/ 24 h 360"/>
              <a:gd name="T20" fmla="*/ 960 w 1296"/>
              <a:gd name="T21" fmla="*/ 360 h 360"/>
              <a:gd name="T22" fmla="*/ 1056 w 1296"/>
              <a:gd name="T23" fmla="*/ 24 h 360"/>
              <a:gd name="T24" fmla="*/ 1152 w 1296"/>
              <a:gd name="T25" fmla="*/ 360 h 360"/>
              <a:gd name="T26" fmla="*/ 1248 w 1296"/>
              <a:gd name="T27" fmla="*/ 24 h 360"/>
              <a:gd name="T28" fmla="*/ 1296 w 1296"/>
              <a:gd name="T29" fmla="*/ 216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96" h="360">
                <a:moveTo>
                  <a:pt x="0" y="216"/>
                </a:moveTo>
                <a:cubicBezTo>
                  <a:pt x="32" y="108"/>
                  <a:pt x="64" y="0"/>
                  <a:pt x="96" y="24"/>
                </a:cubicBezTo>
                <a:cubicBezTo>
                  <a:pt x="128" y="48"/>
                  <a:pt x="160" y="360"/>
                  <a:pt x="192" y="360"/>
                </a:cubicBezTo>
                <a:cubicBezTo>
                  <a:pt x="224" y="360"/>
                  <a:pt x="256" y="24"/>
                  <a:pt x="288" y="24"/>
                </a:cubicBezTo>
                <a:cubicBezTo>
                  <a:pt x="320" y="24"/>
                  <a:pt x="352" y="360"/>
                  <a:pt x="384" y="360"/>
                </a:cubicBezTo>
                <a:cubicBezTo>
                  <a:pt x="416" y="360"/>
                  <a:pt x="448" y="24"/>
                  <a:pt x="480" y="24"/>
                </a:cubicBezTo>
                <a:cubicBezTo>
                  <a:pt x="512" y="24"/>
                  <a:pt x="544" y="360"/>
                  <a:pt x="576" y="360"/>
                </a:cubicBezTo>
                <a:cubicBezTo>
                  <a:pt x="608" y="360"/>
                  <a:pt x="640" y="24"/>
                  <a:pt x="672" y="24"/>
                </a:cubicBezTo>
                <a:cubicBezTo>
                  <a:pt x="704" y="24"/>
                  <a:pt x="736" y="360"/>
                  <a:pt x="768" y="360"/>
                </a:cubicBezTo>
                <a:cubicBezTo>
                  <a:pt x="800" y="360"/>
                  <a:pt x="832" y="24"/>
                  <a:pt x="864" y="24"/>
                </a:cubicBezTo>
                <a:cubicBezTo>
                  <a:pt x="896" y="24"/>
                  <a:pt x="928" y="360"/>
                  <a:pt x="960" y="360"/>
                </a:cubicBezTo>
                <a:cubicBezTo>
                  <a:pt x="992" y="360"/>
                  <a:pt x="1024" y="24"/>
                  <a:pt x="1056" y="24"/>
                </a:cubicBezTo>
                <a:cubicBezTo>
                  <a:pt x="1088" y="24"/>
                  <a:pt x="1120" y="360"/>
                  <a:pt x="1152" y="360"/>
                </a:cubicBezTo>
                <a:cubicBezTo>
                  <a:pt x="1184" y="360"/>
                  <a:pt x="1224" y="48"/>
                  <a:pt x="1248" y="24"/>
                </a:cubicBezTo>
                <a:cubicBezTo>
                  <a:pt x="1272" y="0"/>
                  <a:pt x="1284" y="108"/>
                  <a:pt x="1296" y="216"/>
                </a:cubicBezTo>
              </a:path>
            </a:pathLst>
          </a:custGeom>
          <a:noFill/>
          <a:ln w="19050" cmpd="sng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41527211-149D-AD4F-9E83-7B03F3F18600}"/>
              </a:ext>
            </a:extLst>
          </p:cNvPr>
          <p:cNvSpPr txBox="1"/>
          <p:nvPr/>
        </p:nvSpPr>
        <p:spPr>
          <a:xfrm>
            <a:off x="756816" y="1659676"/>
            <a:ext cx="1380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>
                <a:latin typeface="Copperplate" panose="02000504000000020004" pitchFamily="2" charset="77"/>
              </a:rPr>
              <a:t>Excitations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4E903F82-49CF-CB48-83B7-7398BD3E797C}"/>
              </a:ext>
            </a:extLst>
          </p:cNvPr>
          <p:cNvSpPr txBox="1"/>
          <p:nvPr/>
        </p:nvSpPr>
        <p:spPr>
          <a:xfrm>
            <a:off x="2556821" y="1953698"/>
            <a:ext cx="2250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Copperplate" panose="02000504000000020004" pitchFamily="2" charset="77"/>
              </a:rPr>
              <a:t>P</a:t>
            </a:r>
            <a:r>
              <a:rPr lang="en-CH" sz="1600" i="1">
                <a:latin typeface="Copperplate" panose="02000504000000020004" pitchFamily="2" charset="77"/>
              </a:rPr>
              <a:t>rimary ionizations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0995E867-7EF4-3143-8B40-C1D4577D71FC}"/>
              </a:ext>
            </a:extLst>
          </p:cNvPr>
          <p:cNvSpPr txBox="1"/>
          <p:nvPr/>
        </p:nvSpPr>
        <p:spPr>
          <a:xfrm>
            <a:off x="4795436" y="2332533"/>
            <a:ext cx="3347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Symbol" pitchFamily="2" charset="2"/>
              </a:rPr>
              <a:t>d</a:t>
            </a:r>
            <a:r>
              <a:rPr lang="en-US" sz="1600" i="1" dirty="0">
                <a:latin typeface="Copperplate" panose="02000504000000020004" pitchFamily="2" charset="77"/>
              </a:rPr>
              <a:t> Rays: Secondary </a:t>
            </a:r>
            <a:r>
              <a:rPr lang="en-CH" sz="1600" i="1">
                <a:latin typeface="Copperplate" panose="02000504000000020004" pitchFamily="2" charset="77"/>
              </a:rPr>
              <a:t>ionizations</a:t>
            </a:r>
          </a:p>
        </p:txBody>
      </p:sp>
      <p:grpSp>
        <p:nvGrpSpPr>
          <p:cNvPr id="150" name="Group 4">
            <a:extLst>
              <a:ext uri="{FF2B5EF4-FFF2-40B4-BE49-F238E27FC236}">
                <a16:creationId xmlns:a16="http://schemas.microsoft.com/office/drawing/2014/main" id="{8808567E-E773-9E42-9DD8-118445C138F6}"/>
              </a:ext>
            </a:extLst>
          </p:cNvPr>
          <p:cNvGrpSpPr>
            <a:grpSpLocks/>
          </p:cNvGrpSpPr>
          <p:nvPr/>
        </p:nvGrpSpPr>
        <p:grpSpPr bwMode="auto">
          <a:xfrm>
            <a:off x="569522" y="2825484"/>
            <a:ext cx="6017685" cy="3559221"/>
            <a:chOff x="488" y="864"/>
            <a:chExt cx="4120" cy="2704"/>
          </a:xfrm>
        </p:grpSpPr>
        <p:grpSp>
          <p:nvGrpSpPr>
            <p:cNvPr id="151" name="Group 5">
              <a:extLst>
                <a:ext uri="{FF2B5EF4-FFF2-40B4-BE49-F238E27FC236}">
                  <a16:creationId xmlns:a16="http://schemas.microsoft.com/office/drawing/2014/main" id="{645C060B-6BF0-554E-8929-CFE79FB483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" y="864"/>
              <a:ext cx="4120" cy="2704"/>
              <a:chOff x="488" y="960"/>
              <a:chExt cx="4072" cy="2569"/>
            </a:xfrm>
          </p:grpSpPr>
          <p:grpSp>
            <p:nvGrpSpPr>
              <p:cNvPr id="153" name="Group 6">
                <a:extLst>
                  <a:ext uri="{FF2B5EF4-FFF2-40B4-BE49-F238E27FC236}">
                    <a16:creationId xmlns:a16="http://schemas.microsoft.com/office/drawing/2014/main" id="{7A939287-22C0-7A48-844D-869B5AE849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960"/>
                <a:ext cx="3888" cy="2532"/>
                <a:chOff x="672" y="960"/>
                <a:chExt cx="3888" cy="2532"/>
              </a:xfrm>
            </p:grpSpPr>
            <p:pic>
              <p:nvPicPr>
                <p:cNvPr id="156" name="Picture 7">
                  <a:extLst>
                    <a:ext uri="{FF2B5EF4-FFF2-40B4-BE49-F238E27FC236}">
                      <a16:creationId xmlns:a16="http://schemas.microsoft.com/office/drawing/2014/main" id="{5D51FA6A-DADF-D944-85FE-DD024D6C3CF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2" y="960"/>
                  <a:ext cx="3888" cy="253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57" name="Text Box 8">
                  <a:extLst>
                    <a:ext uri="{FF2B5EF4-FFF2-40B4-BE49-F238E27FC236}">
                      <a16:creationId xmlns:a16="http://schemas.microsoft.com/office/drawing/2014/main" id="{74CE1842-03F0-2F43-B45F-237481AFF4E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8" y="2396"/>
                  <a:ext cx="734" cy="68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it-IT" altLang="en-CH" sz="1400" dirty="0"/>
                    <a:t>Excitations due to </a:t>
                  </a:r>
                  <a:r>
                    <a:rPr lang="it-IT" altLang="en-CH" sz="1400" dirty="0" err="1"/>
                    <a:t>distant</a:t>
                  </a:r>
                  <a:r>
                    <a:rPr lang="it-IT" altLang="en-CH" sz="1400" dirty="0"/>
                    <a:t> </a:t>
                  </a:r>
                  <a:r>
                    <a:rPr lang="it-IT" altLang="en-CH" sz="1400" dirty="0" err="1"/>
                    <a:t>collisions</a:t>
                  </a:r>
                  <a:endParaRPr lang="it-IT" altLang="en-CH" sz="1400" dirty="0"/>
                </a:p>
              </p:txBody>
            </p:sp>
            <p:sp>
              <p:nvSpPr>
                <p:cNvPr id="158" name="Text Box 9">
                  <a:extLst>
                    <a:ext uri="{FF2B5EF4-FFF2-40B4-BE49-F238E27FC236}">
                      <a16:creationId xmlns:a16="http://schemas.microsoft.com/office/drawing/2014/main" id="{8BEFABA8-91A5-9A43-880D-4F44F9C6BE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70" y="2437"/>
                  <a:ext cx="722" cy="68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it-IT" altLang="en-CH" sz="1400" err="1"/>
                    <a:t>Ionizations</a:t>
                  </a:r>
                  <a:r>
                    <a:rPr lang="it-IT" altLang="en-CH" sz="1400"/>
                    <a:t> due to distant </a:t>
                  </a:r>
                  <a:r>
                    <a:rPr lang="it-IT" altLang="en-CH" sz="1400" err="1"/>
                    <a:t>collisions</a:t>
                  </a:r>
                  <a:endParaRPr lang="it-IT" altLang="en-CH" sz="1400"/>
                </a:p>
              </p:txBody>
            </p:sp>
            <p:sp>
              <p:nvSpPr>
                <p:cNvPr id="159" name="Text Box 10">
                  <a:extLst>
                    <a:ext uri="{FF2B5EF4-FFF2-40B4-BE49-F238E27FC236}">
                      <a16:creationId xmlns:a16="http://schemas.microsoft.com/office/drawing/2014/main" id="{0EDABD2B-4D7B-EA4C-9F14-21CE0CAD13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55" y="2552"/>
                  <a:ext cx="956" cy="5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it-IT" altLang="en-CH" sz="1400" err="1"/>
                    <a:t>Ionizations</a:t>
                  </a:r>
                  <a:r>
                    <a:rPr lang="it-IT" altLang="en-CH" sz="1400"/>
                    <a:t> due to </a:t>
                  </a:r>
                  <a:r>
                    <a:rPr lang="it-IT" altLang="en-CH" sz="1400" err="1"/>
                    <a:t>close</a:t>
                  </a:r>
                  <a:r>
                    <a:rPr lang="it-IT" altLang="en-CH" sz="1400"/>
                    <a:t> </a:t>
                  </a:r>
                  <a:r>
                    <a:rPr lang="it-IT" altLang="en-CH" sz="1400" err="1"/>
                    <a:t>collisions</a:t>
                  </a:r>
                  <a:endParaRPr lang="it-IT" altLang="en-CH" sz="1400"/>
                </a:p>
              </p:txBody>
            </p:sp>
          </p:grpSp>
          <p:sp>
            <p:nvSpPr>
              <p:cNvPr id="154" name="Text Box 11">
                <a:extLst>
                  <a:ext uri="{FF2B5EF4-FFF2-40B4-BE49-F238E27FC236}">
                    <a16:creationId xmlns:a16="http://schemas.microsoft.com/office/drawing/2014/main" id="{B615235F-5407-1045-BC61-8059ACC937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70" y="3285"/>
                <a:ext cx="1779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en-CH" sz="1600"/>
                  <a:t>ENERGY TRANSFER (</a:t>
                </a:r>
                <a:r>
                  <a:rPr lang="it-IT" altLang="en-CH" sz="1600" err="1"/>
                  <a:t>keV</a:t>
                </a:r>
                <a:r>
                  <a:rPr lang="it-IT" altLang="en-CH" sz="1600"/>
                  <a:t>)</a:t>
                </a:r>
              </a:p>
            </p:txBody>
          </p:sp>
          <p:sp>
            <p:nvSpPr>
              <p:cNvPr id="155" name="Text Box 12">
                <a:extLst>
                  <a:ext uri="{FF2B5EF4-FFF2-40B4-BE49-F238E27FC236}">
                    <a16:creationId xmlns:a16="http://schemas.microsoft.com/office/drawing/2014/main" id="{A1ABAFC4-B76C-A34E-B33E-0E4D2BCACC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32" y="1781"/>
                <a:ext cx="1141" cy="2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en-CH" sz="1600"/>
                  <a:t>PROBABILITY </a:t>
                </a:r>
              </a:p>
            </p:txBody>
          </p:sp>
        </p:grpSp>
        <p:sp>
          <p:nvSpPr>
            <p:cNvPr id="152" name="Text Box 13">
              <a:extLst>
                <a:ext uri="{FF2B5EF4-FFF2-40B4-BE49-F238E27FC236}">
                  <a16:creationId xmlns:a16="http://schemas.microsoft.com/office/drawing/2014/main" id="{83E0DEEC-9E42-1D40-9CCA-B5AF781E5A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7" y="1248"/>
              <a:ext cx="376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sz="1600"/>
                <a:t>H</a:t>
              </a:r>
              <a:r>
                <a:rPr lang="it-IT" altLang="en-CH" sz="1600" baseline="-25000"/>
                <a:t>2</a:t>
              </a:r>
              <a:r>
                <a:rPr lang="it-IT" altLang="en-CH" sz="1600"/>
                <a:t>O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486383" y="0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1E9B39-344F-47AF-5867-CA172803E1AD}"/>
              </a:ext>
            </a:extLst>
          </p:cNvPr>
          <p:cNvSpPr txBox="1"/>
          <p:nvPr/>
        </p:nvSpPr>
        <p:spPr>
          <a:xfrm>
            <a:off x="5402456" y="1268894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latin typeface="Copperplate" panose="02000504000000020004" pitchFamily="2" charset="77"/>
              </a:rPr>
              <a:t>Clusters</a:t>
            </a:r>
          </a:p>
        </p:txBody>
      </p:sp>
    </p:spTree>
    <p:extLst>
      <p:ext uri="{BB962C8B-B14F-4D97-AF65-F5344CB8AC3E}">
        <p14:creationId xmlns:p14="http://schemas.microsoft.com/office/powerpoint/2010/main" val="3269866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20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09910" y="52895"/>
            <a:ext cx="7005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Drift of Electrons in Magnetic Field: E // 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9467F1-B178-237B-1F01-B56FF67E9BD9}"/>
              </a:ext>
            </a:extLst>
          </p:cNvPr>
          <p:cNvSpPr txBox="1"/>
          <p:nvPr/>
        </p:nvSpPr>
        <p:spPr>
          <a:xfrm>
            <a:off x="409910" y="780217"/>
            <a:ext cx="5884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Time Projection Chambers: </a:t>
            </a:r>
          </a:p>
          <a:p>
            <a:r>
              <a:rPr lang="en-CH">
                <a:latin typeface="Copperplate" panose="02000504000000020004" pitchFamily="2" charset="77"/>
              </a:rPr>
              <a:t>Longitudinal Position Accuracy vs Drift Length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581B78A-2B61-984E-FCDC-992D0A707FDE}"/>
              </a:ext>
            </a:extLst>
          </p:cNvPr>
          <p:cNvGrpSpPr/>
          <p:nvPr/>
        </p:nvGrpSpPr>
        <p:grpSpPr>
          <a:xfrm>
            <a:off x="2969781" y="1799344"/>
            <a:ext cx="6114892" cy="3599244"/>
            <a:chOff x="2462806" y="2233214"/>
            <a:chExt cx="5801655" cy="359924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47E90A1-A33B-CCEB-6048-5A89FD1F2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62806" y="2233214"/>
              <a:ext cx="5801655" cy="359924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F7C249-6839-BBF7-0874-C10CE08EEADA}"/>
                </a:ext>
              </a:extLst>
            </p:cNvPr>
            <p:cNvSpPr txBox="1"/>
            <p:nvPr/>
          </p:nvSpPr>
          <p:spPr>
            <a:xfrm>
              <a:off x="6620608" y="2913754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/>
                <a:t>B=0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55C239-3B56-296A-6363-FB2204E82711}"/>
                </a:ext>
              </a:extLst>
            </p:cNvPr>
            <p:cNvSpPr txBox="1"/>
            <p:nvPr/>
          </p:nvSpPr>
          <p:spPr>
            <a:xfrm>
              <a:off x="6620608" y="3457822"/>
              <a:ext cx="1096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i="1"/>
                <a:t>B=2.3 kG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07E173E-30FA-9784-CA77-6F89BC35A6EC}"/>
                </a:ext>
              </a:extLst>
            </p:cNvPr>
            <p:cNvSpPr txBox="1"/>
            <p:nvPr/>
          </p:nvSpPr>
          <p:spPr>
            <a:xfrm>
              <a:off x="6668858" y="4264125"/>
              <a:ext cx="1096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i="1"/>
                <a:t>B=8.5 kG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C4E7046-6F80-53DB-47E8-11EB07A79CAC}"/>
              </a:ext>
            </a:extLst>
          </p:cNvPr>
          <p:cNvGrpSpPr/>
          <p:nvPr/>
        </p:nvGrpSpPr>
        <p:grpSpPr>
          <a:xfrm>
            <a:off x="708917" y="1849042"/>
            <a:ext cx="1869896" cy="3752965"/>
            <a:chOff x="708917" y="1849042"/>
            <a:chExt cx="1869896" cy="375296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665D8A7-F739-C1C4-13E1-2F5C046F843D}"/>
                </a:ext>
              </a:extLst>
            </p:cNvPr>
            <p:cNvGrpSpPr/>
            <p:nvPr/>
          </p:nvGrpSpPr>
          <p:grpSpPr>
            <a:xfrm>
              <a:off x="708917" y="2342508"/>
              <a:ext cx="1869896" cy="3030876"/>
              <a:chOff x="708917" y="2342508"/>
              <a:chExt cx="1869896" cy="3030876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2AA3894-1B29-2079-D703-673290978E15}"/>
                  </a:ext>
                </a:extLst>
              </p:cNvPr>
              <p:cNvGrpSpPr/>
              <p:nvPr/>
            </p:nvGrpSpPr>
            <p:grpSpPr>
              <a:xfrm>
                <a:off x="708917" y="2342508"/>
                <a:ext cx="1869896" cy="3030876"/>
                <a:chOff x="708917" y="2342508"/>
                <a:chExt cx="1869896" cy="3030876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0E818DB1-3ADB-7A9C-F785-B9054331792C}"/>
                    </a:ext>
                  </a:extLst>
                </p:cNvPr>
                <p:cNvSpPr/>
                <p:nvPr/>
              </p:nvSpPr>
              <p:spPr>
                <a:xfrm>
                  <a:off x="708917" y="2342508"/>
                  <a:ext cx="1869896" cy="303087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BC3A459D-2A17-5705-04D8-699802AF3C6C}"/>
                    </a:ext>
                  </a:extLst>
                </p:cNvPr>
                <p:cNvCxnSpPr/>
                <p:nvPr/>
              </p:nvCxnSpPr>
              <p:spPr>
                <a:xfrm>
                  <a:off x="708917" y="5373384"/>
                  <a:ext cx="186989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4F77D544-073E-5CD1-BA6D-B7C5915625D7}"/>
                    </a:ext>
                  </a:extLst>
                </p:cNvPr>
                <p:cNvCxnSpPr/>
                <p:nvPr/>
              </p:nvCxnSpPr>
              <p:spPr>
                <a:xfrm>
                  <a:off x="708917" y="5217560"/>
                  <a:ext cx="186989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D09A1550-FFED-1AA1-C725-34C4A4B116B4}"/>
                    </a:ext>
                  </a:extLst>
                </p:cNvPr>
                <p:cNvCxnSpPr/>
                <p:nvPr/>
              </p:nvCxnSpPr>
              <p:spPr>
                <a:xfrm>
                  <a:off x="708917" y="5061736"/>
                  <a:ext cx="1869896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8B806AB9-31E2-06B8-4FFF-8B34F76860C9}"/>
                    </a:ext>
                  </a:extLst>
                </p:cNvPr>
                <p:cNvCxnSpPr/>
                <p:nvPr/>
              </p:nvCxnSpPr>
              <p:spPr>
                <a:xfrm>
                  <a:off x="708917" y="2342508"/>
                  <a:ext cx="186989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A6B5A38-F7AA-7B36-1345-4B8839C9FAF2}"/>
                  </a:ext>
                </a:extLst>
              </p:cNvPr>
              <p:cNvCxnSpPr/>
              <p:nvPr/>
            </p:nvCxnSpPr>
            <p:spPr>
              <a:xfrm flipV="1">
                <a:off x="914400" y="2939157"/>
                <a:ext cx="0" cy="145893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C46A732-6469-8535-6251-0FA9EE155814}"/>
                  </a:ext>
                </a:extLst>
              </p:cNvPr>
              <p:cNvCxnSpPr/>
              <p:nvPr/>
            </p:nvCxnSpPr>
            <p:spPr>
              <a:xfrm flipV="1">
                <a:off x="1224410" y="2939157"/>
                <a:ext cx="0" cy="1458931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CC0BA63-DE4D-8156-1E47-237D11C996D3}"/>
                  </a:ext>
                </a:extLst>
              </p:cNvPr>
              <p:cNvSpPr txBox="1"/>
              <p:nvPr/>
            </p:nvSpPr>
            <p:spPr>
              <a:xfrm>
                <a:off x="760621" y="2568321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b="1" i="1">
                    <a:solidFill>
                      <a:srgbClr val="FF0000"/>
                    </a:solidFill>
                  </a:rPr>
                  <a:t>E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11237D0-4679-1E09-F26D-5D08E2800D92}"/>
                  </a:ext>
                </a:extLst>
              </p:cNvPr>
              <p:cNvSpPr txBox="1"/>
              <p:nvPr/>
            </p:nvSpPr>
            <p:spPr>
              <a:xfrm>
                <a:off x="1099175" y="2579097"/>
                <a:ext cx="33855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H" b="1" i="1">
                    <a:solidFill>
                      <a:schemeClr val="accent1">
                        <a:lumMod val="75000"/>
                      </a:schemeClr>
                    </a:solidFill>
                  </a:rPr>
                  <a:t>B</a:t>
                </a:r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4D71C72-1500-831D-4929-A16BC6C275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3138" y="1849042"/>
              <a:ext cx="1519522" cy="3752965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Down Arrow 34">
              <a:extLst>
                <a:ext uri="{FF2B5EF4-FFF2-40B4-BE49-F238E27FC236}">
                  <a16:creationId xmlns:a16="http://schemas.microsoft.com/office/drawing/2014/main" id="{C1CAF732-75E4-4DA0-AD6B-69107B749B65}"/>
                </a:ext>
              </a:extLst>
            </p:cNvPr>
            <p:cNvSpPr/>
            <p:nvPr/>
          </p:nvSpPr>
          <p:spPr>
            <a:xfrm>
              <a:off x="1541522" y="3729990"/>
              <a:ext cx="134114" cy="1420425"/>
            </a:xfrm>
            <a:prstGeom prst="down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4C1A26C-79A7-5A63-6C8A-3A053B368446}"/>
                </a:ext>
              </a:extLst>
            </p:cNvPr>
            <p:cNvSpPr txBox="1"/>
            <p:nvPr/>
          </p:nvSpPr>
          <p:spPr>
            <a:xfrm>
              <a:off x="1605441" y="3799640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b="1" i="1"/>
                <a:t>e</a:t>
              </a:r>
              <a:r>
                <a:rPr lang="en-CH" sz="2000" b="1" i="1" baseline="30000"/>
                <a:t>-</a:t>
              </a:r>
              <a:endParaRPr lang="en-CH" sz="2000" b="1" i="1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27A913D-A343-6D76-31D9-55FF8C0727A1}"/>
              </a:ext>
            </a:extLst>
          </p:cNvPr>
          <p:cNvSpPr txBox="1"/>
          <p:nvPr/>
        </p:nvSpPr>
        <p:spPr>
          <a:xfrm>
            <a:off x="4060331" y="5942140"/>
            <a:ext cx="3996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Depends from Gas and Fields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A439E6-57B0-F979-7C5D-7166D0EFBE87}"/>
              </a:ext>
            </a:extLst>
          </p:cNvPr>
          <p:cNvSpPr txBox="1"/>
          <p:nvPr/>
        </p:nvSpPr>
        <p:spPr>
          <a:xfrm>
            <a:off x="3853803" y="5573324"/>
            <a:ext cx="4370555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i="1"/>
              <a:t>C. Hargrove et al, Nucl. Instr. Meth. 219(1984)481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3B4AAB-EC14-FC6C-3EC4-A044BE129072}"/>
              </a:ext>
            </a:extLst>
          </p:cNvPr>
          <p:cNvSpPr txBox="1"/>
          <p:nvPr/>
        </p:nvSpPr>
        <p:spPr>
          <a:xfrm>
            <a:off x="3964698" y="1545416"/>
            <a:ext cx="3461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Magnetic Field Dependence: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8839A3-FB85-4747-1EFF-0ADE66CD2199}"/>
              </a:ext>
            </a:extLst>
          </p:cNvPr>
          <p:cNvSpPr txBox="1"/>
          <p:nvPr/>
        </p:nvSpPr>
        <p:spPr>
          <a:xfrm>
            <a:off x="3747800" y="2225400"/>
            <a:ext cx="1648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Ar-CH</a:t>
            </a:r>
            <a:r>
              <a:rPr lang="en-CH" baseline="-25000"/>
              <a:t>4</a:t>
            </a:r>
            <a:r>
              <a:rPr lang="en-CH"/>
              <a:t> (80-20)</a:t>
            </a:r>
          </a:p>
          <a:p>
            <a:r>
              <a:rPr lang="en-CH"/>
              <a:t>E</a:t>
            </a:r>
            <a:r>
              <a:rPr lang="en-CH" baseline="-25000"/>
              <a:t>D</a:t>
            </a:r>
            <a:r>
              <a:rPr lang="en-CH"/>
              <a:t>  250 V/cm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6640B5-5510-1BCD-F55A-359D3F87FC8B}"/>
              </a:ext>
            </a:extLst>
          </p:cNvPr>
          <p:cNvSpPr txBox="1"/>
          <p:nvPr/>
        </p:nvSpPr>
        <p:spPr>
          <a:xfrm>
            <a:off x="1487335" y="534454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/>
              <a:t>x, 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4782CD-FF61-D574-1005-8F9E43636E88}"/>
              </a:ext>
            </a:extLst>
          </p:cNvPr>
          <p:cNvSpPr txBox="1"/>
          <p:nvPr/>
        </p:nvSpPr>
        <p:spPr>
          <a:xfrm>
            <a:off x="2580236" y="34143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z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CF9401-8F91-6A26-B950-E0AE981FB759}"/>
              </a:ext>
            </a:extLst>
          </p:cNvPr>
          <p:cNvSpPr txBox="1"/>
          <p:nvPr/>
        </p:nvSpPr>
        <p:spPr>
          <a:xfrm>
            <a:off x="4937173" y="5088471"/>
            <a:ext cx="2242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/>
              <a:t>Drift Distance z (cm)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BE5565-BF93-7472-3B7B-B8CCD75165CB}"/>
              </a:ext>
            </a:extLst>
          </p:cNvPr>
          <p:cNvSpPr txBox="1"/>
          <p:nvPr/>
        </p:nvSpPr>
        <p:spPr>
          <a:xfrm rot="16200000">
            <a:off x="2977265" y="3313237"/>
            <a:ext cx="145905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/>
              <a:t>FWHM</a:t>
            </a:r>
            <a:r>
              <a:rPr lang="en-GB" sz="1600" b="1" baseline="30000"/>
              <a:t>2</a:t>
            </a:r>
            <a:r>
              <a:rPr lang="en-GB" sz="1600" b="1"/>
              <a:t> (cm</a:t>
            </a:r>
            <a:r>
              <a:rPr lang="en-GB" sz="1600" b="1" baseline="30000"/>
              <a:t>2</a:t>
            </a:r>
            <a:r>
              <a:rPr lang="en-GB" sz="1600" b="1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64881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21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036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Electron-Molecule Collisions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B1C083-C211-B3D7-C8FD-1C41B5D09985}"/>
              </a:ext>
            </a:extLst>
          </p:cNvPr>
          <p:cNvSpPr txBox="1"/>
          <p:nvPr/>
        </p:nvSpPr>
        <p:spPr>
          <a:xfrm>
            <a:off x="394838" y="882142"/>
            <a:ext cx="783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Eletron-Molecule Cross Section at Increasing Electric Fields: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E60F2A-8BC5-0EAC-C203-AC398694A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934" y="1574232"/>
            <a:ext cx="4590195" cy="35810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FD0478-04BB-CA19-0451-5F9B3F88E9D1}"/>
              </a:ext>
            </a:extLst>
          </p:cNvPr>
          <p:cNvSpPr txBox="1"/>
          <p:nvPr/>
        </p:nvSpPr>
        <p:spPr>
          <a:xfrm>
            <a:off x="3325505" y="5975858"/>
            <a:ext cx="2380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rgbClr val="0070C0"/>
                </a:solidFill>
                <a:hlinkClick r:id="rId3"/>
              </a:rPr>
              <a:t>https://nl.lxcat.net/home/</a:t>
            </a:r>
            <a:endParaRPr lang="en-GB" sz="1600" b="1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6027F1-DB09-BCE3-AB70-B13DC9FCA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871" y="1648048"/>
            <a:ext cx="4286249" cy="340378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5EE560-213D-5996-FBE6-2597115B71F8}"/>
              </a:ext>
            </a:extLst>
          </p:cNvPr>
          <p:cNvCxnSpPr/>
          <p:nvPr/>
        </p:nvCxnSpPr>
        <p:spPr>
          <a:xfrm flipV="1">
            <a:off x="1617133" y="2667004"/>
            <a:ext cx="0" cy="2319867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2336B92-A67E-5763-D2EA-6772D76E5081}"/>
              </a:ext>
            </a:extLst>
          </p:cNvPr>
          <p:cNvSpPr txBox="1"/>
          <p:nvPr/>
        </p:nvSpPr>
        <p:spPr>
          <a:xfrm>
            <a:off x="1087180" y="5002840"/>
            <a:ext cx="1798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rgbClr val="FF0000"/>
                </a:solidFill>
                <a:latin typeface="Copperplate" panose="02000504000000020004" pitchFamily="2" charset="77"/>
              </a:rPr>
              <a:t>Thermal</a:t>
            </a:r>
          </a:p>
          <a:p>
            <a:r>
              <a:rPr lang="en-GB" sz="1600">
                <a:solidFill>
                  <a:srgbClr val="FF0000"/>
                </a:solidFill>
                <a:latin typeface="Copperplate" panose="02000504000000020004" pitchFamily="2" charset="77"/>
              </a:rPr>
              <a:t>0.025 </a:t>
            </a:r>
            <a:r>
              <a:rPr lang="en-GB" sz="1600">
                <a:solidFill>
                  <a:srgbClr val="FF0000"/>
                </a:solidFill>
              </a:rPr>
              <a:t>eV @ 20 </a:t>
            </a:r>
            <a:r>
              <a:rPr lang="en-GB" sz="1600" baseline="30000">
                <a:solidFill>
                  <a:srgbClr val="FF0000"/>
                </a:solidFill>
              </a:rPr>
              <a:t>0</a:t>
            </a:r>
            <a:r>
              <a:rPr lang="en-GB" sz="1600">
                <a:solidFill>
                  <a:srgbClr val="FF0000"/>
                </a:solidFill>
              </a:rPr>
              <a:t>C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79FEE4-4DDD-460A-F05C-8EF565ED1BE3}"/>
              </a:ext>
            </a:extLst>
          </p:cNvPr>
          <p:cNvCxnSpPr>
            <a:cxnSpLocks/>
          </p:cNvCxnSpPr>
          <p:nvPr/>
        </p:nvCxnSpPr>
        <p:spPr>
          <a:xfrm flipV="1">
            <a:off x="5071533" y="1862667"/>
            <a:ext cx="0" cy="3124203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6606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22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299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Electrons Energy Distribution</a:t>
            </a:r>
          </a:p>
        </p:txBody>
      </p:sp>
      <p:grpSp>
        <p:nvGrpSpPr>
          <p:cNvPr id="28" name="Group 5">
            <a:extLst>
              <a:ext uri="{FF2B5EF4-FFF2-40B4-BE49-F238E27FC236}">
                <a16:creationId xmlns:a16="http://schemas.microsoft.com/office/drawing/2014/main" id="{F8003B12-6103-A093-74F5-B6627A3924D4}"/>
              </a:ext>
            </a:extLst>
          </p:cNvPr>
          <p:cNvGrpSpPr>
            <a:grpSpLocks/>
          </p:cNvGrpSpPr>
          <p:nvPr/>
        </p:nvGrpSpPr>
        <p:grpSpPr bwMode="auto">
          <a:xfrm>
            <a:off x="4126192" y="1482885"/>
            <a:ext cx="4795090" cy="3552939"/>
            <a:chOff x="2640" y="1152"/>
            <a:chExt cx="3008" cy="2552"/>
          </a:xfrm>
        </p:grpSpPr>
        <p:pic>
          <p:nvPicPr>
            <p:cNvPr id="32" name="Picture 6" descr="Electron energy dist Ar">
              <a:extLst>
                <a:ext uri="{FF2B5EF4-FFF2-40B4-BE49-F238E27FC236}">
                  <a16:creationId xmlns:a16="http://schemas.microsoft.com/office/drawing/2014/main" id="{529EC58A-9E58-42AE-B65C-BE4C07D811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1316"/>
              <a:ext cx="3008" cy="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Line 7">
              <a:extLst>
                <a:ext uri="{FF2B5EF4-FFF2-40B4-BE49-F238E27FC236}">
                  <a16:creationId xmlns:a16="http://schemas.microsoft.com/office/drawing/2014/main" id="{D0FA1473-1851-9869-F4EF-21D6BDCD44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8" y="1363"/>
              <a:ext cx="0" cy="2017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39" name="Line 8">
              <a:extLst>
                <a:ext uri="{FF2B5EF4-FFF2-40B4-BE49-F238E27FC236}">
                  <a16:creationId xmlns:a16="http://schemas.microsoft.com/office/drawing/2014/main" id="{E1A20764-9520-DA50-B505-E57759C8A4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84" y="1368"/>
              <a:ext cx="0" cy="2016"/>
            </a:xfrm>
            <a:prstGeom prst="line">
              <a:avLst/>
            </a:prstGeom>
            <a:noFill/>
            <a:ln w="28575">
              <a:solidFill>
                <a:srgbClr val="0E1B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0" name="Text Box 9">
              <a:extLst>
                <a:ext uri="{FF2B5EF4-FFF2-40B4-BE49-F238E27FC236}">
                  <a16:creationId xmlns:a16="http://schemas.microsoft.com/office/drawing/2014/main" id="{B0BF31E3-7A7E-94C5-D4B6-3B13CF942E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152"/>
              <a:ext cx="577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i="1">
                  <a:solidFill>
                    <a:srgbClr val="FF0F0F"/>
                  </a:solidFill>
                  <a:ea typeface="ＭＳ Ｐゴシック" charset="0"/>
                </a:rPr>
                <a:t>E</a:t>
              </a:r>
              <a:r>
                <a:rPr lang="en-US" sz="1600" b="1" i="1" baseline="-25000">
                  <a:solidFill>
                    <a:srgbClr val="FF0F0F"/>
                  </a:solidFill>
                  <a:ea typeface="ＭＳ Ｐゴシック" charset="0"/>
                </a:rPr>
                <a:t>i</a:t>
              </a:r>
              <a:r>
                <a:rPr lang="en-US" sz="1600" b="1" i="1">
                  <a:solidFill>
                    <a:srgbClr val="FF0F0F"/>
                  </a:solidFill>
                  <a:ea typeface="ＭＳ Ｐゴシック" charset="0"/>
                </a:rPr>
                <a:t>=15.7 eV</a:t>
              </a:r>
            </a:p>
          </p:txBody>
        </p:sp>
        <p:sp>
          <p:nvSpPr>
            <p:cNvPr id="41" name="Text Box 10">
              <a:extLst>
                <a:ext uri="{FF2B5EF4-FFF2-40B4-BE49-F238E27FC236}">
                  <a16:creationId xmlns:a16="http://schemas.microsoft.com/office/drawing/2014/main" id="{FC1A3D85-0EBC-15EC-4F92-27AD0BAB48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6" y="1152"/>
              <a:ext cx="617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i="1">
                  <a:solidFill>
                    <a:srgbClr val="0E1BFF"/>
                  </a:solidFill>
                  <a:ea typeface="ＭＳ Ｐゴシック" charset="0"/>
                </a:rPr>
                <a:t>E</a:t>
              </a:r>
              <a:r>
                <a:rPr lang="en-US" sz="1600" b="1" i="1" baseline="-25000">
                  <a:solidFill>
                    <a:srgbClr val="0E1BFF"/>
                  </a:solidFill>
                  <a:ea typeface="ＭＳ Ｐゴシック" charset="0"/>
                </a:rPr>
                <a:t>x</a:t>
              </a:r>
              <a:r>
                <a:rPr lang="en-US" sz="1600" b="1" i="1">
                  <a:solidFill>
                    <a:srgbClr val="0E1BFF"/>
                  </a:solidFill>
                  <a:ea typeface="ＭＳ Ｐゴシック" charset="0"/>
                </a:rPr>
                <a:t>=10.6 eV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5C9F71C-E888-D98B-40BF-9CDDE01952A4}"/>
              </a:ext>
            </a:extLst>
          </p:cNvPr>
          <p:cNvSpPr txBox="1"/>
          <p:nvPr/>
        </p:nvSpPr>
        <p:spPr>
          <a:xfrm>
            <a:off x="404455" y="932504"/>
            <a:ext cx="3086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Room Temperature    E=0</a:t>
            </a:r>
          </a:p>
          <a:p>
            <a:r>
              <a:rPr lang="en-GB">
                <a:latin typeface="Copperplate" panose="02000504000000020004" pitchFamily="2" charset="77"/>
              </a:rPr>
              <a:t>Electrons in Any Gas: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C5C3D54-D2B0-C400-65D5-5044AFF73C35}"/>
              </a:ext>
            </a:extLst>
          </p:cNvPr>
          <p:cNvGrpSpPr/>
          <p:nvPr/>
        </p:nvGrpSpPr>
        <p:grpSpPr>
          <a:xfrm>
            <a:off x="107217" y="1804684"/>
            <a:ext cx="4018975" cy="3231140"/>
            <a:chOff x="404455" y="2063489"/>
            <a:chExt cx="3812955" cy="2915688"/>
          </a:xfrm>
        </p:grpSpPr>
        <p:pic>
          <p:nvPicPr>
            <p:cNvPr id="5" name="Picture 6">
              <a:extLst>
                <a:ext uri="{FF2B5EF4-FFF2-40B4-BE49-F238E27FC236}">
                  <a16:creationId xmlns:a16="http://schemas.microsoft.com/office/drawing/2014/main" id="{2A8B1774-6F28-6103-9F2B-F8C12296D0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455" y="2063489"/>
              <a:ext cx="3812955" cy="2731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7F36BF1-2DAE-039A-3BF6-FC92E995F28A}"/>
                </a:ext>
              </a:extLst>
            </p:cNvPr>
            <p:cNvCxnSpPr/>
            <p:nvPr/>
          </p:nvCxnSpPr>
          <p:spPr>
            <a:xfrm flipV="1">
              <a:off x="1627577" y="4164365"/>
              <a:ext cx="0" cy="814812"/>
            </a:xfrm>
            <a:prstGeom prst="line">
              <a:avLst/>
            </a:prstGeom>
            <a:ln>
              <a:solidFill>
                <a:srgbClr val="00B05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F68BD07-13F1-7A48-37C6-5FEED80D8A90}"/>
              </a:ext>
            </a:extLst>
          </p:cNvPr>
          <p:cNvSpPr txBox="1"/>
          <p:nvPr/>
        </p:nvSpPr>
        <p:spPr>
          <a:xfrm>
            <a:off x="4572000" y="953433"/>
            <a:ext cx="414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High Electric Fields: Pure Argon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DDD03D-9E26-24F0-4725-D9855ACF5B86}"/>
              </a:ext>
            </a:extLst>
          </p:cNvPr>
          <p:cNvSpPr txBox="1"/>
          <p:nvPr/>
        </p:nvSpPr>
        <p:spPr>
          <a:xfrm>
            <a:off x="4999466" y="1994336"/>
            <a:ext cx="969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/>
              <a:t>Ar NTP</a:t>
            </a:r>
          </a:p>
        </p:txBody>
      </p:sp>
      <p:graphicFrame>
        <p:nvGraphicFramePr>
          <p:cNvPr id="9" name="Table 16">
            <a:extLst>
              <a:ext uri="{FF2B5EF4-FFF2-40B4-BE49-F238E27FC236}">
                <a16:creationId xmlns:a16="http://schemas.microsoft.com/office/drawing/2014/main" id="{C10BC162-C905-9FC1-F611-B298A2C9DC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985192"/>
              </p:ext>
            </p:extLst>
          </p:nvPr>
        </p:nvGraphicFramePr>
        <p:xfrm>
          <a:off x="5289326" y="5160125"/>
          <a:ext cx="2706224" cy="1069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408">
                  <a:extLst>
                    <a:ext uri="{9D8B030D-6E8A-4147-A177-3AD203B41FA5}">
                      <a16:colId xmlns:a16="http://schemas.microsoft.com/office/drawing/2014/main" val="521391142"/>
                    </a:ext>
                  </a:extLst>
                </a:gridCol>
                <a:gridCol w="942585">
                  <a:extLst>
                    <a:ext uri="{9D8B030D-6E8A-4147-A177-3AD203B41FA5}">
                      <a16:colId xmlns:a16="http://schemas.microsoft.com/office/drawing/2014/main" val="460786467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3152048623"/>
                    </a:ext>
                  </a:extLst>
                </a:gridCol>
              </a:tblGrid>
              <a:tr h="459512">
                <a:tc>
                  <a:txBody>
                    <a:bodyPr/>
                    <a:lstStyle/>
                    <a:p>
                      <a:endParaRPr lang="en-GB" sz="1400">
                        <a:latin typeface="Copperplate" panose="02000504000000020004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Copperplate" panose="02000504000000020004" pitchFamily="2" charset="77"/>
                        </a:rPr>
                        <a:t>E</a:t>
                      </a:r>
                      <a:r>
                        <a:rPr lang="en-GB" sz="1600" baseline="-25000">
                          <a:latin typeface="Copperplate" panose="02000504000000020004" pitchFamily="2" charset="77"/>
                        </a:rPr>
                        <a:t>X  </a:t>
                      </a:r>
                      <a:r>
                        <a:rPr lang="en-GB" sz="1600" baseline="0">
                          <a:latin typeface="Copperplate" panose="02000504000000020004" pitchFamily="2" charset="77"/>
                        </a:rPr>
                        <a:t>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Copperplate" panose="02000504000000020004" pitchFamily="2" charset="77"/>
                        </a:rPr>
                        <a:t>E</a:t>
                      </a:r>
                      <a:r>
                        <a:rPr lang="en-GB" sz="1600" baseline="-25000">
                          <a:latin typeface="Copperplate" panose="02000504000000020004" pitchFamily="2" charset="77"/>
                        </a:rPr>
                        <a:t>I </a:t>
                      </a:r>
                      <a:r>
                        <a:rPr lang="en-GB" sz="1600" baseline="0">
                          <a:latin typeface="Copperplate" panose="02000504000000020004" pitchFamily="2" charset="77"/>
                        </a:rPr>
                        <a:t>(eV)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531868"/>
                  </a:ext>
                </a:extLst>
              </a:tr>
              <a:tr h="270584"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ARGON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11.6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15.8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133114"/>
                  </a:ext>
                </a:extLst>
              </a:tr>
              <a:tr h="270584"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CO</a:t>
                      </a:r>
                      <a:r>
                        <a:rPr lang="en-GB" sz="1400" baseline="-25000">
                          <a:latin typeface="Copperplate" panose="02000504000000020004" pitchFamily="2" charset="77"/>
                        </a:rPr>
                        <a:t>2</a:t>
                      </a:r>
                      <a:endParaRPr lang="en-GB" sz="1400">
                        <a:latin typeface="Copperplate" panose="02000504000000020004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latin typeface="Copperplate" panose="02000504000000020004" pitchFamily="2" charset="77"/>
                        </a:rPr>
                        <a:t>13.7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964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6340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23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110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Electrons Energy Distribution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96A55E-6D7E-F1A9-1E78-BAD77BE6447C}"/>
              </a:ext>
            </a:extLst>
          </p:cNvPr>
          <p:cNvSpPr txBox="1"/>
          <p:nvPr/>
        </p:nvSpPr>
        <p:spPr>
          <a:xfrm>
            <a:off x="322332" y="959356"/>
            <a:ext cx="5788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“Cooling” Effect of Molecular Gas Additions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443135-D32C-F4E9-1F4B-C195E52AD929}"/>
              </a:ext>
            </a:extLst>
          </p:cNvPr>
          <p:cNvGrpSpPr/>
          <p:nvPr/>
        </p:nvGrpSpPr>
        <p:grpSpPr>
          <a:xfrm>
            <a:off x="4532283" y="1530671"/>
            <a:ext cx="4263966" cy="3455376"/>
            <a:chOff x="4395592" y="2312377"/>
            <a:chExt cx="4263966" cy="34553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685234-138A-8D8B-5873-292736EE9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95592" y="2312377"/>
              <a:ext cx="4263966" cy="345537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75F249D-58DD-55EA-F2C3-EBCDA2EE94ED}"/>
                </a:ext>
              </a:extLst>
            </p:cNvPr>
            <p:cNvSpPr txBox="1"/>
            <p:nvPr/>
          </p:nvSpPr>
          <p:spPr>
            <a:xfrm>
              <a:off x="6180992" y="2632439"/>
              <a:ext cx="20842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>
                  <a:latin typeface="Copperplate" panose="02000504000000020004" pitchFamily="2" charset="77"/>
                </a:rPr>
                <a:t>Argon-CO</a:t>
              </a:r>
              <a:r>
                <a:rPr lang="en-GB" sz="1600" baseline="-25000">
                  <a:latin typeface="Copperplate" panose="02000504000000020004" pitchFamily="2" charset="77"/>
                </a:rPr>
                <a:t>2</a:t>
              </a:r>
              <a:r>
                <a:rPr lang="en-GB" sz="1600">
                  <a:latin typeface="Copperplate" panose="02000504000000020004" pitchFamily="2" charset="77"/>
                </a:rPr>
                <a:t> (70-30)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F8ABA1-91C3-9FC5-1DC9-A92E0E7731E1}"/>
              </a:ext>
            </a:extLst>
          </p:cNvPr>
          <p:cNvGrpSpPr/>
          <p:nvPr/>
        </p:nvGrpSpPr>
        <p:grpSpPr>
          <a:xfrm>
            <a:off x="427839" y="1477692"/>
            <a:ext cx="4533037" cy="3593099"/>
            <a:chOff x="145196" y="1798926"/>
            <a:chExt cx="4533037" cy="35930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5F6B8F4-DF90-A7E2-2D49-29DE02DD28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196" y="1798926"/>
              <a:ext cx="4533037" cy="359309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5C1E425-C2A0-78B2-388E-BF8F7532E4AD}"/>
                </a:ext>
              </a:extLst>
            </p:cNvPr>
            <p:cNvSpPr txBox="1"/>
            <p:nvPr/>
          </p:nvSpPr>
          <p:spPr>
            <a:xfrm>
              <a:off x="881425" y="2127711"/>
              <a:ext cx="185659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Copperplate" panose="02000504000000020004" pitchFamily="2" charset="77"/>
                </a:rPr>
                <a:t>Ar and Ar-CO</a:t>
              </a:r>
              <a:r>
                <a:rPr lang="en-GB" baseline="-25000">
                  <a:latin typeface="Copperplate" panose="02000504000000020004" pitchFamily="2" charset="77"/>
                </a:rPr>
                <a:t>2</a:t>
              </a:r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873834-325A-98EC-4D10-5003C0AEED3B}"/>
                </a:ext>
              </a:extLst>
            </p:cNvPr>
            <p:cNvSpPr txBox="1"/>
            <p:nvPr/>
          </p:nvSpPr>
          <p:spPr>
            <a:xfrm>
              <a:off x="878783" y="2388181"/>
              <a:ext cx="11913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Copperplate" panose="02000504000000020004" pitchFamily="2" charset="77"/>
                </a:rPr>
                <a:t>100 V/cm</a:t>
              </a: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959876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24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6553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Inelastic Electron-Molecule Collisions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D809BE-A286-379F-6429-1A052731B3AA}"/>
              </a:ext>
            </a:extLst>
          </p:cNvPr>
          <p:cNvSpPr txBox="1"/>
          <p:nvPr/>
        </p:nvSpPr>
        <p:spPr>
          <a:xfrm>
            <a:off x="427839" y="1183012"/>
            <a:ext cx="674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>
                <a:latin typeface="Copperplate" panose="02000504000000020004" pitchFamily="2" charset="77"/>
              </a:rPr>
              <a:t>Major Outcomes of the Electron-Molecule Colllisions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72F0F80-9C7C-6AF2-6D79-4ABB24FD57F0}"/>
              </a:ext>
            </a:extLst>
          </p:cNvPr>
          <p:cNvGrpSpPr/>
          <p:nvPr/>
        </p:nvGrpSpPr>
        <p:grpSpPr>
          <a:xfrm>
            <a:off x="1483711" y="1979366"/>
            <a:ext cx="5116209" cy="3600986"/>
            <a:chOff x="1456963" y="1568600"/>
            <a:chExt cx="5116209" cy="360098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E052678-5561-7AE0-6D90-48840C4E0E6A}"/>
                </a:ext>
              </a:extLst>
            </p:cNvPr>
            <p:cNvSpPr txBox="1"/>
            <p:nvPr/>
          </p:nvSpPr>
          <p:spPr>
            <a:xfrm>
              <a:off x="1456963" y="1568600"/>
              <a:ext cx="5116209" cy="36009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e +A       e+A</a:t>
              </a:r>
              <a:r>
                <a:rPr lang="en-CH" baseline="30000"/>
                <a:t>*</a:t>
              </a:r>
              <a:r>
                <a:rPr lang="en-CH"/>
                <a:t>        Excitation</a:t>
              </a:r>
            </a:p>
            <a:p>
              <a:r>
                <a:rPr lang="en-CH"/>
                <a:t>e +A       e+e+A</a:t>
              </a:r>
              <a:r>
                <a:rPr lang="en-CH" baseline="30000"/>
                <a:t>+.     </a:t>
              </a:r>
              <a:r>
                <a:rPr lang="en-CH"/>
                <a:t>Ionization</a:t>
              </a:r>
            </a:p>
            <a:p>
              <a:r>
                <a:rPr lang="en-CH"/>
                <a:t>A</a:t>
              </a:r>
              <a:r>
                <a:rPr lang="en-CH" baseline="30000"/>
                <a:t>*          </a:t>
              </a:r>
              <a:r>
                <a:rPr lang="en-CH"/>
                <a:t>A+ </a:t>
              </a:r>
              <a:r>
                <a:rPr lang="en-CH">
                  <a:latin typeface="Symbol" pitchFamily="2" charset="2"/>
                </a:rPr>
                <a:t>g            </a:t>
              </a:r>
              <a:r>
                <a:rPr lang="en-CH"/>
                <a:t>Radiative Deexcitation</a:t>
              </a:r>
            </a:p>
            <a:p>
              <a:r>
                <a:rPr lang="en-CH"/>
                <a:t>e +A</a:t>
              </a:r>
              <a:r>
                <a:rPr lang="en-CH" baseline="30000"/>
                <a:t>+</a:t>
              </a:r>
              <a:r>
                <a:rPr lang="en-CH"/>
                <a:t>     A+ </a:t>
              </a:r>
              <a:r>
                <a:rPr lang="en-CH">
                  <a:latin typeface="Symbol" pitchFamily="2" charset="2"/>
                </a:rPr>
                <a:t>g</a:t>
              </a:r>
              <a:r>
                <a:rPr lang="en-CH"/>
                <a:t>         Radiative recombination</a:t>
              </a:r>
            </a:p>
            <a:p>
              <a:r>
                <a:rPr lang="it-IT" altLang="en-CH"/>
                <a:t>A</a:t>
              </a:r>
              <a:r>
                <a:rPr lang="it-IT" altLang="en-CH" baseline="30000"/>
                <a:t>+</a:t>
              </a:r>
              <a:r>
                <a:rPr lang="it-IT" altLang="en-CH"/>
                <a:t>+B     AB+ </a:t>
              </a:r>
              <a:r>
                <a:rPr lang="it-IT" altLang="en-CH">
                  <a:latin typeface="Symbol" pitchFamily="2" charset="2"/>
                </a:rPr>
                <a:t>g.      </a:t>
              </a:r>
              <a:r>
                <a:rPr lang="en-CH"/>
                <a:t>Radiative recombination</a:t>
              </a:r>
            </a:p>
            <a:p>
              <a:r>
                <a:rPr lang="it-IT" altLang="en-CH"/>
                <a:t>e +M      M</a:t>
              </a:r>
              <a:r>
                <a:rPr lang="it-IT" altLang="en-CH" baseline="30000"/>
                <a:t>-</a:t>
              </a:r>
              <a:r>
                <a:rPr lang="it-IT" altLang="en-CH"/>
                <a:t> + </a:t>
              </a:r>
              <a:r>
                <a:rPr lang="it-IT" altLang="en-CH">
                  <a:latin typeface="Symbol" pitchFamily="2" charset="2"/>
                </a:rPr>
                <a:t>g</a:t>
              </a:r>
              <a:r>
                <a:rPr lang="it-IT" altLang="en-CH"/>
                <a:t>      </a:t>
              </a:r>
              <a:r>
                <a:rPr lang="it-IT" altLang="en-CH">
                  <a:sym typeface="Symbol" pitchFamily="2" charset="2"/>
                </a:rPr>
                <a:t>Radiative </a:t>
              </a:r>
              <a:r>
                <a:rPr lang="it-IT" altLang="en-CH" err="1">
                  <a:sym typeface="Symbol" pitchFamily="2" charset="2"/>
                </a:rPr>
                <a:t>capture</a:t>
              </a:r>
              <a:r>
                <a:rPr lang="it-IT" altLang="en-CH">
                  <a:sym typeface="Symbol" pitchFamily="2" charset="2"/>
                </a:rPr>
                <a:t> </a:t>
              </a:r>
            </a:p>
            <a:p>
              <a:r>
                <a:rPr lang="it-IT" altLang="en-CH"/>
                <a:t>A</a:t>
              </a:r>
              <a:r>
                <a:rPr lang="it-IT" altLang="en-CH" baseline="30000"/>
                <a:t>*</a:t>
              </a:r>
              <a:r>
                <a:rPr lang="it-IT" altLang="en-CH"/>
                <a:t>+A       A</a:t>
              </a:r>
              <a:r>
                <a:rPr lang="it-IT" altLang="en-CH" baseline="30000"/>
                <a:t>*</a:t>
              </a:r>
              <a:r>
                <a:rPr lang="it-IT" altLang="en-CH" baseline="-25000"/>
                <a:t>2</a:t>
              </a:r>
              <a:r>
                <a:rPr lang="it-IT" altLang="en-CH"/>
                <a:t>      </a:t>
              </a:r>
              <a:r>
                <a:rPr lang="it-IT" altLang="en-CH" err="1"/>
                <a:t>A+A+</a:t>
              </a:r>
              <a:r>
                <a:rPr lang="it-IT" altLang="en-CH" err="1">
                  <a:latin typeface="Symbol" pitchFamily="2" charset="2"/>
                </a:rPr>
                <a:t>g</a:t>
              </a:r>
              <a:r>
                <a:rPr lang="it-IT" altLang="en-CH">
                  <a:latin typeface="Symbol" pitchFamily="2" charset="2"/>
                  <a:sym typeface="Symbol" pitchFamily="2" charset="2"/>
                </a:rPr>
                <a:t> </a:t>
              </a:r>
              <a:r>
                <a:rPr lang="it-IT" altLang="en-CH" err="1">
                  <a:sym typeface="Symbol" pitchFamily="2" charset="2"/>
                </a:rPr>
                <a:t>Dimers</a:t>
              </a:r>
              <a:r>
                <a:rPr lang="it-IT" altLang="en-CH">
                  <a:sym typeface="Symbol" pitchFamily="2" charset="2"/>
                </a:rPr>
                <a:t> </a:t>
              </a:r>
              <a:r>
                <a:rPr lang="it-IT" altLang="en-CH" err="1">
                  <a:sym typeface="Symbol" pitchFamily="2" charset="2"/>
                </a:rPr>
                <a:t>formation</a:t>
              </a:r>
              <a:endParaRPr lang="it-IT" altLang="en-CH">
                <a:sym typeface="Symbol" pitchFamily="2" charset="2"/>
              </a:endParaRPr>
            </a:p>
            <a:p>
              <a:r>
                <a:rPr lang="it-IT" altLang="en-CH"/>
                <a:t>e +AB     AB</a:t>
              </a:r>
              <a:r>
                <a:rPr lang="it-IT" altLang="en-CH" baseline="30000"/>
                <a:t>-</a:t>
              </a:r>
              <a:r>
                <a:rPr lang="it-IT" altLang="en-CH"/>
                <a:t>      A + B</a:t>
              </a:r>
              <a:r>
                <a:rPr lang="it-IT" altLang="en-CH" baseline="30000"/>
                <a:t>-</a:t>
              </a:r>
              <a:r>
                <a:rPr lang="it-IT" altLang="en-CH">
                  <a:sym typeface="Symbol" pitchFamily="2" charset="2"/>
                </a:rPr>
                <a:t>    Dissociative </a:t>
              </a:r>
              <a:r>
                <a:rPr lang="it-IT" altLang="en-CH" err="1">
                  <a:sym typeface="Symbol" pitchFamily="2" charset="2"/>
                </a:rPr>
                <a:t>capture</a:t>
              </a:r>
              <a:endParaRPr lang="it-IT" altLang="en-CH">
                <a:sym typeface="Symbol" pitchFamily="2" charset="2"/>
              </a:endParaRPr>
            </a:p>
            <a:p>
              <a:r>
                <a:rPr lang="it-IT" altLang="en-CH"/>
                <a:t>e + A+B     A</a:t>
              </a:r>
              <a:r>
                <a:rPr lang="it-IT" altLang="en-CH" baseline="30000"/>
                <a:t>-</a:t>
              </a:r>
              <a:r>
                <a:rPr lang="it-IT" altLang="en-CH"/>
                <a:t>+B </a:t>
              </a:r>
              <a:r>
                <a:rPr lang="it-IT" altLang="en-CH">
                  <a:sym typeface="Symbol" pitchFamily="2" charset="2"/>
                </a:rPr>
                <a:t>   Three body </a:t>
              </a:r>
              <a:r>
                <a:rPr lang="it-IT" altLang="en-CH" err="1">
                  <a:sym typeface="Symbol" pitchFamily="2" charset="2"/>
                </a:rPr>
                <a:t>collision</a:t>
              </a:r>
              <a:endParaRPr lang="it-IT" altLang="en-CH">
                <a:sym typeface="Symbol" pitchFamily="2" charset="2"/>
              </a:endParaRPr>
            </a:p>
            <a:p>
              <a:r>
                <a:rPr lang="it-IT" altLang="en-CH"/>
                <a:t>A</a:t>
              </a:r>
              <a:r>
                <a:rPr lang="it-IT" altLang="en-CH" baseline="30000"/>
                <a:t>*</a:t>
              </a:r>
              <a:r>
                <a:rPr lang="it-IT" altLang="en-CH"/>
                <a:t>+B       A+B</a:t>
              </a:r>
              <a:r>
                <a:rPr lang="it-IT" altLang="en-CH" baseline="30000"/>
                <a:t>*</a:t>
              </a:r>
              <a:r>
                <a:rPr lang="it-IT" altLang="en-CH"/>
                <a:t>+e   </a:t>
              </a:r>
              <a:r>
                <a:rPr lang="it-IT" altLang="en-CH" err="1"/>
                <a:t>Penning</a:t>
              </a:r>
              <a:r>
                <a:rPr lang="it-IT" altLang="en-CH"/>
                <a:t> </a:t>
              </a:r>
              <a:r>
                <a:rPr lang="it-IT" altLang="en-CH" err="1"/>
                <a:t>effect</a:t>
              </a:r>
              <a:r>
                <a:rPr lang="it-IT" altLang="en-CH"/>
                <a:t> (if E</a:t>
              </a:r>
              <a:r>
                <a:rPr lang="it-IT" altLang="en-CH" baseline="-25000"/>
                <a:t>i</a:t>
              </a:r>
              <a:r>
                <a:rPr lang="it-IT" altLang="en-CH"/>
                <a:t>(B) &lt; E</a:t>
              </a:r>
              <a:r>
                <a:rPr lang="it-IT" altLang="en-CH" baseline="-25000"/>
                <a:t>x</a:t>
              </a:r>
              <a:r>
                <a:rPr lang="it-IT" altLang="en-CH"/>
                <a:t>(A)) </a:t>
              </a:r>
            </a:p>
            <a:p>
              <a:r>
                <a:rPr lang="it-IT" altLang="en-CH" sz="2400">
                  <a:sym typeface="Symbol" pitchFamily="2" charset="2"/>
                </a:rPr>
                <a:t>   ………..</a:t>
              </a:r>
            </a:p>
            <a:p>
              <a:r>
                <a:rPr lang="it-IT" altLang="en-CH" sz="2400">
                  <a:sym typeface="Symbol" pitchFamily="2" charset="2"/>
                </a:rPr>
                <a:t>          ………..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99FB88B-397B-89AE-0DEA-14803A90F228}"/>
                </a:ext>
              </a:extLst>
            </p:cNvPr>
            <p:cNvSpPr txBox="1"/>
            <p:nvPr/>
          </p:nvSpPr>
          <p:spPr>
            <a:xfrm>
              <a:off x="1998617" y="187636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D0328AF-509E-AF07-250A-44CD6CC69D5B}"/>
                </a:ext>
              </a:extLst>
            </p:cNvPr>
            <p:cNvSpPr txBox="1"/>
            <p:nvPr/>
          </p:nvSpPr>
          <p:spPr>
            <a:xfrm>
              <a:off x="1998617" y="156860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3E4A2E4-02C1-FE8A-A754-D025B226255F}"/>
                </a:ext>
              </a:extLst>
            </p:cNvPr>
            <p:cNvSpPr txBox="1"/>
            <p:nvPr/>
          </p:nvSpPr>
          <p:spPr>
            <a:xfrm>
              <a:off x="1998617" y="266251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F9EF4D-735B-E226-1858-35333634A586}"/>
                </a:ext>
              </a:extLst>
            </p:cNvPr>
            <p:cNvSpPr txBox="1"/>
            <p:nvPr/>
          </p:nvSpPr>
          <p:spPr>
            <a:xfrm>
              <a:off x="1998617" y="2399597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85C2A24-0816-6CA1-B420-D79D16AAFF35}"/>
                </a:ext>
              </a:extLst>
            </p:cNvPr>
            <p:cNvSpPr txBox="1"/>
            <p:nvPr/>
          </p:nvSpPr>
          <p:spPr>
            <a:xfrm>
              <a:off x="1763486" y="212198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2DBB9EC-BB5B-8147-011C-5302596A37DA}"/>
                </a:ext>
              </a:extLst>
            </p:cNvPr>
            <p:cNvSpPr txBox="1"/>
            <p:nvPr/>
          </p:nvSpPr>
          <p:spPr>
            <a:xfrm>
              <a:off x="1998617" y="293731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473B08-C055-0F9D-9390-35D6FB540241}"/>
                </a:ext>
              </a:extLst>
            </p:cNvPr>
            <p:cNvSpPr txBox="1"/>
            <p:nvPr/>
          </p:nvSpPr>
          <p:spPr>
            <a:xfrm>
              <a:off x="2252124" y="377887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CA6FE62-D388-28B5-38F0-84F62CBEE0C0}"/>
                </a:ext>
              </a:extLst>
            </p:cNvPr>
            <p:cNvSpPr txBox="1"/>
            <p:nvPr/>
          </p:nvSpPr>
          <p:spPr>
            <a:xfrm>
              <a:off x="2091312" y="351395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9358BA6-3B96-9D87-1514-96DD18E1BA65}"/>
                </a:ext>
              </a:extLst>
            </p:cNvPr>
            <p:cNvSpPr txBox="1"/>
            <p:nvPr/>
          </p:nvSpPr>
          <p:spPr>
            <a:xfrm>
              <a:off x="2742123" y="351395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B71BBEB-CC76-6E8D-6165-482CC8CA9C02}"/>
                </a:ext>
              </a:extLst>
            </p:cNvPr>
            <p:cNvSpPr txBox="1"/>
            <p:nvPr/>
          </p:nvSpPr>
          <p:spPr>
            <a:xfrm>
              <a:off x="2107475" y="321887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C309676-8548-4882-89F2-5B0072122FFA}"/>
                </a:ext>
              </a:extLst>
            </p:cNvPr>
            <p:cNvSpPr txBox="1"/>
            <p:nvPr/>
          </p:nvSpPr>
          <p:spPr>
            <a:xfrm>
              <a:off x="2757987" y="3213805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43042C2-E471-EB12-6971-8FABCB75CAC2}"/>
                </a:ext>
              </a:extLst>
            </p:cNvPr>
            <p:cNvSpPr txBox="1"/>
            <p:nvPr/>
          </p:nvSpPr>
          <p:spPr>
            <a:xfrm>
              <a:off x="2079495" y="403243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/>
                <a:t>➙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2DAA7BC-11AB-DCDF-EA81-D9A9451E99E6}"/>
              </a:ext>
            </a:extLst>
          </p:cNvPr>
          <p:cNvCxnSpPr>
            <a:cxnSpLocks/>
          </p:cNvCxnSpPr>
          <p:nvPr/>
        </p:nvCxnSpPr>
        <p:spPr>
          <a:xfrm>
            <a:off x="4452257" y="2472543"/>
            <a:ext cx="178525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ight Brace 13">
            <a:extLst>
              <a:ext uri="{FF2B5EF4-FFF2-40B4-BE49-F238E27FC236}">
                <a16:creationId xmlns:a16="http://schemas.microsoft.com/office/drawing/2014/main" id="{87DC9F3E-9220-5FD0-3F4C-E1695BB58A40}"/>
              </a:ext>
            </a:extLst>
          </p:cNvPr>
          <p:cNvSpPr/>
          <p:nvPr/>
        </p:nvSpPr>
        <p:spPr>
          <a:xfrm>
            <a:off x="5943769" y="2656466"/>
            <a:ext cx="141345" cy="1268253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8E233C-DC3E-7B80-2EF5-AD4930F14C71}"/>
              </a:ext>
            </a:extLst>
          </p:cNvPr>
          <p:cNvSpPr txBox="1"/>
          <p:nvPr/>
        </p:nvSpPr>
        <p:spPr>
          <a:xfrm>
            <a:off x="6270915" y="2278097"/>
            <a:ext cx="222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Charge Multiplication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C69149-4DAC-3036-9267-11F402910964}"/>
              </a:ext>
            </a:extLst>
          </p:cNvPr>
          <p:cNvSpPr txBox="1"/>
          <p:nvPr/>
        </p:nvSpPr>
        <p:spPr>
          <a:xfrm>
            <a:off x="6271460" y="3116019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Fluorescence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15DAD8-D7CA-6C6F-EAE6-F263FDE01C58}"/>
              </a:ext>
            </a:extLst>
          </p:cNvPr>
          <p:cNvSpPr txBox="1"/>
          <p:nvPr/>
        </p:nvSpPr>
        <p:spPr>
          <a:xfrm>
            <a:off x="5459942" y="4814766"/>
            <a:ext cx="335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Improved Energy Loss Resolution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D7CDE0-300D-14EF-88F9-F22DF41D7FBA}"/>
              </a:ext>
            </a:extLst>
          </p:cNvPr>
          <p:cNvCxnSpPr>
            <a:cxnSpLocks/>
          </p:cNvCxnSpPr>
          <p:nvPr/>
        </p:nvCxnSpPr>
        <p:spPr>
          <a:xfrm>
            <a:off x="4452257" y="4842918"/>
            <a:ext cx="995108" cy="1454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785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25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011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Fluorescence ad Scintillation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93951D-C389-40A1-2FC4-3AEB9D58D019}"/>
              </a:ext>
            </a:extLst>
          </p:cNvPr>
          <p:cNvGrpSpPr>
            <a:grpSpLocks/>
          </p:cNvGrpSpPr>
          <p:nvPr/>
        </p:nvGrpSpPr>
        <p:grpSpPr bwMode="auto">
          <a:xfrm>
            <a:off x="981075" y="1595846"/>
            <a:ext cx="7181850" cy="4191000"/>
            <a:chOff x="409" y="864"/>
            <a:chExt cx="4919" cy="3120"/>
          </a:xfrm>
        </p:grpSpPr>
        <p:pic>
          <p:nvPicPr>
            <p:cNvPr id="9" name="Picture 5">
              <a:extLst>
                <a:ext uri="{FF2B5EF4-FFF2-40B4-BE49-F238E27FC236}">
                  <a16:creationId xmlns:a16="http://schemas.microsoft.com/office/drawing/2014/main" id="{8A456DC8-8CED-711A-E443-43A28B5477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9" y="1272"/>
              <a:ext cx="680" cy="2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E352E2C0-54E8-6B90-8878-4914E9C77D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2" y="1118"/>
              <a:ext cx="1799" cy="2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7">
              <a:extLst>
                <a:ext uri="{FF2B5EF4-FFF2-40B4-BE49-F238E27FC236}">
                  <a16:creationId xmlns:a16="http://schemas.microsoft.com/office/drawing/2014/main" id="{7A08AE9E-464D-15F8-32C4-4C7ACD8069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7" y="1441"/>
              <a:ext cx="739" cy="2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D0D1F095-3B35-AE97-B708-BE0AD008D9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" y="864"/>
              <a:ext cx="4919" cy="2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E0631B03-B43C-2035-DDA4-79EDC0B20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3793"/>
              <a:ext cx="1968" cy="191"/>
            </a:xfrm>
            <a:prstGeom prst="rect">
              <a:avLst/>
            </a:pr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54ABBC9-4F8F-574B-0267-59ED1828BA21}"/>
              </a:ext>
            </a:extLst>
          </p:cNvPr>
          <p:cNvSpPr txBox="1"/>
          <p:nvPr/>
        </p:nvSpPr>
        <p:spPr>
          <a:xfrm>
            <a:off x="610486" y="995505"/>
            <a:ext cx="6782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pperplate" panose="02000504000000020004" pitchFamily="2" charset="77"/>
              </a:rPr>
              <a:t>Noble Gases and Low Ionization Potential Vapors: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D5E690A-EBC7-9DD1-BDE3-3E78063BFD33}"/>
              </a:ext>
            </a:extLst>
          </p:cNvPr>
          <p:cNvCxnSpPr>
            <a:cxnSpLocks/>
          </p:cNvCxnSpPr>
          <p:nvPr/>
        </p:nvCxnSpPr>
        <p:spPr>
          <a:xfrm>
            <a:off x="5311903" y="5948499"/>
            <a:ext cx="287332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D9B526F-BDE2-C6E2-79B1-818AD2D9C595}"/>
              </a:ext>
            </a:extLst>
          </p:cNvPr>
          <p:cNvCxnSpPr>
            <a:cxnSpLocks/>
          </p:cNvCxnSpPr>
          <p:nvPr/>
        </p:nvCxnSpPr>
        <p:spPr>
          <a:xfrm>
            <a:off x="4427034" y="5949678"/>
            <a:ext cx="89468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FAF51FC-FE40-77FD-E417-63CB4734B0FF}"/>
              </a:ext>
            </a:extLst>
          </p:cNvPr>
          <p:cNvCxnSpPr>
            <a:cxnSpLocks/>
          </p:cNvCxnSpPr>
          <p:nvPr/>
        </p:nvCxnSpPr>
        <p:spPr>
          <a:xfrm>
            <a:off x="2693280" y="5950857"/>
            <a:ext cx="174357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F9EF24C-B479-C16A-DE3F-D0FAE63AA57C}"/>
              </a:ext>
            </a:extLst>
          </p:cNvPr>
          <p:cNvSpPr txBox="1"/>
          <p:nvPr/>
        </p:nvSpPr>
        <p:spPr>
          <a:xfrm>
            <a:off x="2804621" y="6033850"/>
            <a:ext cx="445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   Vacuum UV     Near UV                   Visible   </a:t>
            </a:r>
          </a:p>
        </p:txBody>
      </p:sp>
    </p:spTree>
    <p:extLst>
      <p:ext uri="{BB962C8B-B14F-4D97-AF65-F5344CB8AC3E}">
        <p14:creationId xmlns:p14="http://schemas.microsoft.com/office/powerpoint/2010/main" val="1495850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26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011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Fluorescence ad Scintillation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F746D6-2380-3700-6FD8-7F7AE938F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87301"/>
            <a:ext cx="6582065" cy="42896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48315E-937A-F8DD-A335-4F88BF0DB259}"/>
              </a:ext>
            </a:extLst>
          </p:cNvPr>
          <p:cNvSpPr txBox="1"/>
          <p:nvPr/>
        </p:nvSpPr>
        <p:spPr>
          <a:xfrm>
            <a:off x="1788432" y="5476962"/>
            <a:ext cx="3087127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i="1"/>
              <a:t>F. Brunbauer, CERN  GDD (2020)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EF47C2-C1A7-80E3-9420-53C9EEA750D5}"/>
              </a:ext>
            </a:extLst>
          </p:cNvPr>
          <p:cNvSpPr txBox="1"/>
          <p:nvPr/>
        </p:nvSpPr>
        <p:spPr>
          <a:xfrm>
            <a:off x="1004115" y="871746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CF4</a:t>
            </a:r>
            <a:r>
              <a:rPr lang="en-GB" baseline="-25000">
                <a:latin typeface="Copperplate" panose="02000504000000020004" pitchFamily="2" charset="77"/>
              </a:rPr>
              <a:t> </a:t>
            </a:r>
            <a:r>
              <a:rPr lang="en-GB">
                <a:latin typeface="Copperplate" panose="02000504000000020004" pitchFamily="2" charset="77"/>
              </a:rPr>
              <a:t>Scintillation: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CF610A-F11C-385E-9B68-237D280C6F9F}"/>
              </a:ext>
            </a:extLst>
          </p:cNvPr>
          <p:cNvSpPr txBox="1"/>
          <p:nvPr/>
        </p:nvSpPr>
        <p:spPr>
          <a:xfrm>
            <a:off x="6582065" y="2593467"/>
            <a:ext cx="23647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Decay of Excited </a:t>
            </a:r>
          </a:p>
          <a:p>
            <a:r>
              <a:rPr lang="en-GB">
                <a:latin typeface="Copperplate" panose="02000504000000020004" pitchFamily="2" charset="77"/>
              </a:rPr>
              <a:t>Molecular States:</a:t>
            </a:r>
          </a:p>
          <a:p>
            <a:r>
              <a:rPr lang="en-GB">
                <a:latin typeface="Copperplate" panose="02000504000000020004" pitchFamily="2" charset="77"/>
              </a:rPr>
              <a:t>(CF</a:t>
            </a:r>
            <a:r>
              <a:rPr lang="en-GB" baseline="-25000">
                <a:latin typeface="Copperplate" panose="02000504000000020004" pitchFamily="2" charset="77"/>
              </a:rPr>
              <a:t>3</a:t>
            </a:r>
            <a:r>
              <a:rPr lang="en-GB" baseline="30000">
                <a:latin typeface="Copperplate" panose="02000504000000020004" pitchFamily="2" charset="77"/>
              </a:rPr>
              <a:t>+</a:t>
            </a:r>
            <a:r>
              <a:rPr lang="en-GB">
                <a:latin typeface="Copperplate" panose="02000504000000020004" pitchFamily="2" charset="77"/>
              </a:rPr>
              <a:t>)*</a:t>
            </a:r>
          </a:p>
          <a:p>
            <a:r>
              <a:rPr lang="en-GB">
                <a:latin typeface="Copperplate" panose="02000504000000020004" pitchFamily="2" charset="77"/>
              </a:rPr>
              <a:t>and</a:t>
            </a:r>
          </a:p>
          <a:p>
            <a:r>
              <a:rPr lang="en-GB">
                <a:latin typeface="Copperplate" panose="02000504000000020004" pitchFamily="2" charset="77"/>
              </a:rPr>
              <a:t>(CF</a:t>
            </a:r>
            <a:r>
              <a:rPr lang="en-GB" baseline="-25000">
                <a:latin typeface="Copperplate" panose="02000504000000020004" pitchFamily="2" charset="77"/>
              </a:rPr>
              <a:t>4</a:t>
            </a:r>
            <a:r>
              <a:rPr lang="en-GB" baseline="30000">
                <a:latin typeface="Copperplate" panose="02000504000000020004" pitchFamily="2" charset="77"/>
              </a:rPr>
              <a:t>+</a:t>
            </a:r>
            <a:r>
              <a:rPr lang="en-GB">
                <a:latin typeface="Copperplate" panose="02000504000000020004" pitchFamily="2" charset="77"/>
              </a:rPr>
              <a:t>)*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2C29E0-16C8-94ED-4142-A0B62449B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8055" y="5025561"/>
            <a:ext cx="3891100" cy="75249"/>
          </a:xfrm>
          <a:prstGeom prst="rect">
            <a:avLst/>
          </a:prstGeom>
        </p:spPr>
      </p:pic>
      <p:sp>
        <p:nvSpPr>
          <p:cNvPr id="9" name="Pentagon 8">
            <a:extLst>
              <a:ext uri="{FF2B5EF4-FFF2-40B4-BE49-F238E27FC236}">
                <a16:creationId xmlns:a16="http://schemas.microsoft.com/office/drawing/2014/main" id="{53A49C8F-F4DB-6806-E5FA-DADC4A7E18FB}"/>
              </a:ext>
            </a:extLst>
          </p:cNvPr>
          <p:cNvSpPr/>
          <p:nvPr/>
        </p:nvSpPr>
        <p:spPr>
          <a:xfrm>
            <a:off x="865481" y="5890231"/>
            <a:ext cx="8081334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6C9C6F-A7C9-2944-84EA-8DE46FDD4C89}"/>
              </a:ext>
            </a:extLst>
          </p:cNvPr>
          <p:cNvSpPr txBox="1"/>
          <p:nvPr/>
        </p:nvSpPr>
        <p:spPr>
          <a:xfrm>
            <a:off x="1345348" y="5890231"/>
            <a:ext cx="7346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chemeClr val="bg2"/>
                </a:solidFill>
              </a:rPr>
              <a:t>Davide Pinci: OPTICAL AND HYBRID READOUT TECHNIQUES</a:t>
            </a:r>
          </a:p>
        </p:txBody>
      </p:sp>
    </p:spTree>
    <p:extLst>
      <p:ext uri="{BB962C8B-B14F-4D97-AF65-F5344CB8AC3E}">
        <p14:creationId xmlns:p14="http://schemas.microsoft.com/office/powerpoint/2010/main" val="32510151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27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5857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High Fields : Charge Multiplication</a:t>
            </a:r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5718CAB7-A4A9-DDB0-B65E-F66FABC50A7D}"/>
              </a:ext>
            </a:extLst>
          </p:cNvPr>
          <p:cNvGrpSpPr>
            <a:grpSpLocks/>
          </p:cNvGrpSpPr>
          <p:nvPr/>
        </p:nvGrpSpPr>
        <p:grpSpPr bwMode="auto">
          <a:xfrm>
            <a:off x="1030806" y="1865312"/>
            <a:ext cx="3622675" cy="1563688"/>
            <a:chOff x="384" y="672"/>
            <a:chExt cx="2976" cy="1392"/>
          </a:xfrm>
        </p:grpSpPr>
        <p:sp>
          <p:nvSpPr>
            <p:cNvPr id="3" name="Rectangle 6">
              <a:extLst>
                <a:ext uri="{FF2B5EF4-FFF2-40B4-BE49-F238E27FC236}">
                  <a16:creationId xmlns:a16="http://schemas.microsoft.com/office/drawing/2014/main" id="{4CFC03B2-3D6B-53B1-7C35-D6BDACEE3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" y="672"/>
              <a:ext cx="2135" cy="50"/>
            </a:xfrm>
            <a:prstGeom prst="rect">
              <a:avLst/>
            </a:pr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CH"/>
            </a:p>
          </p:txBody>
        </p:sp>
        <p:sp>
          <p:nvSpPr>
            <p:cNvPr id="4" name="Rectangle 7">
              <a:extLst>
                <a:ext uri="{FF2B5EF4-FFF2-40B4-BE49-F238E27FC236}">
                  <a16:creationId xmlns:a16="http://schemas.microsoft.com/office/drawing/2014/main" id="{6EAA39F4-81D8-E515-EBE3-7BD364F18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005"/>
              <a:ext cx="2208" cy="59"/>
            </a:xfrm>
            <a:prstGeom prst="rect">
              <a:avLst/>
            </a:pr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CH"/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849C43A6-36AC-58C2-9A11-13D54E6B8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" y="747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17 w 38"/>
                <a:gd name="T5" fmla="*/ 38 h 38"/>
                <a:gd name="T6" fmla="*/ 17 w 38"/>
                <a:gd name="T7" fmla="*/ 38 h 38"/>
                <a:gd name="T8" fmla="*/ 4 w 38"/>
                <a:gd name="T9" fmla="*/ 33 h 38"/>
                <a:gd name="T10" fmla="*/ 0 w 38"/>
                <a:gd name="T11" fmla="*/ 19 h 38"/>
                <a:gd name="T12" fmla="*/ 0 w 38"/>
                <a:gd name="T13" fmla="*/ 19 h 38"/>
                <a:gd name="T14" fmla="*/ 4 w 38"/>
                <a:gd name="T15" fmla="*/ 5 h 38"/>
                <a:gd name="T16" fmla="*/ 17 w 38"/>
                <a:gd name="T17" fmla="*/ 0 h 38"/>
                <a:gd name="T18" fmla="*/ 17 w 38"/>
                <a:gd name="T19" fmla="*/ 0 h 38"/>
                <a:gd name="T20" fmla="*/ 29 w 38"/>
                <a:gd name="T21" fmla="*/ 5 h 38"/>
                <a:gd name="T22" fmla="*/ 33 w 38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7FD4E396-5403-191B-5129-E57AC531F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" y="944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16 w 37"/>
                <a:gd name="T5" fmla="*/ 38 h 38"/>
                <a:gd name="T6" fmla="*/ 16 w 37"/>
                <a:gd name="T7" fmla="*/ 38 h 38"/>
                <a:gd name="T8" fmla="*/ 4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4 w 37"/>
                <a:gd name="T15" fmla="*/ 5 h 38"/>
                <a:gd name="T16" fmla="*/ 16 w 37"/>
                <a:gd name="T17" fmla="*/ 0 h 38"/>
                <a:gd name="T18" fmla="*/ 16 w 37"/>
                <a:gd name="T19" fmla="*/ 0 h 38"/>
                <a:gd name="T20" fmla="*/ 29 w 37"/>
                <a:gd name="T21" fmla="*/ 5 h 38"/>
                <a:gd name="T22" fmla="*/ 33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2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2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C13E7221-1BDA-7C7C-7FBA-C301C54AF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" y="747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29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29 w 38"/>
                <a:gd name="T39" fmla="*/ 5 h 38"/>
                <a:gd name="T40" fmla="*/ 29 w 38"/>
                <a:gd name="T41" fmla="*/ 5 h 38"/>
                <a:gd name="T42" fmla="*/ 33 w 38"/>
                <a:gd name="T43" fmla="*/ 19 h 38"/>
                <a:gd name="T44" fmla="*/ 33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42C1A9DF-BF9B-BEC0-0B6D-5A9BA7FA8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" y="944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2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2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FB231C3B-DEF5-F824-4D0C-11D30C1E9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963"/>
              <a:ext cx="34" cy="37"/>
            </a:xfrm>
            <a:custGeom>
              <a:avLst/>
              <a:gdLst>
                <a:gd name="T0" fmla="*/ 34 w 38"/>
                <a:gd name="T1" fmla="*/ 19 h 37"/>
                <a:gd name="T2" fmla="*/ 30 w 38"/>
                <a:gd name="T3" fmla="*/ 33 h 37"/>
                <a:gd name="T4" fmla="*/ 17 w 38"/>
                <a:gd name="T5" fmla="*/ 37 h 37"/>
                <a:gd name="T6" fmla="*/ 17 w 38"/>
                <a:gd name="T7" fmla="*/ 37 h 37"/>
                <a:gd name="T8" fmla="*/ 4 w 38"/>
                <a:gd name="T9" fmla="*/ 33 h 37"/>
                <a:gd name="T10" fmla="*/ 0 w 38"/>
                <a:gd name="T11" fmla="*/ 19 h 37"/>
                <a:gd name="T12" fmla="*/ 0 w 38"/>
                <a:gd name="T13" fmla="*/ 19 h 37"/>
                <a:gd name="T14" fmla="*/ 4 w 38"/>
                <a:gd name="T15" fmla="*/ 5 h 37"/>
                <a:gd name="T16" fmla="*/ 17 w 38"/>
                <a:gd name="T17" fmla="*/ 0 h 37"/>
                <a:gd name="T18" fmla="*/ 17 w 38"/>
                <a:gd name="T19" fmla="*/ 0 h 37"/>
                <a:gd name="T20" fmla="*/ 30 w 38"/>
                <a:gd name="T21" fmla="*/ 5 h 37"/>
                <a:gd name="T22" fmla="*/ 34 w 38"/>
                <a:gd name="T23" fmla="*/ 19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22EF411C-83DC-F550-C8ED-7AA36163F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963"/>
              <a:ext cx="34" cy="37"/>
            </a:xfrm>
            <a:custGeom>
              <a:avLst/>
              <a:gdLst>
                <a:gd name="T0" fmla="*/ 34 w 38"/>
                <a:gd name="T1" fmla="*/ 19 h 37"/>
                <a:gd name="T2" fmla="*/ 30 w 38"/>
                <a:gd name="T3" fmla="*/ 33 h 37"/>
                <a:gd name="T4" fmla="*/ 30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5 h 37"/>
                <a:gd name="T28" fmla="*/ 4 w 38"/>
                <a:gd name="T29" fmla="*/ 5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30 w 38"/>
                <a:gd name="T39" fmla="*/ 5 h 37"/>
                <a:gd name="T40" fmla="*/ 30 w 38"/>
                <a:gd name="T41" fmla="*/ 5 h 37"/>
                <a:gd name="T42" fmla="*/ 34 w 38"/>
                <a:gd name="T43" fmla="*/ 19 h 37"/>
                <a:gd name="T44" fmla="*/ 34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F3798357-03C9-79F5-89A7-4A04EF2FD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" y="1000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29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29 w 38"/>
                <a:gd name="T39" fmla="*/ 5 h 38"/>
                <a:gd name="T40" fmla="*/ 29 w 38"/>
                <a:gd name="T41" fmla="*/ 5 h 38"/>
                <a:gd name="T42" fmla="*/ 33 w 38"/>
                <a:gd name="T43" fmla="*/ 19 h 38"/>
                <a:gd name="T44" fmla="*/ 33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5C144550-8BF6-A958-B97B-F769AFCF5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" y="1137"/>
              <a:ext cx="34" cy="37"/>
            </a:xfrm>
            <a:custGeom>
              <a:avLst/>
              <a:gdLst>
                <a:gd name="T0" fmla="*/ 34 w 38"/>
                <a:gd name="T1" fmla="*/ 18 h 37"/>
                <a:gd name="T2" fmla="*/ 30 w 38"/>
                <a:gd name="T3" fmla="*/ 32 h 37"/>
                <a:gd name="T4" fmla="*/ 17 w 38"/>
                <a:gd name="T5" fmla="*/ 37 h 37"/>
                <a:gd name="T6" fmla="*/ 17 w 38"/>
                <a:gd name="T7" fmla="*/ 37 h 37"/>
                <a:gd name="T8" fmla="*/ 4 w 38"/>
                <a:gd name="T9" fmla="*/ 32 h 37"/>
                <a:gd name="T10" fmla="*/ 0 w 38"/>
                <a:gd name="T11" fmla="*/ 18 h 37"/>
                <a:gd name="T12" fmla="*/ 0 w 38"/>
                <a:gd name="T13" fmla="*/ 18 h 37"/>
                <a:gd name="T14" fmla="*/ 4 w 38"/>
                <a:gd name="T15" fmla="*/ 4 h 37"/>
                <a:gd name="T16" fmla="*/ 17 w 38"/>
                <a:gd name="T17" fmla="*/ 0 h 37"/>
                <a:gd name="T18" fmla="*/ 17 w 38"/>
                <a:gd name="T19" fmla="*/ 0 h 37"/>
                <a:gd name="T20" fmla="*/ 30 w 38"/>
                <a:gd name="T21" fmla="*/ 4 h 37"/>
                <a:gd name="T22" fmla="*/ 34 w 38"/>
                <a:gd name="T23" fmla="*/ 18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lnTo>
                    <a:pt x="33" y="32"/>
                  </a:lnTo>
                  <a:lnTo>
                    <a:pt x="19" y="37"/>
                  </a:lnTo>
                  <a:lnTo>
                    <a:pt x="5" y="32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33B3BD88-3936-0C9A-4455-1B878EBEA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7" y="1207"/>
              <a:ext cx="32" cy="37"/>
            </a:xfrm>
            <a:custGeom>
              <a:avLst/>
              <a:gdLst>
                <a:gd name="T0" fmla="*/ 32 w 37"/>
                <a:gd name="T1" fmla="*/ 19 h 37"/>
                <a:gd name="T2" fmla="*/ 29 w 37"/>
                <a:gd name="T3" fmla="*/ 33 h 37"/>
                <a:gd name="T4" fmla="*/ 16 w 37"/>
                <a:gd name="T5" fmla="*/ 37 h 37"/>
                <a:gd name="T6" fmla="*/ 16 w 37"/>
                <a:gd name="T7" fmla="*/ 37 h 37"/>
                <a:gd name="T8" fmla="*/ 3 w 37"/>
                <a:gd name="T9" fmla="*/ 33 h 37"/>
                <a:gd name="T10" fmla="*/ 0 w 37"/>
                <a:gd name="T11" fmla="*/ 19 h 37"/>
                <a:gd name="T12" fmla="*/ 0 w 37"/>
                <a:gd name="T13" fmla="*/ 19 h 37"/>
                <a:gd name="T14" fmla="*/ 3 w 37"/>
                <a:gd name="T15" fmla="*/ 5 h 37"/>
                <a:gd name="T16" fmla="*/ 16 w 37"/>
                <a:gd name="T17" fmla="*/ 0 h 37"/>
                <a:gd name="T18" fmla="*/ 16 w 37"/>
                <a:gd name="T19" fmla="*/ 0 h 37"/>
                <a:gd name="T20" fmla="*/ 29 w 37"/>
                <a:gd name="T21" fmla="*/ 5 h 37"/>
                <a:gd name="T22" fmla="*/ 32 w 37"/>
                <a:gd name="T23" fmla="*/ 19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lnTo>
                    <a:pt x="33" y="33"/>
                  </a:lnTo>
                  <a:lnTo>
                    <a:pt x="18" y="37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591B6283-7D10-28E9-7700-E00C2417B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" y="1137"/>
              <a:ext cx="34" cy="37"/>
            </a:xfrm>
            <a:custGeom>
              <a:avLst/>
              <a:gdLst>
                <a:gd name="T0" fmla="*/ 34 w 38"/>
                <a:gd name="T1" fmla="*/ 18 h 37"/>
                <a:gd name="T2" fmla="*/ 30 w 38"/>
                <a:gd name="T3" fmla="*/ 32 h 37"/>
                <a:gd name="T4" fmla="*/ 30 w 38"/>
                <a:gd name="T5" fmla="*/ 32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2 h 37"/>
                <a:gd name="T16" fmla="*/ 4 w 38"/>
                <a:gd name="T17" fmla="*/ 32 h 37"/>
                <a:gd name="T18" fmla="*/ 0 w 38"/>
                <a:gd name="T19" fmla="*/ 18 h 37"/>
                <a:gd name="T20" fmla="*/ 0 w 38"/>
                <a:gd name="T21" fmla="*/ 18 h 37"/>
                <a:gd name="T22" fmla="*/ 0 w 38"/>
                <a:gd name="T23" fmla="*/ 18 h 37"/>
                <a:gd name="T24" fmla="*/ 0 w 38"/>
                <a:gd name="T25" fmla="*/ 18 h 37"/>
                <a:gd name="T26" fmla="*/ 4 w 38"/>
                <a:gd name="T27" fmla="*/ 4 h 37"/>
                <a:gd name="T28" fmla="*/ 4 w 38"/>
                <a:gd name="T29" fmla="*/ 4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30 w 38"/>
                <a:gd name="T39" fmla="*/ 4 h 37"/>
                <a:gd name="T40" fmla="*/ 30 w 38"/>
                <a:gd name="T41" fmla="*/ 4 h 37"/>
                <a:gd name="T42" fmla="*/ 34 w 38"/>
                <a:gd name="T43" fmla="*/ 18 h 37"/>
                <a:gd name="T44" fmla="*/ 34 w 38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lnTo>
                    <a:pt x="33" y="32"/>
                  </a:lnTo>
                  <a:lnTo>
                    <a:pt x="19" y="37"/>
                  </a:lnTo>
                  <a:lnTo>
                    <a:pt x="5" y="32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8" y="18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CA10F4AF-2378-A168-CC64-72196432C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7" y="1207"/>
              <a:ext cx="32" cy="37"/>
            </a:xfrm>
            <a:custGeom>
              <a:avLst/>
              <a:gdLst>
                <a:gd name="T0" fmla="*/ 32 w 37"/>
                <a:gd name="T1" fmla="*/ 19 h 37"/>
                <a:gd name="T2" fmla="*/ 29 w 37"/>
                <a:gd name="T3" fmla="*/ 33 h 37"/>
                <a:gd name="T4" fmla="*/ 29 w 37"/>
                <a:gd name="T5" fmla="*/ 33 h 37"/>
                <a:gd name="T6" fmla="*/ 16 w 37"/>
                <a:gd name="T7" fmla="*/ 37 h 37"/>
                <a:gd name="T8" fmla="*/ 16 w 37"/>
                <a:gd name="T9" fmla="*/ 37 h 37"/>
                <a:gd name="T10" fmla="*/ 16 w 37"/>
                <a:gd name="T11" fmla="*/ 37 h 37"/>
                <a:gd name="T12" fmla="*/ 16 w 37"/>
                <a:gd name="T13" fmla="*/ 37 h 37"/>
                <a:gd name="T14" fmla="*/ 3 w 37"/>
                <a:gd name="T15" fmla="*/ 33 h 37"/>
                <a:gd name="T16" fmla="*/ 3 w 37"/>
                <a:gd name="T17" fmla="*/ 33 h 37"/>
                <a:gd name="T18" fmla="*/ 0 w 37"/>
                <a:gd name="T19" fmla="*/ 19 h 37"/>
                <a:gd name="T20" fmla="*/ 0 w 37"/>
                <a:gd name="T21" fmla="*/ 19 h 37"/>
                <a:gd name="T22" fmla="*/ 0 w 37"/>
                <a:gd name="T23" fmla="*/ 19 h 37"/>
                <a:gd name="T24" fmla="*/ 0 w 37"/>
                <a:gd name="T25" fmla="*/ 19 h 37"/>
                <a:gd name="T26" fmla="*/ 3 w 37"/>
                <a:gd name="T27" fmla="*/ 5 h 37"/>
                <a:gd name="T28" fmla="*/ 3 w 37"/>
                <a:gd name="T29" fmla="*/ 5 h 37"/>
                <a:gd name="T30" fmla="*/ 16 w 37"/>
                <a:gd name="T31" fmla="*/ 0 h 37"/>
                <a:gd name="T32" fmla="*/ 16 w 37"/>
                <a:gd name="T33" fmla="*/ 0 h 37"/>
                <a:gd name="T34" fmla="*/ 16 w 37"/>
                <a:gd name="T35" fmla="*/ 0 h 37"/>
                <a:gd name="T36" fmla="*/ 16 w 37"/>
                <a:gd name="T37" fmla="*/ 0 h 37"/>
                <a:gd name="T38" fmla="*/ 29 w 37"/>
                <a:gd name="T39" fmla="*/ 5 h 37"/>
                <a:gd name="T40" fmla="*/ 29 w 37"/>
                <a:gd name="T41" fmla="*/ 5 h 37"/>
                <a:gd name="T42" fmla="*/ 32 w 37"/>
                <a:gd name="T43" fmla="*/ 19 h 37"/>
                <a:gd name="T44" fmla="*/ 32 w 37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lnTo>
                    <a:pt x="33" y="33"/>
                  </a:lnTo>
                  <a:lnTo>
                    <a:pt x="18" y="37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EADC381B-33A6-4E34-E2A7-DD7277063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" y="1137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8 w 37"/>
                <a:gd name="T3" fmla="*/ 32 h 37"/>
                <a:gd name="T4" fmla="*/ 16 w 37"/>
                <a:gd name="T5" fmla="*/ 37 h 37"/>
                <a:gd name="T6" fmla="*/ 16 w 37"/>
                <a:gd name="T7" fmla="*/ 37 h 37"/>
                <a:gd name="T8" fmla="*/ 3 w 37"/>
                <a:gd name="T9" fmla="*/ 32 h 37"/>
                <a:gd name="T10" fmla="*/ 0 w 37"/>
                <a:gd name="T11" fmla="*/ 18 h 37"/>
                <a:gd name="T12" fmla="*/ 0 w 37"/>
                <a:gd name="T13" fmla="*/ 18 h 37"/>
                <a:gd name="T14" fmla="*/ 3 w 37"/>
                <a:gd name="T15" fmla="*/ 4 h 37"/>
                <a:gd name="T16" fmla="*/ 16 w 37"/>
                <a:gd name="T17" fmla="*/ 0 h 37"/>
                <a:gd name="T18" fmla="*/ 16 w 37"/>
                <a:gd name="T19" fmla="*/ 0 h 37"/>
                <a:gd name="T20" fmla="*/ 28 w 37"/>
                <a:gd name="T21" fmla="*/ 4 h 37"/>
                <a:gd name="T22" fmla="*/ 32 w 37"/>
                <a:gd name="T23" fmla="*/ 18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2" y="32"/>
                  </a:lnTo>
                  <a:lnTo>
                    <a:pt x="18" y="37"/>
                  </a:lnTo>
                  <a:lnTo>
                    <a:pt x="4" y="32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8" y="0"/>
                  </a:lnTo>
                  <a:lnTo>
                    <a:pt x="32" y="4"/>
                  </a:lnTo>
                  <a:lnTo>
                    <a:pt x="37" y="18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2DF61274-5269-C826-F15A-631B9E7CF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" y="1193"/>
              <a:ext cx="33" cy="37"/>
            </a:xfrm>
            <a:custGeom>
              <a:avLst/>
              <a:gdLst>
                <a:gd name="T0" fmla="*/ 33 w 38"/>
                <a:gd name="T1" fmla="*/ 19 h 37"/>
                <a:gd name="T2" fmla="*/ 29 w 38"/>
                <a:gd name="T3" fmla="*/ 33 h 37"/>
                <a:gd name="T4" fmla="*/ 17 w 38"/>
                <a:gd name="T5" fmla="*/ 37 h 37"/>
                <a:gd name="T6" fmla="*/ 17 w 38"/>
                <a:gd name="T7" fmla="*/ 37 h 37"/>
                <a:gd name="T8" fmla="*/ 4 w 38"/>
                <a:gd name="T9" fmla="*/ 33 h 37"/>
                <a:gd name="T10" fmla="*/ 0 w 38"/>
                <a:gd name="T11" fmla="*/ 19 h 37"/>
                <a:gd name="T12" fmla="*/ 0 w 38"/>
                <a:gd name="T13" fmla="*/ 19 h 37"/>
                <a:gd name="T14" fmla="*/ 4 w 38"/>
                <a:gd name="T15" fmla="*/ 5 h 37"/>
                <a:gd name="T16" fmla="*/ 17 w 38"/>
                <a:gd name="T17" fmla="*/ 0 h 37"/>
                <a:gd name="T18" fmla="*/ 17 w 38"/>
                <a:gd name="T19" fmla="*/ 0 h 37"/>
                <a:gd name="T20" fmla="*/ 29 w 38"/>
                <a:gd name="T21" fmla="*/ 5 h 37"/>
                <a:gd name="T22" fmla="*/ 33 w 38"/>
                <a:gd name="T23" fmla="*/ 19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8BE75428-8C70-8C88-76C5-C6DC787AB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" y="1137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8 w 37"/>
                <a:gd name="T3" fmla="*/ 32 h 37"/>
                <a:gd name="T4" fmla="*/ 28 w 37"/>
                <a:gd name="T5" fmla="*/ 32 h 37"/>
                <a:gd name="T6" fmla="*/ 16 w 37"/>
                <a:gd name="T7" fmla="*/ 37 h 37"/>
                <a:gd name="T8" fmla="*/ 16 w 37"/>
                <a:gd name="T9" fmla="*/ 37 h 37"/>
                <a:gd name="T10" fmla="*/ 16 w 37"/>
                <a:gd name="T11" fmla="*/ 37 h 37"/>
                <a:gd name="T12" fmla="*/ 16 w 37"/>
                <a:gd name="T13" fmla="*/ 37 h 37"/>
                <a:gd name="T14" fmla="*/ 3 w 37"/>
                <a:gd name="T15" fmla="*/ 32 h 37"/>
                <a:gd name="T16" fmla="*/ 3 w 37"/>
                <a:gd name="T17" fmla="*/ 32 h 37"/>
                <a:gd name="T18" fmla="*/ 0 w 37"/>
                <a:gd name="T19" fmla="*/ 18 h 37"/>
                <a:gd name="T20" fmla="*/ 0 w 37"/>
                <a:gd name="T21" fmla="*/ 18 h 37"/>
                <a:gd name="T22" fmla="*/ 0 w 37"/>
                <a:gd name="T23" fmla="*/ 18 h 37"/>
                <a:gd name="T24" fmla="*/ 0 w 37"/>
                <a:gd name="T25" fmla="*/ 18 h 37"/>
                <a:gd name="T26" fmla="*/ 3 w 37"/>
                <a:gd name="T27" fmla="*/ 4 h 37"/>
                <a:gd name="T28" fmla="*/ 3 w 37"/>
                <a:gd name="T29" fmla="*/ 4 h 37"/>
                <a:gd name="T30" fmla="*/ 16 w 37"/>
                <a:gd name="T31" fmla="*/ 0 h 37"/>
                <a:gd name="T32" fmla="*/ 16 w 37"/>
                <a:gd name="T33" fmla="*/ 0 h 37"/>
                <a:gd name="T34" fmla="*/ 16 w 37"/>
                <a:gd name="T35" fmla="*/ 0 h 37"/>
                <a:gd name="T36" fmla="*/ 16 w 37"/>
                <a:gd name="T37" fmla="*/ 0 h 37"/>
                <a:gd name="T38" fmla="*/ 28 w 37"/>
                <a:gd name="T39" fmla="*/ 4 h 37"/>
                <a:gd name="T40" fmla="*/ 28 w 37"/>
                <a:gd name="T41" fmla="*/ 4 h 37"/>
                <a:gd name="T42" fmla="*/ 32 w 37"/>
                <a:gd name="T43" fmla="*/ 18 h 37"/>
                <a:gd name="T44" fmla="*/ 32 w 37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2" y="32"/>
                  </a:lnTo>
                  <a:lnTo>
                    <a:pt x="18" y="37"/>
                  </a:lnTo>
                  <a:lnTo>
                    <a:pt x="4" y="32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8" y="0"/>
                  </a:lnTo>
                  <a:lnTo>
                    <a:pt x="32" y="4"/>
                  </a:lnTo>
                  <a:lnTo>
                    <a:pt x="37" y="18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373AE371-02F6-30AA-85B4-15EE9B0EE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" y="1193"/>
              <a:ext cx="33" cy="37"/>
            </a:xfrm>
            <a:custGeom>
              <a:avLst/>
              <a:gdLst>
                <a:gd name="T0" fmla="*/ 33 w 38"/>
                <a:gd name="T1" fmla="*/ 19 h 37"/>
                <a:gd name="T2" fmla="*/ 29 w 38"/>
                <a:gd name="T3" fmla="*/ 33 h 37"/>
                <a:gd name="T4" fmla="*/ 29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5 h 37"/>
                <a:gd name="T28" fmla="*/ 4 w 38"/>
                <a:gd name="T29" fmla="*/ 5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29 w 38"/>
                <a:gd name="T39" fmla="*/ 5 h 37"/>
                <a:gd name="T40" fmla="*/ 29 w 38"/>
                <a:gd name="T41" fmla="*/ 5 h 37"/>
                <a:gd name="T42" fmla="*/ 33 w 38"/>
                <a:gd name="T43" fmla="*/ 19 h 37"/>
                <a:gd name="T44" fmla="*/ 33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EF751BAA-37E9-827A-A633-9632BE547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193"/>
              <a:ext cx="34" cy="37"/>
            </a:xfrm>
            <a:custGeom>
              <a:avLst/>
              <a:gdLst>
                <a:gd name="T0" fmla="*/ 34 w 38"/>
                <a:gd name="T1" fmla="*/ 19 h 37"/>
                <a:gd name="T2" fmla="*/ 30 w 38"/>
                <a:gd name="T3" fmla="*/ 33 h 37"/>
                <a:gd name="T4" fmla="*/ 30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5 h 37"/>
                <a:gd name="T28" fmla="*/ 4 w 38"/>
                <a:gd name="T29" fmla="*/ 5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30 w 38"/>
                <a:gd name="T39" fmla="*/ 5 h 37"/>
                <a:gd name="T40" fmla="*/ 30 w 38"/>
                <a:gd name="T41" fmla="*/ 5 h 37"/>
                <a:gd name="T42" fmla="*/ 34 w 38"/>
                <a:gd name="T43" fmla="*/ 19 h 37"/>
                <a:gd name="T44" fmla="*/ 34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9E8F634D-3CF1-96AA-22D4-C0F149782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7" y="1160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3 w 37"/>
                <a:gd name="T15" fmla="*/ 33 h 38"/>
                <a:gd name="T16" fmla="*/ 3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3 w 37"/>
                <a:gd name="T27" fmla="*/ 5 h 38"/>
                <a:gd name="T28" fmla="*/ 3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2 w 37"/>
                <a:gd name="T43" fmla="*/ 19 h 38"/>
                <a:gd name="T44" fmla="*/ 32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5" name="Line 25">
              <a:extLst>
                <a:ext uri="{FF2B5EF4-FFF2-40B4-BE49-F238E27FC236}">
                  <a16:creationId xmlns:a16="http://schemas.microsoft.com/office/drawing/2014/main" id="{9C831AE3-4A77-8821-BC76-427D564CBD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7" y="789"/>
              <a:ext cx="1" cy="183"/>
            </a:xfrm>
            <a:prstGeom prst="line">
              <a:avLst/>
            </a:prstGeom>
            <a:noFill/>
            <a:ln w="7938">
              <a:solidFill>
                <a:srgbClr val="0088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A56C77B7-86AC-A539-89FD-5454D15ED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761"/>
              <a:ext cx="17" cy="28"/>
            </a:xfrm>
            <a:custGeom>
              <a:avLst/>
              <a:gdLst>
                <a:gd name="T0" fmla="*/ 17 w 19"/>
                <a:gd name="T1" fmla="*/ 28 h 28"/>
                <a:gd name="T2" fmla="*/ 8 w 19"/>
                <a:gd name="T3" fmla="*/ 28 h 28"/>
                <a:gd name="T4" fmla="*/ 0 w 19"/>
                <a:gd name="T5" fmla="*/ 28 h 28"/>
                <a:gd name="T6" fmla="*/ 0 w 19"/>
                <a:gd name="T7" fmla="*/ 28 h 28"/>
                <a:gd name="T8" fmla="*/ 8 w 19"/>
                <a:gd name="T9" fmla="*/ 0 h 28"/>
                <a:gd name="T10" fmla="*/ 8 w 19"/>
                <a:gd name="T11" fmla="*/ 0 h 28"/>
                <a:gd name="T12" fmla="*/ 17 w 19"/>
                <a:gd name="T13" fmla="*/ 28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28">
                  <a:moveTo>
                    <a:pt x="19" y="28"/>
                  </a:moveTo>
                  <a:lnTo>
                    <a:pt x="9" y="28"/>
                  </a:lnTo>
                  <a:lnTo>
                    <a:pt x="0" y="28"/>
                  </a:lnTo>
                  <a:lnTo>
                    <a:pt x="9" y="0"/>
                  </a:lnTo>
                  <a:lnTo>
                    <a:pt x="19" y="28"/>
                  </a:lnTo>
                  <a:close/>
                </a:path>
              </a:pathLst>
            </a:custGeom>
            <a:solidFill>
              <a:srgbClr val="008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E390C41C-0627-FD38-0EFF-49AF3E163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972"/>
              <a:ext cx="17" cy="28"/>
            </a:xfrm>
            <a:custGeom>
              <a:avLst/>
              <a:gdLst>
                <a:gd name="T0" fmla="*/ 0 w 19"/>
                <a:gd name="T1" fmla="*/ 5 h 28"/>
                <a:gd name="T2" fmla="*/ 8 w 19"/>
                <a:gd name="T3" fmla="*/ 0 h 28"/>
                <a:gd name="T4" fmla="*/ 17 w 19"/>
                <a:gd name="T5" fmla="*/ 5 h 28"/>
                <a:gd name="T6" fmla="*/ 17 w 19"/>
                <a:gd name="T7" fmla="*/ 5 h 28"/>
                <a:gd name="T8" fmla="*/ 8 w 19"/>
                <a:gd name="T9" fmla="*/ 28 h 28"/>
                <a:gd name="T10" fmla="*/ 8 w 19"/>
                <a:gd name="T11" fmla="*/ 28 h 28"/>
                <a:gd name="T12" fmla="*/ 0 w 19"/>
                <a:gd name="T13" fmla="*/ 5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28">
                  <a:moveTo>
                    <a:pt x="0" y="5"/>
                  </a:moveTo>
                  <a:lnTo>
                    <a:pt x="9" y="0"/>
                  </a:lnTo>
                  <a:lnTo>
                    <a:pt x="19" y="5"/>
                  </a:lnTo>
                  <a:lnTo>
                    <a:pt x="9" y="2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8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D71131A6-F0D4-8E10-41BE-BF915D27D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829"/>
              <a:ext cx="9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700">
                  <a:solidFill>
                    <a:srgbClr val="111111"/>
                  </a:solidFill>
                  <a:latin typeface="Symbol" pitchFamily="2" charset="2"/>
                  <a:sym typeface="Symbol" pitchFamily="2" charset="2"/>
                </a:rPr>
                <a:t>l</a:t>
              </a:r>
              <a:endParaRPr lang="en-US" altLang="en-CH" b="1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907FA5AE-50C0-11C9-031C-6E7544932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7" y="982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9 w 37"/>
                <a:gd name="T3" fmla="*/ 33 h 37"/>
                <a:gd name="T4" fmla="*/ 29 w 37"/>
                <a:gd name="T5" fmla="*/ 33 h 37"/>
                <a:gd name="T6" fmla="*/ 16 w 37"/>
                <a:gd name="T7" fmla="*/ 37 h 37"/>
                <a:gd name="T8" fmla="*/ 16 w 37"/>
                <a:gd name="T9" fmla="*/ 37 h 37"/>
                <a:gd name="T10" fmla="*/ 16 w 37"/>
                <a:gd name="T11" fmla="*/ 37 h 37"/>
                <a:gd name="T12" fmla="*/ 16 w 37"/>
                <a:gd name="T13" fmla="*/ 37 h 37"/>
                <a:gd name="T14" fmla="*/ 3 w 37"/>
                <a:gd name="T15" fmla="*/ 33 h 37"/>
                <a:gd name="T16" fmla="*/ 3 w 37"/>
                <a:gd name="T17" fmla="*/ 33 h 37"/>
                <a:gd name="T18" fmla="*/ 0 w 37"/>
                <a:gd name="T19" fmla="*/ 18 h 37"/>
                <a:gd name="T20" fmla="*/ 0 w 37"/>
                <a:gd name="T21" fmla="*/ 18 h 37"/>
                <a:gd name="T22" fmla="*/ 0 w 37"/>
                <a:gd name="T23" fmla="*/ 18 h 37"/>
                <a:gd name="T24" fmla="*/ 0 w 37"/>
                <a:gd name="T25" fmla="*/ 18 h 37"/>
                <a:gd name="T26" fmla="*/ 3 w 37"/>
                <a:gd name="T27" fmla="*/ 4 h 37"/>
                <a:gd name="T28" fmla="*/ 3 w 37"/>
                <a:gd name="T29" fmla="*/ 4 h 37"/>
                <a:gd name="T30" fmla="*/ 16 w 37"/>
                <a:gd name="T31" fmla="*/ 0 h 37"/>
                <a:gd name="T32" fmla="*/ 16 w 37"/>
                <a:gd name="T33" fmla="*/ 0 h 37"/>
                <a:gd name="T34" fmla="*/ 16 w 37"/>
                <a:gd name="T35" fmla="*/ 0 h 37"/>
                <a:gd name="T36" fmla="*/ 16 w 37"/>
                <a:gd name="T37" fmla="*/ 0 h 37"/>
                <a:gd name="T38" fmla="*/ 29 w 37"/>
                <a:gd name="T39" fmla="*/ 4 h 37"/>
                <a:gd name="T40" fmla="*/ 29 w 37"/>
                <a:gd name="T41" fmla="*/ 4 h 37"/>
                <a:gd name="T42" fmla="*/ 32 w 37"/>
                <a:gd name="T43" fmla="*/ 18 h 37"/>
                <a:gd name="T44" fmla="*/ 32 w 37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3" y="33"/>
                  </a:lnTo>
                  <a:lnTo>
                    <a:pt x="18" y="37"/>
                  </a:lnTo>
                  <a:lnTo>
                    <a:pt x="4" y="33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8" y="0"/>
                  </a:lnTo>
                  <a:lnTo>
                    <a:pt x="33" y="4"/>
                  </a:lnTo>
                  <a:lnTo>
                    <a:pt x="37" y="18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B1D12E1A-DBFF-195D-9F66-FB3FC76C8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" y="982"/>
              <a:ext cx="33" cy="37"/>
            </a:xfrm>
            <a:custGeom>
              <a:avLst/>
              <a:gdLst>
                <a:gd name="T0" fmla="*/ 33 w 37"/>
                <a:gd name="T1" fmla="*/ 18 h 37"/>
                <a:gd name="T2" fmla="*/ 29 w 37"/>
                <a:gd name="T3" fmla="*/ 33 h 37"/>
                <a:gd name="T4" fmla="*/ 29 w 37"/>
                <a:gd name="T5" fmla="*/ 33 h 37"/>
                <a:gd name="T6" fmla="*/ 17 w 37"/>
                <a:gd name="T7" fmla="*/ 37 h 37"/>
                <a:gd name="T8" fmla="*/ 17 w 37"/>
                <a:gd name="T9" fmla="*/ 37 h 37"/>
                <a:gd name="T10" fmla="*/ 17 w 37"/>
                <a:gd name="T11" fmla="*/ 37 h 37"/>
                <a:gd name="T12" fmla="*/ 17 w 37"/>
                <a:gd name="T13" fmla="*/ 37 h 37"/>
                <a:gd name="T14" fmla="*/ 4 w 37"/>
                <a:gd name="T15" fmla="*/ 33 h 37"/>
                <a:gd name="T16" fmla="*/ 4 w 37"/>
                <a:gd name="T17" fmla="*/ 33 h 37"/>
                <a:gd name="T18" fmla="*/ 0 w 37"/>
                <a:gd name="T19" fmla="*/ 18 h 37"/>
                <a:gd name="T20" fmla="*/ 0 w 37"/>
                <a:gd name="T21" fmla="*/ 18 h 37"/>
                <a:gd name="T22" fmla="*/ 0 w 37"/>
                <a:gd name="T23" fmla="*/ 18 h 37"/>
                <a:gd name="T24" fmla="*/ 0 w 37"/>
                <a:gd name="T25" fmla="*/ 18 h 37"/>
                <a:gd name="T26" fmla="*/ 4 w 37"/>
                <a:gd name="T27" fmla="*/ 4 h 37"/>
                <a:gd name="T28" fmla="*/ 4 w 37"/>
                <a:gd name="T29" fmla="*/ 4 h 37"/>
                <a:gd name="T30" fmla="*/ 17 w 37"/>
                <a:gd name="T31" fmla="*/ 0 h 37"/>
                <a:gd name="T32" fmla="*/ 17 w 37"/>
                <a:gd name="T33" fmla="*/ 0 h 37"/>
                <a:gd name="T34" fmla="*/ 17 w 37"/>
                <a:gd name="T35" fmla="*/ 0 h 37"/>
                <a:gd name="T36" fmla="*/ 17 w 37"/>
                <a:gd name="T37" fmla="*/ 0 h 37"/>
                <a:gd name="T38" fmla="*/ 29 w 37"/>
                <a:gd name="T39" fmla="*/ 4 h 37"/>
                <a:gd name="T40" fmla="*/ 29 w 37"/>
                <a:gd name="T41" fmla="*/ 4 h 37"/>
                <a:gd name="T42" fmla="*/ 33 w 37"/>
                <a:gd name="T43" fmla="*/ 18 h 37"/>
                <a:gd name="T44" fmla="*/ 33 w 37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4" y="33"/>
                  </a:lnTo>
                  <a:lnTo>
                    <a:pt x="0" y="18"/>
                  </a:lnTo>
                  <a:lnTo>
                    <a:pt x="4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7" y="18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621C5DB7-B34D-0D99-7699-59CE9540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1179"/>
              <a:ext cx="33" cy="37"/>
            </a:xfrm>
            <a:custGeom>
              <a:avLst/>
              <a:gdLst>
                <a:gd name="T0" fmla="*/ 33 w 38"/>
                <a:gd name="T1" fmla="*/ 19 h 37"/>
                <a:gd name="T2" fmla="*/ 29 w 38"/>
                <a:gd name="T3" fmla="*/ 33 h 37"/>
                <a:gd name="T4" fmla="*/ 29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4 h 37"/>
                <a:gd name="T28" fmla="*/ 4 w 38"/>
                <a:gd name="T29" fmla="*/ 4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29 w 38"/>
                <a:gd name="T39" fmla="*/ 4 h 37"/>
                <a:gd name="T40" fmla="*/ 29 w 38"/>
                <a:gd name="T41" fmla="*/ 4 h 37"/>
                <a:gd name="T42" fmla="*/ 33 w 38"/>
                <a:gd name="T43" fmla="*/ 19 h 37"/>
                <a:gd name="T44" fmla="*/ 33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F703D24C-19CB-6A43-5963-C6F66B1AA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" y="1151"/>
              <a:ext cx="33" cy="37"/>
            </a:xfrm>
            <a:custGeom>
              <a:avLst/>
              <a:gdLst>
                <a:gd name="T0" fmla="*/ 33 w 38"/>
                <a:gd name="T1" fmla="*/ 18 h 37"/>
                <a:gd name="T2" fmla="*/ 29 w 38"/>
                <a:gd name="T3" fmla="*/ 32 h 37"/>
                <a:gd name="T4" fmla="*/ 29 w 38"/>
                <a:gd name="T5" fmla="*/ 32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2 h 37"/>
                <a:gd name="T16" fmla="*/ 4 w 38"/>
                <a:gd name="T17" fmla="*/ 32 h 37"/>
                <a:gd name="T18" fmla="*/ 0 w 38"/>
                <a:gd name="T19" fmla="*/ 18 h 37"/>
                <a:gd name="T20" fmla="*/ 0 w 38"/>
                <a:gd name="T21" fmla="*/ 18 h 37"/>
                <a:gd name="T22" fmla="*/ 0 w 38"/>
                <a:gd name="T23" fmla="*/ 18 h 37"/>
                <a:gd name="T24" fmla="*/ 0 w 38"/>
                <a:gd name="T25" fmla="*/ 18 h 37"/>
                <a:gd name="T26" fmla="*/ 4 w 38"/>
                <a:gd name="T27" fmla="*/ 4 h 37"/>
                <a:gd name="T28" fmla="*/ 4 w 38"/>
                <a:gd name="T29" fmla="*/ 4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29 w 38"/>
                <a:gd name="T39" fmla="*/ 4 h 37"/>
                <a:gd name="T40" fmla="*/ 29 w 38"/>
                <a:gd name="T41" fmla="*/ 4 h 37"/>
                <a:gd name="T42" fmla="*/ 33 w 38"/>
                <a:gd name="T43" fmla="*/ 18 h 37"/>
                <a:gd name="T44" fmla="*/ 33 w 38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lnTo>
                    <a:pt x="33" y="32"/>
                  </a:lnTo>
                  <a:lnTo>
                    <a:pt x="19" y="37"/>
                  </a:lnTo>
                  <a:lnTo>
                    <a:pt x="5" y="32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8" y="18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E385F07E-F5C6-5151-B370-49CC99A1A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" y="1399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7 w 37"/>
                <a:gd name="T7" fmla="*/ 38 h 38"/>
                <a:gd name="T8" fmla="*/ 17 w 37"/>
                <a:gd name="T9" fmla="*/ 38 h 38"/>
                <a:gd name="T10" fmla="*/ 17 w 37"/>
                <a:gd name="T11" fmla="*/ 38 h 38"/>
                <a:gd name="T12" fmla="*/ 17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7 w 37"/>
                <a:gd name="T31" fmla="*/ 0 h 38"/>
                <a:gd name="T32" fmla="*/ 17 w 37"/>
                <a:gd name="T33" fmla="*/ 0 h 38"/>
                <a:gd name="T34" fmla="*/ 17 w 37"/>
                <a:gd name="T35" fmla="*/ 0 h 38"/>
                <a:gd name="T36" fmla="*/ 17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DC858161-28D8-D9BD-1267-6D761C684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" y="1432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7 w 37"/>
                <a:gd name="T7" fmla="*/ 38 h 38"/>
                <a:gd name="T8" fmla="*/ 17 w 37"/>
                <a:gd name="T9" fmla="*/ 38 h 38"/>
                <a:gd name="T10" fmla="*/ 17 w 37"/>
                <a:gd name="T11" fmla="*/ 38 h 38"/>
                <a:gd name="T12" fmla="*/ 17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7 w 37"/>
                <a:gd name="T31" fmla="*/ 0 h 38"/>
                <a:gd name="T32" fmla="*/ 17 w 37"/>
                <a:gd name="T33" fmla="*/ 0 h 38"/>
                <a:gd name="T34" fmla="*/ 17 w 37"/>
                <a:gd name="T35" fmla="*/ 0 h 38"/>
                <a:gd name="T36" fmla="*/ 17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15F11403-4284-71B0-3C17-02C055BF2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9" y="1390"/>
              <a:ext cx="34" cy="37"/>
            </a:xfrm>
            <a:custGeom>
              <a:avLst/>
              <a:gdLst>
                <a:gd name="T0" fmla="*/ 34 w 38"/>
                <a:gd name="T1" fmla="*/ 19 h 37"/>
                <a:gd name="T2" fmla="*/ 30 w 38"/>
                <a:gd name="T3" fmla="*/ 33 h 37"/>
                <a:gd name="T4" fmla="*/ 30 w 38"/>
                <a:gd name="T5" fmla="*/ 33 h 37"/>
                <a:gd name="T6" fmla="*/ 17 w 38"/>
                <a:gd name="T7" fmla="*/ 37 h 37"/>
                <a:gd name="T8" fmla="*/ 17 w 38"/>
                <a:gd name="T9" fmla="*/ 37 h 37"/>
                <a:gd name="T10" fmla="*/ 17 w 38"/>
                <a:gd name="T11" fmla="*/ 37 h 37"/>
                <a:gd name="T12" fmla="*/ 17 w 38"/>
                <a:gd name="T13" fmla="*/ 37 h 37"/>
                <a:gd name="T14" fmla="*/ 4 w 38"/>
                <a:gd name="T15" fmla="*/ 33 h 37"/>
                <a:gd name="T16" fmla="*/ 4 w 38"/>
                <a:gd name="T17" fmla="*/ 33 h 37"/>
                <a:gd name="T18" fmla="*/ 0 w 38"/>
                <a:gd name="T19" fmla="*/ 19 h 37"/>
                <a:gd name="T20" fmla="*/ 0 w 38"/>
                <a:gd name="T21" fmla="*/ 19 h 37"/>
                <a:gd name="T22" fmla="*/ 0 w 38"/>
                <a:gd name="T23" fmla="*/ 19 h 37"/>
                <a:gd name="T24" fmla="*/ 0 w 38"/>
                <a:gd name="T25" fmla="*/ 19 h 37"/>
                <a:gd name="T26" fmla="*/ 4 w 38"/>
                <a:gd name="T27" fmla="*/ 5 h 37"/>
                <a:gd name="T28" fmla="*/ 4 w 38"/>
                <a:gd name="T29" fmla="*/ 5 h 37"/>
                <a:gd name="T30" fmla="*/ 17 w 38"/>
                <a:gd name="T31" fmla="*/ 0 h 37"/>
                <a:gd name="T32" fmla="*/ 17 w 38"/>
                <a:gd name="T33" fmla="*/ 0 h 37"/>
                <a:gd name="T34" fmla="*/ 17 w 38"/>
                <a:gd name="T35" fmla="*/ 0 h 37"/>
                <a:gd name="T36" fmla="*/ 17 w 38"/>
                <a:gd name="T37" fmla="*/ 0 h 37"/>
                <a:gd name="T38" fmla="*/ 30 w 38"/>
                <a:gd name="T39" fmla="*/ 5 h 37"/>
                <a:gd name="T40" fmla="*/ 30 w 38"/>
                <a:gd name="T41" fmla="*/ 5 h 37"/>
                <a:gd name="T42" fmla="*/ 34 w 38"/>
                <a:gd name="T43" fmla="*/ 19 h 37"/>
                <a:gd name="T44" fmla="*/ 34 w 38"/>
                <a:gd name="T45" fmla="*/ 19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85E1E3DE-BD57-56F5-CDF1-AE4576E94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" y="1460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7 w 37"/>
                <a:gd name="T7" fmla="*/ 38 h 38"/>
                <a:gd name="T8" fmla="*/ 17 w 37"/>
                <a:gd name="T9" fmla="*/ 38 h 38"/>
                <a:gd name="T10" fmla="*/ 17 w 37"/>
                <a:gd name="T11" fmla="*/ 38 h 38"/>
                <a:gd name="T12" fmla="*/ 17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7 w 37"/>
                <a:gd name="T31" fmla="*/ 0 h 38"/>
                <a:gd name="T32" fmla="*/ 17 w 37"/>
                <a:gd name="T33" fmla="*/ 0 h 38"/>
                <a:gd name="T34" fmla="*/ 17 w 37"/>
                <a:gd name="T35" fmla="*/ 0 h 38"/>
                <a:gd name="T36" fmla="*/ 17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EE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B6DBBF03-07A8-A2AE-5C3F-3356C37FE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" y="1446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16 w 37"/>
                <a:gd name="T5" fmla="*/ 38 h 38"/>
                <a:gd name="T6" fmla="*/ 16 w 37"/>
                <a:gd name="T7" fmla="*/ 38 h 38"/>
                <a:gd name="T8" fmla="*/ 3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3 w 37"/>
                <a:gd name="T15" fmla="*/ 5 h 38"/>
                <a:gd name="T16" fmla="*/ 16 w 37"/>
                <a:gd name="T17" fmla="*/ 0 h 38"/>
                <a:gd name="T18" fmla="*/ 16 w 37"/>
                <a:gd name="T19" fmla="*/ 0 h 38"/>
                <a:gd name="T20" fmla="*/ 29 w 37"/>
                <a:gd name="T21" fmla="*/ 5 h 38"/>
                <a:gd name="T22" fmla="*/ 32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F4F8A950-4DFF-4507-5127-CF1B4DE65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" y="1488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16 w 37"/>
                <a:gd name="T5" fmla="*/ 38 h 38"/>
                <a:gd name="T6" fmla="*/ 16 w 37"/>
                <a:gd name="T7" fmla="*/ 38 h 38"/>
                <a:gd name="T8" fmla="*/ 4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4 w 37"/>
                <a:gd name="T15" fmla="*/ 5 h 38"/>
                <a:gd name="T16" fmla="*/ 16 w 37"/>
                <a:gd name="T17" fmla="*/ 0 h 38"/>
                <a:gd name="T18" fmla="*/ 16 w 37"/>
                <a:gd name="T19" fmla="*/ 0 h 38"/>
                <a:gd name="T20" fmla="*/ 29 w 37"/>
                <a:gd name="T21" fmla="*/ 5 h 38"/>
                <a:gd name="T22" fmla="*/ 33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2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2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58C13E02-8E7D-0754-0508-2BF3C5213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" y="1446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3 w 37"/>
                <a:gd name="T15" fmla="*/ 33 h 38"/>
                <a:gd name="T16" fmla="*/ 3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3 w 37"/>
                <a:gd name="T27" fmla="*/ 5 h 38"/>
                <a:gd name="T28" fmla="*/ 3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2 w 37"/>
                <a:gd name="T43" fmla="*/ 19 h 38"/>
                <a:gd name="T44" fmla="*/ 32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58F9A289-B58A-CE08-DACC-FB5F8590A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" y="1488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2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2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3CF5A59D-C0EF-2ECE-841E-F9A4482F2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1502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16 w 37"/>
                <a:gd name="T5" fmla="*/ 38 h 38"/>
                <a:gd name="T6" fmla="*/ 16 w 37"/>
                <a:gd name="T7" fmla="*/ 38 h 38"/>
                <a:gd name="T8" fmla="*/ 3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3 w 37"/>
                <a:gd name="T15" fmla="*/ 5 h 38"/>
                <a:gd name="T16" fmla="*/ 16 w 37"/>
                <a:gd name="T17" fmla="*/ 0 h 38"/>
                <a:gd name="T18" fmla="*/ 16 w 37"/>
                <a:gd name="T19" fmla="*/ 0 h 38"/>
                <a:gd name="T20" fmla="*/ 29 w 37"/>
                <a:gd name="T21" fmla="*/ 5 h 38"/>
                <a:gd name="T22" fmla="*/ 32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7BCDA2D3-B7E0-A9FC-A0A2-9E17F54D8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1432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17 w 37"/>
                <a:gd name="T5" fmla="*/ 38 h 38"/>
                <a:gd name="T6" fmla="*/ 17 w 37"/>
                <a:gd name="T7" fmla="*/ 38 h 38"/>
                <a:gd name="T8" fmla="*/ 4 w 37"/>
                <a:gd name="T9" fmla="*/ 33 h 38"/>
                <a:gd name="T10" fmla="*/ 0 w 37"/>
                <a:gd name="T11" fmla="*/ 19 h 38"/>
                <a:gd name="T12" fmla="*/ 0 w 37"/>
                <a:gd name="T13" fmla="*/ 19 h 38"/>
                <a:gd name="T14" fmla="*/ 4 w 37"/>
                <a:gd name="T15" fmla="*/ 5 h 38"/>
                <a:gd name="T16" fmla="*/ 17 w 37"/>
                <a:gd name="T17" fmla="*/ 0 h 38"/>
                <a:gd name="T18" fmla="*/ 17 w 37"/>
                <a:gd name="T19" fmla="*/ 0 h 38"/>
                <a:gd name="T20" fmla="*/ 29 w 37"/>
                <a:gd name="T21" fmla="*/ 5 h 38"/>
                <a:gd name="T22" fmla="*/ 33 w 37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4A2497E1-E610-BEDE-F54E-37F767CC7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1502"/>
              <a:ext cx="32" cy="38"/>
            </a:xfrm>
            <a:custGeom>
              <a:avLst/>
              <a:gdLst>
                <a:gd name="T0" fmla="*/ 32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6 w 37"/>
                <a:gd name="T7" fmla="*/ 38 h 38"/>
                <a:gd name="T8" fmla="*/ 16 w 37"/>
                <a:gd name="T9" fmla="*/ 38 h 38"/>
                <a:gd name="T10" fmla="*/ 16 w 37"/>
                <a:gd name="T11" fmla="*/ 38 h 38"/>
                <a:gd name="T12" fmla="*/ 16 w 37"/>
                <a:gd name="T13" fmla="*/ 38 h 38"/>
                <a:gd name="T14" fmla="*/ 3 w 37"/>
                <a:gd name="T15" fmla="*/ 33 h 38"/>
                <a:gd name="T16" fmla="*/ 3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3 w 37"/>
                <a:gd name="T27" fmla="*/ 5 h 38"/>
                <a:gd name="T28" fmla="*/ 3 w 37"/>
                <a:gd name="T29" fmla="*/ 5 h 38"/>
                <a:gd name="T30" fmla="*/ 16 w 37"/>
                <a:gd name="T31" fmla="*/ 0 h 38"/>
                <a:gd name="T32" fmla="*/ 16 w 37"/>
                <a:gd name="T33" fmla="*/ 0 h 38"/>
                <a:gd name="T34" fmla="*/ 16 w 37"/>
                <a:gd name="T35" fmla="*/ 0 h 38"/>
                <a:gd name="T36" fmla="*/ 16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2 w 37"/>
                <a:gd name="T43" fmla="*/ 19 h 38"/>
                <a:gd name="T44" fmla="*/ 32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8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8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9184D37F-C5AB-E9A0-FD55-D8B461567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1432"/>
              <a:ext cx="33" cy="38"/>
            </a:xfrm>
            <a:custGeom>
              <a:avLst/>
              <a:gdLst>
                <a:gd name="T0" fmla="*/ 33 w 37"/>
                <a:gd name="T1" fmla="*/ 19 h 38"/>
                <a:gd name="T2" fmla="*/ 29 w 37"/>
                <a:gd name="T3" fmla="*/ 33 h 38"/>
                <a:gd name="T4" fmla="*/ 29 w 37"/>
                <a:gd name="T5" fmla="*/ 33 h 38"/>
                <a:gd name="T6" fmla="*/ 17 w 37"/>
                <a:gd name="T7" fmla="*/ 38 h 38"/>
                <a:gd name="T8" fmla="*/ 17 w 37"/>
                <a:gd name="T9" fmla="*/ 38 h 38"/>
                <a:gd name="T10" fmla="*/ 17 w 37"/>
                <a:gd name="T11" fmla="*/ 38 h 38"/>
                <a:gd name="T12" fmla="*/ 17 w 37"/>
                <a:gd name="T13" fmla="*/ 38 h 38"/>
                <a:gd name="T14" fmla="*/ 4 w 37"/>
                <a:gd name="T15" fmla="*/ 33 h 38"/>
                <a:gd name="T16" fmla="*/ 4 w 37"/>
                <a:gd name="T17" fmla="*/ 33 h 38"/>
                <a:gd name="T18" fmla="*/ 0 w 37"/>
                <a:gd name="T19" fmla="*/ 19 h 38"/>
                <a:gd name="T20" fmla="*/ 0 w 37"/>
                <a:gd name="T21" fmla="*/ 19 h 38"/>
                <a:gd name="T22" fmla="*/ 0 w 37"/>
                <a:gd name="T23" fmla="*/ 19 h 38"/>
                <a:gd name="T24" fmla="*/ 0 w 37"/>
                <a:gd name="T25" fmla="*/ 19 h 38"/>
                <a:gd name="T26" fmla="*/ 4 w 37"/>
                <a:gd name="T27" fmla="*/ 5 h 38"/>
                <a:gd name="T28" fmla="*/ 4 w 37"/>
                <a:gd name="T29" fmla="*/ 5 h 38"/>
                <a:gd name="T30" fmla="*/ 17 w 37"/>
                <a:gd name="T31" fmla="*/ 0 h 38"/>
                <a:gd name="T32" fmla="*/ 17 w 37"/>
                <a:gd name="T33" fmla="*/ 0 h 38"/>
                <a:gd name="T34" fmla="*/ 17 w 37"/>
                <a:gd name="T35" fmla="*/ 0 h 38"/>
                <a:gd name="T36" fmla="*/ 17 w 37"/>
                <a:gd name="T37" fmla="*/ 0 h 38"/>
                <a:gd name="T38" fmla="*/ 29 w 37"/>
                <a:gd name="T39" fmla="*/ 5 h 38"/>
                <a:gd name="T40" fmla="*/ 29 w 37"/>
                <a:gd name="T41" fmla="*/ 5 h 38"/>
                <a:gd name="T42" fmla="*/ 33 w 37"/>
                <a:gd name="T43" fmla="*/ 19 h 38"/>
                <a:gd name="T44" fmla="*/ 33 w 37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8">
                  <a:moveTo>
                    <a:pt x="37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4" y="33"/>
                  </a:lnTo>
                  <a:lnTo>
                    <a:pt x="0" y="19"/>
                  </a:lnTo>
                  <a:lnTo>
                    <a:pt x="4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D8D3B3C-F15C-F11A-CB7F-1BE9C910F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9" y="1488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17 w 38"/>
                <a:gd name="T5" fmla="*/ 38 h 38"/>
                <a:gd name="T6" fmla="*/ 17 w 38"/>
                <a:gd name="T7" fmla="*/ 38 h 38"/>
                <a:gd name="T8" fmla="*/ 4 w 38"/>
                <a:gd name="T9" fmla="*/ 33 h 38"/>
                <a:gd name="T10" fmla="*/ 0 w 38"/>
                <a:gd name="T11" fmla="*/ 19 h 38"/>
                <a:gd name="T12" fmla="*/ 0 w 38"/>
                <a:gd name="T13" fmla="*/ 19 h 38"/>
                <a:gd name="T14" fmla="*/ 4 w 38"/>
                <a:gd name="T15" fmla="*/ 5 h 38"/>
                <a:gd name="T16" fmla="*/ 17 w 38"/>
                <a:gd name="T17" fmla="*/ 0 h 38"/>
                <a:gd name="T18" fmla="*/ 17 w 38"/>
                <a:gd name="T19" fmla="*/ 0 h 38"/>
                <a:gd name="T20" fmla="*/ 29 w 38"/>
                <a:gd name="T21" fmla="*/ 5 h 38"/>
                <a:gd name="T22" fmla="*/ 33 w 38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1A594B70-7ABA-1816-3AB4-57789173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" y="1432"/>
              <a:ext cx="34" cy="38"/>
            </a:xfrm>
            <a:custGeom>
              <a:avLst/>
              <a:gdLst>
                <a:gd name="T0" fmla="*/ 34 w 38"/>
                <a:gd name="T1" fmla="*/ 19 h 38"/>
                <a:gd name="T2" fmla="*/ 30 w 38"/>
                <a:gd name="T3" fmla="*/ 33 h 38"/>
                <a:gd name="T4" fmla="*/ 17 w 38"/>
                <a:gd name="T5" fmla="*/ 38 h 38"/>
                <a:gd name="T6" fmla="*/ 17 w 38"/>
                <a:gd name="T7" fmla="*/ 38 h 38"/>
                <a:gd name="T8" fmla="*/ 4 w 38"/>
                <a:gd name="T9" fmla="*/ 33 h 38"/>
                <a:gd name="T10" fmla="*/ 0 w 38"/>
                <a:gd name="T11" fmla="*/ 19 h 38"/>
                <a:gd name="T12" fmla="*/ 0 w 38"/>
                <a:gd name="T13" fmla="*/ 19 h 38"/>
                <a:gd name="T14" fmla="*/ 4 w 38"/>
                <a:gd name="T15" fmla="*/ 5 h 38"/>
                <a:gd name="T16" fmla="*/ 17 w 38"/>
                <a:gd name="T17" fmla="*/ 0 h 38"/>
                <a:gd name="T18" fmla="*/ 17 w 38"/>
                <a:gd name="T19" fmla="*/ 0 h 38"/>
                <a:gd name="T20" fmla="*/ 30 w 38"/>
                <a:gd name="T21" fmla="*/ 5 h 38"/>
                <a:gd name="T22" fmla="*/ 34 w 38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5FF9F1D6-13D0-1FCA-D72C-87ACD7A91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9" y="1488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29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29 w 38"/>
                <a:gd name="T39" fmla="*/ 5 h 38"/>
                <a:gd name="T40" fmla="*/ 29 w 38"/>
                <a:gd name="T41" fmla="*/ 5 h 38"/>
                <a:gd name="T42" fmla="*/ 33 w 38"/>
                <a:gd name="T43" fmla="*/ 19 h 38"/>
                <a:gd name="T44" fmla="*/ 33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id="{B5BA5701-A871-D1A9-D05F-91D4A250E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" y="1432"/>
              <a:ext cx="34" cy="38"/>
            </a:xfrm>
            <a:custGeom>
              <a:avLst/>
              <a:gdLst>
                <a:gd name="T0" fmla="*/ 34 w 38"/>
                <a:gd name="T1" fmla="*/ 19 h 38"/>
                <a:gd name="T2" fmla="*/ 30 w 38"/>
                <a:gd name="T3" fmla="*/ 33 h 38"/>
                <a:gd name="T4" fmla="*/ 30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30 w 38"/>
                <a:gd name="T39" fmla="*/ 5 h 38"/>
                <a:gd name="T40" fmla="*/ 30 w 38"/>
                <a:gd name="T41" fmla="*/ 5 h 38"/>
                <a:gd name="T42" fmla="*/ 34 w 38"/>
                <a:gd name="T43" fmla="*/ 19 h 38"/>
                <a:gd name="T44" fmla="*/ 34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DA8F712-76C4-7CA3-CB00-52EC19D66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1493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17 w 38"/>
                <a:gd name="T5" fmla="*/ 38 h 38"/>
                <a:gd name="T6" fmla="*/ 17 w 38"/>
                <a:gd name="T7" fmla="*/ 38 h 38"/>
                <a:gd name="T8" fmla="*/ 4 w 38"/>
                <a:gd name="T9" fmla="*/ 33 h 38"/>
                <a:gd name="T10" fmla="*/ 0 w 38"/>
                <a:gd name="T11" fmla="*/ 19 h 38"/>
                <a:gd name="T12" fmla="*/ 0 w 38"/>
                <a:gd name="T13" fmla="*/ 19 h 38"/>
                <a:gd name="T14" fmla="*/ 4 w 38"/>
                <a:gd name="T15" fmla="*/ 5 h 38"/>
                <a:gd name="T16" fmla="*/ 17 w 38"/>
                <a:gd name="T17" fmla="*/ 0 h 38"/>
                <a:gd name="T18" fmla="*/ 17 w 38"/>
                <a:gd name="T19" fmla="*/ 0 h 38"/>
                <a:gd name="T20" fmla="*/ 29 w 38"/>
                <a:gd name="T21" fmla="*/ 5 h 38"/>
                <a:gd name="T22" fmla="*/ 33 w 38"/>
                <a:gd name="T23" fmla="*/ 19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3F54A7C9-C8A0-90D2-F9FF-5DF1F406C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1545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9 w 37"/>
                <a:gd name="T3" fmla="*/ 33 h 37"/>
                <a:gd name="T4" fmla="*/ 16 w 37"/>
                <a:gd name="T5" fmla="*/ 37 h 37"/>
                <a:gd name="T6" fmla="*/ 16 w 37"/>
                <a:gd name="T7" fmla="*/ 37 h 37"/>
                <a:gd name="T8" fmla="*/ 4 w 37"/>
                <a:gd name="T9" fmla="*/ 33 h 37"/>
                <a:gd name="T10" fmla="*/ 0 w 37"/>
                <a:gd name="T11" fmla="*/ 18 h 37"/>
                <a:gd name="T12" fmla="*/ 0 w 37"/>
                <a:gd name="T13" fmla="*/ 18 h 37"/>
                <a:gd name="T14" fmla="*/ 4 w 37"/>
                <a:gd name="T15" fmla="*/ 4 h 37"/>
                <a:gd name="T16" fmla="*/ 16 w 37"/>
                <a:gd name="T17" fmla="*/ 0 h 37"/>
                <a:gd name="T18" fmla="*/ 16 w 37"/>
                <a:gd name="T19" fmla="*/ 0 h 37"/>
                <a:gd name="T20" fmla="*/ 29 w 37"/>
                <a:gd name="T21" fmla="*/ 4 h 37"/>
                <a:gd name="T22" fmla="*/ 32 w 37"/>
                <a:gd name="T23" fmla="*/ 18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7" y="18"/>
                  </a:lnTo>
                  <a:close/>
                </a:path>
              </a:pathLst>
            </a:custGeom>
            <a:solidFill>
              <a:srgbClr val="0000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BDB69BF4-8D91-2E07-2216-D5B70D88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1493"/>
              <a:ext cx="33" cy="38"/>
            </a:xfrm>
            <a:custGeom>
              <a:avLst/>
              <a:gdLst>
                <a:gd name="T0" fmla="*/ 33 w 38"/>
                <a:gd name="T1" fmla="*/ 19 h 38"/>
                <a:gd name="T2" fmla="*/ 29 w 38"/>
                <a:gd name="T3" fmla="*/ 33 h 38"/>
                <a:gd name="T4" fmla="*/ 29 w 38"/>
                <a:gd name="T5" fmla="*/ 33 h 38"/>
                <a:gd name="T6" fmla="*/ 17 w 38"/>
                <a:gd name="T7" fmla="*/ 38 h 38"/>
                <a:gd name="T8" fmla="*/ 17 w 38"/>
                <a:gd name="T9" fmla="*/ 38 h 38"/>
                <a:gd name="T10" fmla="*/ 17 w 38"/>
                <a:gd name="T11" fmla="*/ 38 h 38"/>
                <a:gd name="T12" fmla="*/ 17 w 38"/>
                <a:gd name="T13" fmla="*/ 38 h 38"/>
                <a:gd name="T14" fmla="*/ 4 w 38"/>
                <a:gd name="T15" fmla="*/ 33 h 38"/>
                <a:gd name="T16" fmla="*/ 4 w 38"/>
                <a:gd name="T17" fmla="*/ 33 h 38"/>
                <a:gd name="T18" fmla="*/ 0 w 38"/>
                <a:gd name="T19" fmla="*/ 19 h 38"/>
                <a:gd name="T20" fmla="*/ 0 w 38"/>
                <a:gd name="T21" fmla="*/ 19 h 38"/>
                <a:gd name="T22" fmla="*/ 0 w 38"/>
                <a:gd name="T23" fmla="*/ 19 h 38"/>
                <a:gd name="T24" fmla="*/ 0 w 38"/>
                <a:gd name="T25" fmla="*/ 19 h 38"/>
                <a:gd name="T26" fmla="*/ 4 w 38"/>
                <a:gd name="T27" fmla="*/ 5 h 38"/>
                <a:gd name="T28" fmla="*/ 4 w 38"/>
                <a:gd name="T29" fmla="*/ 5 h 38"/>
                <a:gd name="T30" fmla="*/ 17 w 38"/>
                <a:gd name="T31" fmla="*/ 0 h 38"/>
                <a:gd name="T32" fmla="*/ 17 w 38"/>
                <a:gd name="T33" fmla="*/ 0 h 38"/>
                <a:gd name="T34" fmla="*/ 17 w 38"/>
                <a:gd name="T35" fmla="*/ 0 h 38"/>
                <a:gd name="T36" fmla="*/ 17 w 38"/>
                <a:gd name="T37" fmla="*/ 0 h 38"/>
                <a:gd name="T38" fmla="*/ 29 w 38"/>
                <a:gd name="T39" fmla="*/ 5 h 38"/>
                <a:gd name="T40" fmla="*/ 29 w 38"/>
                <a:gd name="T41" fmla="*/ 5 h 38"/>
                <a:gd name="T42" fmla="*/ 33 w 38"/>
                <a:gd name="T43" fmla="*/ 19 h 38"/>
                <a:gd name="T44" fmla="*/ 33 w 38"/>
                <a:gd name="T45" fmla="*/ 19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33" y="33"/>
                  </a:lnTo>
                  <a:lnTo>
                    <a:pt x="19" y="38"/>
                  </a:lnTo>
                  <a:lnTo>
                    <a:pt x="5" y="33"/>
                  </a:lnTo>
                  <a:lnTo>
                    <a:pt x="0" y="19"/>
                  </a:lnTo>
                  <a:lnTo>
                    <a:pt x="5" y="5"/>
                  </a:lnTo>
                  <a:lnTo>
                    <a:pt x="19" y="0"/>
                  </a:lnTo>
                  <a:lnTo>
                    <a:pt x="33" y="5"/>
                  </a:lnTo>
                  <a:lnTo>
                    <a:pt x="38" y="19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C39B18AC-56E0-1982-D19C-A1C3A2A7E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1545"/>
              <a:ext cx="32" cy="37"/>
            </a:xfrm>
            <a:custGeom>
              <a:avLst/>
              <a:gdLst>
                <a:gd name="T0" fmla="*/ 32 w 37"/>
                <a:gd name="T1" fmla="*/ 18 h 37"/>
                <a:gd name="T2" fmla="*/ 29 w 37"/>
                <a:gd name="T3" fmla="*/ 33 h 37"/>
                <a:gd name="T4" fmla="*/ 29 w 37"/>
                <a:gd name="T5" fmla="*/ 33 h 37"/>
                <a:gd name="T6" fmla="*/ 16 w 37"/>
                <a:gd name="T7" fmla="*/ 37 h 37"/>
                <a:gd name="T8" fmla="*/ 16 w 37"/>
                <a:gd name="T9" fmla="*/ 37 h 37"/>
                <a:gd name="T10" fmla="*/ 16 w 37"/>
                <a:gd name="T11" fmla="*/ 37 h 37"/>
                <a:gd name="T12" fmla="*/ 16 w 37"/>
                <a:gd name="T13" fmla="*/ 37 h 37"/>
                <a:gd name="T14" fmla="*/ 4 w 37"/>
                <a:gd name="T15" fmla="*/ 33 h 37"/>
                <a:gd name="T16" fmla="*/ 4 w 37"/>
                <a:gd name="T17" fmla="*/ 33 h 37"/>
                <a:gd name="T18" fmla="*/ 0 w 37"/>
                <a:gd name="T19" fmla="*/ 18 h 37"/>
                <a:gd name="T20" fmla="*/ 0 w 37"/>
                <a:gd name="T21" fmla="*/ 18 h 37"/>
                <a:gd name="T22" fmla="*/ 0 w 37"/>
                <a:gd name="T23" fmla="*/ 18 h 37"/>
                <a:gd name="T24" fmla="*/ 0 w 37"/>
                <a:gd name="T25" fmla="*/ 18 h 37"/>
                <a:gd name="T26" fmla="*/ 4 w 37"/>
                <a:gd name="T27" fmla="*/ 4 h 37"/>
                <a:gd name="T28" fmla="*/ 4 w 37"/>
                <a:gd name="T29" fmla="*/ 4 h 37"/>
                <a:gd name="T30" fmla="*/ 16 w 37"/>
                <a:gd name="T31" fmla="*/ 0 h 37"/>
                <a:gd name="T32" fmla="*/ 16 w 37"/>
                <a:gd name="T33" fmla="*/ 0 h 37"/>
                <a:gd name="T34" fmla="*/ 16 w 37"/>
                <a:gd name="T35" fmla="*/ 0 h 37"/>
                <a:gd name="T36" fmla="*/ 16 w 37"/>
                <a:gd name="T37" fmla="*/ 0 h 37"/>
                <a:gd name="T38" fmla="*/ 29 w 37"/>
                <a:gd name="T39" fmla="*/ 4 h 37"/>
                <a:gd name="T40" fmla="*/ 29 w 37"/>
                <a:gd name="T41" fmla="*/ 4 h 37"/>
                <a:gd name="T42" fmla="*/ 32 w 37"/>
                <a:gd name="T43" fmla="*/ 18 h 37"/>
                <a:gd name="T44" fmla="*/ 32 w 37"/>
                <a:gd name="T45" fmla="*/ 18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lnTo>
                    <a:pt x="33" y="33"/>
                  </a:lnTo>
                  <a:lnTo>
                    <a:pt x="19" y="37"/>
                  </a:lnTo>
                  <a:lnTo>
                    <a:pt x="5" y="33"/>
                  </a:lnTo>
                  <a:lnTo>
                    <a:pt x="0" y="18"/>
                  </a:lnTo>
                  <a:lnTo>
                    <a:pt x="5" y="4"/>
                  </a:lnTo>
                  <a:lnTo>
                    <a:pt x="19" y="0"/>
                  </a:lnTo>
                  <a:lnTo>
                    <a:pt x="33" y="4"/>
                  </a:lnTo>
                  <a:lnTo>
                    <a:pt x="37" y="18"/>
                  </a:lnTo>
                  <a:close/>
                </a:path>
              </a:pathLst>
            </a:custGeom>
            <a:noFill/>
            <a:ln w="7938">
              <a:solidFill>
                <a:srgbClr val="0000E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41FED039-2F74-D84F-2014-102839F3F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" y="864"/>
              <a:ext cx="8" cy="784"/>
            </a:xfrm>
            <a:prstGeom prst="rect">
              <a:avLst/>
            </a:pr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CH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02D422DE-FEF5-91CF-318A-82D3665D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808"/>
              <a:ext cx="32" cy="56"/>
            </a:xfrm>
            <a:custGeom>
              <a:avLst/>
              <a:gdLst>
                <a:gd name="T0" fmla="*/ 32 w 37"/>
                <a:gd name="T1" fmla="*/ 52 h 56"/>
                <a:gd name="T2" fmla="*/ 16 w 37"/>
                <a:gd name="T3" fmla="*/ 56 h 56"/>
                <a:gd name="T4" fmla="*/ 0 w 37"/>
                <a:gd name="T5" fmla="*/ 52 h 56"/>
                <a:gd name="T6" fmla="*/ 0 w 37"/>
                <a:gd name="T7" fmla="*/ 52 h 56"/>
                <a:gd name="T8" fmla="*/ 16 w 37"/>
                <a:gd name="T9" fmla="*/ 0 h 56"/>
                <a:gd name="T10" fmla="*/ 16 w 37"/>
                <a:gd name="T11" fmla="*/ 0 h 56"/>
                <a:gd name="T12" fmla="*/ 32 w 37"/>
                <a:gd name="T13" fmla="*/ 52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" h="56">
                  <a:moveTo>
                    <a:pt x="37" y="52"/>
                  </a:moveTo>
                  <a:lnTo>
                    <a:pt x="19" y="56"/>
                  </a:lnTo>
                  <a:lnTo>
                    <a:pt x="0" y="52"/>
                  </a:lnTo>
                  <a:lnTo>
                    <a:pt x="19" y="0"/>
                  </a:lnTo>
                  <a:lnTo>
                    <a:pt x="37" y="52"/>
                  </a:lnTo>
                  <a:close/>
                </a:path>
              </a:pathLst>
            </a:custGeom>
            <a:solidFill>
              <a:srgbClr val="E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EB950BB2-4217-64DB-C686-97B5D2B63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" y="953"/>
              <a:ext cx="11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700" b="1">
                  <a:solidFill>
                    <a:srgbClr val="DD0000"/>
                  </a:solidFill>
                  <a:latin typeface="Times" pitchFamily="2" charset="0"/>
                </a:rPr>
                <a:t>E</a:t>
              </a:r>
              <a:endParaRPr lang="en-US" altLang="en-CH" b="1"/>
            </a:p>
          </p:txBody>
        </p:sp>
        <p:sp>
          <p:nvSpPr>
            <p:cNvPr id="56" name="Line 56">
              <a:extLst>
                <a:ext uri="{FF2B5EF4-FFF2-40B4-BE49-F238E27FC236}">
                  <a16:creationId xmlns:a16="http://schemas.microsoft.com/office/drawing/2014/main" id="{79496457-DBF7-7B34-5F81-237B1E8DCD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" y="768"/>
              <a:ext cx="0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57" name="Text Box 57">
              <a:extLst>
                <a:ext uri="{FF2B5EF4-FFF2-40B4-BE49-F238E27FC236}">
                  <a16:creationId xmlns:a16="http://schemas.microsoft.com/office/drawing/2014/main" id="{187560FD-A605-45D8-4DA8-51672FD011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0" y="998"/>
              <a:ext cx="164" cy="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i="1">
                  <a:latin typeface="Arial" charset="0"/>
                  <a:ea typeface="ＭＳ Ｐゴシック" charset="0"/>
                </a:rPr>
                <a:t>x</a:t>
              </a:r>
            </a:p>
          </p:txBody>
        </p:sp>
        <p:pic>
          <p:nvPicPr>
            <p:cNvPr id="58" name="Picture 58">
              <a:extLst>
                <a:ext uri="{FF2B5EF4-FFF2-40B4-BE49-F238E27FC236}">
                  <a16:creationId xmlns:a16="http://schemas.microsoft.com/office/drawing/2014/main" id="{C439B329-2F31-FF56-6F81-0E1B328DAC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672"/>
              <a:ext cx="316" cy="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Text Box 59">
              <a:extLst>
                <a:ext uri="{FF2B5EF4-FFF2-40B4-BE49-F238E27FC236}">
                  <a16:creationId xmlns:a16="http://schemas.microsoft.com/office/drawing/2014/main" id="{F1CC0EFB-F005-DAC8-07B9-1130CC3642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4" y="1151"/>
              <a:ext cx="451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FF111D"/>
                  </a:solidFill>
                  <a:latin typeface="Arial" charset="0"/>
                  <a:ea typeface="ＭＳ Ｐゴシック" charset="0"/>
                </a:rPr>
                <a:t>Ions</a:t>
              </a:r>
            </a:p>
          </p:txBody>
        </p:sp>
        <p:sp>
          <p:nvSpPr>
            <p:cNvPr id="60" name="Text Box 60">
              <a:extLst>
                <a:ext uri="{FF2B5EF4-FFF2-40B4-BE49-F238E27FC236}">
                  <a16:creationId xmlns:a16="http://schemas.microsoft.com/office/drawing/2014/main" id="{FF57BCFB-3546-36C1-6A17-DEEBAF5E9A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4" y="1776"/>
              <a:ext cx="816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2119FF"/>
                  </a:solidFill>
                  <a:latin typeface="Arial" charset="0"/>
                  <a:ea typeface="ＭＳ Ｐゴシック" charset="0"/>
                </a:rPr>
                <a:t>Electrons</a:t>
              </a:r>
            </a:p>
          </p:txBody>
        </p:sp>
      </p:grpSp>
      <p:pic>
        <p:nvPicPr>
          <p:cNvPr id="61" name="Picture 4">
            <a:extLst>
              <a:ext uri="{FF2B5EF4-FFF2-40B4-BE49-F238E27FC236}">
                <a16:creationId xmlns:a16="http://schemas.microsoft.com/office/drawing/2014/main" id="{BDBB261C-77BC-62D3-E241-4CAA6596E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283" y="1414661"/>
            <a:ext cx="30067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 Box 61">
            <a:extLst>
              <a:ext uri="{FF2B5EF4-FFF2-40B4-BE49-F238E27FC236}">
                <a16:creationId xmlns:a16="http://schemas.microsoft.com/office/drawing/2014/main" id="{48CE9DA3-A97E-5BEE-9E58-A6FA3DC8A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8284" y="5641588"/>
            <a:ext cx="557315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H. </a:t>
            </a:r>
            <a:r>
              <a:rPr lang="en-US" sz="1600" i="1" err="1">
                <a:ea typeface="ＭＳ Ｐゴシック" charset="0"/>
              </a:rPr>
              <a:t>Raether</a:t>
            </a:r>
            <a:r>
              <a:rPr lang="en-US" sz="1600" i="1">
                <a:ea typeface="ＭＳ Ｐゴシック" charset="0"/>
              </a:rPr>
              <a:t> </a:t>
            </a:r>
          </a:p>
          <a:p>
            <a:pPr>
              <a:defRPr/>
            </a:pPr>
            <a:r>
              <a:rPr lang="en-US" sz="1600" i="1">
                <a:ea typeface="ＭＳ Ｐゴシック" charset="0"/>
              </a:rPr>
              <a:t>Electron Avalanches and Breakdown in Gases (Butterworth 1964)</a:t>
            </a:r>
          </a:p>
        </p:txBody>
      </p:sp>
      <p:graphicFrame>
        <p:nvGraphicFramePr>
          <p:cNvPr id="63" name="Object 65">
            <a:extLst>
              <a:ext uri="{FF2B5EF4-FFF2-40B4-BE49-F238E27FC236}">
                <a16:creationId xmlns:a16="http://schemas.microsoft.com/office/drawing/2014/main" id="{B7C667B0-EDB3-B2BD-11BF-6E2E2F611D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522320"/>
              </p:ext>
            </p:extLst>
          </p:nvPr>
        </p:nvGraphicFramePr>
        <p:xfrm>
          <a:off x="789688" y="3944552"/>
          <a:ext cx="1342637" cy="356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87400" imgH="215900" progId="Equation.3">
                  <p:embed/>
                </p:oleObj>
              </mc:Choice>
              <mc:Fallback>
                <p:oleObj name="Equation" r:id="rId4" imgW="787400" imgH="215900" progId="Equation.3">
                  <p:embed/>
                  <p:pic>
                    <p:nvPicPr>
                      <p:cNvPr id="23560" name="Object 65">
                        <a:extLst>
                          <a:ext uri="{FF2B5EF4-FFF2-40B4-BE49-F238E27FC236}">
                            <a16:creationId xmlns:a16="http://schemas.microsoft.com/office/drawing/2014/main" id="{6FCCE57E-8D09-2CFD-4AD8-DAC6DBC712A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688" y="3944552"/>
                        <a:ext cx="1342637" cy="3566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Box 63">
            <a:extLst>
              <a:ext uri="{FF2B5EF4-FFF2-40B4-BE49-F238E27FC236}">
                <a16:creationId xmlns:a16="http://schemas.microsoft.com/office/drawing/2014/main" id="{7F4D0FB5-A7FA-6DE2-A5CC-BE7FF421871E}"/>
              </a:ext>
            </a:extLst>
          </p:cNvPr>
          <p:cNvSpPr txBox="1"/>
          <p:nvPr/>
        </p:nvSpPr>
        <p:spPr>
          <a:xfrm>
            <a:off x="2304314" y="3938258"/>
            <a:ext cx="312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>
                <a:latin typeface="Symbol" pitchFamily="2" charset="2"/>
              </a:rPr>
              <a:t>a</a:t>
            </a:r>
            <a:r>
              <a:rPr lang="en-CH" i="1"/>
              <a:t> = </a:t>
            </a:r>
            <a:r>
              <a:rPr lang="en-CH" i="1">
                <a:latin typeface="Symbol" pitchFamily="2" charset="2"/>
              </a:rPr>
              <a:t>a</a:t>
            </a:r>
            <a:r>
              <a:rPr lang="en-CH" i="1"/>
              <a:t>(E): Townsend coefficient</a:t>
            </a:r>
          </a:p>
        </p:txBody>
      </p:sp>
      <p:graphicFrame>
        <p:nvGraphicFramePr>
          <p:cNvPr id="65" name="Object 66">
            <a:extLst>
              <a:ext uri="{FF2B5EF4-FFF2-40B4-BE49-F238E27FC236}">
                <a16:creationId xmlns:a16="http://schemas.microsoft.com/office/drawing/2014/main" id="{AC7BB021-107A-CC90-ED7C-D8620D6E6E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942635"/>
              </p:ext>
            </p:extLst>
          </p:nvPr>
        </p:nvGraphicFramePr>
        <p:xfrm>
          <a:off x="802833" y="4598730"/>
          <a:ext cx="1561774" cy="584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46200" imgH="520700" progId="Equation.3">
                  <p:embed/>
                </p:oleObj>
              </mc:Choice>
              <mc:Fallback>
                <p:oleObj name="Equation" r:id="rId6" imgW="1346200" imgH="520700" progId="Equation.3">
                  <p:embed/>
                  <p:pic>
                    <p:nvPicPr>
                      <p:cNvPr id="23561" name="Object 66">
                        <a:extLst>
                          <a:ext uri="{FF2B5EF4-FFF2-40B4-BE49-F238E27FC236}">
                            <a16:creationId xmlns:a16="http://schemas.microsoft.com/office/drawing/2014/main" id="{06695CC3-0FEA-7CFF-8B75-C07FAAE510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3" y="4598730"/>
                        <a:ext cx="1561774" cy="5847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Box 65">
            <a:extLst>
              <a:ext uri="{FF2B5EF4-FFF2-40B4-BE49-F238E27FC236}">
                <a16:creationId xmlns:a16="http://schemas.microsoft.com/office/drawing/2014/main" id="{8A5FB86E-C41A-BF7F-8BF8-1DD515CD5E78}"/>
              </a:ext>
            </a:extLst>
          </p:cNvPr>
          <p:cNvSpPr txBox="1"/>
          <p:nvPr/>
        </p:nvSpPr>
        <p:spPr>
          <a:xfrm>
            <a:off x="2564547" y="4654339"/>
            <a:ext cx="1387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/>
              <a:t>Charge Gain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A141A7C-B47B-3D03-4B71-92EBEB5406A8}"/>
              </a:ext>
            </a:extLst>
          </p:cNvPr>
          <p:cNvSpPr txBox="1"/>
          <p:nvPr/>
        </p:nvSpPr>
        <p:spPr>
          <a:xfrm>
            <a:off x="4403351" y="965818"/>
            <a:ext cx="465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Cloud chamber Images of Avalanches:</a:t>
            </a:r>
          </a:p>
        </p:txBody>
      </p:sp>
    </p:spTree>
    <p:extLst>
      <p:ext uri="{BB962C8B-B14F-4D97-AF65-F5344CB8AC3E}">
        <p14:creationId xmlns:p14="http://schemas.microsoft.com/office/powerpoint/2010/main" val="10446204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28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 Multiplication</a:t>
            </a:r>
          </a:p>
        </p:txBody>
      </p:sp>
      <p:grpSp>
        <p:nvGrpSpPr>
          <p:cNvPr id="67" name="Group 16">
            <a:extLst>
              <a:ext uri="{FF2B5EF4-FFF2-40B4-BE49-F238E27FC236}">
                <a16:creationId xmlns:a16="http://schemas.microsoft.com/office/drawing/2014/main" id="{92B4D216-C184-E203-ACAA-FE54D70EC558}"/>
              </a:ext>
            </a:extLst>
          </p:cNvPr>
          <p:cNvGrpSpPr>
            <a:grpSpLocks/>
          </p:cNvGrpSpPr>
          <p:nvPr/>
        </p:nvGrpSpPr>
        <p:grpSpPr bwMode="auto">
          <a:xfrm>
            <a:off x="1391656" y="1665021"/>
            <a:ext cx="6769100" cy="4191000"/>
            <a:chOff x="1152" y="1200"/>
            <a:chExt cx="3792" cy="2496"/>
          </a:xfrm>
        </p:grpSpPr>
        <p:pic>
          <p:nvPicPr>
            <p:cNvPr id="68" name="Picture 12">
              <a:extLst>
                <a:ext uri="{FF2B5EF4-FFF2-40B4-BE49-F238E27FC236}">
                  <a16:creationId xmlns:a16="http://schemas.microsoft.com/office/drawing/2014/main" id="{05BB0701-941B-5A35-339C-DE9A7AB03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90" b="5205"/>
            <a:stretch>
              <a:fillRect/>
            </a:stretch>
          </p:blipFill>
          <p:spPr bwMode="auto">
            <a:xfrm>
              <a:off x="1152" y="1200"/>
              <a:ext cx="3792" cy="2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" name="Text Box 13">
              <a:extLst>
                <a:ext uri="{FF2B5EF4-FFF2-40B4-BE49-F238E27FC236}">
                  <a16:creationId xmlns:a16="http://schemas.microsoft.com/office/drawing/2014/main" id="{1C3A15AF-103B-8B4A-B064-00AADD2265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" y="1654"/>
              <a:ext cx="422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>
                  <a:latin typeface="Arial" charset="0"/>
                  <a:ea typeface="ＭＳ Ｐゴシック" charset="0"/>
                </a:rPr>
                <a:t>in Argon</a:t>
              </a:r>
            </a:p>
          </p:txBody>
        </p:sp>
      </p:grpSp>
      <p:sp>
        <p:nvSpPr>
          <p:cNvPr id="70" name="Text Box 14">
            <a:extLst>
              <a:ext uri="{FF2B5EF4-FFF2-40B4-BE49-F238E27FC236}">
                <a16:creationId xmlns:a16="http://schemas.microsoft.com/office/drawing/2014/main" id="{6E876014-DFC4-33C4-C12F-DE74D1EA0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0741" y="5954793"/>
            <a:ext cx="5506059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A. Sharma and F. Sauli, </a:t>
            </a:r>
            <a:r>
              <a:rPr lang="en-US" sz="1600" i="1" err="1">
                <a:ea typeface="ＭＳ Ｐゴシック" charset="0"/>
              </a:rPr>
              <a:t>Nucl</a:t>
            </a:r>
            <a:r>
              <a:rPr lang="en-US" sz="1600" i="1">
                <a:ea typeface="ＭＳ Ｐゴシック" charset="0"/>
              </a:rPr>
              <a:t>. Instr. and Meth. A334(1993)420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C69AC5-FD99-2F76-6D9B-02D5A488F36A}"/>
              </a:ext>
            </a:extLst>
          </p:cNvPr>
          <p:cNvSpPr txBox="1"/>
          <p:nvPr/>
        </p:nvSpPr>
        <p:spPr>
          <a:xfrm>
            <a:off x="255871" y="955328"/>
            <a:ext cx="608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Townsend Coefficient </a:t>
            </a:r>
            <a:r>
              <a:rPr lang="en-GB">
                <a:latin typeface="Symbol" pitchFamily="2" charset="2"/>
              </a:rPr>
              <a:t>a</a:t>
            </a:r>
            <a:r>
              <a:rPr lang="en-GB">
                <a:latin typeface="Copperplate" panose="02000504000000020004" pitchFamily="2" charset="77"/>
              </a:rPr>
              <a:t> in Ar-Methane Mixtures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E6747C-6B8B-33FE-C0BC-18368C09B81D}"/>
              </a:ext>
            </a:extLst>
          </p:cNvPr>
          <p:cNvSpPr txBox="1"/>
          <p:nvPr/>
        </p:nvSpPr>
        <p:spPr>
          <a:xfrm>
            <a:off x="5542156" y="2029619"/>
            <a:ext cx="94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Ar-CH</a:t>
            </a:r>
            <a:r>
              <a:rPr lang="en-GB" b="1" baseline="-25000">
                <a:solidFill>
                  <a:srgbClr val="FF0000"/>
                </a:solidFill>
              </a:rPr>
              <a:t>4</a:t>
            </a:r>
            <a:endParaRPr lang="en-GB" b="1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C159CB-37AF-23D1-FA85-2AE2CA01B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671" y="890168"/>
            <a:ext cx="1519509" cy="67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3888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29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 Multiplication</a:t>
            </a:r>
          </a:p>
        </p:txBody>
      </p:sp>
      <p:pic>
        <p:nvPicPr>
          <p:cNvPr id="16" name="Picture 24" descr="PPC Total Charge">
            <a:extLst>
              <a:ext uri="{FF2B5EF4-FFF2-40B4-BE49-F238E27FC236}">
                <a16:creationId xmlns:a16="http://schemas.microsoft.com/office/drawing/2014/main" id="{DFBBF396-1606-D160-C1B8-C29E2612D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41" y="3064255"/>
            <a:ext cx="4085107" cy="251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5" descr="PPC total current">
            <a:extLst>
              <a:ext uri="{FF2B5EF4-FFF2-40B4-BE49-F238E27FC236}">
                <a16:creationId xmlns:a16="http://schemas.microsoft.com/office/drawing/2014/main" id="{3C8D5878-0680-793C-14B9-CE56B8ABC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115" y="3081049"/>
            <a:ext cx="4032744" cy="248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7387775-77D7-754F-8CAE-86AADF580EFF}"/>
              </a:ext>
            </a:extLst>
          </p:cNvPr>
          <p:cNvSpPr txBox="1"/>
          <p:nvPr/>
        </p:nvSpPr>
        <p:spPr>
          <a:xfrm>
            <a:off x="782102" y="1391799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Parallel Plate Counter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EB3F5A-8FDC-6A13-90AC-55F028DB2BF1}"/>
              </a:ext>
            </a:extLst>
          </p:cNvPr>
          <p:cNvSpPr txBox="1"/>
          <p:nvPr/>
        </p:nvSpPr>
        <p:spPr>
          <a:xfrm>
            <a:off x="673097" y="2546325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Induced Charge on Anode: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4E126F-4A59-B0BF-AFDC-453AB5DE6A62}"/>
              </a:ext>
            </a:extLst>
          </p:cNvPr>
          <p:cNvSpPr txBox="1"/>
          <p:nvPr/>
        </p:nvSpPr>
        <p:spPr>
          <a:xfrm>
            <a:off x="4867916" y="2552879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Induced Current on Anode: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12E2D-633C-7560-4A29-18E81FE58BC5}"/>
              </a:ext>
            </a:extLst>
          </p:cNvPr>
          <p:cNvGrpSpPr/>
          <p:nvPr/>
        </p:nvGrpSpPr>
        <p:grpSpPr>
          <a:xfrm>
            <a:off x="4078534" y="1086833"/>
            <a:ext cx="2533650" cy="1392238"/>
            <a:chOff x="3894504" y="1229359"/>
            <a:chExt cx="2533650" cy="1392238"/>
          </a:xfrm>
        </p:grpSpPr>
        <p:sp>
          <p:nvSpPr>
            <p:cNvPr id="3" name="Text Box 5">
              <a:extLst>
                <a:ext uri="{FF2B5EF4-FFF2-40B4-BE49-F238E27FC236}">
                  <a16:creationId xmlns:a16="http://schemas.microsoft.com/office/drawing/2014/main" id="{703B62FB-B13A-FE04-8F16-39B0E1018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4504" y="2005034"/>
              <a:ext cx="427668" cy="5171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>
                  <a:latin typeface="Arial" charset="0"/>
                  <a:ea typeface="ＭＳ Ｐゴシック" charset="0"/>
                </a:rPr>
                <a:t> s</a:t>
              </a:r>
              <a:r>
                <a:rPr lang="en-US" b="1" i="1" baseline="-25000">
                  <a:latin typeface="Arial" charset="0"/>
                  <a:ea typeface="ＭＳ Ｐゴシック" charset="0"/>
                </a:rPr>
                <a:t>0 </a:t>
              </a:r>
            </a:p>
            <a:p>
              <a:pPr>
                <a:defRPr/>
              </a:pPr>
              <a:endParaRPr lang="en-US" b="1" i="1">
                <a:latin typeface="Arial" charset="0"/>
                <a:ea typeface="ＭＳ Ｐゴシック" charset="0"/>
              </a:endParaRPr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F9B8C90A-EA61-1C06-78DD-E3B3D6B471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2254" y="1357975"/>
              <a:ext cx="18246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4A2D62A4-E15D-8780-D4B7-145FF23049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9745" y="2441269"/>
              <a:ext cx="18246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9" name="Line 9">
              <a:extLst>
                <a:ext uri="{FF2B5EF4-FFF2-40B4-BE49-F238E27FC236}">
                  <a16:creationId xmlns:a16="http://schemas.microsoft.com/office/drawing/2014/main" id="{E7111120-E8C3-B4CD-2D48-186BA6CA1D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798" y="1357975"/>
              <a:ext cx="0" cy="10832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5" name="Text Box 14">
              <a:extLst>
                <a:ext uri="{FF2B5EF4-FFF2-40B4-BE49-F238E27FC236}">
                  <a16:creationId xmlns:a16="http://schemas.microsoft.com/office/drawing/2014/main" id="{A804137B-9423-AB69-A791-340B72BDCD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3300" y="1229359"/>
              <a:ext cx="424854" cy="304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>
                  <a:latin typeface="Arial" charset="0"/>
                  <a:ea typeface="ＭＳ Ｐゴシック" charset="0"/>
                </a:rPr>
                <a:t>-V</a:t>
              </a:r>
              <a:r>
                <a:rPr lang="en-US" b="1" i="1" baseline="-25000">
                  <a:latin typeface="Arial" charset="0"/>
                  <a:ea typeface="ＭＳ Ｐゴシック" charset="0"/>
                </a:rPr>
                <a:t>0</a:t>
              </a:r>
              <a:endParaRPr lang="en-US" b="1" i="1">
                <a:latin typeface="Arial" charset="0"/>
                <a:ea typeface="ＭＳ Ｐゴシック" charset="0"/>
              </a:endParaRPr>
            </a:p>
          </p:txBody>
        </p:sp>
        <p:sp>
          <p:nvSpPr>
            <p:cNvPr id="6" name="Text Box 15">
              <a:extLst>
                <a:ext uri="{FF2B5EF4-FFF2-40B4-BE49-F238E27FC236}">
                  <a16:creationId xmlns:a16="http://schemas.microsoft.com/office/drawing/2014/main" id="{0E6D80BE-9039-9F4D-D55F-6BFDCD6BA5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0486" y="2316631"/>
              <a:ext cx="282767" cy="304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i="1">
                  <a:latin typeface="Arial" charset="0"/>
                  <a:ea typeface="ＭＳ Ｐゴシック" charset="0"/>
                </a:rPr>
                <a:t>0</a:t>
              </a:r>
              <a:endParaRPr lang="en-US" b="1">
                <a:latin typeface="Arial" charset="0"/>
                <a:ea typeface="ＭＳ Ｐゴシック" charset="0"/>
              </a:endParaRPr>
            </a:p>
          </p:txBody>
        </p:sp>
        <p:pic>
          <p:nvPicPr>
            <p:cNvPr id="21" name="Picture 58">
              <a:extLst>
                <a:ext uri="{FF2B5EF4-FFF2-40B4-BE49-F238E27FC236}">
                  <a16:creationId xmlns:a16="http://schemas.microsoft.com/office/drawing/2014/main" id="{F1599B9B-8D20-D2C3-F40A-45A206F51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0745" y="1357975"/>
              <a:ext cx="384666" cy="1083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C8913DA-B0C1-B8FB-B408-E4733D435D46}"/>
                </a:ext>
              </a:extLst>
            </p:cNvPr>
            <p:cNvGrpSpPr/>
            <p:nvPr/>
          </p:nvGrpSpPr>
          <p:grpSpPr>
            <a:xfrm>
              <a:off x="4683886" y="1384350"/>
              <a:ext cx="278970" cy="1009161"/>
              <a:chOff x="7251826" y="1534325"/>
              <a:chExt cx="278970" cy="906944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361A5D4A-4B6C-11CE-0DC1-3402FC7067A6}"/>
                  </a:ext>
                </a:extLst>
              </p:cNvPr>
              <p:cNvCxnSpPr/>
              <p:nvPr/>
            </p:nvCxnSpPr>
            <p:spPr>
              <a:xfrm flipV="1">
                <a:off x="7251826" y="1534325"/>
                <a:ext cx="0" cy="90694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9A52DF77-3F0C-8C78-FB81-BB8F45A7B5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57179" y="1739017"/>
                <a:ext cx="273617" cy="355703"/>
              </a:xfrm>
              <a:prstGeom prst="rect">
                <a:avLst/>
              </a:prstGeom>
            </p:spPr>
          </p:pic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284028B-E4AE-54DD-9FD1-53892AF8BEA2}"/>
              </a:ext>
            </a:extLst>
          </p:cNvPr>
          <p:cNvSpPr txBox="1"/>
          <p:nvPr/>
        </p:nvSpPr>
        <p:spPr>
          <a:xfrm>
            <a:off x="782102" y="5821378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On Cathode: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888D1F-4850-1A1B-D078-136525B5B7D4}"/>
              </a:ext>
            </a:extLst>
          </p:cNvPr>
          <p:cNvSpPr txBox="1"/>
          <p:nvPr/>
        </p:nvSpPr>
        <p:spPr>
          <a:xfrm>
            <a:off x="2704440" y="5821378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Q</a:t>
            </a:r>
            <a:r>
              <a:rPr lang="en-GB" baseline="-25000"/>
              <a:t>C</a:t>
            </a:r>
            <a:r>
              <a:rPr lang="en-GB"/>
              <a:t>(t)= - Q</a:t>
            </a:r>
            <a:r>
              <a:rPr lang="en-GB" baseline="-25000"/>
              <a:t>A</a:t>
            </a:r>
            <a:r>
              <a:rPr lang="en-GB"/>
              <a:t>(t)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0232CA-E009-CADC-E57A-583E88E5A37A}"/>
              </a:ext>
            </a:extLst>
          </p:cNvPr>
          <p:cNvSpPr txBox="1"/>
          <p:nvPr/>
        </p:nvSpPr>
        <p:spPr>
          <a:xfrm>
            <a:off x="4212929" y="5842011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I</a:t>
            </a:r>
            <a:r>
              <a:rPr lang="en-GB" baseline="-25000"/>
              <a:t>C</a:t>
            </a:r>
            <a:r>
              <a:rPr lang="en-GB"/>
              <a:t>(t)= - I</a:t>
            </a:r>
            <a:r>
              <a:rPr lang="en-GB" baseline="-25000"/>
              <a:t>A</a:t>
            </a:r>
            <a:r>
              <a:rPr lang="en-GB"/>
              <a:t>(t)</a:t>
            </a:r>
          </a:p>
        </p:txBody>
      </p:sp>
    </p:spTree>
    <p:extLst>
      <p:ext uri="{BB962C8B-B14F-4D97-AF65-F5344CB8AC3E}">
        <p14:creationId xmlns:p14="http://schemas.microsoft.com/office/powerpoint/2010/main" val="134777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379379" y="-21803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sp>
        <p:nvSpPr>
          <p:cNvPr id="38" name="Text Box 15">
            <a:extLst>
              <a:ext uri="{FF2B5EF4-FFF2-40B4-BE49-F238E27FC236}">
                <a16:creationId xmlns:a16="http://schemas.microsoft.com/office/drawing/2014/main" id="{F60EE674-E5DE-824C-9CC5-0F57CCAF6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273" y="5886645"/>
            <a:ext cx="4880923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it-IT" altLang="en-CH" sz="1600" i="1"/>
              <a:t>H. </a:t>
            </a:r>
            <a:r>
              <a:rPr lang="it-IT" altLang="en-CH" sz="1600" i="1" err="1"/>
              <a:t>Fischle</a:t>
            </a:r>
            <a:r>
              <a:rPr lang="it-IT" altLang="en-CH" sz="1600" i="1"/>
              <a:t> et al, </a:t>
            </a:r>
            <a:r>
              <a:rPr lang="it-IT" altLang="en-CH" sz="1600" i="1" err="1"/>
              <a:t>Nucl</a:t>
            </a:r>
            <a:r>
              <a:rPr lang="it-IT" altLang="en-CH" sz="1600" i="1"/>
              <a:t>. </a:t>
            </a:r>
            <a:r>
              <a:rPr lang="it-IT" altLang="en-CH" sz="1600" i="1" err="1"/>
              <a:t>Instr</a:t>
            </a:r>
            <a:r>
              <a:rPr lang="it-IT" altLang="en-CH" sz="1600" i="1"/>
              <a:t>. and </a:t>
            </a:r>
            <a:r>
              <a:rPr lang="it-IT" altLang="en-CH" sz="1600" i="1" err="1"/>
              <a:t>Meth</a:t>
            </a:r>
            <a:r>
              <a:rPr lang="it-IT" altLang="en-CH" sz="1600" i="1"/>
              <a:t>. A301 (1991) 202 </a:t>
            </a:r>
          </a:p>
        </p:txBody>
      </p:sp>
      <p:grpSp>
        <p:nvGrpSpPr>
          <p:cNvPr id="13" name="Group 10">
            <a:extLst>
              <a:ext uri="{FF2B5EF4-FFF2-40B4-BE49-F238E27FC236}">
                <a16:creationId xmlns:a16="http://schemas.microsoft.com/office/drawing/2014/main" id="{7A71E115-8C44-6E4C-A19A-95BC69703CDB}"/>
              </a:ext>
            </a:extLst>
          </p:cNvPr>
          <p:cNvGrpSpPr>
            <a:grpSpLocks/>
          </p:cNvGrpSpPr>
          <p:nvPr/>
        </p:nvGrpSpPr>
        <p:grpSpPr bwMode="auto">
          <a:xfrm>
            <a:off x="4665339" y="986993"/>
            <a:ext cx="4320034" cy="4658272"/>
            <a:chOff x="2592" y="816"/>
            <a:chExt cx="2794" cy="3264"/>
          </a:xfrm>
        </p:grpSpPr>
        <p:pic>
          <p:nvPicPr>
            <p:cNvPr id="14" name="Picture 11">
              <a:extLst>
                <a:ext uri="{FF2B5EF4-FFF2-40B4-BE49-F238E27FC236}">
                  <a16:creationId xmlns:a16="http://schemas.microsoft.com/office/drawing/2014/main" id="{9955D2C1-782B-B54C-AD6E-B06860E556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816"/>
              <a:ext cx="2554" cy="3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9418FEB1-E182-8643-B509-3409642D97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12" y="2558"/>
              <a:ext cx="0" cy="1309"/>
            </a:xfrm>
            <a:prstGeom prst="line">
              <a:avLst/>
            </a:prstGeom>
            <a:noFill/>
            <a:ln w="19050">
              <a:solidFill>
                <a:srgbClr val="FF0F0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6" name="Line 13">
              <a:extLst>
                <a:ext uri="{FF2B5EF4-FFF2-40B4-BE49-F238E27FC236}">
                  <a16:creationId xmlns:a16="http://schemas.microsoft.com/office/drawing/2014/main" id="{89F9FD0B-7B41-4B4A-98F8-996792DB45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6" y="2747"/>
              <a:ext cx="660" cy="0"/>
            </a:xfrm>
            <a:prstGeom prst="line">
              <a:avLst/>
            </a:prstGeom>
            <a:noFill/>
            <a:ln w="19050">
              <a:solidFill>
                <a:srgbClr val="FF0F0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7" name="Text Box 14">
              <a:extLst>
                <a:ext uri="{FF2B5EF4-FFF2-40B4-BE49-F238E27FC236}">
                  <a16:creationId xmlns:a16="http://schemas.microsoft.com/office/drawing/2014/main" id="{34ED121D-2613-3742-9B8E-478341B7CC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3888"/>
              <a:ext cx="3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i="1">
                  <a:solidFill>
                    <a:srgbClr val="FF0F0F"/>
                  </a:solidFill>
                </a:rPr>
                <a:t>2 keV</a:t>
              </a:r>
            </a:p>
          </p:txBody>
        </p:sp>
        <p:sp>
          <p:nvSpPr>
            <p:cNvPr id="18" name="Text Box 15">
              <a:extLst>
                <a:ext uri="{FF2B5EF4-FFF2-40B4-BE49-F238E27FC236}">
                  <a16:creationId xmlns:a16="http://schemas.microsoft.com/office/drawing/2014/main" id="{8857A27A-6008-C64B-AEE8-AD8953772B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2" y="2641"/>
              <a:ext cx="45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i="1">
                  <a:solidFill>
                    <a:srgbClr val="FF0F0F"/>
                  </a:solidFill>
                </a:rPr>
                <a:t>180 µm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8EA8D2D-B736-7E44-8DC1-152B10E46378}"/>
              </a:ext>
            </a:extLst>
          </p:cNvPr>
          <p:cNvSpPr txBox="1"/>
          <p:nvPr/>
        </p:nvSpPr>
        <p:spPr>
          <a:xfrm>
            <a:off x="379379" y="282540"/>
            <a:ext cx="4943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Cluster Size and </a:t>
            </a:r>
            <a:r>
              <a:rPr lang="en-CH" sz="2000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Electrons Range</a:t>
            </a:r>
            <a:endParaRPr lang="en-CH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B81BEF-EBF3-58C4-ED81-AE466644BE51}"/>
              </a:ext>
            </a:extLst>
          </p:cNvPr>
          <p:cNvSpPr txBox="1"/>
          <p:nvPr/>
        </p:nvSpPr>
        <p:spPr>
          <a:xfrm>
            <a:off x="5718081" y="1732803"/>
            <a:ext cx="155587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GASES AT NTP</a:t>
            </a:r>
          </a:p>
          <a:p>
            <a:r>
              <a:rPr lang="en-GB" sz="1600">
                <a:solidFill>
                  <a:srgbClr val="FF0000"/>
                </a:solidFill>
              </a:rPr>
              <a:t>20</a:t>
            </a:r>
            <a:r>
              <a:rPr lang="en-GB" sz="1600" baseline="30000">
                <a:solidFill>
                  <a:srgbClr val="FF0000"/>
                </a:solidFill>
              </a:rPr>
              <a:t>0</a:t>
            </a:r>
            <a:r>
              <a:rPr lang="en-GB" sz="1600">
                <a:solidFill>
                  <a:srgbClr val="FF0000"/>
                </a:solidFill>
              </a:rPr>
              <a:t>C 1 Atm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FC75CB6-FE60-E37F-D78B-EBF322112761}"/>
              </a:ext>
            </a:extLst>
          </p:cNvPr>
          <p:cNvGrpSpPr/>
          <p:nvPr/>
        </p:nvGrpSpPr>
        <p:grpSpPr>
          <a:xfrm>
            <a:off x="354075" y="986993"/>
            <a:ext cx="4079337" cy="4663711"/>
            <a:chOff x="486385" y="993934"/>
            <a:chExt cx="4132821" cy="4724857"/>
          </a:xfrm>
        </p:grpSpPr>
        <p:grpSp>
          <p:nvGrpSpPr>
            <p:cNvPr id="33" name="Group 14">
              <a:extLst>
                <a:ext uri="{FF2B5EF4-FFF2-40B4-BE49-F238E27FC236}">
                  <a16:creationId xmlns:a16="http://schemas.microsoft.com/office/drawing/2014/main" id="{19BE508A-85A4-B84C-8CE3-85C1EDA854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927" y="993934"/>
              <a:ext cx="3992279" cy="4724857"/>
              <a:chOff x="3072" y="624"/>
              <a:chExt cx="2496" cy="3168"/>
            </a:xfrm>
          </p:grpSpPr>
          <p:grpSp>
            <p:nvGrpSpPr>
              <p:cNvPr id="34" name="Group 10">
                <a:extLst>
                  <a:ext uri="{FF2B5EF4-FFF2-40B4-BE49-F238E27FC236}">
                    <a16:creationId xmlns:a16="http://schemas.microsoft.com/office/drawing/2014/main" id="{BF46DBF3-670B-3D4F-B28D-88FB85FCC8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2" y="624"/>
                <a:ext cx="2496" cy="3168"/>
                <a:chOff x="3360" y="864"/>
                <a:chExt cx="2254" cy="2736"/>
              </a:xfrm>
            </p:grpSpPr>
            <p:pic>
              <p:nvPicPr>
                <p:cNvPr id="36" name="Picture 11">
                  <a:extLst>
                    <a:ext uri="{FF2B5EF4-FFF2-40B4-BE49-F238E27FC236}">
                      <a16:creationId xmlns:a16="http://schemas.microsoft.com/office/drawing/2014/main" id="{24C22CE4-343E-234D-A4B7-AD3DF44CCBD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0" y="864"/>
                  <a:ext cx="2254" cy="27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7" name="Rectangle 12">
                  <a:extLst>
                    <a:ext uri="{FF2B5EF4-FFF2-40B4-BE49-F238E27FC236}">
                      <a16:creationId xmlns:a16="http://schemas.microsoft.com/office/drawing/2014/main" id="{1856E623-AE9E-8A4F-B203-53AF954294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84"/>
                  <a:ext cx="240" cy="33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sp>
            <p:nvSpPr>
              <p:cNvPr id="35" name="Text Box 13">
                <a:extLst>
                  <a:ext uri="{FF2B5EF4-FFF2-40B4-BE49-F238E27FC236}">
                    <a16:creationId xmlns:a16="http://schemas.microsoft.com/office/drawing/2014/main" id="{E22AEFAA-312D-194B-B9D9-B932093273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3" y="3175"/>
                <a:ext cx="1052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it-IT" altLang="en-CH" b="1"/>
                  <a:t>Cluster </a:t>
                </a:r>
                <a:r>
                  <a:rPr lang="it-IT" altLang="en-CH" b="1" err="1"/>
                  <a:t>size n</a:t>
                </a:r>
                <a:endParaRPr lang="it-IT" altLang="en-CH" b="1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2AA7A90-C20D-49D7-F1AA-F7531B5E71D3}"/>
                </a:ext>
              </a:extLst>
            </p:cNvPr>
            <p:cNvSpPr txBox="1"/>
            <p:nvPr/>
          </p:nvSpPr>
          <p:spPr>
            <a:xfrm rot="16200000">
              <a:off x="-145744" y="2215271"/>
              <a:ext cx="16028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/>
                <a:t>Probability P(n)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5F06D90-5894-43BF-108C-D6C6E13D48B7}"/>
                </a:ext>
              </a:extLst>
            </p:cNvPr>
            <p:cNvSpPr/>
            <p:nvPr/>
          </p:nvSpPr>
          <p:spPr>
            <a:xfrm>
              <a:off x="923453" y="1267485"/>
              <a:ext cx="244444" cy="543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C6D6868-4CD5-1AD3-642E-232E6727A0CE}"/>
              </a:ext>
            </a:extLst>
          </p:cNvPr>
          <p:cNvSpPr txBox="1"/>
          <p:nvPr/>
        </p:nvSpPr>
        <p:spPr>
          <a:xfrm>
            <a:off x="1405400" y="1289003"/>
            <a:ext cx="2649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FF0000"/>
                </a:solidFill>
              </a:rPr>
              <a:t>AVERAGE CLUSTER SIZE ~3.5</a:t>
            </a:r>
          </a:p>
        </p:txBody>
      </p:sp>
    </p:spTree>
    <p:extLst>
      <p:ext uri="{BB962C8B-B14F-4D97-AF65-F5344CB8AC3E}">
        <p14:creationId xmlns:p14="http://schemas.microsoft.com/office/powerpoint/2010/main" val="1580746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30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4312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PROPORTIONAL COUNTER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7FFC48-20F1-B623-9272-BB5CB435A69C}"/>
              </a:ext>
            </a:extLst>
          </p:cNvPr>
          <p:cNvSpPr txBox="1"/>
          <p:nvPr/>
        </p:nvSpPr>
        <p:spPr>
          <a:xfrm>
            <a:off x="427839" y="1015372"/>
            <a:ext cx="3756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Single Wire Counter</a:t>
            </a:r>
          </a:p>
          <a:p>
            <a:r>
              <a:rPr lang="en-GB">
                <a:latin typeface="Copperplate" panose="02000504000000020004" pitchFamily="2" charset="77"/>
              </a:rPr>
              <a:t>Rutherford and Geiger (1908)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03A7E66-CDA3-0024-EE94-25CD7F1B37FA}"/>
              </a:ext>
            </a:extLst>
          </p:cNvPr>
          <p:cNvGrpSpPr/>
          <p:nvPr/>
        </p:nvGrpSpPr>
        <p:grpSpPr>
          <a:xfrm>
            <a:off x="368673" y="3595658"/>
            <a:ext cx="1574581" cy="1574581"/>
            <a:chOff x="1738831" y="3366387"/>
            <a:chExt cx="1991793" cy="1991793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BDE6DFC-C124-600D-65DA-F5BDF828F66B}"/>
                </a:ext>
              </a:extLst>
            </p:cNvPr>
            <p:cNvSpPr/>
            <p:nvPr/>
          </p:nvSpPr>
          <p:spPr>
            <a:xfrm>
              <a:off x="1738831" y="3366387"/>
              <a:ext cx="1991793" cy="199179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0CBC309-B5E7-4FBB-9802-1AA8E46C40A3}"/>
                </a:ext>
              </a:extLst>
            </p:cNvPr>
            <p:cNvSpPr/>
            <p:nvPr/>
          </p:nvSpPr>
          <p:spPr>
            <a:xfrm>
              <a:off x="2436776" y="4070065"/>
              <a:ext cx="595903" cy="595903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E1455F4-DF28-73B6-4A6D-F8093F622FE9}"/>
                </a:ext>
              </a:extLst>
            </p:cNvPr>
            <p:cNvSpPr/>
            <p:nvPr/>
          </p:nvSpPr>
          <p:spPr>
            <a:xfrm>
              <a:off x="2527513" y="4165314"/>
              <a:ext cx="414429" cy="414429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7BBACDF-E1B3-6798-B78C-0E44BA0E5AE6}"/>
                </a:ext>
              </a:extLst>
            </p:cNvPr>
            <p:cNvSpPr/>
            <p:nvPr/>
          </p:nvSpPr>
          <p:spPr>
            <a:xfrm>
              <a:off x="2585697" y="4223498"/>
              <a:ext cx="298060" cy="29806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90DE689-9F7F-E4AF-08B3-2BCC87CC767E}"/>
                </a:ext>
              </a:extLst>
            </p:cNvPr>
            <p:cNvSpPr/>
            <p:nvPr/>
          </p:nvSpPr>
          <p:spPr>
            <a:xfrm>
              <a:off x="2298739" y="3936115"/>
              <a:ext cx="871977" cy="871977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D87AEA5-1B45-CB6D-7DB6-A96B843C8FB8}"/>
                </a:ext>
              </a:extLst>
            </p:cNvPr>
            <p:cNvSpPr/>
            <p:nvPr/>
          </p:nvSpPr>
          <p:spPr>
            <a:xfrm>
              <a:off x="2624585" y="4264271"/>
              <a:ext cx="220284" cy="220284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10C14D8-D720-EC5F-9788-0E8F7D4E8B76}"/>
                </a:ext>
              </a:extLst>
            </p:cNvPr>
            <p:cNvSpPr/>
            <p:nvPr/>
          </p:nvSpPr>
          <p:spPr>
            <a:xfrm>
              <a:off x="2661766" y="4305428"/>
              <a:ext cx="145922" cy="145922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5D7B5CA-3B77-578A-9FD5-BA471AADE3AB}"/>
                </a:ext>
              </a:extLst>
            </p:cNvPr>
            <p:cNvSpPr/>
            <p:nvPr/>
          </p:nvSpPr>
          <p:spPr>
            <a:xfrm>
              <a:off x="2057534" y="3690823"/>
              <a:ext cx="1354386" cy="1354386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E3C1EED-2016-0144-DF38-4EF72B891F6D}"/>
                </a:ext>
              </a:extLst>
            </p:cNvPr>
            <p:cNvSpPr/>
            <p:nvPr/>
          </p:nvSpPr>
          <p:spPr>
            <a:xfrm>
              <a:off x="2689083" y="4331486"/>
              <a:ext cx="91289" cy="91289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74A3AA3-FD14-D89D-89F9-F7A3787305B8}"/>
              </a:ext>
            </a:extLst>
          </p:cNvPr>
          <p:cNvSpPr txBox="1"/>
          <p:nvPr/>
        </p:nvSpPr>
        <p:spPr>
          <a:xfrm>
            <a:off x="360621" y="293385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Radial Electric Field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128AF56-D3A2-FC67-2DBD-909E60DC8ED4}"/>
              </a:ext>
            </a:extLst>
          </p:cNvPr>
          <p:cNvGrpSpPr/>
          <p:nvPr/>
        </p:nvGrpSpPr>
        <p:grpSpPr>
          <a:xfrm>
            <a:off x="2061680" y="3259968"/>
            <a:ext cx="3242452" cy="3085200"/>
            <a:chOff x="2552061" y="3275262"/>
            <a:chExt cx="3242452" cy="308520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CDA8881-4393-B346-852D-459A8C8156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4980"/>
            <a:stretch/>
          </p:blipFill>
          <p:spPr>
            <a:xfrm>
              <a:off x="2552061" y="3275262"/>
              <a:ext cx="3242452" cy="3085200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58CC095-DE21-C227-4A17-D077D05FB119}"/>
                </a:ext>
              </a:extLst>
            </p:cNvPr>
            <p:cNvCxnSpPr/>
            <p:nvPr/>
          </p:nvCxnSpPr>
          <p:spPr>
            <a:xfrm>
              <a:off x="3146735" y="3728078"/>
              <a:ext cx="0" cy="233432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74D05AE-353D-5C6D-4C81-539693C8D179}"/>
                </a:ext>
              </a:extLst>
            </p:cNvPr>
            <p:cNvSpPr txBox="1"/>
            <p:nvPr/>
          </p:nvSpPr>
          <p:spPr>
            <a:xfrm>
              <a:off x="3205378" y="5644803"/>
              <a:ext cx="671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Copperplate" panose="02000504000000020004" pitchFamily="2" charset="77"/>
                </a:rPr>
                <a:t>Drift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7C6A80B-2541-8943-EEF2-1C7734B816DC}"/>
                </a:ext>
              </a:extLst>
            </p:cNvPr>
            <p:cNvSpPr txBox="1"/>
            <p:nvPr/>
          </p:nvSpPr>
          <p:spPr>
            <a:xfrm rot="16200000">
              <a:off x="2258885" y="5023968"/>
              <a:ext cx="15376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Copperplate" panose="02000504000000020004" pitchFamily="2" charset="77"/>
                </a:rPr>
                <a:t>Multiplication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F491F4E-ADFE-5D66-D7FF-875120720099}"/>
                </a:ext>
              </a:extLst>
            </p:cNvPr>
            <p:cNvSpPr txBox="1"/>
            <p:nvPr/>
          </p:nvSpPr>
          <p:spPr>
            <a:xfrm>
              <a:off x="2982128" y="3420301"/>
              <a:ext cx="1460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Copperplate" panose="02000504000000020004" pitchFamily="2" charset="77"/>
                </a:rPr>
                <a:t>Critical Field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8364373-BD1B-38EC-EBD6-AB1D2885F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170" y="977859"/>
            <a:ext cx="4230481" cy="53272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4F0D7A-58BB-8925-BFD2-4FDE6218F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673" y="1736704"/>
            <a:ext cx="4485497" cy="98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33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31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 Multiplication</a:t>
            </a:r>
          </a:p>
        </p:txBody>
      </p:sp>
      <p:graphicFrame>
        <p:nvGraphicFramePr>
          <p:cNvPr id="4" name="Object 7">
            <a:extLst>
              <a:ext uri="{FF2B5EF4-FFF2-40B4-BE49-F238E27FC236}">
                <a16:creationId xmlns:a16="http://schemas.microsoft.com/office/drawing/2014/main" id="{5248BDFD-B96F-2BEE-3D9C-27108036D1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254494"/>
              </p:ext>
            </p:extLst>
          </p:nvPr>
        </p:nvGraphicFramePr>
        <p:xfrm>
          <a:off x="771222" y="1876846"/>
          <a:ext cx="1292195" cy="590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89000" imgH="406400" progId="Equation.3">
                  <p:embed/>
                </p:oleObj>
              </mc:Choice>
              <mc:Fallback>
                <p:oleObj name="Equation" r:id="rId2" imgW="889000" imgH="406400" progId="Equation.3">
                  <p:embed/>
                  <p:pic>
                    <p:nvPicPr>
                      <p:cNvPr id="29702" name="Object 7">
                        <a:extLst>
                          <a:ext uri="{FF2B5EF4-FFF2-40B4-BE49-F238E27FC236}">
                            <a16:creationId xmlns:a16="http://schemas.microsoft.com/office/drawing/2014/main" id="{681994BA-915D-9D0A-87D9-84C3D30B98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222" y="1876846"/>
                        <a:ext cx="1292195" cy="590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0">
            <a:extLst>
              <a:ext uri="{FF2B5EF4-FFF2-40B4-BE49-F238E27FC236}">
                <a16:creationId xmlns:a16="http://schemas.microsoft.com/office/drawing/2014/main" id="{7E089924-DDE6-49F4-930F-F6C803DAD9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6973332"/>
              </p:ext>
            </p:extLst>
          </p:nvPr>
        </p:nvGraphicFramePr>
        <p:xfrm>
          <a:off x="630255" y="3690121"/>
          <a:ext cx="2260915" cy="724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63700" imgH="533400" progId="Equation.3">
                  <p:embed/>
                </p:oleObj>
              </mc:Choice>
              <mc:Fallback>
                <p:oleObj name="Equation" r:id="rId4" imgW="1663700" imgH="533400" progId="Equation.3">
                  <p:embed/>
                  <p:pic>
                    <p:nvPicPr>
                      <p:cNvPr id="29705" name="Object 10">
                        <a:extLst>
                          <a:ext uri="{FF2B5EF4-FFF2-40B4-BE49-F238E27FC236}">
                            <a16:creationId xmlns:a16="http://schemas.microsoft.com/office/drawing/2014/main" id="{65732173-FC10-B034-0B16-2DC539E76C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255" y="3690121"/>
                        <a:ext cx="2260915" cy="7249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4A1E349-F9BB-125F-91A0-A3247FB0A991}"/>
              </a:ext>
            </a:extLst>
          </p:cNvPr>
          <p:cNvSpPr txBox="1"/>
          <p:nvPr/>
        </p:nvSpPr>
        <p:spPr>
          <a:xfrm>
            <a:off x="238538" y="857148"/>
            <a:ext cx="36150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Avalanche Size Probablility </a:t>
            </a:r>
          </a:p>
          <a:p>
            <a:r>
              <a:rPr lang="en-GB">
                <a:latin typeface="Copperplate" panose="02000504000000020004" pitchFamily="2" charset="77"/>
              </a:rPr>
              <a:t>for 1 Primary Electron</a:t>
            </a:r>
          </a:p>
          <a:p>
            <a:r>
              <a:rPr lang="en-GB">
                <a:latin typeface="Copperplate" panose="02000504000000020004" pitchFamily="2" charset="77"/>
              </a:rPr>
              <a:t>(Furry Law):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026C99-768C-DD72-60C3-7DC274A390F4}"/>
              </a:ext>
            </a:extLst>
          </p:cNvPr>
          <p:cNvSpPr txBox="1"/>
          <p:nvPr/>
        </p:nvSpPr>
        <p:spPr>
          <a:xfrm>
            <a:off x="255871" y="2936727"/>
            <a:ext cx="3615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Avalanche Size Probablility </a:t>
            </a:r>
          </a:p>
          <a:p>
            <a:r>
              <a:rPr lang="en-GB">
                <a:latin typeface="Copperplate" panose="02000504000000020004" pitchFamily="2" charset="77"/>
              </a:rPr>
              <a:t>for </a:t>
            </a:r>
            <a:r>
              <a:rPr lang="en-GB" i="1"/>
              <a:t>n</a:t>
            </a:r>
            <a:r>
              <a:rPr lang="en-GB">
                <a:latin typeface="Copperplate" panose="02000504000000020004" pitchFamily="2" charset="77"/>
              </a:rPr>
              <a:t> Primary Electrons:</a:t>
            </a:r>
          </a:p>
        </p:txBody>
      </p:sp>
      <p:pic>
        <p:nvPicPr>
          <p:cNvPr id="22" name="Picture 4" descr="Furry avalanche size tris">
            <a:extLst>
              <a:ext uri="{FF2B5EF4-FFF2-40B4-BE49-F238E27FC236}">
                <a16:creationId xmlns:a16="http://schemas.microsoft.com/office/drawing/2014/main" id="{0D930589-775D-FC94-BBE7-F6EC42020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923" y="1619321"/>
            <a:ext cx="5365750" cy="392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5643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32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27839" y="97719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 Multiplication</a:t>
            </a:r>
          </a:p>
        </p:txBody>
      </p:sp>
      <p:pic>
        <p:nvPicPr>
          <p:cNvPr id="2" name="Picture 4" descr="Polya distributions">
            <a:extLst>
              <a:ext uri="{FF2B5EF4-FFF2-40B4-BE49-F238E27FC236}">
                <a16:creationId xmlns:a16="http://schemas.microsoft.com/office/drawing/2014/main" id="{24B74A6A-0A7B-BF85-449D-580274981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35" y="2421770"/>
            <a:ext cx="4576090" cy="399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10">
            <a:extLst>
              <a:ext uri="{FF2B5EF4-FFF2-40B4-BE49-F238E27FC236}">
                <a16:creationId xmlns:a16="http://schemas.microsoft.com/office/drawing/2014/main" id="{AAE56156-F06B-38F8-79B6-B630D90C48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522099"/>
              </p:ext>
            </p:extLst>
          </p:nvPr>
        </p:nvGraphicFramePr>
        <p:xfrm>
          <a:off x="917107" y="1739338"/>
          <a:ext cx="2405433" cy="646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701800" imgH="457200" progId="Equation.3">
                  <p:embed/>
                </p:oleObj>
              </mc:Choice>
              <mc:Fallback>
                <p:oleObj name="Equation" r:id="rId3" imgW="1701800" imgH="457200" progId="Equation.3">
                  <p:embed/>
                  <p:pic>
                    <p:nvPicPr>
                      <p:cNvPr id="30729" name="Object 10">
                        <a:extLst>
                          <a:ext uri="{FF2B5EF4-FFF2-40B4-BE49-F238E27FC236}">
                            <a16:creationId xmlns:a16="http://schemas.microsoft.com/office/drawing/2014/main" id="{8F96A58B-4FAF-B88E-3329-F16BA9A4AD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107" y="1739338"/>
                        <a:ext cx="2405433" cy="6463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5AA67A8-A5D4-25CB-4609-77902AD3A54D}"/>
              </a:ext>
            </a:extLst>
          </p:cNvPr>
          <p:cNvSpPr txBox="1"/>
          <p:nvPr/>
        </p:nvSpPr>
        <p:spPr>
          <a:xfrm>
            <a:off x="219304" y="842261"/>
            <a:ext cx="3801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Avalanche Size Probability at </a:t>
            </a:r>
          </a:p>
          <a:p>
            <a:r>
              <a:rPr lang="en-GB">
                <a:latin typeface="Copperplate" panose="02000504000000020004" pitchFamily="2" charset="77"/>
              </a:rPr>
              <a:t>High Fields (High Gains) </a:t>
            </a:r>
          </a:p>
          <a:p>
            <a:r>
              <a:rPr lang="en-GB">
                <a:latin typeface="Copperplate" panose="02000504000000020004" pitchFamily="2" charset="77"/>
              </a:rPr>
              <a:t>Polya function:</a:t>
            </a:r>
          </a:p>
        </p:txBody>
      </p:sp>
      <p:pic>
        <p:nvPicPr>
          <p:cNvPr id="6" name="Picture 5" descr="schlumbohm">
            <a:extLst>
              <a:ext uri="{FF2B5EF4-FFF2-40B4-BE49-F238E27FC236}">
                <a16:creationId xmlns:a16="http://schemas.microsoft.com/office/drawing/2014/main" id="{648509B1-AA85-A713-6C87-920C600ED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377" y="1488960"/>
            <a:ext cx="277177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33FE057C-8378-A921-33B6-0DC3F0C42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0649" y="6007927"/>
            <a:ext cx="3680816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i="1">
                <a:ea typeface="ＭＳ Ｐゴシック" charset="0"/>
              </a:rPr>
              <a:t>H. Sclumbohm, Zeit. Physik 151(1958)563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0645D1-DF86-D4C3-2F4D-C2D3BA68B786}"/>
              </a:ext>
            </a:extLst>
          </p:cNvPr>
          <p:cNvSpPr txBox="1"/>
          <p:nvPr/>
        </p:nvSpPr>
        <p:spPr>
          <a:xfrm>
            <a:off x="4772290" y="842629"/>
            <a:ext cx="4378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Single Electron Avalanche Size</a:t>
            </a:r>
          </a:p>
          <a:p>
            <a:r>
              <a:rPr lang="en-GB">
                <a:latin typeface="Copperplate" panose="02000504000000020004" pitchFamily="2" charset="77"/>
              </a:rPr>
              <a:t>at Increasing Gains</a:t>
            </a:r>
            <a:r>
              <a:rPr lang="en-GB">
                <a:latin typeface="Copperplate" panose="02000504000000020004" pitchFamily="2" charset="77"/>
                <a:sym typeface="Wingdings" pitchFamily="2" charset="2"/>
              </a:rPr>
              <a:t> (</a:t>
            </a:r>
            <a:r>
              <a:rPr lang="en-GB">
                <a:latin typeface="Copperplate" panose="02000504000000020004" pitchFamily="2" charset="77"/>
              </a:rPr>
              <a:t>Experimental):</a:t>
            </a:r>
          </a:p>
        </p:txBody>
      </p:sp>
    </p:spTree>
    <p:extLst>
      <p:ext uri="{BB962C8B-B14F-4D97-AF65-F5344CB8AC3E}">
        <p14:creationId xmlns:p14="http://schemas.microsoft.com/office/powerpoint/2010/main" val="17171296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33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385894" y="136275"/>
            <a:ext cx="6558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GASEOUS COUNTERS: MWPCs TO MPGDs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4A0580-B406-D658-1C41-1F4CEFA8E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40" y="1417352"/>
            <a:ext cx="2367575" cy="23493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EBAA4E-3C83-2215-0C6B-429A8F3D0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338" y="2823282"/>
            <a:ext cx="2617366" cy="26173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5323AA-B6CC-F15D-6F48-07AACF9E8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2484" y="1990527"/>
            <a:ext cx="2630953" cy="26917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A953728-D2A4-6970-DE28-31C4157B6F5E}"/>
              </a:ext>
            </a:extLst>
          </p:cNvPr>
          <p:cNvSpPr txBox="1"/>
          <p:nvPr/>
        </p:nvSpPr>
        <p:spPr>
          <a:xfrm>
            <a:off x="461395" y="1009731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MWPC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451779-1A19-4BA9-E83A-4180657D9B90}"/>
              </a:ext>
            </a:extLst>
          </p:cNvPr>
          <p:cNvSpPr txBox="1"/>
          <p:nvPr/>
        </p:nvSpPr>
        <p:spPr>
          <a:xfrm>
            <a:off x="3092484" y="1620807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MICROMEGAS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0EDF8A-3552-1E95-C96E-DED80EE23069}"/>
              </a:ext>
            </a:extLst>
          </p:cNvPr>
          <p:cNvSpPr txBox="1"/>
          <p:nvPr/>
        </p:nvSpPr>
        <p:spPr>
          <a:xfrm>
            <a:off x="5925338" y="238636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GEM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2264D3-1FD6-780F-D953-FE054C4C45C1}"/>
              </a:ext>
            </a:extLst>
          </p:cNvPr>
          <p:cNvSpPr txBox="1"/>
          <p:nvPr/>
        </p:nvSpPr>
        <p:spPr>
          <a:xfrm>
            <a:off x="1187678" y="4914027"/>
            <a:ext cx="4192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MiroGroove, MicroGap,MicroPixel</a:t>
            </a:r>
          </a:p>
          <a:p>
            <a:r>
              <a:rPr lang="en-GB">
                <a:latin typeface="Copperplate" panose="02000504000000020004" pitchFamily="2" charset="77"/>
              </a:rPr>
              <a:t>Resistive Plate Well ………..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9C5440-4296-426A-2955-E575957D5377}"/>
              </a:ext>
            </a:extLst>
          </p:cNvPr>
          <p:cNvSpPr txBox="1"/>
          <p:nvPr/>
        </p:nvSpPr>
        <p:spPr>
          <a:xfrm>
            <a:off x="715201" y="4914027"/>
            <a:ext cx="399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>
                <a:solidFill>
                  <a:srgbClr val="FF0000"/>
                </a:solidFill>
                <a:latin typeface="Copperplate" panose="02000504000000020004" pitchFamily="2" charset="77"/>
              </a:rPr>
              <a:t>+</a:t>
            </a:r>
          </a:p>
        </p:txBody>
      </p:sp>
      <p:sp>
        <p:nvSpPr>
          <p:cNvPr id="6" name="Pentagon 5">
            <a:extLst>
              <a:ext uri="{FF2B5EF4-FFF2-40B4-BE49-F238E27FC236}">
                <a16:creationId xmlns:a16="http://schemas.microsoft.com/office/drawing/2014/main" id="{00223A92-7F30-DFBF-0234-EBA03517D595}"/>
              </a:ext>
            </a:extLst>
          </p:cNvPr>
          <p:cNvSpPr/>
          <p:nvPr/>
        </p:nvSpPr>
        <p:spPr>
          <a:xfrm>
            <a:off x="1464570" y="5890231"/>
            <a:ext cx="5886779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9012A-35EB-D163-0F95-D6A22BFF974E}"/>
              </a:ext>
            </a:extLst>
          </p:cNvPr>
          <p:cNvSpPr txBox="1"/>
          <p:nvPr/>
        </p:nvSpPr>
        <p:spPr>
          <a:xfrm>
            <a:off x="2102069" y="5863138"/>
            <a:ext cx="5069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chemeClr val="bg2"/>
                </a:solidFill>
              </a:rPr>
              <a:t>Esther Ferrer Ribas: MPGD TECHNOLOGIES</a:t>
            </a:r>
          </a:p>
        </p:txBody>
      </p:sp>
    </p:spTree>
    <p:extLst>
      <p:ext uri="{BB962C8B-B14F-4D97-AF65-F5344CB8AC3E}">
        <p14:creationId xmlns:p14="http://schemas.microsoft.com/office/powerpoint/2010/main" val="10817870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34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399063" y="0"/>
            <a:ext cx="67281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Very High Fields: </a:t>
            </a:r>
          </a:p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Transition Avalanche  ➞ Streamer   ➞  Discharge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24CA53AD-6726-0AF8-A4A2-E3D8C9D7A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693266"/>
            <a:ext cx="2309813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5E4B7EF6-5EB1-E80F-CED9-56F142220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0" y="1693266"/>
            <a:ext cx="23114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363EF808-97F7-38F5-4E41-839DF275A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4004913"/>
            <a:ext cx="2455863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" name="Picture 9">
            <a:extLst>
              <a:ext uri="{FF2B5EF4-FFF2-40B4-BE49-F238E27FC236}">
                <a16:creationId xmlns:a16="http://schemas.microsoft.com/office/drawing/2014/main" id="{46E87875-3ABC-49C7-5BE7-7E992742B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840" y="4027950"/>
            <a:ext cx="3141663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34C355A-D81B-36D4-D122-66F580414632}"/>
              </a:ext>
            </a:extLst>
          </p:cNvPr>
          <p:cNvSpPr txBox="1"/>
          <p:nvPr/>
        </p:nvSpPr>
        <p:spPr>
          <a:xfrm>
            <a:off x="779305" y="908188"/>
            <a:ext cx="7000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The field is Increased in Front and Behind the Avalanche</a:t>
            </a:r>
          </a:p>
          <a:p>
            <a:r>
              <a:rPr lang="en-GB">
                <a:latin typeface="Copperplate" panose="02000504000000020004" pitchFamily="2" charset="77"/>
              </a:rPr>
              <a:t>Photons are Emitted and Reconverted in the High Field: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1E6D46-1CC0-0643-5B27-EF91CC7B994B}"/>
              </a:ext>
            </a:extLst>
          </p:cNvPr>
          <p:cNvSpPr txBox="1"/>
          <p:nvPr/>
        </p:nvSpPr>
        <p:spPr>
          <a:xfrm>
            <a:off x="633743" y="3450237"/>
            <a:ext cx="4204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Secondary Avalanches Formation: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DED79E-2931-A326-6CE9-74C4D61A06C8}"/>
              </a:ext>
            </a:extLst>
          </p:cNvPr>
          <p:cNvSpPr txBox="1"/>
          <p:nvPr/>
        </p:nvSpPr>
        <p:spPr>
          <a:xfrm>
            <a:off x="5050273" y="3231203"/>
            <a:ext cx="3999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Tansition to Forward-Backward </a:t>
            </a:r>
          </a:p>
          <a:p>
            <a:r>
              <a:rPr lang="en-GB">
                <a:latin typeface="Copperplate" panose="02000504000000020004" pitchFamily="2" charset="77"/>
              </a:rPr>
              <a:t>Streamer: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9FB660-52EE-19E8-50E1-670640A97320}"/>
              </a:ext>
            </a:extLst>
          </p:cNvPr>
          <p:cNvSpPr txBox="1"/>
          <p:nvPr/>
        </p:nvSpPr>
        <p:spPr>
          <a:xfrm>
            <a:off x="5594350" y="5366332"/>
            <a:ext cx="1890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rgbClr val="FF0000"/>
                </a:solidFill>
                <a:latin typeface="Copperplate" panose="02000504000000020004" pitchFamily="2" charset="77"/>
              </a:rPr>
              <a:t>DISCHARGE 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8ACB5D-3A8B-6DAD-F0BD-9B673B3B7AAA}"/>
              </a:ext>
            </a:extLst>
          </p:cNvPr>
          <p:cNvSpPr txBox="1"/>
          <p:nvPr/>
        </p:nvSpPr>
        <p:spPr>
          <a:xfrm>
            <a:off x="2198138" y="5779771"/>
            <a:ext cx="5067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>
                <a:solidFill>
                  <a:srgbClr val="FF0000"/>
                </a:solidFill>
                <a:latin typeface="Copperplate" panose="02000504000000020004" pitchFamily="2" charset="77"/>
              </a:rPr>
              <a:t>Raether Limit: ~ 10</a:t>
            </a:r>
            <a:r>
              <a:rPr lang="en-GB" sz="2000" b="1" baseline="30000">
                <a:solidFill>
                  <a:srgbClr val="FF0000"/>
                </a:solidFill>
                <a:latin typeface="Copperplate" panose="02000504000000020004" pitchFamily="2" charset="77"/>
              </a:rPr>
              <a:t>7</a:t>
            </a:r>
            <a:r>
              <a:rPr lang="en-GB" sz="2000" b="1">
                <a:solidFill>
                  <a:srgbClr val="FF0000"/>
                </a:solidFill>
                <a:latin typeface="Copperplate" panose="02000504000000020004" pitchFamily="2" charset="77"/>
              </a:rPr>
              <a:t> electrons-ions </a:t>
            </a:r>
          </a:p>
        </p:txBody>
      </p:sp>
    </p:spTree>
    <p:extLst>
      <p:ext uri="{BB962C8B-B14F-4D97-AF65-F5344CB8AC3E}">
        <p14:creationId xmlns:p14="http://schemas.microsoft.com/office/powerpoint/2010/main" val="14998298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35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507705" y="153909"/>
            <a:ext cx="1776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Discharge</a:t>
            </a:r>
            <a:endParaRPr lang="en-CH" sz="2000">
              <a:solidFill>
                <a:schemeClr val="bg1"/>
              </a:solidFill>
              <a:latin typeface="Copperplate" panose="02000504000000020004" pitchFamily="2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906807-5B3D-5025-F998-6C97088AF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486" y="3031891"/>
            <a:ext cx="3400772" cy="24405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239C42-4054-7F35-F6A0-03534D9E30B7}"/>
              </a:ext>
            </a:extLst>
          </p:cNvPr>
          <p:cNvSpPr txBox="1"/>
          <p:nvPr/>
        </p:nvSpPr>
        <p:spPr>
          <a:xfrm>
            <a:off x="775989" y="891792"/>
            <a:ext cx="444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Destructive Effects of Discharges: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1DC285-3B00-D781-D482-4F53CB455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782" y="1713090"/>
            <a:ext cx="1973945" cy="19739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7DEEAA-714C-AF10-F797-FB3A876C7D87}"/>
              </a:ext>
            </a:extLst>
          </p:cNvPr>
          <p:cNvSpPr txBox="1"/>
          <p:nvPr/>
        </p:nvSpPr>
        <p:spPr>
          <a:xfrm>
            <a:off x="2892678" y="191023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Drift Chamber (1974)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3E057E-6B60-EBB4-51AB-F48B9DBFCD45}"/>
              </a:ext>
            </a:extLst>
          </p:cNvPr>
          <p:cNvSpPr txBox="1"/>
          <p:nvPr/>
        </p:nvSpPr>
        <p:spPr>
          <a:xfrm>
            <a:off x="6615553" y="2511912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MSGC (1994)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7C0451F6-E73A-F7B1-6046-6FC7BE64461A}"/>
              </a:ext>
            </a:extLst>
          </p:cNvPr>
          <p:cNvSpPr/>
          <p:nvPr/>
        </p:nvSpPr>
        <p:spPr>
          <a:xfrm>
            <a:off x="1628610" y="5970912"/>
            <a:ext cx="6306700" cy="3693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9855D4-CD9F-E56C-EF0F-A04B153C8D5D}"/>
              </a:ext>
            </a:extLst>
          </p:cNvPr>
          <p:cNvSpPr txBox="1"/>
          <p:nvPr/>
        </p:nvSpPr>
        <p:spPr>
          <a:xfrm>
            <a:off x="2230011" y="5964776"/>
            <a:ext cx="5128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>
                <a:solidFill>
                  <a:schemeClr val="bg1">
                    <a:lumMod val="95000"/>
                  </a:schemeClr>
                </a:solidFill>
              </a:rPr>
              <a:t>Piotr Gasik: GAS DETECTORS PHYSICS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3D416F-6FA8-3450-509A-162422BC9188}"/>
              </a:ext>
            </a:extLst>
          </p:cNvPr>
          <p:cNvSpPr txBox="1"/>
          <p:nvPr/>
        </p:nvSpPr>
        <p:spPr>
          <a:xfrm>
            <a:off x="283284" y="5547768"/>
            <a:ext cx="580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Discharge Prevention and Mitigation in MPGDs:</a:t>
            </a:r>
          </a:p>
        </p:txBody>
      </p:sp>
    </p:spTree>
    <p:extLst>
      <p:ext uri="{BB962C8B-B14F-4D97-AF65-F5344CB8AC3E}">
        <p14:creationId xmlns:p14="http://schemas.microsoft.com/office/powerpoint/2010/main" val="34708360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5F1B4DE-3678-B4E0-59C3-3302EC97E5A8}"/>
              </a:ext>
            </a:extLst>
          </p:cNvPr>
          <p:cNvSpPr/>
          <p:nvPr/>
        </p:nvSpPr>
        <p:spPr>
          <a:xfrm>
            <a:off x="1421176" y="5777048"/>
            <a:ext cx="6819441" cy="43309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36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516758" y="126748"/>
            <a:ext cx="6094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To Know More on Gaseous Detectors: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8BB4EF-06D2-C706-945A-E0F60A755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81" y="1199184"/>
            <a:ext cx="2568744" cy="373338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384906B-BBBD-7208-F098-652E34F25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437" y="1209766"/>
            <a:ext cx="2686346" cy="373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9CF6DE-7956-988C-674A-403FF079A411}"/>
              </a:ext>
            </a:extLst>
          </p:cNvPr>
          <p:cNvSpPr txBox="1"/>
          <p:nvPr/>
        </p:nvSpPr>
        <p:spPr>
          <a:xfrm>
            <a:off x="1421176" y="5748473"/>
            <a:ext cx="6938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solidFill>
                  <a:schemeClr val="bg1"/>
                </a:solidFill>
                <a:latin typeface="Copperplate" panose="02000504000000020004" pitchFamily="2" charset="77"/>
              </a:rPr>
              <a:t>…. and the other lectures at this School!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DBE13F-8B2A-8D9F-FC1A-E7DE11E16953}"/>
              </a:ext>
            </a:extLst>
          </p:cNvPr>
          <p:cNvSpPr txBox="1"/>
          <p:nvPr/>
        </p:nvSpPr>
        <p:spPr>
          <a:xfrm>
            <a:off x="255871" y="4961145"/>
            <a:ext cx="594906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pperplate" panose="02000504000000020004" pitchFamily="2" charset="77"/>
              </a:rPr>
              <a:t>F. Sauli and E. Oliveri: Gas Detectors Handbook </a:t>
            </a:r>
          </a:p>
          <a:p>
            <a:r>
              <a:rPr lang="en-GB" sz="1600">
                <a:latin typeface="Copperplate" panose="02000504000000020004" pitchFamily="2" charset="77"/>
                <a:hlinkClick r:id="rId4"/>
              </a:rPr>
              <a:t>http://fabio.home.cern.ch/fabio/handbook.html</a:t>
            </a:r>
            <a:endParaRPr lang="en-GB" sz="1600">
              <a:latin typeface="Copperplate" panose="02000504000000020004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B57D1F-FB6F-8AD5-DC41-969088405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1594" y="1214334"/>
            <a:ext cx="2778993" cy="372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00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4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60B66FC-7CE0-6830-A0B0-94CBC4BA02A6}"/>
              </a:ext>
            </a:extLst>
          </p:cNvPr>
          <p:cNvGrpSpPr/>
          <p:nvPr/>
        </p:nvGrpSpPr>
        <p:grpSpPr>
          <a:xfrm>
            <a:off x="670503" y="2635462"/>
            <a:ext cx="3136900" cy="1959809"/>
            <a:chOff x="670503" y="2635462"/>
            <a:chExt cx="3136900" cy="1959809"/>
          </a:xfrm>
        </p:grpSpPr>
        <p:sp>
          <p:nvSpPr>
            <p:cNvPr id="57" name="Rectangle 22">
              <a:extLst>
                <a:ext uri="{FF2B5EF4-FFF2-40B4-BE49-F238E27FC236}">
                  <a16:creationId xmlns:a16="http://schemas.microsoft.com/office/drawing/2014/main" id="{3D57387F-C98B-F644-8F2C-01E5824B6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503" y="2857166"/>
              <a:ext cx="3136900" cy="144818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8" name="Line 23">
              <a:extLst>
                <a:ext uri="{FF2B5EF4-FFF2-40B4-BE49-F238E27FC236}">
                  <a16:creationId xmlns:a16="http://schemas.microsoft.com/office/drawing/2014/main" id="{5DE28546-2848-E84D-80AD-8852C2F70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7223" y="3861411"/>
              <a:ext cx="2838148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59" name="Line 24">
              <a:extLst>
                <a:ext uri="{FF2B5EF4-FFF2-40B4-BE49-F238E27FC236}">
                  <a16:creationId xmlns:a16="http://schemas.microsoft.com/office/drawing/2014/main" id="{A78FF6ED-D817-7945-9AB2-C70B358B24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879" y="4167426"/>
              <a:ext cx="597505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0" name="Line 25">
              <a:extLst>
                <a:ext uri="{FF2B5EF4-FFF2-40B4-BE49-F238E27FC236}">
                  <a16:creationId xmlns:a16="http://schemas.microsoft.com/office/drawing/2014/main" id="{0E4CCDA7-4809-064A-8C23-5FCD48D79E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760" y="4167426"/>
              <a:ext cx="597505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1" name="Line 26">
              <a:extLst>
                <a:ext uri="{FF2B5EF4-FFF2-40B4-BE49-F238E27FC236}">
                  <a16:creationId xmlns:a16="http://schemas.microsoft.com/office/drawing/2014/main" id="{68FA2BE6-FB44-7146-BC09-41A81F23BF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3641" y="4167426"/>
              <a:ext cx="597505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" name="Line 27">
              <a:extLst>
                <a:ext uri="{FF2B5EF4-FFF2-40B4-BE49-F238E27FC236}">
                  <a16:creationId xmlns:a16="http://schemas.microsoft.com/office/drawing/2014/main" id="{F36367D2-125D-C944-AD35-A7AFBC87A0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0522" y="4167426"/>
              <a:ext cx="597505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3" name="Line 28">
              <a:extLst>
                <a:ext uri="{FF2B5EF4-FFF2-40B4-BE49-F238E27FC236}">
                  <a16:creationId xmlns:a16="http://schemas.microsoft.com/office/drawing/2014/main" id="{5EE62328-93C0-4640-93C1-770450371D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9879" y="2979285"/>
              <a:ext cx="2755680" cy="15804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8" name="Freeform 33">
              <a:extLst>
                <a:ext uri="{FF2B5EF4-FFF2-40B4-BE49-F238E27FC236}">
                  <a16:creationId xmlns:a16="http://schemas.microsoft.com/office/drawing/2014/main" id="{3DC14088-5996-284E-93B3-F154897070F8}"/>
                </a:ext>
              </a:extLst>
            </p:cNvPr>
            <p:cNvSpPr>
              <a:spLocks/>
            </p:cNvSpPr>
            <p:nvPr/>
          </p:nvSpPr>
          <p:spPr bwMode="auto">
            <a:xfrm rot="1068127">
              <a:off x="2078685" y="3288173"/>
              <a:ext cx="149376" cy="339058"/>
            </a:xfrm>
            <a:custGeom>
              <a:avLst/>
              <a:gdLst>
                <a:gd name="T0" fmla="*/ 66 w 96"/>
                <a:gd name="T1" fmla="*/ 0 h 236"/>
                <a:gd name="T2" fmla="*/ 39 w 96"/>
                <a:gd name="T3" fmla="*/ 46 h 236"/>
                <a:gd name="T4" fmla="*/ 33 w 96"/>
                <a:gd name="T5" fmla="*/ 65 h 236"/>
                <a:gd name="T6" fmla="*/ 7 w 96"/>
                <a:gd name="T7" fmla="*/ 72 h 236"/>
                <a:gd name="T8" fmla="*/ 66 w 96"/>
                <a:gd name="T9" fmla="*/ 131 h 236"/>
                <a:gd name="T10" fmla="*/ 79 w 96"/>
                <a:gd name="T11" fmla="*/ 196 h 236"/>
                <a:gd name="T12" fmla="*/ 7 w 96"/>
                <a:gd name="T13" fmla="*/ 216 h 236"/>
                <a:gd name="T14" fmla="*/ 0 w 96"/>
                <a:gd name="T1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236">
                  <a:moveTo>
                    <a:pt x="66" y="0"/>
                  </a:moveTo>
                  <a:cubicBezTo>
                    <a:pt x="57" y="15"/>
                    <a:pt x="46" y="30"/>
                    <a:pt x="39" y="46"/>
                  </a:cubicBezTo>
                  <a:cubicBezTo>
                    <a:pt x="36" y="51"/>
                    <a:pt x="38" y="60"/>
                    <a:pt x="33" y="65"/>
                  </a:cubicBezTo>
                  <a:cubicBezTo>
                    <a:pt x="26" y="70"/>
                    <a:pt x="15" y="69"/>
                    <a:pt x="7" y="72"/>
                  </a:cubicBezTo>
                  <a:cubicBezTo>
                    <a:pt x="16" y="114"/>
                    <a:pt x="27" y="117"/>
                    <a:pt x="66" y="131"/>
                  </a:cubicBezTo>
                  <a:cubicBezTo>
                    <a:pt x="77" y="148"/>
                    <a:pt x="96" y="173"/>
                    <a:pt x="79" y="196"/>
                  </a:cubicBezTo>
                  <a:cubicBezTo>
                    <a:pt x="72" y="204"/>
                    <a:pt x="21" y="211"/>
                    <a:pt x="7" y="216"/>
                  </a:cubicBezTo>
                  <a:cubicBezTo>
                    <a:pt x="4" y="222"/>
                    <a:pt x="0" y="236"/>
                    <a:pt x="0" y="23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9050" cap="rnd" cmpd="sng">
              <a:solidFill>
                <a:srgbClr val="FF0000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en-CH">
                <a:solidFill>
                  <a:srgbClr val="FF0000"/>
                </a:solidFill>
              </a:endParaRPr>
            </a:p>
          </p:txBody>
        </p:sp>
        <p:pic>
          <p:nvPicPr>
            <p:cNvPr id="55" name="Picture 36">
              <a:extLst>
                <a:ext uri="{FF2B5EF4-FFF2-40B4-BE49-F238E27FC236}">
                  <a16:creationId xmlns:a16="http://schemas.microsoft.com/office/drawing/2014/main" id="{D1BADA8A-50B5-914A-B8DF-E719719E9B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812" y="3695158"/>
              <a:ext cx="1403350" cy="900113"/>
            </a:xfrm>
            <a:prstGeom prst="rect">
              <a:avLst/>
            </a:prstGeom>
            <a:noFill/>
            <a:ln w="9525">
              <a:noFill/>
              <a:prstDash val="sys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6" name="Line 37">
              <a:extLst>
                <a:ext uri="{FF2B5EF4-FFF2-40B4-BE49-F238E27FC236}">
                  <a16:creationId xmlns:a16="http://schemas.microsoft.com/office/drawing/2014/main" id="{12B259EA-04A9-F344-A9FD-7B953F29B7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38953" y="2635462"/>
              <a:ext cx="28152" cy="1820626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C1AB34C-4EE3-BC4F-9C7F-181DF9B0B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951" y="849854"/>
            <a:ext cx="4907722" cy="4572519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387469-A2D9-7849-996B-24A89407BA05}"/>
              </a:ext>
            </a:extLst>
          </p:cNvPr>
          <p:cNvSpPr txBox="1"/>
          <p:nvPr/>
        </p:nvSpPr>
        <p:spPr>
          <a:xfrm>
            <a:off x="5573528" y="5618078"/>
            <a:ext cx="2591543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i="1"/>
              <a:t>L. </a:t>
            </a:r>
            <a:r>
              <a:rPr lang="en-US" sz="1600" i="1" err="1">
                <a:effectLst/>
              </a:rPr>
              <a:t>Scharenberg</a:t>
            </a:r>
            <a:r>
              <a:rPr lang="en-US" sz="1600" i="1">
                <a:effectLst/>
              </a:rPr>
              <a:t>, </a:t>
            </a:r>
            <a:r>
              <a:rPr lang="en-CH" sz="1600" i="1">
                <a:effectLst/>
              </a:rPr>
              <a:t>MPGD 2022</a:t>
            </a:r>
            <a:endParaRPr lang="en-US" sz="1600" i="1"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26BEB7-1E42-8D46-98D8-7C8D93E05596}"/>
              </a:ext>
            </a:extLst>
          </p:cNvPr>
          <p:cNvSpPr txBox="1"/>
          <p:nvPr/>
        </p:nvSpPr>
        <p:spPr>
          <a:xfrm>
            <a:off x="670503" y="1097757"/>
            <a:ext cx="34403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Energy Loss Asymmetry: </a:t>
            </a:r>
          </a:p>
          <a:p>
            <a:r>
              <a:rPr lang="en-CH" sz="2000">
                <a:latin typeface="Copperplate" panose="02000504000000020004" pitchFamily="2" charset="77"/>
              </a:rPr>
              <a:t>Core Gaussian + Tails</a:t>
            </a:r>
          </a:p>
          <a:p>
            <a:endParaRPr lang="en-CH" sz="2000">
              <a:latin typeface="Copperplate" panose="02000504000000020004" pitchFamily="2" charset="77"/>
            </a:endParaRPr>
          </a:p>
          <a:p>
            <a:r>
              <a:rPr lang="en-CH" sz="2000">
                <a:latin typeface="Copperplate" panose="02000504000000020004" pitchFamily="2" charset="77"/>
              </a:rPr>
              <a:t>Perpendicular Tracks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924C66-542C-BE46-A20C-BD8371B5C551}"/>
              </a:ext>
            </a:extLst>
          </p:cNvPr>
          <p:cNvSpPr txBox="1"/>
          <p:nvPr/>
        </p:nvSpPr>
        <p:spPr>
          <a:xfrm>
            <a:off x="394778" y="-29598"/>
            <a:ext cx="31197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</a:t>
            </a:r>
            <a:r>
              <a:rPr lang="en-CH" sz="2000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Electrons</a:t>
            </a:r>
          </a:p>
        </p:txBody>
      </p:sp>
    </p:spTree>
    <p:extLst>
      <p:ext uri="{BB962C8B-B14F-4D97-AF65-F5344CB8AC3E}">
        <p14:creationId xmlns:p14="http://schemas.microsoft.com/office/powerpoint/2010/main" val="811149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5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3B35F84-1B56-464B-A522-5ADE35D0D06C}"/>
              </a:ext>
            </a:extLst>
          </p:cNvPr>
          <p:cNvGrpSpPr/>
          <p:nvPr/>
        </p:nvGrpSpPr>
        <p:grpSpPr>
          <a:xfrm>
            <a:off x="700058" y="2700097"/>
            <a:ext cx="3136900" cy="1860138"/>
            <a:chOff x="586483" y="672761"/>
            <a:chExt cx="3136900" cy="1860138"/>
          </a:xfrm>
        </p:grpSpPr>
        <p:grpSp>
          <p:nvGrpSpPr>
            <p:cNvPr id="54" name="Group 35">
              <a:extLst>
                <a:ext uri="{FF2B5EF4-FFF2-40B4-BE49-F238E27FC236}">
                  <a16:creationId xmlns:a16="http://schemas.microsoft.com/office/drawing/2014/main" id="{5495681B-E214-6D45-A489-B57A2385C1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483" y="672761"/>
              <a:ext cx="3136900" cy="1724026"/>
              <a:chOff x="576" y="2928"/>
              <a:chExt cx="2016" cy="1200"/>
            </a:xfrm>
            <a:solidFill>
              <a:schemeClr val="bg1">
                <a:lumMod val="75000"/>
              </a:schemeClr>
            </a:solidFill>
          </p:grpSpPr>
          <p:sp>
            <p:nvSpPr>
              <p:cNvPr id="57" name="Rectangle 22">
                <a:extLst>
                  <a:ext uri="{FF2B5EF4-FFF2-40B4-BE49-F238E27FC236}">
                    <a16:creationId xmlns:a16="http://schemas.microsoft.com/office/drawing/2014/main" id="{3D57387F-C98B-F644-8F2C-01E5824B6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" y="3024"/>
                <a:ext cx="2016" cy="1008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58" name="Line 23">
                <a:extLst>
                  <a:ext uri="{FF2B5EF4-FFF2-40B4-BE49-F238E27FC236}">
                    <a16:creationId xmlns:a16="http://schemas.microsoft.com/office/drawing/2014/main" id="{5DE28546-2848-E84D-80AD-8852C2F700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" y="3561"/>
                <a:ext cx="1824" cy="0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59" name="Line 24">
                <a:extLst>
                  <a:ext uri="{FF2B5EF4-FFF2-40B4-BE49-F238E27FC236}">
                    <a16:creationId xmlns:a16="http://schemas.microsoft.com/office/drawing/2014/main" id="{A78FF6ED-D817-7945-9AB2-C70B358B24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" y="3936"/>
                <a:ext cx="38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0" name="Line 25">
                <a:extLst>
                  <a:ext uri="{FF2B5EF4-FFF2-40B4-BE49-F238E27FC236}">
                    <a16:creationId xmlns:a16="http://schemas.microsoft.com/office/drawing/2014/main" id="{0E4CCDA7-4809-064A-8C23-5FCD48D79E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2" y="3936"/>
                <a:ext cx="38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1" name="Line 26">
                <a:extLst>
                  <a:ext uri="{FF2B5EF4-FFF2-40B4-BE49-F238E27FC236}">
                    <a16:creationId xmlns:a16="http://schemas.microsoft.com/office/drawing/2014/main" id="{68FA2BE6-FB44-7146-BC09-41A81F23BF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2" y="3936"/>
                <a:ext cx="38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2" name="Line 27">
                <a:extLst>
                  <a:ext uri="{FF2B5EF4-FFF2-40B4-BE49-F238E27FC236}">
                    <a16:creationId xmlns:a16="http://schemas.microsoft.com/office/drawing/2014/main" id="{F36367D2-125D-C944-AD35-A7AFBC87A0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2" y="3936"/>
                <a:ext cx="38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3" name="Line 28">
                <a:extLst>
                  <a:ext uri="{FF2B5EF4-FFF2-40B4-BE49-F238E27FC236}">
                    <a16:creationId xmlns:a16="http://schemas.microsoft.com/office/drawing/2014/main" id="{5EE62328-93C0-4640-93C1-770450371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2" y="3109"/>
                <a:ext cx="1771" cy="11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7" name="Line 32">
                <a:extLst>
                  <a:ext uri="{FF2B5EF4-FFF2-40B4-BE49-F238E27FC236}">
                    <a16:creationId xmlns:a16="http://schemas.microsoft.com/office/drawing/2014/main" id="{D70B87EB-0C3A-8A4A-AE08-4B7F6FA9C4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48" y="2928"/>
                <a:ext cx="720" cy="1200"/>
              </a:xfrm>
              <a:prstGeom prst="line">
                <a:avLst/>
              </a:prstGeom>
              <a:grpFill/>
              <a:ln w="28575" cap="rnd">
                <a:solidFill>
                  <a:srgbClr val="1C2DE3"/>
                </a:solidFill>
                <a:prstDash val="sys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68" name="Freeform 33">
                <a:extLst>
                  <a:ext uri="{FF2B5EF4-FFF2-40B4-BE49-F238E27FC236}">
                    <a16:creationId xmlns:a16="http://schemas.microsoft.com/office/drawing/2014/main" id="{3DC14088-5996-284E-93B3-F15489707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9" y="3253"/>
                <a:ext cx="96" cy="236"/>
              </a:xfrm>
              <a:custGeom>
                <a:avLst/>
                <a:gdLst>
                  <a:gd name="T0" fmla="*/ 66 w 96"/>
                  <a:gd name="T1" fmla="*/ 0 h 236"/>
                  <a:gd name="T2" fmla="*/ 39 w 96"/>
                  <a:gd name="T3" fmla="*/ 46 h 236"/>
                  <a:gd name="T4" fmla="*/ 33 w 96"/>
                  <a:gd name="T5" fmla="*/ 65 h 236"/>
                  <a:gd name="T6" fmla="*/ 7 w 96"/>
                  <a:gd name="T7" fmla="*/ 72 h 236"/>
                  <a:gd name="T8" fmla="*/ 66 w 96"/>
                  <a:gd name="T9" fmla="*/ 131 h 236"/>
                  <a:gd name="T10" fmla="*/ 79 w 96"/>
                  <a:gd name="T11" fmla="*/ 196 h 236"/>
                  <a:gd name="T12" fmla="*/ 7 w 96"/>
                  <a:gd name="T13" fmla="*/ 216 h 236"/>
                  <a:gd name="T14" fmla="*/ 0 w 96"/>
                  <a:gd name="T15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236">
                    <a:moveTo>
                      <a:pt x="66" y="0"/>
                    </a:moveTo>
                    <a:cubicBezTo>
                      <a:pt x="57" y="15"/>
                      <a:pt x="46" y="30"/>
                      <a:pt x="39" y="46"/>
                    </a:cubicBezTo>
                    <a:cubicBezTo>
                      <a:pt x="36" y="51"/>
                      <a:pt x="38" y="60"/>
                      <a:pt x="33" y="65"/>
                    </a:cubicBezTo>
                    <a:cubicBezTo>
                      <a:pt x="26" y="70"/>
                      <a:pt x="15" y="69"/>
                      <a:pt x="7" y="72"/>
                    </a:cubicBezTo>
                    <a:cubicBezTo>
                      <a:pt x="16" y="114"/>
                      <a:pt x="27" y="117"/>
                      <a:pt x="66" y="131"/>
                    </a:cubicBezTo>
                    <a:cubicBezTo>
                      <a:pt x="77" y="148"/>
                      <a:pt x="96" y="173"/>
                      <a:pt x="79" y="196"/>
                    </a:cubicBezTo>
                    <a:cubicBezTo>
                      <a:pt x="72" y="204"/>
                      <a:pt x="21" y="211"/>
                      <a:pt x="7" y="216"/>
                    </a:cubicBezTo>
                    <a:cubicBezTo>
                      <a:pt x="4" y="222"/>
                      <a:pt x="0" y="236"/>
                      <a:pt x="0" y="236"/>
                    </a:cubicBezTo>
                  </a:path>
                </a:pathLst>
              </a:custGeom>
              <a:grpFill/>
              <a:ln w="28575" cap="rnd" cmpd="sng">
                <a:solidFill>
                  <a:srgbClr val="FF1114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pic>
          <p:nvPicPr>
            <p:cNvPr id="28" name="Picture 36">
              <a:extLst>
                <a:ext uri="{FF2B5EF4-FFF2-40B4-BE49-F238E27FC236}">
                  <a16:creationId xmlns:a16="http://schemas.microsoft.com/office/drawing/2014/main" id="{8A50DB4D-FFA1-5545-B945-F5627F6651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1012" y="1632786"/>
              <a:ext cx="1868676" cy="900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69" name="Picture 42">
            <a:extLst>
              <a:ext uri="{FF2B5EF4-FFF2-40B4-BE49-F238E27FC236}">
                <a16:creationId xmlns:a16="http://schemas.microsoft.com/office/drawing/2014/main" id="{167CD8A3-51BC-3148-9E7D-73BF2DAC8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071" y="2327362"/>
            <a:ext cx="4801173" cy="312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" name="Rectangle 43">
            <a:extLst>
              <a:ext uri="{FF2B5EF4-FFF2-40B4-BE49-F238E27FC236}">
                <a16:creationId xmlns:a16="http://schemas.microsoft.com/office/drawing/2014/main" id="{324E5F14-256B-2643-9BB5-9EC015B29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3748" y="5550832"/>
            <a:ext cx="3417923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it-IT" altLang="en-CH" sz="1600" i="1"/>
              <a:t>G. </a:t>
            </a:r>
            <a:r>
              <a:rPr lang="it-IT" altLang="en-CH" sz="1600" i="1" err="1"/>
              <a:t>Charpak</a:t>
            </a:r>
            <a:r>
              <a:rPr lang="it-IT" altLang="en-CH" sz="1600" i="1"/>
              <a:t> et al, NIM 167 (1979) 455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1A3A9D-D1F4-AE4A-950A-8A8943DACEB0}"/>
              </a:ext>
            </a:extLst>
          </p:cNvPr>
          <p:cNvSpPr txBox="1"/>
          <p:nvPr/>
        </p:nvSpPr>
        <p:spPr>
          <a:xfrm>
            <a:off x="612999" y="1354177"/>
            <a:ext cx="3475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Energy loss asymmetry: </a:t>
            </a:r>
          </a:p>
          <a:p>
            <a:r>
              <a:rPr lang="en-CH" sz="2000">
                <a:latin typeface="Copperplate" panose="02000504000000020004" pitchFamily="2" charset="77"/>
              </a:rPr>
              <a:t>large incidence angles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B3CF7D-EE3C-5B40-993A-8FFD719F95C7}"/>
              </a:ext>
            </a:extLst>
          </p:cNvPr>
          <p:cNvSpPr txBox="1"/>
          <p:nvPr/>
        </p:nvSpPr>
        <p:spPr>
          <a:xfrm>
            <a:off x="486383" y="0"/>
            <a:ext cx="31197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</a:t>
            </a:r>
            <a:r>
              <a:rPr lang="en-CH" sz="2000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 Electrons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491C08-61F2-D82B-911D-9D4BB1E41DAE}"/>
              </a:ext>
            </a:extLst>
          </p:cNvPr>
          <p:cNvSpPr txBox="1"/>
          <p:nvPr/>
        </p:nvSpPr>
        <p:spPr>
          <a:xfrm>
            <a:off x="5232226" y="1188495"/>
            <a:ext cx="26532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Position Accuracy </a:t>
            </a:r>
          </a:p>
          <a:p>
            <a:r>
              <a:rPr lang="en-CH" sz="2000">
                <a:latin typeface="Copperplate" panose="02000504000000020004" pitchFamily="2" charset="77"/>
              </a:rPr>
              <a:t>              vs </a:t>
            </a:r>
          </a:p>
          <a:p>
            <a:r>
              <a:rPr lang="en-CH" sz="2000">
                <a:latin typeface="Copperplate" panose="02000504000000020004" pitchFamily="2" charset="77"/>
              </a:rPr>
              <a:t>Incidence Angle: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067A51-0D91-7DF5-B206-708E1EB21875}"/>
              </a:ext>
            </a:extLst>
          </p:cNvPr>
          <p:cNvCxnSpPr>
            <a:cxnSpLocks/>
          </p:cNvCxnSpPr>
          <p:nvPr/>
        </p:nvCxnSpPr>
        <p:spPr>
          <a:xfrm>
            <a:off x="1904139" y="2629417"/>
            <a:ext cx="0" cy="165678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990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437744" y="363999"/>
            <a:ext cx="5508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Energy Loss Statistics: Gauss vs Landau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94F641-4C23-1B44-86F6-18B95BDEF800}"/>
              </a:ext>
            </a:extLst>
          </p:cNvPr>
          <p:cNvSpPr txBox="1"/>
          <p:nvPr/>
        </p:nvSpPr>
        <p:spPr>
          <a:xfrm>
            <a:off x="437744" y="0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4E05CEB-2790-B5E7-B5AD-6E7037EEFEE3}"/>
              </a:ext>
            </a:extLst>
          </p:cNvPr>
          <p:cNvGrpSpPr/>
          <p:nvPr/>
        </p:nvGrpSpPr>
        <p:grpSpPr>
          <a:xfrm>
            <a:off x="2418867" y="1400547"/>
            <a:ext cx="5321300" cy="4787900"/>
            <a:chOff x="1987352" y="1069470"/>
            <a:chExt cx="5321300" cy="47879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48A88F9-26AD-3B13-A848-069B4EA503AA}"/>
                </a:ext>
              </a:extLst>
            </p:cNvPr>
            <p:cNvGrpSpPr/>
            <p:nvPr/>
          </p:nvGrpSpPr>
          <p:grpSpPr>
            <a:xfrm>
              <a:off x="1987352" y="1069470"/>
              <a:ext cx="5321300" cy="4787900"/>
              <a:chOff x="1987352" y="1069470"/>
              <a:chExt cx="5321300" cy="4787900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CFBBE1C4-D606-7CC1-DD3A-61018E6099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87352" y="1069470"/>
                <a:ext cx="5321300" cy="4787900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0F7F67-FF72-33A3-BAB4-633D5F705FFC}"/>
                  </a:ext>
                </a:extLst>
              </p:cNvPr>
              <p:cNvSpPr txBox="1"/>
              <p:nvPr/>
            </p:nvSpPr>
            <p:spPr>
              <a:xfrm>
                <a:off x="3777255" y="2085573"/>
                <a:ext cx="1031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>
                    <a:solidFill>
                      <a:srgbClr val="FF0000"/>
                    </a:solidFill>
                  </a:rPr>
                  <a:t>Gaussian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8276919-0D41-9D88-9E8F-68D3FB980993}"/>
                  </a:ext>
                </a:extLst>
              </p:cNvPr>
              <p:cNvSpPr txBox="1"/>
              <p:nvPr/>
            </p:nvSpPr>
            <p:spPr>
              <a:xfrm>
                <a:off x="3931143" y="2439146"/>
                <a:ext cx="87716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H">
                    <a:solidFill>
                      <a:srgbClr val="00A522"/>
                    </a:solidFill>
                  </a:rPr>
                  <a:t>Landau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2A7330E-A491-1B63-CC7A-5153AE1FFB80}"/>
                  </a:ext>
                </a:extLst>
              </p:cNvPr>
              <p:cNvSpPr txBox="1"/>
              <p:nvPr/>
            </p:nvSpPr>
            <p:spPr>
              <a:xfrm>
                <a:off x="4272066" y="2843028"/>
                <a:ext cx="14285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/>
                  <a:t>Experimental</a:t>
                </a:r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448F2BA-802C-0123-568A-76A53D245204}"/>
                </a:ext>
              </a:extLst>
            </p:cNvPr>
            <p:cNvCxnSpPr/>
            <p:nvPr/>
          </p:nvCxnSpPr>
          <p:spPr>
            <a:xfrm flipH="1">
              <a:off x="3818245" y="2445542"/>
              <a:ext cx="92841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9C80B97-A393-C69B-D9FD-5114F14753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41764" y="2777656"/>
              <a:ext cx="869057" cy="369553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423AC61-4BC4-FFC7-329F-91DD1C77A4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72133" y="3168447"/>
              <a:ext cx="836173" cy="45833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FC05960-94C4-C55B-4C05-7DC59E8B264D}"/>
              </a:ext>
            </a:extLst>
          </p:cNvPr>
          <p:cNvSpPr txBox="1"/>
          <p:nvPr/>
        </p:nvSpPr>
        <p:spPr>
          <a:xfrm>
            <a:off x="721047" y="902194"/>
            <a:ext cx="630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Differential Energy Loss in thin Gas Samples:</a:t>
            </a:r>
          </a:p>
        </p:txBody>
      </p:sp>
    </p:spTree>
    <p:extLst>
      <p:ext uri="{BB962C8B-B14F-4D97-AF65-F5344CB8AC3E}">
        <p14:creationId xmlns:p14="http://schemas.microsoft.com/office/powerpoint/2010/main" val="1554831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412432" y="308469"/>
            <a:ext cx="5508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Energy Loss Statistics: Gauss vs Landau</a:t>
            </a:r>
          </a:p>
        </p:txBody>
      </p:sp>
      <p:pic>
        <p:nvPicPr>
          <p:cNvPr id="31" name="Picture 8">
            <a:extLst>
              <a:ext uri="{FF2B5EF4-FFF2-40B4-BE49-F238E27FC236}">
                <a16:creationId xmlns:a16="http://schemas.microsoft.com/office/drawing/2014/main" id="{1DAC2D06-1DA8-7949-94E0-32A49D27B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0" y="1811273"/>
            <a:ext cx="4944441" cy="327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 Box 38">
            <a:extLst>
              <a:ext uri="{FF2B5EF4-FFF2-40B4-BE49-F238E27FC236}">
                <a16:creationId xmlns:a16="http://schemas.microsoft.com/office/drawing/2014/main" id="{01E9CA86-135D-054F-90C2-E13B292C7B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744" y="5260398"/>
            <a:ext cx="3752950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CH" sz="1600" i="1"/>
              <a:t>I. </a:t>
            </a:r>
            <a:r>
              <a:rPr lang="en-US" altLang="en-CH" sz="1600" i="1" err="1"/>
              <a:t>Lehraus</a:t>
            </a:r>
            <a:r>
              <a:rPr lang="en-US" altLang="en-CH" sz="1600" i="1"/>
              <a:t> et al, Phys. Scripta 23(1981)727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741518-0507-734C-9EE4-AD997127BFF7}"/>
              </a:ext>
            </a:extLst>
          </p:cNvPr>
          <p:cNvSpPr txBox="1"/>
          <p:nvPr/>
        </p:nvSpPr>
        <p:spPr>
          <a:xfrm>
            <a:off x="437744" y="0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D6782E-E4DF-A2E0-A7FC-516E872F79B3}"/>
              </a:ext>
            </a:extLst>
          </p:cNvPr>
          <p:cNvSpPr txBox="1"/>
          <p:nvPr/>
        </p:nvSpPr>
        <p:spPr>
          <a:xfrm>
            <a:off x="533803" y="958093"/>
            <a:ext cx="38314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Particle Identification:</a:t>
            </a:r>
          </a:p>
          <a:p>
            <a:r>
              <a:rPr lang="en-CH" sz="2000">
                <a:latin typeface="Copperplate" panose="02000504000000020004" pitchFamily="2" charset="77"/>
              </a:rPr>
              <a:t>Most Probable Energy Loss</a:t>
            </a:r>
          </a:p>
        </p:txBody>
      </p:sp>
      <p:grpSp>
        <p:nvGrpSpPr>
          <p:cNvPr id="4" name="Group 21">
            <a:extLst>
              <a:ext uri="{FF2B5EF4-FFF2-40B4-BE49-F238E27FC236}">
                <a16:creationId xmlns:a16="http://schemas.microsoft.com/office/drawing/2014/main" id="{DE4103A1-0C9F-7080-3EFD-9023B90D2500}"/>
              </a:ext>
            </a:extLst>
          </p:cNvPr>
          <p:cNvGrpSpPr>
            <a:grpSpLocks/>
          </p:cNvGrpSpPr>
          <p:nvPr/>
        </p:nvGrpSpPr>
        <p:grpSpPr bwMode="auto">
          <a:xfrm>
            <a:off x="5004693" y="1811273"/>
            <a:ext cx="3989507" cy="3089279"/>
            <a:chOff x="2880" y="2064"/>
            <a:chExt cx="2575" cy="2160"/>
          </a:xfrm>
        </p:grpSpPr>
        <p:grpSp>
          <p:nvGrpSpPr>
            <p:cNvPr id="5" name="Group 22">
              <a:extLst>
                <a:ext uri="{FF2B5EF4-FFF2-40B4-BE49-F238E27FC236}">
                  <a16:creationId xmlns:a16="http://schemas.microsoft.com/office/drawing/2014/main" id="{D77547F3-2D9F-BC0D-E288-53633C4394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2064"/>
              <a:ext cx="2575" cy="2160"/>
              <a:chOff x="2668" y="2160"/>
              <a:chExt cx="2575" cy="2160"/>
            </a:xfrm>
          </p:grpSpPr>
          <p:pic>
            <p:nvPicPr>
              <p:cNvPr id="11" name="Picture 23">
                <a:extLst>
                  <a:ext uri="{FF2B5EF4-FFF2-40B4-BE49-F238E27FC236}">
                    <a16:creationId xmlns:a16="http://schemas.microsoft.com/office/drawing/2014/main" id="{6C6105BF-7077-5290-9975-43E52DEB671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4" y="2160"/>
                <a:ext cx="2208" cy="19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3" name="Group 24">
                <a:extLst>
                  <a:ext uri="{FF2B5EF4-FFF2-40B4-BE49-F238E27FC236}">
                    <a16:creationId xmlns:a16="http://schemas.microsoft.com/office/drawing/2014/main" id="{0576A5C2-BAC6-5720-66D5-5432A872A1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8" y="2240"/>
                <a:ext cx="2575" cy="2080"/>
                <a:chOff x="96" y="846"/>
                <a:chExt cx="2575" cy="2080"/>
              </a:xfrm>
            </p:grpSpPr>
            <p:sp>
              <p:nvSpPr>
                <p:cNvPr id="15" name="Text Box 25">
                  <a:extLst>
                    <a:ext uri="{FF2B5EF4-FFF2-40B4-BE49-F238E27FC236}">
                      <a16:creationId xmlns:a16="http://schemas.microsoft.com/office/drawing/2014/main" id="{6739C056-DD5A-8D08-E447-35AE98F3EC9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4" y="2653"/>
                  <a:ext cx="156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0</a:t>
                  </a:r>
                </a:p>
              </p:txBody>
            </p:sp>
            <p:sp>
              <p:nvSpPr>
                <p:cNvPr id="16" name="Text Box 26">
                  <a:extLst>
                    <a:ext uri="{FF2B5EF4-FFF2-40B4-BE49-F238E27FC236}">
                      <a16:creationId xmlns:a16="http://schemas.microsoft.com/office/drawing/2014/main" id="{29B23E56-BE27-CF3F-E5EF-BB8763DEB14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209" y="2653"/>
                  <a:ext cx="255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500</a:t>
                  </a:r>
                </a:p>
              </p:txBody>
            </p:sp>
            <p:sp>
              <p:nvSpPr>
                <p:cNvPr id="17" name="Text Box 27">
                  <a:extLst>
                    <a:ext uri="{FF2B5EF4-FFF2-40B4-BE49-F238E27FC236}">
                      <a16:creationId xmlns:a16="http://schemas.microsoft.com/office/drawing/2014/main" id="{81DFEF83-AEF4-5BA2-701B-0261895098B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26" y="2653"/>
                  <a:ext cx="305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1000</a:t>
                  </a:r>
                </a:p>
              </p:txBody>
            </p:sp>
            <p:sp>
              <p:nvSpPr>
                <p:cNvPr id="18" name="Text Box 28">
                  <a:extLst>
                    <a:ext uri="{FF2B5EF4-FFF2-40B4-BE49-F238E27FC236}">
                      <a16:creationId xmlns:a16="http://schemas.microsoft.com/office/drawing/2014/main" id="{BB5B959B-8FA6-8160-48DB-4B653928BBA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1" y="998"/>
                  <a:ext cx="30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6000</a:t>
                  </a:r>
                </a:p>
              </p:txBody>
            </p:sp>
            <p:sp>
              <p:nvSpPr>
                <p:cNvPr id="19" name="Text Box 29">
                  <a:extLst>
                    <a:ext uri="{FF2B5EF4-FFF2-40B4-BE49-F238E27FC236}">
                      <a16:creationId xmlns:a16="http://schemas.microsoft.com/office/drawing/2014/main" id="{40DA099A-9955-3B59-1660-D5A9C217246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1" y="1519"/>
                  <a:ext cx="30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4000</a:t>
                  </a:r>
                </a:p>
              </p:txBody>
            </p:sp>
            <p:sp>
              <p:nvSpPr>
                <p:cNvPr id="20" name="Text Box 30">
                  <a:extLst>
                    <a:ext uri="{FF2B5EF4-FFF2-40B4-BE49-F238E27FC236}">
                      <a16:creationId xmlns:a16="http://schemas.microsoft.com/office/drawing/2014/main" id="{641294A9-7137-85A8-65FB-9D339859DFD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1" y="2041"/>
                  <a:ext cx="30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2000</a:t>
                  </a:r>
                </a:p>
              </p:txBody>
            </p:sp>
            <p:sp>
              <p:nvSpPr>
                <p:cNvPr id="21" name="Text Box 31">
                  <a:extLst>
                    <a:ext uri="{FF2B5EF4-FFF2-40B4-BE49-F238E27FC236}">
                      <a16:creationId xmlns:a16="http://schemas.microsoft.com/office/drawing/2014/main" id="{F5A5D304-0948-CAC6-2040-0E83466A109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323" y="2753"/>
                  <a:ext cx="348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N (i.p)</a:t>
                  </a:r>
                </a:p>
              </p:txBody>
            </p:sp>
            <p:sp>
              <p:nvSpPr>
                <p:cNvPr id="22" name="Text Box 32">
                  <a:extLst>
                    <a:ext uri="{FF2B5EF4-FFF2-40B4-BE49-F238E27FC236}">
                      <a16:creationId xmlns:a16="http://schemas.microsoft.com/office/drawing/2014/main" id="{C3ED2483-D1DA-438E-432A-2C4912ADA7F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6" y="846"/>
                  <a:ext cx="388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CH" sz="1200"/>
                    <a:t>Counts</a:t>
                  </a:r>
                </a:p>
              </p:txBody>
            </p:sp>
          </p:grpSp>
          <p:sp>
            <p:nvSpPr>
              <p:cNvPr id="14" name="Text Box 33">
                <a:extLst>
                  <a:ext uri="{FF2B5EF4-FFF2-40B4-BE49-F238E27FC236}">
                    <a16:creationId xmlns:a16="http://schemas.microsoft.com/office/drawing/2014/main" id="{216712C6-9B32-FB8E-8350-89D1FA6860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80" y="3936"/>
                <a:ext cx="15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CH" sz="1200"/>
                  <a:t>0</a:t>
                </a:r>
              </a:p>
            </p:txBody>
          </p:sp>
        </p:grpSp>
        <p:sp>
          <p:nvSpPr>
            <p:cNvPr id="6" name="Text Box 34">
              <a:extLst>
                <a:ext uri="{FF2B5EF4-FFF2-40B4-BE49-F238E27FC236}">
                  <a16:creationId xmlns:a16="http://schemas.microsoft.com/office/drawing/2014/main" id="{46EF8060-9CAA-A3A1-1B0B-F2B7A096EE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352"/>
              <a:ext cx="49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CH" b="1" i="1"/>
                <a:t>protons</a:t>
              </a:r>
            </a:p>
          </p:txBody>
        </p:sp>
        <p:sp>
          <p:nvSpPr>
            <p:cNvPr id="8" name="Text Box 35">
              <a:extLst>
                <a:ext uri="{FF2B5EF4-FFF2-40B4-BE49-F238E27FC236}">
                  <a16:creationId xmlns:a16="http://schemas.microsoft.com/office/drawing/2014/main" id="{3A07AD23-D64F-4E7A-2049-A40259E5A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" y="2352"/>
              <a:ext cx="56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CH" b="1" i="1"/>
                <a:t>electrons</a:t>
              </a:r>
            </a:p>
          </p:txBody>
        </p:sp>
        <p:sp>
          <p:nvSpPr>
            <p:cNvPr id="9" name="Text Box 36">
              <a:extLst>
                <a:ext uri="{FF2B5EF4-FFF2-40B4-BE49-F238E27FC236}">
                  <a16:creationId xmlns:a16="http://schemas.microsoft.com/office/drawing/2014/main" id="{8E76AC39-AE24-C6B0-77A2-0D10C61400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2" y="2160"/>
              <a:ext cx="54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CH" b="1" i="1"/>
                <a:t>15 GeV/c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00AA9EE-C464-8245-A441-A49BFF1D56B2}"/>
              </a:ext>
            </a:extLst>
          </p:cNvPr>
          <p:cNvSpPr txBox="1"/>
          <p:nvPr/>
        </p:nvSpPr>
        <p:spPr>
          <a:xfrm>
            <a:off x="5454955" y="1069322"/>
            <a:ext cx="2367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SINGLE SAMPLE </a:t>
            </a:r>
          </a:p>
          <a:p>
            <a:r>
              <a:rPr lang="en-CH" sz="2000">
                <a:latin typeface="Copperplate" panose="02000504000000020004" pitchFamily="2" charset="77"/>
              </a:rPr>
              <a:t>Energy Loss: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1B556D-BC02-BA58-2119-9774122AEBFA}"/>
              </a:ext>
            </a:extLst>
          </p:cNvPr>
          <p:cNvSpPr txBox="1"/>
          <p:nvPr/>
        </p:nvSpPr>
        <p:spPr>
          <a:xfrm>
            <a:off x="4431733" y="5158695"/>
            <a:ext cx="4562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Enery Loss resolution:</a:t>
            </a:r>
          </a:p>
          <a:p>
            <a:r>
              <a:rPr lang="en-CH" sz="2000">
                <a:latin typeface="Copperplate" panose="02000504000000020004" pitchFamily="2" charset="77"/>
              </a:rPr>
              <a:t>Statistical Multisample Analysis</a:t>
            </a:r>
          </a:p>
        </p:txBody>
      </p:sp>
    </p:spTree>
    <p:extLst>
      <p:ext uri="{BB962C8B-B14F-4D97-AF65-F5344CB8AC3E}">
        <p14:creationId xmlns:p14="http://schemas.microsoft.com/office/powerpoint/2010/main" val="1920852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F4A0C-F601-3F46-9A89-416BF09BA290}"/>
              </a:ext>
            </a:extLst>
          </p:cNvPr>
          <p:cNvSpPr txBox="1"/>
          <p:nvPr/>
        </p:nvSpPr>
        <p:spPr>
          <a:xfrm>
            <a:off x="389106" y="299010"/>
            <a:ext cx="3199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Particle Identification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3CF019-065C-714F-B447-25613E3F48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456"/>
          <a:stretch/>
        </p:blipFill>
        <p:spPr>
          <a:xfrm>
            <a:off x="1314566" y="1342880"/>
            <a:ext cx="6514868" cy="46183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B34948-AF58-4742-8632-8DA9F63935DC}"/>
              </a:ext>
            </a:extLst>
          </p:cNvPr>
          <p:cNvSpPr txBox="1"/>
          <p:nvPr/>
        </p:nvSpPr>
        <p:spPr>
          <a:xfrm>
            <a:off x="389106" y="-10711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Charged Particles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A86756-CE8E-8F46-F7EF-5D902B292D7D}"/>
              </a:ext>
            </a:extLst>
          </p:cNvPr>
          <p:cNvSpPr txBox="1"/>
          <p:nvPr/>
        </p:nvSpPr>
        <p:spPr>
          <a:xfrm>
            <a:off x="389106" y="896732"/>
            <a:ext cx="6000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pperplate" panose="02000504000000020004" pitchFamily="2" charset="77"/>
              </a:rPr>
              <a:t>Alice GEM-TPC</a:t>
            </a:r>
          </a:p>
          <a:p>
            <a:r>
              <a:rPr lang="en-GB" sz="2000">
                <a:latin typeface="Copperplate" panose="02000504000000020004" pitchFamily="2" charset="77"/>
              </a:rPr>
              <a:t>Differential Energy Loss (Truncated mean)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6B58DB-E060-611E-A545-CD6491C33704}"/>
              </a:ext>
            </a:extLst>
          </p:cNvPr>
          <p:cNvSpPr txBox="1"/>
          <p:nvPr/>
        </p:nvSpPr>
        <p:spPr>
          <a:xfrm>
            <a:off x="2348491" y="5887525"/>
            <a:ext cx="4230004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i="1"/>
              <a:t>Ph. Hauer, </a:t>
            </a:r>
            <a:r>
              <a:rPr lang="en-GB" sz="1600" i="1" err="1"/>
              <a:t>Nucl</a:t>
            </a:r>
            <a:r>
              <a:rPr lang="en-GB" sz="1600" i="1"/>
              <a:t>. Instr. Meth. 1039 (2022)167023</a:t>
            </a:r>
          </a:p>
        </p:txBody>
      </p:sp>
    </p:spTree>
    <p:extLst>
      <p:ext uri="{BB962C8B-B14F-4D97-AF65-F5344CB8AC3E}">
        <p14:creationId xmlns:p14="http://schemas.microsoft.com/office/powerpoint/2010/main" val="2038667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A993E-11BD-D24E-ABE3-D2555B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3F3-FA75-8344-925E-31C693B4980F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13E641-8544-6D48-A626-219109920C22}"/>
              </a:ext>
            </a:extLst>
          </p:cNvPr>
          <p:cNvSpPr txBox="1"/>
          <p:nvPr/>
        </p:nvSpPr>
        <p:spPr>
          <a:xfrm>
            <a:off x="437744" y="0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  <a:latin typeface="Copperplate" panose="02000504000000020004" pitchFamily="2" charset="77"/>
              </a:rPr>
              <a:t>Photons</a:t>
            </a:r>
          </a:p>
        </p:txBody>
      </p:sp>
      <p:grpSp>
        <p:nvGrpSpPr>
          <p:cNvPr id="9" name="Group 24">
            <a:extLst>
              <a:ext uri="{FF2B5EF4-FFF2-40B4-BE49-F238E27FC236}">
                <a16:creationId xmlns:a16="http://schemas.microsoft.com/office/drawing/2014/main" id="{9CC2AC1F-D9BF-B34D-931B-C640063A53B6}"/>
              </a:ext>
            </a:extLst>
          </p:cNvPr>
          <p:cNvGrpSpPr>
            <a:grpSpLocks/>
          </p:cNvGrpSpPr>
          <p:nvPr/>
        </p:nvGrpSpPr>
        <p:grpSpPr bwMode="auto">
          <a:xfrm>
            <a:off x="457351" y="2043541"/>
            <a:ext cx="2945785" cy="586370"/>
            <a:chOff x="3360" y="2112"/>
            <a:chExt cx="1735" cy="384"/>
          </a:xfrm>
        </p:grpSpPr>
        <p:grpSp>
          <p:nvGrpSpPr>
            <p:cNvPr id="11" name="Group 25">
              <a:extLst>
                <a:ext uri="{FF2B5EF4-FFF2-40B4-BE49-F238E27FC236}">
                  <a16:creationId xmlns:a16="http://schemas.microsoft.com/office/drawing/2014/main" id="{382C98D3-211B-6E44-8438-296D7E3E4E7B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360" y="2352"/>
              <a:ext cx="730" cy="49"/>
              <a:chOff x="432" y="3024"/>
              <a:chExt cx="1632" cy="81"/>
            </a:xfrm>
          </p:grpSpPr>
          <p:sp>
            <p:nvSpPr>
              <p:cNvPr id="20" name="Freeform 26">
                <a:extLst>
                  <a:ext uri="{FF2B5EF4-FFF2-40B4-BE49-F238E27FC236}">
                    <a16:creationId xmlns:a16="http://schemas.microsoft.com/office/drawing/2014/main" id="{0FD42970-83A8-7A40-85B4-A1DAA9EAA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21" name="Freeform 27">
                <a:extLst>
                  <a:ext uri="{FF2B5EF4-FFF2-40B4-BE49-F238E27FC236}">
                    <a16:creationId xmlns:a16="http://schemas.microsoft.com/office/drawing/2014/main" id="{C2B0CB54-9C9F-904C-B5FD-6836711BE06E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id="{D8EC7142-97AE-6640-ACD7-E02CA103A7B3}"/>
                </a:ext>
              </a:extLst>
            </p:cNvPr>
            <p:cNvSpPr>
              <a:spLocks/>
            </p:cNvSpPr>
            <p:nvPr/>
          </p:nvSpPr>
          <p:spPr bwMode="auto">
            <a:xfrm rot="-2144994">
              <a:off x="4073" y="2249"/>
              <a:ext cx="365" cy="48"/>
            </a:xfrm>
            <a:custGeom>
              <a:avLst/>
              <a:gdLst>
                <a:gd name="T0" fmla="*/ 0 w 1296"/>
                <a:gd name="T1" fmla="*/ 216 h 360"/>
                <a:gd name="T2" fmla="*/ 96 w 1296"/>
                <a:gd name="T3" fmla="*/ 24 h 360"/>
                <a:gd name="T4" fmla="*/ 192 w 1296"/>
                <a:gd name="T5" fmla="*/ 360 h 360"/>
                <a:gd name="T6" fmla="*/ 288 w 1296"/>
                <a:gd name="T7" fmla="*/ 24 h 360"/>
                <a:gd name="T8" fmla="*/ 384 w 1296"/>
                <a:gd name="T9" fmla="*/ 360 h 360"/>
                <a:gd name="T10" fmla="*/ 480 w 1296"/>
                <a:gd name="T11" fmla="*/ 24 h 360"/>
                <a:gd name="T12" fmla="*/ 576 w 1296"/>
                <a:gd name="T13" fmla="*/ 360 h 360"/>
                <a:gd name="T14" fmla="*/ 672 w 1296"/>
                <a:gd name="T15" fmla="*/ 24 h 360"/>
                <a:gd name="T16" fmla="*/ 768 w 1296"/>
                <a:gd name="T17" fmla="*/ 360 h 360"/>
                <a:gd name="T18" fmla="*/ 864 w 1296"/>
                <a:gd name="T19" fmla="*/ 24 h 360"/>
                <a:gd name="T20" fmla="*/ 960 w 1296"/>
                <a:gd name="T21" fmla="*/ 360 h 360"/>
                <a:gd name="T22" fmla="*/ 1056 w 1296"/>
                <a:gd name="T23" fmla="*/ 24 h 360"/>
                <a:gd name="T24" fmla="*/ 1152 w 1296"/>
                <a:gd name="T25" fmla="*/ 360 h 360"/>
                <a:gd name="T26" fmla="*/ 1248 w 1296"/>
                <a:gd name="T27" fmla="*/ 24 h 360"/>
                <a:gd name="T28" fmla="*/ 1296 w 1296"/>
                <a:gd name="T29" fmla="*/ 21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6" h="360">
                  <a:moveTo>
                    <a:pt x="0" y="216"/>
                  </a:moveTo>
                  <a:cubicBezTo>
                    <a:pt x="32" y="108"/>
                    <a:pt x="64" y="0"/>
                    <a:pt x="96" y="24"/>
                  </a:cubicBezTo>
                  <a:cubicBezTo>
                    <a:pt x="128" y="48"/>
                    <a:pt x="160" y="360"/>
                    <a:pt x="192" y="360"/>
                  </a:cubicBezTo>
                  <a:cubicBezTo>
                    <a:pt x="224" y="360"/>
                    <a:pt x="256" y="24"/>
                    <a:pt x="288" y="24"/>
                  </a:cubicBezTo>
                  <a:cubicBezTo>
                    <a:pt x="320" y="24"/>
                    <a:pt x="352" y="360"/>
                    <a:pt x="384" y="360"/>
                  </a:cubicBezTo>
                  <a:cubicBezTo>
                    <a:pt x="416" y="360"/>
                    <a:pt x="448" y="24"/>
                    <a:pt x="480" y="24"/>
                  </a:cubicBezTo>
                  <a:cubicBezTo>
                    <a:pt x="512" y="24"/>
                    <a:pt x="544" y="360"/>
                    <a:pt x="576" y="360"/>
                  </a:cubicBezTo>
                  <a:cubicBezTo>
                    <a:pt x="608" y="360"/>
                    <a:pt x="640" y="24"/>
                    <a:pt x="672" y="24"/>
                  </a:cubicBezTo>
                  <a:cubicBezTo>
                    <a:pt x="704" y="24"/>
                    <a:pt x="736" y="360"/>
                    <a:pt x="768" y="360"/>
                  </a:cubicBezTo>
                  <a:cubicBezTo>
                    <a:pt x="800" y="360"/>
                    <a:pt x="832" y="24"/>
                    <a:pt x="864" y="24"/>
                  </a:cubicBezTo>
                  <a:cubicBezTo>
                    <a:pt x="896" y="24"/>
                    <a:pt x="928" y="360"/>
                    <a:pt x="960" y="360"/>
                  </a:cubicBezTo>
                  <a:cubicBezTo>
                    <a:pt x="992" y="360"/>
                    <a:pt x="1024" y="24"/>
                    <a:pt x="1056" y="24"/>
                  </a:cubicBezTo>
                  <a:cubicBezTo>
                    <a:pt x="1088" y="24"/>
                    <a:pt x="1120" y="360"/>
                    <a:pt x="1152" y="360"/>
                  </a:cubicBezTo>
                  <a:cubicBezTo>
                    <a:pt x="1184" y="360"/>
                    <a:pt x="1224" y="48"/>
                    <a:pt x="1248" y="24"/>
                  </a:cubicBezTo>
                  <a:cubicBezTo>
                    <a:pt x="1272" y="0"/>
                    <a:pt x="1284" y="108"/>
                    <a:pt x="1296" y="216"/>
                  </a:cubicBezTo>
                </a:path>
              </a:pathLst>
            </a:custGeom>
            <a:noFill/>
            <a:ln w="19050" cmpd="sng">
              <a:solidFill>
                <a:srgbClr val="0E1B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6" name="Line 29">
              <a:extLst>
                <a:ext uri="{FF2B5EF4-FFF2-40B4-BE49-F238E27FC236}">
                  <a16:creationId xmlns:a16="http://schemas.microsoft.com/office/drawing/2014/main" id="{A9FA27A5-38DF-3548-82F7-7FB1B0FDD4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7" y="2386"/>
              <a:ext cx="809" cy="110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7" name="Rectangle 30">
              <a:extLst>
                <a:ext uri="{FF2B5EF4-FFF2-40B4-BE49-F238E27FC236}">
                  <a16:creationId xmlns:a16="http://schemas.microsoft.com/office/drawing/2014/main" id="{A85D685D-030D-A844-9ABB-F93244E00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7" y="2112"/>
              <a:ext cx="225" cy="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sz="1800" b="1" i="1" baseline="-25000">
                  <a:latin typeface="Symbol" pitchFamily="2" charset="2"/>
                  <a:sym typeface="Symbol" pitchFamily="2" charset="2"/>
                </a:rPr>
                <a:t></a:t>
              </a:r>
            </a:p>
          </p:txBody>
        </p:sp>
        <p:sp>
          <p:nvSpPr>
            <p:cNvPr id="18" name="Rectangle 31">
              <a:extLst>
                <a:ext uri="{FF2B5EF4-FFF2-40B4-BE49-F238E27FC236}">
                  <a16:creationId xmlns:a16="http://schemas.microsoft.com/office/drawing/2014/main" id="{5622E649-2335-2349-8CF1-E740FCA3F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2208"/>
              <a:ext cx="730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it-IT" altLang="en-CH" sz="1600" b="1" i="1"/>
                <a:t>E</a:t>
              </a:r>
              <a:r>
                <a:rPr lang="it-IT" altLang="en-CH" sz="1600" b="1" i="1" baseline="-25000">
                  <a:latin typeface="Symbol" pitchFamily="2" charset="2"/>
                  <a:sym typeface="Symbol" pitchFamily="2" charset="2"/>
                </a:rPr>
                <a:t></a:t>
              </a:r>
              <a:r>
                <a:rPr lang="it-IT" altLang="en-CH" sz="1600" b="1" i="1"/>
                <a:t>- E</a:t>
              </a:r>
              <a:r>
                <a:rPr lang="it-IT" altLang="en-CH" sz="1600" b="1" i="1" baseline="-25000"/>
                <a:t>K,L,M..</a:t>
              </a:r>
              <a:r>
                <a:rPr lang="it-IT" altLang="en-CH" sz="1600" b="1" i="1"/>
                <a:t> </a:t>
              </a:r>
              <a:endParaRPr lang="it-IT" altLang="en-CH" sz="1600" b="1" i="1" baseline="-25000">
                <a:latin typeface="Symbol" pitchFamily="2" charset="2"/>
                <a:sym typeface="Symbol" pitchFamily="2" charset="2"/>
              </a:endParaRPr>
            </a:p>
          </p:txBody>
        </p:sp>
      </p:grpSp>
      <p:grpSp>
        <p:nvGrpSpPr>
          <p:cNvPr id="22" name="Group 33">
            <a:extLst>
              <a:ext uri="{FF2B5EF4-FFF2-40B4-BE49-F238E27FC236}">
                <a16:creationId xmlns:a16="http://schemas.microsoft.com/office/drawing/2014/main" id="{ACC7539D-DA94-2C4C-88C4-89EBC8EEA306}"/>
              </a:ext>
            </a:extLst>
          </p:cNvPr>
          <p:cNvGrpSpPr>
            <a:grpSpLocks/>
          </p:cNvGrpSpPr>
          <p:nvPr/>
        </p:nvGrpSpPr>
        <p:grpSpPr bwMode="auto">
          <a:xfrm>
            <a:off x="368907" y="3556958"/>
            <a:ext cx="2912690" cy="1011004"/>
            <a:chOff x="3312" y="2553"/>
            <a:chExt cx="1817" cy="737"/>
          </a:xfrm>
        </p:grpSpPr>
        <p:grpSp>
          <p:nvGrpSpPr>
            <p:cNvPr id="23" name="Group 34">
              <a:extLst>
                <a:ext uri="{FF2B5EF4-FFF2-40B4-BE49-F238E27FC236}">
                  <a16:creationId xmlns:a16="http://schemas.microsoft.com/office/drawing/2014/main" id="{43639585-01F8-9746-BACE-A5F3079DAA63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312" y="2928"/>
              <a:ext cx="730" cy="49"/>
              <a:chOff x="432" y="3024"/>
              <a:chExt cx="1632" cy="81"/>
            </a:xfrm>
          </p:grpSpPr>
          <p:sp>
            <p:nvSpPr>
              <p:cNvPr id="35" name="Freeform 35">
                <a:extLst>
                  <a:ext uri="{FF2B5EF4-FFF2-40B4-BE49-F238E27FC236}">
                    <a16:creationId xmlns:a16="http://schemas.microsoft.com/office/drawing/2014/main" id="{81038B44-DD57-B941-8AD4-706B43C7A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36" name="Freeform 36">
                <a:extLst>
                  <a:ext uri="{FF2B5EF4-FFF2-40B4-BE49-F238E27FC236}">
                    <a16:creationId xmlns:a16="http://schemas.microsoft.com/office/drawing/2014/main" id="{67120ED7-8F1E-7645-81CB-B35A542A5755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grpSp>
          <p:nvGrpSpPr>
            <p:cNvPr id="24" name="Group 37">
              <a:extLst>
                <a:ext uri="{FF2B5EF4-FFF2-40B4-BE49-F238E27FC236}">
                  <a16:creationId xmlns:a16="http://schemas.microsoft.com/office/drawing/2014/main" id="{7B3A250B-28E8-B54E-A692-1AC3290BD51A}"/>
                </a:ext>
              </a:extLst>
            </p:cNvPr>
            <p:cNvGrpSpPr>
              <a:grpSpLocks/>
            </p:cNvGrpSpPr>
            <p:nvPr/>
          </p:nvGrpSpPr>
          <p:grpSpPr bwMode="auto">
            <a:xfrm rot="-1669408">
              <a:off x="4021" y="2734"/>
              <a:ext cx="715" cy="79"/>
              <a:chOff x="462" y="2974"/>
              <a:chExt cx="1602" cy="131"/>
            </a:xfrm>
          </p:grpSpPr>
          <p:sp>
            <p:nvSpPr>
              <p:cNvPr id="33" name="Freeform 38">
                <a:extLst>
                  <a:ext uri="{FF2B5EF4-FFF2-40B4-BE49-F238E27FC236}">
                    <a16:creationId xmlns:a16="http://schemas.microsoft.com/office/drawing/2014/main" id="{6E82BD72-0C71-EF4E-945B-37A0746B4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2974"/>
                <a:ext cx="816" cy="80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34" name="Freeform 39">
                <a:extLst>
                  <a:ext uri="{FF2B5EF4-FFF2-40B4-BE49-F238E27FC236}">
                    <a16:creationId xmlns:a16="http://schemas.microsoft.com/office/drawing/2014/main" id="{8A472007-0279-044B-B6E2-35874AA6C4C7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sp>
          <p:nvSpPr>
            <p:cNvPr id="25" name="Line 40">
              <a:extLst>
                <a:ext uri="{FF2B5EF4-FFF2-40B4-BE49-F238E27FC236}">
                  <a16:creationId xmlns:a16="http://schemas.microsoft.com/office/drawing/2014/main" id="{FF5A9D28-54D8-E946-8924-03285BE09F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7" y="2962"/>
              <a:ext cx="816" cy="192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6" name="Rectangle 41">
              <a:extLst>
                <a:ext uri="{FF2B5EF4-FFF2-40B4-BE49-F238E27FC236}">
                  <a16:creationId xmlns:a16="http://schemas.microsoft.com/office/drawing/2014/main" id="{724B56D7-4029-3345-B0D3-E8D46EFAA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689"/>
              <a:ext cx="224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sz="1800" b="1" i="1" baseline="-25000">
                  <a:latin typeface="Symbol" pitchFamily="2" charset="2"/>
                  <a:sym typeface="Symbol" pitchFamily="2" charset="2"/>
                </a:rPr>
                <a:t></a:t>
              </a:r>
            </a:p>
          </p:txBody>
        </p:sp>
        <p:sp>
          <p:nvSpPr>
            <p:cNvPr id="27" name="Text Box 42">
              <a:extLst>
                <a:ext uri="{FF2B5EF4-FFF2-40B4-BE49-F238E27FC236}">
                  <a16:creationId xmlns:a16="http://schemas.microsoft.com/office/drawing/2014/main" id="{A0EA7ECC-B369-7F4C-919A-FA2F4B5F1B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4" y="2553"/>
              <a:ext cx="267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b="1" i="1" baseline="-25000"/>
                <a:t>C</a:t>
              </a:r>
              <a:r>
                <a:rPr lang="it-IT" altLang="en-CH" b="1" i="1"/>
                <a:t> </a:t>
              </a:r>
            </a:p>
          </p:txBody>
        </p:sp>
        <p:sp>
          <p:nvSpPr>
            <p:cNvPr id="28" name="Text Box 43">
              <a:extLst>
                <a:ext uri="{FF2B5EF4-FFF2-40B4-BE49-F238E27FC236}">
                  <a16:creationId xmlns:a16="http://schemas.microsoft.com/office/drawing/2014/main" id="{61FD9D3B-DEF0-CF4E-A7B4-DF550B28C9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4" y="3071"/>
              <a:ext cx="286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b="1" i="1" baseline="-25000"/>
                <a:t>e</a:t>
              </a:r>
              <a:r>
                <a:rPr lang="it-IT" altLang="en-CH" b="1" i="1"/>
                <a:t>  </a:t>
              </a:r>
            </a:p>
          </p:txBody>
        </p:sp>
        <p:sp>
          <p:nvSpPr>
            <p:cNvPr id="29" name="Line 44">
              <a:extLst>
                <a:ext uri="{FF2B5EF4-FFF2-40B4-BE49-F238E27FC236}">
                  <a16:creationId xmlns:a16="http://schemas.microsoft.com/office/drawing/2014/main" id="{441E37C8-A86D-5E47-9D68-98662F585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1" y="2942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30" name="Arc 45">
              <a:extLst>
                <a:ext uri="{FF2B5EF4-FFF2-40B4-BE49-F238E27FC236}">
                  <a16:creationId xmlns:a16="http://schemas.microsoft.com/office/drawing/2014/main" id="{64D574A4-3984-1542-B43D-13862537E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" y="2681"/>
              <a:ext cx="144" cy="424"/>
            </a:xfrm>
            <a:custGeom>
              <a:avLst/>
              <a:gdLst>
                <a:gd name="G0" fmla="+- 0 0 0"/>
                <a:gd name="G1" fmla="+- 20916 0 0"/>
                <a:gd name="G2" fmla="+- 21600 0 0"/>
                <a:gd name="T0" fmla="*/ 5392 w 21600"/>
                <a:gd name="T1" fmla="*/ 0 h 39770"/>
                <a:gd name="T2" fmla="*/ 10538 w 21600"/>
                <a:gd name="T3" fmla="*/ 39770 h 39770"/>
                <a:gd name="T4" fmla="*/ 0 w 21600"/>
                <a:gd name="T5" fmla="*/ 20916 h 39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9770" fill="none" extrusionOk="0">
                  <a:moveTo>
                    <a:pt x="5392" y="-1"/>
                  </a:moveTo>
                  <a:cubicBezTo>
                    <a:pt x="14932" y="2459"/>
                    <a:pt x="21600" y="11063"/>
                    <a:pt x="21600" y="20916"/>
                  </a:cubicBezTo>
                  <a:cubicBezTo>
                    <a:pt x="21600" y="28740"/>
                    <a:pt x="17368" y="35953"/>
                    <a:pt x="10538" y="39770"/>
                  </a:cubicBezTo>
                </a:path>
                <a:path w="21600" h="39770" stroke="0" extrusionOk="0">
                  <a:moveTo>
                    <a:pt x="5392" y="-1"/>
                  </a:moveTo>
                  <a:cubicBezTo>
                    <a:pt x="14932" y="2459"/>
                    <a:pt x="21600" y="11063"/>
                    <a:pt x="21600" y="20916"/>
                  </a:cubicBezTo>
                  <a:cubicBezTo>
                    <a:pt x="21600" y="28740"/>
                    <a:pt x="17368" y="35953"/>
                    <a:pt x="10538" y="39770"/>
                  </a:cubicBezTo>
                  <a:lnTo>
                    <a:pt x="0" y="209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31" name="Text Box 46">
              <a:extLst>
                <a:ext uri="{FF2B5EF4-FFF2-40B4-BE49-F238E27FC236}">
                  <a16:creationId xmlns:a16="http://schemas.microsoft.com/office/drawing/2014/main" id="{FC42C431-BDB0-4440-BE74-535FD807E3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2687"/>
              <a:ext cx="2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>
                  <a:latin typeface="Symbol" pitchFamily="2" charset="2"/>
                  <a:sym typeface="Symbol" pitchFamily="2" charset="2"/>
                </a:rPr>
                <a:t></a:t>
              </a:r>
              <a:r>
                <a:rPr lang="it-IT" altLang="en-CH" b="1" i="1" baseline="-25000"/>
                <a:t>C</a:t>
              </a:r>
              <a:endParaRPr lang="it-IT" altLang="en-CH" b="1" i="1"/>
            </a:p>
          </p:txBody>
        </p:sp>
        <p:sp>
          <p:nvSpPr>
            <p:cNvPr id="32" name="Text Box 47">
              <a:extLst>
                <a:ext uri="{FF2B5EF4-FFF2-40B4-BE49-F238E27FC236}">
                  <a16:creationId xmlns:a16="http://schemas.microsoft.com/office/drawing/2014/main" id="{C8294796-E106-0D4F-A456-A6B2CF8D17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" y="2955"/>
              <a:ext cx="232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>
                  <a:latin typeface="Symbol" pitchFamily="2" charset="2"/>
                  <a:sym typeface="Symbol" pitchFamily="2" charset="2"/>
                </a:rPr>
                <a:t></a:t>
              </a:r>
              <a:r>
                <a:rPr lang="it-IT" altLang="en-CH" b="1" i="1" baseline="-25000"/>
                <a:t>e</a:t>
              </a:r>
              <a:endParaRPr lang="it-IT" altLang="en-CH" b="1" i="1"/>
            </a:p>
          </p:txBody>
        </p:sp>
      </p:grpSp>
      <p:grpSp>
        <p:nvGrpSpPr>
          <p:cNvPr id="37" name="Group 48">
            <a:extLst>
              <a:ext uri="{FF2B5EF4-FFF2-40B4-BE49-F238E27FC236}">
                <a16:creationId xmlns:a16="http://schemas.microsoft.com/office/drawing/2014/main" id="{A30BE133-2FA9-AE41-A754-746AF5B60D94}"/>
              </a:ext>
            </a:extLst>
          </p:cNvPr>
          <p:cNvGrpSpPr>
            <a:grpSpLocks/>
          </p:cNvGrpSpPr>
          <p:nvPr/>
        </p:nvGrpSpPr>
        <p:grpSpPr bwMode="auto">
          <a:xfrm>
            <a:off x="549197" y="5122540"/>
            <a:ext cx="2311400" cy="641350"/>
            <a:chOff x="3504" y="3408"/>
            <a:chExt cx="1344" cy="404"/>
          </a:xfrm>
        </p:grpSpPr>
        <p:grpSp>
          <p:nvGrpSpPr>
            <p:cNvPr id="38" name="Group 49">
              <a:extLst>
                <a:ext uri="{FF2B5EF4-FFF2-40B4-BE49-F238E27FC236}">
                  <a16:creationId xmlns:a16="http://schemas.microsoft.com/office/drawing/2014/main" id="{A5E62483-AB74-2246-B761-7528250BEDFF}"/>
                </a:ext>
              </a:extLst>
            </p:cNvPr>
            <p:cNvGrpSpPr>
              <a:grpSpLocks/>
            </p:cNvGrpSpPr>
            <p:nvPr/>
          </p:nvGrpSpPr>
          <p:grpSpPr bwMode="auto">
            <a:xfrm rot="-51775">
              <a:off x="3504" y="3688"/>
              <a:ext cx="674" cy="41"/>
              <a:chOff x="432" y="3024"/>
              <a:chExt cx="1632" cy="81"/>
            </a:xfrm>
          </p:grpSpPr>
          <p:sp>
            <p:nvSpPr>
              <p:cNvPr id="44" name="Freeform 50">
                <a:extLst>
                  <a:ext uri="{FF2B5EF4-FFF2-40B4-BE49-F238E27FC236}">
                    <a16:creationId xmlns:a16="http://schemas.microsoft.com/office/drawing/2014/main" id="{94AFA6BE-AE48-8F44-A114-FFAEE457E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3024"/>
                <a:ext cx="816" cy="80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45" name="Freeform 51">
                <a:extLst>
                  <a:ext uri="{FF2B5EF4-FFF2-40B4-BE49-F238E27FC236}">
                    <a16:creationId xmlns:a16="http://schemas.microsoft.com/office/drawing/2014/main" id="{49C602DC-4469-E34E-A9CA-96AC634D8FD9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48" y="3024"/>
                <a:ext cx="816" cy="81"/>
              </a:xfrm>
              <a:custGeom>
                <a:avLst/>
                <a:gdLst>
                  <a:gd name="T0" fmla="*/ 0 w 1296"/>
                  <a:gd name="T1" fmla="*/ 216 h 360"/>
                  <a:gd name="T2" fmla="*/ 96 w 1296"/>
                  <a:gd name="T3" fmla="*/ 24 h 360"/>
                  <a:gd name="T4" fmla="*/ 192 w 1296"/>
                  <a:gd name="T5" fmla="*/ 360 h 360"/>
                  <a:gd name="T6" fmla="*/ 288 w 1296"/>
                  <a:gd name="T7" fmla="*/ 24 h 360"/>
                  <a:gd name="T8" fmla="*/ 384 w 1296"/>
                  <a:gd name="T9" fmla="*/ 360 h 360"/>
                  <a:gd name="T10" fmla="*/ 480 w 1296"/>
                  <a:gd name="T11" fmla="*/ 24 h 360"/>
                  <a:gd name="T12" fmla="*/ 576 w 1296"/>
                  <a:gd name="T13" fmla="*/ 360 h 360"/>
                  <a:gd name="T14" fmla="*/ 672 w 1296"/>
                  <a:gd name="T15" fmla="*/ 24 h 360"/>
                  <a:gd name="T16" fmla="*/ 768 w 1296"/>
                  <a:gd name="T17" fmla="*/ 360 h 360"/>
                  <a:gd name="T18" fmla="*/ 864 w 1296"/>
                  <a:gd name="T19" fmla="*/ 24 h 360"/>
                  <a:gd name="T20" fmla="*/ 960 w 1296"/>
                  <a:gd name="T21" fmla="*/ 360 h 360"/>
                  <a:gd name="T22" fmla="*/ 1056 w 1296"/>
                  <a:gd name="T23" fmla="*/ 24 h 360"/>
                  <a:gd name="T24" fmla="*/ 1152 w 1296"/>
                  <a:gd name="T25" fmla="*/ 360 h 360"/>
                  <a:gd name="T26" fmla="*/ 1248 w 1296"/>
                  <a:gd name="T27" fmla="*/ 24 h 360"/>
                  <a:gd name="T28" fmla="*/ 1296 w 1296"/>
                  <a:gd name="T29" fmla="*/ 216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6" h="360">
                    <a:moveTo>
                      <a:pt x="0" y="216"/>
                    </a:moveTo>
                    <a:cubicBezTo>
                      <a:pt x="32" y="108"/>
                      <a:pt x="64" y="0"/>
                      <a:pt x="96" y="24"/>
                    </a:cubicBezTo>
                    <a:cubicBezTo>
                      <a:pt x="128" y="48"/>
                      <a:pt x="160" y="360"/>
                      <a:pt x="192" y="360"/>
                    </a:cubicBezTo>
                    <a:cubicBezTo>
                      <a:pt x="224" y="360"/>
                      <a:pt x="256" y="24"/>
                      <a:pt x="288" y="24"/>
                    </a:cubicBezTo>
                    <a:cubicBezTo>
                      <a:pt x="320" y="24"/>
                      <a:pt x="352" y="360"/>
                      <a:pt x="384" y="360"/>
                    </a:cubicBezTo>
                    <a:cubicBezTo>
                      <a:pt x="416" y="360"/>
                      <a:pt x="448" y="24"/>
                      <a:pt x="480" y="24"/>
                    </a:cubicBezTo>
                    <a:cubicBezTo>
                      <a:pt x="512" y="24"/>
                      <a:pt x="544" y="360"/>
                      <a:pt x="576" y="360"/>
                    </a:cubicBezTo>
                    <a:cubicBezTo>
                      <a:pt x="608" y="360"/>
                      <a:pt x="640" y="24"/>
                      <a:pt x="672" y="24"/>
                    </a:cubicBezTo>
                    <a:cubicBezTo>
                      <a:pt x="704" y="24"/>
                      <a:pt x="736" y="360"/>
                      <a:pt x="768" y="360"/>
                    </a:cubicBezTo>
                    <a:cubicBezTo>
                      <a:pt x="800" y="360"/>
                      <a:pt x="832" y="24"/>
                      <a:pt x="864" y="24"/>
                    </a:cubicBezTo>
                    <a:cubicBezTo>
                      <a:pt x="896" y="24"/>
                      <a:pt x="928" y="360"/>
                      <a:pt x="960" y="360"/>
                    </a:cubicBezTo>
                    <a:cubicBezTo>
                      <a:pt x="992" y="360"/>
                      <a:pt x="1024" y="24"/>
                      <a:pt x="1056" y="24"/>
                    </a:cubicBezTo>
                    <a:cubicBezTo>
                      <a:pt x="1088" y="24"/>
                      <a:pt x="1120" y="360"/>
                      <a:pt x="1152" y="360"/>
                    </a:cubicBezTo>
                    <a:cubicBezTo>
                      <a:pt x="1184" y="360"/>
                      <a:pt x="1224" y="48"/>
                      <a:pt x="1248" y="24"/>
                    </a:cubicBezTo>
                    <a:cubicBezTo>
                      <a:pt x="1272" y="0"/>
                      <a:pt x="1284" y="108"/>
                      <a:pt x="1296" y="216"/>
                    </a:cubicBezTo>
                  </a:path>
                </a:pathLst>
              </a:custGeom>
              <a:noFill/>
              <a:ln w="19050" cmpd="sng">
                <a:solidFill>
                  <a:srgbClr val="0E1B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sp>
          <p:nvSpPr>
            <p:cNvPr id="39" name="Line 52">
              <a:extLst>
                <a:ext uri="{FF2B5EF4-FFF2-40B4-BE49-F238E27FC236}">
                  <a16:creationId xmlns:a16="http://schemas.microsoft.com/office/drawing/2014/main" id="{2B4D616B-972F-D742-8838-20BB4C5432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6" y="3716"/>
              <a:ext cx="692" cy="76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" name="Line 53">
              <a:extLst>
                <a:ext uri="{FF2B5EF4-FFF2-40B4-BE49-F238E27FC236}">
                  <a16:creationId xmlns:a16="http://schemas.microsoft.com/office/drawing/2014/main" id="{BD45615F-6D34-9048-91C1-5483BA1DDA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87" y="3488"/>
              <a:ext cx="469" cy="217"/>
            </a:xfrm>
            <a:prstGeom prst="line">
              <a:avLst/>
            </a:prstGeom>
            <a:noFill/>
            <a:ln w="28575">
              <a:solidFill>
                <a:srgbClr val="FF0F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1" name="Text Box 54">
              <a:extLst>
                <a:ext uri="{FF2B5EF4-FFF2-40B4-BE49-F238E27FC236}">
                  <a16:creationId xmlns:a16="http://schemas.microsoft.com/office/drawing/2014/main" id="{75B2E048-BEE9-774F-A0A3-AD4F16C014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7" y="3488"/>
              <a:ext cx="23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b="1" i="1"/>
                <a:t>E</a:t>
              </a:r>
              <a:r>
                <a:rPr lang="it-IT" altLang="en-CH" sz="1800" b="1" i="1" baseline="-25000">
                  <a:latin typeface="Symbol" pitchFamily="2" charset="2"/>
                  <a:sym typeface="Symbol" pitchFamily="2" charset="2"/>
                </a:rPr>
                <a:t></a:t>
              </a:r>
              <a:endParaRPr lang="it-IT" altLang="en-CH" b="1"/>
            </a:p>
          </p:txBody>
        </p:sp>
        <p:sp>
          <p:nvSpPr>
            <p:cNvPr id="42" name="Text Box 55">
              <a:extLst>
                <a:ext uri="{FF2B5EF4-FFF2-40B4-BE49-F238E27FC236}">
                  <a16:creationId xmlns:a16="http://schemas.microsoft.com/office/drawing/2014/main" id="{4A1B361F-4DE8-8249-8875-AC843AE774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6" y="3408"/>
              <a:ext cx="22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sz="1600" b="1" i="1"/>
                <a:t>e</a:t>
              </a:r>
              <a:r>
                <a:rPr lang="it-IT" altLang="en-CH" sz="1600" b="1" i="1" baseline="30000"/>
                <a:t>+</a:t>
              </a:r>
              <a:endParaRPr lang="it-IT" altLang="en-CH" sz="1600" b="1" i="1"/>
            </a:p>
          </p:txBody>
        </p:sp>
        <p:sp>
          <p:nvSpPr>
            <p:cNvPr id="43" name="Text Box 56">
              <a:extLst>
                <a:ext uri="{FF2B5EF4-FFF2-40B4-BE49-F238E27FC236}">
                  <a16:creationId xmlns:a16="http://schemas.microsoft.com/office/drawing/2014/main" id="{FDA2306D-FB00-D14D-99ED-A4E483E8C6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8" y="3600"/>
              <a:ext cx="19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CH" sz="1600" b="1" i="1"/>
                <a:t>e</a:t>
              </a:r>
              <a:r>
                <a:rPr lang="it-IT" altLang="en-CH" sz="1600" b="1" i="1" baseline="30000"/>
                <a:t>-</a:t>
              </a:r>
              <a:endParaRPr lang="it-IT" altLang="en-CH" sz="1600" b="1" i="1"/>
            </a:p>
          </p:txBody>
        </p:sp>
      </p:grpSp>
      <p:pic>
        <p:nvPicPr>
          <p:cNvPr id="46" name="Picture 7">
            <a:extLst>
              <a:ext uri="{FF2B5EF4-FFF2-40B4-BE49-F238E27FC236}">
                <a16:creationId xmlns:a16="http://schemas.microsoft.com/office/drawing/2014/main" id="{891B2787-572B-F949-B4DE-FA47E8DA7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1" y="1387117"/>
            <a:ext cx="5775663" cy="391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E6ED5B-DB5E-FF4B-92EC-0B515BA076F2}"/>
              </a:ext>
            </a:extLst>
          </p:cNvPr>
          <p:cNvSpPr txBox="1"/>
          <p:nvPr/>
        </p:nvSpPr>
        <p:spPr>
          <a:xfrm>
            <a:off x="352361" y="1566298"/>
            <a:ext cx="2132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Photoelectric: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175E529-EC3F-7E43-87CC-A26B09FC41A4}"/>
              </a:ext>
            </a:extLst>
          </p:cNvPr>
          <p:cNvSpPr txBox="1"/>
          <p:nvPr/>
        </p:nvSpPr>
        <p:spPr>
          <a:xfrm>
            <a:off x="336190" y="2944933"/>
            <a:ext cx="1391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Compton: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BA14D8D-A508-E745-A3B9-1D583E0BF152}"/>
              </a:ext>
            </a:extLst>
          </p:cNvPr>
          <p:cNvSpPr txBox="1"/>
          <p:nvPr/>
        </p:nvSpPr>
        <p:spPr>
          <a:xfrm>
            <a:off x="380641" y="4702342"/>
            <a:ext cx="2396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latin typeface="Copperplate" panose="02000504000000020004" pitchFamily="2" charset="77"/>
              </a:rPr>
              <a:t>Pair Production:</a:t>
            </a:r>
          </a:p>
        </p:txBody>
      </p:sp>
      <p:sp>
        <p:nvSpPr>
          <p:cNvPr id="49" name="Text Box 6">
            <a:extLst>
              <a:ext uri="{FF2B5EF4-FFF2-40B4-BE49-F238E27FC236}">
                <a16:creationId xmlns:a16="http://schemas.microsoft.com/office/drawing/2014/main" id="{5E5F57F7-4CE5-1D45-BC43-84A345033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7634" y="5844450"/>
            <a:ext cx="4522392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CH" sz="1600" i="1"/>
              <a:t>A. Thompson et al, X-RAY DATA BOOKLET (2001)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8DB57B-B600-C847-A154-E385F5D92FA2}"/>
              </a:ext>
            </a:extLst>
          </p:cNvPr>
          <p:cNvSpPr txBox="1"/>
          <p:nvPr/>
        </p:nvSpPr>
        <p:spPr>
          <a:xfrm>
            <a:off x="437744" y="385423"/>
            <a:ext cx="5630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>
                <a:solidFill>
                  <a:schemeClr val="bg1"/>
                </a:solidFill>
                <a:latin typeface="Copperplate" panose="02000504000000020004" pitchFamily="2" charset="77"/>
              </a:rPr>
              <a:t>Photoelectric, Compton, Pair Production</a:t>
            </a:r>
          </a:p>
        </p:txBody>
      </p:sp>
    </p:spTree>
    <p:extLst>
      <p:ext uri="{BB962C8B-B14F-4D97-AF65-F5344CB8AC3E}">
        <p14:creationId xmlns:p14="http://schemas.microsoft.com/office/powerpoint/2010/main" val="157138930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518BCE9-F34D-394E-9BBD-37557503A390}">
  <we:reference id="wa104381909" version="3.5.0.0" store="en-US" storeType="OMEX"/>
  <we:alternateReferences>
    <we:reference id="wa104381909" version="3.5.0.0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4764</TotalTime>
  <Words>1479</Words>
  <Application>Microsoft Macintosh PowerPoint</Application>
  <PresentationFormat>On-screen Show (4:3)</PresentationFormat>
  <Paragraphs>422</Paragraphs>
  <Slides>36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ＭＳ Ｐゴシック</vt:lpstr>
      <vt:lpstr>Arial</vt:lpstr>
      <vt:lpstr>Calibri</vt:lpstr>
      <vt:lpstr>Copperplate</vt:lpstr>
      <vt:lpstr>MT Extra</vt:lpstr>
      <vt:lpstr>Symbol</vt:lpstr>
      <vt:lpstr>Times</vt:lpstr>
      <vt:lpstr>Times New Roman</vt:lpstr>
      <vt:lpstr>Default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Fabio Sauli</dc:creator>
  <cp:lastModifiedBy>Fabio Sauli</cp:lastModifiedBy>
  <cp:revision>161</cp:revision>
  <dcterms:created xsi:type="dcterms:W3CDTF">2022-12-28T14:52:57Z</dcterms:created>
  <dcterms:modified xsi:type="dcterms:W3CDTF">2024-11-04T11:03:28Z</dcterms:modified>
</cp:coreProperties>
</file>